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slides/slide39.xml" ContentType="application/vnd.openxmlformats-officedocument.presentationml.slide+xml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1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harts/colors2.xml" ContentType="application/vnd.ms-office.chartcolorstyle+xml"/>
  <Override PartName="/ppt/charts/style1.xml" ContentType="application/vnd.ms-office.chartstyle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gs/tag114.xml" ContentType="application/vnd.openxmlformats-officedocument.presentationml.tags+xml"/>
  <Override PartName="/ppt/tags/tag113.xml" ContentType="application/vnd.openxmlformats-officedocument.presentationml.tags+xml"/>
  <Override PartName="/ppt/tags/tag112.xml" ContentType="application/vnd.openxmlformats-officedocument.presentationml.tags+xml"/>
  <Override PartName="/ppt/tags/tag115.xml" ContentType="application/vnd.openxmlformats-officedocument.presentationml.tags+xml"/>
  <Override PartName="/customXml/itemProps2.xml" ContentType="application/vnd.openxmlformats-officedocument.customXml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ppt/tags/tag77.xml" ContentType="application/vnd.openxmlformats-officedocument.presentationml.tags+xml"/>
  <Override PartName="/ppt/tags/tag110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35.xml" ContentType="application/vnd.openxmlformats-officedocument.presentationml.tags+xml"/>
  <Override PartName="/ppt/tags/tag34.xml" ContentType="application/vnd.openxmlformats-officedocument.presentationml.tags+xml"/>
  <Override PartName="/ppt/tags/tag33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47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28.xml" ContentType="application/vnd.openxmlformats-officedocument.presentationml.tags+xml"/>
  <Override PartName="/ppt/tags/tag27.xml" ContentType="application/vnd.openxmlformats-officedocument.presentationml.tags+xml"/>
  <Override PartName="/ppt/tags/tag26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1.xml" ContentType="application/vnd.openxmlformats-officedocument.presentationml.tags+xml"/>
  <Override PartName="/ppt/tags/tag20.xml" ContentType="application/vnd.openxmlformats-officedocument.presentationml.tags+xml"/>
  <Override PartName="/ppt/tags/tag19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1.xml" ContentType="application/vnd.openxmlformats-officedocument.presentationml.tags+xml"/>
  <Override PartName="/ppt/tags/tag90.xml" ContentType="application/vnd.openxmlformats-officedocument.presentationml.tags+xml"/>
  <Override PartName="/ppt/tags/tag89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05.xml" ContentType="application/vnd.openxmlformats-officedocument.presentationml.tags+xml"/>
  <Override PartName="/ppt/tags/tag104.xml" ContentType="application/vnd.openxmlformats-officedocument.presentationml.tags+xml"/>
  <Override PartName="/ppt/tags/tag103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84.xml" ContentType="application/vnd.openxmlformats-officedocument.presentationml.tags+xml"/>
  <Override PartName="/ppt/tags/tag83.xml" ContentType="application/vnd.openxmlformats-officedocument.presentationml.tags+xml"/>
  <Override PartName="/ppt/tags/tag82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3.xml" ContentType="application/vnd.openxmlformats-officedocument.presentationml.tags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76.xml" ContentType="application/vnd.openxmlformats-officedocument.presentationml.tags+xml"/>
  <Override PartName="/ppt/tags/tag75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111.xml" ContentType="application/vnd.openxmlformats-officedocument.presentationml.tag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notesMasterIdLst>
    <p:notesMasterId r:id="rId43"/>
  </p:notesMasterIdLst>
  <p:handoutMasterIdLst>
    <p:handoutMasterId r:id="rId44"/>
  </p:handoutMasterIdLst>
  <p:sldIdLst>
    <p:sldId id="412" r:id="rId4"/>
    <p:sldId id="448" r:id="rId5"/>
    <p:sldId id="449" r:id="rId6"/>
    <p:sldId id="450" r:id="rId7"/>
    <p:sldId id="455" r:id="rId8"/>
    <p:sldId id="425" r:id="rId9"/>
    <p:sldId id="426" r:id="rId10"/>
    <p:sldId id="427" r:id="rId11"/>
    <p:sldId id="428" r:id="rId12"/>
    <p:sldId id="429" r:id="rId13"/>
    <p:sldId id="423" r:id="rId14"/>
    <p:sldId id="424" r:id="rId15"/>
    <p:sldId id="430" r:id="rId16"/>
    <p:sldId id="431" r:id="rId17"/>
    <p:sldId id="415" r:id="rId18"/>
    <p:sldId id="422" r:id="rId19"/>
    <p:sldId id="418" r:id="rId20"/>
    <p:sldId id="417" r:id="rId21"/>
    <p:sldId id="433" r:id="rId22"/>
    <p:sldId id="434" r:id="rId23"/>
    <p:sldId id="435" r:id="rId24"/>
    <p:sldId id="432" r:id="rId25"/>
    <p:sldId id="437" r:id="rId26"/>
    <p:sldId id="438" r:id="rId27"/>
    <p:sldId id="441" r:id="rId28"/>
    <p:sldId id="436" r:id="rId29"/>
    <p:sldId id="442" r:id="rId30"/>
    <p:sldId id="453" r:id="rId31"/>
    <p:sldId id="439" r:id="rId32"/>
    <p:sldId id="443" r:id="rId33"/>
    <p:sldId id="452" r:id="rId34"/>
    <p:sldId id="451" r:id="rId35"/>
    <p:sldId id="440" r:id="rId36"/>
    <p:sldId id="446" r:id="rId37"/>
    <p:sldId id="444" r:id="rId38"/>
    <p:sldId id="419" r:id="rId39"/>
    <p:sldId id="445" r:id="rId40"/>
    <p:sldId id="447" r:id="rId41"/>
    <p:sldId id="454" r:id="rId42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E438A"/>
    <a:srgbClr val="002060"/>
    <a:srgbClr val="000066"/>
    <a:srgbClr val="FF3300"/>
    <a:srgbClr val="525152"/>
    <a:srgbClr val="0099CC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9" autoAdjust="0"/>
    <p:restoredTop sz="94434" autoAdjust="0"/>
  </p:normalViewPr>
  <p:slideViewPr>
    <p:cSldViewPr>
      <p:cViewPr>
        <p:scale>
          <a:sx n="70" d="100"/>
          <a:sy n="70" d="100"/>
        </p:scale>
        <p:origin x="127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3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3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22A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.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Hoja1!$A$3:$A$21</c:f>
              <c:strCache>
                <c:ptCount val="19"/>
                <c:pt idx="0">
                  <c:v>Cuba</c:v>
                </c:pt>
                <c:pt idx="1">
                  <c:v>México</c:v>
                </c:pt>
                <c:pt idx="2">
                  <c:v>Bolivia</c:v>
                </c:pt>
                <c:pt idx="3">
                  <c:v>Perú</c:v>
                </c:pt>
                <c:pt idx="4">
                  <c:v>Nicaragua</c:v>
                </c:pt>
                <c:pt idx="5">
                  <c:v>Venezuela</c:v>
                </c:pt>
                <c:pt idx="6">
                  <c:v>Costa Rica</c:v>
                </c:pt>
                <c:pt idx="7">
                  <c:v>Colombia</c:v>
                </c:pt>
                <c:pt idx="8">
                  <c:v>Honduras</c:v>
                </c:pt>
                <c:pt idx="9">
                  <c:v>Paraguay</c:v>
                </c:pt>
                <c:pt idx="10">
                  <c:v>R. Dominicana</c:v>
                </c:pt>
                <c:pt idx="11">
                  <c:v>Guatemala</c:v>
                </c:pt>
                <c:pt idx="12">
                  <c:v>Brasil</c:v>
                </c:pt>
                <c:pt idx="13">
                  <c:v>Ecuador</c:v>
                </c:pt>
                <c:pt idx="14">
                  <c:v>Chile</c:v>
                </c:pt>
                <c:pt idx="15">
                  <c:v>Uruguay</c:v>
                </c:pt>
                <c:pt idx="16">
                  <c:v>Panamá</c:v>
                </c:pt>
                <c:pt idx="17">
                  <c:v>El Salvador</c:v>
                </c:pt>
                <c:pt idx="18">
                  <c:v>Argentina</c:v>
                </c:pt>
              </c:strCache>
            </c:strRef>
          </c:cat>
          <c:val>
            <c:numRef>
              <c:f>Hoja1!$B$3:$B$21</c:f>
              <c:numCache>
                <c:formatCode>_-* #,##0.0\ _€_-;\-* #,##0.0\ _€_-;_-* "-"??\ _€_-;_-@_-</c:formatCode>
                <c:ptCount val="19"/>
                <c:pt idx="0">
                  <c:v>13.87</c:v>
                </c:pt>
                <c:pt idx="1">
                  <c:v>38.450000000000003</c:v>
                </c:pt>
                <c:pt idx="2">
                  <c:v>47.3</c:v>
                </c:pt>
                <c:pt idx="3">
                  <c:v>49.78</c:v>
                </c:pt>
                <c:pt idx="4">
                  <c:v>52.33</c:v>
                </c:pt>
                <c:pt idx="5">
                  <c:v>52.62</c:v>
                </c:pt>
                <c:pt idx="6">
                  <c:v>53.83</c:v>
                </c:pt>
                <c:pt idx="7">
                  <c:v>54.09</c:v>
                </c:pt>
                <c:pt idx="8">
                  <c:v>54.58</c:v>
                </c:pt>
                <c:pt idx="9">
                  <c:v>54.68</c:v>
                </c:pt>
                <c:pt idx="10">
                  <c:v>55.61</c:v>
                </c:pt>
                <c:pt idx="11">
                  <c:v>55.62</c:v>
                </c:pt>
                <c:pt idx="12">
                  <c:v>55.9</c:v>
                </c:pt>
                <c:pt idx="13">
                  <c:v>59.2</c:v>
                </c:pt>
                <c:pt idx="14">
                  <c:v>60.07</c:v>
                </c:pt>
                <c:pt idx="15">
                  <c:v>61.34</c:v>
                </c:pt>
                <c:pt idx="16">
                  <c:v>63.11</c:v>
                </c:pt>
                <c:pt idx="17">
                  <c:v>66.17</c:v>
                </c:pt>
                <c:pt idx="18">
                  <c:v>66.819999999999993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7851688"/>
        <c:axId val="444658168"/>
      </c:barChart>
      <c:catAx>
        <c:axId val="227851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44658168"/>
        <c:crosses val="autoZero"/>
        <c:auto val="1"/>
        <c:lblAlgn val="ctr"/>
        <c:lblOffset val="100"/>
        <c:noMultiLvlLbl val="0"/>
      </c:catAx>
      <c:valAx>
        <c:axId val="444658168"/>
        <c:scaling>
          <c:orientation val="minMax"/>
        </c:scaling>
        <c:delete val="1"/>
        <c:axPos val="b"/>
        <c:numFmt formatCode="_-* #,##0.0\ _€_-;\-* #,##0.0\ _€_-;_-* &quot;-&quot;??\ _€_-;_-@_-" sourceLinked="1"/>
        <c:majorTickMark val="none"/>
        <c:minorTickMark val="none"/>
        <c:tickLblPos val="nextTo"/>
        <c:crossAx val="227851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22AD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Hoja1!$C$3:$C$21</c:f>
              <c:strCache>
                <c:ptCount val="19"/>
                <c:pt idx="0">
                  <c:v>Cuba</c:v>
                </c:pt>
                <c:pt idx="1">
                  <c:v>México</c:v>
                </c:pt>
                <c:pt idx="2">
                  <c:v>Bolivia</c:v>
                </c:pt>
                <c:pt idx="3">
                  <c:v>R. Dominicana</c:v>
                </c:pt>
                <c:pt idx="4">
                  <c:v>Costa Rica</c:v>
                </c:pt>
                <c:pt idx="5">
                  <c:v>Honduras</c:v>
                </c:pt>
                <c:pt idx="6">
                  <c:v>Perú</c:v>
                </c:pt>
                <c:pt idx="7">
                  <c:v>Nicaragua</c:v>
                </c:pt>
                <c:pt idx="8">
                  <c:v>Colombia</c:v>
                </c:pt>
                <c:pt idx="9">
                  <c:v>Guatemala</c:v>
                </c:pt>
                <c:pt idx="10">
                  <c:v>Paraguay</c:v>
                </c:pt>
                <c:pt idx="11">
                  <c:v>Venezuela</c:v>
                </c:pt>
                <c:pt idx="12">
                  <c:v>Ecuador</c:v>
                </c:pt>
                <c:pt idx="13">
                  <c:v>Panamá</c:v>
                </c:pt>
                <c:pt idx="14">
                  <c:v>Brasil</c:v>
                </c:pt>
                <c:pt idx="15">
                  <c:v>Argentina</c:v>
                </c:pt>
                <c:pt idx="16">
                  <c:v>El Salvador</c:v>
                </c:pt>
                <c:pt idx="17">
                  <c:v>Uruguay</c:v>
                </c:pt>
                <c:pt idx="18">
                  <c:v>Chile</c:v>
                </c:pt>
              </c:strCache>
            </c:strRef>
          </c:cat>
          <c:val>
            <c:numRef>
              <c:f>Hoja1!$D$3:$D$21</c:f>
              <c:numCache>
                <c:formatCode>_-* #,##0.0\ _€_-;\-* #,##0.0\ _€_-;_-* "-"??\ _€_-;_-@_-</c:formatCode>
                <c:ptCount val="19"/>
                <c:pt idx="0">
                  <c:v>15.49</c:v>
                </c:pt>
                <c:pt idx="1">
                  <c:v>86.57</c:v>
                </c:pt>
                <c:pt idx="2">
                  <c:v>90.55</c:v>
                </c:pt>
                <c:pt idx="3">
                  <c:v>92.54</c:v>
                </c:pt>
                <c:pt idx="4">
                  <c:v>95.78</c:v>
                </c:pt>
                <c:pt idx="5">
                  <c:v>99.36</c:v>
                </c:pt>
                <c:pt idx="6">
                  <c:v>99.44</c:v>
                </c:pt>
                <c:pt idx="7">
                  <c:v>100.1</c:v>
                </c:pt>
                <c:pt idx="8">
                  <c:v>100.34</c:v>
                </c:pt>
                <c:pt idx="9">
                  <c:v>103.71</c:v>
                </c:pt>
                <c:pt idx="10">
                  <c:v>107.56</c:v>
                </c:pt>
                <c:pt idx="11">
                  <c:v>109.38</c:v>
                </c:pt>
                <c:pt idx="12">
                  <c:v>113.88</c:v>
                </c:pt>
                <c:pt idx="13">
                  <c:v>132.75</c:v>
                </c:pt>
                <c:pt idx="14">
                  <c:v>133.34</c:v>
                </c:pt>
                <c:pt idx="15">
                  <c:v>141.26</c:v>
                </c:pt>
                <c:pt idx="16">
                  <c:v>144.9</c:v>
                </c:pt>
                <c:pt idx="17">
                  <c:v>145.66999999999999</c:v>
                </c:pt>
                <c:pt idx="18">
                  <c:v>152.34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8278952"/>
        <c:axId val="438278560"/>
      </c:barChart>
      <c:catAx>
        <c:axId val="438278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38278560"/>
        <c:crosses val="autoZero"/>
        <c:auto val="1"/>
        <c:lblAlgn val="ctr"/>
        <c:lblOffset val="100"/>
        <c:noMultiLvlLbl val="0"/>
      </c:catAx>
      <c:valAx>
        <c:axId val="438278560"/>
        <c:scaling>
          <c:orientation val="minMax"/>
        </c:scaling>
        <c:delete val="1"/>
        <c:axPos val="b"/>
        <c:numFmt formatCode="_-* #,##0.0\ _€_-;\-* #,##0.0\ _€_-;_-* &quot;-&quot;??\ _€_-;_-@_-" sourceLinked="1"/>
        <c:majorTickMark val="none"/>
        <c:minorTickMark val="none"/>
        <c:tickLblPos val="nextTo"/>
        <c:crossAx val="43827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322ADA"/>
              </a:solidFill>
            </a:ln>
          </c:spPr>
          <c:marker>
            <c:symbol val="none"/>
          </c:marker>
          <c:xVal>
            <c:numRef>
              <c:f>Hoja1!$A$3:$A$21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Hoja1!$E$3:$E$21</c:f>
              <c:numCache>
                <c:formatCode>General</c:formatCode>
                <c:ptCount val="19"/>
                <c:pt idx="0">
                  <c:v>1.75</c:v>
                </c:pt>
                <c:pt idx="1">
                  <c:v>1.0750000000000002</c:v>
                </c:pt>
                <c:pt idx="2">
                  <c:v>0.85500000000000009</c:v>
                </c:pt>
                <c:pt idx="3">
                  <c:v>0.74912500000000015</c:v>
                </c:pt>
                <c:pt idx="4">
                  <c:v>0.68923000000000023</c:v>
                </c:pt>
                <c:pt idx="5">
                  <c:v>0.65262750000000014</c:v>
                </c:pt>
                <c:pt idx="6">
                  <c:v>0.62962021428571446</c:v>
                </c:pt>
                <c:pt idx="7">
                  <c:v>0.61538445625000027</c:v>
                </c:pt>
                <c:pt idx="8">
                  <c:v>0.59</c:v>
                </c:pt>
                <c:pt idx="9">
                  <c:v>0.56000000000000005</c:v>
                </c:pt>
                <c:pt idx="10">
                  <c:v>0.52223985965600028</c:v>
                </c:pt>
                <c:pt idx="11">
                  <c:v>0.50129426877836025</c:v>
                </c:pt>
                <c:pt idx="12">
                  <c:v>0.48646132016157945</c:v>
                </c:pt>
                <c:pt idx="13">
                  <c:v>0.4739797912116821</c:v>
                </c:pt>
                <c:pt idx="14">
                  <c:v>0.46082876123352134</c:v>
                </c:pt>
                <c:pt idx="15">
                  <c:v>0.44941750292955485</c:v>
                </c:pt>
                <c:pt idx="16">
                  <c:v>0.43944080281237263</c:v>
                </c:pt>
                <c:pt idx="17">
                  <c:v>0.43066130670925229</c:v>
                </c:pt>
                <c:pt idx="18">
                  <c:v>0.42289166269378275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5039200"/>
        <c:axId val="434502320"/>
      </c:scatterChart>
      <c:valAx>
        <c:axId val="295039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34502320"/>
        <c:crosses val="autoZero"/>
        <c:crossBetween val="midCat"/>
      </c:valAx>
      <c:valAx>
        <c:axId val="434502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950392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322ADA"/>
              </a:solidFill>
            </a:ln>
          </c:spPr>
          <c:marker>
            <c:symbol val="none"/>
          </c:marker>
          <c:xVal>
            <c:numRef>
              <c:f>Hoja1!$A$3:$A$21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xVal>
          <c:yVal>
            <c:numRef>
              <c:f>Hoja1!$E$3:$E$21</c:f>
              <c:numCache>
                <c:formatCode>General</c:formatCode>
                <c:ptCount val="19"/>
                <c:pt idx="0">
                  <c:v>1.75</c:v>
                </c:pt>
                <c:pt idx="1">
                  <c:v>1.0750000000000002</c:v>
                </c:pt>
                <c:pt idx="2">
                  <c:v>0.85500000000000009</c:v>
                </c:pt>
                <c:pt idx="3">
                  <c:v>0.74912500000000015</c:v>
                </c:pt>
                <c:pt idx="4">
                  <c:v>0.68923000000000023</c:v>
                </c:pt>
                <c:pt idx="5">
                  <c:v>0.65262750000000014</c:v>
                </c:pt>
                <c:pt idx="6">
                  <c:v>0.62962021428571446</c:v>
                </c:pt>
                <c:pt idx="7">
                  <c:v>0.61538445625000027</c:v>
                </c:pt>
                <c:pt idx="8">
                  <c:v>0.59</c:v>
                </c:pt>
                <c:pt idx="9">
                  <c:v>0.56000000000000005</c:v>
                </c:pt>
                <c:pt idx="10">
                  <c:v>0.52223985965600028</c:v>
                </c:pt>
                <c:pt idx="11">
                  <c:v>0.50129426877836025</c:v>
                </c:pt>
                <c:pt idx="12">
                  <c:v>0.48646132016157945</c:v>
                </c:pt>
                <c:pt idx="13">
                  <c:v>0.4739797912116821</c:v>
                </c:pt>
                <c:pt idx="14">
                  <c:v>0.46082876123352134</c:v>
                </c:pt>
                <c:pt idx="15">
                  <c:v>0.44941750292955485</c:v>
                </c:pt>
                <c:pt idx="16">
                  <c:v>0.43944080281237263</c:v>
                </c:pt>
                <c:pt idx="17">
                  <c:v>0.43066130670925229</c:v>
                </c:pt>
                <c:pt idx="18">
                  <c:v>0.42289166269378275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7350680"/>
        <c:axId val="276594256"/>
      </c:scatterChart>
      <c:valAx>
        <c:axId val="227350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76594256"/>
        <c:crosses val="autoZero"/>
        <c:crossBetween val="midCat"/>
      </c:valAx>
      <c:valAx>
        <c:axId val="2765942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273506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1C65135-1436-4931-BF25-0A82BAC9239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9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EE7FF45-9B9B-4A70-99CF-0B5F236758D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2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B9BE89-D5EE-408B-A1B2-5371CA8C5D9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0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642755-91A9-4F48-9427-E4C2A11AA3BD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94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D66168E-28C9-446F-8E92-00442E32C79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88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AB7432B-48B5-4D50-8A68-85686AF91F2D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8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642755-91A9-4F48-9427-E4C2A11AA3B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88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642755-91A9-4F48-9427-E4C2A11AA3B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654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0783897-C904-4490-9E6B-8C790C41242E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07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A22EC71-9054-4F06-AA41-63BC59E03041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50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642755-91A9-4F48-9427-E4C2A11AA3B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92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98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96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836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30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64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25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1975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594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94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002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17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380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2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62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378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75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14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19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180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6346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9F79FFAC-121C-475F-9A6C-3FAA31EA514F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615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4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8633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EB9BE89-D5EE-408B-A1B2-5371CA8C5D9C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69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13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7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01D28B-73B2-412F-917F-D4168E42A5E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9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642755-91A9-4F48-9427-E4C2A11AA3BD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9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642755-91A9-4F48-9427-E4C2A11AA3B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84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642755-91A9-4F48-9427-E4C2A11AA3BD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57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26988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0C4B84"/>
                </a:solidFill>
              </a:rPr>
              <a:t> </a:t>
            </a:r>
            <a:endParaRPr lang="en-US" sz="2400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sz="1200" b="1" smtClean="0">
                <a:solidFill>
                  <a:srgbClr val="0C4B84"/>
                </a:solidFill>
              </a:rPr>
              <a:t> </a:t>
            </a:r>
            <a:endParaRPr lang="en-US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sz="1000" smtClean="0">
                <a:solidFill>
                  <a:srgbClr val="000000"/>
                </a:solidFill>
              </a:rPr>
              <a:t> </a:t>
            </a:r>
            <a:endParaRPr lang="en-US" sz="2400" smtClean="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smtClean="0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smtClean="0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smtClean="0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endParaRPr lang="en-GB" smtClean="0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</p:spTree>
    <p:extLst>
      <p:ext uri="{BB962C8B-B14F-4D97-AF65-F5344CB8AC3E}">
        <p14:creationId xmlns:p14="http://schemas.microsoft.com/office/powerpoint/2010/main" val="62779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63162-D9D0-4A38-B6D0-67C2BC2A9E3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29F2E-3C36-4240-9E58-DAE03990692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8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5C7F27-2945-4DBF-9F5E-CD49EB4A548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39893-5609-4C79-B8F7-EC3855D6E3F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3C6A5-BDC9-4704-A663-338AE81B471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0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B86D0-12A0-4A20-B554-D7EA93F375F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4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5903-C551-41F9-ABC7-BA01AD8FDB0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2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C032D-AC78-4992-B971-7FA2F3534E1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3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E7F0-4C10-4364-8F19-4E351882814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6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C30B-FAB9-4632-AC29-051A7528A8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EB8A8-E20A-4BCA-8DEE-E54036C7D13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Colombia, 23-24 September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898B0DF-0E66-40CA-AAFB-749E6F241E8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3.png"/><Relationship Id="rId5" Type="http://schemas.openxmlformats.org/officeDocument/2006/relationships/tags" Target="../tags/tag11.xml"/><Relationship Id="rId10" Type="http://schemas.openxmlformats.org/officeDocument/2006/relationships/image" Target="../media/image2.png"/><Relationship Id="rId4" Type="http://schemas.openxmlformats.org/officeDocument/2006/relationships/tags" Target="../tags/tag10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3.png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3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chart" Target="../charts/chart3.xml"/><Relationship Id="rId5" Type="http://schemas.openxmlformats.org/officeDocument/2006/relationships/tags" Target="../tags/tag38.xml"/><Relationship Id="rId10" Type="http://schemas.openxmlformats.org/officeDocument/2006/relationships/image" Target="../media/image3.png"/><Relationship Id="rId4" Type="http://schemas.openxmlformats.org/officeDocument/2006/relationships/tags" Target="../tags/tag37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image" Target="../media/image3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chart" Target="../charts/chart4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3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.png"/><Relationship Id="rId5" Type="http://schemas.openxmlformats.org/officeDocument/2006/relationships/tags" Target="../tags/tag47.xml"/><Relationship Id="rId10" Type="http://schemas.openxmlformats.org/officeDocument/2006/relationships/notesSlide" Target="../notesSlides/notesSlide19.xml"/><Relationship Id="rId4" Type="http://schemas.openxmlformats.org/officeDocument/2006/relationships/tags" Target="../tags/tag46.xml"/><Relationship Id="rId9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2.png"/><Relationship Id="rId17" Type="http://schemas.openxmlformats.org/officeDocument/2006/relationships/image" Target="../media/image17.gif"/><Relationship Id="rId2" Type="http://schemas.openxmlformats.org/officeDocument/2006/relationships/tags" Target="../tags/tag57.xml"/><Relationship Id="rId16" Type="http://schemas.openxmlformats.org/officeDocument/2006/relationships/image" Target="../media/image16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notesSlide" Target="../notesSlides/notesSlide24.xml"/><Relationship Id="rId5" Type="http://schemas.openxmlformats.org/officeDocument/2006/relationships/tags" Target="../tags/tag60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tags" Target="../tags/tag67.xml"/><Relationship Id="rId7" Type="http://schemas.openxmlformats.org/officeDocument/2006/relationships/notesSlide" Target="../notesSlides/notesSlide25.xml"/><Relationship Id="rId12" Type="http://schemas.openxmlformats.org/officeDocument/2006/relationships/image" Target="../media/image15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tags" Target="../tags/tag69.xml"/><Relationship Id="rId10" Type="http://schemas.openxmlformats.org/officeDocument/2006/relationships/image" Target="../media/image18.jpeg"/><Relationship Id="rId4" Type="http://schemas.openxmlformats.org/officeDocument/2006/relationships/tags" Target="../tags/tag68.xml"/><Relationship Id="rId9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5.png"/><Relationship Id="rId3" Type="http://schemas.openxmlformats.org/officeDocument/2006/relationships/tags" Target="../tags/tag72.xml"/><Relationship Id="rId7" Type="http://schemas.openxmlformats.org/officeDocument/2006/relationships/notesSlide" Target="../notesSlides/notesSlide26.xml"/><Relationship Id="rId12" Type="http://schemas.openxmlformats.org/officeDocument/2006/relationships/image" Target="../media/image14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jpeg"/><Relationship Id="rId5" Type="http://schemas.openxmlformats.org/officeDocument/2006/relationships/tags" Target="../tags/tag74.xml"/><Relationship Id="rId10" Type="http://schemas.openxmlformats.org/officeDocument/2006/relationships/image" Target="../media/image19.jpeg"/><Relationship Id="rId4" Type="http://schemas.openxmlformats.org/officeDocument/2006/relationships/tags" Target="../tags/tag73.xml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7.xml"/><Relationship Id="rId7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1.xml"/><Relationship Id="rId7" Type="http://schemas.openxmlformats.org/officeDocument/2006/relationships/image" Target="../media/image2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image" Target="../media/image2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notesSlide" Target="../notesSlides/notesSlide32.xml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19" Type="http://schemas.openxmlformats.org/officeDocument/2006/relationships/image" Target="../media/image3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0.xml"/><Relationship Id="rId7" Type="http://schemas.openxmlformats.org/officeDocument/2006/relationships/image" Target="../media/image2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4.xml"/><Relationship Id="rId7" Type="http://schemas.openxmlformats.org/officeDocument/2006/relationships/image" Target="../media/image2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08.xml"/><Relationship Id="rId7" Type="http://schemas.openxmlformats.org/officeDocument/2006/relationships/image" Target="../media/image2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7.xml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10" Type="http://schemas.openxmlformats.org/officeDocument/2006/relationships/image" Target="../media/image3.png"/><Relationship Id="rId4" Type="http://schemas.openxmlformats.org/officeDocument/2006/relationships/tags" Target="../tags/tag113.xml"/><Relationship Id="rId9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163513" y="6184900"/>
            <a:ext cx="3184525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400" y="3213100"/>
            <a:ext cx="9144000" cy="1152525"/>
          </a:xfrm>
        </p:spPr>
        <p:txBody>
          <a:bodyPr/>
          <a:lstStyle/>
          <a:p>
            <a:r>
              <a:rPr lang="es-ES" smtClean="0"/>
              <a:t>Nuevas formas de aproximarse a la medición de calidad en servicios móviles </a:t>
            </a:r>
            <a:r>
              <a:rPr lang="es-ES" b="0" smtClean="0"/>
              <a:t>	</a:t>
            </a:r>
            <a:endParaRPr lang="en-US" smtClean="0"/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457325"/>
          </a:xfrm>
        </p:spPr>
        <p:txBody>
          <a:bodyPr/>
          <a:lstStyle/>
          <a:p>
            <a:r>
              <a:rPr lang="en-GB" b="1" smtClean="0"/>
              <a:t>Ernesto M. Flores-Roux</a:t>
            </a:r>
          </a:p>
          <a:p>
            <a:r>
              <a:rPr lang="en-GB" b="1" smtClean="0"/>
              <a:t>Centro de Investigación y Docencia Económicas – CIDE </a:t>
            </a:r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0" y="908050"/>
            <a:ext cx="91440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b="1"/>
              <a:t>CITEL (PCC.I)/ ITU Forum on Information and</a:t>
            </a:r>
            <a:br>
              <a:rPr lang="en-US" sz="2400" b="1"/>
            </a:br>
            <a:r>
              <a:rPr lang="en-US" sz="2400" b="1"/>
              <a:t>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b="1"/>
              <a:t>Communication Technology Service: </a:t>
            </a:r>
            <a:br>
              <a:rPr lang="en-US" sz="2400" b="1"/>
            </a:b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b="1">
                <a:solidFill>
                  <a:srgbClr val="22228B"/>
                </a:solidFill>
              </a:rPr>
              <a:t>Quality, Control and Surveillance</a:t>
            </a:r>
            <a:br>
              <a:rPr lang="en-US" sz="2400" b="1">
                <a:solidFill>
                  <a:srgbClr val="22228B"/>
                </a:solidFill>
              </a:rPr>
            </a:b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 b="1">
                <a:solidFill>
                  <a:srgbClr val="22228B"/>
                </a:solidFill>
              </a:rPr>
              <a:t>(Cartagena de Indias, Colombia, 23-24 September 2013)</a:t>
            </a:r>
            <a:endParaRPr lang="en-US" sz="1800" b="1"/>
          </a:p>
        </p:txBody>
      </p:sp>
      <p:sp>
        <p:nvSpPr>
          <p:cNvPr id="6150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1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2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3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4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6155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948488" y="244475"/>
            <a:ext cx="1638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Citel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500"/>
            <a:ext cx="2082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4475"/>
            <a:ext cx="2085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5100638"/>
            <a:ext cx="6461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655DFC-F8C3-414F-9AE6-F43C52934750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en </a:t>
            </a:r>
            <a:r>
              <a:rPr lang="en-US" dirty="0" err="1" smtClean="0"/>
              <a:t>Brasil</a:t>
            </a:r>
            <a:r>
              <a:rPr lang="en-US" dirty="0" smtClean="0"/>
              <a:t> …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l="12920" t="13579" r="14027" b="17516"/>
          <a:stretch/>
        </p:blipFill>
        <p:spPr>
          <a:xfrm>
            <a:off x="35496" y="1095716"/>
            <a:ext cx="9000000" cy="4772727"/>
          </a:xfrm>
          <a:prstGeom prst="rect">
            <a:avLst/>
          </a:prstGeom>
        </p:spPr>
      </p:pic>
      <p:sp>
        <p:nvSpPr>
          <p:cNvPr id="12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12713" y="6262688"/>
            <a:ext cx="81978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sz="1400" dirty="0">
                <a:latin typeface="Univers" pitchFamily="34" charset="0"/>
                <a:cs typeface="Arial" panose="020B0604020202020204" pitchFamily="34" charset="0"/>
              </a:rPr>
              <a:t>	      Fuente: </a:t>
            </a:r>
            <a:r>
              <a:rPr lang="es-MX" sz="1400" dirty="0" err="1" smtClean="0">
                <a:latin typeface="Univers" pitchFamily="34" charset="0"/>
                <a:cs typeface="Arial" panose="020B0604020202020204" pitchFamily="34" charset="0"/>
              </a:rPr>
              <a:t>Câmara</a:t>
            </a:r>
            <a:r>
              <a:rPr lang="es-MX" sz="1400" dirty="0" smtClean="0">
                <a:latin typeface="Univers" pitchFamily="34" charset="0"/>
                <a:cs typeface="Arial" panose="020B0604020202020204" pitchFamily="34" charset="0"/>
              </a:rPr>
              <a:t> dos Deputados, Brasil; 28 de febrero de 2013 </a:t>
            </a:r>
            <a:endParaRPr lang="es-MX" sz="1400" dirty="0">
              <a:latin typeface="Univer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0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0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86A48588-B96B-4D3F-A16D-2A204E998497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 UIT reconoce que la QoS tiene 4 dimensiones</a:t>
            </a:r>
          </a:p>
        </p:txBody>
      </p:sp>
      <p:grpSp>
        <p:nvGrpSpPr>
          <p:cNvPr id="12293" name="Group 1"/>
          <p:cNvGrpSpPr>
            <a:grpSpLocks noChangeAspect="1"/>
          </p:cNvGrpSpPr>
          <p:nvPr/>
        </p:nvGrpSpPr>
        <p:grpSpPr bwMode="auto">
          <a:xfrm>
            <a:off x="1846263" y="1628775"/>
            <a:ext cx="5470525" cy="3944938"/>
            <a:chOff x="1331640" y="1901195"/>
            <a:chExt cx="3944598" cy="2844000"/>
          </a:xfrm>
        </p:grpSpPr>
        <p:grpSp>
          <p:nvGrpSpPr>
            <p:cNvPr id="12295" name="15 Grupo"/>
            <p:cNvGrpSpPr>
              <a:grpSpLocks/>
            </p:cNvGrpSpPr>
            <p:nvPr/>
          </p:nvGrpSpPr>
          <p:grpSpPr bwMode="auto">
            <a:xfrm>
              <a:off x="1637888" y="2672820"/>
              <a:ext cx="1306800" cy="617760"/>
              <a:chOff x="1691680" y="2077979"/>
              <a:chExt cx="1980000" cy="936104"/>
            </a:xfrm>
          </p:grpSpPr>
          <p:sp>
            <p:nvSpPr>
              <p:cNvPr id="63" name="4 Rectángulo redondeado"/>
              <p:cNvSpPr/>
              <p:nvPr/>
            </p:nvSpPr>
            <p:spPr>
              <a:xfrm>
                <a:off x="1692481" y="2077593"/>
                <a:ext cx="1978924" cy="936486"/>
              </a:xfrm>
              <a:prstGeom prst="roundRect">
                <a:avLst/>
              </a:prstGeom>
              <a:solidFill>
                <a:srgbClr val="322ADA"/>
              </a:solidFill>
              <a:ln>
                <a:solidFill>
                  <a:srgbClr val="322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782668" y="2282233"/>
                <a:ext cx="1798549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Necesidades de</a:t>
                </a:r>
              </a:p>
              <a:p>
                <a:pPr algn="ctr" defTabSz="895350" eaLnBrk="1" hangingPunct="1">
                  <a:defRPr/>
                </a:pP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</a:t>
                </a: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del cliente</a:t>
                </a:r>
              </a:p>
            </p:txBody>
          </p:sp>
        </p:grpSp>
        <p:grpSp>
          <p:nvGrpSpPr>
            <p:cNvPr id="12296" name="16 Grupo"/>
            <p:cNvGrpSpPr>
              <a:grpSpLocks/>
            </p:cNvGrpSpPr>
            <p:nvPr/>
          </p:nvGrpSpPr>
          <p:grpSpPr bwMode="auto">
            <a:xfrm>
              <a:off x="3643583" y="2672820"/>
              <a:ext cx="1306800" cy="617760"/>
              <a:chOff x="4284176" y="2141240"/>
              <a:chExt cx="1980000" cy="936104"/>
            </a:xfrm>
          </p:grpSpPr>
          <p:sp>
            <p:nvSpPr>
              <p:cNvPr id="61" name="6 Rectángulo redondeado"/>
              <p:cNvSpPr/>
              <p:nvPr/>
            </p:nvSpPr>
            <p:spPr>
              <a:xfrm>
                <a:off x="4284674" y="2140854"/>
                <a:ext cx="1978924" cy="936486"/>
              </a:xfrm>
              <a:prstGeom prst="roundRect">
                <a:avLst/>
              </a:prstGeom>
              <a:solidFill>
                <a:srgbClr val="322ADA"/>
              </a:solidFill>
              <a:ln>
                <a:solidFill>
                  <a:srgbClr val="322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62" name="Rectangle 4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331502" y="2345494"/>
                <a:ext cx="1888737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ofrecida por el proveedor</a:t>
                </a:r>
              </a:p>
            </p:txBody>
          </p:sp>
        </p:grpSp>
        <p:grpSp>
          <p:nvGrpSpPr>
            <p:cNvPr id="12297" name="18 Grupo"/>
            <p:cNvGrpSpPr>
              <a:grpSpLocks/>
            </p:cNvGrpSpPr>
            <p:nvPr/>
          </p:nvGrpSpPr>
          <p:grpSpPr bwMode="auto">
            <a:xfrm>
              <a:off x="1637888" y="3945297"/>
              <a:ext cx="1306800" cy="617760"/>
              <a:chOff x="2411760" y="3861048"/>
              <a:chExt cx="1980000" cy="936104"/>
            </a:xfrm>
          </p:grpSpPr>
          <p:sp>
            <p:nvSpPr>
              <p:cNvPr id="59" name="10 Rectángulo redondeado"/>
              <p:cNvSpPr/>
              <p:nvPr/>
            </p:nvSpPr>
            <p:spPr>
              <a:xfrm>
                <a:off x="2412561" y="3860920"/>
                <a:ext cx="1978924" cy="936486"/>
              </a:xfrm>
              <a:prstGeom prst="roundRect">
                <a:avLst/>
              </a:prstGeom>
              <a:solidFill>
                <a:srgbClr val="322ADA"/>
              </a:solidFill>
              <a:ln>
                <a:solidFill>
                  <a:srgbClr val="322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60" name="Rectangle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2502748" y="4065560"/>
                <a:ext cx="1798549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percibida por el cliente</a:t>
                </a:r>
              </a:p>
            </p:txBody>
          </p:sp>
        </p:grpSp>
        <p:grpSp>
          <p:nvGrpSpPr>
            <p:cNvPr id="12298" name="17 Grupo"/>
            <p:cNvGrpSpPr>
              <a:grpSpLocks/>
            </p:cNvGrpSpPr>
            <p:nvPr/>
          </p:nvGrpSpPr>
          <p:grpSpPr bwMode="auto">
            <a:xfrm>
              <a:off x="3643583" y="3945297"/>
              <a:ext cx="1306800" cy="617760"/>
              <a:chOff x="5076056" y="3861048"/>
              <a:chExt cx="1980000" cy="936104"/>
            </a:xfrm>
          </p:grpSpPr>
          <p:sp>
            <p:nvSpPr>
              <p:cNvPr id="57" name="13 Rectángulo redondeado"/>
              <p:cNvSpPr/>
              <p:nvPr/>
            </p:nvSpPr>
            <p:spPr>
              <a:xfrm>
                <a:off x="5076554" y="3860920"/>
                <a:ext cx="1978924" cy="936486"/>
              </a:xfrm>
              <a:prstGeom prst="roundRect">
                <a:avLst/>
              </a:prstGeom>
              <a:solidFill>
                <a:srgbClr val="322ADA"/>
              </a:solidFill>
              <a:ln>
                <a:solidFill>
                  <a:srgbClr val="322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58" name="Rectangle 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5123382" y="4065560"/>
                <a:ext cx="1888737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conseguida por el proveedor</a:t>
                </a:r>
              </a:p>
            </p:txBody>
          </p:sp>
        </p:grpSp>
        <p:sp>
          <p:nvSpPr>
            <p:cNvPr id="48" name="19 Flecha derecha"/>
            <p:cNvSpPr/>
            <p:nvPr/>
          </p:nvSpPr>
          <p:spPr>
            <a:xfrm flipH="1">
              <a:off x="3042950" y="4088271"/>
              <a:ext cx="521978" cy="33189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49" name="20 Flecha derecha"/>
            <p:cNvSpPr/>
            <p:nvPr/>
          </p:nvSpPr>
          <p:spPr>
            <a:xfrm rot="5400000" flipH="1">
              <a:off x="2044260" y="3451343"/>
              <a:ext cx="523021" cy="3319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50" name="21 Flecha derecha"/>
            <p:cNvSpPr/>
            <p:nvPr/>
          </p:nvSpPr>
          <p:spPr>
            <a:xfrm>
              <a:off x="3042950" y="2804180"/>
              <a:ext cx="521978" cy="3330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51" name="22 Flecha derecha"/>
            <p:cNvSpPr/>
            <p:nvPr/>
          </p:nvSpPr>
          <p:spPr>
            <a:xfrm rot="16200000" flipH="1">
              <a:off x="4035446" y="3450771"/>
              <a:ext cx="523021" cy="3331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52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696795" y="2108344"/>
              <a:ext cx="1188187" cy="24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1600" b="1" kern="0" dirty="0">
                  <a:ea typeface="+mj-ea"/>
                  <a:cs typeface="Arial" pitchFamily="34" charset="0"/>
                </a:rPr>
                <a:t>Cliente</a:t>
              </a:r>
            </a:p>
          </p:txBody>
        </p:sp>
        <p:sp>
          <p:nvSpPr>
            <p:cNvPr id="53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703435" y="1996186"/>
              <a:ext cx="1187042" cy="49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1600" b="1" kern="0" dirty="0">
                  <a:ea typeface="+mj-ea"/>
                  <a:cs typeface="Arial" pitchFamily="34" charset="0"/>
                </a:rPr>
                <a:t>Proveedor de servicio</a:t>
              </a:r>
            </a:p>
          </p:txBody>
        </p:sp>
        <p:sp>
          <p:nvSpPr>
            <p:cNvPr id="54" name="25 Rectángulo"/>
            <p:cNvSpPr/>
            <p:nvPr/>
          </p:nvSpPr>
          <p:spPr>
            <a:xfrm>
              <a:off x="1331640" y="1901195"/>
              <a:ext cx="3944598" cy="28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cxnSp>
          <p:nvCxnSpPr>
            <p:cNvPr id="55" name="27 Conector recto"/>
            <p:cNvCxnSpPr/>
            <p:nvPr/>
          </p:nvCxnSpPr>
          <p:spPr>
            <a:xfrm>
              <a:off x="3299360" y="1901195"/>
              <a:ext cx="0" cy="28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28 Conector recto"/>
            <p:cNvCxnSpPr/>
            <p:nvPr/>
          </p:nvCxnSpPr>
          <p:spPr>
            <a:xfrm rot="16200000">
              <a:off x="3303939" y="546908"/>
              <a:ext cx="0" cy="39445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4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12713" y="6262688"/>
            <a:ext cx="81978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sz="1400">
                <a:latin typeface="Univers" pitchFamily="34" charset="0"/>
                <a:cs typeface="Arial" panose="020B0604020202020204" pitchFamily="34" charset="0"/>
              </a:rPr>
              <a:t>	      Fuente: Recomendación ITU-TE.800 (09/200)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0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0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0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742A105D-D60F-451E-81DC-80C87B22ABAB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 embargo, </a:t>
            </a:r>
            <a:r>
              <a:rPr lang="en-US" dirty="0" err="1" smtClean="0"/>
              <a:t>sólo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puede</a:t>
            </a:r>
            <a:r>
              <a:rPr lang="en-US" dirty="0" smtClean="0"/>
              <a:t> </a:t>
            </a:r>
            <a:r>
              <a:rPr lang="en-US" dirty="0" err="1" smtClean="0"/>
              <a:t>medirse</a:t>
            </a:r>
            <a:r>
              <a:rPr lang="en-US" dirty="0" smtClean="0"/>
              <a:t> “exacta” y </a:t>
            </a:r>
            <a:r>
              <a:rPr lang="en-US" dirty="0" err="1" smtClean="0"/>
              <a:t>técnicamente</a:t>
            </a:r>
            <a:endParaRPr lang="en-US" dirty="0" smtClean="0"/>
          </a:p>
        </p:txBody>
      </p:sp>
      <p:grpSp>
        <p:nvGrpSpPr>
          <p:cNvPr id="14341" name="Group 1"/>
          <p:cNvGrpSpPr>
            <a:grpSpLocks noChangeAspect="1"/>
          </p:cNvGrpSpPr>
          <p:nvPr/>
        </p:nvGrpSpPr>
        <p:grpSpPr bwMode="auto">
          <a:xfrm>
            <a:off x="539552" y="1628775"/>
            <a:ext cx="5470525" cy="3944938"/>
            <a:chOff x="1331640" y="1901195"/>
            <a:chExt cx="3944598" cy="2844000"/>
          </a:xfrm>
        </p:grpSpPr>
        <p:grpSp>
          <p:nvGrpSpPr>
            <p:cNvPr id="14343" name="15 Grupo"/>
            <p:cNvGrpSpPr>
              <a:grpSpLocks/>
            </p:cNvGrpSpPr>
            <p:nvPr/>
          </p:nvGrpSpPr>
          <p:grpSpPr bwMode="auto">
            <a:xfrm>
              <a:off x="1637888" y="2672820"/>
              <a:ext cx="1306800" cy="617760"/>
              <a:chOff x="1691680" y="2077979"/>
              <a:chExt cx="1980000" cy="936104"/>
            </a:xfrm>
          </p:grpSpPr>
          <p:sp>
            <p:nvSpPr>
              <p:cNvPr id="63" name="4 Rectángulo redondeado"/>
              <p:cNvSpPr/>
              <p:nvPr/>
            </p:nvSpPr>
            <p:spPr>
              <a:xfrm>
                <a:off x="1692481" y="2077593"/>
                <a:ext cx="1978924" cy="936486"/>
              </a:xfrm>
              <a:prstGeom prst="roundRect">
                <a:avLst/>
              </a:prstGeom>
              <a:solidFill>
                <a:srgbClr val="322ADA"/>
              </a:solidFill>
              <a:ln>
                <a:solidFill>
                  <a:srgbClr val="322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64" name="Rectangle 4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1782668" y="2282233"/>
                <a:ext cx="1798549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Necesidades de</a:t>
                </a:r>
              </a:p>
              <a:p>
                <a:pPr algn="ctr" defTabSz="895350" eaLnBrk="1" hangingPunct="1">
                  <a:defRPr/>
                </a:pP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</a:t>
                </a: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del cliente</a:t>
                </a:r>
              </a:p>
            </p:txBody>
          </p:sp>
        </p:grpSp>
        <p:grpSp>
          <p:nvGrpSpPr>
            <p:cNvPr id="14344" name="16 Grupo"/>
            <p:cNvGrpSpPr>
              <a:grpSpLocks/>
            </p:cNvGrpSpPr>
            <p:nvPr/>
          </p:nvGrpSpPr>
          <p:grpSpPr bwMode="auto">
            <a:xfrm>
              <a:off x="3643583" y="2672820"/>
              <a:ext cx="1306800" cy="617760"/>
              <a:chOff x="4284176" y="2141240"/>
              <a:chExt cx="1980000" cy="936104"/>
            </a:xfrm>
          </p:grpSpPr>
          <p:sp>
            <p:nvSpPr>
              <p:cNvPr id="61" name="6 Rectángulo redondeado"/>
              <p:cNvSpPr/>
              <p:nvPr/>
            </p:nvSpPr>
            <p:spPr>
              <a:xfrm>
                <a:off x="4284674" y="2140854"/>
                <a:ext cx="1978924" cy="936486"/>
              </a:xfrm>
              <a:prstGeom prst="roundRect">
                <a:avLst/>
              </a:prstGeom>
              <a:solidFill>
                <a:srgbClr val="322ADA"/>
              </a:solidFill>
              <a:ln>
                <a:solidFill>
                  <a:srgbClr val="322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62" name="Rectangle 4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4331502" y="2345494"/>
                <a:ext cx="1888737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ofrecida por el proveedor</a:t>
                </a:r>
              </a:p>
            </p:txBody>
          </p:sp>
        </p:grpSp>
        <p:grpSp>
          <p:nvGrpSpPr>
            <p:cNvPr id="14345" name="18 Grupo"/>
            <p:cNvGrpSpPr>
              <a:grpSpLocks/>
            </p:cNvGrpSpPr>
            <p:nvPr/>
          </p:nvGrpSpPr>
          <p:grpSpPr bwMode="auto">
            <a:xfrm>
              <a:off x="1637888" y="3945297"/>
              <a:ext cx="1306800" cy="617760"/>
              <a:chOff x="2411760" y="3861048"/>
              <a:chExt cx="1980000" cy="936104"/>
            </a:xfrm>
          </p:grpSpPr>
          <p:sp>
            <p:nvSpPr>
              <p:cNvPr id="59" name="10 Rectángulo redondeado"/>
              <p:cNvSpPr/>
              <p:nvPr/>
            </p:nvSpPr>
            <p:spPr>
              <a:xfrm>
                <a:off x="2412561" y="3860920"/>
                <a:ext cx="1978924" cy="936486"/>
              </a:xfrm>
              <a:prstGeom prst="roundRect">
                <a:avLst/>
              </a:prstGeom>
              <a:solidFill>
                <a:srgbClr val="322ADA"/>
              </a:solidFill>
              <a:ln>
                <a:solidFill>
                  <a:srgbClr val="322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60" name="Rectangle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2502748" y="4065560"/>
                <a:ext cx="1798549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percibida por el cliente</a:t>
                </a:r>
              </a:p>
            </p:txBody>
          </p:sp>
        </p:grpSp>
        <p:grpSp>
          <p:nvGrpSpPr>
            <p:cNvPr id="14346" name="17 Grupo"/>
            <p:cNvGrpSpPr>
              <a:grpSpLocks/>
            </p:cNvGrpSpPr>
            <p:nvPr/>
          </p:nvGrpSpPr>
          <p:grpSpPr bwMode="auto">
            <a:xfrm>
              <a:off x="3643583" y="3945297"/>
              <a:ext cx="1306800" cy="617760"/>
              <a:chOff x="5076056" y="3861048"/>
              <a:chExt cx="1980000" cy="936104"/>
            </a:xfrm>
          </p:grpSpPr>
          <p:sp>
            <p:nvSpPr>
              <p:cNvPr id="57" name="13 Rectángulo redondeado"/>
              <p:cNvSpPr/>
              <p:nvPr/>
            </p:nvSpPr>
            <p:spPr>
              <a:xfrm>
                <a:off x="5076554" y="3860920"/>
                <a:ext cx="1978924" cy="936486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MX" sz="1600"/>
              </a:p>
            </p:txBody>
          </p:sp>
          <p:sp>
            <p:nvSpPr>
              <p:cNvPr id="58" name="Rectangle 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5123382" y="4065560"/>
                <a:ext cx="1888737" cy="653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 defTabSz="895350" eaLnBrk="1" hangingPunct="1">
                  <a:defRPr/>
                </a:pPr>
                <a:r>
                  <a:rPr lang="es-MX" sz="1400" b="1" kern="0" dirty="0" err="1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QoS</a:t>
                </a:r>
                <a:r>
                  <a:rPr lang="es-MX" sz="1400" b="1" kern="0" dirty="0">
                    <a:solidFill>
                      <a:schemeClr val="bg1"/>
                    </a:solidFill>
                    <a:ea typeface="+mj-ea"/>
                    <a:cs typeface="Arial" pitchFamily="34" charset="0"/>
                  </a:rPr>
                  <a:t> conseguida por el proveedor</a:t>
                </a:r>
              </a:p>
            </p:txBody>
          </p:sp>
        </p:grpSp>
        <p:sp>
          <p:nvSpPr>
            <p:cNvPr id="48" name="19 Flecha derecha"/>
            <p:cNvSpPr/>
            <p:nvPr/>
          </p:nvSpPr>
          <p:spPr>
            <a:xfrm flipH="1">
              <a:off x="3042950" y="4088271"/>
              <a:ext cx="521978" cy="33189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49" name="20 Flecha derecha"/>
            <p:cNvSpPr/>
            <p:nvPr/>
          </p:nvSpPr>
          <p:spPr>
            <a:xfrm rot="5400000" flipH="1">
              <a:off x="2044260" y="3451343"/>
              <a:ext cx="523021" cy="33196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50" name="21 Flecha derecha"/>
            <p:cNvSpPr/>
            <p:nvPr/>
          </p:nvSpPr>
          <p:spPr>
            <a:xfrm>
              <a:off x="3042950" y="2804180"/>
              <a:ext cx="521978" cy="33303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51" name="22 Flecha derecha"/>
            <p:cNvSpPr/>
            <p:nvPr/>
          </p:nvSpPr>
          <p:spPr>
            <a:xfrm rot="16200000" flipH="1">
              <a:off x="4035446" y="3450771"/>
              <a:ext cx="523021" cy="33310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sp>
          <p:nvSpPr>
            <p:cNvPr id="52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696795" y="2108344"/>
              <a:ext cx="1188187" cy="246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1600" b="1" kern="0" dirty="0">
                  <a:ea typeface="+mj-ea"/>
                  <a:cs typeface="Arial" pitchFamily="34" charset="0"/>
                </a:rPr>
                <a:t>Cliente</a:t>
              </a:r>
            </a:p>
          </p:txBody>
        </p:sp>
        <p:sp>
          <p:nvSpPr>
            <p:cNvPr id="53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703435" y="1996186"/>
              <a:ext cx="1187042" cy="492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1600" b="1" kern="0" dirty="0">
                  <a:ea typeface="+mj-ea"/>
                  <a:cs typeface="Arial" pitchFamily="34" charset="0"/>
                </a:rPr>
                <a:t>Proveedor de servicio</a:t>
              </a:r>
            </a:p>
          </p:txBody>
        </p:sp>
        <p:sp>
          <p:nvSpPr>
            <p:cNvPr id="54" name="25 Rectángulo"/>
            <p:cNvSpPr/>
            <p:nvPr/>
          </p:nvSpPr>
          <p:spPr>
            <a:xfrm>
              <a:off x="1331640" y="1901195"/>
              <a:ext cx="3944598" cy="2844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 sz="1600"/>
            </a:p>
          </p:txBody>
        </p:sp>
        <p:cxnSp>
          <p:nvCxnSpPr>
            <p:cNvPr id="55" name="27 Conector recto"/>
            <p:cNvCxnSpPr/>
            <p:nvPr/>
          </p:nvCxnSpPr>
          <p:spPr>
            <a:xfrm>
              <a:off x="3299360" y="1901195"/>
              <a:ext cx="0" cy="284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28 Conector recto"/>
            <p:cNvCxnSpPr/>
            <p:nvPr/>
          </p:nvCxnSpPr>
          <p:spPr>
            <a:xfrm rot="16200000">
              <a:off x="3303939" y="546908"/>
              <a:ext cx="0" cy="39445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42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12713" y="6262688"/>
            <a:ext cx="81978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sz="1400" dirty="0">
                <a:latin typeface="Univers" pitchFamily="34" charset="0"/>
                <a:cs typeface="Arial" panose="020B0604020202020204" pitchFamily="34" charset="0"/>
              </a:rPr>
              <a:t>	      Fuente: Recomendación ITU-TE.800 (09/200)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028450" y="2276872"/>
            <a:ext cx="2602384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10"/>
              </a:buBlip>
            </a:pPr>
            <a:r>
              <a:rPr lang="es-MX" sz="1800" kern="0" dirty="0">
                <a:solidFill>
                  <a:schemeClr val="bg2"/>
                </a:solidFill>
                <a:latin typeface="+mn-lt"/>
                <a:sym typeface="Symbol"/>
              </a:rPr>
              <a:t>Sólo la </a:t>
            </a:r>
            <a:r>
              <a:rPr lang="es-MX" sz="1800" kern="0" dirty="0" err="1">
                <a:solidFill>
                  <a:schemeClr val="bg2"/>
                </a:solidFill>
                <a:latin typeface="+mn-lt"/>
                <a:sym typeface="Symbol"/>
              </a:rPr>
              <a:t>QoS</a:t>
            </a:r>
            <a:r>
              <a:rPr lang="es-MX" sz="1800" kern="0" dirty="0">
                <a:solidFill>
                  <a:schemeClr val="bg2"/>
                </a:solidFill>
                <a:latin typeface="+mn-lt"/>
                <a:sym typeface="Symbol"/>
              </a:rPr>
              <a:t> </a:t>
            </a:r>
            <a:r>
              <a:rPr lang="es-MX" sz="1800" b="1" kern="0" dirty="0">
                <a:solidFill>
                  <a:schemeClr val="bg2"/>
                </a:solidFill>
                <a:latin typeface="+mn-lt"/>
                <a:sym typeface="Symbol"/>
              </a:rPr>
              <a:t>conseguida por el proveedor es objetiva y medible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10"/>
              </a:buBlip>
            </a:pPr>
            <a:r>
              <a:rPr lang="es-MX" sz="1800" kern="0" dirty="0">
                <a:solidFill>
                  <a:schemeClr val="bg2"/>
                </a:solidFill>
                <a:latin typeface="+mn-lt"/>
                <a:sym typeface="Symbol"/>
              </a:rPr>
              <a:t>Las otras tres dimensiones son </a:t>
            </a:r>
            <a:r>
              <a:rPr lang="es-MX" sz="1800" b="1" kern="0" dirty="0">
                <a:solidFill>
                  <a:schemeClr val="bg2"/>
                </a:solidFill>
                <a:latin typeface="+mn-lt"/>
                <a:sym typeface="Symbol"/>
              </a:rPr>
              <a:t>“declaraciones”</a:t>
            </a:r>
            <a:r>
              <a:rPr lang="es-MX" sz="1800" kern="0" dirty="0">
                <a:solidFill>
                  <a:schemeClr val="bg2"/>
                </a:solidFill>
                <a:latin typeface="+mn-lt"/>
                <a:sym typeface="Symbol"/>
              </a:rPr>
              <a:t> y por lo tanto, son </a:t>
            </a:r>
            <a:r>
              <a:rPr lang="es-MX" sz="1800" b="1" kern="0" dirty="0">
                <a:solidFill>
                  <a:schemeClr val="bg2"/>
                </a:solidFill>
                <a:latin typeface="+mn-lt"/>
                <a:sym typeface="Symbol"/>
              </a:rPr>
              <a:t>subjetivas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655DFC-F8C3-414F-9AE6-F43C52934750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regulación</a:t>
            </a:r>
            <a:r>
              <a:rPr lang="en-US" dirty="0" smtClean="0"/>
              <a:t> de la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origina</a:t>
            </a:r>
            <a:r>
              <a:rPr lang="en-US" dirty="0" smtClean="0"/>
              <a:t> del </a:t>
            </a:r>
            <a:r>
              <a:rPr lang="en-US" dirty="0" err="1" smtClean="0"/>
              <a:t>concepto</a:t>
            </a:r>
            <a:r>
              <a:rPr lang="en-US" dirty="0" smtClean="0"/>
              <a:t> de “</a:t>
            </a:r>
            <a:r>
              <a:rPr lang="en-US" dirty="0" err="1" smtClean="0"/>
              <a:t>monopolio</a:t>
            </a:r>
            <a:r>
              <a:rPr lang="en-US" dirty="0" smtClean="0"/>
              <a:t> natural”</a:t>
            </a:r>
          </a:p>
        </p:txBody>
      </p:sp>
      <p:cxnSp>
        <p:nvCxnSpPr>
          <p:cNvPr id="8" name="59 Conector angular"/>
          <p:cNvCxnSpPr/>
          <p:nvPr/>
        </p:nvCxnSpPr>
        <p:spPr>
          <a:xfrm rot="5400000">
            <a:off x="4137118" y="5443697"/>
            <a:ext cx="571636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61 Conector angular"/>
          <p:cNvCxnSpPr>
            <a:stCxn id="32" idx="2"/>
            <a:endCxn id="23" idx="0"/>
          </p:cNvCxnSpPr>
          <p:nvPr/>
        </p:nvCxnSpPr>
        <p:spPr>
          <a:xfrm rot="16200000" flipH="1">
            <a:off x="5443867" y="4188464"/>
            <a:ext cx="455329" cy="2445673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64 Conector angular"/>
          <p:cNvCxnSpPr/>
          <p:nvPr/>
        </p:nvCxnSpPr>
        <p:spPr>
          <a:xfrm rot="5400000">
            <a:off x="2951754" y="4177310"/>
            <a:ext cx="454232" cy="2484276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41 Grupo"/>
          <p:cNvGrpSpPr/>
          <p:nvPr/>
        </p:nvGrpSpPr>
        <p:grpSpPr>
          <a:xfrm>
            <a:off x="2594598" y="1391592"/>
            <a:ext cx="3708192" cy="432048"/>
            <a:chOff x="1259632" y="1214754"/>
            <a:chExt cx="3708192" cy="432048"/>
          </a:xfrm>
        </p:grpSpPr>
        <p:sp>
          <p:nvSpPr>
            <p:cNvPr id="12" name="26 Rectángulo redondeado"/>
            <p:cNvSpPr/>
            <p:nvPr/>
          </p:nvSpPr>
          <p:spPr>
            <a:xfrm>
              <a:off x="1259632" y="1214754"/>
              <a:ext cx="3708192" cy="432048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13" name="Rectangle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1700676" y="1276890"/>
              <a:ext cx="282610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Monopolio natural</a:t>
              </a:r>
              <a:endParaRPr kumimoji="0" lang="es-MX" sz="16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14" name="Text Box 27"/>
          <p:cNvSpPr txBox="1">
            <a:spLocks noChangeArrowheads="1"/>
          </p:cNvSpPr>
          <p:nvPr/>
        </p:nvSpPr>
        <p:spPr bwMode="gray">
          <a:xfrm>
            <a:off x="539552" y="1871280"/>
            <a:ext cx="7818284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indent="1588" algn="ctr" eaLnBrk="0" hangingPunct="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s-MX" altLang="zh-CN" sz="1800" dirty="0" smtClean="0">
                <a:ea typeface="SimSun" pitchFamily="2" charset="-122"/>
                <a:sym typeface="Symbol"/>
              </a:rPr>
              <a:t>Es más eficiente, desde el punto de vista de costos promedio de largo plazo, que la “producción” esté concentrada en una sola firma</a:t>
            </a:r>
            <a:endParaRPr lang="es-ES" altLang="zh-CN" sz="1800" b="1" dirty="0" smtClean="0">
              <a:ea typeface="SimSun" pitchFamily="2" charset="-122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gray">
          <a:xfrm>
            <a:off x="2108434" y="2649791"/>
            <a:ext cx="468052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indent="1588" algn="ctr" eaLnBrk="0" hangingPunct="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s-MX" altLang="zh-CN" sz="1800" dirty="0" smtClean="0">
                <a:ea typeface="SimSun" pitchFamily="2" charset="-122"/>
                <a:sym typeface="Symbol"/>
              </a:rPr>
              <a:t>Una firma con un monopolio natural tiene un comportamiento monopólico</a:t>
            </a:r>
            <a:endParaRPr lang="es-ES" altLang="zh-CN" sz="1800" b="1" dirty="0" smtClean="0">
              <a:ea typeface="SimSun" pitchFamily="2" charset="-122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gray">
          <a:xfrm>
            <a:off x="1604378" y="3471482"/>
            <a:ext cx="568863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lvl="1" indent="1588" algn="ctr" eaLnBrk="0" hangingPunct="0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s-MX" altLang="zh-CN" sz="1800" dirty="0" smtClean="0">
                <a:ea typeface="SimSun" pitchFamily="2" charset="-122"/>
                <a:sym typeface="Symbol"/>
              </a:rPr>
              <a:t>Es necesario regular estrictamente a la firma, especialmente cuando el servicio es considerado “público” o “esencial”</a:t>
            </a:r>
            <a:endParaRPr lang="es-ES" altLang="zh-CN" sz="1800" b="1" dirty="0" smtClean="0">
              <a:ea typeface="SimSun" pitchFamily="2" charset="-122"/>
            </a:endParaRPr>
          </a:p>
        </p:txBody>
      </p:sp>
      <p:grpSp>
        <p:nvGrpSpPr>
          <p:cNvPr id="19" name="54 Grupo"/>
          <p:cNvGrpSpPr/>
          <p:nvPr/>
        </p:nvGrpSpPr>
        <p:grpSpPr>
          <a:xfrm>
            <a:off x="935816" y="5638966"/>
            <a:ext cx="6948552" cy="648000"/>
            <a:chOff x="827584" y="5373288"/>
            <a:chExt cx="6948552" cy="648000"/>
          </a:xfrm>
        </p:grpSpPr>
        <p:grpSp>
          <p:nvGrpSpPr>
            <p:cNvPr id="20" name="42 Grupo"/>
            <p:cNvGrpSpPr/>
            <p:nvPr/>
          </p:nvGrpSpPr>
          <p:grpSpPr>
            <a:xfrm>
              <a:off x="827584" y="5373288"/>
              <a:ext cx="1980000" cy="648000"/>
              <a:chOff x="611560" y="5134657"/>
              <a:chExt cx="1980000" cy="648000"/>
            </a:xfrm>
          </p:grpSpPr>
          <p:sp>
            <p:nvSpPr>
              <p:cNvPr id="27" name="34 Rectángulo redondeado"/>
              <p:cNvSpPr/>
              <p:nvPr/>
            </p:nvSpPr>
            <p:spPr>
              <a:xfrm>
                <a:off x="611560" y="5134657"/>
                <a:ext cx="1980000" cy="648000"/>
              </a:xfrm>
              <a:prstGeom prst="roundRect">
                <a:avLst/>
              </a:prstGeom>
              <a:solidFill>
                <a:srgbClr val="FA12CE"/>
              </a:solidFill>
              <a:ln>
                <a:solidFill>
                  <a:srgbClr val="FA12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/>
              </a:p>
            </p:txBody>
          </p:sp>
          <p:sp>
            <p:nvSpPr>
              <p:cNvPr id="28" name="Rectangle 4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701560" y="5310854"/>
                <a:ext cx="18000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8953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600" b="1" kern="0" dirty="0" smtClean="0">
                    <a:solidFill>
                      <a:schemeClr val="bg1"/>
                    </a:solidFill>
                    <a:latin typeface="+mj-lt"/>
                    <a:ea typeface="+mj-ea"/>
                    <a:cs typeface="Arial" pitchFamily="34" charset="0"/>
                  </a:rPr>
                  <a:t>Precio</a:t>
                </a:r>
                <a:endParaRPr kumimoji="0" lang="es-MX" sz="1600" b="1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21" name="43 Grupo"/>
            <p:cNvGrpSpPr/>
            <p:nvPr/>
          </p:nvGrpSpPr>
          <p:grpSpPr>
            <a:xfrm>
              <a:off x="3349593" y="5373288"/>
              <a:ext cx="1980000" cy="648000"/>
              <a:chOff x="3026461" y="5270579"/>
              <a:chExt cx="1980000" cy="648000"/>
            </a:xfrm>
          </p:grpSpPr>
          <p:sp>
            <p:nvSpPr>
              <p:cNvPr id="25" name="36 Rectángulo redondeado"/>
              <p:cNvSpPr/>
              <p:nvPr/>
            </p:nvSpPr>
            <p:spPr>
              <a:xfrm>
                <a:off x="3026461" y="5270579"/>
                <a:ext cx="1980000" cy="648000"/>
              </a:xfrm>
              <a:prstGeom prst="roundRect">
                <a:avLst/>
              </a:prstGeom>
              <a:solidFill>
                <a:srgbClr val="FA12CE"/>
              </a:solidFill>
              <a:ln>
                <a:solidFill>
                  <a:srgbClr val="FA12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/>
              </a:p>
            </p:txBody>
          </p:sp>
          <p:sp>
            <p:nvSpPr>
              <p:cNvPr id="26" name="Rectangle 4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3077824" y="5446776"/>
                <a:ext cx="180000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8953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600" b="1" kern="0" dirty="0" smtClean="0">
                    <a:solidFill>
                      <a:schemeClr val="bg1"/>
                    </a:solidFill>
                    <a:latin typeface="+mj-lt"/>
                    <a:ea typeface="+mj-ea"/>
                    <a:cs typeface="Arial" pitchFamily="34" charset="0"/>
                  </a:rPr>
                  <a:t>Calidad</a:t>
                </a:r>
                <a:endParaRPr kumimoji="0" lang="es-MX" sz="1600" b="1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endParaRPr>
              </a:p>
            </p:txBody>
          </p:sp>
        </p:grpSp>
        <p:grpSp>
          <p:nvGrpSpPr>
            <p:cNvPr id="22" name="51 Grupo"/>
            <p:cNvGrpSpPr/>
            <p:nvPr/>
          </p:nvGrpSpPr>
          <p:grpSpPr>
            <a:xfrm>
              <a:off x="5796136" y="5373288"/>
              <a:ext cx="1980000" cy="648000"/>
              <a:chOff x="5292080" y="5278673"/>
              <a:chExt cx="1980000" cy="648000"/>
            </a:xfrm>
          </p:grpSpPr>
          <p:sp>
            <p:nvSpPr>
              <p:cNvPr id="23" name="38 Rectángulo redondeado"/>
              <p:cNvSpPr/>
              <p:nvPr/>
            </p:nvSpPr>
            <p:spPr>
              <a:xfrm>
                <a:off x="5292080" y="5278673"/>
                <a:ext cx="1980000" cy="648000"/>
              </a:xfrm>
              <a:prstGeom prst="roundRect">
                <a:avLst/>
              </a:prstGeom>
              <a:solidFill>
                <a:srgbClr val="FA12CE"/>
              </a:solidFill>
              <a:ln>
                <a:solidFill>
                  <a:srgbClr val="FA12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/>
              </a:p>
            </p:txBody>
          </p:sp>
          <p:sp>
            <p:nvSpPr>
              <p:cNvPr id="24" name="Rectangle 4"/>
              <p:cNvSpPr txBox="1"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5382080" y="5369222"/>
                <a:ext cx="180000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8953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600" b="1" kern="0" dirty="0" smtClean="0">
                    <a:solidFill>
                      <a:schemeClr val="bg1"/>
                    </a:solidFill>
                    <a:latin typeface="+mj-lt"/>
                    <a:ea typeface="+mj-ea"/>
                    <a:cs typeface="Arial" pitchFamily="34" charset="0"/>
                  </a:rPr>
                  <a:t>Entrada al mercado</a:t>
                </a:r>
                <a:endParaRPr kumimoji="0" lang="es-MX" sz="1600" b="1" i="0" u="none" strike="noStrike" kern="0" cap="none" spc="0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j-ea"/>
                  <a:cs typeface="Arial" pitchFamily="34" charset="0"/>
                </a:endParaRPr>
              </a:p>
            </p:txBody>
          </p:sp>
        </p:grpSp>
      </p:grpSp>
      <p:sp>
        <p:nvSpPr>
          <p:cNvPr id="29" name="45 Triángulo isósceles"/>
          <p:cNvSpPr/>
          <p:nvPr/>
        </p:nvSpPr>
        <p:spPr>
          <a:xfrm rot="10800000">
            <a:off x="3224558" y="2468303"/>
            <a:ext cx="2448272" cy="223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30" name="46 Triángulo isósceles"/>
          <p:cNvSpPr/>
          <p:nvPr/>
        </p:nvSpPr>
        <p:spPr>
          <a:xfrm rot="10800000">
            <a:off x="3224558" y="3256716"/>
            <a:ext cx="2448272" cy="223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grpSp>
        <p:nvGrpSpPr>
          <p:cNvPr id="31" name="50 Grupo"/>
          <p:cNvGrpSpPr/>
          <p:nvPr/>
        </p:nvGrpSpPr>
        <p:grpSpPr>
          <a:xfrm>
            <a:off x="2032130" y="4643637"/>
            <a:ext cx="4833129" cy="540000"/>
            <a:chOff x="-2249843" y="1650381"/>
            <a:chExt cx="4423768" cy="540000"/>
          </a:xfrm>
        </p:grpSpPr>
        <p:sp>
          <p:nvSpPr>
            <p:cNvPr id="32" name="48 Rectángulo redondeado"/>
            <p:cNvSpPr/>
            <p:nvPr/>
          </p:nvSpPr>
          <p:spPr>
            <a:xfrm>
              <a:off x="-2249843" y="1650381"/>
              <a:ext cx="4423768" cy="540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33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-2113745" y="1674160"/>
              <a:ext cx="415157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Dimensiones más importantes de la regulación de los monopolios naturales</a:t>
              </a:r>
              <a:endParaRPr kumimoji="0" lang="es-MX" sz="16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34" name="55 Triángulo isósceles"/>
          <p:cNvSpPr/>
          <p:nvPr/>
        </p:nvSpPr>
        <p:spPr>
          <a:xfrm rot="10800000">
            <a:off x="3224559" y="4328839"/>
            <a:ext cx="2448272" cy="223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</p:spTree>
    <p:extLst>
      <p:ext uri="{BB962C8B-B14F-4D97-AF65-F5344CB8AC3E}">
        <p14:creationId xmlns:p14="http://schemas.microsoft.com/office/powerpoint/2010/main" val="38499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655DFC-F8C3-414F-9AE6-F43C52934750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Pero</a:t>
            </a:r>
            <a:r>
              <a:rPr lang="en-US" dirty="0" smtClean="0"/>
              <a:t> en </a:t>
            </a:r>
            <a:r>
              <a:rPr lang="en-US" dirty="0" err="1" smtClean="0"/>
              <a:t>telecomunicaciones</a:t>
            </a:r>
            <a:r>
              <a:rPr lang="en-US" dirty="0" smtClean="0"/>
              <a:t> el “</a:t>
            </a:r>
            <a:r>
              <a:rPr lang="en-US" dirty="0" err="1" smtClean="0"/>
              <a:t>monopolio</a:t>
            </a:r>
            <a:r>
              <a:rPr lang="en-US" dirty="0" smtClean="0"/>
              <a:t> natural”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superado</a:t>
            </a:r>
            <a:endParaRPr lang="en-US" dirty="0" smtClean="0"/>
          </a:p>
        </p:txBody>
      </p:sp>
      <p:grpSp>
        <p:nvGrpSpPr>
          <p:cNvPr id="38" name="58 Grupo"/>
          <p:cNvGrpSpPr/>
          <p:nvPr/>
        </p:nvGrpSpPr>
        <p:grpSpPr>
          <a:xfrm>
            <a:off x="1557884" y="2437827"/>
            <a:ext cx="6120000" cy="1080000"/>
            <a:chOff x="1332288" y="2096951"/>
            <a:chExt cx="5832000" cy="1080000"/>
          </a:xfrm>
        </p:grpSpPr>
        <p:sp>
          <p:nvSpPr>
            <p:cNvPr id="39" name="44 Pentágono"/>
            <p:cNvSpPr/>
            <p:nvPr/>
          </p:nvSpPr>
          <p:spPr>
            <a:xfrm rot="5400000">
              <a:off x="3708288" y="-279049"/>
              <a:ext cx="1080000" cy="5832000"/>
            </a:xfrm>
            <a:prstGeom prst="homePlate">
              <a:avLst>
                <a:gd name="adj" fmla="val 2051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gray">
            <a:xfrm>
              <a:off x="1615242" y="2195695"/>
              <a:ext cx="5266092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algn="ctr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800" dirty="0" smtClean="0">
                  <a:ea typeface="SimSun" pitchFamily="2" charset="-122"/>
                  <a:sym typeface="Symbol"/>
                </a:rPr>
                <a:t>Basta contar con una regulación adecuada de interconexión para eliminar las características de “monopolio natural”</a:t>
              </a:r>
              <a:endParaRPr lang="es-ES" altLang="zh-CN" sz="1800" b="1" dirty="0" smtClean="0">
                <a:ea typeface="SimSun" pitchFamily="2" charset="-122"/>
              </a:endParaRPr>
            </a:p>
          </p:txBody>
        </p:sp>
      </p:grpSp>
      <p:grpSp>
        <p:nvGrpSpPr>
          <p:cNvPr id="41" name="62 Grupo"/>
          <p:cNvGrpSpPr/>
          <p:nvPr/>
        </p:nvGrpSpPr>
        <p:grpSpPr>
          <a:xfrm>
            <a:off x="621440" y="4774220"/>
            <a:ext cx="7992888" cy="1437552"/>
            <a:chOff x="1259632" y="4879322"/>
            <a:chExt cx="6660000" cy="1437552"/>
          </a:xfrm>
        </p:grpSpPr>
        <p:sp>
          <p:nvSpPr>
            <p:cNvPr id="42" name="54 Rectángulo redondeado"/>
            <p:cNvSpPr/>
            <p:nvPr/>
          </p:nvSpPr>
          <p:spPr>
            <a:xfrm>
              <a:off x="1259632" y="4879322"/>
              <a:ext cx="6660000" cy="1437552"/>
            </a:xfrm>
            <a:prstGeom prst="roundRect">
              <a:avLst/>
            </a:prstGeom>
            <a:solidFill>
              <a:srgbClr val="FA12CE"/>
            </a:solidFill>
            <a:ln>
              <a:solidFill>
                <a:srgbClr val="FA1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2200"/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gray">
            <a:xfrm>
              <a:off x="1454907" y="4924020"/>
              <a:ext cx="6269450" cy="1354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algn="ctr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2200" b="1" dirty="0" smtClean="0">
                  <a:ea typeface="SimSun" pitchFamily="2" charset="-122"/>
                  <a:sym typeface="Symbol"/>
                </a:rPr>
                <a:t>En general, las presiones competitivas se consideran suficientes para mantener los precios y la calidad de los servicios a niveles razonables sin controles regulatorios</a:t>
              </a:r>
              <a:endParaRPr lang="es-ES" altLang="zh-CN" sz="2200" b="1" dirty="0" smtClean="0">
                <a:ea typeface="SimSun" pitchFamily="2" charset="-122"/>
              </a:endParaRPr>
            </a:p>
          </p:txBody>
        </p:sp>
      </p:grpSp>
      <p:grpSp>
        <p:nvGrpSpPr>
          <p:cNvPr id="44" name="60 Grupo"/>
          <p:cNvGrpSpPr/>
          <p:nvPr/>
        </p:nvGrpSpPr>
        <p:grpSpPr>
          <a:xfrm>
            <a:off x="1521884" y="3697868"/>
            <a:ext cx="6192000" cy="792088"/>
            <a:chOff x="1835696" y="3717032"/>
            <a:chExt cx="6192000" cy="792088"/>
          </a:xfrm>
        </p:grpSpPr>
        <p:sp>
          <p:nvSpPr>
            <p:cNvPr id="45" name="51 Rectángulo redondeado"/>
            <p:cNvSpPr/>
            <p:nvPr/>
          </p:nvSpPr>
          <p:spPr>
            <a:xfrm>
              <a:off x="1835696" y="3717032"/>
              <a:ext cx="6192000" cy="792088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sp>
          <p:nvSpPr>
            <p:cNvPr id="46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467671" y="3818948"/>
              <a:ext cx="492805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8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¿Es realmente necesario contar con una regulación de calidad y precio?</a:t>
              </a:r>
              <a:endParaRPr kumimoji="0" lang="es-MX" sz="1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5" name="57 Grupo"/>
          <p:cNvGrpSpPr/>
          <p:nvPr/>
        </p:nvGrpSpPr>
        <p:grpSpPr>
          <a:xfrm>
            <a:off x="1647884" y="1573731"/>
            <a:ext cx="5940000" cy="900273"/>
            <a:chOff x="1754180" y="1232855"/>
            <a:chExt cx="5266092" cy="900273"/>
          </a:xfrm>
        </p:grpSpPr>
        <p:sp>
          <p:nvSpPr>
            <p:cNvPr id="36" name="43 Pentágono"/>
            <p:cNvSpPr/>
            <p:nvPr/>
          </p:nvSpPr>
          <p:spPr>
            <a:xfrm rot="5400000">
              <a:off x="3937226" y="-873145"/>
              <a:ext cx="900000" cy="5112000"/>
            </a:xfrm>
            <a:prstGeom prst="homePlate">
              <a:avLst>
                <a:gd name="adj" fmla="val 2051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gray">
            <a:xfrm>
              <a:off x="1754180" y="1302131"/>
              <a:ext cx="5266092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algn="ctr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800" dirty="0" smtClean="0">
                  <a:ea typeface="SimSun" pitchFamily="2" charset="-122"/>
                  <a:sym typeface="Symbol"/>
                </a:rPr>
                <a:t>La historia (y la teoría) han demostrado que las telecomunicaciones NO son un monopolio natural</a:t>
              </a:r>
              <a:endParaRPr lang="es-ES" altLang="zh-CN" sz="1800" b="1" dirty="0" smtClean="0"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88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2981912-8426-4A4A-84B4-91F3067A8E43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 calidad de servicio (QoS) involucra tres dimensiones…</a:t>
            </a:r>
          </a:p>
        </p:txBody>
      </p:sp>
      <p:sp>
        <p:nvSpPr>
          <p:cNvPr id="8197" name="Text Box 27"/>
          <p:cNvSpPr txBox="1">
            <a:spLocks noChangeArrowheads="1"/>
          </p:cNvSpPr>
          <p:nvPr/>
        </p:nvSpPr>
        <p:spPr bwMode="gray">
          <a:xfrm>
            <a:off x="2987675" y="3768725"/>
            <a:ext cx="2879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1588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s-MX" altLang="zh-CN" sz="2000" b="1">
                <a:ea typeface="SimSun" panose="02010600030101010101" pitchFamily="2" charset="-122"/>
                <a:sym typeface="Symbol" panose="05050102010706020507" pitchFamily="18" charset="2"/>
              </a:rPr>
              <a:t>Las características de la red</a:t>
            </a:r>
            <a:endParaRPr lang="es-ES" altLang="zh-CN" sz="2000" b="1">
              <a:ea typeface="SimSun" panose="02010600030101010101" pitchFamily="2" charset="-122"/>
            </a:endParaRPr>
          </a:p>
        </p:txBody>
      </p:sp>
      <p:sp>
        <p:nvSpPr>
          <p:cNvPr id="8198" name="Text Box 27"/>
          <p:cNvSpPr txBox="1">
            <a:spLocks noChangeArrowheads="1"/>
          </p:cNvSpPr>
          <p:nvPr/>
        </p:nvSpPr>
        <p:spPr bwMode="gray">
          <a:xfrm>
            <a:off x="2525713" y="5189538"/>
            <a:ext cx="4140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1588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s-MX" altLang="zh-CN" sz="2000" b="1">
                <a:ea typeface="SimSun" panose="02010600030101010101" pitchFamily="2" charset="-122"/>
                <a:sym typeface="Symbol" panose="05050102010706020507" pitchFamily="18" charset="2"/>
              </a:rPr>
              <a:t>Lograr un nivel satisfactorio de calidad de servicio</a:t>
            </a:r>
            <a:endParaRPr lang="es-ES" altLang="zh-CN" sz="2000" b="1">
              <a:ea typeface="SimSun" panose="02010600030101010101" pitchFamily="2" charset="-122"/>
            </a:endParaRPr>
          </a:p>
        </p:txBody>
      </p:sp>
      <p:grpSp>
        <p:nvGrpSpPr>
          <p:cNvPr id="8199" name="19 Grupo"/>
          <p:cNvGrpSpPr>
            <a:grpSpLocks/>
          </p:cNvGrpSpPr>
          <p:nvPr/>
        </p:nvGrpSpPr>
        <p:grpSpPr bwMode="auto">
          <a:xfrm>
            <a:off x="1289050" y="2894013"/>
            <a:ext cx="1511300" cy="431800"/>
            <a:chOff x="1259632" y="1214754"/>
            <a:chExt cx="3708192" cy="432048"/>
          </a:xfrm>
        </p:grpSpPr>
        <p:sp>
          <p:nvSpPr>
            <p:cNvPr id="10" name="20 Rectángulo redondeado"/>
            <p:cNvSpPr/>
            <p:nvPr/>
          </p:nvSpPr>
          <p:spPr>
            <a:xfrm>
              <a:off x="1259632" y="1214754"/>
              <a:ext cx="3708192" cy="432048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1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1699786" y="1276702"/>
              <a:ext cx="2827886" cy="30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2000" b="1" kern="0" dirty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Definir</a:t>
              </a:r>
            </a:p>
          </p:txBody>
        </p:sp>
      </p:grpSp>
      <p:grpSp>
        <p:nvGrpSpPr>
          <p:cNvPr id="8200" name="22 Grupo"/>
          <p:cNvGrpSpPr>
            <a:grpSpLocks/>
          </p:cNvGrpSpPr>
          <p:nvPr/>
        </p:nvGrpSpPr>
        <p:grpSpPr bwMode="auto">
          <a:xfrm>
            <a:off x="3816350" y="2894013"/>
            <a:ext cx="1511300" cy="431800"/>
            <a:chOff x="1259632" y="1214754"/>
            <a:chExt cx="3708192" cy="432048"/>
          </a:xfrm>
        </p:grpSpPr>
        <p:sp>
          <p:nvSpPr>
            <p:cNvPr id="13" name="23 Rectángulo redondeado"/>
            <p:cNvSpPr/>
            <p:nvPr/>
          </p:nvSpPr>
          <p:spPr>
            <a:xfrm>
              <a:off x="1259632" y="1214754"/>
              <a:ext cx="3708192" cy="432048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4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699786" y="1276702"/>
              <a:ext cx="2827886" cy="30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2000" b="1" kern="0" dirty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Medir</a:t>
              </a:r>
            </a:p>
          </p:txBody>
        </p:sp>
      </p:grpSp>
      <p:grpSp>
        <p:nvGrpSpPr>
          <p:cNvPr id="8201" name="25 Grupo"/>
          <p:cNvGrpSpPr>
            <a:grpSpLocks/>
          </p:cNvGrpSpPr>
          <p:nvPr/>
        </p:nvGrpSpPr>
        <p:grpSpPr bwMode="auto">
          <a:xfrm>
            <a:off x="6300788" y="2894013"/>
            <a:ext cx="1511300" cy="431800"/>
            <a:chOff x="1259632" y="1214754"/>
            <a:chExt cx="3708192" cy="432048"/>
          </a:xfrm>
        </p:grpSpPr>
        <p:sp>
          <p:nvSpPr>
            <p:cNvPr id="16" name="26 Rectángulo redondeado"/>
            <p:cNvSpPr/>
            <p:nvPr/>
          </p:nvSpPr>
          <p:spPr>
            <a:xfrm>
              <a:off x="1259632" y="1214754"/>
              <a:ext cx="3708192" cy="432048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17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259634" y="1276702"/>
              <a:ext cx="3560173" cy="307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2000" b="1" kern="0" dirty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Controlar</a:t>
              </a:r>
            </a:p>
          </p:txBody>
        </p:sp>
      </p:grpSp>
      <p:cxnSp>
        <p:nvCxnSpPr>
          <p:cNvPr id="18" name="39 Conector recto de flecha"/>
          <p:cNvCxnSpPr/>
          <p:nvPr/>
        </p:nvCxnSpPr>
        <p:spPr>
          <a:xfrm>
            <a:off x="4572000" y="3325813"/>
            <a:ext cx="0" cy="442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44 Forma"/>
          <p:cNvCxnSpPr>
            <a:stCxn id="16" idx="2"/>
            <a:endCxn id="8197" idx="3"/>
          </p:cNvCxnSpPr>
          <p:nvPr/>
        </p:nvCxnSpPr>
        <p:spPr>
          <a:xfrm rot="5400000">
            <a:off x="6163469" y="3029744"/>
            <a:ext cx="596900" cy="1189038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50 Forma"/>
          <p:cNvCxnSpPr>
            <a:stCxn id="10" idx="2"/>
            <a:endCxn id="8197" idx="1"/>
          </p:cNvCxnSpPr>
          <p:nvPr/>
        </p:nvCxnSpPr>
        <p:spPr>
          <a:xfrm rot="16200000" flipH="1">
            <a:off x="2217738" y="3152775"/>
            <a:ext cx="596900" cy="942975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5" name="Text Box 27"/>
          <p:cNvSpPr txBox="1">
            <a:spLocks noChangeArrowheads="1"/>
          </p:cNvSpPr>
          <p:nvPr/>
        </p:nvSpPr>
        <p:spPr bwMode="gray">
          <a:xfrm>
            <a:off x="2497138" y="1484313"/>
            <a:ext cx="41402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1588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s-MX" altLang="zh-CN" sz="2000" b="1">
                <a:ea typeface="SimSun" panose="02010600030101010101" pitchFamily="2" charset="-122"/>
                <a:sym typeface="Symbol" panose="05050102010706020507" pitchFamily="18" charset="2"/>
              </a:rPr>
              <a:t>La calidad de servicio es un concepto que requiere…</a:t>
            </a:r>
            <a:endParaRPr lang="es-ES" altLang="zh-CN" sz="2000" b="1">
              <a:ea typeface="SimSun" panose="02010600030101010101" pitchFamily="2" charset="-122"/>
            </a:endParaRPr>
          </a:p>
        </p:txBody>
      </p:sp>
      <p:sp>
        <p:nvSpPr>
          <p:cNvPr id="22" name="28 Triángulo isósceles"/>
          <p:cNvSpPr/>
          <p:nvPr/>
        </p:nvSpPr>
        <p:spPr>
          <a:xfrm rot="10800000">
            <a:off x="3360738" y="4581525"/>
            <a:ext cx="2449512" cy="28733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cxnSp>
        <p:nvCxnSpPr>
          <p:cNvPr id="23" name="30 Conector angular"/>
          <p:cNvCxnSpPr>
            <a:stCxn id="8205" idx="2"/>
            <a:endCxn id="10" idx="0"/>
          </p:cNvCxnSpPr>
          <p:nvPr/>
        </p:nvCxnSpPr>
        <p:spPr>
          <a:xfrm rot="5400000">
            <a:off x="2909094" y="1235869"/>
            <a:ext cx="793750" cy="252253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34 Conector angular"/>
          <p:cNvCxnSpPr>
            <a:stCxn id="8205" idx="2"/>
            <a:endCxn id="16" idx="0"/>
          </p:cNvCxnSpPr>
          <p:nvPr/>
        </p:nvCxnSpPr>
        <p:spPr>
          <a:xfrm rot="16200000" flipH="1">
            <a:off x="5414963" y="1252538"/>
            <a:ext cx="793750" cy="248920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35 Conector recto de flecha"/>
          <p:cNvCxnSpPr/>
          <p:nvPr/>
        </p:nvCxnSpPr>
        <p:spPr>
          <a:xfrm>
            <a:off x="4572000" y="2435225"/>
            <a:ext cx="0" cy="4429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5DD7EC1-5B1A-4F2B-A3FF-FF9E1F16F52D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 que se utilizan para competir en el mercado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gray">
          <a:xfrm>
            <a:off x="1822450" y="1225550"/>
            <a:ext cx="5399088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0" lvl="1" indent="1588" algn="ctr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s-MX" altLang="zh-CN" sz="2000" b="1" dirty="0">
                <a:latin typeface="+mj-lt"/>
                <a:ea typeface="SimSun" pitchFamily="2" charset="-122"/>
                <a:sym typeface="Symbol"/>
              </a:rPr>
              <a:t>El proveedor combina los diferentes parámetros de calidad de funcionamiento de la red para…</a:t>
            </a:r>
            <a:endParaRPr lang="es-ES" altLang="zh-CN" sz="2000" b="1" dirty="0">
              <a:latin typeface="+mj-lt"/>
              <a:ea typeface="SimSun" pitchFamily="2" charset="-122"/>
            </a:endParaRPr>
          </a:p>
        </p:txBody>
      </p:sp>
      <p:sp>
        <p:nvSpPr>
          <p:cNvPr id="35" name="20 Rectángulo redondeado"/>
          <p:cNvSpPr/>
          <p:nvPr/>
        </p:nvSpPr>
        <p:spPr bwMode="auto">
          <a:xfrm>
            <a:off x="676275" y="2894013"/>
            <a:ext cx="2160588" cy="1296000"/>
          </a:xfrm>
          <a:prstGeom prst="roundRect">
            <a:avLst/>
          </a:prstGeom>
          <a:solidFill>
            <a:srgbClr val="322ADA"/>
          </a:solidFill>
          <a:ln>
            <a:solidFill>
              <a:srgbClr val="32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730250" y="2907428"/>
            <a:ext cx="2052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95350" eaLnBrk="1" hangingPunct="1">
              <a:defRPr/>
            </a:pPr>
            <a:r>
              <a:rPr lang="es-MX" sz="2000" b="1" kern="0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… atender sus propias exigencias económicas</a:t>
            </a:r>
          </a:p>
        </p:txBody>
      </p:sp>
      <p:sp>
        <p:nvSpPr>
          <p:cNvPr id="33" name="52 Rectángulo redondeado"/>
          <p:cNvSpPr/>
          <p:nvPr/>
        </p:nvSpPr>
        <p:spPr bwMode="auto">
          <a:xfrm>
            <a:off x="3452813" y="2894013"/>
            <a:ext cx="2160587" cy="1296000"/>
          </a:xfrm>
          <a:prstGeom prst="roundRect">
            <a:avLst/>
          </a:prstGeom>
          <a:solidFill>
            <a:srgbClr val="322ADA"/>
          </a:solidFill>
          <a:ln>
            <a:solidFill>
              <a:srgbClr val="32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4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506788" y="3071204"/>
            <a:ext cx="20526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95350" eaLnBrk="1" hangingPunct="1">
              <a:defRPr/>
            </a:pPr>
            <a:r>
              <a:rPr lang="es-MX" sz="2000" b="1" kern="0" dirty="0">
                <a:solidFill>
                  <a:schemeClr val="bg1"/>
                </a:solidFill>
                <a:cs typeface="Arial" pitchFamily="34" charset="0"/>
              </a:rPr>
              <a:t>… diferenciar sus productos y servicios</a:t>
            </a:r>
          </a:p>
        </p:txBody>
      </p:sp>
      <p:sp>
        <p:nvSpPr>
          <p:cNvPr id="31" name="54 Rectángulo redondeado"/>
          <p:cNvSpPr/>
          <p:nvPr/>
        </p:nvSpPr>
        <p:spPr bwMode="auto">
          <a:xfrm>
            <a:off x="6216650" y="2894013"/>
            <a:ext cx="2160588" cy="1296000"/>
          </a:xfrm>
          <a:prstGeom prst="roundRect">
            <a:avLst/>
          </a:prstGeom>
          <a:solidFill>
            <a:srgbClr val="322ADA"/>
          </a:solidFill>
          <a:ln>
            <a:solidFill>
              <a:srgbClr val="32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270625" y="3071204"/>
            <a:ext cx="20526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895350" eaLnBrk="1" hangingPunct="1">
              <a:defRPr/>
            </a:pPr>
            <a:r>
              <a:rPr lang="es-MX" sz="2000" b="1" kern="0" dirty="0">
                <a:solidFill>
                  <a:schemeClr val="bg1"/>
                </a:solidFill>
                <a:cs typeface="Arial" pitchFamily="34" charset="0"/>
              </a:rPr>
              <a:t>… conseguir la satisfacción del  usuario</a:t>
            </a:r>
          </a:p>
        </p:txBody>
      </p:sp>
      <p:sp>
        <p:nvSpPr>
          <p:cNvPr id="10247" name="Text Box 27"/>
          <p:cNvSpPr txBox="1">
            <a:spLocks noChangeArrowheads="1"/>
          </p:cNvSpPr>
          <p:nvPr/>
        </p:nvSpPr>
        <p:spPr bwMode="gray">
          <a:xfrm>
            <a:off x="2744788" y="4769674"/>
            <a:ext cx="3600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indent="1588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ctr">
              <a:spcBef>
                <a:spcPct val="20000"/>
              </a:spcBef>
              <a:buClr>
                <a:schemeClr val="tx1"/>
              </a:buClr>
              <a:buSzPct val="80000"/>
            </a:pPr>
            <a:r>
              <a:rPr lang="es-MX" altLang="zh-CN" sz="2000" b="1" dirty="0">
                <a:ea typeface="SimSun" panose="02010600030101010101" pitchFamily="2" charset="-122"/>
                <a:sym typeface="Symbol" panose="05050102010706020507" pitchFamily="18" charset="2"/>
              </a:rPr>
              <a:t>La calidad de servicio es una variable clave para</a:t>
            </a:r>
            <a:endParaRPr lang="es-ES" altLang="zh-CN" sz="2000" b="1" dirty="0">
              <a:ea typeface="SimSun" panose="02010600030101010101" pitchFamily="2" charset="-122"/>
            </a:endParaRPr>
          </a:p>
        </p:txBody>
      </p:sp>
      <p:sp>
        <p:nvSpPr>
          <p:cNvPr id="38" name="60 Triángulo isósceles"/>
          <p:cNvSpPr/>
          <p:nvPr/>
        </p:nvSpPr>
        <p:spPr>
          <a:xfrm rot="10800000">
            <a:off x="3302000" y="4333875"/>
            <a:ext cx="2449513" cy="2889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grpSp>
        <p:nvGrpSpPr>
          <p:cNvPr id="10249" name="68 Grupo"/>
          <p:cNvGrpSpPr>
            <a:grpSpLocks/>
          </p:cNvGrpSpPr>
          <p:nvPr/>
        </p:nvGrpSpPr>
        <p:grpSpPr bwMode="auto">
          <a:xfrm>
            <a:off x="3446463" y="5485863"/>
            <a:ext cx="2160587" cy="720725"/>
            <a:chOff x="3203848" y="5157192"/>
            <a:chExt cx="2160000" cy="720080"/>
          </a:xfrm>
        </p:grpSpPr>
        <p:sp>
          <p:nvSpPr>
            <p:cNvPr id="40" name="67 Rectángulo redondeado"/>
            <p:cNvSpPr/>
            <p:nvPr/>
          </p:nvSpPr>
          <p:spPr>
            <a:xfrm>
              <a:off x="3203848" y="5157192"/>
              <a:ext cx="2160000" cy="7200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sp>
          <p:nvSpPr>
            <p:cNvPr id="41" name="Rectangle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510152" y="5363382"/>
              <a:ext cx="1547392" cy="307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 defTabSz="895350" eaLnBrk="1" hangingPunct="1">
                <a:defRPr/>
              </a:pPr>
              <a:r>
                <a:rPr lang="es-MX" sz="2000" b="1" kern="0" dirty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competir</a:t>
              </a:r>
            </a:p>
          </p:txBody>
        </p:sp>
      </p:grpSp>
      <p:cxnSp>
        <p:nvCxnSpPr>
          <p:cNvPr id="42" name="70 Conector angular"/>
          <p:cNvCxnSpPr>
            <a:stCxn id="26" idx="2"/>
            <a:endCxn id="35" idx="0"/>
          </p:cNvCxnSpPr>
          <p:nvPr/>
        </p:nvCxnSpPr>
        <p:spPr>
          <a:xfrm rot="5400000">
            <a:off x="2767013" y="1139032"/>
            <a:ext cx="744538" cy="27654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72 Conector angular"/>
          <p:cNvCxnSpPr>
            <a:stCxn id="26" idx="2"/>
            <a:endCxn id="31" idx="0"/>
          </p:cNvCxnSpPr>
          <p:nvPr/>
        </p:nvCxnSpPr>
        <p:spPr>
          <a:xfrm rot="16200000" flipH="1">
            <a:off x="5537200" y="1134269"/>
            <a:ext cx="744538" cy="27749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73 Conector recto de flecha"/>
          <p:cNvCxnSpPr/>
          <p:nvPr/>
        </p:nvCxnSpPr>
        <p:spPr>
          <a:xfrm>
            <a:off x="4533900" y="2462213"/>
            <a:ext cx="0" cy="442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655DFC-F8C3-414F-9AE6-F43C52934750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homogénea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implicaciones</a:t>
            </a:r>
            <a:r>
              <a:rPr lang="en-US" dirty="0" smtClean="0"/>
              <a:t> no </a:t>
            </a:r>
            <a:r>
              <a:rPr lang="en-US" dirty="0" err="1" smtClean="0"/>
              <a:t>deseables</a:t>
            </a:r>
            <a:endParaRPr lang="en-US" dirty="0" smtClean="0"/>
          </a:p>
        </p:txBody>
      </p:sp>
      <p:cxnSp>
        <p:nvCxnSpPr>
          <p:cNvPr id="20" name="43 Conector recto"/>
          <p:cNvCxnSpPr/>
          <p:nvPr/>
        </p:nvCxnSpPr>
        <p:spPr>
          <a:xfrm>
            <a:off x="4372880" y="1825981"/>
            <a:ext cx="0" cy="4590000"/>
          </a:xfrm>
          <a:prstGeom prst="line">
            <a:avLst/>
          </a:prstGeom>
          <a:ln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1 Gráfico"/>
          <p:cNvGraphicFramePr/>
          <p:nvPr>
            <p:extLst>
              <p:ext uri="{D42A27DB-BD31-4B8C-83A1-F6EECF244321}">
                <p14:modId xmlns:p14="http://schemas.microsoft.com/office/powerpoint/2010/main" val="1607955408"/>
              </p:ext>
            </p:extLst>
          </p:nvPr>
        </p:nvGraphicFramePr>
        <p:xfrm>
          <a:off x="2073096" y="1700808"/>
          <a:ext cx="6336000" cy="328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214290" y="1323352"/>
            <a:ext cx="23042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 smtClean="0">
                <a:latin typeface="+mj-lt"/>
                <a:ea typeface="+mj-ea"/>
                <a:cs typeface="Arial" pitchFamily="34" charset="0"/>
              </a:rPr>
              <a:t>Calidad demandada</a:t>
            </a:r>
          </a:p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i="0" u="none" strike="noStrike" kern="0" cap="none" spc="0" normalizeH="0" baseline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Medición</a:t>
            </a:r>
            <a:r>
              <a:rPr kumimoji="0" lang="es-MX" sz="1600" i="0" u="none" strike="noStrike" kern="0" cap="none" spc="0" normalizeH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indexada</a:t>
            </a:r>
            <a:endParaRPr kumimoji="0" lang="es-MX" sz="16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969768" y="4895992"/>
            <a:ext cx="23042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 smtClean="0">
                <a:latin typeface="+mj-lt"/>
                <a:ea typeface="+mj-ea"/>
                <a:cs typeface="Arial" pitchFamily="34" charset="0"/>
              </a:rPr>
              <a:t>Demanda (usuarios)</a:t>
            </a:r>
            <a:endParaRPr kumimoji="0" lang="es-MX" sz="16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82138" y="3629341"/>
            <a:ext cx="136815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 smtClean="0">
                <a:latin typeface="+mj-lt"/>
                <a:ea typeface="+mj-ea"/>
                <a:cs typeface="Arial" pitchFamily="34" charset="0"/>
              </a:rPr>
              <a:t>Calidad homogénea</a:t>
            </a:r>
            <a:endParaRPr kumimoji="0" lang="es-MX" sz="16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5" name="38 Flecha izquierda y derecha"/>
          <p:cNvSpPr/>
          <p:nvPr/>
        </p:nvSpPr>
        <p:spPr>
          <a:xfrm>
            <a:off x="2223944" y="5104750"/>
            <a:ext cx="2124000" cy="1080000"/>
          </a:xfrm>
          <a:prstGeom prst="leftRightArrow">
            <a:avLst/>
          </a:prstGeom>
          <a:solidFill>
            <a:srgbClr val="FA12CE"/>
          </a:solidFill>
          <a:ln>
            <a:solidFill>
              <a:srgbClr val="FA1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cxnSp>
        <p:nvCxnSpPr>
          <p:cNvPr id="26" name="49 Conector recto"/>
          <p:cNvCxnSpPr/>
          <p:nvPr/>
        </p:nvCxnSpPr>
        <p:spPr>
          <a:xfrm>
            <a:off x="2242680" y="3889504"/>
            <a:ext cx="6012000" cy="0"/>
          </a:xfrm>
          <a:prstGeom prst="line">
            <a:avLst/>
          </a:prstGeom>
          <a:ln w="12700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373752" y="5367577"/>
            <a:ext cx="188830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kern="0" dirty="0" smtClean="0">
                <a:latin typeface="+mj-lt"/>
                <a:ea typeface="+mj-ea"/>
                <a:cs typeface="Arial" pitchFamily="34" charset="0"/>
              </a:rPr>
              <a:t>Clientes insatisfechos</a:t>
            </a:r>
            <a:endParaRPr kumimoji="0" lang="es-MX" sz="18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8" name="38 Flecha izquierda y derecha"/>
          <p:cNvSpPr/>
          <p:nvPr/>
        </p:nvSpPr>
        <p:spPr>
          <a:xfrm>
            <a:off x="4390294" y="5423812"/>
            <a:ext cx="3906000" cy="1080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9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283348" y="5679684"/>
            <a:ext cx="21850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800" b="1" kern="0" dirty="0" smtClean="0">
                <a:latin typeface="+mj-lt"/>
                <a:ea typeface="+mj-ea"/>
                <a:cs typeface="Arial" pitchFamily="34" charset="0"/>
              </a:rPr>
              <a:t>Recursos desperdiciados</a:t>
            </a:r>
            <a:endParaRPr kumimoji="0" lang="es-MX" sz="18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30" name="Flecha derecha 29"/>
          <p:cNvSpPr/>
          <p:nvPr/>
        </p:nvSpPr>
        <p:spPr>
          <a:xfrm>
            <a:off x="1916154" y="3771624"/>
            <a:ext cx="271934" cy="26582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grpSp>
        <p:nvGrpSpPr>
          <p:cNvPr id="31" name="Grupo 30"/>
          <p:cNvGrpSpPr/>
          <p:nvPr/>
        </p:nvGrpSpPr>
        <p:grpSpPr>
          <a:xfrm>
            <a:off x="7617039" y="1163344"/>
            <a:ext cx="1149376" cy="185246"/>
            <a:chOff x="7617039" y="1340768"/>
            <a:chExt cx="1149376" cy="185246"/>
          </a:xfrm>
        </p:grpSpPr>
        <p:sp>
          <p:nvSpPr>
            <p:cNvPr id="32" name="Rectangle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7617039" y="1341348"/>
              <a:ext cx="11493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200" i="1" kern="0" dirty="0" smtClean="0">
                  <a:latin typeface="+mj-lt"/>
                  <a:ea typeface="+mj-ea"/>
                  <a:cs typeface="Arial" pitchFamily="34" charset="0"/>
                </a:rPr>
                <a:t>CONCEPTUAL</a:t>
              </a:r>
              <a:endParaRPr kumimoji="0" lang="es-MX" sz="120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  <p:cxnSp>
          <p:nvCxnSpPr>
            <p:cNvPr id="33" name="Conector recto 32"/>
            <p:cNvCxnSpPr/>
            <p:nvPr/>
          </p:nvCxnSpPr>
          <p:spPr>
            <a:xfrm>
              <a:off x="7680983" y="1340768"/>
              <a:ext cx="1015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33"/>
            <p:cNvCxnSpPr/>
            <p:nvPr/>
          </p:nvCxnSpPr>
          <p:spPr>
            <a:xfrm>
              <a:off x="7680983" y="1515848"/>
              <a:ext cx="10152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6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6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-80210" y="0"/>
            <a:ext cx="92880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efectos</a:t>
            </a:r>
            <a:r>
              <a:rPr lang="en-US" dirty="0" smtClean="0"/>
              <a:t> en </a:t>
            </a:r>
            <a:r>
              <a:rPr lang="en-US" dirty="0" err="1" smtClean="0"/>
              <a:t>muchas</a:t>
            </a:r>
            <a:r>
              <a:rPr lang="en-US" dirty="0" smtClean="0"/>
              <a:t> </a:t>
            </a:r>
            <a:r>
              <a:rPr lang="en-US" dirty="0" err="1" smtClean="0"/>
              <a:t>dimensiones</a:t>
            </a:r>
            <a:r>
              <a:rPr lang="en-US" dirty="0" smtClean="0"/>
              <a:t> del </a:t>
            </a:r>
            <a:r>
              <a:rPr lang="en-US" dirty="0" err="1" smtClean="0"/>
              <a:t>desarrollo</a:t>
            </a:r>
            <a:r>
              <a:rPr lang="en-US" dirty="0" smtClean="0"/>
              <a:t> del </a:t>
            </a:r>
            <a:r>
              <a:rPr lang="en-US" dirty="0" err="1" smtClean="0"/>
              <a:t>mercado</a:t>
            </a:r>
            <a:endParaRPr lang="en-US" dirty="0" smtClean="0"/>
          </a:p>
        </p:txBody>
      </p:sp>
      <p:grpSp>
        <p:nvGrpSpPr>
          <p:cNvPr id="8" name="65 Grupo"/>
          <p:cNvGrpSpPr/>
          <p:nvPr/>
        </p:nvGrpSpPr>
        <p:grpSpPr>
          <a:xfrm>
            <a:off x="5076056" y="3287984"/>
            <a:ext cx="3528000" cy="486000"/>
            <a:chOff x="5076056" y="2896264"/>
            <a:chExt cx="3357080" cy="486000"/>
          </a:xfrm>
        </p:grpSpPr>
        <p:sp>
          <p:nvSpPr>
            <p:cNvPr id="9" name="36 Rectángulo redondeado"/>
            <p:cNvSpPr/>
            <p:nvPr/>
          </p:nvSpPr>
          <p:spPr>
            <a:xfrm>
              <a:off x="5076056" y="2896264"/>
              <a:ext cx="3240000" cy="486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gray">
            <a:xfrm>
              <a:off x="5264784" y="2985376"/>
              <a:ext cx="316835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Segmentación del mercado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11" name="68 Grupo"/>
          <p:cNvGrpSpPr/>
          <p:nvPr/>
        </p:nvGrpSpPr>
        <p:grpSpPr>
          <a:xfrm>
            <a:off x="5076056" y="4601504"/>
            <a:ext cx="3528000" cy="486000"/>
            <a:chOff x="5076056" y="4237080"/>
            <a:chExt cx="3357080" cy="486000"/>
          </a:xfrm>
        </p:grpSpPr>
        <p:sp>
          <p:nvSpPr>
            <p:cNvPr id="12" name="48 Rectángulo redondeado"/>
            <p:cNvSpPr/>
            <p:nvPr/>
          </p:nvSpPr>
          <p:spPr>
            <a:xfrm>
              <a:off x="5076056" y="4237080"/>
              <a:ext cx="3240000" cy="486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13" name="Text Box 27"/>
            <p:cNvSpPr txBox="1">
              <a:spLocks noChangeArrowheads="1"/>
            </p:cNvSpPr>
            <p:nvPr/>
          </p:nvSpPr>
          <p:spPr bwMode="gray">
            <a:xfrm>
              <a:off x="5264784" y="4342234"/>
              <a:ext cx="316835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Control de costos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14" name="69 Grupo"/>
          <p:cNvGrpSpPr/>
          <p:nvPr/>
        </p:nvGrpSpPr>
        <p:grpSpPr>
          <a:xfrm>
            <a:off x="5076056" y="5158439"/>
            <a:ext cx="3528000" cy="684000"/>
            <a:chOff x="5076056" y="4807663"/>
            <a:chExt cx="3357080" cy="684000"/>
          </a:xfrm>
        </p:grpSpPr>
        <p:sp>
          <p:nvSpPr>
            <p:cNvPr id="15" name="43 Rectángulo redondeado"/>
            <p:cNvSpPr/>
            <p:nvPr/>
          </p:nvSpPr>
          <p:spPr>
            <a:xfrm>
              <a:off x="5076056" y="4807663"/>
              <a:ext cx="3240000" cy="684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gray">
            <a:xfrm>
              <a:off x="5264784" y="4890013"/>
              <a:ext cx="3168352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Optimización de la relación precio/calidad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17" name="74 Grupo"/>
          <p:cNvGrpSpPr/>
          <p:nvPr/>
        </p:nvGrpSpPr>
        <p:grpSpPr>
          <a:xfrm>
            <a:off x="5076056" y="5915064"/>
            <a:ext cx="3528000" cy="486000"/>
            <a:chOff x="5076056" y="5564288"/>
            <a:chExt cx="3357080" cy="486000"/>
          </a:xfrm>
        </p:grpSpPr>
        <p:sp>
          <p:nvSpPr>
            <p:cNvPr id="18" name="49 Rectángulo redondeado"/>
            <p:cNvSpPr/>
            <p:nvPr/>
          </p:nvSpPr>
          <p:spPr>
            <a:xfrm>
              <a:off x="5076056" y="5564288"/>
              <a:ext cx="3240000" cy="486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gray">
            <a:xfrm>
              <a:off x="5264784" y="5653400"/>
              <a:ext cx="316835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Inversiones productivas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20" name="75 Grupo"/>
          <p:cNvGrpSpPr/>
          <p:nvPr/>
        </p:nvGrpSpPr>
        <p:grpSpPr>
          <a:xfrm>
            <a:off x="5076056" y="3845496"/>
            <a:ext cx="3528000" cy="684000"/>
            <a:chOff x="5076056" y="3467424"/>
            <a:chExt cx="3357080" cy="684000"/>
          </a:xfrm>
        </p:grpSpPr>
        <p:sp>
          <p:nvSpPr>
            <p:cNvPr id="21" name="44 Rectángulo redondeado"/>
            <p:cNvSpPr/>
            <p:nvPr/>
          </p:nvSpPr>
          <p:spPr>
            <a:xfrm>
              <a:off x="5076056" y="3467424"/>
              <a:ext cx="3240000" cy="684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gray">
            <a:xfrm>
              <a:off x="5264784" y="3549774"/>
              <a:ext cx="3168352" cy="492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Ofertas adecuadas a las demandas de los clientes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23" name="66 Grupo"/>
          <p:cNvGrpSpPr/>
          <p:nvPr/>
        </p:nvGrpSpPr>
        <p:grpSpPr>
          <a:xfrm>
            <a:off x="5076056" y="1787080"/>
            <a:ext cx="3528000" cy="486000"/>
            <a:chOff x="5076056" y="1395360"/>
            <a:chExt cx="3357080" cy="486000"/>
          </a:xfrm>
        </p:grpSpPr>
        <p:sp>
          <p:nvSpPr>
            <p:cNvPr id="24" name="46 Rectángulo redondeado"/>
            <p:cNvSpPr/>
            <p:nvPr/>
          </p:nvSpPr>
          <p:spPr>
            <a:xfrm>
              <a:off x="5076056" y="1395360"/>
              <a:ext cx="3240000" cy="486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gray">
            <a:xfrm>
              <a:off x="5264784" y="1484472"/>
              <a:ext cx="316835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Inversiones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26" name="71 Grupo"/>
          <p:cNvGrpSpPr/>
          <p:nvPr/>
        </p:nvGrpSpPr>
        <p:grpSpPr>
          <a:xfrm>
            <a:off x="5076056" y="1228432"/>
            <a:ext cx="3528000" cy="486000"/>
            <a:chOff x="5076056" y="836712"/>
            <a:chExt cx="3357080" cy="486000"/>
          </a:xfrm>
        </p:grpSpPr>
        <p:sp>
          <p:nvSpPr>
            <p:cNvPr id="27" name="45 Rectángulo redondeado"/>
            <p:cNvSpPr/>
            <p:nvPr/>
          </p:nvSpPr>
          <p:spPr>
            <a:xfrm>
              <a:off x="5076056" y="836712"/>
              <a:ext cx="3240000" cy="486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5264784" y="925824"/>
              <a:ext cx="316835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Diferenciación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29" name="76 Grupo"/>
          <p:cNvGrpSpPr/>
          <p:nvPr/>
        </p:nvGrpSpPr>
        <p:grpSpPr>
          <a:xfrm>
            <a:off x="5076056" y="2339616"/>
            <a:ext cx="3528000" cy="486000"/>
            <a:chOff x="5076056" y="1947896"/>
            <a:chExt cx="3357080" cy="486000"/>
          </a:xfrm>
        </p:grpSpPr>
        <p:sp>
          <p:nvSpPr>
            <p:cNvPr id="30" name="47 Rectángulo redondeado"/>
            <p:cNvSpPr/>
            <p:nvPr/>
          </p:nvSpPr>
          <p:spPr>
            <a:xfrm>
              <a:off x="5076056" y="1947896"/>
              <a:ext cx="3240000" cy="486000"/>
            </a:xfrm>
            <a:prstGeom prst="roundRect">
              <a:avLst/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>
                <a:solidFill>
                  <a:schemeClr val="bg1"/>
                </a:solidFill>
              </a:endParaRPr>
            </a:p>
          </p:txBody>
        </p:sp>
        <p:sp>
          <p:nvSpPr>
            <p:cNvPr id="31" name="Text Box 27"/>
            <p:cNvSpPr txBox="1">
              <a:spLocks noChangeArrowheads="1"/>
            </p:cNvSpPr>
            <p:nvPr/>
          </p:nvSpPr>
          <p:spPr bwMode="gray">
            <a:xfrm>
              <a:off x="5264784" y="2037008"/>
              <a:ext cx="3168352" cy="246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lvl="1" indent="1588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</a:pPr>
              <a:r>
                <a:rPr lang="es-MX" altLang="zh-CN" sz="1600" b="1" dirty="0" smtClean="0">
                  <a:solidFill>
                    <a:schemeClr val="bg1"/>
                  </a:solidFill>
                  <a:ea typeface="SimSun" pitchFamily="2" charset="-122"/>
                  <a:sym typeface="Symbol"/>
                </a:rPr>
                <a:t>Procesos</a:t>
              </a:r>
              <a:endParaRPr lang="es-ES" altLang="zh-CN" sz="1600" b="1" dirty="0" smtClean="0">
                <a:solidFill>
                  <a:schemeClr val="bg1"/>
                </a:solidFill>
                <a:ea typeface="SimSun" pitchFamily="2" charset="-122"/>
              </a:endParaRPr>
            </a:p>
          </p:txBody>
        </p:sp>
      </p:grpSp>
      <p:grpSp>
        <p:nvGrpSpPr>
          <p:cNvPr id="32" name="33 Grupo"/>
          <p:cNvGrpSpPr/>
          <p:nvPr/>
        </p:nvGrpSpPr>
        <p:grpSpPr>
          <a:xfrm>
            <a:off x="323528" y="2926984"/>
            <a:ext cx="1656184" cy="1080000"/>
            <a:chOff x="3275856" y="1412776"/>
            <a:chExt cx="1656184" cy="1080000"/>
          </a:xfrm>
        </p:grpSpPr>
        <p:sp>
          <p:nvSpPr>
            <p:cNvPr id="33" name="34 Rectángulo redondeado"/>
            <p:cNvSpPr/>
            <p:nvPr/>
          </p:nvSpPr>
          <p:spPr>
            <a:xfrm>
              <a:off x="3275856" y="1412776"/>
              <a:ext cx="1656184" cy="1080000"/>
            </a:xfrm>
            <a:prstGeom prst="roundRect">
              <a:avLst>
                <a:gd name="adj" fmla="val 10349"/>
              </a:avLst>
            </a:prstGeom>
            <a:solidFill>
              <a:srgbClr val="FA12CE"/>
            </a:solidFill>
            <a:ln>
              <a:solidFill>
                <a:srgbClr val="FA1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34" name="Rectangle 4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361068" y="1574000"/>
              <a:ext cx="149417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 smtClean="0">
                  <a:latin typeface="+mj-lt"/>
                  <a:ea typeface="+mj-ea"/>
                  <a:cs typeface="Arial" pitchFamily="34" charset="0"/>
                </a:rPr>
                <a:t>La calidad de servicio promueve…</a:t>
              </a:r>
              <a:endParaRPr kumimoji="0" lang="es-MX" sz="16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5" name="37 Grupo"/>
          <p:cNvGrpSpPr/>
          <p:nvPr/>
        </p:nvGrpSpPr>
        <p:grpSpPr>
          <a:xfrm>
            <a:off x="2411760" y="1666984"/>
            <a:ext cx="2160000" cy="720080"/>
            <a:chOff x="3203848" y="5157192"/>
            <a:chExt cx="2160000" cy="720080"/>
          </a:xfrm>
        </p:grpSpPr>
        <p:sp>
          <p:nvSpPr>
            <p:cNvPr id="36" name="38 Rectángulo redondeado"/>
            <p:cNvSpPr/>
            <p:nvPr/>
          </p:nvSpPr>
          <p:spPr>
            <a:xfrm>
              <a:off x="3203848" y="5157192"/>
              <a:ext cx="2160000" cy="7200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37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394378" y="5252766"/>
              <a:ext cx="174548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La innovación en el mercado</a:t>
              </a:r>
              <a:endParaRPr kumimoji="0" lang="es-MX" sz="16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8" name="40 Grupo"/>
          <p:cNvGrpSpPr/>
          <p:nvPr/>
        </p:nvGrpSpPr>
        <p:grpSpPr>
          <a:xfrm>
            <a:off x="2411760" y="4484484"/>
            <a:ext cx="2160000" cy="720080"/>
            <a:chOff x="3203848" y="5157192"/>
            <a:chExt cx="2160000" cy="720080"/>
          </a:xfrm>
        </p:grpSpPr>
        <p:sp>
          <p:nvSpPr>
            <p:cNvPr id="39" name="41 Rectángulo redondeado"/>
            <p:cNvSpPr/>
            <p:nvPr/>
          </p:nvSpPr>
          <p:spPr>
            <a:xfrm>
              <a:off x="3203848" y="5157192"/>
              <a:ext cx="2160000" cy="7200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40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493637" y="5263736"/>
              <a:ext cx="1548338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La eficiencia del mercado</a:t>
              </a:r>
              <a:endParaRPr kumimoji="0" lang="es-MX" sz="16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cxnSp>
        <p:nvCxnSpPr>
          <p:cNvPr id="41" name="78 Conector angular"/>
          <p:cNvCxnSpPr>
            <a:stCxn id="33" idx="0"/>
            <a:endCxn id="36" idx="1"/>
          </p:cNvCxnSpPr>
          <p:nvPr/>
        </p:nvCxnSpPr>
        <p:spPr>
          <a:xfrm rot="5400000" flipH="1" flipV="1">
            <a:off x="1331710" y="1846934"/>
            <a:ext cx="899960" cy="126014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82 Forma"/>
          <p:cNvCxnSpPr>
            <a:stCxn id="33" idx="2"/>
            <a:endCxn id="39" idx="1"/>
          </p:cNvCxnSpPr>
          <p:nvPr/>
        </p:nvCxnSpPr>
        <p:spPr>
          <a:xfrm rot="16200000" flipH="1">
            <a:off x="1362920" y="3795684"/>
            <a:ext cx="837540" cy="1260140"/>
          </a:xfrm>
          <a:prstGeom prst="bent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88 Conector angular"/>
          <p:cNvCxnSpPr>
            <a:stCxn id="36" idx="3"/>
            <a:endCxn id="27" idx="1"/>
          </p:cNvCxnSpPr>
          <p:nvPr/>
        </p:nvCxnSpPr>
        <p:spPr>
          <a:xfrm flipV="1">
            <a:off x="4571760" y="1471432"/>
            <a:ext cx="504296" cy="55559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92 Conector angular"/>
          <p:cNvCxnSpPr>
            <a:stCxn id="36" idx="3"/>
            <a:endCxn id="30" idx="1"/>
          </p:cNvCxnSpPr>
          <p:nvPr/>
        </p:nvCxnSpPr>
        <p:spPr>
          <a:xfrm>
            <a:off x="4571760" y="2027024"/>
            <a:ext cx="504296" cy="55559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94 Conector angular"/>
          <p:cNvCxnSpPr>
            <a:stCxn id="39" idx="3"/>
            <a:endCxn id="9" idx="1"/>
          </p:cNvCxnSpPr>
          <p:nvPr/>
        </p:nvCxnSpPr>
        <p:spPr>
          <a:xfrm flipV="1">
            <a:off x="4571760" y="3530984"/>
            <a:ext cx="504296" cy="13135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96 Conector angular"/>
          <p:cNvCxnSpPr>
            <a:stCxn id="39" idx="3"/>
            <a:endCxn id="21" idx="1"/>
          </p:cNvCxnSpPr>
          <p:nvPr/>
        </p:nvCxnSpPr>
        <p:spPr>
          <a:xfrm flipV="1">
            <a:off x="4571760" y="4187496"/>
            <a:ext cx="504296" cy="65702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100 Conector angular"/>
          <p:cNvCxnSpPr>
            <a:stCxn id="39" idx="3"/>
            <a:endCxn id="15" idx="1"/>
          </p:cNvCxnSpPr>
          <p:nvPr/>
        </p:nvCxnSpPr>
        <p:spPr>
          <a:xfrm>
            <a:off x="4571760" y="4844524"/>
            <a:ext cx="504296" cy="65591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102 Conector angular"/>
          <p:cNvCxnSpPr>
            <a:stCxn id="39" idx="3"/>
            <a:endCxn id="18" idx="1"/>
          </p:cNvCxnSpPr>
          <p:nvPr/>
        </p:nvCxnSpPr>
        <p:spPr>
          <a:xfrm>
            <a:off x="4571760" y="4844524"/>
            <a:ext cx="504296" cy="131354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104 Conector recto"/>
          <p:cNvCxnSpPr/>
          <p:nvPr/>
        </p:nvCxnSpPr>
        <p:spPr>
          <a:xfrm>
            <a:off x="4606832" y="4847672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105 Conector recto"/>
          <p:cNvCxnSpPr/>
          <p:nvPr/>
        </p:nvCxnSpPr>
        <p:spPr>
          <a:xfrm>
            <a:off x="4622752" y="2025712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1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2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1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1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2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1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1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Obligaciones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pueden</a:t>
            </a:r>
            <a:r>
              <a:rPr lang="en-US" dirty="0" smtClean="0"/>
              <a:t> </a:t>
            </a:r>
            <a:r>
              <a:rPr lang="en-US" dirty="0" err="1" smtClean="0"/>
              <a:t>resultar</a:t>
            </a:r>
            <a:r>
              <a:rPr lang="en-US" dirty="0" smtClean="0"/>
              <a:t> en un </a:t>
            </a:r>
            <a:r>
              <a:rPr lang="en-US" dirty="0" err="1" smtClean="0"/>
              <a:t>aumento</a:t>
            </a:r>
            <a:r>
              <a:rPr lang="en-US" dirty="0" smtClean="0"/>
              <a:t> de la </a:t>
            </a:r>
            <a:r>
              <a:rPr lang="en-US" dirty="0" err="1" smtClean="0"/>
              <a:t>brecha</a:t>
            </a:r>
            <a:r>
              <a:rPr lang="en-US" dirty="0" smtClean="0"/>
              <a:t> de </a:t>
            </a:r>
            <a:r>
              <a:rPr lang="en-US" dirty="0" err="1" smtClean="0"/>
              <a:t>acceso</a:t>
            </a:r>
            <a:endParaRPr lang="en-US" dirty="0" smtClean="0"/>
          </a:p>
        </p:txBody>
      </p:sp>
      <p:sp>
        <p:nvSpPr>
          <p:cNvPr id="6" name="48 Rectángulo redondeado"/>
          <p:cNvSpPr/>
          <p:nvPr/>
        </p:nvSpPr>
        <p:spPr>
          <a:xfrm>
            <a:off x="539552" y="5919740"/>
            <a:ext cx="7560840" cy="5076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cxnSp>
        <p:nvCxnSpPr>
          <p:cNvPr id="7" name="43 Conector recto"/>
          <p:cNvCxnSpPr/>
          <p:nvPr/>
        </p:nvCxnSpPr>
        <p:spPr>
          <a:xfrm>
            <a:off x="2677200" y="1601393"/>
            <a:ext cx="0" cy="4590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1 Gráfico"/>
          <p:cNvGraphicFramePr/>
          <p:nvPr>
            <p:extLst>
              <p:ext uri="{D42A27DB-BD31-4B8C-83A1-F6EECF244321}">
                <p14:modId xmlns:p14="http://schemas.microsoft.com/office/powerpoint/2010/main" val="3105667936"/>
              </p:ext>
            </p:extLst>
          </p:nvPr>
        </p:nvGraphicFramePr>
        <p:xfrm>
          <a:off x="1404352" y="1476220"/>
          <a:ext cx="6336000" cy="328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545546" y="1068054"/>
            <a:ext cx="23042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 smtClean="0">
                <a:latin typeface="+mj-lt"/>
                <a:ea typeface="+mj-ea"/>
                <a:cs typeface="Arial" pitchFamily="34" charset="0"/>
              </a:rPr>
              <a:t>Capacidad de pago ($)</a:t>
            </a:r>
            <a:endParaRPr kumimoji="0" lang="es-MX" sz="16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301024" y="4635310"/>
            <a:ext cx="2304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Demanda (usuarios)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1" name="23 Conector recto"/>
          <p:cNvCxnSpPr/>
          <p:nvPr/>
        </p:nvCxnSpPr>
        <p:spPr>
          <a:xfrm>
            <a:off x="1547664" y="3475968"/>
            <a:ext cx="1134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25 Conector recto"/>
          <p:cNvCxnSpPr/>
          <p:nvPr/>
        </p:nvCxnSpPr>
        <p:spPr>
          <a:xfrm>
            <a:off x="2681664" y="3432745"/>
            <a:ext cx="0" cy="1296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27 Conector recto"/>
          <p:cNvCxnSpPr/>
          <p:nvPr/>
        </p:nvCxnSpPr>
        <p:spPr>
          <a:xfrm>
            <a:off x="1547664" y="3711434"/>
            <a:ext cx="22860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28 Conector recto"/>
          <p:cNvCxnSpPr/>
          <p:nvPr/>
        </p:nvCxnSpPr>
        <p:spPr>
          <a:xfrm>
            <a:off x="3811444" y="3588602"/>
            <a:ext cx="0" cy="1044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79653" y="3592692"/>
            <a:ext cx="141689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Costo sin </a:t>
            </a:r>
            <a:r>
              <a:rPr lang="es-MX" sz="1400" b="1" kern="0" dirty="0" err="1" smtClean="0">
                <a:latin typeface="+mj-lt"/>
                <a:ea typeface="+mj-ea"/>
                <a:cs typeface="Arial" pitchFamily="34" charset="0"/>
              </a:rPr>
              <a:t>QoS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-48360" y="3345905"/>
            <a:ext cx="15449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Costo con </a:t>
            </a:r>
            <a:r>
              <a:rPr lang="es-MX" sz="1400" b="1" kern="0" dirty="0" err="1" smtClean="0">
                <a:latin typeface="+mj-lt"/>
                <a:ea typeface="+mj-ea"/>
                <a:cs typeface="Arial" pitchFamily="34" charset="0"/>
              </a:rPr>
              <a:t>QoS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7" name="38 Flecha izquierda y derecha"/>
          <p:cNvSpPr/>
          <p:nvPr/>
        </p:nvSpPr>
        <p:spPr>
          <a:xfrm>
            <a:off x="3811444" y="5126040"/>
            <a:ext cx="3600000" cy="288032"/>
          </a:xfrm>
          <a:prstGeom prst="leftRightArrow">
            <a:avLst/>
          </a:prstGeom>
          <a:solidFill>
            <a:srgbClr val="FA12CE"/>
          </a:solidFill>
          <a:ln>
            <a:solidFill>
              <a:srgbClr val="FA1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8" name="39 Flecha izquierda y derecha"/>
          <p:cNvSpPr/>
          <p:nvPr/>
        </p:nvSpPr>
        <p:spPr>
          <a:xfrm>
            <a:off x="2699792" y="5508668"/>
            <a:ext cx="4726800" cy="288032"/>
          </a:xfrm>
          <a:prstGeom prst="leftRightArrow">
            <a:avLst/>
          </a:prstGeom>
          <a:solidFill>
            <a:srgbClr val="FA12CE"/>
          </a:solidFill>
          <a:ln>
            <a:solidFill>
              <a:srgbClr val="FA1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9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115616" y="5124749"/>
            <a:ext cx="25922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Brecha de acceso sin </a:t>
            </a:r>
            <a:r>
              <a:rPr lang="es-MX" sz="1400" b="1" kern="0" dirty="0" err="1" smtClean="0">
                <a:latin typeface="+mj-lt"/>
                <a:ea typeface="+mj-ea"/>
                <a:cs typeface="Arial" pitchFamily="34" charset="0"/>
              </a:rPr>
              <a:t>QoS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-355030" y="5537910"/>
            <a:ext cx="30066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Brecha de acceso con </a:t>
            </a:r>
            <a:r>
              <a:rPr lang="es-MX" sz="1400" b="1" kern="0" dirty="0" err="1" smtClean="0">
                <a:latin typeface="+mj-lt"/>
                <a:ea typeface="+mj-ea"/>
                <a:cs typeface="Arial" pitchFamily="34" charset="0"/>
              </a:rPr>
              <a:t>QoS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21" name="44 Conector recto"/>
          <p:cNvCxnSpPr/>
          <p:nvPr/>
        </p:nvCxnSpPr>
        <p:spPr>
          <a:xfrm>
            <a:off x="3806740" y="1601393"/>
            <a:ext cx="0" cy="4590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45 Flecha izquierda y derecha"/>
          <p:cNvSpPr/>
          <p:nvPr/>
        </p:nvSpPr>
        <p:spPr>
          <a:xfrm>
            <a:off x="2699792" y="6042921"/>
            <a:ext cx="1116000" cy="288032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3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35784" y="5940716"/>
            <a:ext cx="20199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Aumento de la brecha de acceso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24" name="49 Conector recto"/>
          <p:cNvCxnSpPr/>
          <p:nvPr/>
        </p:nvCxnSpPr>
        <p:spPr>
          <a:xfrm>
            <a:off x="1573936" y="3473846"/>
            <a:ext cx="6480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50 Conector recto"/>
          <p:cNvCxnSpPr/>
          <p:nvPr/>
        </p:nvCxnSpPr>
        <p:spPr>
          <a:xfrm>
            <a:off x="1573936" y="3709312"/>
            <a:ext cx="64800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51 Flecha izquierda y derecha"/>
          <p:cNvSpPr/>
          <p:nvPr/>
        </p:nvSpPr>
        <p:spPr>
          <a:xfrm rot="5400000">
            <a:off x="7830384" y="3534251"/>
            <a:ext cx="288000" cy="108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7" name="Rectangle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136168" y="3281157"/>
            <a:ext cx="10446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Aumento en el costo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Comencemos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sencilla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80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aquí</a:t>
            </a:r>
            <a:r>
              <a:rPr lang="en-US" dirty="0" smtClean="0"/>
              <a:t> se </a:t>
            </a:r>
            <a:r>
              <a:rPr lang="en-US" dirty="0" err="1" smtClean="0"/>
              <a:t>derivan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efectos</a:t>
            </a:r>
            <a:r>
              <a:rPr lang="en-US" dirty="0" smtClean="0"/>
              <a:t>…</a:t>
            </a:r>
          </a:p>
        </p:txBody>
      </p:sp>
      <p:sp>
        <p:nvSpPr>
          <p:cNvPr id="7" name="61 Rectángulo redondeado"/>
          <p:cNvSpPr/>
          <p:nvPr/>
        </p:nvSpPr>
        <p:spPr>
          <a:xfrm>
            <a:off x="2422455" y="1580217"/>
            <a:ext cx="6398017" cy="3635232"/>
          </a:xfrm>
          <a:prstGeom prst="roundRect">
            <a:avLst>
              <a:gd name="adj" fmla="val 31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gray">
          <a:xfrm>
            <a:off x="3584344" y="1932604"/>
            <a:ext cx="4479201" cy="28807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Disminuye la competencia al limitar una de las principales variables utilizadas para competir</a:t>
            </a: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Puede inhibir el sano desarrollo del mercado</a:t>
            </a:r>
          </a:p>
        </p:txBody>
      </p:sp>
      <p:grpSp>
        <p:nvGrpSpPr>
          <p:cNvPr id="9" name="59 Grupo"/>
          <p:cNvGrpSpPr/>
          <p:nvPr/>
        </p:nvGrpSpPr>
        <p:grpSpPr>
          <a:xfrm>
            <a:off x="265168" y="1719523"/>
            <a:ext cx="2362616" cy="3383128"/>
            <a:chOff x="265168" y="1052736"/>
            <a:chExt cx="1944216" cy="3383128"/>
          </a:xfrm>
        </p:grpSpPr>
        <p:sp>
          <p:nvSpPr>
            <p:cNvPr id="10" name="58 Pentágono"/>
            <p:cNvSpPr/>
            <p:nvPr/>
          </p:nvSpPr>
          <p:spPr>
            <a:xfrm>
              <a:off x="265168" y="1052736"/>
              <a:ext cx="1944216" cy="3383128"/>
            </a:xfrm>
            <a:prstGeom prst="homePlate">
              <a:avLst>
                <a:gd name="adj" fmla="val 218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11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60704" y="1805265"/>
              <a:ext cx="1584176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La regulación de la calidad de servicio…</a:t>
              </a:r>
              <a:endParaRPr kumimoji="0" lang="es-MX" sz="24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12" name="66 Flecha abajo"/>
          <p:cNvSpPr/>
          <p:nvPr/>
        </p:nvSpPr>
        <p:spPr>
          <a:xfrm>
            <a:off x="3226458" y="2032024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67 Flecha abajo"/>
          <p:cNvSpPr/>
          <p:nvPr/>
        </p:nvSpPr>
        <p:spPr>
          <a:xfrm>
            <a:off x="3226458" y="4157729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Rectángulo 1"/>
          <p:cNvSpPr/>
          <p:nvPr/>
        </p:nvSpPr>
        <p:spPr bwMode="auto">
          <a:xfrm>
            <a:off x="3566446" y="2038949"/>
            <a:ext cx="212256" cy="3417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ángulo 14"/>
          <p:cNvSpPr/>
          <p:nvPr/>
        </p:nvSpPr>
        <p:spPr bwMode="auto">
          <a:xfrm>
            <a:off x="3562678" y="4137650"/>
            <a:ext cx="216024" cy="186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exacerban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la </a:t>
            </a:r>
            <a:r>
              <a:rPr lang="en-US" dirty="0" err="1" smtClean="0"/>
              <a:t>regulación</a:t>
            </a:r>
            <a:r>
              <a:rPr lang="en-US" dirty="0" smtClean="0"/>
              <a:t> de la </a:t>
            </a:r>
            <a:r>
              <a:rPr lang="en-US" dirty="0" err="1" smtClean="0"/>
              <a:t>QoS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endParaRPr lang="en-US" dirty="0" smtClean="0"/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gray">
          <a:xfrm>
            <a:off x="2826643" y="1471136"/>
            <a:ext cx="6301621" cy="4401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Elimina </a:t>
            </a:r>
            <a:r>
              <a:rPr lang="es-MX" sz="2600" dirty="0">
                <a:sym typeface="Symbol"/>
              </a:rPr>
              <a:t>incentivos a la diferenciación</a:t>
            </a: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Desincentiva la innovación</a:t>
            </a: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Genera ineficiencias</a:t>
            </a: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Puede promover inversiones innecesarias</a:t>
            </a: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Aumenta los costos y por lo tanto los precios</a:t>
            </a:r>
          </a:p>
          <a:p>
            <a:pPr marL="187325" lvl="1" indent="-18573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n"/>
            </a:pPr>
            <a:r>
              <a:rPr lang="es-MX" sz="2600" dirty="0" smtClean="0">
                <a:sym typeface="Symbol"/>
              </a:rPr>
              <a:t>Disminuye el tamaño del mercado (mayor precio  menor demanda)</a:t>
            </a:r>
          </a:p>
        </p:txBody>
      </p:sp>
      <p:grpSp>
        <p:nvGrpSpPr>
          <p:cNvPr id="21" name="59 Grupo"/>
          <p:cNvGrpSpPr/>
          <p:nvPr/>
        </p:nvGrpSpPr>
        <p:grpSpPr>
          <a:xfrm>
            <a:off x="183280" y="1734037"/>
            <a:ext cx="2362616" cy="3383128"/>
            <a:chOff x="265168" y="1052736"/>
            <a:chExt cx="1944216" cy="3383128"/>
          </a:xfrm>
        </p:grpSpPr>
        <p:sp>
          <p:nvSpPr>
            <p:cNvPr id="22" name="58 Pentágono"/>
            <p:cNvSpPr/>
            <p:nvPr/>
          </p:nvSpPr>
          <p:spPr>
            <a:xfrm>
              <a:off x="265168" y="1052736"/>
              <a:ext cx="1944216" cy="3383128"/>
            </a:xfrm>
            <a:prstGeom prst="homePlate">
              <a:avLst>
                <a:gd name="adj" fmla="val 2180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23" name="Rectangle 4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360704" y="1834293"/>
              <a:ext cx="1584176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24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Una mala regulación de la calidad de servicio</a:t>
              </a:r>
              <a:endParaRPr kumimoji="0" lang="es-MX" sz="24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sp>
        <p:nvSpPr>
          <p:cNvPr id="24" name="61 Rectángulo redondeado"/>
          <p:cNvSpPr/>
          <p:nvPr/>
        </p:nvSpPr>
        <p:spPr>
          <a:xfrm>
            <a:off x="2422455" y="1379670"/>
            <a:ext cx="6398017" cy="4551205"/>
          </a:xfrm>
          <a:prstGeom prst="roundRect">
            <a:avLst>
              <a:gd name="adj" fmla="val 312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6" name="Rectángulo 25"/>
          <p:cNvSpPr/>
          <p:nvPr/>
        </p:nvSpPr>
        <p:spPr bwMode="auto">
          <a:xfrm>
            <a:off x="2833636" y="1601585"/>
            <a:ext cx="216024" cy="186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ángulo 29"/>
          <p:cNvSpPr/>
          <p:nvPr/>
        </p:nvSpPr>
        <p:spPr bwMode="auto">
          <a:xfrm>
            <a:off x="2833636" y="2474433"/>
            <a:ext cx="216024" cy="186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3" name="Rectángulo 32"/>
          <p:cNvSpPr/>
          <p:nvPr/>
        </p:nvSpPr>
        <p:spPr bwMode="auto">
          <a:xfrm>
            <a:off x="2833636" y="2951193"/>
            <a:ext cx="216024" cy="186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ángulo 35"/>
          <p:cNvSpPr/>
          <p:nvPr/>
        </p:nvSpPr>
        <p:spPr bwMode="auto">
          <a:xfrm>
            <a:off x="2833636" y="3437833"/>
            <a:ext cx="216024" cy="186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ectángulo 38"/>
          <p:cNvSpPr/>
          <p:nvPr/>
        </p:nvSpPr>
        <p:spPr bwMode="auto">
          <a:xfrm>
            <a:off x="2820757" y="4301929"/>
            <a:ext cx="216024" cy="186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ángulo 41"/>
          <p:cNvSpPr/>
          <p:nvPr/>
        </p:nvSpPr>
        <p:spPr bwMode="auto">
          <a:xfrm>
            <a:off x="2833636" y="5162257"/>
            <a:ext cx="216024" cy="1864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66 Flecha abajo"/>
          <p:cNvSpPr/>
          <p:nvPr/>
        </p:nvSpPr>
        <p:spPr>
          <a:xfrm>
            <a:off x="2548240" y="1529496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66 Flecha abajo"/>
          <p:cNvSpPr/>
          <p:nvPr/>
        </p:nvSpPr>
        <p:spPr>
          <a:xfrm>
            <a:off x="2548240" y="2402344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66 Flecha abajo"/>
          <p:cNvSpPr/>
          <p:nvPr/>
        </p:nvSpPr>
        <p:spPr>
          <a:xfrm>
            <a:off x="2548240" y="2906400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66 Flecha abajo"/>
          <p:cNvSpPr/>
          <p:nvPr/>
        </p:nvSpPr>
        <p:spPr>
          <a:xfrm>
            <a:off x="2548240" y="3393040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66 Flecha abajo"/>
          <p:cNvSpPr/>
          <p:nvPr/>
        </p:nvSpPr>
        <p:spPr>
          <a:xfrm>
            <a:off x="2548240" y="4257136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66 Flecha abajo"/>
          <p:cNvSpPr/>
          <p:nvPr/>
        </p:nvSpPr>
        <p:spPr>
          <a:xfrm>
            <a:off x="2548240" y="5117464"/>
            <a:ext cx="324000" cy="3960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13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Cuándo</a:t>
            </a:r>
            <a:r>
              <a:rPr lang="en-US" dirty="0" smtClean="0"/>
              <a:t> </a:t>
            </a:r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deben</a:t>
            </a:r>
            <a:r>
              <a:rPr lang="en-US" dirty="0" smtClean="0"/>
              <a:t> </a:t>
            </a:r>
            <a:r>
              <a:rPr lang="en-US" dirty="0" err="1" smtClean="0"/>
              <a:t>exigirse</a:t>
            </a:r>
            <a:r>
              <a:rPr lang="en-US" dirty="0" smtClean="0"/>
              <a:t> </a:t>
            </a:r>
            <a:r>
              <a:rPr lang="en-US" dirty="0" err="1" smtClean="0"/>
              <a:t>obligaciones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?</a:t>
            </a:r>
          </a:p>
        </p:txBody>
      </p:sp>
      <p:sp>
        <p:nvSpPr>
          <p:cNvPr id="7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907704" y="1988840"/>
            <a:ext cx="5256584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kern="0" dirty="0" smtClean="0">
                <a:latin typeface="+mj-lt"/>
                <a:ea typeface="+mj-ea"/>
                <a:cs typeface="Arial" pitchFamily="34" charset="0"/>
              </a:rPr>
              <a:t>Dados los efectos mencionados anteriormente, la regulación de la calidad del servicio debería ser una </a:t>
            </a:r>
            <a:r>
              <a:rPr lang="es-MX" sz="2800" b="1" kern="0" dirty="0" smtClean="0">
                <a:latin typeface="+mj-lt"/>
                <a:ea typeface="+mj-ea"/>
                <a:cs typeface="Arial" pitchFamily="34" charset="0"/>
              </a:rPr>
              <a:t>palanca regulatoria de último recurso </a:t>
            </a:r>
          </a:p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800" kern="0" dirty="0" smtClean="0">
                <a:latin typeface="+mj-lt"/>
                <a:ea typeface="+mj-ea"/>
                <a:cs typeface="Arial" pitchFamily="34" charset="0"/>
              </a:rPr>
              <a:t>(“</a:t>
            </a:r>
            <a:r>
              <a:rPr lang="es-MX" sz="2800" kern="0" dirty="0" err="1" smtClean="0">
                <a:latin typeface="+mj-lt"/>
                <a:ea typeface="+mj-ea"/>
                <a:cs typeface="Arial" pitchFamily="34" charset="0"/>
              </a:rPr>
              <a:t>if</a:t>
            </a:r>
            <a:r>
              <a:rPr lang="es-MX" sz="2800" kern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s-MX" sz="2800" kern="0" dirty="0" err="1" smtClean="0">
                <a:latin typeface="+mj-lt"/>
                <a:ea typeface="+mj-ea"/>
                <a:cs typeface="Arial" pitchFamily="34" charset="0"/>
              </a:rPr>
              <a:t>all</a:t>
            </a:r>
            <a:r>
              <a:rPr lang="es-MX" sz="2800" kern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s-MX" sz="2800" kern="0" dirty="0" err="1" smtClean="0">
                <a:latin typeface="+mj-lt"/>
                <a:ea typeface="+mj-ea"/>
                <a:cs typeface="Arial" pitchFamily="34" charset="0"/>
              </a:rPr>
              <a:t>else</a:t>
            </a:r>
            <a:r>
              <a:rPr lang="es-MX" sz="2800" kern="0" dirty="0" smtClean="0">
                <a:latin typeface="+mj-lt"/>
                <a:ea typeface="+mj-ea"/>
                <a:cs typeface="Arial" pitchFamily="34" charset="0"/>
              </a:rPr>
              <a:t> </a:t>
            </a:r>
            <a:r>
              <a:rPr lang="es-MX" sz="2800" kern="0" dirty="0" err="1" smtClean="0">
                <a:latin typeface="+mj-lt"/>
                <a:ea typeface="+mj-ea"/>
                <a:cs typeface="Arial" pitchFamily="34" charset="0"/>
              </a:rPr>
              <a:t>fails</a:t>
            </a:r>
            <a:r>
              <a:rPr lang="es-MX" sz="2800" kern="0" dirty="0" smtClean="0">
                <a:latin typeface="+mj-lt"/>
                <a:ea typeface="+mj-ea"/>
                <a:cs typeface="Arial" pitchFamily="34" charset="0"/>
              </a:rPr>
              <a:t>…”)</a:t>
            </a:r>
            <a:endParaRPr kumimoji="0" lang="es-MX" sz="2800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lo </a:t>
            </a:r>
            <a:r>
              <a:rPr lang="en-US" dirty="0" err="1" smtClean="0"/>
              <a:t>tanto</a:t>
            </a:r>
            <a:r>
              <a:rPr lang="en-US" dirty="0" smtClean="0"/>
              <a:t>, hasta </a:t>
            </a:r>
            <a:r>
              <a:rPr lang="en-US" dirty="0" err="1" smtClean="0"/>
              <a:t>dónde</a:t>
            </a:r>
            <a:r>
              <a:rPr lang="en-US" dirty="0" smtClean="0"/>
              <a:t> regular la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r>
              <a:rPr lang="en-US" dirty="0" smtClean="0"/>
              <a:t> genera un </a:t>
            </a:r>
            <a:r>
              <a:rPr lang="en-US" dirty="0" err="1" smtClean="0"/>
              <a:t>dilema</a:t>
            </a:r>
            <a:endParaRPr lang="en-US" dirty="0" smtClean="0"/>
          </a:p>
        </p:txBody>
      </p:sp>
      <p:grpSp>
        <p:nvGrpSpPr>
          <p:cNvPr id="6" name="42 Grupo"/>
          <p:cNvGrpSpPr/>
          <p:nvPr/>
        </p:nvGrpSpPr>
        <p:grpSpPr>
          <a:xfrm>
            <a:off x="1591768" y="1345454"/>
            <a:ext cx="3698328" cy="4967024"/>
            <a:chOff x="1907704" y="945896"/>
            <a:chExt cx="3698328" cy="4731818"/>
          </a:xfrm>
        </p:grpSpPr>
        <p:grpSp>
          <p:nvGrpSpPr>
            <p:cNvPr id="7" name="34 Grupo"/>
            <p:cNvGrpSpPr/>
            <p:nvPr/>
          </p:nvGrpSpPr>
          <p:grpSpPr>
            <a:xfrm>
              <a:off x="1907704" y="945896"/>
              <a:ext cx="3690000" cy="2160000"/>
              <a:chOff x="1941436" y="945896"/>
              <a:chExt cx="3690000" cy="2160000"/>
            </a:xfrm>
          </p:grpSpPr>
          <p:sp>
            <p:nvSpPr>
              <p:cNvPr id="11" name="Text Box 27"/>
              <p:cNvSpPr txBox="1">
                <a:spLocks noChangeArrowheads="1"/>
              </p:cNvSpPr>
              <p:nvPr/>
            </p:nvSpPr>
            <p:spPr bwMode="gray">
              <a:xfrm>
                <a:off x="2350378" y="1078593"/>
                <a:ext cx="3240000" cy="18999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342900" lvl="1" indent="-342900">
                  <a:spcBef>
                    <a:spcPct val="20000"/>
                  </a:spcBef>
                  <a:buClr>
                    <a:schemeClr val="tx1"/>
                  </a:buClr>
                  <a:buSzPct val="75000"/>
                  <a:buBlip>
                    <a:blip r:embed="rId5"/>
                  </a:buBlip>
                </a:pPr>
                <a:r>
                  <a:rPr lang="es-MX" sz="1800" kern="0" dirty="0">
                    <a:solidFill>
                      <a:schemeClr val="bg2"/>
                    </a:solidFill>
                    <a:latin typeface="+mn-lt"/>
                    <a:sym typeface="Symbol"/>
                  </a:rPr>
                  <a:t>Los reguladores tienen información imperfecta sobre las empresas </a:t>
                </a:r>
              </a:p>
              <a:p>
                <a:pPr marL="342900" lvl="1" indent="-342900">
                  <a:spcBef>
                    <a:spcPct val="20000"/>
                  </a:spcBef>
                  <a:buClr>
                    <a:schemeClr val="tx1"/>
                  </a:buClr>
                  <a:buSzPct val="75000"/>
                  <a:buBlip>
                    <a:blip r:embed="rId5"/>
                  </a:buBlip>
                </a:pPr>
                <a:r>
                  <a:rPr lang="es-MX" sz="1800" kern="0" dirty="0">
                    <a:solidFill>
                      <a:schemeClr val="bg2"/>
                    </a:solidFill>
                    <a:latin typeface="+mn-lt"/>
                    <a:sym typeface="Symbol"/>
                  </a:rPr>
                  <a:t>Los reguladores tienen información imperfecta sobre los atributos que demanda el mercado</a:t>
                </a:r>
              </a:p>
            </p:txBody>
          </p:sp>
          <p:sp>
            <p:nvSpPr>
              <p:cNvPr id="12" name="32 Rectángulo redondeado"/>
              <p:cNvSpPr/>
              <p:nvPr/>
            </p:nvSpPr>
            <p:spPr>
              <a:xfrm>
                <a:off x="1941436" y="945896"/>
                <a:ext cx="3690000" cy="2160000"/>
              </a:xfrm>
              <a:prstGeom prst="roundRect">
                <a:avLst>
                  <a:gd name="adj" fmla="val 312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/>
              </a:p>
            </p:txBody>
          </p:sp>
        </p:grpSp>
        <p:grpSp>
          <p:nvGrpSpPr>
            <p:cNvPr id="8" name="35 Grupo"/>
            <p:cNvGrpSpPr/>
            <p:nvPr/>
          </p:nvGrpSpPr>
          <p:grpSpPr>
            <a:xfrm>
              <a:off x="1916032" y="3109904"/>
              <a:ext cx="3690000" cy="2567810"/>
              <a:chOff x="1916032" y="3109904"/>
              <a:chExt cx="3690000" cy="2567810"/>
            </a:xfrm>
          </p:grpSpPr>
          <p:sp>
            <p:nvSpPr>
              <p:cNvPr id="9" name="Text Box 27"/>
              <p:cNvSpPr txBox="1">
                <a:spLocks noChangeArrowheads="1"/>
              </p:cNvSpPr>
              <p:nvPr/>
            </p:nvSpPr>
            <p:spPr bwMode="gray">
              <a:xfrm>
                <a:off x="2336730" y="3249999"/>
                <a:ext cx="3240000" cy="242771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342900" lvl="1" indent="-342900">
                  <a:spcBef>
                    <a:spcPct val="20000"/>
                  </a:spcBef>
                  <a:buClr>
                    <a:schemeClr val="tx1"/>
                  </a:buClr>
                  <a:buSzPct val="75000"/>
                  <a:buBlip>
                    <a:blip r:embed="rId5"/>
                  </a:buBlip>
                </a:pPr>
                <a:r>
                  <a:rPr lang="es-MX" sz="1800" kern="0" dirty="0">
                    <a:solidFill>
                      <a:schemeClr val="bg2"/>
                    </a:solidFill>
                    <a:latin typeface="+mn-lt"/>
                    <a:sym typeface="Symbol"/>
                  </a:rPr>
                  <a:t>Los marcos regulatorios de América Latina generan incentivos constantes para la reducción de costos</a:t>
                </a:r>
              </a:p>
              <a:p>
                <a:pPr marL="342900" lvl="1" indent="-342900">
                  <a:spcBef>
                    <a:spcPct val="20000"/>
                  </a:spcBef>
                  <a:buClr>
                    <a:schemeClr val="tx1"/>
                  </a:buClr>
                  <a:buSzPct val="75000"/>
                  <a:buBlip>
                    <a:blip r:embed="rId5"/>
                  </a:buBlip>
                </a:pPr>
                <a:r>
                  <a:rPr lang="es-MX" sz="1800" kern="0" dirty="0">
                    <a:solidFill>
                      <a:schemeClr val="bg2"/>
                    </a:solidFill>
                    <a:latin typeface="+mn-lt"/>
                    <a:sym typeface="Symbol"/>
                  </a:rPr>
                  <a:t>Estos incentivos a su vez generan incentivos para reducir la </a:t>
                </a:r>
                <a:r>
                  <a:rPr lang="es-MX" sz="1800" kern="0" dirty="0" err="1">
                    <a:solidFill>
                      <a:schemeClr val="bg2"/>
                    </a:solidFill>
                    <a:latin typeface="+mn-lt"/>
                    <a:sym typeface="Symbol"/>
                  </a:rPr>
                  <a:t>QoS</a:t>
                </a:r>
                <a:r>
                  <a:rPr lang="es-MX" sz="1800" kern="0" dirty="0">
                    <a:solidFill>
                      <a:schemeClr val="bg2"/>
                    </a:solidFill>
                    <a:latin typeface="+mn-lt"/>
                    <a:sym typeface="Symbol"/>
                  </a:rPr>
                  <a:t>*</a:t>
                </a:r>
              </a:p>
            </p:txBody>
          </p:sp>
          <p:sp>
            <p:nvSpPr>
              <p:cNvPr id="10" name="33 Rectángulo redondeado"/>
              <p:cNvSpPr/>
              <p:nvPr/>
            </p:nvSpPr>
            <p:spPr>
              <a:xfrm>
                <a:off x="1916032" y="3109904"/>
                <a:ext cx="3690000" cy="2412000"/>
              </a:xfrm>
              <a:prstGeom prst="roundRect">
                <a:avLst>
                  <a:gd name="adj" fmla="val 312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 sz="1600"/>
              </a:p>
            </p:txBody>
          </p:sp>
        </p:grpSp>
      </p:grpSp>
      <p:sp>
        <p:nvSpPr>
          <p:cNvPr id="13" name="36 Triángulo isósceles"/>
          <p:cNvSpPr/>
          <p:nvPr/>
        </p:nvSpPr>
        <p:spPr>
          <a:xfrm rot="5400000">
            <a:off x="3309216" y="3469430"/>
            <a:ext cx="4680000" cy="43204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grpSp>
        <p:nvGrpSpPr>
          <p:cNvPr id="14" name="39 Grupo"/>
          <p:cNvGrpSpPr/>
          <p:nvPr/>
        </p:nvGrpSpPr>
        <p:grpSpPr>
          <a:xfrm>
            <a:off x="6004624" y="2001150"/>
            <a:ext cx="2800800" cy="3409238"/>
            <a:chOff x="6804248" y="2132856"/>
            <a:chExt cx="2800800" cy="3136100"/>
          </a:xfrm>
        </p:grpSpPr>
        <p:sp>
          <p:nvSpPr>
            <p:cNvPr id="15" name="37 Rectángulo redondeado"/>
            <p:cNvSpPr/>
            <p:nvPr/>
          </p:nvSpPr>
          <p:spPr>
            <a:xfrm>
              <a:off x="6804248" y="2132856"/>
              <a:ext cx="2800800" cy="2988440"/>
            </a:xfrm>
            <a:prstGeom prst="roundRect">
              <a:avLst>
                <a:gd name="adj" fmla="val 9085"/>
              </a:avLst>
            </a:prstGeom>
            <a:solidFill>
              <a:srgbClr val="322ADA"/>
            </a:solidFill>
            <a:ln>
              <a:solidFill>
                <a:srgbClr val="322A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16" name="Rectangle 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6935526" y="2221968"/>
              <a:ext cx="2538245" cy="3046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800" b="1" kern="0" dirty="0" smtClean="0">
                  <a:solidFill>
                    <a:schemeClr val="bg1"/>
                  </a:solidFill>
                  <a:latin typeface="+mj-lt"/>
                  <a:ea typeface="+mj-ea"/>
                  <a:cs typeface="Arial" pitchFamily="34" charset="0"/>
                </a:rPr>
                <a:t>¿Cómo evitar la degradación generalizada de la calidad del servicio sin generar distorsiones y desincentivar la innovación, la eficiencia y la competencia en el mercado?</a:t>
              </a:r>
              <a:endParaRPr kumimoji="0" lang="es-MX" sz="18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17" name="41 Grupo"/>
          <p:cNvGrpSpPr/>
          <p:nvPr/>
        </p:nvGrpSpPr>
        <p:grpSpPr>
          <a:xfrm>
            <a:off x="57542" y="2306252"/>
            <a:ext cx="1800000" cy="2754587"/>
            <a:chOff x="142336" y="1916832"/>
            <a:chExt cx="1800000" cy="2754587"/>
          </a:xfrm>
        </p:grpSpPr>
        <p:sp>
          <p:nvSpPr>
            <p:cNvPr id="18" name="40 Rectángulo redondeado"/>
            <p:cNvSpPr/>
            <p:nvPr/>
          </p:nvSpPr>
          <p:spPr>
            <a:xfrm>
              <a:off x="142336" y="1916832"/>
              <a:ext cx="1800000" cy="2376264"/>
            </a:xfrm>
            <a:prstGeom prst="roundRect">
              <a:avLst>
                <a:gd name="adj" fmla="val 10349"/>
              </a:avLst>
            </a:prstGeom>
            <a:solidFill>
              <a:srgbClr val="FA12CE"/>
            </a:solidFill>
            <a:ln>
              <a:solidFill>
                <a:srgbClr val="FA12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gray">
            <a:xfrm>
              <a:off x="152828" y="2110718"/>
              <a:ext cx="1764000" cy="25607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900" lvl="1" indent="-342900">
                <a:spcBef>
                  <a:spcPct val="20000"/>
                </a:spcBef>
                <a:buClr>
                  <a:schemeClr val="tx1"/>
                </a:buClr>
                <a:buSzPct val="75000"/>
                <a:buBlip>
                  <a:blip r:embed="rId5"/>
                </a:buBlip>
              </a:pPr>
              <a:r>
                <a:rPr lang="es-MX" sz="1600" b="1" kern="0" dirty="0">
                  <a:solidFill>
                    <a:schemeClr val="bg2"/>
                  </a:solidFill>
                  <a:latin typeface="+mn-lt"/>
                  <a:sym typeface="Symbol"/>
                </a:rPr>
                <a:t>Información imperfecta</a:t>
              </a:r>
            </a:p>
            <a:p>
              <a:pPr marL="342900" lvl="1" indent="-342900">
                <a:spcBef>
                  <a:spcPct val="20000"/>
                </a:spcBef>
                <a:buClr>
                  <a:schemeClr val="tx1"/>
                </a:buClr>
                <a:buSzPct val="75000"/>
                <a:buBlip>
                  <a:blip r:embed="rId5"/>
                </a:buBlip>
              </a:pPr>
              <a:r>
                <a:rPr lang="es-MX" sz="1600" b="1" kern="0" dirty="0">
                  <a:solidFill>
                    <a:schemeClr val="bg2"/>
                  </a:solidFill>
                  <a:latin typeface="+mn-lt"/>
                  <a:sym typeface="Symbol"/>
                </a:rPr>
                <a:t>Asimetría de información</a:t>
              </a:r>
            </a:p>
            <a:p>
              <a:pPr marL="342900" lvl="1" indent="-342900">
                <a:spcBef>
                  <a:spcPct val="20000"/>
                </a:spcBef>
                <a:buClr>
                  <a:schemeClr val="tx1"/>
                </a:buClr>
                <a:buSzPct val="75000"/>
                <a:buBlip>
                  <a:blip r:embed="rId5"/>
                </a:buBlip>
              </a:pPr>
              <a:r>
                <a:rPr lang="es-MX" sz="1600" b="1" kern="0" dirty="0">
                  <a:solidFill>
                    <a:schemeClr val="bg2"/>
                  </a:solidFill>
                  <a:latin typeface="+mn-lt"/>
                  <a:sym typeface="Symbol"/>
                </a:rPr>
                <a:t>Desarrollo tecnológico acelerado</a:t>
              </a:r>
            </a:p>
          </p:txBody>
        </p:sp>
      </p:grpSp>
      <p:sp>
        <p:nvSpPr>
          <p:cNvPr id="34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12713" y="6262688"/>
            <a:ext cx="81978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sz="1400" dirty="0">
                <a:latin typeface="Univers" pitchFamily="34" charset="0"/>
                <a:cs typeface="Arial" panose="020B0604020202020204" pitchFamily="34" charset="0"/>
              </a:rPr>
              <a:t>	      </a:t>
            </a:r>
            <a:r>
              <a:rPr lang="es-MX" sz="1400" dirty="0" smtClean="0">
                <a:latin typeface="Univers" pitchFamily="34" charset="0"/>
                <a:cs typeface="Arial" panose="020B0604020202020204" pitchFamily="34" charset="0"/>
              </a:rPr>
              <a:t>*  Partiendo de que costos y </a:t>
            </a:r>
            <a:r>
              <a:rPr lang="es-MX" sz="1400" dirty="0" err="1" smtClean="0">
                <a:latin typeface="Univers" pitchFamily="34" charset="0"/>
                <a:cs typeface="Arial" panose="020B0604020202020204" pitchFamily="34" charset="0"/>
              </a:rPr>
              <a:t>QoS</a:t>
            </a:r>
            <a:r>
              <a:rPr lang="es-MX" sz="1400" dirty="0" smtClean="0">
                <a:latin typeface="Univers" pitchFamily="34" charset="0"/>
                <a:cs typeface="Arial" panose="020B0604020202020204" pitchFamily="34" charset="0"/>
              </a:rPr>
              <a:t> están correlacionados positivamente</a:t>
            </a:r>
            <a:endParaRPr lang="es-MX" sz="1400" dirty="0">
              <a:latin typeface="Univer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8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2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3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2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2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3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2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2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Además</a:t>
            </a:r>
            <a:r>
              <a:rPr lang="en-US" dirty="0" smtClean="0"/>
              <a:t>,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redes</a:t>
            </a:r>
            <a:r>
              <a:rPr lang="en-US" dirty="0" smtClean="0"/>
              <a:t> </a:t>
            </a:r>
            <a:r>
              <a:rPr lang="en-US" dirty="0" err="1" smtClean="0"/>
              <a:t>actuales</a:t>
            </a:r>
            <a:r>
              <a:rPr lang="en-US" dirty="0" smtClean="0"/>
              <a:t>, no se </a:t>
            </a:r>
            <a:r>
              <a:rPr lang="en-US" dirty="0" err="1" smtClean="0"/>
              <a:t>tiene</a:t>
            </a:r>
            <a:r>
              <a:rPr lang="en-US" dirty="0" smtClean="0"/>
              <a:t> control total de </a:t>
            </a:r>
            <a:r>
              <a:rPr lang="en-US" dirty="0" err="1" smtClean="0"/>
              <a:t>punta</a:t>
            </a:r>
            <a:r>
              <a:rPr lang="en-US" dirty="0" smtClean="0"/>
              <a:t> a </a:t>
            </a:r>
            <a:r>
              <a:rPr lang="en-US" dirty="0" err="1" smtClean="0"/>
              <a:t>punta</a:t>
            </a:r>
            <a:endParaRPr lang="en-US" dirty="0" smtClean="0"/>
          </a:p>
        </p:txBody>
      </p:sp>
      <p:pic>
        <p:nvPicPr>
          <p:cNvPr id="5" name="25 Imagen" descr="Smartphone_icon_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858" y="3676860"/>
            <a:ext cx="857250" cy="1211580"/>
          </a:xfrm>
          <a:prstGeom prst="rect">
            <a:avLst/>
          </a:prstGeom>
        </p:spPr>
      </p:pic>
      <p:pic>
        <p:nvPicPr>
          <p:cNvPr id="6" name="27 Imagen" descr="antenna ic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42424" y="2800208"/>
            <a:ext cx="642018" cy="1558068"/>
          </a:xfrm>
          <a:prstGeom prst="rect">
            <a:avLst/>
          </a:prstGeom>
        </p:spPr>
      </p:pic>
      <p:pic>
        <p:nvPicPr>
          <p:cNvPr id="7" name="28 Imagen" descr="wlan1-md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3631" y="3207742"/>
            <a:ext cx="485315" cy="600578"/>
          </a:xfrm>
          <a:prstGeom prst="rect">
            <a:avLst/>
          </a:prstGeom>
        </p:spPr>
      </p:pic>
      <p:cxnSp>
        <p:nvCxnSpPr>
          <p:cNvPr id="9" name="33 Conector recto"/>
          <p:cNvCxnSpPr/>
          <p:nvPr/>
        </p:nvCxnSpPr>
        <p:spPr>
          <a:xfrm>
            <a:off x="1803846" y="4184126"/>
            <a:ext cx="612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34 Rectángulo"/>
          <p:cNvSpPr/>
          <p:nvPr/>
        </p:nvSpPr>
        <p:spPr>
          <a:xfrm>
            <a:off x="2927408" y="3896094"/>
            <a:ext cx="360040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 rot="16200000">
            <a:off x="2209688" y="2817438"/>
            <a:ext cx="180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Conmutación 1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879416" y="4211912"/>
            <a:ext cx="1800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500" b="1" kern="0" dirty="0" smtClean="0">
                <a:latin typeface="+mj-lt"/>
                <a:ea typeface="+mj-ea"/>
                <a:cs typeface="Arial" pitchFamily="34" charset="0"/>
              </a:rPr>
              <a:t>Tránsito</a:t>
            </a:r>
            <a:endParaRPr kumimoji="0" lang="es-MX" sz="15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34 Rectángulo"/>
          <p:cNvSpPr/>
          <p:nvPr/>
        </p:nvSpPr>
        <p:spPr>
          <a:xfrm>
            <a:off x="3707904" y="3880328"/>
            <a:ext cx="360040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 rot="16200000">
            <a:off x="2958796" y="2709716"/>
            <a:ext cx="180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Punto de interconexión 1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34 Rectángulo"/>
          <p:cNvSpPr/>
          <p:nvPr/>
        </p:nvSpPr>
        <p:spPr>
          <a:xfrm>
            <a:off x="5595862" y="3880328"/>
            <a:ext cx="360040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 rot="16200000">
            <a:off x="4857885" y="2709716"/>
            <a:ext cx="1800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Punto de interconexión 2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7" name="34 Rectángulo"/>
          <p:cNvSpPr/>
          <p:nvPr/>
        </p:nvSpPr>
        <p:spPr>
          <a:xfrm>
            <a:off x="6372200" y="3894280"/>
            <a:ext cx="360040" cy="6480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 rot="16200000">
            <a:off x="5664999" y="2817438"/>
            <a:ext cx="180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Conmutación 2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55" y="3375607"/>
            <a:ext cx="1319213" cy="1345406"/>
          </a:xfrm>
          <a:prstGeom prst="rect">
            <a:avLst/>
          </a:prstGeom>
        </p:spPr>
      </p:pic>
      <p:sp>
        <p:nvSpPr>
          <p:cNvPr id="20" name="38 Flecha izquierda y derecha"/>
          <p:cNvSpPr/>
          <p:nvPr/>
        </p:nvSpPr>
        <p:spPr>
          <a:xfrm>
            <a:off x="251520" y="4959886"/>
            <a:ext cx="3600000" cy="288032"/>
          </a:xfrm>
          <a:prstGeom prst="leftRightArrow">
            <a:avLst/>
          </a:prstGeom>
          <a:solidFill>
            <a:srgbClr val="FA12CE"/>
          </a:solidFill>
          <a:ln>
            <a:solidFill>
              <a:srgbClr val="FA12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1" name="38 Flecha izquierda y derecha"/>
          <p:cNvSpPr/>
          <p:nvPr/>
        </p:nvSpPr>
        <p:spPr>
          <a:xfrm>
            <a:off x="3910927" y="4959886"/>
            <a:ext cx="1764000" cy="288032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2" name="38 Flecha izquierda y derecha"/>
          <p:cNvSpPr/>
          <p:nvPr/>
        </p:nvSpPr>
        <p:spPr>
          <a:xfrm>
            <a:off x="5724328" y="4959886"/>
            <a:ext cx="2880000" cy="288032"/>
          </a:xfrm>
          <a:prstGeom prst="leftRightArrow">
            <a:avLst/>
          </a:prstGeom>
          <a:solidFill>
            <a:srgbClr val="0E438A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23" name="Rectangle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62066" y="5249060"/>
            <a:ext cx="180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Red 1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3890757" y="5249060"/>
            <a:ext cx="180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Red 2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300392" y="5249060"/>
            <a:ext cx="1800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Red 3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617039" y="1163344"/>
            <a:ext cx="1149376" cy="185246"/>
            <a:chOff x="7617039" y="1163344"/>
            <a:chExt cx="1149376" cy="185246"/>
          </a:xfrm>
        </p:grpSpPr>
        <p:sp>
          <p:nvSpPr>
            <p:cNvPr id="27" name="Rectangle 4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7617039" y="1163924"/>
              <a:ext cx="11493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200" i="1" kern="0" dirty="0" smtClean="0">
                  <a:latin typeface="+mj-lt"/>
                  <a:ea typeface="+mj-ea"/>
                  <a:cs typeface="Arial" pitchFamily="34" charset="0"/>
                </a:rPr>
                <a:t>ILUSTRATIVO</a:t>
              </a:r>
              <a:endParaRPr kumimoji="0" lang="es-MX" sz="120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7646030" y="1163344"/>
              <a:ext cx="1058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7646030" y="1338424"/>
              <a:ext cx="1058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aún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acentuado</a:t>
            </a:r>
            <a:r>
              <a:rPr lang="en-US" dirty="0" smtClean="0"/>
              <a:t> en </a:t>
            </a:r>
            <a:r>
              <a:rPr lang="en-US" dirty="0" err="1" smtClean="0"/>
              <a:t>redes</a:t>
            </a:r>
            <a:r>
              <a:rPr lang="en-US" dirty="0" smtClean="0"/>
              <a:t> de internet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617039" y="1163344"/>
            <a:ext cx="1149376" cy="185246"/>
            <a:chOff x="7617039" y="1163344"/>
            <a:chExt cx="1149376" cy="185246"/>
          </a:xfrm>
        </p:grpSpPr>
        <p:sp>
          <p:nvSpPr>
            <p:cNvPr id="27" name="Rectangle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7617039" y="1163924"/>
              <a:ext cx="11493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200" i="1" kern="0" dirty="0" smtClean="0">
                  <a:latin typeface="+mj-lt"/>
                  <a:ea typeface="+mj-ea"/>
                  <a:cs typeface="Arial" pitchFamily="34" charset="0"/>
                </a:rPr>
                <a:t>ILUSTRATIVO</a:t>
              </a:r>
              <a:endParaRPr kumimoji="0" lang="es-MX" sz="120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7646030" y="1163344"/>
              <a:ext cx="1058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28"/>
            <p:cNvCxnSpPr/>
            <p:nvPr/>
          </p:nvCxnSpPr>
          <p:spPr>
            <a:xfrm>
              <a:off x="7646030" y="1338424"/>
              <a:ext cx="1058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23 Imagen" descr="interconnected network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9492" y="1700808"/>
            <a:ext cx="5804916" cy="4299204"/>
          </a:xfrm>
          <a:prstGeom prst="rect">
            <a:avLst/>
          </a:prstGeom>
        </p:spPr>
      </p:pic>
      <p:pic>
        <p:nvPicPr>
          <p:cNvPr id="31" name="25 Imagen" descr="Smartphone_icon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1560" y="4593684"/>
            <a:ext cx="857250" cy="1211580"/>
          </a:xfrm>
          <a:prstGeom prst="rect">
            <a:avLst/>
          </a:prstGeom>
        </p:spPr>
      </p:pic>
      <p:pic>
        <p:nvPicPr>
          <p:cNvPr id="32" name="27 Imagen" descr="antenna ic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98786" y="3760574"/>
            <a:ext cx="642018" cy="1558068"/>
          </a:xfrm>
          <a:prstGeom prst="rect">
            <a:avLst/>
          </a:prstGeom>
        </p:spPr>
      </p:pic>
      <p:pic>
        <p:nvPicPr>
          <p:cNvPr id="33" name="28 Imagen" descr="wlan1-m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58049" y="4124566"/>
            <a:ext cx="485315" cy="600578"/>
          </a:xfrm>
          <a:prstGeom prst="rect">
            <a:avLst/>
          </a:prstGeom>
        </p:spPr>
      </p:pic>
      <p:sp>
        <p:nvSpPr>
          <p:cNvPr id="34" name="31 Rectángulo"/>
          <p:cNvSpPr/>
          <p:nvPr/>
        </p:nvSpPr>
        <p:spPr>
          <a:xfrm>
            <a:off x="3491880" y="5661248"/>
            <a:ext cx="374441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35 Rectángulo"/>
          <p:cNvSpPr/>
          <p:nvPr/>
        </p:nvSpPr>
        <p:spPr>
          <a:xfrm>
            <a:off x="6047656" y="5085184"/>
            <a:ext cx="21247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38 Rectángulo"/>
          <p:cNvSpPr/>
          <p:nvPr/>
        </p:nvSpPr>
        <p:spPr>
          <a:xfrm>
            <a:off x="6200056" y="3717032"/>
            <a:ext cx="21247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39 Rectángulo"/>
          <p:cNvSpPr/>
          <p:nvPr/>
        </p:nvSpPr>
        <p:spPr>
          <a:xfrm>
            <a:off x="5223860" y="2607502"/>
            <a:ext cx="316456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40 Rectángulo"/>
          <p:cNvSpPr/>
          <p:nvPr/>
        </p:nvSpPr>
        <p:spPr>
          <a:xfrm>
            <a:off x="6164560" y="1988840"/>
            <a:ext cx="21247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39" name="42 Conector recto"/>
          <p:cNvCxnSpPr/>
          <p:nvPr/>
        </p:nvCxnSpPr>
        <p:spPr>
          <a:xfrm>
            <a:off x="2292454" y="5157192"/>
            <a:ext cx="576064" cy="1440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43 Conector recto"/>
          <p:cNvCxnSpPr/>
          <p:nvPr/>
        </p:nvCxnSpPr>
        <p:spPr>
          <a:xfrm>
            <a:off x="5852378" y="2157566"/>
            <a:ext cx="5760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5 Cilindro"/>
          <p:cNvSpPr/>
          <p:nvPr/>
        </p:nvSpPr>
        <p:spPr>
          <a:xfrm>
            <a:off x="6473236" y="1880928"/>
            <a:ext cx="504000" cy="900000"/>
          </a:xfrm>
          <a:prstGeom prst="can">
            <a:avLst/>
          </a:prstGeom>
          <a:solidFill>
            <a:srgbClr val="54B00A"/>
          </a:solidFill>
          <a:ln>
            <a:solidFill>
              <a:srgbClr val="32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5827668" y="2845372"/>
            <a:ext cx="180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500" b="1" kern="0" dirty="0" smtClean="0">
                <a:latin typeface="+mj-lt"/>
                <a:ea typeface="+mj-ea"/>
                <a:cs typeface="Arial" pitchFamily="34" charset="0"/>
              </a:rPr>
              <a:t>Proveedor de contenido</a:t>
            </a:r>
            <a:endParaRPr kumimoji="0" lang="es-MX" sz="15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3" name="47 Elipse"/>
          <p:cNvSpPr/>
          <p:nvPr/>
        </p:nvSpPr>
        <p:spPr>
          <a:xfrm>
            <a:off x="7740352" y="2182086"/>
            <a:ext cx="288032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48 Elipse"/>
          <p:cNvSpPr/>
          <p:nvPr/>
        </p:nvSpPr>
        <p:spPr>
          <a:xfrm>
            <a:off x="7740352" y="2414456"/>
            <a:ext cx="288032" cy="14401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49 Elipse"/>
          <p:cNvSpPr/>
          <p:nvPr/>
        </p:nvSpPr>
        <p:spPr>
          <a:xfrm>
            <a:off x="7740352" y="2623658"/>
            <a:ext cx="288032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172400" y="2146372"/>
            <a:ext cx="720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Red 1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7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8172400" y="2378742"/>
            <a:ext cx="720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Red 2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8172400" y="2587944"/>
            <a:ext cx="720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Red 3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también</a:t>
            </a:r>
            <a:r>
              <a:rPr lang="en-US" dirty="0" smtClean="0"/>
              <a:t> </a:t>
            </a: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factores</a:t>
            </a:r>
            <a:r>
              <a:rPr lang="en-US" dirty="0" smtClean="0"/>
              <a:t> </a:t>
            </a:r>
            <a:r>
              <a:rPr lang="en-US" dirty="0" err="1" smtClean="0"/>
              <a:t>exógenos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afectan</a:t>
            </a:r>
            <a:r>
              <a:rPr lang="en-US" dirty="0" smtClean="0"/>
              <a:t> la </a:t>
            </a:r>
            <a:r>
              <a:rPr lang="en-US" dirty="0" err="1" smtClean="0"/>
              <a:t>QoS</a:t>
            </a:r>
            <a:endParaRPr lang="en-US" dirty="0" smtClean="0"/>
          </a:p>
        </p:txBody>
      </p:sp>
      <p:pic>
        <p:nvPicPr>
          <p:cNvPr id="5" name="19 Imagen" descr="weather log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5971" y="1820734"/>
            <a:ext cx="2143125" cy="2143125"/>
          </a:xfrm>
          <a:prstGeom prst="rect">
            <a:avLst/>
          </a:prstGeom>
        </p:spPr>
      </p:pic>
      <p:pic>
        <p:nvPicPr>
          <p:cNvPr id="6" name="20 Imagen" descr="building-logo-vector-79137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57776" y="1941222"/>
            <a:ext cx="1911096" cy="2011680"/>
          </a:xfrm>
          <a:prstGeom prst="rect">
            <a:avLst/>
          </a:prstGeom>
        </p:spPr>
      </p:pic>
      <p:grpSp>
        <p:nvGrpSpPr>
          <p:cNvPr id="7" name="43 Grupo"/>
          <p:cNvGrpSpPr/>
          <p:nvPr/>
        </p:nvGrpSpPr>
        <p:grpSpPr>
          <a:xfrm>
            <a:off x="6383533" y="2060724"/>
            <a:ext cx="1954067" cy="2112746"/>
            <a:chOff x="6097068" y="1772816"/>
            <a:chExt cx="1954067" cy="2112746"/>
          </a:xfrm>
        </p:grpSpPr>
        <p:pic>
          <p:nvPicPr>
            <p:cNvPr id="8" name="21 Imagen" descr="Smartphone_icon_svg.pn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7068" y="2673982"/>
              <a:ext cx="857250" cy="1211580"/>
            </a:xfrm>
            <a:prstGeom prst="rect">
              <a:avLst/>
            </a:prstGeom>
          </p:spPr>
        </p:pic>
        <p:pic>
          <p:nvPicPr>
            <p:cNvPr id="9" name="22 Imagen" descr="antenna icon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42350" y="1772816"/>
              <a:ext cx="642018" cy="1558068"/>
            </a:xfrm>
            <a:prstGeom prst="rect">
              <a:avLst/>
            </a:prstGeom>
          </p:spPr>
        </p:pic>
        <p:pic>
          <p:nvPicPr>
            <p:cNvPr id="10" name="23 Imagen" descr="wlan1-md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43557" y="2204864"/>
              <a:ext cx="485315" cy="600578"/>
            </a:xfrm>
            <a:prstGeom prst="rect">
              <a:avLst/>
            </a:prstGeom>
          </p:spPr>
        </p:pic>
        <p:grpSp>
          <p:nvGrpSpPr>
            <p:cNvPr id="11" name="30 Grupo"/>
            <p:cNvGrpSpPr/>
            <p:nvPr/>
          </p:nvGrpSpPr>
          <p:grpSpPr>
            <a:xfrm rot="20205209">
              <a:off x="6251135" y="3477349"/>
              <a:ext cx="1800000" cy="209912"/>
              <a:chOff x="6300192" y="4437112"/>
              <a:chExt cx="1800000" cy="209912"/>
            </a:xfrm>
          </p:grpSpPr>
          <p:cxnSp>
            <p:nvCxnSpPr>
              <p:cNvPr id="12" name="28 Conector recto de flecha"/>
              <p:cNvCxnSpPr/>
              <p:nvPr/>
            </p:nvCxnSpPr>
            <p:spPr>
              <a:xfrm>
                <a:off x="6685392" y="4647024"/>
                <a:ext cx="102960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4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6300192" y="4437112"/>
                <a:ext cx="180000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8953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MX" sz="1300" b="1" kern="0" dirty="0" smtClean="0">
                    <a:latin typeface="+mj-lt"/>
                    <a:ea typeface="+mj-ea"/>
                    <a:cs typeface="Arial" pitchFamily="34" charset="0"/>
                  </a:rPr>
                  <a:t>distancia</a:t>
                </a:r>
                <a:endParaRPr kumimoji="0" lang="es-MX" sz="1300" b="1" i="0" u="none" strike="noStrike" kern="0" cap="none" spc="0" normalizeH="0" baseline="0" dirty="0">
                  <a:ln>
                    <a:noFill/>
                  </a:ln>
                  <a:effectLst/>
                  <a:uLnTx/>
                  <a:uFillTx/>
                  <a:latin typeface="+mj-lt"/>
                  <a:ea typeface="+mj-ea"/>
                  <a:cs typeface="Arial" pitchFamily="34" charset="0"/>
                </a:endParaRPr>
              </a:p>
            </p:txBody>
          </p:sp>
        </p:grpSp>
      </p:grpSp>
      <p:sp>
        <p:nvSpPr>
          <p:cNvPr id="15" name="32 Rectángulo redondeado"/>
          <p:cNvSpPr/>
          <p:nvPr/>
        </p:nvSpPr>
        <p:spPr>
          <a:xfrm>
            <a:off x="827584" y="1388135"/>
            <a:ext cx="1800000" cy="648000"/>
          </a:xfrm>
          <a:prstGeom prst="roundRect">
            <a:avLst/>
          </a:prstGeom>
          <a:solidFill>
            <a:srgbClr val="322ADA"/>
          </a:solidFill>
          <a:ln>
            <a:solidFill>
              <a:srgbClr val="32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151354" y="1535025"/>
            <a:ext cx="11524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Clima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8" name="35 Rectángulo redondeado"/>
          <p:cNvSpPr/>
          <p:nvPr/>
        </p:nvSpPr>
        <p:spPr>
          <a:xfrm>
            <a:off x="3662904" y="1388135"/>
            <a:ext cx="1800000" cy="648000"/>
          </a:xfrm>
          <a:prstGeom prst="roundRect">
            <a:avLst/>
          </a:prstGeom>
          <a:solidFill>
            <a:srgbClr val="322ADA"/>
          </a:solidFill>
          <a:ln>
            <a:solidFill>
              <a:srgbClr val="32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19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698808" y="1386156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Obstáculos entre el terminal y la ERB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38 Rectángulo redondeado"/>
          <p:cNvSpPr/>
          <p:nvPr/>
        </p:nvSpPr>
        <p:spPr>
          <a:xfrm>
            <a:off x="6393584" y="1388135"/>
            <a:ext cx="1800000" cy="648000"/>
          </a:xfrm>
          <a:prstGeom prst="roundRect">
            <a:avLst/>
          </a:prstGeom>
          <a:solidFill>
            <a:srgbClr val="322ADA"/>
          </a:solidFill>
          <a:ln>
            <a:solidFill>
              <a:srgbClr val="322A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/>
          </a:p>
        </p:txBody>
      </p:sp>
      <p:sp>
        <p:nvSpPr>
          <p:cNvPr id="22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6429488" y="1386156"/>
            <a:ext cx="1728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0" u="none" strike="noStrike" kern="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Distancia</a:t>
            </a:r>
            <a:r>
              <a:rPr kumimoji="0" lang="es-MX" sz="1400" b="1" i="0" u="none" strike="noStrike" kern="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entre el terminal y la ERB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3" name="44 Triángulo isósceles"/>
          <p:cNvSpPr/>
          <p:nvPr/>
        </p:nvSpPr>
        <p:spPr>
          <a:xfrm rot="10800000">
            <a:off x="971600" y="4214414"/>
            <a:ext cx="6912768" cy="2880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gray">
          <a:xfrm>
            <a:off x="625086" y="4606011"/>
            <a:ext cx="7907354" cy="1661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8"/>
              </a:buBlip>
            </a:pPr>
            <a:r>
              <a:rPr lang="es-MX" sz="2000" kern="0" dirty="0">
                <a:solidFill>
                  <a:schemeClr val="bg2"/>
                </a:solidFill>
                <a:latin typeface="+mn-lt"/>
                <a:sym typeface="Symbol"/>
              </a:rPr>
              <a:t>La propagación de la señal se ve en todo momento afectada por estas tres variables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8"/>
              </a:buBlip>
            </a:pPr>
            <a:r>
              <a:rPr lang="es-MX" sz="2000" kern="0" dirty="0">
                <a:solidFill>
                  <a:schemeClr val="bg2"/>
                </a:solidFill>
                <a:latin typeface="+mn-lt"/>
                <a:sym typeface="Symbol"/>
              </a:rPr>
              <a:t>Las tres variables están totalmente fuera del control de la operadora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8"/>
              </a:buBlip>
            </a:pPr>
            <a:r>
              <a:rPr lang="es-MX" sz="2000" kern="0" dirty="0">
                <a:solidFill>
                  <a:schemeClr val="bg2"/>
                </a:solidFill>
                <a:latin typeface="+mn-lt"/>
                <a:sym typeface="Symbol"/>
              </a:rPr>
              <a:t>Incorporarlas en el diseño es complicado o casi imposible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956376" y="1124744"/>
            <a:ext cx="1149376" cy="196550"/>
            <a:chOff x="8751216" y="1152040"/>
            <a:chExt cx="1149376" cy="196550"/>
          </a:xfrm>
        </p:grpSpPr>
        <p:sp>
          <p:nvSpPr>
            <p:cNvPr id="26" name="Rectangle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8751216" y="1163924"/>
              <a:ext cx="11493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200" i="1" kern="0" dirty="0" smtClean="0">
                  <a:latin typeface="+mj-lt"/>
                  <a:ea typeface="+mj-ea"/>
                  <a:cs typeface="Arial" pitchFamily="34" charset="0"/>
                </a:rPr>
                <a:t>EJEMPLOS</a:t>
              </a:r>
              <a:endParaRPr kumimoji="0" lang="es-MX" sz="120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  <p:cxnSp>
          <p:nvCxnSpPr>
            <p:cNvPr id="28" name="Conector recto 27"/>
            <p:cNvCxnSpPr/>
            <p:nvPr/>
          </p:nvCxnSpPr>
          <p:spPr>
            <a:xfrm>
              <a:off x="8877856" y="1340768"/>
              <a:ext cx="89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/>
            <p:cNvCxnSpPr/>
            <p:nvPr/>
          </p:nvCxnSpPr>
          <p:spPr>
            <a:xfrm>
              <a:off x="8877856" y="1152040"/>
              <a:ext cx="892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9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</a:t>
            </a:r>
            <a:r>
              <a:rPr lang="en-US" dirty="0" smtClean="0"/>
              <a:t> </a:t>
            </a:r>
            <a:r>
              <a:rPr lang="en-US" dirty="0" err="1" smtClean="0"/>
              <a:t>complica</a:t>
            </a:r>
            <a:r>
              <a:rPr lang="en-US" dirty="0" smtClean="0"/>
              <a:t> la </a:t>
            </a:r>
            <a:r>
              <a:rPr lang="en-US" dirty="0" err="1" smtClean="0"/>
              <a:t>imposición</a:t>
            </a:r>
            <a:r>
              <a:rPr lang="en-US" dirty="0" smtClean="0"/>
              <a:t> de </a:t>
            </a:r>
            <a:r>
              <a:rPr lang="en-US" dirty="0" err="1" smtClean="0"/>
              <a:t>indicadores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mínimos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4090" y="124085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200" kern="0" dirty="0" smtClean="0"/>
              <a:t>En la </a:t>
            </a:r>
            <a:r>
              <a:rPr lang="en-US" sz="2200" kern="0" dirty="0" err="1" smtClean="0"/>
              <a:t>actualidad</a:t>
            </a:r>
            <a:r>
              <a:rPr lang="en-US" sz="2200" kern="0" dirty="0" smtClean="0"/>
              <a:t>, </a:t>
            </a:r>
            <a:r>
              <a:rPr lang="en-US" sz="2200" kern="0" dirty="0" err="1" smtClean="0"/>
              <a:t>prácticamente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todas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las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comunicaciones</a:t>
            </a:r>
            <a:r>
              <a:rPr lang="en-US" sz="2200" kern="0" dirty="0" smtClean="0"/>
              <a:t> (</a:t>
            </a:r>
            <a:r>
              <a:rPr lang="en-US" sz="2200" kern="0" dirty="0" err="1" smtClean="0"/>
              <a:t>punta</a:t>
            </a:r>
            <a:r>
              <a:rPr lang="en-US" sz="2200" kern="0" dirty="0" smtClean="0"/>
              <a:t> a </a:t>
            </a:r>
            <a:r>
              <a:rPr lang="en-US" sz="2200" kern="0" dirty="0" err="1" smtClean="0"/>
              <a:t>punta</a:t>
            </a:r>
            <a:r>
              <a:rPr lang="en-US" sz="2200" kern="0" dirty="0" smtClean="0"/>
              <a:t>) </a:t>
            </a:r>
            <a:r>
              <a:rPr lang="en-US" sz="2200" kern="0" dirty="0" err="1" smtClean="0"/>
              <a:t>utilizan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más</a:t>
            </a:r>
            <a:r>
              <a:rPr lang="en-US" sz="2200" kern="0" dirty="0" smtClean="0"/>
              <a:t> de </a:t>
            </a:r>
            <a:r>
              <a:rPr lang="en-US" sz="2200" kern="0" dirty="0" err="1" smtClean="0"/>
              <a:t>una</a:t>
            </a:r>
            <a:r>
              <a:rPr lang="en-US" sz="2200" kern="0" dirty="0" smtClean="0"/>
              <a:t> red</a:t>
            </a:r>
          </a:p>
          <a:p>
            <a:r>
              <a:rPr lang="en-US" sz="2200" kern="0" dirty="0" smtClean="0"/>
              <a:t>La </a:t>
            </a:r>
            <a:r>
              <a:rPr lang="en-US" sz="2200" kern="0" dirty="0" err="1" smtClean="0"/>
              <a:t>calidad</a:t>
            </a:r>
            <a:r>
              <a:rPr lang="en-US" sz="2200" kern="0" dirty="0" smtClean="0"/>
              <a:t> total – de </a:t>
            </a:r>
            <a:r>
              <a:rPr lang="en-US" sz="2200" kern="0" dirty="0" err="1" smtClean="0"/>
              <a:t>extremo</a:t>
            </a:r>
            <a:r>
              <a:rPr lang="en-US" sz="2200" kern="0" dirty="0" smtClean="0"/>
              <a:t> a </a:t>
            </a:r>
            <a:r>
              <a:rPr lang="en-US" sz="2200" kern="0" dirty="0" err="1" smtClean="0"/>
              <a:t>extremo</a:t>
            </a:r>
            <a:r>
              <a:rPr lang="en-US" sz="2200" kern="0" dirty="0" smtClean="0"/>
              <a:t> – </a:t>
            </a:r>
            <a:r>
              <a:rPr lang="en-US" sz="2200" kern="0" dirty="0" err="1" smtClean="0"/>
              <a:t>depende</a:t>
            </a:r>
            <a:r>
              <a:rPr lang="en-US" sz="2200" kern="0" dirty="0" smtClean="0"/>
              <a:t> de la </a:t>
            </a:r>
            <a:r>
              <a:rPr lang="en-US" sz="2200" kern="0" dirty="0" err="1" smtClean="0"/>
              <a:t>calidad</a:t>
            </a:r>
            <a:r>
              <a:rPr lang="en-US" sz="2200" kern="0" dirty="0" smtClean="0"/>
              <a:t> de </a:t>
            </a:r>
            <a:r>
              <a:rPr lang="en-US" sz="2200" kern="0" dirty="0" err="1" smtClean="0"/>
              <a:t>cada</a:t>
            </a:r>
            <a:r>
              <a:rPr lang="en-US" sz="2200" kern="0" dirty="0"/>
              <a:t> </a:t>
            </a:r>
            <a:r>
              <a:rPr lang="en-US" sz="2200" kern="0" dirty="0" err="1" smtClean="0"/>
              <a:t>uno</a:t>
            </a:r>
            <a:r>
              <a:rPr lang="en-US" sz="2200" kern="0" dirty="0" smtClean="0"/>
              <a:t> de los enlaces</a:t>
            </a:r>
          </a:p>
          <a:p>
            <a:r>
              <a:rPr lang="en-US" sz="2200" kern="0" dirty="0" smtClean="0"/>
              <a:t>Para la </a:t>
            </a:r>
            <a:r>
              <a:rPr lang="en-US" sz="2200" kern="0" dirty="0" err="1" smtClean="0"/>
              <a:t>empresa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originadora</a:t>
            </a:r>
            <a:r>
              <a:rPr lang="en-US" sz="2200" kern="0" dirty="0" smtClean="0"/>
              <a:t>, </a:t>
            </a:r>
            <a:r>
              <a:rPr lang="en-US" sz="2200" kern="0" dirty="0" err="1" smtClean="0"/>
              <a:t>que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tiene</a:t>
            </a:r>
            <a:r>
              <a:rPr lang="en-US" sz="2200" kern="0" dirty="0" smtClean="0"/>
              <a:t> control de tan </a:t>
            </a:r>
            <a:r>
              <a:rPr lang="en-US" sz="2200" kern="0" dirty="0" err="1" smtClean="0"/>
              <a:t>sólo</a:t>
            </a:r>
            <a:r>
              <a:rPr lang="en-US" sz="2200" kern="0" dirty="0" smtClean="0"/>
              <a:t> un </a:t>
            </a:r>
            <a:r>
              <a:rPr lang="en-US" sz="2200" kern="0" dirty="0" err="1" smtClean="0"/>
              <a:t>tramo</a:t>
            </a:r>
            <a:r>
              <a:rPr lang="en-US" sz="2200" kern="0" dirty="0" smtClean="0"/>
              <a:t>, </a:t>
            </a:r>
            <a:r>
              <a:rPr lang="en-US" sz="2200" kern="0" dirty="0" err="1" smtClean="0"/>
              <a:t>es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imposible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controlar</a:t>
            </a:r>
            <a:r>
              <a:rPr lang="en-US" sz="2200" kern="0" dirty="0" smtClean="0"/>
              <a:t> la </a:t>
            </a:r>
            <a:r>
              <a:rPr lang="en-US" sz="2200" kern="0" dirty="0" err="1" smtClean="0"/>
              <a:t>calidad</a:t>
            </a:r>
            <a:r>
              <a:rPr lang="en-US" sz="2200" kern="0" dirty="0" smtClean="0"/>
              <a:t> de </a:t>
            </a:r>
            <a:r>
              <a:rPr lang="en-US" sz="2200" kern="0" dirty="0" err="1" smtClean="0"/>
              <a:t>extremo</a:t>
            </a:r>
            <a:r>
              <a:rPr lang="en-US" sz="2200" kern="0" dirty="0" smtClean="0"/>
              <a:t> a </a:t>
            </a:r>
            <a:r>
              <a:rPr lang="en-US" sz="2200" kern="0" dirty="0" err="1" smtClean="0"/>
              <a:t>extremo</a:t>
            </a:r>
            <a:endParaRPr lang="en-US" sz="2200" kern="0" dirty="0" smtClean="0"/>
          </a:p>
          <a:p>
            <a:r>
              <a:rPr lang="en-US" sz="2200" kern="0" dirty="0" smtClean="0"/>
              <a:t>Los </a:t>
            </a:r>
            <a:r>
              <a:rPr lang="en-US" sz="2200" kern="0" dirty="0" err="1" smtClean="0"/>
              <a:t>acuerdos</a:t>
            </a:r>
            <a:r>
              <a:rPr lang="en-US" sz="2200" kern="0" dirty="0" smtClean="0"/>
              <a:t> de </a:t>
            </a:r>
            <a:r>
              <a:rPr lang="en-US" sz="2200" kern="0" dirty="0" err="1" smtClean="0"/>
              <a:t>interconexión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buscan</a:t>
            </a:r>
            <a:r>
              <a:rPr lang="en-US" sz="2200" kern="0" dirty="0" smtClean="0"/>
              <a:t> resolver </a:t>
            </a:r>
            <a:r>
              <a:rPr lang="en-US" sz="2200" kern="0" dirty="0" err="1" smtClean="0"/>
              <a:t>esto</a:t>
            </a:r>
            <a:r>
              <a:rPr lang="en-US" sz="2200" kern="0" dirty="0" smtClean="0"/>
              <a:t>:</a:t>
            </a:r>
          </a:p>
          <a:p>
            <a:pPr lvl="1"/>
            <a:r>
              <a:rPr lang="en-US" sz="2000" kern="0" dirty="0" smtClean="0"/>
              <a:t>Se </a:t>
            </a:r>
            <a:r>
              <a:rPr lang="en-US" sz="2000" kern="0" dirty="0" err="1" smtClean="0"/>
              <a:t>incluyen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cláusulas</a:t>
            </a:r>
            <a:r>
              <a:rPr lang="en-US" sz="2000" kern="0" dirty="0" smtClean="0"/>
              <a:t> de </a:t>
            </a:r>
            <a:r>
              <a:rPr lang="en-US" sz="2000" kern="0" dirty="0" err="1" smtClean="0"/>
              <a:t>QoS</a:t>
            </a:r>
            <a:r>
              <a:rPr lang="en-US" sz="2000" kern="0" dirty="0" smtClean="0"/>
              <a:t> y de no </a:t>
            </a:r>
            <a:r>
              <a:rPr lang="en-US" sz="2000" kern="0" dirty="0" err="1" smtClean="0"/>
              <a:t>discriminación</a:t>
            </a:r>
            <a:endParaRPr lang="en-US" sz="2000" kern="0" dirty="0" smtClean="0"/>
          </a:p>
          <a:p>
            <a:pPr lvl="1"/>
            <a:r>
              <a:rPr lang="en-US" sz="2000" kern="0" dirty="0" smtClean="0"/>
              <a:t>En internet, </a:t>
            </a:r>
            <a:r>
              <a:rPr lang="en-US" sz="2000" kern="0" dirty="0" err="1" smtClean="0"/>
              <a:t>básicamente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funciona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bajo</a:t>
            </a:r>
            <a:r>
              <a:rPr lang="en-US" sz="2000" kern="0" dirty="0" smtClean="0"/>
              <a:t> “</a:t>
            </a:r>
            <a:r>
              <a:rPr lang="en-US" sz="2000" kern="0" dirty="0" err="1" smtClean="0"/>
              <a:t>mejores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esfuerzos</a:t>
            </a:r>
            <a:r>
              <a:rPr lang="en-US" sz="2000" kern="0" dirty="0" smtClean="0"/>
              <a:t>”, </a:t>
            </a:r>
            <a:r>
              <a:rPr lang="en-US" sz="2000" kern="0" dirty="0" err="1" smtClean="0"/>
              <a:t>por</a:t>
            </a:r>
            <a:r>
              <a:rPr lang="en-US" sz="2000" kern="0" dirty="0" smtClean="0"/>
              <a:t> lo </a:t>
            </a:r>
            <a:r>
              <a:rPr lang="en-US" sz="2000" kern="0" dirty="0" err="1" smtClean="0"/>
              <a:t>que</a:t>
            </a:r>
            <a:r>
              <a:rPr lang="en-US" sz="2000" kern="0" dirty="0"/>
              <a:t> </a:t>
            </a:r>
            <a:r>
              <a:rPr lang="en-US" sz="2000" kern="0" dirty="0" smtClean="0"/>
              <a:t>los </a:t>
            </a:r>
            <a:r>
              <a:rPr lang="en-US" sz="2000" kern="0" dirty="0" err="1" smtClean="0"/>
              <a:t>acuerdos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tienen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menos</a:t>
            </a:r>
            <a:r>
              <a:rPr lang="en-US" sz="2000" kern="0" dirty="0" smtClean="0"/>
              <a:t> </a:t>
            </a:r>
            <a:r>
              <a:rPr lang="en-US" sz="2000" kern="0" dirty="0" err="1" smtClean="0"/>
              <a:t>efectos</a:t>
            </a:r>
            <a:endParaRPr 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9223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Pasemos</a:t>
            </a:r>
            <a:r>
              <a:rPr lang="en-US" dirty="0" smtClean="0"/>
              <a:t> a </a:t>
            </a:r>
            <a:r>
              <a:rPr lang="en-US" dirty="0" err="1" smtClean="0"/>
              <a:t>juntar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ideas </a:t>
            </a:r>
            <a:r>
              <a:rPr lang="en-US" dirty="0" err="1" smtClean="0"/>
              <a:t>anteriores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propuesta</a:t>
            </a:r>
            <a:r>
              <a:rPr lang="en-US" dirty="0" smtClean="0"/>
              <a:t> </a:t>
            </a:r>
            <a:r>
              <a:rPr lang="en-US" dirty="0" err="1" smtClean="0"/>
              <a:t>concreta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817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29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</a:t>
            </a:r>
            <a:r>
              <a:rPr lang="en-US" dirty="0" err="1" smtClean="0"/>
              <a:t>odo</a:t>
            </a:r>
            <a:r>
              <a:rPr lang="en-US" dirty="0" smtClean="0"/>
              <a:t>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4 </a:t>
            </a:r>
            <a:r>
              <a:rPr lang="en-US" dirty="0" err="1" smtClean="0"/>
              <a:t>pasos</a:t>
            </a:r>
            <a:endParaRPr lang="en-US" dirty="0" smtClean="0"/>
          </a:p>
        </p:txBody>
      </p:sp>
      <p:sp>
        <p:nvSpPr>
          <p:cNvPr id="5" name="32 Pentágono"/>
          <p:cNvSpPr/>
          <p:nvPr/>
        </p:nvSpPr>
        <p:spPr>
          <a:xfrm>
            <a:off x="5868144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6" name="31 Pentágono"/>
          <p:cNvSpPr/>
          <p:nvPr/>
        </p:nvSpPr>
        <p:spPr>
          <a:xfrm>
            <a:off x="4227952" y="1700808"/>
            <a:ext cx="2016224" cy="1152128"/>
          </a:xfrm>
          <a:prstGeom prst="homePlate">
            <a:avLst>
              <a:gd name="adj" fmla="val 3223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7" name="29 Pentágono"/>
          <p:cNvSpPr/>
          <p:nvPr/>
        </p:nvSpPr>
        <p:spPr>
          <a:xfrm>
            <a:off x="2386546" y="1700808"/>
            <a:ext cx="2232000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8" name="26 Pentágono"/>
          <p:cNvSpPr/>
          <p:nvPr/>
        </p:nvSpPr>
        <p:spPr>
          <a:xfrm>
            <a:off x="755576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2070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qué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28170" y="1860954"/>
            <a:ext cx="14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cómo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2856" y="2153341"/>
            <a:ext cx="12961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39654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Publicar e informar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5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5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6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Comencemos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gráfica</a:t>
            </a:r>
            <a:r>
              <a:rPr lang="en-US" dirty="0" smtClean="0"/>
              <a:t> </a:t>
            </a:r>
            <a:r>
              <a:rPr lang="en-US" dirty="0" err="1" smtClean="0"/>
              <a:t>sencilla</a:t>
            </a:r>
            <a:endParaRPr lang="en-US" dirty="0" smtClean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04004"/>
              </p:ext>
            </p:extLst>
          </p:nvPr>
        </p:nvGraphicFramePr>
        <p:xfrm>
          <a:off x="888036" y="2025532"/>
          <a:ext cx="342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57358"/>
              </p:ext>
            </p:extLst>
          </p:nvPr>
        </p:nvGraphicFramePr>
        <p:xfrm>
          <a:off x="4383711" y="2025532"/>
          <a:ext cx="3420000" cy="45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951962" y="1155038"/>
            <a:ext cx="33735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Accesos</a:t>
            </a:r>
            <a:r>
              <a:rPr lang="en-US" sz="1800" b="1" kern="0" dirty="0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por</a:t>
            </a:r>
            <a:r>
              <a:rPr lang="en-US" sz="1800" b="1" kern="0" dirty="0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cada</a:t>
            </a:r>
            <a:r>
              <a:rPr lang="en-US" sz="1800" b="1" kern="0" dirty="0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 100 </a:t>
            </a:r>
            <a:r>
              <a:rPr lang="en-US" sz="1800" b="1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habitantes</a:t>
            </a:r>
            <a:endParaRPr lang="en-US" sz="1800" b="1" kern="0" dirty="0" smtClean="0">
              <a:solidFill>
                <a:srgbClr val="002960"/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Diciembre</a:t>
            </a:r>
            <a:r>
              <a:rPr lang="en-US" sz="1400" kern="0" dirty="0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 2012</a:t>
            </a: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dirty="0" err="1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Porcentaje</a:t>
            </a:r>
            <a:endParaRPr kumimoji="0" lang="en-US" sz="1400" i="0" u="none" strike="noStrike" kern="0" cap="none" spc="0" normalizeH="0" baseline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07546" y="1155038"/>
            <a:ext cx="33843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Suscriptores</a:t>
            </a:r>
            <a:r>
              <a:rPr lang="en-US" sz="1800" b="1" kern="0" dirty="0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 </a:t>
            </a:r>
            <a:r>
              <a:rPr lang="en-US" sz="1800" b="1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únicos</a:t>
            </a:r>
            <a:endParaRPr lang="en-US" sz="1800" b="1" kern="0" dirty="0" smtClean="0">
              <a:solidFill>
                <a:srgbClr val="002960"/>
              </a:solidFill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Diciembre</a:t>
            </a:r>
            <a:r>
              <a:rPr lang="en-US" sz="1400" kern="0" dirty="0" smtClean="0">
                <a:solidFill>
                  <a:srgbClr val="002960"/>
                </a:solidFill>
                <a:latin typeface="+mj-lt"/>
                <a:ea typeface="+mj-ea"/>
                <a:cs typeface="Arial" pitchFamily="34" charset="0"/>
              </a:rPr>
              <a:t> 2012</a:t>
            </a:r>
          </a:p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0" cap="none" spc="0" normalizeH="0" baseline="0" dirty="0" err="1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Porcentaje</a:t>
            </a:r>
            <a:r>
              <a:rPr kumimoji="0" lang="en-US" sz="1400" i="0" u="none" strike="noStrike" kern="0" cap="none" spc="0" normalizeH="0" baseline="0" dirty="0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de la </a:t>
            </a:r>
            <a:r>
              <a:rPr kumimoji="0" lang="en-US" sz="1400" i="0" u="none" strike="noStrike" kern="0" cap="none" spc="0" normalizeH="0" baseline="0" dirty="0" err="1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población</a:t>
            </a:r>
            <a:r>
              <a:rPr kumimoji="0" lang="en-US" sz="1400" i="0" u="none" strike="noStrike" kern="0" cap="none" spc="0" normalizeH="0" baseline="0" dirty="0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con </a:t>
            </a:r>
            <a:r>
              <a:rPr kumimoji="0" lang="en-US" sz="1400" i="0" u="none" strike="noStrike" kern="0" cap="none" spc="0" normalizeH="0" baseline="0" dirty="0" err="1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telefóno</a:t>
            </a:r>
            <a:r>
              <a:rPr kumimoji="0" lang="en-US" sz="1400" i="0" u="none" strike="noStrike" kern="0" cap="none" spc="0" normalizeH="0" baseline="0" dirty="0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</a:t>
            </a:r>
            <a:r>
              <a:rPr kumimoji="0" lang="en-US" sz="1400" i="0" u="none" strike="noStrike" kern="0" cap="none" spc="0" normalizeH="0" baseline="0" dirty="0" err="1" smtClean="0">
                <a:ln>
                  <a:noFill/>
                </a:ln>
                <a:solidFill>
                  <a:srgbClr val="00296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móvil</a:t>
            </a:r>
            <a:endParaRPr kumimoji="0" lang="en-US" sz="1400" i="0" u="none" strike="noStrike" kern="0" cap="none" spc="0" normalizeH="0" baseline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0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30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Primeramente</a:t>
            </a:r>
            <a:r>
              <a:rPr lang="en-US" dirty="0" smtClean="0"/>
              <a:t> se </a:t>
            </a:r>
            <a:r>
              <a:rPr lang="en-US" dirty="0" err="1" smtClean="0"/>
              <a:t>requiere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definición</a:t>
            </a:r>
            <a:r>
              <a:rPr lang="en-US" dirty="0" smtClean="0"/>
              <a:t>: </a:t>
            </a:r>
            <a:r>
              <a:rPr lang="en-US" dirty="0" err="1" smtClean="0"/>
              <a:t>útil</a:t>
            </a:r>
            <a:r>
              <a:rPr lang="en-US" dirty="0" smtClean="0"/>
              <a:t>, </a:t>
            </a:r>
            <a:r>
              <a:rPr lang="en-US" dirty="0" err="1" smtClean="0"/>
              <a:t>informativa</a:t>
            </a:r>
            <a:r>
              <a:rPr lang="en-US" dirty="0" smtClean="0"/>
              <a:t>, </a:t>
            </a:r>
            <a:r>
              <a:rPr lang="en-US" dirty="0" err="1" smtClean="0"/>
              <a:t>realista</a:t>
            </a:r>
            <a:endParaRPr lang="en-US" dirty="0" smtClean="0"/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gray">
          <a:xfrm>
            <a:off x="1000066" y="3182387"/>
            <a:ext cx="7066664" cy="32747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Definir </a:t>
            </a:r>
            <a:r>
              <a:rPr lang="es-MX" sz="1900" kern="0" dirty="0" err="1">
                <a:solidFill>
                  <a:schemeClr val="bg2"/>
                </a:solidFill>
                <a:latin typeface="+mn-lt"/>
                <a:sym typeface="Symbol"/>
              </a:rPr>
              <a:t>QoS</a:t>
            </a: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 y sus características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Definir indicadores y parámetros (un número pequeño y fácil de entender)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Acordar cuáles son los estándares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Alinear con </a:t>
            </a:r>
            <a:r>
              <a:rPr lang="es-MX" sz="1900" i="1" kern="0" dirty="0" err="1" smtClean="0">
                <a:solidFill>
                  <a:schemeClr val="bg2"/>
                </a:solidFill>
                <a:latin typeface="+mn-lt"/>
                <a:sym typeface="Symbol"/>
              </a:rPr>
              <a:t>benchmarks</a:t>
            </a: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/indicadores internacionales</a:t>
            </a:r>
            <a:endParaRPr lang="es-MX" sz="1900" kern="0" dirty="0">
              <a:solidFill>
                <a:schemeClr val="bg2"/>
              </a:solidFill>
              <a:latin typeface="+mn-lt"/>
              <a:sym typeface="Symbol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Establecer valores de </a:t>
            </a: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referencia</a:t>
            </a:r>
            <a:endParaRPr lang="es-MX" sz="1900" kern="0" dirty="0">
              <a:solidFill>
                <a:schemeClr val="bg2"/>
              </a:solidFill>
              <a:latin typeface="+mn-lt"/>
              <a:sym typeface="Symbol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Cuantificar el costo de cumplimiento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Definir proceso de revisión del conjunto de indicadores (puede variar con el </a:t>
            </a: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tiempo, especialmente para servicios de datos)</a:t>
            </a:r>
            <a:endParaRPr lang="es-MX" sz="1900" kern="0" dirty="0">
              <a:solidFill>
                <a:schemeClr val="bg2"/>
              </a:solidFill>
              <a:latin typeface="+mn-lt"/>
              <a:sym typeface="Symbol"/>
            </a:endParaRPr>
          </a:p>
        </p:txBody>
      </p:sp>
      <p:sp>
        <p:nvSpPr>
          <p:cNvPr id="15" name="32 Pentágono"/>
          <p:cNvSpPr/>
          <p:nvPr/>
        </p:nvSpPr>
        <p:spPr>
          <a:xfrm>
            <a:off x="5868144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16" name="31 Pentágono"/>
          <p:cNvSpPr/>
          <p:nvPr/>
        </p:nvSpPr>
        <p:spPr>
          <a:xfrm>
            <a:off x="4227952" y="1700808"/>
            <a:ext cx="2016224" cy="1152128"/>
          </a:xfrm>
          <a:prstGeom prst="homePlate">
            <a:avLst>
              <a:gd name="adj" fmla="val 3223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17" name="29 Pentágono"/>
          <p:cNvSpPr/>
          <p:nvPr/>
        </p:nvSpPr>
        <p:spPr>
          <a:xfrm>
            <a:off x="2386546" y="1700808"/>
            <a:ext cx="2232000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18" name="26 Pentágono"/>
          <p:cNvSpPr/>
          <p:nvPr/>
        </p:nvSpPr>
        <p:spPr>
          <a:xfrm>
            <a:off x="755576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1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2070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qué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28170" y="1860954"/>
            <a:ext cx="14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cómo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2856" y="2153341"/>
            <a:ext cx="12961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39654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Publicar e informar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23" name="19 Conector recto"/>
          <p:cNvCxnSpPr/>
          <p:nvPr/>
        </p:nvCxnSpPr>
        <p:spPr>
          <a:xfrm>
            <a:off x="776172" y="2810324"/>
            <a:ext cx="0" cy="3600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1 Conector recto"/>
          <p:cNvCxnSpPr/>
          <p:nvPr/>
        </p:nvCxnSpPr>
        <p:spPr>
          <a:xfrm>
            <a:off x="2333052" y="2824838"/>
            <a:ext cx="6055372" cy="243688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2 Conector recto"/>
          <p:cNvCxnSpPr/>
          <p:nvPr/>
        </p:nvCxnSpPr>
        <p:spPr>
          <a:xfrm>
            <a:off x="8388424" y="3068526"/>
            <a:ext cx="0" cy="3276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4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Propuesta</a:t>
            </a:r>
            <a:r>
              <a:rPr lang="en-US" dirty="0" smtClean="0"/>
              <a:t> de </a:t>
            </a:r>
            <a:r>
              <a:rPr lang="en-US" dirty="0" err="1" smtClean="0"/>
              <a:t>abordaje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Regulación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comparación</a:t>
            </a:r>
            <a:endParaRPr lang="en-US" dirty="0" smtClean="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gray">
          <a:xfrm>
            <a:off x="553501" y="1257452"/>
            <a:ext cx="8236816" cy="52198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3"/>
              </a:buBlip>
            </a:pPr>
            <a:r>
              <a:rPr lang="es-MX" sz="2000" kern="0" dirty="0" smtClean="0">
                <a:solidFill>
                  <a:schemeClr val="bg2"/>
                </a:solidFill>
                <a:latin typeface="+mn-lt"/>
                <a:sym typeface="Symbol"/>
              </a:rPr>
              <a:t>Acordar formalmente, </a:t>
            </a:r>
            <a:r>
              <a:rPr lang="es-MX" sz="2000" kern="0" dirty="0" smtClean="0">
                <a:solidFill>
                  <a:schemeClr val="bg2"/>
                </a:solidFill>
                <a:latin typeface="+mn-lt"/>
                <a:sym typeface="Symbol"/>
              </a:rPr>
              <a:t>a nivel regional, un pequeño número de indicadores de calidad </a:t>
            </a:r>
            <a:r>
              <a:rPr lang="es-MX" sz="2000" kern="0" dirty="0" smtClean="0">
                <a:solidFill>
                  <a:schemeClr val="bg2"/>
                </a:solidFill>
                <a:latin typeface="+mn-lt"/>
                <a:sym typeface="Symbol"/>
              </a:rPr>
              <a:t>relevantes (un compromiso-MOU)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3"/>
              </a:buBlip>
            </a:pPr>
            <a:r>
              <a:rPr lang="es-MX" sz="2000" kern="0" dirty="0" smtClean="0">
                <a:solidFill>
                  <a:schemeClr val="bg2"/>
                </a:solidFill>
                <a:latin typeface="+mn-lt"/>
                <a:sym typeface="Symbol"/>
              </a:rPr>
              <a:t>Definirlos de manera conjunta entre autoridades, operadores, OEM y representantes de usuarios</a:t>
            </a:r>
            <a:r>
              <a:rPr lang="es-MX" sz="2000" kern="0" dirty="0" smtClean="0">
                <a:solidFill>
                  <a:schemeClr val="bg2"/>
                </a:solidFill>
                <a:latin typeface="+mn-lt"/>
                <a:sym typeface="Symbol"/>
              </a:rPr>
              <a:t> </a:t>
            </a:r>
            <a:endParaRPr lang="es-MX" sz="2000" kern="0" dirty="0" smtClean="0">
              <a:solidFill>
                <a:schemeClr val="bg2"/>
              </a:solidFill>
              <a:latin typeface="+mn-lt"/>
              <a:sym typeface="Symbol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3"/>
              </a:buBlip>
            </a:pPr>
            <a:r>
              <a:rPr lang="es-MX" sz="2000" kern="0" dirty="0" smtClean="0">
                <a:solidFill>
                  <a:schemeClr val="bg2"/>
                </a:solidFill>
                <a:latin typeface="+mn-lt"/>
                <a:sym typeface="Symbol"/>
              </a:rPr>
              <a:t>Los indicadores deberían ser: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Blip>
                <a:blip r:embed="rId4"/>
              </a:buBlip>
            </a:pP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Fáciles de medir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Blip>
                <a:blip r:embed="rId4"/>
              </a:buBlip>
            </a:pP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Fáciles de entender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Blip>
                <a:blip r:embed="rId4"/>
              </a:buBlip>
            </a:pP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Fáciles de comunicar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Blip>
                <a:blip r:embed="rId4"/>
              </a:buBlip>
            </a:pP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Relacionados con las necesidades de los usuarios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3"/>
              </a:buBlip>
            </a:pPr>
            <a:r>
              <a:rPr lang="es-MX" sz="2000" kern="0" dirty="0" smtClean="0">
                <a:solidFill>
                  <a:schemeClr val="bg2"/>
                </a:solidFill>
                <a:latin typeface="+mn-lt"/>
                <a:sym typeface="Symbol"/>
              </a:rPr>
              <a:t>Los indicadores deberían ser idénticos para todos los países (19 en América Latina):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Blip>
                <a:blip r:embed="rId4"/>
              </a:buBlip>
            </a:pP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Generan una base importante de comparación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Blip>
                <a:blip r:embed="rId4"/>
              </a:buBlip>
            </a:pP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Exponen a los “ofensores”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70000"/>
              <a:buBlip>
                <a:blip r:embed="rId4"/>
              </a:buBlip>
            </a:pP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Permiten alcanzar economías de escala: Las operadoras pueden tener procesos estandarizados </a:t>
            </a:r>
            <a:r>
              <a:rPr lang="es-MX" sz="1800" dirty="0" smtClean="0">
                <a:solidFill>
                  <a:schemeClr val="bg2"/>
                </a:solidFill>
                <a:latin typeface="+mn-lt"/>
                <a:sym typeface="Symbol"/>
              </a:rPr>
              <a:t>a lo largo de sus operaciones, </a:t>
            </a:r>
            <a:r>
              <a:rPr lang="es-MX" sz="1800" dirty="0">
                <a:solidFill>
                  <a:schemeClr val="bg2"/>
                </a:solidFill>
                <a:latin typeface="+mn-lt"/>
                <a:sym typeface="Symbol"/>
              </a:rPr>
              <a:t>lo que se traduce en reducción de </a:t>
            </a:r>
            <a:r>
              <a:rPr lang="es-MX" sz="1800" dirty="0" smtClean="0">
                <a:solidFill>
                  <a:schemeClr val="bg2"/>
                </a:solidFill>
                <a:latin typeface="+mn-lt"/>
                <a:sym typeface="Symbol"/>
              </a:rPr>
              <a:t>costos</a:t>
            </a:r>
          </a:p>
        </p:txBody>
      </p:sp>
    </p:spTree>
    <p:extLst>
      <p:ext uri="{BB962C8B-B14F-4D97-AF65-F5344CB8AC3E}">
        <p14:creationId xmlns:p14="http://schemas.microsoft.com/office/powerpoint/2010/main" val="34198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18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9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18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1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32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Regulación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comparación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entender</a:t>
            </a:r>
            <a:r>
              <a:rPr lang="en-US" dirty="0" smtClean="0"/>
              <a:t> la </a:t>
            </a:r>
            <a:r>
              <a:rPr lang="en-US" dirty="0" err="1" smtClean="0"/>
              <a:t>posición</a:t>
            </a:r>
            <a:r>
              <a:rPr lang="en-US" dirty="0" smtClean="0"/>
              <a:t> </a:t>
            </a:r>
            <a:r>
              <a:rPr lang="en-US" dirty="0" err="1" smtClean="0"/>
              <a:t>relativa</a:t>
            </a:r>
            <a:endParaRPr lang="en-US" dirty="0" smtClean="0"/>
          </a:p>
        </p:txBody>
      </p:sp>
      <p:sp>
        <p:nvSpPr>
          <p:cNvPr id="2" name="Flecha abajo 1"/>
          <p:cNvSpPr/>
          <p:nvPr/>
        </p:nvSpPr>
        <p:spPr bwMode="auto">
          <a:xfrm>
            <a:off x="1092476" y="3532622"/>
            <a:ext cx="1080000" cy="25908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Flecha derecha 2"/>
          <p:cNvSpPr/>
          <p:nvPr/>
        </p:nvSpPr>
        <p:spPr bwMode="auto">
          <a:xfrm>
            <a:off x="2193658" y="1234519"/>
            <a:ext cx="5412011" cy="1080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75128" y="1628757"/>
            <a:ext cx="17640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 smtClean="0">
                <a:latin typeface="+mj-lt"/>
                <a:ea typeface="+mj-ea"/>
                <a:cs typeface="Arial" pitchFamily="34" charset="0"/>
              </a:rPr>
              <a:t>Dimensión país</a:t>
            </a:r>
            <a:endParaRPr kumimoji="0" lang="es-MX" sz="16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 rot="16200000" flipH="1">
            <a:off x="753318" y="4362759"/>
            <a:ext cx="17640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600" b="1" kern="0" dirty="0" smtClean="0">
                <a:latin typeface="+mj-lt"/>
                <a:ea typeface="+mj-ea"/>
                <a:cs typeface="Arial" pitchFamily="34" charset="0"/>
              </a:rPr>
              <a:t>Dimensión regional</a:t>
            </a:r>
            <a:endParaRPr kumimoji="0" lang="es-MX" sz="16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8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258053" y="3578872"/>
            <a:ext cx="1171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País 1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9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258053" y="3808546"/>
            <a:ext cx="1171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País 2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0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258053" y="4038220"/>
            <a:ext cx="1171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País 3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258053" y="4267894"/>
            <a:ext cx="1171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País 4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258053" y="4497568"/>
            <a:ext cx="1171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País 5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3" name="Rectangle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258053" y="5352270"/>
            <a:ext cx="11715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País 19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 rot="5400000">
            <a:off x="1821465" y="5180564"/>
            <a:ext cx="1171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600" b="1" kern="0" dirty="0" smtClean="0">
                <a:latin typeface="+mj-lt"/>
                <a:ea typeface="+mj-ea"/>
                <a:cs typeface="Arial" pitchFamily="34" charset="0"/>
              </a:rPr>
              <a:t>…</a:t>
            </a:r>
            <a:endParaRPr kumimoji="0" lang="es-MX" sz="26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16200000">
            <a:off x="2957081" y="2595348"/>
            <a:ext cx="136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Operadora A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 rot="16200000">
            <a:off x="3676157" y="2595348"/>
            <a:ext cx="136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Operadora B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 rot="16200000">
            <a:off x="4408112" y="2595348"/>
            <a:ext cx="136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Operadora C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 rot="16200000">
            <a:off x="5619891" y="2595348"/>
            <a:ext cx="13681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kern="0" dirty="0" smtClean="0">
                <a:latin typeface="+mj-lt"/>
                <a:ea typeface="+mj-ea"/>
                <a:cs typeface="Arial" pitchFamily="34" charset="0"/>
              </a:rPr>
              <a:t>Operadora N</a:t>
            </a:r>
            <a:endParaRPr kumimoji="0" lang="es-MX" sz="14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29" name="Rectangle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454817" y="2379034"/>
            <a:ext cx="11715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2600" b="1" kern="0" dirty="0" smtClean="0">
                <a:latin typeface="+mj-lt"/>
                <a:ea typeface="+mj-ea"/>
                <a:cs typeface="Arial" pitchFamily="34" charset="0"/>
              </a:rPr>
              <a:t>…</a:t>
            </a:r>
            <a:endParaRPr kumimoji="0" lang="es-MX" sz="2600" b="1" i="0" u="none" strike="noStrike" kern="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 bwMode="auto">
          <a:xfrm>
            <a:off x="3260058" y="3531162"/>
            <a:ext cx="0" cy="2544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Conector recto 29"/>
          <p:cNvCxnSpPr/>
          <p:nvPr/>
        </p:nvCxnSpPr>
        <p:spPr bwMode="auto">
          <a:xfrm>
            <a:off x="3275856" y="3532622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ector recto 33"/>
          <p:cNvCxnSpPr/>
          <p:nvPr/>
        </p:nvCxnSpPr>
        <p:spPr bwMode="auto">
          <a:xfrm>
            <a:off x="3967831" y="3531162"/>
            <a:ext cx="0" cy="2544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ector recto 34"/>
          <p:cNvCxnSpPr/>
          <p:nvPr/>
        </p:nvCxnSpPr>
        <p:spPr bwMode="auto">
          <a:xfrm>
            <a:off x="4713669" y="3531162"/>
            <a:ext cx="0" cy="2544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ector recto 35"/>
          <p:cNvCxnSpPr/>
          <p:nvPr/>
        </p:nvCxnSpPr>
        <p:spPr bwMode="auto">
          <a:xfrm>
            <a:off x="5991668" y="3531162"/>
            <a:ext cx="0" cy="2544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ector recto 36"/>
          <p:cNvCxnSpPr/>
          <p:nvPr/>
        </p:nvCxnSpPr>
        <p:spPr bwMode="auto">
          <a:xfrm>
            <a:off x="6732240" y="3531162"/>
            <a:ext cx="0" cy="2544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ector recto 37"/>
          <p:cNvCxnSpPr/>
          <p:nvPr/>
        </p:nvCxnSpPr>
        <p:spPr bwMode="auto">
          <a:xfrm>
            <a:off x="5477080" y="3532622"/>
            <a:ext cx="0" cy="254457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ector recto 38"/>
          <p:cNvCxnSpPr/>
          <p:nvPr/>
        </p:nvCxnSpPr>
        <p:spPr bwMode="auto">
          <a:xfrm>
            <a:off x="3275856" y="3780557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ector recto 40"/>
          <p:cNvCxnSpPr/>
          <p:nvPr/>
        </p:nvCxnSpPr>
        <p:spPr bwMode="auto">
          <a:xfrm>
            <a:off x="3275856" y="4017073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ector recto 41"/>
          <p:cNvCxnSpPr/>
          <p:nvPr/>
        </p:nvCxnSpPr>
        <p:spPr bwMode="auto">
          <a:xfrm>
            <a:off x="3275856" y="4258855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ector recto 42"/>
          <p:cNvCxnSpPr/>
          <p:nvPr/>
        </p:nvCxnSpPr>
        <p:spPr bwMode="auto">
          <a:xfrm>
            <a:off x="3275856" y="4482492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ector recto 43"/>
          <p:cNvCxnSpPr/>
          <p:nvPr/>
        </p:nvCxnSpPr>
        <p:spPr bwMode="auto">
          <a:xfrm>
            <a:off x="3275856" y="4716661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ector recto 44"/>
          <p:cNvCxnSpPr/>
          <p:nvPr/>
        </p:nvCxnSpPr>
        <p:spPr bwMode="auto">
          <a:xfrm>
            <a:off x="3260058" y="6075740"/>
            <a:ext cx="34563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46" name="Grupo 45"/>
          <p:cNvGrpSpPr/>
          <p:nvPr/>
        </p:nvGrpSpPr>
        <p:grpSpPr>
          <a:xfrm>
            <a:off x="7617039" y="1163344"/>
            <a:ext cx="1149376" cy="185246"/>
            <a:chOff x="7617039" y="1163344"/>
            <a:chExt cx="1149376" cy="185246"/>
          </a:xfrm>
        </p:grpSpPr>
        <p:sp>
          <p:nvSpPr>
            <p:cNvPr id="47" name="Rectangle 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7617039" y="1163924"/>
              <a:ext cx="114937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200" i="1" kern="0" dirty="0" smtClean="0">
                  <a:latin typeface="+mj-lt"/>
                  <a:ea typeface="+mj-ea"/>
                  <a:cs typeface="Arial" pitchFamily="34" charset="0"/>
                </a:rPr>
                <a:t>ILUSTRATIVO</a:t>
              </a:r>
              <a:endParaRPr kumimoji="0" lang="es-MX" sz="120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  <p:cxnSp>
          <p:nvCxnSpPr>
            <p:cNvPr id="48" name="Conector recto 47"/>
            <p:cNvCxnSpPr/>
            <p:nvPr/>
          </p:nvCxnSpPr>
          <p:spPr>
            <a:xfrm>
              <a:off x="7646030" y="1163344"/>
              <a:ext cx="1058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7646030" y="1338424"/>
              <a:ext cx="1058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85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33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Posteriormente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cómo</a:t>
            </a:r>
            <a:r>
              <a:rPr lang="en-US" dirty="0" smtClean="0"/>
              <a:t> se </a:t>
            </a:r>
            <a:r>
              <a:rPr lang="en-US" dirty="0" err="1" smtClean="0"/>
              <a:t>mide</a:t>
            </a:r>
            <a:r>
              <a:rPr lang="en-US" dirty="0" smtClean="0"/>
              <a:t>: </a:t>
            </a:r>
            <a:r>
              <a:rPr lang="en-US" dirty="0" err="1" smtClean="0"/>
              <a:t>Procesos</a:t>
            </a:r>
            <a:r>
              <a:rPr lang="en-US" dirty="0" smtClean="0"/>
              <a:t> </a:t>
            </a:r>
            <a:r>
              <a:rPr lang="en-US" dirty="0" err="1" smtClean="0"/>
              <a:t>estandarizados</a:t>
            </a:r>
            <a:endParaRPr lang="en-US" dirty="0" smtClean="0"/>
          </a:p>
        </p:txBody>
      </p:sp>
      <p:sp>
        <p:nvSpPr>
          <p:cNvPr id="5" name="32 Pentágono"/>
          <p:cNvSpPr/>
          <p:nvPr/>
        </p:nvSpPr>
        <p:spPr>
          <a:xfrm>
            <a:off x="5868144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6" name="31 Pentágono"/>
          <p:cNvSpPr/>
          <p:nvPr/>
        </p:nvSpPr>
        <p:spPr>
          <a:xfrm>
            <a:off x="4227952" y="1700808"/>
            <a:ext cx="2016224" cy="1152128"/>
          </a:xfrm>
          <a:prstGeom prst="homePlate">
            <a:avLst>
              <a:gd name="adj" fmla="val 3223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7" name="29 Pentágono"/>
          <p:cNvSpPr/>
          <p:nvPr/>
        </p:nvSpPr>
        <p:spPr>
          <a:xfrm>
            <a:off x="2386546" y="1700808"/>
            <a:ext cx="2232000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8" name="26 Pentágono"/>
          <p:cNvSpPr/>
          <p:nvPr/>
        </p:nvSpPr>
        <p:spPr>
          <a:xfrm>
            <a:off x="755576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2070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qué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28170" y="1860954"/>
            <a:ext cx="14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cómo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2856" y="2153341"/>
            <a:ext cx="12961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39654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Publicar e informar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gray">
          <a:xfrm>
            <a:off x="1000066" y="3305469"/>
            <a:ext cx="6236230" cy="286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Establecer una metodología de cálculo (evita discrecionalidad y da certidumbre)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Definir el nivel de detalle y la granularidad de la colecta de información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Establecer periodicidad de medición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Definir responsable (¿operadora?, ¿auditor? ¿muestreo</a:t>
            </a: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?)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b="1" kern="0" dirty="0" smtClean="0">
                <a:solidFill>
                  <a:schemeClr val="bg2"/>
                </a:solidFill>
                <a:latin typeface="+mn-lt"/>
                <a:sym typeface="Symbol"/>
              </a:rPr>
              <a:t>Acordar una única metodología a nivel regional</a:t>
            </a:r>
            <a:endParaRPr lang="es-MX" sz="1900" b="1" kern="0" dirty="0">
              <a:solidFill>
                <a:schemeClr val="bg2"/>
              </a:solidFill>
              <a:latin typeface="+mn-lt"/>
              <a:sym typeface="Symbol"/>
            </a:endParaRPr>
          </a:p>
        </p:txBody>
      </p:sp>
      <p:cxnSp>
        <p:nvCxnSpPr>
          <p:cNvPr id="15" name="21 Conector recto"/>
          <p:cNvCxnSpPr/>
          <p:nvPr/>
        </p:nvCxnSpPr>
        <p:spPr>
          <a:xfrm flipH="1">
            <a:off x="791304" y="2852936"/>
            <a:ext cx="1595242" cy="29524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22 Conector recto"/>
          <p:cNvCxnSpPr/>
          <p:nvPr/>
        </p:nvCxnSpPr>
        <p:spPr>
          <a:xfrm>
            <a:off x="765456" y="3175840"/>
            <a:ext cx="0" cy="3060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3 Conector recto"/>
          <p:cNvCxnSpPr/>
          <p:nvPr/>
        </p:nvCxnSpPr>
        <p:spPr>
          <a:xfrm>
            <a:off x="4228765" y="2852936"/>
            <a:ext cx="3295563" cy="322904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5 Conector recto"/>
          <p:cNvCxnSpPr/>
          <p:nvPr/>
        </p:nvCxnSpPr>
        <p:spPr>
          <a:xfrm>
            <a:off x="7524328" y="3175840"/>
            <a:ext cx="0" cy="3060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6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</a:t>
            </a:r>
            <a:r>
              <a:rPr lang="en-US" dirty="0" err="1" smtClean="0"/>
              <a:t>realizarse</a:t>
            </a:r>
            <a:r>
              <a:rPr lang="en-US" dirty="0" smtClean="0"/>
              <a:t> la </a:t>
            </a:r>
            <a:r>
              <a:rPr lang="en-US" dirty="0" err="1" smtClean="0"/>
              <a:t>medición</a:t>
            </a:r>
            <a:r>
              <a:rPr lang="en-US" dirty="0" smtClean="0"/>
              <a:t>: Sin </a:t>
            </a:r>
            <a:r>
              <a:rPr lang="en-US" dirty="0" err="1" smtClean="0"/>
              <a:t>conflicto</a:t>
            </a:r>
            <a:r>
              <a:rPr lang="en-US" dirty="0" smtClean="0"/>
              <a:t> de </a:t>
            </a:r>
            <a:r>
              <a:rPr lang="en-US" dirty="0" err="1" smtClean="0"/>
              <a:t>interés</a:t>
            </a:r>
            <a:endParaRPr lang="en-US" dirty="0" smtClean="0"/>
          </a:p>
        </p:txBody>
      </p:sp>
      <p:sp>
        <p:nvSpPr>
          <p:cNvPr id="5" name="32 Pentágono"/>
          <p:cNvSpPr/>
          <p:nvPr/>
        </p:nvSpPr>
        <p:spPr>
          <a:xfrm>
            <a:off x="5868144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6" name="31 Pentágono"/>
          <p:cNvSpPr/>
          <p:nvPr/>
        </p:nvSpPr>
        <p:spPr>
          <a:xfrm>
            <a:off x="4227952" y="1700808"/>
            <a:ext cx="2016224" cy="1152128"/>
          </a:xfrm>
          <a:prstGeom prst="homePlate">
            <a:avLst>
              <a:gd name="adj" fmla="val 3223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7" name="29 Pentágono"/>
          <p:cNvSpPr/>
          <p:nvPr/>
        </p:nvSpPr>
        <p:spPr>
          <a:xfrm>
            <a:off x="2386546" y="1700808"/>
            <a:ext cx="2232000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8" name="26 Pentágono"/>
          <p:cNvSpPr/>
          <p:nvPr/>
        </p:nvSpPr>
        <p:spPr>
          <a:xfrm>
            <a:off x="755576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2070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qué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28170" y="1860954"/>
            <a:ext cx="14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cómo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2856" y="2153341"/>
            <a:ext cx="12961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39654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Publicar e informar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gray">
          <a:xfrm>
            <a:off x="1000066" y="3305469"/>
            <a:ext cx="6236230" cy="192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Ejecutar la medición de los parámetros bajo estándares y padrones homogéneos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Ser rigurosos y consistentes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b="1" kern="0" dirty="0" smtClean="0">
                <a:solidFill>
                  <a:schemeClr val="bg2"/>
                </a:solidFill>
                <a:latin typeface="+mn-lt"/>
                <a:sym typeface="Symbol"/>
              </a:rPr>
              <a:t>Emplear mediciones independientes, libres de injerencia de alguno de los interesados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Dotar a las mediciones de credibilidad</a:t>
            </a:r>
            <a:endParaRPr lang="es-MX" sz="1900" kern="0" dirty="0">
              <a:solidFill>
                <a:schemeClr val="bg2"/>
              </a:solidFill>
              <a:latin typeface="+mn-lt"/>
              <a:sym typeface="Symbol"/>
            </a:endParaRPr>
          </a:p>
        </p:txBody>
      </p:sp>
      <p:cxnSp>
        <p:nvCxnSpPr>
          <p:cNvPr id="16" name="21 Conector recto"/>
          <p:cNvCxnSpPr/>
          <p:nvPr/>
        </p:nvCxnSpPr>
        <p:spPr>
          <a:xfrm flipH="1">
            <a:off x="791304" y="2852936"/>
            <a:ext cx="3476866" cy="29524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2 Conector recto"/>
          <p:cNvCxnSpPr/>
          <p:nvPr/>
        </p:nvCxnSpPr>
        <p:spPr>
          <a:xfrm>
            <a:off x="765456" y="3175840"/>
            <a:ext cx="0" cy="2484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3 Conector recto"/>
          <p:cNvCxnSpPr/>
          <p:nvPr/>
        </p:nvCxnSpPr>
        <p:spPr>
          <a:xfrm>
            <a:off x="5868144" y="2852936"/>
            <a:ext cx="1656184" cy="322904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 Conector recto"/>
          <p:cNvCxnSpPr/>
          <p:nvPr/>
        </p:nvCxnSpPr>
        <p:spPr>
          <a:xfrm>
            <a:off x="7524328" y="3175840"/>
            <a:ext cx="0" cy="2484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3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7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7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8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7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</a:t>
            </a:r>
            <a:r>
              <a:rPr lang="en-US" dirty="0" err="1" smtClean="0"/>
              <a:t>finalmente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publicidad</a:t>
            </a:r>
            <a:r>
              <a:rPr lang="en-US" dirty="0" smtClean="0"/>
              <a:t> a los </a:t>
            </a:r>
            <a:r>
              <a:rPr lang="en-US" dirty="0" err="1" smtClean="0"/>
              <a:t>resultados</a:t>
            </a:r>
            <a:r>
              <a:rPr lang="en-US" dirty="0" smtClean="0"/>
              <a:t>: </a:t>
            </a:r>
            <a:r>
              <a:rPr lang="en-US" dirty="0" err="1" smtClean="0"/>
              <a:t>Concientización</a:t>
            </a:r>
            <a:endParaRPr lang="en-US" dirty="0" smtClean="0"/>
          </a:p>
        </p:txBody>
      </p:sp>
      <p:sp>
        <p:nvSpPr>
          <p:cNvPr id="5" name="32 Pentágono"/>
          <p:cNvSpPr/>
          <p:nvPr/>
        </p:nvSpPr>
        <p:spPr>
          <a:xfrm>
            <a:off x="5868144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6" name="31 Pentágono"/>
          <p:cNvSpPr/>
          <p:nvPr/>
        </p:nvSpPr>
        <p:spPr>
          <a:xfrm>
            <a:off x="4211638" y="1700808"/>
            <a:ext cx="2016224" cy="1152128"/>
          </a:xfrm>
          <a:prstGeom prst="homePlate">
            <a:avLst>
              <a:gd name="adj" fmla="val 3223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7" name="29 Pentágono"/>
          <p:cNvSpPr/>
          <p:nvPr/>
        </p:nvSpPr>
        <p:spPr>
          <a:xfrm>
            <a:off x="2386546" y="1700808"/>
            <a:ext cx="2232000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8" name="26 Pentágono"/>
          <p:cNvSpPr/>
          <p:nvPr/>
        </p:nvSpPr>
        <p:spPr>
          <a:xfrm>
            <a:off x="755576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3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2070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qué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28170" y="1860954"/>
            <a:ext cx="14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cómo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2856" y="2153341"/>
            <a:ext cx="12961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39654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Publicar e informar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gray">
          <a:xfrm>
            <a:off x="1000066" y="3305469"/>
            <a:ext cx="6308238" cy="3157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Dar amplia difusión a la información sobre calidad de servicio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Facilitar el acceso a la </a:t>
            </a: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información a quien la requiera (incluyendo usuarios)</a:t>
            </a:r>
            <a:endParaRPr lang="es-MX" sz="1900" kern="0" dirty="0">
              <a:solidFill>
                <a:schemeClr val="bg2"/>
              </a:solidFill>
              <a:latin typeface="+mn-lt"/>
              <a:sym typeface="Symbol"/>
            </a:endParaRP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Incluir información en todas las ofertas comerciales (</a:t>
            </a:r>
            <a:r>
              <a:rPr lang="es-MX" sz="1900" b="1" kern="0" dirty="0">
                <a:solidFill>
                  <a:schemeClr val="bg2"/>
                </a:solidFill>
                <a:latin typeface="+mn-lt"/>
                <a:sym typeface="Symbol"/>
              </a:rPr>
              <a:t>transparencia</a:t>
            </a: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)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>
                <a:solidFill>
                  <a:schemeClr val="bg2"/>
                </a:solidFill>
                <a:latin typeface="+mn-lt"/>
                <a:sym typeface="Symbol"/>
              </a:rPr>
              <a:t>Contar con lineamientos para publicidad (v. gr., autorregulación publicitaria</a:t>
            </a: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)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7"/>
              </a:buBlip>
            </a:pP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Dar publicidad a las estadísticas regionales (</a:t>
            </a:r>
            <a:r>
              <a:rPr lang="es-MX" sz="1900" b="1" i="1" kern="0" dirty="0" smtClean="0">
                <a:solidFill>
                  <a:schemeClr val="bg2"/>
                </a:solidFill>
                <a:latin typeface="+mn-lt"/>
                <a:sym typeface="Symbol"/>
              </a:rPr>
              <a:t>rankings</a:t>
            </a:r>
            <a:r>
              <a:rPr lang="es-MX" sz="1900" kern="0" dirty="0" smtClean="0">
                <a:solidFill>
                  <a:schemeClr val="bg2"/>
                </a:solidFill>
                <a:latin typeface="+mn-lt"/>
                <a:sym typeface="Symbol"/>
              </a:rPr>
              <a:t>) periódicamente</a:t>
            </a:r>
            <a:endParaRPr lang="es-MX" sz="1900" kern="0" dirty="0">
              <a:solidFill>
                <a:schemeClr val="bg2"/>
              </a:solidFill>
              <a:latin typeface="+mn-lt"/>
              <a:sym typeface="Symbol"/>
            </a:endParaRPr>
          </a:p>
        </p:txBody>
      </p:sp>
      <p:cxnSp>
        <p:nvCxnSpPr>
          <p:cNvPr id="16" name="21 Conector recto"/>
          <p:cNvCxnSpPr/>
          <p:nvPr/>
        </p:nvCxnSpPr>
        <p:spPr>
          <a:xfrm flipH="1">
            <a:off x="791304" y="2852936"/>
            <a:ext cx="5076840" cy="29524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22 Conector recto"/>
          <p:cNvCxnSpPr/>
          <p:nvPr/>
        </p:nvCxnSpPr>
        <p:spPr>
          <a:xfrm>
            <a:off x="765456" y="3175840"/>
            <a:ext cx="0" cy="3240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5 Conector recto"/>
          <p:cNvCxnSpPr/>
          <p:nvPr/>
        </p:nvCxnSpPr>
        <p:spPr>
          <a:xfrm>
            <a:off x="7482421" y="2852936"/>
            <a:ext cx="0" cy="3600000"/>
          </a:xfrm>
          <a:prstGeom prst="line">
            <a:avLst/>
          </a:prstGeom>
          <a:ln w="19050">
            <a:solidFill>
              <a:srgbClr val="322AD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0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21ACB48-B39D-43B1-BFB4-07C4FDE83315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fundamental, </a:t>
            </a:r>
            <a:r>
              <a:rPr lang="en-US" dirty="0" err="1" smtClean="0"/>
              <a:t>pues</a:t>
            </a:r>
            <a:r>
              <a:rPr lang="en-US" dirty="0" smtClean="0"/>
              <a:t> </a:t>
            </a:r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cumplir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objetivos</a:t>
            </a:r>
            <a:endParaRPr lang="en-US" dirty="0" smtClean="0"/>
          </a:p>
        </p:txBody>
      </p:sp>
      <p:sp>
        <p:nvSpPr>
          <p:cNvPr id="7" name="15 Rectángulo redondeado"/>
          <p:cNvSpPr/>
          <p:nvPr/>
        </p:nvSpPr>
        <p:spPr>
          <a:xfrm>
            <a:off x="1043608" y="1772816"/>
            <a:ext cx="7272808" cy="4049062"/>
          </a:xfrm>
          <a:prstGeom prst="roundRect">
            <a:avLst>
              <a:gd name="adj" fmla="val 955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gray">
          <a:xfrm>
            <a:off x="1259631" y="2088953"/>
            <a:ext cx="6768753" cy="33609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3"/>
              </a:buBlip>
            </a:pPr>
            <a:r>
              <a:rPr lang="es-MX" sz="2600" kern="0" dirty="0">
                <a:solidFill>
                  <a:schemeClr val="bg1"/>
                </a:solidFill>
                <a:latin typeface="+mn-lt"/>
                <a:sym typeface="Symbol"/>
              </a:rPr>
              <a:t>Disminuir la asimetría de información entre los usuarios y las operadoras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3"/>
              </a:buBlip>
            </a:pPr>
            <a:r>
              <a:rPr lang="es-MX" sz="2600" kern="0" dirty="0">
                <a:solidFill>
                  <a:schemeClr val="bg1"/>
                </a:solidFill>
                <a:latin typeface="+mn-lt"/>
                <a:sym typeface="Symbol"/>
              </a:rPr>
              <a:t>Generar “presión de iguales” entre las operadoras para competir utilizando la palanca de calidad de </a:t>
            </a:r>
            <a:r>
              <a:rPr lang="es-MX" sz="2600" kern="0" dirty="0" smtClean="0">
                <a:solidFill>
                  <a:schemeClr val="bg1"/>
                </a:solidFill>
                <a:latin typeface="+mn-lt"/>
                <a:sym typeface="Symbol"/>
              </a:rPr>
              <a:t>servicio</a:t>
            </a:r>
          </a:p>
          <a:p>
            <a:pPr marL="342900" lvl="1" indent="-342900">
              <a:spcBef>
                <a:spcPct val="20000"/>
              </a:spcBef>
              <a:buClr>
                <a:schemeClr val="tx1"/>
              </a:buClr>
              <a:buSzPct val="75000"/>
              <a:buBlip>
                <a:blip r:embed="rId3"/>
              </a:buBlip>
            </a:pPr>
            <a:r>
              <a:rPr lang="es-MX" sz="2600" kern="0" dirty="0" smtClean="0">
                <a:solidFill>
                  <a:schemeClr val="bg1"/>
                </a:solidFill>
                <a:latin typeface="+mn-lt"/>
                <a:sym typeface="Symbol"/>
              </a:rPr>
              <a:t>Generar incentivos a nivel regional, tanto para las operadoras como para las autoridades</a:t>
            </a:r>
            <a:endParaRPr lang="es-MX" sz="2600" kern="0" dirty="0">
              <a:solidFill>
                <a:schemeClr val="bg1"/>
              </a:solidFill>
              <a:latin typeface="+mn-lt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9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9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10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9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 la “</a:t>
            </a:r>
            <a:r>
              <a:rPr lang="en-US" dirty="0" err="1" smtClean="0"/>
              <a:t>autorregulación</a:t>
            </a:r>
            <a:r>
              <a:rPr lang="en-US" dirty="0" smtClean="0"/>
              <a:t>” no </a:t>
            </a:r>
            <a:r>
              <a:rPr lang="en-US" dirty="0" err="1" smtClean="0"/>
              <a:t>funciona</a:t>
            </a:r>
            <a:r>
              <a:rPr lang="en-US" dirty="0" smtClean="0"/>
              <a:t>, </a:t>
            </a:r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necesario</a:t>
            </a:r>
            <a:r>
              <a:rPr lang="en-US" dirty="0" smtClean="0"/>
              <a:t> regular</a:t>
            </a:r>
          </a:p>
        </p:txBody>
      </p:sp>
      <p:sp>
        <p:nvSpPr>
          <p:cNvPr id="5" name="32 Pentágono"/>
          <p:cNvSpPr/>
          <p:nvPr/>
        </p:nvSpPr>
        <p:spPr>
          <a:xfrm>
            <a:off x="5868144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6" name="31 Pentágono"/>
          <p:cNvSpPr/>
          <p:nvPr/>
        </p:nvSpPr>
        <p:spPr>
          <a:xfrm>
            <a:off x="4227952" y="1700808"/>
            <a:ext cx="2016224" cy="1152128"/>
          </a:xfrm>
          <a:prstGeom prst="homePlate">
            <a:avLst>
              <a:gd name="adj" fmla="val 3223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7" name="29 Pentágono"/>
          <p:cNvSpPr/>
          <p:nvPr/>
        </p:nvSpPr>
        <p:spPr>
          <a:xfrm>
            <a:off x="2386546" y="1700808"/>
            <a:ext cx="2232000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8" name="26 Pentágono"/>
          <p:cNvSpPr/>
          <p:nvPr/>
        </p:nvSpPr>
        <p:spPr>
          <a:xfrm>
            <a:off x="755576" y="1700808"/>
            <a:ext cx="2016224" cy="1152128"/>
          </a:xfrm>
          <a:prstGeom prst="homePlate">
            <a:avLst>
              <a:gd name="adj" fmla="val 34601"/>
            </a:avLst>
          </a:prstGeom>
          <a:solidFill>
            <a:srgbClr val="322AD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900"/>
          </a:p>
        </p:txBody>
      </p:sp>
      <p:sp>
        <p:nvSpPr>
          <p:cNvPr id="9" name="Rectangle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72070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qué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28170" y="1860954"/>
            <a:ext cx="1440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Definir cómo se va a 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822856" y="2153341"/>
            <a:ext cx="1296144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Medir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6339654" y="1860954"/>
            <a:ext cx="1296144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Publicar e informar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sp>
        <p:nvSpPr>
          <p:cNvPr id="13" name="15 Pentágono"/>
          <p:cNvSpPr/>
          <p:nvPr/>
        </p:nvSpPr>
        <p:spPr>
          <a:xfrm>
            <a:off x="7244498" y="3717032"/>
            <a:ext cx="1800000" cy="1152128"/>
          </a:xfrm>
          <a:prstGeom prst="homePlate">
            <a:avLst>
              <a:gd name="adj" fmla="val 34601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/>
          </a:p>
        </p:txBody>
      </p:sp>
      <p:sp>
        <p:nvSpPr>
          <p:cNvPr id="14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7379750" y="4038330"/>
            <a:ext cx="1376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1900" b="1" kern="0" dirty="0" smtClean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Regular y sancionar</a:t>
            </a:r>
            <a:endParaRPr kumimoji="0" lang="es-MX" sz="1900" b="1" i="0" u="none" strike="noStrike" kern="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</p:txBody>
      </p:sp>
      <p:grpSp>
        <p:nvGrpSpPr>
          <p:cNvPr id="15" name="19 Grupo"/>
          <p:cNvGrpSpPr/>
          <p:nvPr/>
        </p:nvGrpSpPr>
        <p:grpSpPr>
          <a:xfrm>
            <a:off x="6268710" y="2761082"/>
            <a:ext cx="2160000" cy="1044000"/>
            <a:chOff x="5580112" y="1124744"/>
            <a:chExt cx="2160000" cy="1044000"/>
          </a:xfrm>
        </p:grpSpPr>
        <p:sp>
          <p:nvSpPr>
            <p:cNvPr id="16" name="18 Elipse"/>
            <p:cNvSpPr/>
            <p:nvPr/>
          </p:nvSpPr>
          <p:spPr>
            <a:xfrm>
              <a:off x="5580112" y="1124744"/>
              <a:ext cx="2160000" cy="104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/>
            </a:p>
          </p:txBody>
        </p:sp>
        <p:sp>
          <p:nvSpPr>
            <p:cNvPr id="17" name="Rectangle 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5808732" y="1295414"/>
              <a:ext cx="176407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600" b="1" kern="0" dirty="0" smtClean="0">
                  <a:latin typeface="+mj-lt"/>
                  <a:ea typeface="+mj-ea"/>
                  <a:cs typeface="Arial" pitchFamily="34" charset="0"/>
                </a:rPr>
                <a:t>Si el resultado no es satisfactorio</a:t>
              </a:r>
              <a:endParaRPr kumimoji="0" lang="es-MX" sz="1600" b="1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6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38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sentido</a:t>
            </a:r>
            <a:r>
              <a:rPr lang="en-US" dirty="0" smtClean="0"/>
              <a:t> la </a:t>
            </a:r>
            <a:r>
              <a:rPr lang="en-US" dirty="0" err="1" smtClean="0"/>
              <a:t>propuesta</a:t>
            </a:r>
            <a:r>
              <a:rPr lang="en-US" dirty="0" smtClean="0"/>
              <a:t> anterior?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07978" y="96621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150" kern="0" dirty="0" smtClean="0"/>
              <a:t>Genera </a:t>
            </a:r>
            <a:r>
              <a:rPr lang="en-US" sz="2150" i="1" kern="0" dirty="0" smtClean="0"/>
              <a:t>peer pressure</a:t>
            </a:r>
          </a:p>
          <a:p>
            <a:r>
              <a:rPr lang="en-US" sz="2150" kern="0" dirty="0" err="1" smtClean="0"/>
              <a:t>Estandariza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regionalmente</a:t>
            </a:r>
            <a:r>
              <a:rPr lang="en-US" sz="2150" kern="0" dirty="0" smtClean="0"/>
              <a:t> los </a:t>
            </a:r>
            <a:r>
              <a:rPr lang="en-US" sz="2150" kern="0" dirty="0" err="1" smtClean="0"/>
              <a:t>conceptos</a:t>
            </a:r>
            <a:endParaRPr lang="en-US" sz="2150" kern="0" dirty="0" smtClean="0"/>
          </a:p>
          <a:p>
            <a:r>
              <a:rPr lang="en-US" sz="2150" kern="0" dirty="0" err="1" smtClean="0"/>
              <a:t>Simplifica</a:t>
            </a:r>
            <a:r>
              <a:rPr lang="en-US" sz="2150" kern="0" dirty="0" smtClean="0"/>
              <a:t> la </a:t>
            </a:r>
            <a:r>
              <a:rPr lang="en-US" sz="2150" kern="0" dirty="0" err="1" smtClean="0"/>
              <a:t>comunicación</a:t>
            </a:r>
            <a:endParaRPr lang="en-US" sz="2150" kern="0" dirty="0" smtClean="0"/>
          </a:p>
          <a:p>
            <a:r>
              <a:rPr lang="en-US" sz="2150" kern="0" dirty="0" err="1" smtClean="0"/>
              <a:t>Simplifica</a:t>
            </a:r>
            <a:r>
              <a:rPr lang="en-US" sz="2150" kern="0" dirty="0" smtClean="0"/>
              <a:t> la </a:t>
            </a:r>
            <a:r>
              <a:rPr lang="en-US" sz="2150" kern="0" dirty="0" err="1" smtClean="0"/>
              <a:t>medición</a:t>
            </a:r>
            <a:endParaRPr lang="en-US" sz="2150" kern="0" dirty="0" smtClean="0"/>
          </a:p>
          <a:p>
            <a:r>
              <a:rPr lang="en-US" sz="2150" kern="0" dirty="0" smtClean="0"/>
              <a:t>Reduce el </a:t>
            </a:r>
            <a:r>
              <a:rPr lang="en-US" sz="2150" kern="0" dirty="0" err="1" smtClean="0"/>
              <a:t>impacto</a:t>
            </a:r>
            <a:r>
              <a:rPr lang="en-US" sz="2150" kern="0" dirty="0" smtClean="0"/>
              <a:t> en </a:t>
            </a:r>
            <a:r>
              <a:rPr lang="en-US" sz="2150" kern="0" dirty="0" err="1" smtClean="0"/>
              <a:t>costos</a:t>
            </a:r>
            <a:endParaRPr lang="en-US" sz="2150" kern="0" dirty="0"/>
          </a:p>
          <a:p>
            <a:r>
              <a:rPr lang="en-US" sz="2150" kern="0" dirty="0" err="1" smtClean="0"/>
              <a:t>Minimiza</a:t>
            </a:r>
            <a:r>
              <a:rPr lang="en-US" sz="2150" kern="0" dirty="0" smtClean="0"/>
              <a:t> el </a:t>
            </a:r>
            <a:r>
              <a:rPr lang="en-US" sz="2150" kern="0" dirty="0" err="1" smtClean="0"/>
              <a:t>impacto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negativo</a:t>
            </a:r>
            <a:r>
              <a:rPr lang="en-US" sz="2150" kern="0" dirty="0" smtClean="0"/>
              <a:t> en la </a:t>
            </a:r>
            <a:r>
              <a:rPr lang="en-US" sz="2150" kern="0" dirty="0" err="1" smtClean="0"/>
              <a:t>reducción</a:t>
            </a:r>
            <a:r>
              <a:rPr lang="en-US" sz="2150" kern="0" dirty="0" smtClean="0"/>
              <a:t> de la </a:t>
            </a:r>
            <a:r>
              <a:rPr lang="en-US" sz="2150" kern="0" dirty="0" err="1" smtClean="0"/>
              <a:t>brecha</a:t>
            </a:r>
            <a:r>
              <a:rPr lang="en-US" sz="2150" kern="0" dirty="0" smtClean="0"/>
              <a:t> de </a:t>
            </a:r>
            <a:r>
              <a:rPr lang="en-US" sz="2150" kern="0" dirty="0" err="1" smtClean="0"/>
              <a:t>acceso</a:t>
            </a:r>
            <a:endParaRPr lang="en-US" sz="2150" kern="0" dirty="0" smtClean="0"/>
          </a:p>
          <a:p>
            <a:r>
              <a:rPr lang="en-US" sz="2150" kern="0" dirty="0" err="1" smtClean="0"/>
              <a:t>Permite</a:t>
            </a:r>
            <a:r>
              <a:rPr lang="en-US" sz="2150" kern="0" dirty="0" smtClean="0"/>
              <a:t> al </a:t>
            </a:r>
            <a:r>
              <a:rPr lang="en-US" sz="2150" kern="0" dirty="0" err="1" smtClean="0"/>
              <a:t>mercado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mantener</a:t>
            </a:r>
            <a:r>
              <a:rPr lang="en-US" sz="2150" kern="0" dirty="0" smtClean="0"/>
              <a:t> y </a:t>
            </a:r>
            <a:r>
              <a:rPr lang="en-US" sz="2150" kern="0" dirty="0" err="1" smtClean="0"/>
              <a:t>utilizar</a:t>
            </a:r>
            <a:r>
              <a:rPr lang="en-US" sz="2150" kern="0" dirty="0" smtClean="0"/>
              <a:t>, para </a:t>
            </a:r>
            <a:r>
              <a:rPr lang="en-US" sz="2150" kern="0" dirty="0" err="1" smtClean="0"/>
              <a:t>competir</a:t>
            </a:r>
            <a:r>
              <a:rPr lang="en-US" sz="2150" kern="0" dirty="0" smtClean="0"/>
              <a:t>, la </a:t>
            </a:r>
            <a:r>
              <a:rPr lang="en-US" sz="2150" kern="0" dirty="0" err="1" smtClean="0"/>
              <a:t>palanca</a:t>
            </a:r>
            <a:r>
              <a:rPr lang="en-US" sz="2150" kern="0" dirty="0" smtClean="0"/>
              <a:t> de </a:t>
            </a:r>
            <a:r>
              <a:rPr lang="en-US" sz="2150" kern="0" dirty="0" err="1" smtClean="0"/>
              <a:t>QoS</a:t>
            </a:r>
            <a:endParaRPr lang="en-US" sz="2150" kern="0" dirty="0" smtClean="0"/>
          </a:p>
          <a:p>
            <a:r>
              <a:rPr lang="en-US" sz="2150" kern="0" dirty="0" smtClean="0"/>
              <a:t>Pone el </a:t>
            </a:r>
            <a:r>
              <a:rPr lang="en-US" sz="2150" i="1" kern="0" dirty="0" smtClean="0"/>
              <a:t>burden of proof</a:t>
            </a:r>
            <a:r>
              <a:rPr lang="en-US" sz="2150" kern="0" dirty="0" smtClean="0"/>
              <a:t> en </a:t>
            </a:r>
            <a:r>
              <a:rPr lang="en-US" sz="2150" kern="0" dirty="0" err="1" smtClean="0"/>
              <a:t>las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operadoras</a:t>
            </a:r>
            <a:r>
              <a:rPr lang="en-US" sz="2150" kern="0" dirty="0" smtClean="0"/>
              <a:t>, </a:t>
            </a:r>
            <a:r>
              <a:rPr lang="en-US" sz="2150" kern="0" dirty="0" err="1" smtClean="0"/>
              <a:t>disminuyendo</a:t>
            </a:r>
            <a:r>
              <a:rPr lang="en-US" sz="2150" kern="0" dirty="0" smtClean="0"/>
              <a:t> el </a:t>
            </a:r>
            <a:r>
              <a:rPr lang="en-US" sz="2150" kern="0" dirty="0" err="1" smtClean="0"/>
              <a:t>costo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regulatorio</a:t>
            </a:r>
            <a:endParaRPr lang="en-US" sz="2150" kern="0" dirty="0" smtClean="0"/>
          </a:p>
          <a:p>
            <a:r>
              <a:rPr lang="en-US" sz="2150" kern="0" dirty="0" smtClean="0"/>
              <a:t>Da </a:t>
            </a:r>
            <a:r>
              <a:rPr lang="en-US" sz="2150" kern="0" dirty="0" err="1" smtClean="0"/>
              <a:t>herramientas</a:t>
            </a:r>
            <a:r>
              <a:rPr lang="en-US" sz="2150" kern="0" dirty="0" smtClean="0"/>
              <a:t> y </a:t>
            </a:r>
            <a:r>
              <a:rPr lang="en-US" sz="2150" kern="0" dirty="0" err="1" smtClean="0"/>
              <a:t>justificaciones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sólidas</a:t>
            </a:r>
            <a:r>
              <a:rPr lang="en-US" sz="2150" kern="0" dirty="0" smtClean="0"/>
              <a:t> para </a:t>
            </a:r>
            <a:r>
              <a:rPr lang="en-US" sz="2150" kern="0" dirty="0" err="1" smtClean="0"/>
              <a:t>una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intervención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regulatoria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si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resulta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necesaria</a:t>
            </a:r>
            <a:r>
              <a:rPr lang="en-US" sz="2150" kern="0" dirty="0" smtClean="0"/>
              <a:t>, con </a:t>
            </a:r>
            <a:r>
              <a:rPr lang="en-US" sz="2150" kern="0" dirty="0" err="1" smtClean="0"/>
              <a:t>poco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contenido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político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circunstancial</a:t>
            </a:r>
            <a:r>
              <a:rPr lang="en-US" sz="2150" kern="0" dirty="0" smtClean="0"/>
              <a:t>, </a:t>
            </a:r>
            <a:r>
              <a:rPr lang="en-US" sz="2150" kern="0" dirty="0" err="1" smtClean="0"/>
              <a:t>respondiendo</a:t>
            </a:r>
            <a:r>
              <a:rPr lang="en-US" sz="2150" kern="0" dirty="0" smtClean="0"/>
              <a:t> a </a:t>
            </a:r>
            <a:r>
              <a:rPr lang="en-US" sz="2150" kern="0" dirty="0" err="1" smtClean="0"/>
              <a:t>una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realidad</a:t>
            </a:r>
            <a:r>
              <a:rPr lang="en-US" sz="2150" kern="0" dirty="0" smtClean="0"/>
              <a:t> y no </a:t>
            </a:r>
            <a:r>
              <a:rPr lang="en-US" sz="2150" kern="0" dirty="0" err="1" smtClean="0"/>
              <a:t>sólo</a:t>
            </a:r>
            <a:r>
              <a:rPr lang="en-US" sz="2150" kern="0" dirty="0" smtClean="0"/>
              <a:t> a </a:t>
            </a:r>
            <a:r>
              <a:rPr lang="en-US" sz="2150" kern="0" dirty="0" err="1" smtClean="0"/>
              <a:t>una</a:t>
            </a:r>
            <a:r>
              <a:rPr lang="en-US" sz="2150" kern="0" dirty="0" smtClean="0"/>
              <a:t> </a:t>
            </a:r>
            <a:r>
              <a:rPr lang="en-US" sz="2150" kern="0" dirty="0" err="1" smtClean="0"/>
              <a:t>percepción</a:t>
            </a:r>
            <a:r>
              <a:rPr lang="en-US" sz="2150" kern="0" dirty="0" smtClean="0"/>
              <a:t> </a:t>
            </a:r>
          </a:p>
          <a:p>
            <a:endParaRPr lang="en-US" sz="2150" kern="0" dirty="0"/>
          </a:p>
          <a:p>
            <a:endParaRPr lang="en-US" sz="2150" kern="0" dirty="0" smtClean="0"/>
          </a:p>
          <a:p>
            <a:endParaRPr lang="en-US" sz="2150" kern="0" dirty="0" smtClean="0"/>
          </a:p>
        </p:txBody>
      </p:sp>
    </p:spTree>
    <p:extLst>
      <p:ext uri="{BB962C8B-B14F-4D97-AF65-F5344CB8AC3E}">
        <p14:creationId xmlns:p14="http://schemas.microsoft.com/office/powerpoint/2010/main" val="3832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163513" y="6184900"/>
            <a:ext cx="3184525" cy="474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400" y="3213100"/>
            <a:ext cx="9144000" cy="1152525"/>
          </a:xfrm>
        </p:spPr>
        <p:txBody>
          <a:bodyPr/>
          <a:lstStyle/>
          <a:p>
            <a:r>
              <a:rPr lang="es-ES" smtClean="0"/>
              <a:t>Nuevas formas de aproximarse a la medición de calidad en servicios móviles </a:t>
            </a:r>
            <a:r>
              <a:rPr lang="es-ES" b="0" smtClean="0"/>
              <a:t>	</a:t>
            </a:r>
            <a:endParaRPr lang="en-US" smtClean="0"/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457325"/>
          </a:xfrm>
        </p:spPr>
        <p:txBody>
          <a:bodyPr/>
          <a:lstStyle/>
          <a:p>
            <a:r>
              <a:rPr lang="en-GB" b="1" smtClean="0"/>
              <a:t>Ernesto M. Flores-Roux</a:t>
            </a:r>
          </a:p>
          <a:p>
            <a:r>
              <a:rPr lang="en-GB" b="1" smtClean="0"/>
              <a:t>Centro de Investigación y Docencia Económicas – CIDE </a:t>
            </a:r>
          </a:p>
        </p:txBody>
      </p:sp>
      <p:sp>
        <p:nvSpPr>
          <p:cNvPr id="6149" name="Rectangle 13"/>
          <p:cNvSpPr>
            <a:spLocks noChangeArrowheads="1"/>
          </p:cNvSpPr>
          <p:nvPr/>
        </p:nvSpPr>
        <p:spPr bwMode="auto">
          <a:xfrm>
            <a:off x="0" y="908050"/>
            <a:ext cx="91440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b="1"/>
              <a:t>CITEL (PCC.I)/ ITU Forum on Information and</a:t>
            </a:r>
            <a:br>
              <a:rPr lang="en-US" sz="2400" b="1"/>
            </a:br>
            <a:r>
              <a:rPr lang="en-US" sz="2400" b="1"/>
              <a:t>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b="1"/>
              <a:t>Communication Technology Service: </a:t>
            </a:r>
            <a:br>
              <a:rPr lang="en-US" sz="2400" b="1"/>
            </a:b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2400" b="1">
                <a:solidFill>
                  <a:srgbClr val="22228B"/>
                </a:solidFill>
              </a:rPr>
              <a:t>Quality, Control and Surveillance</a:t>
            </a:r>
            <a:br>
              <a:rPr lang="en-US" sz="2400" b="1">
                <a:solidFill>
                  <a:srgbClr val="22228B"/>
                </a:solidFill>
              </a:rPr>
            </a:b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sz="1800" b="1">
                <a:solidFill>
                  <a:srgbClr val="22228B"/>
                </a:solidFill>
              </a:rPr>
              <a:t>(Cartagena de Indias, Colombia, 23-24 September 2013)</a:t>
            </a:r>
            <a:endParaRPr lang="en-US" sz="1800" b="1"/>
          </a:p>
        </p:txBody>
      </p:sp>
      <p:sp>
        <p:nvSpPr>
          <p:cNvPr id="6150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1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2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3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6154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6155" name="Picture 16" descr="ITUse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6948488" y="244475"/>
            <a:ext cx="1638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 descr="Citel_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17500"/>
            <a:ext cx="20828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4475"/>
            <a:ext cx="20859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8" y="5100638"/>
            <a:ext cx="64611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15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logra</a:t>
            </a:r>
            <a:r>
              <a:rPr lang="en-US" dirty="0" smtClean="0"/>
              <a:t> la </a:t>
            </a:r>
            <a:r>
              <a:rPr lang="en-US" dirty="0" err="1" smtClean="0"/>
              <a:t>gráfica</a:t>
            </a:r>
            <a:r>
              <a:rPr lang="en-US" dirty="0" smtClean="0"/>
              <a:t> anterior?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29620"/>
            <a:ext cx="83632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Para Argentina, Chile y Uruguay: </a:t>
            </a:r>
            <a:r>
              <a:rPr lang="en-US" sz="2400" kern="0" dirty="0" err="1" smtClean="0"/>
              <a:t>orgullo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nacional</a:t>
            </a:r>
            <a:endParaRPr lang="en-US" sz="2400" kern="0" dirty="0" smtClean="0"/>
          </a:p>
          <a:p>
            <a:endParaRPr lang="en-US" sz="2400" kern="0" dirty="0"/>
          </a:p>
          <a:p>
            <a:r>
              <a:rPr lang="en-US" sz="2400" kern="0" dirty="0" smtClean="0"/>
              <a:t>Para </a:t>
            </a:r>
            <a:r>
              <a:rPr lang="en-US" sz="2400" kern="0" dirty="0" err="1" smtClean="0"/>
              <a:t>Brasil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probablemente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voluntad</a:t>
            </a:r>
            <a:r>
              <a:rPr lang="en-US" sz="2400" kern="0" dirty="0" smtClean="0"/>
              <a:t> de </a:t>
            </a:r>
            <a:r>
              <a:rPr lang="en-US" sz="2400" kern="0" dirty="0" err="1" smtClean="0"/>
              <a:t>ser</a:t>
            </a:r>
            <a:r>
              <a:rPr lang="en-US" sz="2400" kern="0" dirty="0" smtClean="0"/>
              <a:t> el </a:t>
            </a:r>
            <a:r>
              <a:rPr lang="en-US" sz="2400" kern="0" dirty="0" err="1" smtClean="0"/>
              <a:t>primero</a:t>
            </a:r>
            <a:endParaRPr lang="en-US" sz="2400" kern="0" dirty="0" smtClean="0"/>
          </a:p>
          <a:p>
            <a:endParaRPr lang="en-US" sz="2400" kern="0" dirty="0"/>
          </a:p>
          <a:p>
            <a:r>
              <a:rPr lang="en-US" sz="2400" kern="0" dirty="0" smtClean="0"/>
              <a:t>Para </a:t>
            </a:r>
            <a:r>
              <a:rPr lang="en-US" sz="2400" i="1" kern="0" dirty="0" smtClean="0"/>
              <a:t>the middle of the pack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algún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deseo</a:t>
            </a:r>
            <a:r>
              <a:rPr lang="en-US" sz="2400" kern="0" dirty="0" smtClean="0"/>
              <a:t> de </a:t>
            </a:r>
            <a:r>
              <a:rPr lang="en-US" sz="2400" kern="0" dirty="0" err="1" smtClean="0"/>
              <a:t>mejorar</a:t>
            </a:r>
            <a:r>
              <a:rPr lang="en-US" sz="2400" kern="0" dirty="0" smtClean="0"/>
              <a:t> (o </a:t>
            </a:r>
            <a:r>
              <a:rPr lang="en-US" sz="2400" kern="0" dirty="0" err="1" smtClean="0"/>
              <a:t>tal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vez</a:t>
            </a:r>
            <a:r>
              <a:rPr lang="en-US" sz="2400" kern="0" dirty="0" smtClean="0"/>
              <a:t> un “¡</a:t>
            </a:r>
            <a:r>
              <a:rPr lang="en-US" sz="2400" kern="0" dirty="0" err="1" smtClean="0"/>
              <a:t>uff</a:t>
            </a:r>
            <a:r>
              <a:rPr lang="en-US" sz="2400" kern="0" dirty="0" smtClean="0"/>
              <a:t>! </a:t>
            </a:r>
            <a:r>
              <a:rPr lang="en-US" sz="2400" kern="0" dirty="0" err="1" smtClean="0"/>
              <a:t>menos</a:t>
            </a:r>
            <a:r>
              <a:rPr lang="en-US" sz="2400" kern="0" dirty="0" smtClean="0"/>
              <a:t> mal”)</a:t>
            </a:r>
          </a:p>
          <a:p>
            <a:pPr marL="0" indent="0">
              <a:buNone/>
            </a:pPr>
            <a:endParaRPr lang="en-US" sz="2400" kern="0" dirty="0"/>
          </a:p>
          <a:p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24013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logra</a:t>
            </a:r>
            <a:r>
              <a:rPr lang="en-US" dirty="0" smtClean="0"/>
              <a:t> la </a:t>
            </a:r>
            <a:r>
              <a:rPr lang="en-US" dirty="0" err="1" smtClean="0"/>
              <a:t>gráfica</a:t>
            </a:r>
            <a:r>
              <a:rPr lang="en-US" dirty="0" smtClean="0"/>
              <a:t> anterior?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229620"/>
            <a:ext cx="83632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Para Argentina, Chile y Uruguay: </a:t>
            </a:r>
            <a:r>
              <a:rPr lang="en-US" sz="2400" kern="0" dirty="0" err="1" smtClean="0"/>
              <a:t>orgullo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nacional</a:t>
            </a:r>
            <a:endParaRPr lang="en-US" sz="2400" kern="0" dirty="0" smtClean="0"/>
          </a:p>
          <a:p>
            <a:endParaRPr lang="en-US" sz="2400" kern="0" dirty="0"/>
          </a:p>
          <a:p>
            <a:r>
              <a:rPr lang="en-US" sz="2400" kern="0" dirty="0" smtClean="0"/>
              <a:t>Para </a:t>
            </a:r>
            <a:r>
              <a:rPr lang="en-US" sz="2400" kern="0" dirty="0" err="1" smtClean="0"/>
              <a:t>Brasil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probablemente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voluntad</a:t>
            </a:r>
            <a:r>
              <a:rPr lang="en-US" sz="2400" kern="0" dirty="0" smtClean="0"/>
              <a:t> de </a:t>
            </a:r>
            <a:r>
              <a:rPr lang="en-US" sz="2400" kern="0" dirty="0" err="1" smtClean="0"/>
              <a:t>ser</a:t>
            </a:r>
            <a:r>
              <a:rPr lang="en-US" sz="2400" kern="0" dirty="0" smtClean="0"/>
              <a:t> el </a:t>
            </a:r>
            <a:r>
              <a:rPr lang="en-US" sz="2400" kern="0" dirty="0" err="1" smtClean="0"/>
              <a:t>primero</a:t>
            </a:r>
            <a:endParaRPr lang="en-US" sz="2400" kern="0" dirty="0" smtClean="0"/>
          </a:p>
          <a:p>
            <a:endParaRPr lang="en-US" sz="2400" kern="0" dirty="0"/>
          </a:p>
          <a:p>
            <a:r>
              <a:rPr lang="en-US" sz="2400" kern="0" dirty="0" smtClean="0"/>
              <a:t>Para </a:t>
            </a:r>
            <a:r>
              <a:rPr lang="en-US" sz="2400" i="1" kern="0" dirty="0" smtClean="0"/>
              <a:t>the middle of the pack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algún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deseo</a:t>
            </a:r>
            <a:r>
              <a:rPr lang="en-US" sz="2400" kern="0" dirty="0" smtClean="0"/>
              <a:t> de </a:t>
            </a:r>
            <a:r>
              <a:rPr lang="en-US" sz="2400" kern="0" dirty="0" err="1" smtClean="0"/>
              <a:t>mejorar</a:t>
            </a:r>
            <a:r>
              <a:rPr lang="en-US" sz="2400" kern="0" dirty="0" smtClean="0"/>
              <a:t> (o </a:t>
            </a:r>
            <a:r>
              <a:rPr lang="en-US" sz="2400" kern="0" dirty="0" err="1" smtClean="0"/>
              <a:t>tal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vez</a:t>
            </a:r>
            <a:r>
              <a:rPr lang="en-US" sz="2400" kern="0" dirty="0" smtClean="0"/>
              <a:t> un “¡</a:t>
            </a:r>
            <a:r>
              <a:rPr lang="en-US" sz="2400" kern="0" dirty="0" err="1" smtClean="0"/>
              <a:t>uff</a:t>
            </a:r>
            <a:r>
              <a:rPr lang="en-US" sz="2400" kern="0" dirty="0" smtClean="0"/>
              <a:t>! </a:t>
            </a:r>
            <a:r>
              <a:rPr lang="en-US" sz="2400" kern="0" dirty="0" err="1" smtClean="0"/>
              <a:t>menos</a:t>
            </a:r>
            <a:r>
              <a:rPr lang="en-US" sz="2400" kern="0" dirty="0" smtClean="0"/>
              <a:t> mal”)</a:t>
            </a:r>
          </a:p>
          <a:p>
            <a:endParaRPr lang="en-US" sz="2400" kern="0" dirty="0"/>
          </a:p>
          <a:p>
            <a:r>
              <a:rPr lang="en-US" sz="2400" kern="0" dirty="0" smtClean="0"/>
              <a:t>Para México, </a:t>
            </a:r>
            <a:r>
              <a:rPr lang="en-US" sz="2400" kern="0" dirty="0" err="1" smtClean="0"/>
              <a:t>vergüenza</a:t>
            </a:r>
            <a:r>
              <a:rPr lang="en-US" sz="2400" kern="0" dirty="0"/>
              <a:t> </a:t>
            </a:r>
            <a:r>
              <a:rPr lang="en-US" sz="2400" kern="0" dirty="0" smtClean="0"/>
              <a:t>y </a:t>
            </a:r>
            <a:r>
              <a:rPr lang="en-US" sz="2400" kern="0" dirty="0" err="1" smtClean="0"/>
              <a:t>búsqueda</a:t>
            </a:r>
            <a:r>
              <a:rPr lang="en-US" sz="2400" kern="0" dirty="0" smtClean="0"/>
              <a:t> de </a:t>
            </a:r>
            <a:r>
              <a:rPr lang="en-US" sz="2400" kern="0" dirty="0" err="1" smtClean="0"/>
              <a:t>excusas</a:t>
            </a:r>
            <a:r>
              <a:rPr lang="en-US" sz="2400" kern="0" dirty="0" smtClean="0"/>
              <a:t>; y con el </a:t>
            </a:r>
            <a:r>
              <a:rPr lang="en-US" sz="2400" kern="0" dirty="0" err="1" smtClean="0"/>
              <a:t>tiempo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acción</a:t>
            </a:r>
            <a:r>
              <a:rPr lang="en-US" sz="2400" kern="0" dirty="0" smtClean="0"/>
              <a:t> (</a:t>
            </a:r>
            <a:r>
              <a:rPr lang="en-US" sz="2400" kern="0" dirty="0" err="1" smtClean="0"/>
              <a:t>por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ejemplo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una</a:t>
            </a:r>
            <a:r>
              <a:rPr lang="en-US" sz="2400" kern="0" dirty="0" smtClean="0"/>
              <a:t> radical </a:t>
            </a:r>
            <a:r>
              <a:rPr lang="en-US" sz="2400" kern="0" dirty="0" err="1" smtClean="0"/>
              <a:t>reforma</a:t>
            </a:r>
            <a:r>
              <a:rPr lang="en-US" sz="2400" kern="0" dirty="0" smtClean="0"/>
              <a:t> </a:t>
            </a:r>
            <a:r>
              <a:rPr lang="en-US" sz="2400" kern="0" dirty="0" err="1" smtClean="0"/>
              <a:t>constitucional</a:t>
            </a:r>
            <a:r>
              <a:rPr lang="en-US" sz="2400" kern="0" dirty="0" smtClean="0"/>
              <a:t>)</a:t>
            </a:r>
          </a:p>
          <a:p>
            <a:endParaRPr lang="en-US" sz="2400" kern="0" dirty="0"/>
          </a:p>
          <a:p>
            <a:endParaRPr lang="en-US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49733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15EE294E-2531-4295-8715-2B3C2BA0C241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Pasemos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al </a:t>
            </a:r>
            <a:r>
              <a:rPr lang="en-US" dirty="0" err="1" smtClean="0"/>
              <a:t>tema</a:t>
            </a:r>
            <a:r>
              <a:rPr lang="en-US" dirty="0" smtClean="0"/>
              <a:t> de la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endParaRPr lang="en-US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regulación</a:t>
            </a:r>
            <a:r>
              <a:rPr lang="en-US" dirty="0" smtClean="0"/>
              <a:t> de la </a:t>
            </a:r>
            <a:r>
              <a:rPr lang="en-US" dirty="0" err="1" smtClean="0"/>
              <a:t>calidad</a:t>
            </a:r>
            <a:r>
              <a:rPr lang="en-US" dirty="0" smtClean="0"/>
              <a:t> de </a:t>
            </a:r>
            <a:r>
              <a:rPr lang="en-US" dirty="0" err="1" smtClean="0"/>
              <a:t>servicio</a:t>
            </a:r>
            <a:r>
              <a:rPr lang="en-US" dirty="0" smtClean="0"/>
              <a:t> (</a:t>
            </a:r>
            <a:r>
              <a:rPr lang="en-US" dirty="0" err="1" smtClean="0"/>
              <a:t>QoS</a:t>
            </a:r>
            <a:r>
              <a:rPr lang="en-US" dirty="0" smtClean="0"/>
              <a:t>)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uno</a:t>
            </a:r>
            <a:r>
              <a:rPr lang="en-US" dirty="0" smtClean="0"/>
              <a:t> de los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polémicos</a:t>
            </a:r>
            <a:r>
              <a:rPr lang="en-US" dirty="0" smtClean="0"/>
              <a:t> en </a:t>
            </a:r>
            <a:r>
              <a:rPr lang="en-US" dirty="0" err="1" smtClean="0"/>
              <a:t>telecomunicaciones</a:t>
            </a:r>
            <a:endParaRPr lang="en-US" dirty="0" smtClean="0"/>
          </a:p>
          <a:p>
            <a:r>
              <a:rPr lang="en-US" dirty="0" err="1" smtClean="0"/>
              <a:t>Además</a:t>
            </a:r>
            <a:r>
              <a:rPr lang="en-US" dirty="0" smtClean="0"/>
              <a:t>, se ha </a:t>
            </a:r>
            <a:r>
              <a:rPr lang="en-US" dirty="0" err="1" smtClean="0"/>
              <a:t>convertido</a:t>
            </a:r>
            <a:r>
              <a:rPr lang="en-US" dirty="0" smtClean="0"/>
              <a:t> en un </a:t>
            </a:r>
            <a:r>
              <a:rPr lang="en-US" dirty="0" err="1" smtClean="0"/>
              <a:t>tema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carga</a:t>
            </a:r>
            <a:r>
              <a:rPr lang="en-US" dirty="0" smtClean="0"/>
              <a:t> </a:t>
            </a:r>
            <a:r>
              <a:rPr lang="en-US" dirty="0" err="1" smtClean="0"/>
              <a:t>política</a:t>
            </a:r>
            <a:r>
              <a:rPr lang="en-US" dirty="0" smtClean="0"/>
              <a:t> y </a:t>
            </a:r>
            <a:r>
              <a:rPr lang="en-US" dirty="0" err="1" smtClean="0"/>
              <a:t>mediática</a:t>
            </a:r>
            <a:r>
              <a:rPr lang="en-US" dirty="0" smtClean="0"/>
              <a:t> </a:t>
            </a:r>
            <a:r>
              <a:rPr lang="en-US" dirty="0" err="1" smtClean="0"/>
              <a:t>recientemente</a:t>
            </a:r>
            <a:endParaRPr lang="en-US" dirty="0" smtClean="0"/>
          </a:p>
          <a:p>
            <a:r>
              <a:rPr lang="en-US" dirty="0" smtClean="0"/>
              <a:t>¿La </a:t>
            </a:r>
            <a:r>
              <a:rPr lang="en-US" dirty="0" err="1" smtClean="0"/>
              <a:t>QoS</a:t>
            </a:r>
            <a:r>
              <a:rPr lang="en-US" dirty="0" smtClean="0"/>
              <a:t> se </a:t>
            </a:r>
            <a:r>
              <a:rPr lang="en-US" dirty="0" err="1"/>
              <a:t>debe</a:t>
            </a:r>
            <a:r>
              <a:rPr lang="en-US" dirty="0"/>
              <a:t> o no regular?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60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655DFC-F8C3-414F-9AE6-F43C52934750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cuestión</a:t>
            </a:r>
            <a:r>
              <a:rPr lang="en-US" dirty="0" smtClean="0"/>
              <a:t> </a:t>
            </a:r>
            <a:r>
              <a:rPr lang="en-US" dirty="0" err="1" smtClean="0"/>
              <a:t>candente</a:t>
            </a:r>
            <a:r>
              <a:rPr lang="en-US" dirty="0" smtClean="0"/>
              <a:t> en Colombia …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6"/>
          <a:srcRect t="9641" b="46063"/>
          <a:stretch/>
        </p:blipFill>
        <p:spPr>
          <a:xfrm>
            <a:off x="366508" y="2276872"/>
            <a:ext cx="8460000" cy="2106919"/>
          </a:xfrm>
          <a:prstGeom prst="rect">
            <a:avLst/>
          </a:prstGeom>
        </p:spPr>
      </p:pic>
      <p:sp>
        <p:nvSpPr>
          <p:cNvPr id="12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12713" y="6262688"/>
            <a:ext cx="81978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sz="1400" dirty="0">
                <a:latin typeface="Univers" pitchFamily="34" charset="0"/>
                <a:cs typeface="Arial" panose="020B0604020202020204" pitchFamily="34" charset="0"/>
              </a:rPr>
              <a:t>	      Fuente: </a:t>
            </a:r>
            <a:r>
              <a:rPr lang="es-MX" sz="1400" dirty="0" smtClean="0">
                <a:latin typeface="Univers" pitchFamily="34" charset="0"/>
                <a:cs typeface="Arial" panose="020B0604020202020204" pitchFamily="34" charset="0"/>
              </a:rPr>
              <a:t>Cuenta de twitter del Presidente Santos, 15 de agosto de 2013</a:t>
            </a:r>
            <a:endParaRPr lang="es-MX" sz="1400" dirty="0">
              <a:latin typeface="Univer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655DFC-F8C3-414F-9AE6-F43C52934750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… en México …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49447" t="41141" r="6278" b="23422"/>
          <a:stretch/>
        </p:blipFill>
        <p:spPr>
          <a:xfrm>
            <a:off x="1239084" y="2833169"/>
            <a:ext cx="6840000" cy="30779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/>
          <a:srcRect l="7387" t="29329" r="7939" b="26375"/>
          <a:stretch/>
        </p:blipFill>
        <p:spPr>
          <a:xfrm>
            <a:off x="1332000" y="1124744"/>
            <a:ext cx="6480000" cy="1905882"/>
          </a:xfrm>
          <a:prstGeom prst="rect">
            <a:avLst/>
          </a:prstGeom>
        </p:spPr>
      </p:pic>
      <p:sp>
        <p:nvSpPr>
          <p:cNvPr id="12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12713" y="6262688"/>
            <a:ext cx="81978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sz="1400" dirty="0">
                <a:latin typeface="Univers" pitchFamily="34" charset="0"/>
                <a:cs typeface="Arial" panose="020B0604020202020204" pitchFamily="34" charset="0"/>
              </a:rPr>
              <a:t>	      Fuente: </a:t>
            </a:r>
            <a:r>
              <a:rPr lang="es-MX" sz="1400" dirty="0" smtClean="0">
                <a:latin typeface="Univers" pitchFamily="34" charset="0"/>
                <a:cs typeface="Arial" panose="020B0604020202020204" pitchFamily="34" charset="0"/>
              </a:rPr>
              <a:t>Gaceta Parlamentaria de la Cámara de Diputados, México, 25 de abril de 2013</a:t>
            </a:r>
            <a:endParaRPr lang="es-MX" sz="1400" dirty="0">
              <a:latin typeface="Univer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400" smtClean="0">
                <a:solidFill>
                  <a:schemeClr val="tx1"/>
                </a:solidFill>
                <a:latin typeface="Univers" pitchFamily="34" charset="0"/>
              </a:rPr>
              <a:t>Colombia, 23-24 September 2013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4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4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5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DF655DFC-F8C3-414F-9AE6-F43C52934750}" type="slidenum">
              <a:rPr 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en Argentina …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16794" t="15358" r="38931" b="6688"/>
          <a:stretch/>
        </p:blipFill>
        <p:spPr>
          <a:xfrm>
            <a:off x="1763687" y="836711"/>
            <a:ext cx="5475556" cy="5420285"/>
          </a:xfrm>
          <a:prstGeom prst="rect">
            <a:avLst/>
          </a:prstGeom>
        </p:spPr>
      </p:pic>
      <p:sp>
        <p:nvSpPr>
          <p:cNvPr id="12" name="McK 4. Footnote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-112713" y="6262688"/>
            <a:ext cx="8197851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953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s-MX" sz="1400" dirty="0">
                <a:latin typeface="Univers" pitchFamily="34" charset="0"/>
                <a:cs typeface="Arial" panose="020B0604020202020204" pitchFamily="34" charset="0"/>
              </a:rPr>
              <a:t>	      Fuente: </a:t>
            </a:r>
            <a:r>
              <a:rPr lang="es-MX" sz="1400" dirty="0" smtClean="0">
                <a:latin typeface="Univers" pitchFamily="34" charset="0"/>
                <a:cs typeface="Arial" panose="020B0604020202020204" pitchFamily="34" charset="0"/>
              </a:rPr>
              <a:t>Diario Norte, 2 de septiembre de 2013</a:t>
            </a:r>
            <a:endParaRPr lang="es-MX" sz="1400" dirty="0">
              <a:latin typeface="Univers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xddI4ffk6ZubJb6SoKzw"/>
  <p:tag name="RESIZE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xddI4ffk6ZubJb6SoKzw"/>
  <p:tag name="RESIZE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xddI4ffk6ZubJb6SoKzw"/>
  <p:tag name="RESIZE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xddI4ffk6ZubJb6SoKzw"/>
  <p:tag name="RESIZE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xddI4ffk6ZubJb6SoKzw"/>
  <p:tag name="RESIZ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xddI4ffk6ZubJb6SoKzw"/>
  <p:tag name="RESIZE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xddI4ffk6ZubJb6SoKzw"/>
  <p:tag name="RESIZE" val="Y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3D3E754094264C8352BD5AE32030A2" ma:contentTypeVersion="1" ma:contentTypeDescription="Create a new document." ma:contentTypeScope="" ma:versionID="af5fefa78618b47fab65114f25efddb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2A848D-6B71-45B0-9782-7986C3D5B666}"/>
</file>

<file path=customXml/itemProps2.xml><?xml version="1.0" encoding="utf-8"?>
<ds:datastoreItem xmlns:ds="http://schemas.openxmlformats.org/officeDocument/2006/customXml" ds:itemID="{F026BB6B-DE96-4B9D-9D8C-854E0BE4F42B}"/>
</file>

<file path=customXml/itemProps3.xml><?xml version="1.0" encoding="utf-8"?>
<ds:datastoreItem xmlns:ds="http://schemas.openxmlformats.org/officeDocument/2006/customXml" ds:itemID="{15C5C8A7-A9CD-4411-B8A1-83A33BF3F6A5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5486</TotalTime>
  <Words>2136</Words>
  <Application>Microsoft Office PowerPoint</Application>
  <PresentationFormat>Presentación en pantalla (4:3)</PresentationFormat>
  <Paragraphs>394</Paragraphs>
  <Slides>39</Slides>
  <Notes>39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7" baseType="lpstr">
      <vt:lpstr>SimSun</vt:lpstr>
      <vt:lpstr>Arial</vt:lpstr>
      <vt:lpstr>Symbol</vt:lpstr>
      <vt:lpstr>Univers</vt:lpstr>
      <vt:lpstr>Verdana</vt:lpstr>
      <vt:lpstr>Wingdings</vt:lpstr>
      <vt:lpstr>ZapfDingbats BT</vt:lpstr>
      <vt:lpstr>ITU-e</vt:lpstr>
      <vt:lpstr>Nuevas formas de aproximarse a la medición de calidad en servicios móviles  </vt:lpstr>
      <vt:lpstr>Comencemos con una gráfica sencilla</vt:lpstr>
      <vt:lpstr>Comencemos con una gráfica sencilla</vt:lpstr>
      <vt:lpstr>¿Qué logra la gráfica anterior?</vt:lpstr>
      <vt:lpstr>¿Qué logra la gráfica anterior?</vt:lpstr>
      <vt:lpstr>Pasemos ahora al tema de la calidad de servicio</vt:lpstr>
      <vt:lpstr>La QoS es una cuestión candente en Colombia …</vt:lpstr>
      <vt:lpstr>… en México …</vt:lpstr>
      <vt:lpstr>… en Argentina …</vt:lpstr>
      <vt:lpstr>… en Brasil …</vt:lpstr>
      <vt:lpstr>La UIT reconoce que la QoS tiene 4 dimensiones</vt:lpstr>
      <vt:lpstr>Sin embargo, sólo una puede medirse “exacta” y técnicamente</vt:lpstr>
      <vt:lpstr>La regulación de la QoS origina del concepto de “monopolio natural”</vt:lpstr>
      <vt:lpstr>Pero en telecomunicaciones el “monopolio natural” está superado</vt:lpstr>
      <vt:lpstr>La calidad de servicio (QoS) involucra tres dimensiones…</vt:lpstr>
      <vt:lpstr>… que se utilizan para competir en el mercado</vt:lpstr>
      <vt:lpstr>Una QoS homogénea tiene implicaciones no deseables</vt:lpstr>
      <vt:lpstr>La QoS tiene efectos en muchas dimensiones del desarrollo del mercado</vt:lpstr>
      <vt:lpstr>Obligaciones de QoS pueden resultar en un aumento de la brecha de acceso</vt:lpstr>
      <vt:lpstr>De aquí se derivan varios efectos…</vt:lpstr>
      <vt:lpstr>… que se exacerban si la regulación de la QoS no es buena</vt:lpstr>
      <vt:lpstr>¿Cuándo entonces deben exigirse obligaciones de QoS?</vt:lpstr>
      <vt:lpstr>Por lo tanto, hasta dónde regular la calidad de servicio genera un dilema</vt:lpstr>
      <vt:lpstr>Además, en las redes actuales, no se tiene control total de punta a punta</vt:lpstr>
      <vt:lpstr>Esto es aún más acentuado en redes de internet</vt:lpstr>
      <vt:lpstr>Y también existen algunos factores exógenos que afectan la QoS</vt:lpstr>
      <vt:lpstr>Esto complica la imposición de indicadores de QoS mínimos</vt:lpstr>
      <vt:lpstr>Pasemos a juntar las ideas anteriores en una propuesta concreta</vt:lpstr>
      <vt:lpstr>Todo proceso de QoS tiene 4 pasos</vt:lpstr>
      <vt:lpstr>Primeramente se requiere de una definición: útil, informativa, realista</vt:lpstr>
      <vt:lpstr>Propuesta de abordaje:  Regulación por comparación</vt:lpstr>
      <vt:lpstr>Regulación por comparación:  Permite entender la posición relativa</vt:lpstr>
      <vt:lpstr>Posteriormente definir cómo se mide: Procesos estandarizados</vt:lpstr>
      <vt:lpstr>Después debe realizarse la medición: Sin conflicto de interés</vt:lpstr>
      <vt:lpstr>Y finalmente dar publicidad a los resultados: Concientización</vt:lpstr>
      <vt:lpstr>La última fase es fundamental, pues busca cumplir tres objetivos</vt:lpstr>
      <vt:lpstr>Si la “autorregulación” no funciona, entonces es necesario regular</vt:lpstr>
      <vt:lpstr>¿Por qué tiene sentido la propuesta anterior?</vt:lpstr>
      <vt:lpstr>Nuevas formas de aproximarse a la medición de calidad en servicios móviles  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User</cp:lastModifiedBy>
  <cp:revision>413</cp:revision>
  <cp:lastPrinted>2001-11-25T13:41:09Z</cp:lastPrinted>
  <dcterms:created xsi:type="dcterms:W3CDTF">2007-02-20T15:47:31Z</dcterms:created>
  <dcterms:modified xsi:type="dcterms:W3CDTF">2013-09-24T14:42:15Z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0x010100673D3E754094264C8352BD5AE32030A2</vt:lpwstr>
  </property>
</Properties>
</file>