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8"/>
  </p:notesMasterIdLst>
  <p:sldIdLst>
    <p:sldId id="259" r:id="rId4"/>
    <p:sldId id="257" r:id="rId5"/>
    <p:sldId id="296" r:id="rId6"/>
    <p:sldId id="315" r:id="rId7"/>
    <p:sldId id="288" r:id="rId8"/>
    <p:sldId id="289" r:id="rId9"/>
    <p:sldId id="305" r:id="rId10"/>
    <p:sldId id="306" r:id="rId11"/>
    <p:sldId id="307" r:id="rId12"/>
    <p:sldId id="290" r:id="rId13"/>
    <p:sldId id="308" r:id="rId14"/>
    <p:sldId id="310" r:id="rId15"/>
    <p:sldId id="291" r:id="rId16"/>
    <p:sldId id="294" r:id="rId17"/>
  </p:sldIdLst>
  <p:sldSz cx="9144000" cy="6858000" type="screen4x3"/>
  <p:notesSz cx="6881813" cy="97107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38" autoAdjust="0"/>
  </p:normalViewPr>
  <p:slideViewPr>
    <p:cSldViewPr>
      <p:cViewPr>
        <p:scale>
          <a:sx n="71" d="100"/>
          <a:sy n="71" d="100"/>
        </p:scale>
        <p:origin x="-134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eronica\Subtel\Estudios\Servicios_Financieros\Modernizaci&#243;n_Medios_Pago_SeminarioUAB\Tablas%20y%20Gr&#225;ficos%20Informe%20080313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Veronica\Subtel\Presentaciones\4G_SemClaro_Abril2013\Tablas%20y%20Gr&#225;ficos_PPT4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ABONADOS!$C$4</c:f>
              <c:strCache>
                <c:ptCount val="1"/>
                <c:pt idx="0">
                  <c:v>Abonados (mill)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500" b="1">
                    <a:solidFill>
                      <a:srgbClr val="005C9A"/>
                    </a:solidFill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ABONADOS!$A$11:$A$17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ABONADOS!$C$11:$C$17</c:f>
              <c:numCache>
                <c:formatCode>#,##0.0</c:formatCode>
                <c:ptCount val="7"/>
                <c:pt idx="0">
                  <c:v>12.450801</c:v>
                </c:pt>
                <c:pt idx="1">
                  <c:v>13.955202</c:v>
                </c:pt>
                <c:pt idx="2">
                  <c:v>14.796593</c:v>
                </c:pt>
                <c:pt idx="3">
                  <c:v>16.450223000000001</c:v>
                </c:pt>
                <c:pt idx="4">
                  <c:v>19.852242</c:v>
                </c:pt>
                <c:pt idx="5">
                  <c:v>22.399968999999999</c:v>
                </c:pt>
                <c:pt idx="6">
                  <c:v>24.130754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194560"/>
        <c:axId val="36204544"/>
      </c:barChart>
      <c:lineChart>
        <c:grouping val="standard"/>
        <c:varyColors val="0"/>
        <c:ser>
          <c:idx val="1"/>
          <c:order val="1"/>
          <c:tx>
            <c:strRef>
              <c:f>ABONADOS!$E$4</c:f>
              <c:strCache>
                <c:ptCount val="1"/>
                <c:pt idx="0">
                  <c:v>Penetración cada 100 hab. </c:v>
                </c:pt>
              </c:strCache>
            </c:strRef>
          </c:tx>
          <c:marker>
            <c:symbol val="none"/>
          </c:marker>
          <c:dLbls>
            <c:numFmt formatCode="#,##0" sourceLinked="0"/>
            <c:txPr>
              <a:bodyPr/>
              <a:lstStyle/>
              <a:p>
                <a:pPr>
                  <a:defRPr sz="1500" b="1">
                    <a:solidFill>
                      <a:srgbClr val="BD1503"/>
                    </a:solidFill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ABONADOS!$A$5:$A$17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ABONADOS!$E$11:$E$17</c:f>
              <c:numCache>
                <c:formatCode>_-* #,##0.00\ _€_-;\-* #,##0.00\ _€_-;_-* "-"??\ _€_-;_-@_-</c:formatCode>
                <c:ptCount val="7"/>
                <c:pt idx="0">
                  <c:v>75.389155583155372</c:v>
                </c:pt>
                <c:pt idx="1">
                  <c:v>83.660408523058692</c:v>
                </c:pt>
                <c:pt idx="2">
                  <c:v>87.833565032862168</c:v>
                </c:pt>
                <c:pt idx="3">
                  <c:v>96.700196098873093</c:v>
                </c:pt>
                <c:pt idx="4">
                  <c:v>115.61250308471438</c:v>
                </c:pt>
                <c:pt idx="5">
                  <c:v>129.28872058244599</c:v>
                </c:pt>
                <c:pt idx="6">
                  <c:v>138.0499833449872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07616"/>
        <c:axId val="36206080"/>
      </c:lineChart>
      <c:catAx>
        <c:axId val="3619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04544"/>
        <c:crosses val="autoZero"/>
        <c:auto val="1"/>
        <c:lblAlgn val="ctr"/>
        <c:lblOffset val="100"/>
        <c:noMultiLvlLbl val="0"/>
      </c:catAx>
      <c:valAx>
        <c:axId val="36204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36194560"/>
        <c:crosses val="autoZero"/>
        <c:crossBetween val="between"/>
      </c:valAx>
      <c:valAx>
        <c:axId val="36206080"/>
        <c:scaling>
          <c:orientation val="minMax"/>
          <c:max val="150"/>
        </c:scaling>
        <c:delete val="0"/>
        <c:axPos val="r"/>
        <c:numFmt formatCode="#,##0" sourceLinked="0"/>
        <c:majorTickMark val="out"/>
        <c:minorTickMark val="none"/>
        <c:tickLblPos val="nextTo"/>
        <c:crossAx val="36207616"/>
        <c:crosses val="max"/>
        <c:crossBetween val="between"/>
      </c:valAx>
      <c:catAx>
        <c:axId val="36207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20608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4574"/>
          </a:solidFill>
          <a:latin typeface="+mn-lt"/>
        </a:defRPr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PENET!$AC$3</c:f>
              <c:strCache>
                <c:ptCount val="1"/>
                <c:pt idx="0">
                  <c:v>Conexiones Fijas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PENET!$X$4:$X$10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PENET!$AC$4:$AC$10</c:f>
              <c:numCache>
                <c:formatCode>_-* #,##0.0_-;\-* #,##0.0_-;_-* "-"??_-;_-@_-</c:formatCode>
                <c:ptCount val="7"/>
                <c:pt idx="0">
                  <c:v>1.0877380000000001</c:v>
                </c:pt>
                <c:pt idx="1">
                  <c:v>1.3319190000000001</c:v>
                </c:pt>
                <c:pt idx="2">
                  <c:v>1.439009</c:v>
                </c:pt>
                <c:pt idx="3">
                  <c:v>1.6950339999999999</c:v>
                </c:pt>
                <c:pt idx="4">
                  <c:v>1.8196909999999999</c:v>
                </c:pt>
                <c:pt idx="5">
                  <c:v>2.0250659999999998</c:v>
                </c:pt>
                <c:pt idx="6">
                  <c:v>2.1921240000000002</c:v>
                </c:pt>
              </c:numCache>
            </c:numRef>
          </c:val>
        </c:ser>
        <c:ser>
          <c:idx val="2"/>
          <c:order val="2"/>
          <c:tx>
            <c:strRef>
              <c:f>PENET!$AD$3</c:f>
              <c:strCache>
                <c:ptCount val="1"/>
                <c:pt idx="0">
                  <c:v>Conexiones Móviles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PENET!$X$4:$X$10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PENET!$AD$4:$AD$10</c:f>
              <c:numCache>
                <c:formatCode>_-* #,##0.0_-;\-* #,##0.0_-;_-* "-"??_-;_-@_-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0.63878699999999999</c:v>
                </c:pt>
                <c:pt idx="4">
                  <c:v>1.445675</c:v>
                </c:pt>
                <c:pt idx="5">
                  <c:v>3.1038147700000001</c:v>
                </c:pt>
                <c:pt idx="6">
                  <c:v>4.9215869999999997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87648512"/>
        <c:axId val="87666688"/>
      </c:barChart>
      <c:lineChart>
        <c:grouping val="standard"/>
        <c:varyColors val="0"/>
        <c:ser>
          <c:idx val="1"/>
          <c:order val="1"/>
          <c:tx>
            <c:strRef>
              <c:f>PENET!$AB$3</c:f>
              <c:strCache>
                <c:ptCount val="1"/>
                <c:pt idx="0">
                  <c:v>Penetración por cada 100 hab.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4.3392555445746328E-2"/>
                  <c:y val="-6.695477522687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210118128745893E-2"/>
                  <c:y val="-5.1353949285907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PENET!$X$3:$X$10</c:f>
              <c:strCache>
                <c:ptCount val="8"/>
                <c:pt idx="0">
                  <c:v>Año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PENET!$AB$4:$AB$10</c:f>
              <c:numCache>
                <c:formatCode>#,##0.0_ ;\-#,##0.0\ </c:formatCode>
                <c:ptCount val="7"/>
                <c:pt idx="0">
                  <c:v>6.5862147596536369</c:v>
                </c:pt>
                <c:pt idx="1">
                  <c:v>7.9847549049729407</c:v>
                </c:pt>
                <c:pt idx="2">
                  <c:v>8.5420508166333526</c:v>
                </c:pt>
                <c:pt idx="3">
                  <c:v>13.719016979967051</c:v>
                </c:pt>
                <c:pt idx="4">
                  <c:v>19.016347712652376</c:v>
                </c:pt>
                <c:pt idx="5">
                  <c:v>29.603006717250921</c:v>
                </c:pt>
                <c:pt idx="6">
                  <c:v>40.696933260811171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69760"/>
        <c:axId val="87668224"/>
      </c:lineChart>
      <c:catAx>
        <c:axId val="8764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5C9A"/>
                </a:solidFill>
              </a:defRPr>
            </a:pPr>
            <a:endParaRPr lang="es-CL"/>
          </a:p>
        </c:txPr>
        <c:crossAx val="87666688"/>
        <c:crosses val="autoZero"/>
        <c:auto val="1"/>
        <c:lblAlgn val="ctr"/>
        <c:lblOffset val="100"/>
        <c:noMultiLvlLbl val="0"/>
      </c:catAx>
      <c:valAx>
        <c:axId val="87666688"/>
        <c:scaling>
          <c:orientation val="minMax"/>
          <c:max val="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_-* #,##0.0_-;\-* #,##0.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5C9A"/>
                </a:solidFill>
              </a:defRPr>
            </a:pPr>
            <a:endParaRPr lang="es-CL"/>
          </a:p>
        </c:txPr>
        <c:crossAx val="87648512"/>
        <c:crosses val="autoZero"/>
        <c:crossBetween val="between"/>
      </c:valAx>
      <c:valAx>
        <c:axId val="87668224"/>
        <c:scaling>
          <c:orientation val="minMax"/>
          <c:max val="45"/>
        </c:scaling>
        <c:delete val="0"/>
        <c:axPos val="r"/>
        <c:numFmt formatCode="#,##0_ ;\-#,##0\ 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5C9A"/>
                </a:solidFill>
              </a:defRPr>
            </a:pPr>
            <a:endParaRPr lang="es-CL"/>
          </a:p>
        </c:txPr>
        <c:crossAx val="87669760"/>
        <c:crosses val="max"/>
        <c:crossBetween val="between"/>
      </c:valAx>
      <c:catAx>
        <c:axId val="87669760"/>
        <c:scaling>
          <c:orientation val="minMax"/>
        </c:scaling>
        <c:delete val="1"/>
        <c:axPos val="b"/>
        <c:majorTickMark val="out"/>
        <c:minorTickMark val="none"/>
        <c:tickLblPos val="nextTo"/>
        <c:crossAx val="8766822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rgbClr val="005C9A"/>
              </a:solidFill>
            </a:defRPr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B8C76CFB-5940-4E79-87A8-FC9B84CCE78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38B7926B-CDB1-4CA8-9438-4FE6170FDA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6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70365" indent="-296294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85177" indent="-23703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59247" indent="-23703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133318" indent="-23703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607389" indent="-237035" defTabSz="474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3081459" indent="-237035" defTabSz="474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555530" indent="-237035" defTabSz="474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4029601" indent="-237035" defTabSz="4740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9025D59-20F7-4452-80CA-F7FC9D91D765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836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059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4241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L" dirty="0" smtClean="0"/>
              <a:t>No existe una única medida de vigilancia y control efectiva</a:t>
            </a:r>
          </a:p>
          <a:p>
            <a:pPr lvl="1"/>
            <a:r>
              <a:rPr lang="es-CL" dirty="0" smtClean="0"/>
              <a:t>Conjunto de medidas (usuarios, operadores)</a:t>
            </a:r>
          </a:p>
          <a:p>
            <a:pPr lvl="1"/>
            <a:r>
              <a:rPr lang="es-CL" dirty="0" smtClean="0"/>
              <a:t>Obliga mejora continua</a:t>
            </a:r>
          </a:p>
          <a:p>
            <a:r>
              <a:rPr lang="es-CL" dirty="0" smtClean="0"/>
              <a:t>Cultura empresarial y grado madurez de la industria</a:t>
            </a:r>
          </a:p>
          <a:p>
            <a:pPr lvl="1"/>
            <a:r>
              <a:rPr lang="es-CL" dirty="0" smtClean="0"/>
              <a:t>Obliga a establecer estándares de calidad mínima</a:t>
            </a:r>
          </a:p>
          <a:p>
            <a:pPr lvl="1"/>
            <a:r>
              <a:rPr lang="es-CL" dirty="0" smtClean="0"/>
              <a:t>Acciones de fiscalización sistemática y proactivas</a:t>
            </a:r>
          </a:p>
          <a:p>
            <a:r>
              <a:rPr lang="es-CL" dirty="0" smtClean="0"/>
              <a:t>Claves: </a:t>
            </a:r>
          </a:p>
          <a:p>
            <a:pPr lvl="1"/>
            <a:r>
              <a:rPr lang="es-CL" dirty="0" smtClean="0"/>
              <a:t>normativa innovadora, </a:t>
            </a:r>
          </a:p>
          <a:p>
            <a:pPr lvl="1"/>
            <a:r>
              <a:rPr lang="es-CL" dirty="0" smtClean="0"/>
              <a:t>indicadores relevantes, </a:t>
            </a:r>
          </a:p>
          <a:p>
            <a:pPr lvl="1"/>
            <a:r>
              <a:rPr lang="es-CL" dirty="0" smtClean="0"/>
              <a:t>información/educación a los usuarios,  </a:t>
            </a:r>
          </a:p>
          <a:p>
            <a:pPr lvl="1"/>
            <a:r>
              <a:rPr lang="es-CL" dirty="0" smtClean="0"/>
              <a:t>profesionales altamente calificados y </a:t>
            </a:r>
          </a:p>
          <a:p>
            <a:pPr lvl="1"/>
            <a:r>
              <a:rPr lang="es-CL" dirty="0" smtClean="0"/>
              <a:t>herramientas eficientes y efectivas, privilegiar vigilancia a distancia basada en la data.</a:t>
            </a:r>
          </a:p>
          <a:p>
            <a:endParaRPr lang="es-CL" dirty="0" smtClean="0"/>
          </a:p>
          <a:p>
            <a:r>
              <a:rPr lang="es-CL" dirty="0" smtClean="0"/>
              <a:t>Comenta que se deben tener profesionales altamente competentes con remuneración de mercado para así   ser una contraparte efectiva de los Operadores. Debe ser atractivo ingresar  a SUBTEL, no solo vocación de servicio.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7343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036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267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CL" sz="1200" b="1" dirty="0" smtClean="0"/>
              <a:t>La telefonía móvil sigue creciendo, alcanzando altos niveles de penetración en todos los segmentos socioeconómicos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13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CL" sz="1200" b="1" dirty="0" smtClean="0"/>
              <a:t>Internet no se queda atrás… muestra un crecimiento explosivo, principalmente impulsado por el segmento móvil</a:t>
            </a:r>
          </a:p>
          <a:p>
            <a:pPr lvl="1"/>
            <a:r>
              <a:rPr lang="es-CL" dirty="0" smtClean="0"/>
              <a:t>Un 77% de las conexiones a internet móvil se realiza por medio de </a:t>
            </a:r>
            <a:r>
              <a:rPr lang="es-CL" dirty="0" err="1" smtClean="0"/>
              <a:t>smartphones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13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461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8185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Promedio 70 visitas diarias,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9847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893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926B-CDB1-4CA8-9438-4FE6170FDA3A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393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376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26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311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D775CBC-AE16-46CB-9464-9B0D1F44A9D3}" type="datetime1">
              <a:rPr lang="en-US" smtClean="0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9/22/2013</a:t>
            </a:fld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60C7CC-A1D1-4082-B8EE-D741E530B2F2}" type="slidenum">
              <a:rPr lang="en-US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796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02AE334-2ED2-44E7-866E-17BF02F2E268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9/22/2013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2F21006-B0EC-405F-A105-FC39D2A497CC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2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358A-49FD-4736-A640-3122B7C414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809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sz="3600" b="1">
                <a:solidFill>
                  <a:srgbClr val="0070C0"/>
                </a:solidFill>
                <a:latin typeface="+mj-lt"/>
                <a:ea typeface="Segoe UI Symbol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Verdana" pitchFamily="34" charset="0"/>
              <a:buChar char="»"/>
              <a:defRPr sz="2800"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Font typeface="Wingdings" pitchFamily="2" charset="2"/>
              <a:buChar char="§"/>
              <a:defRPr sz="2400"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2240" y="6356350"/>
            <a:ext cx="1306488" cy="365125"/>
          </a:xfrm>
        </p:spPr>
        <p:txBody>
          <a:bodyPr/>
          <a:lstStyle/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93296"/>
            <a:ext cx="11461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"/>
          <p:cNvCxnSpPr/>
          <p:nvPr userDrawn="1"/>
        </p:nvCxnSpPr>
        <p:spPr>
          <a:xfrm>
            <a:off x="467544" y="1268760"/>
            <a:ext cx="8230368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94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55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253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96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110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563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65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351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2A57-191F-411E-9FB3-123B2A50B601}" type="datetimeFigureOut">
              <a:rPr lang="es-CL" smtClean="0"/>
              <a:t>22-09-2013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99712-63BA-40D0-A64A-AA42D2002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551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67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7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076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19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a.reginato@subtel.c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251520" y="1124744"/>
            <a:ext cx="8640960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ES_tradnl" sz="3200" b="1" dirty="0" smtClean="0">
                <a:latin typeface="Verdana" pitchFamily="34" charset="0"/>
                <a:sym typeface="Verdana Bold" charset="0"/>
              </a:rPr>
              <a:t/>
            </a:r>
            <a:br>
              <a:rPr lang="es-ES_tradnl" sz="3200" b="1" dirty="0" smtClean="0">
                <a:latin typeface="Verdana" pitchFamily="34" charset="0"/>
                <a:sym typeface="Verdana Bold" charset="0"/>
              </a:rPr>
            </a:br>
            <a:r>
              <a:rPr lang="es-ES_tradnl" sz="3200" b="1" dirty="0" smtClean="0">
                <a:latin typeface="Verdana" pitchFamily="34" charset="0"/>
                <a:sym typeface="Verdana Bold" charset="0"/>
              </a:rPr>
              <a:t>Mejores prácticas y actividades en Vigilancia y Control</a:t>
            </a:r>
            <a:br>
              <a:rPr lang="es-ES_tradnl" sz="3200" b="1" dirty="0" smtClean="0">
                <a:latin typeface="Verdana" pitchFamily="34" charset="0"/>
                <a:sym typeface="Verdana Bold" charset="0"/>
              </a:rPr>
            </a:br>
            <a:r>
              <a:rPr lang="es-ES_tradnl" sz="2400" b="1" dirty="0" smtClean="0">
                <a:latin typeface="Verdana" pitchFamily="34" charset="0"/>
                <a:sym typeface="Verdana Bold" charset="0"/>
              </a:rPr>
              <a:t>Experiencia Chilena</a:t>
            </a:r>
            <a:endParaRPr lang="es-ES_tradnl" sz="2800" b="1" dirty="0" smtClean="0">
              <a:latin typeface="Verdana" pitchFamily="34" charset="0"/>
              <a:sym typeface="Verdana Bold" charset="0"/>
            </a:endParaRPr>
          </a:p>
        </p:txBody>
      </p:sp>
      <p:sp>
        <p:nvSpPr>
          <p:cNvPr id="30723" name="2 CuadroTexto"/>
          <p:cNvSpPr txBox="1">
            <a:spLocks noChangeArrowheads="1"/>
          </p:cNvSpPr>
          <p:nvPr/>
        </p:nvSpPr>
        <p:spPr bwMode="auto">
          <a:xfrm>
            <a:off x="1633538" y="9080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white"/>
                </a:solidFill>
              </a:rPr>
              <a:t>SUBTEL</a:t>
            </a:r>
            <a:endParaRPr lang="es-CL" b="1" dirty="0">
              <a:solidFill>
                <a:prstClr val="white"/>
              </a:solidFill>
            </a:endParaRPr>
          </a:p>
        </p:txBody>
      </p:sp>
      <p:sp>
        <p:nvSpPr>
          <p:cNvPr id="30725" name="4 CuadroTexto"/>
          <p:cNvSpPr txBox="1">
            <a:spLocks noChangeArrowheads="1"/>
          </p:cNvSpPr>
          <p:nvPr/>
        </p:nvSpPr>
        <p:spPr bwMode="auto">
          <a:xfrm>
            <a:off x="5004048" y="6130644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white"/>
                </a:solidFill>
              </a:rPr>
              <a:t>Septiembre 2</a:t>
            </a:r>
            <a:r>
              <a:rPr lang="es-ES" dirty="0" smtClean="0">
                <a:solidFill>
                  <a:prstClr val="white"/>
                </a:solidFill>
              </a:rPr>
              <a:t>013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987824" y="472514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Verdana" pitchFamily="34" charset="0"/>
                <a:sym typeface="Verdana Bold" charset="0"/>
              </a:rPr>
              <a:t>Virginia Reginato</a:t>
            </a:r>
          </a:p>
          <a:p>
            <a:r>
              <a:rPr lang="es-ES_tradnl" b="1" dirty="0" smtClean="0">
                <a:latin typeface="Verdana" pitchFamily="34" charset="0"/>
                <a:sym typeface="Verdana Bold" charset="0"/>
              </a:rPr>
              <a:t>Jefa Departamento Análisis y Planificación</a:t>
            </a:r>
          </a:p>
          <a:p>
            <a:r>
              <a:rPr lang="es-ES_tradnl" b="1" dirty="0" smtClean="0">
                <a:latin typeface="Verdana" pitchFamily="34" charset="0"/>
                <a:sym typeface="Verdana Bold" charset="0"/>
              </a:rPr>
              <a:t>División Fiscalización</a:t>
            </a:r>
          </a:p>
          <a:p>
            <a:r>
              <a:rPr lang="es-ES_tradnl" b="1" dirty="0" smtClean="0">
                <a:latin typeface="Verdana" pitchFamily="34" charset="0"/>
                <a:sym typeface="Verdana Bold" charset="0"/>
              </a:rPr>
              <a:t>Subsecretaria de Telecomunicaciones de Chile</a:t>
            </a:r>
            <a:endParaRPr lang="es-CL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11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Próximos Pasos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8003232" cy="1368152"/>
          </a:xfrm>
        </p:spPr>
        <p:txBody>
          <a:bodyPr>
            <a:normAutofit/>
          </a:bodyPr>
          <a:lstStyle/>
          <a:p>
            <a:r>
              <a:rPr lang="es-CL" dirty="0" smtClean="0"/>
              <a:t>Incorporar Estándares Mínimos de Calidad Servicio</a:t>
            </a:r>
          </a:p>
          <a:p>
            <a:pPr lvl="1"/>
            <a:r>
              <a:rPr lang="es-CL" dirty="0" smtClean="0"/>
              <a:t>Nueva Norma de Calidad de Servicio</a:t>
            </a:r>
          </a:p>
          <a:p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740352" cy="425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5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Próximos Pasos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003232" cy="2592287"/>
          </a:xfrm>
        </p:spPr>
        <p:txBody>
          <a:bodyPr>
            <a:normAutofit/>
          </a:bodyPr>
          <a:lstStyle/>
          <a:p>
            <a:r>
              <a:rPr lang="es-CL" dirty="0" smtClean="0"/>
              <a:t>Incorporar Indicadores de </a:t>
            </a:r>
            <a:r>
              <a:rPr lang="es-CL" dirty="0" err="1" smtClean="0"/>
              <a:t>QoE</a:t>
            </a:r>
            <a:endParaRPr lang="es-CL" dirty="0" smtClean="0"/>
          </a:p>
          <a:p>
            <a:r>
              <a:rPr lang="es-CL" dirty="0" smtClean="0"/>
              <a:t>Desarrollar Plataforma de Medición </a:t>
            </a:r>
          </a:p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46722"/>
              </p:ext>
            </p:extLst>
          </p:nvPr>
        </p:nvGraphicFramePr>
        <p:xfrm>
          <a:off x="395536" y="2852936"/>
          <a:ext cx="8136905" cy="266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609"/>
                <a:gridCol w="2969983"/>
                <a:gridCol w="2808313"/>
              </a:tblGrid>
              <a:tr h="64921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Servicio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Herramienta </a:t>
                      </a:r>
                      <a:r>
                        <a:rPr lang="es-CL" sz="2400" dirty="0" err="1" smtClean="0"/>
                        <a:t>QoS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Herramienta</a:t>
                      </a:r>
                      <a:r>
                        <a:rPr lang="es-CL" sz="2400" baseline="0" dirty="0" smtClean="0"/>
                        <a:t> </a:t>
                      </a:r>
                      <a:r>
                        <a:rPr lang="es-CL" sz="2400" baseline="0" dirty="0" err="1" smtClean="0"/>
                        <a:t>QoE</a:t>
                      </a:r>
                      <a:endParaRPr lang="es-CL" sz="2400" dirty="0"/>
                    </a:p>
                  </a:txBody>
                  <a:tcPr/>
                </a:tc>
              </a:tr>
              <a:tr h="64921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Redes</a:t>
                      </a:r>
                      <a:r>
                        <a:rPr lang="es-CL" sz="2400" baseline="0" dirty="0" smtClean="0"/>
                        <a:t> Móviles (Voz)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Drive Test (</a:t>
                      </a:r>
                      <a:r>
                        <a:rPr lang="es-CL" sz="2400" dirty="0" err="1" smtClean="0"/>
                        <a:t>outdoors</a:t>
                      </a:r>
                      <a:r>
                        <a:rPr lang="es-CL" sz="2400" dirty="0" smtClean="0"/>
                        <a:t>, </a:t>
                      </a:r>
                      <a:r>
                        <a:rPr lang="es-CL" sz="2400" dirty="0" err="1" smtClean="0"/>
                        <a:t>indoors</a:t>
                      </a:r>
                      <a:r>
                        <a:rPr lang="es-CL" sz="2400" dirty="0" smtClean="0"/>
                        <a:t>)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err="1" smtClean="0"/>
                        <a:t>MyMobile</a:t>
                      </a:r>
                      <a:r>
                        <a:rPr lang="es-CL" sz="2400" baseline="0" dirty="0" err="1" smtClean="0"/>
                        <a:t>Coverage</a:t>
                      </a:r>
                      <a:endParaRPr lang="es-CL" sz="2400" dirty="0"/>
                    </a:p>
                  </a:txBody>
                  <a:tcPr/>
                </a:tc>
              </a:tr>
              <a:tr h="1058048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Internet Fijo y Móvil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Protocolo </a:t>
                      </a:r>
                      <a:r>
                        <a:rPr lang="es-CL" sz="2400" dirty="0" err="1" smtClean="0"/>
                        <a:t>Subtel</a:t>
                      </a:r>
                      <a:endParaRPr lang="es-CL" sz="2400" dirty="0" smtClean="0"/>
                    </a:p>
                    <a:p>
                      <a:r>
                        <a:rPr lang="es-CL" sz="2400" dirty="0" smtClean="0"/>
                        <a:t>(Sondas en red operadores)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err="1" smtClean="0"/>
                        <a:t>SpeedTest</a:t>
                      </a:r>
                      <a:endParaRPr lang="es-CL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6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Próximos Pasos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8003232" cy="1368152"/>
          </a:xfrm>
        </p:spPr>
        <p:txBody>
          <a:bodyPr>
            <a:normAutofit/>
          </a:bodyPr>
          <a:lstStyle/>
          <a:p>
            <a:r>
              <a:rPr lang="es-CL" dirty="0"/>
              <a:t>Monitoreo de redes y servicios,   y recopilación automática de datos</a:t>
            </a:r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720169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1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Conclusiones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CL" sz="3300" dirty="0" smtClean="0"/>
              <a:t>No existe una única medida de vigilancia y control efectiva</a:t>
            </a:r>
          </a:p>
          <a:p>
            <a:pPr lvl="0"/>
            <a:endParaRPr lang="es-CL" dirty="0" smtClean="0"/>
          </a:p>
          <a:p>
            <a:r>
              <a:rPr lang="es-CL" sz="3300" dirty="0" smtClean="0"/>
              <a:t>Medidas de acuerdo a nuestra cultura empresarial y grado madurez de la industria</a:t>
            </a:r>
          </a:p>
          <a:p>
            <a:endParaRPr lang="es-CL" dirty="0" smtClean="0"/>
          </a:p>
          <a:p>
            <a:r>
              <a:rPr lang="es-CL" sz="3300" dirty="0" smtClean="0"/>
              <a:t>Claves: </a:t>
            </a:r>
          </a:p>
          <a:p>
            <a:pPr lvl="1"/>
            <a:r>
              <a:rPr lang="es-CL" sz="2800" dirty="0" smtClean="0"/>
              <a:t>normativa innovadora, </a:t>
            </a:r>
          </a:p>
          <a:p>
            <a:pPr lvl="1"/>
            <a:r>
              <a:rPr lang="es-CL" sz="2800" dirty="0" smtClean="0"/>
              <a:t>indicadores relevantes, </a:t>
            </a:r>
          </a:p>
          <a:p>
            <a:pPr lvl="1"/>
            <a:r>
              <a:rPr lang="es-CL" sz="2800" dirty="0"/>
              <a:t>información/educación a los usuarios,  </a:t>
            </a:r>
          </a:p>
          <a:p>
            <a:pPr lvl="1"/>
            <a:r>
              <a:rPr lang="es-CL" sz="2800" dirty="0"/>
              <a:t>profesionales altamente calificados y </a:t>
            </a:r>
          </a:p>
          <a:p>
            <a:pPr lvl="1"/>
            <a:r>
              <a:rPr lang="es-CL" sz="2800" dirty="0"/>
              <a:t>herramientas eficientes y efectivas, privilegiar vigilancia a distancia basada en la data.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9408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5614392" cy="1470025"/>
          </a:xfrm>
        </p:spPr>
        <p:txBody>
          <a:bodyPr/>
          <a:lstStyle/>
          <a:p>
            <a:pPr algn="ctr"/>
            <a:r>
              <a:rPr lang="es-CL" sz="2400" dirty="0" smtClean="0">
                <a:solidFill>
                  <a:schemeClr val="bg1"/>
                </a:solidFill>
              </a:rPr>
              <a:t/>
            </a:r>
            <a:br>
              <a:rPr lang="es-CL" sz="2400" dirty="0" smtClean="0">
                <a:solidFill>
                  <a:schemeClr val="bg1"/>
                </a:solidFill>
              </a:rPr>
            </a:br>
            <a:r>
              <a:rPr lang="es-CL" sz="2400" dirty="0">
                <a:solidFill>
                  <a:schemeClr val="bg1"/>
                </a:solidFill>
              </a:rPr>
              <a:t/>
            </a:r>
            <a:br>
              <a:rPr lang="es-CL" sz="2400" dirty="0">
                <a:solidFill>
                  <a:schemeClr val="bg1"/>
                </a:solidFill>
              </a:rPr>
            </a:br>
            <a:r>
              <a:rPr lang="es-CL" sz="7200" dirty="0" smtClean="0">
                <a:solidFill>
                  <a:schemeClr val="bg1"/>
                </a:solidFill>
              </a:rPr>
              <a:t>Gracias</a:t>
            </a:r>
            <a:r>
              <a:rPr lang="es-CL" sz="2400" dirty="0" smtClean="0">
                <a:solidFill>
                  <a:schemeClr val="bg1"/>
                </a:solidFill>
              </a:rPr>
              <a:t/>
            </a:r>
            <a:br>
              <a:rPr lang="es-CL" sz="2400" dirty="0" smtClean="0">
                <a:solidFill>
                  <a:schemeClr val="bg1"/>
                </a:solidFill>
              </a:rPr>
            </a:br>
            <a:r>
              <a:rPr lang="es-CL" sz="2400" dirty="0" smtClean="0">
                <a:solidFill>
                  <a:schemeClr val="bg1"/>
                </a:solidFill>
              </a:rPr>
              <a:t/>
            </a:r>
            <a:br>
              <a:rPr lang="es-CL" sz="2400" dirty="0" smtClean="0">
                <a:solidFill>
                  <a:schemeClr val="bg1"/>
                </a:solidFill>
              </a:rPr>
            </a:br>
            <a:r>
              <a:rPr lang="es-CL" sz="2400" dirty="0" smtClean="0">
                <a:solidFill>
                  <a:srgbClr val="FFFF00"/>
                </a:solidFill>
                <a:hlinkClick r:id="rId3"/>
              </a:rPr>
              <a:t>virginia.reginato@subtel.cl</a:t>
            </a:r>
            <a:r>
              <a:rPr lang="es-CL" sz="2400" dirty="0" smtClean="0">
                <a:solidFill>
                  <a:schemeClr val="bg1"/>
                </a:solidFill>
              </a:rPr>
              <a:t/>
            </a:r>
            <a:br>
              <a:rPr lang="es-CL" sz="2400" dirty="0" smtClean="0">
                <a:solidFill>
                  <a:schemeClr val="bg1"/>
                </a:solidFill>
              </a:rPr>
            </a:b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34AD9-D8DB-4CC6-B7F6-DEA5EB898EB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Contenido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Entorno de las Telecomunicaciones en Chile</a:t>
            </a:r>
            <a:r>
              <a:rPr lang="es-CL" b="1" dirty="0" smtClean="0"/>
              <a:t> </a:t>
            </a:r>
            <a:endParaRPr lang="es-CL" dirty="0" smtClean="0"/>
          </a:p>
          <a:p>
            <a:r>
              <a:rPr lang="es-CL" dirty="0" smtClean="0"/>
              <a:t>Estrategia de Vigilancia y Control (Fiscalización)</a:t>
            </a:r>
          </a:p>
          <a:p>
            <a:r>
              <a:rPr lang="es-CL" dirty="0" smtClean="0"/>
              <a:t>Medidas de Fiscalización y sus Impactos</a:t>
            </a:r>
          </a:p>
          <a:p>
            <a:r>
              <a:rPr lang="es-CL" dirty="0" smtClean="0"/>
              <a:t>Próximos Pasos</a:t>
            </a:r>
          </a:p>
          <a:p>
            <a:r>
              <a:rPr lang="es-CL" dirty="0" smtClean="0"/>
              <a:t>Conclusiones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01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Entorno de la Telecomunicaciones </a:t>
            </a:r>
            <a:r>
              <a:rPr lang="es-CL" dirty="0" smtClean="0"/>
              <a:t>- TM </a:t>
            </a:r>
            <a:endParaRPr lang="es-CL" dirty="0"/>
          </a:p>
        </p:txBody>
      </p:sp>
      <p:sp>
        <p:nvSpPr>
          <p:cNvPr id="22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34E785A8-BFF3-4470-BB0B-451FF71A5E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41195" y="5475454"/>
            <a:ext cx="7868464" cy="681038"/>
          </a:xfrm>
          <a:prstGeom prst="roundRect">
            <a:avLst/>
          </a:prstGeom>
          <a:solidFill>
            <a:srgbClr val="006CB7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17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penetración </a:t>
            </a:r>
            <a:r>
              <a:rPr lang="es-CL" sz="17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alcanzó los 138 móviles por cada 100 hab. en Dic. </a:t>
            </a:r>
            <a:r>
              <a:rPr lang="es-CL" sz="17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endParaRPr lang="es-CL" sz="1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292080" y="2276872"/>
            <a:ext cx="33846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3399"/>
              </a:buClr>
              <a:buSzPct val="120000"/>
              <a:buFont typeface="Wingdings" pitchFamily="2" charset="2"/>
              <a:buChar char="ü"/>
            </a:pPr>
            <a:r>
              <a:rPr lang="es-CL" sz="1500" dirty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Más del 67% del quintil más pobre de la población tiene teléfono móvil</a:t>
            </a:r>
            <a:r>
              <a:rPr lang="es-CL" sz="1400" dirty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**</a:t>
            </a:r>
          </a:p>
          <a:p>
            <a:pPr marL="285750" indent="-285750">
              <a:spcAft>
                <a:spcPts val="1200"/>
              </a:spcAft>
              <a:buClr>
                <a:srgbClr val="003399"/>
              </a:buClr>
              <a:buSzPct val="120000"/>
              <a:buFont typeface="Wingdings" pitchFamily="2" charset="2"/>
              <a:buChar char="ü"/>
            </a:pPr>
            <a:r>
              <a:rPr lang="es-CL" sz="1500" dirty="0" smtClean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es-CL" sz="1500" dirty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cada 4 </a:t>
            </a:r>
            <a:r>
              <a:rPr lang="es-CL" sz="1500" dirty="0" smtClean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dispositivos móviles son </a:t>
            </a:r>
            <a:r>
              <a:rPr lang="es-CL" sz="1500" dirty="0" err="1" smtClean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smartphones</a:t>
            </a:r>
            <a:r>
              <a:rPr lang="es-CL" sz="1400" dirty="0" smtClean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</a:p>
        </p:txBody>
      </p:sp>
      <p:graphicFrame>
        <p:nvGraphicFramePr>
          <p:cNvPr id="2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909036"/>
              </p:ext>
            </p:extLst>
          </p:nvPr>
        </p:nvGraphicFramePr>
        <p:xfrm>
          <a:off x="341195" y="1858086"/>
          <a:ext cx="4995080" cy="356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415357" y="6445932"/>
            <a:ext cx="1740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*Ericsson </a:t>
            </a:r>
            <a:r>
              <a:rPr lang="es-ES" sz="800" dirty="0" err="1" smtClean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Consumer</a:t>
            </a:r>
            <a:r>
              <a:rPr lang="es-ES" sz="800" dirty="0" smtClean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800" dirty="0" err="1" smtClean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</a:t>
            </a:r>
            <a:endParaRPr lang="es-ES" sz="800" dirty="0" smtClean="0">
              <a:solidFill>
                <a:srgbClr val="385D8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800" dirty="0" smtClean="0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**CASEN 2011</a:t>
            </a:r>
            <a:endParaRPr lang="es-CL" sz="80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Entorno de la Telecomunicaciones </a:t>
            </a:r>
            <a:r>
              <a:rPr lang="es-CL" dirty="0" smtClean="0"/>
              <a:t>- IN </a:t>
            </a:r>
            <a:endParaRPr lang="es-CL" dirty="0"/>
          </a:p>
        </p:txBody>
      </p:sp>
      <p:sp>
        <p:nvSpPr>
          <p:cNvPr id="22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34E785A8-BFF3-4470-BB0B-451FF71A5E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34E785A8-BFF3-4470-BB0B-451FF71A5E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22675" y="5563149"/>
            <a:ext cx="7602209" cy="681038"/>
          </a:xfrm>
          <a:prstGeom prst="roundRect">
            <a:avLst/>
          </a:prstGeom>
          <a:solidFill>
            <a:srgbClr val="006CB7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CL"/>
            </a:defPPr>
            <a:lvl1pPr algn="ctr">
              <a:spcAft>
                <a:spcPts val="600"/>
              </a:spcAft>
              <a:defRPr sz="17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/>
              <a:t>Conexiones de internet móvil crecieron un 670% entre Dic. 2009 y Dic. 2012. </a:t>
            </a:r>
            <a:endParaRPr lang="es-ES" dirty="0"/>
          </a:p>
        </p:txBody>
      </p:sp>
      <p:graphicFrame>
        <p:nvGraphicFramePr>
          <p:cNvPr id="1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186743"/>
              </p:ext>
            </p:extLst>
          </p:nvPr>
        </p:nvGraphicFramePr>
        <p:xfrm>
          <a:off x="702657" y="1409554"/>
          <a:ext cx="7301552" cy="408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47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Estrategia de Vigilancia y Control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03320"/>
              </p:ext>
            </p:extLst>
          </p:nvPr>
        </p:nvGraphicFramePr>
        <p:xfrm>
          <a:off x="323527" y="1556792"/>
          <a:ext cx="842493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50217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Estrategia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Problema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Mejora</a:t>
                      </a:r>
                      <a:endParaRPr lang="es-CL" dirty="0"/>
                    </a:p>
                  </a:txBody>
                  <a:tcPr/>
                </a:tc>
              </a:tr>
              <a:tr h="1981163">
                <a:tc>
                  <a:txBody>
                    <a:bodyPr/>
                    <a:lstStyle/>
                    <a:p>
                      <a:r>
                        <a:rPr lang="es-CL" dirty="0" smtClean="0"/>
                        <a:t>Promover la Competencia por Calidad </a:t>
                      </a:r>
                      <a:r>
                        <a:rPr lang="es-CL" smtClean="0"/>
                        <a:t>de Servicio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Asimetría de información, complejidad</a:t>
                      </a:r>
                      <a:r>
                        <a:rPr lang="es-CL" baseline="0" dirty="0" smtClean="0"/>
                        <a:t> de los servicios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 smtClean="0"/>
                        <a:t>Potenciar un</a:t>
                      </a:r>
                      <a:r>
                        <a:rPr lang="es-CL" baseline="0" dirty="0" smtClean="0"/>
                        <a:t> usuario informado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baseline="0" dirty="0" smtClean="0"/>
                        <a:t>Fomentar la competencia -&gt; bajar los precios</a:t>
                      </a:r>
                      <a:endParaRPr lang="es-CL" dirty="0"/>
                    </a:p>
                  </a:txBody>
                  <a:tcPr/>
                </a:tc>
              </a:tr>
              <a:tr h="1981163">
                <a:tc>
                  <a:txBody>
                    <a:bodyPr/>
                    <a:lstStyle/>
                    <a:p>
                      <a:r>
                        <a:rPr lang="es-CL" dirty="0" smtClean="0"/>
                        <a:t>Fiscalización Proactiva (basada en análisis de datos)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Fiscalización </a:t>
                      </a:r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reactiva (basada solo en denuncias y reclamos)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 smtClean="0"/>
                        <a:t>Cercanía a la ciudadanía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 smtClean="0"/>
                        <a:t>Anticiparse a incumplimientos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dirty="0" smtClean="0"/>
                        <a:t>Racionalización</a:t>
                      </a:r>
                      <a:r>
                        <a:rPr lang="es-CL" baseline="0" dirty="0" smtClean="0"/>
                        <a:t> de recursos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8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Medidas de Fiscalización y sus </a:t>
            </a:r>
            <a:r>
              <a:rPr lang="es-CL" dirty="0" smtClean="0"/>
              <a:t>Impactos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85000" lnSpcReduction="10000"/>
          </a:bodyPr>
          <a:lstStyle/>
          <a:p>
            <a:r>
              <a:rPr lang="es-CL" dirty="0" smtClean="0"/>
              <a:t>Modelo de Competencia por Calidad de Servicio</a:t>
            </a:r>
          </a:p>
          <a:p>
            <a:pPr lvl="1"/>
            <a:r>
              <a:rPr lang="es-CL" dirty="0" smtClean="0"/>
              <a:t>Informe Semestral</a:t>
            </a:r>
          </a:p>
          <a:p>
            <a:pPr lvl="1"/>
            <a:r>
              <a:rPr lang="es-CL" dirty="0" smtClean="0"/>
              <a:t>Benchmarking Operadores</a:t>
            </a:r>
          </a:p>
          <a:p>
            <a:pPr lvl="2"/>
            <a:r>
              <a:rPr lang="es-CL" dirty="0" smtClean="0"/>
              <a:t>Reclamos</a:t>
            </a:r>
          </a:p>
          <a:p>
            <a:pPr lvl="2"/>
            <a:r>
              <a:rPr lang="es-CL" dirty="0" smtClean="0"/>
              <a:t>Mediciones Calidad Redes Móviles (Drive Test)</a:t>
            </a:r>
          </a:p>
          <a:p>
            <a:pPr lvl="2"/>
            <a:r>
              <a:rPr lang="es-CL" dirty="0" smtClean="0"/>
              <a:t>Mediciones Internet</a:t>
            </a:r>
          </a:p>
          <a:p>
            <a:pPr lvl="2"/>
            <a:r>
              <a:rPr lang="es-CL" dirty="0" smtClean="0"/>
              <a:t>Encuestas de Satisfacción</a:t>
            </a:r>
          </a:p>
          <a:p>
            <a:pPr lvl="2"/>
            <a:r>
              <a:rPr lang="es-CL" dirty="0" smtClean="0"/>
              <a:t>Sanciones</a:t>
            </a:r>
          </a:p>
          <a:p>
            <a:r>
              <a:rPr lang="es-CL" dirty="0" smtClean="0"/>
              <a:t>Impacto: </a:t>
            </a:r>
          </a:p>
          <a:p>
            <a:pPr lvl="1"/>
            <a:r>
              <a:rPr lang="es-CL" dirty="0" smtClean="0"/>
              <a:t>Mejoramiento </a:t>
            </a:r>
            <a:r>
              <a:rPr lang="es-CL" dirty="0"/>
              <a:t>en las redes de los operadores que aparecieron en el último lugar </a:t>
            </a:r>
            <a:r>
              <a:rPr lang="es-CL" dirty="0" smtClean="0"/>
              <a:t>del </a:t>
            </a:r>
            <a:r>
              <a:rPr lang="es-CL" dirty="0"/>
              <a:t>ranking. 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772816"/>
            <a:ext cx="423691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7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Medidas de Fiscalización y sus </a:t>
            </a:r>
            <a:r>
              <a:rPr lang="es-CL" dirty="0" smtClean="0"/>
              <a:t>Impactos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532656"/>
          </a:xfrm>
        </p:spPr>
        <p:txBody>
          <a:bodyPr>
            <a:normAutofit/>
          </a:bodyPr>
          <a:lstStyle/>
          <a:p>
            <a:r>
              <a:rPr lang="es-CL" dirty="0" smtClean="0"/>
              <a:t>Comparador de Planes y Tarifas</a:t>
            </a:r>
          </a:p>
          <a:p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256584" cy="363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67544" y="5805264"/>
            <a:ext cx="828092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Verdana" pitchFamily="34" charset="0"/>
              <a:buChar char="»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 smtClean="0"/>
              <a:t>Impacto: Permite transparentar la oferta y comparar precios de planes equivalentes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817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Medidas de Fiscalización y sus </a:t>
            </a:r>
            <a:r>
              <a:rPr lang="es-CL" dirty="0" smtClean="0"/>
              <a:t>Impactos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781128"/>
          </a:xfrm>
        </p:spPr>
        <p:txBody>
          <a:bodyPr>
            <a:normAutofit/>
          </a:bodyPr>
          <a:lstStyle/>
          <a:p>
            <a:r>
              <a:rPr lang="es-CL" dirty="0"/>
              <a:t>Fiscalizaciones Preventivas / Proactivas</a:t>
            </a:r>
          </a:p>
          <a:p>
            <a:pPr lvl="1"/>
            <a:r>
              <a:rPr lang="es-CL" dirty="0" smtClean="0"/>
              <a:t>Nivel de reclamos (umbrales)</a:t>
            </a:r>
          </a:p>
          <a:p>
            <a:pPr lvl="1"/>
            <a:r>
              <a:rPr lang="es-CL" dirty="0" smtClean="0"/>
              <a:t>Calidad de Red Móvil a nivel  BTS - </a:t>
            </a:r>
            <a:r>
              <a:rPr lang="es-CL" dirty="0" err="1" smtClean="0"/>
              <a:t>eNodeB</a:t>
            </a:r>
            <a:endParaRPr lang="es-CL" dirty="0" smtClean="0"/>
          </a:p>
          <a:p>
            <a:pPr lvl="1"/>
            <a:r>
              <a:rPr lang="es-CL" dirty="0" smtClean="0"/>
              <a:t>Correlación Fallas Significativas – Indemnización y Descuento</a:t>
            </a:r>
          </a:p>
          <a:p>
            <a:pPr lvl="1"/>
            <a:endParaRPr lang="es-CL" dirty="0" smtClean="0"/>
          </a:p>
          <a:p>
            <a:r>
              <a:rPr lang="es-CL" dirty="0" smtClean="0"/>
              <a:t>Impacto: </a:t>
            </a:r>
          </a:p>
          <a:p>
            <a:pPr lvl="1"/>
            <a:r>
              <a:rPr lang="es-CL" dirty="0" smtClean="0"/>
              <a:t>Genera acciones dirigidas de fiscalización</a:t>
            </a:r>
          </a:p>
          <a:p>
            <a:pPr lvl="1"/>
            <a:r>
              <a:rPr lang="es-CL" dirty="0" smtClean="0"/>
              <a:t>Instrucciones a operadores y adecuación</a:t>
            </a:r>
          </a:p>
          <a:p>
            <a:pPr lvl="1"/>
            <a:r>
              <a:rPr lang="es-CL" dirty="0"/>
              <a:t>Crea una cultura  de control permanente</a:t>
            </a:r>
          </a:p>
        </p:txBody>
      </p:sp>
      <p:pic>
        <p:nvPicPr>
          <p:cNvPr id="7171" name="Picture 3" descr="C:\Users\vreginato\AppData\Local\Microsoft\Windows\Temporary Internet Files\Content.IE5\G0RKFDCX\MC9000589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664296" cy="26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Medidas de Fiscalización y sus </a:t>
            </a:r>
            <a:r>
              <a:rPr lang="es-CL" dirty="0" smtClean="0"/>
              <a:t>Impactos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81128"/>
          </a:xfrm>
        </p:spPr>
        <p:txBody>
          <a:bodyPr>
            <a:normAutofit/>
          </a:bodyPr>
          <a:lstStyle/>
          <a:p>
            <a:r>
              <a:rPr lang="es-CL" dirty="0"/>
              <a:t>Suspensión </a:t>
            </a:r>
            <a:r>
              <a:rPr lang="es-CL" dirty="0" err="1"/>
              <a:t>Televentas</a:t>
            </a:r>
            <a:endParaRPr lang="es-CL" dirty="0"/>
          </a:p>
          <a:p>
            <a:pPr lvl="1"/>
            <a:endParaRPr lang="es-CL" dirty="0" smtClean="0"/>
          </a:p>
          <a:p>
            <a:r>
              <a:rPr lang="es-CL" dirty="0" smtClean="0"/>
              <a:t>Impacto: </a:t>
            </a:r>
          </a:p>
          <a:p>
            <a:pPr lvl="1"/>
            <a:r>
              <a:rPr lang="es-CL" dirty="0"/>
              <a:t>Operadores acataron</a:t>
            </a:r>
          </a:p>
          <a:p>
            <a:pPr lvl="1"/>
            <a:r>
              <a:rPr lang="es-CL" dirty="0"/>
              <a:t>Revisión proceso de </a:t>
            </a:r>
            <a:r>
              <a:rPr lang="es-CL" dirty="0" err="1"/>
              <a:t>televenta</a:t>
            </a:r>
            <a:r>
              <a:rPr lang="es-CL" dirty="0"/>
              <a:t> de todos los </a:t>
            </a:r>
            <a:r>
              <a:rPr lang="es-CL" dirty="0" err="1"/>
              <a:t>Call</a:t>
            </a:r>
            <a:r>
              <a:rPr lang="es-CL" dirty="0"/>
              <a:t> Centers </a:t>
            </a:r>
            <a:endParaRPr lang="es-CL" dirty="0" smtClean="0"/>
          </a:p>
          <a:p>
            <a:pPr lvl="1"/>
            <a:r>
              <a:rPr lang="es-CL" dirty="0" smtClean="0"/>
              <a:t>Definición </a:t>
            </a:r>
            <a:r>
              <a:rPr lang="es-CL" dirty="0"/>
              <a:t>de mejores practicas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20543"/>
            <a:ext cx="4822655" cy="40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38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D3E754094264C8352BD5AE32030A2" ma:contentTypeVersion="1" ma:contentTypeDescription="Create a new document." ma:contentTypeScope="" ma:versionID="af5fefa78618b47fab65114f25efddb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EF96B5-DCCA-464C-BA78-22B5B1F1E331}"/>
</file>

<file path=customXml/itemProps2.xml><?xml version="1.0" encoding="utf-8"?>
<ds:datastoreItem xmlns:ds="http://schemas.openxmlformats.org/officeDocument/2006/customXml" ds:itemID="{D2216145-7519-49C7-A04F-9706E3AD62EE}"/>
</file>

<file path=customXml/itemProps3.xml><?xml version="1.0" encoding="utf-8"?>
<ds:datastoreItem xmlns:ds="http://schemas.openxmlformats.org/officeDocument/2006/customXml" ds:itemID="{1EF4B5DF-3EE8-428A-94FA-5CA9631392F1}"/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631</Words>
  <Application>Microsoft Office PowerPoint</Application>
  <PresentationFormat>Presentación en pantalla (4:3)</PresentationFormat>
  <Paragraphs>133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Tema de Office</vt:lpstr>
      <vt:lpstr>Office Theme</vt:lpstr>
      <vt:lpstr>2_Office Theme</vt:lpstr>
      <vt:lpstr> Mejores prácticas y actividades en Vigilancia y Control Experiencia Chilena</vt:lpstr>
      <vt:lpstr>Contenido</vt:lpstr>
      <vt:lpstr>Entorno de la Telecomunicaciones - TM </vt:lpstr>
      <vt:lpstr>Entorno de la Telecomunicaciones - IN </vt:lpstr>
      <vt:lpstr>Estrategia de Vigilancia y Control</vt:lpstr>
      <vt:lpstr>Medidas de Fiscalización y sus Impactos</vt:lpstr>
      <vt:lpstr>Medidas de Fiscalización y sus Impactos</vt:lpstr>
      <vt:lpstr>Medidas de Fiscalización y sus Impactos</vt:lpstr>
      <vt:lpstr>Medidas de Fiscalización y sus Impactos</vt:lpstr>
      <vt:lpstr>Próximos Pasos </vt:lpstr>
      <vt:lpstr>Próximos Pasos </vt:lpstr>
      <vt:lpstr>Próximos Pasos </vt:lpstr>
      <vt:lpstr>Conclusiones </vt:lpstr>
      <vt:lpstr>  Gracias  virginia.reginato@subtel.cl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Coordinadores Macrozonas</dc:title>
  <dc:creator>Virginia Reginato Contreras</dc:creator>
  <cp:lastModifiedBy>Virginia Reginato Contreras</cp:lastModifiedBy>
  <cp:revision>87</cp:revision>
  <cp:lastPrinted>2013-09-22T00:32:12Z</cp:lastPrinted>
  <dcterms:created xsi:type="dcterms:W3CDTF">2013-08-21T20:11:00Z</dcterms:created>
  <dcterms:modified xsi:type="dcterms:W3CDTF">2013-09-23T02:45:40Z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0x010100673D3E754094264C8352BD5AE32030A2</vt:lpwstr>
  </property>
</Properties>
</file>