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12" r:id="rId5"/>
    <p:sldId id="418" r:id="rId6"/>
    <p:sldId id="419" r:id="rId7"/>
    <p:sldId id="420" r:id="rId8"/>
    <p:sldId id="421" r:id="rId9"/>
    <p:sldId id="423" r:id="rId10"/>
    <p:sldId id="429" r:id="rId11"/>
    <p:sldId id="424" r:id="rId12"/>
    <p:sldId id="430" r:id="rId13"/>
    <p:sldId id="425" r:id="rId14"/>
    <p:sldId id="426" r:id="rId15"/>
    <p:sldId id="427" r:id="rId16"/>
    <p:sldId id="428" r:id="rId17"/>
    <p:sldId id="416" r:id="rId18"/>
  </p:sldIdLst>
  <p:sldSz cx="12169775" cy="6858000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38A"/>
    <a:srgbClr val="000066"/>
    <a:srgbClr val="FF3300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2" autoAdjust="0"/>
    <p:restoredTop sz="78826" autoAdjust="0"/>
  </p:normalViewPr>
  <p:slideViewPr>
    <p:cSldViewPr>
      <p:cViewPr>
        <p:scale>
          <a:sx n="74" d="100"/>
          <a:sy n="74" d="100"/>
        </p:scale>
        <p:origin x="-240" y="228"/>
      </p:cViewPr>
      <p:guideLst>
        <p:guide orient="horz" pos="2160"/>
        <p:guide pos="38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70100F1-0F9E-45A4-8615-EA0B362A75EF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1717028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750" y="744538"/>
            <a:ext cx="660558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8192902-F078-4979-8EDA-06CA19E724FF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3463144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AF1E60-39F1-4343-B88E-01CC60263BA5}" type="slidenum">
              <a:rPr lang="en-US" altLang="es-CO"/>
              <a:pPr/>
              <a:t>1</a:t>
            </a:fld>
            <a:endParaRPr lang="en-US" altLang="es-CO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50" y="744538"/>
            <a:ext cx="6605588" cy="372268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altLang="es-C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Proveedores</a:t>
            </a:r>
            <a:r>
              <a:rPr lang="es-CO" baseline="0" dirty="0" smtClean="0"/>
              <a:t> de redes y servicios de telecomunicaciones</a:t>
            </a:r>
          </a:p>
          <a:p>
            <a:r>
              <a:rPr lang="es-CO" baseline="0" dirty="0" smtClean="0"/>
              <a:t>Proveedores contenidos y aplicaciones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D0565-6400-4913-81D2-D7E1F3DE45E8}" type="slidenum">
              <a:rPr lang="es-CO" smtClean="0"/>
              <a:pPr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0439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Artículo 32.5 Resolución CRC 3066 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D0565-6400-4913-81D2-D7E1F3DE45E8}" type="slidenum">
              <a:rPr lang="es-CO" smtClean="0"/>
              <a:pPr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2642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03701C-81B7-4815-892D-412DEAB6479D}" type="slidenum">
              <a:rPr lang="es-E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es-E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92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03701C-81B7-4815-892D-412DEAB6479D}" type="slidenum">
              <a:rPr lang="es-E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s-E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68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750" y="744538"/>
            <a:ext cx="6605588" cy="3722687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altLang="es-CO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B6D7A-D83A-4A2C-A585-23CEACAD2A97}" type="slidenum">
              <a:rPr lang="en-US" altLang="es-CO"/>
              <a:pPr/>
              <a:t>14</a:t>
            </a:fld>
            <a:endParaRPr lang="en-US" alt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750" y="744538"/>
            <a:ext cx="660558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s-CO" dirty="0" smtClean="0"/>
              <a:t>Los indicadores de calidad dicen sobre la prestación</a:t>
            </a:r>
            <a:r>
              <a:rPr lang="es-CO" baseline="0" dirty="0" smtClean="0"/>
              <a:t> eficiente y continua de los servicios de telecomunicaciones.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s-CO" baseline="0" dirty="0" smtClean="0"/>
              <a:t>Sin embargo, cada régimen toma en consideración un estándar diferente.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s-CO" baseline="0" dirty="0" err="1" smtClean="0"/>
              <a:t>MinTIC</a:t>
            </a:r>
            <a:r>
              <a:rPr lang="es-CO" baseline="0" dirty="0" smtClean="0"/>
              <a:t> toma los indicadores: Ejemplo: En voz porcentaje de llamadas caídas.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s-CO" baseline="0" dirty="0" smtClean="0"/>
              <a:t>Indicadores técnicos de calidad de prestación del servicio (Artículo 1.4. de la Resolución CRC 3067 de 2011) Los proveedores de redes y servicios de telecomunicaciones deberán medir y reportar los indicadores técnicos, de acuerdo con lo previsto en los Capítulos II, III y IV de la Resolución CRC 3067 de 2011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s-CO" baseline="0" dirty="0" smtClean="0"/>
              <a:t>Cap. II. Obligaciones de calidad para el servicio de acceso a internet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s-CO" baseline="0" dirty="0" smtClean="0"/>
              <a:t>Cap. III. Obligaciones de calidad para el servicio de voz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s-CO" baseline="0" dirty="0" smtClean="0"/>
              <a:t>Cap. IV. Obligaciones de calidad para mensajes cortos SMS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s-CO" baseline="0" dirty="0" smtClean="0"/>
              <a:t>SIC toma en consideración lo dispuesto en los artículos 13 y 33: Compensación automática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s-CO" baseline="0" dirty="0" smtClean="0"/>
              <a:t>La compensación por ser automática sugiere que la intervención de la autoridad es circunstancial o contingente.</a:t>
            </a: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03701C-81B7-4815-892D-412DEAB6479D}" type="slidenum">
              <a:rPr lang="es-E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s-E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52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s-CO" dirty="0" smtClean="0"/>
              <a:t>Los indicadores de calidad dicen sobre la prestación</a:t>
            </a:r>
            <a:r>
              <a:rPr lang="es-CO" baseline="0" dirty="0" smtClean="0"/>
              <a:t> eficiente y continua de los servicios de telecomunicaciones.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s-CO" baseline="0" dirty="0" smtClean="0"/>
              <a:t>Sin embargo, cada régimen toma en consideración un estándar diferente.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s-CO" baseline="0" dirty="0" err="1" smtClean="0"/>
              <a:t>MinTIC</a:t>
            </a:r>
            <a:r>
              <a:rPr lang="es-CO" baseline="0" dirty="0" smtClean="0"/>
              <a:t> toma los indicadores: Ejemplo: En voz porcentaje de llamadas caídas.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s-CO" baseline="0" dirty="0" smtClean="0"/>
              <a:t>Indicadores técnicos de calidad de prestación del servicio (Artículo 1.4. de la Resolución CRC 3067 de 2011) Los proveedores de redes y servicios de telecomunicaciones deberán medir y reportar los indicadores técnicos, de acuerdo con lo previsto en los Capítulos II, III y IV de la Resolución CRC 3067 de 2011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s-CO" baseline="0" dirty="0" smtClean="0"/>
              <a:t>Cap. II. Obligaciones de calidad para el servicio de acceso a internet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s-CO" baseline="0" dirty="0" smtClean="0"/>
              <a:t>Cap. III. Obligaciones de calidad para el servicio de voz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s-CO" baseline="0" dirty="0" smtClean="0"/>
              <a:t>Cap. IV. Obligaciones de calidad para mensajes cortos SMS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s-CO" baseline="0" dirty="0" smtClean="0"/>
              <a:t>SIC toma en consideración lo dispuesto en los artículos 13 y 33: Compensación automática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s-CO" baseline="0" dirty="0" smtClean="0"/>
              <a:t>La compensación por ser automática sugiere que la intervención de la autoridad es circunstancial o contingente.</a:t>
            </a: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03701C-81B7-4815-892D-412DEAB6479D}" type="slidenum">
              <a:rPr lang="es-E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s-E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52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s-CO" baseline="0" dirty="0" err="1" smtClean="0"/>
              <a:t>Paragrafo</a:t>
            </a:r>
            <a:r>
              <a:rPr lang="es-CO" baseline="0" dirty="0" smtClean="0"/>
              <a:t> art 33 CRC 3066 DE 2011.   El hecho de ser automática, no menoscaba el derecho de presentar una PQR.  Así lo interpretamos, desde el inicio, y así ratificó explícitamente la CRC que habría de ocurrir.</a:t>
            </a: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03701C-81B7-4815-892D-412DEAB6479D}" type="slidenum">
              <a:rPr lang="es-E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s-E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52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s-CO" baseline="0" dirty="0" smtClean="0"/>
              <a:t>Artículo 3: Calidad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s-CO" baseline="0" dirty="0" smtClean="0"/>
              <a:t>Artículo 10 Numeral 10.1 literales G, H, y N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s-CO" baseline="0" dirty="0" smtClean="0"/>
              <a:t>Artículos 39, 44, 45, 46 y 47</a:t>
            </a: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03701C-81B7-4815-892D-412DEAB6479D}" type="slidenum">
              <a:rPr lang="es-E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s-E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52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s-CO" baseline="0" dirty="0" smtClean="0"/>
              <a:t>La cifra por incumplimiento en normas calidad en la atención al usuario, incluye: </a:t>
            </a:r>
            <a:r>
              <a:rPr lang="es-CO" baseline="0" dirty="0" err="1" smtClean="0"/>
              <a:t>SAPs</a:t>
            </a:r>
            <a:r>
              <a:rPr lang="es-CO" baseline="0" dirty="0" smtClean="0"/>
              <a:t>, No recepción de PQR´s, Incumplimiento en reglas de concesión de recursos y oficinas físicas. ( Artículo 54 Ley 1341 de 2009 y Artículos 3, 39, 44 y 47, de la Resolución CRC 3066/2011)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s-CO" baseline="0" dirty="0" smtClean="0"/>
              <a:t>Otras tipologías incluye: Incumplimiento de resolución, facturación, promociones y ofertas, incumplimiento de favorabilidad, venta de equipos con bandas cerradas, incumplimiento a las reglas de portabilidad numérica, deber de información, modificación unilateral del contrato, no atención a requerimiento de la SIC y supervisión empresarial. </a:t>
            </a:r>
            <a:endParaRPr lang="es-CO" dirty="0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03701C-81B7-4815-892D-412DEAB6479D}" type="slidenum">
              <a:rPr lang="es-E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s-E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0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s-CO" baseline="0" dirty="0" smtClean="0"/>
              <a:t>La cifra por incumplimiento en normas calidad en la atención al usuario, incluye: </a:t>
            </a:r>
            <a:r>
              <a:rPr lang="es-CO" baseline="0" dirty="0" err="1" smtClean="0"/>
              <a:t>SAPs</a:t>
            </a:r>
            <a:r>
              <a:rPr lang="es-CO" baseline="0" dirty="0" smtClean="0"/>
              <a:t>, No recepción de PQR´s, Incumplimiento en reglas de concesión de recursos y oficinas físicas. ( Artículo 54 Ley 1341 de 2009 y Artículos 3, 39, 44 y 47, de la Resolución CRC 3066/2011)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s-CO" baseline="0" dirty="0" smtClean="0"/>
              <a:t>Otras tipologías incluye: Incumplimiento de resolución, facturación, promociones y ofertas, incumplimiento de favorabilidad, venta de equipos con bandas cerradas, deber de información, modificación unilateral del contrato, no atención a requerimiento de la SIC, supervisión empresarial</a:t>
            </a:r>
            <a:r>
              <a:rPr lang="es-CO" b="1" u="sng" baseline="0" dirty="0" smtClean="0"/>
              <a:t>, </a:t>
            </a:r>
            <a:r>
              <a:rPr lang="es-CO" b="1" u="sng" baseline="0" dirty="0" smtClean="0">
                <a:solidFill>
                  <a:srgbClr val="FF0000"/>
                </a:solidFill>
              </a:rPr>
              <a:t>prevención de fraudes</a:t>
            </a:r>
            <a:r>
              <a:rPr lang="es-CO" b="1" baseline="0" dirty="0" smtClean="0">
                <a:solidFill>
                  <a:srgbClr val="FF0000"/>
                </a:solidFill>
              </a:rPr>
              <a:t>, </a:t>
            </a:r>
            <a:r>
              <a:rPr lang="es-CO" b="1" u="sng" baseline="0" dirty="0" smtClean="0">
                <a:solidFill>
                  <a:srgbClr val="FF0000"/>
                </a:solidFill>
              </a:rPr>
              <a:t>terminación del contrato, plan tarifario, clausula de permanencia mínima, reporte a centrales, y servicios suplementarios.</a:t>
            </a:r>
            <a:r>
              <a:rPr lang="es-CO" u="sng" baseline="0" dirty="0" smtClean="0">
                <a:solidFill>
                  <a:srgbClr val="FF0000"/>
                </a:solidFill>
              </a:rPr>
              <a:t> (</a:t>
            </a:r>
            <a:r>
              <a:rPr lang="es-CO" u="none" baseline="0" dirty="0" smtClean="0">
                <a:solidFill>
                  <a:srgbClr val="FF0000"/>
                </a:solidFill>
              </a:rPr>
              <a:t>Doctor estas subrayadas son conductas que si bien no se sancionaron en el 2012 en el semestre I de 2013 Si)</a:t>
            </a:r>
            <a:endParaRPr lang="es-CO" u="none" dirty="0" smtClean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192902-F078-4979-8EDA-06CA19E724FF}" type="slidenum">
              <a:rPr lang="en-US" altLang="es-CO" smtClean="0"/>
              <a:pPr>
                <a:defRPr/>
              </a:pPr>
              <a:t>7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294071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03701C-81B7-4815-892D-412DEAB6479D}" type="slidenum">
              <a:rPr lang="es-E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s-E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2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192902-F078-4979-8EDA-06CA19E724FF}" type="slidenum">
              <a:rPr lang="en-US" altLang="es-CO" smtClean="0"/>
              <a:pPr>
                <a:defRPr/>
              </a:pPr>
              <a:t>9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97693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/>
          <a:srcRect l="6723" b="12773"/>
          <a:stretch>
            <a:fillRect/>
          </a:stretch>
        </p:blipFill>
        <p:spPr bwMode="auto">
          <a:xfrm>
            <a:off x="35919" y="765176"/>
            <a:ext cx="860758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684471" y="6237289"/>
            <a:ext cx="1847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s-CO" sz="1000" smtClean="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altLang="es-CO" sz="1000" smtClean="0">
                <a:solidFill>
                  <a:schemeClr val="bg1"/>
                </a:solidFill>
                <a:latin typeface="Univers" pitchFamily="34" charset="0"/>
              </a:rPr>
            </a:br>
            <a:endParaRPr lang="en-US" altLang="es-CO" sz="1000" smtClean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552648" y="4343401"/>
            <a:ext cx="529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s-CO" sz="1200" b="1" smtClean="0">
                <a:solidFill>
                  <a:srgbClr val="0C4B84"/>
                </a:solidFill>
              </a:rPr>
              <a:t> </a:t>
            </a:r>
            <a:endParaRPr lang="en-US" altLang="es-CO" sz="2400" smtClean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742160" y="4524376"/>
            <a:ext cx="529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s-CO" sz="1200" b="1" smtClean="0">
                <a:solidFill>
                  <a:srgbClr val="0C4B84"/>
                </a:solidFill>
              </a:rPr>
              <a:t> </a:t>
            </a:r>
            <a:endParaRPr lang="en-US" altLang="es-CO" sz="240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027200" y="4802188"/>
            <a:ext cx="4488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s-CO" sz="1000" smtClean="0">
                <a:solidFill>
                  <a:srgbClr val="000000"/>
                </a:solidFill>
              </a:rPr>
              <a:t> </a:t>
            </a:r>
            <a:endParaRPr lang="en-US" altLang="es-CO" sz="2400" smtClean="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5134124" y="2928939"/>
            <a:ext cx="190152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s-CO" smtClean="0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5134124" y="2928939"/>
            <a:ext cx="190152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s-CO" smtClean="0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66214" y="46039"/>
            <a:ext cx="190152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s-CO" smtClean="0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5134124" y="2928939"/>
            <a:ext cx="190152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s-CO" smtClean="0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86964" y="3132139"/>
            <a:ext cx="1193736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6"/>
            <a:ext cx="121697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8749" y="6453189"/>
            <a:ext cx="4804526" cy="26828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62A25-9403-48B8-955F-1962F5EBED15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331" y="1"/>
            <a:ext cx="3042444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8924502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45BB2-2301-430B-9D29-5F9070504EB4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489" y="1600200"/>
            <a:ext cx="10952798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489" y="3938589"/>
            <a:ext cx="10952798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310504" y="6453189"/>
            <a:ext cx="1819128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F7FFE0-97EC-4F8F-866D-9A50E79CC361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47BD5-8CC2-466B-9DA1-EB3C4635C7F4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7C1AD-E797-4C41-8A10-7F18C6B764FD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04F80-8954-49F8-937C-A2A3BF7E076D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3F571-9A27-43D4-9CFB-170687D0CA82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5592B-A16E-4E6B-AD23-295950A09C5A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CADCC-D023-4658-BEB6-09D29DE489DF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A218-BF57-4700-AE75-B4CD21EC66CC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5578C-A6D7-422B-8ACF-3F7A16E6A45B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4"/>
          <a:srcRect l="6723" b="12773"/>
          <a:stretch>
            <a:fillRect/>
          </a:stretch>
        </p:blipFill>
        <p:spPr bwMode="auto">
          <a:xfrm>
            <a:off x="1" y="765176"/>
            <a:ext cx="8575889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69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O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8748" y="6453189"/>
            <a:ext cx="536653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16844" y="6453188"/>
            <a:ext cx="181912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A603DD7-7A4D-4E20-B033-ECCFDA942DA9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489" y="1600201"/>
            <a:ext cx="109527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O" smtClean="0"/>
              <a:t>Click to edit Master text styles</a:t>
            </a:r>
          </a:p>
          <a:p>
            <a:pPr lvl="1"/>
            <a:r>
              <a:rPr lang="en-US" altLang="es-CO" smtClean="0"/>
              <a:t>Second level</a:t>
            </a:r>
          </a:p>
          <a:p>
            <a:pPr lvl="2"/>
            <a:r>
              <a:rPr lang="en-US" altLang="es-CO" smtClean="0"/>
              <a:t>Third level</a:t>
            </a:r>
          </a:p>
          <a:p>
            <a:pPr lvl="3"/>
            <a:r>
              <a:rPr lang="en-US" altLang="es-CO" smtClean="0"/>
              <a:t>Fourth level</a:t>
            </a:r>
          </a:p>
          <a:p>
            <a:pPr lvl="4"/>
            <a:r>
              <a:rPr lang="en-US" altLang="es-CO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3805" y="3419483"/>
            <a:ext cx="12169775" cy="1152525"/>
          </a:xfrm>
        </p:spPr>
        <p:txBody>
          <a:bodyPr/>
          <a:lstStyle/>
          <a:p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CALIDAD, CONTROL Y SUPERVISIÓN DE LOS SERVICIOS TIC</a:t>
            </a:r>
            <a:endParaRPr lang="en-US" altLang="es-CO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31013" y="5157192"/>
            <a:ext cx="10253459" cy="1295400"/>
          </a:xfrm>
        </p:spPr>
        <p:txBody>
          <a:bodyPr/>
          <a:lstStyle/>
          <a:p>
            <a:r>
              <a:rPr lang="en-GB" altLang="es-CO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Jorge Enrique Sanchez Medina</a:t>
            </a:r>
          </a:p>
          <a:p>
            <a:r>
              <a:rPr lang="en-GB" altLang="es-CO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Superintendente</a:t>
            </a:r>
            <a:r>
              <a:rPr lang="en-GB" altLang="es-CO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altLang="es-CO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Delegado</a:t>
            </a:r>
            <a:r>
              <a:rPr lang="en-GB" altLang="es-CO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altLang="es-CO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para</a:t>
            </a:r>
            <a:r>
              <a:rPr lang="en-GB" altLang="es-CO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la </a:t>
            </a:r>
            <a:r>
              <a:rPr lang="en-GB" altLang="es-CO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Protección</a:t>
            </a:r>
            <a:r>
              <a:rPr lang="en-GB" altLang="es-CO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al </a:t>
            </a:r>
            <a:r>
              <a:rPr lang="en-GB" altLang="es-CO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Consumidor</a:t>
            </a:r>
            <a:r>
              <a:rPr lang="en-GB" altLang="es-CO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– </a:t>
            </a:r>
            <a:r>
              <a:rPr lang="en-GB" altLang="es-CO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Superintendencia</a:t>
            </a:r>
            <a:r>
              <a:rPr lang="en-GB" altLang="es-CO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de </a:t>
            </a:r>
            <a:r>
              <a:rPr lang="en-GB" altLang="es-CO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Industria</a:t>
            </a:r>
            <a:r>
              <a:rPr lang="en-GB" altLang="es-CO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y </a:t>
            </a:r>
            <a:r>
              <a:rPr lang="en-GB" altLang="es-CO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Comercio</a:t>
            </a:r>
            <a:r>
              <a:rPr lang="en-GB" altLang="es-CO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4100" name="Rectangle 13"/>
          <p:cNvSpPr>
            <a:spLocks noChangeArrowheads="1"/>
          </p:cNvSpPr>
          <p:nvPr/>
        </p:nvSpPr>
        <p:spPr bwMode="auto">
          <a:xfrm>
            <a:off x="0" y="981073"/>
            <a:ext cx="121697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s-CO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CITEL (PCC.I)/ ITU Forum on Information and</a:t>
            </a:r>
            <a:br>
              <a:rPr lang="en-US" altLang="es-CO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en-US" altLang="es-CO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Communication Technology Service: </a:t>
            </a:r>
            <a:br>
              <a:rPr lang="en-US" altLang="es-CO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en-US" altLang="es-CO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Quality, Control and Surveillance</a:t>
            </a:r>
            <a:br>
              <a:rPr lang="en-US" altLang="es-CO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en-US" altLang="es-CO" sz="1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(Cartagena de </a:t>
            </a:r>
            <a:r>
              <a:rPr lang="en-US" altLang="es-CO" sz="1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Indias</a:t>
            </a:r>
            <a:r>
              <a:rPr lang="en-US" altLang="es-CO" sz="1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Colombia, 23-24 September 2013)</a:t>
            </a:r>
          </a:p>
        </p:txBody>
      </p:sp>
      <p:sp>
        <p:nvSpPr>
          <p:cNvPr id="4101" name="AutoShape 18" descr="image002"/>
          <p:cNvSpPr>
            <a:spLocks noChangeAspect="1" noChangeArrowheads="1"/>
          </p:cNvSpPr>
          <p:nvPr/>
        </p:nvSpPr>
        <p:spPr bwMode="auto">
          <a:xfrm>
            <a:off x="5134124" y="2928939"/>
            <a:ext cx="190152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s-CO"/>
          </a:p>
        </p:txBody>
      </p:sp>
      <p:sp>
        <p:nvSpPr>
          <p:cNvPr id="4102" name="AutoShape 20" descr="image002"/>
          <p:cNvSpPr>
            <a:spLocks noChangeAspect="1" noChangeArrowheads="1"/>
          </p:cNvSpPr>
          <p:nvPr/>
        </p:nvSpPr>
        <p:spPr bwMode="auto">
          <a:xfrm>
            <a:off x="5134124" y="2928939"/>
            <a:ext cx="190152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s-CO"/>
          </a:p>
        </p:txBody>
      </p:sp>
      <p:sp>
        <p:nvSpPr>
          <p:cNvPr id="4103" name="AutoShape 22" descr="image002"/>
          <p:cNvSpPr>
            <a:spLocks noChangeAspect="1" noChangeArrowheads="1"/>
          </p:cNvSpPr>
          <p:nvPr/>
        </p:nvSpPr>
        <p:spPr bwMode="auto">
          <a:xfrm>
            <a:off x="5134124" y="2928939"/>
            <a:ext cx="190152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s-CO"/>
          </a:p>
        </p:txBody>
      </p:sp>
      <p:sp>
        <p:nvSpPr>
          <p:cNvPr id="4104" name="AutoShape 24" descr="image002"/>
          <p:cNvSpPr>
            <a:spLocks noChangeAspect="1" noChangeArrowheads="1"/>
          </p:cNvSpPr>
          <p:nvPr/>
        </p:nvSpPr>
        <p:spPr bwMode="auto">
          <a:xfrm>
            <a:off x="5134124" y="2928939"/>
            <a:ext cx="190152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s-CO"/>
          </a:p>
        </p:txBody>
      </p:sp>
      <p:sp>
        <p:nvSpPr>
          <p:cNvPr id="4105" name="Rectangle 26"/>
          <p:cNvSpPr>
            <a:spLocks noChangeArrowheads="1"/>
          </p:cNvSpPr>
          <p:nvPr/>
        </p:nvSpPr>
        <p:spPr bwMode="auto">
          <a:xfrm>
            <a:off x="0" y="2928938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 altLang="es-CO"/>
          </a:p>
        </p:txBody>
      </p:sp>
      <p:pic>
        <p:nvPicPr>
          <p:cNvPr id="4106" name="Picture 16" descr="ITUseries"/>
          <p:cNvPicPr>
            <a:picLocks noChangeAspect="1" noChangeArrowheads="1"/>
          </p:cNvPicPr>
          <p:nvPr/>
        </p:nvPicPr>
        <p:blipFill>
          <a:blip r:embed="rId3"/>
          <a:srcRect t="17264" b="69327"/>
          <a:stretch>
            <a:fillRect/>
          </a:stretch>
        </p:blipFill>
        <p:spPr bwMode="auto">
          <a:xfrm>
            <a:off x="9558344" y="214290"/>
            <a:ext cx="2286454" cy="65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2" descr="Citel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013" y="214290"/>
            <a:ext cx="2772004" cy="65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0851" y="174487"/>
            <a:ext cx="2346011" cy="68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46209" y="5157191"/>
            <a:ext cx="2126427" cy="82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4671779" y="541424"/>
            <a:ext cx="2443462" cy="55179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sp>
        <p:nvSpPr>
          <p:cNvPr id="10" name="9 Rectángulo redondeado"/>
          <p:cNvSpPr/>
          <p:nvPr/>
        </p:nvSpPr>
        <p:spPr>
          <a:xfrm>
            <a:off x="6730182" y="3631634"/>
            <a:ext cx="2491000" cy="55179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sp>
        <p:nvSpPr>
          <p:cNvPr id="9" name="8 Rectángulo redondeado"/>
          <p:cNvSpPr/>
          <p:nvPr/>
        </p:nvSpPr>
        <p:spPr>
          <a:xfrm>
            <a:off x="2185532" y="3636723"/>
            <a:ext cx="2443462" cy="55179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sp>
        <p:nvSpPr>
          <p:cNvPr id="4" name="3 CuadroTexto"/>
          <p:cNvSpPr txBox="1"/>
          <p:nvPr/>
        </p:nvSpPr>
        <p:spPr>
          <a:xfrm>
            <a:off x="4947500" y="555710"/>
            <a:ext cx="1987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USUARIO</a:t>
            </a:r>
            <a:endParaRPr lang="es-CO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79218" y="3643314"/>
            <a:ext cx="2376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PRST</a:t>
            </a:r>
            <a:endParaRPr lang="es-CO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78059" y="3651010"/>
            <a:ext cx="2766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PCA (SMS/MMS)</a:t>
            </a:r>
            <a:endParaRPr lang="es-CO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3" name="12 Conector recto"/>
          <p:cNvCxnSpPr>
            <a:stCxn id="11" idx="2"/>
            <a:endCxn id="7" idx="0"/>
          </p:cNvCxnSpPr>
          <p:nvPr/>
        </p:nvCxnSpPr>
        <p:spPr>
          <a:xfrm rot="5400000">
            <a:off x="3405545" y="1155348"/>
            <a:ext cx="2550095" cy="242583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stCxn id="10" idx="0"/>
            <a:endCxn id="11" idx="2"/>
          </p:cNvCxnSpPr>
          <p:nvPr/>
        </p:nvCxnSpPr>
        <p:spPr>
          <a:xfrm flipH="1" flipV="1">
            <a:off x="5893511" y="1093219"/>
            <a:ext cx="2082172" cy="253841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H="1">
            <a:off x="4667025" y="3907531"/>
            <a:ext cx="2063157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 rot="18869023">
            <a:off x="2868636" y="2315354"/>
            <a:ext cx="2828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 CRC 3066/2011</a:t>
            </a:r>
            <a:endParaRPr lang="es-CO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7" name="26 CuadroTexto"/>
          <p:cNvSpPr txBox="1"/>
          <p:nvPr/>
        </p:nvSpPr>
        <p:spPr>
          <a:xfrm rot="3017865">
            <a:off x="5724285" y="2285297"/>
            <a:ext cx="2945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Parcialmente Res. 3501</a:t>
            </a:r>
            <a:endParaRPr lang="es-CO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799003" y="3357562"/>
            <a:ext cx="171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Res. 3501/2011</a:t>
            </a:r>
            <a:endParaRPr lang="es-CO" sz="1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4790623" y="3850708"/>
            <a:ext cx="1711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Comercial</a:t>
            </a:r>
            <a:endParaRPr lang="es-CO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7779551" y="984905"/>
            <a:ext cx="2305864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s-CO" sz="1400" b="1" dirty="0" smtClean="0">
                <a:solidFill>
                  <a:schemeClr val="accent1">
                    <a:lumMod val="75000"/>
                  </a:schemeClr>
                </a:solidFill>
              </a:rPr>
              <a:t>Información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s-CO" sz="1400" b="1" dirty="0" smtClean="0">
                <a:solidFill>
                  <a:schemeClr val="accent1">
                    <a:lumMod val="75000"/>
                  </a:schemeClr>
                </a:solidFill>
              </a:rPr>
              <a:t>Facturación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s-CO" sz="1400" b="1" dirty="0" smtClean="0">
                <a:solidFill>
                  <a:schemeClr val="accent1">
                    <a:lumMod val="75000"/>
                  </a:schemeClr>
                </a:solidFill>
              </a:rPr>
              <a:t>Consentimiento y baja del servicio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s-CO" sz="1400" b="1" dirty="0" smtClean="0">
                <a:solidFill>
                  <a:schemeClr val="accent1">
                    <a:lumMod val="75000"/>
                  </a:schemeClr>
                </a:solidFill>
              </a:rPr>
              <a:t>No provisión</a:t>
            </a:r>
            <a:endParaRPr lang="es-CO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1971609" y="4644571"/>
            <a:ext cx="82566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800" b="1" dirty="0" smtClean="0"/>
              <a:t>Artículo 4.9: Obligaciones de los PRST</a:t>
            </a:r>
            <a:r>
              <a:rPr lang="es-CO" sz="1800" dirty="0" smtClean="0"/>
              <a:t>: </a:t>
            </a:r>
            <a:r>
              <a:rPr lang="es-CO" sz="1800" dirty="0" smtClean="0">
                <a:solidFill>
                  <a:srgbClr val="FF0000"/>
                </a:solidFill>
              </a:rPr>
              <a:t>Abstenerse de exigir</a:t>
            </a:r>
            <a:r>
              <a:rPr lang="es-CO" sz="1800" dirty="0" smtClean="0"/>
              <a:t> a los PCA </a:t>
            </a:r>
            <a:r>
              <a:rPr lang="es-CO" sz="1800" dirty="0" smtClean="0">
                <a:solidFill>
                  <a:srgbClr val="FF0000"/>
                </a:solidFill>
              </a:rPr>
              <a:t>condiciones</a:t>
            </a:r>
            <a:r>
              <a:rPr lang="es-CO" sz="1800" dirty="0" smtClean="0"/>
              <a:t> referidas al </a:t>
            </a:r>
            <a:r>
              <a:rPr lang="es-CO" sz="1800" dirty="0" smtClean="0">
                <a:solidFill>
                  <a:srgbClr val="FF0000"/>
                </a:solidFill>
              </a:rPr>
              <a:t>contenido, calidad, clientes, publicidad</a:t>
            </a:r>
            <a:r>
              <a:rPr lang="es-CO" sz="1800" dirty="0" smtClean="0"/>
              <a:t> o cualquier otro aspecto relativo a la provisión de dichos contenidos y aplicaciones diferentes a las necesarias para garantizar la seguridad de las redes y/o aquella información que resulte para el cumplimiento de las disposiciones previstas en el </a:t>
            </a:r>
            <a:r>
              <a:rPr lang="es-CO" sz="1800" dirty="0"/>
              <a:t>C</a:t>
            </a:r>
            <a:r>
              <a:rPr lang="es-CO" sz="1800" dirty="0" smtClean="0"/>
              <a:t>apítulo IV del Titulo II de la Resolución CRC 3066…</a:t>
            </a:r>
            <a:endParaRPr lang="es-CO" sz="1800" dirty="0"/>
          </a:p>
        </p:txBody>
      </p:sp>
      <p:sp>
        <p:nvSpPr>
          <p:cNvPr id="61" name="60 Flecha abajo"/>
          <p:cNvSpPr/>
          <p:nvPr/>
        </p:nvSpPr>
        <p:spPr>
          <a:xfrm>
            <a:off x="5401489" y="4237289"/>
            <a:ext cx="622750" cy="312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</p:spTree>
    <p:extLst>
      <p:ext uri="{BB962C8B-B14F-4D97-AF65-F5344CB8AC3E}">
        <p14:creationId xmlns:p14="http://schemas.microsoft.com/office/powerpoint/2010/main" val="86568538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196264" y="2020780"/>
            <a:ext cx="83286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CO" sz="2000" dirty="0" smtClean="0">
                <a:solidFill>
                  <a:srgbClr val="C00000"/>
                </a:solidFill>
              </a:rPr>
              <a:t>Definición de régimen aplicable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C00000"/>
                </a:solidFill>
              </a:rPr>
              <a:t>Documento preparatorio RESOLUCIÓN CRC 3501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C00000"/>
                </a:solidFill>
              </a:rPr>
              <a:t>Aplicación competencia residual Ley 1480 de 2011</a:t>
            </a:r>
          </a:p>
          <a:p>
            <a:pPr lvl="1" algn="just"/>
            <a:endParaRPr lang="es-CO" sz="2000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s-CO" sz="2000" dirty="0" smtClean="0">
                <a:solidFill>
                  <a:srgbClr val="C00000"/>
                </a:solidFill>
              </a:rPr>
              <a:t>Vinculación del PRST como vocero frente al usuario en los casos de reclamaciones contra PCA nacionales y extranjeros: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CO" sz="2000" dirty="0">
                <a:solidFill>
                  <a:srgbClr val="C00000"/>
                </a:solidFill>
              </a:rPr>
              <a:t>	</a:t>
            </a:r>
            <a:r>
              <a:rPr lang="es-CO" sz="2000" dirty="0" smtClean="0">
                <a:solidFill>
                  <a:srgbClr val="C00000"/>
                </a:solidFill>
              </a:rPr>
              <a:t>Analogía empaquetamiento de servicios</a:t>
            </a:r>
          </a:p>
          <a:p>
            <a:pPr marL="1200150" lvl="2" indent="-285750" algn="just">
              <a:buFont typeface="Courier New" pitchFamily="49" charset="0"/>
              <a:buChar char="o"/>
            </a:pPr>
            <a:r>
              <a:rPr lang="es-CO" sz="2000" dirty="0" smtClean="0">
                <a:solidFill>
                  <a:srgbClr val="C00000"/>
                </a:solidFill>
              </a:rPr>
              <a:t>Encauzar </a:t>
            </a:r>
            <a:r>
              <a:rPr lang="es-CO" sz="2000" dirty="0" err="1" smtClean="0">
                <a:solidFill>
                  <a:srgbClr val="C00000"/>
                </a:solidFill>
              </a:rPr>
              <a:t>PQR´s</a:t>
            </a:r>
            <a:endParaRPr lang="es-CO" sz="2000" dirty="0" smtClean="0">
              <a:solidFill>
                <a:srgbClr val="C00000"/>
              </a:solidFill>
            </a:endParaRPr>
          </a:p>
          <a:p>
            <a:pPr marL="1200150" lvl="2" indent="-285750" algn="just">
              <a:buFont typeface="Courier New" pitchFamily="49" charset="0"/>
              <a:buChar char="o"/>
            </a:pPr>
            <a:r>
              <a:rPr lang="es-CO" sz="2000" dirty="0" smtClean="0">
                <a:solidFill>
                  <a:srgbClr val="C00000"/>
                </a:solidFill>
              </a:rPr>
              <a:t>Transparencia:</a:t>
            </a:r>
          </a:p>
          <a:p>
            <a:pPr marL="1657350" lvl="3" indent="-285750" algn="just">
              <a:buFont typeface="Wingdings" pitchFamily="2" charset="2"/>
              <a:buChar char="§"/>
            </a:pPr>
            <a:r>
              <a:rPr lang="es-CO" sz="2000" dirty="0" smtClean="0">
                <a:solidFill>
                  <a:srgbClr val="C00000"/>
                </a:solidFill>
              </a:rPr>
              <a:t>Identidad</a:t>
            </a:r>
            <a:endParaRPr lang="es-CO" sz="2000" dirty="0">
              <a:solidFill>
                <a:srgbClr val="C00000"/>
              </a:solidFill>
            </a:endParaRPr>
          </a:p>
          <a:p>
            <a:pPr marL="1657350" lvl="3" indent="-285750" algn="just">
              <a:buFont typeface="Wingdings" pitchFamily="2" charset="2"/>
              <a:buChar char="§"/>
            </a:pPr>
            <a:r>
              <a:rPr lang="es-CO" sz="2000" dirty="0" smtClean="0">
                <a:solidFill>
                  <a:srgbClr val="C00000"/>
                </a:solidFill>
              </a:rPr>
              <a:t>Consumos/facturación</a:t>
            </a:r>
          </a:p>
          <a:p>
            <a:pPr lvl="3" algn="just"/>
            <a:endParaRPr lang="es-CO" sz="2000" dirty="0" smtClean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6944" y="762001"/>
            <a:ext cx="9022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</a:rPr>
              <a:t>REFLEXIONES EN TORNO DE LA PROTECCIÓN DE USUARIOS Y EL ROL DE LOS </a:t>
            </a:r>
            <a:r>
              <a:rPr lang="es-CO" sz="2400" b="1" dirty="0" err="1" smtClean="0">
                <a:solidFill>
                  <a:schemeClr val="accent1">
                    <a:lumMod val="75000"/>
                  </a:schemeClr>
                </a:solidFill>
              </a:rPr>
              <a:t>PCA´s</a:t>
            </a:r>
            <a:endParaRPr lang="es-C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359" y="1357315"/>
            <a:ext cx="2258444" cy="1500181"/>
          </a:xfrm>
          <a:prstGeom prst="rect">
            <a:avLst/>
          </a:prstGeom>
        </p:spPr>
      </p:pic>
      <p:sp>
        <p:nvSpPr>
          <p:cNvPr id="8196" name="11 Rectángulo"/>
          <p:cNvSpPr>
            <a:spLocks noChangeArrowheads="1"/>
          </p:cNvSpPr>
          <p:nvPr/>
        </p:nvSpPr>
        <p:spPr bwMode="auto">
          <a:xfrm>
            <a:off x="1806451" y="1357315"/>
            <a:ext cx="855687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z="100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34483" y="1235677"/>
            <a:ext cx="10952798" cy="4917988"/>
          </a:xfrm>
        </p:spPr>
        <p:txBody>
          <a:bodyPr>
            <a:normAutofit fontScale="62500" lnSpcReduction="20000"/>
          </a:bodyPr>
          <a:lstStyle/>
          <a:p>
            <a:pPr algn="l"/>
            <a:endParaRPr lang="es-CO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es-CO" sz="3600" b="1" dirty="0" smtClean="0">
                <a:solidFill>
                  <a:schemeClr val="tx2">
                    <a:lumMod val="50000"/>
                  </a:schemeClr>
                </a:solidFill>
              </a:rPr>
              <a:t>				MULTAS?</a:t>
            </a:r>
            <a:endParaRPr lang="es-CO" sz="3600" b="1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es-CO" sz="4600" b="1" dirty="0" smtClean="0">
                <a:solidFill>
                  <a:schemeClr val="tx2">
                    <a:lumMod val="50000"/>
                  </a:schemeClr>
                </a:solidFill>
              </a:rPr>
              <a:t>CALIDAD     Vs</a:t>
            </a:r>
            <a:r>
              <a:rPr lang="es-CO" sz="3600" b="1" dirty="0" smtClean="0">
                <a:solidFill>
                  <a:schemeClr val="tx2">
                    <a:lumMod val="50000"/>
                  </a:schemeClr>
                </a:solidFill>
              </a:rPr>
              <a:t>	RESTRICCIONES </a:t>
            </a:r>
            <a:r>
              <a:rPr lang="es-CO" sz="3600" b="1" dirty="0">
                <a:solidFill>
                  <a:schemeClr val="tx2">
                    <a:lumMod val="50000"/>
                  </a:schemeClr>
                </a:solidFill>
              </a:rPr>
              <a:t>DE </a:t>
            </a:r>
            <a:r>
              <a:rPr lang="es-CO" sz="3600" b="1" dirty="0" smtClean="0">
                <a:solidFill>
                  <a:schemeClr val="tx2">
                    <a:lumMod val="50000"/>
                  </a:schemeClr>
                </a:solidFill>
              </a:rPr>
              <a:t>MERCADO?</a:t>
            </a:r>
          </a:p>
          <a:p>
            <a:pPr algn="l"/>
            <a:r>
              <a:rPr lang="es-CO" sz="3600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s-CO" sz="3600" b="1" dirty="0" smtClean="0">
                <a:solidFill>
                  <a:schemeClr val="tx2">
                    <a:lumMod val="50000"/>
                  </a:schemeClr>
                </a:solidFill>
              </a:rPr>
              <a:t>			REGULACIÓN DE PRECIOS?       </a:t>
            </a:r>
          </a:p>
          <a:p>
            <a:pPr algn="l"/>
            <a:endParaRPr lang="es-CO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s-CO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s-CO" sz="16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s-CO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s-CO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s-CO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70000"/>
              </a:lnSpc>
            </a:pPr>
            <a:r>
              <a:rPr lang="es-CO" sz="2800" b="1" dirty="0" smtClean="0">
                <a:solidFill>
                  <a:schemeClr val="tx2">
                    <a:lumMod val="50000"/>
                  </a:schemeClr>
                </a:solidFill>
              </a:rPr>
              <a:t>NI LAS MULTAS, NI LAS RESTRICCIONES DE MERCADO, NI LA REGULACIÓN DE PRECIOS SON </a:t>
            </a:r>
            <a:r>
              <a:rPr lang="es-CO" sz="2800" b="1" u="sng" dirty="0" smtClean="0">
                <a:solidFill>
                  <a:schemeClr val="tx2">
                    <a:lumMod val="50000"/>
                  </a:schemeClr>
                </a:solidFill>
              </a:rPr>
              <a:t>INCENTIVOS </a:t>
            </a:r>
            <a:r>
              <a:rPr lang="es-CO" sz="2800" b="1" u="sng" smtClean="0">
                <a:solidFill>
                  <a:schemeClr val="tx2">
                    <a:lumMod val="50000"/>
                  </a:schemeClr>
                </a:solidFill>
              </a:rPr>
              <a:t>DIRECTOS </a:t>
            </a:r>
            <a:r>
              <a:rPr lang="es-CO" sz="2800" b="1" u="sng" smtClean="0">
                <a:solidFill>
                  <a:schemeClr val="tx2">
                    <a:lumMod val="50000"/>
                  </a:schemeClr>
                </a:solidFill>
              </a:rPr>
              <a:t>IDEALES </a:t>
            </a:r>
            <a:r>
              <a:rPr lang="es-CO" sz="2800" b="1" smtClean="0">
                <a:solidFill>
                  <a:schemeClr val="tx2">
                    <a:lumMod val="50000"/>
                  </a:schemeClr>
                </a:solidFill>
              </a:rPr>
              <a:t>PARA </a:t>
            </a:r>
            <a:r>
              <a:rPr lang="es-CO" sz="2800" b="1" dirty="0" smtClean="0">
                <a:solidFill>
                  <a:schemeClr val="tx2">
                    <a:lumMod val="50000"/>
                  </a:schemeClr>
                </a:solidFill>
              </a:rPr>
              <a:t>MEJORAR EL PROBLEMA DE LA CALIDAD </a:t>
            </a:r>
            <a:r>
              <a:rPr lang="es-CO" sz="2800" b="1" dirty="0" smtClean="0">
                <a:solidFill>
                  <a:srgbClr val="FF0000"/>
                </a:solidFill>
              </a:rPr>
              <a:t>EN LA PRESTACIÓN DEL SERVICIO </a:t>
            </a:r>
            <a:r>
              <a:rPr lang="es-CO" sz="2800" b="1" dirty="0" smtClean="0">
                <a:solidFill>
                  <a:schemeClr val="tx2">
                    <a:lumMod val="50000"/>
                  </a:schemeClr>
                </a:solidFill>
              </a:rPr>
              <a:t>DE VOZ Y DATOS EN COLOMBIA</a:t>
            </a:r>
          </a:p>
          <a:p>
            <a:pPr algn="l">
              <a:lnSpc>
                <a:spcPct val="170000"/>
              </a:lnSpc>
            </a:pPr>
            <a:endParaRPr lang="es-CO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ct val="170000"/>
              </a:lnSpc>
            </a:pPr>
            <a:endParaRPr lang="es-CO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es-CO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es-CO" sz="16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es-CO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2389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11 Rectángulo"/>
          <p:cNvSpPr>
            <a:spLocks noChangeArrowheads="1"/>
          </p:cNvSpPr>
          <p:nvPr/>
        </p:nvSpPr>
        <p:spPr bwMode="auto">
          <a:xfrm>
            <a:off x="1806451" y="1357315"/>
            <a:ext cx="855687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z="100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7223" y="342689"/>
            <a:ext cx="10344309" cy="727788"/>
          </a:xfrm>
        </p:spPr>
        <p:txBody>
          <a:bodyPr/>
          <a:lstStyle/>
          <a:p>
            <a:r>
              <a:rPr lang="es-CO" sz="4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QUE PROPONEMOS</a:t>
            </a:r>
            <a:endParaRPr lang="es-CO" sz="4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34483" y="1454072"/>
            <a:ext cx="10952798" cy="5118199"/>
          </a:xfrm>
        </p:spPr>
        <p:txBody>
          <a:bodyPr/>
          <a:lstStyle/>
          <a:p>
            <a:r>
              <a:rPr lang="es-CO" sz="3600" b="1" dirty="0" smtClean="0">
                <a:solidFill>
                  <a:schemeClr val="tx2">
                    <a:lumMod val="50000"/>
                  </a:schemeClr>
                </a:solidFill>
              </a:rPr>
              <a:t>AUTOREGULACIÓN – AUTOCOMPOSICIÓN </a:t>
            </a:r>
          </a:p>
          <a:p>
            <a:endParaRPr lang="es-CO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CO" sz="2800" b="1" dirty="0" smtClean="0">
                <a:solidFill>
                  <a:schemeClr val="tx2">
                    <a:lumMod val="50000"/>
                  </a:schemeClr>
                </a:solidFill>
              </a:rPr>
              <a:t>PARA LOGRAR UNA VERDADERA SOLUCIÓN FRENTE A LA QUEJA PRESENTADA POR EL USUARIO EN SEDE DE EMPRESA</a:t>
            </a:r>
          </a:p>
          <a:p>
            <a:endParaRPr lang="es-CO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es-CO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es-CO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es-CO" sz="16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CO" sz="1600" b="1" dirty="0" smtClean="0">
                <a:solidFill>
                  <a:schemeClr val="tx2">
                    <a:lumMod val="50000"/>
                  </a:schemeClr>
                </a:solidFill>
              </a:rPr>
              <a:t>	          PROGRAMA DE RESOLUCIÓN ELECTRÓNICA DE CONFLICTOS Vs NUEVAS TECNOLOGÍAS</a:t>
            </a:r>
          </a:p>
          <a:p>
            <a:r>
              <a:rPr lang="es-CO" sz="1600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s-CO" sz="1600" b="1" dirty="0" smtClean="0">
                <a:solidFill>
                  <a:schemeClr val="tx2">
                    <a:lumMod val="50000"/>
                  </a:schemeClr>
                </a:solidFill>
              </a:rPr>
              <a:t>				</a:t>
            </a:r>
          </a:p>
          <a:p>
            <a:r>
              <a:rPr lang="es-CO" sz="1600" b="1" dirty="0" smtClean="0">
                <a:solidFill>
                  <a:schemeClr val="tx2">
                    <a:lumMod val="50000"/>
                  </a:schemeClr>
                </a:solidFill>
              </a:rPr>
              <a:t>POLÍTICA PÚBLICA</a:t>
            </a:r>
            <a:endParaRPr lang="es-CO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38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s-CO" sz="1400" smtClean="0"/>
              <a:t>Colombia, 23-24 September 2013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5F52937-E091-4B11-B7CE-682E517E41CD}" type="slidenum">
              <a:rPr lang="en-US" altLang="es-CO" sz="1400"/>
              <a:pPr/>
              <a:t>14</a:t>
            </a:fld>
            <a:endParaRPr lang="en-US" altLang="es-CO" sz="1400"/>
          </a:p>
        </p:txBody>
      </p:sp>
      <p:sp>
        <p:nvSpPr>
          <p:cNvPr id="8" name="7 Rectángulo"/>
          <p:cNvSpPr/>
          <p:nvPr/>
        </p:nvSpPr>
        <p:spPr>
          <a:xfrm>
            <a:off x="727037" y="2000240"/>
            <a:ext cx="109300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3600" dirty="0" smtClean="0"/>
              <a:t>web: www.sic.gov.co        	</a:t>
            </a:r>
          </a:p>
          <a:p>
            <a:pPr>
              <a:lnSpc>
                <a:spcPct val="200000"/>
              </a:lnSpc>
            </a:pPr>
            <a:r>
              <a:rPr lang="es-ES" sz="3600" dirty="0"/>
              <a:t>	</a:t>
            </a:r>
            <a:r>
              <a:rPr lang="es-ES" sz="3600" dirty="0" smtClean="0"/>
              <a:t>@</a:t>
            </a:r>
            <a:r>
              <a:rPr lang="es-ES" sz="3600" dirty="0" err="1" smtClean="0"/>
              <a:t>sicsuper</a:t>
            </a:r>
            <a:r>
              <a:rPr lang="es-ES" sz="3600" dirty="0" smtClean="0"/>
              <a:t>        </a:t>
            </a:r>
          </a:p>
          <a:p>
            <a:pPr>
              <a:lnSpc>
                <a:spcPct val="200000"/>
              </a:lnSpc>
            </a:pPr>
            <a:r>
              <a:rPr lang="es-ES" sz="3600" dirty="0" smtClean="0"/>
              <a:t>	superintendencia de industria y comercio</a:t>
            </a:r>
          </a:p>
        </p:txBody>
      </p:sp>
      <p:pic>
        <p:nvPicPr>
          <p:cNvPr id="9224" name="Picture 8" descr="https://encrypted-tbn1.gstatic.com/images?q=tbn:ANd9GcQ_Do9mxrnjvzUyoALHvNW52waK_OGWOOEkcE6oxkakths1QIIyq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13" y="4572008"/>
            <a:ext cx="869913" cy="579064"/>
          </a:xfrm>
          <a:prstGeom prst="rect">
            <a:avLst/>
          </a:prstGeom>
          <a:noFill/>
        </p:spPr>
      </p:pic>
      <p:pic>
        <p:nvPicPr>
          <p:cNvPr id="9226" name="Picture 10" descr="http://www.ladue.k12.mo.us/lms/images/twitter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2789" y="3429000"/>
            <a:ext cx="634963" cy="634963"/>
          </a:xfrm>
          <a:prstGeom prst="rect">
            <a:avLst/>
          </a:prstGeom>
          <a:noFill/>
        </p:spPr>
      </p:pic>
      <p:pic>
        <p:nvPicPr>
          <p:cNvPr id="11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51" y="485364"/>
            <a:ext cx="3143272" cy="1263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11 Rectángulo"/>
          <p:cNvSpPr>
            <a:spLocks noChangeArrowheads="1"/>
          </p:cNvSpPr>
          <p:nvPr/>
        </p:nvSpPr>
        <p:spPr bwMode="auto">
          <a:xfrm>
            <a:off x="1806452" y="1357316"/>
            <a:ext cx="855687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z="100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18055" y="-71462"/>
            <a:ext cx="7090704" cy="1417320"/>
          </a:xfrm>
        </p:spPr>
        <p:txBody>
          <a:bodyPr/>
          <a:lstStyle/>
          <a:p>
            <a:r>
              <a:rPr lang="es-CO" sz="3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Calidad - Q    </a:t>
            </a:r>
            <a:br>
              <a:rPr lang="es-CO" sz="3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es-CO" sz="3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DE QUÉ ?</a:t>
            </a:r>
            <a:endParaRPr lang="es-CO" sz="3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18039" y="1488989"/>
            <a:ext cx="11191259" cy="5195277"/>
          </a:xfrm>
        </p:spPr>
        <p:txBody>
          <a:bodyPr/>
          <a:lstStyle/>
          <a:p>
            <a:endParaRPr lang="es-CO" sz="2000" dirty="0"/>
          </a:p>
          <a:p>
            <a:endParaRPr lang="es-CO" sz="20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99" y="1287744"/>
            <a:ext cx="2980811" cy="81877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26113" y="2656171"/>
            <a:ext cx="304246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Vigilancia y control de los indicadores de calidad</a:t>
            </a:r>
            <a:endParaRPr lang="es-CO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143959" y="3714752"/>
            <a:ext cx="3769588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s-CO" sz="1400" dirty="0" smtClean="0"/>
              <a:t>Ley 1341 de 2009, Artículos 63 y 64 Numeral 9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s-CO" sz="1400" dirty="0" smtClean="0"/>
              <a:t>Resolución CRC 3067 de 2011 Artículo 5.4 </a:t>
            </a:r>
          </a:p>
        </p:txBody>
      </p:sp>
      <p:sp>
        <p:nvSpPr>
          <p:cNvPr id="6" name="5 Flecha abajo"/>
          <p:cNvSpPr/>
          <p:nvPr/>
        </p:nvSpPr>
        <p:spPr>
          <a:xfrm>
            <a:off x="2666912" y="2261045"/>
            <a:ext cx="620659" cy="29543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Flecha abajo"/>
          <p:cNvSpPr/>
          <p:nvPr/>
        </p:nvSpPr>
        <p:spPr>
          <a:xfrm>
            <a:off x="2655863" y="3357562"/>
            <a:ext cx="620659" cy="295433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940" y="1142985"/>
            <a:ext cx="2396147" cy="963531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6845504" y="2571744"/>
            <a:ext cx="418338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/>
              <a:t>Prestación eficiente y continua de los servicios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/>
              <a:t>Calidad en la atención del usuario</a:t>
            </a:r>
            <a:endParaRPr lang="es-CO" sz="1600" dirty="0"/>
          </a:p>
        </p:txBody>
      </p:sp>
      <p:sp>
        <p:nvSpPr>
          <p:cNvPr id="25" name="24 Flecha abajo"/>
          <p:cNvSpPr/>
          <p:nvPr/>
        </p:nvSpPr>
        <p:spPr>
          <a:xfrm>
            <a:off x="8573251" y="2214555"/>
            <a:ext cx="620659" cy="29543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CuadroTexto"/>
          <p:cNvSpPr txBox="1"/>
          <p:nvPr/>
        </p:nvSpPr>
        <p:spPr>
          <a:xfrm>
            <a:off x="6773028" y="3786190"/>
            <a:ext cx="4241081" cy="7386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s-CO" sz="1400" dirty="0" smtClean="0"/>
              <a:t>Decreto 4886 de 2011, Artículo 13 Numeral 3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s-CO" sz="1400" dirty="0" smtClean="0"/>
              <a:t>Resolución CRC 3066 de 2011</a:t>
            </a:r>
          </a:p>
        </p:txBody>
      </p:sp>
      <p:sp>
        <p:nvSpPr>
          <p:cNvPr id="27" name="26 Flecha abajo"/>
          <p:cNvSpPr/>
          <p:nvPr/>
        </p:nvSpPr>
        <p:spPr>
          <a:xfrm>
            <a:off x="8573251" y="3460887"/>
            <a:ext cx="620659" cy="295433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CuadroTexto"/>
          <p:cNvSpPr txBox="1"/>
          <p:nvPr/>
        </p:nvSpPr>
        <p:spPr>
          <a:xfrm>
            <a:off x="584161" y="5214950"/>
            <a:ext cx="464347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Contrato de Concesión Proveedor - Estado </a:t>
            </a:r>
          </a:p>
          <a:p>
            <a:pPr algn="ctr"/>
            <a:r>
              <a:rPr lang="es-CO" sz="1600" dirty="0" smtClean="0"/>
              <a:t>Habilitación General </a:t>
            </a:r>
          </a:p>
          <a:p>
            <a:pPr algn="ctr"/>
            <a:r>
              <a:rPr lang="es-CO" sz="1600" dirty="0" smtClean="0"/>
              <a:t>Vs. </a:t>
            </a:r>
          </a:p>
          <a:p>
            <a:pPr algn="ctr"/>
            <a:r>
              <a:rPr lang="es-CO" sz="1600" dirty="0" smtClean="0"/>
              <a:t>Régimen</a:t>
            </a:r>
            <a:endParaRPr lang="es-CO" sz="1400" dirty="0"/>
          </a:p>
        </p:txBody>
      </p:sp>
      <p:sp>
        <p:nvSpPr>
          <p:cNvPr id="28" name="27 Flecha abajo"/>
          <p:cNvSpPr/>
          <p:nvPr/>
        </p:nvSpPr>
        <p:spPr>
          <a:xfrm>
            <a:off x="2655863" y="4786322"/>
            <a:ext cx="620659" cy="29543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28 Flecha abajo"/>
          <p:cNvSpPr/>
          <p:nvPr/>
        </p:nvSpPr>
        <p:spPr>
          <a:xfrm>
            <a:off x="8585217" y="4643446"/>
            <a:ext cx="620659" cy="29543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29 CuadroTexto"/>
          <p:cNvSpPr txBox="1"/>
          <p:nvPr/>
        </p:nvSpPr>
        <p:spPr>
          <a:xfrm>
            <a:off x="6870706" y="5066426"/>
            <a:ext cx="412785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Contrato de Prestación de Servicios Proveedor - Usuario </a:t>
            </a:r>
          </a:p>
          <a:p>
            <a:pPr algn="ctr"/>
            <a:r>
              <a:rPr lang="es-CO" sz="1600" dirty="0" smtClean="0"/>
              <a:t>Vs. </a:t>
            </a:r>
          </a:p>
          <a:p>
            <a:pPr algn="ctr"/>
            <a:r>
              <a:rPr lang="es-CO" sz="1600" dirty="0" smtClean="0"/>
              <a:t>Régimen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37293537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11 Rectángulo"/>
          <p:cNvSpPr>
            <a:spLocks noChangeArrowheads="1"/>
          </p:cNvSpPr>
          <p:nvPr/>
        </p:nvSpPr>
        <p:spPr bwMode="auto">
          <a:xfrm>
            <a:off x="1312565" y="1142984"/>
            <a:ext cx="855687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z="100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18055" y="118873"/>
            <a:ext cx="7090704" cy="1417320"/>
          </a:xfrm>
        </p:spPr>
        <p:txBody>
          <a:bodyPr/>
          <a:lstStyle/>
          <a:p>
            <a:r>
              <a:rPr lang="es-CO" sz="7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Calidad - Q</a:t>
            </a:r>
            <a:r>
              <a:rPr lang="es-CO" sz="4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  </a:t>
            </a:r>
            <a:br>
              <a:rPr lang="es-CO" sz="4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endParaRPr lang="es-CO" sz="4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18038" y="1428736"/>
            <a:ext cx="11191259" cy="5195277"/>
          </a:xfrm>
        </p:spPr>
        <p:txBody>
          <a:bodyPr/>
          <a:lstStyle/>
          <a:p>
            <a:endParaRPr lang="es-CO" dirty="0"/>
          </a:p>
          <a:p>
            <a:endParaRPr lang="es-CO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13" y="1674193"/>
            <a:ext cx="2980811" cy="81877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228347" y="2942282"/>
            <a:ext cx="253393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Vigilancia y control de los indicadores de calidad</a:t>
            </a:r>
            <a:endParaRPr lang="es-CO" sz="1600" dirty="0"/>
          </a:p>
        </p:txBody>
      </p:sp>
      <p:sp>
        <p:nvSpPr>
          <p:cNvPr id="6" name="5 Flecha abajo"/>
          <p:cNvSpPr/>
          <p:nvPr/>
        </p:nvSpPr>
        <p:spPr>
          <a:xfrm>
            <a:off x="2173025" y="2547156"/>
            <a:ext cx="620659" cy="29543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Flecha abajo"/>
          <p:cNvSpPr/>
          <p:nvPr/>
        </p:nvSpPr>
        <p:spPr>
          <a:xfrm rot="16200000">
            <a:off x="4175757" y="2817191"/>
            <a:ext cx="621792" cy="85481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34 CuadroTexto"/>
          <p:cNvSpPr txBox="1"/>
          <p:nvPr/>
        </p:nvSpPr>
        <p:spPr>
          <a:xfrm>
            <a:off x="5248608" y="1908188"/>
            <a:ext cx="253393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A</a:t>
            </a:r>
            <a:r>
              <a:rPr lang="es-CO" sz="1600" dirty="0" smtClean="0"/>
              <a:t>cceso a internet a través de redes fijas</a:t>
            </a:r>
            <a:endParaRPr lang="es-CO" sz="16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5260449" y="3757663"/>
            <a:ext cx="253393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Comunicaciones de voz a través de redes móviles</a:t>
            </a:r>
            <a:endParaRPr lang="es-CO" sz="16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5260449" y="4676585"/>
            <a:ext cx="253393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Envío de SMS</a:t>
            </a:r>
            <a:endParaRPr lang="es-CO" sz="16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5260449" y="2847489"/>
            <a:ext cx="253393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A</a:t>
            </a:r>
            <a:r>
              <a:rPr lang="es-CO" sz="1600" dirty="0" smtClean="0"/>
              <a:t>cceso a internet a través de redes móviles</a:t>
            </a:r>
            <a:endParaRPr lang="es-CO" sz="1600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7794386" y="2200574"/>
            <a:ext cx="3898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>
            <a:off x="7794386" y="3123758"/>
            <a:ext cx="3898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>
            <a:off x="7794386" y="4037706"/>
            <a:ext cx="3898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>
            <a:off x="7782545" y="4845862"/>
            <a:ext cx="3898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CuadroTexto"/>
          <p:cNvSpPr txBox="1"/>
          <p:nvPr/>
        </p:nvSpPr>
        <p:spPr>
          <a:xfrm>
            <a:off x="8305645" y="1954205"/>
            <a:ext cx="244358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Velocidad de transmisión de datos alcanzada</a:t>
            </a:r>
          </a:p>
        </p:txBody>
      </p:sp>
      <p:sp>
        <p:nvSpPr>
          <p:cNvPr id="47" name="46 CuadroTexto"/>
          <p:cNvSpPr txBox="1"/>
          <p:nvPr/>
        </p:nvSpPr>
        <p:spPr>
          <a:xfrm>
            <a:off x="8305645" y="2888607"/>
            <a:ext cx="244358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Ping (tiempo de ida y vuelta)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8305645" y="3834457"/>
            <a:ext cx="244358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Porcentaje total de llamadas caídas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8305645" y="4500553"/>
            <a:ext cx="2652749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Porcentaje de completación de mensajes cortos de texto </a:t>
            </a:r>
            <a:r>
              <a:rPr lang="es-CO" sz="1400" dirty="0" err="1"/>
              <a:t>on</a:t>
            </a:r>
            <a:r>
              <a:rPr lang="es-CO" sz="1400" dirty="0"/>
              <a:t>-net</a:t>
            </a:r>
          </a:p>
        </p:txBody>
      </p:sp>
    </p:spTree>
    <p:extLst>
      <p:ext uri="{BB962C8B-B14F-4D97-AF65-F5344CB8AC3E}">
        <p14:creationId xmlns:p14="http://schemas.microsoft.com/office/powerpoint/2010/main" val="22232063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20" grpId="0" animBg="1"/>
      <p:bldP spid="35" grpId="0" animBg="1"/>
      <p:bldP spid="36" grpId="0" animBg="1"/>
      <p:bldP spid="40" grpId="0" animBg="1"/>
      <p:bldP spid="41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7" y="2866339"/>
            <a:ext cx="2259280" cy="8956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1" name="20 CuadroTexto"/>
          <p:cNvSpPr txBox="1"/>
          <p:nvPr/>
        </p:nvSpPr>
        <p:spPr>
          <a:xfrm>
            <a:off x="3513119" y="2261708"/>
            <a:ext cx="164307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tx2">
                    <a:lumMod val="75000"/>
                  </a:schemeClr>
                </a:solidFill>
              </a:rPr>
              <a:t>Eventos de Compensación Automática  </a:t>
            </a:r>
            <a:endParaRPr lang="es-CO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513119" y="5214950"/>
            <a:ext cx="1611949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tx2">
                    <a:lumMod val="75000"/>
                  </a:schemeClr>
                </a:solidFill>
              </a:rPr>
              <a:t>Terminación del contrato sin el cobro de la CPM</a:t>
            </a:r>
            <a:endParaRPr lang="es-CO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201" name="8200 CuadroTexto"/>
          <p:cNvSpPr txBox="1"/>
          <p:nvPr/>
        </p:nvSpPr>
        <p:spPr>
          <a:xfrm>
            <a:off x="-58781" y="150946"/>
            <a:ext cx="38338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PRESTACIÓN CONTINUA Y EFICIENTE DEL SERVICIO</a:t>
            </a:r>
            <a:endParaRPr lang="es-CO" sz="2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32 Conector angular"/>
          <p:cNvCxnSpPr/>
          <p:nvPr/>
        </p:nvCxnSpPr>
        <p:spPr>
          <a:xfrm rot="5400000" flipH="1" flipV="1">
            <a:off x="1699288" y="3720565"/>
            <a:ext cx="2896381" cy="73128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6" name="35 Conector angular"/>
          <p:cNvCxnSpPr/>
          <p:nvPr/>
        </p:nvCxnSpPr>
        <p:spPr>
          <a:xfrm rot="16200000" flipH="1">
            <a:off x="2712150" y="4984950"/>
            <a:ext cx="799754" cy="660378"/>
          </a:xfrm>
          <a:prstGeom prst="bentConnector3">
            <a:avLst>
              <a:gd name="adj1" fmla="val 100022"/>
            </a:avLst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43" name="42 Llamada de flecha a la derecha"/>
          <p:cNvSpPr/>
          <p:nvPr/>
        </p:nvSpPr>
        <p:spPr>
          <a:xfrm rot="5400000">
            <a:off x="8279461" y="121374"/>
            <a:ext cx="676277" cy="1424138"/>
          </a:xfrm>
          <a:prstGeom prst="right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sz="1800" b="1" dirty="0" smtClean="0">
                <a:solidFill>
                  <a:schemeClr val="tx2">
                    <a:lumMod val="75000"/>
                  </a:schemeClr>
                </a:solidFill>
              </a:rPr>
              <a:t>Causas</a:t>
            </a:r>
            <a:endParaRPr lang="es-CO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9" name="58 Llamada de flecha a la derecha"/>
          <p:cNvSpPr/>
          <p:nvPr/>
        </p:nvSpPr>
        <p:spPr>
          <a:xfrm rot="5400000">
            <a:off x="10627022" y="-164144"/>
            <a:ext cx="600206" cy="1888480"/>
          </a:xfrm>
          <a:prstGeom prst="right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sz="1400" b="1" dirty="0" smtClean="0">
                <a:solidFill>
                  <a:schemeClr val="tx2">
                    <a:lumMod val="75000"/>
                  </a:schemeClr>
                </a:solidFill>
              </a:rPr>
              <a:t>Tiempo sin servicio</a:t>
            </a:r>
            <a:endParaRPr lang="es-CO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7629808" y="1318323"/>
            <a:ext cx="1877828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s-CO" sz="1400" dirty="0" smtClean="0">
                <a:solidFill>
                  <a:schemeClr val="tx2">
                    <a:lumMod val="75000"/>
                  </a:schemeClr>
                </a:solidFill>
              </a:rPr>
              <a:t>Desconexión del servicio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s-CO" sz="1400" dirty="0" smtClean="0">
                <a:solidFill>
                  <a:schemeClr val="tx2">
                    <a:lumMod val="75000"/>
                  </a:schemeClr>
                </a:solidFill>
              </a:rPr>
              <a:t>Bloqueo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s-CO" sz="1400" dirty="0" smtClean="0">
                <a:solidFill>
                  <a:schemeClr val="tx2">
                    <a:lumMod val="75000"/>
                  </a:schemeClr>
                </a:solidFill>
              </a:rPr>
              <a:t>Falta de disponibilidad del servicio, entre otros.</a:t>
            </a:r>
            <a:endParaRPr lang="es-CO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9854260" y="1230814"/>
            <a:ext cx="2068317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s-CO" sz="1400" dirty="0" smtClean="0">
                <a:solidFill>
                  <a:schemeClr val="tx2">
                    <a:lumMod val="75000"/>
                  </a:schemeClr>
                </a:solidFill>
              </a:rPr>
              <a:t>Más de 7 horas en un periodo de facturación.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s-CO" sz="1400" dirty="0" smtClean="0">
                <a:solidFill>
                  <a:schemeClr val="tx2">
                    <a:lumMod val="75000"/>
                  </a:schemeClr>
                </a:solidFill>
              </a:rPr>
              <a:t>Restablecimiento del servicio se efectuó 48 horas después de detectarse la interrupción, entre otros.</a:t>
            </a:r>
            <a:endParaRPr lang="es-CO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3" name="62 Flecha derecha"/>
          <p:cNvSpPr/>
          <p:nvPr/>
        </p:nvSpPr>
        <p:spPr>
          <a:xfrm>
            <a:off x="9558713" y="1853631"/>
            <a:ext cx="276532" cy="36952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50 Flecha abajo"/>
          <p:cNvSpPr/>
          <p:nvPr/>
        </p:nvSpPr>
        <p:spPr>
          <a:xfrm>
            <a:off x="1198092" y="1928802"/>
            <a:ext cx="814829" cy="571504"/>
          </a:xfrm>
          <a:prstGeom prst="down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5885228" y="1652876"/>
            <a:ext cx="1406318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chemeClr val="tx2">
                    <a:lumMod val="75000"/>
                  </a:schemeClr>
                </a:solidFill>
              </a:rPr>
              <a:t>Falta </a:t>
            </a:r>
            <a:r>
              <a:rPr lang="es-CO" sz="1400" dirty="0" err="1" smtClean="0">
                <a:solidFill>
                  <a:schemeClr val="tx2">
                    <a:lumMod val="75000"/>
                  </a:schemeClr>
                </a:solidFill>
              </a:rPr>
              <a:t>disponibilidadde</a:t>
            </a:r>
            <a:r>
              <a:rPr lang="es-CO" sz="1400" dirty="0" smtClean="0">
                <a:solidFill>
                  <a:schemeClr val="tx2">
                    <a:lumMod val="75000"/>
                  </a:schemeClr>
                </a:solidFill>
              </a:rPr>
              <a:t> la Red</a:t>
            </a:r>
            <a:endParaRPr lang="es-CO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5827370" y="3615641"/>
            <a:ext cx="1464988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chemeClr val="tx2">
                    <a:lumMod val="75000"/>
                  </a:schemeClr>
                </a:solidFill>
              </a:rPr>
              <a:t>Deficiente prestación del servicio de voz a través de redes móviles</a:t>
            </a:r>
            <a:endParaRPr lang="es-CO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7" name="56 Conector recto de flecha"/>
          <p:cNvCxnSpPr>
            <a:stCxn id="21" idx="3"/>
            <a:endCxn id="71" idx="1"/>
          </p:cNvCxnSpPr>
          <p:nvPr/>
        </p:nvCxnSpPr>
        <p:spPr>
          <a:xfrm flipV="1">
            <a:off x="5156193" y="2022208"/>
            <a:ext cx="729035" cy="608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76" name="75 Conector recto de flecha"/>
          <p:cNvCxnSpPr>
            <a:stCxn id="21" idx="3"/>
            <a:endCxn id="72" idx="1"/>
          </p:cNvCxnSpPr>
          <p:nvPr/>
        </p:nvCxnSpPr>
        <p:spPr>
          <a:xfrm>
            <a:off x="5156193" y="2631040"/>
            <a:ext cx="671177" cy="16770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9" name="78 Flecha derecha"/>
          <p:cNvSpPr/>
          <p:nvPr/>
        </p:nvSpPr>
        <p:spPr>
          <a:xfrm>
            <a:off x="7291546" y="1835395"/>
            <a:ext cx="276532" cy="36952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0" name="79 Flecha derecha"/>
          <p:cNvSpPr/>
          <p:nvPr/>
        </p:nvSpPr>
        <p:spPr>
          <a:xfrm>
            <a:off x="7320069" y="4169427"/>
            <a:ext cx="276532" cy="36952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1" name="80 CuadroTexto"/>
          <p:cNvSpPr txBox="1"/>
          <p:nvPr/>
        </p:nvSpPr>
        <p:spPr>
          <a:xfrm>
            <a:off x="7644139" y="4081019"/>
            <a:ext cx="1559253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chemeClr val="tx2">
                    <a:lumMod val="75000"/>
                  </a:schemeClr>
                </a:solidFill>
              </a:rPr>
              <a:t>Eventos de llamadas caídas</a:t>
            </a:r>
            <a:endParaRPr lang="es-CO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6" name="65 Conector recto"/>
          <p:cNvCxnSpPr/>
          <p:nvPr/>
        </p:nvCxnSpPr>
        <p:spPr>
          <a:xfrm>
            <a:off x="2636639" y="3352627"/>
            <a:ext cx="1452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87" name="86 CuadroTexto"/>
          <p:cNvSpPr txBox="1"/>
          <p:nvPr/>
        </p:nvSpPr>
        <p:spPr>
          <a:xfrm>
            <a:off x="9558714" y="3756258"/>
            <a:ext cx="2384089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s-CO" sz="1400" dirty="0" smtClean="0">
                <a:solidFill>
                  <a:schemeClr val="tx2">
                    <a:lumMod val="75000"/>
                  </a:schemeClr>
                </a:solidFill>
              </a:rPr>
              <a:t>Compensación automática promedio (Hasta Diciembre 31/2014)</a:t>
            </a:r>
            <a:endParaRPr lang="es-CO" sz="1400" dirty="0">
              <a:solidFill>
                <a:schemeClr val="tx2">
                  <a:lumMod val="75000"/>
                </a:schemeClr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s-CO" sz="1400" dirty="0" smtClean="0">
                <a:solidFill>
                  <a:schemeClr val="tx2">
                    <a:lumMod val="75000"/>
                  </a:schemeClr>
                </a:solidFill>
              </a:rPr>
              <a:t>Compensación automática individual (</a:t>
            </a:r>
            <a:r>
              <a:rPr lang="es-CO" sz="1400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s-CO" sz="1400" dirty="0" smtClean="0">
                <a:solidFill>
                  <a:schemeClr val="tx2">
                    <a:lumMod val="75000"/>
                  </a:schemeClr>
                </a:solidFill>
              </a:rPr>
              <a:t> partir 1 de enero 2015)</a:t>
            </a:r>
            <a:endParaRPr lang="es-CO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9" name="88 Flecha derecha"/>
          <p:cNvSpPr/>
          <p:nvPr/>
        </p:nvSpPr>
        <p:spPr>
          <a:xfrm>
            <a:off x="9258817" y="4202481"/>
            <a:ext cx="229804" cy="36952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6013450" y="5720380"/>
            <a:ext cx="5709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dirty="0" smtClean="0">
                <a:solidFill>
                  <a:schemeClr val="tx2">
                    <a:lumMod val="75000"/>
                  </a:schemeClr>
                </a:solidFill>
              </a:rPr>
              <a:t>¿Cómo impactará el número de trámites en sede de empresa, las controversias surgidas por cuenta del cálculo de la compensación?</a:t>
            </a:r>
            <a:endParaRPr lang="es-CO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8166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67" y="3571876"/>
            <a:ext cx="2473482" cy="980562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3745197" y="2337497"/>
            <a:ext cx="198790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CO" sz="1400" dirty="0" smtClean="0"/>
              <a:t>Atender </a:t>
            </a:r>
            <a:r>
              <a:rPr lang="es-CO" sz="1400" dirty="0"/>
              <a:t>ágilmente y con calidad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3721835" y="5300200"/>
            <a:ext cx="186865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accent1">
                    <a:lumMod val="75000"/>
                  </a:schemeClr>
                </a:solidFill>
              </a:rPr>
              <a:t>Brindar </a:t>
            </a:r>
            <a:r>
              <a:rPr lang="es-CO" sz="1400" b="1" dirty="0">
                <a:solidFill>
                  <a:schemeClr val="accent1">
                    <a:lumMod val="75000"/>
                  </a:schemeClr>
                </a:solidFill>
              </a:rPr>
              <a:t>atención integral y respuesta oportuna</a:t>
            </a:r>
            <a:endParaRPr lang="es-CO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201" name="8200 CuadroTexto"/>
          <p:cNvSpPr txBox="1"/>
          <p:nvPr/>
        </p:nvSpPr>
        <p:spPr>
          <a:xfrm>
            <a:off x="187851" y="279057"/>
            <a:ext cx="2531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CALIDAD EN LA ATENCIÓN AL USUARIO</a:t>
            </a:r>
            <a:endParaRPr lang="es-CO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32 Conector angular"/>
          <p:cNvCxnSpPr/>
          <p:nvPr/>
        </p:nvCxnSpPr>
        <p:spPr>
          <a:xfrm rot="5400000" flipH="1" flipV="1">
            <a:off x="1931368" y="3740297"/>
            <a:ext cx="2896381" cy="731280"/>
          </a:xfrm>
          <a:prstGeom prst="bentConnector2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angular"/>
          <p:cNvCxnSpPr/>
          <p:nvPr/>
        </p:nvCxnSpPr>
        <p:spPr>
          <a:xfrm rot="16200000" flipH="1">
            <a:off x="2944230" y="5004682"/>
            <a:ext cx="799754" cy="660378"/>
          </a:xfrm>
          <a:prstGeom prst="bentConnector3">
            <a:avLst>
              <a:gd name="adj1" fmla="val 100022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6458026" y="2714620"/>
            <a:ext cx="2355554" cy="2893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s-CO" sz="1400" dirty="0" smtClean="0">
                <a:solidFill>
                  <a:schemeClr val="accent2"/>
                </a:solidFill>
              </a:rPr>
              <a:t>Oficinas físicas de atención</a:t>
            </a:r>
          </a:p>
          <a:p>
            <a:pPr marL="180975" indent="-180975">
              <a:buFont typeface="Arial" pitchFamily="34" charset="0"/>
              <a:buChar char="•"/>
            </a:pPr>
            <a:endParaRPr lang="es-CO" sz="1400" dirty="0" smtClean="0">
              <a:solidFill>
                <a:schemeClr val="accent2"/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s-CO" sz="1400" dirty="0" smtClean="0">
                <a:solidFill>
                  <a:schemeClr val="accent2"/>
                </a:solidFill>
              </a:rPr>
              <a:t>Oficinas virtuales </a:t>
            </a:r>
            <a:r>
              <a:rPr lang="es-CO" sz="1400" dirty="0">
                <a:solidFill>
                  <a:schemeClr val="accent2"/>
                </a:solidFill>
              </a:rPr>
              <a:t>(</a:t>
            </a:r>
            <a:r>
              <a:rPr lang="es-CO" sz="1400" dirty="0" smtClean="0">
                <a:solidFill>
                  <a:schemeClr val="accent2"/>
                </a:solidFill>
              </a:rPr>
              <a:t>página web y redes sociales)</a:t>
            </a:r>
          </a:p>
          <a:p>
            <a:pPr marL="180975" indent="-180975">
              <a:buFont typeface="Arial" pitchFamily="34" charset="0"/>
              <a:buChar char="•"/>
            </a:pPr>
            <a:endParaRPr lang="es-CO" sz="1400" dirty="0" smtClean="0">
              <a:solidFill>
                <a:schemeClr val="accent2"/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s-CO" sz="1400" dirty="0" smtClean="0">
                <a:solidFill>
                  <a:schemeClr val="accent2"/>
                </a:solidFill>
              </a:rPr>
              <a:t>Líneas </a:t>
            </a:r>
            <a:r>
              <a:rPr lang="es-CO" sz="1400" dirty="0">
                <a:solidFill>
                  <a:schemeClr val="accent2"/>
                </a:solidFill>
              </a:rPr>
              <a:t>gratuitas de </a:t>
            </a:r>
            <a:r>
              <a:rPr lang="es-CO" sz="1400" dirty="0" smtClean="0">
                <a:solidFill>
                  <a:schemeClr val="accent2"/>
                </a:solidFill>
              </a:rPr>
              <a:t>atención</a:t>
            </a:r>
          </a:p>
          <a:p>
            <a:pPr marL="180975" indent="-180975">
              <a:buFont typeface="Arial" pitchFamily="34" charset="0"/>
              <a:buChar char="•"/>
            </a:pPr>
            <a:endParaRPr lang="es-CO" sz="1400" dirty="0">
              <a:solidFill>
                <a:schemeClr val="accent2"/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s-CO" sz="1400" dirty="0">
                <a:solidFill>
                  <a:schemeClr val="accent2"/>
                </a:solidFill>
              </a:rPr>
              <a:t>Mensaje de texto SMS código 85432 (Sólo para telefonía móvil) </a:t>
            </a:r>
          </a:p>
        </p:txBody>
      </p:sp>
      <p:sp>
        <p:nvSpPr>
          <p:cNvPr id="51" name="50 Flecha abajo"/>
          <p:cNvSpPr/>
          <p:nvPr/>
        </p:nvSpPr>
        <p:spPr>
          <a:xfrm>
            <a:off x="923464" y="2562226"/>
            <a:ext cx="1003057" cy="828675"/>
          </a:xfrm>
          <a:prstGeom prst="down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CuadroTexto"/>
          <p:cNvSpPr txBox="1"/>
          <p:nvPr/>
        </p:nvSpPr>
        <p:spPr>
          <a:xfrm>
            <a:off x="3289643" y="3573251"/>
            <a:ext cx="244346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CO" sz="1400" dirty="0" smtClean="0"/>
              <a:t>Garantizar la presentación fácil </a:t>
            </a:r>
            <a:r>
              <a:rPr lang="es-CO" sz="1400" dirty="0"/>
              <a:t>y sin requisitos </a:t>
            </a:r>
            <a:r>
              <a:rPr lang="es-CO" sz="1400" dirty="0" smtClean="0"/>
              <a:t>innecesarios, de las  </a:t>
            </a:r>
            <a:r>
              <a:rPr lang="es-CO" sz="1400" dirty="0"/>
              <a:t>PETICIONES, QUEJAS Y RECURSOS (</a:t>
            </a:r>
            <a:r>
              <a:rPr lang="es-CO" sz="1400" dirty="0" err="1"/>
              <a:t>PQR´s</a:t>
            </a:r>
            <a:r>
              <a:rPr lang="es-CO" sz="1400" dirty="0"/>
              <a:t>) 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2870177" y="4214818"/>
            <a:ext cx="428628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30 Llamada de flecha a la derecha"/>
          <p:cNvSpPr/>
          <p:nvPr/>
        </p:nvSpPr>
        <p:spPr>
          <a:xfrm rot="5400000">
            <a:off x="7356714" y="684225"/>
            <a:ext cx="676277" cy="178433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sz="1600" b="1" dirty="0" smtClean="0"/>
              <a:t>Mecanismos</a:t>
            </a:r>
            <a:endParaRPr lang="es-CO" sz="1600" b="1" dirty="0"/>
          </a:p>
        </p:txBody>
      </p:sp>
      <p:sp>
        <p:nvSpPr>
          <p:cNvPr id="32" name="31 Llamada de flecha a la derecha"/>
          <p:cNvSpPr/>
          <p:nvPr/>
        </p:nvSpPr>
        <p:spPr>
          <a:xfrm rot="5400000">
            <a:off x="4213185" y="356982"/>
            <a:ext cx="952506" cy="261976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sz="1600" b="1" dirty="0" smtClean="0"/>
              <a:t>Obligaciones de los proveedores</a:t>
            </a:r>
            <a:endParaRPr lang="es-CO" sz="1600" b="1" dirty="0"/>
          </a:p>
        </p:txBody>
      </p:sp>
      <p:sp>
        <p:nvSpPr>
          <p:cNvPr id="6" name="5 Cerrar llave"/>
          <p:cNvSpPr/>
          <p:nvPr/>
        </p:nvSpPr>
        <p:spPr>
          <a:xfrm>
            <a:off x="5923259" y="2337497"/>
            <a:ext cx="361290" cy="3793699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34 Llamada de flecha a la derecha"/>
          <p:cNvSpPr/>
          <p:nvPr/>
        </p:nvSpPr>
        <p:spPr>
          <a:xfrm rot="5400000">
            <a:off x="10266051" y="679464"/>
            <a:ext cx="676277" cy="178433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sz="1600" b="1" dirty="0" smtClean="0"/>
              <a:t>Consecuencias</a:t>
            </a:r>
            <a:endParaRPr lang="es-CO" sz="1600" b="1" dirty="0"/>
          </a:p>
        </p:txBody>
      </p:sp>
      <p:sp>
        <p:nvSpPr>
          <p:cNvPr id="37" name="36 CuadroTexto"/>
          <p:cNvSpPr txBox="1"/>
          <p:nvPr/>
        </p:nvSpPr>
        <p:spPr>
          <a:xfrm>
            <a:off x="9368195" y="3000372"/>
            <a:ext cx="2383244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s-CO" sz="1400" dirty="0" smtClean="0">
                <a:solidFill>
                  <a:schemeClr val="accent2"/>
                </a:solidFill>
              </a:rPr>
              <a:t>Imposición de sanciones</a:t>
            </a:r>
          </a:p>
          <a:p>
            <a:pPr algn="ctr"/>
            <a:r>
              <a:rPr lang="es-CO" sz="1400" dirty="0" smtClean="0">
                <a:solidFill>
                  <a:schemeClr val="accent2"/>
                </a:solidFill>
              </a:rPr>
              <a:t>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l-GR" sz="1400" dirty="0">
                <a:solidFill>
                  <a:schemeClr val="accent2"/>
                </a:solidFill>
              </a:rPr>
              <a:t>Φ </a:t>
            </a:r>
            <a:r>
              <a:rPr lang="es-CO" sz="1400" dirty="0" smtClean="0">
                <a:solidFill>
                  <a:schemeClr val="accent2"/>
                </a:solidFill>
              </a:rPr>
              <a:t>Terminación del contrato</a:t>
            </a:r>
          </a:p>
          <a:p>
            <a:endParaRPr lang="es-CO" sz="1400" dirty="0" smtClean="0">
              <a:solidFill>
                <a:schemeClr val="accent2"/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l-GR" sz="1400" dirty="0" smtClean="0">
                <a:solidFill>
                  <a:schemeClr val="accent2"/>
                </a:solidFill>
              </a:rPr>
              <a:t>Φ</a:t>
            </a:r>
            <a:r>
              <a:rPr lang="es-CO" sz="1400" dirty="0" smtClean="0">
                <a:solidFill>
                  <a:schemeClr val="accent2"/>
                </a:solidFill>
              </a:rPr>
              <a:t> Compensación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932972" y="1814444"/>
            <a:ext cx="1003057" cy="4001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QoE</a:t>
            </a:r>
            <a:endParaRPr lang="es-CO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98344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11 Rectángulo"/>
          <p:cNvSpPr>
            <a:spLocks noChangeArrowheads="1"/>
          </p:cNvSpPr>
          <p:nvPr/>
        </p:nvSpPr>
        <p:spPr bwMode="auto">
          <a:xfrm>
            <a:off x="651953" y="1357315"/>
            <a:ext cx="1096211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z="100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Subtítulo 10"/>
          <p:cNvSpPr>
            <a:spLocks noGrp="1"/>
          </p:cNvSpPr>
          <p:nvPr>
            <p:ph type="subTitle" idx="1"/>
          </p:nvPr>
        </p:nvSpPr>
        <p:spPr>
          <a:xfrm>
            <a:off x="727037" y="116632"/>
            <a:ext cx="10874009" cy="857256"/>
          </a:xfrm>
        </p:spPr>
        <p:txBody>
          <a:bodyPr/>
          <a:lstStyle/>
          <a:p>
            <a:r>
              <a:rPr lang="es-CO" sz="2000" b="1" dirty="0" smtClean="0">
                <a:solidFill>
                  <a:schemeClr val="tx2">
                    <a:lumMod val="75000"/>
                  </a:schemeClr>
                </a:solidFill>
              </a:rPr>
              <a:t>DISTRIBUCIÓN DE LAS SANCIONES IMPUESTAS POR TIPOLOGÍA</a:t>
            </a:r>
          </a:p>
          <a:p>
            <a:r>
              <a:rPr lang="es-CO" sz="2000" b="1" dirty="0" smtClean="0">
                <a:solidFill>
                  <a:schemeClr val="tx2">
                    <a:lumMod val="75000"/>
                  </a:schemeClr>
                </a:solidFill>
              </a:rPr>
              <a:t> AÑO 2012 -  SECTOR COMUNICACIONES</a:t>
            </a:r>
            <a:endParaRPr lang="es-CO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s-CO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s-CO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s-CO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s-CO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l"/>
            <a:endParaRPr lang="es-CO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98607" y="6357958"/>
            <a:ext cx="9144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Fuente: </a:t>
            </a:r>
            <a:r>
              <a:rPr lang="es-CO" sz="1100" dirty="0" smtClean="0"/>
              <a:t>Dirección de Investigaciones de Protección al Usuario de </a:t>
            </a:r>
            <a:r>
              <a:rPr lang="es-CO" sz="1100" dirty="0"/>
              <a:t>S</a:t>
            </a:r>
            <a:r>
              <a:rPr lang="es-CO" sz="1100" dirty="0" smtClean="0"/>
              <a:t>ervicios de Telecomunicaciones </a:t>
            </a:r>
            <a:endParaRPr lang="es-ES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67" y="1039143"/>
            <a:ext cx="9433048" cy="534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60688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047BD5-8CC2-466B-9DA1-EB3C4635C7F4}" type="slidenum">
              <a:rPr lang="en-US" altLang="es-CO" smtClean="0"/>
              <a:pPr>
                <a:defRPr/>
              </a:pPr>
              <a:t>7</a:t>
            </a:fld>
            <a:endParaRPr lang="en-US" altLang="es-CO"/>
          </a:p>
        </p:txBody>
      </p:sp>
      <p:sp>
        <p:nvSpPr>
          <p:cNvPr id="6" name="Subtítulo 10"/>
          <p:cNvSpPr txBox="1">
            <a:spLocks/>
          </p:cNvSpPr>
          <p:nvPr/>
        </p:nvSpPr>
        <p:spPr bwMode="auto">
          <a:xfrm>
            <a:off x="727037" y="116632"/>
            <a:ext cx="1087400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tabLst/>
              <a:defRPr/>
            </a:pP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DISTRIBUCIÓN DE LAS SANCIONES IMPUESTAS POR TIPOLOGÍA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tabLst/>
              <a:defRPr/>
            </a:pP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PRIMER SEMESTRE</a:t>
            </a:r>
            <a:r>
              <a:rPr kumimoji="0" lang="es-CO" sz="20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A</a:t>
            </a: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ÑO 2013 - SECTOR COMUNICACIONES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tabLst/>
              <a:defRPr/>
            </a:pPr>
            <a:endParaRPr kumimoji="0" lang="es-CO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tabLst/>
              <a:defRPr/>
            </a:pPr>
            <a:endParaRPr kumimoji="0" lang="es-CO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tabLst/>
              <a:defRPr/>
            </a:pPr>
            <a:endParaRPr kumimoji="0" lang="es-CO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tabLst/>
              <a:defRPr/>
            </a:pP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tabLst/>
              <a:defRPr/>
            </a:pPr>
            <a:endParaRPr kumimoji="0" lang="es-CO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98607" y="6357958"/>
            <a:ext cx="9144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Fuente: </a:t>
            </a:r>
            <a:r>
              <a:rPr lang="es-CO" sz="1100" dirty="0" smtClean="0"/>
              <a:t>Dirección de Investigaciones de Protección al Usuario de </a:t>
            </a:r>
            <a:r>
              <a:rPr lang="es-CO" sz="1100" dirty="0"/>
              <a:t>S</a:t>
            </a:r>
            <a:r>
              <a:rPr lang="es-CO" sz="1100" dirty="0" smtClean="0"/>
              <a:t>ervicios de Telecomunicaciones </a:t>
            </a:r>
            <a:endParaRPr lang="es-ES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99" y="1052736"/>
            <a:ext cx="9038808" cy="521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11 Rectángulo"/>
          <p:cNvSpPr>
            <a:spLocks noChangeArrowheads="1"/>
          </p:cNvSpPr>
          <p:nvPr/>
        </p:nvSpPr>
        <p:spPr bwMode="auto">
          <a:xfrm>
            <a:off x="651953" y="1357315"/>
            <a:ext cx="1096211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0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z="100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24630" y="-24"/>
            <a:ext cx="5904856" cy="727788"/>
          </a:xfrm>
        </p:spPr>
        <p:txBody>
          <a:bodyPr/>
          <a:lstStyle/>
          <a:p>
            <a:r>
              <a:rPr lang="es-CO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QUE TENEMOS HOY</a:t>
            </a:r>
            <a:endParaRPr lang="es-CO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Subtítulo 10"/>
          <p:cNvSpPr>
            <a:spLocks noGrp="1"/>
          </p:cNvSpPr>
          <p:nvPr>
            <p:ph type="subTitle" idx="1"/>
          </p:nvPr>
        </p:nvSpPr>
        <p:spPr>
          <a:xfrm>
            <a:off x="727037" y="785795"/>
            <a:ext cx="10930014" cy="571504"/>
          </a:xfrm>
        </p:spPr>
        <p:txBody>
          <a:bodyPr/>
          <a:lstStyle/>
          <a:p>
            <a:r>
              <a:rPr lang="es-CO" sz="1800" b="1" dirty="0" smtClean="0">
                <a:solidFill>
                  <a:schemeClr val="accent2">
                    <a:lumMod val="75000"/>
                  </a:schemeClr>
                </a:solidFill>
              </a:rPr>
              <a:t>PETICIONES – QUEJAS – RECURSOS (PQR´s) RADICADAS ANTE EL PROVEEDOR</a:t>
            </a:r>
          </a:p>
          <a:p>
            <a:pPr algn="l"/>
            <a:endParaRPr lang="es-CO" sz="1400" b="1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es-CO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es-CO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es-CO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es-CO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l"/>
            <a:endParaRPr lang="es-CO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169" y="1214422"/>
            <a:ext cx="9012500" cy="4788910"/>
          </a:xfrm>
          <a:prstGeom prst="rect">
            <a:avLst/>
          </a:prstGeom>
        </p:spPr>
      </p:pic>
      <p:sp>
        <p:nvSpPr>
          <p:cNvPr id="26" name="Título 1"/>
          <p:cNvSpPr txBox="1">
            <a:spLocks/>
          </p:cNvSpPr>
          <p:nvPr/>
        </p:nvSpPr>
        <p:spPr bwMode="auto">
          <a:xfrm>
            <a:off x="1584293" y="6072206"/>
            <a:ext cx="9012353" cy="36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CO" sz="900" dirty="0" smtClean="0">
                <a:solidFill>
                  <a:srgbClr val="1F497D">
                    <a:lumMod val="50000"/>
                  </a:srgbClr>
                </a:solidFill>
                <a:latin typeface="+mn-lt"/>
              </a:rPr>
              <a:t>FUENTE: Reportes </a:t>
            </a:r>
            <a:r>
              <a:rPr lang="es-CO" sz="9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de </a:t>
            </a:r>
            <a:r>
              <a:rPr lang="es-CO" sz="900" dirty="0" smtClean="0">
                <a:solidFill>
                  <a:srgbClr val="1F497D">
                    <a:lumMod val="50000"/>
                  </a:srgbClr>
                </a:solidFill>
                <a:latin typeface="+mn-lt"/>
              </a:rPr>
              <a:t>información </a:t>
            </a:r>
            <a:r>
              <a:rPr lang="es-CO" sz="9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remitidos por cada proveedor a esta Entidad, en virtud de lo establecido en el numeral 1.1.4.4.1. del Capítulo I del Titulo III de la Circular Única de la Superintendencia de Industria y Comercio.</a:t>
            </a:r>
          </a:p>
        </p:txBody>
      </p:sp>
    </p:spTree>
    <p:extLst>
      <p:ext uri="{BB962C8B-B14F-4D97-AF65-F5344CB8AC3E}">
        <p14:creationId xmlns:p14="http://schemas.microsoft.com/office/powerpoint/2010/main" val="8682847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047BD5-8CC2-466B-9DA1-EB3C4635C7F4}" type="slidenum">
              <a:rPr lang="en-US" altLang="es-CO" smtClean="0"/>
              <a:pPr>
                <a:defRPr/>
              </a:pPr>
              <a:t>9</a:t>
            </a:fld>
            <a:endParaRPr lang="en-US" altLang="es-C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16" y="1109640"/>
            <a:ext cx="8136904" cy="519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764407" y="6263734"/>
            <a:ext cx="9144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Fuente: </a:t>
            </a:r>
            <a:r>
              <a:rPr lang="es-CO" sz="1100" dirty="0" smtClean="0"/>
              <a:t>Dirección de Investigaciones de Protección al Usuario de </a:t>
            </a:r>
            <a:r>
              <a:rPr lang="es-CO" sz="1100" dirty="0"/>
              <a:t>S</a:t>
            </a:r>
            <a:r>
              <a:rPr lang="es-CO" sz="1100" dirty="0" smtClean="0"/>
              <a:t>ervicios de Telecomunicaciones </a:t>
            </a:r>
            <a:endParaRPr lang="es-ES" sz="11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548383" y="44624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TOTAL RECURSOS DE APELACIÓN INGRESADOS A LA SIC SECTOR COMUNICACIONES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2220784320"/>
      </p:ext>
    </p:extLst>
  </p:cSld>
  <p:clrMapOvr>
    <a:masterClrMapping/>
  </p:clrMapOvr>
</p:sld>
</file>

<file path=ppt/theme/theme1.xml><?xml version="1.0" encoding="utf-8"?>
<a:theme xmlns:a="http://schemas.openxmlformats.org/drawingml/2006/main" name="ITU-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3D3E754094264C8352BD5AE32030A2" ma:contentTypeVersion="1" ma:contentTypeDescription="Create a new document." ma:contentTypeScope="" ma:versionID="af5fefa78618b47fab65114f25efddb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345722d146e7751d163e781f97691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A30C20-EA57-4362-9030-9433A2C9E167}"/>
</file>

<file path=customXml/itemProps2.xml><?xml version="1.0" encoding="utf-8"?>
<ds:datastoreItem xmlns:ds="http://schemas.openxmlformats.org/officeDocument/2006/customXml" ds:itemID="{7FA1220E-C93E-4984-B2D9-9130767E6741}"/>
</file>

<file path=customXml/itemProps3.xml><?xml version="1.0" encoding="utf-8"?>
<ds:datastoreItem xmlns:ds="http://schemas.openxmlformats.org/officeDocument/2006/customXml" ds:itemID="{33A2B6E1-03E3-4D0A-B7E1-FA35E026E822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2588</TotalTime>
  <Words>1393</Words>
  <Application>Microsoft Office PowerPoint</Application>
  <PresentationFormat>Personalizado</PresentationFormat>
  <Paragraphs>356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ITU-e</vt:lpstr>
      <vt:lpstr>CALIDAD, CONTROL Y SUPERVISIÓN DE LOS SERVICIOS TIC</vt:lpstr>
      <vt:lpstr>Calidad - Q     DE QUÉ ?</vt:lpstr>
      <vt:lpstr>Calidad - Q     </vt:lpstr>
      <vt:lpstr>Presentación de PowerPoint</vt:lpstr>
      <vt:lpstr>Presentación de PowerPoint</vt:lpstr>
      <vt:lpstr>Presentación de PowerPoint</vt:lpstr>
      <vt:lpstr>Presentación de PowerPoint</vt:lpstr>
      <vt:lpstr>QUE TENEMOS HOY</vt:lpstr>
      <vt:lpstr>Presentación de PowerPoint</vt:lpstr>
      <vt:lpstr>Presentación de PowerPoint</vt:lpstr>
      <vt:lpstr>Presentación de PowerPoint</vt:lpstr>
      <vt:lpstr>Presentación de PowerPoint</vt:lpstr>
      <vt:lpstr>QUE PROPONEMOS</vt:lpstr>
      <vt:lpstr>Presentación de PowerPoint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Jorge Enrique Sanchez Medina</cp:lastModifiedBy>
  <cp:revision>399</cp:revision>
  <cp:lastPrinted>2001-11-25T13:41:09Z</cp:lastPrinted>
  <dcterms:created xsi:type="dcterms:W3CDTF">2007-02-20T15:47:31Z</dcterms:created>
  <dcterms:modified xsi:type="dcterms:W3CDTF">2013-09-23T13:26:38Z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0x010100673D3E754094264C8352BD5AE32030A2</vt:lpwstr>
  </property>
</Properties>
</file>