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emf" ContentType="image/x-emf"/>
  <Default Extension="jpeg" ContentType="image/jpeg"/>
  <Default Extension="xml" ContentType="application/xml"/>
  <Default Extension="gif" ContentType="image/gif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8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4" r:id="rId4"/>
  </p:sldMasterIdLst>
  <p:notesMasterIdLst>
    <p:notesMasterId r:id="rId23"/>
  </p:notesMasterIdLst>
  <p:handoutMasterIdLst>
    <p:handoutMasterId r:id="rId24"/>
  </p:handoutMasterIdLst>
  <p:sldIdLst>
    <p:sldId id="412" r:id="rId5"/>
    <p:sldId id="436" r:id="rId6"/>
    <p:sldId id="420" r:id="rId7"/>
    <p:sldId id="421" r:id="rId8"/>
    <p:sldId id="422" r:id="rId9"/>
    <p:sldId id="423" r:id="rId10"/>
    <p:sldId id="424" r:id="rId11"/>
    <p:sldId id="425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39" r:id="rId21"/>
    <p:sldId id="449" r:id="rId22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2" autoAdjust="0"/>
    <p:restoredTop sz="86482" autoAdjust="0"/>
  </p:normalViewPr>
  <p:slideViewPr>
    <p:cSldViewPr>
      <p:cViewPr>
        <p:scale>
          <a:sx n="66" d="100"/>
          <a:sy n="66" d="100"/>
        </p:scale>
        <p:origin x="-1080" y="-4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796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81940-E7A3-4FDB-8B2B-9258B63FC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55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309F0B-A1D6-4C10-A99F-429E70EC2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124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A316634-6620-47B4-AA9B-62C88265D1E6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EC775F-8D15-4B93-BCB6-BACDE45A7516}" type="slidenum">
              <a:rPr lang="en-US" sz="1200"/>
              <a:pPr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716B48B-DF03-4CD5-86F2-2043C98EA3B6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09F0B-A1D6-4C10-A99F-429E70EC2B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9BFA-8743-4748-BA19-29A48ED87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1" name="Picture 26" descr="Picture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 userDrawn="1"/>
        </p:nvSpPr>
        <p:spPr>
          <a:xfrm>
            <a:off x="179388" y="6453188"/>
            <a:ext cx="4670425" cy="2682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E897-C0A6-47E0-9B0A-9DD435BC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044B-6225-453F-B990-91D0C0752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922-AB0E-4578-90E5-A9E714C99FAF}" type="datetimeFigureOut">
              <a:rPr lang="ar-KW" smtClean="0"/>
              <a:pPr/>
              <a:t>11/09/1434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4178-4487-4A0D-A994-58818DEAF0FC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ED34-F3EE-4CA2-9074-AB458514B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38DE-5B00-4D50-BB24-5F6C6507A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BC5-0833-4644-9DE1-2FF836561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E27E-A472-4BA3-AF4D-DB3F0F9B7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8170-6E28-4419-876E-2F1616E55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3B31-6981-48F4-84A9-0023C9209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B68-9835-4578-BB39-C564D91B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13A-4AF2-4E0A-ACFC-4489D846B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A333-EB52-4E0B-B0AE-E0D6122C7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Verdana" pitchFamily="34" charset="0"/>
              </a:rPr>
              <a:t>Telecommunications Quality of Service Contractual</a:t>
            </a:r>
            <a:br>
              <a:rPr lang="en-US" sz="3200" b="1" dirty="0">
                <a:solidFill>
                  <a:srgbClr val="002060"/>
                </a:solidFill>
                <a:latin typeface="Verdana" pitchFamily="34" charset="0"/>
              </a:rPr>
            </a:br>
            <a:r>
              <a:rPr lang="en-US" sz="3200" b="1" dirty="0">
                <a:solidFill>
                  <a:srgbClr val="002060"/>
                </a:solidFill>
                <a:latin typeface="Verdana" pitchFamily="34" charset="0"/>
              </a:rPr>
              <a:t>Indicators  for African region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781800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Verdana" pitchFamily="34" charset="0"/>
              </a:rPr>
              <a:t>Gamal Amin Elsayed</a:t>
            </a:r>
          </a:p>
          <a:p>
            <a:r>
              <a:rPr lang="en-GB" dirty="0" smtClean="0">
                <a:solidFill>
                  <a:schemeClr val="tx2"/>
                </a:solidFill>
                <a:latin typeface="Verdana" pitchFamily="34" charset="0"/>
              </a:rPr>
              <a:t>RG-AFR Chairman</a:t>
            </a:r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800" b="1" dirty="0">
                <a:solidFill>
                  <a:schemeClr val="tx2"/>
                </a:solidFill>
              </a:rPr>
              <a:t>ITU Workshop on </a:t>
            </a:r>
          </a:p>
          <a:p>
            <a:pPr algn="ctr">
              <a:lnSpc>
                <a:spcPct val="80000"/>
              </a:lnSpc>
            </a:pPr>
            <a:r>
              <a:rPr lang="en-US" sz="2800" b="1" dirty="0">
                <a:solidFill>
                  <a:schemeClr val="tx2"/>
                </a:solidFill>
              </a:rPr>
              <a:t>“Benchmarking QoS Evaluation of Multimedia Networks”</a:t>
            </a:r>
          </a:p>
          <a:p>
            <a:pPr algn="ctr">
              <a:lnSpc>
                <a:spcPct val="80000"/>
              </a:lnSpc>
            </a:pPr>
            <a:endParaRPr lang="en-US" sz="28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rgbClr val="22228B"/>
                </a:solidFill>
              </a:rPr>
              <a:t>(Ouagadougou, Burkina Faso, 18 July 2013)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5130" name="Picture 16" descr="ITUseri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31037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81E-437A-454B-83A7-4AB9307175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Additional contractual matters gathered from different stages in E.803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3300" kern="0" dirty="0" smtClean="0">
                <a:solidFill>
                  <a:srgbClr val="0E438A"/>
                </a:solidFill>
                <a:latin typeface="Verdana"/>
              </a:rPr>
              <a:t>[G1]  Organizational efficiency of service provider to carry out service alteration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300" kern="0" dirty="0" smtClean="0">
                <a:solidFill>
                  <a:srgbClr val="0E438A"/>
                </a:solidFill>
                <a:latin typeface="Verdana"/>
              </a:rPr>
              <a:t> [G2]   Time for technical upgrade of a service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300" kern="0" dirty="0" smtClean="0">
                <a:solidFill>
                  <a:srgbClr val="0E438A"/>
                </a:solidFill>
                <a:latin typeface="Verdana"/>
              </a:rPr>
              <a:t> [G3]   Organizational efficiency of service provider to carry out technical upgrade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300" kern="0" dirty="0" smtClean="0">
                <a:solidFill>
                  <a:srgbClr val="0E438A"/>
                </a:solidFill>
                <a:latin typeface="Verdana"/>
              </a:rPr>
              <a:t> [G4]   Documentation of delivery time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300" kern="0" dirty="0" smtClean="0">
                <a:solidFill>
                  <a:srgbClr val="0E438A"/>
                </a:solidFill>
                <a:latin typeface="Verdana"/>
              </a:rPr>
              <a:t> [G5]   Overall reliability of documentation services</a:t>
            </a:r>
            <a:r>
              <a:rPr lang="en-US" b="1" baseline="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R="0" lvl="0" algn="l" rtl="0"/>
            <a:endParaRPr lang="en-US" b="1" baseline="0" dirty="0" smtClean="0">
              <a:solidFill>
                <a:srgbClr val="0000CC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New suggested contractual matters(1)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4700" b="1" kern="0" dirty="0" smtClean="0">
                <a:solidFill>
                  <a:srgbClr val="0E438A"/>
                </a:solidFill>
                <a:latin typeface="Verdana"/>
              </a:rPr>
              <a:t>[</a:t>
            </a:r>
            <a:r>
              <a:rPr lang="en-US" sz="6400" b="1" kern="0" dirty="0" smtClean="0">
                <a:solidFill>
                  <a:srgbClr val="0E438A"/>
                </a:solidFill>
                <a:latin typeface="Verdana"/>
              </a:rPr>
              <a:t>G1]  Regulator service   restrictions (VOIP,   filtering,..etc)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6400" kern="0" dirty="0" smtClean="0">
                <a:solidFill>
                  <a:srgbClr val="0E438A"/>
                </a:solidFill>
                <a:latin typeface="Verdana"/>
              </a:rPr>
              <a:t>   </a:t>
            </a:r>
            <a:r>
              <a:rPr lang="en-US" sz="7200" kern="0" dirty="0" smtClean="0">
                <a:solidFill>
                  <a:srgbClr val="0E438A"/>
                </a:solidFill>
                <a:latin typeface="Verdana"/>
              </a:rPr>
              <a:t>Definition: It is the ratio of the number of pre-specified or ad- hock services restricted  by  regulator to the total  number of allowed  services.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7200" kern="0" dirty="0" smtClean="0">
                <a:solidFill>
                  <a:srgbClr val="0E438A"/>
                </a:solidFill>
                <a:latin typeface="Verdana"/>
              </a:rPr>
              <a:t>It is determined   by the regulator to deploy governmental policies.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7200" kern="0" dirty="0" smtClean="0">
                <a:solidFill>
                  <a:srgbClr val="0E438A"/>
                </a:solidFill>
                <a:latin typeface="Verdana"/>
              </a:rPr>
              <a:t>   Measured by: percentage.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endParaRPr lang="en-US" sz="6400" kern="0" dirty="0" smtClean="0">
              <a:solidFill>
                <a:srgbClr val="0E438A"/>
              </a:solidFill>
              <a:latin typeface="Verdana"/>
            </a:endParaRP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6400" b="1" kern="0" dirty="0" smtClean="0">
                <a:solidFill>
                  <a:srgbClr val="0E438A"/>
                </a:solidFill>
                <a:latin typeface="Verdana"/>
              </a:rPr>
              <a:t> [G2]   Multi-license layers owned  by a single entity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6400" kern="0" dirty="0" smtClean="0">
                <a:solidFill>
                  <a:srgbClr val="0E438A"/>
                </a:solidFill>
                <a:latin typeface="Verdana"/>
              </a:rPr>
              <a:t>   Definition: It describes the  situation where a unified license for both service and operation is owned by a single player contradicting   the international recommendations.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6400" kern="0" dirty="0" smtClean="0">
                <a:solidFill>
                  <a:srgbClr val="0E438A"/>
                </a:solidFill>
                <a:latin typeface="Verdana"/>
              </a:rPr>
              <a:t>Note: Licenses are not layered in some  developing countries.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64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New suggested contractual matters(2)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3600" b="1" kern="0" dirty="0" smtClean="0">
                <a:solidFill>
                  <a:srgbClr val="0E438A"/>
                </a:solidFill>
                <a:latin typeface="Verdana"/>
              </a:rPr>
              <a:t>[</a:t>
            </a:r>
            <a:r>
              <a:rPr lang="en-US" sz="3700" b="1" kern="0" dirty="0" smtClean="0">
                <a:solidFill>
                  <a:srgbClr val="0E438A"/>
                </a:solidFill>
                <a:latin typeface="Verdana"/>
              </a:rPr>
              <a:t>G3]   Contract   period per service </a:t>
            </a:r>
            <a:r>
              <a:rPr lang="en-US" sz="3700" kern="0" dirty="0" smtClean="0">
                <a:solidFill>
                  <a:srgbClr val="0E438A"/>
                </a:solidFill>
                <a:latin typeface="Verdana"/>
              </a:rPr>
              <a:t>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700" kern="0" dirty="0" smtClean="0">
                <a:solidFill>
                  <a:srgbClr val="0E438A"/>
                </a:solidFill>
                <a:latin typeface="Verdana"/>
              </a:rPr>
              <a:t>   Definition: It specifies the contract period for each service. Such periods are determined and approved by the regulator   according  to the current  market   indicators  to satisfy the competition requirements.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700" kern="0" dirty="0" smtClean="0">
                <a:solidFill>
                  <a:srgbClr val="0E438A"/>
                </a:solidFill>
                <a:latin typeface="Verdana"/>
              </a:rPr>
              <a:t>   Measured by: time.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None/>
            </a:pPr>
            <a:endParaRPr lang="en-US" sz="3700" kern="0" dirty="0" smtClean="0">
              <a:solidFill>
                <a:srgbClr val="0E438A"/>
              </a:solidFill>
              <a:latin typeface="Verdana"/>
            </a:endParaRP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700" kern="0" dirty="0" smtClean="0">
                <a:solidFill>
                  <a:srgbClr val="0E438A"/>
                </a:solidFill>
                <a:latin typeface="Verdana"/>
              </a:rPr>
              <a:t> </a:t>
            </a:r>
            <a:r>
              <a:rPr lang="en-US" sz="3700" b="1" kern="0" dirty="0" smtClean="0">
                <a:solidFill>
                  <a:srgbClr val="0E438A"/>
                </a:solidFill>
                <a:latin typeface="Verdana"/>
              </a:rPr>
              <a:t>[G4]  Safety and   operational  precautions  level 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700" kern="0" dirty="0" smtClean="0">
                <a:solidFill>
                  <a:srgbClr val="0E438A"/>
                </a:solidFill>
                <a:latin typeface="Verdana"/>
              </a:rPr>
              <a:t>  Definition: It is the level of the adoption of the international safety and operational recommended standards.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7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New suggested contractual matters(3)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1600" b="1" kern="0" dirty="0" smtClean="0">
                <a:solidFill>
                  <a:srgbClr val="0E438A"/>
                </a:solidFill>
                <a:latin typeface="Verdana"/>
              </a:rPr>
              <a:t>[G5]  </a:t>
            </a: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Regulator independence level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   Definition:  It is the level of independence  of  the  regulator  from  any  other  ICT  market  player.  Regulator  independence is  internationally  recommended  to  provide  fair,  powerful,  transparent and  controllable  polices.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Regulator independence level directly affects the contractual indicators.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endParaRPr lang="en-US" sz="1600" kern="0" dirty="0" smtClean="0">
              <a:solidFill>
                <a:srgbClr val="0E438A"/>
              </a:solidFill>
              <a:latin typeface="Verdana"/>
            </a:endParaRP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 [</a:t>
            </a:r>
            <a:r>
              <a:rPr lang="en-US" sz="1600" b="1" kern="0" dirty="0" smtClean="0">
                <a:solidFill>
                  <a:srgbClr val="0E438A"/>
                </a:solidFill>
                <a:latin typeface="Verdana"/>
              </a:rPr>
              <a:t>G6</a:t>
            </a: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]   Flexibility  of  service  alteration  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   Definition: It is the degree  of  service compatibility  with the dynamic technical, organizational  and operational  local and international alterations.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6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New suggested contractual matters(4)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3400" b="1" kern="0" dirty="0" smtClean="0">
                <a:solidFill>
                  <a:srgbClr val="0E438A"/>
                </a:solidFill>
                <a:latin typeface="Verdana"/>
              </a:rPr>
              <a:t>[G7]   Uniform  contractual  policies  and  indicators  for  similar  services  of different  SPs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800" kern="0" dirty="0" smtClean="0">
                <a:solidFill>
                  <a:srgbClr val="0E438A"/>
                </a:solidFill>
                <a:latin typeface="Verdana"/>
              </a:rPr>
              <a:t>   Definition: It specifies the importance of uniform  fair  and  transparent  contractual  treatments  for different SPs per similar  services. It assures  Regulatory  independence.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8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None/>
            </a:pPr>
            <a:endParaRPr lang="en-US" kern="0" dirty="0" smtClean="0">
              <a:solidFill>
                <a:srgbClr val="0E438A"/>
              </a:solidFill>
              <a:latin typeface="Verdana"/>
            </a:endParaRP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kern="0" dirty="0" smtClean="0">
                <a:solidFill>
                  <a:srgbClr val="0E438A"/>
                </a:solidFill>
                <a:latin typeface="Verdana"/>
              </a:rPr>
              <a:t> </a:t>
            </a:r>
            <a:r>
              <a:rPr lang="en-US" sz="3400" b="1" kern="0" dirty="0" smtClean="0">
                <a:solidFill>
                  <a:srgbClr val="0E438A"/>
                </a:solidFill>
                <a:latin typeface="Verdana"/>
              </a:rPr>
              <a:t>[G8]  Market indicator level  per service (competition level, penetration rate, customer needs, service importance , …etc)</a:t>
            </a:r>
            <a:r>
              <a:rPr lang="en-US" b="1" kern="0" dirty="0" smtClean="0">
                <a:solidFill>
                  <a:srgbClr val="0E438A"/>
                </a:solidFill>
                <a:latin typeface="Verdana"/>
              </a:rPr>
              <a:t>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kern="0" dirty="0" smtClean="0">
                <a:solidFill>
                  <a:srgbClr val="0E438A"/>
                </a:solidFill>
                <a:latin typeface="Verdana"/>
              </a:rPr>
              <a:t>   </a:t>
            </a:r>
            <a:r>
              <a:rPr lang="en-US" sz="3800" kern="0" dirty="0" smtClean="0">
                <a:solidFill>
                  <a:srgbClr val="0E438A"/>
                </a:solidFill>
                <a:latin typeface="Verdana"/>
              </a:rPr>
              <a:t>Definition: This parameter justifies the adoption of a given service. It determines service efficiency level with respect to the market indicators. It decides service importance level. It implies customer satisfaction.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38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New suggested contractual matters(5)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1800" b="1" kern="0" dirty="0" smtClean="0">
                <a:solidFill>
                  <a:srgbClr val="0E438A"/>
                </a:solidFill>
                <a:latin typeface="Verdana"/>
              </a:rPr>
              <a:t>[G9]  Service compatibility  level with the initial governmental agreement with the SP  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   Definition: It determines conformance of the service specification and details with the agreed upon level.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The pre-stated governmental agreement with the SP should be consistent with the contract articles: technical, financial and administrative articles of the initial agreement.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 </a:t>
            </a:r>
            <a:r>
              <a:rPr lang="en-US" sz="1800" b="1" kern="0" dirty="0" smtClean="0">
                <a:solidFill>
                  <a:srgbClr val="0E438A"/>
                </a:solidFill>
                <a:latin typeface="Verdana"/>
              </a:rPr>
              <a:t>[G10]   Service  content 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   Definition: It  reflects  the nature  of  the  content.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The nature of the  content should be approved by the regulator complying with the governmental policies and regulations.</a:t>
            </a:r>
          </a:p>
          <a:p>
            <a:pPr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8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New suggested contractual matters(6)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b="1" baseline="0" dirty="0" smtClean="0">
                <a:solidFill>
                  <a:srgbClr val="800000"/>
                </a:solidFill>
                <a:latin typeface="Courier New"/>
              </a:rPr>
              <a:t> </a:t>
            </a:r>
            <a:r>
              <a:rPr lang="en-US" sz="2100" b="1" kern="0" dirty="0" smtClean="0">
                <a:solidFill>
                  <a:srgbClr val="0E438A"/>
                </a:solidFill>
                <a:latin typeface="Verdana"/>
              </a:rPr>
              <a:t>[G11]  Equipment and networks Conformity level per service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100" kern="0" dirty="0" smtClean="0">
                <a:solidFill>
                  <a:srgbClr val="0E438A"/>
                </a:solidFill>
                <a:latin typeface="Verdana"/>
              </a:rPr>
              <a:t>   Definition: It is the conformity of equipment and networks specifications with local and international standards.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100" kern="0" dirty="0" smtClean="0">
                <a:solidFill>
                  <a:srgbClr val="0E438A"/>
                </a:solidFill>
                <a:latin typeface="Verdana"/>
              </a:rPr>
              <a:t>   Measured by:  opinion rating.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endParaRPr lang="en-US" sz="2100" kern="0" dirty="0" smtClean="0">
              <a:solidFill>
                <a:srgbClr val="0E438A"/>
              </a:solidFill>
              <a:latin typeface="Verdana"/>
            </a:endParaRP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100" b="1" kern="0" dirty="0" smtClean="0">
                <a:solidFill>
                  <a:srgbClr val="0E438A"/>
                </a:solidFill>
                <a:latin typeface="Verdana"/>
              </a:rPr>
              <a:t> [G12]   Billing verification 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100" kern="0" dirty="0" smtClean="0">
                <a:solidFill>
                  <a:srgbClr val="0E438A"/>
                </a:solidFill>
                <a:latin typeface="Verdana"/>
              </a:rPr>
              <a:t>   Definition: Billing issues should be clearly stated at the contract level before formal signature.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100" kern="0" dirty="0" smtClean="0">
                <a:solidFill>
                  <a:srgbClr val="0E438A"/>
                </a:solidFill>
                <a:latin typeface="Verdana"/>
              </a:rPr>
              <a:t>It should be handled and approved by the regulator.</a:t>
            </a:r>
          </a:p>
          <a:p>
            <a:pPr marR="0" lvl="0" fontAlgn="base">
              <a:lnSpc>
                <a:spcPct val="13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100" kern="0" dirty="0" smtClean="0">
                <a:solidFill>
                  <a:srgbClr val="0E438A"/>
                </a:solidFill>
                <a:latin typeface="Verdana"/>
              </a:rPr>
              <a:t>   Measured by: opinion 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Conclusions and Recommendations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382000" cy="5105400"/>
          </a:xfrm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The </a:t>
            </a:r>
            <a:r>
              <a:rPr lang="en-US" sz="1900" kern="0" dirty="0">
                <a:solidFill>
                  <a:srgbClr val="0E438A"/>
                </a:solidFill>
                <a:latin typeface="Verdana"/>
              </a:rPr>
              <a:t>introduction of the above mentioned 12 </a:t>
            </a: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parameters may enrich </a:t>
            </a:r>
            <a:r>
              <a:rPr lang="en-US" sz="1900" kern="0" dirty="0">
                <a:solidFill>
                  <a:srgbClr val="0E438A"/>
                </a:solidFill>
                <a:latin typeface="Verdana"/>
              </a:rPr>
              <a:t>and </a:t>
            </a: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complement </a:t>
            </a:r>
            <a:r>
              <a:rPr lang="en-US" sz="1900" kern="0" dirty="0">
                <a:solidFill>
                  <a:srgbClr val="0E438A"/>
                </a:solidFill>
                <a:latin typeface="Verdana"/>
              </a:rPr>
              <a:t>the ITU-T E.803 </a:t>
            </a: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Recommendation </a:t>
            </a:r>
            <a:r>
              <a:rPr lang="en-US" sz="1900" kern="0" dirty="0">
                <a:solidFill>
                  <a:srgbClr val="0E438A"/>
                </a:solidFill>
                <a:latin typeface="Verdana"/>
              </a:rPr>
              <a:t>in the </a:t>
            </a: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contractual matters.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None/>
            </a:pPr>
            <a:endParaRPr lang="en-US" sz="1900" kern="0" dirty="0" smtClean="0">
              <a:solidFill>
                <a:srgbClr val="0E438A"/>
              </a:solidFill>
              <a:latin typeface="Verdana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Consequently</a:t>
            </a:r>
            <a:r>
              <a:rPr lang="en-US" sz="1900" kern="0" dirty="0">
                <a:solidFill>
                  <a:srgbClr val="0E438A"/>
                </a:solidFill>
                <a:latin typeface="Verdana"/>
              </a:rPr>
              <a:t>, this may help a lot in the achievement of QoS goals</a:t>
            </a: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endParaRPr lang="en-US" sz="1900" kern="0" dirty="0" smtClean="0">
              <a:solidFill>
                <a:srgbClr val="0E438A"/>
              </a:solidFill>
              <a:latin typeface="Verdana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It is recommended that the targeted parameters, as </a:t>
            </a:r>
            <a:r>
              <a:rPr lang="en-US" sz="1900" kern="0" smtClean="0">
                <a:solidFill>
                  <a:srgbClr val="0E438A"/>
                </a:solidFill>
                <a:latin typeface="Verdana"/>
              </a:rPr>
              <a:t>given </a:t>
            </a:r>
            <a:r>
              <a:rPr lang="en-US" sz="1900" kern="0" smtClean="0">
                <a:solidFill>
                  <a:srgbClr val="0E438A"/>
                </a:solidFill>
                <a:latin typeface="Verdana"/>
              </a:rPr>
              <a:t>in </a:t>
            </a: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this presentation, to be approved and deployed by the regulatory authorities in order to enhance QoS and customer satisfaction.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None/>
            </a:pPr>
            <a:endParaRPr lang="en-US" sz="1900" kern="0" dirty="0" smtClean="0">
              <a:solidFill>
                <a:srgbClr val="0E438A"/>
              </a:solidFill>
              <a:latin typeface="Verdana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1900" kern="0" dirty="0" smtClean="0">
                <a:solidFill>
                  <a:srgbClr val="0E438A"/>
                </a:solidFill>
                <a:latin typeface="Verdana"/>
              </a:rPr>
              <a:t>The presentation emphasizes on the importance  role of the regulatory in reserving the rights of the customers.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endParaRPr lang="en-US" sz="1900" kern="0" dirty="0">
              <a:solidFill>
                <a:srgbClr val="0E438A"/>
              </a:solidFill>
              <a:latin typeface="Verdana"/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68335FD-06B1-43D1-B53A-CC0AB6D8E43C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63216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650037" y="6324600"/>
            <a:ext cx="13509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254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3B31-6981-48F4-84A9-0023C92093E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63652" y="2967335"/>
            <a:ext cx="3616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533400" y="1143000"/>
            <a:ext cx="4038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Importance of 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QoS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Priority 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of contractual matter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.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Contractual 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matters parameters in E- 803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Inadequacy 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of E- 803 contractual matters for African  region 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Importance 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of the regulator as a third party in reserving customer rights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.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7173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495800" y="1143000"/>
            <a:ext cx="40386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Contractual categories between the regulator and the SP  proposed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Additional contractual matters  gathered from different stages in the original 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recommendation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Suggested 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new contractual parameters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Conclusions 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and 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Recommendations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Blip>
                <a:blip r:embed="rId3"/>
              </a:buBlip>
            </a:pPr>
            <a:fld id="{3ADDFB54-6667-418E-B15A-DD44C99D2A7C}" type="slidenum">
              <a:rPr lang="en-US" sz="1400"/>
              <a:pPr>
                <a:buBlip>
                  <a:blip r:embed="rId3"/>
                </a:buBlip>
              </a:pPr>
              <a:t>2</a:t>
            </a:fld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7244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956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219200"/>
            <a:ext cx="7924800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It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is relevant to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customer satisfaction (Rec.G1000). </a:t>
            </a:r>
            <a:endParaRPr lang="en-US" sz="2800" kern="0" dirty="0">
              <a:solidFill>
                <a:srgbClr val="0E438A"/>
              </a:solidFill>
              <a:latin typeface="Verdana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Recently QoS is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divided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into two complementary sets.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In services QoS (traditional)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Pre-launching QoS (Rec.E-803)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4"/>
              </a:buBlip>
            </a:pPr>
            <a:endParaRPr lang="en-US" sz="2800" kern="0" dirty="0">
              <a:solidFill>
                <a:srgbClr val="0E438A"/>
              </a:solidFill>
              <a:latin typeface="Verdana"/>
            </a:endParaRPr>
          </a:p>
          <a:p>
            <a:pPr marL="342900" indent="-342900">
              <a:lnSpc>
                <a:spcPct val="200000"/>
              </a:lnSpc>
            </a:pPr>
            <a:endParaRPr lang="en-US" sz="2800" dirty="0" smtClean="0">
              <a:solidFill>
                <a:srgbClr val="0E438A"/>
              </a:solidFill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-24685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marL="342900" lvl="0" indent="-342900">
              <a:lnSpc>
                <a:spcPct val="200000"/>
              </a:lnSpc>
            </a:pPr>
            <a:r>
              <a:rPr lang="en-US" dirty="0">
                <a:solidFill>
                  <a:srgbClr val="0E438A"/>
                </a:solidFill>
                <a:latin typeface="Verdana" pitchFamily="34" charset="0"/>
                <a:ea typeface="+mn-ea"/>
                <a:cs typeface="+mn-cs"/>
              </a:rPr>
              <a:t>Importance of QoS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9BFA-8743-4748-BA19-29A48ED87EA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7244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21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371600"/>
            <a:ext cx="7924800" cy="297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Rec.E-803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contains 88 parameters in 13 stages.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contractual matters 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have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a higher Priority  among these stages.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In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Stage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2 of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E.803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there are only four parameters pertaining to the contractual matter.</a:t>
            </a: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0" y="56344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marL="342900" lvl="0" indent="-342900" eaLnBrk="0" hangingPunct="0">
              <a:lnSpc>
                <a:spcPct val="200000"/>
              </a:lnSpc>
            </a:pPr>
            <a:r>
              <a:rPr lang="en-US" dirty="0">
                <a:solidFill>
                  <a:srgbClr val="0E438A"/>
                </a:solidFill>
                <a:latin typeface="Verdana" pitchFamily="34" charset="0"/>
              </a:rPr>
              <a:t>Priority of C</a:t>
            </a:r>
            <a:r>
              <a:rPr lang="en-US" dirty="0" smtClean="0">
                <a:solidFill>
                  <a:srgbClr val="0E438A"/>
                </a:solidFill>
                <a:latin typeface="Verdana" pitchFamily="34" charset="0"/>
              </a:rPr>
              <a:t>ontractual Matters</a:t>
            </a:r>
            <a:endParaRPr lang="en-US" sz="2400" b="0" dirty="0">
              <a:solidFill>
                <a:srgbClr val="0E438A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9BFA-8743-4748-BA19-29A48ED87EA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7244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95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Contractual Matters parameters in E-803</a:t>
            </a:r>
            <a:endParaRPr lang="en-US" sz="3200" b="1" dirty="0">
              <a:solidFill>
                <a:srgbClr val="0E438A"/>
              </a:solidFill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80747"/>
            <a:ext cx="7772400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Integrity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of contract information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Definition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True and fair view of pertinent information on supply, maintenance and cessation for a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telecommunications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service provided by a SP.</a:t>
            </a:r>
          </a:p>
          <a:p>
            <a:pPr marL="342900" indent="-342900">
              <a:buBlip>
                <a:blip r:embed="rId3"/>
              </a:buBlip>
            </a:pPr>
            <a:endParaRPr lang="en-US" sz="2800" dirty="0">
              <a:solidFill>
                <a:srgbClr val="0E438A"/>
              </a:solidFill>
            </a:endParaRPr>
          </a:p>
          <a:p>
            <a:pPr marL="342900" indent="-342900">
              <a:buBlip>
                <a:blip r:embed="rId3"/>
              </a:buBlip>
            </a:pPr>
            <a:endParaRPr lang="en-US" sz="2800" dirty="0" smtClean="0">
              <a:solidFill>
                <a:srgbClr val="0E438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ED34-F3EE-4CA2-9074-AB458514BF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2672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3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Inadequacy of E- 803 contractual matters for African region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76401"/>
            <a:ext cx="8077200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E-803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has paid little attention to the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status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of developing countries (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e.g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. countries in the African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Region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) 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Factors  neglected for the African region :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Lack of customer legal awareness 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Limited educational level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Low GDP/capita</a:t>
            </a:r>
            <a:endParaRPr lang="en-US" sz="2800" kern="0" dirty="0">
              <a:solidFill>
                <a:srgbClr val="0E438A"/>
              </a:solidFill>
              <a:latin typeface="Verdana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Customer non-identification availability </a:t>
            </a:r>
          </a:p>
          <a:p>
            <a:pPr marL="342900" indent="-342900">
              <a:lnSpc>
                <a:spcPct val="200000"/>
              </a:lnSpc>
            </a:pPr>
            <a:endParaRPr lang="en-US" sz="2800" dirty="0" smtClean="0">
              <a:solidFill>
                <a:srgbClr val="0E438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ED34-F3EE-4CA2-9074-AB458514BF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4196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4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Importance of the regulator as the Third party in reserving customer rights.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7848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E-803  completely 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neglected the role of the  regulator in reserving the customer contractual rights 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More parameters should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be supplemented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to E-803 to  cover the contractual relationship between the SP and the regulator to reserve customer  contractual rights.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4"/>
              </a:buBlip>
            </a:pPr>
            <a:endParaRPr lang="en-US" sz="2800" kern="0" dirty="0">
              <a:solidFill>
                <a:srgbClr val="000099"/>
              </a:solidFill>
              <a:latin typeface="Verdan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ED34-F3EE-4CA2-9074-AB458514BF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5720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163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Contractual Categories Proposed between the Regulator and the SP</a:t>
            </a:r>
            <a:endParaRPr lang="en-US" sz="3200" dirty="0" smtClean="0">
              <a:solidFill>
                <a:srgbClr val="0E438A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14750"/>
            <a:ext cx="84582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Two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categories are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suggested 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: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>
                <a:solidFill>
                  <a:srgbClr val="0E438A"/>
                </a:solidFill>
                <a:latin typeface="Verdana"/>
              </a:rPr>
              <a:t>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Some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of the additional parameters not stated among the contractual matters in the Recommendation do really serve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the contractual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matters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.</a:t>
            </a:r>
            <a:endParaRPr lang="en-US" sz="2800" kern="0" dirty="0">
              <a:solidFill>
                <a:srgbClr val="0E438A"/>
              </a:solidFill>
              <a:latin typeface="Verdana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The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two newly suggested sets together with the original set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of parameters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collectively are expected to support customers 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to choose </a:t>
            </a:r>
            <a:r>
              <a:rPr lang="en-US" sz="2800" kern="0" dirty="0">
                <a:solidFill>
                  <a:srgbClr val="0E438A"/>
                </a:solidFill>
                <a:latin typeface="Verdana"/>
              </a:rPr>
              <a:t>the adequate services according to their needs</a:t>
            </a: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.</a:t>
            </a:r>
            <a:endParaRPr lang="en-US" sz="2800" kern="0" dirty="0">
              <a:solidFill>
                <a:srgbClr val="0E438A"/>
              </a:solidFill>
              <a:latin typeface="Verdan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Ouagadougou, Burkina Faso, 18 July 2013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ED34-F3EE-4CA2-9074-AB458514BF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4419600" y="6346825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98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marR="0" indent="-342900"/>
            <a:r>
              <a:rPr lang="en-US" sz="3200" b="1" dirty="0" smtClean="0">
                <a:solidFill>
                  <a:srgbClr val="0E438A"/>
                </a:solidFill>
                <a:latin typeface="Verdana" pitchFamily="34" charset="0"/>
              </a:rPr>
              <a:t>Contractual matters  quoted from E.803(Stage 2)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</p:spPr>
        <p:txBody>
          <a:bodyPr>
            <a:noAutofit/>
          </a:bodyPr>
          <a:lstStyle/>
          <a:p>
            <a:pPr marR="0" lvl="0"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These parameters are quoted directly from Stage 2 of the Recommendation  for the sake of reference and completion.</a:t>
            </a:r>
          </a:p>
          <a:p>
            <a:pPr marR="0" lvl="0"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 [G1]  Integrity of contract information </a:t>
            </a:r>
          </a:p>
          <a:p>
            <a:pPr marR="0" lvl="0"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 [G2]   Compliance of contractual terms with preliminary information </a:t>
            </a:r>
          </a:p>
          <a:p>
            <a:pPr marR="0" lvl="0"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 [G3]   Flexibility for customization before contract </a:t>
            </a:r>
          </a:p>
          <a:p>
            <a:pPr marR="0" lvl="0" fontAlgn="base">
              <a:lnSpc>
                <a:spcPct val="110000"/>
              </a:lnSpc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E438A"/>
                </a:solidFill>
                <a:latin typeface="Verdana"/>
              </a:rPr>
              <a:t> [G4]  and flexibility to amend terms after formal contract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6E0D618E37BE47BCAC3BA870930402" ma:contentTypeVersion="3" ma:contentTypeDescription="Create a new document." ma:contentTypeScope="" ma:versionID="427e82feef3efa06a01b6484eb8756a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82AF6B-DB58-43F9-A235-561821D3E81C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2850ACE2-3912-400C-ADAA-BB143B7EEB8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1285</Words>
  <Application>Microsoft Office PowerPoint</Application>
  <PresentationFormat>On-screen Show (4:3)</PresentationFormat>
  <Paragraphs>152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Telecommunications Quality of Service Contractual Indicators  for African region</vt:lpstr>
      <vt:lpstr>Agenda</vt:lpstr>
      <vt:lpstr>Slide 3</vt:lpstr>
      <vt:lpstr>Slide 4</vt:lpstr>
      <vt:lpstr>Contractual Matters parameters in E-803</vt:lpstr>
      <vt:lpstr>Inadequacy of E- 803 contractual matters for African region  </vt:lpstr>
      <vt:lpstr>Importance of the regulator as the Third party in reserving customer rights.</vt:lpstr>
      <vt:lpstr>Contractual Categories Proposed between the Regulator and the SP</vt:lpstr>
      <vt:lpstr>Contractual matters  quoted from E.803(Stage 2) </vt:lpstr>
      <vt:lpstr>Additional contractual matters gathered from different stages in E.803</vt:lpstr>
      <vt:lpstr>New suggested contractual matters(1)</vt:lpstr>
      <vt:lpstr>New suggested contractual matters(2)</vt:lpstr>
      <vt:lpstr>New suggested contractual matters(3)</vt:lpstr>
      <vt:lpstr>New suggested contractual matters(4)</vt:lpstr>
      <vt:lpstr>New suggested contractual matters(5)</vt:lpstr>
      <vt:lpstr>New suggested contractual matters(6)</vt:lpstr>
      <vt:lpstr>Conclusions and Recommendations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Telecommunications Quality of Service Contractual Indicators  for African region</dc:title>
  <dc:creator>Dia</dc:creator>
  <cp:lastModifiedBy>GAMAL</cp:lastModifiedBy>
  <cp:revision>117</cp:revision>
  <cp:lastPrinted>2001-11-25T13:41:09Z</cp:lastPrinted>
  <dcterms:created xsi:type="dcterms:W3CDTF">2013-07-06T15:11:54Z</dcterms:created>
  <dcterms:modified xsi:type="dcterms:W3CDTF">2013-07-18T08:14:12Z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0x010100916E0D618E37BE47BCAC3BA870930402</vt:lpwstr>
  </property>
</Properties>
</file>