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emf" ContentType="image/x-emf"/>
  <Default Extension="jpeg" ContentType="image/jpeg"/>
  <Default Extension="xml" ContentType="application/xml"/>
  <Default Extension="gif" ContentType="image/gif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8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64" r:id="rId4"/>
  </p:sldMasterIdLst>
  <p:notesMasterIdLst>
    <p:notesMasterId r:id="rId23"/>
  </p:notesMasterIdLst>
  <p:handoutMasterIdLst>
    <p:handoutMasterId r:id="rId24"/>
  </p:handoutMasterIdLst>
  <p:sldIdLst>
    <p:sldId id="412" r:id="rId5"/>
    <p:sldId id="436" r:id="rId6"/>
    <p:sldId id="420" r:id="rId7"/>
    <p:sldId id="421" r:id="rId8"/>
    <p:sldId id="422" r:id="rId9"/>
    <p:sldId id="423" r:id="rId10"/>
    <p:sldId id="424" r:id="rId11"/>
    <p:sldId id="425" r:id="rId12"/>
    <p:sldId id="441" r:id="rId13"/>
    <p:sldId id="442" r:id="rId14"/>
    <p:sldId id="443" r:id="rId15"/>
    <p:sldId id="444" r:id="rId16"/>
    <p:sldId id="445" r:id="rId17"/>
    <p:sldId id="446" r:id="rId18"/>
    <p:sldId id="447" r:id="rId19"/>
    <p:sldId id="448" r:id="rId20"/>
    <p:sldId id="439" r:id="rId21"/>
    <p:sldId id="449" r:id="rId22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E438A"/>
    <a:srgbClr val="000066"/>
    <a:srgbClr val="FF3300"/>
    <a:srgbClr val="525152"/>
    <a:srgbClr val="0099CC"/>
    <a:srgbClr val="33CCFF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22" autoAdjust="0"/>
    <p:restoredTop sz="86482" autoAdjust="0"/>
  </p:normalViewPr>
  <p:slideViewPr>
    <p:cSldViewPr>
      <p:cViewPr>
        <p:scale>
          <a:sx n="66" d="100"/>
          <a:sy n="66" d="100"/>
        </p:scale>
        <p:origin x="-1080" y="-46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796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3128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881940-E7A3-4FDB-8B2B-9258B63FC2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8551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309F0B-A1D6-4C10-A99F-429E70EC2B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3124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A316634-6620-47B4-AA9B-62C88265D1E6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0EC775F-8D15-4B93-BCB6-BACDE45A7516}" type="slidenum">
              <a:rPr lang="en-US" sz="1200"/>
              <a:pPr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716B48B-DF03-4CD5-86F2-2043C98EA3B6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09F0B-A1D6-4C10-A99F-429E70EC2B3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9BFA-8743-4748-BA19-29A48ED87E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11" name="Picture 26" descr="Picture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>
            <a:spLocks noChangeArrowheads="1"/>
          </p:cNvSpPr>
          <p:nvPr userDrawn="1"/>
        </p:nvSpPr>
        <p:spPr>
          <a:xfrm>
            <a:off x="179388" y="6453188"/>
            <a:ext cx="4670425" cy="2682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dirty="0" smtClean="0"/>
              <a:t>Ouagadougou, Burkina Faso, 18 July 2013</a:t>
            </a:r>
            <a:endParaRPr lang="en-US" sz="14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E897-C0A6-47E0-9B0A-9DD435BC6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044B-6225-453F-B990-91D0C0752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9922-AB0E-4578-90E5-A9E714C99FAF}" type="datetimeFigureOut">
              <a:rPr lang="ar-KW" smtClean="0"/>
              <a:pPr/>
              <a:t>11/09/1434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4178-4487-4A0D-A994-58818DEAF0FC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ED34-F3EE-4CA2-9074-AB458514BF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38DE-5B00-4D50-BB24-5F6C6507A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3BC5-0833-4644-9DE1-2FF836561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E27E-A472-4BA3-AF4D-DB3F0F9B7F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8170-6E28-4419-876E-2F1616E557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3B31-6981-48F4-84A9-0023C9209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B68-9835-4578-BB39-C564D91BBC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513A-4AF2-4E0A-ACFC-4489D846B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AA333-EB52-4E0B-B0AE-E0D6122C7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66" r:id="rId2"/>
    <p:sldLayoutId id="2147484067" r:id="rId3"/>
    <p:sldLayoutId id="2147484068" r:id="rId4"/>
    <p:sldLayoutId id="2147484069" r:id="rId5"/>
    <p:sldLayoutId id="2147484070" r:id="rId6"/>
    <p:sldLayoutId id="2147484071" r:id="rId7"/>
    <p:sldLayoutId id="2147484072" r:id="rId8"/>
    <p:sldLayoutId id="2147484073" r:id="rId9"/>
    <p:sldLayoutId id="2147484074" r:id="rId10"/>
    <p:sldLayoutId id="2147484075" r:id="rId11"/>
    <p:sldLayoutId id="214748407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Verdana" pitchFamily="34" charset="0"/>
              </a:rPr>
              <a:t>Telecommunications Quality of Service Contractual</a:t>
            </a:r>
            <a:br>
              <a:rPr lang="en-US" sz="3200" b="1" dirty="0">
                <a:solidFill>
                  <a:srgbClr val="002060"/>
                </a:solidFill>
                <a:latin typeface="Verdana" pitchFamily="34" charset="0"/>
              </a:rPr>
            </a:br>
            <a:r>
              <a:rPr lang="en-US" sz="3200" b="1" dirty="0">
                <a:solidFill>
                  <a:srgbClr val="002060"/>
                </a:solidFill>
                <a:latin typeface="Verdana" pitchFamily="34" charset="0"/>
              </a:rPr>
              <a:t>Indicators  for African region</a:t>
            </a:r>
          </a:p>
        </p:txBody>
      </p:sp>
      <p:sp>
        <p:nvSpPr>
          <p:cNvPr id="512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781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2"/>
                </a:solidFill>
                <a:latin typeface="Verdana" pitchFamily="34" charset="0"/>
              </a:rPr>
              <a:t>Gamal Amin Elsayed</a:t>
            </a:r>
          </a:p>
          <a:p>
            <a:r>
              <a:rPr lang="en-GB" dirty="0" smtClean="0">
                <a:solidFill>
                  <a:schemeClr val="tx2"/>
                </a:solidFill>
                <a:latin typeface="Verdana" pitchFamily="34" charset="0"/>
              </a:rPr>
              <a:t>RG-AFR Chairman</a:t>
            </a:r>
            <a:endParaRPr lang="en-US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404813"/>
            <a:ext cx="91440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sz="2800" b="1" dirty="0">
                <a:solidFill>
                  <a:schemeClr val="tx2"/>
                </a:solidFill>
              </a:rPr>
              <a:t>ITU Workshop on </a:t>
            </a:r>
          </a:p>
          <a:p>
            <a:pPr algn="ctr">
              <a:lnSpc>
                <a:spcPct val="80000"/>
              </a:lnSpc>
            </a:pPr>
            <a:r>
              <a:rPr lang="en-US" sz="2800" b="1" dirty="0">
                <a:solidFill>
                  <a:schemeClr val="tx2"/>
                </a:solidFill>
              </a:rPr>
              <a:t>“Benchmarking QoS Evaluation of Multimedia Networks”</a:t>
            </a:r>
          </a:p>
          <a:p>
            <a:pPr algn="ctr">
              <a:lnSpc>
                <a:spcPct val="80000"/>
              </a:lnSpc>
            </a:pPr>
            <a:endParaRPr lang="en-US" sz="28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rgbClr val="22228B"/>
                </a:solidFill>
              </a:rPr>
              <a:t>(Ouagadougou, Burkina Faso, 18 July 2013)</a:t>
            </a:r>
            <a:endParaRPr lang="en-US" sz="2000" b="1" dirty="0">
              <a:solidFill>
                <a:schemeClr val="bg2"/>
              </a:solidFill>
            </a:endParaRPr>
          </a:p>
        </p:txBody>
      </p:sp>
      <p:sp>
        <p:nvSpPr>
          <p:cNvPr id="2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5130" name="Picture 16" descr="ITUseri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7031037" y="6346825"/>
            <a:ext cx="13509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181E-437A-454B-83A7-4AB9307175C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indent="-342900"/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Additional contractual matters gathered from different stages in E.803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b="1" baseline="0" dirty="0" smtClean="0">
                <a:solidFill>
                  <a:srgbClr val="800000"/>
                </a:solidFill>
                <a:latin typeface="Courier New"/>
              </a:rPr>
              <a:t> </a:t>
            </a:r>
            <a:r>
              <a:rPr lang="en-US" sz="3300" kern="0" dirty="0" smtClean="0">
                <a:solidFill>
                  <a:srgbClr val="0E438A"/>
                </a:solidFill>
                <a:latin typeface="Verdana"/>
              </a:rPr>
              <a:t>[G1]  Organizational efficiency of service provider to carry out service alteration 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300" kern="0" dirty="0" smtClean="0">
                <a:solidFill>
                  <a:srgbClr val="0E438A"/>
                </a:solidFill>
                <a:latin typeface="Verdana"/>
              </a:rPr>
              <a:t> [G2]   Time for technical upgrade of a service 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300" kern="0" dirty="0" smtClean="0">
                <a:solidFill>
                  <a:srgbClr val="0E438A"/>
                </a:solidFill>
                <a:latin typeface="Verdana"/>
              </a:rPr>
              <a:t> [G3]   Organizational efficiency of service provider to carry out technical upgrade 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300" kern="0" dirty="0" smtClean="0">
                <a:solidFill>
                  <a:srgbClr val="0E438A"/>
                </a:solidFill>
                <a:latin typeface="Verdana"/>
              </a:rPr>
              <a:t> [G4]   Documentation of delivery time 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300" kern="0" dirty="0" smtClean="0">
                <a:solidFill>
                  <a:srgbClr val="0E438A"/>
                </a:solidFill>
                <a:latin typeface="Verdana"/>
              </a:rPr>
              <a:t> [G5]   Overall reliability of documentation services</a:t>
            </a:r>
            <a:r>
              <a:rPr lang="en-US" b="1" baseline="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marR="0" lvl="0" algn="l" rtl="0"/>
            <a:endParaRPr lang="en-US" b="1" baseline="0" dirty="0" smtClean="0">
              <a:solidFill>
                <a:srgbClr val="0000CC"/>
              </a:solidFill>
              <a:latin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New suggested contractual matters(1)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b="1" baseline="0" dirty="0" smtClean="0">
                <a:solidFill>
                  <a:srgbClr val="800000"/>
                </a:solidFill>
                <a:latin typeface="Courier New"/>
              </a:rPr>
              <a:t> </a:t>
            </a:r>
            <a:r>
              <a:rPr lang="en-US" sz="4700" b="1" kern="0" dirty="0" smtClean="0">
                <a:solidFill>
                  <a:srgbClr val="0E438A"/>
                </a:solidFill>
                <a:latin typeface="Verdana"/>
              </a:rPr>
              <a:t>[</a:t>
            </a:r>
            <a:r>
              <a:rPr lang="en-US" sz="6400" b="1" kern="0" dirty="0" smtClean="0">
                <a:solidFill>
                  <a:srgbClr val="0E438A"/>
                </a:solidFill>
                <a:latin typeface="Verdana"/>
              </a:rPr>
              <a:t>G1]  Regulator service   restrictions (VOIP,   filtering,..etc) 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6400" kern="0" dirty="0" smtClean="0">
                <a:solidFill>
                  <a:srgbClr val="0E438A"/>
                </a:solidFill>
                <a:latin typeface="Verdana"/>
              </a:rPr>
              <a:t>   </a:t>
            </a:r>
            <a:r>
              <a:rPr lang="en-US" sz="7200" kern="0" dirty="0" smtClean="0">
                <a:solidFill>
                  <a:srgbClr val="0E438A"/>
                </a:solidFill>
                <a:latin typeface="Verdana"/>
              </a:rPr>
              <a:t>Definition: It is the ratio of the number of pre-specified or ad- hock services restricted  by  regulator to the total  number of allowed  services.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7200" kern="0" dirty="0" smtClean="0">
                <a:solidFill>
                  <a:srgbClr val="0E438A"/>
                </a:solidFill>
                <a:latin typeface="Verdana"/>
              </a:rPr>
              <a:t>It is determined   by the regulator to deploy governmental policies.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7200" kern="0" dirty="0" smtClean="0">
                <a:solidFill>
                  <a:srgbClr val="0E438A"/>
                </a:solidFill>
                <a:latin typeface="Verdana"/>
              </a:rPr>
              <a:t>   Measured by: percentage.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endParaRPr lang="en-US" sz="6400" kern="0" dirty="0" smtClean="0">
              <a:solidFill>
                <a:srgbClr val="0E438A"/>
              </a:solidFill>
              <a:latin typeface="Verdana"/>
            </a:endParaRP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6400" b="1" kern="0" dirty="0" smtClean="0">
                <a:solidFill>
                  <a:srgbClr val="0E438A"/>
                </a:solidFill>
                <a:latin typeface="Verdana"/>
              </a:rPr>
              <a:t> [G2]   Multi-license layers owned  by a single entity 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6400" kern="0" dirty="0" smtClean="0">
                <a:solidFill>
                  <a:srgbClr val="0E438A"/>
                </a:solidFill>
                <a:latin typeface="Verdana"/>
              </a:rPr>
              <a:t>   Definition: It describes the  situation where a unified license for both service and operation is owned by a single player contradicting   the international recommendations.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6400" kern="0" dirty="0" smtClean="0">
                <a:solidFill>
                  <a:srgbClr val="0E438A"/>
                </a:solidFill>
                <a:latin typeface="Verdana"/>
              </a:rPr>
              <a:t>Note: Licenses are not layered in some  developing countries.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6400" kern="0" dirty="0" smtClean="0">
                <a:solidFill>
                  <a:srgbClr val="0E438A"/>
                </a:solidFill>
                <a:latin typeface="Verdana"/>
              </a:rPr>
              <a:t>   Measured by: opinion rating.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New suggested contractual matters(2)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b="1" baseline="0" dirty="0" smtClean="0">
                <a:solidFill>
                  <a:srgbClr val="800000"/>
                </a:solidFill>
                <a:latin typeface="Courier New"/>
              </a:rPr>
              <a:t> </a:t>
            </a:r>
            <a:r>
              <a:rPr lang="en-US" sz="3600" b="1" kern="0" dirty="0" smtClean="0">
                <a:solidFill>
                  <a:srgbClr val="0E438A"/>
                </a:solidFill>
                <a:latin typeface="Verdana"/>
              </a:rPr>
              <a:t>[</a:t>
            </a:r>
            <a:r>
              <a:rPr lang="en-US" sz="3700" b="1" kern="0" dirty="0" smtClean="0">
                <a:solidFill>
                  <a:srgbClr val="0E438A"/>
                </a:solidFill>
                <a:latin typeface="Verdana"/>
              </a:rPr>
              <a:t>G3]   Contract   period per service </a:t>
            </a:r>
            <a:r>
              <a:rPr lang="en-US" sz="3700" kern="0" dirty="0" smtClean="0">
                <a:solidFill>
                  <a:srgbClr val="0E438A"/>
                </a:solidFill>
                <a:latin typeface="Verdana"/>
              </a:rPr>
              <a:t> 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700" kern="0" dirty="0" smtClean="0">
                <a:solidFill>
                  <a:srgbClr val="0E438A"/>
                </a:solidFill>
                <a:latin typeface="Verdana"/>
              </a:rPr>
              <a:t>   Definition: It specifies the contract period for each service. Such periods are determined and approved by the regulator   according  to the current  market   indicators  to satisfy the competition requirements.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700" kern="0" dirty="0" smtClean="0">
                <a:solidFill>
                  <a:srgbClr val="0E438A"/>
                </a:solidFill>
                <a:latin typeface="Verdana"/>
              </a:rPr>
              <a:t>   Measured by: time.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None/>
            </a:pPr>
            <a:endParaRPr lang="en-US" sz="3700" kern="0" dirty="0" smtClean="0">
              <a:solidFill>
                <a:srgbClr val="0E438A"/>
              </a:solidFill>
              <a:latin typeface="Verdana"/>
            </a:endParaRP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700" kern="0" dirty="0" smtClean="0">
                <a:solidFill>
                  <a:srgbClr val="0E438A"/>
                </a:solidFill>
                <a:latin typeface="Verdana"/>
              </a:rPr>
              <a:t> </a:t>
            </a:r>
            <a:r>
              <a:rPr lang="en-US" sz="3700" b="1" kern="0" dirty="0" smtClean="0">
                <a:solidFill>
                  <a:srgbClr val="0E438A"/>
                </a:solidFill>
                <a:latin typeface="Verdana"/>
              </a:rPr>
              <a:t>[G4]  Safety and   operational  precautions  level  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700" kern="0" dirty="0" smtClean="0">
                <a:solidFill>
                  <a:srgbClr val="0E438A"/>
                </a:solidFill>
                <a:latin typeface="Verdana"/>
              </a:rPr>
              <a:t>  Definition: It is the level of the adoption of the international safety and operational recommended standards.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700" kern="0" dirty="0" smtClean="0">
                <a:solidFill>
                  <a:srgbClr val="0E438A"/>
                </a:solidFill>
                <a:latin typeface="Verdana"/>
              </a:rPr>
              <a:t>   Measured by: opinion rating.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/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New suggested contractual matters(3)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600" b="1" baseline="0" dirty="0" smtClean="0">
                <a:solidFill>
                  <a:srgbClr val="800000"/>
                </a:solidFill>
                <a:latin typeface="Courier New"/>
              </a:rPr>
              <a:t> </a:t>
            </a:r>
            <a:r>
              <a:rPr lang="en-US" sz="1600" b="1" kern="0" dirty="0" smtClean="0">
                <a:solidFill>
                  <a:srgbClr val="0E438A"/>
                </a:solidFill>
                <a:latin typeface="Verdana"/>
              </a:rPr>
              <a:t>[G5]  </a:t>
            </a:r>
            <a:r>
              <a:rPr lang="en-US" sz="1600" kern="0" dirty="0" smtClean="0">
                <a:solidFill>
                  <a:srgbClr val="0E438A"/>
                </a:solidFill>
                <a:latin typeface="Verdana"/>
              </a:rPr>
              <a:t>Regulator independence level 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600" kern="0" dirty="0" smtClean="0">
                <a:solidFill>
                  <a:srgbClr val="0E438A"/>
                </a:solidFill>
                <a:latin typeface="Verdana"/>
              </a:rPr>
              <a:t>   Definition:  It is the level of independence  of  the  regulator  from  any  other  ICT  market  player.  Regulator  independence is  internationally  recommended  to  provide  fair,  powerful,  transparent and  controllable  polices.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600" kern="0" dirty="0" smtClean="0">
                <a:solidFill>
                  <a:srgbClr val="0E438A"/>
                </a:solidFill>
                <a:latin typeface="Verdana"/>
              </a:rPr>
              <a:t>Regulator independence level directly affects the contractual indicators.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600" kern="0" dirty="0" smtClean="0">
                <a:solidFill>
                  <a:srgbClr val="0E438A"/>
                </a:solidFill>
                <a:latin typeface="Verdana"/>
              </a:rPr>
              <a:t>   Measured by: opinion rating.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endParaRPr lang="en-US" sz="1600" kern="0" dirty="0" smtClean="0">
              <a:solidFill>
                <a:srgbClr val="0E438A"/>
              </a:solidFill>
              <a:latin typeface="Verdana"/>
            </a:endParaRP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600" kern="0" dirty="0" smtClean="0">
                <a:solidFill>
                  <a:srgbClr val="0E438A"/>
                </a:solidFill>
                <a:latin typeface="Verdana"/>
              </a:rPr>
              <a:t> [</a:t>
            </a:r>
            <a:r>
              <a:rPr lang="en-US" sz="1600" b="1" kern="0" dirty="0" smtClean="0">
                <a:solidFill>
                  <a:srgbClr val="0E438A"/>
                </a:solidFill>
                <a:latin typeface="Verdana"/>
              </a:rPr>
              <a:t>G6</a:t>
            </a:r>
            <a:r>
              <a:rPr lang="en-US" sz="1600" kern="0" dirty="0" smtClean="0">
                <a:solidFill>
                  <a:srgbClr val="0E438A"/>
                </a:solidFill>
                <a:latin typeface="Verdana"/>
              </a:rPr>
              <a:t>]   Flexibility  of  service  alteration   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600" kern="0" dirty="0" smtClean="0">
                <a:solidFill>
                  <a:srgbClr val="0E438A"/>
                </a:solidFill>
                <a:latin typeface="Verdana"/>
              </a:rPr>
              <a:t>   Definition: It is the degree  of  service compatibility  with the dynamic technical, organizational  and operational  local and international alterations.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600" kern="0" dirty="0" smtClean="0">
                <a:solidFill>
                  <a:srgbClr val="0E438A"/>
                </a:solidFill>
                <a:latin typeface="Verdana"/>
              </a:rPr>
              <a:t>   Measured by: opinion rating.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New suggested contractual matters(4)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b="1" baseline="0" dirty="0" smtClean="0">
                <a:solidFill>
                  <a:srgbClr val="800000"/>
                </a:solidFill>
                <a:latin typeface="Courier New"/>
              </a:rPr>
              <a:t> </a:t>
            </a:r>
            <a:r>
              <a:rPr lang="en-US" sz="3400" b="1" kern="0" dirty="0" smtClean="0">
                <a:solidFill>
                  <a:srgbClr val="0E438A"/>
                </a:solidFill>
                <a:latin typeface="Verdana"/>
              </a:rPr>
              <a:t>[G7]   Uniform  contractual  policies  and  indicators  for  similar  services  of different  SPs 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800" kern="0" dirty="0" smtClean="0">
                <a:solidFill>
                  <a:srgbClr val="0E438A"/>
                </a:solidFill>
                <a:latin typeface="Verdana"/>
              </a:rPr>
              <a:t>   Definition: It specifies the importance of uniform  fair  and  transparent  contractual  treatments  for different SPs per similar  services. It assures  Regulatory  independence.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800" kern="0" dirty="0" smtClean="0">
                <a:solidFill>
                  <a:srgbClr val="0E438A"/>
                </a:solidFill>
                <a:latin typeface="Verdana"/>
              </a:rPr>
              <a:t>   Measured by: opinion rating.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None/>
            </a:pPr>
            <a:endParaRPr lang="en-US" kern="0" dirty="0" smtClean="0">
              <a:solidFill>
                <a:srgbClr val="0E438A"/>
              </a:solidFill>
              <a:latin typeface="Verdana"/>
            </a:endParaRP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kern="0" dirty="0" smtClean="0">
                <a:solidFill>
                  <a:srgbClr val="0E438A"/>
                </a:solidFill>
                <a:latin typeface="Verdana"/>
              </a:rPr>
              <a:t> </a:t>
            </a:r>
            <a:r>
              <a:rPr lang="en-US" sz="3400" b="1" kern="0" dirty="0" smtClean="0">
                <a:solidFill>
                  <a:srgbClr val="0E438A"/>
                </a:solidFill>
                <a:latin typeface="Verdana"/>
              </a:rPr>
              <a:t>[G8]  Market indicator level  per service (competition level, penetration rate, customer needs, service importance , …etc)</a:t>
            </a:r>
            <a:r>
              <a:rPr lang="en-US" b="1" kern="0" dirty="0" smtClean="0">
                <a:solidFill>
                  <a:srgbClr val="0E438A"/>
                </a:solidFill>
                <a:latin typeface="Verdana"/>
              </a:rPr>
              <a:t> 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kern="0" dirty="0" smtClean="0">
                <a:solidFill>
                  <a:srgbClr val="0E438A"/>
                </a:solidFill>
                <a:latin typeface="Verdana"/>
              </a:rPr>
              <a:t>   </a:t>
            </a:r>
            <a:r>
              <a:rPr lang="en-US" sz="3800" kern="0" dirty="0" smtClean="0">
                <a:solidFill>
                  <a:srgbClr val="0E438A"/>
                </a:solidFill>
                <a:latin typeface="Verdana"/>
              </a:rPr>
              <a:t>Definition: This parameter justifies the adoption of a given service. It determines service efficiency level with respect to the market indicators. It decides service importance level. It implies customer satisfaction.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3800" kern="0" dirty="0" smtClean="0">
                <a:solidFill>
                  <a:srgbClr val="0E438A"/>
                </a:solidFill>
                <a:latin typeface="Verdana"/>
              </a:rPr>
              <a:t>   Measured by: opinion rating.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/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New suggested contractual matters(5)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800" b="1" baseline="0" dirty="0" smtClean="0">
                <a:solidFill>
                  <a:srgbClr val="800000"/>
                </a:solidFill>
                <a:latin typeface="Courier New"/>
              </a:rPr>
              <a:t> </a:t>
            </a:r>
            <a:r>
              <a:rPr lang="en-US" sz="1800" b="1" kern="0" dirty="0" smtClean="0">
                <a:solidFill>
                  <a:srgbClr val="0E438A"/>
                </a:solidFill>
                <a:latin typeface="Verdana"/>
              </a:rPr>
              <a:t>[G9]  Service compatibility  level with the initial governmental agreement with the SP   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800" kern="0" dirty="0" smtClean="0">
                <a:solidFill>
                  <a:srgbClr val="0E438A"/>
                </a:solidFill>
                <a:latin typeface="Verdana"/>
              </a:rPr>
              <a:t>   Definition: It determines conformance of the service specification and details with the agreed upon level.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800" kern="0" dirty="0" smtClean="0">
                <a:solidFill>
                  <a:srgbClr val="0E438A"/>
                </a:solidFill>
                <a:latin typeface="Verdana"/>
              </a:rPr>
              <a:t>The pre-stated governmental agreement with the SP should be consistent with the contract articles: technical, financial and administrative articles of the initial agreement.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800" kern="0" dirty="0" smtClean="0">
                <a:solidFill>
                  <a:srgbClr val="0E438A"/>
                </a:solidFill>
                <a:latin typeface="Verdana"/>
              </a:rPr>
              <a:t>   Measured by: opinion rating.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800" kern="0" dirty="0" smtClean="0">
                <a:solidFill>
                  <a:srgbClr val="0E438A"/>
                </a:solidFill>
                <a:latin typeface="Verdana"/>
              </a:rPr>
              <a:t> </a:t>
            </a:r>
            <a:r>
              <a:rPr lang="en-US" sz="1800" b="1" kern="0" dirty="0" smtClean="0">
                <a:solidFill>
                  <a:srgbClr val="0E438A"/>
                </a:solidFill>
                <a:latin typeface="Verdana"/>
              </a:rPr>
              <a:t>[G10]   Service  content 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800" kern="0" dirty="0" smtClean="0">
                <a:solidFill>
                  <a:srgbClr val="0E438A"/>
                </a:solidFill>
                <a:latin typeface="Verdana"/>
              </a:rPr>
              <a:t>   Definition: It  reflects  the nature  of  the  content.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800" kern="0" dirty="0" smtClean="0">
                <a:solidFill>
                  <a:srgbClr val="0E438A"/>
                </a:solidFill>
                <a:latin typeface="Verdana"/>
              </a:rPr>
              <a:t>The nature of the  content should be approved by the regulator complying with the governmental policies and regulations.</a:t>
            </a:r>
          </a:p>
          <a:p>
            <a:pPr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800" kern="0" dirty="0" smtClean="0">
                <a:solidFill>
                  <a:srgbClr val="0E438A"/>
                </a:solidFill>
                <a:latin typeface="Verdana"/>
              </a:rPr>
              <a:t>   Measured by: opinion rating.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New suggested contractual matters(6)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b="1" baseline="0" dirty="0" smtClean="0">
                <a:solidFill>
                  <a:srgbClr val="800000"/>
                </a:solidFill>
                <a:latin typeface="Courier New"/>
              </a:rPr>
              <a:t> </a:t>
            </a:r>
            <a:r>
              <a:rPr lang="en-US" sz="2100" b="1" kern="0" dirty="0" smtClean="0">
                <a:solidFill>
                  <a:srgbClr val="0E438A"/>
                </a:solidFill>
                <a:latin typeface="Verdana"/>
              </a:rPr>
              <a:t>[G11]  Equipment and networks Conformity level per service 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100" kern="0" dirty="0" smtClean="0">
                <a:solidFill>
                  <a:srgbClr val="0E438A"/>
                </a:solidFill>
                <a:latin typeface="Verdana"/>
              </a:rPr>
              <a:t>   Definition: It is the conformity of equipment and networks specifications with local and international standards.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100" kern="0" dirty="0" smtClean="0">
                <a:solidFill>
                  <a:srgbClr val="0E438A"/>
                </a:solidFill>
                <a:latin typeface="Verdana"/>
              </a:rPr>
              <a:t>   Measured by:  opinion rating.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endParaRPr lang="en-US" sz="2100" kern="0" dirty="0" smtClean="0">
              <a:solidFill>
                <a:srgbClr val="0E438A"/>
              </a:solidFill>
              <a:latin typeface="Verdana"/>
            </a:endParaRP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100" b="1" kern="0" dirty="0" smtClean="0">
                <a:solidFill>
                  <a:srgbClr val="0E438A"/>
                </a:solidFill>
                <a:latin typeface="Verdana"/>
              </a:rPr>
              <a:t> [G12]   Billing verification 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100" kern="0" dirty="0" smtClean="0">
                <a:solidFill>
                  <a:srgbClr val="0E438A"/>
                </a:solidFill>
                <a:latin typeface="Verdana"/>
              </a:rPr>
              <a:t>   Definition: Billing issues should be clearly stated at the contract level before formal signature.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100" kern="0" dirty="0" smtClean="0">
                <a:solidFill>
                  <a:srgbClr val="0E438A"/>
                </a:solidFill>
                <a:latin typeface="Verdana"/>
              </a:rPr>
              <a:t>It should be handled and approved by the regulator.</a:t>
            </a:r>
          </a:p>
          <a:p>
            <a:pPr marR="0" lvl="0" fontAlgn="base">
              <a:lnSpc>
                <a:spcPct val="13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100" kern="0" dirty="0" smtClean="0">
                <a:solidFill>
                  <a:srgbClr val="0E438A"/>
                </a:solidFill>
                <a:latin typeface="Verdana"/>
              </a:rPr>
              <a:t>   Measured by: opinion rating.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Conclusions and Recommendations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8382000" cy="5105400"/>
          </a:xfrm>
        </p:spPr>
        <p:txBody>
          <a:bodyPr>
            <a:normAutofit/>
          </a:bodyPr>
          <a:lstStyle/>
          <a:p>
            <a:pPr fontAlgn="base">
              <a:lnSpc>
                <a:spcPct val="11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900" kern="0" dirty="0" smtClean="0">
                <a:solidFill>
                  <a:srgbClr val="0E438A"/>
                </a:solidFill>
                <a:latin typeface="Verdana"/>
              </a:rPr>
              <a:t>The </a:t>
            </a:r>
            <a:r>
              <a:rPr lang="en-US" sz="1900" kern="0" dirty="0">
                <a:solidFill>
                  <a:srgbClr val="0E438A"/>
                </a:solidFill>
                <a:latin typeface="Verdana"/>
              </a:rPr>
              <a:t>introduction of the above mentioned 12 </a:t>
            </a:r>
            <a:r>
              <a:rPr lang="en-US" sz="1900" kern="0" dirty="0" smtClean="0">
                <a:solidFill>
                  <a:srgbClr val="0E438A"/>
                </a:solidFill>
                <a:latin typeface="Verdana"/>
              </a:rPr>
              <a:t>parameters may enrich </a:t>
            </a:r>
            <a:r>
              <a:rPr lang="en-US" sz="1900" kern="0" dirty="0">
                <a:solidFill>
                  <a:srgbClr val="0E438A"/>
                </a:solidFill>
                <a:latin typeface="Verdana"/>
              </a:rPr>
              <a:t>and </a:t>
            </a:r>
            <a:r>
              <a:rPr lang="en-US" sz="1900" kern="0" dirty="0" smtClean="0">
                <a:solidFill>
                  <a:srgbClr val="0E438A"/>
                </a:solidFill>
                <a:latin typeface="Verdana"/>
              </a:rPr>
              <a:t>complement </a:t>
            </a:r>
            <a:r>
              <a:rPr lang="en-US" sz="1900" kern="0" dirty="0">
                <a:solidFill>
                  <a:srgbClr val="0E438A"/>
                </a:solidFill>
                <a:latin typeface="Verdana"/>
              </a:rPr>
              <a:t>the ITU-T E.803 </a:t>
            </a:r>
            <a:r>
              <a:rPr lang="en-US" sz="1900" kern="0" dirty="0" smtClean="0">
                <a:solidFill>
                  <a:srgbClr val="0E438A"/>
                </a:solidFill>
                <a:latin typeface="Verdana"/>
              </a:rPr>
              <a:t>Recommendation </a:t>
            </a:r>
            <a:r>
              <a:rPr lang="en-US" sz="1900" kern="0" dirty="0">
                <a:solidFill>
                  <a:srgbClr val="0E438A"/>
                </a:solidFill>
                <a:latin typeface="Verdana"/>
              </a:rPr>
              <a:t>in the </a:t>
            </a:r>
            <a:r>
              <a:rPr lang="en-US" sz="1900" kern="0" dirty="0" smtClean="0">
                <a:solidFill>
                  <a:srgbClr val="0E438A"/>
                </a:solidFill>
                <a:latin typeface="Verdana"/>
              </a:rPr>
              <a:t>contractual matters.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SzPct val="75000"/>
              <a:buNone/>
            </a:pPr>
            <a:endParaRPr lang="en-US" sz="1900" kern="0" dirty="0" smtClean="0">
              <a:solidFill>
                <a:srgbClr val="0E438A"/>
              </a:solidFill>
              <a:latin typeface="Verdana"/>
            </a:endParaRPr>
          </a:p>
          <a:p>
            <a:pPr fontAlgn="base">
              <a:lnSpc>
                <a:spcPct val="11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900" kern="0" dirty="0" smtClean="0">
                <a:solidFill>
                  <a:srgbClr val="0E438A"/>
                </a:solidFill>
                <a:latin typeface="Verdana"/>
              </a:rPr>
              <a:t>Consequently</a:t>
            </a:r>
            <a:r>
              <a:rPr lang="en-US" sz="1900" kern="0" dirty="0">
                <a:solidFill>
                  <a:srgbClr val="0E438A"/>
                </a:solidFill>
                <a:latin typeface="Verdana"/>
              </a:rPr>
              <a:t>, this may help a lot in the achievement of QoS goals</a:t>
            </a:r>
            <a:r>
              <a:rPr lang="en-US" sz="1900" kern="0" dirty="0" smtClean="0">
                <a:solidFill>
                  <a:srgbClr val="0E438A"/>
                </a:solidFill>
                <a:latin typeface="Verdana"/>
              </a:rPr>
              <a:t>.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endParaRPr lang="en-US" sz="1900" kern="0" dirty="0" smtClean="0">
              <a:solidFill>
                <a:srgbClr val="0E438A"/>
              </a:solidFill>
              <a:latin typeface="Verdana"/>
            </a:endParaRPr>
          </a:p>
          <a:p>
            <a:pPr fontAlgn="base">
              <a:lnSpc>
                <a:spcPct val="11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900" kern="0" dirty="0" smtClean="0">
                <a:solidFill>
                  <a:srgbClr val="0E438A"/>
                </a:solidFill>
                <a:latin typeface="Verdana"/>
              </a:rPr>
              <a:t>It is recommended that the targeted parameters, as </a:t>
            </a:r>
            <a:r>
              <a:rPr lang="en-US" sz="1900" kern="0" smtClean="0">
                <a:solidFill>
                  <a:srgbClr val="0E438A"/>
                </a:solidFill>
                <a:latin typeface="Verdana"/>
              </a:rPr>
              <a:t>given </a:t>
            </a:r>
            <a:r>
              <a:rPr lang="en-US" sz="1900" kern="0" smtClean="0">
                <a:solidFill>
                  <a:srgbClr val="0E438A"/>
                </a:solidFill>
                <a:latin typeface="Verdana"/>
              </a:rPr>
              <a:t>in </a:t>
            </a:r>
            <a:r>
              <a:rPr lang="en-US" sz="1900" kern="0" dirty="0" smtClean="0">
                <a:solidFill>
                  <a:srgbClr val="0E438A"/>
                </a:solidFill>
                <a:latin typeface="Verdana"/>
              </a:rPr>
              <a:t>this presentation, to be approved and deployed by the regulatory authorities in order to enhance QoS and customer satisfaction.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SzPct val="75000"/>
              <a:buNone/>
            </a:pPr>
            <a:endParaRPr lang="en-US" sz="1900" kern="0" dirty="0" smtClean="0">
              <a:solidFill>
                <a:srgbClr val="0E438A"/>
              </a:solidFill>
              <a:latin typeface="Verdana"/>
            </a:endParaRPr>
          </a:p>
          <a:p>
            <a:pPr fontAlgn="base">
              <a:lnSpc>
                <a:spcPct val="11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1900" kern="0" dirty="0" smtClean="0">
                <a:solidFill>
                  <a:srgbClr val="0E438A"/>
                </a:solidFill>
                <a:latin typeface="Verdana"/>
              </a:rPr>
              <a:t>The presentation emphasizes on the importance  role of the regulatory in reserving the rights of the customers.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endParaRPr lang="en-US" sz="1900" kern="0" dirty="0">
              <a:solidFill>
                <a:srgbClr val="0E438A"/>
              </a:solidFill>
              <a:latin typeface="Verdana"/>
            </a:endParaRP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68335FD-06B1-43D1-B53A-CC0AB6D8E43C}" type="slidenum">
              <a:rPr lang="en-US" sz="1400"/>
              <a:pPr/>
              <a:t>17</a:t>
            </a:fld>
            <a:endParaRPr lang="en-US" sz="1400"/>
          </a:p>
        </p:txBody>
      </p:sp>
      <p:sp>
        <p:nvSpPr>
          <p:cNvPr id="6" name="Rectangle 5"/>
          <p:cNvSpPr/>
          <p:nvPr/>
        </p:nvSpPr>
        <p:spPr>
          <a:xfrm>
            <a:off x="0" y="632162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Ouagadougou, Burkina Faso, 18 July 2013</a:t>
            </a:r>
            <a:endParaRPr lang="en-US" sz="1400" dirty="0"/>
          </a:p>
        </p:txBody>
      </p:sp>
      <p:pic>
        <p:nvPicPr>
          <p:cNvPr id="7" name="Picture 16" descr="ITUseri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6650037" y="6324600"/>
            <a:ext cx="13509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2545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3B31-6981-48F4-84A9-0023C92093E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763652" y="2967335"/>
            <a:ext cx="3616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THANKS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-28977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Agenda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533400" y="1143000"/>
            <a:ext cx="40386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3"/>
              </a:buBlip>
            </a:pPr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Importance of </a:t>
            </a: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QoS</a:t>
            </a:r>
            <a:endParaRPr lang="en-US" sz="2400" dirty="0">
              <a:solidFill>
                <a:schemeClr val="tx2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</a:pPr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Priority </a:t>
            </a:r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of contractual matter</a:t>
            </a: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.</a:t>
            </a:r>
            <a:endParaRPr lang="en-US" sz="2400" dirty="0">
              <a:solidFill>
                <a:schemeClr val="tx2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</a:pP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Contractual </a:t>
            </a:r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matters parameters in E- 803</a:t>
            </a:r>
          </a:p>
          <a:p>
            <a:pPr>
              <a:lnSpc>
                <a:spcPct val="90000"/>
              </a:lnSpc>
              <a:buBlip>
                <a:blip r:embed="rId3"/>
              </a:buBlip>
            </a:pPr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Inadequacy </a:t>
            </a:r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of E- 803 contractual matters for African  region  </a:t>
            </a:r>
          </a:p>
          <a:p>
            <a:pPr>
              <a:lnSpc>
                <a:spcPct val="90000"/>
              </a:lnSpc>
              <a:buBlip>
                <a:blip r:embed="rId3"/>
              </a:buBlip>
            </a:pP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Importance </a:t>
            </a:r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of the regulator as a third party in reserving customer rights</a:t>
            </a: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.</a:t>
            </a:r>
            <a:endParaRPr lang="en-US" sz="24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7173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4495800" y="1143000"/>
            <a:ext cx="40386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3"/>
              </a:buBlip>
            </a:pPr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Contractual categories between the regulator and the SP  proposed </a:t>
            </a:r>
          </a:p>
          <a:p>
            <a:pPr>
              <a:lnSpc>
                <a:spcPct val="90000"/>
              </a:lnSpc>
              <a:buBlip>
                <a:blip r:embed="rId3"/>
              </a:buBlip>
            </a:pPr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Additional contractual matters  gathered from different stages in the original </a:t>
            </a: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recommendation</a:t>
            </a:r>
            <a:endParaRPr lang="en-US" sz="2400" dirty="0">
              <a:solidFill>
                <a:schemeClr val="tx2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</a:pP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Suggested </a:t>
            </a:r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new contractual parameters</a:t>
            </a:r>
          </a:p>
          <a:p>
            <a:pPr>
              <a:lnSpc>
                <a:spcPct val="90000"/>
              </a:lnSpc>
              <a:buBlip>
                <a:blip r:embed="rId3"/>
              </a:buBlip>
            </a:pP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Conclusions </a:t>
            </a:r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and </a:t>
            </a: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Recommendations</a:t>
            </a:r>
            <a:endParaRPr lang="en-US" sz="2400" dirty="0" smtClean="0">
              <a:latin typeface="Verdana" pitchFamily="34" charset="0"/>
            </a:endParaRP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Blip>
                <a:blip r:embed="rId3"/>
              </a:buBlip>
            </a:pPr>
            <a:fld id="{3ADDFB54-6667-418E-B15A-DD44C99D2A7C}" type="slidenum">
              <a:rPr lang="en-US" sz="1400"/>
              <a:pPr>
                <a:buBlip>
                  <a:blip r:embed="rId3"/>
                </a:buBlip>
              </a:pPr>
              <a:t>2</a:t>
            </a:fld>
            <a:endParaRPr lang="en-US" sz="1400"/>
          </a:p>
        </p:txBody>
      </p:sp>
      <p:sp>
        <p:nvSpPr>
          <p:cNvPr id="6" name="Rectangle 5"/>
          <p:cNvSpPr/>
          <p:nvPr/>
        </p:nvSpPr>
        <p:spPr>
          <a:xfrm>
            <a:off x="0" y="655022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1400" dirty="0" smtClean="0"/>
              <a:t>Ouagadougou, Burkina Faso, 18 July 2013</a:t>
            </a:r>
            <a:endParaRPr lang="en-US" sz="1400" dirty="0"/>
          </a:p>
        </p:txBody>
      </p:sp>
      <p:pic>
        <p:nvPicPr>
          <p:cNvPr id="7" name="Picture 16" descr="ITUseri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4724400" y="6346825"/>
            <a:ext cx="13509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9562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1219200"/>
            <a:ext cx="7924800" cy="401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It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is relevant to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customer satisfaction (Rec.G1000). </a:t>
            </a:r>
            <a:endParaRPr lang="en-US" sz="2800" kern="0" dirty="0">
              <a:solidFill>
                <a:srgbClr val="0E438A"/>
              </a:solidFill>
              <a:latin typeface="Verdana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Recently QoS is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divided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into two complementary sets.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In services QoS (traditional)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Pre-launching QoS (Rec.E-803)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4"/>
              </a:buBlip>
            </a:pPr>
            <a:endParaRPr lang="en-US" sz="2800" kern="0" dirty="0">
              <a:solidFill>
                <a:srgbClr val="0E438A"/>
              </a:solidFill>
              <a:latin typeface="Verdana"/>
            </a:endParaRPr>
          </a:p>
          <a:p>
            <a:pPr marL="342900" indent="-342900">
              <a:lnSpc>
                <a:spcPct val="200000"/>
              </a:lnSpc>
            </a:pPr>
            <a:endParaRPr lang="en-US" sz="2800" dirty="0" smtClean="0">
              <a:solidFill>
                <a:srgbClr val="0E438A"/>
              </a:solidFill>
            </a:endParaRPr>
          </a:p>
        </p:txBody>
      </p:sp>
      <p:sp>
        <p:nvSpPr>
          <p:cNvPr id="4" name="Rectangle 10"/>
          <p:cNvSpPr txBox="1">
            <a:spLocks noChangeArrowheads="1"/>
          </p:cNvSpPr>
          <p:nvPr/>
        </p:nvSpPr>
        <p:spPr bwMode="auto">
          <a:xfrm>
            <a:off x="-24685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marL="342900" lvl="0" indent="-342900">
              <a:lnSpc>
                <a:spcPct val="200000"/>
              </a:lnSpc>
            </a:pPr>
            <a:r>
              <a:rPr lang="en-US" dirty="0">
                <a:solidFill>
                  <a:srgbClr val="0E438A"/>
                </a:solidFill>
                <a:latin typeface="Verdana" pitchFamily="34" charset="0"/>
                <a:ea typeface="+mn-ea"/>
                <a:cs typeface="+mn-cs"/>
              </a:rPr>
              <a:t>Importance of QoS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9BFA-8743-4748-BA19-29A48ED87EA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4724400" y="6346825"/>
            <a:ext cx="13509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4210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371600"/>
            <a:ext cx="7924800" cy="297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Rec.E-803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contains 88 parameters in 13 stages.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contractual matters 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have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a higher Priority  among these stages.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In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Stage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2 of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E.803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there are only four parameters pertaining to the contractual matter.</a:t>
            </a:r>
          </a:p>
        </p:txBody>
      </p:sp>
      <p:sp>
        <p:nvSpPr>
          <p:cNvPr id="4" name="Rectangle 10"/>
          <p:cNvSpPr txBox="1">
            <a:spLocks noChangeArrowheads="1"/>
          </p:cNvSpPr>
          <p:nvPr/>
        </p:nvSpPr>
        <p:spPr bwMode="auto">
          <a:xfrm>
            <a:off x="0" y="56344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marL="342900" lvl="0" indent="-342900" eaLnBrk="0" hangingPunct="0">
              <a:lnSpc>
                <a:spcPct val="200000"/>
              </a:lnSpc>
            </a:pPr>
            <a:r>
              <a:rPr lang="en-US" dirty="0">
                <a:solidFill>
                  <a:srgbClr val="0E438A"/>
                </a:solidFill>
                <a:latin typeface="Verdana" pitchFamily="34" charset="0"/>
              </a:rPr>
              <a:t>Priority of C</a:t>
            </a:r>
            <a:r>
              <a:rPr lang="en-US" dirty="0" smtClean="0">
                <a:solidFill>
                  <a:srgbClr val="0E438A"/>
                </a:solidFill>
                <a:latin typeface="Verdana" pitchFamily="34" charset="0"/>
              </a:rPr>
              <a:t>ontractual Matters</a:t>
            </a:r>
            <a:endParaRPr lang="en-US" sz="2400" b="0" dirty="0">
              <a:solidFill>
                <a:srgbClr val="0E438A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9BFA-8743-4748-BA19-29A48ED87EA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4724400" y="6346825"/>
            <a:ext cx="13509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8957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Contractual Matters parameters in E-803</a:t>
            </a:r>
            <a:endParaRPr lang="en-US" sz="3200" b="1" dirty="0">
              <a:solidFill>
                <a:srgbClr val="0E438A"/>
              </a:solidFill>
              <a:latin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880747"/>
            <a:ext cx="7772400" cy="345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Integrity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of contract information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Definition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: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True and fair view of pertinent information on supply, maintenance and cessation for a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telecommunications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service provided by a SP.</a:t>
            </a:r>
          </a:p>
          <a:p>
            <a:pPr marL="342900" indent="-342900">
              <a:buBlip>
                <a:blip r:embed="rId3"/>
              </a:buBlip>
            </a:pPr>
            <a:endParaRPr lang="en-US" sz="2800" dirty="0">
              <a:solidFill>
                <a:srgbClr val="0E438A"/>
              </a:solidFill>
            </a:endParaRPr>
          </a:p>
          <a:p>
            <a:pPr marL="342900" indent="-342900">
              <a:buBlip>
                <a:blip r:embed="rId3"/>
              </a:buBlip>
            </a:pPr>
            <a:endParaRPr lang="en-US" sz="2800" dirty="0" smtClean="0">
              <a:solidFill>
                <a:srgbClr val="0E438A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5022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Ouagadougou, Burkina Faso, 18 July 2013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ED34-F3EE-4CA2-9074-AB458514BF4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16" descr="ITUseri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4267200" y="6346825"/>
            <a:ext cx="13509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34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indent="-342900"/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Inadequacy of E- 803 contractual matters for African region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1676401"/>
            <a:ext cx="8077200" cy="448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E-803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has paid little attention to the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status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of developing countries (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e.g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. countries in the African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Region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) 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Factors  neglected for the African region :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Lack of customer legal awareness  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Limited educational level 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Low GDP/capita</a:t>
            </a:r>
            <a:endParaRPr lang="en-US" sz="2800" kern="0" dirty="0">
              <a:solidFill>
                <a:srgbClr val="0E438A"/>
              </a:solidFill>
              <a:latin typeface="Verdana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Customer non-identification availability </a:t>
            </a:r>
          </a:p>
          <a:p>
            <a:pPr marL="342900" indent="-342900">
              <a:lnSpc>
                <a:spcPct val="200000"/>
              </a:lnSpc>
            </a:pPr>
            <a:endParaRPr lang="en-US" sz="2800" dirty="0" smtClean="0">
              <a:solidFill>
                <a:srgbClr val="0E438A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5022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Ouagadougou, Burkina Faso, 18 July 2013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ED34-F3EE-4CA2-9074-AB458514BF4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16" descr="ITUseri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4419600" y="6346825"/>
            <a:ext cx="13509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146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indent="-342900"/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Importance of the regulator as the Third party in reserving customer rights.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905000"/>
            <a:ext cx="7848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E-803  completely 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neglected the role of the  regulator in reserving the customer contractual rights .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More parameters should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be supplemented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to E-803 to  cover the contractual relationship between the SP and the regulator to reserve customer  contractual rights.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4"/>
              </a:buBlip>
            </a:pPr>
            <a:endParaRPr lang="en-US" sz="2800" kern="0" dirty="0">
              <a:solidFill>
                <a:srgbClr val="000099"/>
              </a:solidFill>
              <a:latin typeface="Verdan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5022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Ouagadougou, Burkina Faso, 18 July 2013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ED34-F3EE-4CA2-9074-AB458514BF4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16" descr="ITUseri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4572000" y="6346825"/>
            <a:ext cx="13509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1636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1143000"/>
          </a:xfrm>
        </p:spPr>
        <p:txBody>
          <a:bodyPr>
            <a:noAutofit/>
          </a:bodyPr>
          <a:lstStyle/>
          <a:p>
            <a:pPr marL="342900" indent="-342900"/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Contractual Categories Proposed between the Regulator and the SP</a:t>
            </a:r>
            <a:endParaRPr lang="en-US" sz="3200" dirty="0" smtClean="0">
              <a:solidFill>
                <a:srgbClr val="0E438A"/>
              </a:solidFill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714750"/>
            <a:ext cx="8458200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Two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categories are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suggested 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: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>
                <a:solidFill>
                  <a:srgbClr val="0E438A"/>
                </a:solidFill>
                <a:latin typeface="Verdana"/>
              </a:rPr>
              <a:t>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Some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of the additional parameters not stated among the contractual matters in the Recommendation do really serve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the contractual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matters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.</a:t>
            </a:r>
            <a:endParaRPr lang="en-US" sz="2800" kern="0" dirty="0">
              <a:solidFill>
                <a:srgbClr val="0E438A"/>
              </a:solidFill>
              <a:latin typeface="Verdana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The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two newly suggested sets together with the original set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of parameters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collectively are expected to support customers 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to choose </a:t>
            </a:r>
            <a:r>
              <a:rPr lang="en-US" sz="2800" kern="0" dirty="0">
                <a:solidFill>
                  <a:srgbClr val="0E438A"/>
                </a:solidFill>
                <a:latin typeface="Verdana"/>
              </a:rPr>
              <a:t>the adequate services according to their needs</a:t>
            </a: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.</a:t>
            </a:r>
            <a:endParaRPr lang="en-US" sz="2800" kern="0" dirty="0">
              <a:solidFill>
                <a:srgbClr val="0E438A"/>
              </a:solidFill>
              <a:latin typeface="Verdan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5022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Ouagadougou, Burkina Faso, 18 July 2013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ED34-F3EE-4CA2-9074-AB458514BF4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16" descr="ITUseri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4419600" y="6346825"/>
            <a:ext cx="13509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0980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marR="0" indent="-342900"/>
            <a:r>
              <a:rPr lang="en-US" sz="3200" b="1" dirty="0" smtClean="0">
                <a:solidFill>
                  <a:srgbClr val="0E438A"/>
                </a:solidFill>
                <a:latin typeface="Verdana" pitchFamily="34" charset="0"/>
              </a:rPr>
              <a:t>Contractual matters  quoted from E.803(Stage 2)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8229600" cy="5105400"/>
          </a:xfrm>
        </p:spPr>
        <p:txBody>
          <a:bodyPr>
            <a:noAutofit/>
          </a:bodyPr>
          <a:lstStyle/>
          <a:p>
            <a:pPr marR="0" lvl="0" fontAlgn="base">
              <a:lnSpc>
                <a:spcPct val="11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These parameters are quoted directly from Stage 2 of the Recommendation  for the sake of reference and completion.</a:t>
            </a:r>
          </a:p>
          <a:p>
            <a:pPr marR="0" lvl="0" fontAlgn="base">
              <a:lnSpc>
                <a:spcPct val="11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 [G1]  Integrity of contract information </a:t>
            </a:r>
          </a:p>
          <a:p>
            <a:pPr marR="0" lvl="0" fontAlgn="base">
              <a:lnSpc>
                <a:spcPct val="11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 [G2]   Compliance of contractual terms with preliminary information </a:t>
            </a:r>
          </a:p>
          <a:p>
            <a:pPr marR="0" lvl="0" fontAlgn="base">
              <a:lnSpc>
                <a:spcPct val="11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 [G3]   Flexibility for customization before contract </a:t>
            </a:r>
          </a:p>
          <a:p>
            <a:pPr marR="0" lvl="0" fontAlgn="base">
              <a:lnSpc>
                <a:spcPct val="110000"/>
              </a:lnSpc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E438A"/>
                </a:solidFill>
                <a:latin typeface="Verdana"/>
              </a:rPr>
              <a:t> [G4]  and flexibility to amend terms after formal contract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6E0D618E37BE47BCAC3BA870930402" ma:contentTypeVersion="3" ma:contentTypeDescription="Create a new document." ma:contentTypeScope="" ma:versionID="427e82feef3efa06a01b6484eb8756a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882AF6B-DB58-43F9-A235-561821D3E81C}"/>
</file>

<file path=customXml/itemProps2.xml><?xml version="1.0" encoding="utf-8"?>
<ds:datastoreItem xmlns:ds="http://schemas.openxmlformats.org/officeDocument/2006/customXml" ds:itemID="{33A2B6E1-03E3-4D0A-B7E1-FA35E026E822}"/>
</file>

<file path=customXml/itemProps3.xml><?xml version="1.0" encoding="utf-8"?>
<ds:datastoreItem xmlns:ds="http://schemas.openxmlformats.org/officeDocument/2006/customXml" ds:itemID="{2850ACE2-3912-400C-ADAA-BB143B7EEB8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</TotalTime>
  <Words>1285</Words>
  <Application>Microsoft Office PowerPoint</Application>
  <PresentationFormat>On-screen Show (4:3)</PresentationFormat>
  <Paragraphs>152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Telecommunications Quality of Service Contractual Indicators  for African region</vt:lpstr>
      <vt:lpstr>Agenda</vt:lpstr>
      <vt:lpstr>Slide 3</vt:lpstr>
      <vt:lpstr>Slide 4</vt:lpstr>
      <vt:lpstr>Contractual Matters parameters in E-803</vt:lpstr>
      <vt:lpstr>Inadequacy of E- 803 contractual matters for African region  </vt:lpstr>
      <vt:lpstr>Importance of the regulator as the Third party in reserving customer rights.</vt:lpstr>
      <vt:lpstr>Contractual Categories Proposed between the Regulator and the SP</vt:lpstr>
      <vt:lpstr>Contractual matters  quoted from E.803(Stage 2) </vt:lpstr>
      <vt:lpstr>Additional contractual matters gathered from different stages in E.803</vt:lpstr>
      <vt:lpstr>New suggested contractual matters(1)</vt:lpstr>
      <vt:lpstr>New suggested contractual matters(2)</vt:lpstr>
      <vt:lpstr>New suggested contractual matters(3)</vt:lpstr>
      <vt:lpstr>New suggested contractual matters(4)</vt:lpstr>
      <vt:lpstr>New suggested contractual matters(5)</vt:lpstr>
      <vt:lpstr>New suggested contractual matters(6)</vt:lpstr>
      <vt:lpstr>Conclusions and Recommendations</vt:lpstr>
      <vt:lpstr>Slide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Telecommunications Quality of Service Contractual Indicators  for African region</dc:title>
  <dc:creator>Dia</dc:creator>
  <cp:lastModifiedBy>GAMAL</cp:lastModifiedBy>
  <cp:revision>117</cp:revision>
  <cp:lastPrinted>2001-11-25T13:41:09Z</cp:lastPrinted>
  <dcterms:created xsi:type="dcterms:W3CDTF">2013-07-06T15:11:54Z</dcterms:created>
  <dcterms:modified xsi:type="dcterms:W3CDTF">2013-07-18T08:14:12Z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0x010100916E0D618E37BE47BCAC3BA870930402</vt:lpwstr>
  </property>
</Properties>
</file>