
<file path=[Content_Types].xml><?xml version="1.0" encoding="utf-8"?>
<Types xmlns="http://schemas.openxmlformats.org/package/2006/content-types">
  <Default Extension="png" ContentType="image/png"/>
  <Default Extension="emf" ContentType="image/x-e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slides/slide34.xml" ContentType="application/vnd.openxmlformats-officedocument.presentationml.slide+xml"/>
  <Override PartName="/ppt/slides/slide35.xml" ContentType="application/vnd.openxmlformats-officedocument.presentationml.slide+xml"/>
  <Override PartName="/ppt/presentation.xml" ContentType="application/vnd.openxmlformats-officedocument.presentationml.presentation.main+xml"/>
  <Override PartName="/ppt/slides/slide33.xml" ContentType="application/vnd.openxmlformats-officedocument.presentationml.slide+xml"/>
  <Override PartName="/ppt/slides/slide15.xml" ContentType="application/vnd.openxmlformats-officedocument.presentationml.slide+xml"/>
  <Override PartName="/ppt/slides/slide30.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8.xml" ContentType="application/vnd.openxmlformats-officedocument.presentationml.slide+xml"/>
  <Override PartName="/ppt/slides/slide1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32.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slideLayouts/slideLayout12.xml" ContentType="application/vnd.openxmlformats-officedocument.presentationml.slideLayout+xml"/>
  <Override PartName="/ppt/notesSlides/notesSlide11.xml" ContentType="application/vnd.openxmlformats-officedocument.presentationml.notesSlide+xml"/>
  <Override PartName="/ppt/slideLayouts/slideLayout13.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notesSlides/notesSlide20.xml" ContentType="application/vnd.openxmlformats-officedocument.presentationml.notesSlide+xml"/>
  <Override PartName="/ppt/notesSlides/notesSlide17.xml" ContentType="application/vnd.openxmlformats-officedocument.presentationml.notesSlide+xml"/>
  <Override PartName="/ppt/notesSlides/notesSlide21.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30.xml" ContentType="application/vnd.openxmlformats-officedocument.presentationml.notesSlide+xml"/>
  <Override PartName="/ppt/slideLayouts/slideLayout10.xml" ContentType="application/vnd.openxmlformats-officedocument.presentationml.slideLayout+xml"/>
  <Override PartName="/ppt/notesSlides/notesSlide28.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9.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charts/chart4.xml" ContentType="application/vnd.openxmlformats-officedocument.drawingml.chart+xml"/>
  <Override PartName="/ppt/charts/chart3.xml" ContentType="application/vnd.openxmlformats-officedocument.drawingml.chart+xml"/>
  <Override PartName="/ppt/charts/chart1.xml" ContentType="application/vnd.openxmlformats-officedocument.drawingml.chart+xml"/>
  <Override PartName="/ppt/charts/chart2.xml" ContentType="application/vnd.openxmlformats-officedocument.drawingml.char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40"/>
  </p:notesMasterIdLst>
  <p:handoutMasterIdLst>
    <p:handoutMasterId r:id="rId41"/>
  </p:handoutMasterIdLst>
  <p:sldIdLst>
    <p:sldId id="412" r:id="rId5"/>
    <p:sldId id="475" r:id="rId6"/>
    <p:sldId id="468" r:id="rId7"/>
    <p:sldId id="473" r:id="rId8"/>
    <p:sldId id="476" r:id="rId9"/>
    <p:sldId id="415" r:id="rId10"/>
    <p:sldId id="413" r:id="rId11"/>
    <p:sldId id="465" r:id="rId12"/>
    <p:sldId id="445" r:id="rId13"/>
    <p:sldId id="467" r:id="rId14"/>
    <p:sldId id="466" r:id="rId15"/>
    <p:sldId id="446" r:id="rId16"/>
    <p:sldId id="447" r:id="rId17"/>
    <p:sldId id="469" r:id="rId18"/>
    <p:sldId id="448" r:id="rId19"/>
    <p:sldId id="449" r:id="rId20"/>
    <p:sldId id="450" r:id="rId21"/>
    <p:sldId id="460" r:id="rId22"/>
    <p:sldId id="461" r:id="rId23"/>
    <p:sldId id="463" r:id="rId24"/>
    <p:sldId id="462" r:id="rId25"/>
    <p:sldId id="451" r:id="rId26"/>
    <p:sldId id="452" r:id="rId27"/>
    <p:sldId id="453" r:id="rId28"/>
    <p:sldId id="454" r:id="rId29"/>
    <p:sldId id="455" r:id="rId30"/>
    <p:sldId id="457" r:id="rId31"/>
    <p:sldId id="459" r:id="rId32"/>
    <p:sldId id="458" r:id="rId33"/>
    <p:sldId id="456" r:id="rId34"/>
    <p:sldId id="470" r:id="rId35"/>
    <p:sldId id="471" r:id="rId36"/>
    <p:sldId id="472" r:id="rId37"/>
    <p:sldId id="474" r:id="rId38"/>
    <p:sldId id="443" r:id="rId39"/>
  </p:sldIdLst>
  <p:sldSz cx="9144000" cy="6858000" type="screen4x3"/>
  <p:notesSz cx="6797675" cy="9926638"/>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000066"/>
    <a:srgbClr val="0E438A"/>
    <a:srgbClr val="525152"/>
    <a:srgbClr val="0099CC"/>
    <a:srgbClr val="33CCFF"/>
    <a:srgbClr val="00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42" autoAdjust="0"/>
    <p:restoredTop sz="91181" autoAdjust="0"/>
  </p:normalViewPr>
  <p:slideViewPr>
    <p:cSldViewPr>
      <p:cViewPr>
        <p:scale>
          <a:sx n="50" d="100"/>
          <a:sy n="50" d="100"/>
        </p:scale>
        <p:origin x="-1440" y="-9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7" d="100"/>
          <a:sy n="77" d="100"/>
        </p:scale>
        <p:origin x="-2040" y="-96"/>
      </p:cViewPr>
      <p:guideLst>
        <p:guide orient="horz" pos="3127"/>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ANRTbis\suivi%20des%20march&#233;s\Tableau%20de%20bord\Mensuel_Trimestriel\2013\Trimestriel\TRIMESTRIEL_01-13.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bougrine\Local%20Settings\Temporary%20Internet%20Files\Content.Outlook\SQPRK9ZI\Parc%20Annuel%20NDD%20%20ma%2020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meziane\Bureau\donn&#233;es%202008-Janv%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00"/>
            </a:pPr>
            <a:r>
              <a:rPr lang="fr-FR" sz="1600" dirty="0"/>
              <a:t>Répartition du parc Internet par type </a:t>
            </a:r>
            <a:r>
              <a:rPr lang="fr-FR" sz="1600" dirty="0" smtClean="0"/>
              <a:t>d'accès</a:t>
            </a:r>
            <a:r>
              <a:rPr lang="fr-FR" sz="1600" baseline="0" dirty="0" smtClean="0"/>
              <a:t> </a:t>
            </a:r>
            <a:r>
              <a:rPr lang="fr-FR" sz="1400" b="0" i="1" dirty="0" smtClean="0"/>
              <a:t>(Mars </a:t>
            </a:r>
            <a:r>
              <a:rPr lang="fr-FR" sz="1400" b="0" i="1" dirty="0"/>
              <a:t>2013)</a:t>
            </a:r>
          </a:p>
        </c:rich>
      </c:tx>
      <c:layout/>
    </c:title>
    <c:plotArea>
      <c:layout>
        <c:manualLayout>
          <c:layoutTarget val="inner"/>
          <c:xMode val="edge"/>
          <c:yMode val="edge"/>
          <c:x val="0.25653386997404337"/>
          <c:y val="0.26956005956603113"/>
          <c:w val="0.48765919948288577"/>
          <c:h val="0.51579338406843689"/>
        </c:manualLayout>
      </c:layout>
      <c:pieChart>
        <c:varyColors val="1"/>
        <c:ser>
          <c:idx val="0"/>
          <c:order val="0"/>
          <c:explosion val="25"/>
          <c:dPt>
            <c:idx val="0"/>
            <c:spPr>
              <a:solidFill>
                <a:srgbClr val="00FFFF"/>
              </a:solidFill>
            </c:spPr>
          </c:dPt>
          <c:dPt>
            <c:idx val="1"/>
            <c:spPr>
              <a:solidFill>
                <a:srgbClr val="B2B2B2"/>
              </a:solidFill>
            </c:spPr>
          </c:dPt>
          <c:dLbls>
            <c:dLbl>
              <c:idx val="0"/>
              <c:layout>
                <c:manualLayout>
                  <c:x val="5.071315372424743E-2"/>
                  <c:y val="5.7142857142857148E-2"/>
                </c:manualLayout>
              </c:layout>
              <c:dLblPos val="outEnd"/>
              <c:showVal val="1"/>
            </c:dLbl>
            <c:dLbl>
              <c:idx val="1"/>
              <c:layout>
                <c:manualLayout>
                  <c:x val="-1.479133650290544E-2"/>
                  <c:y val="-4.285714285714292E-2"/>
                </c:manualLayout>
              </c:layout>
              <c:dLblPos val="outEnd"/>
              <c:showVal val="1"/>
            </c:dLbl>
            <c:dLbl>
              <c:idx val="2"/>
              <c:layout>
                <c:manualLayout>
                  <c:x val="1.0686033500962937E-2"/>
                  <c:y val="9.7116610423697049E-3"/>
                </c:manualLayout>
              </c:layout>
              <c:dLblPos val="outEnd"/>
              <c:showVal val="1"/>
            </c:dLbl>
            <c:txPr>
              <a:bodyPr/>
              <a:lstStyle/>
              <a:p>
                <a:pPr>
                  <a:defRPr sz="1400" b="1"/>
                </a:pPr>
                <a:endParaRPr lang="en-US"/>
              </a:p>
            </c:txPr>
            <c:dLblPos val="outEnd"/>
            <c:showVal val="1"/>
          </c:dLbls>
          <c:cat>
            <c:strRef>
              <c:f>(INTERNET!$B$5,INTERNET!$B$22,INTERNET!$B$57)</c:f>
              <c:strCache>
                <c:ptCount val="3"/>
                <c:pt idx="0">
                  <c:v>ADSL </c:v>
                </c:pt>
                <c:pt idx="1">
                  <c:v>Internet 3G</c:v>
                </c:pt>
                <c:pt idx="2">
                  <c:v>Autres offres Internet</c:v>
                </c:pt>
              </c:strCache>
            </c:strRef>
          </c:cat>
          <c:val>
            <c:numRef>
              <c:f>(INTERNET!$H$9,INTERNET!$H$26,INTERNET!$H$61)</c:f>
              <c:numCache>
                <c:formatCode>0.00%</c:formatCode>
                <c:ptCount val="3"/>
                <c:pt idx="0">
                  <c:v>0.17794241046015302</c:v>
                </c:pt>
                <c:pt idx="1">
                  <c:v>0.82161119526314863</c:v>
                </c:pt>
                <c:pt idx="2">
                  <c:v>4.4639427669846516E-4</c:v>
                </c:pt>
              </c:numCache>
            </c:numRef>
          </c:val>
        </c:ser>
        <c:dLbls>
          <c:showVal val="1"/>
        </c:dLbls>
        <c:firstSliceAng val="0"/>
      </c:pieChart>
    </c:plotArea>
    <c:legend>
      <c:legendPos val="b"/>
      <c:layout>
        <c:manualLayout>
          <c:xMode val="edge"/>
          <c:yMode val="edge"/>
          <c:x val="9.1239104745937313E-2"/>
          <c:y val="0.80951074880568819"/>
          <c:w val="0.77904096514528687"/>
          <c:h val="0.19048925119431179"/>
        </c:manualLayout>
      </c:layout>
      <c:txPr>
        <a:bodyPr/>
        <a:lstStyle/>
        <a:p>
          <a:pPr>
            <a:defRPr sz="1400"/>
          </a:pPr>
          <a:endParaRPr lang="en-US"/>
        </a:p>
      </c:txPr>
    </c:legend>
    <c:plotVisOnly val="1"/>
    <c:dispBlanksAs val="zero"/>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599"/>
            </a:pPr>
            <a:r>
              <a:rPr lang="fr-FR" sz="1599" dirty="0"/>
              <a:t>Evolution de la bande passante Internet internationale</a:t>
            </a:r>
          </a:p>
        </c:rich>
      </c:tx>
      <c:layout>
        <c:manualLayout>
          <c:xMode val="edge"/>
          <c:yMode val="edge"/>
          <c:x val="0.18877321297180949"/>
          <c:y val="5.5745905179574055E-2"/>
        </c:manualLayout>
      </c:layout>
    </c:title>
    <c:plotArea>
      <c:layout>
        <c:manualLayout>
          <c:layoutTarget val="inner"/>
          <c:xMode val="edge"/>
          <c:yMode val="edge"/>
          <c:x val="0.14598935146527228"/>
          <c:y val="0.24922118380062463"/>
          <c:w val="0.8401475690743393"/>
          <c:h val="0.6604361370716505"/>
        </c:manualLayout>
      </c:layout>
      <c:barChart>
        <c:barDir val="col"/>
        <c:grouping val="clustered"/>
        <c:ser>
          <c:idx val="0"/>
          <c:order val="0"/>
          <c:tx>
            <c:strRef>
              <c:f>Sheet1!$A$2</c:f>
              <c:strCache>
                <c:ptCount val="1"/>
                <c:pt idx="0">
                  <c:v>Bande passante Internet internationale (Mb/s)</c:v>
                </c:pt>
              </c:strCache>
            </c:strRef>
          </c:tx>
          <c:dLbls>
            <c:dLbl>
              <c:idx val="5"/>
              <c:layout>
                <c:manualLayout>
                  <c:x val="-2.4991325189615946E-2"/>
                  <c:y val="3.3812341504649204E-3"/>
                </c:manualLayout>
              </c:layout>
              <c:showVal val="1"/>
            </c:dLbl>
            <c:txPr>
              <a:bodyPr/>
              <a:lstStyle/>
              <a:p>
                <a:pPr>
                  <a:defRPr sz="800" b="1"/>
                </a:pPr>
                <a:endParaRPr lang="en-US"/>
              </a:p>
            </c:txPr>
            <c:showVal val="1"/>
          </c:dLbls>
          <c:cat>
            <c:strRef>
              <c:f>Sheet1!$B$1:$L$1</c:f>
              <c:strCache>
                <c:ptCount val="11"/>
                <c:pt idx="0">
                  <c:v>2002</c:v>
                </c:pt>
                <c:pt idx="1">
                  <c:v>2003</c:v>
                </c:pt>
                <c:pt idx="2">
                  <c:v>2004</c:v>
                </c:pt>
                <c:pt idx="3">
                  <c:v>2005</c:v>
                </c:pt>
                <c:pt idx="4">
                  <c:v>2006</c:v>
                </c:pt>
                <c:pt idx="5">
                  <c:v>2007</c:v>
                </c:pt>
                <c:pt idx="6">
                  <c:v>2008</c:v>
                </c:pt>
                <c:pt idx="7">
                  <c:v>2009</c:v>
                </c:pt>
                <c:pt idx="8">
                  <c:v>2010</c:v>
                </c:pt>
                <c:pt idx="9">
                  <c:v>2011</c:v>
                </c:pt>
                <c:pt idx="10">
                  <c:v>2012</c:v>
                </c:pt>
              </c:strCache>
            </c:strRef>
          </c:cat>
          <c:val>
            <c:numRef>
              <c:f>Sheet1!$B$2:$L$2</c:f>
              <c:numCache>
                <c:formatCode>#,##0</c:formatCode>
                <c:ptCount val="11"/>
                <c:pt idx="0">
                  <c:v>200</c:v>
                </c:pt>
                <c:pt idx="1">
                  <c:v>310</c:v>
                </c:pt>
                <c:pt idx="2">
                  <c:v>1240</c:v>
                </c:pt>
                <c:pt idx="3">
                  <c:v>7100</c:v>
                </c:pt>
                <c:pt idx="4">
                  <c:v>11500</c:v>
                </c:pt>
                <c:pt idx="5">
                  <c:v>25130</c:v>
                </c:pt>
                <c:pt idx="6">
                  <c:v>25130</c:v>
                </c:pt>
                <c:pt idx="7">
                  <c:v>51200</c:v>
                </c:pt>
                <c:pt idx="8">
                  <c:v>75000</c:v>
                </c:pt>
                <c:pt idx="9">
                  <c:v>124400</c:v>
                </c:pt>
                <c:pt idx="10">
                  <c:v>266000</c:v>
                </c:pt>
              </c:numCache>
            </c:numRef>
          </c:val>
        </c:ser>
        <c:dLbls>
          <c:showVal val="1"/>
        </c:dLbls>
        <c:axId val="54257536"/>
        <c:axId val="54259072"/>
      </c:barChart>
      <c:catAx>
        <c:axId val="54257536"/>
        <c:scaling>
          <c:orientation val="minMax"/>
        </c:scaling>
        <c:axPos val="b"/>
        <c:numFmt formatCode="General" sourceLinked="1"/>
        <c:tickLblPos val="nextTo"/>
        <c:txPr>
          <a:bodyPr rot="0" vert="horz"/>
          <a:lstStyle/>
          <a:p>
            <a:pPr>
              <a:defRPr sz="900" b="1"/>
            </a:pPr>
            <a:endParaRPr lang="en-US"/>
          </a:p>
        </c:txPr>
        <c:crossAx val="54259072"/>
        <c:crossesAt val="0"/>
        <c:lblAlgn val="ctr"/>
        <c:lblOffset val="100"/>
        <c:tickLblSkip val="1"/>
        <c:tickMarkSkip val="1"/>
      </c:catAx>
      <c:valAx>
        <c:axId val="54259072"/>
        <c:scaling>
          <c:orientation val="minMax"/>
          <c:min val="0"/>
        </c:scaling>
        <c:axPos val="l"/>
        <c:title>
          <c:tx>
            <c:rich>
              <a:bodyPr/>
              <a:lstStyle/>
              <a:p>
                <a:pPr>
                  <a:defRPr sz="1000" b="1" i="0" u="none" strike="noStrike" baseline="0">
                    <a:solidFill>
                      <a:srgbClr val="000000"/>
                    </a:solidFill>
                    <a:latin typeface="Calibri"/>
                    <a:ea typeface="Calibri"/>
                    <a:cs typeface="Calibri"/>
                  </a:defRPr>
                </a:pPr>
                <a:r>
                  <a:rPr lang="fr-FR"/>
                  <a:t>Mb ps</a:t>
                </a:r>
              </a:p>
            </c:rich>
          </c:tx>
          <c:layout>
            <c:manualLayout>
              <c:xMode val="edge"/>
              <c:yMode val="edge"/>
              <c:x val="1.9031177588157141E-2"/>
              <c:y val="0.45864673244958304"/>
            </c:manualLayout>
          </c:layout>
        </c:title>
        <c:numFmt formatCode="#,##0" sourceLinked="1"/>
        <c:tickLblPos val="nextTo"/>
        <c:txPr>
          <a:bodyPr rot="0" vert="horz"/>
          <a:lstStyle/>
          <a:p>
            <a:pPr>
              <a:defRPr/>
            </a:pPr>
            <a:endParaRPr lang="en-US"/>
          </a:p>
        </c:txPr>
        <c:crossAx val="54257536"/>
        <c:crosses val="autoZero"/>
        <c:crossBetween val="between"/>
      </c:valAx>
    </c:plotArea>
    <c:plotVisOnly val="1"/>
    <c:dispBlanksAs val="gap"/>
  </c:chart>
  <c:spPr>
    <a:ln>
      <a:solidFill>
        <a:schemeClr val="tx1"/>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1401245035655296"/>
          <c:y val="2.0383325040392569E-2"/>
          <c:w val="0.92670550843304034"/>
          <c:h val="0.8784590734330866"/>
        </c:manualLayout>
      </c:layout>
      <c:barChart>
        <c:barDir val="col"/>
        <c:grouping val="clustered"/>
        <c:ser>
          <c:idx val="0"/>
          <c:order val="0"/>
          <c:tx>
            <c:strRef>
              <c:f>Feuil1!$B$20</c:f>
              <c:strCache>
                <c:ptCount val="1"/>
                <c:pt idx="0">
                  <c:v>Parc Total</c:v>
                </c:pt>
              </c:strCache>
            </c:strRef>
          </c:tx>
          <c:dLbls>
            <c:dLbl>
              <c:idx val="0"/>
              <c:tx>
                <c:rich>
                  <a:bodyPr/>
                  <a:lstStyle/>
                  <a:p>
                    <a:r>
                      <a:rPr lang="en-US" sz="900" b="1">
                        <a:solidFill>
                          <a:schemeClr val="tx1"/>
                        </a:solidFill>
                      </a:rPr>
                      <a:t>674</a:t>
                    </a:r>
                    <a:endParaRPr lang="en-US" sz="1100" b="1">
                      <a:solidFill>
                        <a:schemeClr val="tx1"/>
                      </a:solidFill>
                    </a:endParaRPr>
                  </a:p>
                </c:rich>
              </c:tx>
              <c:dLblPos val="outEnd"/>
              <c:showVal val="1"/>
            </c:dLbl>
            <c:dLbl>
              <c:idx val="1"/>
              <c:tx>
                <c:rich>
                  <a:bodyPr/>
                  <a:lstStyle/>
                  <a:p>
                    <a:r>
                      <a:rPr lang="en-US" sz="900" b="1">
                        <a:solidFill>
                          <a:schemeClr val="tx1"/>
                        </a:solidFill>
                      </a:rPr>
                      <a:t>1998</a:t>
                    </a:r>
                    <a:endParaRPr lang="en-US" sz="1100" b="1">
                      <a:solidFill>
                        <a:schemeClr val="tx1"/>
                      </a:solidFill>
                    </a:endParaRPr>
                  </a:p>
                </c:rich>
              </c:tx>
              <c:dLblPos val="outEnd"/>
              <c:showVal val="1"/>
            </c:dLbl>
            <c:dLbl>
              <c:idx val="2"/>
              <c:tx>
                <c:rich>
                  <a:bodyPr/>
                  <a:lstStyle/>
                  <a:p>
                    <a:r>
                      <a:rPr lang="en-US" sz="900" b="1">
                        <a:solidFill>
                          <a:schemeClr val="tx1"/>
                        </a:solidFill>
                      </a:rPr>
                      <a:t>3586</a:t>
                    </a:r>
                    <a:endParaRPr lang="en-US" sz="1100" b="1">
                      <a:solidFill>
                        <a:schemeClr val="tx1"/>
                      </a:solidFill>
                    </a:endParaRPr>
                  </a:p>
                </c:rich>
              </c:tx>
              <c:dLblPos val="outEnd"/>
              <c:showVal val="1"/>
            </c:dLbl>
            <c:dLbl>
              <c:idx val="3"/>
              <c:tx>
                <c:rich>
                  <a:bodyPr/>
                  <a:lstStyle/>
                  <a:p>
                    <a:r>
                      <a:rPr lang="en-US" sz="900" b="1">
                        <a:solidFill>
                          <a:schemeClr val="tx1"/>
                        </a:solidFill>
                      </a:rPr>
                      <a:t>5298</a:t>
                    </a:r>
                    <a:endParaRPr lang="en-US" sz="1100" b="1">
                      <a:solidFill>
                        <a:schemeClr val="tx1"/>
                      </a:solidFill>
                    </a:endParaRPr>
                  </a:p>
                </c:rich>
              </c:tx>
              <c:dLblPos val="outEnd"/>
              <c:showVal val="1"/>
            </c:dLbl>
            <c:dLbl>
              <c:idx val="4"/>
              <c:tx>
                <c:rich>
                  <a:bodyPr/>
                  <a:lstStyle/>
                  <a:p>
                    <a:r>
                      <a:rPr lang="en-US" sz="900" b="1">
                        <a:solidFill>
                          <a:schemeClr val="tx1"/>
                        </a:solidFill>
                      </a:rPr>
                      <a:t>9476</a:t>
                    </a:r>
                    <a:endParaRPr lang="en-US" sz="1100" b="1">
                      <a:solidFill>
                        <a:schemeClr val="tx1"/>
                      </a:solidFill>
                    </a:endParaRPr>
                  </a:p>
                </c:rich>
              </c:tx>
              <c:dLblPos val="outEnd"/>
              <c:showVal val="1"/>
            </c:dLbl>
            <c:dLbl>
              <c:idx val="5"/>
              <c:tx>
                <c:rich>
                  <a:bodyPr/>
                  <a:lstStyle/>
                  <a:p>
                    <a:r>
                      <a:rPr lang="en-US" sz="900" b="1">
                        <a:solidFill>
                          <a:schemeClr val="tx1"/>
                        </a:solidFill>
                      </a:rPr>
                      <a:t>19025</a:t>
                    </a:r>
                    <a:endParaRPr lang="en-US" sz="1100" b="1">
                      <a:solidFill>
                        <a:schemeClr val="tx1"/>
                      </a:solidFill>
                    </a:endParaRPr>
                  </a:p>
                </c:rich>
              </c:tx>
              <c:dLblPos val="outEnd"/>
              <c:showVal val="1"/>
            </c:dLbl>
            <c:dLbl>
              <c:idx val="6"/>
              <c:tx>
                <c:rich>
                  <a:bodyPr/>
                  <a:lstStyle/>
                  <a:p>
                    <a:r>
                      <a:rPr lang="en-US" sz="900" b="1">
                        <a:solidFill>
                          <a:schemeClr val="tx1"/>
                        </a:solidFill>
                      </a:rPr>
                      <a:t>22583</a:t>
                    </a:r>
                    <a:endParaRPr lang="en-US" sz="1100" b="1">
                      <a:solidFill>
                        <a:schemeClr val="tx1"/>
                      </a:solidFill>
                    </a:endParaRPr>
                  </a:p>
                </c:rich>
              </c:tx>
              <c:dLblPos val="outEnd"/>
              <c:showVal val="1"/>
            </c:dLbl>
            <c:dLbl>
              <c:idx val="7"/>
              <c:tx>
                <c:rich>
                  <a:bodyPr/>
                  <a:lstStyle/>
                  <a:p>
                    <a:r>
                      <a:rPr lang="en-US" sz="900" b="1">
                        <a:solidFill>
                          <a:schemeClr val="tx1"/>
                        </a:solidFill>
                      </a:rPr>
                      <a:t>25890</a:t>
                    </a:r>
                    <a:endParaRPr lang="en-US" sz="1100" b="1">
                      <a:solidFill>
                        <a:schemeClr val="tx1"/>
                      </a:solidFill>
                    </a:endParaRPr>
                  </a:p>
                </c:rich>
              </c:tx>
              <c:dLblPos val="outEnd"/>
              <c:showVal val="1"/>
            </c:dLbl>
            <c:dLbl>
              <c:idx val="8"/>
              <c:tx>
                <c:rich>
                  <a:bodyPr/>
                  <a:lstStyle/>
                  <a:p>
                    <a:r>
                      <a:rPr lang="en-US" sz="900" b="1">
                        <a:solidFill>
                          <a:schemeClr val="tx1"/>
                        </a:solidFill>
                      </a:rPr>
                      <a:t>29450</a:t>
                    </a:r>
                    <a:endParaRPr lang="en-US" sz="1100" b="1">
                      <a:solidFill>
                        <a:schemeClr val="tx1"/>
                      </a:solidFill>
                    </a:endParaRPr>
                  </a:p>
                </c:rich>
              </c:tx>
              <c:dLblPos val="outEnd"/>
              <c:showVal val="1"/>
            </c:dLbl>
            <c:dLbl>
              <c:idx val="9"/>
              <c:tx>
                <c:rich>
                  <a:bodyPr/>
                  <a:lstStyle/>
                  <a:p>
                    <a:r>
                      <a:rPr lang="en-US" sz="900" b="1">
                        <a:solidFill>
                          <a:schemeClr val="tx1"/>
                        </a:solidFill>
                      </a:rPr>
                      <a:t>34008</a:t>
                    </a:r>
                    <a:endParaRPr lang="en-US" sz="1100" b="1">
                      <a:solidFill>
                        <a:schemeClr val="tx1"/>
                      </a:solidFill>
                    </a:endParaRPr>
                  </a:p>
                </c:rich>
              </c:tx>
              <c:dLblPos val="outEnd"/>
              <c:showVal val="1"/>
            </c:dLbl>
            <c:dLbl>
              <c:idx val="10"/>
              <c:tx>
                <c:rich>
                  <a:bodyPr/>
                  <a:lstStyle/>
                  <a:p>
                    <a:r>
                      <a:rPr lang="en-US" sz="900" b="1">
                        <a:solidFill>
                          <a:schemeClr val="tx1"/>
                        </a:solidFill>
                      </a:rPr>
                      <a:t>37969</a:t>
                    </a:r>
                    <a:endParaRPr lang="en-US" sz="1100" b="1">
                      <a:solidFill>
                        <a:schemeClr val="tx1"/>
                      </a:solidFill>
                    </a:endParaRPr>
                  </a:p>
                </c:rich>
              </c:tx>
              <c:dLblPos val="outEnd"/>
              <c:showVal val="1"/>
            </c:dLbl>
            <c:dLbl>
              <c:idx val="11"/>
              <c:tx>
                <c:rich>
                  <a:bodyPr/>
                  <a:lstStyle/>
                  <a:p>
                    <a:r>
                      <a:rPr lang="en-US" sz="900" b="1">
                        <a:solidFill>
                          <a:schemeClr val="tx1"/>
                        </a:solidFill>
                      </a:rPr>
                      <a:t>42187</a:t>
                    </a:r>
                    <a:endParaRPr lang="en-US">
                      <a:solidFill>
                        <a:schemeClr val="tx1"/>
                      </a:solidFill>
                    </a:endParaRPr>
                  </a:p>
                </c:rich>
              </c:tx>
              <c:dLblPos val="outEnd"/>
              <c:showVal val="1"/>
            </c:dLbl>
            <c:dLbl>
              <c:idx val="12"/>
              <c:layout>
                <c:manualLayout>
                  <c:x val="-3.1745809553137831E-3"/>
                  <c:y val="0"/>
                </c:manualLayout>
              </c:layout>
              <c:tx>
                <c:rich>
                  <a:bodyPr/>
                  <a:lstStyle/>
                  <a:p>
                    <a:r>
                      <a:rPr lang="en-US" sz="900" b="1">
                        <a:solidFill>
                          <a:schemeClr val="tx1"/>
                        </a:solidFill>
                      </a:rPr>
                      <a:t>46806</a:t>
                    </a:r>
                    <a:endParaRPr lang="en-US">
                      <a:solidFill>
                        <a:schemeClr val="tx1"/>
                      </a:solidFill>
                    </a:endParaRPr>
                  </a:p>
                </c:rich>
              </c:tx>
              <c:dLblPos val="outEnd"/>
              <c:showVal val="1"/>
            </c:dLbl>
            <c:dLbl>
              <c:idx val="13"/>
              <c:layout>
                <c:manualLayout>
                  <c:x val="-1.269832382125571E-2"/>
                  <c:y val="-1.6405038594467965E-2"/>
                </c:manualLayout>
              </c:layout>
              <c:dLblPos val="outEnd"/>
              <c:showVal val="1"/>
            </c:dLbl>
            <c:txPr>
              <a:bodyPr/>
              <a:lstStyle/>
              <a:p>
                <a:pPr>
                  <a:defRPr sz="900" b="1"/>
                </a:pPr>
                <a:endParaRPr lang="en-US"/>
              </a:p>
            </c:txPr>
            <c:dLblPos val="outEnd"/>
            <c:showVal val="1"/>
          </c:dLbls>
          <c:cat>
            <c:numRef>
              <c:f>Feuil1!$A$21:$A$34</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formatCode="mmm\-yy">
                  <c:v>41334</c:v>
                </c:pt>
              </c:numCache>
            </c:numRef>
          </c:cat>
          <c:val>
            <c:numRef>
              <c:f>Feuil1!$B$21:$B$34</c:f>
              <c:numCache>
                <c:formatCode>#,##0</c:formatCode>
                <c:ptCount val="14"/>
                <c:pt idx="0" formatCode="General">
                  <c:v>674</c:v>
                </c:pt>
                <c:pt idx="1">
                  <c:v>1998</c:v>
                </c:pt>
                <c:pt idx="2">
                  <c:v>3586</c:v>
                </c:pt>
                <c:pt idx="3">
                  <c:v>5298</c:v>
                </c:pt>
                <c:pt idx="4">
                  <c:v>9476</c:v>
                </c:pt>
                <c:pt idx="5">
                  <c:v>19025</c:v>
                </c:pt>
                <c:pt idx="6">
                  <c:v>22583</c:v>
                </c:pt>
                <c:pt idx="7">
                  <c:v>25890</c:v>
                </c:pt>
                <c:pt idx="8">
                  <c:v>29450</c:v>
                </c:pt>
                <c:pt idx="9">
                  <c:v>34008</c:v>
                </c:pt>
                <c:pt idx="10">
                  <c:v>37969</c:v>
                </c:pt>
                <c:pt idx="11">
                  <c:v>42187</c:v>
                </c:pt>
                <c:pt idx="12">
                  <c:v>46806</c:v>
                </c:pt>
                <c:pt idx="13">
                  <c:v>48104</c:v>
                </c:pt>
              </c:numCache>
            </c:numRef>
          </c:val>
        </c:ser>
        <c:dLbls/>
        <c:axId val="54365568"/>
        <c:axId val="54375552"/>
      </c:barChart>
      <c:catAx>
        <c:axId val="54365568"/>
        <c:scaling>
          <c:orientation val="minMax"/>
        </c:scaling>
        <c:axPos val="b"/>
        <c:numFmt formatCode="General" sourceLinked="1"/>
        <c:tickLblPos val="nextTo"/>
        <c:txPr>
          <a:bodyPr/>
          <a:lstStyle/>
          <a:p>
            <a:pPr>
              <a:defRPr sz="800" b="1"/>
            </a:pPr>
            <a:endParaRPr lang="en-US"/>
          </a:p>
        </c:txPr>
        <c:crossAx val="54375552"/>
        <c:crosses val="autoZero"/>
        <c:auto val="1"/>
        <c:lblAlgn val="ctr"/>
        <c:lblOffset val="100"/>
      </c:catAx>
      <c:valAx>
        <c:axId val="54375552"/>
        <c:scaling>
          <c:orientation val="minMax"/>
        </c:scaling>
        <c:axPos val="l"/>
        <c:majorGridlines>
          <c:spPr>
            <a:ln>
              <a:solidFill>
                <a:schemeClr val="bg1"/>
              </a:solidFill>
            </a:ln>
          </c:spPr>
        </c:majorGridlines>
        <c:numFmt formatCode="General" sourceLinked="1"/>
        <c:tickLblPos val="nextTo"/>
        <c:crossAx val="54365568"/>
        <c:crosses val="autoZero"/>
        <c:crossBetween val="between"/>
      </c:valAx>
      <c:spPr>
        <a:ln>
          <a:noFill/>
        </a:ln>
      </c:spPr>
    </c:plotArea>
    <c:plotVisOnly val="1"/>
    <c:dispBlanksAs val="gap"/>
  </c:chart>
  <c:spPr>
    <a:ln>
      <a:solidFill>
        <a:schemeClr val="tx1"/>
      </a:solidFill>
    </a:ln>
  </c:spPr>
  <c:txPr>
    <a:bodyPr/>
    <a:lstStyle/>
    <a:p>
      <a:pPr>
        <a:defRPr>
          <a:solidFill>
            <a:schemeClr val="tx1"/>
          </a:solidFil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Feuil1!$A$32</c:f>
              <c:strCache>
                <c:ptCount val="1"/>
                <c:pt idx="0">
                  <c:v>Global Internet</c:v>
                </c:pt>
              </c:strCache>
            </c:strRef>
          </c:tx>
          <c:dLbls>
            <c:txPr>
              <a:bodyPr/>
              <a:lstStyle/>
              <a:p>
                <a:pPr>
                  <a:defRPr sz="1100" b="1">
                    <a:solidFill>
                      <a:schemeClr val="bg1"/>
                    </a:solidFill>
                    <a:latin typeface="Arial" pitchFamily="34" charset="0"/>
                    <a:cs typeface="Arial" pitchFamily="34" charset="0"/>
                  </a:defRPr>
                </a:pPr>
                <a:endParaRPr lang="en-US"/>
              </a:p>
            </c:txPr>
            <c:showVal val="1"/>
          </c:dLbls>
          <c:cat>
            <c:numRef>
              <c:f>Feuil1!$B$31:$F$31</c:f>
              <c:numCache>
                <c:formatCode>General</c:formatCode>
                <c:ptCount val="5"/>
                <c:pt idx="0">
                  <c:v>2008</c:v>
                </c:pt>
                <c:pt idx="1">
                  <c:v>2009</c:v>
                </c:pt>
                <c:pt idx="2">
                  <c:v>2010</c:v>
                </c:pt>
                <c:pt idx="3">
                  <c:v>2011</c:v>
                </c:pt>
                <c:pt idx="4">
                  <c:v>2012</c:v>
                </c:pt>
              </c:numCache>
            </c:numRef>
          </c:cat>
          <c:val>
            <c:numRef>
              <c:f>Feuil1!$B$32:$F$32</c:f>
              <c:numCache>
                <c:formatCode>General</c:formatCode>
                <c:ptCount val="5"/>
                <c:pt idx="0">
                  <c:v>154</c:v>
                </c:pt>
                <c:pt idx="1">
                  <c:v>121</c:v>
                </c:pt>
                <c:pt idx="2">
                  <c:v>82</c:v>
                </c:pt>
                <c:pt idx="3">
                  <c:v>54</c:v>
                </c:pt>
                <c:pt idx="4">
                  <c:v>42</c:v>
                </c:pt>
              </c:numCache>
            </c:numRef>
          </c:val>
        </c:ser>
        <c:ser>
          <c:idx val="1"/>
          <c:order val="1"/>
          <c:tx>
            <c:strRef>
              <c:f>Feuil1!$A$33</c:f>
              <c:strCache>
                <c:ptCount val="1"/>
                <c:pt idx="0">
                  <c:v>Internet 3G</c:v>
                </c:pt>
              </c:strCache>
            </c:strRef>
          </c:tx>
          <c:dLbls>
            <c:txPr>
              <a:bodyPr/>
              <a:lstStyle/>
              <a:p>
                <a:pPr>
                  <a:defRPr sz="1100" b="1">
                    <a:solidFill>
                      <a:schemeClr val="bg1"/>
                    </a:solidFill>
                    <a:latin typeface="Arial" pitchFamily="34" charset="0"/>
                    <a:cs typeface="Arial" pitchFamily="34" charset="0"/>
                  </a:defRPr>
                </a:pPr>
                <a:endParaRPr lang="en-US"/>
              </a:p>
            </c:txPr>
            <c:showVal val="1"/>
          </c:dLbls>
          <c:cat>
            <c:numRef>
              <c:f>Feuil1!$B$31:$F$31</c:f>
              <c:numCache>
                <c:formatCode>General</c:formatCode>
                <c:ptCount val="5"/>
                <c:pt idx="0">
                  <c:v>2008</c:v>
                </c:pt>
                <c:pt idx="1">
                  <c:v>2009</c:v>
                </c:pt>
                <c:pt idx="2">
                  <c:v>2010</c:v>
                </c:pt>
                <c:pt idx="3">
                  <c:v>2011</c:v>
                </c:pt>
                <c:pt idx="4">
                  <c:v>2012</c:v>
                </c:pt>
              </c:numCache>
            </c:numRef>
          </c:cat>
          <c:val>
            <c:numRef>
              <c:f>Feuil1!$B$33:$F$33</c:f>
              <c:numCache>
                <c:formatCode>General</c:formatCode>
                <c:ptCount val="5"/>
                <c:pt idx="0">
                  <c:v>100</c:v>
                </c:pt>
                <c:pt idx="1">
                  <c:v>83</c:v>
                </c:pt>
                <c:pt idx="2">
                  <c:v>58</c:v>
                </c:pt>
                <c:pt idx="3">
                  <c:v>37</c:v>
                </c:pt>
                <c:pt idx="4">
                  <c:v>27</c:v>
                </c:pt>
              </c:numCache>
            </c:numRef>
          </c:val>
        </c:ser>
        <c:ser>
          <c:idx val="2"/>
          <c:order val="2"/>
          <c:tx>
            <c:strRef>
              <c:f>Feuil1!$A$34</c:f>
              <c:strCache>
                <c:ptCount val="1"/>
                <c:pt idx="0">
                  <c:v>ADSL</c:v>
                </c:pt>
              </c:strCache>
            </c:strRef>
          </c:tx>
          <c:dLbls>
            <c:txPr>
              <a:bodyPr/>
              <a:lstStyle/>
              <a:p>
                <a:pPr>
                  <a:defRPr sz="1100" b="1">
                    <a:solidFill>
                      <a:schemeClr val="bg1"/>
                    </a:solidFill>
                    <a:latin typeface="Arial" pitchFamily="34" charset="0"/>
                    <a:cs typeface="Arial" pitchFamily="34" charset="0"/>
                  </a:defRPr>
                </a:pPr>
                <a:endParaRPr lang="en-US"/>
              </a:p>
            </c:txPr>
            <c:showVal val="1"/>
          </c:dLbls>
          <c:cat>
            <c:numRef>
              <c:f>Feuil1!$B$31:$F$31</c:f>
              <c:numCache>
                <c:formatCode>General</c:formatCode>
                <c:ptCount val="5"/>
                <c:pt idx="0">
                  <c:v>2008</c:v>
                </c:pt>
                <c:pt idx="1">
                  <c:v>2009</c:v>
                </c:pt>
                <c:pt idx="2">
                  <c:v>2010</c:v>
                </c:pt>
                <c:pt idx="3">
                  <c:v>2011</c:v>
                </c:pt>
                <c:pt idx="4">
                  <c:v>2012</c:v>
                </c:pt>
              </c:numCache>
            </c:numRef>
          </c:cat>
          <c:val>
            <c:numRef>
              <c:f>Feuil1!$B$34:$F$34</c:f>
              <c:numCache>
                <c:formatCode>General</c:formatCode>
                <c:ptCount val="5"/>
                <c:pt idx="0">
                  <c:v>167</c:v>
                </c:pt>
                <c:pt idx="1">
                  <c:v>157</c:v>
                </c:pt>
                <c:pt idx="2">
                  <c:v>139</c:v>
                </c:pt>
                <c:pt idx="3">
                  <c:v>116</c:v>
                </c:pt>
                <c:pt idx="4">
                  <c:v>111</c:v>
                </c:pt>
              </c:numCache>
            </c:numRef>
          </c:val>
        </c:ser>
        <c:dLbls/>
        <c:marker val="1"/>
        <c:axId val="54557696"/>
        <c:axId val="54575872"/>
      </c:lineChart>
      <c:catAx>
        <c:axId val="54557696"/>
        <c:scaling>
          <c:orientation val="minMax"/>
        </c:scaling>
        <c:axPos val="b"/>
        <c:numFmt formatCode="General" sourceLinked="1"/>
        <c:majorTickMark val="none"/>
        <c:tickLblPos val="nextTo"/>
        <c:txPr>
          <a:bodyPr/>
          <a:lstStyle/>
          <a:p>
            <a:pPr>
              <a:defRPr>
                <a:latin typeface="Arial" pitchFamily="34" charset="0"/>
                <a:cs typeface="Arial" pitchFamily="34" charset="0"/>
              </a:defRPr>
            </a:pPr>
            <a:endParaRPr lang="en-US"/>
          </a:p>
        </c:txPr>
        <c:crossAx val="54575872"/>
        <c:crosses val="autoZero"/>
        <c:auto val="1"/>
        <c:lblAlgn val="ctr"/>
        <c:lblOffset val="100"/>
      </c:catAx>
      <c:valAx>
        <c:axId val="54575872"/>
        <c:scaling>
          <c:orientation val="minMax"/>
        </c:scaling>
        <c:axPos val="l"/>
        <c:majorGridlines/>
        <c:title>
          <c:tx>
            <c:rich>
              <a:bodyPr/>
              <a:lstStyle/>
              <a:p>
                <a:pPr>
                  <a:defRPr>
                    <a:latin typeface="Arial" pitchFamily="34" charset="0"/>
                    <a:cs typeface="Arial" pitchFamily="34" charset="0"/>
                  </a:defRPr>
                </a:pPr>
                <a:r>
                  <a:rPr lang="en-US">
                    <a:latin typeface="Arial" pitchFamily="34" charset="0"/>
                    <a:cs typeface="Arial" pitchFamily="34" charset="0"/>
                  </a:rPr>
                  <a:t>en DHHT/mois_abonné Internet</a:t>
                </a:r>
              </a:p>
            </c:rich>
          </c:tx>
        </c:title>
        <c:numFmt formatCode="General" sourceLinked="1"/>
        <c:majorTickMark val="none"/>
        <c:tickLblPos val="nextTo"/>
        <c:txPr>
          <a:bodyPr/>
          <a:lstStyle/>
          <a:p>
            <a:pPr>
              <a:defRPr>
                <a:latin typeface="Arial" pitchFamily="34" charset="0"/>
                <a:cs typeface="Arial" pitchFamily="34" charset="0"/>
              </a:defRPr>
            </a:pPr>
            <a:endParaRPr lang="en-US"/>
          </a:p>
        </c:txPr>
        <c:crossAx val="54557696"/>
        <c:crosses val="autoZero"/>
        <c:crossBetween val="between"/>
      </c:valAx>
      <c:spPr>
        <a:solidFill>
          <a:srgbClr val="002060"/>
        </a:solidFill>
      </c:spPr>
    </c:plotArea>
    <c:legend>
      <c:legendPos val="b"/>
      <c:txPr>
        <a:bodyPr/>
        <a:lstStyle/>
        <a:p>
          <a:pPr>
            <a:defRPr>
              <a:latin typeface="Arial" pitchFamily="34" charset="0"/>
              <a:cs typeface="Arial" pitchFamily="34" charset="0"/>
            </a:defRPr>
          </a:pPr>
          <a:endParaRPr lang="en-US"/>
        </a:p>
      </c:txPr>
    </c:legend>
    <c:plotVisOnly val="1"/>
    <c:dispBlanksAs val="gap"/>
  </c:chart>
  <c:spPr>
    <a:solidFill>
      <a:schemeClr val="accent5">
        <a:lumMod val="40000"/>
        <a:lumOff val="60000"/>
      </a:schemeClr>
    </a:solidFill>
    <a:ln w="425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867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286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867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CFC765-0033-457F-AADC-AF865730E072}" type="slidenum">
              <a:rPr lang="en-US"/>
              <a:pPr>
                <a:defRPr/>
              </a:pPr>
              <a:t>‹#›</a:t>
            </a:fld>
            <a:endParaRPr lang="en-US"/>
          </a:p>
        </p:txBody>
      </p:sp>
    </p:spTree>
    <p:extLst>
      <p:ext uri="{BB962C8B-B14F-4D97-AF65-F5344CB8AC3E}">
        <p14:creationId xmlns:p14="http://schemas.microsoft.com/office/powerpoint/2010/main" xmlns="" val="8742401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4813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317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4813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E0D7C1C-002D-4C12-9F25-E16E5849BF84}" type="slidenum">
              <a:rPr lang="en-US"/>
              <a:pPr>
                <a:defRPr/>
              </a:pPr>
              <a:t>‹#›</a:t>
            </a:fld>
            <a:endParaRPr lang="en-US"/>
          </a:p>
        </p:txBody>
      </p:sp>
    </p:spTree>
    <p:extLst>
      <p:ext uri="{BB962C8B-B14F-4D97-AF65-F5344CB8AC3E}">
        <p14:creationId xmlns:p14="http://schemas.microsoft.com/office/powerpoint/2010/main" xmlns="" val="192089418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48FD9F1-BA59-4725-A1FA-D786273EC8E8}" type="slidenum">
              <a:rPr lang="en-US" sz="1200" smtClean="0"/>
              <a:pPr/>
              <a:t>1</a:t>
            </a:fld>
            <a:endParaRPr lang="en-US" sz="12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B19977B2-6A29-4802-B1CE-8A97F8604D12}" type="slidenum">
              <a:rPr lang="fr-FR" smtClean="0">
                <a:latin typeface="Arial" charset="0"/>
              </a:rPr>
              <a:pPr>
                <a:defRPr/>
              </a:pPr>
              <a:t>10</a:t>
            </a:fld>
            <a:endParaRPr lang="fr-FR"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2A4C731-F326-4541-B399-1F02A0C619AA}" type="slidenum">
              <a:rPr lang="en-US" sz="1200" smtClean="0"/>
              <a:pPr/>
              <a:t>12</a:t>
            </a:fld>
            <a:endParaRPr lang="en-US" sz="12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09A4873-DFEF-4FA1-82F6-4F5B74472116}" type="slidenum">
              <a:rPr lang="en-US" sz="1200" smtClean="0"/>
              <a:pPr/>
              <a:t>13</a:t>
            </a:fld>
            <a:endParaRPr 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09A4873-DFEF-4FA1-82F6-4F5B74472116}" type="slidenum">
              <a:rPr lang="en-US" sz="1200" smtClean="0"/>
              <a:pPr/>
              <a:t>14</a:t>
            </a:fld>
            <a:endParaRPr 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93BA3FDE-3026-457A-B4DC-5D524488547F}" type="slidenum">
              <a:rPr lang="en-US" sz="1200" smtClean="0"/>
              <a:pPr/>
              <a:t>15</a:t>
            </a:fld>
            <a:endParaRPr lang="en-US"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2AFBCFA2-AAD1-4A81-85F8-145A0AB5E840}" type="slidenum">
              <a:rPr lang="en-US" sz="1200" smtClean="0"/>
              <a:pPr/>
              <a:t>16</a:t>
            </a:fld>
            <a:endParaRPr lang="en-US"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F609A47-77B8-44CB-B8B9-0CA2E0F9D2AA}" type="slidenum">
              <a:rPr lang="en-US" sz="1200" smtClean="0"/>
              <a:pPr/>
              <a:t>17</a:t>
            </a:fld>
            <a:endParaRPr lang="en-US"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CE82F42-E686-433B-871C-15312E44172A}" type="slidenum">
              <a:rPr lang="en-US" sz="1200" smtClean="0"/>
              <a:pPr/>
              <a:t>18</a:t>
            </a:fld>
            <a:endParaRPr lang="en-US" sz="12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D5FDFD7-7655-465B-A1AC-6E6C2D8A0459}" type="slidenum">
              <a:rPr lang="en-US" sz="1200" smtClean="0"/>
              <a:pPr/>
              <a:t>19</a:t>
            </a:fld>
            <a:endParaRPr lang="en-US" sz="120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5F3CC54E-6FDB-4416-BC12-EB705F80E0F6}" type="slidenum">
              <a:rPr lang="en-US" sz="1200" smtClean="0"/>
              <a:pPr/>
              <a:t>20</a:t>
            </a:fld>
            <a:endParaRPr lang="en-US" sz="12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2</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283E65-64E5-41CA-B85A-2DA078DB92BE}" type="slidenum">
              <a:rPr lang="en-US" sz="1200" smtClean="0"/>
              <a:pPr/>
              <a:t>21</a:t>
            </a:fld>
            <a:endParaRPr lang="en-US" sz="120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0EE464B-3CF5-415C-A3A6-423C58312C0C}" type="slidenum">
              <a:rPr lang="en-US" sz="1200" smtClean="0"/>
              <a:pPr/>
              <a:t>22</a:t>
            </a:fld>
            <a:endParaRPr lang="en-US" sz="120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7A582C60-1499-417A-9859-930C5FFBAE25}" type="slidenum">
              <a:rPr lang="en-US" sz="1200" smtClean="0"/>
              <a:pPr/>
              <a:t>23</a:t>
            </a:fld>
            <a:endParaRPr 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1B8A190-FBF8-4085-BD6F-3251CF06848D}" type="slidenum">
              <a:rPr lang="en-US" sz="1200" smtClean="0"/>
              <a:pPr/>
              <a:t>24</a:t>
            </a:fld>
            <a:endParaRPr lang="en-US"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D4AFAE9-3D58-48DB-B264-AE28C707E4C6}" type="slidenum">
              <a:rPr lang="en-US" sz="1200" smtClean="0"/>
              <a:pPr/>
              <a:t>25</a:t>
            </a:fld>
            <a:endParaRPr lang="en-US"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EB8B1A8-CCAE-4503-822A-049298889D85}" type="slidenum">
              <a:rPr lang="en-US" sz="1200" smtClean="0"/>
              <a:pPr/>
              <a:t>26</a:t>
            </a:fld>
            <a:endParaRPr lang="en-US" sz="120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1850F95-A45F-4F4D-A568-A922B5734B27}" type="slidenum">
              <a:rPr lang="en-US" sz="1200" smtClean="0"/>
              <a:pPr/>
              <a:t>27</a:t>
            </a:fld>
            <a:endParaRPr lang="en-US"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23D952F6-9BD6-4451-B416-11E9D8F4CAD1}" type="slidenum">
              <a:rPr lang="en-US" sz="1200" smtClean="0"/>
              <a:pPr/>
              <a:t>28</a:t>
            </a:fld>
            <a:endParaRPr lang="en-US" sz="120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9209460-0D4D-4D52-837B-6C43391B1A84}" type="slidenum">
              <a:rPr lang="en-US" sz="1200" smtClean="0"/>
              <a:pPr/>
              <a:t>29</a:t>
            </a:fld>
            <a:endParaRPr lang="en-US"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A237547-1710-41B0-B687-D735796FAFA1}" type="slidenum">
              <a:rPr lang="en-US" sz="1200" smtClean="0"/>
              <a:pPr/>
              <a:t>30</a:t>
            </a:fld>
            <a:endParaRPr lang="en-US" sz="12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D2BC0A46-4A8A-4C54-A8A2-985FF9362FB7}" type="slidenum">
              <a:rPr lang="en-US" sz="1200" smtClean="0"/>
              <a:pPr/>
              <a:t>3</a:t>
            </a:fld>
            <a:endParaRPr lang="en-US" sz="12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A8834BF-4FD0-420B-89AB-FDE90D967A7A}" type="slidenum">
              <a:rPr lang="en-US" sz="1200" smtClean="0"/>
              <a:pPr/>
              <a:t>31</a:t>
            </a:fld>
            <a:endParaRPr lang="en-US" sz="1200"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94FB9266-8129-4611-A780-6D4BDEE9DE41}" type="slidenum">
              <a:rPr lang="en-US" sz="1200" smtClean="0"/>
              <a:pPr/>
              <a:t>32</a:t>
            </a:fld>
            <a:endParaRPr lang="en-US" sz="1200"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1A23111-FFC5-4BA5-9EF8-BFE5B8EEB586}" type="slidenum">
              <a:rPr lang="en-US" sz="1200" smtClean="0"/>
              <a:pPr/>
              <a:t>33</a:t>
            </a:fld>
            <a:endParaRPr lang="en-US" sz="1200"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2FE9DD4-30B1-484F-A0ED-42B1380E0EEB}" type="slidenum">
              <a:rPr lang="en-US" sz="1200" smtClean="0"/>
              <a:pPr/>
              <a:t>34</a:t>
            </a:fld>
            <a:endParaRPr lang="en-US" sz="12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BC4404E-9660-4213-A7E8-E718F1CFF70C}" type="slidenum">
              <a:rPr lang="en-US" sz="1200" smtClean="0"/>
              <a:pPr/>
              <a:t>35</a:t>
            </a:fld>
            <a:endParaRPr lang="en-US" sz="120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BF34155A-3221-45A2-8C96-35DBBC6A4C54}" type="slidenum">
              <a:rPr lang="en-US" sz="1200" smtClean="0"/>
              <a:pPr/>
              <a:t>4</a:t>
            </a:fld>
            <a:endParaRPr lang="en-US" sz="120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8D8DC8EC-6F67-4A68-B1FE-145CF72715A6}" type="slidenum">
              <a:rPr lang="en-US" sz="1200" smtClean="0"/>
              <a:pPr/>
              <a:t>5</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6</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8D8DC8EC-6F67-4A68-B1FE-145CF72715A6}" type="slidenum">
              <a:rPr lang="en-US" sz="1200" smtClean="0"/>
              <a:pPr/>
              <a:t>7</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a:ln/>
        </p:spPr>
      </p:sp>
      <p:sp>
        <p:nvSpPr>
          <p:cNvPr id="35843" name="Espace réservé des commentaires 2"/>
          <p:cNvSpPr>
            <a:spLocks noGrp="1"/>
          </p:cNvSpPr>
          <p:nvPr>
            <p:ph type="body" idx="1"/>
          </p:nvPr>
        </p:nvSpPr>
        <p:spPr>
          <a:noFill/>
          <a:ln/>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958D530B-EBB9-4143-A394-61FCBE64DD8D}" type="slidenum">
              <a:rPr lang="fr-FR" smtClean="0">
                <a:latin typeface="Arial" charset="0"/>
              </a:rPr>
              <a:pPr>
                <a:defRPr/>
              </a:pPr>
              <a:t>8</a:t>
            </a:fld>
            <a:endParaRPr lang="fr-FR"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D0090071-C3CE-4B96-AE6B-DF0C0A08B904}" type="slidenum">
              <a:rPr lang="en-US" sz="1200" smtClean="0"/>
              <a:pPr/>
              <a:t>9</a:t>
            </a:fld>
            <a:endParaRPr lang="en-US" sz="12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extLst>
              <a:ext uri="{28A0092B-C50C-407E-A947-70E740481C1C}">
                <a14:useLocalDpi xmlns:a14="http://schemas.microsoft.com/office/drawing/2010/main" xmlns=""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a:lvl1pPr>
          </a:lstStyle>
          <a:p>
            <a:pPr>
              <a:defRPr/>
            </a:pPr>
            <a:endParaRPr lang="en-US"/>
          </a:p>
        </p:txBody>
      </p:sp>
    </p:spTree>
    <p:extLst>
      <p:ext uri="{BB962C8B-B14F-4D97-AF65-F5344CB8AC3E}">
        <p14:creationId xmlns:p14="http://schemas.microsoft.com/office/powerpoint/2010/main" xmlns="" val="213089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4B8C1827-BEB5-44B3-BB12-CE0233F42700}" type="slidenum">
              <a:rPr lang="en-US"/>
              <a:pPr>
                <a:defRPr/>
              </a:pPr>
              <a:t>‹#›</a:t>
            </a:fld>
            <a:endParaRPr lang="en-US"/>
          </a:p>
        </p:txBody>
      </p:sp>
    </p:spTree>
    <p:extLst>
      <p:ext uri="{BB962C8B-B14F-4D97-AF65-F5344CB8AC3E}">
        <p14:creationId xmlns:p14="http://schemas.microsoft.com/office/powerpoint/2010/main" xmlns="" val="6099661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F8EB887B-0AEC-40E0-9784-0A1188ABA97C}" type="slidenum">
              <a:rPr lang="en-US"/>
              <a:pPr>
                <a:defRPr/>
              </a:pPr>
              <a:t>‹#›</a:t>
            </a:fld>
            <a:endParaRPr lang="en-US"/>
          </a:p>
        </p:txBody>
      </p:sp>
    </p:spTree>
    <p:extLst>
      <p:ext uri="{BB962C8B-B14F-4D97-AF65-F5344CB8AC3E}">
        <p14:creationId xmlns:p14="http://schemas.microsoft.com/office/powerpoint/2010/main" xmlns="" val="2065383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sz="1200">
                <a:latin typeface="Univers" pitchFamily="34" charset="0"/>
              </a:defRPr>
            </a:lvl1pPr>
          </a:lstStyle>
          <a:p>
            <a:pPr>
              <a:defRPr/>
            </a:pPr>
            <a:endParaRPr lang="en-US"/>
          </a:p>
        </p:txBody>
      </p:sp>
      <p:sp>
        <p:nvSpPr>
          <p:cNvPr id="6" name="Rectangle 36"/>
          <p:cNvSpPr>
            <a:spLocks noGrp="1" noChangeArrowheads="1"/>
          </p:cNvSpPr>
          <p:nvPr>
            <p:ph type="sldNum" sz="quarter" idx="11"/>
          </p:nvPr>
        </p:nvSpPr>
        <p:spPr>
          <a:xfrm>
            <a:off x="7777162" y="6569075"/>
            <a:ext cx="1366838" cy="288925"/>
          </a:xfrm>
        </p:spPr>
        <p:txBody>
          <a:bodyPr/>
          <a:lstStyle>
            <a:lvl1pPr>
              <a:defRPr/>
            </a:lvl1pPr>
          </a:lstStyle>
          <a:p>
            <a:pPr>
              <a:defRPr/>
            </a:pPr>
            <a:fld id="{93B09C60-56E3-49E9-AC4E-AB6A11F44413}" type="slidenum">
              <a:rPr lang="en-US"/>
              <a:pPr>
                <a:defRPr/>
              </a:pPr>
              <a:t>‹#›</a:t>
            </a:fld>
            <a:endParaRPr lang="en-US"/>
          </a:p>
        </p:txBody>
      </p:sp>
    </p:spTree>
    <p:extLst>
      <p:ext uri="{BB962C8B-B14F-4D97-AF65-F5344CB8AC3E}">
        <p14:creationId xmlns:p14="http://schemas.microsoft.com/office/powerpoint/2010/main" xmlns="" val="2423290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02726127"/>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68634B60-16E9-421C-BEAE-A5921D67FD8D}" type="slidenum">
              <a:rPr lang="en-US"/>
              <a:pPr>
                <a:defRPr/>
              </a:pPr>
              <a:t>‹#›</a:t>
            </a:fld>
            <a:endParaRPr lang="en-US"/>
          </a:p>
        </p:txBody>
      </p:sp>
    </p:spTree>
    <p:extLst>
      <p:ext uri="{BB962C8B-B14F-4D97-AF65-F5344CB8AC3E}">
        <p14:creationId xmlns:p14="http://schemas.microsoft.com/office/powerpoint/2010/main" xmlns="" val="424407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4ADA5D12-3D89-45BE-8BC2-6C94AF7FAFEB}" type="slidenum">
              <a:rPr lang="en-US"/>
              <a:pPr>
                <a:defRPr/>
              </a:pPr>
              <a:t>‹#›</a:t>
            </a:fld>
            <a:endParaRPr lang="en-US"/>
          </a:p>
        </p:txBody>
      </p:sp>
    </p:spTree>
    <p:extLst>
      <p:ext uri="{BB962C8B-B14F-4D97-AF65-F5344CB8AC3E}">
        <p14:creationId xmlns:p14="http://schemas.microsoft.com/office/powerpoint/2010/main" xmlns="" val="223958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sldNum" sz="quarter" idx="11"/>
          </p:nvPr>
        </p:nvSpPr>
        <p:spPr>
          <a:ln/>
        </p:spPr>
        <p:txBody>
          <a:bodyPr/>
          <a:lstStyle>
            <a:lvl1pPr>
              <a:defRPr/>
            </a:lvl1pPr>
          </a:lstStyle>
          <a:p>
            <a:pPr>
              <a:defRPr/>
            </a:pPr>
            <a:fld id="{A23D9A93-84DB-4B1E-9187-F437597E42EE}" type="slidenum">
              <a:rPr lang="en-US"/>
              <a:pPr>
                <a:defRPr/>
              </a:pPr>
              <a:t>‹#›</a:t>
            </a:fld>
            <a:endParaRPr lang="en-US"/>
          </a:p>
        </p:txBody>
      </p:sp>
    </p:spTree>
    <p:extLst>
      <p:ext uri="{BB962C8B-B14F-4D97-AF65-F5344CB8AC3E}">
        <p14:creationId xmlns:p14="http://schemas.microsoft.com/office/powerpoint/2010/main" xmlns="" val="218250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36"/>
          <p:cNvSpPr>
            <a:spLocks noGrp="1" noChangeArrowheads="1"/>
          </p:cNvSpPr>
          <p:nvPr>
            <p:ph type="sldNum" sz="quarter" idx="11"/>
          </p:nvPr>
        </p:nvSpPr>
        <p:spPr>
          <a:ln/>
        </p:spPr>
        <p:txBody>
          <a:bodyPr/>
          <a:lstStyle>
            <a:lvl1pPr>
              <a:defRPr/>
            </a:lvl1pPr>
          </a:lstStyle>
          <a:p>
            <a:pPr>
              <a:defRPr/>
            </a:pPr>
            <a:fld id="{EA411127-5558-456E-AA7A-9E0FA2326FFF}" type="slidenum">
              <a:rPr lang="en-US"/>
              <a:pPr>
                <a:defRPr/>
              </a:pPr>
              <a:t>‹#›</a:t>
            </a:fld>
            <a:endParaRPr lang="en-US"/>
          </a:p>
        </p:txBody>
      </p:sp>
    </p:spTree>
    <p:extLst>
      <p:ext uri="{BB962C8B-B14F-4D97-AF65-F5344CB8AC3E}">
        <p14:creationId xmlns:p14="http://schemas.microsoft.com/office/powerpoint/2010/main" xmlns="" val="368446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36"/>
          <p:cNvSpPr>
            <a:spLocks noGrp="1" noChangeArrowheads="1"/>
          </p:cNvSpPr>
          <p:nvPr>
            <p:ph type="sldNum" sz="quarter" idx="11"/>
          </p:nvPr>
        </p:nvSpPr>
        <p:spPr>
          <a:ln/>
        </p:spPr>
        <p:txBody>
          <a:bodyPr/>
          <a:lstStyle>
            <a:lvl1pPr>
              <a:defRPr/>
            </a:lvl1pPr>
          </a:lstStyle>
          <a:p>
            <a:pPr>
              <a:defRPr/>
            </a:pPr>
            <a:fld id="{C3716633-5F9E-4D8D-9E96-3C108DC05C19}" type="slidenum">
              <a:rPr lang="en-US"/>
              <a:pPr>
                <a:defRPr/>
              </a:pPr>
              <a:t>‹#›</a:t>
            </a:fld>
            <a:endParaRPr lang="en-US"/>
          </a:p>
        </p:txBody>
      </p:sp>
    </p:spTree>
    <p:extLst>
      <p:ext uri="{BB962C8B-B14F-4D97-AF65-F5344CB8AC3E}">
        <p14:creationId xmlns:p14="http://schemas.microsoft.com/office/powerpoint/2010/main" xmlns="" val="2244660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36"/>
          <p:cNvSpPr>
            <a:spLocks noGrp="1" noChangeArrowheads="1"/>
          </p:cNvSpPr>
          <p:nvPr>
            <p:ph type="sldNum" sz="quarter" idx="11"/>
          </p:nvPr>
        </p:nvSpPr>
        <p:spPr>
          <a:ln/>
        </p:spPr>
        <p:txBody>
          <a:bodyPr/>
          <a:lstStyle>
            <a:lvl1pPr>
              <a:defRPr/>
            </a:lvl1pPr>
          </a:lstStyle>
          <a:p>
            <a:pPr>
              <a:defRPr/>
            </a:pPr>
            <a:fld id="{2EA93942-534A-4208-B9F4-4FB670C91B8C}" type="slidenum">
              <a:rPr lang="en-US"/>
              <a:pPr>
                <a:defRPr/>
              </a:pPr>
              <a:t>‹#›</a:t>
            </a:fld>
            <a:endParaRPr lang="en-US"/>
          </a:p>
        </p:txBody>
      </p:sp>
    </p:spTree>
    <p:extLst>
      <p:ext uri="{BB962C8B-B14F-4D97-AF65-F5344CB8AC3E}">
        <p14:creationId xmlns:p14="http://schemas.microsoft.com/office/powerpoint/2010/main" xmlns="" val="3467202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sldNum" sz="quarter" idx="11"/>
          </p:nvPr>
        </p:nvSpPr>
        <p:spPr>
          <a:ln/>
        </p:spPr>
        <p:txBody>
          <a:bodyPr/>
          <a:lstStyle>
            <a:lvl1pPr>
              <a:defRPr/>
            </a:lvl1pPr>
          </a:lstStyle>
          <a:p>
            <a:pPr>
              <a:defRPr/>
            </a:pPr>
            <a:fld id="{BDAC9DC7-121E-41E2-9B38-DE0E4623BB78}" type="slidenum">
              <a:rPr lang="en-US"/>
              <a:pPr>
                <a:defRPr/>
              </a:pPr>
              <a:t>‹#›</a:t>
            </a:fld>
            <a:endParaRPr lang="en-US"/>
          </a:p>
        </p:txBody>
      </p:sp>
    </p:spTree>
    <p:extLst>
      <p:ext uri="{BB962C8B-B14F-4D97-AF65-F5344CB8AC3E}">
        <p14:creationId xmlns:p14="http://schemas.microsoft.com/office/powerpoint/2010/main" xmlns="" val="1210564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sldNum" sz="quarter" idx="11"/>
          </p:nvPr>
        </p:nvSpPr>
        <p:spPr>
          <a:ln/>
        </p:spPr>
        <p:txBody>
          <a:bodyPr/>
          <a:lstStyle>
            <a:lvl1pPr>
              <a:defRPr/>
            </a:lvl1pPr>
          </a:lstStyle>
          <a:p>
            <a:pPr>
              <a:defRPr/>
            </a:pPr>
            <a:fld id="{FE2560EA-672B-41FC-A6C1-0C153F9ADAED}" type="slidenum">
              <a:rPr lang="en-US"/>
              <a:pPr>
                <a:defRPr/>
              </a:pPr>
              <a:t>‹#›</a:t>
            </a:fld>
            <a:endParaRPr lang="en-US"/>
          </a:p>
        </p:txBody>
      </p:sp>
    </p:spTree>
    <p:extLst>
      <p:ext uri="{BB962C8B-B14F-4D97-AF65-F5344CB8AC3E}">
        <p14:creationId xmlns:p14="http://schemas.microsoft.com/office/powerpoint/2010/main" xmlns="" val="132309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cstate="print">
            <a:extLst>
              <a:ext uri="{28A0092B-C50C-407E-A947-70E740481C1C}">
                <a14:useLocalDpi xmlns:a14="http://schemas.microsoft.com/office/drawing/2010/main" xmlns=""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Univers" pitchFamily="34" charset="0"/>
              </a:defRPr>
            </a:lvl1pPr>
          </a:lstStyle>
          <a:p>
            <a:pPr>
              <a:defRPr/>
            </a:pPr>
            <a:endParaRPr lang="en-US"/>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E27949E5-9A16-4C4D-B9C7-735A76EF0189}" type="slidenum">
              <a:rPr lang="en-US"/>
              <a:pPr>
                <a:defRPr/>
              </a:pPr>
              <a:t>‹#›</a:t>
            </a:fld>
            <a:endParaRPr lang="en-US"/>
          </a:p>
        </p:txBody>
      </p:sp>
      <p:sp>
        <p:nvSpPr>
          <p:cNvPr id="1030"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081"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 id="2147484082" r:id="rId12"/>
    <p:sldLayoutId id="2147484083"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6"/>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7"/>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6"/>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7"/>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6"/>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6"/>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6"/>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6"/>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6"/>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anrt.m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mailto:htalib@ties.itu.int"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hyperlink" Target="mailto:talib@anrt.ma" TargetMode="External"/><Relationship Id="rId2" Type="http://schemas.openxmlformats.org/officeDocument/2006/relationships/notesSlide" Target="../notesSlides/notesSlide34.xml"/><Relationship Id="rId1" Type="http://schemas.openxmlformats.org/officeDocument/2006/relationships/slideLayout" Target="../slideLayouts/slideLayout12.xml"/><Relationship Id="rId4" Type="http://schemas.openxmlformats.org/officeDocument/2006/relationships/hyperlink" Target="mailto:htalib@ties.itu.in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chart" Target="../charts/chart1.x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
          <p:cNvSpPr>
            <a:spLocks noGrp="1" noChangeArrowheads="1"/>
          </p:cNvSpPr>
          <p:nvPr>
            <p:ph type="ctrTitle"/>
          </p:nvPr>
        </p:nvSpPr>
        <p:spPr>
          <a:xfrm>
            <a:off x="0" y="2130424"/>
            <a:ext cx="9144000" cy="2450703"/>
          </a:xfrm>
        </p:spPr>
        <p:txBody>
          <a:bodyPr/>
          <a:lstStyle/>
          <a:p>
            <a:r>
              <a:rPr lang="en-US" dirty="0" smtClean="0"/>
              <a:t>Evaluation de la </a:t>
            </a:r>
            <a:r>
              <a:rPr lang="en-US" dirty="0" err="1" smtClean="0"/>
              <a:t>QoS</a:t>
            </a:r>
            <a:r>
              <a:rPr lang="en-US" dirty="0" smtClean="0"/>
              <a:t> de </a:t>
            </a:r>
            <a:r>
              <a:rPr lang="en-US" dirty="0" err="1" smtClean="0"/>
              <a:t>l’Internet</a:t>
            </a:r>
            <a:r>
              <a:rPr lang="en-US" dirty="0" smtClean="0"/>
              <a:t> mobile,</a:t>
            </a:r>
            <a:br>
              <a:rPr lang="en-US" dirty="0" smtClean="0"/>
            </a:br>
            <a:r>
              <a:rPr lang="en-US" dirty="0" err="1" smtClean="0"/>
              <a:t>méthodologie</a:t>
            </a:r>
            <a:r>
              <a:rPr lang="en-US" dirty="0" smtClean="0"/>
              <a:t> et </a:t>
            </a:r>
            <a:r>
              <a:rPr lang="en-US" dirty="0" err="1" smtClean="0"/>
              <a:t>outils</a:t>
            </a:r>
            <a:r>
              <a:rPr lang="en-US" dirty="0" smtClean="0"/>
              <a:t> pour les </a:t>
            </a:r>
            <a:r>
              <a:rPr lang="en-US" dirty="0" err="1" smtClean="0"/>
              <a:t>réseaux</a:t>
            </a:r>
            <a:r>
              <a:rPr lang="en-US" dirty="0" smtClean="0"/>
              <a:t> 3G</a:t>
            </a:r>
            <a:br>
              <a:rPr lang="en-US" dirty="0" smtClean="0"/>
            </a:br>
            <a:r>
              <a:rPr lang="en-US" dirty="0" err="1" smtClean="0"/>
              <a:t>Cas</a:t>
            </a:r>
            <a:r>
              <a:rPr lang="en-US" dirty="0" smtClean="0"/>
              <a:t> du </a:t>
            </a:r>
            <a:r>
              <a:rPr lang="en-US" dirty="0" err="1" smtClean="0"/>
              <a:t>Maroc</a:t>
            </a:r>
            <a:r>
              <a:rPr lang="en-US" dirty="0" smtClean="0"/>
              <a:t/>
            </a:r>
            <a:br>
              <a:rPr lang="en-US" dirty="0" smtClean="0"/>
            </a:br>
            <a:endParaRPr lang="en-US" dirty="0" smtClean="0"/>
          </a:p>
        </p:txBody>
      </p:sp>
      <p:sp>
        <p:nvSpPr>
          <p:cNvPr id="4100" name="Rectangle 11"/>
          <p:cNvSpPr>
            <a:spLocks noGrp="1" noChangeArrowheads="1"/>
          </p:cNvSpPr>
          <p:nvPr>
            <p:ph type="subTitle" idx="1"/>
          </p:nvPr>
        </p:nvSpPr>
        <p:spPr>
          <a:xfrm>
            <a:off x="468313" y="4797152"/>
            <a:ext cx="8207375" cy="1296144"/>
          </a:xfrm>
        </p:spPr>
        <p:txBody>
          <a:bodyPr/>
          <a:lstStyle/>
          <a:p>
            <a:r>
              <a:rPr lang="en-GB" b="1" dirty="0" smtClean="0"/>
              <a:t>Hassan TALIB,</a:t>
            </a:r>
          </a:p>
          <a:p>
            <a:r>
              <a:rPr lang="en-GB" b="1" dirty="0" smtClean="0"/>
              <a:t>Vice-Chair ITU-T SG 12,</a:t>
            </a:r>
          </a:p>
          <a:p>
            <a:r>
              <a:rPr lang="en-GB" b="1" dirty="0" smtClean="0">
                <a:hlinkClick r:id="rId3"/>
              </a:rPr>
              <a:t>talib@anrt.ma</a:t>
            </a:r>
            <a:r>
              <a:rPr lang="en-GB" b="1" dirty="0" smtClean="0"/>
              <a:t> // </a:t>
            </a:r>
            <a:r>
              <a:rPr lang="en-GB" b="1" dirty="0" smtClean="0">
                <a:hlinkClick r:id="rId4"/>
              </a:rPr>
              <a:t>htalib@ties.itu.int</a:t>
            </a:r>
            <a:endParaRPr lang="en-GB" b="1" dirty="0" smtClean="0"/>
          </a:p>
          <a:p>
            <a:endParaRPr lang="en-US" b="1" dirty="0" smtClean="0"/>
          </a:p>
        </p:txBody>
      </p:sp>
      <p:sp>
        <p:nvSpPr>
          <p:cNvPr id="4101" name="Rectangle 13"/>
          <p:cNvSpPr>
            <a:spLocks noChangeArrowheads="1"/>
          </p:cNvSpPr>
          <p:nvPr/>
        </p:nvSpPr>
        <p:spPr bwMode="auto">
          <a:xfrm>
            <a:off x="0" y="404813"/>
            <a:ext cx="9144000" cy="1151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80000"/>
              </a:lnSpc>
            </a:pPr>
            <a:r>
              <a:rPr lang="en-US" sz="2400" b="1" dirty="0">
                <a:solidFill>
                  <a:schemeClr val="bg2"/>
                </a:solidFill>
              </a:rPr>
              <a:t>ITU Workshop on</a:t>
            </a:r>
          </a:p>
          <a:p>
            <a:pPr algn="ctr">
              <a:lnSpc>
                <a:spcPct val="80000"/>
              </a:lnSpc>
            </a:pPr>
            <a:r>
              <a:rPr lang="en-US" sz="2400" b="1" dirty="0">
                <a:solidFill>
                  <a:schemeClr val="bg2"/>
                </a:solidFill>
              </a:rPr>
              <a:t> </a:t>
            </a:r>
            <a:r>
              <a:rPr lang="en-US" sz="2400" b="1" dirty="0" smtClean="0">
                <a:solidFill>
                  <a:schemeClr val="bg2"/>
                </a:solidFill>
              </a:rPr>
              <a:t>“</a:t>
            </a:r>
            <a:r>
              <a:rPr lang="en-GB" sz="2400" b="1" dirty="0">
                <a:solidFill>
                  <a:schemeClr val="bg2"/>
                </a:solidFill>
              </a:rPr>
              <a:t>Benchmarking </a:t>
            </a:r>
            <a:r>
              <a:rPr lang="en-GB" sz="2400" b="1" dirty="0" err="1">
                <a:solidFill>
                  <a:schemeClr val="bg2"/>
                </a:solidFill>
              </a:rPr>
              <a:t>QoS</a:t>
            </a:r>
            <a:r>
              <a:rPr lang="en-GB" sz="2400" b="1" dirty="0">
                <a:solidFill>
                  <a:schemeClr val="bg2"/>
                </a:solidFill>
              </a:rPr>
              <a:t> evaluation of Multimedia Networks</a:t>
            </a:r>
            <a:r>
              <a:rPr lang="en-US" sz="2400" b="1" dirty="0">
                <a:solidFill>
                  <a:schemeClr val="bg2"/>
                </a:solidFill>
              </a:rPr>
              <a:t>”</a:t>
            </a:r>
            <a:br>
              <a:rPr lang="en-US" sz="2400" b="1" dirty="0">
                <a:solidFill>
                  <a:schemeClr val="bg2"/>
                </a:solidFill>
              </a:rPr>
            </a:br>
            <a:r>
              <a:rPr lang="en-US" sz="2400" b="1" dirty="0">
                <a:solidFill>
                  <a:schemeClr val="bg2"/>
                </a:solidFill>
              </a:rPr>
              <a:t/>
            </a:r>
            <a:br>
              <a:rPr lang="en-US" sz="2400" b="1" dirty="0">
                <a:solidFill>
                  <a:schemeClr val="bg2"/>
                </a:solidFill>
              </a:rPr>
            </a:br>
            <a:r>
              <a:rPr lang="en-US" sz="1800" b="1" dirty="0" smtClean="0">
                <a:solidFill>
                  <a:schemeClr val="bg2"/>
                </a:solidFill>
              </a:rPr>
              <a:t>(Ouagadougou, Burkina Faso, 18 </a:t>
            </a:r>
            <a:r>
              <a:rPr lang="en-US" sz="1800" b="1" dirty="0">
                <a:solidFill>
                  <a:schemeClr val="bg2"/>
                </a:solidFill>
              </a:rPr>
              <a:t>July </a:t>
            </a:r>
            <a:r>
              <a:rPr lang="en-US" sz="1800" b="1" dirty="0" smtClean="0">
                <a:solidFill>
                  <a:schemeClr val="bg2"/>
                </a:solidFill>
              </a:rPr>
              <a:t>2013)</a:t>
            </a:r>
            <a:endParaRPr lang="en-US" sz="1800" b="1" dirty="0">
              <a:solidFill>
                <a:schemeClr val="bg2"/>
              </a:solidFill>
            </a:endParaRPr>
          </a:p>
        </p:txBody>
      </p:sp>
      <p:sp>
        <p:nvSpPr>
          <p:cNvPr id="4102"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4103"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4104"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4105"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p>
        </p:txBody>
      </p:sp>
      <p:sp>
        <p:nvSpPr>
          <p:cNvPr id="4106"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GB"/>
          </a:p>
        </p:txBody>
      </p:sp>
      <p:pic>
        <p:nvPicPr>
          <p:cNvPr id="4107" name="Picture 16" descr="ITUseries"/>
          <p:cNvPicPr>
            <a:picLocks noChangeAspect="1" noChangeArrowheads="1"/>
          </p:cNvPicPr>
          <p:nvPr/>
        </p:nvPicPr>
        <p:blipFill>
          <a:blip r:embed="rId5" cstate="print">
            <a:extLst>
              <a:ext uri="{28A0092B-C50C-407E-A947-70E740481C1C}">
                <a14:useLocalDpi xmlns:a14="http://schemas.microsoft.com/office/drawing/2010/main" xmlns="" val="0"/>
              </a:ext>
            </a:extLst>
          </a:blip>
          <a:srcRect t="17264" b="69327"/>
          <a:stretch>
            <a:fillRect/>
          </a:stretch>
        </p:blipFill>
        <p:spPr bwMode="auto">
          <a:xfrm>
            <a:off x="7613650" y="6237288"/>
            <a:ext cx="13509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7"/>
          <p:cNvSpPr txBox="1">
            <a:spLocks noChangeArrowheads="1"/>
          </p:cNvSpPr>
          <p:nvPr/>
        </p:nvSpPr>
        <p:spPr bwMode="auto">
          <a:xfrm>
            <a:off x="820588" y="735012"/>
            <a:ext cx="8316988" cy="430213"/>
          </a:xfrm>
          <a:prstGeom prst="rect">
            <a:avLst/>
          </a:prstGeom>
          <a:solidFill>
            <a:srgbClr val="C0C0C0"/>
          </a:solidFill>
          <a:ln w="9525">
            <a:solidFill>
              <a:schemeClr val="tx1"/>
            </a:solidFill>
            <a:miter lim="800000"/>
            <a:headEnd/>
            <a:tailEnd/>
          </a:ln>
        </p:spPr>
        <p:txBody>
          <a:bodyPr wrap="square" lIns="91430" tIns="45716" rIns="91430" bIns="45716">
            <a:spAutoFit/>
          </a:bodyPr>
          <a:lstStyle/>
          <a:p>
            <a:pPr algn="ctr" defTabSz="912813">
              <a:spcBef>
                <a:spcPct val="50000"/>
              </a:spcBef>
            </a:pPr>
            <a:r>
              <a:rPr lang="fr-FR" sz="2200" b="1" i="1" dirty="0">
                <a:solidFill>
                  <a:srgbClr val="0560E5"/>
                </a:solidFill>
              </a:rPr>
              <a:t>Bande passante internationale et Noms de domaine</a:t>
            </a:r>
            <a:endParaRPr lang="fr-FR" sz="1600" b="1" i="1" dirty="0">
              <a:solidFill>
                <a:srgbClr val="0560E5"/>
              </a:solidFill>
            </a:endParaRPr>
          </a:p>
        </p:txBody>
      </p:sp>
      <p:sp>
        <p:nvSpPr>
          <p:cNvPr id="10" name="Rectangle 4"/>
          <p:cNvSpPr>
            <a:spLocks noChangeArrowheads="1"/>
          </p:cNvSpPr>
          <p:nvPr/>
        </p:nvSpPr>
        <p:spPr bwMode="auto">
          <a:xfrm>
            <a:off x="214313" y="5084763"/>
            <a:ext cx="4429125" cy="1077912"/>
          </a:xfrm>
          <a:prstGeom prst="rect">
            <a:avLst/>
          </a:prstGeom>
          <a:noFill/>
          <a:ln w="9525">
            <a:noFill/>
            <a:miter lim="800000"/>
            <a:headEnd/>
            <a:tailEnd/>
          </a:ln>
        </p:spPr>
        <p:txBody>
          <a:bodyPr>
            <a:spAutoFit/>
          </a:bodyPr>
          <a:lstStyle/>
          <a:p>
            <a:pPr algn="just">
              <a:buFont typeface="Wingdings" pitchFamily="2" charset="2"/>
              <a:buChar char="§"/>
              <a:defRPr/>
            </a:pPr>
            <a:r>
              <a:rPr lang="fr-FR" sz="1600" b="1" kern="0" dirty="0">
                <a:solidFill>
                  <a:srgbClr val="000099"/>
                </a:solidFill>
                <a:latin typeface="Century Gothic" pitchFamily="34" charset="0"/>
                <a:ea typeface="굴림" pitchFamily="34" charset="-127"/>
                <a:cs typeface="+mn-cs"/>
              </a:rPr>
              <a:t> La bande passante Internet internationale a connu une croissance remarquable en 2012 de 113,83% avec une capacité de 266 000 Mbps. </a:t>
            </a:r>
          </a:p>
        </p:txBody>
      </p:sp>
      <p:sp>
        <p:nvSpPr>
          <p:cNvPr id="11" name="Rectangle 10"/>
          <p:cNvSpPr>
            <a:spLocks noChangeArrowheads="1"/>
          </p:cNvSpPr>
          <p:nvPr/>
        </p:nvSpPr>
        <p:spPr bwMode="auto">
          <a:xfrm>
            <a:off x="4787900" y="5072063"/>
            <a:ext cx="4356100" cy="1570037"/>
          </a:xfrm>
          <a:prstGeom prst="rect">
            <a:avLst/>
          </a:prstGeom>
          <a:noFill/>
          <a:ln w="9525">
            <a:noFill/>
            <a:miter lim="800000"/>
            <a:headEnd/>
            <a:tailEnd/>
          </a:ln>
        </p:spPr>
        <p:txBody>
          <a:bodyPr>
            <a:spAutoFit/>
          </a:bodyPr>
          <a:lstStyle/>
          <a:p>
            <a:pPr marL="285750" indent="-285750">
              <a:buFont typeface="Wingdings" pitchFamily="2" charset="2"/>
              <a:buChar char="§"/>
              <a:defRPr/>
            </a:pPr>
            <a:r>
              <a:rPr lang="fr-FR" sz="1600" b="1" kern="0" dirty="0">
                <a:solidFill>
                  <a:srgbClr val="000099"/>
                </a:solidFill>
                <a:latin typeface="Century Gothic" pitchFamily="34" charset="0"/>
                <a:ea typeface="굴림" pitchFamily="34" charset="-127"/>
                <a:cs typeface="+mn-cs"/>
              </a:rPr>
              <a:t>Le parc des noms de domaine en «.</a:t>
            </a:r>
            <a:r>
              <a:rPr lang="fr-FR" sz="1600" b="1" kern="0" dirty="0" smtClean="0">
                <a:solidFill>
                  <a:srgbClr val="000099"/>
                </a:solidFill>
                <a:latin typeface="Century Gothic" pitchFamily="34" charset="0"/>
                <a:ea typeface="굴림" pitchFamily="34" charset="-127"/>
                <a:cs typeface="+mn-cs"/>
              </a:rPr>
              <a:t>ma» </a:t>
            </a:r>
            <a:r>
              <a:rPr lang="fr-FR" sz="1600" b="1" kern="0" dirty="0">
                <a:solidFill>
                  <a:srgbClr val="000099"/>
                </a:solidFill>
                <a:latin typeface="Century Gothic" pitchFamily="34" charset="0"/>
                <a:ea typeface="굴림" pitchFamily="34" charset="-127"/>
                <a:cs typeface="+mn-cs"/>
              </a:rPr>
              <a:t>continue de croître en </a:t>
            </a:r>
            <a:r>
              <a:rPr lang="fr-FR" sz="1600" b="1" kern="0" dirty="0" smtClean="0">
                <a:solidFill>
                  <a:srgbClr val="000099"/>
                </a:solidFill>
                <a:latin typeface="Century Gothic" pitchFamily="34" charset="0"/>
                <a:ea typeface="굴림" pitchFamily="34" charset="-127"/>
                <a:cs typeface="+mn-cs"/>
              </a:rPr>
              <a:t>atteignant  48.104 comptes à fin mars 2013.</a:t>
            </a:r>
            <a:endParaRPr lang="fr-FR" sz="1600" b="1" kern="0" dirty="0">
              <a:solidFill>
                <a:srgbClr val="000099"/>
              </a:solidFill>
              <a:latin typeface="Century Gothic" pitchFamily="34" charset="0"/>
              <a:ea typeface="굴림" pitchFamily="34" charset="-127"/>
              <a:cs typeface="+mn-cs"/>
            </a:endParaRPr>
          </a:p>
          <a:p>
            <a:pPr marL="285750" indent="-285750">
              <a:buFont typeface="Wingdings" pitchFamily="2" charset="2"/>
              <a:buChar char="§"/>
              <a:defRPr/>
            </a:pPr>
            <a:r>
              <a:rPr lang="fr-FR" sz="1600" b="1" kern="0" dirty="0">
                <a:solidFill>
                  <a:srgbClr val="000099"/>
                </a:solidFill>
                <a:latin typeface="Century Gothic" pitchFamily="34" charset="0"/>
                <a:ea typeface="굴림" pitchFamily="34" charset="-127"/>
                <a:cs typeface="+mn-cs"/>
              </a:rPr>
              <a:t>Les noms de domaines créés directement sous l’extension « .ma » dominent.</a:t>
            </a:r>
            <a:endParaRPr lang="fr-FR" sz="2000" b="1" kern="0" dirty="0">
              <a:solidFill>
                <a:srgbClr val="000099"/>
              </a:solidFill>
              <a:latin typeface="Century Gothic" pitchFamily="34" charset="0"/>
              <a:ea typeface="굴림" pitchFamily="34" charset="-127"/>
              <a:cs typeface="+mn-cs"/>
            </a:endParaRPr>
          </a:p>
        </p:txBody>
      </p:sp>
      <p:graphicFrame>
        <p:nvGraphicFramePr>
          <p:cNvPr id="12" name="Object 4"/>
          <p:cNvGraphicFramePr>
            <a:graphicFrameLocks/>
          </p:cNvGraphicFramePr>
          <p:nvPr>
            <p:extLst>
              <p:ext uri="{D42A27DB-BD31-4B8C-83A1-F6EECF244321}">
                <p14:modId xmlns:p14="http://schemas.microsoft.com/office/powerpoint/2010/main" xmlns="" val="549788401"/>
              </p:ext>
            </p:extLst>
          </p:nvPr>
        </p:nvGraphicFramePr>
        <p:xfrm>
          <a:off x="214312" y="1265238"/>
          <a:ext cx="4573587" cy="3756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phique 7"/>
          <p:cNvGraphicFramePr>
            <a:graphicFrameLocks/>
          </p:cNvGraphicFramePr>
          <p:nvPr>
            <p:extLst>
              <p:ext uri="{D42A27DB-BD31-4B8C-83A1-F6EECF244321}">
                <p14:modId xmlns:p14="http://schemas.microsoft.com/office/powerpoint/2010/main" xmlns="" val="1843423635"/>
              </p:ext>
            </p:extLst>
          </p:nvPr>
        </p:nvGraphicFramePr>
        <p:xfrm>
          <a:off x="4929190" y="1268760"/>
          <a:ext cx="4000528" cy="3744416"/>
        </p:xfrm>
        <a:graphic>
          <a:graphicData uri="http://schemas.openxmlformats.org/drawingml/2006/chart">
            <c:chart xmlns:c="http://schemas.openxmlformats.org/drawingml/2006/chart" xmlns:r="http://schemas.openxmlformats.org/officeDocument/2006/relationships" r:id="rId4"/>
          </a:graphicData>
        </a:graphic>
      </p:graphicFrame>
      <p:sp>
        <p:nvSpPr>
          <p:cNvPr id="9" name="ZoneTexte 2"/>
          <p:cNvSpPr txBox="1"/>
          <p:nvPr/>
        </p:nvSpPr>
        <p:spPr>
          <a:xfrm>
            <a:off x="5572125" y="1357313"/>
            <a:ext cx="3000375" cy="3429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fr-FR" sz="1400" b="1" dirty="0">
                <a:solidFill>
                  <a:schemeClr val="tx1"/>
                </a:solidFill>
                <a:cs typeface="Arial" pitchFamily="34" charset="0"/>
              </a:rPr>
              <a:t>Evolution du nombre des Noms de Domaine ".ma </a:t>
            </a:r>
            <a:r>
              <a:rPr lang="fr-FR" sz="1200" b="1" dirty="0">
                <a:solidFill>
                  <a:schemeClr val="tx1"/>
                </a:solidFill>
                <a:latin typeface="Arial" pitchFamily="34" charset="0"/>
                <a:cs typeface="Arial" pitchFamily="34" charset="0"/>
              </a:rPr>
              <a:t>"</a:t>
            </a:r>
          </a:p>
          <a:p>
            <a:pPr algn="ctr">
              <a:defRPr/>
            </a:pPr>
            <a:endParaRPr lang="fr-FR" sz="1200" b="1" dirty="0">
              <a:solidFill>
                <a:schemeClr val="tx1"/>
              </a:solidFill>
              <a:latin typeface="Arial" pitchFamily="34" charset="0"/>
              <a:cs typeface="Arial" pitchFamily="34" charset="0"/>
            </a:endParaRPr>
          </a:p>
        </p:txBody>
      </p:sp>
      <p:sp>
        <p:nvSpPr>
          <p:cNvPr id="2" name="Rectangle 1"/>
          <p:cNvSpPr/>
          <p:nvPr/>
        </p:nvSpPr>
        <p:spPr>
          <a:xfrm>
            <a:off x="0" y="0"/>
            <a:ext cx="9144000" cy="553998"/>
          </a:xfrm>
          <a:prstGeom prst="rect">
            <a:avLst/>
          </a:prstGeom>
        </p:spPr>
        <p:txBody>
          <a:bodyPr wrap="square">
            <a:spAutoFit/>
          </a:bodyPr>
          <a:lstStyle/>
          <a:p>
            <a:pPr algn="ctr"/>
            <a:r>
              <a:rPr lang="en-US" sz="3000" b="1" dirty="0">
                <a:solidFill>
                  <a:schemeClr val="bg2"/>
                </a:solidFill>
                <a:latin typeface="+mj-lt"/>
                <a:ea typeface="+mj-ea"/>
                <a:cs typeface="+mj-cs"/>
              </a:rPr>
              <a:t>Le service Internet mobile 3G au </a:t>
            </a:r>
            <a:r>
              <a:rPr lang="en-US" sz="3000" b="1" dirty="0" err="1">
                <a:solidFill>
                  <a:schemeClr val="bg2"/>
                </a:solidFill>
                <a:latin typeface="+mj-lt"/>
                <a:ea typeface="+mj-ea"/>
                <a:cs typeface="+mj-cs"/>
              </a:rPr>
              <a:t>Maroc</a:t>
            </a:r>
            <a:endParaRPr lang="fr-FR" sz="3000" b="1" dirty="0">
              <a:solidFill>
                <a:schemeClr val="bg2"/>
              </a:solidFill>
              <a:latin typeface="+mj-lt"/>
              <a:ea typeface="+mj-ea"/>
              <a:cs typeface="+mj-cs"/>
            </a:endParaRPr>
          </a:p>
        </p:txBody>
      </p:sp>
      <p:sp>
        <p:nvSpPr>
          <p:cNvPr id="13" name="Rectangle 12"/>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27873271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720" y="692696"/>
            <a:ext cx="6787480" cy="360040"/>
          </a:xfrm>
          <a:solidFill>
            <a:schemeClr val="bg1">
              <a:lumMod val="85000"/>
            </a:schemeClr>
          </a:solidFill>
        </p:spPr>
        <p:txBody>
          <a:bodyPr/>
          <a:lstStyle/>
          <a:p>
            <a:pPr algn="ctr"/>
            <a:r>
              <a:rPr lang="fr-FR" sz="2200" i="1" kern="1200" dirty="0">
                <a:solidFill>
                  <a:srgbClr val="0560E5"/>
                </a:solidFill>
                <a:latin typeface="Century Gothic" pitchFamily="34" charset="0"/>
                <a:cs typeface="Arial" pitchFamily="34" charset="0"/>
              </a:rPr>
              <a:t>Évolution </a:t>
            </a:r>
            <a:r>
              <a:rPr lang="fr-FR" sz="2200" i="1" kern="1200" dirty="0" smtClean="0">
                <a:solidFill>
                  <a:srgbClr val="0560E5"/>
                </a:solidFill>
                <a:latin typeface="Century Gothic" pitchFamily="34" charset="0"/>
                <a:cs typeface="Arial" pitchFamily="34" charset="0"/>
              </a:rPr>
              <a:t>de la facture moyenne  Internet</a:t>
            </a:r>
            <a:endParaRPr lang="fr-FR" sz="2200" dirty="0"/>
          </a:p>
        </p:txBody>
      </p:sp>
      <p:sp>
        <p:nvSpPr>
          <p:cNvPr id="4" name="Espace réservé du contenu 3"/>
          <p:cNvSpPr>
            <a:spLocks noGrp="1"/>
          </p:cNvSpPr>
          <p:nvPr>
            <p:ph sz="half" idx="2"/>
          </p:nvPr>
        </p:nvSpPr>
        <p:spPr>
          <a:xfrm>
            <a:off x="5436096" y="1268760"/>
            <a:ext cx="3456384" cy="5112990"/>
          </a:xfr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a:lstStyle/>
          <a:p>
            <a:r>
              <a:rPr lang="fr-FR" sz="1700" dirty="0" smtClean="0">
                <a:solidFill>
                  <a:srgbClr val="000080"/>
                </a:solidFill>
                <a:latin typeface="Century Gothic" pitchFamily="34" charset="0"/>
                <a:cs typeface="Arial" pitchFamily="34" charset="0"/>
              </a:rPr>
              <a:t>La facture </a:t>
            </a:r>
            <a:r>
              <a:rPr lang="fr-FR" sz="1700" dirty="0">
                <a:solidFill>
                  <a:srgbClr val="000080"/>
                </a:solidFill>
                <a:latin typeface="Century Gothic" pitchFamily="34" charset="0"/>
                <a:cs typeface="Arial" pitchFamily="34" charset="0"/>
              </a:rPr>
              <a:t>moyenne mensuelle par client </a:t>
            </a:r>
            <a:r>
              <a:rPr lang="fr-FR" sz="1700" dirty="0" smtClean="0">
                <a:solidFill>
                  <a:srgbClr val="000080"/>
                </a:solidFill>
                <a:latin typeface="Century Gothic" pitchFamily="34" charset="0"/>
                <a:cs typeface="Arial" pitchFamily="34" charset="0"/>
              </a:rPr>
              <a:t>Internet a reculé de </a:t>
            </a:r>
            <a:r>
              <a:rPr lang="fr-FR" sz="1700" b="1" dirty="0" smtClean="0">
                <a:solidFill>
                  <a:srgbClr val="000080"/>
                </a:solidFill>
                <a:latin typeface="Century Gothic" pitchFamily="34" charset="0"/>
                <a:cs typeface="Arial" pitchFamily="34" charset="0"/>
              </a:rPr>
              <a:t>73%</a:t>
            </a:r>
            <a:r>
              <a:rPr lang="fr-FR" sz="1700" dirty="0" smtClean="0">
                <a:solidFill>
                  <a:srgbClr val="000080"/>
                </a:solidFill>
                <a:latin typeface="Century Gothic" pitchFamily="34" charset="0"/>
                <a:cs typeface="Arial" pitchFamily="34" charset="0"/>
              </a:rPr>
              <a:t> entre 2008 et 2012. </a:t>
            </a:r>
            <a:r>
              <a:rPr lang="fr-FR" sz="1700" dirty="0">
                <a:solidFill>
                  <a:srgbClr val="000080"/>
                </a:solidFill>
                <a:latin typeface="Century Gothic" pitchFamily="34" charset="0"/>
                <a:cs typeface="Arial" pitchFamily="34" charset="0"/>
              </a:rPr>
              <a:t>Elle est de </a:t>
            </a:r>
            <a:r>
              <a:rPr lang="fr-FR" sz="1700" b="1" dirty="0">
                <a:solidFill>
                  <a:srgbClr val="000080"/>
                </a:solidFill>
                <a:latin typeface="Century Gothic" pitchFamily="34" charset="0"/>
                <a:cs typeface="Arial" pitchFamily="34" charset="0"/>
              </a:rPr>
              <a:t>42 DHHT</a:t>
            </a:r>
            <a:r>
              <a:rPr lang="fr-FR" sz="1700" dirty="0">
                <a:solidFill>
                  <a:srgbClr val="000080"/>
                </a:solidFill>
                <a:latin typeface="Century Gothic" pitchFamily="34" charset="0"/>
                <a:cs typeface="Arial" pitchFamily="34" charset="0"/>
              </a:rPr>
              <a:t> à fin décembre 2012 contre </a:t>
            </a:r>
            <a:r>
              <a:rPr lang="fr-FR" sz="1700" b="1" dirty="0" smtClean="0">
                <a:solidFill>
                  <a:srgbClr val="000080"/>
                </a:solidFill>
                <a:latin typeface="Century Gothic" pitchFamily="34" charset="0"/>
                <a:cs typeface="Arial" pitchFamily="34" charset="0"/>
              </a:rPr>
              <a:t>154 DHHT</a:t>
            </a:r>
            <a:r>
              <a:rPr lang="fr-FR" sz="1700" dirty="0" smtClean="0">
                <a:solidFill>
                  <a:srgbClr val="000080"/>
                </a:solidFill>
                <a:latin typeface="Century Gothic" pitchFamily="34" charset="0"/>
                <a:cs typeface="Arial" pitchFamily="34" charset="0"/>
              </a:rPr>
              <a:t>/mois/client </a:t>
            </a:r>
            <a:r>
              <a:rPr lang="fr-FR" sz="1700" dirty="0">
                <a:solidFill>
                  <a:srgbClr val="000080"/>
                </a:solidFill>
                <a:latin typeface="Century Gothic" pitchFamily="34" charset="0"/>
                <a:cs typeface="Arial" pitchFamily="34" charset="0"/>
              </a:rPr>
              <a:t>à fin 2008. </a:t>
            </a:r>
            <a:endParaRPr lang="fr-FR" sz="1700" dirty="0" smtClean="0">
              <a:solidFill>
                <a:srgbClr val="000080"/>
              </a:solidFill>
              <a:latin typeface="Century Gothic" pitchFamily="34" charset="0"/>
              <a:cs typeface="Arial" pitchFamily="34" charset="0"/>
            </a:endParaRPr>
          </a:p>
          <a:p>
            <a:r>
              <a:rPr lang="fr-FR" sz="1700" dirty="0" smtClean="0">
                <a:solidFill>
                  <a:srgbClr val="000080"/>
                </a:solidFill>
                <a:latin typeface="Century Gothic" pitchFamily="34" charset="0"/>
                <a:cs typeface="Arial" pitchFamily="34" charset="0"/>
              </a:rPr>
              <a:t>Pour </a:t>
            </a:r>
            <a:r>
              <a:rPr lang="fr-FR" sz="1700" dirty="0">
                <a:solidFill>
                  <a:srgbClr val="000080"/>
                </a:solidFill>
                <a:latin typeface="Century Gothic" pitchFamily="34" charset="0"/>
                <a:cs typeface="Arial" pitchFamily="34" charset="0"/>
              </a:rPr>
              <a:t>l’Internet 3G, cette facture moyenne ressort à fin 2012, à un montant de </a:t>
            </a:r>
            <a:r>
              <a:rPr lang="fr-FR" sz="1700" b="1" dirty="0">
                <a:solidFill>
                  <a:srgbClr val="000080"/>
                </a:solidFill>
                <a:latin typeface="Century Gothic" pitchFamily="34" charset="0"/>
                <a:cs typeface="Arial" pitchFamily="34" charset="0"/>
              </a:rPr>
              <a:t>27 DHHT/mois/client</a:t>
            </a:r>
            <a:r>
              <a:rPr lang="fr-FR" sz="1700" dirty="0">
                <a:solidFill>
                  <a:srgbClr val="000080"/>
                </a:solidFill>
                <a:latin typeface="Century Gothic" pitchFamily="34" charset="0"/>
                <a:cs typeface="Arial" pitchFamily="34" charset="0"/>
              </a:rPr>
              <a:t> contre </a:t>
            </a:r>
            <a:r>
              <a:rPr lang="fr-FR" sz="1700" b="1" dirty="0">
                <a:solidFill>
                  <a:srgbClr val="000080"/>
                </a:solidFill>
                <a:latin typeface="Century Gothic" pitchFamily="34" charset="0"/>
                <a:cs typeface="Arial" pitchFamily="34" charset="0"/>
              </a:rPr>
              <a:t>100 DHHT</a:t>
            </a:r>
            <a:r>
              <a:rPr lang="fr-FR" sz="1700" dirty="0">
                <a:solidFill>
                  <a:srgbClr val="000080"/>
                </a:solidFill>
                <a:latin typeface="Century Gothic" pitchFamily="34" charset="0"/>
                <a:cs typeface="Arial" pitchFamily="34" charset="0"/>
              </a:rPr>
              <a:t> à fin 2008, soit une baisse de </a:t>
            </a:r>
            <a:r>
              <a:rPr lang="fr-FR" sz="1700" b="1" dirty="0">
                <a:solidFill>
                  <a:srgbClr val="000080"/>
                </a:solidFill>
                <a:latin typeface="Century Gothic" pitchFamily="34" charset="0"/>
                <a:cs typeface="Arial" pitchFamily="34" charset="0"/>
              </a:rPr>
              <a:t>72%</a:t>
            </a:r>
            <a:r>
              <a:rPr lang="fr-FR" sz="1700" dirty="0">
                <a:solidFill>
                  <a:srgbClr val="000080"/>
                </a:solidFill>
                <a:latin typeface="Century Gothic" pitchFamily="34" charset="0"/>
                <a:cs typeface="Arial" pitchFamily="34" charset="0"/>
              </a:rPr>
              <a:t>. </a:t>
            </a:r>
            <a:endParaRPr lang="fr-FR" sz="1700" dirty="0" smtClean="0">
              <a:solidFill>
                <a:srgbClr val="000080"/>
              </a:solidFill>
              <a:latin typeface="Century Gothic" pitchFamily="34" charset="0"/>
              <a:cs typeface="Arial" pitchFamily="34" charset="0"/>
            </a:endParaRPr>
          </a:p>
          <a:p>
            <a:r>
              <a:rPr lang="fr-FR" sz="1700" dirty="0" smtClean="0">
                <a:solidFill>
                  <a:srgbClr val="000080"/>
                </a:solidFill>
                <a:latin typeface="Century Gothic" pitchFamily="34" charset="0"/>
                <a:cs typeface="Arial" pitchFamily="34" charset="0"/>
              </a:rPr>
              <a:t>La </a:t>
            </a:r>
            <a:r>
              <a:rPr lang="fr-FR" sz="1700" dirty="0">
                <a:solidFill>
                  <a:srgbClr val="000080"/>
                </a:solidFill>
                <a:latin typeface="Century Gothic" pitchFamily="34" charset="0"/>
                <a:cs typeface="Arial" pitchFamily="34" charset="0"/>
              </a:rPr>
              <a:t>facture Internet ADSL passe, quant à elle, de </a:t>
            </a:r>
            <a:r>
              <a:rPr lang="fr-FR" sz="1700" b="1" dirty="0">
                <a:solidFill>
                  <a:srgbClr val="000080"/>
                </a:solidFill>
                <a:latin typeface="Century Gothic" pitchFamily="34" charset="0"/>
                <a:cs typeface="Arial" pitchFamily="34" charset="0"/>
              </a:rPr>
              <a:t>165 DHHT/mois/client</a:t>
            </a:r>
            <a:r>
              <a:rPr lang="fr-FR" sz="1700" dirty="0">
                <a:solidFill>
                  <a:srgbClr val="000080"/>
                </a:solidFill>
                <a:latin typeface="Century Gothic" pitchFamily="34" charset="0"/>
                <a:cs typeface="Arial" pitchFamily="34" charset="0"/>
              </a:rPr>
              <a:t> à fin 2008 à </a:t>
            </a:r>
            <a:r>
              <a:rPr lang="fr-FR" sz="1700" b="1" dirty="0">
                <a:solidFill>
                  <a:srgbClr val="000080"/>
                </a:solidFill>
                <a:latin typeface="Century Gothic" pitchFamily="34" charset="0"/>
                <a:cs typeface="Arial" pitchFamily="34" charset="0"/>
              </a:rPr>
              <a:t>111 DHHT </a:t>
            </a:r>
            <a:r>
              <a:rPr lang="fr-FR" sz="1700" dirty="0">
                <a:solidFill>
                  <a:srgbClr val="000080"/>
                </a:solidFill>
                <a:latin typeface="Century Gothic" pitchFamily="34" charset="0"/>
                <a:cs typeface="Arial" pitchFamily="34" charset="0"/>
              </a:rPr>
              <a:t>à fin 2012 marquant ainsi une baisse de </a:t>
            </a:r>
            <a:r>
              <a:rPr lang="fr-FR" sz="1700" b="1" dirty="0">
                <a:solidFill>
                  <a:srgbClr val="000080"/>
                </a:solidFill>
                <a:latin typeface="Century Gothic" pitchFamily="34" charset="0"/>
                <a:cs typeface="Arial" pitchFamily="34" charset="0"/>
              </a:rPr>
              <a:t>33%.</a:t>
            </a:r>
            <a:endParaRPr lang="fr-FR" sz="1700" dirty="0">
              <a:solidFill>
                <a:srgbClr val="000080"/>
              </a:solidFill>
              <a:latin typeface="Century Gothic" pitchFamily="34" charset="0"/>
              <a:cs typeface="Arial" pitchFamily="34" charset="0"/>
            </a:endParaRPr>
          </a:p>
          <a:p>
            <a:endParaRPr lang="fr-FR" sz="1700" dirty="0">
              <a:latin typeface="Century Gothic" pitchFamily="34" charset="0"/>
            </a:endParaRPr>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xmlns="" val="45127428"/>
              </p:ext>
            </p:extLst>
          </p:nvPr>
        </p:nvGraphicFramePr>
        <p:xfrm>
          <a:off x="107504" y="1196752"/>
          <a:ext cx="5112568"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0" y="0"/>
            <a:ext cx="9144000" cy="553998"/>
          </a:xfrm>
          <a:prstGeom prst="rect">
            <a:avLst/>
          </a:prstGeom>
        </p:spPr>
        <p:txBody>
          <a:bodyPr wrap="square">
            <a:spAutoFit/>
          </a:bodyPr>
          <a:lstStyle/>
          <a:p>
            <a:pPr algn="ctr"/>
            <a:r>
              <a:rPr lang="en-US" sz="3000" b="1" dirty="0">
                <a:solidFill>
                  <a:schemeClr val="bg2"/>
                </a:solidFill>
                <a:latin typeface="+mj-lt"/>
                <a:ea typeface="+mj-ea"/>
                <a:cs typeface="+mj-cs"/>
              </a:rPr>
              <a:t>Le service Internet mobile 3G au </a:t>
            </a:r>
            <a:r>
              <a:rPr lang="en-US" sz="3000" b="1" dirty="0" err="1">
                <a:solidFill>
                  <a:schemeClr val="bg2"/>
                </a:solidFill>
                <a:latin typeface="+mj-lt"/>
                <a:ea typeface="+mj-ea"/>
                <a:cs typeface="+mj-cs"/>
              </a:rPr>
              <a:t>Maroc</a:t>
            </a:r>
            <a:endParaRPr lang="fr-FR" sz="3000" b="1" dirty="0">
              <a:solidFill>
                <a:schemeClr val="bg2"/>
              </a:solidFill>
              <a:latin typeface="+mj-lt"/>
              <a:ea typeface="+mj-ea"/>
              <a:cs typeface="+mj-cs"/>
            </a:endParaRPr>
          </a:p>
        </p:txBody>
      </p:sp>
      <p:sp>
        <p:nvSpPr>
          <p:cNvPr id="6" name="Espace réservé du numéro de diapositive 5"/>
          <p:cNvSpPr>
            <a:spLocks noGrp="1"/>
          </p:cNvSpPr>
          <p:nvPr>
            <p:ph type="sldNum" sz="quarter" idx="11"/>
          </p:nvPr>
        </p:nvSpPr>
        <p:spPr/>
        <p:txBody>
          <a:bodyPr/>
          <a:lstStyle/>
          <a:p>
            <a:pPr>
              <a:defRPr/>
            </a:pPr>
            <a:fld id="{A23D9A93-84DB-4B1E-9187-F437597E42EE}" type="slidenum">
              <a:rPr lang="en-US" smtClean="0"/>
              <a:pPr>
                <a:defRPr/>
              </a:pPr>
              <a:t>11</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106502271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0" y="0"/>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1052513"/>
            <a:ext cx="9144000" cy="5472112"/>
          </a:xfrm>
        </p:spPr>
        <p:txBody>
          <a:bodyPr/>
          <a:lstStyle/>
          <a:p>
            <a:pPr>
              <a:defRPr/>
            </a:pPr>
            <a:r>
              <a:rPr lang="fr-FR" dirty="0">
                <a:solidFill>
                  <a:schemeClr val="accent2">
                    <a:lumMod val="20000"/>
                    <a:lumOff val="80000"/>
                  </a:schemeClr>
                </a:solidFill>
              </a:rPr>
              <a:t>Introduction : fondements </a:t>
            </a:r>
            <a:r>
              <a:rPr lang="fr-FR" dirty="0" err="1">
                <a:solidFill>
                  <a:schemeClr val="accent2">
                    <a:lumMod val="20000"/>
                    <a:lumOff val="80000"/>
                  </a:schemeClr>
                </a:solidFill>
              </a:rPr>
              <a:t>QoS</a:t>
            </a:r>
            <a:r>
              <a:rPr lang="fr-FR" dirty="0">
                <a:solidFill>
                  <a:schemeClr val="accent2">
                    <a:lumMod val="20000"/>
                    <a:lumOff val="80000"/>
                  </a:schemeClr>
                </a:solidFill>
              </a:rPr>
              <a:t>…</a:t>
            </a:r>
          </a:p>
          <a:p>
            <a:pPr>
              <a:defRPr/>
            </a:pPr>
            <a:r>
              <a:rPr lang="fr-FR" dirty="0" smtClean="0">
                <a:solidFill>
                  <a:schemeClr val="accent2">
                    <a:lumMod val="20000"/>
                    <a:lumOff val="80000"/>
                  </a:schemeClr>
                </a:solidFill>
              </a:rPr>
              <a:t>Le service Internet mobile 3G au Maroc</a:t>
            </a:r>
          </a:p>
          <a:p>
            <a:pPr>
              <a:defRPr/>
            </a:pPr>
            <a:r>
              <a:rPr lang="fr-FR" dirty="0" smtClean="0"/>
              <a:t>Types et conditions de mesures </a:t>
            </a:r>
            <a:r>
              <a:rPr lang="fr-FR" dirty="0" err="1" smtClean="0"/>
              <a:t>QoS</a:t>
            </a:r>
            <a:r>
              <a:rPr lang="fr-FR" dirty="0" smtClean="0"/>
              <a:t> :</a:t>
            </a:r>
          </a:p>
          <a:p>
            <a:pPr lvl="1">
              <a:defRPr/>
            </a:pPr>
            <a:r>
              <a:rPr lang="fr-FR" dirty="0" smtClean="0"/>
              <a:t>Internet mobile 3G sur PC,</a:t>
            </a:r>
          </a:p>
          <a:p>
            <a:pPr lvl="1">
              <a:defRPr/>
            </a:pPr>
            <a:r>
              <a:rPr lang="fr-FR" dirty="0" smtClean="0"/>
              <a:t>Internet mobile 3G sur Smartphones</a:t>
            </a:r>
          </a:p>
          <a:p>
            <a:pPr lvl="1">
              <a:defRPr/>
            </a:pPr>
            <a:r>
              <a:rPr lang="fr-FR" dirty="0" smtClean="0"/>
              <a:t>Mesures FTP ou HTTP</a:t>
            </a:r>
          </a:p>
          <a:p>
            <a:pPr>
              <a:defRPr/>
            </a:pPr>
            <a:r>
              <a:rPr lang="fr-FR" dirty="0" smtClean="0">
                <a:solidFill>
                  <a:schemeClr val="accent2">
                    <a:lumMod val="20000"/>
                    <a:lumOff val="80000"/>
                  </a:schemeClr>
                </a:solidFill>
              </a:rPr>
              <a:t>Indicateurs mesurés</a:t>
            </a:r>
          </a:p>
          <a:p>
            <a:pPr>
              <a:defRPr/>
            </a:pPr>
            <a:r>
              <a:rPr lang="fr-FR" dirty="0" smtClean="0">
                <a:solidFill>
                  <a:schemeClr val="accent2">
                    <a:lumMod val="20000"/>
                    <a:lumOff val="80000"/>
                  </a:schemeClr>
                </a:solidFill>
              </a:rPr>
              <a:t>Plate-forme serveurs de mesures</a:t>
            </a:r>
          </a:p>
          <a:p>
            <a:pPr>
              <a:defRPr/>
            </a:pPr>
            <a:r>
              <a:rPr lang="fr-FR" dirty="0" smtClean="0">
                <a:solidFill>
                  <a:schemeClr val="accent2">
                    <a:lumMod val="20000"/>
                    <a:lumOff val="80000"/>
                  </a:schemeClr>
                </a:solidFill>
              </a:rPr>
              <a:t>Outils de mesures</a:t>
            </a:r>
          </a:p>
          <a:p>
            <a:pPr marL="342900" lvl="1" indent="-342900">
              <a:buSzPct val="75000"/>
              <a:buBlip>
                <a:blip r:embed="rId3"/>
              </a:buBlip>
              <a:defRPr/>
            </a:pPr>
            <a:r>
              <a:rPr lang="fr-FR" sz="3200" dirty="0">
                <a:solidFill>
                  <a:schemeClr val="accent2">
                    <a:lumMod val="20000"/>
                    <a:lumOff val="80000"/>
                  </a:schemeClr>
                </a:solidFill>
              </a:rPr>
              <a:t>Conclusions et recommandations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12</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0"/>
            <a:ext cx="9144000" cy="836613"/>
          </a:xfrm>
        </p:spPr>
        <p:txBody>
          <a:bodyPr/>
          <a:lstStyle/>
          <a:p>
            <a:r>
              <a:rPr lang="en-US" dirty="0" err="1" smtClean="0"/>
              <a:t>QoS</a:t>
            </a:r>
            <a:r>
              <a:rPr lang="en-US" dirty="0" smtClean="0"/>
              <a:t> de </a:t>
            </a:r>
            <a:r>
              <a:rPr lang="en-US" dirty="0" err="1" smtClean="0"/>
              <a:t>l’Internet</a:t>
            </a:r>
            <a:r>
              <a:rPr lang="en-US" dirty="0" smtClean="0"/>
              <a:t> mobile 3G</a:t>
            </a:r>
          </a:p>
        </p:txBody>
      </p:sp>
      <p:sp>
        <p:nvSpPr>
          <p:cNvPr id="10244" name="Rectangle 3"/>
          <p:cNvSpPr>
            <a:spLocks noGrp="1" noChangeArrowheads="1"/>
          </p:cNvSpPr>
          <p:nvPr>
            <p:ph type="body" idx="1"/>
          </p:nvPr>
        </p:nvSpPr>
        <p:spPr>
          <a:xfrm>
            <a:off x="0" y="836613"/>
            <a:ext cx="9144000" cy="5688012"/>
          </a:xfrm>
        </p:spPr>
        <p:txBody>
          <a:bodyPr/>
          <a:lstStyle/>
          <a:p>
            <a:r>
              <a:rPr lang="en-US" dirty="0" smtClean="0"/>
              <a:t>Types et conditions de </a:t>
            </a:r>
            <a:r>
              <a:rPr lang="en-US" dirty="0" err="1" smtClean="0"/>
              <a:t>mesures</a:t>
            </a:r>
            <a:r>
              <a:rPr lang="en-US" dirty="0" smtClean="0"/>
              <a:t> </a:t>
            </a:r>
            <a:r>
              <a:rPr lang="en-US" dirty="0" err="1" smtClean="0"/>
              <a:t>QoS</a:t>
            </a:r>
            <a:r>
              <a:rPr lang="en-US" dirty="0" smtClean="0"/>
              <a:t> :</a:t>
            </a:r>
          </a:p>
          <a:p>
            <a:pPr lvl="1"/>
            <a:r>
              <a:rPr lang="en-US" dirty="0" smtClean="0"/>
              <a:t>Internet mobile 3G </a:t>
            </a:r>
            <a:r>
              <a:rPr lang="en-US" dirty="0" err="1" smtClean="0"/>
              <a:t>sur</a:t>
            </a:r>
            <a:r>
              <a:rPr lang="en-US" dirty="0" smtClean="0"/>
              <a:t> PC : dongles USB (</a:t>
            </a:r>
            <a:r>
              <a:rPr lang="en-US" dirty="0" err="1" smtClean="0"/>
              <a:t>prépayés</a:t>
            </a:r>
            <a:r>
              <a:rPr lang="en-US" dirty="0" smtClean="0"/>
              <a:t> </a:t>
            </a:r>
            <a:r>
              <a:rPr lang="en-US" dirty="0" err="1" smtClean="0"/>
              <a:t>ou</a:t>
            </a:r>
            <a:r>
              <a:rPr lang="en-US" dirty="0" smtClean="0"/>
              <a:t> post-</a:t>
            </a:r>
            <a:r>
              <a:rPr lang="en-US" dirty="0" err="1" smtClean="0"/>
              <a:t>payés</a:t>
            </a:r>
            <a:r>
              <a:rPr lang="en-US" dirty="0" smtClean="0"/>
              <a:t>) </a:t>
            </a:r>
            <a:r>
              <a:rPr lang="en-US" dirty="0" err="1" smtClean="0"/>
              <a:t>sur</a:t>
            </a:r>
            <a:r>
              <a:rPr lang="en-US" dirty="0" smtClean="0"/>
              <a:t> </a:t>
            </a:r>
            <a:r>
              <a:rPr lang="en-US" dirty="0" err="1" smtClean="0"/>
              <a:t>ordinateurs</a:t>
            </a:r>
            <a:r>
              <a:rPr lang="en-US" dirty="0" smtClean="0"/>
              <a:t> pour </a:t>
            </a:r>
            <a:r>
              <a:rPr lang="en-US" dirty="0" err="1" smtClean="0"/>
              <a:t>l’UMTS</a:t>
            </a:r>
            <a:r>
              <a:rPr lang="en-US" dirty="0" smtClean="0"/>
              <a:t> </a:t>
            </a:r>
            <a:r>
              <a:rPr lang="en-US" dirty="0" err="1" smtClean="0"/>
              <a:t>ou</a:t>
            </a:r>
            <a:r>
              <a:rPr lang="en-US" dirty="0" smtClean="0"/>
              <a:t> la CDMA-2000.</a:t>
            </a:r>
          </a:p>
          <a:p>
            <a:pPr lvl="1"/>
            <a:r>
              <a:rPr lang="en-US" dirty="0" smtClean="0"/>
              <a:t>Internet mobile 3G </a:t>
            </a:r>
            <a:r>
              <a:rPr lang="en-US" dirty="0" err="1" smtClean="0"/>
              <a:t>sur</a:t>
            </a:r>
            <a:r>
              <a:rPr lang="en-US" dirty="0" smtClean="0"/>
              <a:t> Smartphones : SIM/3G pour </a:t>
            </a:r>
            <a:r>
              <a:rPr lang="en-US" dirty="0" err="1" smtClean="0"/>
              <a:t>abonnés</a:t>
            </a:r>
            <a:r>
              <a:rPr lang="en-US" dirty="0" smtClean="0"/>
              <a:t> </a:t>
            </a:r>
            <a:r>
              <a:rPr lang="en-US" dirty="0" err="1" smtClean="0"/>
              <a:t>sur</a:t>
            </a:r>
            <a:r>
              <a:rPr lang="en-US" dirty="0" smtClean="0"/>
              <a:t> SP/</a:t>
            </a:r>
            <a:r>
              <a:rPr lang="en-US" dirty="0" err="1" smtClean="0"/>
              <a:t>tablettes</a:t>
            </a:r>
            <a:r>
              <a:rPr lang="en-US" dirty="0" smtClean="0"/>
              <a:t> </a:t>
            </a:r>
            <a:r>
              <a:rPr lang="en-US" dirty="0" err="1" smtClean="0"/>
              <a:t>uniquement</a:t>
            </a:r>
            <a:r>
              <a:rPr lang="en-US" dirty="0" smtClean="0"/>
              <a:t> pour </a:t>
            </a:r>
            <a:r>
              <a:rPr lang="en-US" dirty="0" err="1" smtClean="0"/>
              <a:t>l’UMTS</a:t>
            </a:r>
            <a:r>
              <a:rPr lang="en-US" dirty="0" smtClean="0"/>
              <a:t>.  </a:t>
            </a:r>
          </a:p>
          <a:p>
            <a:pPr lvl="1"/>
            <a:r>
              <a:rPr lang="en-US" dirty="0" err="1" smtClean="0"/>
              <a:t>Mesures</a:t>
            </a:r>
            <a:r>
              <a:rPr lang="en-US" dirty="0" smtClean="0"/>
              <a:t> en mode FTP </a:t>
            </a:r>
            <a:r>
              <a:rPr lang="en-US" dirty="0" err="1" smtClean="0"/>
              <a:t>ou</a:t>
            </a:r>
            <a:r>
              <a:rPr lang="en-US" dirty="0" smtClean="0"/>
              <a:t> HTTP</a:t>
            </a:r>
            <a:r>
              <a:rPr lang="en-US" dirty="0"/>
              <a:t> </a:t>
            </a:r>
            <a:r>
              <a:rPr lang="en-US" dirty="0" smtClean="0"/>
              <a:t>: à </a:t>
            </a:r>
            <a:r>
              <a:rPr lang="en-US" dirty="0" err="1" smtClean="0"/>
              <a:t>réaliser</a:t>
            </a:r>
            <a:r>
              <a:rPr lang="en-US" dirty="0" smtClean="0"/>
              <a:t> </a:t>
            </a:r>
            <a:r>
              <a:rPr lang="en-US" dirty="0" err="1" smtClean="0"/>
              <a:t>sur</a:t>
            </a:r>
            <a:r>
              <a:rPr lang="en-US" dirty="0" smtClean="0"/>
              <a:t> des </a:t>
            </a:r>
            <a:r>
              <a:rPr lang="en-US" dirty="0" err="1" smtClean="0"/>
              <a:t>fichiers</a:t>
            </a:r>
            <a:r>
              <a:rPr lang="en-US" dirty="0" smtClean="0"/>
              <a:t> </a:t>
            </a:r>
            <a:r>
              <a:rPr lang="en-US" dirty="0" err="1" smtClean="0"/>
              <a:t>taillés</a:t>
            </a:r>
            <a:r>
              <a:rPr lang="en-US" dirty="0" smtClean="0"/>
              <a:t> pour les </a:t>
            </a:r>
            <a:r>
              <a:rPr lang="en-US" dirty="0" err="1" smtClean="0"/>
              <a:t>mesures</a:t>
            </a:r>
            <a:r>
              <a:rPr lang="en-US" dirty="0" smtClean="0"/>
              <a:t> (Up/</a:t>
            </a:r>
            <a:r>
              <a:rPr lang="en-US" dirty="0" err="1" smtClean="0"/>
              <a:t>Dw</a:t>
            </a:r>
            <a:r>
              <a:rPr lang="en-US" dirty="0" smtClean="0"/>
              <a:t>) : 1Mo, 5Mo,…</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13</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10244" name="Rectangle 3"/>
          <p:cNvSpPr>
            <a:spLocks noGrp="1" noChangeArrowheads="1"/>
          </p:cNvSpPr>
          <p:nvPr>
            <p:ph type="body" idx="1"/>
          </p:nvPr>
        </p:nvSpPr>
        <p:spPr>
          <a:xfrm>
            <a:off x="0" y="836613"/>
            <a:ext cx="9144000" cy="5688012"/>
          </a:xfrm>
        </p:spPr>
        <p:txBody>
          <a:bodyPr/>
          <a:lstStyle/>
          <a:p>
            <a:r>
              <a:rPr lang="en-US" dirty="0" smtClean="0"/>
              <a:t>Types et conditions de </a:t>
            </a:r>
            <a:r>
              <a:rPr lang="en-US" dirty="0" err="1" smtClean="0"/>
              <a:t>mesures</a:t>
            </a:r>
            <a:r>
              <a:rPr lang="en-US" dirty="0" smtClean="0"/>
              <a:t> </a:t>
            </a:r>
            <a:r>
              <a:rPr lang="en-US" dirty="0" err="1" smtClean="0"/>
              <a:t>QoS</a:t>
            </a:r>
            <a:r>
              <a:rPr lang="en-US" dirty="0" smtClean="0"/>
              <a:t> :</a:t>
            </a:r>
          </a:p>
          <a:p>
            <a:pPr lvl="1"/>
            <a:r>
              <a:rPr lang="en-US" dirty="0" smtClean="0"/>
              <a:t>Evaluation de la </a:t>
            </a:r>
            <a:r>
              <a:rPr lang="en-US" dirty="0" err="1" smtClean="0"/>
              <a:t>QoS</a:t>
            </a:r>
            <a:r>
              <a:rPr lang="en-US" dirty="0" smtClean="0"/>
              <a:t> </a:t>
            </a:r>
            <a:r>
              <a:rPr lang="en-US" dirty="0"/>
              <a:t>≠ </a:t>
            </a:r>
            <a:r>
              <a:rPr lang="en-US" dirty="0" smtClean="0"/>
              <a:t>Evaluation de la </a:t>
            </a:r>
            <a:r>
              <a:rPr lang="en-US" dirty="0" err="1" smtClean="0"/>
              <a:t>couverture</a:t>
            </a:r>
            <a:r>
              <a:rPr lang="en-US" dirty="0" smtClean="0"/>
              <a:t>.</a:t>
            </a:r>
          </a:p>
          <a:p>
            <a:pPr lvl="1"/>
            <a:r>
              <a:rPr lang="en-US" dirty="0" err="1" smtClean="0"/>
              <a:t>Toute</a:t>
            </a:r>
            <a:r>
              <a:rPr lang="en-US" dirty="0" smtClean="0"/>
              <a:t> </a:t>
            </a:r>
            <a:r>
              <a:rPr lang="en-US" dirty="0" err="1" smtClean="0"/>
              <a:t>mesure</a:t>
            </a:r>
            <a:r>
              <a:rPr lang="en-US" dirty="0" smtClean="0"/>
              <a:t> ne </a:t>
            </a:r>
            <a:r>
              <a:rPr lang="en-US" dirty="0" err="1" smtClean="0"/>
              <a:t>doit</a:t>
            </a:r>
            <a:r>
              <a:rPr lang="en-US" dirty="0" smtClean="0"/>
              <a:t> se faire </a:t>
            </a:r>
            <a:r>
              <a:rPr lang="en-US" dirty="0" err="1" smtClean="0"/>
              <a:t>que</a:t>
            </a:r>
            <a:r>
              <a:rPr lang="en-US" dirty="0" smtClean="0"/>
              <a:t> </a:t>
            </a:r>
            <a:r>
              <a:rPr lang="en-US" dirty="0" err="1" smtClean="0"/>
              <a:t>dans</a:t>
            </a:r>
            <a:r>
              <a:rPr lang="en-US" dirty="0" smtClean="0"/>
              <a:t> les zones </a:t>
            </a:r>
            <a:r>
              <a:rPr lang="en-US" dirty="0" err="1" smtClean="0"/>
              <a:t>déclarées</a:t>
            </a:r>
            <a:r>
              <a:rPr lang="en-US" dirty="0" smtClean="0"/>
              <a:t> </a:t>
            </a:r>
            <a:r>
              <a:rPr lang="en-US" dirty="0" err="1" smtClean="0"/>
              <a:t>couvertes</a:t>
            </a:r>
            <a:r>
              <a:rPr lang="en-US" dirty="0" smtClean="0"/>
              <a:t> à la </a:t>
            </a:r>
            <a:r>
              <a:rPr lang="en-US" dirty="0" err="1" smtClean="0"/>
              <a:t>fois</a:t>
            </a:r>
            <a:r>
              <a:rPr lang="en-US" dirty="0" smtClean="0"/>
              <a:t> par </a:t>
            </a:r>
            <a:r>
              <a:rPr lang="en-US" dirty="0" err="1" smtClean="0"/>
              <a:t>tous</a:t>
            </a:r>
            <a:r>
              <a:rPr lang="en-US" dirty="0" smtClean="0"/>
              <a:t> les </a:t>
            </a:r>
            <a:r>
              <a:rPr lang="en-US" dirty="0" err="1" smtClean="0"/>
              <a:t>opérateurs</a:t>
            </a:r>
            <a:r>
              <a:rPr lang="en-US" dirty="0" smtClean="0"/>
              <a:t> </a:t>
            </a:r>
            <a:r>
              <a:rPr lang="en-US" dirty="0" err="1" smtClean="0"/>
              <a:t>concernés</a:t>
            </a:r>
            <a:r>
              <a:rPr lang="en-US" dirty="0" smtClean="0"/>
              <a:t> : </a:t>
            </a:r>
            <a:r>
              <a:rPr lang="en-US" dirty="0" err="1" smtClean="0"/>
              <a:t>exercice</a:t>
            </a:r>
            <a:r>
              <a:rPr lang="en-US" dirty="0" smtClean="0"/>
              <a:t> </a:t>
            </a:r>
            <a:r>
              <a:rPr lang="en-US" dirty="0" err="1" smtClean="0"/>
              <a:t>d’échantillon</a:t>
            </a:r>
            <a:r>
              <a:rPr lang="en-US" dirty="0" smtClean="0"/>
              <a:t> </a:t>
            </a:r>
            <a:r>
              <a:rPr lang="en-US" dirty="0" err="1" smtClean="0"/>
              <a:t>géographique</a:t>
            </a:r>
            <a:r>
              <a:rPr lang="en-US" dirty="0" smtClean="0"/>
              <a:t> et de la carte de </a:t>
            </a:r>
            <a:r>
              <a:rPr lang="en-US" dirty="0" err="1" smtClean="0"/>
              <a:t>couverture</a:t>
            </a:r>
            <a:r>
              <a:rPr lang="en-US" dirty="0" smtClean="0"/>
              <a:t>.</a:t>
            </a:r>
          </a:p>
          <a:p>
            <a:pPr lvl="1"/>
            <a:r>
              <a:rPr lang="en-US" dirty="0" err="1" smtClean="0"/>
              <a:t>L’exercice</a:t>
            </a:r>
            <a:r>
              <a:rPr lang="en-US" dirty="0" smtClean="0"/>
              <a:t> de </a:t>
            </a:r>
            <a:r>
              <a:rPr lang="en-US" dirty="0" err="1" smtClean="0"/>
              <a:t>cartographie</a:t>
            </a:r>
            <a:r>
              <a:rPr lang="en-US" dirty="0" smtClean="0"/>
              <a:t> de </a:t>
            </a:r>
            <a:r>
              <a:rPr lang="en-US" dirty="0" err="1" smtClean="0"/>
              <a:t>couverture</a:t>
            </a:r>
            <a:r>
              <a:rPr lang="en-US" dirty="0" smtClean="0"/>
              <a:t> </a:t>
            </a:r>
            <a:r>
              <a:rPr lang="en-US" dirty="0" err="1" smtClean="0"/>
              <a:t>doit</a:t>
            </a:r>
            <a:r>
              <a:rPr lang="en-US" dirty="0" smtClean="0"/>
              <a:t> se faire au </a:t>
            </a:r>
            <a:r>
              <a:rPr lang="en-US" dirty="0" err="1" smtClean="0"/>
              <a:t>détail</a:t>
            </a:r>
            <a:r>
              <a:rPr lang="en-US" dirty="0" smtClean="0"/>
              <a:t> du quartier et non par </a:t>
            </a:r>
            <a:r>
              <a:rPr lang="en-US" dirty="0" err="1" smtClean="0"/>
              <a:t>ville</a:t>
            </a:r>
            <a:r>
              <a:rPr lang="en-US" dirty="0" smtClean="0"/>
              <a:t>.</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14</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3877530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0" y="0"/>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1052513"/>
            <a:ext cx="9144000" cy="5329237"/>
          </a:xfrm>
        </p:spPr>
        <p:txBody>
          <a:bodyPr/>
          <a:lstStyle/>
          <a:p>
            <a:pPr>
              <a:defRPr/>
            </a:pPr>
            <a:r>
              <a:rPr lang="fr-FR" dirty="0">
                <a:solidFill>
                  <a:schemeClr val="accent2">
                    <a:lumMod val="20000"/>
                    <a:lumOff val="80000"/>
                  </a:schemeClr>
                </a:solidFill>
              </a:rPr>
              <a:t>Introduction : fondements </a:t>
            </a:r>
            <a:r>
              <a:rPr lang="fr-FR" dirty="0" err="1">
                <a:solidFill>
                  <a:schemeClr val="accent2">
                    <a:lumMod val="20000"/>
                    <a:lumOff val="80000"/>
                  </a:schemeClr>
                </a:solidFill>
              </a:rPr>
              <a:t>QoS</a:t>
            </a:r>
            <a:r>
              <a:rPr lang="fr-FR" dirty="0">
                <a:solidFill>
                  <a:schemeClr val="accent2">
                    <a:lumMod val="20000"/>
                    <a:lumOff val="80000"/>
                  </a:schemeClr>
                </a:solidFill>
              </a:rPr>
              <a:t>…</a:t>
            </a:r>
          </a:p>
          <a:p>
            <a:pPr>
              <a:defRPr/>
            </a:pPr>
            <a:r>
              <a:rPr lang="fr-FR" dirty="0" smtClean="0">
                <a:solidFill>
                  <a:schemeClr val="accent2">
                    <a:lumMod val="20000"/>
                    <a:lumOff val="80000"/>
                  </a:schemeClr>
                </a:solidFill>
              </a:rPr>
              <a:t>Le service Internet mobile 3G au Maroc</a:t>
            </a:r>
          </a:p>
          <a:p>
            <a:pPr>
              <a:defRPr/>
            </a:pPr>
            <a:r>
              <a:rPr lang="fr-FR" dirty="0" smtClean="0">
                <a:solidFill>
                  <a:schemeClr val="accent2">
                    <a:lumMod val="20000"/>
                    <a:lumOff val="80000"/>
                  </a:schemeClr>
                </a:solidFill>
              </a:rPr>
              <a:t>Types de mesures :</a:t>
            </a:r>
          </a:p>
          <a:p>
            <a:pPr lvl="1">
              <a:defRPr/>
            </a:pPr>
            <a:r>
              <a:rPr lang="fr-FR" dirty="0" smtClean="0">
                <a:solidFill>
                  <a:schemeClr val="accent2">
                    <a:lumMod val="20000"/>
                    <a:lumOff val="80000"/>
                  </a:schemeClr>
                </a:solidFill>
              </a:rPr>
              <a:t>Internet mobile 3G sur PC,</a:t>
            </a:r>
          </a:p>
          <a:p>
            <a:pPr lvl="1">
              <a:defRPr/>
            </a:pPr>
            <a:r>
              <a:rPr lang="fr-FR" dirty="0" smtClean="0">
                <a:solidFill>
                  <a:schemeClr val="accent2">
                    <a:lumMod val="20000"/>
                    <a:lumOff val="80000"/>
                  </a:schemeClr>
                </a:solidFill>
              </a:rPr>
              <a:t>Internet mobile 3G sur Smartphones</a:t>
            </a:r>
          </a:p>
          <a:p>
            <a:pPr lvl="1">
              <a:defRPr/>
            </a:pPr>
            <a:r>
              <a:rPr lang="fr-FR" dirty="0" smtClean="0">
                <a:solidFill>
                  <a:schemeClr val="accent2">
                    <a:lumMod val="20000"/>
                    <a:lumOff val="80000"/>
                  </a:schemeClr>
                </a:solidFill>
              </a:rPr>
              <a:t>Mesures FTP ou HTTP</a:t>
            </a:r>
          </a:p>
          <a:p>
            <a:pPr>
              <a:defRPr/>
            </a:pPr>
            <a:r>
              <a:rPr lang="fr-FR" dirty="0" smtClean="0"/>
              <a:t>Indicateurs mesurés</a:t>
            </a:r>
          </a:p>
          <a:p>
            <a:pPr>
              <a:defRPr/>
            </a:pPr>
            <a:r>
              <a:rPr lang="fr-FR" dirty="0" smtClean="0">
                <a:solidFill>
                  <a:schemeClr val="accent2">
                    <a:lumMod val="20000"/>
                    <a:lumOff val="80000"/>
                  </a:schemeClr>
                </a:solidFill>
              </a:rPr>
              <a:t>Plate-forme serveurs de mesures</a:t>
            </a:r>
          </a:p>
          <a:p>
            <a:pPr>
              <a:defRPr/>
            </a:pPr>
            <a:r>
              <a:rPr lang="fr-FR" dirty="0" smtClean="0">
                <a:solidFill>
                  <a:schemeClr val="accent2">
                    <a:lumMod val="20000"/>
                    <a:lumOff val="80000"/>
                  </a:schemeClr>
                </a:solidFill>
              </a:rPr>
              <a:t>Outils de mesures</a:t>
            </a:r>
          </a:p>
          <a:p>
            <a:pPr marL="342900" lvl="1" indent="-342900">
              <a:buSzPct val="75000"/>
              <a:buBlip>
                <a:blip r:embed="rId3"/>
              </a:buBlip>
              <a:defRPr/>
            </a:pPr>
            <a:r>
              <a:rPr lang="fr-FR" sz="3200" dirty="0">
                <a:solidFill>
                  <a:schemeClr val="accent2">
                    <a:lumMod val="20000"/>
                    <a:lumOff val="80000"/>
                  </a:schemeClr>
                </a:solidFill>
              </a:rPr>
              <a:t>Conclusions et recommandations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15</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0" y="0"/>
            <a:ext cx="9144000" cy="836613"/>
          </a:xfrm>
        </p:spPr>
        <p:txBody>
          <a:bodyPr/>
          <a:lstStyle/>
          <a:p>
            <a:r>
              <a:rPr lang="fr-FR" smtClean="0"/>
              <a:t>QoS de l’Internet mobile 3G</a:t>
            </a:r>
          </a:p>
        </p:txBody>
      </p:sp>
      <p:sp>
        <p:nvSpPr>
          <p:cNvPr id="12292" name="Rectangle 3"/>
          <p:cNvSpPr>
            <a:spLocks noGrp="1" noChangeArrowheads="1"/>
          </p:cNvSpPr>
          <p:nvPr>
            <p:ph type="body" idx="1"/>
          </p:nvPr>
        </p:nvSpPr>
        <p:spPr>
          <a:xfrm>
            <a:off x="0" y="836613"/>
            <a:ext cx="9144000" cy="5400675"/>
          </a:xfrm>
        </p:spPr>
        <p:txBody>
          <a:bodyPr/>
          <a:lstStyle/>
          <a:p>
            <a:r>
              <a:rPr lang="fr-FR" smtClean="0"/>
              <a:t>Pour chaque type de mesure, quels indicateurs sont pertinents ?</a:t>
            </a:r>
          </a:p>
          <a:p>
            <a:pPr lvl="1"/>
            <a:r>
              <a:rPr lang="fr-FR" smtClean="0"/>
              <a:t>Gigue, délai, débit, pertes de données,…?</a:t>
            </a:r>
          </a:p>
          <a:p>
            <a:pPr lvl="1"/>
            <a:r>
              <a:rPr lang="fr-FR" smtClean="0"/>
              <a:t>Objectifs pragmatiques (par enquête de satisfaction) </a:t>
            </a:r>
            <a:r>
              <a:rPr lang="fr-FR" b="1" smtClean="0">
                <a:solidFill>
                  <a:srgbClr val="C00000"/>
                </a:solidFill>
              </a:rPr>
              <a:t>intéressant l’expérience utilisateurs</a:t>
            </a:r>
            <a:r>
              <a:rPr lang="fr-FR" smtClean="0"/>
              <a:t> : mesurer </a:t>
            </a:r>
            <a:r>
              <a:rPr lang="fr-FR" b="1" smtClean="0"/>
              <a:t>l’accessibilité</a:t>
            </a:r>
            <a:r>
              <a:rPr lang="fr-FR" smtClean="0"/>
              <a:t> (taux et temps de connexion), </a:t>
            </a:r>
            <a:r>
              <a:rPr lang="fr-FR" b="1" smtClean="0"/>
              <a:t>la fiabilité</a:t>
            </a:r>
            <a:r>
              <a:rPr lang="fr-FR" smtClean="0"/>
              <a:t> et la </a:t>
            </a:r>
            <a:r>
              <a:rPr lang="fr-FR" b="1" smtClean="0"/>
              <a:t>rapidité</a:t>
            </a:r>
            <a:r>
              <a:rPr lang="fr-FR" smtClean="0"/>
              <a:t> (débit de transmission et de réception).</a:t>
            </a:r>
          </a:p>
          <a:p>
            <a:pPr lvl="1"/>
            <a:r>
              <a:rPr lang="fr-FR" smtClean="0"/>
              <a:t>Transformation de ces éléments en dix (10) indicateurs :</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16</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13316" name="Rectangle 3"/>
          <p:cNvSpPr>
            <a:spLocks noGrp="1" noChangeArrowheads="1"/>
          </p:cNvSpPr>
          <p:nvPr>
            <p:ph type="body" idx="1"/>
          </p:nvPr>
        </p:nvSpPr>
        <p:spPr>
          <a:xfrm>
            <a:off x="0" y="620713"/>
            <a:ext cx="9144000" cy="6237287"/>
          </a:xfrm>
        </p:spPr>
        <p:txBody>
          <a:bodyPr/>
          <a:lstStyle/>
          <a:p>
            <a:r>
              <a:rPr lang="en-US" sz="2800" dirty="0" err="1" smtClean="0"/>
              <a:t>Liste</a:t>
            </a:r>
            <a:r>
              <a:rPr lang="en-US" sz="2800" dirty="0" smtClean="0"/>
              <a:t> des dix (10) </a:t>
            </a:r>
            <a:r>
              <a:rPr lang="en-US" sz="2800" dirty="0" err="1" smtClean="0"/>
              <a:t>indicateurs</a:t>
            </a:r>
            <a:r>
              <a:rPr lang="en-US" sz="2800" dirty="0" smtClean="0"/>
              <a:t> </a:t>
            </a:r>
            <a:r>
              <a:rPr lang="en-US" sz="2800" dirty="0" err="1" smtClean="0"/>
              <a:t>mesurés</a:t>
            </a:r>
            <a:r>
              <a:rPr lang="en-US" sz="2800" dirty="0" smtClean="0"/>
              <a:t> :</a:t>
            </a:r>
          </a:p>
          <a:p>
            <a:pPr lvl="1"/>
            <a:r>
              <a:rPr lang="fr-FR" sz="2000" i="1" u="sng" dirty="0" smtClean="0"/>
              <a:t>Le taux de connexions réussies : </a:t>
            </a:r>
            <a:r>
              <a:rPr lang="fr-FR" sz="2000" dirty="0" smtClean="0"/>
              <a:t>une connexion est réussie si elle est établie dans un délai inférieur à 1 minute. Le taux de connexions réussies est calculé sur la base de l’ensemble des mesures réalisées.</a:t>
            </a:r>
          </a:p>
          <a:p>
            <a:pPr lvl="1"/>
            <a:r>
              <a:rPr lang="fr-FR" sz="2000" i="1" u="sng" dirty="0" smtClean="0"/>
              <a:t>Le taux de connexions réussies dans un délai inférieur à 10 secondes :</a:t>
            </a:r>
            <a:r>
              <a:rPr lang="fr-FR" sz="2000" dirty="0" smtClean="0"/>
              <a:t> le taux de connexions réussies dans un délai inférieur à 10 secondes est calculé sur la base de l’ensemble des mesures réalisées.</a:t>
            </a:r>
          </a:p>
          <a:p>
            <a:pPr lvl="1"/>
            <a:r>
              <a:rPr lang="fr-FR" sz="2000" i="1" u="sng" dirty="0" smtClean="0"/>
              <a:t>Le taux de fichiers de 1 Mo envoyés dans un délai inférieur à 2 minutes :</a:t>
            </a:r>
            <a:r>
              <a:rPr lang="fr-FR" sz="2000" dirty="0" smtClean="0"/>
              <a:t> un fichier est considéré comme envoyé si le fichier est envoyé intégralement dans un délai </a:t>
            </a:r>
            <a:r>
              <a:rPr lang="fr-FR" sz="2000" dirty="0" err="1" smtClean="0"/>
              <a:t>Dmax</a:t>
            </a:r>
            <a:r>
              <a:rPr lang="fr-FR" sz="2000" dirty="0" smtClean="0"/>
              <a:t> et si son contenu est correct. Le taux est calculé sur la base du nombre total de fichiers envoyés.</a:t>
            </a:r>
          </a:p>
          <a:p>
            <a:pPr lvl="1"/>
            <a:r>
              <a:rPr lang="fr-FR" sz="2000" i="1" u="sng" dirty="0"/>
              <a:t>Le taux de fichiers de 5 Mo reçus dans un délai inférieur à 5 minutes :</a:t>
            </a:r>
            <a:r>
              <a:rPr lang="fr-FR" sz="2000" dirty="0" smtClean="0"/>
              <a:t> un fichier est considéré comme reçu si le fichier est reçu intégralement et si son contenu est correct. Le taux est calculé sur la base du nombre total de fichiers téléchargés.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17</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13316" name="Rectangle 3"/>
          <p:cNvSpPr>
            <a:spLocks noGrp="1" noChangeArrowheads="1"/>
          </p:cNvSpPr>
          <p:nvPr>
            <p:ph type="body" idx="1"/>
          </p:nvPr>
        </p:nvSpPr>
        <p:spPr>
          <a:xfrm>
            <a:off x="0" y="1125538"/>
            <a:ext cx="9144000" cy="4606925"/>
          </a:xfrm>
        </p:spPr>
        <p:txBody>
          <a:bodyPr/>
          <a:lstStyle/>
          <a:p>
            <a:pPr>
              <a:defRPr/>
            </a:pPr>
            <a:r>
              <a:rPr lang="en-US" sz="2800" dirty="0" err="1" smtClean="0"/>
              <a:t>Liste</a:t>
            </a:r>
            <a:r>
              <a:rPr lang="en-US" sz="2800" dirty="0" smtClean="0"/>
              <a:t> des dix (10) </a:t>
            </a:r>
            <a:r>
              <a:rPr lang="en-US" sz="2800" dirty="0" err="1" smtClean="0"/>
              <a:t>indicateurs</a:t>
            </a:r>
            <a:r>
              <a:rPr lang="en-US" sz="2800" dirty="0" smtClean="0"/>
              <a:t> </a:t>
            </a:r>
            <a:r>
              <a:rPr lang="en-US" sz="2800" dirty="0" err="1" smtClean="0"/>
              <a:t>mesurés</a:t>
            </a:r>
            <a:r>
              <a:rPr lang="en-US" sz="2800" dirty="0" smtClean="0"/>
              <a:t> :</a:t>
            </a:r>
          </a:p>
          <a:p>
            <a:pPr marL="0" indent="0">
              <a:buFontTx/>
              <a:buNone/>
              <a:defRPr/>
            </a:pPr>
            <a:endParaRPr lang="en-US" sz="2800" dirty="0" smtClean="0"/>
          </a:p>
          <a:p>
            <a:pPr lvl="1">
              <a:defRPr/>
            </a:pPr>
            <a:r>
              <a:rPr lang="x-none" sz="2000" i="1" u="sng"/>
              <a:t>Le débit de données atteint pour 90% des fichiers de 1 Mo envoyés :</a:t>
            </a:r>
            <a:r>
              <a:rPr lang="x-none" sz="2000"/>
              <a:t> cet indicateur correspond au percentile à 90 % des fichiers envoyés.</a:t>
            </a:r>
            <a:endParaRPr lang="fr-FR" sz="2000" dirty="0"/>
          </a:p>
          <a:p>
            <a:pPr lvl="1">
              <a:defRPr/>
            </a:pPr>
            <a:r>
              <a:rPr lang="x-none" sz="2000" i="1" u="sng"/>
              <a:t>Le débit de données atteint pour 50% des fichiers de 1 Mo envoyés : </a:t>
            </a:r>
            <a:r>
              <a:rPr lang="x-none" sz="2000"/>
              <a:t>cet indicateur correspond au percentile à 50 % des fichiers envoyés.</a:t>
            </a:r>
            <a:endParaRPr lang="fr-FR" sz="2000" dirty="0"/>
          </a:p>
          <a:p>
            <a:pPr lvl="1">
              <a:defRPr/>
            </a:pPr>
            <a:r>
              <a:rPr lang="x-none" sz="2000" i="1" u="sng"/>
              <a:t>Le débit de données atteint pour 10% des fichiers de 1 Mo envoyés : </a:t>
            </a:r>
            <a:r>
              <a:rPr lang="x-none" sz="2000"/>
              <a:t>cet indicateur correspond au percentile à 10 % des fichiers envoyés</a:t>
            </a:r>
            <a:r>
              <a:rPr lang="x-none" sz="2000" smtClean="0"/>
              <a:t>.</a:t>
            </a:r>
            <a:endParaRPr lang="fr-FR" sz="2000" dirty="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18</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13316" name="Rectangle 3"/>
          <p:cNvSpPr>
            <a:spLocks noGrp="1" noChangeArrowheads="1"/>
          </p:cNvSpPr>
          <p:nvPr>
            <p:ph type="body" idx="1"/>
          </p:nvPr>
        </p:nvSpPr>
        <p:spPr>
          <a:xfrm>
            <a:off x="0" y="981075"/>
            <a:ext cx="9144000" cy="4248150"/>
          </a:xfrm>
        </p:spPr>
        <p:txBody>
          <a:bodyPr/>
          <a:lstStyle/>
          <a:p>
            <a:pPr>
              <a:defRPr/>
            </a:pPr>
            <a:r>
              <a:rPr lang="en-US" sz="2800" dirty="0" err="1" smtClean="0"/>
              <a:t>Liste</a:t>
            </a:r>
            <a:r>
              <a:rPr lang="en-US" sz="2800" dirty="0" smtClean="0"/>
              <a:t> des dix (10) </a:t>
            </a:r>
            <a:r>
              <a:rPr lang="en-US" sz="2800" dirty="0" err="1" smtClean="0"/>
              <a:t>indicateurs</a:t>
            </a:r>
            <a:r>
              <a:rPr lang="en-US" sz="2800" dirty="0" smtClean="0"/>
              <a:t> </a:t>
            </a:r>
            <a:r>
              <a:rPr lang="en-US" sz="2800" dirty="0" err="1" smtClean="0"/>
              <a:t>mesurés</a:t>
            </a:r>
            <a:r>
              <a:rPr lang="en-US" sz="2800" dirty="0" smtClean="0"/>
              <a:t> :</a:t>
            </a:r>
          </a:p>
          <a:p>
            <a:pPr marL="0" indent="0">
              <a:buFontTx/>
              <a:buNone/>
              <a:defRPr/>
            </a:pPr>
            <a:endParaRPr lang="en-US" sz="2800" dirty="0" smtClean="0"/>
          </a:p>
          <a:p>
            <a:pPr lvl="1">
              <a:defRPr/>
            </a:pPr>
            <a:r>
              <a:rPr lang="x-none" sz="2000" i="1" u="sng" smtClean="0"/>
              <a:t>Le débit de données </a:t>
            </a:r>
            <a:r>
              <a:rPr lang="x-none" sz="2000" i="1" u="sng"/>
              <a:t>atteint pour </a:t>
            </a:r>
            <a:r>
              <a:rPr lang="x-none" sz="2000" i="1" u="sng" smtClean="0"/>
              <a:t>90% des </a:t>
            </a:r>
            <a:r>
              <a:rPr lang="x-none" sz="2000" i="1" u="sng"/>
              <a:t>fichiers de 5 Mo reçus </a:t>
            </a:r>
            <a:r>
              <a:rPr lang="x-none" sz="2000" i="1" u="sng" smtClean="0"/>
              <a:t>: </a:t>
            </a:r>
            <a:r>
              <a:rPr lang="x-none" sz="2000"/>
              <a:t>cet indicateur correspond au percentile à 90 % des fichiers envoyés.</a:t>
            </a:r>
            <a:endParaRPr lang="fr-FR" sz="2000" dirty="0"/>
          </a:p>
          <a:p>
            <a:pPr lvl="1">
              <a:defRPr/>
            </a:pPr>
            <a:r>
              <a:rPr lang="x-none" sz="2000" i="1" u="sng"/>
              <a:t>Le débit de données atteint pour 50% des fichiers de 5 Mo reçus :</a:t>
            </a:r>
            <a:r>
              <a:rPr lang="x-none" sz="2000"/>
              <a:t> cet indicateur correspond au percentile à 50 % des fichiers envoyés.</a:t>
            </a:r>
            <a:endParaRPr lang="fr-FR" sz="2000" dirty="0"/>
          </a:p>
          <a:p>
            <a:pPr lvl="1">
              <a:defRPr/>
            </a:pPr>
            <a:r>
              <a:rPr lang="x-none" sz="2000" i="1" u="sng"/>
              <a:t>Le débit de données atteint pour 10% des fichiers de 5 Mo reçus : </a:t>
            </a:r>
            <a:r>
              <a:rPr lang="x-none" sz="2000"/>
              <a:t>cet indicateur correspond au percentile à 10 % des fichiers envoyés.</a:t>
            </a:r>
            <a:endParaRPr lang="fr-FR" sz="2000" dirty="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19</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26988"/>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1025525"/>
            <a:ext cx="9144000" cy="5329238"/>
          </a:xfrm>
        </p:spPr>
        <p:txBody>
          <a:bodyPr/>
          <a:lstStyle/>
          <a:p>
            <a:pPr>
              <a:defRPr/>
            </a:pPr>
            <a:r>
              <a:rPr lang="fr-FR" dirty="0" smtClean="0"/>
              <a:t>Introduction : fondements </a:t>
            </a:r>
            <a:r>
              <a:rPr lang="fr-FR" dirty="0" err="1" smtClean="0"/>
              <a:t>QoS</a:t>
            </a:r>
            <a:r>
              <a:rPr lang="fr-FR" dirty="0" smtClean="0"/>
              <a:t>…</a:t>
            </a:r>
          </a:p>
          <a:p>
            <a:pPr>
              <a:defRPr/>
            </a:pPr>
            <a:r>
              <a:rPr lang="fr-FR" dirty="0" smtClean="0"/>
              <a:t>Le service Internet mobile 3G au Maroc</a:t>
            </a:r>
          </a:p>
          <a:p>
            <a:pPr>
              <a:defRPr/>
            </a:pPr>
            <a:r>
              <a:rPr lang="fr-FR" dirty="0" smtClean="0"/>
              <a:t>Types de mesures :</a:t>
            </a:r>
          </a:p>
          <a:p>
            <a:pPr lvl="1">
              <a:defRPr/>
            </a:pPr>
            <a:r>
              <a:rPr lang="fr-FR" dirty="0" smtClean="0"/>
              <a:t>Internet mobile 3G sur PC,</a:t>
            </a:r>
          </a:p>
          <a:p>
            <a:pPr lvl="1">
              <a:defRPr/>
            </a:pPr>
            <a:r>
              <a:rPr lang="fr-FR" dirty="0" smtClean="0"/>
              <a:t>Internet mobile 3G sur Smartphones</a:t>
            </a:r>
          </a:p>
          <a:p>
            <a:pPr lvl="1">
              <a:defRPr/>
            </a:pPr>
            <a:r>
              <a:rPr lang="fr-FR" dirty="0" smtClean="0"/>
              <a:t>Mesures FTP ou HTTP</a:t>
            </a:r>
          </a:p>
          <a:p>
            <a:pPr>
              <a:defRPr/>
            </a:pPr>
            <a:r>
              <a:rPr lang="fr-FR" dirty="0" smtClean="0"/>
              <a:t>Indicateurs mesurés (Définitions)</a:t>
            </a:r>
          </a:p>
          <a:p>
            <a:pPr>
              <a:defRPr/>
            </a:pPr>
            <a:r>
              <a:rPr lang="fr-FR" dirty="0" smtClean="0"/>
              <a:t>Plate-forme serveurs de mesures</a:t>
            </a:r>
          </a:p>
          <a:p>
            <a:pPr>
              <a:defRPr/>
            </a:pPr>
            <a:r>
              <a:rPr lang="fr-FR" dirty="0" smtClean="0"/>
              <a:t>Outils de mesures</a:t>
            </a:r>
          </a:p>
          <a:p>
            <a:pPr marL="342900" lvl="1" indent="-342900">
              <a:buSzPct val="75000"/>
              <a:buBlip>
                <a:blip r:embed="rId3"/>
              </a:buBlip>
              <a:defRPr/>
            </a:pPr>
            <a:r>
              <a:rPr lang="fr-FR" sz="3200" dirty="0"/>
              <a:t>Conclusions et recommandations</a:t>
            </a:r>
          </a:p>
        </p:txBody>
      </p:sp>
      <p:sp>
        <p:nvSpPr>
          <p:cNvPr id="2" name="Espace réservé du numéro de diapositive 1"/>
          <p:cNvSpPr>
            <a:spLocks noGrp="1"/>
          </p:cNvSpPr>
          <p:nvPr>
            <p:ph type="sldNum" sz="quarter" idx="11"/>
          </p:nvPr>
        </p:nvSpPr>
        <p:spPr>
          <a:xfrm>
            <a:off x="7751763" y="6525344"/>
            <a:ext cx="1366837" cy="359644"/>
          </a:xfrm>
        </p:spPr>
        <p:txBody>
          <a:bodyPr/>
          <a:lstStyle/>
          <a:p>
            <a:pPr>
              <a:defRPr/>
            </a:pPr>
            <a:fld id="{68634B60-16E9-421C-BEAE-A5921D67FD8D}" type="slidenum">
              <a:rPr lang="en-US" smtClean="0"/>
              <a:pPr>
                <a:defRPr/>
              </a:pPr>
              <a:t>2</a:t>
            </a:fld>
            <a:endParaRPr lang="en-US" dirty="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2880115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0"/>
            <a:ext cx="9144000" cy="836613"/>
          </a:xfrm>
        </p:spPr>
        <p:txBody>
          <a:bodyPr/>
          <a:lstStyle/>
          <a:p>
            <a:r>
              <a:rPr lang="fr-FR" smtClean="0"/>
              <a:t>QoS de l’Internet mobile 3G</a:t>
            </a:r>
          </a:p>
        </p:txBody>
      </p:sp>
      <p:sp>
        <p:nvSpPr>
          <p:cNvPr id="6148" name="Rectangle 3"/>
          <p:cNvSpPr>
            <a:spLocks noGrp="1" noChangeArrowheads="1"/>
          </p:cNvSpPr>
          <p:nvPr>
            <p:ph type="body" idx="1"/>
          </p:nvPr>
        </p:nvSpPr>
        <p:spPr>
          <a:xfrm>
            <a:off x="0" y="836613"/>
            <a:ext cx="9144000" cy="5400675"/>
          </a:xfrm>
        </p:spPr>
        <p:txBody>
          <a:bodyPr/>
          <a:lstStyle/>
          <a:p>
            <a:pPr>
              <a:defRPr/>
            </a:pPr>
            <a:r>
              <a:rPr lang="fr-FR" dirty="0" smtClean="0"/>
              <a:t>Indicateurs mesurés :</a:t>
            </a:r>
          </a:p>
          <a:p>
            <a:pPr marL="0" indent="0">
              <a:buFontTx/>
              <a:buNone/>
              <a:defRPr/>
            </a:pPr>
            <a:endParaRPr lang="fr-FR" dirty="0" smtClean="0"/>
          </a:p>
          <a:p>
            <a:pPr lvl="1">
              <a:defRPr/>
            </a:pPr>
            <a:r>
              <a:rPr lang="fr-FR" dirty="0" smtClean="0"/>
              <a:t>Précisions importantes :</a:t>
            </a:r>
          </a:p>
          <a:p>
            <a:pPr marL="457200" lvl="1" indent="0">
              <a:buFont typeface="ZapfDingbats BT" pitchFamily="18" charset="2"/>
              <a:buNone/>
              <a:defRPr/>
            </a:pPr>
            <a:r>
              <a:rPr lang="fr-FR" dirty="0" smtClean="0"/>
              <a:t>Le débit pour les réseaux 3G est un débit </a:t>
            </a:r>
            <a:r>
              <a:rPr lang="fr-FR" b="1" dirty="0" smtClean="0"/>
              <a:t>partagé</a:t>
            </a:r>
            <a:r>
              <a:rPr lang="fr-FR" dirty="0" smtClean="0"/>
              <a:t> entre les utilisateurs. Le débit réel (exploité) est toujours </a:t>
            </a:r>
            <a:r>
              <a:rPr lang="fr-FR" b="1" dirty="0" smtClean="0"/>
              <a:t>inférieur</a:t>
            </a:r>
            <a:r>
              <a:rPr lang="fr-FR" dirty="0" smtClean="0"/>
              <a:t> au débit théorique (commercialisé).  C’est une considération technologique.</a:t>
            </a:r>
          </a:p>
          <a:p>
            <a:pPr marL="457200" lvl="1" indent="0">
              <a:buFont typeface="ZapfDingbats BT" pitchFamily="18" charset="2"/>
              <a:buNone/>
              <a:defRPr/>
            </a:pPr>
            <a:r>
              <a:rPr lang="fr-FR" dirty="0" smtClean="0"/>
              <a:t>Mais, ce débit est </a:t>
            </a:r>
            <a:r>
              <a:rPr lang="fr-FR" b="1" dirty="0" smtClean="0"/>
              <a:t>mesurable</a:t>
            </a:r>
            <a:r>
              <a:rPr lang="fr-FR" dirty="0" smtClean="0"/>
              <a:t> pour tous les opérateurs à travers le même dispositif.</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20</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0" y="0"/>
            <a:ext cx="9144000" cy="476250"/>
          </a:xfrm>
        </p:spPr>
        <p:txBody>
          <a:bodyPr/>
          <a:lstStyle/>
          <a:p>
            <a:r>
              <a:rPr lang="en-US" smtClean="0"/>
              <a:t>QoS de l’Internet mobile 3G</a:t>
            </a:r>
          </a:p>
        </p:txBody>
      </p:sp>
      <p:sp>
        <p:nvSpPr>
          <p:cNvPr id="13316" name="Rectangle 3"/>
          <p:cNvSpPr>
            <a:spLocks noGrp="1" noChangeArrowheads="1"/>
          </p:cNvSpPr>
          <p:nvPr>
            <p:ph type="body" idx="1"/>
          </p:nvPr>
        </p:nvSpPr>
        <p:spPr>
          <a:xfrm>
            <a:off x="0" y="549275"/>
            <a:ext cx="9144000" cy="5800725"/>
          </a:xfrm>
        </p:spPr>
        <p:txBody>
          <a:bodyPr/>
          <a:lstStyle/>
          <a:p>
            <a:pPr>
              <a:defRPr/>
            </a:pPr>
            <a:r>
              <a:rPr lang="fr-FR" sz="2800" dirty="0" smtClean="0"/>
              <a:t>Indicateur supplémentaire : TUDC</a:t>
            </a:r>
          </a:p>
          <a:p>
            <a:pPr marL="457200" lvl="1" indent="0">
              <a:buFont typeface="ZapfDingbats BT" pitchFamily="18" charset="2"/>
              <a:buNone/>
              <a:defRPr/>
            </a:pPr>
            <a:r>
              <a:rPr lang="fr-FR" sz="2400" dirty="0" smtClean="0"/>
              <a:t>Le </a:t>
            </a:r>
            <a:r>
              <a:rPr lang="fr-FR" sz="2400" dirty="0"/>
              <a:t>taux d’usage du débit contractuel (TUDC) correspond au rapport du débit utilisé (observé) au débit contractuel (commercialisé) auprès de l’opérateur concerné. Ce rapport est exprimé en pourcentage.</a:t>
            </a:r>
          </a:p>
          <a:p>
            <a:pPr>
              <a:defRPr/>
            </a:pPr>
            <a:r>
              <a:rPr lang="en-US" sz="2800" dirty="0" smtClean="0"/>
              <a:t>Un </a:t>
            </a:r>
            <a:r>
              <a:rPr lang="en-US" sz="2800" dirty="0" err="1" smtClean="0"/>
              <a:t>exemple</a:t>
            </a:r>
            <a:endParaRPr lang="en-US" sz="2800" dirty="0" smtClean="0"/>
          </a:p>
          <a:p>
            <a:pPr marL="0" indent="0">
              <a:buFontTx/>
              <a:buNone/>
              <a:defRPr/>
            </a:pPr>
            <a:r>
              <a:rPr lang="en-US" sz="2800" dirty="0"/>
              <a:t> </a:t>
            </a:r>
            <a:r>
              <a:rPr lang="en-US" sz="2800" dirty="0" smtClean="0"/>
              <a:t> </a:t>
            </a:r>
            <a:r>
              <a:rPr lang="en-US" sz="2800" dirty="0" err="1" smtClean="0"/>
              <a:t>réel</a:t>
            </a:r>
            <a:r>
              <a:rPr lang="en-US" sz="2800" dirty="0" smtClean="0"/>
              <a:t> pour un</a:t>
            </a:r>
          </a:p>
          <a:p>
            <a:pPr marL="0" indent="0">
              <a:buFontTx/>
              <a:buNone/>
              <a:defRPr/>
            </a:pPr>
            <a:r>
              <a:rPr lang="en-US" sz="2800" dirty="0"/>
              <a:t> </a:t>
            </a:r>
            <a:r>
              <a:rPr lang="en-US" sz="2800" dirty="0" smtClean="0"/>
              <a:t> </a:t>
            </a:r>
            <a:r>
              <a:rPr lang="en-US" sz="2800" dirty="0" err="1" smtClean="0"/>
              <a:t>réseau</a:t>
            </a:r>
            <a:r>
              <a:rPr lang="en-US" sz="2800" dirty="0" smtClean="0"/>
              <a:t> 3G :</a:t>
            </a:r>
          </a:p>
          <a:p>
            <a:pPr marL="0" indent="0">
              <a:buFontTx/>
              <a:buNone/>
              <a:defRPr/>
            </a:pPr>
            <a:endParaRPr lang="en-US" sz="2800" dirty="0" smtClean="0"/>
          </a:p>
        </p:txBody>
      </p:sp>
      <p:pic>
        <p:nvPicPr>
          <p:cNvPr id="17413" name="Imag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55875" y="2636838"/>
            <a:ext cx="6570663" cy="3713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21</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0" y="0"/>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1052513"/>
            <a:ext cx="9144000" cy="4176712"/>
          </a:xfrm>
        </p:spPr>
        <p:txBody>
          <a:bodyPr/>
          <a:lstStyle/>
          <a:p>
            <a:pPr>
              <a:defRPr/>
            </a:pPr>
            <a:r>
              <a:rPr lang="fr-FR" dirty="0">
                <a:solidFill>
                  <a:schemeClr val="accent2">
                    <a:lumMod val="20000"/>
                    <a:lumOff val="80000"/>
                  </a:schemeClr>
                </a:solidFill>
              </a:rPr>
              <a:t>Introduction : fondements </a:t>
            </a:r>
            <a:r>
              <a:rPr lang="fr-FR" dirty="0" err="1">
                <a:solidFill>
                  <a:schemeClr val="accent2">
                    <a:lumMod val="20000"/>
                    <a:lumOff val="80000"/>
                  </a:schemeClr>
                </a:solidFill>
              </a:rPr>
              <a:t>QoS</a:t>
            </a:r>
            <a:r>
              <a:rPr lang="fr-FR" dirty="0">
                <a:solidFill>
                  <a:schemeClr val="accent2">
                    <a:lumMod val="20000"/>
                    <a:lumOff val="80000"/>
                  </a:schemeClr>
                </a:solidFill>
              </a:rPr>
              <a:t>…</a:t>
            </a:r>
          </a:p>
          <a:p>
            <a:pPr>
              <a:defRPr/>
            </a:pPr>
            <a:r>
              <a:rPr lang="fr-FR" dirty="0" smtClean="0">
                <a:solidFill>
                  <a:schemeClr val="accent2">
                    <a:lumMod val="20000"/>
                    <a:lumOff val="80000"/>
                  </a:schemeClr>
                </a:solidFill>
              </a:rPr>
              <a:t>Le service Internet mobile 3G au Maroc</a:t>
            </a:r>
          </a:p>
          <a:p>
            <a:pPr>
              <a:defRPr/>
            </a:pPr>
            <a:r>
              <a:rPr lang="fr-FR" dirty="0" smtClean="0">
                <a:solidFill>
                  <a:schemeClr val="accent2">
                    <a:lumMod val="20000"/>
                    <a:lumOff val="80000"/>
                  </a:schemeClr>
                </a:solidFill>
              </a:rPr>
              <a:t>Types de mesures :</a:t>
            </a:r>
          </a:p>
          <a:p>
            <a:pPr lvl="1">
              <a:defRPr/>
            </a:pPr>
            <a:r>
              <a:rPr lang="fr-FR" dirty="0" smtClean="0">
                <a:solidFill>
                  <a:schemeClr val="accent2">
                    <a:lumMod val="20000"/>
                    <a:lumOff val="80000"/>
                  </a:schemeClr>
                </a:solidFill>
              </a:rPr>
              <a:t>Internet mobile 3G sur PC,</a:t>
            </a:r>
          </a:p>
          <a:p>
            <a:pPr lvl="1">
              <a:defRPr/>
            </a:pPr>
            <a:r>
              <a:rPr lang="fr-FR" dirty="0" smtClean="0">
                <a:solidFill>
                  <a:schemeClr val="accent2">
                    <a:lumMod val="20000"/>
                    <a:lumOff val="80000"/>
                  </a:schemeClr>
                </a:solidFill>
              </a:rPr>
              <a:t>Internet mobile 3G sur Smartphones</a:t>
            </a:r>
          </a:p>
          <a:p>
            <a:pPr lvl="1">
              <a:defRPr/>
            </a:pPr>
            <a:r>
              <a:rPr lang="fr-FR" dirty="0" smtClean="0">
                <a:solidFill>
                  <a:schemeClr val="accent2">
                    <a:lumMod val="20000"/>
                    <a:lumOff val="80000"/>
                  </a:schemeClr>
                </a:solidFill>
              </a:rPr>
              <a:t>Mesures FTP ou HTTP</a:t>
            </a:r>
          </a:p>
          <a:p>
            <a:pPr>
              <a:defRPr/>
            </a:pPr>
            <a:r>
              <a:rPr lang="fr-FR" dirty="0" smtClean="0">
                <a:solidFill>
                  <a:schemeClr val="accent2">
                    <a:lumMod val="20000"/>
                    <a:lumOff val="80000"/>
                  </a:schemeClr>
                </a:solidFill>
              </a:rPr>
              <a:t>Indicateurs mesurés</a:t>
            </a:r>
          </a:p>
          <a:p>
            <a:pPr>
              <a:defRPr/>
            </a:pPr>
            <a:r>
              <a:rPr lang="fr-FR" dirty="0" smtClean="0"/>
              <a:t>Plate-forme serveurs de mesures</a:t>
            </a:r>
          </a:p>
          <a:p>
            <a:pPr>
              <a:defRPr/>
            </a:pPr>
            <a:r>
              <a:rPr lang="fr-FR" dirty="0" smtClean="0">
                <a:solidFill>
                  <a:schemeClr val="accent2">
                    <a:lumMod val="20000"/>
                    <a:lumOff val="80000"/>
                  </a:schemeClr>
                </a:solidFill>
              </a:rPr>
              <a:t>Outils de mesures</a:t>
            </a:r>
          </a:p>
          <a:p>
            <a:pPr marL="342900" lvl="1" indent="-342900">
              <a:buSzPct val="75000"/>
              <a:buBlip>
                <a:blip r:embed="rId3"/>
              </a:buBlip>
              <a:defRPr/>
            </a:pPr>
            <a:r>
              <a:rPr lang="fr-FR" sz="3200" dirty="0">
                <a:solidFill>
                  <a:schemeClr val="accent2">
                    <a:lumMod val="20000"/>
                    <a:lumOff val="80000"/>
                  </a:schemeClr>
                </a:solidFill>
              </a:rPr>
              <a:t>Conclusions et recommandations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22</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0"/>
            <a:ext cx="9144000" cy="836613"/>
          </a:xfrm>
        </p:spPr>
        <p:txBody>
          <a:bodyPr/>
          <a:lstStyle/>
          <a:p>
            <a:r>
              <a:rPr lang="fr-FR" smtClean="0"/>
              <a:t>QoS de l’Internet mobile 3G</a:t>
            </a:r>
          </a:p>
        </p:txBody>
      </p:sp>
      <p:sp>
        <p:nvSpPr>
          <p:cNvPr id="6148" name="Rectangle 3"/>
          <p:cNvSpPr>
            <a:spLocks noGrp="1" noChangeArrowheads="1"/>
          </p:cNvSpPr>
          <p:nvPr>
            <p:ph type="body" idx="1"/>
          </p:nvPr>
        </p:nvSpPr>
        <p:spPr>
          <a:xfrm>
            <a:off x="0" y="1052513"/>
            <a:ext cx="9144000" cy="5256212"/>
          </a:xfrm>
        </p:spPr>
        <p:txBody>
          <a:bodyPr/>
          <a:lstStyle/>
          <a:p>
            <a:pPr>
              <a:defRPr/>
            </a:pPr>
            <a:r>
              <a:rPr lang="fr-FR" dirty="0" smtClean="0"/>
              <a:t>Plate-forme serveurs de mesures :</a:t>
            </a:r>
          </a:p>
          <a:p>
            <a:pPr lvl="1">
              <a:defRPr/>
            </a:pPr>
            <a:r>
              <a:rPr lang="fr-FR" dirty="0" smtClean="0"/>
              <a:t>Mesurer les performances d’un réseau Internet mobile 3G, c’est mesurer la </a:t>
            </a:r>
            <a:r>
              <a:rPr lang="fr-FR" dirty="0" err="1" smtClean="0"/>
              <a:t>QoS</a:t>
            </a:r>
            <a:r>
              <a:rPr lang="fr-FR" dirty="0" smtClean="0"/>
              <a:t> d’une connexion à travers ce réseau entre un terminal et un serveur de données.</a:t>
            </a:r>
          </a:p>
          <a:p>
            <a:pPr lvl="1">
              <a:defRPr/>
            </a:pPr>
            <a:r>
              <a:rPr lang="fr-FR" dirty="0" smtClean="0"/>
              <a:t>Plusieurs facteurs extérieurs peuvent impacter un des segments du chemin de test. D’où la contestation des résultats de mesures par l’opérateur concerné.</a:t>
            </a:r>
          </a:p>
          <a:p>
            <a:pPr lvl="1">
              <a:defRPr/>
            </a:pPr>
            <a:r>
              <a:rPr lang="fr-FR" dirty="0" smtClean="0"/>
              <a:t>Option de mesures avec un serveur international est à écarter.</a:t>
            </a:r>
          </a:p>
          <a:p>
            <a:pPr marL="0" indent="0">
              <a:buFontTx/>
              <a:buNone/>
              <a:defRPr/>
            </a:pPr>
            <a:endParaRPr lang="fr-FR"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23</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0" y="0"/>
            <a:ext cx="9144000" cy="836613"/>
          </a:xfrm>
        </p:spPr>
        <p:txBody>
          <a:bodyPr/>
          <a:lstStyle/>
          <a:p>
            <a:r>
              <a:rPr lang="fr-FR" smtClean="0"/>
              <a:t>QoS de l’Internet mobile 3G</a:t>
            </a:r>
          </a:p>
        </p:txBody>
      </p:sp>
      <p:sp>
        <p:nvSpPr>
          <p:cNvPr id="6148" name="Rectangle 3"/>
          <p:cNvSpPr>
            <a:spLocks noGrp="1" noChangeArrowheads="1"/>
          </p:cNvSpPr>
          <p:nvPr>
            <p:ph type="body" idx="1"/>
          </p:nvPr>
        </p:nvSpPr>
        <p:spPr>
          <a:xfrm>
            <a:off x="0" y="765175"/>
            <a:ext cx="9144000" cy="5040313"/>
          </a:xfrm>
        </p:spPr>
        <p:txBody>
          <a:bodyPr/>
          <a:lstStyle/>
          <a:p>
            <a:pPr>
              <a:defRPr/>
            </a:pPr>
            <a:r>
              <a:rPr lang="fr-FR" dirty="0" smtClean="0"/>
              <a:t>Plate-forme serveurs de mesures :</a:t>
            </a:r>
          </a:p>
          <a:p>
            <a:pPr lvl="1">
              <a:defRPr/>
            </a:pPr>
            <a:r>
              <a:rPr lang="fr-FR" dirty="0" smtClean="0"/>
              <a:t>Problème : inexistence de serveur (chez les hébergeurs), au niveau national, connecté à la fois à tous les réseaux par une capacité supérieure à l’offre de débit le plus élevé !!!</a:t>
            </a:r>
          </a:p>
          <a:p>
            <a:pPr marL="457200" lvl="1" indent="0">
              <a:buFont typeface="ZapfDingbats BT" pitchFamily="18" charset="2"/>
              <a:buNone/>
              <a:defRPr/>
            </a:pPr>
            <a:endParaRPr lang="fr-FR" dirty="0" smtClean="0"/>
          </a:p>
          <a:p>
            <a:pPr lvl="1">
              <a:defRPr/>
            </a:pPr>
            <a:r>
              <a:rPr lang="fr-FR" dirty="0" smtClean="0"/>
              <a:t>Solution : conception d’une plate-forme de serveurs de mesures au niveau des locaux du régulateur. Les capacités des liens sont supérieures au débits mesurés (Exemple 10Mb/s pour mesurer 7,2Mb/s et 20Mb/s pour mesurer 14,4Mb/s).</a:t>
            </a:r>
          </a:p>
          <a:p>
            <a:pPr marL="0" indent="0">
              <a:buFontTx/>
              <a:buNone/>
              <a:defRPr/>
            </a:pPr>
            <a:endParaRPr lang="fr-FR"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24</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0" y="0"/>
            <a:ext cx="9144000" cy="836613"/>
          </a:xfrm>
        </p:spPr>
        <p:txBody>
          <a:bodyPr/>
          <a:lstStyle/>
          <a:p>
            <a:r>
              <a:rPr lang="fr-FR" smtClean="0"/>
              <a:t>QoS de l’Internet mobile 3G</a:t>
            </a:r>
          </a:p>
        </p:txBody>
      </p:sp>
      <p:sp>
        <p:nvSpPr>
          <p:cNvPr id="6148" name="Rectangle 3"/>
          <p:cNvSpPr>
            <a:spLocks noGrp="1" noChangeArrowheads="1"/>
          </p:cNvSpPr>
          <p:nvPr>
            <p:ph type="body" idx="1"/>
          </p:nvPr>
        </p:nvSpPr>
        <p:spPr>
          <a:xfrm>
            <a:off x="0" y="692150"/>
            <a:ext cx="9144000" cy="5616575"/>
          </a:xfrm>
        </p:spPr>
        <p:txBody>
          <a:bodyPr/>
          <a:lstStyle/>
          <a:p>
            <a:pPr>
              <a:defRPr/>
            </a:pPr>
            <a:r>
              <a:rPr lang="fr-FR" dirty="0" smtClean="0"/>
              <a:t>Plate-forme serveurs :</a:t>
            </a:r>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r>
              <a:rPr lang="fr-FR" sz="2000" b="1" i="1" dirty="0" smtClean="0"/>
              <a:t>Tous les fichiers tests sont installés dans chaque serveur de la plate-forme connecté par FO au réseau 3G de l’opérateur.</a:t>
            </a:r>
          </a:p>
        </p:txBody>
      </p:sp>
      <p:pic>
        <p:nvPicPr>
          <p:cNvPr id="2150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7338" y="1196975"/>
            <a:ext cx="8640762" cy="430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25</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0"/>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14288" y="1052513"/>
            <a:ext cx="9144000" cy="5256212"/>
          </a:xfrm>
        </p:spPr>
        <p:txBody>
          <a:bodyPr/>
          <a:lstStyle/>
          <a:p>
            <a:pPr>
              <a:defRPr/>
            </a:pPr>
            <a:r>
              <a:rPr lang="fr-FR" dirty="0">
                <a:solidFill>
                  <a:schemeClr val="accent2">
                    <a:lumMod val="20000"/>
                    <a:lumOff val="80000"/>
                  </a:schemeClr>
                </a:solidFill>
              </a:rPr>
              <a:t>Introduction : fondements </a:t>
            </a:r>
            <a:r>
              <a:rPr lang="fr-FR" dirty="0" err="1">
                <a:solidFill>
                  <a:schemeClr val="accent2">
                    <a:lumMod val="20000"/>
                    <a:lumOff val="80000"/>
                  </a:schemeClr>
                </a:solidFill>
              </a:rPr>
              <a:t>QoS</a:t>
            </a:r>
            <a:r>
              <a:rPr lang="fr-FR" dirty="0">
                <a:solidFill>
                  <a:schemeClr val="accent2">
                    <a:lumMod val="20000"/>
                    <a:lumOff val="80000"/>
                  </a:schemeClr>
                </a:solidFill>
              </a:rPr>
              <a:t>…</a:t>
            </a:r>
          </a:p>
          <a:p>
            <a:pPr>
              <a:defRPr/>
            </a:pPr>
            <a:r>
              <a:rPr lang="fr-FR" dirty="0" smtClean="0">
                <a:solidFill>
                  <a:schemeClr val="accent2">
                    <a:lumMod val="20000"/>
                    <a:lumOff val="80000"/>
                  </a:schemeClr>
                </a:solidFill>
              </a:rPr>
              <a:t>Le service Internet mobile 3G au Maroc</a:t>
            </a:r>
          </a:p>
          <a:p>
            <a:pPr>
              <a:defRPr/>
            </a:pPr>
            <a:r>
              <a:rPr lang="fr-FR" dirty="0" smtClean="0">
                <a:solidFill>
                  <a:schemeClr val="accent2">
                    <a:lumMod val="20000"/>
                    <a:lumOff val="80000"/>
                  </a:schemeClr>
                </a:solidFill>
              </a:rPr>
              <a:t>Types de mesures :</a:t>
            </a:r>
          </a:p>
          <a:p>
            <a:pPr lvl="1">
              <a:defRPr/>
            </a:pPr>
            <a:r>
              <a:rPr lang="fr-FR" dirty="0" smtClean="0">
                <a:solidFill>
                  <a:schemeClr val="accent2">
                    <a:lumMod val="20000"/>
                    <a:lumOff val="80000"/>
                  </a:schemeClr>
                </a:solidFill>
              </a:rPr>
              <a:t>Internet mobile 3G sur PC,</a:t>
            </a:r>
          </a:p>
          <a:p>
            <a:pPr lvl="1">
              <a:defRPr/>
            </a:pPr>
            <a:r>
              <a:rPr lang="fr-FR" dirty="0" smtClean="0">
                <a:solidFill>
                  <a:schemeClr val="accent2">
                    <a:lumMod val="20000"/>
                    <a:lumOff val="80000"/>
                  </a:schemeClr>
                </a:solidFill>
              </a:rPr>
              <a:t>Internet mobile 3G sur Smartphones</a:t>
            </a:r>
          </a:p>
          <a:p>
            <a:pPr lvl="1">
              <a:defRPr/>
            </a:pPr>
            <a:r>
              <a:rPr lang="fr-FR" dirty="0" smtClean="0">
                <a:solidFill>
                  <a:schemeClr val="accent2">
                    <a:lumMod val="20000"/>
                    <a:lumOff val="80000"/>
                  </a:schemeClr>
                </a:solidFill>
              </a:rPr>
              <a:t>Mesures FTP ou HTTP</a:t>
            </a:r>
          </a:p>
          <a:p>
            <a:pPr>
              <a:defRPr/>
            </a:pPr>
            <a:r>
              <a:rPr lang="fr-FR" dirty="0" smtClean="0">
                <a:solidFill>
                  <a:schemeClr val="accent2">
                    <a:lumMod val="20000"/>
                    <a:lumOff val="80000"/>
                  </a:schemeClr>
                </a:solidFill>
              </a:rPr>
              <a:t>Indicateurs mesurés</a:t>
            </a:r>
          </a:p>
          <a:p>
            <a:pPr>
              <a:defRPr/>
            </a:pPr>
            <a:r>
              <a:rPr lang="fr-FR" dirty="0" smtClean="0">
                <a:solidFill>
                  <a:schemeClr val="accent2">
                    <a:lumMod val="20000"/>
                    <a:lumOff val="80000"/>
                  </a:schemeClr>
                </a:solidFill>
              </a:rPr>
              <a:t>Plate-forme serveurs de mesures</a:t>
            </a:r>
          </a:p>
          <a:p>
            <a:pPr>
              <a:defRPr/>
            </a:pPr>
            <a:r>
              <a:rPr lang="fr-FR" dirty="0" smtClean="0"/>
              <a:t>Outils de mesures</a:t>
            </a:r>
          </a:p>
          <a:p>
            <a:pPr marL="342900" lvl="1" indent="-342900">
              <a:buSzPct val="75000"/>
              <a:buBlip>
                <a:blip r:embed="rId3"/>
              </a:buBlip>
              <a:defRPr/>
            </a:pPr>
            <a:r>
              <a:rPr lang="fr-FR" sz="3200" dirty="0">
                <a:solidFill>
                  <a:schemeClr val="accent2">
                    <a:lumMod val="20000"/>
                    <a:lumOff val="80000"/>
                  </a:schemeClr>
                </a:solidFill>
              </a:rPr>
              <a:t>Conclusions et recommandations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26</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21508" name="Rectangle 3"/>
          <p:cNvSpPr>
            <a:spLocks noGrp="1" noChangeArrowheads="1"/>
          </p:cNvSpPr>
          <p:nvPr>
            <p:ph type="body" idx="1"/>
          </p:nvPr>
        </p:nvSpPr>
        <p:spPr>
          <a:xfrm>
            <a:off x="0" y="1052513"/>
            <a:ext cx="9144000" cy="5256212"/>
          </a:xfrm>
        </p:spPr>
        <p:txBody>
          <a:bodyPr/>
          <a:lstStyle/>
          <a:p>
            <a:pPr>
              <a:defRPr/>
            </a:pPr>
            <a:r>
              <a:rPr lang="en-US" dirty="0" err="1" smtClean="0"/>
              <a:t>Outils</a:t>
            </a:r>
            <a:r>
              <a:rPr lang="en-US" dirty="0" smtClean="0"/>
              <a:t> de </a:t>
            </a:r>
            <a:r>
              <a:rPr lang="en-US" dirty="0" err="1" smtClean="0"/>
              <a:t>mesures</a:t>
            </a:r>
            <a:r>
              <a:rPr lang="en-US" dirty="0" smtClean="0"/>
              <a:t> (</a:t>
            </a:r>
            <a:r>
              <a:rPr lang="en-US" dirty="0" err="1" smtClean="0"/>
              <a:t>Précautions</a:t>
            </a:r>
            <a:r>
              <a:rPr lang="en-US" dirty="0" smtClean="0"/>
              <a:t>)</a:t>
            </a:r>
          </a:p>
          <a:p>
            <a:pPr lvl="1">
              <a:defRPr/>
            </a:pPr>
            <a:r>
              <a:rPr lang="en-US" dirty="0" err="1" smtClean="0"/>
              <a:t>Equipements</a:t>
            </a:r>
            <a:r>
              <a:rPr lang="en-US" dirty="0" smtClean="0"/>
              <a:t> </a:t>
            </a:r>
            <a:r>
              <a:rPr lang="en-US" dirty="0" err="1" smtClean="0"/>
              <a:t>terminaux</a:t>
            </a:r>
            <a:r>
              <a:rPr lang="en-US" dirty="0" smtClean="0"/>
              <a:t> (PC, SP et dongles/USB) , </a:t>
            </a:r>
            <a:r>
              <a:rPr lang="en-US" dirty="0" err="1" smtClean="0"/>
              <a:t>critères</a:t>
            </a:r>
            <a:r>
              <a:rPr lang="en-US" dirty="0" smtClean="0"/>
              <a:t> de </a:t>
            </a:r>
            <a:r>
              <a:rPr lang="en-US" dirty="0" err="1" smtClean="0"/>
              <a:t>choix</a:t>
            </a:r>
            <a:r>
              <a:rPr lang="en-US" dirty="0" smtClean="0"/>
              <a:t> :</a:t>
            </a:r>
          </a:p>
          <a:p>
            <a:pPr lvl="2">
              <a:defRPr/>
            </a:pPr>
            <a:r>
              <a:rPr lang="en-US" sz="2800" dirty="0" err="1" smtClean="0"/>
              <a:t>Choisir</a:t>
            </a:r>
            <a:r>
              <a:rPr lang="en-US" sz="2800" dirty="0" smtClean="0"/>
              <a:t> </a:t>
            </a:r>
            <a:r>
              <a:rPr lang="en-US" sz="2800" dirty="0" err="1" smtClean="0"/>
              <a:t>parmi</a:t>
            </a:r>
            <a:r>
              <a:rPr lang="en-US" sz="2800" dirty="0" smtClean="0"/>
              <a:t> les </a:t>
            </a:r>
            <a:r>
              <a:rPr lang="en-US" sz="2800" dirty="0" err="1" smtClean="0"/>
              <a:t>modèles</a:t>
            </a:r>
            <a:r>
              <a:rPr lang="en-US" sz="2800" dirty="0" smtClean="0"/>
              <a:t> </a:t>
            </a:r>
            <a:r>
              <a:rPr lang="en-US" sz="2800" dirty="0" err="1" smtClean="0"/>
              <a:t>industriels</a:t>
            </a:r>
            <a:r>
              <a:rPr lang="en-US" sz="2800" dirty="0" smtClean="0"/>
              <a:t> les plus </a:t>
            </a:r>
            <a:r>
              <a:rPr lang="en-US" sz="2800" dirty="0" err="1" smtClean="0"/>
              <a:t>utilisés</a:t>
            </a:r>
            <a:r>
              <a:rPr lang="en-US" sz="2800" dirty="0" smtClean="0"/>
              <a:t> </a:t>
            </a:r>
            <a:r>
              <a:rPr lang="en-US" sz="2800" dirty="0" err="1" smtClean="0"/>
              <a:t>dans</a:t>
            </a:r>
            <a:r>
              <a:rPr lang="en-US" sz="2800" dirty="0" smtClean="0"/>
              <a:t> le </a:t>
            </a:r>
            <a:r>
              <a:rPr lang="en-US" sz="2800" dirty="0" err="1" smtClean="0"/>
              <a:t>marché</a:t>
            </a:r>
            <a:r>
              <a:rPr lang="en-US" sz="2800" dirty="0" smtClean="0"/>
              <a:t> national,</a:t>
            </a:r>
          </a:p>
          <a:p>
            <a:pPr lvl="2">
              <a:defRPr/>
            </a:pPr>
            <a:r>
              <a:rPr lang="en-US" sz="2800" dirty="0" err="1" smtClean="0"/>
              <a:t>Ayant</a:t>
            </a:r>
            <a:r>
              <a:rPr lang="en-US" sz="2800" dirty="0" smtClean="0"/>
              <a:t> des performances ne </a:t>
            </a:r>
            <a:r>
              <a:rPr lang="en-US" sz="2800" dirty="0" err="1" smtClean="0"/>
              <a:t>bridant</a:t>
            </a:r>
            <a:r>
              <a:rPr lang="en-US" sz="2800" dirty="0" smtClean="0"/>
              <a:t> en </a:t>
            </a:r>
            <a:r>
              <a:rPr lang="en-US" sz="2800" dirty="0" err="1" smtClean="0"/>
              <a:t>aucun</a:t>
            </a:r>
            <a:r>
              <a:rPr lang="en-US" sz="2800" dirty="0" smtClean="0"/>
              <a:t> </a:t>
            </a:r>
            <a:r>
              <a:rPr lang="en-US" sz="2800" dirty="0" err="1" smtClean="0"/>
              <a:t>cas</a:t>
            </a:r>
            <a:r>
              <a:rPr lang="en-US" sz="2800" dirty="0" smtClean="0"/>
              <a:t> les </a:t>
            </a:r>
            <a:r>
              <a:rPr lang="en-US" sz="2800" dirty="0" err="1" smtClean="0"/>
              <a:t>débits</a:t>
            </a:r>
            <a:r>
              <a:rPr lang="en-US" sz="2800" dirty="0" smtClean="0"/>
              <a:t> </a:t>
            </a:r>
            <a:r>
              <a:rPr lang="en-US" sz="2800" dirty="0" err="1" smtClean="0"/>
              <a:t>supérieurs</a:t>
            </a:r>
            <a:r>
              <a:rPr lang="en-US" sz="2800" dirty="0" smtClean="0"/>
              <a:t> </a:t>
            </a:r>
            <a:r>
              <a:rPr lang="en-US" sz="2800" dirty="0" err="1" smtClean="0"/>
              <a:t>mesurés</a:t>
            </a:r>
            <a:r>
              <a:rPr lang="en-US" sz="2800" dirty="0" smtClean="0"/>
              <a:t>. Pour les PC (OS, firewalls, antivirus,…) et pour les </a:t>
            </a:r>
            <a:r>
              <a:rPr lang="en-US" sz="2800" dirty="0" err="1" smtClean="0"/>
              <a:t>terminaux</a:t>
            </a:r>
            <a:r>
              <a:rPr lang="en-US" sz="2800" dirty="0" smtClean="0"/>
              <a:t> (</a:t>
            </a:r>
            <a:r>
              <a:rPr lang="fr-FR" sz="2800" dirty="0" err="1" smtClean="0"/>
              <a:t>Twindowsize</a:t>
            </a:r>
            <a:r>
              <a:rPr lang="fr-FR" sz="2800" dirty="0" smtClean="0"/>
              <a:t> ,MTU, CPU , RAM,…).</a:t>
            </a:r>
          </a:p>
          <a:p>
            <a:pPr marL="914400" lvl="2" indent="0">
              <a:buFontTx/>
              <a:buNone/>
              <a:defRPr/>
            </a:pPr>
            <a:endParaRPr lang="en-US" sz="2800"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27</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24580" name="Rectangle 3"/>
          <p:cNvSpPr>
            <a:spLocks noGrp="1" noChangeArrowheads="1"/>
          </p:cNvSpPr>
          <p:nvPr>
            <p:ph type="body" idx="1"/>
          </p:nvPr>
        </p:nvSpPr>
        <p:spPr>
          <a:xfrm>
            <a:off x="0" y="1052513"/>
            <a:ext cx="9144000" cy="5256212"/>
          </a:xfrm>
        </p:spPr>
        <p:txBody>
          <a:bodyPr/>
          <a:lstStyle/>
          <a:p>
            <a:r>
              <a:rPr lang="fr-FR" smtClean="0"/>
              <a:t>Outils de mesures (Précautions)</a:t>
            </a:r>
          </a:p>
          <a:p>
            <a:pPr lvl="1"/>
            <a:r>
              <a:rPr lang="fr-FR" smtClean="0"/>
              <a:t>Profils d’abonnements utilisés :</a:t>
            </a:r>
          </a:p>
          <a:p>
            <a:pPr lvl="2"/>
            <a:r>
              <a:rPr lang="fr-FR" sz="2800" smtClean="0"/>
              <a:t>Post-payé ou prépayé.</a:t>
            </a:r>
          </a:p>
          <a:p>
            <a:pPr lvl="2"/>
            <a:r>
              <a:rPr lang="fr-FR" sz="2800" smtClean="0"/>
              <a:t>Attention aux downgrade de débit si le volume de téléchargement atteint les seuils. </a:t>
            </a:r>
          </a:p>
          <a:p>
            <a:pPr lvl="2"/>
            <a:r>
              <a:rPr lang="fr-FR" sz="2800" smtClean="0"/>
              <a:t>Les tests sur les SP doivent se faire en mode forcé 3G et non en dual (éviter confusion GPRS ou EDGE).</a:t>
            </a:r>
          </a:p>
          <a:p>
            <a:pPr lvl="2"/>
            <a:r>
              <a:rPr lang="fr-FR" sz="2800" smtClean="0"/>
              <a:t>Pour chaque opérateur (un serveur et un lien) une seule mesure est à faire à la fois.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28</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0" y="0"/>
            <a:ext cx="9144000" cy="836613"/>
          </a:xfrm>
        </p:spPr>
        <p:txBody>
          <a:bodyPr/>
          <a:lstStyle/>
          <a:p>
            <a:r>
              <a:rPr lang="en-US" smtClean="0"/>
              <a:t>QoS de l’Internet mobile 3G</a:t>
            </a:r>
          </a:p>
        </p:txBody>
      </p:sp>
      <p:sp>
        <p:nvSpPr>
          <p:cNvPr id="25604" name="Rectangle 3"/>
          <p:cNvSpPr>
            <a:spLocks noGrp="1" noChangeArrowheads="1"/>
          </p:cNvSpPr>
          <p:nvPr>
            <p:ph type="body" idx="1"/>
          </p:nvPr>
        </p:nvSpPr>
        <p:spPr>
          <a:xfrm>
            <a:off x="0" y="1052513"/>
            <a:ext cx="9144000" cy="5256212"/>
          </a:xfrm>
        </p:spPr>
        <p:txBody>
          <a:bodyPr/>
          <a:lstStyle/>
          <a:p>
            <a:r>
              <a:rPr lang="en-US" smtClean="0"/>
              <a:t>Outils de mesures</a:t>
            </a:r>
          </a:p>
          <a:p>
            <a:pPr lvl="1"/>
            <a:r>
              <a:rPr lang="en-US" smtClean="0"/>
              <a:t>Application logicielle (Agents installés dans les terminaux : PC et SP) :</a:t>
            </a:r>
          </a:p>
          <a:p>
            <a:pPr lvl="2"/>
            <a:r>
              <a:rPr lang="fr-FR" smtClean="0"/>
              <a:t>A chaque connexion data, l’application remonte des informations permettant le calcul automatique de tous les indicateurs de QoS de la connexion (niveau de champs, SC, échecs, succès,…) ainsi que la position GPS.</a:t>
            </a:r>
          </a:p>
          <a:p>
            <a:pPr lvl="2"/>
            <a:r>
              <a:rPr lang="fr-FR" smtClean="0"/>
              <a:t>L’application permet de stocker directement et automatiquement tous les résultats (indicateurs) dans un serveur qui centralise la préparation des rapports nécessaires dans le cadre de portail dédié.</a:t>
            </a:r>
            <a:endParaRPr lang="en-US"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29</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Grp="1" noChangeArrowheads="1"/>
          </p:cNvSpPr>
          <p:nvPr>
            <p:ph type="title"/>
          </p:nvPr>
        </p:nvSpPr>
        <p:spPr>
          <a:xfrm>
            <a:off x="395536" y="188641"/>
            <a:ext cx="8748464" cy="1152128"/>
          </a:xfrm>
        </p:spPr>
        <p:txBody>
          <a:bodyPr/>
          <a:lstStyle/>
          <a:p>
            <a:r>
              <a:rPr lang="en-US" dirty="0" err="1" smtClean="0"/>
              <a:t>Fondements</a:t>
            </a:r>
            <a:r>
              <a:rPr lang="en-US" dirty="0" smtClean="0"/>
              <a:t> pour le </a:t>
            </a:r>
            <a:r>
              <a:rPr lang="en-US" dirty="0" err="1" smtClean="0"/>
              <a:t>suivi</a:t>
            </a:r>
            <a:r>
              <a:rPr lang="en-US" dirty="0" smtClean="0"/>
              <a:t> de la   </a:t>
            </a:r>
            <a:r>
              <a:rPr lang="en-US" dirty="0" err="1" smtClean="0"/>
              <a:t>QoS</a:t>
            </a:r>
            <a:r>
              <a:rPr lang="en-US" dirty="0" smtClean="0"/>
              <a:t>/</a:t>
            </a:r>
            <a:r>
              <a:rPr lang="en-US" dirty="0" err="1" smtClean="0"/>
              <a:t>QoE</a:t>
            </a:r>
            <a:r>
              <a:rPr lang="en-US" dirty="0" smtClean="0"/>
              <a:t> à </a:t>
            </a:r>
            <a:r>
              <a:rPr lang="en-US" dirty="0" err="1" smtClean="0"/>
              <a:t>l’ANRT</a:t>
            </a:r>
            <a:r>
              <a:rPr lang="en-US" dirty="0" smtClean="0"/>
              <a:t/>
            </a:r>
            <a:br>
              <a:rPr lang="en-US" dirty="0" smtClean="0"/>
            </a:b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15364" name="Espace réservé du texte 2"/>
          <p:cNvSpPr>
            <a:spLocks noGrp="1"/>
          </p:cNvSpPr>
          <p:nvPr>
            <p:ph type="body" sz="half" idx="2"/>
          </p:nvPr>
        </p:nvSpPr>
        <p:spPr/>
        <p:txBody>
          <a:bodyPr/>
          <a:lstStyle/>
          <a:p>
            <a:endParaRPr lang="fr-FR" smtClean="0"/>
          </a:p>
        </p:txBody>
      </p:sp>
      <p:sp>
        <p:nvSpPr>
          <p:cNvPr id="15365" name="Rectangle 6"/>
          <p:cNvSpPr>
            <a:spLocks noChangeArrowheads="1"/>
          </p:cNvSpPr>
          <p:nvPr/>
        </p:nvSpPr>
        <p:spPr bwMode="auto">
          <a:xfrm>
            <a:off x="3022600" y="3046413"/>
            <a:ext cx="3024188" cy="1719262"/>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1" tIns="45706" rIns="91411" bIns="45706" anchor="ctr"/>
          <a:lstStyle/>
          <a:p>
            <a:pPr algn="ctr" defTabSz="912813"/>
            <a:r>
              <a:rPr lang="fr-FR" b="1">
                <a:solidFill>
                  <a:srgbClr val="0005A1"/>
                </a:solidFill>
              </a:rPr>
              <a:t/>
            </a:r>
            <a:br>
              <a:rPr lang="fr-FR" b="1">
                <a:solidFill>
                  <a:srgbClr val="0005A1"/>
                </a:solidFill>
              </a:rPr>
            </a:br>
            <a:r>
              <a:rPr lang="fr-FR" b="1">
                <a:solidFill>
                  <a:srgbClr val="0005A1"/>
                </a:solidFill>
              </a:rPr>
              <a:t/>
            </a:r>
            <a:br>
              <a:rPr lang="fr-FR" b="1">
                <a:solidFill>
                  <a:srgbClr val="0005A1"/>
                </a:solidFill>
              </a:rPr>
            </a:br>
            <a:r>
              <a:rPr lang="fr-FR" sz="2800" b="1">
                <a:solidFill>
                  <a:schemeClr val="bg1"/>
                </a:solidFill>
              </a:rPr>
              <a:t>l’ANRT exerce un suivi régulier de la QoS</a:t>
            </a:r>
            <a:r>
              <a:rPr lang="fr-FR" sz="2800" b="1">
                <a:solidFill>
                  <a:srgbClr val="0005A1"/>
                </a:solidFill>
              </a:rPr>
              <a:t/>
            </a:r>
            <a:br>
              <a:rPr lang="fr-FR" sz="2800" b="1">
                <a:solidFill>
                  <a:srgbClr val="0005A1"/>
                </a:solidFill>
              </a:rPr>
            </a:br>
            <a:r>
              <a:rPr lang="fr-FR" sz="2800" b="1">
                <a:solidFill>
                  <a:srgbClr val="0005A1"/>
                </a:solidFill>
              </a:rPr>
              <a:t/>
            </a:r>
            <a:br>
              <a:rPr lang="fr-FR" sz="2800" b="1">
                <a:solidFill>
                  <a:srgbClr val="0005A1"/>
                </a:solidFill>
              </a:rPr>
            </a:br>
            <a:endParaRPr lang="fr-FR" b="1">
              <a:solidFill>
                <a:srgbClr val="0005A1"/>
              </a:solidFill>
            </a:endParaRPr>
          </a:p>
        </p:txBody>
      </p:sp>
      <p:sp>
        <p:nvSpPr>
          <p:cNvPr id="15" name="Rectangle 6"/>
          <p:cNvSpPr>
            <a:spLocks noChangeArrowheads="1"/>
          </p:cNvSpPr>
          <p:nvPr/>
        </p:nvSpPr>
        <p:spPr bwMode="auto">
          <a:xfrm>
            <a:off x="107950" y="2046287"/>
            <a:ext cx="2808288" cy="1800225"/>
          </a:xfrm>
          <a:prstGeom prst="rect">
            <a:avLst/>
          </a:prstGeom>
          <a:solidFill>
            <a:srgbClr val="FFC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800" b="1" dirty="0">
                <a:solidFill>
                  <a:srgbClr val="0005A1"/>
                </a:solidFill>
              </a:rPr>
              <a:t>Un cadre réglementaire national :</a:t>
            </a:r>
          </a:p>
          <a:p>
            <a:pPr marL="457200" indent="-457200" defTabSz="912813">
              <a:buFontTx/>
              <a:buChar char="-"/>
              <a:defRPr/>
            </a:pPr>
            <a:r>
              <a:rPr lang="fr-FR" sz="1800" b="1" dirty="0">
                <a:solidFill>
                  <a:srgbClr val="0005A1"/>
                </a:solidFill>
              </a:rPr>
              <a:t>Attributions</a:t>
            </a:r>
          </a:p>
          <a:p>
            <a:pPr marL="457200" indent="-457200" defTabSz="912813">
              <a:buFontTx/>
              <a:buChar char="-"/>
              <a:defRPr/>
            </a:pPr>
            <a:r>
              <a:rPr lang="fr-FR" sz="1800" b="1" dirty="0">
                <a:solidFill>
                  <a:srgbClr val="0005A1"/>
                </a:solidFill>
              </a:rPr>
              <a:t>Obligations </a:t>
            </a:r>
            <a:r>
              <a:rPr lang="fr-FR" sz="1800" b="1" dirty="0" err="1">
                <a:solidFill>
                  <a:srgbClr val="0005A1"/>
                </a:solidFill>
              </a:rPr>
              <a:t>QoS</a:t>
            </a:r>
            <a:r>
              <a:rPr lang="fr-FR" sz="1800" b="1" dirty="0">
                <a:solidFill>
                  <a:srgbClr val="0005A1"/>
                </a:solidFill>
              </a:rPr>
              <a:t> des opérateurs</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6" name="Rectangle 6"/>
          <p:cNvSpPr>
            <a:spLocks noChangeArrowheads="1"/>
          </p:cNvSpPr>
          <p:nvPr/>
        </p:nvSpPr>
        <p:spPr bwMode="auto">
          <a:xfrm>
            <a:off x="3019425" y="1146175"/>
            <a:ext cx="3024188" cy="1800225"/>
          </a:xfrm>
          <a:prstGeom prst="rect">
            <a:avLst/>
          </a:prstGeom>
          <a:solidFill>
            <a:srgbClr val="FFFF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600" b="1" dirty="0">
                <a:solidFill>
                  <a:srgbClr val="0005A1"/>
                </a:solidFill>
              </a:rPr>
              <a:t>Un cadre réglementaire international (normes) :</a:t>
            </a:r>
          </a:p>
          <a:p>
            <a:pPr marL="457200" indent="-457200" defTabSz="912813">
              <a:buFontTx/>
              <a:buChar char="-"/>
              <a:defRPr/>
            </a:pPr>
            <a:r>
              <a:rPr lang="fr-FR" sz="1400" b="1" dirty="0">
                <a:solidFill>
                  <a:srgbClr val="0005A1"/>
                </a:solidFill>
              </a:rPr>
              <a:t>UIT-T : séries E, G, P, Y, </a:t>
            </a:r>
            <a:r>
              <a:rPr lang="fr-FR" sz="1400" b="1" dirty="0" err="1">
                <a:solidFill>
                  <a:srgbClr val="0005A1"/>
                </a:solidFill>
              </a:rPr>
              <a:t>QoS</a:t>
            </a:r>
            <a:r>
              <a:rPr lang="fr-FR" sz="1400" b="1" dirty="0">
                <a:solidFill>
                  <a:srgbClr val="0005A1"/>
                </a:solidFill>
              </a:rPr>
              <a:t> </a:t>
            </a:r>
            <a:r>
              <a:rPr lang="fr-FR" sz="1400" b="1" dirty="0" err="1">
                <a:solidFill>
                  <a:srgbClr val="0005A1"/>
                </a:solidFill>
              </a:rPr>
              <a:t>handbook</a:t>
            </a:r>
            <a:r>
              <a:rPr lang="fr-FR" sz="1400" b="1" dirty="0">
                <a:solidFill>
                  <a:srgbClr val="0005A1"/>
                </a:solidFill>
              </a:rPr>
              <a:t>, ...</a:t>
            </a:r>
          </a:p>
          <a:p>
            <a:pPr marL="457200" indent="-457200" defTabSz="912813">
              <a:buFontTx/>
              <a:buChar char="-"/>
              <a:defRPr/>
            </a:pPr>
            <a:r>
              <a:rPr lang="fr-FR" sz="1400" b="1" dirty="0">
                <a:solidFill>
                  <a:srgbClr val="0005A1"/>
                </a:solidFill>
              </a:rPr>
              <a:t>Régionales : ETSI (série EG), IEEE,…</a:t>
            </a:r>
            <a:r>
              <a:rPr lang="fr-FR" sz="2000" b="1" dirty="0">
                <a:solidFill>
                  <a:srgbClr val="0005A1"/>
                </a:solidFill>
              </a:rPr>
              <a:t/>
            </a:r>
            <a:br>
              <a:rPr lang="fr-FR" sz="20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7" name="Rectangle 6"/>
          <p:cNvSpPr>
            <a:spLocks noChangeArrowheads="1"/>
          </p:cNvSpPr>
          <p:nvPr/>
        </p:nvSpPr>
        <p:spPr bwMode="auto">
          <a:xfrm>
            <a:off x="6156325" y="2046286"/>
            <a:ext cx="2844800" cy="1800225"/>
          </a:xfrm>
          <a:prstGeom prst="rect">
            <a:avLst/>
          </a:prstGeom>
          <a:solidFill>
            <a:srgbClr val="92D05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1" tIns="45706" rIns="91411" bIns="45706" anchor="ctr"/>
          <a:lstStyle/>
          <a:p>
            <a:pPr defTabSz="912813"/>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2000" b="1" dirty="0">
                <a:solidFill>
                  <a:srgbClr val="0005A1"/>
                </a:solidFill>
              </a:rPr>
              <a:t>Un benchmark des meilleurs pratiques et une veille technologique</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8" name="Rectangle 17"/>
          <p:cNvSpPr>
            <a:spLocks noChangeArrowheads="1"/>
          </p:cNvSpPr>
          <p:nvPr/>
        </p:nvSpPr>
        <p:spPr bwMode="auto">
          <a:xfrm>
            <a:off x="107950" y="4262438"/>
            <a:ext cx="2808288" cy="1800225"/>
          </a:xfrm>
          <a:prstGeom prst="rect">
            <a:avLst/>
          </a:prstGeom>
          <a:solidFill>
            <a:schemeClr val="bg1">
              <a:lumMod val="75000"/>
            </a:schemeClr>
          </a:solidFill>
          <a:ln>
            <a:noFill/>
          </a:ln>
        </p:spPr>
        <p:txBody>
          <a:bodyPr lIns="91411" tIns="45706" rIns="91411" bIns="45706" anchor="ctr"/>
          <a:lstStyle/>
          <a:p>
            <a:pPr defTabSz="912813">
              <a:defRPr/>
            </a:pPr>
            <a:r>
              <a:rPr lang="fr-FR" sz="1800" b="1" dirty="0">
                <a:solidFill>
                  <a:srgbClr val="0005A1"/>
                </a:solidFill>
              </a:rPr>
              <a:t>Retour d’usage :</a:t>
            </a:r>
          </a:p>
          <a:p>
            <a:pPr marL="457200" indent="-457200" defTabSz="912813">
              <a:buFontTx/>
              <a:buChar char="-"/>
              <a:defRPr/>
            </a:pPr>
            <a:r>
              <a:rPr lang="fr-FR" sz="1800" b="1" dirty="0">
                <a:solidFill>
                  <a:srgbClr val="0005A1"/>
                </a:solidFill>
              </a:rPr>
              <a:t>Plaintes,</a:t>
            </a:r>
          </a:p>
          <a:p>
            <a:pPr marL="457200" indent="-457200" defTabSz="912813">
              <a:buFontTx/>
              <a:buChar char="-"/>
              <a:defRPr/>
            </a:pPr>
            <a:r>
              <a:rPr lang="fr-FR" sz="1800" b="1" dirty="0">
                <a:solidFill>
                  <a:srgbClr val="0005A1"/>
                </a:solidFill>
              </a:rPr>
              <a:t>Presse,</a:t>
            </a:r>
          </a:p>
          <a:p>
            <a:pPr marL="457200" indent="-457200" defTabSz="912813">
              <a:buFontTx/>
              <a:buChar char="-"/>
              <a:defRPr/>
            </a:pPr>
            <a:r>
              <a:rPr lang="fr-FR" sz="1800" b="1" dirty="0">
                <a:solidFill>
                  <a:srgbClr val="0005A1"/>
                </a:solidFill>
              </a:rPr>
              <a:t>Associations des consommateurs,</a:t>
            </a:r>
          </a:p>
          <a:p>
            <a:pPr marL="457200" indent="-457200" defTabSz="912813">
              <a:buFontTx/>
              <a:buChar char="-"/>
              <a:defRPr/>
            </a:pPr>
            <a:r>
              <a:rPr lang="fr-FR" sz="1800" b="1" dirty="0">
                <a:solidFill>
                  <a:srgbClr val="0005A1"/>
                </a:solidFill>
              </a:rPr>
              <a:t>…</a:t>
            </a:r>
          </a:p>
        </p:txBody>
      </p:sp>
      <p:sp>
        <p:nvSpPr>
          <p:cNvPr id="19" name="Rectangle 6"/>
          <p:cNvSpPr>
            <a:spLocks noChangeArrowheads="1"/>
          </p:cNvSpPr>
          <p:nvPr/>
        </p:nvSpPr>
        <p:spPr bwMode="auto">
          <a:xfrm>
            <a:off x="6156325" y="4206082"/>
            <a:ext cx="2844800" cy="2262187"/>
          </a:xfrm>
          <a:prstGeom prst="rect">
            <a:avLst/>
          </a:prstGeom>
          <a:solidFill>
            <a:srgbClr val="00B0F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1" tIns="45706" rIns="91411" bIns="45706" anchor="ctr"/>
          <a:lstStyle/>
          <a:p>
            <a:pPr defTabSz="912813"/>
            <a:r>
              <a:rPr lang="fr-FR" b="1" dirty="0">
                <a:solidFill>
                  <a:srgbClr val="0005A1"/>
                </a:solidFill>
              </a:rPr>
              <a:t/>
            </a:r>
            <a:br>
              <a:rPr lang="fr-FR" b="1" dirty="0">
                <a:solidFill>
                  <a:srgbClr val="0005A1"/>
                </a:solidFill>
              </a:rPr>
            </a:br>
            <a:r>
              <a:rPr lang="fr-FR" sz="2000" b="1" dirty="0">
                <a:solidFill>
                  <a:srgbClr val="0005A1"/>
                </a:solidFill>
              </a:rPr>
              <a:t>Analyse des données reçues des opérateurs en termes de performances, KPI et mesures </a:t>
            </a:r>
            <a:r>
              <a:rPr lang="fr-FR" sz="2000" b="1" dirty="0" err="1">
                <a:solidFill>
                  <a:srgbClr val="0005A1"/>
                </a:solidFill>
              </a:rPr>
              <a:t>QoE</a:t>
            </a: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20" name="Rectangle 6"/>
          <p:cNvSpPr>
            <a:spLocks noChangeArrowheads="1"/>
          </p:cNvSpPr>
          <p:nvPr/>
        </p:nvSpPr>
        <p:spPr bwMode="auto">
          <a:xfrm>
            <a:off x="3022600" y="4884738"/>
            <a:ext cx="3024188" cy="180022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1" tIns="45706" rIns="91411" bIns="45706" anchor="ctr"/>
          <a:lstStyle/>
          <a:p>
            <a:pPr algn="ctr" defTabSz="912813">
              <a:defRPr/>
            </a:pPr>
            <a:r>
              <a:rPr lang="fr-FR" b="1" dirty="0">
                <a:solidFill>
                  <a:srgbClr val="0005A1"/>
                </a:solidFill>
              </a:rPr>
              <a:t/>
            </a:r>
            <a:br>
              <a:rPr lang="fr-FR" b="1" dirty="0">
                <a:solidFill>
                  <a:srgbClr val="0005A1"/>
                </a:solidFill>
              </a:rPr>
            </a:br>
            <a:r>
              <a:rPr lang="fr-FR" sz="2000" b="1" dirty="0">
                <a:solidFill>
                  <a:schemeClr val="bg1">
                    <a:lumMod val="85000"/>
                  </a:schemeClr>
                </a:solidFill>
              </a:rPr>
              <a:t>Mesures terrain  (campagnes) réalisées par l’ANRT</a:t>
            </a:r>
            <a:r>
              <a:rPr lang="fr-FR" sz="2800" b="1" dirty="0">
                <a:solidFill>
                  <a:schemeClr val="bg1">
                    <a:lumMod val="85000"/>
                  </a:schemeClr>
                </a:solidFill>
              </a:rPr>
              <a:t/>
            </a:r>
            <a:br>
              <a:rPr lang="fr-FR" sz="2800" b="1" dirty="0">
                <a:solidFill>
                  <a:schemeClr val="bg1">
                    <a:lumMod val="85000"/>
                  </a:schemeClr>
                </a:solidFill>
              </a:rPr>
            </a:br>
            <a:endParaRPr lang="fr-FR" b="1" dirty="0">
              <a:solidFill>
                <a:schemeClr val="bg1">
                  <a:lumMod val="85000"/>
                </a:schemeClr>
              </a:solidFill>
            </a:endParaRPr>
          </a:p>
        </p:txBody>
      </p:sp>
      <p:sp>
        <p:nvSpPr>
          <p:cNvPr id="15372" name="Espace réservé du numéro de diapositive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815301E-3D69-4AC6-A49E-6C287A084C60}" type="slidenum">
              <a:rPr lang="en-US" sz="1200" smtClean="0"/>
              <a:pPr/>
              <a:t>3</a:t>
            </a:fld>
            <a:endParaRPr lang="en-US" sz="1200" smtClean="0"/>
          </a:p>
        </p:txBody>
      </p:sp>
      <p:sp>
        <p:nvSpPr>
          <p:cNvPr id="13" name="Rectangle 6"/>
          <p:cNvSpPr>
            <a:spLocks noChangeArrowheads="1"/>
          </p:cNvSpPr>
          <p:nvPr/>
        </p:nvSpPr>
        <p:spPr bwMode="auto">
          <a:xfrm>
            <a:off x="395536" y="615008"/>
            <a:ext cx="2124447" cy="1224136"/>
          </a:xfrm>
          <a:prstGeom prst="rect">
            <a:avLst/>
          </a:prstGeom>
          <a:solidFill>
            <a:srgbClr val="C00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700" b="1" i="1" dirty="0" smtClean="0">
                <a:solidFill>
                  <a:schemeClr val="bg1"/>
                </a:solidFill>
              </a:rPr>
              <a:t>Dispositif </a:t>
            </a:r>
            <a:r>
              <a:rPr lang="fr-FR" sz="1700" b="1" i="1" dirty="0" err="1" smtClean="0">
                <a:solidFill>
                  <a:schemeClr val="bg1"/>
                </a:solidFill>
              </a:rPr>
              <a:t>QoE</a:t>
            </a:r>
            <a:r>
              <a:rPr lang="fr-FR" sz="1700" b="1" i="1" dirty="0" smtClean="0">
                <a:solidFill>
                  <a:schemeClr val="bg1"/>
                </a:solidFill>
              </a:rPr>
              <a:t> : Portail </a:t>
            </a:r>
            <a:r>
              <a:rPr lang="fr-FR" sz="1700" b="1" i="1" dirty="0" err="1" smtClean="0">
                <a:solidFill>
                  <a:schemeClr val="bg1"/>
                </a:solidFill>
              </a:rPr>
              <a:t>QoE</a:t>
            </a:r>
            <a:r>
              <a:rPr lang="fr-FR" sz="1700" b="1" i="1" dirty="0" smtClean="0">
                <a:solidFill>
                  <a:schemeClr val="bg1"/>
                </a:solidFill>
              </a:rPr>
              <a:t> et applications téléchargées</a:t>
            </a:r>
            <a:r>
              <a:rPr lang="fr-FR" sz="1700" b="1" i="1" dirty="0" smtClean="0">
                <a:solidFill>
                  <a:srgbClr val="0005A1"/>
                </a:solidFill>
              </a:rPr>
              <a:t/>
            </a:r>
            <a:br>
              <a:rPr lang="fr-FR" sz="1700" b="1" i="1" dirty="0" smtClean="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5" name="Rectangle 4"/>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
        <p:nvSpPr>
          <p:cNvPr id="22" name="Rectangle 6"/>
          <p:cNvSpPr>
            <a:spLocks noChangeArrowheads="1"/>
          </p:cNvSpPr>
          <p:nvPr/>
        </p:nvSpPr>
        <p:spPr bwMode="auto">
          <a:xfrm>
            <a:off x="6876678" y="615008"/>
            <a:ext cx="2124447" cy="1224136"/>
          </a:xfrm>
          <a:prstGeom prst="rect">
            <a:avLst/>
          </a:prstGeom>
          <a:solidFill>
            <a:srgbClr val="C00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700" b="1" i="1" dirty="0" smtClean="0">
                <a:solidFill>
                  <a:schemeClr val="bg1"/>
                </a:solidFill>
              </a:rPr>
              <a:t>Adoption d’une stratégie de communication (publication)</a:t>
            </a:r>
            <a:r>
              <a:rPr lang="fr-FR" sz="1700" b="1" i="1" dirty="0" smtClean="0">
                <a:solidFill>
                  <a:srgbClr val="0005A1"/>
                </a:solidFill>
              </a:rPr>
              <a:t/>
            </a:r>
            <a:br>
              <a:rPr lang="fr-FR" sz="1700" b="1" i="1" dirty="0" smtClean="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Tree>
    <p:extLst>
      <p:ext uri="{BB962C8B-B14F-4D97-AF65-F5344CB8AC3E}">
        <p14:creationId xmlns:p14="http://schemas.microsoft.com/office/powerpoint/2010/main" xmlns="" val="32719946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par>
                                <p:cTn id="52" presetID="35" presetClass="emph" presetSubtype="0" repeatCount="indefinite" fill="hold" grpId="2" nodeType="withEffect">
                                  <p:stCondLst>
                                    <p:cond delay="1000"/>
                                  </p:stCondLst>
                                  <p:endCondLst>
                                    <p:cond evt="onNext" delay="0">
                                      <p:tgtEl>
                                        <p:sldTgt/>
                                      </p:tgtEl>
                                    </p:cond>
                                  </p:endCondLst>
                                  <p:childTnLst>
                                    <p:anim calcmode="discrete" valueType="str">
                                      <p:cBhvr>
                                        <p:cTn id="53" dur="1000" fill="hold"/>
                                        <p:tgtEl>
                                          <p:spTgt spid="13"/>
                                        </p:tgtEl>
                                        <p:attrNameLst>
                                          <p:attrName>style.visibility</p:attrName>
                                        </p:attrNameLst>
                                      </p:cBhvr>
                                      <p:tavLst>
                                        <p:tav tm="0">
                                          <p:val>
                                            <p:strVal val="hidden"/>
                                          </p:val>
                                        </p:tav>
                                        <p:tav tm="50000">
                                          <p:val>
                                            <p:strVal val="visible"/>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par>
                                <p:cTn id="61" presetID="35" presetClass="emph" presetSubtype="0" repeatCount="indefinite" fill="hold" grpId="1" nodeType="withEffect">
                                  <p:stCondLst>
                                    <p:cond delay="1000"/>
                                  </p:stCondLst>
                                  <p:endCondLst>
                                    <p:cond evt="onNext" delay="0">
                                      <p:tgtEl>
                                        <p:sldTgt/>
                                      </p:tgtEl>
                                    </p:cond>
                                  </p:endCondLst>
                                  <p:childTnLst>
                                    <p:anim calcmode="discrete" valueType="str">
                                      <p:cBhvr>
                                        <p:cTn id="62" dur="1000" fill="hold"/>
                                        <p:tgtEl>
                                          <p:spTgt spid="2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13" grpId="0" animBg="1"/>
      <p:bldP spid="13" grpId="2" animBg="1"/>
      <p:bldP spid="22" grpId="0" animBg="1"/>
      <p:bldP spid="22"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0" y="0"/>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1052513"/>
            <a:ext cx="9144000" cy="4176712"/>
          </a:xfrm>
        </p:spPr>
        <p:txBody>
          <a:bodyPr/>
          <a:lstStyle/>
          <a:p>
            <a:pPr>
              <a:defRPr/>
            </a:pPr>
            <a:r>
              <a:rPr lang="fr-FR" dirty="0">
                <a:solidFill>
                  <a:schemeClr val="accent2">
                    <a:lumMod val="20000"/>
                    <a:lumOff val="80000"/>
                  </a:schemeClr>
                </a:solidFill>
              </a:rPr>
              <a:t>Introduction : fondements </a:t>
            </a:r>
            <a:r>
              <a:rPr lang="fr-FR" dirty="0" err="1">
                <a:solidFill>
                  <a:schemeClr val="accent2">
                    <a:lumMod val="20000"/>
                    <a:lumOff val="80000"/>
                  </a:schemeClr>
                </a:solidFill>
              </a:rPr>
              <a:t>QoS</a:t>
            </a:r>
            <a:r>
              <a:rPr lang="fr-FR" dirty="0">
                <a:solidFill>
                  <a:schemeClr val="accent2">
                    <a:lumMod val="20000"/>
                    <a:lumOff val="80000"/>
                  </a:schemeClr>
                </a:solidFill>
              </a:rPr>
              <a:t>…</a:t>
            </a:r>
          </a:p>
          <a:p>
            <a:pPr>
              <a:defRPr/>
            </a:pPr>
            <a:r>
              <a:rPr lang="fr-FR" dirty="0" smtClean="0">
                <a:solidFill>
                  <a:schemeClr val="accent2">
                    <a:lumMod val="20000"/>
                    <a:lumOff val="80000"/>
                  </a:schemeClr>
                </a:solidFill>
              </a:rPr>
              <a:t>Le service Internet mobile 3G au Maroc</a:t>
            </a:r>
          </a:p>
          <a:p>
            <a:pPr>
              <a:defRPr/>
            </a:pPr>
            <a:r>
              <a:rPr lang="fr-FR" dirty="0" smtClean="0">
                <a:solidFill>
                  <a:schemeClr val="accent2">
                    <a:lumMod val="20000"/>
                    <a:lumOff val="80000"/>
                  </a:schemeClr>
                </a:solidFill>
              </a:rPr>
              <a:t>Types de mesures :</a:t>
            </a:r>
          </a:p>
          <a:p>
            <a:pPr lvl="1">
              <a:defRPr/>
            </a:pPr>
            <a:r>
              <a:rPr lang="fr-FR" dirty="0" smtClean="0">
                <a:solidFill>
                  <a:schemeClr val="accent2">
                    <a:lumMod val="20000"/>
                    <a:lumOff val="80000"/>
                  </a:schemeClr>
                </a:solidFill>
              </a:rPr>
              <a:t>Internet mobile 3G sur PC,</a:t>
            </a:r>
          </a:p>
          <a:p>
            <a:pPr lvl="1">
              <a:defRPr/>
            </a:pPr>
            <a:r>
              <a:rPr lang="fr-FR" dirty="0" smtClean="0">
                <a:solidFill>
                  <a:schemeClr val="accent2">
                    <a:lumMod val="20000"/>
                    <a:lumOff val="80000"/>
                  </a:schemeClr>
                </a:solidFill>
              </a:rPr>
              <a:t>Internet mobile 3G sur Smartphones</a:t>
            </a:r>
          </a:p>
          <a:p>
            <a:pPr lvl="1">
              <a:defRPr/>
            </a:pPr>
            <a:r>
              <a:rPr lang="fr-FR" dirty="0" smtClean="0">
                <a:solidFill>
                  <a:schemeClr val="accent2">
                    <a:lumMod val="20000"/>
                    <a:lumOff val="80000"/>
                  </a:schemeClr>
                </a:solidFill>
              </a:rPr>
              <a:t>Mesures FTP ou HTTP</a:t>
            </a:r>
          </a:p>
          <a:p>
            <a:pPr>
              <a:defRPr/>
            </a:pPr>
            <a:r>
              <a:rPr lang="fr-FR" dirty="0" smtClean="0">
                <a:solidFill>
                  <a:schemeClr val="accent2">
                    <a:lumMod val="20000"/>
                    <a:lumOff val="80000"/>
                  </a:schemeClr>
                </a:solidFill>
              </a:rPr>
              <a:t>Indicateurs mesurés</a:t>
            </a:r>
          </a:p>
          <a:p>
            <a:pPr>
              <a:defRPr/>
            </a:pPr>
            <a:r>
              <a:rPr lang="fr-FR" dirty="0" smtClean="0">
                <a:solidFill>
                  <a:schemeClr val="accent2">
                    <a:lumMod val="20000"/>
                    <a:lumOff val="80000"/>
                  </a:schemeClr>
                </a:solidFill>
              </a:rPr>
              <a:t>Plate-forme serveurs de mesures</a:t>
            </a:r>
          </a:p>
          <a:p>
            <a:pPr>
              <a:defRPr/>
            </a:pPr>
            <a:r>
              <a:rPr lang="fr-FR" dirty="0" smtClean="0">
                <a:solidFill>
                  <a:schemeClr val="accent2">
                    <a:lumMod val="20000"/>
                    <a:lumOff val="80000"/>
                  </a:schemeClr>
                </a:solidFill>
              </a:rPr>
              <a:t>Equipements terminaux</a:t>
            </a:r>
          </a:p>
          <a:p>
            <a:pPr marL="342900" lvl="1" indent="-342900">
              <a:buSzPct val="75000"/>
              <a:buFont typeface="ZapfDingbats BT" pitchFamily="18" charset="2"/>
              <a:buBlip>
                <a:blip r:embed="rId3"/>
              </a:buBlip>
              <a:defRPr/>
            </a:pPr>
            <a:r>
              <a:rPr lang="fr-FR" sz="3200" dirty="0" smtClean="0">
                <a:ea typeface="+mn-ea"/>
                <a:cs typeface="+mn-cs"/>
              </a:rPr>
              <a:t>Conclusions et recommandations</a:t>
            </a:r>
            <a:endParaRPr lang="fr-FR" sz="3200" dirty="0">
              <a:ea typeface="+mn-ea"/>
              <a:cs typeface="+mn-cs"/>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30</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title"/>
          </p:nvPr>
        </p:nvSpPr>
        <p:spPr>
          <a:xfrm>
            <a:off x="0" y="-30163"/>
            <a:ext cx="9144000" cy="1152526"/>
          </a:xfrm>
        </p:spPr>
        <p:txBody>
          <a:bodyPr/>
          <a:lstStyle/>
          <a:p>
            <a:r>
              <a:rPr lang="en-US" dirty="0" smtClean="0"/>
              <a:t>Conclusions et </a:t>
            </a:r>
            <a:r>
              <a:rPr lang="en-US" dirty="0" err="1" smtClean="0"/>
              <a:t>Recommandations</a:t>
            </a: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 name="Espace réservé du texte 2"/>
          <p:cNvSpPr>
            <a:spLocks noGrp="1"/>
          </p:cNvSpPr>
          <p:nvPr>
            <p:ph type="body" sz="half" idx="2"/>
          </p:nvPr>
        </p:nvSpPr>
        <p:spPr>
          <a:xfrm>
            <a:off x="0" y="1052513"/>
            <a:ext cx="9144000" cy="5256212"/>
          </a:xfrm>
        </p:spPr>
        <p:txBody>
          <a:bodyPr/>
          <a:lstStyle/>
          <a:p>
            <a:pPr>
              <a:defRPr/>
            </a:pPr>
            <a:r>
              <a:rPr lang="fr-FR" dirty="0" smtClean="0"/>
              <a:t>Recommandation n°1</a:t>
            </a:r>
          </a:p>
          <a:p>
            <a:pPr lvl="1">
              <a:defRPr/>
            </a:pPr>
            <a:r>
              <a:rPr lang="fr-FR" dirty="0" smtClean="0"/>
              <a:t>Concertation permanente avec les opérateurs en amant sur la méthodologie. Adoption d’une démarche concertée de référence pour le suivi.</a:t>
            </a:r>
          </a:p>
          <a:p>
            <a:pPr marL="457200" lvl="1" indent="0">
              <a:buFont typeface="ZapfDingbats BT" pitchFamily="18" charset="2"/>
              <a:buNone/>
              <a:defRPr/>
            </a:pPr>
            <a:endParaRPr lang="fr-FR" dirty="0" smtClean="0"/>
          </a:p>
          <a:p>
            <a:pPr>
              <a:defRPr/>
            </a:pPr>
            <a:r>
              <a:rPr lang="fr-FR" dirty="0"/>
              <a:t>Recommandation </a:t>
            </a:r>
            <a:r>
              <a:rPr lang="fr-FR" dirty="0" smtClean="0"/>
              <a:t>n°2</a:t>
            </a:r>
            <a:endParaRPr lang="fr-FR" dirty="0"/>
          </a:p>
          <a:p>
            <a:pPr lvl="1">
              <a:defRPr/>
            </a:pPr>
            <a:r>
              <a:rPr lang="fr-FR" dirty="0"/>
              <a:t>Aucun des opérateurs n’est informé sur les sites des mesures ni sur la période.</a:t>
            </a:r>
          </a:p>
          <a:p>
            <a:pPr marL="457200" lvl="1" indent="0">
              <a:buFont typeface="ZapfDingbats BT" pitchFamily="18" charset="2"/>
              <a:buNone/>
              <a:defRPr/>
            </a:pPr>
            <a:endParaRPr lang="fr-FR" dirty="0" smtClean="0"/>
          </a:p>
        </p:txBody>
      </p:sp>
      <p:sp>
        <p:nvSpPr>
          <p:cNvPr id="46085" name="Espace réservé du numéro de diapositive 3"/>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D0B0C45-56F7-4066-8D68-2D41D39E6866}" type="slidenum">
              <a:rPr lang="en-US" sz="1200" smtClean="0"/>
              <a:pPr/>
              <a:t>31</a:t>
            </a:fld>
            <a:endParaRPr lang="en-US" sz="1200" smtClean="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1032877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p:cNvSpPr>
            <a:spLocks noGrp="1" noChangeArrowheads="1"/>
          </p:cNvSpPr>
          <p:nvPr>
            <p:ph type="title"/>
          </p:nvPr>
        </p:nvSpPr>
        <p:spPr>
          <a:xfrm>
            <a:off x="0" y="0"/>
            <a:ext cx="9144000" cy="908050"/>
          </a:xfrm>
        </p:spPr>
        <p:txBody>
          <a:bodyPr/>
          <a:lstStyle/>
          <a:p>
            <a:r>
              <a:rPr lang="en-US" smtClean="0"/>
              <a:t>Conclusions et Recommandations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26629" name="Espace réservé du texte 2"/>
          <p:cNvSpPr>
            <a:spLocks noGrp="1"/>
          </p:cNvSpPr>
          <p:nvPr>
            <p:ph type="body" sz="half" idx="2"/>
          </p:nvPr>
        </p:nvSpPr>
        <p:spPr>
          <a:xfrm>
            <a:off x="539750" y="981075"/>
            <a:ext cx="8229600" cy="5472113"/>
          </a:xfrm>
        </p:spPr>
        <p:txBody>
          <a:bodyPr/>
          <a:lstStyle/>
          <a:p>
            <a:pPr>
              <a:defRPr/>
            </a:pPr>
            <a:r>
              <a:rPr lang="fr-FR" dirty="0" smtClean="0"/>
              <a:t>Recommandation n°3</a:t>
            </a:r>
          </a:p>
          <a:p>
            <a:pPr lvl="1">
              <a:defRPr/>
            </a:pPr>
            <a:r>
              <a:rPr lang="fr-FR" dirty="0" smtClean="0"/>
              <a:t>Réaliser un nombre important de mesures </a:t>
            </a:r>
            <a:r>
              <a:rPr lang="fr-FR" dirty="0" err="1" smtClean="0"/>
              <a:t>QoS</a:t>
            </a:r>
            <a:r>
              <a:rPr lang="fr-FR" dirty="0" smtClean="0"/>
              <a:t> à blanc, avec les mêmes outils que ceux utilisés dans les campagnes réelles de mesures et de préférence en présence des représentants des opérateurs concernés par les mesures (Minimiser à savoir éliminer toute contestation potentielle des opérateurs).</a:t>
            </a:r>
          </a:p>
          <a:p>
            <a:pPr marL="457200" lvl="1" indent="0">
              <a:buFont typeface="ZapfDingbats BT" pitchFamily="18" charset="2"/>
              <a:buNone/>
              <a:defRPr/>
            </a:pPr>
            <a:endParaRPr lang="fr-FR" dirty="0" smtClean="0"/>
          </a:p>
        </p:txBody>
      </p:sp>
      <p:sp>
        <p:nvSpPr>
          <p:cNvPr id="47109" name="Espace réservé du numéro de diapositive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525E7806-26F3-4E9A-9FBE-CA81F1CE89D9}" type="slidenum">
              <a:rPr lang="en-US" sz="1200" smtClean="0"/>
              <a:pPr/>
              <a:t>32</a:t>
            </a:fld>
            <a:endParaRPr lang="en-US" sz="1200" smtClean="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411171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8"/>
          <p:cNvSpPr>
            <a:spLocks noGrp="1" noChangeArrowheads="1"/>
          </p:cNvSpPr>
          <p:nvPr>
            <p:ph type="title"/>
          </p:nvPr>
        </p:nvSpPr>
        <p:spPr>
          <a:xfrm>
            <a:off x="0" y="0"/>
            <a:ext cx="9144000" cy="692150"/>
          </a:xfrm>
        </p:spPr>
        <p:txBody>
          <a:bodyPr/>
          <a:lstStyle/>
          <a:p>
            <a:r>
              <a:rPr lang="en-US" dirty="0" smtClean="0"/>
              <a:t>Conclusions et </a:t>
            </a:r>
            <a:r>
              <a:rPr lang="en-US" dirty="0" err="1" smtClean="0"/>
              <a:t>Recommandations</a:t>
            </a: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 name="Espace réservé du texte 2"/>
          <p:cNvSpPr>
            <a:spLocks noGrp="1"/>
          </p:cNvSpPr>
          <p:nvPr>
            <p:ph type="body" sz="half" idx="2"/>
          </p:nvPr>
        </p:nvSpPr>
        <p:spPr>
          <a:xfrm>
            <a:off x="539750" y="836712"/>
            <a:ext cx="8229600" cy="5616476"/>
          </a:xfrm>
        </p:spPr>
        <p:txBody>
          <a:bodyPr/>
          <a:lstStyle/>
          <a:p>
            <a:pPr marL="342900" lvl="1" indent="-342900">
              <a:buSzPct val="75000"/>
              <a:buFont typeface="ZapfDingbats BT" pitchFamily="18" charset="2"/>
              <a:buBlip>
                <a:blip r:embed="rId3"/>
              </a:buBlip>
              <a:defRPr/>
            </a:pPr>
            <a:r>
              <a:rPr lang="fr-FR" sz="3200" dirty="0" smtClean="0">
                <a:ea typeface="+mn-ea"/>
                <a:cs typeface="+mn-cs"/>
              </a:rPr>
              <a:t>Recommandation n°4</a:t>
            </a:r>
            <a:endParaRPr lang="fr-FR" sz="3200" dirty="0">
              <a:ea typeface="+mn-ea"/>
              <a:cs typeface="+mn-cs"/>
            </a:endParaRPr>
          </a:p>
          <a:p>
            <a:pPr lvl="1">
              <a:defRPr/>
            </a:pPr>
            <a:r>
              <a:rPr lang="fr-FR" dirty="0" smtClean="0"/>
              <a:t>Mesures pour les opérateurs : usage positif des résultats par les opérateurs (usage de la plate-forme serveurs de tests//objectif potentiel financement des campagnes par les opérateurs).</a:t>
            </a:r>
          </a:p>
          <a:p>
            <a:pPr marL="457200" lvl="1" indent="0">
              <a:buFont typeface="ZapfDingbats BT" pitchFamily="18" charset="2"/>
              <a:buNone/>
              <a:defRPr/>
            </a:pPr>
            <a:endParaRPr lang="fr-FR" dirty="0"/>
          </a:p>
          <a:p>
            <a:pPr marL="342900" lvl="1" indent="-342900">
              <a:buSzPct val="75000"/>
              <a:buFont typeface="ZapfDingbats BT" pitchFamily="18" charset="2"/>
              <a:buBlip>
                <a:blip r:embed="rId3"/>
              </a:buBlip>
              <a:defRPr/>
            </a:pPr>
            <a:r>
              <a:rPr lang="fr-FR" sz="3200" dirty="0">
                <a:ea typeface="+mn-ea"/>
                <a:cs typeface="+mn-cs"/>
              </a:rPr>
              <a:t>Recommandation </a:t>
            </a:r>
            <a:r>
              <a:rPr lang="fr-FR" sz="3200" dirty="0" smtClean="0">
                <a:ea typeface="+mn-ea"/>
                <a:cs typeface="+mn-cs"/>
              </a:rPr>
              <a:t>n°5</a:t>
            </a:r>
            <a:endParaRPr lang="fr-FR" sz="3200" dirty="0">
              <a:ea typeface="+mn-ea"/>
              <a:cs typeface="+mn-cs"/>
            </a:endParaRPr>
          </a:p>
          <a:p>
            <a:pPr lvl="1">
              <a:defRPr/>
            </a:pPr>
            <a:r>
              <a:rPr lang="fr-FR" dirty="0" smtClean="0"/>
              <a:t>Publier les résultats (comparatifs), adopter une stratégie de communication  et considérer </a:t>
            </a:r>
            <a:r>
              <a:rPr lang="fr-FR" dirty="0"/>
              <a:t>les sanctions </a:t>
            </a:r>
            <a:r>
              <a:rPr lang="fr-FR" dirty="0" smtClean="0"/>
              <a:t>pour les anomalies comme </a:t>
            </a:r>
            <a:r>
              <a:rPr lang="fr-FR" dirty="0"/>
              <a:t>dernier recourt.</a:t>
            </a:r>
          </a:p>
          <a:p>
            <a:pPr marL="457200" lvl="1" indent="0">
              <a:buFont typeface="ZapfDingbats BT" pitchFamily="18" charset="2"/>
              <a:buNone/>
              <a:defRPr/>
            </a:pPr>
            <a:endParaRPr lang="fr-FR" dirty="0" smtClean="0"/>
          </a:p>
        </p:txBody>
      </p:sp>
      <p:sp>
        <p:nvSpPr>
          <p:cNvPr id="48133" name="Espace réservé du numéro de diapositive 3"/>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A0512FA-CF2B-40E8-8876-84FEFC42EBE3}" type="slidenum">
              <a:rPr lang="en-US" sz="1200" smtClean="0"/>
              <a:pPr/>
              <a:t>33</a:t>
            </a:fld>
            <a:endParaRPr lang="en-US" sz="1200" smtClean="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26581143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p:cNvSpPr>
            <a:spLocks noGrp="1" noChangeArrowheads="1"/>
          </p:cNvSpPr>
          <p:nvPr>
            <p:ph type="title"/>
          </p:nvPr>
        </p:nvSpPr>
        <p:spPr>
          <a:xfrm>
            <a:off x="0" y="1"/>
            <a:ext cx="9144000" cy="764704"/>
          </a:xfrm>
        </p:spPr>
        <p:txBody>
          <a:bodyPr/>
          <a:lstStyle/>
          <a:p>
            <a:r>
              <a:rPr lang="en-US" dirty="0" smtClean="0"/>
              <a:t>Conclusions et </a:t>
            </a:r>
            <a:r>
              <a:rPr lang="en-US" dirty="0" err="1" smtClean="0"/>
              <a:t>Recommandations</a:t>
            </a:r>
            <a:endParaRPr lang="en-US" dirty="0" smtClean="0"/>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17412" name="Espace réservé du texte 2"/>
          <p:cNvSpPr>
            <a:spLocks noGrp="1"/>
          </p:cNvSpPr>
          <p:nvPr>
            <p:ph type="body" sz="half" idx="2"/>
          </p:nvPr>
        </p:nvSpPr>
        <p:spPr>
          <a:xfrm>
            <a:off x="251520" y="1557339"/>
            <a:ext cx="8517830" cy="791542"/>
          </a:xfrm>
        </p:spPr>
        <p:txBody>
          <a:bodyPr/>
          <a:lstStyle/>
          <a:p>
            <a:pPr marL="342900" lvl="1" indent="-342900">
              <a:buSzPct val="75000"/>
              <a:buBlip>
                <a:blip r:embed="rId3"/>
              </a:buBlip>
            </a:pPr>
            <a:r>
              <a:rPr lang="fr-FR" sz="3200" dirty="0"/>
              <a:t>Recommandation </a:t>
            </a:r>
            <a:r>
              <a:rPr lang="fr-FR" sz="3200" dirty="0" smtClean="0"/>
              <a:t>n°5 (suite)</a:t>
            </a:r>
            <a:endParaRPr lang="fr-FR" sz="3200" dirty="0"/>
          </a:p>
          <a:p>
            <a:pPr lvl="1"/>
            <a:r>
              <a:rPr lang="fr-FR" dirty="0" smtClean="0"/>
              <a:t>Publication des résultats de mesures :</a:t>
            </a:r>
          </a:p>
        </p:txBody>
      </p:sp>
      <p:sp>
        <p:nvSpPr>
          <p:cNvPr id="8" name="Rectangle 7"/>
          <p:cNvSpPr>
            <a:spLocks noChangeArrowheads="1"/>
          </p:cNvSpPr>
          <p:nvPr/>
        </p:nvSpPr>
        <p:spPr bwMode="auto">
          <a:xfrm>
            <a:off x="107950" y="3500438"/>
            <a:ext cx="2808288" cy="2551112"/>
          </a:xfrm>
          <a:prstGeom prst="rect">
            <a:avLst/>
          </a:prstGeom>
          <a:solidFill>
            <a:schemeClr val="bg1">
              <a:lumMod val="75000"/>
            </a:schemeClr>
          </a:solidFill>
          <a:ln>
            <a:noFill/>
          </a:ln>
        </p:spPr>
        <p:txBody>
          <a:bodyPr lIns="91411" tIns="45706" rIns="91411" bIns="45706" anchor="ctr"/>
          <a:lstStyle/>
          <a:p>
            <a:pPr defTabSz="912813">
              <a:defRPr/>
            </a:pPr>
            <a:r>
              <a:rPr lang="fr-FR" sz="1800" b="1" dirty="0">
                <a:solidFill>
                  <a:srgbClr val="0005A1"/>
                </a:solidFill>
              </a:rPr>
              <a:t>1</a:t>
            </a:r>
            <a:r>
              <a:rPr lang="fr-FR" sz="1800" b="1" baseline="30000" dirty="0">
                <a:solidFill>
                  <a:srgbClr val="0005A1"/>
                </a:solidFill>
              </a:rPr>
              <a:t>ère</a:t>
            </a:r>
            <a:r>
              <a:rPr lang="fr-FR" sz="1800" b="1" dirty="0">
                <a:solidFill>
                  <a:srgbClr val="0005A1"/>
                </a:solidFill>
              </a:rPr>
              <a:t> campagne voix sur un échantillon large (trentaine de </a:t>
            </a:r>
            <a:r>
              <a:rPr lang="fr-FR" sz="1800" b="1" dirty="0" smtClean="0">
                <a:solidFill>
                  <a:srgbClr val="0005A1"/>
                </a:solidFill>
              </a:rPr>
              <a:t>villes et points de concentration aéroports, centres touristiques…).</a:t>
            </a:r>
            <a:endParaRPr lang="fr-FR" sz="1800" b="1" dirty="0">
              <a:solidFill>
                <a:srgbClr val="0005A1"/>
              </a:solidFill>
            </a:endParaRPr>
          </a:p>
          <a:p>
            <a:pPr defTabSz="912813">
              <a:defRPr/>
            </a:pPr>
            <a:r>
              <a:rPr lang="fr-FR" sz="1800" b="1" dirty="0"/>
              <a:t>1</a:t>
            </a:r>
            <a:r>
              <a:rPr lang="fr-FR" sz="1800" b="1" baseline="30000" dirty="0"/>
              <a:t>er</a:t>
            </a:r>
            <a:r>
              <a:rPr lang="fr-FR" sz="1800" b="1" dirty="0"/>
              <a:t> trimestre de l’année</a:t>
            </a:r>
          </a:p>
        </p:txBody>
      </p:sp>
      <p:sp>
        <p:nvSpPr>
          <p:cNvPr id="9" name="Rectangle 8"/>
          <p:cNvSpPr>
            <a:spLocks noChangeArrowheads="1"/>
          </p:cNvSpPr>
          <p:nvPr/>
        </p:nvSpPr>
        <p:spPr bwMode="auto">
          <a:xfrm>
            <a:off x="6011863" y="3500438"/>
            <a:ext cx="2952750" cy="2135187"/>
          </a:xfrm>
          <a:prstGeom prst="rect">
            <a:avLst/>
          </a:prstGeom>
          <a:solidFill>
            <a:schemeClr val="bg1">
              <a:lumMod val="75000"/>
            </a:schemeClr>
          </a:solidFill>
          <a:ln>
            <a:noFill/>
          </a:ln>
        </p:spPr>
        <p:txBody>
          <a:bodyPr lIns="91411" tIns="45706" rIns="91411" bIns="45706" anchor="ctr"/>
          <a:lstStyle/>
          <a:p>
            <a:pPr defTabSz="912813">
              <a:defRPr/>
            </a:pPr>
            <a:r>
              <a:rPr lang="fr-FR" sz="1800" b="1" dirty="0">
                <a:solidFill>
                  <a:srgbClr val="0005A1"/>
                </a:solidFill>
              </a:rPr>
              <a:t>2</a:t>
            </a:r>
            <a:r>
              <a:rPr lang="fr-FR" sz="1800" b="1" baseline="30000" dirty="0">
                <a:solidFill>
                  <a:srgbClr val="0005A1"/>
                </a:solidFill>
              </a:rPr>
              <a:t>ème</a:t>
            </a:r>
            <a:r>
              <a:rPr lang="fr-FR" sz="1800" b="1" dirty="0">
                <a:solidFill>
                  <a:srgbClr val="0005A1"/>
                </a:solidFill>
              </a:rPr>
              <a:t> campagne similaire à la première basée pratiquement sur le même échantillon.</a:t>
            </a:r>
          </a:p>
          <a:p>
            <a:pPr defTabSz="912813">
              <a:defRPr/>
            </a:pPr>
            <a:r>
              <a:rPr lang="fr-FR" sz="1800" b="1" dirty="0"/>
              <a:t>4</a:t>
            </a:r>
            <a:r>
              <a:rPr lang="fr-FR" sz="1800" b="1" baseline="30000" dirty="0"/>
              <a:t>ème</a:t>
            </a:r>
            <a:r>
              <a:rPr lang="fr-FR" sz="1800" b="1" dirty="0"/>
              <a:t> trimestre de </a:t>
            </a:r>
            <a:r>
              <a:rPr lang="fr-FR" sz="1800" b="1" dirty="0" smtClean="0"/>
              <a:t>l’année</a:t>
            </a:r>
            <a:endParaRPr lang="fr-FR" sz="1800" b="1" dirty="0"/>
          </a:p>
        </p:txBody>
      </p:sp>
      <p:sp>
        <p:nvSpPr>
          <p:cNvPr id="10" name="Flèche droite 2"/>
          <p:cNvSpPr>
            <a:spLocks noChangeArrowheads="1"/>
          </p:cNvSpPr>
          <p:nvPr/>
        </p:nvSpPr>
        <p:spPr bwMode="auto">
          <a:xfrm>
            <a:off x="3059113" y="4508500"/>
            <a:ext cx="2808287" cy="649288"/>
          </a:xfrm>
          <a:prstGeom prst="rightArrow">
            <a:avLst>
              <a:gd name="adj1" fmla="val 50000"/>
              <a:gd name="adj2" fmla="val 49900"/>
            </a:avLst>
          </a:prstGeom>
          <a:solidFill>
            <a:schemeClr val="accent1"/>
          </a:solidFill>
          <a:ln w="9525" algn="ctr">
            <a:solidFill>
              <a:schemeClr val="tx1"/>
            </a:solidFill>
            <a:round/>
            <a:headEnd/>
            <a:tailEnd/>
          </a:ln>
        </p:spPr>
        <p:txBody>
          <a:bodyPr/>
          <a:lstStyle/>
          <a:p>
            <a:endParaRPr lang="fr-FR"/>
          </a:p>
        </p:txBody>
      </p:sp>
      <p:sp>
        <p:nvSpPr>
          <p:cNvPr id="11" name="ZoneTexte 5"/>
          <p:cNvSpPr txBox="1">
            <a:spLocks noChangeArrowheads="1"/>
          </p:cNvSpPr>
          <p:nvPr/>
        </p:nvSpPr>
        <p:spPr bwMode="auto">
          <a:xfrm>
            <a:off x="2949575" y="4014788"/>
            <a:ext cx="3059113"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1" hangingPunct="1"/>
            <a:r>
              <a:rPr lang="fr-FR" sz="1600" b="1">
                <a:latin typeface="Arial" charset="0"/>
                <a:cs typeface="Arial" charset="0"/>
              </a:rPr>
              <a:t>Communication des résultats</a:t>
            </a:r>
          </a:p>
          <a:p>
            <a:pPr algn="ctr" eaLnBrk="1" hangingPunct="1"/>
            <a:r>
              <a:rPr lang="fr-FR" sz="1600" b="1">
                <a:latin typeface="Arial" charset="0"/>
                <a:cs typeface="Arial" charset="0"/>
              </a:rPr>
              <a:t> aux opérateurs</a:t>
            </a:r>
          </a:p>
        </p:txBody>
      </p:sp>
      <p:sp>
        <p:nvSpPr>
          <p:cNvPr id="12" name="ZoneTexte 8"/>
          <p:cNvSpPr txBox="1">
            <a:spLocks noChangeArrowheads="1"/>
          </p:cNvSpPr>
          <p:nvPr/>
        </p:nvSpPr>
        <p:spPr bwMode="auto">
          <a:xfrm>
            <a:off x="3152775" y="5219700"/>
            <a:ext cx="2659063"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1" hangingPunct="1"/>
            <a:r>
              <a:rPr lang="fr-FR" sz="1600" b="1">
                <a:solidFill>
                  <a:srgbClr val="00B050"/>
                </a:solidFill>
                <a:latin typeface="Arial" charset="0"/>
                <a:cs typeface="Arial" charset="0"/>
              </a:rPr>
              <a:t>Délai de 5 à 6 mois pour</a:t>
            </a:r>
          </a:p>
          <a:p>
            <a:pPr algn="ctr" eaLnBrk="1" hangingPunct="1"/>
            <a:r>
              <a:rPr lang="fr-FR" sz="1600" b="1">
                <a:solidFill>
                  <a:srgbClr val="00B050"/>
                </a:solidFill>
                <a:latin typeface="Arial" charset="0"/>
                <a:cs typeface="Arial" charset="0"/>
              </a:rPr>
              <a:t>correction des anomalies</a:t>
            </a:r>
          </a:p>
          <a:p>
            <a:pPr algn="ctr" eaLnBrk="1" hangingPunct="1"/>
            <a:r>
              <a:rPr lang="fr-FR" sz="1600" b="1">
                <a:solidFill>
                  <a:srgbClr val="00B050"/>
                </a:solidFill>
                <a:latin typeface="Arial" charset="0"/>
                <a:cs typeface="Arial" charset="0"/>
              </a:rPr>
              <a:t> identifiées par l’ANRT</a:t>
            </a:r>
          </a:p>
        </p:txBody>
      </p:sp>
      <p:sp>
        <p:nvSpPr>
          <p:cNvPr id="17418" name="Espace réservé du numéro de diapositive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9CF261F-2D2F-48EF-925C-6438FCCB6A85}" type="slidenum">
              <a:rPr lang="en-US" sz="1200" smtClean="0"/>
              <a:pPr/>
              <a:t>34</a:t>
            </a:fld>
            <a:endParaRPr lang="en-US" sz="1200" smtClean="0"/>
          </a:p>
        </p:txBody>
      </p:sp>
      <p:sp>
        <p:nvSpPr>
          <p:cNvPr id="3" name="Rectangle 2"/>
          <p:cNvSpPr/>
          <p:nvPr/>
        </p:nvSpPr>
        <p:spPr>
          <a:xfrm>
            <a:off x="6345238" y="5759162"/>
            <a:ext cx="2286000" cy="923330"/>
          </a:xfrm>
          <a:prstGeom prst="rect">
            <a:avLst/>
          </a:prstGeom>
        </p:spPr>
        <p:txBody>
          <a:bodyPr>
            <a:spAutoFit/>
          </a:bodyPr>
          <a:lstStyle/>
          <a:p>
            <a:pPr lvl="0" algn="ctr" defTabSz="912813">
              <a:defRPr/>
            </a:pPr>
            <a:r>
              <a:rPr lang="fr-FR" sz="1800" b="1" i="1" dirty="0">
                <a:solidFill>
                  <a:srgbClr val="FF0000"/>
                </a:solidFill>
              </a:rPr>
              <a:t>(Publication des </a:t>
            </a:r>
            <a:r>
              <a:rPr lang="fr-FR" sz="1800" b="1" i="1" dirty="0" smtClean="0">
                <a:solidFill>
                  <a:srgbClr val="FF0000"/>
                </a:solidFill>
              </a:rPr>
              <a:t>résultats et communication)</a:t>
            </a:r>
            <a:endParaRPr lang="fr-FR" sz="1800" b="1" i="1" dirty="0">
              <a:solidFill>
                <a:srgbClr val="FF0000"/>
              </a:solidFill>
            </a:endParaRPr>
          </a:p>
        </p:txBody>
      </p:sp>
      <p:sp>
        <p:nvSpPr>
          <p:cNvPr id="13" name="Rectangle 12"/>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1016640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fade">
                                      <p:cBhvr>
                                        <p:cTn id="38" dur="1000"/>
                                        <p:tgtEl>
                                          <p:spTgt spid="3">
                                            <p:txEl>
                                              <p:pRg st="0" end="0"/>
                                            </p:txEl>
                                          </p:spTgt>
                                        </p:tgtEl>
                                      </p:cBhvr>
                                    </p:animEffect>
                                    <p:anim calcmode="lin" valueType="num">
                                      <p:cBhvr>
                                        <p:cTn id="3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0" end="0"/>
                                            </p:txEl>
                                          </p:spTgt>
                                        </p:tgtEl>
                                        <p:attrNameLst>
                                          <p:attrName>ppt_y</p:attrName>
                                        </p:attrNameLst>
                                      </p:cBhvr>
                                      <p:tavLst>
                                        <p:tav tm="0">
                                          <p:val>
                                            <p:strVal val="#ppt_y+.1"/>
                                          </p:val>
                                        </p:tav>
                                        <p:tav tm="100000">
                                          <p:val>
                                            <p:strVal val="#ppt_y"/>
                                          </p:val>
                                        </p:tav>
                                      </p:tavLst>
                                    </p:anim>
                                  </p:childTnLst>
                                </p:cTn>
                              </p:par>
                              <p:par>
                                <p:cTn id="41" presetID="35" presetClass="emph" presetSubtype="0" repeatCount="indefinite" fill="hold" nodeType="withEffect">
                                  <p:stCondLst>
                                    <p:cond delay="0"/>
                                  </p:stCondLst>
                                  <p:endCondLst>
                                    <p:cond evt="onNext" delay="0">
                                      <p:tgtEl>
                                        <p:sldTgt/>
                                      </p:tgtEl>
                                    </p:cond>
                                  </p:endCondLst>
                                  <p:childTnLst>
                                    <p:anim calcmode="discrete" valueType="str">
                                      <p:cBhvr>
                                        <p:cTn id="42" dur="1000" fill="hold"/>
                                        <p:tgtEl>
                                          <p:spTgt spid="3">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0724" name="Espace réservé du texte 2"/>
          <p:cNvSpPr>
            <a:spLocks noGrp="1"/>
          </p:cNvSpPr>
          <p:nvPr>
            <p:ph type="body" sz="half" idx="2"/>
          </p:nvPr>
        </p:nvSpPr>
        <p:spPr>
          <a:xfrm>
            <a:off x="539750" y="1700213"/>
            <a:ext cx="8229600" cy="3529012"/>
          </a:xfrm>
        </p:spPr>
        <p:txBody>
          <a:bodyPr/>
          <a:lstStyle/>
          <a:p>
            <a:pPr marL="0" indent="0" algn="ctr">
              <a:buFontTx/>
              <a:buNone/>
            </a:pPr>
            <a:r>
              <a:rPr lang="fr-FR" sz="4000" b="1" smtClean="0"/>
              <a:t>Merci pour votre attention</a:t>
            </a:r>
          </a:p>
          <a:p>
            <a:pPr marL="0" indent="0" algn="ctr">
              <a:buFontTx/>
              <a:buNone/>
            </a:pPr>
            <a:r>
              <a:rPr lang="fr-FR" sz="4000" b="1" smtClean="0"/>
              <a:t>Questions/Réponses</a:t>
            </a:r>
          </a:p>
          <a:p>
            <a:pPr marL="0" indent="0" algn="ctr">
              <a:buFontTx/>
              <a:buNone/>
            </a:pPr>
            <a:endParaRPr lang="fr-FR" smtClean="0"/>
          </a:p>
          <a:p>
            <a:pPr marL="0" indent="0" algn="ctr">
              <a:buFontTx/>
              <a:buNone/>
            </a:pPr>
            <a:endParaRPr lang="fr-FR" smtClean="0"/>
          </a:p>
          <a:p>
            <a:pPr marL="0" indent="0" algn="ctr">
              <a:buFontTx/>
              <a:buNone/>
            </a:pPr>
            <a:r>
              <a:rPr lang="en-GB" sz="2800" b="1" smtClean="0">
                <a:hlinkClick r:id="rId3"/>
              </a:rPr>
              <a:t>talib@anrt.ma</a:t>
            </a:r>
            <a:r>
              <a:rPr lang="en-GB" sz="2800" b="1" smtClean="0"/>
              <a:t> // </a:t>
            </a:r>
            <a:r>
              <a:rPr lang="en-GB" sz="2800" b="1" smtClean="0">
                <a:hlinkClick r:id="rId4"/>
              </a:rPr>
              <a:t>htalib@ties.itu.int</a:t>
            </a:r>
            <a:endParaRPr lang="en-GB" sz="2800" b="1" smtClean="0"/>
          </a:p>
          <a:p>
            <a:pPr marL="0" indent="0" algn="ctr">
              <a:buFontTx/>
              <a:buNone/>
            </a:pPr>
            <a:endParaRPr lang="fr-FR" smtClean="0"/>
          </a:p>
          <a:p>
            <a:pPr marL="0" indent="0">
              <a:buFontTx/>
              <a:buNone/>
            </a:pPr>
            <a:endParaRPr lang="fr-FR" smtClean="0"/>
          </a:p>
        </p:txBody>
      </p:sp>
      <p:sp>
        <p:nvSpPr>
          <p:cNvPr id="3" name="Espace réservé du numéro de diapositive 2"/>
          <p:cNvSpPr>
            <a:spLocks noGrp="1"/>
          </p:cNvSpPr>
          <p:nvPr>
            <p:ph type="sldNum" sz="quarter" idx="11"/>
          </p:nvPr>
        </p:nvSpPr>
        <p:spPr/>
        <p:txBody>
          <a:bodyPr/>
          <a:lstStyle/>
          <a:p>
            <a:pPr>
              <a:defRPr/>
            </a:pPr>
            <a:fld id="{93B09C60-56E3-49E9-AC4E-AB6A11F44413}" type="slidenum">
              <a:rPr lang="en-US" smtClean="0"/>
              <a:pPr>
                <a:defRPr/>
              </a:pPr>
              <a:t>35</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7"/>
          <p:cNvSpPr>
            <a:spLocks noGrp="1" noChangeArrowheads="1"/>
          </p:cNvSpPr>
          <p:nvPr>
            <p:ph type="body" sz="half" idx="2"/>
          </p:nvPr>
        </p:nvSpPr>
        <p:spPr>
          <a:xfrm>
            <a:off x="26988" y="1231900"/>
            <a:ext cx="8785225" cy="4968875"/>
          </a:xfrm>
        </p:spPr>
        <p:txBody>
          <a:bodyPr/>
          <a:lstStyle/>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a:p>
            <a:pPr marL="457200" lvl="1" indent="0">
              <a:lnSpc>
                <a:spcPct val="80000"/>
              </a:lnSpc>
              <a:buClr>
                <a:schemeClr val="accent3"/>
              </a:buClr>
              <a:buFont typeface="ZapfDingbats BT" pitchFamily="18" charset="2"/>
              <a:buNone/>
              <a:defRPr/>
            </a:pPr>
            <a:r>
              <a:rPr lang="fr-FR" dirty="0" smtClean="0"/>
              <a:t>					</a:t>
            </a:r>
            <a:endParaRPr lang="fr-FR" dirty="0"/>
          </a:p>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p:txBody>
      </p:sp>
      <p:sp>
        <p:nvSpPr>
          <p:cNvPr id="16387" name="Rectangle 8"/>
          <p:cNvSpPr txBox="1">
            <a:spLocks noChangeArrowheads="1"/>
          </p:cNvSpPr>
          <p:nvPr/>
        </p:nvSpPr>
        <p:spPr bwMode="auto">
          <a:xfrm>
            <a:off x="0" y="0"/>
            <a:ext cx="9144000" cy="1152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a:r>
              <a:rPr lang="en-US" b="1" dirty="0" err="1">
                <a:solidFill>
                  <a:schemeClr val="bg2"/>
                </a:solidFill>
              </a:rPr>
              <a:t>Fondements</a:t>
            </a:r>
            <a:r>
              <a:rPr lang="en-US" b="1" dirty="0">
                <a:solidFill>
                  <a:schemeClr val="bg2"/>
                </a:solidFill>
              </a:rPr>
              <a:t> pour le </a:t>
            </a:r>
            <a:r>
              <a:rPr lang="en-US" b="1" dirty="0" err="1">
                <a:solidFill>
                  <a:schemeClr val="bg2"/>
                </a:solidFill>
              </a:rPr>
              <a:t>suivi</a:t>
            </a:r>
            <a:r>
              <a:rPr lang="en-US" b="1" dirty="0">
                <a:solidFill>
                  <a:schemeClr val="bg2"/>
                </a:solidFill>
              </a:rPr>
              <a:t> de la </a:t>
            </a:r>
            <a:r>
              <a:rPr lang="en-US" b="1" dirty="0" err="1">
                <a:solidFill>
                  <a:schemeClr val="bg2"/>
                </a:solidFill>
              </a:rPr>
              <a:t>QoS</a:t>
            </a:r>
            <a:r>
              <a:rPr lang="en-US" b="1" dirty="0">
                <a:solidFill>
                  <a:schemeClr val="bg2"/>
                </a:solidFill>
              </a:rPr>
              <a:t/>
            </a:r>
            <a:br>
              <a:rPr lang="en-US" b="1" dirty="0">
                <a:solidFill>
                  <a:schemeClr val="bg2"/>
                </a:solidFill>
              </a:rPr>
            </a:br>
            <a:r>
              <a:rPr lang="en-US" b="1" dirty="0">
                <a:solidFill>
                  <a:schemeClr val="bg2"/>
                </a:solidFill>
              </a:rPr>
              <a:t> </a:t>
            </a:r>
          </a:p>
        </p:txBody>
      </p:sp>
      <p:sp>
        <p:nvSpPr>
          <p:cNvPr id="3" name="Flèche droite 2"/>
          <p:cNvSpPr/>
          <p:nvPr/>
        </p:nvSpPr>
        <p:spPr bwMode="auto">
          <a:xfrm>
            <a:off x="344488" y="685800"/>
            <a:ext cx="5522912" cy="3095625"/>
          </a:xfrm>
          <a:prstGeom prst="rightArrow">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r>
              <a:rPr lang="fr-FR" sz="2400" dirty="0"/>
              <a:t>Mise en place d’un dispositif global de réception des KPI des opérateurs : tous réseaux et tous services</a:t>
            </a:r>
          </a:p>
        </p:txBody>
      </p:sp>
      <p:sp>
        <p:nvSpPr>
          <p:cNvPr id="8" name="Flèche droite 7"/>
          <p:cNvSpPr>
            <a:spLocks noChangeArrowheads="1"/>
          </p:cNvSpPr>
          <p:nvPr/>
        </p:nvSpPr>
        <p:spPr bwMode="auto">
          <a:xfrm>
            <a:off x="344488" y="3752850"/>
            <a:ext cx="5522912" cy="3097213"/>
          </a:xfrm>
          <a:prstGeom prst="rightArrow">
            <a:avLst>
              <a:gd name="adj1" fmla="val 50000"/>
              <a:gd name="adj2" fmla="val 49971"/>
            </a:avLst>
          </a:prstGeom>
          <a:solidFill>
            <a:schemeClr val="accent1"/>
          </a:solidFill>
          <a:ln w="9525" algn="ctr">
            <a:solidFill>
              <a:schemeClr val="tx1"/>
            </a:solidFill>
            <a:round/>
            <a:headEnd/>
            <a:tailEnd/>
          </a:ln>
        </p:spPr>
        <p:txBody>
          <a:bodyPr/>
          <a:lstStyle/>
          <a:p>
            <a:r>
              <a:rPr lang="fr-FR" sz="2400"/>
              <a:t>Elaboration de documents de référence convenus par tous les acteurs encadrant les mesures terrain de la QoS</a:t>
            </a:r>
          </a:p>
        </p:txBody>
      </p:sp>
      <p:sp>
        <p:nvSpPr>
          <p:cNvPr id="4" name="Rectangle à coins arrondis 3"/>
          <p:cNvSpPr/>
          <p:nvPr/>
        </p:nvSpPr>
        <p:spPr bwMode="auto">
          <a:xfrm>
            <a:off x="5867400" y="836613"/>
            <a:ext cx="3097213" cy="2881312"/>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r>
              <a:rPr lang="fr-FR" sz="2400" b="1" dirty="0"/>
              <a:t>Modèle complet opérationnel de données KPI selon des fréquences fixées</a:t>
            </a:r>
          </a:p>
        </p:txBody>
      </p:sp>
      <p:sp>
        <p:nvSpPr>
          <p:cNvPr id="10" name="Rectangle à coins arrondis 9"/>
          <p:cNvSpPr>
            <a:spLocks noChangeArrowheads="1"/>
          </p:cNvSpPr>
          <p:nvPr/>
        </p:nvSpPr>
        <p:spPr bwMode="auto">
          <a:xfrm>
            <a:off x="5867400" y="3781425"/>
            <a:ext cx="3113088" cy="3103563"/>
          </a:xfrm>
          <a:prstGeom prst="roundRect">
            <a:avLst>
              <a:gd name="adj" fmla="val 16667"/>
            </a:avLst>
          </a:prstGeom>
          <a:solidFill>
            <a:schemeClr val="accent1"/>
          </a:solidFill>
          <a:ln w="9525" algn="ctr">
            <a:solidFill>
              <a:schemeClr val="tx1"/>
            </a:solidFill>
            <a:round/>
            <a:headEnd/>
            <a:tailEnd/>
          </a:ln>
        </p:spPr>
        <p:txBody>
          <a:bodyPr/>
          <a:lstStyle/>
          <a:p>
            <a:r>
              <a:rPr lang="fr-FR" sz="2400" b="1"/>
              <a:t>Externalisation maîtrisée des mesures et usage des résultats par les opérateurs</a:t>
            </a:r>
          </a:p>
        </p:txBody>
      </p:sp>
      <p:sp>
        <p:nvSpPr>
          <p:cNvPr id="16392" name="Espace réservé du numéro de diapositive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8D1F300-8B20-40E6-93C7-F5B216DB4876}" type="slidenum">
              <a:rPr lang="en-US" sz="1200" smtClean="0"/>
              <a:pPr/>
              <a:t>4</a:t>
            </a:fld>
            <a:endParaRPr lang="en-US" sz="1200" smtClean="0"/>
          </a:p>
        </p:txBody>
      </p:sp>
      <p:sp>
        <p:nvSpPr>
          <p:cNvPr id="9" name="Rectangle 8"/>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1925814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4"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body" sz="half" idx="2"/>
          </p:nvPr>
        </p:nvSpPr>
        <p:spPr>
          <a:xfrm>
            <a:off x="8772" y="1628800"/>
            <a:ext cx="9144000" cy="3744416"/>
          </a:xfrm>
        </p:spPr>
        <p:txBody>
          <a:bodyPr/>
          <a:lstStyle/>
          <a:p>
            <a:pPr>
              <a:lnSpc>
                <a:spcPct val="90000"/>
              </a:lnSpc>
            </a:pPr>
            <a:r>
              <a:rPr lang="en-US" dirty="0" err="1" smtClean="0"/>
              <a:t>Méthodologie</a:t>
            </a:r>
            <a:r>
              <a:rPr lang="en-US" dirty="0" smtClean="0"/>
              <a:t> </a:t>
            </a:r>
            <a:r>
              <a:rPr lang="en-US" dirty="0" err="1" smtClean="0"/>
              <a:t>d’évaluation</a:t>
            </a:r>
            <a:r>
              <a:rPr lang="en-US" dirty="0" smtClean="0"/>
              <a:t> de la </a:t>
            </a:r>
            <a:r>
              <a:rPr lang="en-US" dirty="0" err="1" smtClean="0"/>
              <a:t>qualité</a:t>
            </a:r>
            <a:r>
              <a:rPr lang="en-US" dirty="0" smtClean="0"/>
              <a:t> de service </a:t>
            </a:r>
            <a:r>
              <a:rPr lang="en-US" dirty="0" err="1" smtClean="0"/>
              <a:t>QoS</a:t>
            </a:r>
            <a:r>
              <a:rPr lang="en-US" dirty="0" smtClean="0"/>
              <a:t> data pour les </a:t>
            </a:r>
            <a:r>
              <a:rPr lang="en-US" dirty="0" err="1" smtClean="0"/>
              <a:t>réseaux</a:t>
            </a:r>
            <a:r>
              <a:rPr lang="en-US" dirty="0" smtClean="0"/>
              <a:t> 3G (UMTS </a:t>
            </a:r>
            <a:r>
              <a:rPr lang="en-US" dirty="0" err="1" smtClean="0"/>
              <a:t>ou</a:t>
            </a:r>
            <a:r>
              <a:rPr lang="en-US" dirty="0" smtClean="0"/>
              <a:t> CDMA2000 </a:t>
            </a:r>
            <a:r>
              <a:rPr lang="en-US" dirty="0" err="1" smtClean="0"/>
              <a:t>sur</a:t>
            </a:r>
            <a:r>
              <a:rPr lang="en-US" dirty="0" smtClean="0"/>
              <a:t> PC </a:t>
            </a:r>
            <a:r>
              <a:rPr lang="en-US" dirty="0" err="1" smtClean="0"/>
              <a:t>ou</a:t>
            </a:r>
            <a:r>
              <a:rPr lang="en-US" dirty="0" smtClean="0"/>
              <a:t> SP) </a:t>
            </a:r>
            <a:r>
              <a:rPr lang="en-US" dirty="0" err="1" smtClean="0"/>
              <a:t>est</a:t>
            </a:r>
            <a:r>
              <a:rPr lang="en-US" dirty="0" smtClean="0"/>
              <a:t> </a:t>
            </a:r>
            <a:r>
              <a:rPr lang="en-US" dirty="0" err="1" smtClean="0"/>
              <a:t>parfaitement</a:t>
            </a:r>
            <a:r>
              <a:rPr lang="en-US" dirty="0" smtClean="0"/>
              <a:t> </a:t>
            </a:r>
            <a:r>
              <a:rPr lang="en-US" dirty="0" err="1" smtClean="0"/>
              <a:t>valable</a:t>
            </a:r>
            <a:r>
              <a:rPr lang="en-US" dirty="0" smtClean="0"/>
              <a:t> pour les </a:t>
            </a:r>
            <a:r>
              <a:rPr lang="en-US" dirty="0" err="1" smtClean="0"/>
              <a:t>réseaux</a:t>
            </a:r>
            <a:r>
              <a:rPr lang="en-US" dirty="0" smtClean="0"/>
              <a:t> mobiles de futures </a:t>
            </a:r>
            <a:r>
              <a:rPr lang="en-US" dirty="0" err="1" smtClean="0"/>
              <a:t>générations</a:t>
            </a:r>
            <a:r>
              <a:rPr lang="en-US" dirty="0" smtClean="0"/>
              <a:t> :</a:t>
            </a:r>
          </a:p>
          <a:p>
            <a:pPr>
              <a:lnSpc>
                <a:spcPct val="90000"/>
              </a:lnSpc>
            </a:pPr>
            <a:endParaRPr lang="en-US" dirty="0" smtClean="0"/>
          </a:p>
          <a:p>
            <a:pPr marL="0" indent="0">
              <a:lnSpc>
                <a:spcPct val="90000"/>
              </a:lnSpc>
              <a:buNone/>
            </a:pPr>
            <a:r>
              <a:rPr lang="en-US" dirty="0" smtClean="0"/>
              <a:t>   4G (         ),</a:t>
            </a:r>
          </a:p>
          <a:p>
            <a:pPr marL="0" indent="0">
              <a:lnSpc>
                <a:spcPct val="90000"/>
              </a:lnSpc>
              <a:buNone/>
            </a:pPr>
            <a:r>
              <a:rPr lang="en-US" dirty="0"/>
              <a:t> </a:t>
            </a:r>
            <a:r>
              <a:rPr lang="en-US" dirty="0" smtClean="0"/>
              <a:t>  </a:t>
            </a:r>
            <a:r>
              <a:rPr lang="en-US" dirty="0" err="1" smtClean="0"/>
              <a:t>Wifi</a:t>
            </a:r>
            <a:r>
              <a:rPr lang="en-US" dirty="0" smtClean="0"/>
              <a:t> Outdoor (offloading        ),…</a:t>
            </a:r>
          </a:p>
        </p:txBody>
      </p:sp>
      <p:sp>
        <p:nvSpPr>
          <p:cNvPr id="6148" name="Rectangle 8"/>
          <p:cNvSpPr>
            <a:spLocks noGrp="1" noChangeArrowheads="1"/>
          </p:cNvSpPr>
          <p:nvPr>
            <p:ph type="title"/>
          </p:nvPr>
        </p:nvSpPr>
        <p:spPr>
          <a:xfrm>
            <a:off x="0" y="692696"/>
            <a:ext cx="9144000" cy="72478"/>
          </a:xfrm>
        </p:spPr>
        <p:txBody>
          <a:bodyPr/>
          <a:lstStyle/>
          <a:p>
            <a:r>
              <a:rPr lang="en-US" sz="2800" dirty="0" err="1"/>
              <a:t>Fondements</a:t>
            </a:r>
            <a:r>
              <a:rPr lang="en-US" sz="2800" dirty="0"/>
              <a:t> pour le </a:t>
            </a:r>
            <a:r>
              <a:rPr lang="en-US" sz="2800" dirty="0" err="1"/>
              <a:t>suivi</a:t>
            </a:r>
            <a:r>
              <a:rPr lang="en-US" sz="2800" dirty="0"/>
              <a:t> de la </a:t>
            </a:r>
            <a:r>
              <a:rPr lang="en-US" sz="2800" dirty="0" err="1"/>
              <a:t>QoS</a:t>
            </a:r>
            <a:r>
              <a:rPr lang="en-US" sz="2800" dirty="0"/>
              <a:t/>
            </a:r>
            <a:br>
              <a:rPr lang="en-US" sz="2800" dirty="0"/>
            </a:br>
            <a:r>
              <a:rPr lang="en-US" sz="3000" dirty="0" smtClean="0"/>
              <a:t/>
            </a:r>
            <a:br>
              <a:rPr lang="en-US" sz="3000" dirty="0" smtClean="0"/>
            </a:br>
            <a:r>
              <a:rPr lang="en-US" dirty="0" smtClean="0"/>
              <a:t> </a:t>
            </a:r>
          </a:p>
        </p:txBody>
      </p:sp>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5</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pic>
        <p:nvPicPr>
          <p:cNvPr id="8" name="Image 7" descr="http://www.4gamericas.org/UserFiles/image/Board_of_Governors_Logos/LTE-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91540" y="4365104"/>
            <a:ext cx="1152128" cy="652462"/>
          </a:xfrm>
          <a:prstGeom prst="rect">
            <a:avLst/>
          </a:prstGeom>
          <a:noFill/>
          <a:ln>
            <a:noFill/>
          </a:ln>
        </p:spPr>
      </p:pic>
      <p:pic>
        <p:nvPicPr>
          <p:cNvPr id="9" name="Image 8" descr="wifi (crédit photo © Anatoly Maslennikov - Fotolia.com)"/>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580112" y="4856956"/>
            <a:ext cx="876300" cy="876300"/>
          </a:xfrm>
          <a:prstGeom prst="rect">
            <a:avLst/>
          </a:prstGeom>
          <a:noFill/>
          <a:ln>
            <a:noFill/>
          </a:ln>
        </p:spPr>
      </p:pic>
    </p:spTree>
    <p:extLst>
      <p:ext uri="{BB962C8B-B14F-4D97-AF65-F5344CB8AC3E}">
        <p14:creationId xmlns:p14="http://schemas.microsoft.com/office/powerpoint/2010/main" xmlns="" val="22793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26988"/>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764704"/>
            <a:ext cx="9144000" cy="6093296"/>
          </a:xfrm>
        </p:spPr>
        <p:txBody>
          <a:bodyPr/>
          <a:lstStyle/>
          <a:p>
            <a:pPr>
              <a:defRPr/>
            </a:pPr>
            <a:r>
              <a:rPr lang="fr-FR" dirty="0">
                <a:solidFill>
                  <a:schemeClr val="accent2">
                    <a:lumMod val="20000"/>
                    <a:lumOff val="80000"/>
                  </a:schemeClr>
                </a:solidFill>
              </a:rPr>
              <a:t>Introduction : fondements </a:t>
            </a:r>
            <a:r>
              <a:rPr lang="fr-FR" dirty="0" err="1">
                <a:solidFill>
                  <a:schemeClr val="accent2">
                    <a:lumMod val="20000"/>
                    <a:lumOff val="80000"/>
                  </a:schemeClr>
                </a:solidFill>
              </a:rPr>
              <a:t>QoS</a:t>
            </a:r>
            <a:r>
              <a:rPr lang="fr-FR" dirty="0">
                <a:solidFill>
                  <a:schemeClr val="accent2">
                    <a:lumMod val="20000"/>
                    <a:lumOff val="80000"/>
                  </a:schemeClr>
                </a:solidFill>
              </a:rPr>
              <a:t>…</a:t>
            </a:r>
          </a:p>
          <a:p>
            <a:pPr>
              <a:defRPr/>
            </a:pPr>
            <a:r>
              <a:rPr lang="fr-FR" dirty="0" smtClean="0"/>
              <a:t>Le service Internet mobile 3G au Maroc</a:t>
            </a:r>
          </a:p>
          <a:p>
            <a:pPr>
              <a:defRPr/>
            </a:pPr>
            <a:r>
              <a:rPr lang="fr-FR" dirty="0">
                <a:solidFill>
                  <a:schemeClr val="accent2">
                    <a:lumMod val="20000"/>
                    <a:lumOff val="80000"/>
                  </a:schemeClr>
                </a:solidFill>
              </a:rPr>
              <a:t>Types de mesures :</a:t>
            </a:r>
          </a:p>
          <a:p>
            <a:pPr marL="342900" lvl="1" indent="-342900">
              <a:buSzPct val="75000"/>
              <a:buBlip>
                <a:blip r:embed="rId3"/>
              </a:buBlip>
              <a:defRPr/>
            </a:pPr>
            <a:r>
              <a:rPr lang="fr-FR" sz="3200" dirty="0">
                <a:solidFill>
                  <a:schemeClr val="accent2">
                    <a:lumMod val="20000"/>
                    <a:lumOff val="80000"/>
                  </a:schemeClr>
                </a:solidFill>
                <a:ea typeface="+mn-ea"/>
                <a:cs typeface="+mn-cs"/>
              </a:rPr>
              <a:t>Internet mobile 3G sur PC,</a:t>
            </a:r>
          </a:p>
          <a:p>
            <a:pPr marL="342900" lvl="1" indent="-342900">
              <a:buSzPct val="75000"/>
              <a:buBlip>
                <a:blip r:embed="rId3"/>
              </a:buBlip>
              <a:defRPr/>
            </a:pPr>
            <a:r>
              <a:rPr lang="fr-FR" sz="3200" dirty="0">
                <a:solidFill>
                  <a:schemeClr val="accent2">
                    <a:lumMod val="20000"/>
                    <a:lumOff val="80000"/>
                  </a:schemeClr>
                </a:solidFill>
                <a:ea typeface="+mn-ea"/>
                <a:cs typeface="+mn-cs"/>
              </a:rPr>
              <a:t>Internet mobile 3G sur Smartphones</a:t>
            </a:r>
          </a:p>
          <a:p>
            <a:pPr marL="342900" lvl="1" indent="-342900">
              <a:buSzPct val="75000"/>
              <a:buBlip>
                <a:blip r:embed="rId3"/>
              </a:buBlip>
              <a:defRPr/>
            </a:pPr>
            <a:r>
              <a:rPr lang="fr-FR" sz="3200" dirty="0">
                <a:solidFill>
                  <a:schemeClr val="accent2">
                    <a:lumMod val="20000"/>
                    <a:lumOff val="80000"/>
                  </a:schemeClr>
                </a:solidFill>
                <a:ea typeface="+mn-ea"/>
                <a:cs typeface="+mn-cs"/>
              </a:rPr>
              <a:t>Mesures FTP ou HTTP</a:t>
            </a:r>
          </a:p>
          <a:p>
            <a:pPr>
              <a:defRPr/>
            </a:pPr>
            <a:r>
              <a:rPr lang="fr-FR" dirty="0">
                <a:solidFill>
                  <a:schemeClr val="accent2">
                    <a:lumMod val="20000"/>
                    <a:lumOff val="80000"/>
                  </a:schemeClr>
                </a:solidFill>
              </a:rPr>
              <a:t>Indicateurs mesurés (Définitions)</a:t>
            </a:r>
          </a:p>
          <a:p>
            <a:pPr>
              <a:defRPr/>
            </a:pPr>
            <a:r>
              <a:rPr lang="fr-FR" dirty="0">
                <a:solidFill>
                  <a:schemeClr val="accent2">
                    <a:lumMod val="20000"/>
                    <a:lumOff val="80000"/>
                  </a:schemeClr>
                </a:solidFill>
              </a:rPr>
              <a:t>Plate-forme serveurs de mesures</a:t>
            </a:r>
          </a:p>
          <a:p>
            <a:pPr>
              <a:defRPr/>
            </a:pPr>
            <a:r>
              <a:rPr lang="fr-FR" dirty="0">
                <a:solidFill>
                  <a:schemeClr val="accent2">
                    <a:lumMod val="20000"/>
                    <a:lumOff val="80000"/>
                  </a:schemeClr>
                </a:solidFill>
              </a:rPr>
              <a:t>Outils de mesures</a:t>
            </a:r>
          </a:p>
          <a:p>
            <a:pPr marL="342900" lvl="1" indent="-342900">
              <a:buSzPct val="75000"/>
              <a:buBlip>
                <a:blip r:embed="rId3"/>
              </a:buBlip>
              <a:defRPr/>
            </a:pPr>
            <a:r>
              <a:rPr lang="fr-FR" sz="3200" dirty="0">
                <a:solidFill>
                  <a:schemeClr val="accent2">
                    <a:lumMod val="20000"/>
                    <a:lumOff val="80000"/>
                  </a:schemeClr>
                </a:solidFill>
                <a:ea typeface="+mn-ea"/>
                <a:cs typeface="+mn-cs"/>
              </a:rPr>
              <a:t>Conclusions et recommandations</a:t>
            </a:r>
          </a:p>
        </p:txBody>
      </p:sp>
      <p:sp>
        <p:nvSpPr>
          <p:cNvPr id="2" name="Espace réservé du numéro de diapositive 1"/>
          <p:cNvSpPr>
            <a:spLocks noGrp="1"/>
          </p:cNvSpPr>
          <p:nvPr>
            <p:ph type="sldNum" sz="quarter" idx="11"/>
          </p:nvPr>
        </p:nvSpPr>
        <p:spPr>
          <a:xfrm>
            <a:off x="7751763" y="6525344"/>
            <a:ext cx="1366837" cy="359644"/>
          </a:xfrm>
        </p:spPr>
        <p:txBody>
          <a:bodyPr/>
          <a:lstStyle/>
          <a:p>
            <a:pPr>
              <a:defRPr/>
            </a:pPr>
            <a:fld id="{68634B60-16E9-421C-BEAE-A5921D67FD8D}" type="slidenum">
              <a:rPr lang="en-US" smtClean="0"/>
              <a:pPr>
                <a:defRPr/>
              </a:pPr>
              <a:t>6</a:t>
            </a:fld>
            <a:endParaRPr lang="en-US" dirty="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body" sz="half" idx="2"/>
          </p:nvPr>
        </p:nvSpPr>
        <p:spPr>
          <a:xfrm>
            <a:off x="0" y="908050"/>
            <a:ext cx="9144000" cy="3025775"/>
          </a:xfrm>
        </p:spPr>
        <p:txBody>
          <a:bodyPr/>
          <a:lstStyle/>
          <a:p>
            <a:pPr>
              <a:lnSpc>
                <a:spcPct val="90000"/>
              </a:lnSpc>
            </a:pPr>
            <a:r>
              <a:rPr lang="en-US" sz="2800" dirty="0" err="1" smtClean="0"/>
              <a:t>Trois</a:t>
            </a:r>
            <a:r>
              <a:rPr lang="en-US" sz="2800" dirty="0" smtClean="0"/>
              <a:t> </a:t>
            </a:r>
            <a:r>
              <a:rPr lang="en-US" sz="2800" dirty="0" err="1" smtClean="0"/>
              <a:t>opérateurs</a:t>
            </a:r>
            <a:r>
              <a:rPr lang="en-US" sz="2800" dirty="0" smtClean="0"/>
              <a:t> 3G (</a:t>
            </a:r>
            <a:r>
              <a:rPr lang="en-US" sz="2800" dirty="0" err="1" smtClean="0"/>
              <a:t>opérateurs</a:t>
            </a:r>
            <a:r>
              <a:rPr lang="en-US" sz="2800" dirty="0" smtClean="0"/>
              <a:t> </a:t>
            </a:r>
            <a:r>
              <a:rPr lang="en-US" sz="2800" dirty="0" err="1" smtClean="0"/>
              <a:t>globaux</a:t>
            </a:r>
            <a:r>
              <a:rPr lang="en-US" sz="2800" dirty="0" smtClean="0"/>
              <a:t>) :</a:t>
            </a:r>
          </a:p>
          <a:p>
            <a:pPr lvl="1">
              <a:lnSpc>
                <a:spcPct val="90000"/>
              </a:lnSpc>
            </a:pPr>
            <a:r>
              <a:rPr lang="en-US" sz="2400" dirty="0" err="1" smtClean="0"/>
              <a:t>Itissalat</a:t>
            </a:r>
            <a:r>
              <a:rPr lang="en-US" sz="2400" dirty="0" smtClean="0"/>
              <a:t> Al-</a:t>
            </a:r>
            <a:r>
              <a:rPr lang="en-US" sz="2400" dirty="0" err="1" smtClean="0"/>
              <a:t>Maghrib</a:t>
            </a:r>
            <a:r>
              <a:rPr lang="en-US" sz="2400" dirty="0" smtClean="0"/>
              <a:t> (</a:t>
            </a:r>
            <a:r>
              <a:rPr lang="en-US" sz="2400" dirty="0" err="1" smtClean="0"/>
              <a:t>Maroc</a:t>
            </a:r>
            <a:r>
              <a:rPr lang="en-US" sz="2400" dirty="0" smtClean="0"/>
              <a:t> Telecom) et </a:t>
            </a:r>
            <a:r>
              <a:rPr lang="en-US" sz="2400" dirty="0" err="1" smtClean="0"/>
              <a:t>Médi</a:t>
            </a:r>
            <a:r>
              <a:rPr lang="en-US" sz="2400" dirty="0" smtClean="0"/>
              <a:t> Telecom : </a:t>
            </a:r>
            <a:r>
              <a:rPr lang="en-US" sz="2400" dirty="0" err="1" smtClean="0"/>
              <a:t>technologie</a:t>
            </a:r>
            <a:r>
              <a:rPr lang="en-US" sz="2400" dirty="0" smtClean="0"/>
              <a:t> UMTS,</a:t>
            </a:r>
          </a:p>
          <a:p>
            <a:pPr lvl="1">
              <a:lnSpc>
                <a:spcPct val="90000"/>
              </a:lnSpc>
            </a:pPr>
            <a:r>
              <a:rPr lang="en-US" sz="2400" dirty="0" err="1" smtClean="0"/>
              <a:t>Maroc</a:t>
            </a:r>
            <a:r>
              <a:rPr lang="en-US" sz="2400" dirty="0" smtClean="0"/>
              <a:t> connect (Wana Corporate) : </a:t>
            </a:r>
            <a:r>
              <a:rPr lang="en-US" sz="2400" dirty="0" err="1" smtClean="0"/>
              <a:t>technologie</a:t>
            </a:r>
            <a:r>
              <a:rPr lang="en-US" sz="2400" dirty="0" smtClean="0"/>
              <a:t> CDMA-2000.</a:t>
            </a:r>
          </a:p>
          <a:p>
            <a:pPr>
              <a:lnSpc>
                <a:spcPct val="90000"/>
              </a:lnSpc>
            </a:pPr>
            <a:r>
              <a:rPr lang="fr-FR" sz="2800" dirty="0" smtClean="0"/>
              <a:t>Les services 3G, lancés au Maroc en mars 2007, porteront le développement de l’Internet au Maroc</a:t>
            </a:r>
          </a:p>
        </p:txBody>
      </p:sp>
      <p:sp>
        <p:nvSpPr>
          <p:cNvPr id="6148" name="Rectangle 8"/>
          <p:cNvSpPr>
            <a:spLocks noGrp="1" noChangeArrowheads="1"/>
          </p:cNvSpPr>
          <p:nvPr>
            <p:ph type="title"/>
          </p:nvPr>
        </p:nvSpPr>
        <p:spPr>
          <a:xfrm>
            <a:off x="0" y="333375"/>
            <a:ext cx="9144000" cy="431800"/>
          </a:xfrm>
        </p:spPr>
        <p:txBody>
          <a:bodyPr/>
          <a:lstStyle/>
          <a:p>
            <a:r>
              <a:rPr lang="en-US" sz="3000" dirty="0" smtClean="0"/>
              <a:t>Le service Internet mobile 3G au </a:t>
            </a:r>
            <a:r>
              <a:rPr lang="en-US" sz="3000" dirty="0" err="1" smtClean="0"/>
              <a:t>Maroc</a:t>
            </a:r>
            <a:r>
              <a:rPr lang="en-US" sz="3000" dirty="0" smtClean="0"/>
              <a:t/>
            </a:r>
            <a:br>
              <a:rPr lang="en-US" sz="3000" dirty="0" smtClean="0"/>
            </a:br>
            <a:r>
              <a:rPr lang="en-US" dirty="0" smtClean="0"/>
              <a:t> </a:t>
            </a:r>
          </a:p>
        </p:txBody>
      </p:sp>
      <p:pic>
        <p:nvPicPr>
          <p:cNvPr id="6149" name="Picture 1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59113" y="3716338"/>
            <a:ext cx="5689600" cy="290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7</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ChangeArrowheads="1"/>
          </p:cNvSpPr>
          <p:nvPr/>
        </p:nvSpPr>
        <p:spPr bwMode="auto">
          <a:xfrm>
            <a:off x="285750" y="4889500"/>
            <a:ext cx="8750300" cy="1570038"/>
          </a:xfrm>
          <a:prstGeom prst="rect">
            <a:avLst/>
          </a:prstGeom>
          <a:noFill/>
          <a:ln w="9525">
            <a:noFill/>
            <a:miter lim="800000"/>
            <a:headEnd/>
            <a:tailEnd/>
          </a:ln>
        </p:spPr>
        <p:txBody>
          <a:bodyPr>
            <a:spAutoFit/>
          </a:bodyPr>
          <a:lstStyle/>
          <a:p>
            <a:pPr marL="285750" indent="-285750" algn="just" eaLnBrk="0" hangingPunct="0">
              <a:buFont typeface="Arial" pitchFamily="34" charset="0"/>
              <a:buChar char="•"/>
              <a:defRPr/>
            </a:pPr>
            <a:r>
              <a:rPr lang="fr-FR" sz="1600" b="1" kern="0" dirty="0">
                <a:solidFill>
                  <a:srgbClr val="000099"/>
                </a:solidFill>
                <a:latin typeface="Century Gothic" pitchFamily="34" charset="0"/>
                <a:ea typeface="굴림" pitchFamily="34" charset="-127"/>
                <a:cs typeface="+mn-cs"/>
              </a:rPr>
              <a:t>Le parc Internet a connu une croissance soutenue </a:t>
            </a:r>
            <a:r>
              <a:rPr lang="fr-FR" sz="1600" b="1" kern="0" dirty="0" smtClean="0">
                <a:solidFill>
                  <a:srgbClr val="000099"/>
                </a:solidFill>
                <a:latin typeface="Century Gothic" pitchFamily="34" charset="0"/>
                <a:ea typeface="굴림" pitchFamily="34" charset="-127"/>
              </a:rPr>
              <a:t>en particulier </a:t>
            </a:r>
            <a:r>
              <a:rPr lang="fr-FR" sz="1600" b="1" kern="0" dirty="0" smtClean="0">
                <a:solidFill>
                  <a:srgbClr val="000099"/>
                </a:solidFill>
                <a:latin typeface="Century Gothic" pitchFamily="34" charset="0"/>
                <a:ea typeface="굴림" pitchFamily="34" charset="-127"/>
                <a:cs typeface="+mn-cs"/>
              </a:rPr>
              <a:t>durant </a:t>
            </a:r>
            <a:r>
              <a:rPr lang="fr-FR" sz="1600" b="1" kern="0" dirty="0">
                <a:solidFill>
                  <a:srgbClr val="000099"/>
                </a:solidFill>
                <a:latin typeface="Century Gothic" pitchFamily="34" charset="0"/>
                <a:ea typeface="굴림" pitchFamily="34" charset="-127"/>
                <a:cs typeface="+mn-cs"/>
              </a:rPr>
              <a:t>les quatre dernières </a:t>
            </a:r>
            <a:r>
              <a:rPr lang="fr-FR" sz="1600" b="1" kern="0" dirty="0" smtClean="0">
                <a:solidFill>
                  <a:srgbClr val="000099"/>
                </a:solidFill>
                <a:latin typeface="Century Gothic" pitchFamily="34" charset="0"/>
                <a:ea typeface="굴림" pitchFamily="34" charset="-127"/>
                <a:cs typeface="+mn-cs"/>
              </a:rPr>
              <a:t>années.</a:t>
            </a:r>
            <a:endParaRPr lang="fr-FR" sz="1600" b="1" kern="0" dirty="0">
              <a:solidFill>
                <a:srgbClr val="000099"/>
              </a:solidFill>
              <a:latin typeface="Century Gothic" pitchFamily="34" charset="0"/>
              <a:ea typeface="굴림" pitchFamily="34" charset="-127"/>
              <a:cs typeface="+mn-cs"/>
            </a:endParaRPr>
          </a:p>
          <a:p>
            <a:pPr marL="285750" indent="-285750" algn="just" eaLnBrk="0" hangingPunct="0">
              <a:buFont typeface="Arial" pitchFamily="34" charset="0"/>
              <a:buChar char="•"/>
              <a:defRPr/>
            </a:pPr>
            <a:r>
              <a:rPr lang="fr-FR" sz="1600" b="1" kern="0" dirty="0">
                <a:solidFill>
                  <a:srgbClr val="000099"/>
                </a:solidFill>
                <a:latin typeface="Century Gothic" pitchFamily="34" charset="0"/>
                <a:ea typeface="굴림" pitchFamily="34" charset="-127"/>
                <a:cs typeface="+mn-cs"/>
              </a:rPr>
              <a:t>Cette croissance est due essentiellement au développement des offres Internet mobile 3G.  </a:t>
            </a:r>
          </a:p>
          <a:p>
            <a:pPr marL="285750" indent="-285750" algn="just" eaLnBrk="0" hangingPunct="0">
              <a:buFont typeface="Arial" pitchFamily="34" charset="0"/>
              <a:buChar char="•"/>
              <a:defRPr/>
            </a:pPr>
            <a:r>
              <a:rPr lang="fr-FR" sz="1600" b="1" kern="0" dirty="0">
                <a:solidFill>
                  <a:srgbClr val="000099"/>
                </a:solidFill>
                <a:latin typeface="Century Gothic" pitchFamily="34" charset="0"/>
                <a:ea typeface="굴림" pitchFamily="34" charset="-127"/>
                <a:cs typeface="+mn-cs"/>
              </a:rPr>
              <a:t>Actuellement sur </a:t>
            </a:r>
            <a:r>
              <a:rPr lang="fr-FR" sz="1600" b="1" kern="0" dirty="0" smtClean="0">
                <a:solidFill>
                  <a:srgbClr val="000099"/>
                </a:solidFill>
                <a:latin typeface="Century Gothic" pitchFamily="34" charset="0"/>
                <a:ea typeface="굴림" pitchFamily="34" charset="-127"/>
                <a:cs typeface="+mn-cs"/>
              </a:rPr>
              <a:t>plus de </a:t>
            </a:r>
            <a:r>
              <a:rPr lang="fr-FR" sz="1600" b="1" kern="0" dirty="0">
                <a:solidFill>
                  <a:srgbClr val="000099"/>
                </a:solidFill>
                <a:latin typeface="Century Gothic" pitchFamily="34" charset="0"/>
                <a:ea typeface="굴림" pitchFamily="34" charset="-127"/>
                <a:cs typeface="+mn-cs"/>
              </a:rPr>
              <a:t>4 millions d’abonnés, près de </a:t>
            </a:r>
            <a:r>
              <a:rPr lang="fr-FR" sz="1600" b="1" kern="0" dirty="0" smtClean="0">
                <a:solidFill>
                  <a:srgbClr val="000099"/>
                </a:solidFill>
                <a:latin typeface="Century Gothic" pitchFamily="34" charset="0"/>
                <a:ea typeface="굴림" pitchFamily="34" charset="-127"/>
                <a:cs typeface="+mn-cs"/>
              </a:rPr>
              <a:t>82% </a:t>
            </a:r>
            <a:r>
              <a:rPr lang="fr-FR" sz="1600" b="1" kern="0" dirty="0">
                <a:solidFill>
                  <a:srgbClr val="000099"/>
                </a:solidFill>
                <a:latin typeface="Century Gothic" pitchFamily="34" charset="0"/>
                <a:ea typeface="굴림" pitchFamily="34" charset="-127"/>
                <a:cs typeface="+mn-cs"/>
              </a:rPr>
              <a:t>utilisent les connexions 3G mobile contre </a:t>
            </a:r>
            <a:r>
              <a:rPr lang="fr-FR" sz="1600" b="1" kern="0" dirty="0" smtClean="0">
                <a:solidFill>
                  <a:srgbClr val="000099"/>
                </a:solidFill>
                <a:latin typeface="Century Gothic" pitchFamily="34" charset="0"/>
                <a:ea typeface="굴림" pitchFamily="34" charset="-127"/>
                <a:cs typeface="+mn-cs"/>
              </a:rPr>
              <a:t>17,8% </a:t>
            </a:r>
            <a:r>
              <a:rPr lang="fr-FR" sz="1600" b="1" kern="0" dirty="0">
                <a:solidFill>
                  <a:srgbClr val="000099"/>
                </a:solidFill>
                <a:latin typeface="Century Gothic" pitchFamily="34" charset="0"/>
                <a:ea typeface="굴림" pitchFamily="34" charset="-127"/>
                <a:cs typeface="+mn-cs"/>
              </a:rPr>
              <a:t>pour l’accès ADSL fixe.</a:t>
            </a:r>
          </a:p>
        </p:txBody>
      </p:sp>
      <p:graphicFrame>
        <p:nvGraphicFramePr>
          <p:cNvPr id="3074" name="Objet 6"/>
          <p:cNvGraphicFramePr>
            <a:graphicFrameLocks/>
          </p:cNvGraphicFramePr>
          <p:nvPr/>
        </p:nvGraphicFramePr>
        <p:xfrm>
          <a:off x="14660" y="1071563"/>
          <a:ext cx="4989388" cy="3895725"/>
        </p:xfrm>
        <a:graphic>
          <a:graphicData uri="http://schemas.openxmlformats.org/presentationml/2006/ole">
            <p:oleObj spid="_x0000_s73743" name="Worksheet" r:id="rId4" imgW="4238625" imgH="3190875" progId="Excel.Sheet.8">
              <p:embed/>
            </p:oleObj>
          </a:graphicData>
        </a:graphic>
      </p:graphicFrame>
      <p:graphicFrame>
        <p:nvGraphicFramePr>
          <p:cNvPr id="6" name="Graphique 5"/>
          <p:cNvGraphicFramePr/>
          <p:nvPr>
            <p:extLst>
              <p:ext uri="{D42A27DB-BD31-4B8C-83A1-F6EECF244321}">
                <p14:modId xmlns:p14="http://schemas.microsoft.com/office/powerpoint/2010/main" xmlns="" val="693678539"/>
              </p:ext>
            </p:extLst>
          </p:nvPr>
        </p:nvGraphicFramePr>
        <p:xfrm>
          <a:off x="5004048" y="1124744"/>
          <a:ext cx="3960440" cy="3744416"/>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4"/>
          <p:cNvSpPr/>
          <p:nvPr/>
        </p:nvSpPr>
        <p:spPr>
          <a:xfrm>
            <a:off x="0" y="37297"/>
            <a:ext cx="9144000" cy="553998"/>
          </a:xfrm>
          <a:prstGeom prst="rect">
            <a:avLst/>
          </a:prstGeom>
        </p:spPr>
        <p:txBody>
          <a:bodyPr wrap="square">
            <a:spAutoFit/>
          </a:bodyPr>
          <a:lstStyle/>
          <a:p>
            <a:pPr algn="ctr"/>
            <a:r>
              <a:rPr lang="en-US" sz="3000" b="1" dirty="0">
                <a:solidFill>
                  <a:schemeClr val="bg2"/>
                </a:solidFill>
                <a:latin typeface="+mj-lt"/>
                <a:ea typeface="+mj-ea"/>
                <a:cs typeface="+mj-cs"/>
              </a:rPr>
              <a:t>Le service Internet mobile 3G au </a:t>
            </a:r>
            <a:r>
              <a:rPr lang="en-US" sz="3000" b="1" dirty="0" err="1" smtClean="0">
                <a:solidFill>
                  <a:schemeClr val="bg2"/>
                </a:solidFill>
                <a:latin typeface="+mj-lt"/>
                <a:ea typeface="+mj-ea"/>
                <a:cs typeface="+mj-cs"/>
              </a:rPr>
              <a:t>Maroc</a:t>
            </a:r>
            <a:endParaRPr lang="fr-FR" sz="3000" b="1" dirty="0">
              <a:solidFill>
                <a:schemeClr val="bg2"/>
              </a:solidFill>
              <a:latin typeface="+mj-lt"/>
              <a:ea typeface="+mj-ea"/>
              <a:cs typeface="+mj-cs"/>
            </a:endParaRPr>
          </a:p>
        </p:txBody>
      </p:sp>
      <p:sp>
        <p:nvSpPr>
          <p:cNvPr id="11" name="Rectangle 10"/>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xmlns="" val="176383187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8"/>
          <p:cNvSpPr>
            <a:spLocks noGrp="1" noChangeArrowheads="1"/>
          </p:cNvSpPr>
          <p:nvPr>
            <p:ph type="title"/>
          </p:nvPr>
        </p:nvSpPr>
        <p:spPr>
          <a:xfrm>
            <a:off x="0" y="333375"/>
            <a:ext cx="9144000" cy="431800"/>
          </a:xfrm>
        </p:spPr>
        <p:txBody>
          <a:bodyPr/>
          <a:lstStyle/>
          <a:p>
            <a:r>
              <a:rPr lang="en-US" sz="3000" dirty="0" smtClean="0"/>
              <a:t>Le service Internet mobile 3G au </a:t>
            </a:r>
            <a:r>
              <a:rPr lang="en-US" sz="3000" dirty="0" err="1" smtClean="0"/>
              <a:t>Maroc</a:t>
            </a:r>
            <a:r>
              <a:rPr lang="en-US" sz="3000" dirty="0" smtClean="0"/>
              <a:t/>
            </a:r>
            <a:br>
              <a:rPr lang="en-US" sz="3000" dirty="0" smtClean="0"/>
            </a:br>
            <a:r>
              <a:rPr lang="en-US" dirty="0" smtClean="0"/>
              <a:t> </a:t>
            </a:r>
          </a:p>
        </p:txBody>
      </p:sp>
      <p:pic>
        <p:nvPicPr>
          <p:cNvPr id="5" name="Picture 2" descr="image0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71550" y="1268413"/>
            <a:ext cx="7345363" cy="4537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9</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AD3BD5-8939-4D39-B22A-117E19D4C362}"/>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8B06A6E9-172B-4707-9D1B-B98F1EBF6847}"/>
</file>

<file path=docProps/app.xml><?xml version="1.0" encoding="utf-8"?>
<Properties xmlns="http://schemas.openxmlformats.org/officeDocument/2006/extended-properties" xmlns:vt="http://schemas.openxmlformats.org/officeDocument/2006/docPropsVTypes">
  <Template>ITU-e</Template>
  <TotalTime>15431</TotalTime>
  <Words>2161</Words>
  <Application>Microsoft Office PowerPoint</Application>
  <PresentationFormat>On-screen Show (4:3)</PresentationFormat>
  <Paragraphs>387</Paragraphs>
  <Slides>35</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ITU-e</vt:lpstr>
      <vt:lpstr>Worksheet</vt:lpstr>
      <vt:lpstr>Evaluation de la QoS de l’Internet mobile, méthodologie et outils pour les réseaux 3G Cas du Maroc </vt:lpstr>
      <vt:lpstr>Plan de la présentation</vt:lpstr>
      <vt:lpstr>Fondements pour le suivi de la   QoS/QoE à l’ANRT  </vt:lpstr>
      <vt:lpstr>Slide 4</vt:lpstr>
      <vt:lpstr>Fondements pour le suivi de la QoS   </vt:lpstr>
      <vt:lpstr>Plan de la présentation</vt:lpstr>
      <vt:lpstr>Le service Internet mobile 3G au Maroc  </vt:lpstr>
      <vt:lpstr>Slide 8</vt:lpstr>
      <vt:lpstr>Le service Internet mobile 3G au Maroc  </vt:lpstr>
      <vt:lpstr>Slide 10</vt:lpstr>
      <vt:lpstr>Évolution de la facture moyenne  Internet</vt:lpstr>
      <vt:lpstr>Plan de la présentation</vt:lpstr>
      <vt:lpstr>QoS de l’Internet mobile 3G</vt:lpstr>
      <vt:lpstr>QoS de l’Internet mobile 3G</vt:lpstr>
      <vt:lpstr>Plan de la présentation</vt:lpstr>
      <vt:lpstr>QoS de l’Internet mobile 3G</vt:lpstr>
      <vt:lpstr>QoS de l’Internet mobile 3G</vt:lpstr>
      <vt:lpstr>QoS de l’Internet mobile 3G</vt:lpstr>
      <vt:lpstr>QoS de l’Internet mobile 3G</vt:lpstr>
      <vt:lpstr>QoS de l’Internet mobile 3G</vt:lpstr>
      <vt:lpstr>QoS de l’Internet mobile 3G</vt:lpstr>
      <vt:lpstr>Plan de la présentation</vt:lpstr>
      <vt:lpstr>QoS de l’Internet mobile 3G</vt:lpstr>
      <vt:lpstr>QoS de l’Internet mobile 3G</vt:lpstr>
      <vt:lpstr>QoS de l’Internet mobile 3G</vt:lpstr>
      <vt:lpstr>Plan de la présentation</vt:lpstr>
      <vt:lpstr>QoS de l’Internet mobile 3G</vt:lpstr>
      <vt:lpstr>QoS de l’Internet mobile 3G</vt:lpstr>
      <vt:lpstr>QoS de l’Internet mobile 3G</vt:lpstr>
      <vt:lpstr>Plan de la présentation</vt:lpstr>
      <vt:lpstr>Conclusions et Recommandations </vt:lpstr>
      <vt:lpstr>Conclusions et Recommandations </vt:lpstr>
      <vt:lpstr>Conclusions et Recommandations </vt:lpstr>
      <vt:lpstr>Conclusions et Recommandations</vt:lpstr>
      <vt:lpstr>Slide 35</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Christin Chevalley</cp:lastModifiedBy>
  <cp:revision>429</cp:revision>
  <cp:lastPrinted>2012-06-29T09:08:04Z</cp:lastPrinted>
  <dcterms:created xsi:type="dcterms:W3CDTF">2007-02-20T15:47:31Z</dcterms:created>
  <dcterms:modified xsi:type="dcterms:W3CDTF">2013-07-08T12:12:36Z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