
<file path=[Content_Types].xml><?xml version="1.0" encoding="utf-8"?>
<Types xmlns="http://schemas.openxmlformats.org/package/2006/content-types">
  <Default Extension="png" ContentType="image/png"/>
  <Default Extension="rels" ContentType="application/vnd.openxmlformats-package.relationships+xml"/>
  <Default Extension="emf" ContentType="image/x-emf"/>
  <Default Extension="jpeg" ContentType="image/jpeg"/>
  <Default Extension="xml" ContentType="application/xml"/>
  <Override PartName="/ppt/slides/slide30.xml" ContentType="application/vnd.openxmlformats-officedocument.presentationml.slide+xml"/>
  <Override PartName="/ppt/slides/slide31.xml" ContentType="application/vnd.openxmlformats-officedocument.presentationml.slide+xml"/>
  <Override PartName="/ppt/presentation.xml" ContentType="application/vnd.openxmlformats-officedocument.presentationml.presentation.main+xml"/>
  <Override PartName="/ppt/slides/slide29.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8.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16.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15.xml" ContentType="application/vnd.openxmlformats-officedocument.presentationml.notesSlide+xml"/>
  <Override PartName="/ppt/notesSlides/notesSlide31.xml" ContentType="application/vnd.openxmlformats-officedocument.presentationml.notesSlide+xml"/>
  <Override PartName="/ppt/notesSlides/notesSlide25.xml" ContentType="application/vnd.openxmlformats-officedocument.presentationml.notesSlide+xml"/>
  <Override PartName="/ppt/notesSlides/notesSlide30.xml" ContentType="application/vnd.openxmlformats-officedocument.presentationml.notes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customXml/itemProps1.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6"/>
  </p:notesMasterIdLst>
  <p:handoutMasterIdLst>
    <p:handoutMasterId r:id="rId37"/>
  </p:handoutMasterIdLst>
  <p:sldIdLst>
    <p:sldId id="412" r:id="rId5"/>
    <p:sldId id="440" r:id="rId6"/>
    <p:sldId id="418" r:id="rId7"/>
    <p:sldId id="441" r:id="rId8"/>
    <p:sldId id="421" r:id="rId9"/>
    <p:sldId id="423" r:id="rId10"/>
    <p:sldId id="426" r:id="rId11"/>
    <p:sldId id="452" r:id="rId12"/>
    <p:sldId id="454" r:id="rId13"/>
    <p:sldId id="453" r:id="rId14"/>
    <p:sldId id="455" r:id="rId15"/>
    <p:sldId id="456" r:id="rId16"/>
    <p:sldId id="439" r:id="rId17"/>
    <p:sldId id="427" r:id="rId18"/>
    <p:sldId id="428" r:id="rId19"/>
    <p:sldId id="429" r:id="rId20"/>
    <p:sldId id="443" r:id="rId21"/>
    <p:sldId id="433" r:id="rId22"/>
    <p:sldId id="434" r:id="rId23"/>
    <p:sldId id="436" r:id="rId24"/>
    <p:sldId id="437" r:id="rId25"/>
    <p:sldId id="438" r:id="rId26"/>
    <p:sldId id="444" r:id="rId27"/>
    <p:sldId id="445" r:id="rId28"/>
    <p:sldId id="446" r:id="rId29"/>
    <p:sldId id="447" r:id="rId30"/>
    <p:sldId id="448" r:id="rId31"/>
    <p:sldId id="449" r:id="rId32"/>
    <p:sldId id="450" r:id="rId33"/>
    <p:sldId id="451" r:id="rId34"/>
    <p:sldId id="457" r:id="rId35"/>
  </p:sldIdLst>
  <p:sldSz cx="9144000" cy="6858000" type="screen4x3"/>
  <p:notesSz cx="6669088" cy="9928225"/>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E438A"/>
    <a:srgbClr val="FF3300"/>
    <a:srgbClr val="000066"/>
    <a:srgbClr val="525152"/>
    <a:srgbClr val="0099CC"/>
    <a:srgbClr val="33CCFF"/>
    <a:srgbClr val="0066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88777" autoAdjust="0"/>
  </p:normalViewPr>
  <p:slideViewPr>
    <p:cSldViewPr>
      <p:cViewPr>
        <p:scale>
          <a:sx n="74" d="100"/>
          <a:sy n="74" d="100"/>
        </p:scale>
        <p:origin x="-83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334" y="-96"/>
      </p:cViewPr>
      <p:guideLst>
        <p:guide orient="horz" pos="3128"/>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ChangeArrowheads="1"/>
          </p:cNvSpPr>
          <p:nvPr>
            <p:ph type="ftr" sz="quarter" idx="2"/>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7" name="Rectangle 5"/>
          <p:cNvSpPr>
            <a:spLocks noGrp="1" noChangeArrowheads="1"/>
          </p:cNvSpPr>
          <p:nvPr>
            <p:ph type="sldNum" sz="quarter" idx="3"/>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FE71079-6AB4-460B-B447-FE5466EDF122}" type="slidenum">
              <a:rPr lang="en-US"/>
              <a:pPr>
                <a:defRPr/>
              </a:pPr>
              <a:t>‹#›</a:t>
            </a:fld>
            <a:endParaRPr lang="en-US"/>
          </a:p>
        </p:txBody>
      </p:sp>
    </p:spTree>
    <p:extLst>
      <p:ext uri="{BB962C8B-B14F-4D97-AF65-F5344CB8AC3E}">
        <p14:creationId xmlns="" xmlns:p14="http://schemas.microsoft.com/office/powerpoint/2010/main" val="2502066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8131"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889000" y="4714875"/>
            <a:ext cx="4891088"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8135" name="Rectangle 7"/>
          <p:cNvSpPr>
            <a:spLocks noGrp="1" noChangeArrowheads="1"/>
          </p:cNvSpPr>
          <p:nvPr>
            <p:ph type="sldNum" sz="quarter" idx="5"/>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13DE25-FB21-43DC-A470-335852824131}" type="slidenum">
              <a:rPr lang="en-US"/>
              <a:pPr>
                <a:defRPr/>
              </a:pPr>
              <a:t>‹#›</a:t>
            </a:fld>
            <a:endParaRPr lang="en-US"/>
          </a:p>
        </p:txBody>
      </p:sp>
    </p:spTree>
    <p:extLst>
      <p:ext uri="{BB962C8B-B14F-4D97-AF65-F5344CB8AC3E}">
        <p14:creationId xmlns="" xmlns:p14="http://schemas.microsoft.com/office/powerpoint/2010/main" val="9613512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DAB8BA5-1B3F-472E-8B9C-76F3BEA273AD}" type="slidenum">
              <a:rPr lang="en-US" smtClean="0"/>
              <a:pPr/>
              <a:t>1</a:t>
            </a:fld>
            <a:endParaRPr lang="en-US"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A5948DA-932D-433D-AB45-D71D9A27D6E0}" type="slidenum">
              <a:rPr lang="en-US"/>
              <a:pPr/>
              <a:t>2</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A5948DA-932D-433D-AB45-D71D9A27D6E0}" type="slidenum">
              <a:rPr lang="en-US"/>
              <a:pPr/>
              <a:t>4</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765175"/>
            <a:ext cx="6467475" cy="6092825"/>
          </a:xfrm>
          <a:prstGeom prst="rect">
            <a:avLst/>
          </a:prstGeom>
          <a:noFill/>
          <a:ln w="9525">
            <a:noFill/>
            <a:miter lim="800000"/>
            <a:headEnd/>
            <a:tailEnd/>
          </a:ln>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sz="1000" smtClean="0">
                <a:solidFill>
                  <a:schemeClr val="bg1"/>
                </a:solidFill>
                <a:latin typeface="Univers" pitchFamily="34" charset="0"/>
              </a:rPr>
              <a:t/>
            </a:r>
            <a:br>
              <a:rPr lang="en-US" sz="1000" smtClean="0">
                <a:solidFill>
                  <a:schemeClr val="bg1"/>
                </a:solidFill>
                <a:latin typeface="Univers" pitchFamily="34" charset="0"/>
              </a:rPr>
            </a:br>
            <a:endParaRPr lang="en-US" sz="1000" smtClean="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defRPr/>
            </a:pPr>
            <a:r>
              <a:rPr lang="en-US" sz="1000">
                <a:solidFill>
                  <a:srgbClr val="000000"/>
                </a:solidFill>
              </a:rPr>
              <a:t> </a:t>
            </a:r>
            <a:endParaRPr lang="en-US" sz="240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pPr>
              <a:defRPr/>
            </a:pPr>
            <a:endParaRPr lang="en-GB"/>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pPr>
              <a:defRPr/>
            </a:pPr>
            <a:endParaRPr lang="en-GB"/>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p>
            <a:pPr>
              <a:defRPr/>
            </a:pPr>
            <a:endParaRPr lang="en-GB"/>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pPr>
              <a:defRPr/>
            </a:pPr>
            <a:endParaRPr lang="en-GB"/>
          </a:p>
        </p:txBody>
      </p:sp>
      <p:pic>
        <p:nvPicPr>
          <p:cNvPr id="13" name="Picture 26" descr="Picture1"/>
          <p:cNvPicPr>
            <a:picLocks noChangeAspect="1" noChangeArrowheads="1"/>
          </p:cNvPicPr>
          <p:nvPr userDrawn="1"/>
        </p:nvPicPr>
        <p:blipFill>
          <a:blip r:embed="rId3" cstate="print"/>
          <a:srcRect/>
          <a:stretch>
            <a:fillRect/>
          </a:stretch>
        </p:blipFill>
        <p:spPr bwMode="auto">
          <a:xfrm>
            <a:off x="4122738" y="3132138"/>
            <a:ext cx="896937" cy="592137"/>
          </a:xfrm>
          <a:prstGeom prst="rect">
            <a:avLst/>
          </a:prstGeom>
          <a:noFill/>
          <a:ln w="9525">
            <a:noFill/>
            <a:miter lim="800000"/>
            <a:headEnd/>
            <a:tailEnd/>
          </a:ln>
        </p:spPr>
      </p:pic>
      <p:sp>
        <p:nvSpPr>
          <p:cNvPr id="14" name="TextBox 13"/>
          <p:cNvSpPr txBox="1">
            <a:spLocks noChangeArrowheads="1"/>
          </p:cNvSpPr>
          <p:nvPr userDrawn="1"/>
        </p:nvSpPr>
        <p:spPr>
          <a:xfrm>
            <a:off x="179388" y="6453188"/>
            <a:ext cx="4670425" cy="268287"/>
          </a:xfrm>
          <a:prstGeom prst="rect">
            <a:avLst/>
          </a:prstGeom>
          <a:noFill/>
        </p:spPr>
        <p:txBody>
          <a:bodyPr/>
          <a:ls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a:lstStyle>
          <a:p>
            <a:pPr>
              <a:defRPr/>
            </a:pPr>
            <a:r>
              <a:rPr lang="en-US" sz="1400" dirty="0" smtClean="0"/>
              <a:t>Ouagadougou, Burkina Faso, 18 July 2013</a:t>
            </a:r>
            <a:endParaRPr lang="en-US" sz="1400" dirty="0"/>
          </a:p>
        </p:txBody>
      </p:sp>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6"/>
          <p:cNvSpPr>
            <a:spLocks noGrp="1" noChangeArrowheads="1"/>
          </p:cNvSpPr>
          <p:nvPr>
            <p:ph type="sldNum" sz="quarter" idx="10"/>
          </p:nvPr>
        </p:nvSpPr>
        <p:spPr>
          <a:ln/>
        </p:spPr>
        <p:txBody>
          <a:bodyPr/>
          <a:lstStyle>
            <a:lvl1pPr>
              <a:defRPr/>
            </a:lvl1pPr>
          </a:lstStyle>
          <a:p>
            <a:pPr>
              <a:defRPr/>
            </a:pPr>
            <a:fld id="{14677EFA-6595-43D1-9AD2-82BD80B2BEC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6"/>
          <p:cNvSpPr>
            <a:spLocks noGrp="1" noChangeArrowheads="1"/>
          </p:cNvSpPr>
          <p:nvPr>
            <p:ph type="sldNum" sz="quarter" idx="10"/>
          </p:nvPr>
        </p:nvSpPr>
        <p:spPr>
          <a:ln/>
        </p:spPr>
        <p:txBody>
          <a:bodyPr/>
          <a:lstStyle>
            <a:lvl1pPr>
              <a:defRPr/>
            </a:lvl1pPr>
          </a:lstStyle>
          <a:p>
            <a:pPr>
              <a:defRPr/>
            </a:pPr>
            <a:fld id="{9E29F8F3-80F2-4197-98DF-E5993920880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6"/>
          <p:cNvSpPr>
            <a:spLocks noGrp="1" noChangeArrowheads="1"/>
          </p:cNvSpPr>
          <p:nvPr>
            <p:ph type="sldNum" sz="quarter" idx="10"/>
          </p:nvPr>
        </p:nvSpPr>
        <p:spPr>
          <a:xfrm>
            <a:off x="7747000" y="6453188"/>
            <a:ext cx="1366838" cy="288925"/>
          </a:xfrm>
        </p:spPr>
        <p:txBody>
          <a:bodyPr/>
          <a:lstStyle>
            <a:lvl1pPr>
              <a:defRPr/>
            </a:lvl1pPr>
          </a:lstStyle>
          <a:p>
            <a:pPr>
              <a:defRPr/>
            </a:pPr>
            <a:fld id="{B2FAD4E7-1428-4FE6-A378-AA4BA7591C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6"/>
          <p:cNvSpPr>
            <a:spLocks noGrp="1" noChangeArrowheads="1"/>
          </p:cNvSpPr>
          <p:nvPr>
            <p:ph type="sldNum" sz="quarter" idx="10"/>
          </p:nvPr>
        </p:nvSpPr>
        <p:spPr>
          <a:ln/>
        </p:spPr>
        <p:txBody>
          <a:bodyPr/>
          <a:lstStyle>
            <a:lvl1pPr>
              <a:defRPr/>
            </a:lvl1pPr>
          </a:lstStyle>
          <a:p>
            <a:pPr>
              <a:defRPr/>
            </a:pPr>
            <a:fld id="{92D201CC-6DF8-47FB-8B3D-5882DE2406D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6"/>
          <p:cNvSpPr>
            <a:spLocks noGrp="1" noChangeArrowheads="1"/>
          </p:cNvSpPr>
          <p:nvPr>
            <p:ph type="sldNum" sz="quarter" idx="10"/>
          </p:nvPr>
        </p:nvSpPr>
        <p:spPr>
          <a:ln/>
        </p:spPr>
        <p:txBody>
          <a:bodyPr/>
          <a:lstStyle>
            <a:lvl1pPr>
              <a:defRPr/>
            </a:lvl1pPr>
          </a:lstStyle>
          <a:p>
            <a:pPr>
              <a:defRPr/>
            </a:pPr>
            <a:fld id="{8607EB27-C1C1-484E-A0A8-C2390CED156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6"/>
          <p:cNvSpPr>
            <a:spLocks noGrp="1" noChangeArrowheads="1"/>
          </p:cNvSpPr>
          <p:nvPr>
            <p:ph type="sldNum" sz="quarter" idx="10"/>
          </p:nvPr>
        </p:nvSpPr>
        <p:spPr>
          <a:ln/>
        </p:spPr>
        <p:txBody>
          <a:bodyPr/>
          <a:lstStyle>
            <a:lvl1pPr>
              <a:defRPr/>
            </a:lvl1pPr>
          </a:lstStyle>
          <a:p>
            <a:pPr>
              <a:defRPr/>
            </a:pPr>
            <a:fld id="{8B72A595-D2AA-4003-BB35-64A2F86D9BD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6"/>
          <p:cNvSpPr>
            <a:spLocks noGrp="1" noChangeArrowheads="1"/>
          </p:cNvSpPr>
          <p:nvPr>
            <p:ph type="sldNum" sz="quarter" idx="10"/>
          </p:nvPr>
        </p:nvSpPr>
        <p:spPr>
          <a:ln/>
        </p:spPr>
        <p:txBody>
          <a:bodyPr/>
          <a:lstStyle>
            <a:lvl1pPr>
              <a:defRPr/>
            </a:lvl1pPr>
          </a:lstStyle>
          <a:p>
            <a:pPr>
              <a:defRPr/>
            </a:pPr>
            <a:fld id="{F4EEDB89-76A5-473D-9BCB-44460E55F9D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6"/>
          <p:cNvSpPr>
            <a:spLocks noGrp="1" noChangeArrowheads="1"/>
          </p:cNvSpPr>
          <p:nvPr>
            <p:ph type="sldNum" sz="quarter" idx="10"/>
          </p:nvPr>
        </p:nvSpPr>
        <p:spPr>
          <a:ln/>
        </p:spPr>
        <p:txBody>
          <a:bodyPr/>
          <a:lstStyle>
            <a:lvl1pPr>
              <a:defRPr/>
            </a:lvl1pPr>
          </a:lstStyle>
          <a:p>
            <a:pPr>
              <a:defRPr/>
            </a:pPr>
            <a:fld id="{46AF8F13-3713-459D-84E6-3939B8E9245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6"/>
          <p:cNvSpPr>
            <a:spLocks noGrp="1" noChangeArrowheads="1"/>
          </p:cNvSpPr>
          <p:nvPr>
            <p:ph type="sldNum" sz="quarter" idx="10"/>
          </p:nvPr>
        </p:nvSpPr>
        <p:spPr>
          <a:ln/>
        </p:spPr>
        <p:txBody>
          <a:bodyPr/>
          <a:lstStyle>
            <a:lvl1pPr>
              <a:defRPr/>
            </a:lvl1pPr>
          </a:lstStyle>
          <a:p>
            <a:pPr>
              <a:defRPr/>
            </a:pPr>
            <a:fld id="{804564D8-034B-4F2B-B899-1E9BA98F979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sldNum" sz="quarter" idx="10"/>
          </p:nvPr>
        </p:nvSpPr>
        <p:spPr>
          <a:ln/>
        </p:spPr>
        <p:txBody>
          <a:bodyPr/>
          <a:lstStyle>
            <a:lvl1pPr>
              <a:defRPr/>
            </a:lvl1pPr>
          </a:lstStyle>
          <a:p>
            <a:pPr>
              <a:defRPr/>
            </a:pPr>
            <a:fld id="{622E0BAA-0B6F-461C-B2CA-E01813E28F4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sldNum" sz="quarter" idx="10"/>
          </p:nvPr>
        </p:nvSpPr>
        <p:spPr>
          <a:ln/>
        </p:spPr>
        <p:txBody>
          <a:bodyPr/>
          <a:lstStyle>
            <a:lvl1pPr>
              <a:defRPr/>
            </a:lvl1pPr>
          </a:lstStyle>
          <a:p>
            <a:pPr>
              <a:defRPr/>
            </a:pPr>
            <a:fld id="{ADEB6120-3C59-4B44-A19B-8D5ACF6B94A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cstate="print"/>
          <a:srcRect l="6723" b="12773"/>
          <a:stretch>
            <a:fillRect/>
          </a:stretch>
        </p:blipFill>
        <p:spPr bwMode="auto">
          <a:xfrm>
            <a:off x="0" y="765175"/>
            <a:ext cx="6443663" cy="6092825"/>
          </a:xfrm>
          <a:prstGeom prst="rect">
            <a:avLst/>
          </a:prstGeom>
          <a:noFill/>
          <a:ln w="9525">
            <a:noFill/>
            <a:miter lim="800000"/>
            <a:headEnd/>
            <a:tailEnd/>
          </a:ln>
        </p:spPr>
      </p:pic>
      <p:sp>
        <p:nvSpPr>
          <p:cNvPr id="1027"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496EB9B5-3719-4E4B-898D-3BBC7375E996}" type="slidenum">
              <a:rPr lang="en-US"/>
              <a:pPr>
                <a:defRPr/>
              </a:pPr>
              <a:t>‹#›</a:t>
            </a:fld>
            <a:endParaRPr lang="en-US"/>
          </a:p>
        </p:txBody>
      </p:sp>
      <p:sp>
        <p:nvSpPr>
          <p:cNvPr id="1029" name="Rectangle 37"/>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TextBox 7"/>
          <p:cNvSpPr txBox="1">
            <a:spLocks noChangeArrowheads="1"/>
          </p:cNvSpPr>
          <p:nvPr userDrawn="1"/>
        </p:nvSpPr>
        <p:spPr>
          <a:xfrm>
            <a:off x="250825" y="6381750"/>
            <a:ext cx="4672013" cy="268288"/>
          </a:xfrm>
          <a:prstGeom prst="rect">
            <a:avLst/>
          </a:prstGeom>
          <a:noFill/>
        </p:spPr>
        <p:txBody>
          <a:bodyPr/>
          <a:ls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a:lstStyle>
          <a:p>
            <a:pPr>
              <a:defRPr/>
            </a:pPr>
            <a:r>
              <a:rPr lang="en-US" sz="1400" dirty="0" smtClean="0"/>
              <a:t>Ouagadougou, Burkina Faso, 18 July 2013</a:t>
            </a:r>
            <a:endParaRPr lang="en-US" sz="1400" dirty="0"/>
          </a:p>
        </p:txBody>
      </p:sp>
    </p:spTree>
  </p:cSld>
  <p:clrMap bg1="lt1" tx1="dk1" bg2="lt2" tx2="dk2" accent1="accent1" accent2="accent2" accent3="accent3" accent4="accent4" accent5="accent5" accent6="accent6" hlink="hlink" folHlink="folHlink"/>
  <p:sldLayoutIdLst>
    <p:sldLayoutId id="2147484132" r:id="rId1"/>
    <p:sldLayoutId id="2147484122" r:id="rId2"/>
    <p:sldLayoutId id="2147484123" r:id="rId3"/>
    <p:sldLayoutId id="2147484124" r:id="rId4"/>
    <p:sldLayoutId id="2147484125" r:id="rId5"/>
    <p:sldLayoutId id="2147484126" r:id="rId6"/>
    <p:sldLayoutId id="2147484127" r:id="rId7"/>
    <p:sldLayoutId id="2147484128" r:id="rId8"/>
    <p:sldLayoutId id="2147484129" r:id="rId9"/>
    <p:sldLayoutId id="2147484130" r:id="rId10"/>
    <p:sldLayoutId id="2147484131" r:id="rId11"/>
    <p:sldLayoutId id="2147484133"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itu.int/ITU-T/wtsa-08/index.htm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hyperlink" Target="mailto:gam.alamin9@hotmail.com"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itu.int/en/ITU-T/publications/Pages/recs.aspx"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itu.int/ITU-T/membership/index.html"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hyperlink" Target="http://www.itu.int/ITU-T/publications/recs.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Grp="1" noChangeArrowheads="1"/>
          </p:cNvSpPr>
          <p:nvPr>
            <p:ph type="ctrTitle"/>
          </p:nvPr>
        </p:nvSpPr>
        <p:spPr>
          <a:xfrm>
            <a:off x="0" y="1928802"/>
            <a:ext cx="9144000" cy="2100276"/>
          </a:xfrm>
        </p:spPr>
        <p:txBody>
          <a:bodyPr/>
          <a:lstStyle/>
          <a:p>
            <a:r>
              <a:rPr lang="en-US" dirty="0" smtClean="0"/>
              <a:t>Introduction to ITU Regional Group</a:t>
            </a:r>
            <a:br>
              <a:rPr lang="en-US" dirty="0" smtClean="0"/>
            </a:br>
            <a:r>
              <a:rPr lang="en-US" dirty="0" smtClean="0"/>
              <a:t>of SG12 for Africa</a:t>
            </a:r>
          </a:p>
        </p:txBody>
      </p:sp>
      <p:sp>
        <p:nvSpPr>
          <p:cNvPr id="4099" name="Rectangle 11"/>
          <p:cNvSpPr>
            <a:spLocks noGrp="1" noChangeArrowheads="1"/>
          </p:cNvSpPr>
          <p:nvPr>
            <p:ph type="subTitle" idx="1"/>
          </p:nvPr>
        </p:nvSpPr>
        <p:spPr>
          <a:xfrm>
            <a:off x="1357313" y="3886200"/>
            <a:ext cx="6415087" cy="2185988"/>
          </a:xfrm>
        </p:spPr>
        <p:txBody>
          <a:bodyPr/>
          <a:lstStyle/>
          <a:p>
            <a:r>
              <a:rPr lang="en-GB" b="1" dirty="0" smtClean="0"/>
              <a:t>Gamal Amin ELSAYED</a:t>
            </a:r>
          </a:p>
          <a:p>
            <a:r>
              <a:rPr lang="en-GB" b="1" dirty="0" smtClean="0"/>
              <a:t>RG-AFR  Chairman</a:t>
            </a:r>
          </a:p>
          <a:p>
            <a:r>
              <a:rPr lang="en-US" b="1" dirty="0" smtClean="0"/>
              <a:t>E-mail: gam.alamin9@hotmail.com</a:t>
            </a:r>
            <a:endParaRPr lang="en-GB" b="1" dirty="0" smtClean="0"/>
          </a:p>
        </p:txBody>
      </p:sp>
      <p:sp>
        <p:nvSpPr>
          <p:cNvPr id="4100" name="Rectangle 13"/>
          <p:cNvSpPr>
            <a:spLocks noChangeArrowheads="1"/>
          </p:cNvSpPr>
          <p:nvPr/>
        </p:nvSpPr>
        <p:spPr bwMode="auto">
          <a:xfrm>
            <a:off x="0" y="404813"/>
            <a:ext cx="9144000" cy="1655762"/>
          </a:xfrm>
          <a:prstGeom prst="rect">
            <a:avLst/>
          </a:prstGeom>
          <a:noFill/>
          <a:ln w="9525">
            <a:noFill/>
            <a:miter lim="800000"/>
            <a:headEnd/>
            <a:tailEnd/>
          </a:ln>
        </p:spPr>
        <p:txBody>
          <a:bodyPr anchor="ctr"/>
          <a:lstStyle/>
          <a:p>
            <a:pPr algn="ctr">
              <a:lnSpc>
                <a:spcPct val="80000"/>
              </a:lnSpc>
            </a:pPr>
            <a:r>
              <a:rPr lang="en-US" sz="2400" b="1" dirty="0">
                <a:solidFill>
                  <a:schemeClr val="bg2"/>
                </a:solidFill>
              </a:rPr>
              <a:t>ITU Workshop on </a:t>
            </a:r>
          </a:p>
          <a:p>
            <a:pPr algn="ctr">
              <a:lnSpc>
                <a:spcPct val="80000"/>
              </a:lnSpc>
            </a:pPr>
            <a:r>
              <a:rPr lang="en-US" sz="2400" b="1" dirty="0">
                <a:solidFill>
                  <a:schemeClr val="bg2"/>
                </a:solidFill>
              </a:rPr>
              <a:t>“Benchmarking QoS Evaluation of Multimedia Networks”</a:t>
            </a:r>
            <a:endParaRPr lang="en-US" sz="2400" b="1" dirty="0">
              <a:solidFill>
                <a:srgbClr val="22228B"/>
              </a:solidFill>
            </a:endParaRPr>
          </a:p>
          <a:p>
            <a:pPr algn="ctr">
              <a:lnSpc>
                <a:spcPct val="80000"/>
              </a:lnSpc>
            </a:pPr>
            <a:endParaRPr lang="en-US" sz="2400" b="1" dirty="0">
              <a:solidFill>
                <a:srgbClr val="22228B"/>
              </a:solidFill>
            </a:endParaRPr>
          </a:p>
          <a:p>
            <a:pPr algn="ctr">
              <a:lnSpc>
                <a:spcPct val="80000"/>
              </a:lnSpc>
            </a:pPr>
            <a:r>
              <a:rPr lang="en-US" sz="1800" b="1" dirty="0">
                <a:solidFill>
                  <a:srgbClr val="22228B"/>
                </a:solidFill>
              </a:rPr>
              <a:t>(Ouagadougou, Burkina Faso, 18 July 2013)</a:t>
            </a:r>
            <a:endParaRPr lang="en-US" sz="1800" b="1" dirty="0">
              <a:solidFill>
                <a:schemeClr val="bg2"/>
              </a:solidFill>
            </a:endParaRPr>
          </a:p>
        </p:txBody>
      </p:sp>
      <p:sp>
        <p:nvSpPr>
          <p:cNvPr id="4101" name="AutoShape 18"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dirty="0"/>
          </a:p>
        </p:txBody>
      </p:sp>
      <p:sp>
        <p:nvSpPr>
          <p:cNvPr id="4102" name="AutoShape 20"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dirty="0"/>
          </a:p>
        </p:txBody>
      </p:sp>
      <p:sp>
        <p:nvSpPr>
          <p:cNvPr id="4103" name="AutoShape 22"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dirty="0"/>
          </a:p>
        </p:txBody>
      </p:sp>
      <p:sp>
        <p:nvSpPr>
          <p:cNvPr id="4104" name="AutoShape 24"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dirty="0"/>
          </a:p>
        </p:txBody>
      </p:sp>
      <p:sp>
        <p:nvSpPr>
          <p:cNvPr id="4105" name="Rectangle 26"/>
          <p:cNvSpPr>
            <a:spLocks noChangeArrowheads="1"/>
          </p:cNvSpPr>
          <p:nvPr/>
        </p:nvSpPr>
        <p:spPr bwMode="auto">
          <a:xfrm>
            <a:off x="0" y="2928938"/>
            <a:ext cx="9144000" cy="0"/>
          </a:xfrm>
          <a:prstGeom prst="rect">
            <a:avLst/>
          </a:prstGeom>
          <a:noFill/>
          <a:ln w="9525">
            <a:noFill/>
            <a:miter lim="800000"/>
            <a:headEnd/>
            <a:tailEnd/>
          </a:ln>
        </p:spPr>
        <p:txBody>
          <a:bodyPr wrap="none" anchor="ctr">
            <a:spAutoFit/>
          </a:bodyPr>
          <a:lstStyle/>
          <a:p>
            <a:endParaRPr lang="en-GB" dirty="0"/>
          </a:p>
        </p:txBody>
      </p:sp>
      <p:pic>
        <p:nvPicPr>
          <p:cNvPr id="4106" name="Picture 16" descr="ITUseries"/>
          <p:cNvPicPr>
            <a:picLocks noChangeAspect="1" noChangeArrowheads="1"/>
          </p:cNvPicPr>
          <p:nvPr/>
        </p:nvPicPr>
        <p:blipFill>
          <a:blip r:embed="rId3" cstate="print"/>
          <a:srcRect t="17264" b="69327"/>
          <a:stretch>
            <a:fillRect/>
          </a:stretch>
        </p:blipFill>
        <p:spPr bwMode="auto">
          <a:xfrm>
            <a:off x="7572396" y="6143644"/>
            <a:ext cx="1350963" cy="511175"/>
          </a:xfrm>
          <a:prstGeom prst="rect">
            <a:avLst/>
          </a:prstGeom>
          <a:noFill/>
          <a:ln w="9525">
            <a:noFill/>
            <a:miter lim="800000"/>
            <a:headEnd/>
            <a:tailEnd/>
          </a:ln>
        </p:spPr>
      </p:pic>
      <p:sp>
        <p:nvSpPr>
          <p:cNvPr id="4107" name="Rectangle 4"/>
          <p:cNvSpPr txBox="1">
            <a:spLocks noChangeArrowheads="1"/>
          </p:cNvSpPr>
          <p:nvPr/>
        </p:nvSpPr>
        <p:spPr bwMode="auto">
          <a:xfrm>
            <a:off x="179388" y="6453188"/>
            <a:ext cx="4670425" cy="268287"/>
          </a:xfrm>
          <a:prstGeom prst="rect">
            <a:avLst/>
          </a:prstGeom>
          <a:noFill/>
          <a:ln w="9525">
            <a:noFill/>
            <a:miter lim="800000"/>
            <a:headEnd/>
            <a:tailEnd/>
          </a:ln>
        </p:spPr>
        <p:txBody>
          <a:bodyPr/>
          <a:lstStyle/>
          <a:p>
            <a:r>
              <a:rPr lang="en-US" sz="1400" dirty="0"/>
              <a:t>Ouagadougou, Burkina Faso, 18 July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457200" y="214313"/>
          <a:ext cx="8401050" cy="4333240"/>
        </p:xfrm>
        <a:graphic>
          <a:graphicData uri="http://schemas.openxmlformats.org/drawingml/2006/table">
            <a:tbl>
              <a:tblPr firstRow="1" bandRow="1">
                <a:tableStyleId>{0E3FDE45-AF77-4B5C-9715-49D594BDF05E}</a:tableStyleId>
              </a:tblPr>
              <a:tblGrid>
                <a:gridCol w="4200525"/>
                <a:gridCol w="4200525"/>
              </a:tblGrid>
              <a:tr h="370840">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Question </a:t>
                      </a:r>
                      <a:r>
                        <a:rPr lang="en-US" sz="2000" b="1" kern="1200" dirty="0" smtClean="0">
                          <a:solidFill>
                            <a:schemeClr val="bg2"/>
                          </a:solidFill>
                          <a:latin typeface="+mj-lt"/>
                          <a:ea typeface="MS Mincho"/>
                          <a:cs typeface="Vrinda" pitchFamily="2" charset="0"/>
                        </a:rPr>
                        <a:t>number</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Title</a:t>
                      </a: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Q6/12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Analysis methods using complex measurement signals including their application for speech enhancement techniques and hands-free telephony</a:t>
                      </a:r>
                    </a:p>
                  </a:txBody>
                  <a:tcPr marL="68580" marR="68580" marT="0" marB="0" anchor="ctr"/>
                </a:tc>
              </a:tr>
              <a:tr h="400693">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Q7/12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Methods, tools and test plans for the subjective assessment of speech, audio and audiovisual quality interactions</a:t>
                      </a:r>
                    </a:p>
                  </a:txBody>
                  <a:tcPr marL="68580" marR="68580" marT="0" marB="0" anchor="ctr"/>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Q10/12</a:t>
                      </a: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Conferencing and telemeeting assessment</a:t>
                      </a: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10</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286644" y="6346825"/>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357158" y="214313"/>
          <a:ext cx="8501092" cy="6220671"/>
        </p:xfrm>
        <a:graphic>
          <a:graphicData uri="http://schemas.openxmlformats.org/drawingml/2006/table">
            <a:tbl>
              <a:tblPr firstRow="1" bandRow="1">
                <a:tableStyleId>{0E3FDE45-AF77-4B5C-9715-49D594BDF05E}</a:tableStyleId>
              </a:tblPr>
              <a:tblGrid>
                <a:gridCol w="4250546"/>
                <a:gridCol w="4250546"/>
              </a:tblGrid>
              <a:tr h="370274">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Question number, etc.</a:t>
                      </a:r>
                    </a:p>
                  </a:txBody>
                  <a:tcPr marL="68580" marR="68580" marT="0" marB="0"/>
                </a:tc>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Title</a:t>
                      </a:r>
                    </a:p>
                  </a:txBody>
                  <a:tcPr marL="68580" marR="68580" marT="0" marB="0"/>
                </a:tc>
              </a:tr>
              <a:tr h="628308">
                <a:tc>
                  <a:txBody>
                    <a:bodyPr/>
                    <a:lstStyle/>
                    <a:p>
                      <a:pPr hangingPunct="0">
                        <a:spcBef>
                          <a:spcPts val="600"/>
                        </a:spcBef>
                        <a:spcAft>
                          <a:spcPts val="0"/>
                        </a:spcAft>
                        <a:tabLst>
                          <a:tab pos="504190" algn="l"/>
                          <a:tab pos="756285" algn="l"/>
                          <a:tab pos="1008380" algn="l"/>
                          <a:tab pos="1260475" algn="l"/>
                        </a:tabLst>
                      </a:pPr>
                      <a:r>
                        <a:rPr lang="en-GB" sz="2000" b="1" kern="1200" dirty="0">
                          <a:solidFill>
                            <a:schemeClr val="bg2"/>
                          </a:solidFill>
                          <a:latin typeface="+mj-lt"/>
                          <a:ea typeface="MS Mincho"/>
                          <a:cs typeface="Vrinda" pitchFamily="2" charset="0"/>
                        </a:rPr>
                        <a:t>WP2/12</a:t>
                      </a:r>
                      <a:endParaRPr lang="en-US" sz="2000" b="1" kern="1200" dirty="0">
                        <a:solidFill>
                          <a:schemeClr val="bg2"/>
                        </a:solidFill>
                        <a:latin typeface="+mj-lt"/>
                        <a:ea typeface="MS Mincho"/>
                        <a:cs typeface="Vrinda" pitchFamily="2" charset="0"/>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2000" b="1" kern="1200" dirty="0">
                          <a:solidFill>
                            <a:schemeClr val="bg2"/>
                          </a:solidFill>
                          <a:latin typeface="+mj-lt"/>
                          <a:ea typeface="MS Mincho"/>
                          <a:cs typeface="Vrinda" pitchFamily="2" charset="0"/>
                        </a:rPr>
                        <a:t>Objective models and tools for multimedia quality</a:t>
                      </a:r>
                      <a:endParaRPr lang="en-US" sz="2000" b="1" kern="1200" dirty="0">
                        <a:solidFill>
                          <a:schemeClr val="bg2"/>
                        </a:solidFill>
                        <a:latin typeface="+mj-lt"/>
                        <a:ea typeface="MS Mincho"/>
                        <a:cs typeface="Vrinda" pitchFamily="2" charset="0"/>
                      </a:endParaRPr>
                    </a:p>
                  </a:txBody>
                  <a:tcPr marL="68580" marR="68580" marT="0" marB="0"/>
                </a:tc>
              </a:tr>
              <a:tr h="1217338">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Q8/12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E-Model extension in wideband transmission and future telecommunication and application scenarios</a:t>
                      </a:r>
                    </a:p>
                  </a:txBody>
                  <a:tcPr marL="68580" marR="68580" marT="0" marB="0" anchor="ctr"/>
                </a:tc>
              </a:tr>
              <a:tr h="1564489">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Q9/12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Perceptual-based objective methods for voice, audio and visual quality measurements in telecommunication services</a:t>
                      </a:r>
                    </a:p>
                  </a:txBody>
                  <a:tcPr marL="68580" marR="68580" marT="0" marB="0" anchor="ctr"/>
                </a:tc>
              </a:tr>
              <a:tr h="1217338">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Q14/12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Development of parametric models and tools for multimedia quality assessment</a:t>
                      </a:r>
                    </a:p>
                  </a:txBody>
                  <a:tcPr marL="68580" marR="68580" marT="0" marB="0" anchor="ctr"/>
                </a:tc>
              </a:tr>
              <a:tr h="1217338">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Q15/12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Objective assessment of speech and sound transmission performance quality in networks</a:t>
                      </a:r>
                    </a:p>
                  </a:txBody>
                  <a:tcPr marL="68580" marR="68580" marT="0" marB="0" anchor="ctr"/>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11</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429520" y="6429396"/>
            <a:ext cx="1350963" cy="428604"/>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457200" y="214313"/>
          <a:ext cx="8472488" cy="6228080"/>
        </p:xfrm>
        <a:graphic>
          <a:graphicData uri="http://schemas.openxmlformats.org/drawingml/2006/table">
            <a:tbl>
              <a:tblPr firstRow="1" bandRow="1">
                <a:tableStyleId>{0E3FDE45-AF77-4B5C-9715-49D594BDF05E}</a:tableStyleId>
              </a:tblPr>
              <a:tblGrid>
                <a:gridCol w="4236244"/>
                <a:gridCol w="4236244"/>
              </a:tblGrid>
              <a:tr h="370840">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Question </a:t>
                      </a:r>
                      <a:r>
                        <a:rPr lang="en-US" sz="2000" b="1" kern="1200" dirty="0" smtClean="0">
                          <a:solidFill>
                            <a:schemeClr val="bg2"/>
                          </a:solidFill>
                          <a:latin typeface="+mj-lt"/>
                          <a:ea typeface="MS Mincho"/>
                          <a:cs typeface="Vrinda" pitchFamily="2" charset="0"/>
                        </a:rPr>
                        <a:t>number</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Title</a:t>
                      </a: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Q16/12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Framework for diagnostic functions and their interaction with external objective models predicting media quality</a:t>
                      </a:r>
                    </a:p>
                  </a:txBody>
                  <a:tcPr marL="68580" marR="68580" marT="0" marB="0" anchor="ctr"/>
                </a:tc>
              </a:tr>
              <a:tr h="370840">
                <a:tc>
                  <a:txBody>
                    <a:bodyPr/>
                    <a:lstStyle/>
                    <a:p>
                      <a:pPr hangingPunct="0">
                        <a:spcBef>
                          <a:spcPts val="600"/>
                        </a:spcBef>
                        <a:spcAft>
                          <a:spcPts val="0"/>
                        </a:spcAft>
                        <a:tabLst>
                          <a:tab pos="504190" algn="l"/>
                          <a:tab pos="756285" algn="l"/>
                          <a:tab pos="1008380" algn="l"/>
                          <a:tab pos="1260475" algn="l"/>
                        </a:tabLst>
                      </a:pPr>
                      <a:r>
                        <a:rPr lang="en-GB" sz="2000" b="1" kern="1200" dirty="0">
                          <a:solidFill>
                            <a:schemeClr val="bg2"/>
                          </a:solidFill>
                          <a:latin typeface="+mj-lt"/>
                          <a:ea typeface="MS Mincho"/>
                          <a:cs typeface="Vrinda" pitchFamily="2" charset="0"/>
                        </a:rPr>
                        <a:t>WP3/12</a:t>
                      </a:r>
                      <a:endParaRPr lang="en-US" sz="2000" b="1" kern="1200" dirty="0">
                        <a:solidFill>
                          <a:schemeClr val="bg2"/>
                        </a:solidFill>
                        <a:latin typeface="+mj-lt"/>
                        <a:ea typeface="MS Mincho"/>
                        <a:cs typeface="Vrinda" pitchFamily="2" charset="0"/>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2000" b="1" kern="1200" dirty="0">
                          <a:solidFill>
                            <a:schemeClr val="bg2"/>
                          </a:solidFill>
                          <a:latin typeface="+mj-lt"/>
                          <a:ea typeface="MS Mincho"/>
                          <a:cs typeface="Vrinda" pitchFamily="2" charset="0"/>
                        </a:rPr>
                        <a:t>Multimedia Qos and QoE</a:t>
                      </a:r>
                      <a:endParaRPr lang="en-US" sz="2000" b="1" kern="1200" dirty="0">
                        <a:solidFill>
                          <a:schemeClr val="bg2"/>
                        </a:solidFill>
                        <a:latin typeface="+mj-lt"/>
                        <a:ea typeface="MS Mincho"/>
                        <a:cs typeface="Vrinda" pitchFamily="2" charset="0"/>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Q11/12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Performance interworking and traffic management for Next Generation Networks</a:t>
                      </a:r>
                    </a:p>
                  </a:txBody>
                  <a:tcPr marL="68580" marR="68580" marT="0" marB="0" anchor="ctr"/>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Q12/12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Operational aspects of telecommunication network service quality</a:t>
                      </a:r>
                    </a:p>
                  </a:txBody>
                  <a:tcPr marL="68580" marR="68580" marT="0" marB="0" anchor="ctr"/>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Q13/12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QoE, QoS and performance requirements and assessment methods for multimedia</a:t>
                      </a:r>
                    </a:p>
                  </a:txBody>
                  <a:tcPr marL="68580" marR="68580" marT="0" marB="0" anchor="ctr"/>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Q17/12</a:t>
                      </a: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Performance of packet-based networks and other networking technologies</a:t>
                      </a: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12</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358082" y="6459536"/>
            <a:ext cx="1350963" cy="398464"/>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2"/>
          <p:cNvPicPr>
            <a:picLocks noGrp="1" noChangeAspect="1" noChangeArrowheads="1"/>
          </p:cNvPicPr>
          <p:nvPr>
            <p:ph sz="half" idx="1"/>
          </p:nvPr>
        </p:nvPicPr>
        <p:blipFill>
          <a:blip r:embed="rId3" cstate="print"/>
          <a:srcRect/>
          <a:stretch>
            <a:fillRect/>
          </a:stretch>
        </p:blipFill>
        <p:spPr>
          <a:xfrm>
            <a:off x="179512" y="1"/>
            <a:ext cx="8712968" cy="6453336"/>
          </a:xfrm>
          <a:noFill/>
        </p:spPr>
      </p:pic>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13</a:t>
            </a:fld>
            <a:endParaRPr lang="en-US"/>
          </a:p>
        </p:txBody>
      </p:sp>
      <p:pic>
        <p:nvPicPr>
          <p:cNvPr id="5" name="Picture 4" descr="ITUseries"/>
          <p:cNvPicPr>
            <a:picLocks noChangeAspect="1" noChangeArrowheads="1"/>
          </p:cNvPicPr>
          <p:nvPr/>
        </p:nvPicPr>
        <p:blipFill>
          <a:blip r:embed="rId4"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072330" y="6388098"/>
            <a:ext cx="1350963" cy="469902"/>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33375"/>
            <a:ext cx="8218488" cy="5792788"/>
          </a:xfrm>
        </p:spPr>
        <p:txBody>
          <a:bodyPr/>
          <a:lstStyle/>
          <a:p>
            <a:pPr algn="ctr">
              <a:buNone/>
              <a:defRPr/>
            </a:pPr>
            <a:r>
              <a:rPr lang="en-US" sz="3200" b="1" dirty="0" smtClean="0"/>
              <a:t> Regional </a:t>
            </a:r>
            <a:r>
              <a:rPr lang="en-US" sz="3200" b="1" dirty="0"/>
              <a:t>Group on QoS for the Africa Region (SG12 RG-AFR</a:t>
            </a:r>
            <a:r>
              <a:rPr lang="en-US" sz="3200" b="1" dirty="0" smtClean="0"/>
              <a:t>) </a:t>
            </a:r>
          </a:p>
          <a:p>
            <a:pPr>
              <a:buNone/>
              <a:defRPr/>
            </a:pPr>
            <a:r>
              <a:rPr lang="en-US" b="1" dirty="0" smtClean="0"/>
              <a:t>Objectives :</a:t>
            </a:r>
          </a:p>
          <a:p>
            <a:pPr>
              <a:defRPr/>
            </a:pPr>
            <a:r>
              <a:rPr lang="en-US" dirty="0"/>
              <a:t>During the study period </a:t>
            </a:r>
            <a:r>
              <a:rPr lang="en-US" dirty="0" smtClean="0"/>
              <a:t>2005-2008</a:t>
            </a:r>
            <a:r>
              <a:rPr lang="en-US" dirty="0"/>
              <a:t>, </a:t>
            </a:r>
            <a:r>
              <a:rPr lang="en-US" dirty="0" smtClean="0"/>
              <a:t> several </a:t>
            </a:r>
            <a:r>
              <a:rPr lang="en-US" dirty="0"/>
              <a:t>actions have been done inside </a:t>
            </a:r>
            <a:r>
              <a:rPr lang="en-US" dirty="0" smtClean="0"/>
              <a:t>SG12  </a:t>
            </a:r>
            <a:r>
              <a:rPr lang="en-US" dirty="0"/>
              <a:t>in order to implement WTSA Resolutions </a:t>
            </a:r>
            <a:r>
              <a:rPr lang="en-US" dirty="0" smtClean="0"/>
              <a:t>17  </a:t>
            </a:r>
            <a:r>
              <a:rPr lang="en-US" dirty="0"/>
              <a:t>(Telecommunication standardization </a:t>
            </a:r>
            <a:r>
              <a:rPr lang="en-US" dirty="0" smtClean="0"/>
              <a:t>in  </a:t>
            </a:r>
            <a:r>
              <a:rPr lang="en-US" dirty="0"/>
              <a:t>relation to the interests of </a:t>
            </a:r>
            <a:r>
              <a:rPr lang="en-US" dirty="0" smtClean="0"/>
              <a:t>developing  </a:t>
            </a:r>
            <a:r>
              <a:rPr lang="en-US" dirty="0"/>
              <a:t>countries</a:t>
            </a:r>
            <a:r>
              <a:rPr lang="en-US" dirty="0" smtClean="0"/>
              <a:t>) and 44 (Bridging the standardization Gap  between developing and developed  countries) and to take into account  Resolution 123 of Plenipotentiary  Conference.</a:t>
            </a:r>
            <a:endParaRPr lang="en-US" dirty="0"/>
          </a:p>
          <a:p>
            <a:pPr marL="0" indent="0">
              <a:buFontTx/>
              <a:buNone/>
              <a:defRPr/>
            </a:pPr>
            <a:endParaRPr lang="en-US" dirty="0"/>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14</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286644"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476250"/>
            <a:ext cx="8218488" cy="5649913"/>
          </a:xfrm>
        </p:spPr>
        <p:txBody>
          <a:bodyPr/>
          <a:lstStyle/>
          <a:p>
            <a:pPr algn="ctr">
              <a:buNone/>
              <a:defRPr/>
            </a:pPr>
            <a:r>
              <a:rPr lang="en-US" b="1" dirty="0" smtClean="0"/>
              <a:t>Regional Group on QoS for the Africa Region (SG12 RG-AFR) </a:t>
            </a:r>
          </a:p>
          <a:p>
            <a:pPr>
              <a:buNone/>
              <a:defRPr/>
            </a:pPr>
            <a:r>
              <a:rPr lang="en-US" b="1" dirty="0" smtClean="0"/>
              <a:t>Objectives  (cont):</a:t>
            </a:r>
          </a:p>
          <a:p>
            <a:pPr>
              <a:defRPr/>
            </a:pPr>
            <a:r>
              <a:rPr lang="en-US" dirty="0" smtClean="0"/>
              <a:t>After </a:t>
            </a:r>
            <a:r>
              <a:rPr lang="en-US" dirty="0"/>
              <a:t>a lot of consultations, it has </a:t>
            </a:r>
            <a:r>
              <a:rPr lang="en-US" dirty="0" smtClean="0"/>
              <a:t>been</a:t>
            </a:r>
          </a:p>
          <a:p>
            <a:pPr marL="0" indent="0">
              <a:buFontTx/>
              <a:buNone/>
              <a:defRPr/>
            </a:pPr>
            <a:r>
              <a:rPr lang="en-US" dirty="0" smtClean="0"/>
              <a:t>decided </a:t>
            </a:r>
            <a:r>
              <a:rPr lang="en-US" dirty="0"/>
              <a:t>that the best approach should be </a:t>
            </a:r>
            <a:r>
              <a:rPr lang="en-US" dirty="0" smtClean="0"/>
              <a:t>to</a:t>
            </a:r>
          </a:p>
          <a:p>
            <a:pPr marL="0" indent="0">
              <a:buFontTx/>
              <a:buNone/>
              <a:defRPr/>
            </a:pPr>
            <a:r>
              <a:rPr lang="en-US" dirty="0" smtClean="0"/>
              <a:t> </a:t>
            </a:r>
            <a:r>
              <a:rPr lang="en-US" dirty="0"/>
              <a:t>create a Regional group, as defined </a:t>
            </a:r>
            <a:r>
              <a:rPr lang="en-US" dirty="0" smtClean="0"/>
              <a:t>in</a:t>
            </a:r>
          </a:p>
          <a:p>
            <a:pPr marL="0" indent="0">
              <a:buFontTx/>
              <a:buNone/>
              <a:defRPr/>
            </a:pPr>
            <a:r>
              <a:rPr lang="en-US" dirty="0" smtClean="0"/>
              <a:t> </a:t>
            </a:r>
            <a:r>
              <a:rPr lang="en-US" dirty="0"/>
              <a:t>WTSA Resolution 54.</a:t>
            </a:r>
            <a:r>
              <a:rPr lang="en-US" dirty="0" smtClean="0"/>
              <a:t>​</a:t>
            </a:r>
          </a:p>
          <a:p>
            <a:pPr>
              <a:defRPr/>
            </a:pPr>
            <a:r>
              <a:rPr lang="en-US" dirty="0" smtClean="0"/>
              <a:t>Study Group 12 established a Regional </a:t>
            </a:r>
          </a:p>
          <a:p>
            <a:pPr marL="0" indent="0">
              <a:buFontTx/>
              <a:buNone/>
              <a:defRPr/>
            </a:pPr>
            <a:r>
              <a:rPr lang="en-US" dirty="0" smtClean="0"/>
              <a:t>Group on QoS issues for Africa region (SG12</a:t>
            </a:r>
          </a:p>
          <a:p>
            <a:pPr marL="0" indent="0">
              <a:buFontTx/>
              <a:buNone/>
              <a:defRPr/>
            </a:pPr>
            <a:r>
              <a:rPr lang="en-US" dirty="0" smtClean="0"/>
              <a:t> RG-AFR) at its 22-30 May 2008 meeting.</a:t>
            </a:r>
          </a:p>
          <a:p>
            <a:pPr marL="0" indent="0">
              <a:buFontTx/>
              <a:buNone/>
              <a:defRPr/>
            </a:pPr>
            <a:r>
              <a:rPr lang="en-US" dirty="0"/>
              <a:t/>
            </a:r>
            <a:br>
              <a:rPr lang="en-US" dirty="0"/>
            </a:b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15</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429520"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60350"/>
            <a:ext cx="8218488" cy="5865813"/>
          </a:xfrm>
        </p:spPr>
        <p:txBody>
          <a:bodyPr/>
          <a:lstStyle/>
          <a:p>
            <a:pPr algn="ctr">
              <a:buNone/>
              <a:defRPr/>
            </a:pPr>
            <a:r>
              <a:rPr lang="en-US" b="1" dirty="0" smtClean="0"/>
              <a:t>TERMS </a:t>
            </a:r>
            <a:r>
              <a:rPr lang="en-US" b="1" dirty="0"/>
              <a:t>OF REFERENCE</a:t>
            </a:r>
          </a:p>
          <a:p>
            <a:pPr>
              <a:defRPr/>
            </a:pPr>
            <a:r>
              <a:rPr lang="en-US" dirty="0"/>
              <a:t>​​​​To encourage active participation </a:t>
            </a:r>
            <a:r>
              <a:rPr lang="en-US" dirty="0" smtClean="0"/>
              <a:t>of  </a:t>
            </a:r>
            <a:r>
              <a:rPr lang="en-US" dirty="0"/>
              <a:t>African administrations, regulators </a:t>
            </a:r>
            <a:r>
              <a:rPr lang="en-US" dirty="0" smtClean="0"/>
              <a:t>and  </a:t>
            </a:r>
            <a:r>
              <a:rPr lang="en-US" dirty="0"/>
              <a:t>operators in the work of ITU-T</a:t>
            </a:r>
            <a:r>
              <a:rPr lang="en-US" dirty="0" smtClean="0"/>
              <a:t>.</a:t>
            </a:r>
          </a:p>
          <a:p>
            <a:pPr lvl="0">
              <a:defRPr/>
            </a:pPr>
            <a:r>
              <a:rPr lang="en-US" dirty="0" smtClean="0">
                <a:solidFill>
                  <a:srgbClr val="000099"/>
                </a:solidFill>
              </a:rPr>
              <a:t>To encourage active participation of  African administrations, regulators and  operators in the work of ITU-T. </a:t>
            </a:r>
            <a:r>
              <a:rPr lang="en-US" b="1" dirty="0" smtClean="0">
                <a:solidFill>
                  <a:srgbClr val="000099"/>
                </a:solidFill>
              </a:rPr>
              <a:t> </a:t>
            </a:r>
            <a:r>
              <a:rPr lang="en-US" dirty="0" smtClean="0">
                <a:solidFill>
                  <a:srgbClr val="000099"/>
                </a:solidFill>
              </a:rPr>
              <a:t>​</a:t>
            </a:r>
          </a:p>
          <a:p>
            <a:pPr lvl="0">
              <a:defRPr/>
            </a:pPr>
            <a:r>
              <a:rPr lang="en-US" dirty="0" smtClean="0">
                <a:solidFill>
                  <a:srgbClr val="000099"/>
                </a:solidFill>
              </a:rPr>
              <a:t>To boost discussions on QoS challenges  facing administrations, operators and regulators in the continent.</a:t>
            </a:r>
          </a:p>
          <a:p>
            <a:pPr marL="0" indent="0">
              <a:buFontTx/>
              <a:buNone/>
              <a:defRPr/>
            </a:pPr>
            <a:r>
              <a:rPr lang="en-US" dirty="0" smtClean="0"/>
              <a:t/>
            </a:r>
            <a:br>
              <a:rPr lang="en-US" dirty="0" smtClean="0"/>
            </a:br>
            <a:r>
              <a:rPr lang="en-US" b="1" dirty="0" smtClean="0"/>
              <a:t> </a:t>
            </a:r>
            <a:r>
              <a:rPr lang="en-US" dirty="0" smtClean="0"/>
              <a:t>​</a:t>
            </a:r>
          </a:p>
          <a:p>
            <a:pPr marL="0" indent="0">
              <a:buFontTx/>
              <a:buNone/>
              <a:defRPr/>
            </a:pPr>
            <a:endParaRPr lang="en-US" dirty="0"/>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16</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88640"/>
            <a:ext cx="8568952" cy="6383286"/>
          </a:xfrm>
          <a:prstGeom prst="rect">
            <a:avLst/>
          </a:prstGeom>
        </p:spPr>
        <p:txBody>
          <a:bodyPr wrap="square">
            <a:spAutoFit/>
          </a:bodyPr>
          <a:lstStyle/>
          <a:p>
            <a:pPr lvl="0" algn="ctr">
              <a:spcBef>
                <a:spcPct val="20000"/>
              </a:spcBef>
              <a:buSzPct val="75000"/>
              <a:defRPr/>
            </a:pPr>
            <a:r>
              <a:rPr lang="en-US" sz="2800" b="1" kern="0" dirty="0" smtClean="0">
                <a:solidFill>
                  <a:srgbClr val="000099"/>
                </a:solidFill>
                <a:latin typeface="Verdana"/>
              </a:rPr>
              <a:t>TERMS </a:t>
            </a:r>
            <a:r>
              <a:rPr lang="en-US" sz="2800" b="1" kern="0" dirty="0">
                <a:solidFill>
                  <a:srgbClr val="000099"/>
                </a:solidFill>
                <a:latin typeface="Verdana"/>
              </a:rPr>
              <a:t>OF </a:t>
            </a:r>
            <a:r>
              <a:rPr lang="en-US" sz="2800" b="1" kern="0" dirty="0" smtClean="0">
                <a:solidFill>
                  <a:srgbClr val="000099"/>
                </a:solidFill>
                <a:latin typeface="Verdana"/>
              </a:rPr>
              <a:t>REFERENCE</a:t>
            </a:r>
          </a:p>
          <a:p>
            <a:pPr marL="342900" lvl="0" indent="-342900">
              <a:spcBef>
                <a:spcPct val="20000"/>
              </a:spcBef>
              <a:buSzPct val="75000"/>
              <a:buBlip>
                <a:blip r:embed="rId3"/>
              </a:buBlip>
              <a:defRPr/>
            </a:pPr>
            <a:r>
              <a:rPr lang="en-US" sz="2800" kern="0" dirty="0" smtClean="0">
                <a:solidFill>
                  <a:srgbClr val="000099"/>
                </a:solidFill>
                <a:latin typeface="Verdana"/>
              </a:rPr>
              <a:t>​​​​</a:t>
            </a:r>
            <a:r>
              <a:rPr lang="en-US" sz="2800" dirty="0" smtClean="0"/>
              <a:t> </a:t>
            </a:r>
            <a:r>
              <a:rPr lang="en-US" sz="2800" dirty="0" smtClean="0">
                <a:solidFill>
                  <a:schemeClr val="bg2"/>
                </a:solidFill>
                <a:latin typeface="+mn-lt"/>
              </a:rPr>
              <a:t>To encourage participation of African countries in Rapporteur’s meetings, workshops and other ITU-T Study Group 12  events.</a:t>
            </a:r>
          </a:p>
          <a:p>
            <a:pPr marL="342900" indent="-342900">
              <a:spcBef>
                <a:spcPct val="20000"/>
              </a:spcBef>
              <a:buSzPct val="75000"/>
              <a:buBlip>
                <a:blip r:embed="rId3"/>
              </a:buBlip>
              <a:defRPr/>
            </a:pPr>
            <a:r>
              <a:rPr lang="en-US" sz="2800" dirty="0" smtClean="0">
                <a:solidFill>
                  <a:schemeClr val="bg2"/>
                </a:solidFill>
                <a:latin typeface="+mn-lt"/>
              </a:rPr>
              <a:t>To encourage participation of African countries in Rapporteur’s meetings, workshops and other ITU-T Study Group 12  events.</a:t>
            </a:r>
          </a:p>
          <a:p>
            <a:pPr marL="342900" indent="-342900">
              <a:spcBef>
                <a:spcPct val="20000"/>
              </a:spcBef>
              <a:buSzPct val="75000"/>
              <a:buBlip>
                <a:blip r:embed="rId3"/>
              </a:buBlip>
              <a:defRPr/>
            </a:pPr>
            <a:r>
              <a:rPr lang="en-US" sz="2800" dirty="0" smtClean="0">
                <a:solidFill>
                  <a:schemeClr val="bg2"/>
                </a:solidFill>
                <a:latin typeface="+mn-lt"/>
              </a:rPr>
              <a:t>To encourage African countries to  contribute to the development of new/revised ITU-T Recommendations.</a:t>
            </a:r>
          </a:p>
          <a:p>
            <a:pPr marL="0" indent="0">
              <a:buFontTx/>
              <a:buNone/>
              <a:defRPr/>
            </a:pPr>
            <a:endParaRPr lang="en-US" sz="2800" dirty="0" smtClean="0">
              <a:solidFill>
                <a:srgbClr val="000099"/>
              </a:solidFill>
              <a:latin typeface="+mn-lt"/>
            </a:endParaRPr>
          </a:p>
          <a:p>
            <a:pPr marL="0" indent="0">
              <a:buFontTx/>
              <a:buNone/>
              <a:defRPr/>
            </a:pPr>
            <a:endParaRPr lang="en-US" sz="2800" dirty="0">
              <a:solidFill>
                <a:srgbClr val="000099"/>
              </a:solidFill>
              <a:latin typeface="+mn-lt"/>
            </a:endParaRPr>
          </a:p>
        </p:txBody>
      </p:sp>
      <p:sp>
        <p:nvSpPr>
          <p:cNvPr id="4" name="Slide Number Placeholder 3"/>
          <p:cNvSpPr>
            <a:spLocks noGrp="1"/>
          </p:cNvSpPr>
          <p:nvPr>
            <p:ph type="sldNum" sz="quarter" idx="10"/>
          </p:nvPr>
        </p:nvSpPr>
        <p:spPr/>
        <p:txBody>
          <a:bodyPr/>
          <a:lstStyle/>
          <a:p>
            <a:pPr>
              <a:defRPr/>
            </a:pPr>
            <a:fld id="{804564D8-034B-4F2B-B899-1E9BA98F9793}" type="slidenum">
              <a:rPr lang="en-US" smtClean="0"/>
              <a:pPr>
                <a:defRPr/>
              </a:pPr>
              <a:t>17</a:t>
            </a:fld>
            <a:endParaRPr lang="en-US"/>
          </a:p>
        </p:txBody>
      </p:sp>
      <p:pic>
        <p:nvPicPr>
          <p:cNvPr id="7" name="Picture 6" descr="ITUseries"/>
          <p:cNvPicPr>
            <a:picLocks noChangeAspect="1" noChangeArrowheads="1"/>
          </p:cNvPicPr>
          <p:nvPr/>
        </p:nvPicPr>
        <p:blipFill>
          <a:blip r:embed="rId4"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215206"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extLst>
      <p:ext uri="{BB962C8B-B14F-4D97-AF65-F5344CB8AC3E}">
        <p14:creationId xmlns="" xmlns:p14="http://schemas.microsoft.com/office/powerpoint/2010/main" val="1695615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60350"/>
            <a:ext cx="8291513" cy="5865813"/>
          </a:xfrm>
        </p:spPr>
        <p:txBody>
          <a:bodyPr/>
          <a:lstStyle/>
          <a:p>
            <a:pPr algn="ctr">
              <a:buNone/>
              <a:defRPr/>
            </a:pPr>
            <a:r>
              <a:rPr lang="en-US" b="1" dirty="0" smtClean="0"/>
              <a:t>TERMS OF REFERENCE</a:t>
            </a:r>
            <a:endParaRPr lang="en-US" dirty="0" smtClean="0"/>
          </a:p>
          <a:p>
            <a:pPr>
              <a:defRPr/>
            </a:pPr>
            <a:r>
              <a:rPr lang="en-US" dirty="0" smtClean="0"/>
              <a:t>To </a:t>
            </a:r>
            <a:r>
              <a:rPr lang="en-US" dirty="0"/>
              <a:t>encourage the African countries to </a:t>
            </a:r>
            <a:endParaRPr lang="en-US" dirty="0" smtClean="0"/>
          </a:p>
          <a:p>
            <a:pPr marL="0" indent="0">
              <a:buFontTx/>
              <a:buNone/>
              <a:defRPr/>
            </a:pPr>
            <a:r>
              <a:rPr lang="en-US" dirty="0" smtClean="0"/>
              <a:t>actively </a:t>
            </a:r>
            <a:r>
              <a:rPr lang="en-US" dirty="0"/>
              <a:t>participate in the Quality of </a:t>
            </a:r>
            <a:r>
              <a:rPr lang="en-US" dirty="0" smtClean="0"/>
              <a:t>Service</a:t>
            </a:r>
          </a:p>
          <a:p>
            <a:pPr marL="0" indent="0">
              <a:buFontTx/>
              <a:buNone/>
              <a:defRPr/>
            </a:pPr>
            <a:r>
              <a:rPr lang="en-US" dirty="0" smtClean="0"/>
              <a:t> </a:t>
            </a:r>
            <a:r>
              <a:rPr lang="en-US" dirty="0"/>
              <a:t>Development Group (QSDG) and other </a:t>
            </a:r>
            <a:r>
              <a:rPr lang="en-US" dirty="0" smtClean="0"/>
              <a:t>QoS</a:t>
            </a:r>
          </a:p>
          <a:p>
            <a:pPr marL="0" indent="0">
              <a:buFontTx/>
              <a:buNone/>
              <a:defRPr/>
            </a:pPr>
            <a:r>
              <a:rPr lang="en-US" dirty="0" smtClean="0"/>
              <a:t> </a:t>
            </a:r>
            <a:r>
              <a:rPr lang="en-US" dirty="0"/>
              <a:t>related meetings</a:t>
            </a:r>
            <a:r>
              <a:rPr lang="en-US" dirty="0" smtClean="0"/>
              <a:t>.</a:t>
            </a:r>
          </a:p>
          <a:p>
            <a:pPr>
              <a:defRPr/>
            </a:pPr>
            <a:r>
              <a:rPr lang="en-US" dirty="0"/>
              <a:t>To ensure that ITU-T provides </a:t>
            </a:r>
            <a:r>
              <a:rPr lang="en-US" dirty="0" smtClean="0"/>
              <a:t>relevant</a:t>
            </a:r>
          </a:p>
          <a:p>
            <a:pPr marL="0" indent="0">
              <a:buFontTx/>
              <a:buNone/>
              <a:defRPr/>
            </a:pPr>
            <a:r>
              <a:rPr lang="en-US" dirty="0" smtClean="0"/>
              <a:t> </a:t>
            </a:r>
            <a:r>
              <a:rPr lang="en-US" dirty="0"/>
              <a:t>information on QoS standards applicable </a:t>
            </a:r>
            <a:r>
              <a:rPr lang="en-US" dirty="0" smtClean="0"/>
              <a:t>to</a:t>
            </a:r>
          </a:p>
          <a:p>
            <a:pPr marL="0" indent="0">
              <a:buFontTx/>
              <a:buNone/>
              <a:defRPr/>
            </a:pPr>
            <a:r>
              <a:rPr lang="en-US" dirty="0" smtClean="0"/>
              <a:t> </a:t>
            </a:r>
            <a:r>
              <a:rPr lang="en-US" dirty="0"/>
              <a:t>telecommunication networks, including </a:t>
            </a:r>
            <a:r>
              <a:rPr lang="en-US" dirty="0" smtClean="0"/>
              <a:t>test</a:t>
            </a:r>
          </a:p>
          <a:p>
            <a:pPr marL="0" indent="0">
              <a:buFontTx/>
              <a:buNone/>
              <a:defRPr/>
            </a:pPr>
            <a:r>
              <a:rPr lang="en-US" dirty="0" smtClean="0"/>
              <a:t> </a:t>
            </a:r>
            <a:r>
              <a:rPr lang="en-US" dirty="0"/>
              <a:t>equipment for QoS monitoring </a:t>
            </a:r>
            <a:r>
              <a:rPr lang="en-US" dirty="0" smtClean="0"/>
              <a:t>and</a:t>
            </a:r>
          </a:p>
          <a:p>
            <a:pPr marL="0" indent="0">
              <a:buFontTx/>
              <a:buNone/>
              <a:defRPr/>
            </a:pPr>
            <a:r>
              <a:rPr lang="en-US" dirty="0" smtClean="0"/>
              <a:t> </a:t>
            </a:r>
            <a:r>
              <a:rPr lang="en-US" dirty="0"/>
              <a:t>measuring, and assists in </a:t>
            </a:r>
            <a:r>
              <a:rPr lang="en-US" dirty="0" smtClean="0"/>
              <a:t>their</a:t>
            </a:r>
          </a:p>
          <a:p>
            <a:pPr marL="0" indent="0">
              <a:buFontTx/>
              <a:buNone/>
              <a:defRPr/>
            </a:pPr>
            <a:r>
              <a:rPr lang="en-US" dirty="0" smtClean="0"/>
              <a:t> </a:t>
            </a:r>
            <a:r>
              <a:rPr lang="en-US" dirty="0"/>
              <a:t>implementation.</a:t>
            </a:r>
            <a:endParaRPr lang="en-US" dirty="0" smtClean="0"/>
          </a:p>
          <a:p>
            <a:pPr>
              <a:defRPr/>
            </a:pPr>
            <a:endParaRPr lang="en-US" dirty="0"/>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18</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33375"/>
            <a:ext cx="8218488" cy="5792788"/>
          </a:xfrm>
        </p:spPr>
        <p:txBody>
          <a:bodyPr/>
          <a:lstStyle/>
          <a:p>
            <a:pPr algn="ctr">
              <a:buNone/>
              <a:defRPr/>
            </a:pPr>
            <a:r>
              <a:rPr lang="en-US" b="1" dirty="0" smtClean="0"/>
              <a:t>TERMS OF REFERENCE</a:t>
            </a:r>
          </a:p>
          <a:p>
            <a:pPr>
              <a:defRPr/>
            </a:pPr>
            <a:r>
              <a:rPr lang="en-US" dirty="0" smtClean="0"/>
              <a:t>Act </a:t>
            </a:r>
            <a:r>
              <a:rPr lang="en-US" dirty="0"/>
              <a:t>as liaison body between </a:t>
            </a:r>
            <a:r>
              <a:rPr lang="en-US" dirty="0" smtClean="0"/>
              <a:t>African</a:t>
            </a:r>
          </a:p>
          <a:p>
            <a:pPr marL="0" indent="0">
              <a:buFontTx/>
              <a:buNone/>
              <a:defRPr/>
            </a:pPr>
            <a:r>
              <a:rPr lang="en-US" dirty="0" smtClean="0"/>
              <a:t> telecommunication </a:t>
            </a:r>
            <a:r>
              <a:rPr lang="en-US" dirty="0"/>
              <a:t> administrations/</a:t>
            </a:r>
            <a:endParaRPr lang="en-US" dirty="0" smtClean="0"/>
          </a:p>
          <a:p>
            <a:pPr marL="0" indent="0">
              <a:buFontTx/>
              <a:buNone/>
              <a:defRPr/>
            </a:pPr>
            <a:r>
              <a:rPr lang="en-US" dirty="0" smtClean="0"/>
              <a:t> operators/regulators and </a:t>
            </a:r>
            <a:r>
              <a:rPr lang="en-US" dirty="0"/>
              <a:t>ITU-T in </a:t>
            </a:r>
            <a:endParaRPr lang="en-US" dirty="0" smtClean="0"/>
          </a:p>
          <a:p>
            <a:pPr marL="0" indent="0">
              <a:buFontTx/>
              <a:buNone/>
              <a:defRPr/>
            </a:pPr>
            <a:r>
              <a:rPr lang="en-US" dirty="0" smtClean="0"/>
              <a:t>  </a:t>
            </a:r>
            <a:r>
              <a:rPr lang="en-US" dirty="0"/>
              <a:t>matters relating to QoS standards.​</a:t>
            </a:r>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19</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
          <p:cNvSpPr>
            <a:spLocks noGrp="1" noChangeArrowheads="1"/>
          </p:cNvSpPr>
          <p:nvPr>
            <p:ph type="title"/>
          </p:nvPr>
        </p:nvSpPr>
        <p:spPr/>
        <p:txBody>
          <a:bodyPr/>
          <a:lstStyle/>
          <a:p>
            <a:pPr>
              <a:defRPr/>
            </a:pPr>
            <a:r>
              <a:rPr lang="en-US" dirty="0" smtClean="0"/>
              <a:t>The framework of ITU-T</a:t>
            </a:r>
          </a:p>
        </p:txBody>
      </p:sp>
      <p:sp>
        <p:nvSpPr>
          <p:cNvPr id="7172" name="Rectangle 7"/>
          <p:cNvSpPr>
            <a:spLocks noGrp="1" noChangeArrowheads="1"/>
          </p:cNvSpPr>
          <p:nvPr>
            <p:ph type="body" sz="half" idx="1"/>
          </p:nvPr>
        </p:nvSpPr>
        <p:spPr/>
        <p:txBody>
          <a:bodyPr/>
          <a:lstStyle/>
          <a:p>
            <a:pPr>
              <a:lnSpc>
                <a:spcPct val="90000"/>
              </a:lnSpc>
              <a:defRPr/>
            </a:pPr>
            <a:r>
              <a:rPr lang="en-US" sz="2400" dirty="0" smtClean="0"/>
              <a:t>The </a:t>
            </a:r>
            <a:r>
              <a:rPr lang="en-US" sz="2400" dirty="0" smtClean="0">
                <a:hlinkClick r:id="rId3"/>
              </a:rPr>
              <a:t>World Tele-communication Stand-</a:t>
            </a:r>
            <a:r>
              <a:rPr lang="en-US" sz="2400" dirty="0" err="1" smtClean="0">
                <a:hlinkClick r:id="rId3"/>
              </a:rPr>
              <a:t>ardization</a:t>
            </a:r>
            <a:r>
              <a:rPr lang="en-US" sz="2400" dirty="0" smtClean="0">
                <a:hlinkClick r:id="rId3"/>
              </a:rPr>
              <a:t> Assembly (WTSA)</a:t>
            </a:r>
            <a:r>
              <a:rPr lang="en-US" sz="2400" dirty="0" smtClean="0"/>
              <a:t> sets  the overall direction and structure for  ITU-T: </a:t>
            </a:r>
          </a:p>
          <a:p>
            <a:pPr>
              <a:lnSpc>
                <a:spcPct val="90000"/>
              </a:lnSpc>
              <a:defRPr/>
            </a:pPr>
            <a:r>
              <a:rPr lang="en-US" sz="2400" dirty="0" smtClean="0"/>
              <a:t>it meets every four years</a:t>
            </a:r>
          </a:p>
          <a:p>
            <a:pPr>
              <a:lnSpc>
                <a:spcPct val="90000"/>
              </a:lnSpc>
              <a:defRPr/>
            </a:pPr>
            <a:r>
              <a:rPr lang="en-US" sz="2400" dirty="0" smtClean="0"/>
              <a:t> defines the general policy for the Sector</a:t>
            </a:r>
          </a:p>
          <a:p>
            <a:pPr>
              <a:lnSpc>
                <a:spcPct val="90000"/>
              </a:lnSpc>
              <a:defRPr/>
            </a:pPr>
            <a:r>
              <a:rPr lang="en-US" sz="2400" dirty="0" smtClean="0"/>
              <a:t>establishes the study groups</a:t>
            </a:r>
          </a:p>
          <a:p>
            <a:pPr>
              <a:lnSpc>
                <a:spcPct val="90000"/>
              </a:lnSpc>
              <a:defRPr/>
            </a:pPr>
            <a:endParaRPr lang="en-US" sz="2400" dirty="0" smtClean="0"/>
          </a:p>
        </p:txBody>
      </p:sp>
      <p:sp>
        <p:nvSpPr>
          <p:cNvPr id="7173" name="Rectangle 8"/>
          <p:cNvSpPr>
            <a:spLocks noGrp="1" noChangeArrowheads="1"/>
          </p:cNvSpPr>
          <p:nvPr>
            <p:ph type="body" sz="half" idx="2"/>
          </p:nvPr>
        </p:nvSpPr>
        <p:spPr/>
        <p:txBody>
          <a:bodyPr/>
          <a:lstStyle/>
          <a:p>
            <a:pPr>
              <a:lnSpc>
                <a:spcPct val="90000"/>
              </a:lnSpc>
              <a:defRPr/>
            </a:pPr>
            <a:r>
              <a:rPr lang="en-US" sz="2400" dirty="0" smtClean="0"/>
              <a:t>approves their expected work</a:t>
            </a:r>
          </a:p>
          <a:p>
            <a:pPr>
              <a:lnSpc>
                <a:spcPct val="90000"/>
              </a:lnSpc>
              <a:defRPr/>
            </a:pPr>
            <a:r>
              <a:rPr lang="en-US" sz="2400" dirty="0" smtClean="0"/>
              <a:t> programme for the next four-year  period</a:t>
            </a:r>
          </a:p>
          <a:p>
            <a:pPr>
              <a:lnSpc>
                <a:spcPct val="90000"/>
              </a:lnSpc>
              <a:defRPr/>
            </a:pPr>
            <a:r>
              <a:rPr lang="en-US" sz="2400" dirty="0" smtClean="0"/>
              <a:t>appoints their chairmen  and vice-chairmen.</a:t>
            </a:r>
          </a:p>
        </p:txBody>
      </p:sp>
      <p:sp>
        <p:nvSpPr>
          <p:cNvPr id="6" name="Slide Number Placeholder 5"/>
          <p:cNvSpPr>
            <a:spLocks noGrp="1"/>
          </p:cNvSpPr>
          <p:nvPr>
            <p:ph type="sldNum" sz="quarter" idx="10"/>
          </p:nvPr>
        </p:nvSpPr>
        <p:spPr/>
        <p:txBody>
          <a:bodyPr/>
          <a:lstStyle/>
          <a:p>
            <a:pPr>
              <a:defRPr/>
            </a:pPr>
            <a:fld id="{8B72A595-D2AA-4003-BB35-64A2F86D9BD3}" type="slidenum">
              <a:rPr lang="en-US" smtClean="0"/>
              <a:pPr>
                <a:defRPr/>
              </a:pPr>
              <a:t>2</a:t>
            </a:fld>
            <a:endParaRPr lang="en-US"/>
          </a:p>
        </p:txBody>
      </p:sp>
      <p:pic>
        <p:nvPicPr>
          <p:cNvPr id="7" name="Picture 6" descr="ITUseries"/>
          <p:cNvPicPr>
            <a:picLocks noChangeAspect="1" noChangeArrowheads="1"/>
          </p:cNvPicPr>
          <p:nvPr/>
        </p:nvPicPr>
        <p:blipFill>
          <a:blip r:embed="rId4"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Management team</a:t>
            </a:r>
            <a:br>
              <a:rPr lang="en-US" smtClean="0"/>
            </a:br>
            <a:endParaRPr lang="en-US" smtClean="0"/>
          </a:p>
        </p:txBody>
      </p:sp>
      <p:graphicFrame>
        <p:nvGraphicFramePr>
          <p:cNvPr id="7" name="Content Placeholder 6"/>
          <p:cNvGraphicFramePr>
            <a:graphicFrameLocks noGrp="1"/>
          </p:cNvGraphicFramePr>
          <p:nvPr>
            <p:ph sz="half" idx="1"/>
          </p:nvPr>
        </p:nvGraphicFramePr>
        <p:xfrm>
          <a:off x="323850" y="1412875"/>
          <a:ext cx="8497888" cy="3902074"/>
        </p:xfrm>
        <a:graphic>
          <a:graphicData uri="http://schemas.openxmlformats.org/drawingml/2006/table">
            <a:tbl>
              <a:tblPr firstRow="1" bandRow="1">
                <a:tableStyleId>{68D230F3-CF80-4859-8CE7-A43EE81993B5}</a:tableStyleId>
              </a:tblPr>
              <a:tblGrid>
                <a:gridCol w="4176934"/>
                <a:gridCol w="4320954"/>
              </a:tblGrid>
              <a:tr h="518244">
                <a:tc>
                  <a:txBody>
                    <a:bodyPr/>
                    <a:lstStyle/>
                    <a:p>
                      <a:pPr algn="ctr"/>
                      <a:r>
                        <a:rPr lang="en-US" sz="2800" dirty="0" smtClean="0">
                          <a:solidFill>
                            <a:schemeClr val="bg2"/>
                          </a:solidFill>
                          <a:effectLst/>
                        </a:rPr>
                        <a:t>NAME</a:t>
                      </a:r>
                      <a:endParaRPr lang="en-US" sz="2800" dirty="0">
                        <a:solidFill>
                          <a:schemeClr val="bg2"/>
                        </a:solidFill>
                      </a:endParaRPr>
                    </a:p>
                  </a:txBody>
                  <a:tcPr marL="91443" marR="91443" marT="45727" marB="45727"/>
                </a:tc>
                <a:tc>
                  <a:txBody>
                    <a:bodyPr/>
                    <a:lstStyle/>
                    <a:p>
                      <a:pPr algn="ctr"/>
                      <a:r>
                        <a:rPr lang="en-US" sz="2800" b="1" kern="1200" dirty="0" smtClean="0">
                          <a:solidFill>
                            <a:schemeClr val="bg2"/>
                          </a:solidFill>
                          <a:effectLst/>
                          <a:latin typeface="+mn-lt"/>
                          <a:ea typeface="+mn-ea"/>
                          <a:cs typeface="+mn-cs"/>
                        </a:rPr>
                        <a:t>CONTACT</a:t>
                      </a:r>
                    </a:p>
                  </a:txBody>
                  <a:tcPr marL="91443" marR="91443" marT="45727" marB="45727"/>
                </a:tc>
              </a:tr>
              <a:tr h="2042492">
                <a:tc>
                  <a:txBody>
                    <a:bodyPr/>
                    <a:lstStyle/>
                    <a:p>
                      <a:r>
                        <a:rPr lang="en-US" sz="1800" b="1" dirty="0" smtClean="0">
                          <a:solidFill>
                            <a:schemeClr val="accent2"/>
                          </a:solidFill>
                          <a:effectLst/>
                        </a:rPr>
                        <a:t>Gamal Amin </a:t>
                      </a:r>
                      <a:r>
                        <a:rPr lang="en-US" sz="1800" b="1" cap="all" dirty="0" smtClean="0">
                          <a:solidFill>
                            <a:schemeClr val="accent2"/>
                          </a:solidFill>
                          <a:effectLst/>
                        </a:rPr>
                        <a:t>Elsayed</a:t>
                      </a:r>
                    </a:p>
                    <a:p>
                      <a:r>
                        <a:rPr lang="en-US" sz="1800" dirty="0" smtClean="0">
                          <a:solidFill>
                            <a:schemeClr val="accent2"/>
                          </a:solidFill>
                          <a:effectLst/>
                        </a:rPr>
                        <a:t/>
                      </a:r>
                      <a:br>
                        <a:rPr lang="en-US" sz="1800" dirty="0" smtClean="0">
                          <a:solidFill>
                            <a:schemeClr val="accent2"/>
                          </a:solidFill>
                          <a:effectLst/>
                        </a:rPr>
                      </a:br>
                      <a:r>
                        <a:rPr lang="en-US" sz="1800" dirty="0" smtClean="0">
                          <a:solidFill>
                            <a:schemeClr val="accent2"/>
                          </a:solidFill>
                          <a:effectLst/>
                        </a:rPr>
                        <a:t>SG12RG-AFR Chairman</a:t>
                      </a:r>
                      <a:endParaRPr lang="en-US" sz="1800" dirty="0">
                        <a:solidFill>
                          <a:schemeClr val="accent2"/>
                        </a:solidFill>
                      </a:endParaRPr>
                    </a:p>
                  </a:txBody>
                  <a:tcPr marL="91443" marR="91443" marT="45727" marB="45727"/>
                </a:tc>
                <a:tc>
                  <a:txBody>
                    <a:bodyPr/>
                    <a:lstStyle/>
                    <a:p>
                      <a:r>
                        <a:rPr lang="en-US" sz="1600" b="1" kern="1200" cap="all" dirty="0" smtClean="0">
                          <a:solidFill>
                            <a:schemeClr val="accent2"/>
                          </a:solidFill>
                          <a:effectLst/>
                          <a:latin typeface="+mn-lt"/>
                          <a:ea typeface="+mn-ea"/>
                          <a:cs typeface="+mn-cs"/>
                        </a:rPr>
                        <a:t>National Telecommunication Corporation</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Alamarat - ST 21 P.O. Box 2869 Khartoum Sudan</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Tel: +249 183 562364</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Fax: +249 1835484489</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E-mail: </a:t>
                      </a:r>
                      <a:r>
                        <a:rPr lang="en-US" sz="1600" b="1" kern="1200" cap="all" dirty="0" smtClean="0">
                          <a:solidFill>
                            <a:schemeClr val="accent2"/>
                          </a:solidFill>
                          <a:effectLst/>
                          <a:latin typeface="+mn-lt"/>
                          <a:ea typeface="+mn-ea"/>
                          <a:cs typeface="+mn-cs"/>
                          <a:hlinkClick r:id="rId3"/>
                        </a:rPr>
                        <a:t>gam.alamin9@hotmail.com</a:t>
                      </a:r>
                      <a:endParaRPr lang="en-US" sz="1600" b="1" kern="1200" cap="all" dirty="0">
                        <a:solidFill>
                          <a:schemeClr val="accent2"/>
                        </a:solidFill>
                        <a:effectLst/>
                        <a:latin typeface="+mn-lt"/>
                        <a:ea typeface="+mn-ea"/>
                        <a:cs typeface="+mn-cs"/>
                      </a:endParaRPr>
                    </a:p>
                  </a:txBody>
                  <a:tcPr marL="91443" marR="91443" marT="45727" marB="45727"/>
                </a:tc>
              </a:tr>
              <a:tr h="1341338">
                <a:tc>
                  <a:txBody>
                    <a:bodyPr/>
                    <a:lstStyle/>
                    <a:p>
                      <a:r>
                        <a:rPr lang="en-US" sz="1800" b="1" kern="1200" dirty="0" smtClean="0">
                          <a:solidFill>
                            <a:schemeClr val="accent2"/>
                          </a:solidFill>
                          <a:effectLst/>
                          <a:latin typeface="+mn-lt"/>
                          <a:ea typeface="+mn-ea"/>
                          <a:cs typeface="+mn-cs"/>
                        </a:rPr>
                        <a:t>Robert Echeda</a:t>
                      </a:r>
                    </a:p>
                    <a:p>
                      <a:r>
                        <a:rPr lang="en-US" sz="1800" b="1" kern="1200" dirty="0" smtClean="0">
                          <a:solidFill>
                            <a:schemeClr val="accent2"/>
                          </a:solidFill>
                          <a:effectLst/>
                          <a:latin typeface="+mn-lt"/>
                          <a:ea typeface="+mn-ea"/>
                          <a:cs typeface="+mn-cs"/>
                        </a:rPr>
                        <a:t/>
                      </a:r>
                      <a:br>
                        <a:rPr lang="en-US" sz="1800" b="1" kern="1200" dirty="0" smtClean="0">
                          <a:solidFill>
                            <a:schemeClr val="accent2"/>
                          </a:solidFill>
                          <a:effectLst/>
                          <a:latin typeface="+mn-lt"/>
                          <a:ea typeface="+mn-ea"/>
                          <a:cs typeface="+mn-cs"/>
                        </a:rPr>
                      </a:br>
                      <a:r>
                        <a:rPr lang="en-US" sz="1800" b="1" kern="1200" dirty="0" smtClean="0">
                          <a:solidFill>
                            <a:schemeClr val="accent2"/>
                          </a:solidFill>
                          <a:effectLst/>
                          <a:latin typeface="+mn-lt"/>
                          <a:ea typeface="+mn-ea"/>
                          <a:cs typeface="+mn-cs"/>
                        </a:rPr>
                        <a:t>SG12RG-AFR Vice-chairman</a:t>
                      </a:r>
                      <a:endParaRPr lang="en-US" sz="1800" b="1" kern="1200" dirty="0">
                        <a:solidFill>
                          <a:schemeClr val="accent2"/>
                        </a:solidFill>
                        <a:effectLst/>
                        <a:latin typeface="+mn-lt"/>
                        <a:ea typeface="+mn-ea"/>
                        <a:cs typeface="+mn-cs"/>
                      </a:endParaRPr>
                    </a:p>
                  </a:txBody>
                  <a:tcPr marL="91443" marR="91443" marT="45727" marB="45727"/>
                </a:tc>
                <a:tc>
                  <a:txBody>
                    <a:bodyPr/>
                    <a:lstStyle/>
                    <a:p>
                      <a:r>
                        <a:rPr lang="en-US" sz="1800" dirty="0" smtClean="0">
                          <a:effectLst/>
                        </a:rPr>
                        <a:t/>
                      </a:r>
                      <a:br>
                        <a:rPr lang="en-US" sz="1800" dirty="0" smtClean="0">
                          <a:effectLst/>
                        </a:rPr>
                      </a:br>
                      <a:r>
                        <a:rPr lang="en-US" sz="1600" b="1" kern="1200" cap="all" dirty="0" smtClean="0">
                          <a:solidFill>
                            <a:schemeClr val="accent2"/>
                          </a:solidFill>
                          <a:effectLst/>
                          <a:latin typeface="+mn-lt"/>
                          <a:ea typeface="+mn-ea"/>
                          <a:cs typeface="+mn-cs"/>
                        </a:rPr>
                        <a:t>Uganda</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Tel: </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Fax: </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E-mail: recheda@ucc.co.ug</a:t>
                      </a:r>
                      <a:endParaRPr lang="en-US" sz="1600" b="1" kern="1200" cap="all" dirty="0">
                        <a:solidFill>
                          <a:schemeClr val="accent2"/>
                        </a:solidFill>
                        <a:effectLst/>
                        <a:latin typeface="+mn-lt"/>
                        <a:ea typeface="+mn-ea"/>
                        <a:cs typeface="+mn-cs"/>
                      </a:endParaRPr>
                    </a:p>
                  </a:txBody>
                  <a:tcPr marL="91443" marR="91443" marT="45727" marB="45727"/>
                </a:tc>
              </a:tr>
            </a:tbl>
          </a:graphicData>
        </a:graphic>
      </p:graphicFrame>
      <p:sp>
        <p:nvSpPr>
          <p:cNvPr id="5" name="Slide Number Placeholder 4"/>
          <p:cNvSpPr>
            <a:spLocks noGrp="1"/>
          </p:cNvSpPr>
          <p:nvPr>
            <p:ph type="sldNum" sz="quarter" idx="10"/>
          </p:nvPr>
        </p:nvSpPr>
        <p:spPr/>
        <p:txBody>
          <a:bodyPr/>
          <a:lstStyle/>
          <a:p>
            <a:pPr>
              <a:defRPr/>
            </a:pPr>
            <a:fld id="{8B72A595-D2AA-4003-BB35-64A2F86D9BD3}" type="slidenum">
              <a:rPr lang="en-US" smtClean="0"/>
              <a:pPr>
                <a:defRPr/>
              </a:pPr>
              <a:t>20</a:t>
            </a:fld>
            <a:endParaRPr lang="en-US"/>
          </a:p>
        </p:txBody>
      </p:sp>
      <p:pic>
        <p:nvPicPr>
          <p:cNvPr id="6" name="Picture 5" descr="ITUseries"/>
          <p:cNvPicPr>
            <a:picLocks noChangeAspect="1" noChangeArrowheads="1"/>
          </p:cNvPicPr>
          <p:nvPr/>
        </p:nvPicPr>
        <p:blipFill>
          <a:blip r:embed="rId4"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358082"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395288" y="981075"/>
          <a:ext cx="8291512" cy="4389438"/>
        </p:xfrm>
        <a:graphic>
          <a:graphicData uri="http://schemas.openxmlformats.org/drawingml/2006/table">
            <a:tbl>
              <a:tblPr firstRow="1" bandRow="1">
                <a:tableStyleId>{0E3FDE45-AF77-4B5C-9715-49D594BDF05E}</a:tableStyleId>
              </a:tblPr>
              <a:tblGrid>
                <a:gridCol w="4145756"/>
                <a:gridCol w="4145756"/>
              </a:tblGrid>
              <a:tr h="518198">
                <a:tc>
                  <a:txBody>
                    <a:bodyPr/>
                    <a:lstStyle/>
                    <a:p>
                      <a:pPr marL="0" algn="ctr" defTabSz="914400" rtl="0" eaLnBrk="1" latinLnBrk="0" hangingPunct="1"/>
                      <a:r>
                        <a:rPr lang="en-US" sz="2800" b="1" kern="1200" dirty="0" smtClean="0">
                          <a:solidFill>
                            <a:schemeClr val="bg2"/>
                          </a:solidFill>
                          <a:effectLst/>
                          <a:latin typeface="+mn-lt"/>
                          <a:ea typeface="+mn-ea"/>
                          <a:cs typeface="+mn-cs"/>
                        </a:rPr>
                        <a:t>NAME</a:t>
                      </a:r>
                      <a:endParaRPr lang="en-US" sz="2800" b="1" kern="1200" dirty="0">
                        <a:solidFill>
                          <a:schemeClr val="bg2"/>
                        </a:solidFill>
                        <a:effectLst/>
                        <a:latin typeface="+mn-lt"/>
                        <a:ea typeface="+mn-ea"/>
                        <a:cs typeface="+mn-cs"/>
                      </a:endParaRPr>
                    </a:p>
                  </a:txBody>
                  <a:tcPr marT="45723" marB="45723"/>
                </a:tc>
                <a:tc>
                  <a:txBody>
                    <a:bodyPr/>
                    <a:lstStyle/>
                    <a:p>
                      <a:pPr algn="ctr"/>
                      <a:r>
                        <a:rPr lang="en-US" sz="2800" b="1" kern="1200" dirty="0" smtClean="0">
                          <a:solidFill>
                            <a:schemeClr val="bg2"/>
                          </a:solidFill>
                          <a:effectLst/>
                          <a:latin typeface="+mn-lt"/>
                          <a:ea typeface="+mn-ea"/>
                          <a:cs typeface="+mn-cs"/>
                        </a:rPr>
                        <a:t>CONTACT</a:t>
                      </a:r>
                    </a:p>
                  </a:txBody>
                  <a:tcPr marT="45723" marB="45723"/>
                </a:tc>
              </a:tr>
              <a:tr h="1341217">
                <a:tc>
                  <a:txBody>
                    <a:bodyPr/>
                    <a:lstStyle/>
                    <a:p>
                      <a:r>
                        <a:rPr lang="en-US" sz="1600" b="1" kern="1200" cap="all" dirty="0" smtClean="0">
                          <a:solidFill>
                            <a:schemeClr val="accent2"/>
                          </a:solidFill>
                          <a:effectLst/>
                          <a:latin typeface="+mn-lt"/>
                          <a:ea typeface="+mn-ea"/>
                          <a:cs typeface="+mn-cs"/>
                        </a:rPr>
                        <a:t>Seyni Malan Faty</a:t>
                      </a:r>
                    </a:p>
                    <a:p>
                      <a:r>
                        <a:rPr lang="en-US" sz="1600" b="1" kern="1200" cap="all" dirty="0" smtClean="0">
                          <a:solidFill>
                            <a:schemeClr val="accent2"/>
                          </a:solidFill>
                          <a:effectLst/>
                          <a:latin typeface="+mn-lt"/>
                          <a:ea typeface="+mn-ea"/>
                          <a:cs typeface="+mn-cs"/>
                        </a:rPr>
                        <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SG12RG-AFR Vice-chairman</a:t>
                      </a:r>
                      <a:endParaRPr lang="en-US" sz="1600" b="1" kern="1200" cap="all" dirty="0">
                        <a:solidFill>
                          <a:schemeClr val="accent2"/>
                        </a:solidFill>
                        <a:effectLst/>
                        <a:latin typeface="+mn-lt"/>
                        <a:ea typeface="+mn-ea"/>
                        <a:cs typeface="+mn-cs"/>
                      </a:endParaRPr>
                    </a:p>
                  </a:txBody>
                  <a:tcPr marT="45723" marB="45723"/>
                </a:tc>
                <a:tc>
                  <a:txBody>
                    <a:bodyPr/>
                    <a:lstStyle/>
                    <a:p>
                      <a:r>
                        <a:rPr lang="en-US" sz="1800" dirty="0" smtClean="0">
                          <a:effectLst/>
                        </a:rPr>
                        <a:t/>
                      </a:r>
                      <a:br>
                        <a:rPr lang="en-US" sz="1800" dirty="0" smtClean="0">
                          <a:effectLst/>
                        </a:rPr>
                      </a:br>
                      <a:r>
                        <a:rPr lang="en-US" sz="1600" b="1" kern="1200" cap="all" dirty="0" smtClean="0">
                          <a:solidFill>
                            <a:schemeClr val="accent2"/>
                          </a:solidFill>
                          <a:effectLst/>
                          <a:latin typeface="+mn-lt"/>
                          <a:ea typeface="+mn-ea"/>
                          <a:cs typeface="+mn-cs"/>
                        </a:rPr>
                        <a:t>Senegal</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Tel: </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Fax: </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E-mail: seyni.faty@artp.sn</a:t>
                      </a:r>
                      <a:endParaRPr lang="en-US" sz="1600" b="1" kern="1200" cap="all" dirty="0">
                        <a:solidFill>
                          <a:schemeClr val="accent2"/>
                        </a:solidFill>
                        <a:effectLst/>
                        <a:latin typeface="+mn-lt"/>
                        <a:ea typeface="+mn-ea"/>
                        <a:cs typeface="+mn-cs"/>
                      </a:endParaRPr>
                    </a:p>
                  </a:txBody>
                  <a:tcPr marT="45723" marB="45723"/>
                </a:tc>
              </a:tr>
              <a:tr h="2530023">
                <a:tc>
                  <a:txBody>
                    <a:bodyPr/>
                    <a:lstStyle/>
                    <a:p>
                      <a:r>
                        <a:rPr lang="en-US" sz="1600" b="1" kern="1200" cap="all" dirty="0" smtClean="0">
                          <a:solidFill>
                            <a:schemeClr val="accent2"/>
                          </a:solidFill>
                          <a:effectLst/>
                          <a:latin typeface="+mn-lt"/>
                          <a:ea typeface="+mn-ea"/>
                          <a:cs typeface="+mn-cs"/>
                        </a:rPr>
                        <a:t>Hassan Talib</a:t>
                      </a:r>
                    </a:p>
                    <a:p>
                      <a:r>
                        <a:rPr lang="en-US" sz="1600" b="1" kern="1200" cap="all" dirty="0" smtClean="0">
                          <a:solidFill>
                            <a:schemeClr val="accent2"/>
                          </a:solidFill>
                          <a:effectLst/>
                          <a:latin typeface="+mn-lt"/>
                          <a:ea typeface="+mn-ea"/>
                          <a:cs typeface="+mn-cs"/>
                        </a:rPr>
                        <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SG12RG-AFR Vice-chairman</a:t>
                      </a:r>
                      <a:endParaRPr lang="en-US" sz="1600" b="1" kern="1200" cap="all" dirty="0">
                        <a:solidFill>
                          <a:schemeClr val="accent2"/>
                        </a:solidFill>
                        <a:effectLst/>
                        <a:latin typeface="+mn-lt"/>
                        <a:ea typeface="+mn-ea"/>
                        <a:cs typeface="+mn-cs"/>
                      </a:endParaRPr>
                    </a:p>
                  </a:txBody>
                  <a:tcPr marT="45723" marB="45723"/>
                </a:tc>
                <a:tc>
                  <a:txBody>
                    <a:bodyPr/>
                    <a:lstStyle/>
                    <a:p>
                      <a:r>
                        <a:rPr lang="fr-FR" sz="1600" b="1" kern="1200" cap="all" dirty="0" smtClean="0">
                          <a:solidFill>
                            <a:schemeClr val="accent2"/>
                          </a:solidFill>
                          <a:effectLst/>
                          <a:latin typeface="+mn-lt"/>
                          <a:ea typeface="+mn-ea"/>
                          <a:cs typeface="+mn-cs"/>
                        </a:rPr>
                        <a:t>Agence Nationale de Réglementation des télécommunications (ANRT)</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Centre d'Affaires B.P.2939 Bd. Ar-Riad Hay Riad B.P.2939 RABAT 10100 Rabat 10100 Morocco</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Tel: +212 5 37 71 85 08</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Fax: +212 5 37 71 85 47</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E-mail: talib@anrt.ma</a:t>
                      </a:r>
                      <a:endParaRPr lang="en-US" sz="1600" b="1" kern="1200" cap="all" dirty="0">
                        <a:solidFill>
                          <a:schemeClr val="accent2"/>
                        </a:solidFill>
                        <a:effectLst/>
                        <a:latin typeface="+mn-lt"/>
                        <a:ea typeface="+mn-ea"/>
                        <a:cs typeface="+mn-cs"/>
                      </a:endParaRPr>
                    </a:p>
                  </a:txBody>
                  <a:tcPr marT="45723" marB="45723"/>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21</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358082"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539750" y="692150"/>
          <a:ext cx="8435976" cy="4752975"/>
        </p:xfrm>
        <a:graphic>
          <a:graphicData uri="http://schemas.openxmlformats.org/drawingml/2006/table">
            <a:tbl>
              <a:tblPr firstRow="1" bandRow="1">
                <a:tableStyleId>{0E3FDE45-AF77-4B5C-9715-49D594BDF05E}</a:tableStyleId>
              </a:tblPr>
              <a:tblGrid>
                <a:gridCol w="4217988"/>
                <a:gridCol w="4217988"/>
              </a:tblGrid>
              <a:tr h="518225">
                <a:tc>
                  <a:txBody>
                    <a:bodyPr/>
                    <a:lstStyle/>
                    <a:p>
                      <a:pPr marL="0" algn="ctr" defTabSz="914400" rtl="0" eaLnBrk="1" latinLnBrk="0" hangingPunct="1"/>
                      <a:r>
                        <a:rPr lang="en-US" sz="2800" b="1" kern="1200" dirty="0" smtClean="0">
                          <a:solidFill>
                            <a:schemeClr val="bg2"/>
                          </a:solidFill>
                          <a:effectLst/>
                          <a:latin typeface="+mn-lt"/>
                          <a:ea typeface="+mn-ea"/>
                          <a:cs typeface="+mn-cs"/>
                        </a:rPr>
                        <a:t>NAME</a:t>
                      </a:r>
                      <a:endParaRPr lang="en-US" sz="2800" b="1" kern="1200" dirty="0">
                        <a:solidFill>
                          <a:schemeClr val="bg2"/>
                        </a:solidFill>
                        <a:effectLst/>
                        <a:latin typeface="+mn-lt"/>
                        <a:ea typeface="+mn-ea"/>
                        <a:cs typeface="+mn-cs"/>
                      </a:endParaRPr>
                    </a:p>
                  </a:txBody>
                  <a:tcPr marT="45726" marB="45726"/>
                </a:tc>
                <a:tc>
                  <a:txBody>
                    <a:bodyPr/>
                    <a:lstStyle/>
                    <a:p>
                      <a:pPr algn="ctr"/>
                      <a:r>
                        <a:rPr lang="en-US" sz="2800" b="1" kern="1200" dirty="0" smtClean="0">
                          <a:solidFill>
                            <a:schemeClr val="bg2"/>
                          </a:solidFill>
                          <a:effectLst/>
                          <a:latin typeface="+mn-lt"/>
                          <a:ea typeface="+mn-ea"/>
                          <a:cs typeface="+mn-cs"/>
                        </a:rPr>
                        <a:t>CONTACT</a:t>
                      </a:r>
                    </a:p>
                  </a:txBody>
                  <a:tcPr marT="45726" marB="45726"/>
                </a:tc>
              </a:tr>
              <a:tr h="1554675">
                <a:tc>
                  <a:txBody>
                    <a:bodyPr/>
                    <a:lstStyle/>
                    <a:p>
                      <a:r>
                        <a:rPr lang="en-US" sz="1600" b="1" kern="1200" cap="all" dirty="0" smtClean="0">
                          <a:solidFill>
                            <a:schemeClr val="accent2"/>
                          </a:solidFill>
                          <a:effectLst/>
                          <a:latin typeface="+mn-lt"/>
                          <a:ea typeface="+mn-ea"/>
                          <a:cs typeface="+mn-cs"/>
                        </a:rPr>
                        <a:t>Hiroshi Ota</a:t>
                      </a:r>
                    </a:p>
                    <a:p>
                      <a:r>
                        <a:rPr lang="en-US" sz="1600" b="1" kern="1200" cap="all" dirty="0" smtClean="0">
                          <a:solidFill>
                            <a:schemeClr val="accent2"/>
                          </a:solidFill>
                          <a:effectLst/>
                          <a:latin typeface="+mn-lt"/>
                          <a:ea typeface="+mn-ea"/>
                          <a:cs typeface="+mn-cs"/>
                        </a:rPr>
                        <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SG12RG-AFR Engineer</a:t>
                      </a:r>
                      <a:endParaRPr lang="en-US" sz="1600" b="1" kern="1200" cap="all" dirty="0">
                        <a:solidFill>
                          <a:schemeClr val="accent2"/>
                        </a:solidFill>
                        <a:effectLst/>
                        <a:latin typeface="+mn-lt"/>
                        <a:ea typeface="+mn-ea"/>
                        <a:cs typeface="+mn-cs"/>
                      </a:endParaRPr>
                    </a:p>
                  </a:txBody>
                  <a:tcPr marT="45726" marB="45726"/>
                </a:tc>
                <a:tc>
                  <a:txBody>
                    <a:bodyPr/>
                    <a:lstStyle/>
                    <a:p>
                      <a:r>
                        <a:rPr lang="fr-FR" sz="1600" b="1" kern="1200" cap="all" dirty="0" smtClean="0">
                          <a:solidFill>
                            <a:schemeClr val="accent2"/>
                          </a:solidFill>
                          <a:effectLst/>
                          <a:latin typeface="+mn-lt"/>
                          <a:ea typeface="+mn-ea"/>
                          <a:cs typeface="+mn-cs"/>
                        </a:rPr>
                        <a:t>ITU</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ITU/TSB Place des Nations 1211 Geneva 20 Switzerland</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Tel: +41 22 730 6356</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Fax: +41 22 730 5853</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E-mail: hiroshi.ota@itu.int</a:t>
                      </a:r>
                      <a:endParaRPr lang="en-US" sz="1600" b="1" kern="1200" cap="all" dirty="0">
                        <a:solidFill>
                          <a:schemeClr val="accent2"/>
                        </a:solidFill>
                        <a:effectLst/>
                        <a:latin typeface="+mn-lt"/>
                        <a:ea typeface="+mn-ea"/>
                        <a:cs typeface="+mn-cs"/>
                      </a:endParaRPr>
                    </a:p>
                  </a:txBody>
                  <a:tcPr marT="45726" marB="45726"/>
                </a:tc>
              </a:tr>
              <a:tr h="2680075">
                <a:tc>
                  <a:txBody>
                    <a:bodyPr/>
                    <a:lstStyle/>
                    <a:p>
                      <a:r>
                        <a:rPr lang="en-US" sz="1600" b="1" kern="1200" cap="all" dirty="0" smtClean="0">
                          <a:solidFill>
                            <a:schemeClr val="accent2"/>
                          </a:solidFill>
                          <a:effectLst/>
                          <a:latin typeface="+mn-lt"/>
                          <a:ea typeface="+mn-ea"/>
                          <a:cs typeface="+mn-cs"/>
                        </a:rPr>
                        <a:t>Emmanuelle Labare</a:t>
                      </a:r>
                    </a:p>
                    <a:p>
                      <a:r>
                        <a:rPr lang="en-US" sz="1600" b="1" kern="1200" cap="all" dirty="0" smtClean="0">
                          <a:solidFill>
                            <a:schemeClr val="accent2"/>
                          </a:solidFill>
                          <a:effectLst/>
                          <a:latin typeface="+mn-lt"/>
                          <a:ea typeface="+mn-ea"/>
                          <a:cs typeface="+mn-cs"/>
                        </a:rPr>
                        <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SG12RG-AFR Administrative assistant</a:t>
                      </a:r>
                      <a:endParaRPr lang="en-US" sz="1600" b="1" kern="1200" cap="all" dirty="0">
                        <a:solidFill>
                          <a:schemeClr val="accent2"/>
                        </a:solidFill>
                        <a:effectLst/>
                        <a:latin typeface="+mn-lt"/>
                        <a:ea typeface="+mn-ea"/>
                        <a:cs typeface="+mn-cs"/>
                      </a:endParaRPr>
                    </a:p>
                  </a:txBody>
                  <a:tcPr marT="45726" marB="45726"/>
                </a:tc>
                <a:tc>
                  <a:txBody>
                    <a:bodyPr/>
                    <a:lstStyle/>
                    <a:p>
                      <a:r>
                        <a:rPr lang="fr-FR" sz="1600" b="1" kern="1200" cap="all" dirty="0" smtClean="0">
                          <a:solidFill>
                            <a:schemeClr val="accent2"/>
                          </a:solidFill>
                          <a:effectLst/>
                          <a:latin typeface="+mn-lt"/>
                          <a:ea typeface="+mn-ea"/>
                          <a:cs typeface="+mn-cs"/>
                        </a:rPr>
                        <a:t>ITU</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ITU/TSB Place des Nations 1211 Geneva 20 Switzerland</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Tel: +41 22 730 6312</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Fax: </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E-mail: emmanuelle.labare@itu.int</a:t>
                      </a:r>
                      <a:endParaRPr lang="en-US" sz="1600" b="1" kern="1200" cap="all" dirty="0">
                        <a:solidFill>
                          <a:schemeClr val="accent2"/>
                        </a:solidFill>
                        <a:effectLst/>
                        <a:latin typeface="+mn-lt"/>
                        <a:ea typeface="+mn-ea"/>
                        <a:cs typeface="+mn-cs"/>
                      </a:endParaRPr>
                    </a:p>
                  </a:txBody>
                  <a:tcPr marT="45726" marB="45726"/>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22</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85728"/>
            <a:ext cx="8472518" cy="5840435"/>
          </a:xfrm>
        </p:spPr>
        <p:txBody>
          <a:bodyPr/>
          <a:lstStyle/>
          <a:p>
            <a:pPr algn="ctr">
              <a:buNone/>
            </a:pPr>
            <a:r>
              <a:rPr lang="en-GB" sz="3200" b="1" dirty="0" smtClean="0"/>
              <a:t>Working items for the next period</a:t>
            </a:r>
            <a:endParaRPr lang="ar-SA" sz="3200" b="1" dirty="0" smtClean="0"/>
          </a:p>
          <a:p>
            <a:pPr>
              <a:buNone/>
            </a:pPr>
            <a:endParaRPr lang="en-US" dirty="0"/>
          </a:p>
        </p:txBody>
      </p:sp>
      <p:graphicFrame>
        <p:nvGraphicFramePr>
          <p:cNvPr id="6" name="Table 5"/>
          <p:cNvGraphicFramePr>
            <a:graphicFrameLocks noGrp="1"/>
          </p:cNvGraphicFramePr>
          <p:nvPr/>
        </p:nvGraphicFramePr>
        <p:xfrm>
          <a:off x="428596" y="1285860"/>
          <a:ext cx="8572560" cy="3822661"/>
        </p:xfrm>
        <a:graphic>
          <a:graphicData uri="http://schemas.openxmlformats.org/drawingml/2006/table">
            <a:tbl>
              <a:tblPr firstRow="1" bandRow="1">
                <a:tableStyleId>{0E3FDE45-AF77-4B5C-9715-49D594BDF05E}</a:tableStyleId>
              </a:tblPr>
              <a:tblGrid>
                <a:gridCol w="1500198"/>
                <a:gridCol w="1857388"/>
                <a:gridCol w="1714512"/>
                <a:gridCol w="1643074"/>
                <a:gridCol w="1857388"/>
              </a:tblGrid>
              <a:tr h="1071570">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dirty="0">
                          <a:solidFill>
                            <a:schemeClr val="bg2"/>
                          </a:solidFill>
                          <a:latin typeface="+mj-lt"/>
                          <a:ea typeface="MS Mincho"/>
                          <a:cs typeface="Vrinda" pitchFamily="2" charset="0"/>
                        </a:rPr>
                        <a:t>Action Plan</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Activities</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Expected Outcome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Target date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Responsibility</a:t>
                      </a:r>
                    </a:p>
                  </a:txBody>
                  <a:tcPr marL="68580" marR="68580" marT="0" marB="0"/>
                </a:tc>
              </a:tr>
              <a:tr h="2751091">
                <a:tc>
                  <a:txBody>
                    <a:bodyPr/>
                    <a:lstStyle/>
                    <a:p>
                      <a:pPr hangingPunct="0">
                        <a:spcBef>
                          <a:spcPts val="600"/>
                        </a:spcBef>
                        <a:spcAft>
                          <a:spcPts val="0"/>
                        </a:spcAft>
                        <a:tabLst>
                          <a:tab pos="504190" algn="l"/>
                          <a:tab pos="756285" algn="l"/>
                          <a:tab pos="1008380" algn="l"/>
                          <a:tab pos="1260475" algn="l"/>
                        </a:tabLst>
                      </a:pPr>
                      <a:r>
                        <a:rPr lang="en-GB" sz="1800" b="1" kern="1200" dirty="0">
                          <a:solidFill>
                            <a:schemeClr val="bg2"/>
                          </a:solidFill>
                          <a:latin typeface="+mj-lt"/>
                          <a:ea typeface="MS Mincho"/>
                          <a:cs typeface="Vrinda" pitchFamily="2" charset="0"/>
                        </a:rPr>
                        <a:t>Promote active and consistent Participation  and contribution by African region </a:t>
                      </a:r>
                      <a:endParaRPr lang="en-US" sz="1800" b="1" kern="1200" dirty="0">
                        <a:solidFill>
                          <a:schemeClr val="bg2"/>
                        </a:solidFill>
                        <a:latin typeface="+mj-lt"/>
                        <a:ea typeface="MS Mincho"/>
                        <a:cs typeface="Vrinda" pitchFamily="2" charset="0"/>
                      </a:endParaRPr>
                    </a:p>
                  </a:txBody>
                  <a:tcPr marL="68580" marR="68580" marT="0" marB="0"/>
                </a:tc>
                <a:tc>
                  <a:txBody>
                    <a:bodyPr/>
                    <a:lstStyle/>
                    <a:p>
                      <a:pPr hangingPunct="0">
                        <a:spcBef>
                          <a:spcPts val="200"/>
                        </a:spcBef>
                        <a:spcAft>
                          <a:spcPts val="0"/>
                        </a:spcAft>
                        <a:tabLst>
                          <a:tab pos="504190" algn="l"/>
                          <a:tab pos="756285" algn="l"/>
                          <a:tab pos="1008380" algn="l"/>
                          <a:tab pos="1260475" algn="l"/>
                        </a:tabLst>
                      </a:pPr>
                      <a:r>
                        <a:rPr lang="en-GB" sz="1800" b="1" kern="1200" dirty="0">
                          <a:solidFill>
                            <a:schemeClr val="bg2"/>
                          </a:solidFill>
                          <a:latin typeface="+mj-lt"/>
                          <a:ea typeface="MS Mincho"/>
                          <a:cs typeface="Vrinda" pitchFamily="2" charset="0"/>
                        </a:rPr>
                        <a:t>Sensitize African countries to  prioritize the activities of ITU-T SG12 </a:t>
                      </a:r>
                      <a:endParaRPr lang="en-US" sz="1800" b="1" kern="1200" dirty="0">
                        <a:solidFill>
                          <a:schemeClr val="bg2"/>
                        </a:solidFill>
                        <a:latin typeface="+mj-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a:solidFill>
                            <a:schemeClr val="bg2"/>
                          </a:solidFill>
                          <a:latin typeface="+mj-lt"/>
                          <a:ea typeface="MS Mincho"/>
                          <a:cs typeface="Vrinda" pitchFamily="2" charset="0"/>
                        </a:rPr>
                        <a:t>Contact CEO of countries on </a:t>
                      </a:r>
                      <a:r>
                        <a:rPr lang="en-US" sz="1800" b="1" kern="1200" dirty="0" smtClean="0">
                          <a:solidFill>
                            <a:schemeClr val="bg2"/>
                          </a:solidFill>
                          <a:latin typeface="+mj-lt"/>
                          <a:ea typeface="MS Mincho"/>
                          <a:cs typeface="Vrinda" pitchFamily="2" charset="0"/>
                        </a:rPr>
                        <a:t>commit-</a:t>
                      </a:r>
                      <a:r>
                        <a:rPr lang="en-US" sz="1800" b="1" kern="1200" dirty="0" err="1" smtClean="0">
                          <a:solidFill>
                            <a:schemeClr val="bg2"/>
                          </a:solidFill>
                          <a:latin typeface="+mj-lt"/>
                          <a:ea typeface="MS Mincho"/>
                          <a:cs typeface="Vrinda" pitchFamily="2" charset="0"/>
                        </a:rPr>
                        <a:t>ments</a:t>
                      </a:r>
                      <a:r>
                        <a:rPr lang="en-US" sz="1800" b="1" kern="1200" dirty="0" smtClean="0">
                          <a:solidFill>
                            <a:schemeClr val="bg2"/>
                          </a:solidFill>
                          <a:latin typeface="+mj-lt"/>
                          <a:ea typeface="MS Mincho"/>
                          <a:cs typeface="Vrinda" pitchFamily="2" charset="0"/>
                        </a:rPr>
                        <a:t> </a:t>
                      </a:r>
                      <a:r>
                        <a:rPr lang="en-US" sz="1800" b="1" kern="1200" dirty="0">
                          <a:solidFill>
                            <a:schemeClr val="bg2"/>
                          </a:solidFill>
                          <a:latin typeface="+mj-lt"/>
                          <a:ea typeface="MS Mincho"/>
                          <a:cs typeface="Vrinda" pitchFamily="2" charset="0"/>
                        </a:rPr>
                        <a:t>by members to be </a:t>
                      </a:r>
                      <a:r>
                        <a:rPr lang="en-US" sz="1800" b="1" kern="1200" dirty="0" smtClean="0">
                          <a:solidFill>
                            <a:schemeClr val="bg2"/>
                          </a:solidFill>
                          <a:latin typeface="+mj-lt"/>
                          <a:ea typeface="MS Mincho"/>
                          <a:cs typeface="Vrinda" pitchFamily="2" charset="0"/>
                        </a:rPr>
                        <a:t>consis-tent</a:t>
                      </a:r>
                      <a:endParaRPr lang="en-US" sz="1800" b="1" kern="1200" dirty="0">
                        <a:solidFill>
                          <a:schemeClr val="bg2"/>
                        </a:solidFill>
                        <a:latin typeface="+mj-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a:solidFill>
                            <a:schemeClr val="bg2"/>
                          </a:solidFill>
                          <a:latin typeface="+mj-lt"/>
                          <a:ea typeface="MS Mincho"/>
                          <a:cs typeface="Vrinda" pitchFamily="2" charset="0"/>
                        </a:rPr>
                        <a:t>July 2013</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a:solidFill>
                            <a:schemeClr val="bg2"/>
                          </a:solidFill>
                          <a:latin typeface="+mj-lt"/>
                          <a:ea typeface="MS Mincho"/>
                          <a:cs typeface="Vrinda" pitchFamily="2" charset="0"/>
                        </a:rPr>
                        <a:t>TSB and ITU Regional Office to facilitate</a:t>
                      </a:r>
                    </a:p>
                  </a:txBody>
                  <a:tcPr marL="68580" marR="68580" marT="0" marB="0"/>
                </a:tc>
              </a:tr>
            </a:tbl>
          </a:graphicData>
        </a:graphic>
      </p:graphicFrame>
      <p:sp>
        <p:nvSpPr>
          <p:cNvPr id="7" name="Slide Number Placeholder 6"/>
          <p:cNvSpPr>
            <a:spLocks noGrp="1"/>
          </p:cNvSpPr>
          <p:nvPr>
            <p:ph type="sldNum" sz="quarter" idx="10"/>
          </p:nvPr>
        </p:nvSpPr>
        <p:spPr/>
        <p:txBody>
          <a:bodyPr/>
          <a:lstStyle/>
          <a:p>
            <a:pPr>
              <a:defRPr/>
            </a:pPr>
            <a:fld id="{8B72A595-D2AA-4003-BB35-64A2F86D9BD3}" type="slidenum">
              <a:rPr lang="en-US" smtClean="0"/>
              <a:pPr>
                <a:defRPr/>
              </a:pPr>
              <a:t>23</a:t>
            </a:fld>
            <a:endParaRPr lang="en-US"/>
          </a:p>
        </p:txBody>
      </p:sp>
      <p:pic>
        <p:nvPicPr>
          <p:cNvPr id="8" name="Picture 7"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429520" y="6072206"/>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357157" y="285728"/>
          <a:ext cx="8543929" cy="5522034"/>
        </p:xfrm>
        <a:graphic>
          <a:graphicData uri="http://schemas.openxmlformats.org/drawingml/2006/table">
            <a:tbl>
              <a:tblPr firstRow="1" bandRow="1">
                <a:tableStyleId>{0E3FDE45-AF77-4B5C-9715-49D594BDF05E}</a:tableStyleId>
              </a:tblPr>
              <a:tblGrid>
                <a:gridCol w="1771140"/>
                <a:gridCol w="1729323"/>
                <a:gridCol w="1625894"/>
                <a:gridCol w="1708786"/>
                <a:gridCol w="1708786"/>
              </a:tblGrid>
              <a:tr h="915792">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Action Plan</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Activities</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Expected Outcome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Target date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Responsibility</a:t>
                      </a:r>
                    </a:p>
                  </a:txBody>
                  <a:tcPr marL="68580" marR="68580" marT="0" marB="0"/>
                </a:tc>
              </a:tr>
              <a:tr h="2227480">
                <a:tc>
                  <a:txBody>
                    <a:bodyPr/>
                    <a:lstStyle/>
                    <a:p>
                      <a:pPr hangingPunct="0">
                        <a:spcBef>
                          <a:spcPts val="600"/>
                        </a:spcBef>
                        <a:spcAft>
                          <a:spcPts val="0"/>
                        </a:spcAft>
                        <a:tabLst>
                          <a:tab pos="504190" algn="l"/>
                          <a:tab pos="756285" algn="l"/>
                          <a:tab pos="1008380" algn="l"/>
                          <a:tab pos="1260475" algn="l"/>
                        </a:tabLst>
                      </a:pPr>
                      <a:r>
                        <a:rPr lang="en-GB" sz="1800" b="1" kern="1200" dirty="0">
                          <a:solidFill>
                            <a:schemeClr val="bg2"/>
                          </a:solidFill>
                          <a:latin typeface="+mj-lt"/>
                          <a:ea typeface="MS Mincho"/>
                          <a:cs typeface="Vrinda" pitchFamily="2" charset="0"/>
                        </a:rPr>
                        <a:t>Promote active and consistent Participation  and contribution by African region </a:t>
                      </a:r>
                      <a:endParaRPr lang="en-US" sz="1800" b="1" kern="1200" dirty="0">
                        <a:solidFill>
                          <a:schemeClr val="bg2"/>
                        </a:solidFill>
                        <a:latin typeface="+mj-lt"/>
                        <a:ea typeface="MS Mincho"/>
                        <a:cs typeface="Vrinda" pitchFamily="2" charset="0"/>
                      </a:endParaRPr>
                    </a:p>
                  </a:txBody>
                  <a:tcPr marL="68580" marR="68580" marT="0" marB="0"/>
                </a:tc>
                <a:tc>
                  <a:txBody>
                    <a:bodyPr/>
                    <a:lstStyle/>
                    <a:p>
                      <a:pPr hangingPunct="0">
                        <a:spcBef>
                          <a:spcPts val="200"/>
                        </a:spcBef>
                        <a:spcAft>
                          <a:spcPts val="0"/>
                        </a:spcAft>
                        <a:tabLst>
                          <a:tab pos="504190" algn="l"/>
                          <a:tab pos="756285" algn="l"/>
                          <a:tab pos="1008380" algn="l"/>
                          <a:tab pos="1260475" algn="l"/>
                        </a:tabLst>
                      </a:pPr>
                      <a:r>
                        <a:rPr lang="en-GB" sz="1800" b="1" kern="1200" dirty="0">
                          <a:solidFill>
                            <a:schemeClr val="bg2"/>
                          </a:solidFill>
                          <a:latin typeface="+mj-lt"/>
                          <a:ea typeface="MS Mincho"/>
                          <a:cs typeface="Vrinda" pitchFamily="2" charset="0"/>
                        </a:rPr>
                        <a:t>Members to join mailing list</a:t>
                      </a:r>
                      <a:endParaRPr lang="en-US" sz="1800" b="1" kern="1200" dirty="0">
                        <a:solidFill>
                          <a:schemeClr val="bg2"/>
                        </a:solidFill>
                        <a:latin typeface="+mj-lt"/>
                        <a:ea typeface="MS Mincho"/>
                        <a:cs typeface="Vrinda" pitchFamily="2" charset="0"/>
                      </a:endParaRPr>
                    </a:p>
                  </a:txBody>
                  <a:tcPr marL="68580" marR="68580" marT="0" marB="0"/>
                </a:tc>
                <a:tc>
                  <a:txBody>
                    <a:bodyPr/>
                    <a:lstStyle/>
                    <a:p>
                      <a:endParaRPr lang="en-US"/>
                    </a:p>
                  </a:txBody>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a:solidFill>
                            <a:schemeClr val="bg2"/>
                          </a:solidFill>
                          <a:latin typeface="+mj-lt"/>
                          <a:ea typeface="MS Mincho"/>
                          <a:cs typeface="Vrinda" pitchFamily="2" charset="0"/>
                        </a:rPr>
                        <a:t>On-going</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a:solidFill>
                            <a:schemeClr val="bg2"/>
                          </a:solidFill>
                          <a:latin typeface="+mj-lt"/>
                          <a:ea typeface="MS Mincho"/>
                          <a:cs typeface="Vrinda" pitchFamily="2" charset="0"/>
                        </a:rPr>
                        <a:t>All members</a:t>
                      </a:r>
                    </a:p>
                  </a:txBody>
                  <a:tcPr marL="68580" marR="68580" marT="0" marB="0"/>
                </a:tc>
              </a:tr>
              <a:tr h="2378762">
                <a:tc>
                  <a:txBody>
                    <a:bodyPr/>
                    <a:lstStyle/>
                    <a:p>
                      <a:endParaRPr lang="en-US" dirty="0"/>
                    </a:p>
                  </a:txBody>
                  <a:tcPr/>
                </a:tc>
                <a:tc>
                  <a:txBody>
                    <a:bodyPr/>
                    <a:lstStyle/>
                    <a:p>
                      <a:pPr hangingPunct="0">
                        <a:spcBef>
                          <a:spcPts val="200"/>
                        </a:spcBef>
                        <a:spcAft>
                          <a:spcPts val="0"/>
                        </a:spcAft>
                        <a:tabLst>
                          <a:tab pos="504190" algn="l"/>
                          <a:tab pos="756285" algn="l"/>
                          <a:tab pos="1008380" algn="l"/>
                          <a:tab pos="1260475" algn="l"/>
                        </a:tabLst>
                      </a:pPr>
                      <a:r>
                        <a:rPr lang="en-GB" sz="1600" b="1" kern="1200" dirty="0">
                          <a:solidFill>
                            <a:schemeClr val="bg2"/>
                          </a:solidFill>
                          <a:latin typeface="+mj-lt"/>
                          <a:ea typeface="MS Mincho"/>
                          <a:cs typeface="Vrinda" pitchFamily="2" charset="0"/>
                        </a:rPr>
                        <a:t>Prepare contributions to SG12RG-AFR meetings to be finalized for </a:t>
                      </a:r>
                      <a:br>
                        <a:rPr lang="en-GB" sz="1600" b="1" kern="1200" dirty="0">
                          <a:solidFill>
                            <a:schemeClr val="bg2"/>
                          </a:solidFill>
                          <a:latin typeface="+mj-lt"/>
                          <a:ea typeface="MS Mincho"/>
                          <a:cs typeface="Vrinda" pitchFamily="2" charset="0"/>
                        </a:rPr>
                      </a:br>
                      <a:r>
                        <a:rPr lang="en-GB" sz="1600" b="1" kern="1200" dirty="0">
                          <a:solidFill>
                            <a:schemeClr val="bg2"/>
                          </a:solidFill>
                          <a:latin typeface="+mj-lt"/>
                          <a:ea typeface="MS Mincho"/>
                          <a:cs typeface="Vrinda" pitchFamily="2" charset="0"/>
                        </a:rPr>
                        <a:t>ITU-T SG12 consideration</a:t>
                      </a:r>
                      <a:endParaRPr lang="en-US" sz="1600" b="1" kern="1200" dirty="0">
                        <a:solidFill>
                          <a:schemeClr val="bg2"/>
                        </a:solidFill>
                        <a:latin typeface="+mj-lt"/>
                        <a:ea typeface="MS Mincho"/>
                        <a:cs typeface="Vrinda" pitchFamily="2"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bg2"/>
                          </a:solidFill>
                          <a:latin typeface="+mj-lt"/>
                          <a:ea typeface="MS Mincho"/>
                          <a:cs typeface="Vrinda" pitchFamily="2" charset="0"/>
                        </a:rPr>
                        <a:t>Roadmap for QoS of Packet based Interconnected Networks consented</a:t>
                      </a:r>
                    </a:p>
                    <a:p>
                      <a:endParaRPr lang="en-US" sz="1600" b="1" kern="1200" dirty="0">
                        <a:solidFill>
                          <a:schemeClr val="bg2"/>
                        </a:solidFill>
                        <a:latin typeface="+mj-lt"/>
                        <a:ea typeface="MS Mincho"/>
                        <a:cs typeface="Vrinda" pitchFamily="2" charset="0"/>
                      </a:endParaRPr>
                    </a:p>
                  </a:txBody>
                  <a:tcPr/>
                </a:tc>
                <a:tc>
                  <a:txBody>
                    <a:bodyPr/>
                    <a:lstStyle/>
                    <a:p>
                      <a:pPr hangingPunct="0"/>
                      <a:r>
                        <a:rPr lang="en-US" sz="1600" b="1" kern="1200" dirty="0" smtClean="0">
                          <a:solidFill>
                            <a:schemeClr val="bg2"/>
                          </a:solidFill>
                          <a:latin typeface="+mj-lt"/>
                          <a:ea typeface="MS Mincho"/>
                          <a:cs typeface="Vrinda" pitchFamily="2" charset="0"/>
                        </a:rPr>
                        <a:t>December 2013</a:t>
                      </a:r>
                    </a:p>
                    <a:p>
                      <a:pPr hangingPunct="0"/>
                      <a:r>
                        <a:rPr lang="en-US" sz="1600" b="1" kern="1200" dirty="0" smtClean="0">
                          <a:solidFill>
                            <a:schemeClr val="bg2"/>
                          </a:solidFill>
                          <a:latin typeface="+mj-lt"/>
                          <a:ea typeface="MS Mincho"/>
                          <a:cs typeface="Vrinda" pitchFamily="2" charset="0"/>
                        </a:rPr>
                        <a:t> </a:t>
                      </a:r>
                    </a:p>
                    <a:p>
                      <a:endParaRPr lang="en-US" sz="1600" b="1" kern="1200" dirty="0">
                        <a:solidFill>
                          <a:schemeClr val="bg2"/>
                        </a:solidFill>
                        <a:latin typeface="+mj-lt"/>
                        <a:ea typeface="MS Mincho"/>
                        <a:cs typeface="Vrinda" pitchFamily="2" charset="0"/>
                      </a:endParaRPr>
                    </a:p>
                  </a:txBody>
                  <a:tcPr/>
                </a:tc>
                <a:tc>
                  <a:txBody>
                    <a:bodyPr/>
                    <a:lstStyle/>
                    <a:p>
                      <a:r>
                        <a:rPr lang="en-US" sz="1600" b="1" kern="1200" dirty="0" smtClean="0">
                          <a:solidFill>
                            <a:schemeClr val="bg2"/>
                          </a:solidFill>
                          <a:latin typeface="+mj-lt"/>
                          <a:ea typeface="MS Mincho"/>
                          <a:cs typeface="Vrinda" pitchFamily="2" charset="0"/>
                        </a:rPr>
                        <a:t>Rapporteurs</a:t>
                      </a:r>
                    </a:p>
                  </a:txBody>
                  <a:tcPr/>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24</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214280" y="293490"/>
          <a:ext cx="8715440" cy="5278649"/>
        </p:xfrm>
        <a:graphic>
          <a:graphicData uri="http://schemas.openxmlformats.org/drawingml/2006/table">
            <a:tbl>
              <a:tblPr firstRow="1" bandRow="1">
                <a:tableStyleId>{0E3FDE45-AF77-4B5C-9715-49D594BDF05E}</a:tableStyleId>
              </a:tblPr>
              <a:tblGrid>
                <a:gridCol w="1743088"/>
                <a:gridCol w="1743088"/>
                <a:gridCol w="1743088"/>
                <a:gridCol w="1743088"/>
                <a:gridCol w="1743088"/>
              </a:tblGrid>
              <a:tr h="970574">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dirty="0">
                          <a:solidFill>
                            <a:schemeClr val="bg2"/>
                          </a:solidFill>
                          <a:latin typeface="+mj-lt"/>
                          <a:ea typeface="MS Mincho"/>
                          <a:cs typeface="Vrinda" pitchFamily="2" charset="0"/>
                        </a:rPr>
                        <a:t>Action Plan</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Activities</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Expected Outcome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Target date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Responsibility</a:t>
                      </a:r>
                    </a:p>
                  </a:txBody>
                  <a:tcPr marL="68580" marR="68580" marT="0" marB="0"/>
                </a:tc>
              </a:tr>
              <a:tr h="4308075">
                <a:tc>
                  <a:txBody>
                    <a:bodyPr/>
                    <a:lstStyle/>
                    <a:p>
                      <a:r>
                        <a:rPr lang="en-GB" sz="1600" b="1" kern="1200" dirty="0" smtClean="0">
                          <a:solidFill>
                            <a:schemeClr val="bg2"/>
                          </a:solidFill>
                          <a:latin typeface="+mj-lt"/>
                          <a:ea typeface="MS Mincho"/>
                          <a:cs typeface="Vrinda" pitchFamily="2" charset="0"/>
                        </a:rPr>
                        <a:t>Promote active and consistent Participation  and contribution by African region </a:t>
                      </a:r>
                      <a:endParaRPr lang="en-US" sz="1600" b="1" kern="1200" dirty="0">
                        <a:solidFill>
                          <a:schemeClr val="bg2"/>
                        </a:solidFill>
                        <a:latin typeface="+mj-lt"/>
                        <a:ea typeface="MS Mincho"/>
                        <a:cs typeface="Vrinda" pitchFamily="2" charset="0"/>
                      </a:endParaRPr>
                    </a:p>
                  </a:txBody>
                  <a:tcPr/>
                </a:tc>
                <a:tc>
                  <a:txBody>
                    <a:bodyPr/>
                    <a:lstStyle/>
                    <a:p>
                      <a:pPr hangingPunct="0">
                        <a:spcBef>
                          <a:spcPts val="200"/>
                        </a:spcBef>
                        <a:spcAft>
                          <a:spcPts val="0"/>
                        </a:spcAft>
                        <a:tabLst>
                          <a:tab pos="504190" algn="l"/>
                          <a:tab pos="756285" algn="l"/>
                          <a:tab pos="1008380" algn="l"/>
                          <a:tab pos="1260475" algn="l"/>
                        </a:tabLst>
                      </a:pPr>
                      <a:r>
                        <a:rPr lang="en-GB" sz="1600" b="1" kern="1200" dirty="0">
                          <a:solidFill>
                            <a:schemeClr val="bg2"/>
                          </a:solidFill>
                          <a:latin typeface="+mj-lt"/>
                          <a:ea typeface="MS Mincho"/>
                          <a:cs typeface="Vrinda" pitchFamily="2" charset="0"/>
                        </a:rPr>
                        <a:t>Prepare contributions to SG12RG-AFR meetings to be finalized for </a:t>
                      </a:r>
                      <a:br>
                        <a:rPr lang="en-GB" sz="1600" b="1" kern="1200" dirty="0">
                          <a:solidFill>
                            <a:schemeClr val="bg2"/>
                          </a:solidFill>
                          <a:latin typeface="+mj-lt"/>
                          <a:ea typeface="MS Mincho"/>
                          <a:cs typeface="Vrinda" pitchFamily="2" charset="0"/>
                        </a:rPr>
                      </a:br>
                      <a:r>
                        <a:rPr lang="en-GB" sz="1600" b="1" kern="1200" dirty="0">
                          <a:solidFill>
                            <a:schemeClr val="bg2"/>
                          </a:solidFill>
                          <a:latin typeface="+mj-lt"/>
                          <a:ea typeface="MS Mincho"/>
                          <a:cs typeface="Vrinda" pitchFamily="2" charset="0"/>
                        </a:rPr>
                        <a:t>ITU-T SG12 consideration</a:t>
                      </a:r>
                      <a:endParaRPr lang="en-US" sz="1600" b="1" kern="1200" dirty="0">
                        <a:solidFill>
                          <a:schemeClr val="bg2"/>
                        </a:solidFill>
                        <a:latin typeface="+mj-lt"/>
                        <a:ea typeface="MS Mincho"/>
                        <a:cs typeface="Vrinda" pitchFamily="2"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bg2"/>
                          </a:solidFill>
                          <a:latin typeface="+mj-lt"/>
                          <a:ea typeface="MS Mincho"/>
                          <a:cs typeface="Vrinda" pitchFamily="2" charset="0"/>
                        </a:rPr>
                        <a:t>Draft E.CCH QoE - Definitions and associated measurement methods of user-centric parameters for call handling in cellular mobile voice service</a:t>
                      </a:r>
                      <a:endParaRPr lang="en-US" sz="1600" b="1" kern="1200" dirty="0" smtClean="0">
                        <a:solidFill>
                          <a:schemeClr val="bg2"/>
                        </a:solidFill>
                        <a:latin typeface="+mj-lt"/>
                        <a:ea typeface="MS Mincho"/>
                        <a:cs typeface="Vrinda" pitchFamily="2" charset="0"/>
                      </a:endParaRPr>
                    </a:p>
                    <a:p>
                      <a:endParaRPr lang="en-US" sz="1600" b="1" kern="1200" dirty="0">
                        <a:solidFill>
                          <a:schemeClr val="bg2"/>
                        </a:solidFill>
                        <a:latin typeface="+mj-lt"/>
                        <a:ea typeface="MS Mincho"/>
                        <a:cs typeface="Vrinda" pitchFamily="2" charset="0"/>
                      </a:endParaRPr>
                    </a:p>
                  </a:txBody>
                  <a:tcPr/>
                </a:tc>
                <a:tc>
                  <a:txBody>
                    <a:bodyPr/>
                    <a:lstStyle/>
                    <a:p>
                      <a:pPr hangingPunct="0"/>
                      <a:r>
                        <a:rPr lang="en-US" sz="1600" b="1" kern="1200" dirty="0" smtClean="0">
                          <a:solidFill>
                            <a:schemeClr val="bg2"/>
                          </a:solidFill>
                          <a:latin typeface="+mj-lt"/>
                          <a:ea typeface="MS Mincho"/>
                          <a:cs typeface="Vrinda" pitchFamily="2" charset="0"/>
                        </a:rPr>
                        <a:t>December 2013</a:t>
                      </a:r>
                    </a:p>
                    <a:p>
                      <a:pPr hangingPunct="0"/>
                      <a:r>
                        <a:rPr lang="en-US" sz="1600" b="1" kern="1200" dirty="0" smtClean="0">
                          <a:solidFill>
                            <a:schemeClr val="bg2"/>
                          </a:solidFill>
                          <a:latin typeface="+mj-lt"/>
                          <a:ea typeface="MS Mincho"/>
                          <a:cs typeface="Vrinda" pitchFamily="2" charset="0"/>
                        </a:rPr>
                        <a:t> </a:t>
                      </a:r>
                      <a:endParaRPr lang="en-US" sz="1600" b="1" kern="1200" dirty="0">
                        <a:solidFill>
                          <a:schemeClr val="bg2"/>
                        </a:solidFill>
                        <a:latin typeface="+mj-lt"/>
                        <a:ea typeface="MS Mincho"/>
                        <a:cs typeface="Vrinda" pitchFamily="2" charset="0"/>
                      </a:endParaRPr>
                    </a:p>
                  </a:txBody>
                  <a:tcPr/>
                </a:tc>
                <a:tc>
                  <a:txBody>
                    <a:bodyPr/>
                    <a:lstStyle/>
                    <a:p>
                      <a:endParaRPr lang="en-US" dirty="0"/>
                    </a:p>
                  </a:txBody>
                  <a:tcPr/>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25</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nvPr>
        </p:nvGraphicFramePr>
        <p:xfrm>
          <a:off x="428596" y="285728"/>
          <a:ext cx="8401050" cy="5605549"/>
        </p:xfrm>
        <a:graphic>
          <a:graphicData uri="http://schemas.openxmlformats.org/drawingml/2006/table">
            <a:tbl>
              <a:tblPr firstRow="1" bandRow="1">
                <a:tableStyleId>{0E3FDE45-AF77-4B5C-9715-49D594BDF05E}</a:tableStyleId>
              </a:tblPr>
              <a:tblGrid>
                <a:gridCol w="1680210"/>
                <a:gridCol w="1748814"/>
                <a:gridCol w="1714512"/>
                <a:gridCol w="1577304"/>
                <a:gridCol w="1680210"/>
              </a:tblGrid>
              <a:tr h="728080">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dirty="0">
                          <a:solidFill>
                            <a:schemeClr val="bg2"/>
                          </a:solidFill>
                          <a:latin typeface="+mj-lt"/>
                          <a:ea typeface="MS Mincho"/>
                          <a:cs typeface="Vrinda" pitchFamily="2" charset="0"/>
                        </a:rPr>
                        <a:t>Action Plan</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Activities</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Expected Outcome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Target date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Responsibility</a:t>
                      </a:r>
                    </a:p>
                  </a:txBody>
                  <a:tcPr marL="68580" marR="68580" marT="0" marB="0"/>
                </a:tc>
              </a:tr>
              <a:tr h="2439069">
                <a:tc>
                  <a:txBody>
                    <a:bodyPr/>
                    <a:lstStyle/>
                    <a:p>
                      <a:r>
                        <a:rPr lang="en-GB" sz="1600" b="1" kern="1200" dirty="0" smtClean="0">
                          <a:solidFill>
                            <a:schemeClr val="bg2"/>
                          </a:solidFill>
                          <a:latin typeface="+mj-lt"/>
                          <a:ea typeface="MS Mincho"/>
                          <a:cs typeface="Vrinda" pitchFamily="2" charset="0"/>
                        </a:rPr>
                        <a:t>Promote active and consistent Participation  and contribution by African region </a:t>
                      </a:r>
                      <a:endParaRPr lang="en-US" sz="1600" b="1" kern="1200" dirty="0" smtClean="0">
                        <a:solidFill>
                          <a:schemeClr val="bg2"/>
                        </a:solidFill>
                        <a:latin typeface="+mj-lt"/>
                        <a:ea typeface="MS Mincho"/>
                        <a:cs typeface="Vrinda" pitchFamily="2" charset="0"/>
                      </a:endParaRPr>
                    </a:p>
                  </a:txBody>
                  <a:tcPr/>
                </a:tc>
                <a:tc>
                  <a:txBody>
                    <a:bodyPr/>
                    <a:lstStyle/>
                    <a:p>
                      <a:pPr hangingPunct="0">
                        <a:spcBef>
                          <a:spcPts val="200"/>
                        </a:spcBef>
                        <a:spcAft>
                          <a:spcPts val="0"/>
                        </a:spcAft>
                        <a:tabLst>
                          <a:tab pos="504190" algn="l"/>
                          <a:tab pos="756285" algn="l"/>
                          <a:tab pos="1008380" algn="l"/>
                          <a:tab pos="1260475" algn="l"/>
                        </a:tabLst>
                      </a:pPr>
                      <a:r>
                        <a:rPr lang="en-GB" sz="1600" b="1" kern="1200" dirty="0" smtClean="0">
                          <a:solidFill>
                            <a:schemeClr val="bg2"/>
                          </a:solidFill>
                          <a:latin typeface="+mj-lt"/>
                          <a:ea typeface="MS Mincho"/>
                          <a:cs typeface="Vrinda" pitchFamily="2" charset="0"/>
                        </a:rPr>
                        <a:t>Prepare contributions to SG12RG-AFR meetings to be finalized for </a:t>
                      </a:r>
                      <a:br>
                        <a:rPr lang="en-GB" sz="1600" b="1" kern="1200" dirty="0" smtClean="0">
                          <a:solidFill>
                            <a:schemeClr val="bg2"/>
                          </a:solidFill>
                          <a:latin typeface="+mj-lt"/>
                          <a:ea typeface="MS Mincho"/>
                          <a:cs typeface="Vrinda" pitchFamily="2" charset="0"/>
                        </a:rPr>
                      </a:br>
                      <a:r>
                        <a:rPr lang="en-GB" sz="1600" b="1" kern="1200" dirty="0" smtClean="0">
                          <a:solidFill>
                            <a:schemeClr val="bg2"/>
                          </a:solidFill>
                          <a:latin typeface="+mj-lt"/>
                          <a:ea typeface="MS Mincho"/>
                          <a:cs typeface="Vrinda" pitchFamily="2" charset="0"/>
                        </a:rPr>
                        <a:t>ITU-T SG12 consideration</a:t>
                      </a:r>
                      <a:endParaRPr lang="en-US" sz="1600" b="1" kern="1200" dirty="0" smtClean="0">
                        <a:solidFill>
                          <a:schemeClr val="bg2"/>
                        </a:solidFill>
                        <a:latin typeface="+mj-lt"/>
                        <a:ea typeface="MS Mincho"/>
                        <a:cs typeface="Vrinda" pitchFamily="2" charset="0"/>
                      </a:endParaRPr>
                    </a:p>
                  </a:txBody>
                  <a:tcPr marL="68580" marR="68580" marT="0" marB="0"/>
                </a:tc>
                <a:tc>
                  <a:txBody>
                    <a:bodyPr/>
                    <a:lstStyle/>
                    <a:p>
                      <a:pPr hangingPunct="0"/>
                      <a:r>
                        <a:rPr lang="en-US" sz="1600" b="1" kern="1200" dirty="0" smtClean="0">
                          <a:solidFill>
                            <a:schemeClr val="bg2"/>
                          </a:solidFill>
                          <a:latin typeface="+mj-lt"/>
                          <a:ea typeface="MS Mincho"/>
                          <a:cs typeface="Vrinda" pitchFamily="2" charset="0"/>
                        </a:rPr>
                        <a:t>E.MQoS (Draft New Recommendation on Mobile QoS)</a:t>
                      </a:r>
                    </a:p>
                    <a:p>
                      <a:pPr hangingPunct="0"/>
                      <a:r>
                        <a:rPr lang="en-US" sz="1600" b="1" kern="1200" dirty="0" smtClean="0">
                          <a:solidFill>
                            <a:schemeClr val="bg2"/>
                          </a:solidFill>
                          <a:latin typeface="+mj-lt"/>
                          <a:ea typeface="MS Mincho"/>
                          <a:cs typeface="Vrinda" pitchFamily="2" charset="0"/>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bg2"/>
                          </a:solidFill>
                          <a:latin typeface="+mj-lt"/>
                          <a:ea typeface="MS Mincho"/>
                          <a:cs typeface="Vrinda" pitchFamily="2" charset="0"/>
                        </a:rPr>
                        <a:t>September 2014</a:t>
                      </a:r>
                    </a:p>
                  </a:txBody>
                  <a:tcPr/>
                </a:tc>
                <a:tc>
                  <a:txBody>
                    <a:bodyPr/>
                    <a:lstStyle/>
                    <a:p>
                      <a:endParaRPr lang="en-US" sz="1600" b="1" kern="1200" dirty="0" smtClean="0">
                        <a:solidFill>
                          <a:schemeClr val="bg2"/>
                        </a:solidFill>
                        <a:latin typeface="+mj-lt"/>
                        <a:ea typeface="MS Mincho"/>
                        <a:cs typeface="Vrinda" pitchFamily="2" charset="0"/>
                      </a:endParaRPr>
                    </a:p>
                  </a:txBody>
                  <a:tcPr/>
                </a:tc>
              </a:tr>
              <a:tr h="1262006">
                <a:tc>
                  <a:txBody>
                    <a:bodyPr/>
                    <a:lstStyle/>
                    <a:p>
                      <a:endParaRPr lang="en-US" dirty="0"/>
                    </a:p>
                  </a:txBody>
                  <a:tcPr/>
                </a:tc>
                <a:tc>
                  <a:txBody>
                    <a:bodyPr/>
                    <a:lstStyle/>
                    <a:p>
                      <a:endParaRPr lang="en-US" dirty="0"/>
                    </a:p>
                  </a:txBody>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600" b="1" kern="1200" dirty="0" smtClean="0">
                          <a:solidFill>
                            <a:schemeClr val="bg2"/>
                          </a:solidFill>
                          <a:latin typeface="+mj-lt"/>
                          <a:ea typeface="MS Mincho"/>
                          <a:cs typeface="Vrinda" pitchFamily="2" charset="0"/>
                        </a:rPr>
                        <a:t>Supplement XX to ITU-T E.800-series Recommendations (Guidelines on Regulatory Aspects of QoS)</a:t>
                      </a:r>
                    </a:p>
                  </a:txBody>
                  <a:tcPr marL="68580" marR="68580" marT="0" marB="0"/>
                </a:tc>
                <a:tc>
                  <a:txBody>
                    <a:bodyPr/>
                    <a:lstStyle/>
                    <a:p>
                      <a:r>
                        <a:rPr lang="en-US" sz="1600" b="1" kern="1200" dirty="0" smtClean="0">
                          <a:solidFill>
                            <a:schemeClr val="bg2"/>
                          </a:solidFill>
                          <a:latin typeface="+mj-lt"/>
                          <a:ea typeface="MS Mincho"/>
                          <a:cs typeface="Vrinda" pitchFamily="2" charset="0"/>
                        </a:rPr>
                        <a:t>September 2014</a:t>
                      </a:r>
                    </a:p>
                  </a:txBody>
                  <a:tcPr/>
                </a:tc>
                <a:tc>
                  <a:txBody>
                    <a:bodyPr/>
                    <a:lstStyle/>
                    <a:p>
                      <a:endParaRPr lang="en-US" sz="1600" b="1" kern="1200" dirty="0" smtClean="0">
                        <a:solidFill>
                          <a:schemeClr val="bg2"/>
                        </a:solidFill>
                        <a:latin typeface="+mj-lt"/>
                        <a:ea typeface="MS Mincho"/>
                        <a:cs typeface="Vrinda" pitchFamily="2" charset="0"/>
                      </a:endParaRPr>
                    </a:p>
                  </a:txBody>
                  <a:tcPr/>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26</a:t>
            </a:fld>
            <a:endParaRPr lang="en-US"/>
          </a:p>
        </p:txBody>
      </p:sp>
      <p:pic>
        <p:nvPicPr>
          <p:cNvPr id="6" name="Picture 5"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429520"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214313" y="285750"/>
          <a:ext cx="8659810" cy="6421120"/>
        </p:xfrm>
        <a:graphic>
          <a:graphicData uri="http://schemas.openxmlformats.org/drawingml/2006/table">
            <a:tbl>
              <a:tblPr firstRow="1" bandRow="1">
                <a:tableStyleId>{0E3FDE45-AF77-4B5C-9715-49D594BDF05E}</a:tableStyleId>
              </a:tblPr>
              <a:tblGrid>
                <a:gridCol w="1981423"/>
                <a:gridCol w="1944216"/>
                <a:gridCol w="1656184"/>
                <a:gridCol w="1346025"/>
                <a:gridCol w="1731962"/>
              </a:tblGrid>
              <a:tr h="370840">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dirty="0">
                          <a:solidFill>
                            <a:schemeClr val="bg2"/>
                          </a:solidFill>
                          <a:latin typeface="+mj-lt"/>
                          <a:ea typeface="MS Mincho"/>
                          <a:cs typeface="Vrinda" pitchFamily="2" charset="0"/>
                        </a:rPr>
                        <a:t>Action Plan</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Activities</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Expected Outcome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Target date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Responsibility</a:t>
                      </a:r>
                    </a:p>
                  </a:txBody>
                  <a:tcPr marL="68580" marR="68580" marT="0" marB="0"/>
                </a:tc>
              </a:tr>
              <a:tr h="370840">
                <a:tc>
                  <a:txBody>
                    <a:bodyPr/>
                    <a:lstStyle/>
                    <a:p>
                      <a:r>
                        <a:rPr lang="en-GB" sz="1800" b="1" kern="1200" dirty="0" smtClean="0">
                          <a:solidFill>
                            <a:schemeClr val="bg2"/>
                          </a:solidFill>
                          <a:latin typeface="+mn-lt"/>
                          <a:ea typeface="MS Mincho"/>
                          <a:cs typeface="Vrinda" pitchFamily="2" charset="0"/>
                        </a:rPr>
                        <a:t>Promote active and consistent Participation  and contribution by African region </a:t>
                      </a:r>
                      <a:endParaRPr lang="en-US" sz="1800" b="1" kern="1200" dirty="0" smtClean="0">
                        <a:solidFill>
                          <a:schemeClr val="bg2"/>
                        </a:solidFill>
                        <a:latin typeface="+mn-lt"/>
                        <a:ea typeface="MS Mincho"/>
                        <a:cs typeface="Vrinda" pitchFamily="2" charset="0"/>
                      </a:endParaRPr>
                    </a:p>
                  </a:txBody>
                  <a:tcPr/>
                </a:tc>
                <a:tc>
                  <a:txBody>
                    <a:bodyPr/>
                    <a:lstStyle/>
                    <a:p>
                      <a:pPr hangingPunct="0">
                        <a:lnSpc>
                          <a:spcPct val="115000"/>
                        </a:lnSpc>
                        <a:spcBef>
                          <a:spcPts val="200"/>
                        </a:spcBef>
                        <a:spcAft>
                          <a:spcPts val="0"/>
                        </a:spcAft>
                        <a:tabLst>
                          <a:tab pos="504190" algn="l"/>
                          <a:tab pos="756285" algn="l"/>
                          <a:tab pos="1008380" algn="l"/>
                          <a:tab pos="1260475" algn="l"/>
                        </a:tabLst>
                      </a:pPr>
                      <a:r>
                        <a:rPr lang="en-GB" sz="1800" b="1" kern="1200" dirty="0" smtClean="0">
                          <a:solidFill>
                            <a:schemeClr val="bg2"/>
                          </a:solidFill>
                          <a:latin typeface="+mn-lt"/>
                          <a:ea typeface="MS Mincho"/>
                          <a:cs typeface="Vrinda" pitchFamily="2" charset="0"/>
                        </a:rPr>
                        <a:t>Update contact list of stakeholders in Africa</a:t>
                      </a:r>
                      <a:endParaRPr lang="en-US" sz="1800" b="1" kern="1200" dirty="0" smtClean="0">
                        <a:solidFill>
                          <a:schemeClr val="bg2"/>
                        </a:solidFill>
                        <a:latin typeface="+mn-lt"/>
                        <a:ea typeface="MS Mincho"/>
                        <a:cs typeface="Vrinda" pitchFamily="2" charset="0"/>
                      </a:endParaRPr>
                    </a:p>
                    <a:p>
                      <a:pPr marL="342900" lvl="0" indent="-342900">
                        <a:lnSpc>
                          <a:spcPct val="115000"/>
                        </a:lnSpc>
                        <a:spcBef>
                          <a:spcPts val="600"/>
                        </a:spcBef>
                        <a:spcAft>
                          <a:spcPts val="0"/>
                        </a:spcAft>
                        <a:buFont typeface="Courier New"/>
                        <a:buChar char="o"/>
                      </a:pPr>
                      <a:r>
                        <a:rPr lang="fr-FR" sz="1800" b="1" kern="1200" dirty="0" smtClean="0">
                          <a:solidFill>
                            <a:schemeClr val="bg2"/>
                          </a:solidFill>
                          <a:latin typeface="+mn-lt"/>
                          <a:ea typeface="MS Mincho"/>
                          <a:cs typeface="Vrinda" pitchFamily="2" charset="0"/>
                        </a:rPr>
                        <a:t>Regulators</a:t>
                      </a:r>
                      <a:endParaRPr lang="en-US" sz="1800" b="1" kern="1200" dirty="0" smtClean="0">
                        <a:solidFill>
                          <a:schemeClr val="bg2"/>
                        </a:solidFill>
                        <a:latin typeface="+mn-lt"/>
                        <a:ea typeface="MS Mincho"/>
                        <a:cs typeface="Vrinda" pitchFamily="2" charset="0"/>
                      </a:endParaRPr>
                    </a:p>
                    <a:p>
                      <a:pPr marL="342900" lvl="0" indent="-342900">
                        <a:lnSpc>
                          <a:spcPct val="115000"/>
                        </a:lnSpc>
                        <a:spcBef>
                          <a:spcPts val="600"/>
                        </a:spcBef>
                        <a:spcAft>
                          <a:spcPts val="0"/>
                        </a:spcAft>
                        <a:buFont typeface="Courier New"/>
                        <a:buChar char="o"/>
                      </a:pPr>
                      <a:r>
                        <a:rPr lang="fr-FR" sz="1800" b="1" kern="1200" dirty="0" smtClean="0">
                          <a:solidFill>
                            <a:schemeClr val="bg2"/>
                          </a:solidFill>
                          <a:latin typeface="+mn-lt"/>
                          <a:ea typeface="MS Mincho"/>
                          <a:cs typeface="Vrinda" pitchFamily="2" charset="0"/>
                        </a:rPr>
                        <a:t>Operators</a:t>
                      </a:r>
                      <a:endParaRPr lang="en-US" sz="1800" b="1" kern="1200" dirty="0" smtClean="0">
                        <a:solidFill>
                          <a:schemeClr val="bg2"/>
                        </a:solidFill>
                        <a:latin typeface="+mn-lt"/>
                        <a:ea typeface="MS Mincho"/>
                        <a:cs typeface="Vrinda" pitchFamily="2" charset="0"/>
                      </a:endParaRPr>
                    </a:p>
                    <a:p>
                      <a:pPr marL="342900" lvl="0" indent="-342900">
                        <a:lnSpc>
                          <a:spcPct val="115000"/>
                        </a:lnSpc>
                        <a:spcBef>
                          <a:spcPts val="600"/>
                        </a:spcBef>
                        <a:spcAft>
                          <a:spcPts val="0"/>
                        </a:spcAft>
                        <a:buFont typeface="Courier New"/>
                        <a:buChar char="o"/>
                      </a:pPr>
                      <a:r>
                        <a:rPr lang="fr-FR" sz="1800" b="1" kern="1200" dirty="0" smtClean="0">
                          <a:solidFill>
                            <a:schemeClr val="bg2"/>
                          </a:solidFill>
                          <a:latin typeface="+mn-lt"/>
                          <a:ea typeface="MS Mincho"/>
                          <a:cs typeface="Vrinda" pitchFamily="2" charset="0"/>
                        </a:rPr>
                        <a:t>Consumers Groups</a:t>
                      </a:r>
                      <a:endParaRPr lang="en-US" sz="1800" b="1" kern="1200" dirty="0" smtClean="0">
                        <a:solidFill>
                          <a:schemeClr val="bg2"/>
                        </a:solidFill>
                        <a:latin typeface="+mn-lt"/>
                        <a:ea typeface="MS Mincho"/>
                        <a:cs typeface="Vrinda" pitchFamily="2" charset="0"/>
                      </a:endParaRPr>
                    </a:p>
                    <a:p>
                      <a:pPr marL="342900" lvl="0" indent="-342900">
                        <a:lnSpc>
                          <a:spcPct val="115000"/>
                        </a:lnSpc>
                        <a:spcBef>
                          <a:spcPts val="200"/>
                        </a:spcBef>
                        <a:spcAft>
                          <a:spcPts val="0"/>
                        </a:spcAft>
                        <a:buFont typeface="Courier New"/>
                        <a:buChar char="o"/>
                      </a:pPr>
                      <a:r>
                        <a:rPr lang="fr-FR" sz="1800" b="1" kern="1200" dirty="0" smtClean="0">
                          <a:solidFill>
                            <a:schemeClr val="bg2"/>
                          </a:solidFill>
                          <a:latin typeface="+mn-lt"/>
                          <a:ea typeface="MS Mincho"/>
                          <a:cs typeface="Vrinda" pitchFamily="2" charset="0"/>
                        </a:rPr>
                        <a:t>Media</a:t>
                      </a:r>
                      <a:endParaRPr lang="en-US" sz="1800" b="1" kern="1200" dirty="0" smtClean="0">
                        <a:solidFill>
                          <a:schemeClr val="bg2"/>
                        </a:solidFill>
                        <a:latin typeface="+mn-lt"/>
                        <a:ea typeface="MS Mincho"/>
                        <a:cs typeface="Vrinda" pitchFamily="2" charset="0"/>
                      </a:endParaRPr>
                    </a:p>
                    <a:p>
                      <a:pPr marL="342900" lvl="0" indent="-342900">
                        <a:lnSpc>
                          <a:spcPct val="115000"/>
                        </a:lnSpc>
                        <a:spcBef>
                          <a:spcPts val="600"/>
                        </a:spcBef>
                        <a:spcAft>
                          <a:spcPts val="0"/>
                        </a:spcAft>
                        <a:buFont typeface="Courier New"/>
                        <a:buChar char="o"/>
                      </a:pPr>
                      <a:r>
                        <a:rPr lang="fr-FR" sz="1800" b="1" kern="1200" dirty="0" smtClean="0">
                          <a:solidFill>
                            <a:schemeClr val="bg2"/>
                          </a:solidFill>
                          <a:latin typeface="+mn-lt"/>
                          <a:ea typeface="MS Mincho"/>
                          <a:cs typeface="Vrinda" pitchFamily="2" charset="0"/>
                        </a:rPr>
                        <a:t>Academia</a:t>
                      </a:r>
                      <a:endParaRPr lang="en-US" sz="1800" b="1" kern="1200" dirty="0" smtClean="0">
                        <a:solidFill>
                          <a:schemeClr val="bg2"/>
                        </a:solidFill>
                        <a:latin typeface="+mn-lt"/>
                        <a:ea typeface="MS Mincho"/>
                        <a:cs typeface="Vrinda" pitchFamily="2" charset="0"/>
                      </a:endParaRPr>
                    </a:p>
                    <a:p>
                      <a:pPr hangingPunct="0">
                        <a:spcBef>
                          <a:spcPts val="600"/>
                        </a:spcBef>
                        <a:spcAft>
                          <a:spcPts val="0"/>
                        </a:spcAft>
                        <a:tabLst>
                          <a:tab pos="180340" algn="l"/>
                          <a:tab pos="540385" algn="l"/>
                          <a:tab pos="900430" algn="l"/>
                          <a:tab pos="1260475" algn="l"/>
                          <a:tab pos="1620520" algn="l"/>
                          <a:tab pos="1980565" algn="l"/>
                          <a:tab pos="2340610" algn="l"/>
                        </a:tabLst>
                      </a:pPr>
                      <a:r>
                        <a:rPr lang="en-GB" sz="1800" b="1" kern="1200" dirty="0" smtClean="0">
                          <a:solidFill>
                            <a:schemeClr val="bg2"/>
                          </a:solidFill>
                          <a:latin typeface="+mn-lt"/>
                          <a:ea typeface="MS Mincho"/>
                          <a:cs typeface="Vrinda" pitchFamily="2" charset="0"/>
                        </a:rPr>
                        <a:t>Vendors</a:t>
                      </a:r>
                      <a:endParaRPr lang="en-US" sz="1800" b="1" kern="1200" dirty="0" smtClean="0">
                        <a:solidFill>
                          <a:schemeClr val="bg2"/>
                        </a:solidFill>
                        <a:latin typeface="+mn-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Effective communication to all members.</a:t>
                      </a:r>
                    </a:p>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b="1" kern="1200" dirty="0" smtClean="0">
                          <a:solidFill>
                            <a:schemeClr val="bg2"/>
                          </a:solidFill>
                          <a:latin typeface="+mn-lt"/>
                          <a:ea typeface="MS Mincho"/>
                          <a:cs typeface="Vrinda" pitchFamily="2" charset="0"/>
                        </a:rPr>
                        <a:t>Focal persons to regional association such as EACO, WATRA, and CRASA shall coordinate with the Chairman to be able to promote the activities of the Group</a:t>
                      </a:r>
                      <a:endParaRPr lang="en-US" sz="1800" b="1" kern="1200" dirty="0" smtClean="0">
                        <a:solidFill>
                          <a:schemeClr val="bg2"/>
                        </a:solidFill>
                        <a:latin typeface="+mn-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On Going</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TSB and ITU Regional Office to facilitate</a:t>
                      </a: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27</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429520" y="6346825"/>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357159" y="176789"/>
          <a:ext cx="8501120" cy="5252475"/>
        </p:xfrm>
        <a:graphic>
          <a:graphicData uri="http://schemas.openxmlformats.org/drawingml/2006/table">
            <a:tbl>
              <a:tblPr firstRow="1" bandRow="1">
                <a:tableStyleId>{0E3FDE45-AF77-4B5C-9715-49D594BDF05E}</a:tableStyleId>
              </a:tblPr>
              <a:tblGrid>
                <a:gridCol w="1838577"/>
                <a:gridCol w="1872208"/>
                <a:gridCol w="1944216"/>
                <a:gridCol w="1152128"/>
                <a:gridCol w="1693991"/>
              </a:tblGrid>
              <a:tr h="1491144">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dirty="0">
                          <a:solidFill>
                            <a:schemeClr val="bg2"/>
                          </a:solidFill>
                          <a:latin typeface="+mj-lt"/>
                          <a:ea typeface="MS Mincho"/>
                          <a:cs typeface="Vrinda" pitchFamily="2" charset="0"/>
                        </a:rPr>
                        <a:t>Action Plan</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Activities</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Expected Outcome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Target date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smtClean="0">
                          <a:solidFill>
                            <a:schemeClr val="bg2"/>
                          </a:solidFill>
                          <a:latin typeface="+mj-lt"/>
                          <a:ea typeface="MS Mincho"/>
                          <a:cs typeface="Vrinda" pitchFamily="2" charset="0"/>
                        </a:rPr>
                        <a:t>Responsi-bility</a:t>
                      </a:r>
                      <a:endParaRPr lang="en-US" sz="2000" b="1" kern="1200" dirty="0">
                        <a:solidFill>
                          <a:schemeClr val="bg2"/>
                        </a:solidFill>
                        <a:latin typeface="+mj-lt"/>
                        <a:ea typeface="MS Mincho"/>
                        <a:cs typeface="Vrinda" pitchFamily="2" charset="0"/>
                      </a:endParaRPr>
                    </a:p>
                  </a:txBody>
                  <a:tcPr marL="68580" marR="68580" marT="0" marB="0"/>
                </a:tc>
              </a:tr>
              <a:tr h="3761331">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b="1" kern="1200" dirty="0" smtClean="0">
                          <a:solidFill>
                            <a:schemeClr val="bg2"/>
                          </a:solidFill>
                          <a:latin typeface="+mn-lt"/>
                          <a:ea typeface="MS Mincho"/>
                          <a:cs typeface="Vrinda" pitchFamily="2" charset="0"/>
                        </a:rPr>
                        <a:t>Review and harmonize from time to time performance QOS/QOE recommen-dations relevant to Africa</a:t>
                      </a:r>
                      <a:endParaRPr lang="en-US" sz="1800" b="1" kern="1200" dirty="0" smtClean="0">
                        <a:solidFill>
                          <a:schemeClr val="bg2"/>
                        </a:solidFill>
                        <a:latin typeface="+mn-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b="1" kern="1200" dirty="0" smtClean="0">
                          <a:solidFill>
                            <a:schemeClr val="bg2"/>
                          </a:solidFill>
                          <a:latin typeface="+mn-lt"/>
                          <a:ea typeface="MS Mincho"/>
                          <a:cs typeface="Vrinda" pitchFamily="2" charset="0"/>
                        </a:rPr>
                        <a:t>Seek from ITU-T SG12 relevant information on standards about equipments and basic material to measure QoS/QoE </a:t>
                      </a:r>
                      <a:endParaRPr lang="en-US" sz="1800" b="1" kern="1200" dirty="0" smtClean="0">
                        <a:solidFill>
                          <a:schemeClr val="bg2"/>
                        </a:solidFill>
                        <a:latin typeface="+mn-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Guidelines of Measurement equipment of QoS/QoE</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Nov.</a:t>
                      </a:r>
                    </a:p>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2013</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Rapporteurs </a:t>
                      </a: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28</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358082" y="6072206"/>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428595" y="357188"/>
          <a:ext cx="8429655" cy="4714886"/>
        </p:xfrm>
        <a:graphic>
          <a:graphicData uri="http://schemas.openxmlformats.org/drawingml/2006/table">
            <a:tbl>
              <a:tblPr firstRow="1" bandRow="1">
                <a:tableStyleId>{0E3FDE45-AF77-4B5C-9715-49D594BDF05E}</a:tableStyleId>
              </a:tblPr>
              <a:tblGrid>
                <a:gridCol w="1911157"/>
                <a:gridCol w="1656184"/>
                <a:gridCol w="2088232"/>
                <a:gridCol w="1088151"/>
                <a:gridCol w="1685931"/>
              </a:tblGrid>
              <a:tr h="851327">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dirty="0">
                          <a:solidFill>
                            <a:schemeClr val="bg2"/>
                          </a:solidFill>
                          <a:latin typeface="+mj-lt"/>
                          <a:ea typeface="MS Mincho"/>
                          <a:cs typeface="Vrinda" pitchFamily="2" charset="0"/>
                        </a:rPr>
                        <a:t>Action Plan</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Activities</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Expected Outcome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Target date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smtClean="0">
                          <a:solidFill>
                            <a:schemeClr val="bg2"/>
                          </a:solidFill>
                          <a:latin typeface="+mj-lt"/>
                          <a:ea typeface="MS Mincho"/>
                          <a:cs typeface="Vrinda" pitchFamily="2" charset="0"/>
                        </a:rPr>
                        <a:t>Responsi-bility</a:t>
                      </a:r>
                      <a:endParaRPr lang="en-US" sz="2000" b="1" kern="1200" dirty="0">
                        <a:solidFill>
                          <a:schemeClr val="bg2"/>
                        </a:solidFill>
                        <a:latin typeface="+mj-lt"/>
                        <a:ea typeface="MS Mincho"/>
                        <a:cs typeface="Vrinda" pitchFamily="2" charset="0"/>
                      </a:endParaRPr>
                    </a:p>
                  </a:txBody>
                  <a:tcPr marL="68580" marR="68580" marT="0" marB="0"/>
                </a:tc>
              </a:tr>
              <a:tr h="3863559">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b="1" kern="1200" dirty="0" smtClean="0">
                          <a:solidFill>
                            <a:schemeClr val="bg2"/>
                          </a:solidFill>
                          <a:latin typeface="+mn-lt"/>
                          <a:ea typeface="MS Mincho"/>
                          <a:cs typeface="Vrinda" pitchFamily="2" charset="0"/>
                        </a:rPr>
                        <a:t>Review and harmonize from time to time performance QOS/QOE recommen-dations relevant to Africa</a:t>
                      </a:r>
                      <a:endParaRPr lang="en-US" sz="1800" b="1" kern="1200" dirty="0" smtClean="0">
                        <a:solidFill>
                          <a:schemeClr val="bg2"/>
                        </a:solidFill>
                        <a:latin typeface="+mn-lt"/>
                        <a:ea typeface="MS Mincho"/>
                        <a:cs typeface="Vrinda" pitchFamily="2" charset="0"/>
                      </a:endParaRPr>
                    </a:p>
                  </a:txBody>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b="1" kern="1200" dirty="0" smtClean="0">
                          <a:solidFill>
                            <a:schemeClr val="bg2"/>
                          </a:solidFill>
                          <a:latin typeface="+mn-lt"/>
                          <a:ea typeface="MS Mincho"/>
                          <a:cs typeface="Vrinda" pitchFamily="2" charset="0"/>
                        </a:rPr>
                        <a:t>Promote exchange of informa-tion on QoS/QoE between African Telecomm-</a:t>
                      </a:r>
                      <a:r>
                        <a:rPr lang="en-GB" sz="1800" b="1" kern="1200" dirty="0" err="1" smtClean="0">
                          <a:solidFill>
                            <a:schemeClr val="bg2"/>
                          </a:solidFill>
                          <a:latin typeface="+mn-lt"/>
                          <a:ea typeface="MS Mincho"/>
                          <a:cs typeface="Vrinda" pitchFamily="2" charset="0"/>
                        </a:rPr>
                        <a:t>unication</a:t>
                      </a:r>
                      <a:r>
                        <a:rPr lang="en-GB" sz="1800" b="1" kern="1200" dirty="0" smtClean="0">
                          <a:solidFill>
                            <a:schemeClr val="bg2"/>
                          </a:solidFill>
                          <a:latin typeface="+mn-lt"/>
                          <a:ea typeface="MS Mincho"/>
                          <a:cs typeface="Vrinda" pitchFamily="2" charset="0"/>
                        </a:rPr>
                        <a:t> and regula-tory bodies.</a:t>
                      </a:r>
                      <a:endParaRPr lang="en-US" sz="1800" b="1" kern="1200" dirty="0" smtClean="0">
                        <a:solidFill>
                          <a:schemeClr val="bg2"/>
                        </a:solidFill>
                        <a:latin typeface="+mn-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Members have started exchanging information as well as study visits and this will promote harmonization</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On-going</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All members</a:t>
                      </a: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29</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sz="half" idx="1"/>
          </p:nvPr>
        </p:nvSpPr>
        <p:spPr>
          <a:xfrm>
            <a:off x="500034" y="1357298"/>
            <a:ext cx="8258175" cy="4054485"/>
          </a:xfrm>
        </p:spPr>
        <p:txBody>
          <a:bodyPr/>
          <a:lstStyle/>
          <a:p>
            <a:r>
              <a:rPr lang="en-US" dirty="0" smtClean="0"/>
              <a:t>Telecommunication Standardization Sector</a:t>
            </a:r>
          </a:p>
          <a:p>
            <a:pPr>
              <a:buFontTx/>
              <a:buNone/>
            </a:pPr>
            <a:r>
              <a:rPr lang="en-US" dirty="0" smtClean="0"/>
              <a:t> (ITU-T) assemble experts from around the world to develop international standards  known as </a:t>
            </a:r>
            <a:r>
              <a:rPr lang="en-US" dirty="0" smtClean="0">
                <a:hlinkClick r:id="rId3"/>
              </a:rPr>
              <a:t>ITU-T Recommendations</a:t>
            </a:r>
            <a:r>
              <a:rPr lang="en-US" dirty="0" smtClean="0"/>
              <a:t> which act as defining elements in the global infrastructure of information and communication technologies (ICTs). </a:t>
            </a:r>
          </a:p>
        </p:txBody>
      </p:sp>
      <p:sp>
        <p:nvSpPr>
          <p:cNvPr id="4" name="Rectangle 10"/>
          <p:cNvSpPr>
            <a:spLocks noGrp="1" noChangeArrowheads="1"/>
          </p:cNvSpPr>
          <p:nvPr>
            <p:ph type="title"/>
          </p:nvPr>
        </p:nvSpPr>
        <p:spPr>
          <a:xfrm>
            <a:off x="0" y="142852"/>
            <a:ext cx="9144000" cy="1143000"/>
          </a:xfrm>
        </p:spPr>
        <p:txBody>
          <a:bodyPr/>
          <a:lstStyle/>
          <a:p>
            <a:r>
              <a:rPr lang="en-US" dirty="0" smtClean="0"/>
              <a:t>The ITU-T Standards</a:t>
            </a:r>
          </a:p>
        </p:txBody>
      </p:sp>
      <p:sp>
        <p:nvSpPr>
          <p:cNvPr id="5" name="Slide Number Placeholder 4"/>
          <p:cNvSpPr>
            <a:spLocks noGrp="1"/>
          </p:cNvSpPr>
          <p:nvPr>
            <p:ph type="sldNum" sz="quarter" idx="10"/>
          </p:nvPr>
        </p:nvSpPr>
        <p:spPr/>
        <p:txBody>
          <a:bodyPr/>
          <a:lstStyle/>
          <a:p>
            <a:pPr>
              <a:defRPr/>
            </a:pPr>
            <a:fld id="{8B72A595-D2AA-4003-BB35-64A2F86D9BD3}" type="slidenum">
              <a:rPr lang="en-US" smtClean="0"/>
              <a:pPr>
                <a:defRPr/>
              </a:pPr>
              <a:t>3</a:t>
            </a:fld>
            <a:endParaRPr lang="en-US"/>
          </a:p>
        </p:txBody>
      </p:sp>
      <p:pic>
        <p:nvPicPr>
          <p:cNvPr id="6" name="Picture 5" descr="ITUseries"/>
          <p:cNvPicPr>
            <a:picLocks noChangeAspect="1" noChangeArrowheads="1"/>
          </p:cNvPicPr>
          <p:nvPr/>
        </p:nvPicPr>
        <p:blipFill>
          <a:blip r:embed="rId4"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358082"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285718" y="357166"/>
          <a:ext cx="8643970" cy="4563703"/>
        </p:xfrm>
        <a:graphic>
          <a:graphicData uri="http://schemas.openxmlformats.org/drawingml/2006/table">
            <a:tbl>
              <a:tblPr firstRow="1" bandRow="1">
                <a:tableStyleId>{0E3FDE45-AF77-4B5C-9715-49D594BDF05E}</a:tableStyleId>
              </a:tblPr>
              <a:tblGrid>
                <a:gridCol w="1728794"/>
                <a:gridCol w="1981424"/>
                <a:gridCol w="1584176"/>
                <a:gridCol w="1620782"/>
                <a:gridCol w="1728794"/>
              </a:tblGrid>
              <a:tr h="1285884">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dirty="0">
                          <a:solidFill>
                            <a:schemeClr val="bg2"/>
                          </a:solidFill>
                          <a:latin typeface="+mj-lt"/>
                          <a:ea typeface="MS Mincho"/>
                          <a:cs typeface="Vrinda" pitchFamily="2" charset="0"/>
                        </a:rPr>
                        <a:t>Action Plan</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Activities</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Expected Outcome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Target date</a:t>
                      </a:r>
                    </a:p>
                  </a:txBody>
                  <a:tcPr marL="68580" marR="68580" marT="0" marB="0"/>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smtClean="0">
                          <a:solidFill>
                            <a:schemeClr val="bg2"/>
                          </a:solidFill>
                          <a:latin typeface="+mj-lt"/>
                          <a:ea typeface="MS Mincho"/>
                          <a:cs typeface="Vrinda" pitchFamily="2" charset="0"/>
                        </a:rPr>
                        <a:t>Responsi-bility</a:t>
                      </a:r>
                      <a:endParaRPr lang="en-US" sz="2000" b="1" kern="1200" dirty="0">
                        <a:solidFill>
                          <a:schemeClr val="bg2"/>
                        </a:solidFill>
                        <a:latin typeface="+mj-lt"/>
                        <a:ea typeface="MS Mincho"/>
                        <a:cs typeface="Vrinda" pitchFamily="2" charset="0"/>
                      </a:endParaRPr>
                    </a:p>
                  </a:txBody>
                  <a:tcPr marL="68580" marR="68580" marT="0" marB="0"/>
                </a:tc>
              </a:tr>
              <a:tr h="3277819">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Develop Capacity of  the African countries regarding QoS/QoE standards</a:t>
                      </a: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800" b="1" kern="1200" dirty="0" smtClean="0">
                          <a:solidFill>
                            <a:schemeClr val="bg2"/>
                          </a:solidFill>
                          <a:latin typeface="+mn-lt"/>
                          <a:ea typeface="MS Mincho"/>
                          <a:cs typeface="Vrinda" pitchFamily="2" charset="0"/>
                        </a:rPr>
                        <a:t>Workshop on </a:t>
                      </a:r>
                      <a:r>
                        <a:rPr lang="en-GB" sz="1800" b="1" kern="1200" dirty="0" smtClean="0">
                          <a:solidFill>
                            <a:schemeClr val="bg2"/>
                          </a:solidFill>
                          <a:latin typeface="+mn-lt"/>
                          <a:ea typeface="MS Mincho"/>
                          <a:cs typeface="Vrinda" pitchFamily="2" charset="0"/>
                        </a:rPr>
                        <a:t>bench-mark QoS/QoE evaluation methods, </a:t>
                      </a:r>
                      <a:r>
                        <a:rPr lang="en-GB" sz="1800" b="1" kern="1200" dirty="0" smtClean="0">
                          <a:solidFill>
                            <a:schemeClr val="bg2"/>
                          </a:solidFill>
                          <a:latin typeface="+mn-lt"/>
                          <a:ea typeface="MS Mincho"/>
                          <a:cs typeface="Vrinda" pitchFamily="2" charset="0"/>
                        </a:rPr>
                        <a:t>18 </a:t>
                      </a:r>
                      <a:r>
                        <a:rPr lang="en-GB" sz="1800" b="1" kern="1200" dirty="0" smtClean="0">
                          <a:solidFill>
                            <a:schemeClr val="bg2"/>
                          </a:solidFill>
                          <a:latin typeface="+mn-lt"/>
                          <a:ea typeface="MS Mincho"/>
                          <a:cs typeface="Vrinda" pitchFamily="2" charset="0"/>
                        </a:rPr>
                        <a:t>July, Ouagadougou</a:t>
                      </a:r>
                      <a:endParaRPr lang="en-US" sz="1800" b="1" kern="1200" dirty="0" smtClean="0">
                        <a:solidFill>
                          <a:schemeClr val="bg2"/>
                        </a:solidFill>
                        <a:latin typeface="+mn-lt"/>
                        <a:ea typeface="MS Mincho"/>
                        <a:cs typeface="Vrinda" pitchFamily="2" charset="0"/>
                      </a:endParaRPr>
                    </a:p>
                  </a:txBody>
                  <a:tcPr marL="68580" marR="68580" marT="0" marB="0"/>
                </a:tc>
                <a:tc>
                  <a:txBody>
                    <a:bodyPr/>
                    <a:lstStyle/>
                    <a:p>
                      <a:pPr algn="just"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Guide</a:t>
                      </a:r>
                      <a:r>
                        <a:rPr lang="ar-SA" sz="1800" b="1" kern="1200" baseline="0" dirty="0" smtClean="0">
                          <a:solidFill>
                            <a:schemeClr val="bg2"/>
                          </a:solidFill>
                          <a:latin typeface="+mn-lt"/>
                          <a:ea typeface="MS Mincho"/>
                          <a:cs typeface="Vrinda" pitchFamily="2" charset="0"/>
                        </a:rPr>
                        <a:t> </a:t>
                      </a:r>
                      <a:r>
                        <a:rPr lang="en-US" sz="1800" b="1" kern="1200" baseline="0" dirty="0" smtClean="0">
                          <a:solidFill>
                            <a:schemeClr val="bg2"/>
                          </a:solidFill>
                          <a:latin typeface="+mn-lt"/>
                          <a:ea typeface="MS Mincho"/>
                          <a:cs typeface="Vrinda" pitchFamily="2" charset="0"/>
                        </a:rPr>
                        <a:t>a</a:t>
                      </a:r>
                      <a:r>
                        <a:rPr lang="en-US" sz="1800" b="1" kern="1200" dirty="0" smtClean="0">
                          <a:solidFill>
                            <a:schemeClr val="bg2"/>
                          </a:solidFill>
                          <a:latin typeface="+mn-lt"/>
                          <a:ea typeface="MS Mincho"/>
                          <a:cs typeface="Vrinda" pitchFamily="2" charset="0"/>
                        </a:rPr>
                        <a:t>nd best practices.</a:t>
                      </a:r>
                    </a:p>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Concrete values and animation of tools used experience sharing</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July 2013</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TSB to facilitate one day workshop preceding next Regional Group meeting </a:t>
                      </a: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30</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429520" y="6072206"/>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804564D8-034B-4F2B-B899-1E9BA98F9793}" type="slidenum">
              <a:rPr lang="en-US" smtClean="0"/>
              <a:pPr>
                <a:defRPr/>
              </a:pPr>
              <a:t>31</a:t>
            </a:fld>
            <a:endParaRPr lang="en-US"/>
          </a:p>
        </p:txBody>
      </p:sp>
      <p:sp>
        <p:nvSpPr>
          <p:cNvPr id="3" name="Rectangle 2"/>
          <p:cNvSpPr/>
          <p:nvPr/>
        </p:nvSpPr>
        <p:spPr>
          <a:xfrm>
            <a:off x="1763688" y="2492896"/>
            <a:ext cx="5028941"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500958" y="6072206"/>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
          <p:cNvSpPr>
            <a:spLocks noGrp="1" noChangeArrowheads="1"/>
          </p:cNvSpPr>
          <p:nvPr>
            <p:ph type="title"/>
          </p:nvPr>
        </p:nvSpPr>
        <p:spPr/>
        <p:txBody>
          <a:bodyPr/>
          <a:lstStyle/>
          <a:p>
            <a:r>
              <a:rPr lang="en-US" dirty="0" smtClean="0"/>
              <a:t>ITU-T Study Groups</a:t>
            </a:r>
          </a:p>
        </p:txBody>
      </p:sp>
      <p:sp>
        <p:nvSpPr>
          <p:cNvPr id="7172" name="Rectangle 7"/>
          <p:cNvSpPr>
            <a:spLocks noGrp="1" noChangeArrowheads="1"/>
          </p:cNvSpPr>
          <p:nvPr>
            <p:ph type="body" sz="half" idx="1"/>
          </p:nvPr>
        </p:nvSpPr>
        <p:spPr>
          <a:xfrm>
            <a:off x="539552" y="1268760"/>
            <a:ext cx="4038600" cy="4525963"/>
          </a:xfrm>
        </p:spPr>
        <p:txBody>
          <a:bodyPr/>
          <a:lstStyle/>
          <a:p>
            <a:pPr>
              <a:lnSpc>
                <a:spcPct val="90000"/>
              </a:lnSpc>
            </a:pPr>
            <a:r>
              <a:rPr lang="en-US" sz="2400" dirty="0" smtClean="0"/>
              <a:t>Standardization work is carried out by the technical Study Groups (SGs) in which</a:t>
            </a:r>
          </a:p>
          <a:p>
            <a:pPr marL="360363" indent="0">
              <a:lnSpc>
                <a:spcPct val="90000"/>
              </a:lnSpc>
              <a:buNone/>
            </a:pPr>
            <a:r>
              <a:rPr lang="en-US" sz="2400" dirty="0" smtClean="0"/>
              <a:t> representatives of the </a:t>
            </a:r>
            <a:r>
              <a:rPr lang="en-US" sz="2400" dirty="0" smtClean="0">
                <a:hlinkClick r:id="rId3"/>
              </a:rPr>
              <a:t>ITU-T membership</a:t>
            </a:r>
            <a:r>
              <a:rPr lang="en-US" sz="2400" dirty="0" smtClean="0"/>
              <a:t> develop </a:t>
            </a:r>
            <a:r>
              <a:rPr lang="en-US" sz="2400" dirty="0" smtClean="0">
                <a:hlinkClick r:id="rId4"/>
              </a:rPr>
              <a:t>Recommend-</a:t>
            </a:r>
            <a:r>
              <a:rPr lang="en-US" sz="2400" dirty="0" err="1" smtClean="0">
                <a:hlinkClick r:id="rId4"/>
              </a:rPr>
              <a:t>ations</a:t>
            </a:r>
            <a:r>
              <a:rPr lang="en-US" sz="2400" dirty="0" smtClean="0"/>
              <a:t> (standards) for  the various fields of international Tele-communications.</a:t>
            </a:r>
          </a:p>
        </p:txBody>
      </p:sp>
      <p:sp>
        <p:nvSpPr>
          <p:cNvPr id="7173" name="Rectangle 8"/>
          <p:cNvSpPr>
            <a:spLocks noGrp="1" noChangeArrowheads="1"/>
          </p:cNvSpPr>
          <p:nvPr>
            <p:ph type="body" sz="half" idx="2"/>
          </p:nvPr>
        </p:nvSpPr>
        <p:spPr>
          <a:xfrm>
            <a:off x="4716016" y="1268760"/>
            <a:ext cx="4038600" cy="4968552"/>
          </a:xfrm>
        </p:spPr>
        <p:txBody>
          <a:bodyPr/>
          <a:lstStyle/>
          <a:p>
            <a:r>
              <a:rPr lang="en-US" sz="2400" dirty="0" smtClean="0"/>
              <a:t>Standards are critical to the interoperability of ICTs and whether we exchange voice, video or data, mes-sages, standards enable global comm-unications by ensuring that countries’  ICT networks and  devices are speaking the same language.</a:t>
            </a:r>
          </a:p>
          <a:p>
            <a:pPr>
              <a:lnSpc>
                <a:spcPct val="90000"/>
              </a:lnSpc>
            </a:pPr>
            <a:endParaRPr lang="en-US" sz="2400" dirty="0" smtClean="0"/>
          </a:p>
        </p:txBody>
      </p:sp>
      <p:sp>
        <p:nvSpPr>
          <p:cNvPr id="6" name="Slide Number Placeholder 5"/>
          <p:cNvSpPr>
            <a:spLocks noGrp="1"/>
          </p:cNvSpPr>
          <p:nvPr>
            <p:ph type="sldNum" sz="quarter" idx="10"/>
          </p:nvPr>
        </p:nvSpPr>
        <p:spPr/>
        <p:txBody>
          <a:bodyPr/>
          <a:lstStyle/>
          <a:p>
            <a:pPr>
              <a:defRPr/>
            </a:pPr>
            <a:fld id="{8B72A595-D2AA-4003-BB35-64A2F86D9BD3}" type="slidenum">
              <a:rPr lang="en-US" smtClean="0"/>
              <a:pPr>
                <a:defRPr/>
              </a:pPr>
              <a:t>4</a:t>
            </a:fld>
            <a:endParaRPr lang="en-US"/>
          </a:p>
        </p:txBody>
      </p:sp>
      <p:pic>
        <p:nvPicPr>
          <p:cNvPr id="7" name="Picture 6" descr="ITUseries"/>
          <p:cNvPicPr>
            <a:picLocks noChangeAspect="1" noChangeArrowheads="1"/>
          </p:cNvPicPr>
          <p:nvPr/>
        </p:nvPicPr>
        <p:blipFill>
          <a:blip r:embed="rId5"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286644" y="6346825"/>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sz="half" idx="1"/>
          </p:nvPr>
        </p:nvSpPr>
        <p:spPr>
          <a:xfrm>
            <a:off x="611560" y="980728"/>
            <a:ext cx="4104456" cy="5256584"/>
          </a:xfrm>
        </p:spPr>
        <p:txBody>
          <a:bodyPr/>
          <a:lstStyle/>
          <a:p>
            <a:pPr>
              <a:lnSpc>
                <a:spcPct val="90000"/>
              </a:lnSpc>
              <a:defRPr/>
            </a:pPr>
            <a:r>
              <a:rPr lang="en-US" sz="3200" dirty="0" smtClean="0"/>
              <a:t>​</a:t>
            </a:r>
            <a:r>
              <a:rPr lang="en-US" sz="2400" dirty="0" smtClean="0"/>
              <a:t>In the ITU-T, Study Group 12 is the Lead SG  on Performance and Quality of Service  (QoS), a role that is increasingly important  with the advent of commercial VoIP and  packet-based next generation networks and  terminals.</a:t>
            </a:r>
          </a:p>
          <a:p>
            <a:r>
              <a:rPr lang="en-US" sz="2400" dirty="0" smtClean="0"/>
              <a:t>With customers expecting the QoS of traditional </a:t>
            </a:r>
            <a:r>
              <a:rPr lang="en-US" sz="2400" dirty="0" err="1" smtClean="0"/>
              <a:t>communi</a:t>
            </a:r>
            <a:r>
              <a:rPr lang="en-US" sz="2400" dirty="0" smtClean="0"/>
              <a:t>-</a:t>
            </a:r>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5</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429520"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
        <p:nvSpPr>
          <p:cNvPr id="6" name="Rectangle 10"/>
          <p:cNvSpPr>
            <a:spLocks noGrp="1" noChangeArrowheads="1"/>
          </p:cNvSpPr>
          <p:nvPr>
            <p:ph type="title"/>
          </p:nvPr>
        </p:nvSpPr>
        <p:spPr>
          <a:xfrm>
            <a:off x="0" y="0"/>
            <a:ext cx="9144000" cy="1143000"/>
          </a:xfrm>
        </p:spPr>
        <p:txBody>
          <a:bodyPr/>
          <a:lstStyle/>
          <a:p>
            <a:r>
              <a:rPr lang="en-US" dirty="0" smtClean="0"/>
              <a:t>ITU-T Study Group 12 - Performance, QoS and QoE</a:t>
            </a:r>
          </a:p>
        </p:txBody>
      </p:sp>
      <p:sp>
        <p:nvSpPr>
          <p:cNvPr id="7" name="Content Placeholder 2"/>
          <p:cNvSpPr>
            <a:spLocks noGrp="1"/>
          </p:cNvSpPr>
          <p:nvPr>
            <p:ph sz="half" idx="1"/>
          </p:nvPr>
        </p:nvSpPr>
        <p:spPr>
          <a:xfrm>
            <a:off x="4499992" y="1196752"/>
            <a:ext cx="4176464" cy="5112568"/>
          </a:xfrm>
        </p:spPr>
        <p:txBody>
          <a:bodyPr/>
          <a:lstStyle/>
          <a:p>
            <a:pPr>
              <a:buNone/>
            </a:pPr>
            <a:r>
              <a:rPr lang="en-US" sz="3200" dirty="0" smtClean="0"/>
              <a:t>  </a:t>
            </a:r>
            <a:r>
              <a:rPr lang="en-US" sz="2400" dirty="0" err="1" smtClean="0"/>
              <a:t>cation</a:t>
            </a:r>
            <a:r>
              <a:rPr lang="en-US" sz="2400" dirty="0" smtClean="0"/>
              <a:t> services, it is  crucial to be able to measure new parameters  such as packet loss and jitter, and know their  user impact. Thus, recent SG12 achievements  include several new and revised standards on  the planning and deployment of IP-based networks.</a:t>
            </a:r>
          </a:p>
          <a:p>
            <a:pPr>
              <a:buFontTx/>
              <a:buNone/>
              <a:defRPr/>
            </a:pPr>
            <a:endParaRPr lang="en-US" sz="3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528" y="1556792"/>
            <a:ext cx="8497192" cy="4464496"/>
          </a:xfrm>
        </p:spPr>
        <p:txBody>
          <a:bodyPr/>
          <a:lstStyle/>
          <a:p>
            <a:pPr marL="269875" indent="-269875">
              <a:defRPr/>
            </a:pPr>
            <a:r>
              <a:rPr lang="en-US" sz="2400" dirty="0" smtClean="0"/>
              <a:t>Responsible for Recommendations on performance, quality of service (QoS) and quality of experience (QoE) for the full spectrum of terminals, networks and services ranging from speech over fixed circuit-based networks to multimedia applications over networks that  are mobile and packet based.</a:t>
            </a:r>
          </a:p>
          <a:p>
            <a:pPr>
              <a:defRPr/>
            </a:pPr>
            <a:r>
              <a:rPr lang="en-US" sz="2400" dirty="0" smtClean="0"/>
              <a:t>Included in this scope are the operational aspects of performance, QoS and QoE; the  end-to-end quality aspects of  interoperability; and the development of  multimedia quality assessment  methodologies, both subjective and objective. </a:t>
            </a:r>
          </a:p>
          <a:p>
            <a:pPr marL="269875" indent="-269875">
              <a:defRPr/>
            </a:pPr>
            <a:endParaRPr lang="en-US" sz="2400" dirty="0" smtClean="0"/>
          </a:p>
          <a:p>
            <a:pPr>
              <a:defRPr/>
            </a:pPr>
            <a:endParaRPr lang="en-US" sz="2400" b="1" dirty="0" smtClean="0"/>
          </a:p>
          <a:p>
            <a:pPr>
              <a:defRPr/>
            </a:pPr>
            <a:endParaRPr lang="en-US" sz="2400" b="1" dirty="0" smtClean="0"/>
          </a:p>
          <a:p>
            <a:pPr marL="0" indent="0">
              <a:buFontTx/>
              <a:buNone/>
              <a:defRPr/>
            </a:pPr>
            <a:endParaRPr lang="en-US" sz="2400" b="1" dirty="0"/>
          </a:p>
          <a:p>
            <a:pPr marL="0" indent="0">
              <a:buFontTx/>
              <a:buNone/>
              <a:defRPr/>
            </a:pPr>
            <a:endParaRPr lang="en-US" sz="2400" b="1" dirty="0" smtClean="0"/>
          </a:p>
          <a:p>
            <a:pPr marL="0" indent="0">
              <a:buFontTx/>
              <a:buNone/>
              <a:defRPr/>
            </a:pPr>
            <a:endParaRPr lang="en-US" sz="2400" dirty="0"/>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6</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358082"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
        <p:nvSpPr>
          <p:cNvPr id="6" name="Rectangle 10"/>
          <p:cNvSpPr>
            <a:spLocks noGrp="1" noChangeArrowheads="1"/>
          </p:cNvSpPr>
          <p:nvPr>
            <p:ph type="title"/>
          </p:nvPr>
        </p:nvSpPr>
        <p:spPr>
          <a:xfrm>
            <a:off x="0" y="0"/>
            <a:ext cx="9144000" cy="1143000"/>
          </a:xfrm>
        </p:spPr>
        <p:txBody>
          <a:bodyPr/>
          <a:lstStyle/>
          <a:p>
            <a:pPr marL="0" indent="0">
              <a:defRPr/>
            </a:pPr>
            <a:r>
              <a:rPr lang="en-US" dirty="0" smtClean="0"/>
              <a:t>Study Group 12 (Study Period 2013-2016) Performance, QoS and QoE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60351"/>
            <a:ext cx="8291513" cy="4032746"/>
          </a:xfrm>
        </p:spPr>
        <p:txBody>
          <a:bodyPr/>
          <a:lstStyle/>
          <a:p>
            <a:pPr marL="0" indent="0" algn="ctr">
              <a:buFontTx/>
              <a:buNone/>
              <a:defRPr/>
            </a:pPr>
            <a:r>
              <a:rPr lang="en-US" sz="3200" b="1" dirty="0" smtClean="0"/>
              <a:t>LEAD STUDY GROUP ROLES</a:t>
            </a:r>
          </a:p>
          <a:p>
            <a:pPr>
              <a:defRPr/>
            </a:pPr>
            <a:endParaRPr lang="en-US" sz="3200" b="1" dirty="0"/>
          </a:p>
          <a:p>
            <a:pPr>
              <a:defRPr/>
            </a:pPr>
            <a:r>
              <a:rPr lang="en-US" sz="3200" dirty="0" smtClean="0"/>
              <a:t>Quality </a:t>
            </a:r>
            <a:r>
              <a:rPr lang="en-US" sz="3200" dirty="0"/>
              <a:t>of service and quality of </a:t>
            </a:r>
            <a:endParaRPr lang="en-US" sz="3200" dirty="0" smtClean="0"/>
          </a:p>
          <a:p>
            <a:pPr marL="0" indent="0">
              <a:buFontTx/>
              <a:buNone/>
              <a:defRPr/>
            </a:pPr>
            <a:r>
              <a:rPr lang="en-US" sz="3200" dirty="0" smtClean="0"/>
              <a:t>experience .</a:t>
            </a:r>
            <a:endParaRPr lang="en-US" sz="3200" dirty="0"/>
          </a:p>
          <a:p>
            <a:pPr>
              <a:defRPr/>
            </a:pPr>
            <a:r>
              <a:rPr lang="en-US" sz="3200" dirty="0" smtClean="0"/>
              <a:t>Driver </a:t>
            </a:r>
            <a:r>
              <a:rPr lang="en-US" sz="3200" dirty="0"/>
              <a:t>distraction and voice aspects </a:t>
            </a:r>
            <a:endParaRPr lang="en-US" sz="3200" dirty="0" smtClean="0"/>
          </a:p>
          <a:p>
            <a:pPr marL="0" indent="0">
              <a:buFontTx/>
              <a:buNone/>
              <a:defRPr/>
            </a:pPr>
            <a:r>
              <a:rPr lang="en-US" sz="3200" dirty="0" smtClean="0"/>
              <a:t>of </a:t>
            </a:r>
            <a:r>
              <a:rPr lang="en-US" sz="3200" dirty="0"/>
              <a:t>car </a:t>
            </a:r>
            <a:r>
              <a:rPr lang="en-US" sz="3200" dirty="0" smtClean="0"/>
              <a:t>communications . </a:t>
            </a:r>
            <a:endParaRPr lang="en-US" sz="3200" dirty="0"/>
          </a:p>
          <a:p>
            <a:pPr marL="0" indent="0">
              <a:buFontTx/>
              <a:buNone/>
              <a:defRPr/>
            </a:pPr>
            <a:r>
              <a:rPr lang="en-US" sz="3200" b="1" dirty="0" smtClean="0"/>
              <a:t> </a:t>
            </a:r>
            <a:endParaRPr lang="en-US" sz="3200" b="1" dirty="0"/>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7</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429520" y="6072206"/>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7158" y="285728"/>
            <a:ext cx="8572560" cy="5840435"/>
          </a:xfrm>
        </p:spPr>
        <p:txBody>
          <a:bodyPr/>
          <a:lstStyle/>
          <a:p>
            <a:pPr algn="ctr">
              <a:buNone/>
            </a:pPr>
            <a:r>
              <a:rPr lang="en-US" sz="3200" b="1" dirty="0" smtClean="0"/>
              <a:t> Structure of Study Group 12 – performance QoS and QoE</a:t>
            </a:r>
            <a:endParaRPr lang="en-US" sz="3200" dirty="0" smtClean="0"/>
          </a:p>
          <a:p>
            <a:pPr>
              <a:buNone/>
            </a:pPr>
            <a:endParaRPr lang="en-US" sz="3200" dirty="0" smtClean="0"/>
          </a:p>
          <a:p>
            <a:pPr>
              <a:buNone/>
            </a:pPr>
            <a:r>
              <a:rPr lang="en-US" sz="3200" b="1" dirty="0" smtClean="0"/>
              <a:t> </a:t>
            </a:r>
            <a:endParaRPr lang="ar-SA" sz="3200" b="1" dirty="0" smtClean="0"/>
          </a:p>
          <a:p>
            <a:endParaRPr lang="ar-SA" sz="3200" b="1" dirty="0" smtClean="0"/>
          </a:p>
          <a:p>
            <a:pPr>
              <a:buNone/>
            </a:pPr>
            <a:endParaRPr lang="en-US" sz="3200" dirty="0"/>
          </a:p>
        </p:txBody>
      </p:sp>
      <p:graphicFrame>
        <p:nvGraphicFramePr>
          <p:cNvPr id="6" name="Table 5"/>
          <p:cNvGraphicFramePr>
            <a:graphicFrameLocks noGrp="1"/>
          </p:cNvGraphicFramePr>
          <p:nvPr/>
        </p:nvGraphicFramePr>
        <p:xfrm>
          <a:off x="899592" y="1628800"/>
          <a:ext cx="7632848" cy="4064000"/>
        </p:xfrm>
        <a:graphic>
          <a:graphicData uri="http://schemas.openxmlformats.org/drawingml/2006/table">
            <a:tbl>
              <a:tblPr firstRow="1" bandRow="1">
                <a:tableStyleId>{0E3FDE45-AF77-4B5C-9715-49D594BDF05E}</a:tableStyleId>
              </a:tblPr>
              <a:tblGrid>
                <a:gridCol w="3312368"/>
                <a:gridCol w="4320480"/>
              </a:tblGrid>
              <a:tr h="576064">
                <a:tc>
                  <a:txBody>
                    <a:bodyPr/>
                    <a:lstStyle/>
                    <a:p>
                      <a:pPr marL="0" marR="0" indent="0" algn="l" defTabSz="914400" rtl="0" eaLnBrk="1" fontAlgn="auto" latinLnBrk="0" hangingPunct="0">
                        <a:lnSpc>
                          <a:spcPct val="100000"/>
                        </a:lnSpc>
                        <a:spcBef>
                          <a:spcPts val="400"/>
                        </a:spcBef>
                        <a:spcAft>
                          <a:spcPts val="400"/>
                        </a:spcAft>
                        <a:buClrTx/>
                        <a:buSzTx/>
                        <a:buFontTx/>
                        <a:buNone/>
                        <a:tabLst>
                          <a:tab pos="180340" algn="l"/>
                          <a:tab pos="540385" algn="l"/>
                          <a:tab pos="900430" algn="l"/>
                          <a:tab pos="1260475" algn="l"/>
                          <a:tab pos="1620520" algn="l"/>
                          <a:tab pos="1980565" algn="l"/>
                          <a:tab pos="2340610" algn="l"/>
                        </a:tabLst>
                        <a:defRPr/>
                      </a:pPr>
                      <a:r>
                        <a:rPr lang="en-US" sz="2000" b="1" kern="1200" dirty="0" smtClean="0">
                          <a:solidFill>
                            <a:schemeClr val="bg2"/>
                          </a:solidFill>
                          <a:latin typeface="+mn-lt"/>
                          <a:ea typeface="MS Mincho"/>
                          <a:cs typeface="Vrinda" pitchFamily="2" charset="0"/>
                        </a:rPr>
                        <a:t>Question number</a:t>
                      </a:r>
                    </a:p>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Title</a:t>
                      </a:r>
                    </a:p>
                  </a:txBody>
                  <a:tcPr marL="68580" marR="68580" marT="0" marB="0"/>
                </a:tc>
              </a:tr>
              <a:tr h="142876">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SG 12 work programme and QoS/QoE coordination in the ITU‑T</a:t>
                      </a:r>
                    </a:p>
                  </a:txBody>
                  <a:tcPr marL="68580" marR="68580" marT="0" marB="0" anchor="ctr"/>
                </a:tc>
              </a:tr>
              <a:tr h="142876">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Q2/12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Definitions, guides and frameworks related to QoS/QoE</a:t>
                      </a:r>
                    </a:p>
                  </a:txBody>
                  <a:tcPr marL="68580" marR="68580" marT="0" marB="0" anchor="ctr"/>
                </a:tc>
              </a:tr>
              <a:tr h="142876">
                <a:tc>
                  <a:txBody>
                    <a:bodyPr/>
                    <a:lstStyle/>
                    <a:p>
                      <a:pPr hangingPunct="0">
                        <a:spcBef>
                          <a:spcPts val="600"/>
                        </a:spcBef>
                        <a:spcAft>
                          <a:spcPts val="0"/>
                        </a:spcAft>
                        <a:tabLst>
                          <a:tab pos="504190" algn="l"/>
                          <a:tab pos="756285" algn="l"/>
                          <a:tab pos="1008380" algn="l"/>
                          <a:tab pos="1260475" algn="l"/>
                        </a:tabLst>
                      </a:pPr>
                      <a:r>
                        <a:rPr lang="en-GB" sz="2000" b="1" kern="1200" dirty="0">
                          <a:solidFill>
                            <a:schemeClr val="bg2"/>
                          </a:solidFill>
                          <a:latin typeface="+mj-lt"/>
                          <a:ea typeface="MS Mincho"/>
                          <a:cs typeface="Vrinda" pitchFamily="2" charset="0"/>
                        </a:rPr>
                        <a:t>RG-AFR</a:t>
                      </a:r>
                      <a:endParaRPr lang="en-US" sz="2000" b="1" kern="1200" dirty="0">
                        <a:solidFill>
                          <a:schemeClr val="bg2"/>
                        </a:solidFill>
                        <a:latin typeface="+mj-lt"/>
                        <a:ea typeface="MS Mincho"/>
                        <a:cs typeface="Vrinda" pitchFamily="2" charset="0"/>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2000" b="1" kern="1200" dirty="0">
                          <a:solidFill>
                            <a:schemeClr val="bg2"/>
                          </a:solidFill>
                          <a:latin typeface="+mj-lt"/>
                          <a:ea typeface="MS Mincho"/>
                          <a:cs typeface="Vrinda" pitchFamily="2" charset="0"/>
                        </a:rPr>
                        <a:t>ITU-T SG12 Regional Group on QoS for the Africa Region (SG12 RG-AFR)</a:t>
                      </a:r>
                      <a:endParaRPr lang="en-US" sz="2000" b="1" kern="1200" dirty="0">
                        <a:solidFill>
                          <a:schemeClr val="bg2"/>
                        </a:solidFill>
                        <a:latin typeface="+mj-lt"/>
                        <a:ea typeface="MS Mincho"/>
                        <a:cs typeface="Vrinda" pitchFamily="2" charset="0"/>
                      </a:endParaRPr>
                    </a:p>
                  </a:txBody>
                  <a:tcPr marL="68580" marR="68580" marT="0" marB="0"/>
                </a:tc>
              </a:tr>
              <a:tr h="142876">
                <a:tc>
                  <a:txBody>
                    <a:bodyPr/>
                    <a:lstStyle/>
                    <a:p>
                      <a:pPr hangingPunct="0">
                        <a:spcBef>
                          <a:spcPts val="600"/>
                        </a:spcBef>
                        <a:spcAft>
                          <a:spcPts val="0"/>
                        </a:spcAft>
                        <a:tabLst>
                          <a:tab pos="504190" algn="l"/>
                          <a:tab pos="756285" algn="l"/>
                          <a:tab pos="1008380" algn="l"/>
                          <a:tab pos="1260475" algn="l"/>
                        </a:tabLst>
                      </a:pPr>
                      <a:r>
                        <a:rPr lang="en-GB" sz="2000" b="1" kern="1200" dirty="0">
                          <a:solidFill>
                            <a:schemeClr val="bg2"/>
                          </a:solidFill>
                          <a:latin typeface="+mj-lt"/>
                          <a:ea typeface="MS Mincho"/>
                          <a:cs typeface="Vrinda" pitchFamily="2" charset="0"/>
                        </a:rPr>
                        <a:t>QSDG</a:t>
                      </a:r>
                      <a:endParaRPr lang="en-US" sz="2000" b="1" kern="1200" dirty="0">
                        <a:solidFill>
                          <a:schemeClr val="bg2"/>
                        </a:solidFill>
                        <a:latin typeface="+mj-lt"/>
                        <a:ea typeface="MS Mincho"/>
                        <a:cs typeface="Vrinda" pitchFamily="2" charset="0"/>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2000" b="1" kern="1200" dirty="0">
                          <a:solidFill>
                            <a:schemeClr val="bg2"/>
                          </a:solidFill>
                          <a:latin typeface="+mj-lt"/>
                          <a:ea typeface="MS Mincho"/>
                          <a:cs typeface="Vrinda" pitchFamily="2" charset="0"/>
                        </a:rPr>
                        <a:t>Quality of Service Development Group</a:t>
                      </a:r>
                      <a:endParaRPr lang="en-US" sz="2000" b="1" kern="1200" dirty="0">
                        <a:solidFill>
                          <a:schemeClr val="bg2"/>
                        </a:solidFill>
                        <a:latin typeface="+mj-lt"/>
                        <a:ea typeface="MS Mincho"/>
                        <a:cs typeface="Vrinda" pitchFamily="2" charset="0"/>
                      </a:endParaRPr>
                    </a:p>
                  </a:txBody>
                  <a:tcPr marL="68580" marR="68580" marT="0" marB="0"/>
                </a:tc>
              </a:tr>
            </a:tbl>
          </a:graphicData>
        </a:graphic>
      </p:graphicFrame>
      <p:sp>
        <p:nvSpPr>
          <p:cNvPr id="7" name="Slide Number Placeholder 6"/>
          <p:cNvSpPr>
            <a:spLocks noGrp="1"/>
          </p:cNvSpPr>
          <p:nvPr>
            <p:ph type="sldNum" sz="quarter" idx="10"/>
          </p:nvPr>
        </p:nvSpPr>
        <p:spPr/>
        <p:txBody>
          <a:bodyPr/>
          <a:lstStyle/>
          <a:p>
            <a:pPr>
              <a:defRPr/>
            </a:pPr>
            <a:fld id="{8B72A595-D2AA-4003-BB35-64A2F86D9BD3}" type="slidenum">
              <a:rPr lang="en-US" smtClean="0"/>
              <a:pPr>
                <a:defRPr/>
              </a:pPr>
              <a:t>8</a:t>
            </a:fld>
            <a:endParaRPr lang="en-US"/>
          </a:p>
        </p:txBody>
      </p:sp>
      <p:pic>
        <p:nvPicPr>
          <p:cNvPr id="8" name="Picture 7"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429520" y="6143644"/>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nvPr>
        </p:nvGraphicFramePr>
        <p:xfrm>
          <a:off x="357158" y="357166"/>
          <a:ext cx="8401050" cy="4567246"/>
        </p:xfrm>
        <a:graphic>
          <a:graphicData uri="http://schemas.openxmlformats.org/drawingml/2006/table">
            <a:tbl>
              <a:tblPr firstRow="1" bandRow="1">
                <a:tableStyleId>{0E3FDE45-AF77-4B5C-9715-49D594BDF05E}</a:tableStyleId>
              </a:tblPr>
              <a:tblGrid>
                <a:gridCol w="3854802"/>
                <a:gridCol w="4546248"/>
              </a:tblGrid>
              <a:tr h="500066">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Question number, etc.</a:t>
                      </a:r>
                    </a:p>
                  </a:txBody>
                  <a:tcPr marL="68580" marR="68580" marT="0" marB="0"/>
                </a:tc>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Title</a:t>
                      </a:r>
                    </a:p>
                  </a:txBody>
                  <a:tcPr marL="68580" marR="68580" marT="0" marB="0"/>
                </a:tc>
              </a:tr>
              <a:tr h="714380">
                <a:tc>
                  <a:txBody>
                    <a:bodyPr/>
                    <a:lstStyle/>
                    <a:p>
                      <a:pPr hangingPunct="0">
                        <a:spcBef>
                          <a:spcPts val="600"/>
                        </a:spcBef>
                        <a:spcAft>
                          <a:spcPts val="0"/>
                        </a:spcAft>
                        <a:tabLst>
                          <a:tab pos="504190" algn="l"/>
                          <a:tab pos="756285" algn="l"/>
                          <a:tab pos="1008380" algn="l"/>
                          <a:tab pos="1260475" algn="l"/>
                        </a:tabLst>
                      </a:pPr>
                      <a:r>
                        <a:rPr lang="en-GB" sz="2000" b="1" kern="1200" dirty="0">
                          <a:solidFill>
                            <a:schemeClr val="bg2"/>
                          </a:solidFill>
                          <a:latin typeface="+mj-lt"/>
                          <a:ea typeface="MS Mincho"/>
                          <a:cs typeface="Vrinda" pitchFamily="2" charset="0"/>
                        </a:rPr>
                        <a:t>WP1/12</a:t>
                      </a:r>
                      <a:endParaRPr lang="en-US" sz="2000" b="1" kern="1200" dirty="0">
                        <a:solidFill>
                          <a:schemeClr val="bg2"/>
                        </a:solidFill>
                        <a:latin typeface="+mj-lt"/>
                        <a:ea typeface="MS Mincho"/>
                        <a:cs typeface="Vrinda" pitchFamily="2" charset="0"/>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2000" b="1" kern="1200" dirty="0">
                          <a:solidFill>
                            <a:schemeClr val="bg2"/>
                          </a:solidFill>
                          <a:latin typeface="+mj-lt"/>
                          <a:ea typeface="MS Mincho"/>
                          <a:cs typeface="Vrinda" pitchFamily="2" charset="0"/>
                        </a:rPr>
                        <a:t>Terminals and multimedia subjective assessment</a:t>
                      </a:r>
                      <a:endParaRPr lang="en-US" sz="2000" b="1" kern="1200" dirty="0">
                        <a:solidFill>
                          <a:schemeClr val="bg2"/>
                        </a:solidFill>
                        <a:latin typeface="+mj-lt"/>
                        <a:ea typeface="MS Mincho"/>
                        <a:cs typeface="Vrinda" pitchFamily="2" charset="0"/>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Q3/12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Speech transmission characteristics of communication terminals for fixed circuit-switched, mobile and packet-switched (IP) networks</a:t>
                      </a:r>
                    </a:p>
                  </a:txBody>
                  <a:tcPr marL="68580" marR="68580" marT="0" marB="0" anchor="ctr"/>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Q4/12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Hands-free communication and user interfaces in vehicles</a:t>
                      </a:r>
                    </a:p>
                  </a:txBody>
                  <a:tcPr marL="68580" marR="68580" marT="0" marB="0" anchor="ctr"/>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Q5/12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2000" b="1" kern="1200" dirty="0">
                          <a:solidFill>
                            <a:schemeClr val="bg2"/>
                          </a:solidFill>
                          <a:latin typeface="+mj-lt"/>
                          <a:ea typeface="MS Mincho"/>
                          <a:cs typeface="Vrinda" pitchFamily="2" charset="0"/>
                        </a:rPr>
                        <a:t>Telephonometric methodologies for handset and headset terminals</a:t>
                      </a:r>
                    </a:p>
                  </a:txBody>
                  <a:tcPr marL="68580" marR="68580" marT="0" marB="0" anchor="ctr"/>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9</a:t>
            </a:fld>
            <a:endParaRPr lang="en-US"/>
          </a:p>
        </p:txBody>
      </p:sp>
      <p:pic>
        <p:nvPicPr>
          <p:cNvPr id="6" name="Picture 5" descr="ITUseries"/>
          <p:cNvPicPr>
            <a:picLocks noChangeAspect="1" noChangeArrowheads="1"/>
          </p:cNvPicPr>
          <p:nvPr/>
        </p:nvPicPr>
        <p:blipFill>
          <a:blip r:embed="rId3" cstate="print">
            <a:extLst>
              <a:ext uri="{28A0092B-C50C-407E-A947-70E740481C1C}">
                <a14:useLocalDpi xmlns:a14="http://schemas.microsoft.com/office/drawing/2010/main" xmlns="" xmlns:lc="http://schemas.openxmlformats.org/drawingml/2006/lockedCanvas" val="0"/>
              </a:ext>
            </a:extLst>
          </a:blip>
          <a:srcRect t="17264" b="69327"/>
          <a:stretch>
            <a:fillRect/>
          </a:stretch>
        </p:blipFill>
        <p:spPr bwMode="auto">
          <a:xfrm>
            <a:off x="7429520" y="6346825"/>
            <a:ext cx="1350963" cy="511175"/>
          </a:xfrm>
          <a:prstGeom prst="rect">
            <a:avLst/>
          </a:prstGeom>
          <a:noFill/>
          <a:ln>
            <a:noFill/>
          </a:ln>
          <a:extLst>
            <a:ext uri="{909E8E84-426E-40DD-AFC4-6F175D3DCCD1}">
              <a14:hiddenFill xmlns:a14="http://schemas.microsoft.com/office/drawing/2010/main" xmlns="" xmlns:lc="http://schemas.openxmlformats.org/drawingml/2006/lockedCanvas">
                <a:solidFill>
                  <a:srgbClr val="FFFFFF"/>
                </a:solidFill>
              </a14:hiddenFill>
            </a:ext>
            <a:ext uri="{91240B29-F687-4F45-9708-019B960494DF}">
              <a14:hiddenLine xmlns:a14="http://schemas.microsoft.com/office/drawing/2010/main" xmlns=""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16E0D618E37BE47BCAC3BA870930402" ma:contentTypeVersion="3" ma:contentTypeDescription="Create a new document." ma:contentTypeScope="" ma:versionID="427e82feef3efa06a01b6484eb8756a2">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0047D5-A784-4D09-8A66-C46E546C8D5E}"/>
</file>

<file path=customXml/itemProps2.xml><?xml version="1.0" encoding="utf-8"?>
<ds:datastoreItem xmlns:ds="http://schemas.openxmlformats.org/officeDocument/2006/customXml" ds:itemID="{33A2B6E1-03E3-4D0A-B7E1-FA35E026E822}"/>
</file>

<file path=customXml/itemProps3.xml><?xml version="1.0" encoding="utf-8"?>
<ds:datastoreItem xmlns:ds="http://schemas.openxmlformats.org/officeDocument/2006/customXml" ds:itemID="{FA88D15E-1A04-4A10-A23D-084829E567EC}"/>
</file>

<file path=docProps/app.xml><?xml version="1.0" encoding="utf-8"?>
<Properties xmlns="http://schemas.openxmlformats.org/officeDocument/2006/extended-properties" xmlns:vt="http://schemas.openxmlformats.org/officeDocument/2006/docPropsVTypes">
  <Template>ITU-e</Template>
  <TotalTime>2849</TotalTime>
  <Words>1566</Words>
  <Application>Microsoft Office PowerPoint</Application>
  <PresentationFormat>On-screen Show (4:3)</PresentationFormat>
  <Paragraphs>320</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ITU-e</vt:lpstr>
      <vt:lpstr>Introduction to ITU Regional Group of SG12 for Africa</vt:lpstr>
      <vt:lpstr>The framework of ITU-T</vt:lpstr>
      <vt:lpstr>The ITU-T Standards</vt:lpstr>
      <vt:lpstr>ITU-T Study Groups</vt:lpstr>
      <vt:lpstr>ITU-T Study Group 12 - Performance, QoS and QoE</vt:lpstr>
      <vt:lpstr>Study Group 12 (Study Period 2013-2016) Performance, QoS and QoE</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Management team </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GAMAL</cp:lastModifiedBy>
  <cp:revision>552</cp:revision>
  <cp:lastPrinted>2001-11-25T13:41:09Z</cp:lastPrinted>
  <dcterms:created xsi:type="dcterms:W3CDTF">2007-02-20T15:47:31Z</dcterms:created>
  <dcterms:modified xsi:type="dcterms:W3CDTF">2013-07-17T21:33:07Z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0x010100916E0D618E37BE47BCAC3BA870930402</vt:lpwstr>
  </property>
</Properties>
</file>