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commentAuthors.xml" ContentType="application/vnd.openxmlformats-officedocument.presentationml.commentAuthors+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1"/>
  </p:notesMasterIdLst>
  <p:sldIdLst>
    <p:sldId id="256" r:id="rId2"/>
    <p:sldId id="275" r:id="rId3"/>
    <p:sldId id="271" r:id="rId4"/>
    <p:sldId id="259" r:id="rId5"/>
    <p:sldId id="260" r:id="rId6"/>
    <p:sldId id="272" r:id="rId7"/>
    <p:sldId id="273" r:id="rId8"/>
    <p:sldId id="277" r:id="rId9"/>
    <p:sldId id="262" r:id="rId10"/>
    <p:sldId id="278" r:id="rId11"/>
    <p:sldId id="263" r:id="rId12"/>
    <p:sldId id="266" r:id="rId13"/>
    <p:sldId id="279" r:id="rId14"/>
    <p:sldId id="267" r:id="rId15"/>
    <p:sldId id="280" r:id="rId16"/>
    <p:sldId id="268" r:id="rId17"/>
    <p:sldId id="269" r:id="rId18"/>
    <p:sldId id="274" r:id="rId19"/>
    <p:sldId id="270"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cepuser"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8" autoAdjust="0"/>
    <p:restoredTop sz="94660"/>
  </p:normalViewPr>
  <p:slideViewPr>
    <p:cSldViewPr>
      <p:cViewPr>
        <p:scale>
          <a:sx n="76" d="100"/>
          <a:sy n="76" d="100"/>
        </p:scale>
        <p:origin x="-1782" y="-3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6C7D49-56F4-402C-9094-1635E489C3EE}" type="datetimeFigureOut">
              <a:rPr lang="fr-FR" smtClean="0"/>
              <a:pPr/>
              <a:t>15/07/2013</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2CD2B3-271D-42A4-8443-9211F68FB311}" type="slidenum">
              <a:rPr lang="fr-FR" smtClean="0"/>
              <a:pPr/>
              <a:t>‹N°›</a:t>
            </a:fld>
            <a:endParaRPr lang="fr-FR" dirty="0"/>
          </a:p>
        </p:txBody>
      </p:sp>
    </p:spTree>
    <p:extLst>
      <p:ext uri="{BB962C8B-B14F-4D97-AF65-F5344CB8AC3E}">
        <p14:creationId xmlns:p14="http://schemas.microsoft.com/office/powerpoint/2010/main" val="1961405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52CD2B3-271D-42A4-8443-9211F68FB311}" type="slidenum">
              <a:rPr lang="fr-FR" smtClean="0"/>
              <a:pPr/>
              <a:t>9</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52CD2B3-271D-42A4-8443-9211F68FB311}" type="slidenum">
              <a:rPr lang="fr-FR" smtClean="0"/>
              <a:pPr/>
              <a:t>10</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91DF6CCE-71B7-4356-9E95-B2F8186B4E4A}" type="datetimeFigureOut">
              <a:rPr lang="fr-FR" smtClean="0"/>
              <a:pPr/>
              <a:t>15/07/2013</a:t>
            </a:fld>
            <a:endParaRPr lang="fr-FR" dirty="0"/>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dirty="0"/>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59DE0F17-9AF3-4DA6-829E-31A04B5BB47A}"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1DF6CCE-71B7-4356-9E95-B2F8186B4E4A}" type="datetimeFigureOut">
              <a:rPr lang="fr-FR" smtClean="0"/>
              <a:pPr/>
              <a:t>15/07/2013</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59DE0F17-9AF3-4DA6-829E-31A04B5BB47A}"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1DF6CCE-71B7-4356-9E95-B2F8186B4E4A}" type="datetimeFigureOut">
              <a:rPr lang="fr-FR" smtClean="0"/>
              <a:pPr/>
              <a:t>15/07/2013</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59DE0F17-9AF3-4DA6-829E-31A04B5BB47A}"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1DF6CCE-71B7-4356-9E95-B2F8186B4E4A}" type="datetimeFigureOut">
              <a:rPr lang="fr-FR" smtClean="0"/>
              <a:pPr/>
              <a:t>15/07/2013</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59DE0F17-9AF3-4DA6-829E-31A04B5BB47A}" type="slidenum">
              <a:rPr lang="fr-FR" smtClean="0"/>
              <a:pPr/>
              <a:t>‹N°›</a:t>
            </a:fld>
            <a:endParaRPr lang="fr-FR" dirty="0"/>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91DF6CCE-71B7-4356-9E95-B2F8186B4E4A}" type="datetimeFigureOut">
              <a:rPr lang="fr-FR" smtClean="0"/>
              <a:pPr/>
              <a:t>15/07/2013</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59DE0F17-9AF3-4DA6-829E-31A04B5BB47A}" type="slidenum">
              <a:rPr lang="fr-FR" smtClean="0"/>
              <a:pPr/>
              <a:t>‹N°›</a:t>
            </a:fld>
            <a:endParaRPr lang="fr-FR"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1DF6CCE-71B7-4356-9E95-B2F8186B4E4A}" type="datetimeFigureOut">
              <a:rPr lang="fr-FR" smtClean="0"/>
              <a:pPr/>
              <a:t>15/07/2013</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59DE0F17-9AF3-4DA6-829E-31A04B5BB47A}" type="slidenum">
              <a:rPr lang="fr-FR" smtClean="0"/>
              <a:pPr/>
              <a:t>‹N°›</a:t>
            </a:fld>
            <a:endParaRPr lang="fr-FR" dirty="0"/>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91DF6CCE-71B7-4356-9E95-B2F8186B4E4A}" type="datetimeFigureOut">
              <a:rPr lang="fr-FR" smtClean="0"/>
              <a:pPr/>
              <a:t>15/07/2013</a:t>
            </a:fld>
            <a:endParaRPr lang="fr-FR" dirty="0"/>
          </a:p>
        </p:txBody>
      </p:sp>
      <p:sp>
        <p:nvSpPr>
          <p:cNvPr id="8" name="Espace réservé du pied de page 7"/>
          <p:cNvSpPr>
            <a:spLocks noGrp="1"/>
          </p:cNvSpPr>
          <p:nvPr>
            <p:ph type="ftr" sz="quarter" idx="11"/>
          </p:nvPr>
        </p:nvSpPr>
        <p:spPr/>
        <p:txBody>
          <a:bodyPr/>
          <a:lstStyle>
            <a:extLst/>
          </a:lstStyle>
          <a:p>
            <a:endParaRPr lang="fr-FR" dirty="0"/>
          </a:p>
        </p:txBody>
      </p:sp>
      <p:sp>
        <p:nvSpPr>
          <p:cNvPr id="9" name="Espace réservé du numéro de diapositive 8"/>
          <p:cNvSpPr>
            <a:spLocks noGrp="1"/>
          </p:cNvSpPr>
          <p:nvPr>
            <p:ph type="sldNum" sz="quarter" idx="12"/>
          </p:nvPr>
        </p:nvSpPr>
        <p:spPr/>
        <p:txBody>
          <a:bodyPr/>
          <a:lstStyle>
            <a:extLst/>
          </a:lstStyle>
          <a:p>
            <a:fld id="{59DE0F17-9AF3-4DA6-829E-31A04B5BB47A}"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91DF6CCE-71B7-4356-9E95-B2F8186B4E4A}" type="datetimeFigureOut">
              <a:rPr lang="fr-FR" smtClean="0"/>
              <a:pPr/>
              <a:t>15/07/2013</a:t>
            </a:fld>
            <a:endParaRPr lang="fr-FR" dirty="0"/>
          </a:p>
        </p:txBody>
      </p:sp>
      <p:sp>
        <p:nvSpPr>
          <p:cNvPr id="4" name="Espace réservé du pied de page 3"/>
          <p:cNvSpPr>
            <a:spLocks noGrp="1"/>
          </p:cNvSpPr>
          <p:nvPr>
            <p:ph type="ftr" sz="quarter" idx="11"/>
          </p:nvPr>
        </p:nvSpPr>
        <p:spPr/>
        <p:txBody>
          <a:bodyPr/>
          <a:lstStyle>
            <a:extLst/>
          </a:lstStyle>
          <a:p>
            <a:endParaRPr lang="fr-FR" dirty="0"/>
          </a:p>
        </p:txBody>
      </p:sp>
      <p:sp>
        <p:nvSpPr>
          <p:cNvPr id="5" name="Espace réservé du numéro de diapositive 4"/>
          <p:cNvSpPr>
            <a:spLocks noGrp="1"/>
          </p:cNvSpPr>
          <p:nvPr>
            <p:ph type="sldNum" sz="quarter" idx="12"/>
          </p:nvPr>
        </p:nvSpPr>
        <p:spPr/>
        <p:txBody>
          <a:bodyPr/>
          <a:lstStyle>
            <a:extLst/>
          </a:lstStyle>
          <a:p>
            <a:fld id="{59DE0F17-9AF3-4DA6-829E-31A04B5BB47A}" type="slidenum">
              <a:rPr lang="fr-FR" smtClean="0"/>
              <a:pPr/>
              <a:t>‹N°›</a:t>
            </a:fld>
            <a:endParaRPr lang="fr-FR" dirty="0"/>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91DF6CCE-71B7-4356-9E95-B2F8186B4E4A}" type="datetimeFigureOut">
              <a:rPr lang="fr-FR" smtClean="0"/>
              <a:pPr/>
              <a:t>15/07/2013</a:t>
            </a:fld>
            <a:endParaRPr lang="fr-FR" dirty="0"/>
          </a:p>
        </p:txBody>
      </p:sp>
      <p:sp>
        <p:nvSpPr>
          <p:cNvPr id="3" name="Espace réservé du pied de page 2"/>
          <p:cNvSpPr>
            <a:spLocks noGrp="1"/>
          </p:cNvSpPr>
          <p:nvPr>
            <p:ph type="ftr" sz="quarter" idx="11"/>
          </p:nvPr>
        </p:nvSpPr>
        <p:spPr/>
        <p:txBody>
          <a:bodyPr/>
          <a:lstStyle>
            <a:extLst/>
          </a:lstStyle>
          <a:p>
            <a:endParaRPr lang="fr-FR" dirty="0"/>
          </a:p>
        </p:txBody>
      </p:sp>
      <p:sp>
        <p:nvSpPr>
          <p:cNvPr id="4" name="Espace réservé du numéro de diapositive 3"/>
          <p:cNvSpPr>
            <a:spLocks noGrp="1"/>
          </p:cNvSpPr>
          <p:nvPr>
            <p:ph type="sldNum" sz="quarter" idx="12"/>
          </p:nvPr>
        </p:nvSpPr>
        <p:spPr/>
        <p:txBody>
          <a:bodyPr/>
          <a:lstStyle>
            <a:extLst/>
          </a:lstStyle>
          <a:p>
            <a:fld id="{59DE0F17-9AF3-4DA6-829E-31A04B5BB47A}"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91DF6CCE-71B7-4356-9E95-B2F8186B4E4A}" type="datetimeFigureOut">
              <a:rPr lang="fr-FR" smtClean="0"/>
              <a:pPr/>
              <a:t>15/07/2013</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59DE0F17-9AF3-4DA6-829E-31A04B5BB47A}"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dirty="0"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91DF6CCE-71B7-4356-9E95-B2F8186B4E4A}" type="datetimeFigureOut">
              <a:rPr lang="fr-FR" smtClean="0"/>
              <a:pPr/>
              <a:t>15/07/2013</a:t>
            </a:fld>
            <a:endParaRPr lang="fr-FR" dirty="0"/>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dirty="0"/>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59DE0F17-9AF3-4DA6-829E-31A04B5BB47A}" type="slidenum">
              <a:rPr lang="fr-FR" smtClean="0"/>
              <a:pPr/>
              <a:t>‹N°›</a:t>
            </a:fld>
            <a:endParaRPr lang="fr-FR" dirty="0"/>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1DF6CCE-71B7-4356-9E95-B2F8186B4E4A}" type="datetimeFigureOut">
              <a:rPr lang="fr-FR" smtClean="0"/>
              <a:pPr/>
              <a:t>15/07/2013</a:t>
            </a:fld>
            <a:endParaRPr lang="fr-FR" dirty="0"/>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dirty="0"/>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9DE0F17-9AF3-4DA6-829E-31A04B5BB47A}"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arce.bf/"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2" y="2130425"/>
            <a:ext cx="8784976" cy="4250903"/>
          </a:xfrm>
        </p:spPr>
        <p:txBody>
          <a:bodyPr>
            <a:normAutofit fontScale="90000"/>
          </a:bodyPr>
          <a:lstStyle/>
          <a:p>
            <a:pPr algn="ctr"/>
            <a:r>
              <a:rPr lang="fr-FR" dirty="0"/>
              <a:t/>
            </a:r>
            <a:br>
              <a:rPr lang="fr-FR" dirty="0"/>
            </a:br>
            <a:r>
              <a:rPr lang="fr-FR" dirty="0"/>
              <a:t> </a:t>
            </a:r>
            <a:br>
              <a:rPr lang="fr-FR" dirty="0"/>
            </a:br>
            <a:r>
              <a:rPr lang="fr-FR" dirty="0"/>
              <a:t> </a:t>
            </a:r>
            <a:r>
              <a:rPr lang="fr-FR" sz="3100" dirty="0"/>
              <a:t>QUALITE DE SERVICE DES RESEAUX  : EXPERIENCE DE L’ARCEP </a:t>
            </a:r>
            <a:r>
              <a:rPr lang="fr-FR" sz="3100" dirty="0" smtClean="0"/>
              <a:t>BURKINA </a:t>
            </a:r>
            <a:r>
              <a:rPr lang="fr-FR" sz="3100" dirty="0" smtClean="0"/>
              <a:t>FASO</a:t>
            </a:r>
            <a:br>
              <a:rPr lang="fr-FR" sz="3100" dirty="0" smtClean="0"/>
            </a:br>
            <a:r>
              <a:rPr lang="fr-FR" sz="3100" dirty="0"/>
              <a:t/>
            </a:r>
            <a:br>
              <a:rPr lang="fr-FR" sz="3100" dirty="0"/>
            </a:br>
            <a:r>
              <a:rPr lang="fr-FR" sz="3100" dirty="0" smtClean="0"/>
              <a:t/>
            </a:r>
            <a:br>
              <a:rPr lang="fr-FR" sz="3100" dirty="0" smtClean="0"/>
            </a:br>
            <a:r>
              <a:rPr lang="fr-FR" sz="3100" dirty="0" smtClean="0"/>
              <a:t/>
            </a:r>
            <a:br>
              <a:rPr lang="fr-FR" sz="3100" dirty="0" smtClean="0"/>
            </a:br>
            <a:r>
              <a:rPr lang="fr-FR" sz="3100" dirty="0" smtClean="0"/>
              <a:t>			</a:t>
            </a:r>
            <a:r>
              <a:rPr lang="fr-FR" dirty="0" smtClean="0">
                <a:hlinkClick r:id="rId2"/>
              </a:rPr>
              <a:t> </a:t>
            </a:r>
            <a:r>
              <a:rPr lang="fr-FR" dirty="0">
                <a:hlinkClick r:id="rId2"/>
              </a:rPr>
              <a:t>www.arce.bf</a:t>
            </a:r>
            <a:r>
              <a:rPr lang="fr-FR" dirty="0"/>
              <a:t> </a:t>
            </a:r>
            <a:r>
              <a:rPr lang="fr-FR" dirty="0" smtClean="0"/>
              <a:t/>
            </a:r>
            <a:br>
              <a:rPr lang="fr-FR" dirty="0" smtClean="0"/>
            </a:br>
            <a:r>
              <a:rPr lang="fr-FR" dirty="0" smtClean="0"/>
              <a:t>              </a:t>
            </a:r>
            <a:r>
              <a:rPr lang="fr-FR" sz="2700" dirty="0" smtClean="0"/>
              <a:t>+226 50 37 53 60</a:t>
            </a:r>
            <a:endParaRPr lang="fr-FR" sz="2700" dirty="0">
              <a:solidFill>
                <a:srgbClr val="FF0000"/>
              </a:solidFill>
            </a:endParaRPr>
          </a:p>
        </p:txBody>
      </p:sp>
      <p:pic>
        <p:nvPicPr>
          <p:cNvPr id="3" name="Image 2" descr="C:\Users\ARCE\Desktop\LOGO DERNIERE VERSION\Logo ARCEP.jpg"/>
          <p:cNvPicPr/>
          <p:nvPr/>
        </p:nvPicPr>
        <p:blipFill>
          <a:blip r:embed="rId3" cstate="print"/>
          <a:srcRect/>
          <a:stretch>
            <a:fillRect/>
          </a:stretch>
        </p:blipFill>
        <p:spPr bwMode="auto">
          <a:xfrm>
            <a:off x="0" y="0"/>
            <a:ext cx="2524760" cy="1190625"/>
          </a:xfrm>
          <a:prstGeom prst="rect">
            <a:avLst/>
          </a:prstGeom>
          <a:noFill/>
          <a:ln w="9525">
            <a:noFill/>
            <a:miter lim="800000"/>
            <a:headEnd/>
            <a:tailEnd/>
          </a:ln>
        </p:spPr>
      </p:pic>
      <p:pic>
        <p:nvPicPr>
          <p:cNvPr id="1026" name="Picture 2" descr="http://blogues.radio-canada.ca/surleweb/files/2012/12/ITU.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85057" y="0"/>
            <a:ext cx="919163" cy="104536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628800"/>
            <a:ext cx="8748464" cy="2954655"/>
          </a:xfrm>
          <a:prstGeom prst="rect">
            <a:avLst/>
          </a:prstGeom>
        </p:spPr>
        <p:txBody>
          <a:bodyPr wrap="square">
            <a:spAutoFit/>
          </a:bodyPr>
          <a:lstStyle/>
          <a:p>
            <a:r>
              <a:rPr lang="fr-FR" sz="2000" dirty="0" smtClean="0"/>
              <a:t>IV.3  </a:t>
            </a:r>
            <a:r>
              <a:rPr lang="fr-FR" sz="2400" dirty="0" smtClean="0"/>
              <a:t>Les actions menées :</a:t>
            </a:r>
          </a:p>
          <a:p>
            <a:pPr marL="742950" lvl="1" indent="-285750">
              <a:buFont typeface="Wingdings" pitchFamily="2" charset="2"/>
              <a:buChar char="Ø"/>
            </a:pPr>
            <a:endParaRPr lang="fr-FR" dirty="0" smtClean="0"/>
          </a:p>
          <a:p>
            <a:pPr marL="742950" lvl="1" indent="-285750">
              <a:buFont typeface="Wingdings" pitchFamily="2" charset="2"/>
              <a:buChar char="Ø"/>
            </a:pPr>
            <a:r>
              <a:rPr lang="fr-FR" dirty="0" smtClean="0"/>
              <a:t>contrôle de la confidentialité et de la sécurité des communications sur les réseaux des opérateurs ;</a:t>
            </a:r>
          </a:p>
          <a:p>
            <a:pPr marL="742950" lvl="1" indent="-285750">
              <a:buFont typeface="Wingdings" pitchFamily="2" charset="2"/>
              <a:buChar char="Ø"/>
            </a:pPr>
            <a:endParaRPr lang="fr-FR" dirty="0" smtClean="0"/>
          </a:p>
          <a:p>
            <a:pPr marL="742950" lvl="1" indent="-285750">
              <a:buFont typeface="Wingdings" pitchFamily="2" charset="2"/>
              <a:buChar char="Ø"/>
            </a:pPr>
            <a:r>
              <a:rPr lang="fr-FR" dirty="0" smtClean="0"/>
              <a:t> certification de la permanence et de la continuité des différents services sur les réseaux des opérateurs ;</a:t>
            </a:r>
          </a:p>
          <a:p>
            <a:pPr marL="742950" lvl="1" indent="-285750">
              <a:buFont typeface="Wingdings" pitchFamily="2" charset="2"/>
              <a:buChar char="Ø"/>
            </a:pPr>
            <a:endParaRPr lang="fr-FR" dirty="0" smtClean="0"/>
          </a:p>
          <a:p>
            <a:pPr marL="742950" lvl="1" indent="-285750">
              <a:buFont typeface="Wingdings" pitchFamily="2" charset="2"/>
              <a:buChar char="Ø"/>
            </a:pPr>
            <a:r>
              <a:rPr lang="fr-FR" dirty="0" smtClean="0"/>
              <a:t> vérification de la fonctionnalité des appels d’urgence sur les réseaux des opérateurs.</a:t>
            </a:r>
            <a:endParaRPr lang="fr-FR" dirty="0"/>
          </a:p>
        </p:txBody>
      </p:sp>
      <p:sp>
        <p:nvSpPr>
          <p:cNvPr id="3" name="Chevron 2"/>
          <p:cNvSpPr/>
          <p:nvPr/>
        </p:nvSpPr>
        <p:spPr>
          <a:xfrm>
            <a:off x="1187624" y="314652"/>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solidFill>
                  <a:schemeClr val="tx1"/>
                </a:solidFill>
              </a:rPr>
              <a:t>IV Contrôle par Audit </a:t>
            </a:r>
            <a:endParaRPr lang="fr-FR" dirty="0">
              <a:solidFill>
                <a:schemeClr val="tx1"/>
              </a:solidFill>
            </a:endParaRPr>
          </a:p>
        </p:txBody>
      </p:sp>
    </p:spTree>
    <p:extLst>
      <p:ext uri="{BB962C8B-B14F-4D97-AF65-F5344CB8AC3E}">
        <p14:creationId xmlns:p14="http://schemas.microsoft.com/office/powerpoint/2010/main" val="1616204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628800"/>
            <a:ext cx="8208912" cy="4431983"/>
          </a:xfrm>
          <a:prstGeom prst="rect">
            <a:avLst/>
          </a:prstGeom>
        </p:spPr>
        <p:txBody>
          <a:bodyPr wrap="square">
            <a:spAutoFit/>
          </a:bodyPr>
          <a:lstStyle/>
          <a:p>
            <a:r>
              <a:rPr lang="fr-FR" sz="2400" dirty="0" smtClean="0"/>
              <a:t>IV.4  Les outils de mesures </a:t>
            </a:r>
          </a:p>
          <a:p>
            <a:endParaRPr lang="fr-FR" sz="2400" dirty="0" smtClean="0"/>
          </a:p>
          <a:p>
            <a:pPr marL="285750" indent="-285750">
              <a:buFont typeface="Wingdings" pitchFamily="2" charset="2"/>
              <a:buChar char="Ø"/>
            </a:pPr>
            <a:r>
              <a:rPr lang="fr-FR" dirty="0" smtClean="0"/>
              <a:t>Pour la campagne de 2012 une chaine de mesures TEMS a été utilisée. Elle se compose des éléments suivants  :</a:t>
            </a:r>
          </a:p>
          <a:p>
            <a:endParaRPr lang="fr-FR" dirty="0" smtClean="0"/>
          </a:p>
          <a:p>
            <a:pPr marL="742950" lvl="1" indent="-285750">
              <a:buFont typeface="Wingdings" pitchFamily="2" charset="2"/>
              <a:buChar char="§"/>
            </a:pPr>
            <a:r>
              <a:rPr lang="fr-FR" dirty="0" smtClean="0"/>
              <a:t>un mobile à trace (Ericsson R520M) ;</a:t>
            </a:r>
          </a:p>
          <a:p>
            <a:pPr marL="742950" lvl="1" indent="-285750">
              <a:buFont typeface="Wingdings" pitchFamily="2" charset="2"/>
              <a:buChar char="§"/>
            </a:pPr>
            <a:endParaRPr lang="fr-FR" dirty="0" smtClean="0"/>
          </a:p>
          <a:p>
            <a:pPr marL="742950" lvl="1" indent="-285750">
              <a:buFont typeface="Wingdings" pitchFamily="2" charset="2"/>
              <a:buChar char="§"/>
            </a:pPr>
            <a:r>
              <a:rPr lang="fr-FR" dirty="0" smtClean="0"/>
              <a:t> un récepteur GPS de type NMEA ;</a:t>
            </a:r>
          </a:p>
          <a:p>
            <a:pPr marL="742950" lvl="1" indent="-285750">
              <a:buFont typeface="Wingdings" pitchFamily="2" charset="2"/>
              <a:buChar char="§"/>
            </a:pPr>
            <a:endParaRPr lang="fr-FR" dirty="0" smtClean="0"/>
          </a:p>
          <a:p>
            <a:pPr marL="742950" lvl="1" indent="-285750">
              <a:buFont typeface="Wingdings" pitchFamily="2" charset="2"/>
              <a:buChar char="§"/>
            </a:pPr>
            <a:r>
              <a:rPr lang="fr-FR" dirty="0" smtClean="0"/>
              <a:t> un logiciel  pour l’acquisition et le traitement des mesures (Tems Investigation) avec licences appropriées ;</a:t>
            </a:r>
          </a:p>
          <a:p>
            <a:pPr marL="742950" lvl="1" indent="-285750">
              <a:buFont typeface="Wingdings" pitchFamily="2" charset="2"/>
              <a:buChar char="§"/>
            </a:pPr>
            <a:endParaRPr lang="fr-FR" dirty="0" smtClean="0"/>
          </a:p>
          <a:p>
            <a:pPr marL="742950" lvl="1" indent="-285750">
              <a:buFont typeface="Wingdings" pitchFamily="2" charset="2"/>
              <a:buChar char="§"/>
            </a:pPr>
            <a:r>
              <a:rPr lang="fr-FR" dirty="0" smtClean="0"/>
              <a:t>le logiciel MAPINFO a été utilisé comme un système d’information géographique pour la définition des parcours de mesures.</a:t>
            </a:r>
            <a:endParaRPr lang="fr-FR" dirty="0"/>
          </a:p>
        </p:txBody>
      </p:sp>
      <p:sp>
        <p:nvSpPr>
          <p:cNvPr id="3" name="Chevron 2"/>
          <p:cNvSpPr/>
          <p:nvPr/>
        </p:nvSpPr>
        <p:spPr>
          <a:xfrm>
            <a:off x="1043608" y="692696"/>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solidFill>
                  <a:schemeClr val="tx1"/>
                </a:solidFill>
              </a:rPr>
              <a:t>IV Contrôle par Audit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124744"/>
            <a:ext cx="8784976" cy="4893647"/>
          </a:xfrm>
          <a:prstGeom prst="rect">
            <a:avLst/>
          </a:prstGeom>
        </p:spPr>
        <p:txBody>
          <a:bodyPr wrap="square">
            <a:spAutoFit/>
          </a:bodyPr>
          <a:lstStyle/>
          <a:p>
            <a:pPr algn="just"/>
            <a:r>
              <a:rPr lang="fr-FR" dirty="0" smtClean="0"/>
              <a:t>V </a:t>
            </a:r>
            <a:r>
              <a:rPr lang="fr-FR" sz="2400" dirty="0" smtClean="0"/>
              <a:t>- Les indicateurs mesurées </a:t>
            </a:r>
          </a:p>
          <a:p>
            <a:pPr algn="just"/>
            <a:endParaRPr lang="fr-FR" dirty="0" smtClean="0"/>
          </a:p>
          <a:p>
            <a:pPr marL="285750" indent="-285750" algn="just">
              <a:buFont typeface="Wingdings" pitchFamily="2" charset="2"/>
              <a:buChar char="Ø"/>
            </a:pPr>
            <a:r>
              <a:rPr lang="fr-FR" b="1" dirty="0" smtClean="0"/>
              <a:t>Taux de blocage  :</a:t>
            </a:r>
          </a:p>
          <a:p>
            <a:pPr algn="just"/>
            <a:r>
              <a:rPr lang="fr-FR" dirty="0" smtClean="0"/>
              <a:t> c’est le rapport entre le nombre d'appels n'ayant pas abouti au bout de 15 secondes et le nombre total de mesures d'accessibilité. Le seuil du taux de blocage des appels est égal à deux et demi pourcent (2,5 % : 2% radio et 0,5 % commutation) ;</a:t>
            </a:r>
          </a:p>
          <a:p>
            <a:pPr algn="just"/>
            <a:endParaRPr lang="fr-FR" dirty="0" smtClean="0"/>
          </a:p>
          <a:p>
            <a:pPr marL="285750" indent="-285750" algn="just">
              <a:buFont typeface="Wingdings" pitchFamily="2" charset="2"/>
              <a:buChar char="Ø"/>
            </a:pPr>
            <a:r>
              <a:rPr lang="fr-FR" b="1" dirty="0" smtClean="0"/>
              <a:t>Taux de couverture </a:t>
            </a:r>
            <a:r>
              <a:rPr lang="fr-FR" b="1" dirty="0" err="1" smtClean="0"/>
              <a:t>Outdoor</a:t>
            </a:r>
            <a:r>
              <a:rPr lang="fr-FR" b="1" dirty="0" smtClean="0"/>
              <a:t> </a:t>
            </a:r>
            <a:r>
              <a:rPr lang="fr-FR" dirty="0" smtClean="0"/>
              <a:t>:</a:t>
            </a:r>
          </a:p>
          <a:p>
            <a:pPr algn="just"/>
            <a:r>
              <a:rPr lang="fr-FR" dirty="0" smtClean="0"/>
              <a:t> c’est le rapport entre le nombre de mesures du niveau de puissance reçue dont la valeur est supérieure à -92 dBm et le nombre total de mesures ;</a:t>
            </a:r>
          </a:p>
          <a:p>
            <a:pPr algn="just"/>
            <a:endParaRPr lang="fr-FR" dirty="0" smtClean="0"/>
          </a:p>
          <a:p>
            <a:pPr marL="285750" indent="-285750" algn="just">
              <a:buFont typeface="Wingdings" pitchFamily="2" charset="2"/>
              <a:buChar char="Ø"/>
            </a:pPr>
            <a:r>
              <a:rPr lang="fr-FR" dirty="0" smtClean="0"/>
              <a:t> </a:t>
            </a:r>
            <a:r>
              <a:rPr lang="fr-FR" b="1" dirty="0" smtClean="0"/>
              <a:t>Taux de couverture (Incar) : </a:t>
            </a:r>
          </a:p>
          <a:p>
            <a:pPr algn="just"/>
            <a:r>
              <a:rPr lang="fr-FR" dirty="0" smtClean="0"/>
              <a:t>c’est le rapport entre le nombre de mesures du niveau de puissance reçue dont la valeur est supérieure à -99 dBm et le nombre total de mesures de couverture. (Incar : mesures effectuées à l’intérieur d’un véhicule) ;</a:t>
            </a:r>
          </a:p>
          <a:p>
            <a:pPr algn="just"/>
            <a:endParaRPr lang="fr-FR" dirty="0"/>
          </a:p>
        </p:txBody>
      </p:sp>
      <p:sp>
        <p:nvSpPr>
          <p:cNvPr id="5" name="Chevron 4"/>
          <p:cNvSpPr/>
          <p:nvPr/>
        </p:nvSpPr>
        <p:spPr>
          <a:xfrm>
            <a:off x="1043608" y="476672"/>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solidFill>
                  <a:schemeClr val="tx1"/>
                </a:solidFill>
              </a:rPr>
              <a:t>V Les indicateurs </a:t>
            </a:r>
            <a:r>
              <a:rPr lang="fr-FR" dirty="0" smtClean="0">
                <a:solidFill>
                  <a:schemeClr val="tx1"/>
                </a:solidFill>
              </a:rPr>
              <a:t>mesurés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700808"/>
            <a:ext cx="8856984" cy="3231654"/>
          </a:xfrm>
          <a:prstGeom prst="rect">
            <a:avLst/>
          </a:prstGeom>
        </p:spPr>
        <p:txBody>
          <a:bodyPr wrap="square">
            <a:spAutoFit/>
          </a:bodyPr>
          <a:lstStyle/>
          <a:p>
            <a:pPr algn="just"/>
            <a:r>
              <a:rPr lang="fr-FR" dirty="0" smtClean="0"/>
              <a:t>V </a:t>
            </a:r>
            <a:r>
              <a:rPr lang="fr-FR" sz="2400" dirty="0" smtClean="0"/>
              <a:t>- Les indicateurs mesurés </a:t>
            </a:r>
          </a:p>
          <a:p>
            <a:pPr algn="just"/>
            <a:endParaRPr lang="fr-FR" dirty="0" smtClean="0"/>
          </a:p>
          <a:p>
            <a:pPr marL="285750" indent="-285750" algn="just">
              <a:buFont typeface="Wingdings" pitchFamily="2" charset="2"/>
              <a:buChar char="Ø"/>
            </a:pPr>
            <a:r>
              <a:rPr lang="fr-FR" b="1" dirty="0" smtClean="0"/>
              <a:t> taux </a:t>
            </a:r>
            <a:r>
              <a:rPr lang="fr-FR" b="1" dirty="0" smtClean="0"/>
              <a:t>de</a:t>
            </a:r>
            <a:r>
              <a:rPr lang="fr-FR" b="1" dirty="0"/>
              <a:t> </a:t>
            </a:r>
            <a:r>
              <a:rPr lang="fr-FR" b="1" dirty="0" smtClean="0"/>
              <a:t>couverture </a:t>
            </a:r>
            <a:r>
              <a:rPr lang="fr-FR" b="1" dirty="0" smtClean="0"/>
              <a:t>(Indoor) :</a:t>
            </a:r>
          </a:p>
          <a:p>
            <a:pPr algn="just"/>
            <a:r>
              <a:rPr lang="fr-FR" dirty="0" smtClean="0"/>
              <a:t> c’est le rapport entre le nombre des mesures de niveau du champ dont la valeur Rxlev est supérieure à –75dBm et le nombre total de mesures de couverture ;  </a:t>
            </a:r>
          </a:p>
          <a:p>
            <a:pPr algn="just"/>
            <a:endParaRPr lang="fr-FR" dirty="0" smtClean="0"/>
          </a:p>
          <a:p>
            <a:pPr marL="285750" indent="-285750" algn="just">
              <a:buFont typeface="Wingdings" pitchFamily="2" charset="2"/>
              <a:buChar char="Ø"/>
            </a:pPr>
            <a:r>
              <a:rPr lang="fr-FR" dirty="0" smtClean="0"/>
              <a:t> </a:t>
            </a:r>
            <a:r>
              <a:rPr lang="fr-FR" b="1" dirty="0" smtClean="0"/>
              <a:t>taux de coupure d’appel (Tc) :</a:t>
            </a:r>
          </a:p>
          <a:p>
            <a:pPr algn="just"/>
            <a:r>
              <a:rPr lang="fr-FR" dirty="0" smtClean="0"/>
              <a:t> Rapport entre le nombre des coupures enregistrées et le nombre total de mesures d'accessibilité. Le seuil du taux de coupure des appels est de trois pourcent (3 %) ; </a:t>
            </a:r>
            <a:endParaRPr lang="fr-FR" dirty="0"/>
          </a:p>
        </p:txBody>
      </p:sp>
      <p:sp>
        <p:nvSpPr>
          <p:cNvPr id="5" name="Chevron 4"/>
          <p:cNvSpPr/>
          <p:nvPr/>
        </p:nvSpPr>
        <p:spPr>
          <a:xfrm>
            <a:off x="971600" y="764704"/>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solidFill>
                  <a:schemeClr val="tx1"/>
                </a:solidFill>
              </a:rPr>
              <a:t>V Les indicateurs mesurés </a:t>
            </a:r>
            <a:endParaRPr lang="fr-FR" dirty="0">
              <a:solidFill>
                <a:schemeClr val="tx1"/>
              </a:solidFill>
            </a:endParaRPr>
          </a:p>
        </p:txBody>
      </p:sp>
    </p:spTree>
    <p:extLst>
      <p:ext uri="{BB962C8B-B14F-4D97-AF65-F5344CB8AC3E}">
        <p14:creationId xmlns:p14="http://schemas.microsoft.com/office/powerpoint/2010/main" val="3263339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052736"/>
            <a:ext cx="8280920" cy="4247317"/>
          </a:xfrm>
          <a:prstGeom prst="rect">
            <a:avLst/>
          </a:prstGeom>
        </p:spPr>
        <p:txBody>
          <a:bodyPr wrap="square">
            <a:spAutoFit/>
          </a:bodyPr>
          <a:lstStyle/>
          <a:p>
            <a:pPr marL="285750" indent="-285750">
              <a:buFont typeface="Wingdings" pitchFamily="2" charset="2"/>
              <a:buChar char="Ø"/>
            </a:pPr>
            <a:r>
              <a:rPr lang="fr-FR" b="1" dirty="0" smtClean="0"/>
              <a:t>Qualité du service SMS</a:t>
            </a:r>
          </a:p>
          <a:p>
            <a:pPr marL="742950" lvl="1" indent="-285750">
              <a:buFont typeface="Wingdings" pitchFamily="2" charset="2"/>
              <a:buChar char="ü"/>
            </a:pPr>
            <a:r>
              <a:rPr lang="fr-FR" dirty="0" smtClean="0"/>
              <a:t> Taux d’accès au service SMS &gt; 98 % ;</a:t>
            </a:r>
          </a:p>
          <a:p>
            <a:pPr marL="742950" lvl="1" indent="-285750">
              <a:buFont typeface="Wingdings" pitchFamily="2" charset="2"/>
              <a:buChar char="ü"/>
            </a:pPr>
            <a:r>
              <a:rPr lang="fr-FR" dirty="0" smtClean="0"/>
              <a:t>Taux de message SMS reçus sans erreur dans un délai de 2 minutes est &gt; 99 % ; </a:t>
            </a:r>
          </a:p>
          <a:p>
            <a:pPr marL="742950" lvl="1" indent="-285750">
              <a:buFont typeface="Wingdings" pitchFamily="2" charset="2"/>
              <a:buChar char="ü"/>
            </a:pPr>
            <a:endParaRPr lang="fr-FR" dirty="0" smtClean="0"/>
          </a:p>
          <a:p>
            <a:pPr marL="285750" indent="-285750">
              <a:buFont typeface="Wingdings" pitchFamily="2" charset="2"/>
              <a:buChar char="Ø"/>
            </a:pPr>
            <a:r>
              <a:rPr lang="fr-FR" b="1" dirty="0" smtClean="0"/>
              <a:t>Qualité de service data </a:t>
            </a:r>
          </a:p>
          <a:p>
            <a:pPr lvl="1"/>
            <a:r>
              <a:rPr lang="fr-FR" dirty="0" smtClean="0"/>
              <a:t>Les principaux indicateurs en data sont  relatifs à  l’attachement au réseau GPRS (GPRS ATTACH), l’activation d’une session et le téléchargement du fichier :  </a:t>
            </a:r>
          </a:p>
          <a:p>
            <a:pPr marL="742950" lvl="1" indent="-285750">
              <a:buFont typeface="Wingdings" pitchFamily="2" charset="2"/>
              <a:buChar char="ü"/>
            </a:pPr>
            <a:r>
              <a:rPr lang="fr-FR" dirty="0" smtClean="0"/>
              <a:t>taux d’attachement au réseau GPRS avec succès ;</a:t>
            </a:r>
          </a:p>
          <a:p>
            <a:pPr marL="742950" lvl="1" indent="-285750">
              <a:buFont typeface="Wingdings" pitchFamily="2" charset="2"/>
              <a:buChar char="ü"/>
            </a:pPr>
            <a:r>
              <a:rPr lang="fr-FR" dirty="0" smtClean="0"/>
              <a:t>taux de connexion à Internet établie avec succès dans un délai inférieur à 30s ;</a:t>
            </a:r>
          </a:p>
          <a:p>
            <a:pPr marL="742950" lvl="1" indent="-285750">
              <a:buFont typeface="Wingdings" pitchFamily="2" charset="2"/>
              <a:buChar char="ü"/>
            </a:pPr>
            <a:r>
              <a:rPr lang="fr-FR" dirty="0" smtClean="0"/>
              <a:t>Le débit de téléchargement.</a:t>
            </a:r>
          </a:p>
          <a:p>
            <a:endParaRPr lang="fr-FR" dirty="0" smtClean="0"/>
          </a:p>
          <a:p>
            <a:pPr lvl="0"/>
            <a:r>
              <a:rPr lang="fr-FR" b="1" dirty="0" smtClean="0"/>
              <a:t>	</a:t>
            </a:r>
            <a:endParaRPr lang="fr-FR" dirty="0"/>
          </a:p>
        </p:txBody>
      </p:sp>
      <p:sp>
        <p:nvSpPr>
          <p:cNvPr id="5" name="Chevron 4"/>
          <p:cNvSpPr/>
          <p:nvPr/>
        </p:nvSpPr>
        <p:spPr>
          <a:xfrm>
            <a:off x="755576" y="332656"/>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solidFill>
                  <a:schemeClr val="tx1"/>
                </a:solidFill>
              </a:rPr>
              <a:t>V Les indicateurs mesurés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052736"/>
            <a:ext cx="8280920" cy="2862322"/>
          </a:xfrm>
          <a:prstGeom prst="rect">
            <a:avLst/>
          </a:prstGeom>
        </p:spPr>
        <p:txBody>
          <a:bodyPr wrap="square">
            <a:spAutoFit/>
          </a:bodyPr>
          <a:lstStyle/>
          <a:p>
            <a:endParaRPr lang="fr-FR" dirty="0" smtClean="0"/>
          </a:p>
          <a:p>
            <a:pPr marL="285750" indent="-285750">
              <a:buFont typeface="Wingdings" pitchFamily="2" charset="2"/>
              <a:buChar char="Ø"/>
            </a:pPr>
            <a:r>
              <a:rPr lang="fr-FR" b="1" dirty="0" smtClean="0"/>
              <a:t>Analyse des compteurs OMC ;</a:t>
            </a:r>
          </a:p>
          <a:p>
            <a:pPr marL="285750" indent="-285750">
              <a:buFont typeface="Wingdings" pitchFamily="2" charset="2"/>
              <a:buChar char="Ø"/>
            </a:pPr>
            <a:endParaRPr lang="fr-FR" b="1" dirty="0" smtClean="0"/>
          </a:p>
          <a:p>
            <a:pPr marL="285750" indent="-285750">
              <a:buFont typeface="Wingdings" pitchFamily="2" charset="2"/>
              <a:buChar char="Ø"/>
            </a:pPr>
            <a:r>
              <a:rPr lang="fr-FR" b="1" dirty="0" smtClean="0"/>
              <a:t>Vérification des numéros d'urgence :</a:t>
            </a:r>
            <a:r>
              <a:rPr lang="fr-FR" dirty="0" smtClean="0"/>
              <a:t> </a:t>
            </a:r>
          </a:p>
          <a:p>
            <a:r>
              <a:rPr lang="fr-FR" dirty="0"/>
              <a:t> </a:t>
            </a:r>
            <a:r>
              <a:rPr lang="fr-FR" dirty="0" smtClean="0"/>
              <a:t>	- </a:t>
            </a:r>
            <a:r>
              <a:rPr lang="fr-FR" b="1" dirty="0" smtClean="0"/>
              <a:t>17</a:t>
            </a:r>
            <a:r>
              <a:rPr lang="fr-FR" b="1" dirty="0"/>
              <a:t> :</a:t>
            </a:r>
            <a:r>
              <a:rPr lang="fr-FR" dirty="0"/>
              <a:t> </a:t>
            </a:r>
            <a:r>
              <a:rPr lang="fr-FR" dirty="0" smtClean="0"/>
              <a:t>Police</a:t>
            </a:r>
          </a:p>
          <a:p>
            <a:endParaRPr lang="fr-FR" dirty="0"/>
          </a:p>
          <a:p>
            <a:pPr lvl="0"/>
            <a:r>
              <a:rPr lang="fr-FR" b="1" dirty="0" smtClean="0"/>
              <a:t>	- 18</a:t>
            </a:r>
            <a:r>
              <a:rPr lang="fr-FR" b="1" dirty="0"/>
              <a:t> et 112:</a:t>
            </a:r>
            <a:r>
              <a:rPr lang="fr-FR" dirty="0"/>
              <a:t> </a:t>
            </a:r>
            <a:r>
              <a:rPr lang="fr-FR" dirty="0" smtClean="0"/>
              <a:t>Sapeurs Pompiers</a:t>
            </a:r>
          </a:p>
          <a:p>
            <a:pPr lvl="0"/>
            <a:endParaRPr lang="fr-FR" dirty="0"/>
          </a:p>
          <a:p>
            <a:r>
              <a:rPr lang="fr-FR" dirty="0" smtClean="0"/>
              <a:t>	- </a:t>
            </a:r>
            <a:r>
              <a:rPr lang="fr-FR" b="1" dirty="0" smtClean="0"/>
              <a:t>16</a:t>
            </a:r>
            <a:r>
              <a:rPr lang="fr-FR" dirty="0" smtClean="0"/>
              <a:t> : Gendarmerie </a:t>
            </a:r>
          </a:p>
          <a:p>
            <a:endParaRPr lang="fr-FR" dirty="0"/>
          </a:p>
        </p:txBody>
      </p:sp>
      <p:sp>
        <p:nvSpPr>
          <p:cNvPr id="5" name="Chevron 4"/>
          <p:cNvSpPr/>
          <p:nvPr/>
        </p:nvSpPr>
        <p:spPr>
          <a:xfrm>
            <a:off x="395536" y="404664"/>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solidFill>
                  <a:schemeClr val="tx1"/>
                </a:solidFill>
              </a:rPr>
              <a:t>V Les indicateurs </a:t>
            </a:r>
            <a:r>
              <a:rPr lang="fr-FR" dirty="0" smtClean="0">
                <a:solidFill>
                  <a:schemeClr val="tx1"/>
                </a:solidFill>
              </a:rPr>
              <a:t>mesurés </a:t>
            </a:r>
            <a:endParaRPr lang="fr-FR" dirty="0">
              <a:solidFill>
                <a:schemeClr val="tx1"/>
              </a:solidFill>
            </a:endParaRPr>
          </a:p>
        </p:txBody>
      </p:sp>
    </p:spTree>
    <p:extLst>
      <p:ext uri="{BB962C8B-B14F-4D97-AF65-F5344CB8AC3E}">
        <p14:creationId xmlns:p14="http://schemas.microsoft.com/office/powerpoint/2010/main" val="17911189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196752"/>
            <a:ext cx="8496944" cy="4801314"/>
          </a:xfrm>
          <a:prstGeom prst="rect">
            <a:avLst/>
          </a:prstGeom>
        </p:spPr>
        <p:txBody>
          <a:bodyPr wrap="square">
            <a:spAutoFit/>
          </a:bodyPr>
          <a:lstStyle/>
          <a:p>
            <a:endParaRPr lang="fr-FR" dirty="0" smtClean="0"/>
          </a:p>
          <a:p>
            <a:pPr marL="285750" indent="-285750" algn="just">
              <a:buFont typeface="Wingdings" pitchFamily="2" charset="2"/>
              <a:buChar char="Ø"/>
            </a:pPr>
            <a:r>
              <a:rPr lang="fr-FR" dirty="0" smtClean="0"/>
              <a:t>Cette enquête a été réalisée par téléphone sur un échantillon représentatif d’abonnés. L’échantillon a été tiré aléatoirement à partir de la base des abonnés actifs de chaque opérateur.</a:t>
            </a:r>
          </a:p>
          <a:p>
            <a:pPr marL="285750" indent="-285750" algn="just">
              <a:buFont typeface="Wingdings" pitchFamily="2" charset="2"/>
              <a:buChar char="Ø"/>
            </a:pPr>
            <a:endParaRPr lang="fr-FR" dirty="0" smtClean="0"/>
          </a:p>
          <a:p>
            <a:pPr marL="285750" indent="-285750" algn="just">
              <a:buFont typeface="Wingdings" pitchFamily="2" charset="2"/>
              <a:buChar char="Ø"/>
            </a:pPr>
            <a:r>
              <a:rPr lang="fr-FR" dirty="0" smtClean="0"/>
              <a:t>Le but de la réalisation d’une telle enquête téléphonique est de :</a:t>
            </a:r>
          </a:p>
          <a:p>
            <a:pPr marL="742950" lvl="1" indent="-285750" algn="just">
              <a:buFont typeface="Wingdings" pitchFamily="2" charset="2"/>
              <a:buChar char="ü"/>
            </a:pPr>
            <a:r>
              <a:rPr lang="fr-FR" dirty="0" smtClean="0"/>
              <a:t> apprécier, sur une base comparative, la qualité de service des trois opérateurs réseaux mobiles au Burkina Faso offerte aux abonnés ;</a:t>
            </a:r>
          </a:p>
          <a:p>
            <a:pPr marL="742950" lvl="1" indent="-285750" algn="just">
              <a:buFont typeface="Wingdings" pitchFamily="2" charset="2"/>
              <a:buChar char="ü"/>
            </a:pPr>
            <a:r>
              <a:rPr lang="fr-FR" dirty="0" smtClean="0"/>
              <a:t>évaluer les habitudes d’achat et les comportements des utilisateurs de la téléphonie mobile au Burkina Faso;</a:t>
            </a:r>
          </a:p>
          <a:p>
            <a:pPr marL="742950" lvl="1" indent="-285750" algn="just">
              <a:buFont typeface="Wingdings" pitchFamily="2" charset="2"/>
              <a:buChar char="ü"/>
            </a:pPr>
            <a:r>
              <a:rPr lang="fr-FR" dirty="0" smtClean="0"/>
              <a:t> évaluer les perceptions des utilisateurs de téléphonie mobile à l’égard de la qualité du service commercial de leurs opérateurs ;</a:t>
            </a:r>
          </a:p>
          <a:p>
            <a:pPr marL="742950" lvl="1" indent="-285750" algn="just">
              <a:buFont typeface="Wingdings" pitchFamily="2" charset="2"/>
              <a:buChar char="ü"/>
            </a:pPr>
            <a:r>
              <a:rPr lang="fr-FR" dirty="0" smtClean="0"/>
              <a:t> évaluer les perceptions des utilisateurs de téléphonie mobile à l’égard de la qualité du service technique ;</a:t>
            </a:r>
          </a:p>
          <a:p>
            <a:pPr marL="742950" lvl="1" indent="-285750" algn="just">
              <a:buFont typeface="Wingdings" pitchFamily="2" charset="2"/>
              <a:buChar char="ü"/>
            </a:pPr>
            <a:r>
              <a:rPr lang="fr-FR" dirty="0" smtClean="0"/>
              <a:t>évaluer les perceptions des utilisateurs de téléphonie mobile à l’égard de la tarification des services.</a:t>
            </a:r>
          </a:p>
          <a:p>
            <a:pPr marL="742950" lvl="1" indent="-285750" algn="just"/>
            <a:endParaRPr lang="fr-FR" dirty="0"/>
          </a:p>
        </p:txBody>
      </p:sp>
      <p:sp>
        <p:nvSpPr>
          <p:cNvPr id="3" name="Chevron 2"/>
          <p:cNvSpPr/>
          <p:nvPr/>
        </p:nvSpPr>
        <p:spPr>
          <a:xfrm>
            <a:off x="899592" y="476672"/>
            <a:ext cx="6048672"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solidFill>
                  <a:schemeClr val="tx1"/>
                </a:solidFill>
              </a:rPr>
              <a:t>VI Les enquêtes auprès des clients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28342"/>
            <a:ext cx="8604448" cy="4524315"/>
          </a:xfrm>
          <a:prstGeom prst="rect">
            <a:avLst/>
          </a:prstGeom>
        </p:spPr>
        <p:txBody>
          <a:bodyPr wrap="square">
            <a:spAutoFit/>
          </a:bodyPr>
          <a:lstStyle/>
          <a:p>
            <a:r>
              <a:rPr lang="fr-FR" dirty="0" smtClean="0"/>
              <a:t> </a:t>
            </a:r>
            <a:endParaRPr lang="fr-FR" sz="2400" dirty="0" smtClean="0"/>
          </a:p>
          <a:p>
            <a:endParaRPr lang="fr-FR" dirty="0" smtClean="0"/>
          </a:p>
          <a:p>
            <a:pPr marL="285750" indent="-285750" algn="just">
              <a:buFont typeface="Wingdings" pitchFamily="2" charset="2"/>
              <a:buChar char="Ø"/>
            </a:pPr>
            <a:r>
              <a:rPr lang="fr-FR" dirty="0" smtClean="0"/>
              <a:t> Après analyse et traitement des données brutes, un rapport présentant les résultats par réseau est élaboré et transmis à chaque opérateur. </a:t>
            </a:r>
          </a:p>
          <a:p>
            <a:pPr algn="just"/>
            <a:endParaRPr lang="fr-FR" dirty="0" smtClean="0"/>
          </a:p>
          <a:p>
            <a:pPr marL="285750" indent="-285750" algn="just">
              <a:buFont typeface="Wingdings" pitchFamily="2" charset="2"/>
              <a:buChar char="Ø"/>
            </a:pPr>
            <a:r>
              <a:rPr lang="fr-FR" dirty="0" smtClean="0"/>
              <a:t>L’ARCEP prend des mesures conformément  à  l’article 186 de la Loi 61-2008 qui dispose  qu’ « En cas de manquement de tout titulaire d’une licence individuelle ou d’une autorisation générale aux dispositions législatives ou réglementaires afférentes à son activité ou aux prescriptions du titre en vertu duquel il exerce, l’Autorité de régulation le met en demeure de s’y conformer dans un délai minimum d’un mois, après que la personne mise en cause ait reçu notification des griefs qui lui sont reprochés et ait été mise à même de consulter le dossier et de présenter ses observations écrites et/ou verbales ».  </a:t>
            </a:r>
          </a:p>
          <a:p>
            <a:pPr marL="285750" indent="-285750"/>
            <a:endParaRPr lang="fr-FR" dirty="0" smtClean="0"/>
          </a:p>
          <a:p>
            <a:endParaRPr lang="fr-FR" dirty="0"/>
          </a:p>
        </p:txBody>
      </p:sp>
      <p:sp>
        <p:nvSpPr>
          <p:cNvPr id="3" name="Chevron 2"/>
          <p:cNvSpPr/>
          <p:nvPr/>
        </p:nvSpPr>
        <p:spPr>
          <a:xfrm>
            <a:off x="1043608" y="332656"/>
            <a:ext cx="5976664"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solidFill>
                  <a:schemeClr val="tx1"/>
                </a:solidFill>
              </a:rPr>
              <a:t>VII La présentation des résultats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18053" y="1556792"/>
            <a:ext cx="8825947" cy="4524315"/>
          </a:xfrm>
          <a:prstGeom prst="rect">
            <a:avLst/>
          </a:prstGeom>
          <a:noFill/>
        </p:spPr>
        <p:txBody>
          <a:bodyPr wrap="square" rtlCol="0">
            <a:spAutoFit/>
          </a:bodyPr>
          <a:lstStyle/>
          <a:p>
            <a:pPr algn="just">
              <a:buFont typeface="Wingdings" pitchFamily="2" charset="2"/>
              <a:buChar char="Ø"/>
            </a:pPr>
            <a:r>
              <a:rPr lang="fr-FR" dirty="0" smtClean="0"/>
              <a:t> notification des manquements par un courrier ;  </a:t>
            </a:r>
          </a:p>
          <a:p>
            <a:pPr algn="just">
              <a:buFont typeface="Wingdings" pitchFamily="2" charset="2"/>
              <a:buChar char="Ø"/>
            </a:pPr>
            <a:endParaRPr lang="fr-FR" dirty="0" smtClean="0"/>
          </a:p>
          <a:p>
            <a:pPr algn="just">
              <a:buFont typeface="Wingdings" pitchFamily="2" charset="2"/>
              <a:buChar char="Ø"/>
            </a:pPr>
            <a:r>
              <a:rPr lang="fr-FR" dirty="0" smtClean="0"/>
              <a:t>  mise en demeure de se conformer  dans un délai d’au mois un  mois </a:t>
            </a:r>
          </a:p>
          <a:p>
            <a:pPr algn="just"/>
            <a:r>
              <a:rPr lang="fr-FR" dirty="0" smtClean="0"/>
              <a:t> avec possibilité d’astreinte financière</a:t>
            </a:r>
            <a:r>
              <a:rPr lang="fr-FR" dirty="0" smtClean="0">
                <a:solidFill>
                  <a:srgbClr val="FF0000"/>
                </a:solidFill>
              </a:rPr>
              <a:t> </a:t>
            </a:r>
            <a:r>
              <a:rPr lang="fr-FR" dirty="0" smtClean="0"/>
              <a:t>de  500 000 FCFA par jour sans dépasser un cumul de 50 000 000 ; </a:t>
            </a:r>
          </a:p>
          <a:p>
            <a:pPr algn="just"/>
            <a:endParaRPr lang="fr-FR" dirty="0" smtClean="0"/>
          </a:p>
          <a:p>
            <a:pPr algn="just">
              <a:buFont typeface="Wingdings" pitchFamily="2" charset="2"/>
              <a:buChar char="Ø"/>
            </a:pPr>
            <a:r>
              <a:rPr lang="fr-FR" dirty="0" smtClean="0"/>
              <a:t>  sanction pécuniaire variant entre 1 et  </a:t>
            </a:r>
            <a:r>
              <a:rPr lang="fr-FR" dirty="0" smtClean="0">
                <a:solidFill>
                  <a:srgbClr val="FF0000"/>
                </a:solidFill>
              </a:rPr>
              <a:t>2</a:t>
            </a:r>
            <a:r>
              <a:rPr lang="fr-FR" dirty="0" smtClean="0"/>
              <a:t> % du chiffre d’affaires HT ;  </a:t>
            </a:r>
          </a:p>
          <a:p>
            <a:pPr algn="just"/>
            <a:r>
              <a:rPr lang="fr-FR" dirty="0" smtClean="0"/>
              <a:t> avec un taux maximum de 3 % en cas de récidive ; </a:t>
            </a:r>
          </a:p>
          <a:p>
            <a:pPr algn="just"/>
            <a:r>
              <a:rPr lang="fr-FR" dirty="0" smtClean="0"/>
              <a:t> </a:t>
            </a:r>
          </a:p>
          <a:p>
            <a:pPr algn="just">
              <a:buFont typeface="Wingdings" pitchFamily="2" charset="2"/>
              <a:buChar char="Ø"/>
            </a:pPr>
            <a:r>
              <a:rPr lang="fr-FR" dirty="0" smtClean="0"/>
              <a:t> Autres sanctions applicables : </a:t>
            </a:r>
          </a:p>
          <a:p>
            <a:pPr algn="just">
              <a:buFont typeface="Wingdings" pitchFamily="2" charset="2"/>
              <a:buChar char="Ø"/>
            </a:pPr>
            <a:endParaRPr lang="fr-FR" dirty="0" smtClean="0"/>
          </a:p>
          <a:p>
            <a:pPr lvl="1" algn="just"/>
            <a:r>
              <a:rPr lang="fr-FR" dirty="0" smtClean="0"/>
              <a:t>a) suspension de la licence individuelle ou de l’autorisation générale </a:t>
            </a:r>
          </a:p>
          <a:p>
            <a:pPr lvl="1" algn="just"/>
            <a:r>
              <a:rPr lang="fr-FR" dirty="0" smtClean="0"/>
              <a:t> pour une durée d’un mois ; </a:t>
            </a:r>
          </a:p>
          <a:p>
            <a:pPr lvl="1" algn="just"/>
            <a:r>
              <a:rPr lang="fr-FR" dirty="0" smtClean="0"/>
              <a:t>b) réduction de la durée de la licence d’un an maximum ;</a:t>
            </a:r>
          </a:p>
          <a:p>
            <a:pPr marL="800100" lvl="1" indent="-342900" algn="just">
              <a:buAutoNum type="alphaLcParenR" startAt="3"/>
            </a:pPr>
            <a:r>
              <a:rPr lang="fr-FR" dirty="0" smtClean="0"/>
              <a:t>non renouvellement de la licence individuelle ; </a:t>
            </a:r>
          </a:p>
          <a:p>
            <a:pPr lvl="1" algn="just"/>
            <a:r>
              <a:rPr lang="fr-FR" dirty="0" smtClean="0"/>
              <a:t>d) retrait de la licence individuelle ou de l’autorisation générale.</a:t>
            </a:r>
          </a:p>
        </p:txBody>
      </p:sp>
      <p:sp>
        <p:nvSpPr>
          <p:cNvPr id="5" name="Chevron 4"/>
          <p:cNvSpPr/>
          <p:nvPr/>
        </p:nvSpPr>
        <p:spPr>
          <a:xfrm>
            <a:off x="1619672" y="712120"/>
            <a:ext cx="5976664"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solidFill>
                  <a:schemeClr val="tx1"/>
                </a:solidFill>
              </a:rPr>
              <a:t>VIII Les sanctions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rchemin horizontal 2"/>
          <p:cNvSpPr/>
          <p:nvPr/>
        </p:nvSpPr>
        <p:spPr>
          <a:xfrm>
            <a:off x="827584" y="1988840"/>
            <a:ext cx="6984776" cy="2880320"/>
          </a:xfrm>
          <a:prstGeom prst="horizontalScrol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solidFill>
                  <a:srgbClr val="C00000"/>
                </a:solidFill>
                <a:latin typeface="Algerian" pitchFamily="82" charset="0"/>
              </a:rPr>
              <a:t>MERCI DE VOTRE ATTENTION </a:t>
            </a:r>
            <a:endParaRPr lang="fr-FR" sz="2800" dirty="0">
              <a:solidFill>
                <a:srgbClr val="C00000"/>
              </a:solidFill>
              <a:latin typeface="Algerian"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hevron 3"/>
          <p:cNvSpPr/>
          <p:nvPr/>
        </p:nvSpPr>
        <p:spPr>
          <a:xfrm>
            <a:off x="395536" y="857391"/>
            <a:ext cx="6048672"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chemeClr val="tx1"/>
                </a:solidFill>
              </a:rPr>
              <a:t>I Cadre </a:t>
            </a:r>
            <a:r>
              <a:rPr lang="fr-FR" dirty="0" smtClean="0">
                <a:solidFill>
                  <a:schemeClr val="tx1"/>
                </a:solidFill>
              </a:rPr>
              <a:t>juridique</a:t>
            </a:r>
            <a:endParaRPr lang="fr-FR" dirty="0">
              <a:solidFill>
                <a:schemeClr val="tx1"/>
              </a:solidFill>
            </a:endParaRPr>
          </a:p>
        </p:txBody>
      </p:sp>
      <p:sp>
        <p:nvSpPr>
          <p:cNvPr id="6" name="Chevron 5"/>
          <p:cNvSpPr/>
          <p:nvPr/>
        </p:nvSpPr>
        <p:spPr>
          <a:xfrm>
            <a:off x="395536" y="1484784"/>
            <a:ext cx="6048672" cy="504056"/>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dirty="0" smtClean="0">
              <a:solidFill>
                <a:schemeClr val="tx1"/>
              </a:solidFill>
            </a:endParaRPr>
          </a:p>
          <a:p>
            <a:r>
              <a:rPr lang="fr-FR" dirty="0" smtClean="0">
                <a:solidFill>
                  <a:schemeClr val="tx1"/>
                </a:solidFill>
              </a:rPr>
              <a:t>II Objectifs </a:t>
            </a:r>
          </a:p>
          <a:p>
            <a:pPr algn="ctr"/>
            <a:r>
              <a:rPr lang="fr-FR" dirty="0" smtClean="0">
                <a:solidFill>
                  <a:schemeClr val="tx1"/>
                </a:solidFill>
              </a:rPr>
              <a:t>  </a:t>
            </a:r>
            <a:endParaRPr lang="fr-FR" dirty="0">
              <a:solidFill>
                <a:schemeClr val="tx1"/>
              </a:solidFill>
            </a:endParaRPr>
          </a:p>
        </p:txBody>
      </p:sp>
      <p:sp>
        <p:nvSpPr>
          <p:cNvPr id="7" name="Chevron 6"/>
          <p:cNvSpPr/>
          <p:nvPr/>
        </p:nvSpPr>
        <p:spPr>
          <a:xfrm>
            <a:off x="395536" y="2131833"/>
            <a:ext cx="6048672"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solidFill>
                  <a:schemeClr val="tx1"/>
                </a:solidFill>
              </a:rPr>
              <a:t>III Démarche </a:t>
            </a:r>
            <a:endParaRPr lang="fr-FR" dirty="0">
              <a:solidFill>
                <a:schemeClr val="tx1"/>
              </a:solidFill>
            </a:endParaRPr>
          </a:p>
        </p:txBody>
      </p:sp>
      <p:sp>
        <p:nvSpPr>
          <p:cNvPr id="8" name="Chevron 7"/>
          <p:cNvSpPr/>
          <p:nvPr/>
        </p:nvSpPr>
        <p:spPr>
          <a:xfrm>
            <a:off x="395536" y="2780928"/>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solidFill>
                  <a:schemeClr val="tx1"/>
                </a:solidFill>
              </a:rPr>
              <a:t>IV Contrôle par l’Audit </a:t>
            </a:r>
            <a:endParaRPr lang="fr-FR" dirty="0">
              <a:solidFill>
                <a:schemeClr val="tx1"/>
              </a:solidFill>
            </a:endParaRPr>
          </a:p>
        </p:txBody>
      </p:sp>
      <p:sp>
        <p:nvSpPr>
          <p:cNvPr id="9" name="Chevron 8"/>
          <p:cNvSpPr/>
          <p:nvPr/>
        </p:nvSpPr>
        <p:spPr>
          <a:xfrm>
            <a:off x="395536" y="3429000"/>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solidFill>
                  <a:schemeClr val="tx1"/>
                </a:solidFill>
              </a:rPr>
              <a:t>V  indicateurs mesurées </a:t>
            </a:r>
            <a:endParaRPr lang="fr-FR" dirty="0">
              <a:solidFill>
                <a:schemeClr val="tx1"/>
              </a:solidFill>
            </a:endParaRPr>
          </a:p>
        </p:txBody>
      </p:sp>
      <p:sp>
        <p:nvSpPr>
          <p:cNvPr id="10" name="Chevron 9"/>
          <p:cNvSpPr/>
          <p:nvPr/>
        </p:nvSpPr>
        <p:spPr>
          <a:xfrm>
            <a:off x="467544" y="4077072"/>
            <a:ext cx="6048672"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solidFill>
                  <a:schemeClr val="tx1"/>
                </a:solidFill>
              </a:rPr>
              <a:t>IV  enquêtes auprès des clients  </a:t>
            </a:r>
            <a:endParaRPr lang="fr-FR" dirty="0">
              <a:solidFill>
                <a:schemeClr val="tx1"/>
              </a:solidFill>
            </a:endParaRPr>
          </a:p>
        </p:txBody>
      </p:sp>
      <p:sp>
        <p:nvSpPr>
          <p:cNvPr id="13" name="Chevron 12"/>
          <p:cNvSpPr/>
          <p:nvPr/>
        </p:nvSpPr>
        <p:spPr>
          <a:xfrm>
            <a:off x="467544" y="4725144"/>
            <a:ext cx="5976664"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solidFill>
                  <a:schemeClr val="tx1"/>
                </a:solidFill>
              </a:rPr>
              <a:t>VII  présentation des résultats </a:t>
            </a:r>
            <a:endParaRPr lang="fr-FR" dirty="0">
              <a:solidFill>
                <a:schemeClr val="tx1"/>
              </a:solidFill>
            </a:endParaRPr>
          </a:p>
        </p:txBody>
      </p:sp>
      <p:sp>
        <p:nvSpPr>
          <p:cNvPr id="14" name="Chevron 13"/>
          <p:cNvSpPr/>
          <p:nvPr/>
        </p:nvSpPr>
        <p:spPr>
          <a:xfrm>
            <a:off x="467544" y="5301208"/>
            <a:ext cx="5976664"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solidFill>
                  <a:schemeClr val="tx1"/>
                </a:solidFill>
              </a:rPr>
              <a:t>VIII  sanctions </a:t>
            </a:r>
            <a:endParaRPr lang="fr-FR" dirty="0">
              <a:solidFill>
                <a:schemeClr val="tx1"/>
              </a:solidFill>
            </a:endParaRPr>
          </a:p>
        </p:txBody>
      </p:sp>
      <p:sp>
        <p:nvSpPr>
          <p:cNvPr id="2" name="Rectangle à coins arrondis 1"/>
          <p:cNvSpPr/>
          <p:nvPr/>
        </p:nvSpPr>
        <p:spPr>
          <a:xfrm>
            <a:off x="2411760" y="116632"/>
            <a:ext cx="3312368"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dirty="0" smtClean="0"/>
              <a:t>PLAN</a:t>
            </a:r>
            <a:endParaRPr lang="fr-FR"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e 5"/>
          <p:cNvSpPr/>
          <p:nvPr/>
        </p:nvSpPr>
        <p:spPr>
          <a:xfrm>
            <a:off x="323528" y="1052736"/>
            <a:ext cx="8208912" cy="136815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a:t>l</a:t>
            </a:r>
            <a:r>
              <a:rPr lang="fr-FR" dirty="0" smtClean="0"/>
              <a:t>a </a:t>
            </a:r>
            <a:r>
              <a:rPr lang="fr-FR" dirty="0" smtClean="0"/>
              <a:t>Loi n° 061 – 2008/AN du 27 novembre 2008 portant réglementation générale des réseaux et services de communications électroniques au Burkina Faso, ensemble ses textes </a:t>
            </a:r>
            <a:r>
              <a:rPr lang="fr-FR" dirty="0" smtClean="0">
                <a:solidFill>
                  <a:schemeClr val="bg1"/>
                </a:solidFill>
              </a:rPr>
              <a:t>d’application</a:t>
            </a:r>
            <a:endParaRPr lang="fr-FR" dirty="0">
              <a:solidFill>
                <a:schemeClr val="bg1"/>
              </a:solidFill>
            </a:endParaRPr>
          </a:p>
        </p:txBody>
      </p:sp>
      <p:sp>
        <p:nvSpPr>
          <p:cNvPr id="7" name="Pentagone 6"/>
          <p:cNvSpPr/>
          <p:nvPr/>
        </p:nvSpPr>
        <p:spPr>
          <a:xfrm>
            <a:off x="323528" y="2564904"/>
            <a:ext cx="8208912" cy="151216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smtClean="0">
                <a:solidFill>
                  <a:schemeClr val="bg1"/>
                </a:solidFill>
              </a:rPr>
              <a:t>Les</a:t>
            </a:r>
            <a:r>
              <a:rPr lang="fr-FR" dirty="0" smtClean="0">
                <a:solidFill>
                  <a:schemeClr val="tx1"/>
                </a:solidFill>
              </a:rPr>
              <a:t> </a:t>
            </a:r>
            <a:r>
              <a:rPr lang="fr-FR" dirty="0" smtClean="0"/>
              <a:t>Arrêtés octroyant des licences d’exploitation de réseaux de communications électroniques ouverts au public à </a:t>
            </a:r>
            <a:r>
              <a:rPr lang="fr-FR" dirty="0" err="1" smtClean="0"/>
              <a:t>Télécel</a:t>
            </a:r>
            <a:r>
              <a:rPr lang="fr-FR" dirty="0" smtClean="0"/>
              <a:t> Faso S.A., Airtel Burkina S.A. et ONATEL S.A. </a:t>
            </a:r>
            <a:endParaRPr lang="fr-FR" dirty="0"/>
          </a:p>
        </p:txBody>
      </p:sp>
      <p:sp>
        <p:nvSpPr>
          <p:cNvPr id="8" name="Pentagone 7"/>
          <p:cNvSpPr/>
          <p:nvPr/>
        </p:nvSpPr>
        <p:spPr>
          <a:xfrm>
            <a:off x="323528" y="4239660"/>
            <a:ext cx="8208912" cy="151216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bg1"/>
                </a:solidFill>
              </a:rPr>
              <a:t>Le cahier des charges de chaque opérateur qui définit des limites de couverture et des indicateurs de qualité de service et leurs seuils respectifs. </a:t>
            </a:r>
            <a:endParaRPr lang="fr-FR" dirty="0">
              <a:solidFill>
                <a:schemeClr val="bg1"/>
              </a:solidFill>
            </a:endParaRPr>
          </a:p>
        </p:txBody>
      </p:sp>
      <p:sp>
        <p:nvSpPr>
          <p:cNvPr id="9" name="Chevron 8"/>
          <p:cNvSpPr/>
          <p:nvPr/>
        </p:nvSpPr>
        <p:spPr>
          <a:xfrm>
            <a:off x="1403648" y="372759"/>
            <a:ext cx="6048672"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tx1"/>
                </a:solidFill>
              </a:rPr>
              <a:t>I Cadre </a:t>
            </a:r>
            <a:r>
              <a:rPr lang="fr-FR" sz="2800" dirty="0" smtClean="0">
                <a:solidFill>
                  <a:schemeClr val="tx1"/>
                </a:solidFill>
              </a:rPr>
              <a:t>juridique</a:t>
            </a:r>
            <a:endParaRPr lang="fr-FR" sz="28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124744"/>
            <a:ext cx="8435280" cy="5001419"/>
          </a:xfrm>
        </p:spPr>
        <p:txBody>
          <a:bodyPr>
            <a:normAutofit/>
          </a:bodyPr>
          <a:lstStyle/>
          <a:p>
            <a:pPr>
              <a:buNone/>
            </a:pPr>
            <a:r>
              <a:rPr lang="fr-FR" dirty="0"/>
              <a:t> </a:t>
            </a:r>
          </a:p>
          <a:p>
            <a:r>
              <a:rPr lang="fr-FR" dirty="0" smtClean="0"/>
              <a:t> satisfaire la clientèle en matière de qualité de service offert ; </a:t>
            </a:r>
          </a:p>
          <a:p>
            <a:r>
              <a:rPr lang="fr-FR" dirty="0" smtClean="0"/>
              <a:t> contrôler le niveau de réalisation des obligations contenues dans le cahier des charges de chaque opérateur ; </a:t>
            </a:r>
          </a:p>
          <a:p>
            <a:r>
              <a:rPr lang="fr-FR" dirty="0" smtClean="0"/>
              <a:t> vérifier la puissance de champ émise en rapport avec la santé de la population;</a:t>
            </a:r>
          </a:p>
          <a:p>
            <a:r>
              <a:rPr lang="fr-FR" dirty="0" smtClean="0"/>
              <a:t>accompagner les opérateurs dans la fourniture d’un service de qualité</a:t>
            </a:r>
            <a:r>
              <a:rPr lang="fr-FR" dirty="0" smtClean="0">
                <a:solidFill>
                  <a:srgbClr val="FF0000"/>
                </a:solidFill>
              </a:rPr>
              <a:t>. </a:t>
            </a:r>
          </a:p>
          <a:p>
            <a:pPr>
              <a:buNone/>
            </a:pPr>
            <a:r>
              <a:rPr lang="fr-FR" dirty="0" smtClean="0"/>
              <a:t> </a:t>
            </a:r>
            <a:endParaRPr lang="fr-FR" dirty="0"/>
          </a:p>
          <a:p>
            <a:endParaRPr lang="fr-FR" dirty="0"/>
          </a:p>
          <a:p>
            <a:endParaRPr lang="fr-FR" dirty="0"/>
          </a:p>
        </p:txBody>
      </p:sp>
      <p:sp>
        <p:nvSpPr>
          <p:cNvPr id="4" name="Chevron 3"/>
          <p:cNvSpPr/>
          <p:nvPr/>
        </p:nvSpPr>
        <p:spPr>
          <a:xfrm>
            <a:off x="1187624" y="620688"/>
            <a:ext cx="6048672" cy="504056"/>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400" dirty="0" smtClean="0">
              <a:solidFill>
                <a:schemeClr val="tx1"/>
              </a:solidFill>
            </a:endParaRPr>
          </a:p>
          <a:p>
            <a:pPr algn="ctr"/>
            <a:r>
              <a:rPr lang="fr-FR" sz="2400" dirty="0" smtClean="0">
                <a:solidFill>
                  <a:schemeClr val="tx1"/>
                </a:solidFill>
              </a:rPr>
              <a:t>II Objectifs </a:t>
            </a:r>
          </a:p>
          <a:p>
            <a:pPr algn="ctr"/>
            <a:r>
              <a:rPr lang="fr-FR" dirty="0" smtClean="0">
                <a:solidFill>
                  <a:schemeClr val="tx1"/>
                </a:solidFill>
              </a:rPr>
              <a:t>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Text Box 7"/>
          <p:cNvSpPr txBox="1">
            <a:spLocks noChangeArrowheads="1"/>
          </p:cNvSpPr>
          <p:nvPr/>
        </p:nvSpPr>
        <p:spPr bwMode="auto">
          <a:xfrm>
            <a:off x="2993132" y="1196752"/>
            <a:ext cx="2947020" cy="1512168"/>
          </a:xfrm>
          <a:prstGeom prst="rect">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Contrôle par audit complet des réseaux sur </a:t>
            </a:r>
            <a:r>
              <a:rPr kumimoji="0" lang="fr-FR" sz="2400" b="0" i="0" u="none" strike="noStrike" cap="none" normalizeH="0" baseline="0" dirty="0" smtClean="0">
                <a:ln>
                  <a:noFill/>
                </a:ln>
                <a:effectLst/>
                <a:latin typeface="Calibri" pitchFamily="34" charset="0"/>
                <a:ea typeface="Calibri" pitchFamily="34" charset="0"/>
                <a:cs typeface="Times New Roman" pitchFamily="18" charset="0"/>
              </a:rPr>
              <a:t>la </a:t>
            </a:r>
            <a:r>
              <a:rPr kumimoji="0" lang="fr-F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base de TDR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69" name="Oval 1"/>
          <p:cNvSpPr>
            <a:spLocks noChangeArrowheads="1"/>
          </p:cNvSpPr>
          <p:nvPr/>
        </p:nvSpPr>
        <p:spPr bwMode="auto">
          <a:xfrm>
            <a:off x="3347864" y="3789040"/>
            <a:ext cx="2304256" cy="2088232"/>
          </a:xfrm>
          <a:prstGeom prst="ellipse">
            <a:avLst/>
          </a:prstGeom>
          <a:solidFill>
            <a:srgbClr val="4F81BD"/>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Evaluer la qualité de service des opérateurs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173" name="Text Box 5"/>
          <p:cNvSpPr txBox="1">
            <a:spLocks noChangeArrowheads="1"/>
          </p:cNvSpPr>
          <p:nvPr/>
        </p:nvSpPr>
        <p:spPr bwMode="auto">
          <a:xfrm>
            <a:off x="6767736" y="3501008"/>
            <a:ext cx="2376264" cy="2160240"/>
          </a:xfrm>
          <a:prstGeom prst="rect">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Contrôle par enquête </a:t>
            </a:r>
            <a:r>
              <a:rPr kumimoji="0" lang="fr-FR" sz="2400" b="0" i="0" u="none" strike="noStrike" cap="none" normalizeH="0" baseline="0" dirty="0" smtClean="0">
                <a:ln>
                  <a:noFill/>
                </a:ln>
                <a:effectLst/>
                <a:latin typeface="Calibri" pitchFamily="34" charset="0"/>
                <a:ea typeface="Calibri" pitchFamily="34" charset="0"/>
                <a:cs typeface="Times New Roman" pitchFamily="18" charset="0"/>
              </a:rPr>
              <a:t>de satisfactions</a:t>
            </a:r>
            <a:r>
              <a:rPr kumimoji="0" lang="fr-FR" sz="2400" b="0" i="0" u="none" strike="noStrike" cap="none" normalizeH="0" dirty="0" smtClean="0">
                <a:ln>
                  <a:noFill/>
                </a:ln>
                <a:effectLst/>
                <a:latin typeface="Calibri" pitchFamily="34" charset="0"/>
                <a:ea typeface="Calibri" pitchFamily="34" charset="0"/>
                <a:cs typeface="Times New Roman" pitchFamily="18" charset="0"/>
              </a:rPr>
              <a:t> </a:t>
            </a:r>
            <a:r>
              <a:rPr kumimoji="0" lang="fr-F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auprès des consommateurs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174" name="Text Box 6"/>
          <p:cNvSpPr txBox="1">
            <a:spLocks noChangeArrowheads="1"/>
          </p:cNvSpPr>
          <p:nvPr/>
        </p:nvSpPr>
        <p:spPr bwMode="auto">
          <a:xfrm>
            <a:off x="184731" y="3870970"/>
            <a:ext cx="2088232" cy="1724025"/>
          </a:xfrm>
          <a:prstGeom prst="rect">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Contrôle inopiné de mesures de QoS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172" name="AutoShape 4"/>
          <p:cNvSpPr>
            <a:spLocks noChangeShapeType="1"/>
          </p:cNvSpPr>
          <p:nvPr/>
        </p:nvSpPr>
        <p:spPr bwMode="auto">
          <a:xfrm>
            <a:off x="4443725" y="2708920"/>
            <a:ext cx="0" cy="1162050"/>
          </a:xfrm>
          <a:prstGeom prst="straightConnector1">
            <a:avLst/>
          </a:prstGeom>
          <a:noFill/>
          <a:ln w="114300">
            <a:solidFill>
              <a:srgbClr val="00B0F0"/>
            </a:solidFill>
            <a:round/>
            <a:headEnd/>
            <a:tailEnd type="triangle" w="med" len="med"/>
          </a:ln>
        </p:spPr>
        <p:txBody>
          <a:bodyPr vert="horz" wrap="square" lIns="91440" tIns="45720" rIns="91440" bIns="45720" numCol="1" anchor="t" anchorCtr="0" compatLnSpc="1">
            <a:prstTxWarp prst="textNoShape">
              <a:avLst/>
            </a:prstTxWarp>
          </a:bodyPr>
          <a:lstStyle/>
          <a:p>
            <a:endParaRPr lang="fr-FR" dirty="0"/>
          </a:p>
        </p:txBody>
      </p:sp>
      <p:sp>
        <p:nvSpPr>
          <p:cNvPr id="7171" name="AutoShape 3"/>
          <p:cNvSpPr>
            <a:spLocks noChangeShapeType="1"/>
          </p:cNvSpPr>
          <p:nvPr/>
        </p:nvSpPr>
        <p:spPr bwMode="auto">
          <a:xfrm flipH="1">
            <a:off x="5615608" y="4672565"/>
            <a:ext cx="1152128" cy="45719"/>
          </a:xfrm>
          <a:prstGeom prst="straightConnector1">
            <a:avLst/>
          </a:prstGeom>
          <a:noFill/>
          <a:ln w="114300">
            <a:solidFill>
              <a:srgbClr val="00B0F0"/>
            </a:solidFill>
            <a:round/>
            <a:headEnd/>
            <a:tailEnd type="triangle" w="med" len="med"/>
          </a:ln>
        </p:spPr>
        <p:txBody>
          <a:bodyPr vert="horz" wrap="square" lIns="91440" tIns="45720" rIns="91440" bIns="45720" numCol="1" anchor="t" anchorCtr="0" compatLnSpc="1">
            <a:prstTxWarp prst="textNoShape">
              <a:avLst/>
            </a:prstTxWarp>
          </a:bodyPr>
          <a:lstStyle/>
          <a:p>
            <a:endParaRPr lang="fr-FR" dirty="0"/>
          </a:p>
        </p:txBody>
      </p:sp>
      <p:sp>
        <p:nvSpPr>
          <p:cNvPr id="7170" name="AutoShape 2"/>
          <p:cNvSpPr>
            <a:spLocks noChangeShapeType="1"/>
          </p:cNvSpPr>
          <p:nvPr/>
        </p:nvSpPr>
        <p:spPr bwMode="auto">
          <a:xfrm flipV="1">
            <a:off x="2339752" y="4679500"/>
            <a:ext cx="1080120" cy="45719"/>
          </a:xfrm>
          <a:prstGeom prst="straightConnector1">
            <a:avLst/>
          </a:prstGeom>
          <a:noFill/>
          <a:ln w="114300">
            <a:solidFill>
              <a:srgbClr val="00B0F0"/>
            </a:solidFill>
            <a:round/>
            <a:headEnd/>
            <a:tailEnd type="triangle" w="med" len="med"/>
          </a:ln>
        </p:spPr>
        <p:txBody>
          <a:bodyPr vert="horz" wrap="square" lIns="91440" tIns="45720" rIns="91440" bIns="45720" numCol="1" anchor="t" anchorCtr="0" compatLnSpc="1">
            <a:prstTxWarp prst="textNoShape">
              <a:avLst/>
            </a:prstTxWarp>
          </a:bodyPr>
          <a:lstStyle/>
          <a:p>
            <a:endParaRPr lang="fr-FR" dirty="0"/>
          </a:p>
        </p:txBody>
      </p:sp>
      <p:sp>
        <p:nvSpPr>
          <p:cNvPr id="7180" name="Rectangle 12"/>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933950" algn="l"/>
              </a:tabLst>
            </a:pPr>
            <a:r>
              <a:rPr kumimoji="0" lang="fr-FR" sz="800" b="0" i="0" u="none" strike="noStrike" cap="none" normalizeH="0" baseline="0" dirty="0" smtClean="0">
                <a:ln>
                  <a:noFill/>
                </a:ln>
                <a:solidFill>
                  <a:schemeClr val="tx1"/>
                </a:solidFill>
                <a:effectLst/>
                <a:latin typeface="Arial" pitchFamily="34" charset="0"/>
                <a:cs typeface="Arial" pitchFamily="34" charset="0"/>
              </a:rPr>
              <a:t/>
            </a:r>
            <a:br>
              <a:rPr kumimoji="0" lang="fr-FR" sz="800" b="0" i="0" u="none" strike="noStrike" cap="none" normalizeH="0" baseline="0" dirty="0" smtClean="0">
                <a:ln>
                  <a:noFill/>
                </a:ln>
                <a:solidFill>
                  <a:schemeClr val="tx1"/>
                </a:solidFill>
                <a:effectLst/>
                <a:latin typeface="Arial" pitchFamily="34" charset="0"/>
                <a:cs typeface="Arial" pitchFamily="34"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33950" algn="l"/>
              </a:tabLst>
            </a:pP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33950" algn="l"/>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81" name="Rectangle 13"/>
          <p:cNvSpPr>
            <a:spLocks noChangeArrowheads="1"/>
          </p:cNvSpPr>
          <p:nvPr/>
        </p:nvSpPr>
        <p:spPr bwMode="auto">
          <a:xfrm>
            <a:off x="0" y="118646"/>
            <a:ext cx="184731" cy="67710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82" name="Rectangle 14"/>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pitchFamily="34" charset="0"/>
                <a:cs typeface="Arial" pitchFamily="34" charset="0"/>
              </a:rPr>
              <a:t/>
            </a:r>
            <a:br>
              <a:rPr kumimoji="0" lang="fr-FR" sz="1800" b="0" i="0" u="none" strike="noStrike" cap="none" normalizeH="0" baseline="0" dirty="0" smtClean="0">
                <a:ln>
                  <a:noFill/>
                </a:ln>
                <a:solidFill>
                  <a:schemeClr val="tx1"/>
                </a:solidFill>
                <a:effectLst/>
                <a:latin typeface="Arial" pitchFamily="34" charset="0"/>
                <a:cs typeface="Arial" pitchFamily="34"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Chevron 12"/>
          <p:cNvSpPr/>
          <p:nvPr/>
        </p:nvSpPr>
        <p:spPr>
          <a:xfrm>
            <a:off x="1403648" y="434556"/>
            <a:ext cx="6048672"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tx1"/>
                </a:solidFill>
              </a:rPr>
              <a:t>III Démarche </a:t>
            </a:r>
            <a:endParaRPr lang="fr-FR" sz="24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rganigramme : Ou 4"/>
          <p:cNvSpPr/>
          <p:nvPr/>
        </p:nvSpPr>
        <p:spPr>
          <a:xfrm>
            <a:off x="2483768" y="2888068"/>
            <a:ext cx="3600400" cy="3061211"/>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p:cNvSpPr txBox="1"/>
          <p:nvPr/>
        </p:nvSpPr>
        <p:spPr>
          <a:xfrm>
            <a:off x="2790356" y="3681898"/>
            <a:ext cx="1440160" cy="646331"/>
          </a:xfrm>
          <a:prstGeom prst="rect">
            <a:avLst/>
          </a:prstGeom>
          <a:noFill/>
        </p:spPr>
        <p:txBody>
          <a:bodyPr wrap="square" rtlCol="0">
            <a:spAutoFit/>
          </a:bodyPr>
          <a:lstStyle/>
          <a:p>
            <a:r>
              <a:rPr lang="fr-FR" dirty="0" smtClean="0"/>
              <a:t>Le régulateur </a:t>
            </a:r>
            <a:endParaRPr lang="fr-FR" dirty="0"/>
          </a:p>
        </p:txBody>
      </p:sp>
      <p:sp>
        <p:nvSpPr>
          <p:cNvPr id="7" name="ZoneTexte 6"/>
          <p:cNvSpPr txBox="1"/>
          <p:nvPr/>
        </p:nvSpPr>
        <p:spPr>
          <a:xfrm>
            <a:off x="4293146" y="3502749"/>
            <a:ext cx="1512168" cy="646331"/>
          </a:xfrm>
          <a:prstGeom prst="rect">
            <a:avLst/>
          </a:prstGeom>
          <a:noFill/>
        </p:spPr>
        <p:txBody>
          <a:bodyPr wrap="square" rtlCol="0">
            <a:spAutoFit/>
          </a:bodyPr>
          <a:lstStyle/>
          <a:p>
            <a:r>
              <a:rPr lang="fr-FR" dirty="0" smtClean="0"/>
              <a:t>Les consultants </a:t>
            </a:r>
            <a:endParaRPr lang="fr-FR" dirty="0"/>
          </a:p>
        </p:txBody>
      </p:sp>
      <p:sp>
        <p:nvSpPr>
          <p:cNvPr id="8" name="ZoneTexte 7"/>
          <p:cNvSpPr txBox="1"/>
          <p:nvPr/>
        </p:nvSpPr>
        <p:spPr>
          <a:xfrm>
            <a:off x="4296094" y="4612486"/>
            <a:ext cx="1872208" cy="369332"/>
          </a:xfrm>
          <a:prstGeom prst="rect">
            <a:avLst/>
          </a:prstGeom>
          <a:noFill/>
        </p:spPr>
        <p:txBody>
          <a:bodyPr wrap="square" rtlCol="0">
            <a:spAutoFit/>
          </a:bodyPr>
          <a:lstStyle/>
          <a:p>
            <a:r>
              <a:rPr lang="fr-FR" dirty="0" smtClean="0"/>
              <a:t>Les opérateurs </a:t>
            </a:r>
            <a:endParaRPr lang="fr-FR" dirty="0"/>
          </a:p>
        </p:txBody>
      </p:sp>
      <p:sp>
        <p:nvSpPr>
          <p:cNvPr id="9" name="ZoneTexte 8"/>
          <p:cNvSpPr txBox="1"/>
          <p:nvPr/>
        </p:nvSpPr>
        <p:spPr>
          <a:xfrm>
            <a:off x="2483768" y="4522937"/>
            <a:ext cx="2304256" cy="646331"/>
          </a:xfrm>
          <a:prstGeom prst="rect">
            <a:avLst/>
          </a:prstGeom>
          <a:noFill/>
        </p:spPr>
        <p:txBody>
          <a:bodyPr wrap="square" rtlCol="0">
            <a:spAutoFit/>
          </a:bodyPr>
          <a:lstStyle/>
          <a:p>
            <a:r>
              <a:rPr lang="fr-FR" dirty="0" smtClean="0"/>
              <a:t>Les consommateurs </a:t>
            </a:r>
            <a:endParaRPr lang="fr-FR" dirty="0"/>
          </a:p>
        </p:txBody>
      </p:sp>
      <p:sp>
        <p:nvSpPr>
          <p:cNvPr id="11" name="Rectangle à coins arrondis 10"/>
          <p:cNvSpPr/>
          <p:nvPr/>
        </p:nvSpPr>
        <p:spPr>
          <a:xfrm>
            <a:off x="-68327" y="1412776"/>
            <a:ext cx="3491880" cy="18722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
            </a:pPr>
            <a:r>
              <a:rPr lang="fr-FR" dirty="0" smtClean="0">
                <a:solidFill>
                  <a:schemeClr val="tx1"/>
                </a:solidFill>
              </a:rPr>
              <a:t>Définition des indicateurs </a:t>
            </a:r>
          </a:p>
          <a:p>
            <a:pPr algn="just">
              <a:buFont typeface="Wingdings" pitchFamily="2" charset="2"/>
              <a:buChar char="§"/>
            </a:pPr>
            <a:r>
              <a:rPr lang="fr-FR" dirty="0" smtClean="0">
                <a:solidFill>
                  <a:schemeClr val="tx1"/>
                </a:solidFill>
              </a:rPr>
              <a:t>Termes du cahier des charges des opérateurs </a:t>
            </a:r>
          </a:p>
          <a:p>
            <a:pPr algn="just">
              <a:buFont typeface="Wingdings" pitchFamily="2" charset="2"/>
              <a:buChar char="§"/>
            </a:pPr>
            <a:r>
              <a:rPr lang="fr-FR" dirty="0" smtClean="0">
                <a:solidFill>
                  <a:schemeClr val="tx1"/>
                </a:solidFill>
              </a:rPr>
              <a:t> Choix du consultant</a:t>
            </a:r>
          </a:p>
          <a:p>
            <a:pPr algn="just">
              <a:buFont typeface="Wingdings" pitchFamily="2" charset="2"/>
              <a:buChar char="§"/>
            </a:pPr>
            <a:r>
              <a:rPr lang="fr-FR" dirty="0" smtClean="0">
                <a:solidFill>
                  <a:schemeClr val="tx1"/>
                </a:solidFill>
              </a:rPr>
              <a:t>Présentation et validation du protocole avec les opérateurs  </a:t>
            </a:r>
          </a:p>
        </p:txBody>
      </p:sp>
      <p:sp>
        <p:nvSpPr>
          <p:cNvPr id="12" name="ZoneTexte 11"/>
          <p:cNvSpPr txBox="1"/>
          <p:nvPr/>
        </p:nvSpPr>
        <p:spPr>
          <a:xfrm>
            <a:off x="2123728" y="2204864"/>
            <a:ext cx="1512168" cy="369332"/>
          </a:xfrm>
          <a:prstGeom prst="rect">
            <a:avLst/>
          </a:prstGeom>
          <a:noFill/>
        </p:spPr>
        <p:txBody>
          <a:bodyPr wrap="square" rtlCol="0">
            <a:spAutoFit/>
          </a:bodyPr>
          <a:lstStyle/>
          <a:p>
            <a:endParaRPr lang="fr-FR" dirty="0"/>
          </a:p>
        </p:txBody>
      </p:sp>
      <p:sp>
        <p:nvSpPr>
          <p:cNvPr id="14" name="Rectangle 13"/>
          <p:cNvSpPr/>
          <p:nvPr/>
        </p:nvSpPr>
        <p:spPr>
          <a:xfrm>
            <a:off x="5493971" y="1268760"/>
            <a:ext cx="3059832" cy="25571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
            </a:pPr>
            <a:r>
              <a:rPr lang="fr-FR" i="1" dirty="0" smtClean="0">
                <a:solidFill>
                  <a:schemeClr val="tx1"/>
                </a:solidFill>
                <a:latin typeface="Arial" pitchFamily="34" charset="0"/>
                <a:cs typeface="Arial" pitchFamily="34" charset="0"/>
              </a:rPr>
              <a:t>Expérience et compétence </a:t>
            </a:r>
          </a:p>
          <a:p>
            <a:pPr algn="just">
              <a:buFont typeface="Wingdings" pitchFamily="2" charset="2"/>
              <a:buChar char="§"/>
            </a:pPr>
            <a:r>
              <a:rPr lang="fr-FR" i="1" dirty="0" smtClean="0">
                <a:solidFill>
                  <a:schemeClr val="tx1"/>
                </a:solidFill>
                <a:latin typeface="Arial" pitchFamily="34" charset="0"/>
                <a:cs typeface="Arial" pitchFamily="34" charset="0"/>
              </a:rPr>
              <a:t> Proposition d’un protocole de mesures</a:t>
            </a:r>
          </a:p>
          <a:p>
            <a:pPr algn="just">
              <a:buFont typeface="Wingdings" pitchFamily="2" charset="2"/>
              <a:buChar char="§"/>
            </a:pPr>
            <a:r>
              <a:rPr lang="fr-FR" i="1" dirty="0" smtClean="0">
                <a:solidFill>
                  <a:schemeClr val="tx1"/>
                </a:solidFill>
                <a:latin typeface="Arial" pitchFamily="34" charset="0"/>
                <a:cs typeface="Arial" pitchFamily="34" charset="0"/>
              </a:rPr>
              <a:t> Drives tests de mesures</a:t>
            </a:r>
          </a:p>
          <a:p>
            <a:pPr algn="just">
              <a:buFont typeface="Wingdings" pitchFamily="2" charset="2"/>
              <a:buChar char="§"/>
            </a:pPr>
            <a:r>
              <a:rPr lang="fr-FR" i="1" dirty="0" smtClean="0">
                <a:solidFill>
                  <a:schemeClr val="tx1"/>
                </a:solidFill>
                <a:latin typeface="Arial" pitchFamily="34" charset="0"/>
                <a:cs typeface="Arial" pitchFamily="34" charset="0"/>
              </a:rPr>
              <a:t>Données brutes </a:t>
            </a:r>
          </a:p>
          <a:p>
            <a:pPr algn="just">
              <a:buFont typeface="Wingdings" pitchFamily="2" charset="2"/>
              <a:buChar char="§"/>
            </a:pPr>
            <a:r>
              <a:rPr lang="fr-FR" i="1" dirty="0" smtClean="0">
                <a:solidFill>
                  <a:schemeClr val="tx1"/>
                </a:solidFill>
                <a:latin typeface="Arial" pitchFamily="34" charset="0"/>
                <a:cs typeface="Arial" pitchFamily="34" charset="0"/>
              </a:rPr>
              <a:t> Analyses compteurs</a:t>
            </a:r>
          </a:p>
          <a:p>
            <a:pPr algn="just">
              <a:buFont typeface="Wingdings" pitchFamily="2" charset="2"/>
              <a:buChar char="§"/>
            </a:pPr>
            <a:r>
              <a:rPr lang="fr-FR" i="1" dirty="0" smtClean="0">
                <a:solidFill>
                  <a:schemeClr val="tx1"/>
                </a:solidFill>
                <a:latin typeface="Arial" pitchFamily="34" charset="0"/>
                <a:cs typeface="Arial" pitchFamily="34" charset="0"/>
              </a:rPr>
              <a:t>Définition des fiches d’enquêtes</a:t>
            </a:r>
            <a:endParaRPr lang="fr-FR" dirty="0" smtClean="0">
              <a:solidFill>
                <a:schemeClr val="tx1"/>
              </a:solidFill>
              <a:latin typeface="Arial" pitchFamily="34" charset="0"/>
              <a:cs typeface="Arial" pitchFamily="34" charset="0"/>
            </a:endParaRPr>
          </a:p>
          <a:p>
            <a:pPr algn="ctr"/>
            <a:endParaRPr lang="fr-FR" dirty="0">
              <a:solidFill>
                <a:schemeClr val="tx1"/>
              </a:solidFill>
            </a:endParaRPr>
          </a:p>
        </p:txBody>
      </p:sp>
      <p:sp>
        <p:nvSpPr>
          <p:cNvPr id="16" name="Rectangle à coins arrondis 15"/>
          <p:cNvSpPr/>
          <p:nvPr/>
        </p:nvSpPr>
        <p:spPr>
          <a:xfrm>
            <a:off x="5757825" y="4873806"/>
            <a:ext cx="2339752" cy="1800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
            </a:pPr>
            <a:r>
              <a:rPr lang="fr-FR" dirty="0" smtClean="0">
                <a:solidFill>
                  <a:schemeClr val="tx1"/>
                </a:solidFill>
              </a:rPr>
              <a:t>Amendement du protocole </a:t>
            </a:r>
          </a:p>
          <a:p>
            <a:pPr algn="ctr">
              <a:buFont typeface="Wingdings" pitchFamily="2" charset="2"/>
              <a:buChar char="§"/>
            </a:pPr>
            <a:r>
              <a:rPr lang="fr-FR" dirty="0" smtClean="0">
                <a:solidFill>
                  <a:schemeClr val="tx1"/>
                </a:solidFill>
              </a:rPr>
              <a:t>Disposition du réseau pour les mesures </a:t>
            </a:r>
            <a:endParaRPr lang="fr-FR" dirty="0">
              <a:solidFill>
                <a:schemeClr val="tx1"/>
              </a:solidFill>
            </a:endParaRPr>
          </a:p>
        </p:txBody>
      </p:sp>
      <p:sp>
        <p:nvSpPr>
          <p:cNvPr id="18" name="Rectangle à coins arrondis 17"/>
          <p:cNvSpPr/>
          <p:nvPr/>
        </p:nvSpPr>
        <p:spPr>
          <a:xfrm>
            <a:off x="593271" y="4954266"/>
            <a:ext cx="2232248" cy="121693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Les enquêtes </a:t>
            </a:r>
            <a:endParaRPr lang="fr-FR" dirty="0">
              <a:solidFill>
                <a:schemeClr val="tx1"/>
              </a:solidFill>
            </a:endParaRPr>
          </a:p>
        </p:txBody>
      </p:sp>
      <p:sp>
        <p:nvSpPr>
          <p:cNvPr id="13" name="Chevron 12"/>
          <p:cNvSpPr/>
          <p:nvPr/>
        </p:nvSpPr>
        <p:spPr>
          <a:xfrm>
            <a:off x="903207" y="188640"/>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IV Contrôle par audit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484784"/>
            <a:ext cx="7992888" cy="4524315"/>
          </a:xfrm>
          <a:prstGeom prst="rect">
            <a:avLst/>
          </a:prstGeom>
        </p:spPr>
        <p:txBody>
          <a:bodyPr wrap="square">
            <a:spAutoFit/>
          </a:bodyPr>
          <a:lstStyle/>
          <a:p>
            <a:endParaRPr lang="fr-FR" dirty="0" smtClean="0"/>
          </a:p>
          <a:p>
            <a:r>
              <a:rPr lang="fr-FR" dirty="0" smtClean="0"/>
              <a:t>PHASE PREPARATOIRE : </a:t>
            </a:r>
          </a:p>
          <a:p>
            <a:endParaRPr lang="fr-FR" b="1" dirty="0" smtClean="0"/>
          </a:p>
          <a:p>
            <a:pPr marL="285750" indent="-285750">
              <a:buFont typeface="Wingdings" pitchFamily="2" charset="2"/>
              <a:buChar char="Ø"/>
            </a:pPr>
            <a:r>
              <a:rPr lang="fr-FR" dirty="0" smtClean="0"/>
              <a:t>Réunion de lancement avec les opérateurs, le consultant et l’ARCEP </a:t>
            </a:r>
          </a:p>
          <a:p>
            <a:r>
              <a:rPr lang="fr-FR" dirty="0" smtClean="0"/>
              <a:t>Le consultant présente:</a:t>
            </a:r>
          </a:p>
          <a:p>
            <a:r>
              <a:rPr lang="fr-FR" dirty="0" smtClean="0"/>
              <a:t>  </a:t>
            </a:r>
          </a:p>
          <a:p>
            <a:pPr marL="1200150" lvl="2" indent="-285750">
              <a:buFont typeface="Wingdings" pitchFamily="2" charset="2"/>
              <a:buChar char="§"/>
            </a:pPr>
            <a:r>
              <a:rPr lang="fr-FR" dirty="0" smtClean="0"/>
              <a:t>sa méthodologie ; </a:t>
            </a:r>
          </a:p>
          <a:p>
            <a:pPr marL="1200150" lvl="2" indent="-285750">
              <a:buFont typeface="Wingdings" pitchFamily="2" charset="2"/>
              <a:buChar char="§"/>
            </a:pPr>
            <a:endParaRPr lang="fr-FR" dirty="0" smtClean="0"/>
          </a:p>
          <a:p>
            <a:pPr marL="1200150" lvl="2" indent="-285750">
              <a:buFont typeface="Wingdings" pitchFamily="2" charset="2"/>
              <a:buChar char="§"/>
            </a:pPr>
            <a:r>
              <a:rPr lang="fr-FR" dirty="0" smtClean="0"/>
              <a:t>les indicateurs à mesurer</a:t>
            </a:r>
            <a:r>
              <a:rPr lang="fr-FR" dirty="0" smtClean="0">
                <a:solidFill>
                  <a:srgbClr val="FF0000"/>
                </a:solidFill>
              </a:rPr>
              <a:t> </a:t>
            </a:r>
            <a:r>
              <a:rPr lang="fr-FR" dirty="0" smtClean="0"/>
              <a:t>conformément au </a:t>
            </a:r>
            <a:r>
              <a:rPr lang="fr-FR" dirty="0" err="1" smtClean="0"/>
              <a:t>cdc</a:t>
            </a:r>
            <a:r>
              <a:rPr lang="fr-FR" dirty="0" smtClean="0"/>
              <a:t> des opérateurs;</a:t>
            </a:r>
          </a:p>
          <a:p>
            <a:pPr marL="1200150" lvl="2" indent="-285750">
              <a:buFont typeface="Wingdings" pitchFamily="2" charset="2"/>
              <a:buChar char="§"/>
            </a:pPr>
            <a:endParaRPr lang="fr-FR" dirty="0" smtClean="0"/>
          </a:p>
          <a:p>
            <a:pPr marL="1200150" lvl="2" indent="-285750">
              <a:buFont typeface="Wingdings" pitchFamily="2" charset="2"/>
              <a:buChar char="§"/>
            </a:pPr>
            <a:r>
              <a:rPr lang="fr-FR" dirty="0" smtClean="0"/>
              <a:t>la période de la campagne de mesures ;</a:t>
            </a:r>
          </a:p>
          <a:p>
            <a:pPr marL="1200150" lvl="2" indent="-285750">
              <a:buFont typeface="Wingdings" pitchFamily="2" charset="2"/>
              <a:buChar char="§"/>
            </a:pPr>
            <a:endParaRPr lang="fr-FR" dirty="0" smtClean="0"/>
          </a:p>
          <a:p>
            <a:pPr marL="1200150" lvl="2" indent="-285750">
              <a:buFont typeface="Wingdings" pitchFamily="2" charset="2"/>
              <a:buChar char="§"/>
            </a:pPr>
            <a:r>
              <a:rPr lang="fr-FR" dirty="0" smtClean="0"/>
              <a:t>les outils de mesures ;</a:t>
            </a:r>
          </a:p>
          <a:p>
            <a:pPr marL="1200150" lvl="2" indent="-285750">
              <a:buFont typeface="Wingdings" pitchFamily="2" charset="2"/>
              <a:buChar char="§"/>
            </a:pPr>
            <a:endParaRPr lang="fr-FR" dirty="0" smtClean="0"/>
          </a:p>
          <a:p>
            <a:pPr marL="1200150" lvl="2" indent="-285750">
              <a:buFont typeface="Wingdings" pitchFamily="2" charset="2"/>
              <a:buChar char="§"/>
            </a:pPr>
            <a:r>
              <a:rPr lang="fr-FR" dirty="0" smtClean="0"/>
              <a:t>ses équipes de mesure.</a:t>
            </a:r>
            <a:r>
              <a:rPr lang="fr-FR" dirty="0" smtClean="0">
                <a:solidFill>
                  <a:srgbClr val="FF0000"/>
                </a:solidFill>
              </a:rPr>
              <a:t> </a:t>
            </a:r>
          </a:p>
        </p:txBody>
      </p:sp>
      <p:sp>
        <p:nvSpPr>
          <p:cNvPr id="6" name="ZoneTexte 5"/>
          <p:cNvSpPr txBox="1"/>
          <p:nvPr/>
        </p:nvSpPr>
        <p:spPr>
          <a:xfrm>
            <a:off x="827584" y="1253951"/>
            <a:ext cx="6552728" cy="461665"/>
          </a:xfrm>
          <a:prstGeom prst="rect">
            <a:avLst/>
          </a:prstGeom>
          <a:noFill/>
        </p:spPr>
        <p:txBody>
          <a:bodyPr wrap="square" rtlCol="0">
            <a:spAutoFit/>
          </a:bodyPr>
          <a:lstStyle/>
          <a:p>
            <a:r>
              <a:rPr lang="fr-FR" sz="2400" dirty="0" smtClean="0"/>
              <a:t>IV.2 Les phases de l’audit </a:t>
            </a:r>
            <a:endParaRPr lang="fr-FR" sz="2400" dirty="0"/>
          </a:p>
        </p:txBody>
      </p:sp>
      <p:sp>
        <p:nvSpPr>
          <p:cNvPr id="7" name="Chevron 6"/>
          <p:cNvSpPr/>
          <p:nvPr/>
        </p:nvSpPr>
        <p:spPr>
          <a:xfrm>
            <a:off x="1043608" y="404664"/>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solidFill>
                  <a:schemeClr val="tx1"/>
                </a:solidFill>
              </a:rPr>
              <a:t>IV Contrôle par Audit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1484784"/>
            <a:ext cx="8424936" cy="4524315"/>
          </a:xfrm>
          <a:prstGeom prst="rect">
            <a:avLst/>
          </a:prstGeom>
        </p:spPr>
        <p:txBody>
          <a:bodyPr wrap="square">
            <a:spAutoFit/>
          </a:bodyPr>
          <a:lstStyle/>
          <a:p>
            <a:r>
              <a:rPr lang="fr-FR" dirty="0" smtClean="0"/>
              <a:t>PHASE PRATIQUE : </a:t>
            </a:r>
          </a:p>
          <a:p>
            <a:pPr marL="285750" indent="-285750">
              <a:buFont typeface="Wingdings" pitchFamily="2" charset="2"/>
              <a:buChar char="Ø"/>
            </a:pPr>
            <a:r>
              <a:rPr lang="fr-FR" dirty="0" smtClean="0"/>
              <a:t>Il permet d’avoir une image de la qualité de service telle que ressentie par les clients. Les mesures de qualité suivantes sont réalisées : </a:t>
            </a:r>
          </a:p>
          <a:p>
            <a:pPr marL="285750" indent="-285750">
              <a:buFont typeface="Wingdings" pitchFamily="2" charset="2"/>
              <a:buChar char="Ø"/>
            </a:pPr>
            <a:endParaRPr lang="fr-FR" dirty="0" smtClean="0"/>
          </a:p>
          <a:p>
            <a:pPr marL="742950" lvl="1" indent="-285750">
              <a:buFont typeface="Wingdings" pitchFamily="2" charset="2"/>
              <a:buChar char="§"/>
            </a:pPr>
            <a:r>
              <a:rPr lang="fr-FR" dirty="0" smtClean="0"/>
              <a:t>en véhicule et parcours des  27 villes les plus importantes et 13 axes routiers  principaux ; </a:t>
            </a:r>
          </a:p>
          <a:p>
            <a:pPr marL="742950" lvl="1" indent="-285750">
              <a:buFont typeface="Wingdings" pitchFamily="2" charset="2"/>
              <a:buChar char="§"/>
            </a:pPr>
            <a:endParaRPr lang="fr-FR" dirty="0" smtClean="0"/>
          </a:p>
          <a:p>
            <a:pPr marL="742950" lvl="1" indent="-285750">
              <a:buFont typeface="Wingdings" pitchFamily="2" charset="2"/>
              <a:buChar char="§"/>
            </a:pPr>
            <a:r>
              <a:rPr lang="fr-FR" dirty="0" smtClean="0"/>
              <a:t> à l’intérieur </a:t>
            </a:r>
            <a:r>
              <a:rPr lang="fr-FR" dirty="0"/>
              <a:t>et à l’extérieur des </a:t>
            </a:r>
            <a:r>
              <a:rPr lang="fr-FR" dirty="0" smtClean="0"/>
              <a:t>bâtiments ; </a:t>
            </a:r>
          </a:p>
          <a:p>
            <a:pPr marL="742950" lvl="1" indent="-285750">
              <a:buFont typeface="Wingdings" pitchFamily="2" charset="2"/>
              <a:buChar char="§"/>
            </a:pPr>
            <a:endParaRPr lang="fr-FR" dirty="0" smtClean="0"/>
          </a:p>
          <a:p>
            <a:pPr marL="742950" lvl="1" indent="-285750">
              <a:buFont typeface="Wingdings" pitchFamily="2" charset="2"/>
              <a:buChar char="§"/>
            </a:pPr>
            <a:r>
              <a:rPr lang="fr-FR" dirty="0" smtClean="0"/>
              <a:t>la qualité et l’accessibilité au service DATA ; </a:t>
            </a:r>
          </a:p>
          <a:p>
            <a:pPr marL="742950" lvl="1" indent="-285750">
              <a:buFont typeface="Wingdings" pitchFamily="2" charset="2"/>
              <a:buChar char="§"/>
            </a:pPr>
            <a:endParaRPr lang="fr-FR" dirty="0" smtClean="0"/>
          </a:p>
          <a:p>
            <a:pPr marL="742950" lvl="1" indent="-285750">
              <a:buFont typeface="Wingdings" pitchFamily="2" charset="2"/>
              <a:buChar char="§"/>
            </a:pPr>
            <a:r>
              <a:rPr lang="fr-FR" dirty="0" smtClean="0"/>
              <a:t> L’enquête d’évaluation de la qualité auditive telle que perçue par l’utilisateur final.</a:t>
            </a:r>
          </a:p>
          <a:p>
            <a:endParaRPr lang="fr-FR" dirty="0" smtClean="0"/>
          </a:p>
          <a:p>
            <a:r>
              <a:rPr lang="fr-FR" dirty="0" smtClean="0"/>
              <a:t>PHASE FINALE :</a:t>
            </a:r>
          </a:p>
          <a:p>
            <a:pPr marL="285750" indent="-285750">
              <a:buFont typeface="Wingdings" pitchFamily="2" charset="2"/>
              <a:buChar char="Ø"/>
            </a:pPr>
            <a:r>
              <a:rPr lang="fr-FR" dirty="0" smtClean="0"/>
              <a:t> Présentation des résultats aux opérateurs </a:t>
            </a:r>
          </a:p>
        </p:txBody>
      </p:sp>
      <p:sp>
        <p:nvSpPr>
          <p:cNvPr id="6" name="ZoneTexte 5"/>
          <p:cNvSpPr txBox="1"/>
          <p:nvPr/>
        </p:nvSpPr>
        <p:spPr>
          <a:xfrm>
            <a:off x="539552" y="1052736"/>
            <a:ext cx="6552728" cy="461665"/>
          </a:xfrm>
          <a:prstGeom prst="rect">
            <a:avLst/>
          </a:prstGeom>
          <a:noFill/>
        </p:spPr>
        <p:txBody>
          <a:bodyPr wrap="square" rtlCol="0">
            <a:spAutoFit/>
          </a:bodyPr>
          <a:lstStyle/>
          <a:p>
            <a:r>
              <a:rPr lang="fr-FR" sz="2400" dirty="0" smtClean="0"/>
              <a:t>IV.2 Les phases de l’audit </a:t>
            </a:r>
            <a:endParaRPr lang="fr-FR" sz="2400" dirty="0"/>
          </a:p>
        </p:txBody>
      </p:sp>
      <p:sp>
        <p:nvSpPr>
          <p:cNvPr id="7" name="Chevron 6"/>
          <p:cNvSpPr/>
          <p:nvPr/>
        </p:nvSpPr>
        <p:spPr>
          <a:xfrm>
            <a:off x="1078438" y="332656"/>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solidFill>
                  <a:schemeClr val="tx1"/>
                </a:solidFill>
              </a:rPr>
              <a:t>IV Contrôle par audit </a:t>
            </a:r>
            <a:endParaRPr lang="fr-FR" dirty="0">
              <a:solidFill>
                <a:schemeClr val="tx1"/>
              </a:solidFill>
            </a:endParaRPr>
          </a:p>
        </p:txBody>
      </p:sp>
    </p:spTree>
    <p:extLst>
      <p:ext uri="{BB962C8B-B14F-4D97-AF65-F5344CB8AC3E}">
        <p14:creationId xmlns:p14="http://schemas.microsoft.com/office/powerpoint/2010/main" val="28285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836712"/>
            <a:ext cx="8748464" cy="5109091"/>
          </a:xfrm>
          <a:prstGeom prst="rect">
            <a:avLst/>
          </a:prstGeom>
        </p:spPr>
        <p:txBody>
          <a:bodyPr wrap="square">
            <a:spAutoFit/>
          </a:bodyPr>
          <a:lstStyle/>
          <a:p>
            <a:r>
              <a:rPr lang="fr-FR" sz="2000" dirty="0" smtClean="0"/>
              <a:t>IV.3  Les actions menées </a:t>
            </a:r>
          </a:p>
          <a:p>
            <a:pPr marL="742950" lvl="1" indent="-285750">
              <a:buFont typeface="Wingdings" pitchFamily="2" charset="2"/>
              <a:buChar char="Ø"/>
            </a:pPr>
            <a:endParaRPr lang="fr-FR" dirty="0" smtClean="0"/>
          </a:p>
          <a:p>
            <a:pPr marL="742950" lvl="1" indent="-285750" algn="just">
              <a:buFont typeface="Wingdings" pitchFamily="2" charset="2"/>
              <a:buChar char="Ø"/>
            </a:pPr>
            <a:r>
              <a:rPr lang="fr-FR" dirty="0" smtClean="0"/>
              <a:t> vérification de la norme architecturale utilisée par les opérateurs GSM; </a:t>
            </a:r>
          </a:p>
          <a:p>
            <a:pPr marL="742950" lvl="1" indent="-285750" algn="just">
              <a:buFont typeface="Wingdings" pitchFamily="2" charset="2"/>
              <a:buChar char="Ø"/>
            </a:pPr>
            <a:endParaRPr lang="fr-FR" dirty="0" smtClean="0"/>
          </a:p>
          <a:p>
            <a:pPr marL="742950" lvl="1" indent="-285750" algn="just">
              <a:buFont typeface="Wingdings" pitchFamily="2" charset="2"/>
              <a:buChar char="Ø"/>
            </a:pPr>
            <a:r>
              <a:rPr lang="fr-FR" dirty="0" smtClean="0"/>
              <a:t> contrôle de l’utilisation faite des fréquences allouées aux opérateurs;</a:t>
            </a:r>
          </a:p>
          <a:p>
            <a:pPr marL="742950" lvl="1" indent="-285750" algn="just"/>
            <a:endParaRPr lang="fr-FR" dirty="0" smtClean="0"/>
          </a:p>
          <a:p>
            <a:pPr marL="742950" lvl="1" indent="-285750" algn="just">
              <a:buFont typeface="Wingdings" pitchFamily="2" charset="2"/>
              <a:buChar char="Ø"/>
            </a:pPr>
            <a:r>
              <a:rPr lang="fr-FR" dirty="0" smtClean="0"/>
              <a:t>Vérification des conditions techniques d’interconnexion des réseaux GSM ;</a:t>
            </a:r>
          </a:p>
          <a:p>
            <a:pPr marL="742950" lvl="1" indent="-285750" algn="just">
              <a:buFont typeface="Wingdings" pitchFamily="2" charset="2"/>
              <a:buChar char="Ø"/>
            </a:pPr>
            <a:endParaRPr lang="fr-FR" dirty="0" smtClean="0"/>
          </a:p>
          <a:p>
            <a:pPr marL="742950" lvl="1" indent="-285750" algn="just">
              <a:buFont typeface="Wingdings" pitchFamily="2" charset="2"/>
              <a:buChar char="Ø"/>
            </a:pPr>
            <a:r>
              <a:rPr lang="fr-FR" dirty="0" smtClean="0"/>
              <a:t> contrôle de la qualité des services (QoS) offerte (Voix, SMS, Internet) </a:t>
            </a:r>
          </a:p>
          <a:p>
            <a:pPr marL="742950" lvl="1" indent="-285750" algn="just">
              <a:buFont typeface="Wingdings" pitchFamily="2" charset="2"/>
              <a:buChar char="Ø"/>
            </a:pPr>
            <a:r>
              <a:rPr lang="fr-FR" dirty="0" smtClean="0"/>
              <a:t> indicateurs mesurées ;</a:t>
            </a:r>
          </a:p>
          <a:p>
            <a:pPr marL="742950" lvl="1" indent="-285750" algn="just">
              <a:buFont typeface="Wingdings" pitchFamily="2" charset="2"/>
              <a:buChar char="Ø"/>
            </a:pPr>
            <a:endParaRPr lang="fr-FR" dirty="0" smtClean="0"/>
          </a:p>
          <a:p>
            <a:pPr marL="742950" lvl="1" indent="-285750" algn="just">
              <a:buFont typeface="Wingdings" pitchFamily="2" charset="2"/>
              <a:buChar char="Ø"/>
            </a:pPr>
            <a:r>
              <a:rPr lang="fr-FR" dirty="0" smtClean="0"/>
              <a:t> contrôle de la couverture géographique des réseaux;</a:t>
            </a:r>
          </a:p>
          <a:p>
            <a:pPr marL="742950" lvl="1" indent="-285750" algn="just">
              <a:buFont typeface="Wingdings" pitchFamily="2" charset="2"/>
              <a:buChar char="Ø"/>
            </a:pPr>
            <a:endParaRPr lang="fr-FR" dirty="0" smtClean="0"/>
          </a:p>
          <a:p>
            <a:pPr marL="742950" lvl="1" indent="-285750" algn="just">
              <a:buFont typeface="Wingdings" pitchFamily="2" charset="2"/>
              <a:buChar char="Ø"/>
            </a:pPr>
            <a:r>
              <a:rPr lang="fr-FR" dirty="0" smtClean="0"/>
              <a:t> vérification des niveaux des signaux émis et reçus en conformité aux normes admises, notamment pour la santé des citoyens ;</a:t>
            </a:r>
          </a:p>
          <a:p>
            <a:pPr marL="742950" lvl="1" indent="-285750">
              <a:buFont typeface="Wingdings" pitchFamily="2" charset="2"/>
              <a:buChar char="Ø"/>
            </a:pPr>
            <a:endParaRPr lang="fr-FR" dirty="0" smtClean="0"/>
          </a:p>
        </p:txBody>
      </p:sp>
      <p:sp>
        <p:nvSpPr>
          <p:cNvPr id="3" name="Chevron 2"/>
          <p:cNvSpPr/>
          <p:nvPr/>
        </p:nvSpPr>
        <p:spPr>
          <a:xfrm>
            <a:off x="1187624" y="314652"/>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solidFill>
                  <a:schemeClr val="tx1"/>
                </a:solidFill>
              </a:rPr>
              <a:t>IV Contrôle par Audit </a:t>
            </a:r>
            <a:endParaRPr lang="fr-FR"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6E0D618E37BE47BCAC3BA870930402" ma:contentTypeVersion="3" ma:contentTypeDescription="Create a new document." ma:contentTypeScope="" ma:versionID="427e82feef3efa06a01b6484eb8756a2">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805A18B-3158-4CCB-A24A-06ADC36E09B1}"/>
</file>

<file path=customXml/itemProps2.xml><?xml version="1.0" encoding="utf-8"?>
<ds:datastoreItem xmlns:ds="http://schemas.openxmlformats.org/officeDocument/2006/customXml" ds:itemID="{DCC4B10C-F1F3-4CC3-9879-59586E53B29F}"/>
</file>

<file path=customXml/itemProps3.xml><?xml version="1.0" encoding="utf-8"?>
<ds:datastoreItem xmlns:ds="http://schemas.openxmlformats.org/officeDocument/2006/customXml" ds:itemID="{61EFA70B-E6AA-4002-9316-62B794DBF909}"/>
</file>

<file path=docProps/app.xml><?xml version="1.0" encoding="utf-8"?>
<Properties xmlns="http://schemas.openxmlformats.org/officeDocument/2006/extended-properties" xmlns:vt="http://schemas.openxmlformats.org/officeDocument/2006/docPropsVTypes">
  <Template>Concourse</Template>
  <TotalTime>671</TotalTime>
  <Words>1359</Words>
  <Application>Microsoft Office PowerPoint</Application>
  <PresentationFormat>Affichage à l'écran (4:3)</PresentationFormat>
  <Paragraphs>194</Paragraphs>
  <Slides>19</Slides>
  <Notes>2</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Rotonde</vt:lpstr>
      <vt:lpstr>    QUALITE DE SERVICE DES RESEAUX  : EXPERIENCE DE L’ARCEP BURKINA FASO        www.arce.bf                +226 50 37 53 60</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QUALITE DE SERVICE DES RESEAUX  : EXPERIENCE DE L’ARCEP BURKINA</dc:title>
  <dc:creator>YANN</dc:creator>
  <cp:lastModifiedBy>HP</cp:lastModifiedBy>
  <cp:revision>99</cp:revision>
  <dcterms:created xsi:type="dcterms:W3CDTF">2013-07-07T16:10:51Z</dcterms:created>
  <dcterms:modified xsi:type="dcterms:W3CDTF">2013-07-15T18:51:25Z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0x010100916E0D618E37BE47BCAC3BA870930402</vt:lpwstr>
  </property>
</Properties>
</file>