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256" r:id="rId2"/>
    <p:sldId id="257" r:id="rId3"/>
    <p:sldId id="258" r:id="rId4"/>
    <p:sldId id="262" r:id="rId5"/>
    <p:sldId id="265" r:id="rId6"/>
    <p:sldId id="271" r:id="rId7"/>
    <p:sldId id="263" r:id="rId8"/>
    <p:sldId id="267" r:id="rId9"/>
    <p:sldId id="269" r:id="rId10"/>
    <p:sldId id="276" r:id="rId11"/>
    <p:sldId id="274" r:id="rId12"/>
    <p:sldId id="277" r:id="rId13"/>
    <p:sldId id="275" r:id="rId14"/>
    <p:sldId id="26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1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8974" autoAdjust="0"/>
  </p:normalViewPr>
  <p:slideViewPr>
    <p:cSldViewPr>
      <p:cViewPr varScale="1">
        <p:scale>
          <a:sx n="69" d="100"/>
          <a:sy n="69" d="100"/>
        </p:scale>
        <p:origin x="-45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28BEB2-94C2-489D-B1B1-F6FF6D8A67B7}" type="datetimeFigureOut">
              <a:rPr lang="en-GB" smtClean="0"/>
              <a:pPr/>
              <a:t>17/07/2013</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B9B780-1236-43E4-B589-0EC0442F46AD}" type="slidenum">
              <a:rPr lang="en-GB" smtClean="0"/>
              <a:pPr/>
              <a:t>‹N°›</a:t>
            </a:fld>
            <a:endParaRPr lang="en-GB" dirty="0"/>
          </a:p>
        </p:txBody>
      </p:sp>
    </p:spTree>
    <p:extLst>
      <p:ext uri="{BB962C8B-B14F-4D97-AF65-F5344CB8AC3E}">
        <p14:creationId xmlns:p14="http://schemas.microsoft.com/office/powerpoint/2010/main" val="3886775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GB" dirty="0" smtClean="0"/>
              <a:t>Operators are especially consulted</a:t>
            </a:r>
            <a:r>
              <a:rPr lang="en-GB" baseline="0" dirty="0" smtClean="0"/>
              <a:t> during deployment of monitoring tools,  setting QoS parameters targets and auditing. </a:t>
            </a:r>
          </a:p>
          <a:p>
            <a:pPr>
              <a:buFontTx/>
              <a:buNone/>
            </a:pPr>
            <a:r>
              <a:rPr lang="en-GB" baseline="0" dirty="0" smtClean="0"/>
              <a:t>- While consumers may be involved during deployment of monitoring tools and collecting test results.</a:t>
            </a:r>
          </a:p>
          <a:p>
            <a:r>
              <a:rPr lang="en-GB" baseline="0" dirty="0" smtClean="0"/>
              <a:t> </a:t>
            </a:r>
            <a:endParaRPr lang="en-GB" dirty="0"/>
          </a:p>
        </p:txBody>
      </p:sp>
      <p:sp>
        <p:nvSpPr>
          <p:cNvPr id="4" name="Slide Number Placeholder 3"/>
          <p:cNvSpPr>
            <a:spLocks noGrp="1"/>
          </p:cNvSpPr>
          <p:nvPr>
            <p:ph type="sldNum" sz="quarter" idx="10"/>
          </p:nvPr>
        </p:nvSpPr>
        <p:spPr/>
        <p:txBody>
          <a:bodyPr/>
          <a:lstStyle/>
          <a:p>
            <a:fld id="{79B9B780-1236-43E4-B589-0EC0442F46AD}" type="slidenum">
              <a:rPr lang="en-GB" smtClean="0"/>
              <a:pPr/>
              <a:t>6</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F1E248B-D044-4D65-8C6F-F936931AC19F}" type="datetimeFigureOut">
              <a:rPr lang="en-GB" smtClean="0"/>
              <a:pPr/>
              <a:t>17/07/2013</a:t>
            </a:fld>
            <a:endParaRPr lang="en-GB" dirty="0"/>
          </a:p>
        </p:txBody>
      </p:sp>
      <p:sp>
        <p:nvSpPr>
          <p:cNvPr id="19" name="Footer Placeholder 18"/>
          <p:cNvSpPr>
            <a:spLocks noGrp="1"/>
          </p:cNvSpPr>
          <p:nvPr>
            <p:ph type="ftr" sz="quarter" idx="11"/>
          </p:nvPr>
        </p:nvSpPr>
        <p:spPr/>
        <p:txBody>
          <a:bodyPr/>
          <a:lstStyle/>
          <a:p>
            <a:endParaRPr lang="en-GB" dirty="0"/>
          </a:p>
        </p:txBody>
      </p:sp>
      <p:sp>
        <p:nvSpPr>
          <p:cNvPr id="27" name="Slide Number Placeholder 26"/>
          <p:cNvSpPr>
            <a:spLocks noGrp="1"/>
          </p:cNvSpPr>
          <p:nvPr>
            <p:ph type="sldNum" sz="quarter" idx="12"/>
          </p:nvPr>
        </p:nvSpPr>
        <p:spPr/>
        <p:txBody>
          <a:bodyPr/>
          <a:lstStyle/>
          <a:p>
            <a:fld id="{ECAF7ED6-49A8-4A01-B0AA-81BE4BF9333C}" type="slidenum">
              <a:rPr lang="en-GB" smtClean="0"/>
              <a:pPr/>
              <a:t>‹N°›</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1E248B-D044-4D65-8C6F-F936931AC19F}" type="datetimeFigureOut">
              <a:rPr lang="en-GB" smtClean="0"/>
              <a:pPr/>
              <a:t>17/07/2013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CAF7ED6-49A8-4A01-B0AA-81BE4BF9333C}" type="slidenum">
              <a:rPr lang="en-GB" smtClean="0"/>
              <a:pPr/>
              <a:t>‹N°›</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1E248B-D044-4D65-8C6F-F936931AC19F}" type="datetimeFigureOut">
              <a:rPr lang="en-GB" smtClean="0"/>
              <a:pPr/>
              <a:t>17/07/2013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CAF7ED6-49A8-4A01-B0AA-81BE4BF9333C}" type="slidenum">
              <a:rPr lang="en-GB" smtClean="0"/>
              <a:pPr/>
              <a:t>‹N°›</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1E248B-D044-4D65-8C6F-F936931AC19F}" type="datetimeFigureOut">
              <a:rPr lang="en-GB" smtClean="0"/>
              <a:pPr/>
              <a:t>17/07/2013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CAF7ED6-49A8-4A01-B0AA-81BE4BF9333C}" type="slidenum">
              <a:rPr lang="en-GB" smtClean="0"/>
              <a:pPr/>
              <a:t>‹N°›</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F1E248B-D044-4D65-8C6F-F936931AC19F}" type="datetimeFigureOut">
              <a:rPr lang="en-GB" smtClean="0"/>
              <a:pPr/>
              <a:t>17/07/2013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CAF7ED6-49A8-4A01-B0AA-81BE4BF9333C}" type="slidenum">
              <a:rPr lang="en-GB" smtClean="0"/>
              <a:pPr/>
              <a:t>‹N°›</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1E248B-D044-4D65-8C6F-F936931AC19F}" type="datetimeFigureOut">
              <a:rPr lang="en-GB" smtClean="0"/>
              <a:pPr/>
              <a:t>17/07/2013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CAF7ED6-49A8-4A01-B0AA-81BE4BF9333C}" type="slidenum">
              <a:rPr lang="en-GB" smtClean="0"/>
              <a:pPr/>
              <a:t>‹N°›</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F1E248B-D044-4D65-8C6F-F936931AC19F}" type="datetimeFigureOut">
              <a:rPr lang="en-GB" smtClean="0"/>
              <a:pPr/>
              <a:t>17/07/2013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CAF7ED6-49A8-4A01-B0AA-81BE4BF9333C}" type="slidenum">
              <a:rPr lang="en-GB" smtClean="0"/>
              <a:pPr/>
              <a:t>‹N°›</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1E248B-D044-4D65-8C6F-F936931AC19F}" type="datetimeFigureOut">
              <a:rPr lang="en-GB" smtClean="0"/>
              <a:pPr/>
              <a:t>17/07/2013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CAF7ED6-49A8-4A01-B0AA-81BE4BF9333C}" type="slidenum">
              <a:rPr lang="en-GB" smtClean="0"/>
              <a:pPr/>
              <a:t>‹N°›</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1E248B-D044-4D65-8C6F-F936931AC19F}" type="datetimeFigureOut">
              <a:rPr lang="en-GB" smtClean="0"/>
              <a:pPr/>
              <a:t>17/07/2013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CAF7ED6-49A8-4A01-B0AA-81BE4BF9333C}" type="slidenum">
              <a:rPr lang="en-GB" smtClean="0"/>
              <a:pPr/>
              <a:t>‹N°›</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1E248B-D044-4D65-8C6F-F936931AC19F}" type="datetimeFigureOut">
              <a:rPr lang="en-GB" smtClean="0"/>
              <a:pPr/>
              <a:t>17/07/2013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CAF7ED6-49A8-4A01-B0AA-81BE4BF9333C}" type="slidenum">
              <a:rPr lang="en-GB" smtClean="0"/>
              <a:pPr/>
              <a:t>‹N°›</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F1E248B-D044-4D65-8C6F-F936931AC19F}" type="datetimeFigureOut">
              <a:rPr lang="en-GB" smtClean="0"/>
              <a:pPr/>
              <a:t>17/07/2013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8077200" y="6356350"/>
            <a:ext cx="609600" cy="365125"/>
          </a:xfrm>
        </p:spPr>
        <p:txBody>
          <a:bodyPr/>
          <a:lstStyle/>
          <a:p>
            <a:fld id="{ECAF7ED6-49A8-4A01-B0AA-81BE4BF9333C}" type="slidenum">
              <a:rPr lang="en-GB" smtClean="0"/>
              <a:pPr/>
              <a:t>‹N°›</a:t>
            </a:fld>
            <a:endParaRPr lang="en-GB"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F1E248B-D044-4D65-8C6F-F936931AC19F}" type="datetimeFigureOut">
              <a:rPr lang="en-GB" smtClean="0"/>
              <a:pPr/>
              <a:t>17/07/2013</a:t>
            </a:fld>
            <a:endParaRPr lang="en-GB"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CAF7ED6-49A8-4A01-B0AA-81BE4BF9333C}" type="slidenum">
              <a:rPr lang="en-GB" smtClean="0"/>
              <a:pPr/>
              <a:t>‹N°›</a:t>
            </a:fld>
            <a:endParaRPr lang="en-GB"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da.gov.sg/doc/Policies%20and%20Regulation/Policies_and_Regulation_Level2/20060424141236/Qos_webpage_bb.pdf" TargetMode="External"/><Relationship Id="rId2" Type="http://schemas.openxmlformats.org/officeDocument/2006/relationships/hyperlink" Target="http://ebookbrowse.com/gdoc.php?id=304111847&amp;url=661ac119290f8f340e8387fe2105d10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tra.org.bh/en/pdf/FixedBroadbandAnalysisReportQ22012.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epitiro.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epitiro.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keholders.ofcom.org.uk/binaries/research/broadband-research/Fixed_bb_speeds_Nov_201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548680"/>
            <a:ext cx="8496944" cy="3024336"/>
          </a:xfrm>
        </p:spPr>
        <p:txBody>
          <a:bodyPr>
            <a:normAutofit/>
          </a:bodyPr>
          <a:lstStyle/>
          <a:p>
            <a:pPr algn="ctr"/>
            <a:r>
              <a:rPr lang="fr-FR" sz="4400" dirty="0">
                <a:solidFill>
                  <a:schemeClr val="tx1"/>
                </a:solidFill>
                <a:effectLst/>
              </a:rPr>
              <a:t>MESURES DE QUALITÉ </a:t>
            </a:r>
            <a:r>
              <a:rPr lang="fr-FR" sz="4400" dirty="0" smtClean="0">
                <a:solidFill>
                  <a:schemeClr val="tx1"/>
                </a:solidFill>
                <a:effectLst/>
              </a:rPr>
              <a:t>DU </a:t>
            </a:r>
            <a:r>
              <a:rPr lang="fr-FR" sz="4400" dirty="0">
                <a:solidFill>
                  <a:schemeClr val="tx1"/>
                </a:solidFill>
                <a:effectLst/>
              </a:rPr>
              <a:t>SERVICE </a:t>
            </a:r>
            <a:r>
              <a:rPr lang="fr-FR" sz="4400" dirty="0" smtClean="0">
                <a:solidFill>
                  <a:schemeClr val="tx1"/>
                </a:solidFill>
                <a:effectLst/>
              </a:rPr>
              <a:t>INTERNET </a:t>
            </a:r>
            <a:r>
              <a:rPr lang="fr-FR" sz="4400" dirty="0">
                <a:solidFill>
                  <a:schemeClr val="tx1"/>
                </a:solidFill>
                <a:effectLst/>
              </a:rPr>
              <a:t>HAUT DEBIT </a:t>
            </a:r>
            <a:r>
              <a:rPr lang="en-GB" sz="4400" dirty="0" smtClean="0">
                <a:solidFill>
                  <a:schemeClr val="tx1"/>
                </a:solidFill>
                <a:latin typeface="Times New Roman" pitchFamily="18" charset="0"/>
                <a:cs typeface="Times New Roman" pitchFamily="18" charset="0"/>
              </a:rPr>
              <a:t> </a:t>
            </a:r>
            <a:r>
              <a:rPr lang="en-GB" sz="3600" dirty="0" smtClean="0">
                <a:solidFill>
                  <a:schemeClr val="tx1"/>
                </a:solidFill>
                <a:latin typeface="Times New Roman" pitchFamily="18" charset="0"/>
                <a:cs typeface="Times New Roman" pitchFamily="18" charset="0"/>
              </a:rPr>
              <a:t/>
            </a:r>
            <a:br>
              <a:rPr lang="en-GB" sz="3600" dirty="0" smtClean="0">
                <a:solidFill>
                  <a:schemeClr val="tx1"/>
                </a:solidFill>
                <a:latin typeface="Times New Roman" pitchFamily="18" charset="0"/>
                <a:cs typeface="Times New Roman" pitchFamily="18" charset="0"/>
              </a:rPr>
            </a:br>
            <a:endParaRPr lang="en-GB" sz="2800" dirty="0">
              <a:solidFill>
                <a:schemeClr val="accent3">
                  <a:lumMod val="75000"/>
                </a:schemeClr>
              </a:solidFill>
              <a:latin typeface="Times New Roman" pitchFamily="18" charset="0"/>
              <a:cs typeface="Times New Roman" pitchFamily="18" charset="0"/>
            </a:endParaRPr>
          </a:p>
        </p:txBody>
      </p:sp>
      <p:sp>
        <p:nvSpPr>
          <p:cNvPr id="3" name="Subtitle 2"/>
          <p:cNvSpPr>
            <a:spLocks noGrp="1"/>
          </p:cNvSpPr>
          <p:nvPr>
            <p:ph type="subTitle" idx="1"/>
          </p:nvPr>
        </p:nvSpPr>
        <p:spPr>
          <a:xfrm>
            <a:off x="251520" y="4221088"/>
            <a:ext cx="8646784" cy="2376264"/>
          </a:xfrm>
        </p:spPr>
        <p:txBody>
          <a:bodyPr>
            <a:normAutofit fontScale="77500" lnSpcReduction="20000"/>
          </a:bodyPr>
          <a:lstStyle/>
          <a:p>
            <a:pPr algn="l"/>
            <a:r>
              <a:rPr lang="fr-FR" dirty="0" smtClean="0">
                <a:solidFill>
                  <a:srgbClr val="FFFFFF"/>
                </a:solidFill>
              </a:rPr>
              <a:t>Réunion du Groupe </a:t>
            </a:r>
            <a:r>
              <a:rPr lang="fr-FR" dirty="0">
                <a:solidFill>
                  <a:srgbClr val="FFFFFF"/>
                </a:solidFill>
              </a:rPr>
              <a:t>R</a:t>
            </a:r>
            <a:r>
              <a:rPr lang="fr-FR" dirty="0" smtClean="0">
                <a:solidFill>
                  <a:srgbClr val="FFFFFF"/>
                </a:solidFill>
              </a:rPr>
              <a:t>égional </a:t>
            </a:r>
            <a:r>
              <a:rPr lang="fr-FR" dirty="0">
                <a:solidFill>
                  <a:srgbClr val="FFFFFF"/>
                </a:solidFill>
              </a:rPr>
              <a:t>SG12 pour </a:t>
            </a:r>
            <a:r>
              <a:rPr lang="fr-FR" dirty="0" smtClean="0">
                <a:solidFill>
                  <a:srgbClr val="FFFFFF"/>
                </a:solidFill>
              </a:rPr>
              <a:t>l’Afrique</a:t>
            </a:r>
            <a:endParaRPr lang="fr-FR" dirty="0">
              <a:solidFill>
                <a:srgbClr val="FFFFFF"/>
              </a:solidFill>
            </a:endParaRPr>
          </a:p>
          <a:p>
            <a:pPr algn="l"/>
            <a:r>
              <a:rPr lang="fr-FR" dirty="0">
                <a:solidFill>
                  <a:srgbClr val="FFFFFF"/>
                </a:solidFill>
              </a:rPr>
              <a:t>18 au 19 juillet, 2013</a:t>
            </a:r>
          </a:p>
          <a:p>
            <a:pPr algn="l"/>
            <a:r>
              <a:rPr lang="fr-FR" dirty="0">
                <a:solidFill>
                  <a:srgbClr val="FFFFFF"/>
                </a:solidFill>
              </a:rPr>
              <a:t>Ouagadougou, Burkina Faso </a:t>
            </a:r>
            <a:endParaRPr lang="en-GB" dirty="0" smtClean="0">
              <a:solidFill>
                <a:srgbClr val="FFFFFF"/>
              </a:solidFill>
            </a:endParaRPr>
          </a:p>
          <a:p>
            <a:endParaRPr lang="en-GB" dirty="0" smtClean="0"/>
          </a:p>
          <a:p>
            <a:endParaRPr lang="en-GB" dirty="0" smtClean="0"/>
          </a:p>
          <a:p>
            <a:r>
              <a:rPr lang="fr-FR" dirty="0">
                <a:solidFill>
                  <a:srgbClr val="FFFFFF"/>
                </a:solidFill>
              </a:rPr>
              <a:t>Par Yvonne UMUTONI</a:t>
            </a:r>
          </a:p>
          <a:p>
            <a:r>
              <a:rPr lang="fr-FR" dirty="0" smtClean="0">
                <a:solidFill>
                  <a:srgbClr val="FFFFFF"/>
                </a:solidFill>
              </a:rPr>
              <a:t>Présidente </a:t>
            </a:r>
            <a:r>
              <a:rPr lang="fr-FR" dirty="0">
                <a:solidFill>
                  <a:srgbClr val="FFFFFF"/>
                </a:solidFill>
              </a:rPr>
              <a:t>du Groupe de Développement de la Qualité de Service (QSDG) </a:t>
            </a:r>
            <a:endParaRPr lang="en-GB" dirty="0">
              <a:solidFill>
                <a:srgbClr val="FFFF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60648"/>
            <a:ext cx="9144000" cy="6597352"/>
          </a:xfrm>
        </p:spPr>
        <p:txBody>
          <a:bodyPr>
            <a:normAutofit lnSpcReduction="10000"/>
          </a:bodyPr>
          <a:lstStyle/>
          <a:p>
            <a:r>
              <a:rPr lang="fr-FR" sz="2200" dirty="0" smtClean="0"/>
              <a:t>Juillet 2011: </a:t>
            </a:r>
            <a:r>
              <a:rPr lang="fr-FR" sz="2200" dirty="0"/>
              <a:t>La Commission du Commerce en Nouvelle-Zélande a publié un rapport sur "La qualité du haut débit en Nouvelle-Zélande </a:t>
            </a:r>
            <a:r>
              <a:rPr lang="fr-FR" sz="2200" dirty="0" smtClean="0"/>
              <a:t> ».</a:t>
            </a:r>
          </a:p>
          <a:p>
            <a:pPr marL="365760" lvl="1" indent="0">
              <a:buNone/>
            </a:pPr>
            <a:r>
              <a:rPr lang="fr-FR" sz="2200" dirty="0" smtClean="0"/>
              <a:t>Selon </a:t>
            </a:r>
            <a:r>
              <a:rPr lang="fr-FR" sz="2200" dirty="0">
                <a:hlinkClick r:id="rId2"/>
              </a:rPr>
              <a:t>http://ebookbrowse.com/</a:t>
            </a:r>
            <a:r>
              <a:rPr lang="fr-FR" sz="2200" dirty="0" err="1">
                <a:hlinkClick r:id="rId2"/>
              </a:rPr>
              <a:t>gdoc.php</a:t>
            </a:r>
            <a:r>
              <a:rPr lang="fr-FR" sz="2200" dirty="0" err="1" smtClean="0">
                <a:hlinkClick r:id="rId2"/>
              </a:rPr>
              <a:t>?id</a:t>
            </a:r>
            <a:r>
              <a:rPr lang="fr-FR" sz="2200" dirty="0">
                <a:hlinkClick r:id="rId2"/>
              </a:rPr>
              <a:t>=304111847&amp;url=661ac119290f8f340e8387fe2105d103</a:t>
            </a:r>
            <a:r>
              <a:rPr lang="fr-FR" sz="2200" dirty="0"/>
              <a:t>,</a:t>
            </a:r>
          </a:p>
          <a:p>
            <a:pPr marL="365760" lvl="1" indent="0">
              <a:buNone/>
            </a:pPr>
            <a:r>
              <a:rPr lang="fr-FR" sz="2200" dirty="0" smtClean="0"/>
              <a:t>La </a:t>
            </a:r>
            <a:r>
              <a:rPr lang="fr-FR" sz="2200" dirty="0"/>
              <a:t>Nouvelle-Zélande a adopté la méthodologie de mesure de </a:t>
            </a:r>
            <a:r>
              <a:rPr lang="fr-FR" sz="2200" dirty="0" smtClean="0"/>
              <a:t>la </a:t>
            </a:r>
            <a:r>
              <a:rPr lang="fr-FR" sz="2200" dirty="0"/>
              <a:t>collecte de données active, et les paramètres évalués de la </a:t>
            </a:r>
            <a:r>
              <a:rPr lang="fr-FR" sz="2200" dirty="0" smtClean="0"/>
              <a:t>qualité </a:t>
            </a:r>
            <a:r>
              <a:rPr lang="fr-FR" sz="2200" dirty="0"/>
              <a:t>pour l'Internet haut débit sont les </a:t>
            </a:r>
            <a:r>
              <a:rPr lang="fr-FR" sz="2200" dirty="0" smtClean="0"/>
              <a:t>suivants : </a:t>
            </a:r>
            <a:r>
              <a:rPr lang="fr-FR" sz="2200" dirty="0"/>
              <a:t>vitesse </a:t>
            </a:r>
            <a:r>
              <a:rPr lang="fr-FR" sz="2200" dirty="0" smtClean="0"/>
              <a:t>de navigation </a:t>
            </a:r>
            <a:r>
              <a:rPr lang="fr-FR" sz="2200" dirty="0"/>
              <a:t>sur Internet, temps de réponse DNS, la </a:t>
            </a:r>
            <a:r>
              <a:rPr lang="fr-FR" sz="2200" dirty="0" smtClean="0"/>
              <a:t>navigation </a:t>
            </a:r>
            <a:r>
              <a:rPr lang="fr-FR" sz="2200" dirty="0"/>
              <a:t>internationale, disponibilité d’internet </a:t>
            </a:r>
            <a:r>
              <a:rPr lang="fr-FR" sz="2200" dirty="0" smtClean="0"/>
              <a:t>robuste &amp; navigation, et </a:t>
            </a:r>
            <a:r>
              <a:rPr lang="fr-FR" sz="2200" dirty="0"/>
              <a:t>variabilité de la vitesse de service. </a:t>
            </a:r>
            <a:endParaRPr lang="en-GB" sz="2200" dirty="0" smtClean="0">
              <a:latin typeface="Times New Roman" pitchFamily="18" charset="0"/>
              <a:cs typeface="Times New Roman" pitchFamily="18" charset="0"/>
            </a:endParaRPr>
          </a:p>
          <a:p>
            <a:r>
              <a:rPr lang="fr-FR" sz="2200" dirty="0" smtClean="0"/>
              <a:t>Référence </a:t>
            </a:r>
            <a:r>
              <a:rPr lang="fr-FR" sz="2200" dirty="0"/>
              <a:t>faite à ;</a:t>
            </a:r>
          </a:p>
          <a:p>
            <a:pPr marL="365760" lvl="1" indent="0">
              <a:buNone/>
            </a:pPr>
            <a:r>
              <a:rPr lang="en-GB" sz="2200" u="sng" dirty="0">
                <a:hlinkClick r:id="rId3"/>
              </a:rPr>
              <a:t>http://www.ida.gov.sg/doc/Policies%20and%20Regulation/Policies_and_Regulation_Level2/20060424141236/Qos_webpage_bb.pdf</a:t>
            </a:r>
            <a:r>
              <a:rPr lang="en-GB" sz="2200" u="sng" dirty="0"/>
              <a:t> </a:t>
            </a:r>
            <a:endParaRPr lang="fr-FR" sz="2200" dirty="0"/>
          </a:p>
          <a:p>
            <a:pPr marL="365760" lvl="1" indent="0">
              <a:buNone/>
            </a:pPr>
            <a:endParaRPr lang="fr-FR" sz="2200" dirty="0"/>
          </a:p>
          <a:p>
            <a:pPr marL="365760" lvl="1" indent="0">
              <a:buNone/>
            </a:pPr>
            <a:r>
              <a:rPr lang="fr-FR" sz="2200" dirty="0" smtClean="0"/>
              <a:t>IDA </a:t>
            </a:r>
            <a:r>
              <a:rPr lang="fr-FR" sz="2200" dirty="0"/>
              <a:t>utilise les paramètres de qualité de service suivants pour évaluer la qualité de service de l'Internet haut débit accessible par les utilisateurs à Singapour: disponibilité du réseau, la latence (nationale et internationale), l'utilisation de la bande passante, le temps d'activation de service, et le service à la clientèle. </a:t>
            </a:r>
            <a:endParaRPr lang="en-GB" sz="2200" dirty="0" smtClean="0">
              <a:latin typeface="Times New Roman" pitchFamily="18" charset="0"/>
              <a:cs typeface="Times New Roman" pitchFamily="18" charset="0"/>
            </a:endParaRPr>
          </a:p>
          <a:p>
            <a:pPr lvl="1"/>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60648"/>
            <a:ext cx="9144000" cy="6336704"/>
          </a:xfrm>
        </p:spPr>
        <p:txBody>
          <a:bodyPr>
            <a:noAutofit/>
          </a:bodyPr>
          <a:lstStyle/>
          <a:p>
            <a:r>
              <a:rPr lang="fr-FR" sz="2200" dirty="0" smtClean="0"/>
              <a:t>La </a:t>
            </a:r>
            <a:r>
              <a:rPr lang="fr-FR" sz="2200" dirty="0" err="1"/>
              <a:t>Telecommunications</a:t>
            </a:r>
            <a:r>
              <a:rPr lang="fr-FR" sz="2200" dirty="0"/>
              <a:t> </a:t>
            </a:r>
            <a:r>
              <a:rPr lang="fr-FR" sz="2200" dirty="0" err="1"/>
              <a:t>Regulatory</a:t>
            </a:r>
            <a:r>
              <a:rPr lang="fr-FR" sz="2200" dirty="0"/>
              <a:t> </a:t>
            </a:r>
            <a:r>
              <a:rPr lang="fr-FR" sz="2200" dirty="0" err="1"/>
              <a:t>Authority</a:t>
            </a:r>
            <a:r>
              <a:rPr lang="fr-FR" sz="2200" dirty="0"/>
              <a:t> (TRA) de Bahreïn a adopté la méthodologie de test active (grâce à la solution </a:t>
            </a:r>
            <a:r>
              <a:rPr lang="fr-FR" sz="2200" dirty="0" err="1"/>
              <a:t>Epitiro</a:t>
            </a:r>
            <a:r>
              <a:rPr lang="fr-FR" sz="2200" dirty="0"/>
              <a:t> Ltd) afin de mesurer en continu la qualité de la performance du service d'Internet haut débit fourni par les </a:t>
            </a:r>
            <a:r>
              <a:rPr lang="fr-FR" sz="2200" dirty="0" err="1" smtClean="0"/>
              <a:t>ISPs</a:t>
            </a:r>
            <a:r>
              <a:rPr lang="fr-FR" sz="2200" dirty="0" smtClean="0"/>
              <a:t>. </a:t>
            </a:r>
          </a:p>
          <a:p>
            <a:pPr marL="0" indent="0">
              <a:buNone/>
            </a:pPr>
            <a:r>
              <a:rPr lang="fr-FR" sz="2200" dirty="0" smtClean="0"/>
              <a:t>Selon </a:t>
            </a:r>
            <a:r>
              <a:rPr lang="fr-FR" sz="2200" dirty="0">
                <a:hlinkClick r:id="rId2"/>
              </a:rPr>
              <a:t>http://www.tra.org.bh/en/pdf/FixedBroadbandAnalysisReportQ22012.pdf</a:t>
            </a:r>
            <a:r>
              <a:rPr lang="fr-FR" sz="2200" dirty="0" smtClean="0"/>
              <a:t>,</a:t>
            </a:r>
          </a:p>
          <a:p>
            <a:pPr marL="0" indent="0">
              <a:buNone/>
            </a:pPr>
            <a:r>
              <a:rPr lang="fr-FR" sz="2200" dirty="0" smtClean="0"/>
              <a:t>les </a:t>
            </a:r>
            <a:r>
              <a:rPr lang="fr-FR" sz="2200" dirty="0"/>
              <a:t>paramètres de </a:t>
            </a:r>
            <a:r>
              <a:rPr lang="fr-FR" sz="2200" dirty="0" err="1"/>
              <a:t>QoS</a:t>
            </a:r>
            <a:r>
              <a:rPr lang="fr-FR" sz="2200" dirty="0"/>
              <a:t> évalués sont la vitesse de téléchargement/chargement (</a:t>
            </a:r>
            <a:r>
              <a:rPr lang="fr-FR" sz="2200" i="1" dirty="0" err="1"/>
              <a:t>download</a:t>
            </a:r>
            <a:r>
              <a:rPr lang="fr-FR" sz="2200" i="1" dirty="0"/>
              <a:t> / </a:t>
            </a:r>
            <a:r>
              <a:rPr lang="fr-FR" sz="2200" i="1" dirty="0" err="1"/>
              <a:t>upload</a:t>
            </a:r>
            <a:r>
              <a:rPr lang="fr-FR" sz="2200" dirty="0"/>
              <a:t>) TCP, la vitesse de téléchargement HTTP (en cache et non mis en cache), le temps Ping et le temps DNS. </a:t>
            </a:r>
            <a:endParaRPr lang="fr-FR" sz="2200" dirty="0" smtClean="0"/>
          </a:p>
          <a:p>
            <a:pPr marL="0" indent="0">
              <a:buNone/>
            </a:pPr>
            <a:endParaRPr lang="fr-FR" sz="2200" dirty="0" smtClean="0"/>
          </a:p>
          <a:p>
            <a:r>
              <a:rPr lang="fr-FR" sz="2200" dirty="0" smtClean="0"/>
              <a:t>La Rwanda </a:t>
            </a:r>
            <a:r>
              <a:rPr lang="fr-FR" sz="2200" dirty="0"/>
              <a:t>Utilities </a:t>
            </a:r>
            <a:r>
              <a:rPr lang="fr-FR" sz="2200" dirty="0" err="1"/>
              <a:t>Regulatory</a:t>
            </a:r>
            <a:r>
              <a:rPr lang="fr-FR" sz="2200" dirty="0"/>
              <a:t> </a:t>
            </a:r>
            <a:r>
              <a:rPr lang="fr-FR" sz="2200" dirty="0" err="1"/>
              <a:t>Authority</a:t>
            </a:r>
            <a:r>
              <a:rPr lang="fr-FR" sz="2200" dirty="0"/>
              <a:t> (RURA) a adopté la méthodologie </a:t>
            </a:r>
            <a:r>
              <a:rPr lang="fr-FR" sz="2200" dirty="0" smtClean="0"/>
              <a:t>des tests </a:t>
            </a:r>
            <a:r>
              <a:rPr lang="fr-FR" sz="2200" dirty="0"/>
              <a:t>actif </a:t>
            </a:r>
            <a:r>
              <a:rPr lang="fr-FR" sz="2200" dirty="0" smtClean="0"/>
              <a:t>pour mesurer </a:t>
            </a:r>
            <a:r>
              <a:rPr lang="fr-FR" sz="2200" dirty="0"/>
              <a:t>en continu la performance de la </a:t>
            </a:r>
            <a:r>
              <a:rPr lang="fr-FR" sz="2200" dirty="0" err="1"/>
              <a:t>QoS</a:t>
            </a:r>
            <a:r>
              <a:rPr lang="fr-FR" sz="2200" dirty="0"/>
              <a:t> de l'Internet fixe haut débit fournis par les </a:t>
            </a:r>
            <a:r>
              <a:rPr lang="fr-FR" sz="2200" dirty="0" err="1" smtClean="0"/>
              <a:t>ISPs</a:t>
            </a:r>
            <a:r>
              <a:rPr lang="fr-FR" sz="2200" dirty="0" smtClean="0"/>
              <a:t>. </a:t>
            </a:r>
            <a:r>
              <a:rPr lang="fr-FR" sz="2200" dirty="0"/>
              <a:t>Les paramètres de </a:t>
            </a:r>
            <a:r>
              <a:rPr lang="fr-FR" sz="2200" dirty="0" err="1"/>
              <a:t>QoS</a:t>
            </a:r>
            <a:r>
              <a:rPr lang="fr-FR" sz="2200" dirty="0"/>
              <a:t> testés </a:t>
            </a:r>
            <a:r>
              <a:rPr lang="fr-FR" sz="2200" dirty="0" smtClean="0"/>
              <a:t>sont (mais </a:t>
            </a:r>
            <a:r>
              <a:rPr lang="fr-FR" sz="2200" dirty="0"/>
              <a:t>ne se limitent pas </a:t>
            </a:r>
            <a:r>
              <a:rPr lang="fr-FR" sz="2200" dirty="0" smtClean="0"/>
              <a:t>à) : </a:t>
            </a:r>
            <a:r>
              <a:rPr lang="fr-FR" sz="2200" dirty="0"/>
              <a:t>la vitesse de téléchargement HTTP, la vitesse de téléchargement/chargement (</a:t>
            </a:r>
            <a:r>
              <a:rPr lang="fr-FR" sz="2200" i="1" dirty="0" err="1"/>
              <a:t>download</a:t>
            </a:r>
            <a:r>
              <a:rPr lang="fr-FR" sz="2200" i="1" dirty="0"/>
              <a:t> / </a:t>
            </a:r>
            <a:r>
              <a:rPr lang="fr-FR" sz="2200" i="1" dirty="0" err="1"/>
              <a:t>upload</a:t>
            </a:r>
            <a:r>
              <a:rPr lang="fr-FR" sz="2200" dirty="0"/>
              <a:t>) TCP, le temps de résolution DNS, et la latence. </a:t>
            </a:r>
            <a:endParaRPr lang="en-GB"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792088"/>
          </a:xfrm>
        </p:spPr>
        <p:txBody>
          <a:bodyPr>
            <a:normAutofit/>
          </a:bodyPr>
          <a:lstStyle/>
          <a:p>
            <a:pPr algn="ctr"/>
            <a:r>
              <a:rPr lang="fr-FR" sz="4000" dirty="0"/>
              <a:t>DÉFIS </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a:xfrm>
            <a:off x="251520" y="980728"/>
            <a:ext cx="8640960" cy="5616624"/>
          </a:xfrm>
        </p:spPr>
        <p:txBody>
          <a:bodyPr>
            <a:noAutofit/>
          </a:bodyPr>
          <a:lstStyle/>
          <a:p>
            <a:r>
              <a:rPr lang="fr-FR" sz="2200" dirty="0" smtClean="0"/>
              <a:t>Bien </a:t>
            </a:r>
            <a:r>
              <a:rPr lang="fr-FR" sz="2200" dirty="0"/>
              <a:t>que </a:t>
            </a:r>
            <a:r>
              <a:rPr lang="fr-FR" sz="2200" dirty="0" smtClean="0"/>
              <a:t>les tests actifs soient </a:t>
            </a:r>
            <a:r>
              <a:rPr lang="fr-FR" sz="2200" dirty="0"/>
              <a:t>principalement </a:t>
            </a:r>
            <a:r>
              <a:rPr lang="fr-FR" sz="2200" dirty="0" smtClean="0"/>
              <a:t>adoptés </a:t>
            </a:r>
            <a:r>
              <a:rPr lang="fr-FR" sz="2200" dirty="0"/>
              <a:t>par de nombreux organismes de réglementation pour les mesures de collecte de données d'Internet haut débit, cette méthode comporte certains défis pendant l'exécution tels que:</a:t>
            </a:r>
          </a:p>
          <a:p>
            <a:pPr marL="365760" lvl="1" indent="0">
              <a:buNone/>
            </a:pPr>
            <a:r>
              <a:rPr lang="fr-FR" sz="2200" dirty="0"/>
              <a:t>➢ Le coût de la mise en œuvre de cette méthodologie </a:t>
            </a:r>
            <a:r>
              <a:rPr lang="fr-FR" sz="2200" dirty="0" smtClean="0"/>
              <a:t>qui est </a:t>
            </a:r>
            <a:r>
              <a:rPr lang="fr-FR" sz="2200" dirty="0"/>
              <a:t>assez élevé.</a:t>
            </a:r>
          </a:p>
          <a:p>
            <a:pPr marL="365760" lvl="1" indent="0">
              <a:buNone/>
            </a:pPr>
            <a:r>
              <a:rPr lang="fr-FR" sz="2200" dirty="0"/>
              <a:t>➢ Pour le </a:t>
            </a:r>
            <a:r>
              <a:rPr lang="fr-FR" sz="2200" dirty="0" err="1"/>
              <a:t>benchmarking</a:t>
            </a:r>
            <a:r>
              <a:rPr lang="fr-FR" sz="2200" dirty="0"/>
              <a:t> / comparaison des performances de la </a:t>
            </a:r>
            <a:r>
              <a:rPr lang="fr-FR" sz="2200" dirty="0" err="1"/>
              <a:t>QoS</a:t>
            </a:r>
            <a:r>
              <a:rPr lang="fr-FR" sz="2200" dirty="0"/>
              <a:t> des différents fournisseurs de services Internet, la méthode d'échantillonnage est très critique. Les outils de surveillance de la qualité de service (sondages) doivent être déployés de manière à reproduire une comparaison  de choses comparables ("</a:t>
            </a:r>
            <a:r>
              <a:rPr lang="fr-FR" sz="2200" dirty="0" err="1"/>
              <a:t>like</a:t>
            </a:r>
            <a:r>
              <a:rPr lang="fr-FR" sz="2200" dirty="0"/>
              <a:t>-to-</a:t>
            </a:r>
            <a:r>
              <a:rPr lang="fr-FR" sz="2200" dirty="0" err="1"/>
              <a:t>like</a:t>
            </a:r>
            <a:r>
              <a:rPr lang="fr-FR" sz="2200" dirty="0"/>
              <a:t>", "</a:t>
            </a:r>
            <a:r>
              <a:rPr lang="fr-FR" sz="2200" dirty="0" err="1"/>
              <a:t>apple</a:t>
            </a:r>
            <a:r>
              <a:rPr lang="fr-FR" sz="2200" dirty="0"/>
              <a:t> to </a:t>
            </a:r>
            <a:r>
              <a:rPr lang="fr-FR" sz="2200" dirty="0" err="1"/>
              <a:t>apple</a:t>
            </a:r>
            <a:r>
              <a:rPr lang="fr-FR" sz="2200" dirty="0"/>
              <a:t>", ou une « poire avec une poire »)  des performances de </a:t>
            </a:r>
            <a:r>
              <a:rPr lang="fr-FR" sz="2200" dirty="0" err="1"/>
              <a:t>QoS</a:t>
            </a:r>
            <a:r>
              <a:rPr lang="fr-FR" sz="2200" dirty="0"/>
              <a:t> des </a:t>
            </a:r>
            <a:r>
              <a:rPr lang="fr-FR" sz="2200" dirty="0" err="1" smtClean="0"/>
              <a:t>ISP</a:t>
            </a:r>
            <a:r>
              <a:rPr lang="fr-FR" sz="2200" dirty="0" err="1"/>
              <a:t>s</a:t>
            </a:r>
            <a:r>
              <a:rPr lang="fr-FR" sz="2200" dirty="0" smtClean="0"/>
              <a:t>.</a:t>
            </a:r>
            <a:endParaRPr lang="fr-FR" sz="2200" dirty="0"/>
          </a:p>
          <a:p>
            <a:pPr marL="365760" lvl="1" indent="0">
              <a:buNone/>
            </a:pPr>
            <a:r>
              <a:rPr lang="fr-FR" sz="2200" dirty="0"/>
              <a:t>➢ Ceci exige aussi une collaboration très étroite avec les </a:t>
            </a:r>
            <a:r>
              <a:rPr lang="fr-FR" sz="2200" dirty="0" err="1" smtClean="0"/>
              <a:t>ISPs</a:t>
            </a:r>
            <a:r>
              <a:rPr lang="fr-FR" sz="2200" dirty="0" smtClean="0"/>
              <a:t>  </a:t>
            </a:r>
            <a:r>
              <a:rPr lang="fr-FR" sz="2200" dirty="0"/>
              <a:t>et les consommateurs d'Internet. </a:t>
            </a:r>
            <a:endParaRPr lang="en-GB"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636680"/>
          </a:xfrm>
        </p:spPr>
        <p:txBody>
          <a:bodyPr>
            <a:normAutofit/>
          </a:bodyPr>
          <a:lstStyle/>
          <a:p>
            <a:r>
              <a:rPr lang="fr-FR" sz="3600" dirty="0"/>
              <a:t>INDICATEURS DE </a:t>
            </a:r>
            <a:r>
              <a:rPr lang="fr-FR" sz="3600" dirty="0" smtClean="0"/>
              <a:t>PERFORMANCE </a:t>
            </a:r>
            <a:r>
              <a:rPr lang="fr-FR" sz="3600" dirty="0"/>
              <a:t>CLES (KPI) </a:t>
            </a:r>
            <a:endParaRPr lang="en-GB" sz="4000"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90831140"/>
              </p:ext>
            </p:extLst>
          </p:nvPr>
        </p:nvGraphicFramePr>
        <p:xfrm>
          <a:off x="457200" y="2852935"/>
          <a:ext cx="8218488" cy="3836592"/>
        </p:xfrm>
        <a:graphic>
          <a:graphicData uri="http://schemas.openxmlformats.org/drawingml/2006/table">
            <a:tbl>
              <a:tblPr firstRow="1" bandRow="1">
                <a:tableStyleId>{616DA210-FB5B-4158-B5E0-FEB733F419BA}</a:tableStyleId>
              </a:tblPr>
              <a:tblGrid>
                <a:gridCol w="4906888"/>
                <a:gridCol w="3311600"/>
              </a:tblGrid>
              <a:tr h="586767">
                <a:tc>
                  <a:txBody>
                    <a:bodyPr/>
                    <a:lstStyle/>
                    <a:p>
                      <a:r>
                        <a:rPr kumimoji="0" lang="fr-FR" sz="2400" b="1" kern="1200" dirty="0" smtClean="0">
                          <a:solidFill>
                            <a:schemeClr val="tx1"/>
                          </a:solidFill>
                          <a:effectLst/>
                          <a:latin typeface="+mn-lt"/>
                          <a:ea typeface="+mn-ea"/>
                          <a:cs typeface="+mn-cs"/>
                        </a:rPr>
                        <a:t>Indicateurs de Performance Clés  (KPI)</a:t>
                      </a:r>
                      <a:r>
                        <a:rPr lang="fr-FR" sz="2400" dirty="0" smtClean="0">
                          <a:effectLst/>
                        </a:rPr>
                        <a:t> </a:t>
                      </a:r>
                      <a:endParaRPr lang="en-GB" sz="2400" dirty="0"/>
                    </a:p>
                  </a:txBody>
                  <a:tcPr/>
                </a:tc>
                <a:tc>
                  <a:txBody>
                    <a:bodyPr/>
                    <a:lstStyle/>
                    <a:p>
                      <a:r>
                        <a:rPr kumimoji="0" lang="en-GB" sz="2400" b="1" kern="1200" dirty="0" err="1" smtClean="0">
                          <a:solidFill>
                            <a:schemeClr val="tx1"/>
                          </a:solidFill>
                          <a:latin typeface="+mn-lt"/>
                          <a:ea typeface="+mn-ea"/>
                          <a:cs typeface="+mn-cs"/>
                        </a:rPr>
                        <a:t>Valeur</a:t>
                      </a:r>
                      <a:endParaRPr kumimoji="0" lang="en-GB" sz="2400" b="1" kern="1200" dirty="0">
                        <a:solidFill>
                          <a:schemeClr val="tx1"/>
                        </a:solidFill>
                        <a:latin typeface="+mn-lt"/>
                        <a:ea typeface="+mn-ea"/>
                        <a:cs typeface="+mn-cs"/>
                      </a:endParaRPr>
                    </a:p>
                  </a:txBody>
                  <a:tcPr/>
                </a:tc>
              </a:tr>
              <a:tr h="536297">
                <a:tc>
                  <a:txBody>
                    <a:bodyPr/>
                    <a:lstStyle/>
                    <a:p>
                      <a:r>
                        <a:rPr kumimoji="0" lang="fr-FR" sz="1800" kern="1200" dirty="0" smtClean="0">
                          <a:solidFill>
                            <a:schemeClr val="tx1"/>
                          </a:solidFill>
                          <a:effectLst/>
                          <a:latin typeface="+mn-lt"/>
                          <a:ea typeface="+mn-ea"/>
                          <a:cs typeface="+mn-cs"/>
                        </a:rPr>
                        <a:t>Vitesse de téléchargement HTTP</a:t>
                      </a:r>
                      <a:r>
                        <a:rPr lang="fr-FR" sz="2400" dirty="0" smtClean="0">
                          <a:effectLst/>
                        </a:rPr>
                        <a:t> </a:t>
                      </a:r>
                      <a:endParaRPr lang="en-GB" sz="2400" dirty="0"/>
                    </a:p>
                  </a:txBody>
                  <a:tcPr/>
                </a:tc>
                <a:tc>
                  <a:txBody>
                    <a:bodyPr/>
                    <a:lstStyle/>
                    <a:p>
                      <a:pPr>
                        <a:buFontTx/>
                        <a:buNone/>
                      </a:pPr>
                      <a:r>
                        <a:rPr lang="en-GB" sz="2400" dirty="0" smtClean="0"/>
                        <a:t>Kbytes/s</a:t>
                      </a:r>
                      <a:endParaRPr lang="en-GB" sz="2400" dirty="0"/>
                    </a:p>
                  </a:txBody>
                  <a:tcPr/>
                </a:tc>
              </a:tr>
              <a:tr h="670861">
                <a:tc>
                  <a:txBody>
                    <a:bodyPr/>
                    <a:lstStyle/>
                    <a:p>
                      <a:r>
                        <a:rPr kumimoji="0" lang="fr-FR" sz="1800" kern="1200" dirty="0" smtClean="0">
                          <a:solidFill>
                            <a:schemeClr val="tx1"/>
                          </a:solidFill>
                          <a:effectLst/>
                          <a:latin typeface="+mn-lt"/>
                          <a:ea typeface="+mn-ea"/>
                          <a:cs typeface="+mn-cs"/>
                        </a:rPr>
                        <a:t>Vitesse de téléchargement/chargement (</a:t>
                      </a:r>
                      <a:r>
                        <a:rPr kumimoji="0" lang="fr-FR" sz="1800" i="1" kern="1200" dirty="0" err="1" smtClean="0">
                          <a:solidFill>
                            <a:schemeClr val="tx1"/>
                          </a:solidFill>
                          <a:effectLst/>
                          <a:latin typeface="+mn-lt"/>
                          <a:ea typeface="+mn-ea"/>
                          <a:cs typeface="+mn-cs"/>
                        </a:rPr>
                        <a:t>download</a:t>
                      </a:r>
                      <a:r>
                        <a:rPr kumimoji="0" lang="fr-FR" sz="1800" i="1" kern="1200" dirty="0" smtClean="0">
                          <a:solidFill>
                            <a:schemeClr val="tx1"/>
                          </a:solidFill>
                          <a:effectLst/>
                          <a:latin typeface="+mn-lt"/>
                          <a:ea typeface="+mn-ea"/>
                          <a:cs typeface="+mn-cs"/>
                        </a:rPr>
                        <a:t> / </a:t>
                      </a:r>
                      <a:r>
                        <a:rPr kumimoji="0" lang="fr-FR" sz="1800" i="1" kern="1200" dirty="0" err="1" smtClean="0">
                          <a:solidFill>
                            <a:schemeClr val="tx1"/>
                          </a:solidFill>
                          <a:effectLst/>
                          <a:latin typeface="+mn-lt"/>
                          <a:ea typeface="+mn-ea"/>
                          <a:cs typeface="+mn-cs"/>
                        </a:rPr>
                        <a:t>upload</a:t>
                      </a:r>
                      <a:r>
                        <a:rPr kumimoji="0" lang="fr-FR" sz="1800" kern="1200" dirty="0" smtClean="0">
                          <a:solidFill>
                            <a:schemeClr val="tx1"/>
                          </a:solidFill>
                          <a:effectLst/>
                          <a:latin typeface="+mn-lt"/>
                          <a:ea typeface="+mn-ea"/>
                          <a:cs typeface="+mn-cs"/>
                        </a:rPr>
                        <a:t>) TCP </a:t>
                      </a:r>
                      <a:endParaRPr lang="en-GB" sz="2400" dirty="0"/>
                    </a:p>
                  </a:txBody>
                  <a:tcPr/>
                </a:tc>
                <a:tc>
                  <a:txBody>
                    <a:bodyPr/>
                    <a:lstStyle/>
                    <a:p>
                      <a:pPr>
                        <a:buFontTx/>
                        <a:buNone/>
                      </a:pPr>
                      <a:r>
                        <a:rPr lang="en-GB" sz="2400" dirty="0" err="1" smtClean="0"/>
                        <a:t>Mbits</a:t>
                      </a:r>
                      <a:r>
                        <a:rPr lang="en-GB" sz="2400" dirty="0" smtClean="0"/>
                        <a:t>/s</a:t>
                      </a:r>
                      <a:endParaRPr lang="en-GB" sz="2400" dirty="0"/>
                    </a:p>
                  </a:txBody>
                  <a:tcPr/>
                </a:tc>
              </a:tr>
              <a:tr h="733880">
                <a:tc>
                  <a:txBody>
                    <a:bodyPr/>
                    <a:lstStyle/>
                    <a:p>
                      <a:r>
                        <a:rPr kumimoji="0" lang="fr-FR" sz="1800" kern="1200" dirty="0" smtClean="0">
                          <a:solidFill>
                            <a:schemeClr val="tx1"/>
                          </a:solidFill>
                          <a:effectLst/>
                          <a:latin typeface="+mn-lt"/>
                          <a:ea typeface="+mn-ea"/>
                          <a:cs typeface="+mn-cs"/>
                        </a:rPr>
                        <a:t>Latence (temps de trajet aller-retour réseau)</a:t>
                      </a:r>
                      <a:r>
                        <a:rPr lang="fr-FR" sz="2400" dirty="0" smtClean="0">
                          <a:effectLst/>
                        </a:rPr>
                        <a:t> </a:t>
                      </a:r>
                      <a:endParaRPr lang="en-GB" sz="2400" dirty="0"/>
                    </a:p>
                  </a:txBody>
                  <a:tcPr/>
                </a:tc>
                <a:tc>
                  <a:txBody>
                    <a:bodyPr/>
                    <a:lstStyle/>
                    <a:p>
                      <a:pPr>
                        <a:buFontTx/>
                        <a:buNone/>
                      </a:pPr>
                      <a:r>
                        <a:rPr lang="en-GB" sz="2400" dirty="0" smtClean="0"/>
                        <a:t>milliseconds</a:t>
                      </a:r>
                      <a:endParaRPr lang="en-GB" sz="2400" dirty="0"/>
                    </a:p>
                  </a:txBody>
                  <a:tcPr/>
                </a:tc>
              </a:tr>
              <a:tr h="536297">
                <a:tc>
                  <a:txBody>
                    <a:bodyPr/>
                    <a:lstStyle/>
                    <a:p>
                      <a:r>
                        <a:rPr kumimoji="0" lang="fr-FR" sz="1800" kern="1200" dirty="0" smtClean="0">
                          <a:solidFill>
                            <a:schemeClr val="tx1"/>
                          </a:solidFill>
                          <a:effectLst/>
                          <a:latin typeface="+mn-lt"/>
                          <a:ea typeface="+mn-ea"/>
                          <a:cs typeface="+mn-cs"/>
                        </a:rPr>
                        <a:t>Perte de paquets</a:t>
                      </a:r>
                      <a:endParaRPr kumimoji="0" lang="fr-FR" sz="1800" kern="1200" dirty="0">
                        <a:solidFill>
                          <a:schemeClr val="tx1"/>
                        </a:solidFill>
                        <a:effectLst/>
                        <a:latin typeface="+mn-lt"/>
                        <a:ea typeface="+mn-ea"/>
                        <a:cs typeface="+mn-cs"/>
                      </a:endParaRPr>
                    </a:p>
                  </a:txBody>
                  <a:tcPr/>
                </a:tc>
                <a:tc>
                  <a:txBody>
                    <a:bodyPr/>
                    <a:lstStyle/>
                    <a:p>
                      <a:pPr>
                        <a:buFontTx/>
                        <a:buNone/>
                      </a:pPr>
                      <a:r>
                        <a:rPr kumimoji="0" lang="fr-FR" sz="1800" kern="1200" dirty="0" smtClean="0">
                          <a:solidFill>
                            <a:schemeClr val="tx1"/>
                          </a:solidFill>
                          <a:effectLst/>
                          <a:latin typeface="+mn-lt"/>
                          <a:ea typeface="+mn-ea"/>
                          <a:cs typeface="+mn-cs"/>
                        </a:rPr>
                        <a:t>Nombre de paquets/s</a:t>
                      </a:r>
                      <a:r>
                        <a:rPr lang="fr-FR" sz="2400" dirty="0" smtClean="0">
                          <a:effectLst/>
                        </a:rPr>
                        <a:t> </a:t>
                      </a:r>
                      <a:endParaRPr lang="en-GB" sz="2400" dirty="0"/>
                    </a:p>
                  </a:txBody>
                  <a:tcPr/>
                </a:tc>
              </a:tr>
              <a:tr h="536297">
                <a:tc>
                  <a:txBody>
                    <a:bodyPr/>
                    <a:lstStyle/>
                    <a:p>
                      <a:r>
                        <a:rPr kumimoji="0" lang="fr-FR" sz="1800" kern="1200" dirty="0" smtClean="0">
                          <a:solidFill>
                            <a:schemeClr val="tx1"/>
                          </a:solidFill>
                          <a:effectLst/>
                          <a:latin typeface="+mn-lt"/>
                          <a:ea typeface="+mn-ea"/>
                          <a:cs typeface="+mn-cs"/>
                        </a:rPr>
                        <a:t>Temps de réponse DNS</a:t>
                      </a:r>
                      <a:endParaRPr kumimoji="0" lang="fr-FR" sz="1800" kern="1200" dirty="0">
                        <a:solidFill>
                          <a:schemeClr val="tx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milliseconds</a:t>
                      </a:r>
                      <a:endParaRPr lang="en-GB" sz="2400" dirty="0" smtClean="0"/>
                    </a:p>
                  </a:txBody>
                  <a:tcPr/>
                </a:tc>
              </a:tr>
            </a:tbl>
          </a:graphicData>
        </a:graphic>
      </p:graphicFrame>
      <p:sp>
        <p:nvSpPr>
          <p:cNvPr id="4" name="Content Placeholder 3"/>
          <p:cNvSpPr>
            <a:spLocks noGrp="1"/>
          </p:cNvSpPr>
          <p:nvPr>
            <p:ph sz="half" idx="2"/>
          </p:nvPr>
        </p:nvSpPr>
        <p:spPr>
          <a:xfrm>
            <a:off x="395536" y="908720"/>
            <a:ext cx="8291264" cy="1872208"/>
          </a:xfrm>
        </p:spPr>
        <p:txBody>
          <a:bodyPr>
            <a:normAutofit fontScale="92500" lnSpcReduction="20000"/>
          </a:bodyPr>
          <a:lstStyle/>
          <a:p>
            <a:r>
              <a:rPr lang="fr-FR" dirty="0" smtClean="0"/>
              <a:t>Le </a:t>
            </a:r>
            <a:r>
              <a:rPr lang="fr-FR" dirty="0"/>
              <a:t>tableau suivant présente les indicateurs </a:t>
            </a:r>
            <a:r>
              <a:rPr lang="fr-FR" dirty="0" smtClean="0"/>
              <a:t>clés de </a:t>
            </a:r>
            <a:r>
              <a:rPr lang="fr-FR" dirty="0"/>
              <a:t>performance </a:t>
            </a:r>
            <a:r>
              <a:rPr lang="fr-FR" dirty="0" smtClean="0"/>
              <a:t>(</a:t>
            </a:r>
            <a:r>
              <a:rPr lang="fr-FR" dirty="0"/>
              <a:t>KPI) les plus adoptés </a:t>
            </a:r>
            <a:r>
              <a:rPr lang="fr-FR" dirty="0" smtClean="0"/>
              <a:t>à travers le </a:t>
            </a:r>
            <a:r>
              <a:rPr lang="fr-FR" dirty="0"/>
              <a:t>monde </a:t>
            </a:r>
            <a:r>
              <a:rPr lang="fr-FR" dirty="0" smtClean="0"/>
              <a:t>afin </a:t>
            </a:r>
            <a:r>
              <a:rPr lang="fr-FR" dirty="0"/>
              <a:t>de mesurer la performance de la </a:t>
            </a:r>
            <a:r>
              <a:rPr lang="fr-FR" dirty="0" err="1"/>
              <a:t>QoS</a:t>
            </a:r>
            <a:r>
              <a:rPr lang="fr-FR" dirty="0"/>
              <a:t> </a:t>
            </a:r>
            <a:r>
              <a:rPr lang="fr-FR" dirty="0" smtClean="0"/>
              <a:t>d‘Internet </a:t>
            </a:r>
            <a:r>
              <a:rPr lang="fr-FR" dirty="0"/>
              <a:t>haut débit.</a:t>
            </a:r>
          </a:p>
          <a:p>
            <a:pPr>
              <a:buNone/>
            </a:pPr>
            <a:endParaRPr lang="en-GB" dirty="0" smtClean="0">
              <a:latin typeface="Times New Roman" pitchFamily="18" charset="0"/>
              <a:cs typeface="Times New Roman" pitchFamily="18" charset="0"/>
            </a:endParaRPr>
          </a:p>
          <a:p>
            <a:pPr>
              <a:buNone/>
            </a:pPr>
            <a:r>
              <a:rPr lang="fr-FR" b="1" dirty="0"/>
              <a:t>Tableau 2</a:t>
            </a:r>
            <a:r>
              <a:rPr lang="fr-FR" dirty="0"/>
              <a:t>: Principaux Indicateurs de performance (KPI) </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229600" cy="636680"/>
          </a:xfrm>
        </p:spPr>
        <p:txBody>
          <a:bodyPr>
            <a:noAutofit/>
          </a:bodyPr>
          <a:lstStyle/>
          <a:p>
            <a:pPr algn="ctr"/>
            <a:r>
              <a:rPr lang="fr-FR" sz="4000" dirty="0"/>
              <a:t>Conclusion et recommandations</a:t>
            </a:r>
          </a:p>
        </p:txBody>
      </p:sp>
      <p:sp>
        <p:nvSpPr>
          <p:cNvPr id="3" name="Content Placeholder 2"/>
          <p:cNvSpPr>
            <a:spLocks noGrp="1"/>
          </p:cNvSpPr>
          <p:nvPr>
            <p:ph idx="1"/>
          </p:nvPr>
        </p:nvSpPr>
        <p:spPr>
          <a:xfrm>
            <a:off x="457200" y="1268760"/>
            <a:ext cx="8229600" cy="5055840"/>
          </a:xfrm>
        </p:spPr>
        <p:txBody>
          <a:bodyPr>
            <a:normAutofit fontScale="77500" lnSpcReduction="20000"/>
          </a:bodyPr>
          <a:lstStyle/>
          <a:p>
            <a:pPr marL="0" indent="0">
              <a:buNone/>
            </a:pPr>
            <a:r>
              <a:rPr lang="fr-FR" sz="2800" dirty="0"/>
              <a:t>➢ A des  fins de comparaison des </a:t>
            </a:r>
            <a:r>
              <a:rPr lang="fr-FR" sz="2800" dirty="0" err="1" smtClean="0"/>
              <a:t>ISPs</a:t>
            </a:r>
            <a:r>
              <a:rPr lang="fr-FR" sz="2800" dirty="0" smtClean="0"/>
              <a:t>, </a:t>
            </a:r>
            <a:r>
              <a:rPr lang="fr-FR" sz="2800" dirty="0"/>
              <a:t>une mesure active de la </a:t>
            </a:r>
            <a:r>
              <a:rPr lang="fr-FR" sz="2800" dirty="0" err="1"/>
              <a:t>QoS</a:t>
            </a:r>
            <a:r>
              <a:rPr lang="fr-FR" sz="2800" dirty="0"/>
              <a:t> est adoptée par de nombreux organismes de réglementation lors de la collecte des données.</a:t>
            </a:r>
          </a:p>
          <a:p>
            <a:pPr marL="0" indent="0">
              <a:buNone/>
            </a:pPr>
            <a:endParaRPr lang="fr-FR" sz="2800" dirty="0"/>
          </a:p>
          <a:p>
            <a:pPr marL="0" indent="0">
              <a:buNone/>
            </a:pPr>
            <a:r>
              <a:rPr lang="fr-FR" sz="2800" dirty="0" smtClean="0"/>
              <a:t>➢ </a:t>
            </a:r>
            <a:r>
              <a:rPr lang="fr-FR" sz="2800" dirty="0"/>
              <a:t>Les paramètres de </a:t>
            </a:r>
            <a:r>
              <a:rPr lang="fr-FR" sz="2800" dirty="0" err="1"/>
              <a:t>QoS</a:t>
            </a:r>
            <a:r>
              <a:rPr lang="fr-FR" sz="2800" dirty="0"/>
              <a:t> des services Internet tels que la navigation Web, le transfert de fichiers, le streaming vidéo et la </a:t>
            </a:r>
            <a:r>
              <a:rPr lang="fr-FR" sz="2800" dirty="0" err="1"/>
              <a:t>VoIP</a:t>
            </a:r>
            <a:r>
              <a:rPr lang="fr-FR" sz="2800" dirty="0"/>
              <a:t> sont principalement évalués par les régulateurs afin de classer la qualité de </a:t>
            </a:r>
            <a:r>
              <a:rPr lang="fr-FR" sz="2800" dirty="0" smtClean="0"/>
              <a:t>l‘Internet </a:t>
            </a:r>
            <a:r>
              <a:rPr lang="fr-FR" sz="2800" dirty="0"/>
              <a:t>haut débit fourni par les </a:t>
            </a:r>
            <a:r>
              <a:rPr lang="fr-FR" sz="2800" dirty="0" err="1" smtClean="0"/>
              <a:t>ISPs</a:t>
            </a:r>
            <a:r>
              <a:rPr lang="fr-FR" sz="2800" dirty="0" smtClean="0"/>
              <a:t> dans </a:t>
            </a:r>
            <a:r>
              <a:rPr lang="fr-FR" sz="2800" dirty="0"/>
              <a:t>leurs pays respectifs. Mais les services Internet les plus évalués sont actuellement la navigation sur le Web et le transfert de fichiers.</a:t>
            </a:r>
          </a:p>
          <a:p>
            <a:pPr marL="0" indent="0">
              <a:buNone/>
            </a:pPr>
            <a:endParaRPr lang="fr-FR" sz="2800" dirty="0" smtClean="0"/>
          </a:p>
          <a:p>
            <a:pPr marL="0" indent="0">
              <a:buNone/>
            </a:pPr>
            <a:r>
              <a:rPr lang="fr-FR" sz="2800" dirty="0" smtClean="0"/>
              <a:t>➢ </a:t>
            </a:r>
            <a:r>
              <a:rPr lang="fr-FR" sz="2800" dirty="0"/>
              <a:t>également à des fins d'analyse comparative, des outils de surveillance de la qualité de service doivent être </a:t>
            </a:r>
            <a:r>
              <a:rPr lang="fr-FR" sz="2800" dirty="0" smtClean="0"/>
              <a:t>déployés </a:t>
            </a:r>
            <a:r>
              <a:rPr lang="fr-FR" sz="2800" dirty="0"/>
              <a:t>de manière à reproduire une comparaison  </a:t>
            </a:r>
            <a:r>
              <a:rPr lang="fr-FR" sz="2800" dirty="0" smtClean="0"/>
              <a:t>sur une base comparable  </a:t>
            </a:r>
            <a:r>
              <a:rPr lang="fr-FR" sz="2800" dirty="0"/>
              <a:t>des performances de </a:t>
            </a:r>
            <a:r>
              <a:rPr lang="fr-FR" sz="2800" dirty="0" err="1"/>
              <a:t>QoS</a:t>
            </a:r>
            <a:r>
              <a:rPr lang="fr-FR" sz="2800" dirty="0"/>
              <a:t> des </a:t>
            </a:r>
            <a:r>
              <a:rPr lang="fr-FR" sz="2800" dirty="0" err="1" smtClean="0"/>
              <a:t>ISP</a:t>
            </a:r>
            <a:r>
              <a:rPr lang="fr-FR" sz="2800" dirty="0" err="1"/>
              <a:t>s</a:t>
            </a:r>
            <a:r>
              <a:rPr lang="fr-FR" sz="2800" dirty="0" smtClean="0"/>
              <a:t>.</a:t>
            </a:r>
            <a:endParaRPr lang="fr-FR" sz="2800" dirty="0"/>
          </a:p>
          <a:p>
            <a:pPr marL="0" indent="0" algn="just">
              <a:buNone/>
            </a:pPr>
            <a:endParaRPr lang="en-GB"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8688"/>
          </a:xfrm>
        </p:spPr>
        <p:txBody>
          <a:bodyPr>
            <a:normAutofit/>
          </a:bodyPr>
          <a:lstStyle/>
          <a:p>
            <a:pPr algn="ctr"/>
            <a:r>
              <a:rPr lang="fr-FR" sz="4000" dirty="0"/>
              <a:t>Table des matières </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68760"/>
            <a:ext cx="8291264" cy="5328592"/>
          </a:xfrm>
        </p:spPr>
        <p:txBody>
          <a:bodyPr>
            <a:normAutofit/>
          </a:bodyPr>
          <a:lstStyle/>
          <a:p>
            <a:pPr marL="0" indent="0">
              <a:buNone/>
            </a:pPr>
            <a:r>
              <a:rPr lang="fr-FR" dirty="0"/>
              <a:t>1. </a:t>
            </a:r>
            <a:r>
              <a:rPr lang="fr-FR" dirty="0" smtClean="0"/>
              <a:t>Résumé</a:t>
            </a:r>
            <a:endParaRPr lang="fr-FR" dirty="0"/>
          </a:p>
          <a:p>
            <a:pPr marL="0" indent="0">
              <a:buNone/>
            </a:pPr>
            <a:r>
              <a:rPr lang="fr-FR" dirty="0"/>
              <a:t>2. Architecture de référence</a:t>
            </a:r>
          </a:p>
          <a:p>
            <a:pPr marL="0" indent="0">
              <a:buNone/>
            </a:pPr>
            <a:r>
              <a:rPr lang="fr-FR" dirty="0"/>
              <a:t>3. </a:t>
            </a:r>
            <a:r>
              <a:rPr lang="fr-FR" dirty="0" smtClean="0"/>
              <a:t>Classes de qualité de service</a:t>
            </a:r>
            <a:endParaRPr lang="fr-FR" dirty="0"/>
          </a:p>
          <a:p>
            <a:pPr marL="0" indent="0">
              <a:buNone/>
            </a:pPr>
            <a:r>
              <a:rPr lang="fr-FR" dirty="0"/>
              <a:t>4. Suivi de la </a:t>
            </a:r>
            <a:r>
              <a:rPr lang="fr-FR" dirty="0" smtClean="0"/>
              <a:t>qualité </a:t>
            </a:r>
            <a:r>
              <a:rPr lang="fr-FR" dirty="0"/>
              <a:t>de </a:t>
            </a:r>
            <a:r>
              <a:rPr lang="fr-FR" dirty="0" smtClean="0"/>
              <a:t>service des services internet</a:t>
            </a:r>
            <a:endParaRPr lang="fr-FR" dirty="0"/>
          </a:p>
          <a:p>
            <a:pPr marL="0" indent="0">
              <a:buNone/>
            </a:pPr>
            <a:r>
              <a:rPr lang="fr-FR" dirty="0"/>
              <a:t>5. </a:t>
            </a:r>
            <a:r>
              <a:rPr lang="fr-FR" dirty="0" smtClean="0"/>
              <a:t>Méthodes de mesure de la qualité de service</a:t>
            </a:r>
            <a:endParaRPr lang="fr-FR" dirty="0"/>
          </a:p>
          <a:p>
            <a:pPr marL="0" indent="0">
              <a:buNone/>
            </a:pPr>
            <a:r>
              <a:rPr lang="fr-FR" dirty="0"/>
              <a:t>6. Pratiques internationales</a:t>
            </a:r>
          </a:p>
          <a:p>
            <a:pPr marL="0" indent="0">
              <a:buNone/>
            </a:pPr>
            <a:r>
              <a:rPr lang="fr-FR" dirty="0"/>
              <a:t>7. </a:t>
            </a:r>
            <a:r>
              <a:rPr lang="fr-FR" dirty="0" smtClean="0"/>
              <a:t>Défis</a:t>
            </a:r>
            <a:endParaRPr lang="fr-FR" dirty="0"/>
          </a:p>
          <a:p>
            <a:pPr marL="0" indent="0">
              <a:buNone/>
            </a:pPr>
            <a:r>
              <a:rPr lang="fr-FR" dirty="0"/>
              <a:t>8. </a:t>
            </a:r>
            <a:r>
              <a:rPr lang="fr-FR" dirty="0" smtClean="0"/>
              <a:t>Indicateurs Clés de Performance (KPI)</a:t>
            </a:r>
            <a:endParaRPr lang="fr-FR" dirty="0"/>
          </a:p>
          <a:p>
            <a:pPr marL="0" indent="0">
              <a:buNone/>
            </a:pPr>
            <a:r>
              <a:rPr lang="fr-FR" dirty="0"/>
              <a:t>9. </a:t>
            </a:r>
            <a:r>
              <a:rPr lang="fr-FR" dirty="0" smtClean="0"/>
              <a:t>Conclusion et recommandations.</a:t>
            </a:r>
            <a:endParaRPr lang="fr-FR" dirty="0"/>
          </a:p>
          <a:p>
            <a:pPr marL="0" indent="0">
              <a:buNone/>
            </a:pPr>
            <a:endParaRPr lang="en-GB" dirty="0" smtClean="0"/>
          </a:p>
          <a:p>
            <a:pPr marL="514350" indent="-514350">
              <a:buFont typeface="+mj-lt"/>
              <a:buAutoNum type="arabicPeriod"/>
            </a:pP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0"/>
            <a:ext cx="8229600" cy="792088"/>
          </a:xfrm>
        </p:spPr>
        <p:txBody>
          <a:bodyPr>
            <a:normAutofit/>
          </a:bodyPr>
          <a:lstStyle/>
          <a:p>
            <a:pPr algn="ctr"/>
            <a:r>
              <a:rPr lang="fr-FR" sz="4000" dirty="0"/>
              <a:t>RÉSUMÉ </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a:xfrm>
            <a:off x="0" y="1052736"/>
            <a:ext cx="9144000" cy="5805264"/>
          </a:xfrm>
        </p:spPr>
        <p:txBody>
          <a:bodyPr>
            <a:normAutofit lnSpcReduction="10000"/>
          </a:bodyPr>
          <a:lstStyle/>
          <a:p>
            <a:pPr marL="0" indent="0">
              <a:buNone/>
            </a:pPr>
            <a:r>
              <a:rPr lang="fr-FR" dirty="0"/>
              <a:t>➢ Cette présentation met l'accent sur les mesures de qualité de service pour les réseaux Internet haut débit fixes du point de vue du régulateur.</a:t>
            </a:r>
          </a:p>
          <a:p>
            <a:pPr marL="0" indent="0">
              <a:buNone/>
            </a:pPr>
            <a:r>
              <a:rPr lang="fr-FR" dirty="0"/>
              <a:t>➢ Les classes de qualité de service et l'architecture de référence pour les réseaux IP normalisés par l'UIT sont mises en évidence.</a:t>
            </a:r>
          </a:p>
          <a:p>
            <a:pPr marL="0" indent="0">
              <a:buNone/>
            </a:pPr>
            <a:r>
              <a:rPr lang="fr-FR" dirty="0"/>
              <a:t>➢ Les avantages et inconvénients des deux méthodes de mesure de qualité de service (Passive et Active) adoptées dans le monde entier afin d'évaluer la qualité des prestations de service des réseaux Internet sont expliqués.</a:t>
            </a:r>
          </a:p>
          <a:p>
            <a:pPr marL="0" indent="0">
              <a:buNone/>
            </a:pPr>
            <a:r>
              <a:rPr lang="fr-FR" dirty="0"/>
              <a:t>➢ Les pratiques internationales en conformité avec la mesure de </a:t>
            </a:r>
            <a:r>
              <a:rPr lang="fr-FR" dirty="0" err="1"/>
              <a:t>QoS</a:t>
            </a:r>
            <a:r>
              <a:rPr lang="fr-FR" dirty="0"/>
              <a:t> des services Internet haut débit sont présentées.</a:t>
            </a:r>
          </a:p>
          <a:p>
            <a:pPr marL="0" indent="0">
              <a:buNone/>
            </a:pPr>
            <a:r>
              <a:rPr lang="fr-FR" dirty="0"/>
              <a:t>➢ Enfin, la plupart des KPI utilisés pour évaluer la qualité de service d'Internet sont également illustrés. </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43408"/>
            <a:ext cx="8373616" cy="1196752"/>
          </a:xfrm>
        </p:spPr>
        <p:txBody>
          <a:bodyPr>
            <a:normAutofit/>
          </a:bodyPr>
          <a:lstStyle/>
          <a:p>
            <a:pPr algn="ctr"/>
            <a:r>
              <a:rPr lang="fr-FR" sz="4000" dirty="0"/>
              <a:t>Architecture de référence </a:t>
            </a:r>
            <a:endParaRPr lang="en-GB" sz="4000" dirty="0">
              <a:latin typeface="Times New Roman" pitchFamily="18" charset="0"/>
              <a:cs typeface="Times New Roman" pitchFamily="18" charset="0"/>
            </a:endParaRPr>
          </a:p>
        </p:txBody>
      </p:sp>
      <p:pic>
        <p:nvPicPr>
          <p:cNvPr id="7" name="Content Placeholder 6"/>
          <p:cNvPicPr>
            <a:picLocks noGrp="1"/>
          </p:cNvPicPr>
          <p:nvPr>
            <p:ph idx="1"/>
          </p:nvPr>
        </p:nvPicPr>
        <p:blipFill>
          <a:blip r:embed="rId2" cstate="print"/>
          <a:srcRect/>
          <a:stretch>
            <a:fillRect/>
          </a:stretch>
        </p:blipFill>
        <p:spPr bwMode="auto">
          <a:xfrm>
            <a:off x="-396552" y="1340768"/>
            <a:ext cx="9865096" cy="551723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a:bodyPr>
          <a:lstStyle/>
          <a:p>
            <a:r>
              <a:rPr lang="fr-FR" sz="4000" dirty="0"/>
              <a:t>QUALITÉ DES CLASSES DE SERVICE </a:t>
            </a:r>
            <a:endParaRPr lang="en-GB" sz="4000" dirty="0"/>
          </a:p>
        </p:txBody>
      </p:sp>
      <p:sp>
        <p:nvSpPr>
          <p:cNvPr id="3" name="Text Placeholder 2"/>
          <p:cNvSpPr>
            <a:spLocks noGrp="1"/>
          </p:cNvSpPr>
          <p:nvPr>
            <p:ph type="body" idx="1"/>
          </p:nvPr>
        </p:nvSpPr>
        <p:spPr>
          <a:xfrm>
            <a:off x="323528" y="836712"/>
            <a:ext cx="8820472" cy="792088"/>
          </a:xfrm>
        </p:spPr>
        <p:txBody>
          <a:bodyPr/>
          <a:lstStyle/>
          <a:p>
            <a:r>
              <a:rPr lang="fr-FR" sz="1800" dirty="0">
                <a:solidFill>
                  <a:schemeClr val="tx1"/>
                </a:solidFill>
              </a:rPr>
              <a:t>Tableau 1: Classes de qualité de service des réseaux IP [Rec. Y.1541 de l’UIT-T] </a:t>
            </a:r>
            <a:endParaRPr lang="en-GB" sz="1800" dirty="0">
              <a:solidFill>
                <a:schemeClr val="tx1"/>
              </a:solidFill>
              <a:latin typeface="Times New Roman" pitchFamily="18" charset="0"/>
              <a:cs typeface="Times New Roman" pitchFamily="18" charset="0"/>
            </a:endParaRPr>
          </a:p>
        </p:txBody>
      </p:sp>
      <p:graphicFrame>
        <p:nvGraphicFramePr>
          <p:cNvPr id="8" name="Content Placeholder 7"/>
          <p:cNvGraphicFramePr>
            <a:graphicFrameLocks noGrp="1"/>
          </p:cNvGraphicFramePr>
          <p:nvPr>
            <p:ph sz="quarter" idx="2"/>
            <p:extLst>
              <p:ext uri="{D42A27DB-BD31-4B8C-83A1-F6EECF244321}">
                <p14:modId xmlns:p14="http://schemas.microsoft.com/office/powerpoint/2010/main" val="2623310445"/>
              </p:ext>
            </p:extLst>
          </p:nvPr>
        </p:nvGraphicFramePr>
        <p:xfrm>
          <a:off x="0" y="1484784"/>
          <a:ext cx="8892480" cy="5472608"/>
        </p:xfrm>
        <a:graphic>
          <a:graphicData uri="http://schemas.openxmlformats.org/drawingml/2006/table">
            <a:tbl>
              <a:tblPr firstRow="1" bandRow="1">
                <a:tableStyleId>{616DA210-FB5B-4158-B5E0-FEB733F419BA}</a:tableStyleId>
              </a:tblPr>
              <a:tblGrid>
                <a:gridCol w="1292087"/>
                <a:gridCol w="4216017"/>
                <a:gridCol w="1152128"/>
                <a:gridCol w="1224136"/>
                <a:gridCol w="1008112"/>
              </a:tblGrid>
              <a:tr h="403767">
                <a:tc rowSpan="2">
                  <a:txBody>
                    <a:bodyPr/>
                    <a:lstStyle/>
                    <a:p>
                      <a:pPr algn="ctr"/>
                      <a:r>
                        <a:rPr kumimoji="0" lang="fr-FR" sz="1600" b="1" kern="1200" dirty="0" smtClean="0">
                          <a:solidFill>
                            <a:schemeClr val="tx1"/>
                          </a:solidFill>
                          <a:effectLst/>
                          <a:latin typeface="+mn-lt"/>
                          <a:ea typeface="+mn-ea"/>
                          <a:cs typeface="+mn-cs"/>
                        </a:rPr>
                        <a:t>Classe de </a:t>
                      </a:r>
                      <a:r>
                        <a:rPr kumimoji="0" lang="fr-FR" sz="1600" b="1" kern="1200" dirty="0" err="1" smtClean="0">
                          <a:solidFill>
                            <a:schemeClr val="tx1"/>
                          </a:solidFill>
                          <a:effectLst/>
                          <a:latin typeface="+mn-lt"/>
                          <a:ea typeface="+mn-ea"/>
                          <a:cs typeface="+mn-cs"/>
                        </a:rPr>
                        <a:t>QoS</a:t>
                      </a:r>
                      <a:r>
                        <a:rPr kumimoji="0" lang="fr-FR" sz="1600" b="1" kern="1200" dirty="0" smtClean="0">
                          <a:solidFill>
                            <a:schemeClr val="tx1"/>
                          </a:solidFill>
                          <a:effectLst/>
                          <a:latin typeface="+mn-lt"/>
                          <a:ea typeface="+mn-ea"/>
                          <a:cs typeface="+mn-cs"/>
                        </a:rPr>
                        <a:t> </a:t>
                      </a:r>
                      <a:endParaRPr lang="en-GB" sz="1600" dirty="0">
                        <a:latin typeface="Times New Roman" pitchFamily="18" charset="0"/>
                        <a:cs typeface="Times New Roman" pitchFamily="18" charset="0"/>
                      </a:endParaRPr>
                    </a:p>
                  </a:txBody>
                  <a:tcPr/>
                </a:tc>
                <a:tc rowSpan="2">
                  <a:txBody>
                    <a:bodyPr/>
                    <a:lstStyle/>
                    <a:p>
                      <a:pPr algn="ctr"/>
                      <a:r>
                        <a:rPr kumimoji="0" lang="fr-FR" sz="1600" b="1" kern="1200" dirty="0" smtClean="0">
                          <a:solidFill>
                            <a:schemeClr val="tx1"/>
                          </a:solidFill>
                          <a:effectLst/>
                          <a:latin typeface="+mn-lt"/>
                          <a:ea typeface="+mn-ea"/>
                          <a:cs typeface="+mn-cs"/>
                        </a:rPr>
                        <a:t>Service / Application</a:t>
                      </a:r>
                      <a:r>
                        <a:rPr lang="fr-FR" sz="1600" dirty="0" smtClean="0">
                          <a:effectLst/>
                        </a:rPr>
                        <a:t> </a:t>
                      </a:r>
                      <a:endParaRPr lang="en-GB" sz="1600" dirty="0">
                        <a:latin typeface="Times New Roman" pitchFamily="18" charset="0"/>
                        <a:cs typeface="Times New Roman" pitchFamily="18" charset="0"/>
                      </a:endParaRPr>
                    </a:p>
                  </a:txBody>
                  <a:tcPr/>
                </a:tc>
                <a:tc gridSpan="3">
                  <a:txBody>
                    <a:bodyPr/>
                    <a:lstStyle/>
                    <a:p>
                      <a:pPr algn="ctr"/>
                      <a:r>
                        <a:rPr kumimoji="0" lang="fr-FR" sz="1600" b="1" kern="1200" dirty="0" smtClean="0">
                          <a:solidFill>
                            <a:schemeClr val="tx1"/>
                          </a:solidFill>
                          <a:effectLst/>
                          <a:latin typeface="+mn-lt"/>
                          <a:ea typeface="+mn-ea"/>
                          <a:cs typeface="+mn-cs"/>
                        </a:rPr>
                        <a:t>Paramètres de performance du réseau</a:t>
                      </a:r>
                      <a:r>
                        <a:rPr lang="fr-FR" sz="1600" dirty="0" smtClean="0">
                          <a:effectLst/>
                        </a:rPr>
                        <a:t> </a:t>
                      </a:r>
                      <a:endParaRPr lang="en-GB" sz="1600" dirty="0">
                        <a:latin typeface="Times New Roman" pitchFamily="18" charset="0"/>
                        <a:cs typeface="Times New Roman" pitchFamily="18" charset="0"/>
                      </a:endParaRPr>
                    </a:p>
                  </a:txBody>
                  <a:tcPr/>
                </a:tc>
                <a:tc hMerge="1">
                  <a:txBody>
                    <a:bodyPr/>
                    <a:lstStyle/>
                    <a:p>
                      <a:endParaRPr lang="en-GB" dirty="0"/>
                    </a:p>
                  </a:txBody>
                  <a:tcPr/>
                </a:tc>
                <a:tc hMerge="1">
                  <a:txBody>
                    <a:bodyPr/>
                    <a:lstStyle/>
                    <a:p>
                      <a:endParaRPr lang="en-GB" dirty="0"/>
                    </a:p>
                  </a:txBody>
                  <a:tcPr/>
                </a:tc>
              </a:tr>
              <a:tr h="316313">
                <a:tc vMerge="1">
                  <a:txBody>
                    <a:bodyPr/>
                    <a:lstStyle/>
                    <a:p>
                      <a:endParaRPr lang="en-GB" dirty="0"/>
                    </a:p>
                  </a:txBody>
                  <a:tcPr/>
                </a:tc>
                <a:tc vMerge="1">
                  <a:txBody>
                    <a:bodyPr/>
                    <a:lstStyle/>
                    <a:p>
                      <a:endParaRPr lang="en-GB" dirty="0"/>
                    </a:p>
                  </a:txBody>
                  <a:tcPr/>
                </a:tc>
                <a:tc>
                  <a:txBody>
                    <a:bodyPr/>
                    <a:lstStyle/>
                    <a:p>
                      <a:pPr algn="ctr"/>
                      <a:r>
                        <a:rPr lang="en-GB" sz="1600" dirty="0" smtClean="0">
                          <a:latin typeface="Times New Roman" pitchFamily="18" charset="0"/>
                          <a:cs typeface="Times New Roman" pitchFamily="18" charset="0"/>
                        </a:rPr>
                        <a:t>IP TD</a:t>
                      </a:r>
                      <a:endParaRPr lang="en-GB" sz="1600" dirty="0">
                        <a:latin typeface="Times New Roman" pitchFamily="18" charset="0"/>
                        <a:cs typeface="Times New Roman" pitchFamily="18" charset="0"/>
                      </a:endParaRPr>
                    </a:p>
                  </a:txBody>
                  <a:tcPr/>
                </a:tc>
                <a:tc>
                  <a:txBody>
                    <a:bodyPr/>
                    <a:lstStyle/>
                    <a:p>
                      <a:pPr algn="ctr"/>
                      <a:r>
                        <a:rPr lang="en-GB" sz="1600" dirty="0" smtClean="0">
                          <a:latin typeface="Times New Roman" pitchFamily="18" charset="0"/>
                          <a:cs typeface="Times New Roman" pitchFamily="18" charset="0"/>
                        </a:rPr>
                        <a:t>IPDV</a:t>
                      </a:r>
                      <a:endParaRPr lang="en-GB" sz="1600" dirty="0">
                        <a:latin typeface="Times New Roman" pitchFamily="18" charset="0"/>
                        <a:cs typeface="Times New Roman" pitchFamily="18" charset="0"/>
                      </a:endParaRPr>
                    </a:p>
                  </a:txBody>
                  <a:tcPr/>
                </a:tc>
                <a:tc>
                  <a:txBody>
                    <a:bodyPr/>
                    <a:lstStyle/>
                    <a:p>
                      <a:pPr algn="ctr"/>
                      <a:r>
                        <a:rPr lang="en-GB" sz="1600" dirty="0" smtClean="0">
                          <a:latin typeface="Times New Roman" pitchFamily="18" charset="0"/>
                          <a:cs typeface="Times New Roman" pitchFamily="18" charset="0"/>
                        </a:rPr>
                        <a:t>IPLR</a:t>
                      </a:r>
                      <a:endParaRPr lang="en-GB" sz="1600" dirty="0">
                        <a:latin typeface="Times New Roman" pitchFamily="18" charset="0"/>
                        <a:cs typeface="Times New Roman" pitchFamily="18" charset="0"/>
                      </a:endParaRPr>
                    </a:p>
                  </a:txBody>
                  <a:tcPr/>
                </a:tc>
              </a:tr>
              <a:tr h="1038564">
                <a:tc>
                  <a:txBody>
                    <a:bodyPr/>
                    <a:lstStyle/>
                    <a:p>
                      <a:r>
                        <a:rPr kumimoji="0" lang="en-GB" sz="1400" kern="1200" dirty="0" err="1" smtClean="0">
                          <a:solidFill>
                            <a:schemeClr val="dk1"/>
                          </a:solidFill>
                          <a:latin typeface="Times New Roman" pitchFamily="18" charset="0"/>
                          <a:ea typeface="+mn-ea"/>
                          <a:cs typeface="Times New Roman" pitchFamily="18" charset="0"/>
                        </a:rPr>
                        <a:t>Classe</a:t>
                      </a:r>
                      <a:r>
                        <a:rPr kumimoji="0" lang="en-GB" sz="1400" kern="1200" dirty="0" smtClean="0">
                          <a:solidFill>
                            <a:schemeClr val="dk1"/>
                          </a:solidFill>
                          <a:latin typeface="Times New Roman" pitchFamily="18" charset="0"/>
                          <a:ea typeface="+mn-ea"/>
                          <a:cs typeface="Times New Roman" pitchFamily="18" charset="0"/>
                        </a:rPr>
                        <a:t> 0</a:t>
                      </a:r>
                      <a:endParaRPr lang="en-GB" sz="1400" dirty="0">
                        <a:latin typeface="Times New Roman" pitchFamily="18" charset="0"/>
                        <a:cs typeface="Times New Roman" pitchFamily="18" charset="0"/>
                      </a:endParaRPr>
                    </a:p>
                  </a:txBody>
                  <a:tcPr/>
                </a:tc>
                <a:tc>
                  <a:txBody>
                    <a:bodyPr/>
                    <a:lstStyle/>
                    <a:p>
                      <a:r>
                        <a:rPr kumimoji="0" lang="fr-FR" sz="1400" kern="1200" dirty="0" smtClean="0">
                          <a:solidFill>
                            <a:schemeClr val="tx1"/>
                          </a:solidFill>
                          <a:effectLst/>
                          <a:latin typeface="+mn-lt"/>
                          <a:ea typeface="+mn-ea"/>
                          <a:cs typeface="+mn-cs"/>
                        </a:rPr>
                        <a:t>Voix sur IP (</a:t>
                      </a:r>
                      <a:r>
                        <a:rPr kumimoji="0" lang="fr-FR" sz="1400" kern="1200" dirty="0" err="1" smtClean="0">
                          <a:solidFill>
                            <a:schemeClr val="tx1"/>
                          </a:solidFill>
                          <a:effectLst/>
                          <a:latin typeface="+mn-lt"/>
                          <a:ea typeface="+mn-ea"/>
                          <a:cs typeface="+mn-cs"/>
                        </a:rPr>
                        <a:t>VoIP</a:t>
                      </a:r>
                      <a:r>
                        <a:rPr kumimoji="0" lang="fr-FR" sz="1400" kern="1200" dirty="0" smtClean="0">
                          <a:solidFill>
                            <a:schemeClr val="tx1"/>
                          </a:solidFill>
                          <a:effectLst/>
                          <a:latin typeface="+mn-lt"/>
                          <a:ea typeface="+mn-ea"/>
                          <a:cs typeface="+mn-cs"/>
                        </a:rPr>
                        <a:t>)</a:t>
                      </a:r>
                    </a:p>
                    <a:p>
                      <a:r>
                        <a:rPr kumimoji="0" lang="fr-FR" sz="1400" kern="1200" dirty="0" smtClean="0">
                          <a:solidFill>
                            <a:schemeClr val="tx1"/>
                          </a:solidFill>
                          <a:effectLst/>
                          <a:latin typeface="+mn-lt"/>
                          <a:ea typeface="+mn-ea"/>
                          <a:cs typeface="+mn-cs"/>
                        </a:rPr>
                        <a:t>Visioconférence (VTC)</a:t>
                      </a:r>
                    </a:p>
                    <a:p>
                      <a:r>
                        <a:rPr kumimoji="0" lang="fr-FR" sz="1400" b="1" kern="1200" dirty="0" smtClean="0">
                          <a:solidFill>
                            <a:schemeClr val="tx1"/>
                          </a:solidFill>
                          <a:effectLst/>
                          <a:latin typeface="+mn-lt"/>
                          <a:ea typeface="+mn-ea"/>
                          <a:cs typeface="+mn-cs"/>
                        </a:rPr>
                        <a:t>Note 1</a:t>
                      </a:r>
                      <a:r>
                        <a:rPr kumimoji="0" lang="fr-FR" sz="1400" kern="1200" dirty="0" smtClean="0">
                          <a:solidFill>
                            <a:schemeClr val="tx1"/>
                          </a:solidFill>
                          <a:effectLst/>
                          <a:latin typeface="+mn-lt"/>
                          <a:ea typeface="+mn-ea"/>
                          <a:cs typeface="+mn-cs"/>
                        </a:rPr>
                        <a:t>: La qualité vocale PSTN</a:t>
                      </a:r>
                      <a:r>
                        <a:rPr lang="fr-FR" sz="1400" dirty="0" smtClean="0">
                          <a:effectLst/>
                        </a:rPr>
                        <a:t> </a:t>
                      </a:r>
                      <a:endParaRPr kumimoji="0" lang="en-GB" sz="1400" kern="1200" dirty="0" smtClean="0">
                        <a:solidFill>
                          <a:schemeClr val="dk1"/>
                        </a:solidFill>
                        <a:latin typeface="Times New Roman" pitchFamily="18" charset="0"/>
                        <a:ea typeface="+mn-ea"/>
                        <a:cs typeface="Times New Roman" pitchFamily="18" charset="0"/>
                      </a:endParaRPr>
                    </a:p>
                  </a:txBody>
                  <a:tcPr/>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≤100 ms</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≤50 ms</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≤10–3</a:t>
                      </a:r>
                    </a:p>
                  </a:txBody>
                  <a:tcPr marL="68580" marR="68580" marT="0" marB="0"/>
                </a:tc>
              </a:tr>
              <a:tr h="793024">
                <a:tc>
                  <a:txBody>
                    <a:bodyPr/>
                    <a:lstStyle/>
                    <a:p>
                      <a:pPr marL="0" lvl="0" algn="l" rtl="0" eaLnBrk="1" latinLnBrk="0" hangingPunct="1">
                        <a:lnSpc>
                          <a:spcPct val="115000"/>
                        </a:lnSpc>
                        <a:spcAft>
                          <a:spcPts val="0"/>
                        </a:spcAft>
                        <a:tabLst>
                          <a:tab pos="504190" algn="l"/>
                          <a:tab pos="756285" algn="l"/>
                          <a:tab pos="1008380" algn="l"/>
                          <a:tab pos="1260475" algn="l"/>
                        </a:tabLst>
                      </a:pPr>
                      <a:r>
                        <a:rPr kumimoji="0" lang="en-GB" sz="1400" kern="1200" dirty="0" err="1" smtClean="0">
                          <a:solidFill>
                            <a:schemeClr val="dk1"/>
                          </a:solidFill>
                          <a:latin typeface="Times New Roman" pitchFamily="18" charset="0"/>
                          <a:ea typeface="+mn-ea"/>
                          <a:cs typeface="Times New Roman" pitchFamily="18" charset="0"/>
                        </a:rPr>
                        <a:t>Classe</a:t>
                      </a:r>
                      <a:r>
                        <a:rPr kumimoji="0" lang="en-GB" sz="1400" kern="1200" dirty="0" smtClean="0">
                          <a:solidFill>
                            <a:schemeClr val="dk1"/>
                          </a:solidFill>
                          <a:latin typeface="Times New Roman" pitchFamily="18" charset="0"/>
                          <a:ea typeface="+mn-ea"/>
                          <a:cs typeface="Times New Roman" pitchFamily="18" charset="0"/>
                        </a:rPr>
                        <a:t> 1</a:t>
                      </a:r>
                    </a:p>
                  </a:txBody>
                  <a:tcPr marL="68580" marR="68580" marT="0" marB="0"/>
                </a:tc>
                <a:tc>
                  <a:txBody>
                    <a:bodyPr/>
                    <a:lstStyle/>
                    <a:p>
                      <a:r>
                        <a:rPr kumimoji="0" lang="fr-FR" sz="1400" kern="1200" dirty="0" smtClean="0">
                          <a:solidFill>
                            <a:schemeClr val="tx1"/>
                          </a:solidFill>
                          <a:effectLst/>
                          <a:latin typeface="+mn-lt"/>
                          <a:ea typeface="+mn-ea"/>
                          <a:cs typeface="+mn-cs"/>
                        </a:rPr>
                        <a:t>Voix sur IP (</a:t>
                      </a:r>
                      <a:r>
                        <a:rPr kumimoji="0" lang="fr-FR" sz="1400" kern="1200" dirty="0" err="1" smtClean="0">
                          <a:solidFill>
                            <a:schemeClr val="tx1"/>
                          </a:solidFill>
                          <a:effectLst/>
                          <a:latin typeface="+mn-lt"/>
                          <a:ea typeface="+mn-ea"/>
                          <a:cs typeface="+mn-cs"/>
                        </a:rPr>
                        <a:t>VoIP</a:t>
                      </a:r>
                      <a:r>
                        <a:rPr kumimoji="0" lang="fr-FR" sz="1400" kern="1200" dirty="0" smtClean="0">
                          <a:solidFill>
                            <a:schemeClr val="tx1"/>
                          </a:solidFill>
                          <a:effectLst/>
                          <a:latin typeface="+mn-lt"/>
                          <a:ea typeface="+mn-ea"/>
                          <a:cs typeface="+mn-cs"/>
                        </a:rPr>
                        <a:t>)</a:t>
                      </a:r>
                    </a:p>
                    <a:p>
                      <a:r>
                        <a:rPr kumimoji="0" lang="fr-FR" sz="1400" kern="1200" dirty="0" smtClean="0">
                          <a:solidFill>
                            <a:schemeClr val="tx1"/>
                          </a:solidFill>
                          <a:effectLst/>
                          <a:latin typeface="+mn-lt"/>
                          <a:ea typeface="+mn-ea"/>
                          <a:cs typeface="+mn-cs"/>
                        </a:rPr>
                        <a:t>Visioconférence (VTC)</a:t>
                      </a:r>
                    </a:p>
                    <a:p>
                      <a:r>
                        <a:rPr kumimoji="0" lang="fr-FR" sz="1400" b="1" kern="1200" dirty="0" smtClean="0">
                          <a:solidFill>
                            <a:schemeClr val="tx1"/>
                          </a:solidFill>
                          <a:effectLst/>
                          <a:latin typeface="+mn-lt"/>
                          <a:ea typeface="+mn-ea"/>
                          <a:cs typeface="+mn-cs"/>
                        </a:rPr>
                        <a:t>Note 2</a:t>
                      </a:r>
                      <a:r>
                        <a:rPr kumimoji="0" lang="fr-FR" sz="1400" kern="1200" dirty="0" smtClean="0">
                          <a:solidFill>
                            <a:schemeClr val="tx1"/>
                          </a:solidFill>
                          <a:effectLst/>
                          <a:latin typeface="+mn-lt"/>
                          <a:ea typeface="+mn-ea"/>
                          <a:cs typeface="+mn-cs"/>
                        </a:rPr>
                        <a:t>: La qualité vocale satellite</a:t>
                      </a:r>
                      <a:endParaRPr kumimoji="0" lang="fr-FR" sz="1400" kern="1200" dirty="0">
                        <a:solidFill>
                          <a:schemeClr val="tx1"/>
                        </a:solidFill>
                        <a:effectLst/>
                        <a:latin typeface="+mn-lt"/>
                        <a:ea typeface="+mn-ea"/>
                        <a:cs typeface="+mn-cs"/>
                      </a:endParaRP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≤400 ms</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≤50 ms</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 10–3</a:t>
                      </a:r>
                    </a:p>
                  </a:txBody>
                  <a:tcPr marL="68580" marR="68580" marT="0" marB="0"/>
                </a:tc>
              </a:tr>
              <a:tr h="593878">
                <a:tc>
                  <a:txBody>
                    <a:bodyPr/>
                    <a:lstStyle/>
                    <a:p>
                      <a:pPr marL="0" lvl="0" algn="l" rtl="0" eaLnBrk="1" latinLnBrk="0" hangingPunct="1">
                        <a:lnSpc>
                          <a:spcPct val="115000"/>
                        </a:lnSpc>
                        <a:spcAft>
                          <a:spcPts val="0"/>
                        </a:spcAft>
                        <a:tabLst>
                          <a:tab pos="504190" algn="l"/>
                          <a:tab pos="756285" algn="l"/>
                          <a:tab pos="1008380" algn="l"/>
                          <a:tab pos="1260475" algn="l"/>
                        </a:tabLst>
                      </a:pPr>
                      <a:r>
                        <a:rPr kumimoji="0" lang="en-GB" sz="1400" kern="1200" dirty="0" err="1" smtClean="0">
                          <a:solidFill>
                            <a:schemeClr val="dk1"/>
                          </a:solidFill>
                          <a:latin typeface="Times New Roman" pitchFamily="18" charset="0"/>
                          <a:ea typeface="+mn-ea"/>
                          <a:cs typeface="Times New Roman" pitchFamily="18" charset="0"/>
                        </a:rPr>
                        <a:t>Classe</a:t>
                      </a:r>
                      <a:r>
                        <a:rPr kumimoji="0" lang="en-GB" sz="1400" kern="1200" dirty="0" smtClean="0">
                          <a:solidFill>
                            <a:schemeClr val="dk1"/>
                          </a:solidFill>
                          <a:latin typeface="Times New Roman" pitchFamily="18" charset="0"/>
                          <a:ea typeface="+mn-ea"/>
                          <a:cs typeface="Times New Roman" pitchFamily="18" charset="0"/>
                        </a:rPr>
                        <a:t> 2</a:t>
                      </a:r>
                    </a:p>
                  </a:txBody>
                  <a:tcPr marL="68580" marR="68580" marT="0" marB="0"/>
                </a:tc>
                <a:tc>
                  <a:txBody>
                    <a:bodyPr/>
                    <a:lstStyle/>
                    <a:p>
                      <a:r>
                        <a:rPr kumimoji="0" lang="fr-FR" sz="1400" kern="1200" dirty="0" smtClean="0">
                          <a:solidFill>
                            <a:schemeClr val="tx1"/>
                          </a:solidFill>
                          <a:effectLst/>
                          <a:latin typeface="+mn-lt"/>
                          <a:ea typeface="+mn-ea"/>
                          <a:cs typeface="+mn-cs"/>
                        </a:rPr>
                        <a:t>Les données des transactions</a:t>
                      </a:r>
                    </a:p>
                    <a:p>
                      <a:r>
                        <a:rPr kumimoji="0" lang="fr-FR" sz="1400" b="1" kern="1200" dirty="0" smtClean="0">
                          <a:solidFill>
                            <a:schemeClr val="tx1"/>
                          </a:solidFill>
                          <a:effectLst/>
                          <a:latin typeface="+mn-lt"/>
                          <a:ea typeface="+mn-ea"/>
                          <a:cs typeface="+mn-cs"/>
                        </a:rPr>
                        <a:t>Note 3</a:t>
                      </a:r>
                      <a:r>
                        <a:rPr kumimoji="0" lang="fr-FR" sz="1400" kern="1200" dirty="0" smtClean="0">
                          <a:solidFill>
                            <a:schemeClr val="tx1"/>
                          </a:solidFill>
                          <a:effectLst/>
                          <a:latin typeface="+mn-lt"/>
                          <a:ea typeface="+mn-ea"/>
                          <a:cs typeface="+mn-cs"/>
                        </a:rPr>
                        <a:t>: Les données hautement interactives (signalisation)</a:t>
                      </a:r>
                    </a:p>
                    <a:p>
                      <a:pPr marL="0" lvl="0" algn="l" rtl="0" eaLnBrk="1" latinLnBrk="0" hangingPunct="1">
                        <a:lnSpc>
                          <a:spcPct val="115000"/>
                        </a:lnSpc>
                        <a:spcBef>
                          <a:spcPts val="600"/>
                        </a:spcBef>
                        <a:spcAft>
                          <a:spcPts val="0"/>
                        </a:spcAft>
                        <a:tabLst>
                          <a:tab pos="504190" algn="l"/>
                          <a:tab pos="756285" algn="l"/>
                          <a:tab pos="1008380" algn="l"/>
                          <a:tab pos="1260475" algn="l"/>
                        </a:tabLst>
                      </a:pPr>
                      <a:endParaRPr kumimoji="0" lang="en-GB" sz="1400" kern="1200" dirty="0" smtClean="0">
                        <a:solidFill>
                          <a:schemeClr val="dk1"/>
                        </a:solidFill>
                        <a:latin typeface="Times New Roman" pitchFamily="18" charset="0"/>
                        <a:ea typeface="+mn-ea"/>
                        <a:cs typeface="Times New Roman" pitchFamily="18" charset="0"/>
                      </a:endParaRP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≤100 ms</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U</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≤10–3</a:t>
                      </a:r>
                    </a:p>
                  </a:txBody>
                  <a:tcPr marL="68580" marR="68580" marT="0" marB="0"/>
                </a:tc>
              </a:tr>
              <a:tr h="531270">
                <a:tc>
                  <a:txBody>
                    <a:bodyPr/>
                    <a:lstStyle/>
                    <a:p>
                      <a:pPr marL="0" lvl="0" algn="l" rtl="0" eaLnBrk="1" latinLnBrk="0" hangingPunct="1">
                        <a:lnSpc>
                          <a:spcPct val="115000"/>
                        </a:lnSpc>
                        <a:spcAft>
                          <a:spcPts val="0"/>
                        </a:spcAft>
                        <a:tabLst>
                          <a:tab pos="504190" algn="l"/>
                          <a:tab pos="756285" algn="l"/>
                          <a:tab pos="1008380" algn="l"/>
                          <a:tab pos="1260475" algn="l"/>
                        </a:tabLst>
                      </a:pPr>
                      <a:r>
                        <a:rPr kumimoji="0" lang="en-GB" sz="1400" kern="1200" dirty="0" err="1" smtClean="0">
                          <a:solidFill>
                            <a:schemeClr val="dk1"/>
                          </a:solidFill>
                          <a:latin typeface="Times New Roman" pitchFamily="18" charset="0"/>
                          <a:ea typeface="+mn-ea"/>
                          <a:cs typeface="Times New Roman" pitchFamily="18" charset="0"/>
                        </a:rPr>
                        <a:t>Classe</a:t>
                      </a:r>
                      <a:r>
                        <a:rPr kumimoji="0" lang="en-GB" sz="1400" kern="1200" dirty="0" smtClean="0">
                          <a:solidFill>
                            <a:schemeClr val="dk1"/>
                          </a:solidFill>
                          <a:latin typeface="Times New Roman" pitchFamily="18" charset="0"/>
                          <a:ea typeface="+mn-ea"/>
                          <a:cs typeface="Times New Roman" pitchFamily="18" charset="0"/>
                        </a:rPr>
                        <a:t> 3</a:t>
                      </a:r>
                    </a:p>
                  </a:txBody>
                  <a:tcPr marL="68580" marR="68580" marT="0" marB="0"/>
                </a:tc>
                <a:tc>
                  <a:txBody>
                    <a:bodyPr/>
                    <a:lstStyle/>
                    <a:p>
                      <a:r>
                        <a:rPr kumimoji="0" lang="fr-FR" sz="1400" kern="1200" dirty="0" smtClean="0">
                          <a:solidFill>
                            <a:schemeClr val="tx1"/>
                          </a:solidFill>
                          <a:effectLst/>
                          <a:latin typeface="+mn-lt"/>
                          <a:ea typeface="+mn-ea"/>
                          <a:cs typeface="+mn-cs"/>
                        </a:rPr>
                        <a:t>Les données des transactions</a:t>
                      </a:r>
                    </a:p>
                    <a:p>
                      <a:r>
                        <a:rPr kumimoji="0" lang="fr-FR" sz="1400" b="1" kern="1200" dirty="0" smtClean="0">
                          <a:solidFill>
                            <a:schemeClr val="tx1"/>
                          </a:solidFill>
                          <a:effectLst/>
                          <a:latin typeface="+mn-lt"/>
                          <a:ea typeface="+mn-ea"/>
                          <a:cs typeface="+mn-cs"/>
                        </a:rPr>
                        <a:t>Note 4</a:t>
                      </a:r>
                      <a:r>
                        <a:rPr kumimoji="0" lang="fr-FR" sz="1400" kern="1200" dirty="0" smtClean="0">
                          <a:solidFill>
                            <a:schemeClr val="tx1"/>
                          </a:solidFill>
                          <a:effectLst/>
                          <a:latin typeface="+mn-lt"/>
                          <a:ea typeface="+mn-ea"/>
                          <a:cs typeface="+mn-cs"/>
                        </a:rPr>
                        <a:t>: Les données interactives (données d'entreprises)</a:t>
                      </a:r>
                      <a:endParaRPr kumimoji="0" lang="fr-FR" sz="1400" kern="1200" dirty="0">
                        <a:solidFill>
                          <a:schemeClr val="tx1"/>
                        </a:solidFill>
                        <a:effectLst/>
                        <a:latin typeface="+mn-lt"/>
                        <a:ea typeface="+mn-ea"/>
                        <a:cs typeface="+mn-cs"/>
                      </a:endParaRP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≤400 ms</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U </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≤10–3</a:t>
                      </a:r>
                    </a:p>
                  </a:txBody>
                  <a:tcPr marL="68580" marR="68580" marT="0" marB="0"/>
                </a:tc>
              </a:tr>
              <a:tr h="793024">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err="1" smtClean="0">
                          <a:solidFill>
                            <a:schemeClr val="dk1"/>
                          </a:solidFill>
                          <a:latin typeface="Times New Roman" pitchFamily="18" charset="0"/>
                          <a:ea typeface="+mn-ea"/>
                          <a:cs typeface="Times New Roman" pitchFamily="18" charset="0"/>
                        </a:rPr>
                        <a:t>Classe</a:t>
                      </a:r>
                      <a:r>
                        <a:rPr kumimoji="0" lang="en-GB" sz="1400" kern="1200" dirty="0" smtClean="0">
                          <a:solidFill>
                            <a:schemeClr val="dk1"/>
                          </a:solidFill>
                          <a:latin typeface="Times New Roman" pitchFamily="18" charset="0"/>
                          <a:ea typeface="+mn-ea"/>
                          <a:cs typeface="Times New Roman" pitchFamily="18" charset="0"/>
                        </a:rPr>
                        <a:t> 4</a:t>
                      </a:r>
                    </a:p>
                  </a:txBody>
                  <a:tcPr marL="68580" marR="68580" marT="0" marB="0"/>
                </a:tc>
                <a:tc>
                  <a:txBody>
                    <a:bodyPr/>
                    <a:lstStyle/>
                    <a:p>
                      <a:r>
                        <a:rPr kumimoji="0" lang="fr-FR" sz="1400" kern="1200" dirty="0" smtClean="0">
                          <a:solidFill>
                            <a:schemeClr val="tx1"/>
                          </a:solidFill>
                          <a:effectLst/>
                          <a:latin typeface="+mn-lt"/>
                          <a:ea typeface="+mn-ea"/>
                          <a:cs typeface="+mn-cs"/>
                        </a:rPr>
                        <a:t>Vidéo streaming</a:t>
                      </a:r>
                      <a:endParaRPr kumimoji="0" lang="fr-FR" sz="1400" kern="1200" dirty="0">
                        <a:solidFill>
                          <a:schemeClr val="tx1"/>
                        </a:solidFill>
                        <a:effectLst/>
                        <a:latin typeface="+mn-lt"/>
                        <a:ea typeface="+mn-ea"/>
                        <a:cs typeface="+mn-cs"/>
                      </a:endParaRP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≤1 s</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U</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≤10–3</a:t>
                      </a:r>
                    </a:p>
                  </a:txBody>
                  <a:tcPr marL="68580" marR="68580" marT="0" marB="0"/>
                </a:tc>
              </a:tr>
              <a:tr h="331872">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err="1" smtClean="0">
                          <a:solidFill>
                            <a:schemeClr val="dk1"/>
                          </a:solidFill>
                          <a:latin typeface="Times New Roman" pitchFamily="18" charset="0"/>
                          <a:ea typeface="+mn-ea"/>
                          <a:cs typeface="Times New Roman" pitchFamily="18" charset="0"/>
                        </a:rPr>
                        <a:t>Classe</a:t>
                      </a:r>
                      <a:r>
                        <a:rPr kumimoji="0" lang="en-GB" sz="1400" kern="1200" dirty="0" smtClean="0">
                          <a:solidFill>
                            <a:schemeClr val="dk1"/>
                          </a:solidFill>
                          <a:latin typeface="Times New Roman" pitchFamily="18" charset="0"/>
                          <a:ea typeface="+mn-ea"/>
                          <a:cs typeface="Times New Roman" pitchFamily="18" charset="0"/>
                        </a:rPr>
                        <a:t> 5</a:t>
                      </a:r>
                    </a:p>
                  </a:txBody>
                  <a:tcPr marL="68580" marR="68580" marT="0" marB="0"/>
                </a:tc>
                <a:tc>
                  <a:txBody>
                    <a:bodyPr/>
                    <a:lstStyle/>
                    <a:p>
                      <a:r>
                        <a:rPr kumimoji="0" lang="fr-FR" sz="1400" kern="1200" dirty="0" smtClean="0">
                          <a:solidFill>
                            <a:schemeClr val="tx1"/>
                          </a:solidFill>
                          <a:effectLst/>
                          <a:latin typeface="+mn-lt"/>
                          <a:ea typeface="+mn-ea"/>
                          <a:cs typeface="+mn-cs"/>
                        </a:rPr>
                        <a:t>Les applications classiques des réseaux IP par défaut</a:t>
                      </a:r>
                      <a:endParaRPr kumimoji="0" lang="fr-FR" sz="1400" kern="1200" dirty="0">
                        <a:solidFill>
                          <a:schemeClr val="tx1"/>
                        </a:solidFill>
                        <a:effectLst/>
                        <a:latin typeface="+mn-lt"/>
                        <a:ea typeface="+mn-ea"/>
                        <a:cs typeface="+mn-cs"/>
                      </a:endParaRP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U</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U</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U</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96752"/>
          </a:xfrm>
        </p:spPr>
        <p:txBody>
          <a:bodyPr>
            <a:noAutofit/>
          </a:bodyPr>
          <a:lstStyle/>
          <a:p>
            <a:pPr algn="ctr"/>
            <a:r>
              <a:rPr lang="fr-FR" sz="4000" dirty="0"/>
              <a:t>Suivi de la Qualité de </a:t>
            </a:r>
            <a:r>
              <a:rPr lang="fr-FR" sz="4000" dirty="0" smtClean="0"/>
              <a:t>Service </a:t>
            </a:r>
            <a:br>
              <a:rPr lang="fr-FR" sz="4000" dirty="0" smtClean="0"/>
            </a:br>
            <a:r>
              <a:rPr lang="fr-FR" sz="4000" dirty="0" smtClean="0"/>
              <a:t>des services </a:t>
            </a:r>
            <a:r>
              <a:rPr lang="fr-FR" sz="4000" dirty="0" smtClean="0"/>
              <a:t>Internet</a:t>
            </a:r>
            <a:endParaRPr lang="en-GB" sz="4000" dirty="0"/>
          </a:p>
        </p:txBody>
      </p:sp>
      <p:sp>
        <p:nvSpPr>
          <p:cNvPr id="3" name="Content Placeholder 2"/>
          <p:cNvSpPr>
            <a:spLocks noGrp="1"/>
          </p:cNvSpPr>
          <p:nvPr>
            <p:ph idx="1"/>
          </p:nvPr>
        </p:nvSpPr>
        <p:spPr>
          <a:xfrm>
            <a:off x="0" y="1340768"/>
            <a:ext cx="9144000" cy="5517232"/>
          </a:xfrm>
        </p:spPr>
        <p:txBody>
          <a:bodyPr>
            <a:normAutofit fontScale="92500" lnSpcReduction="20000"/>
          </a:bodyPr>
          <a:lstStyle/>
          <a:p>
            <a:r>
              <a:rPr lang="fr-FR" sz="2400" dirty="0" smtClean="0"/>
              <a:t>En </a:t>
            </a:r>
            <a:r>
              <a:rPr lang="fr-FR" sz="2400" dirty="0"/>
              <a:t>règle générale, le cadre de surveillance de la </a:t>
            </a:r>
            <a:r>
              <a:rPr lang="fr-FR" sz="2400" dirty="0" err="1"/>
              <a:t>QoS</a:t>
            </a:r>
            <a:r>
              <a:rPr lang="fr-FR" sz="2400" dirty="0"/>
              <a:t> Internet est fixé / identifié par le régulateur au niveau national en collaboration avec les opérateurs et les consommateurs. Aux fins de l'application de </a:t>
            </a:r>
            <a:r>
              <a:rPr lang="fr-FR" sz="2400" dirty="0" err="1"/>
              <a:t>QoS</a:t>
            </a:r>
            <a:r>
              <a:rPr lang="fr-FR" sz="2400" dirty="0"/>
              <a:t>, les régulateurs ont besoin d'avoir des outils juridiques et réglementaires.</a:t>
            </a:r>
          </a:p>
          <a:p>
            <a:r>
              <a:rPr lang="fr-FR" sz="2400" dirty="0" smtClean="0"/>
              <a:t>Cependant</a:t>
            </a:r>
            <a:r>
              <a:rPr lang="fr-FR" sz="2400" dirty="0"/>
              <a:t>, les attentes des utilisateurs d'Internet en matière de </a:t>
            </a:r>
            <a:r>
              <a:rPr lang="fr-FR" sz="2400" dirty="0" err="1"/>
              <a:t>QoS</a:t>
            </a:r>
            <a:r>
              <a:rPr lang="fr-FR" sz="2400" dirty="0"/>
              <a:t> varient d'un service à l'autre.</a:t>
            </a:r>
          </a:p>
          <a:p>
            <a:r>
              <a:rPr lang="fr-FR" sz="2400" dirty="0" smtClean="0"/>
              <a:t>La </a:t>
            </a:r>
            <a:r>
              <a:rPr lang="fr-FR" sz="2400" dirty="0"/>
              <a:t>navigation sur le Net, le transfert de fichiers, le streaming vidéo et la téléphonie sur Internet (</a:t>
            </a:r>
            <a:r>
              <a:rPr lang="fr-FR" sz="2400" dirty="0" err="1"/>
              <a:t>VoIP</a:t>
            </a:r>
            <a:r>
              <a:rPr lang="fr-FR" sz="2400" dirty="0"/>
              <a:t>) sont les services Internet les plus populaires à travers le monde.</a:t>
            </a:r>
          </a:p>
          <a:p>
            <a:r>
              <a:rPr lang="fr-FR" sz="2400" dirty="0" smtClean="0"/>
              <a:t>Par </a:t>
            </a:r>
            <a:r>
              <a:rPr lang="fr-FR" sz="2400" dirty="0"/>
              <a:t>conséquent, afin de mesurer la qualité du service offert aux internautes, les paramètres de qualité de service de chaque service basé sur Internet doivent être identifiés et évalués séparément, sachant que la </a:t>
            </a:r>
            <a:r>
              <a:rPr lang="fr-FR" sz="2400" dirty="0" err="1"/>
              <a:t>QoS</a:t>
            </a:r>
            <a:r>
              <a:rPr lang="fr-FR" sz="2400" dirty="0"/>
              <a:t> pour les applications en temps réel diffère de la </a:t>
            </a:r>
            <a:r>
              <a:rPr lang="fr-FR" sz="2400" dirty="0" err="1"/>
              <a:t>QoS</a:t>
            </a:r>
            <a:r>
              <a:rPr lang="fr-FR" sz="2400" dirty="0"/>
              <a:t> pour les applications qui ne sont pas en temps réel.</a:t>
            </a:r>
          </a:p>
          <a:p>
            <a:r>
              <a:rPr lang="fr-FR" sz="2400" dirty="0" smtClean="0"/>
              <a:t>Les </a:t>
            </a:r>
            <a:r>
              <a:rPr lang="fr-FR" sz="2400" dirty="0"/>
              <a:t>deux types de méthodologie pour mesurer la qualité de service des services Internet sont les suivants:</a:t>
            </a:r>
          </a:p>
          <a:p>
            <a:pPr marL="393192" lvl="1" indent="0">
              <a:buNone/>
            </a:pPr>
            <a:r>
              <a:rPr lang="fr-FR" sz="2200" dirty="0"/>
              <a:t>- tests passifs et</a:t>
            </a:r>
          </a:p>
          <a:p>
            <a:pPr marL="393192" lvl="1" indent="0">
              <a:buNone/>
            </a:pPr>
            <a:r>
              <a:rPr lang="fr-FR" sz="2200" dirty="0"/>
              <a:t>- tests actifs. </a:t>
            </a:r>
            <a:endParaRPr lang="en-GB"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96752"/>
          </a:xfrm>
        </p:spPr>
        <p:txBody>
          <a:bodyPr>
            <a:noAutofit/>
          </a:bodyPr>
          <a:lstStyle/>
          <a:p>
            <a:pPr algn="ctr"/>
            <a:r>
              <a:rPr lang="fr-FR" sz="4000" dirty="0" smtClean="0"/>
              <a:t>Méthodes de mesure de la qualité de service</a:t>
            </a:r>
            <a:endParaRPr lang="en-GB" sz="4000" dirty="0"/>
          </a:p>
        </p:txBody>
      </p:sp>
      <p:sp>
        <p:nvSpPr>
          <p:cNvPr id="3" name="Content Placeholder 2"/>
          <p:cNvSpPr>
            <a:spLocks noGrp="1"/>
          </p:cNvSpPr>
          <p:nvPr>
            <p:ph idx="1"/>
          </p:nvPr>
        </p:nvSpPr>
        <p:spPr>
          <a:xfrm>
            <a:off x="251520" y="1484784"/>
            <a:ext cx="8640960" cy="5373216"/>
          </a:xfrm>
        </p:spPr>
        <p:txBody>
          <a:bodyPr>
            <a:normAutofit fontScale="92500" lnSpcReduction="20000"/>
          </a:bodyPr>
          <a:lstStyle/>
          <a:p>
            <a:pPr marL="0" indent="0">
              <a:buNone/>
            </a:pPr>
            <a:r>
              <a:rPr lang="fr-FR" b="1" dirty="0" smtClean="0"/>
              <a:t>a) Tests </a:t>
            </a:r>
            <a:r>
              <a:rPr lang="fr-FR" b="1" dirty="0"/>
              <a:t>passifs </a:t>
            </a:r>
            <a:r>
              <a:rPr lang="fr-FR" dirty="0"/>
              <a:t>(</a:t>
            </a:r>
            <a:r>
              <a:rPr lang="fr-FR" dirty="0" err="1"/>
              <a:t>Ref</a:t>
            </a:r>
            <a:r>
              <a:rPr lang="fr-FR" dirty="0"/>
              <a:t>: </a:t>
            </a:r>
            <a:r>
              <a:rPr lang="fr-FR" dirty="0">
                <a:hlinkClick r:id="rId2"/>
              </a:rPr>
              <a:t>http://www.epitiro.com/</a:t>
            </a:r>
            <a:r>
              <a:rPr lang="fr-FR" dirty="0"/>
              <a:t>):</a:t>
            </a:r>
          </a:p>
          <a:p>
            <a:pPr marL="365760" lvl="1" indent="0">
              <a:buNone/>
            </a:pPr>
            <a:r>
              <a:rPr lang="fr-FR" dirty="0" smtClean="0"/>
              <a:t>i</a:t>
            </a:r>
            <a:r>
              <a:rPr lang="fr-FR" dirty="0"/>
              <a:t>. </a:t>
            </a:r>
            <a:r>
              <a:rPr lang="fr-FR" dirty="0" smtClean="0"/>
              <a:t>Inspecter le </a:t>
            </a:r>
            <a:r>
              <a:rPr lang="fr-FR" dirty="0"/>
              <a:t>trafic d’un réseau  (</a:t>
            </a:r>
            <a:r>
              <a:rPr lang="fr-FR" i="1" dirty="0" err="1"/>
              <a:t>traffic</a:t>
            </a:r>
            <a:r>
              <a:rPr lang="fr-FR" i="1" dirty="0"/>
              <a:t> </a:t>
            </a:r>
            <a:r>
              <a:rPr lang="fr-FR" i="1" dirty="0" err="1"/>
              <a:t>sniffing</a:t>
            </a:r>
            <a:r>
              <a:rPr lang="fr-FR" dirty="0"/>
              <a:t>) (données </a:t>
            </a:r>
            <a:r>
              <a:rPr lang="fr-FR" dirty="0" smtClean="0"/>
              <a:t>utilisateurs</a:t>
            </a:r>
            <a:r>
              <a:rPr lang="fr-FR" dirty="0"/>
              <a:t>), pendant qu’il est acheminé par le biais d'un </a:t>
            </a:r>
            <a:r>
              <a:rPr lang="fr-FR" dirty="0" smtClean="0"/>
              <a:t>équipement;</a:t>
            </a:r>
            <a:endParaRPr lang="fr-FR" dirty="0"/>
          </a:p>
          <a:p>
            <a:pPr marL="365760" lvl="1" indent="0">
              <a:buNone/>
            </a:pPr>
            <a:r>
              <a:rPr lang="fr-FR" dirty="0"/>
              <a:t>ii. Effectuer une analyse sur la base du suivi du trafic réseau entre deux destinations.</a:t>
            </a:r>
          </a:p>
          <a:p>
            <a:pPr marL="0" indent="0">
              <a:buNone/>
            </a:pPr>
            <a:r>
              <a:rPr lang="fr-FR" b="1" dirty="0"/>
              <a:t>Avantages:</a:t>
            </a:r>
          </a:p>
          <a:p>
            <a:pPr marL="365760" lvl="1" indent="0">
              <a:buNone/>
            </a:pPr>
            <a:r>
              <a:rPr lang="fr-FR" dirty="0"/>
              <a:t>- Le </a:t>
            </a:r>
            <a:r>
              <a:rPr lang="fr-FR" dirty="0"/>
              <a:t>sondage a</a:t>
            </a:r>
            <a:r>
              <a:rPr lang="fr-FR" dirty="0"/>
              <a:t> besoin seulement </a:t>
            </a:r>
            <a:r>
              <a:rPr lang="fr-FR" dirty="0" smtClean="0"/>
              <a:t>d’un </a:t>
            </a:r>
            <a:r>
              <a:rPr lang="fr-FR" dirty="0"/>
              <a:t>point de raccordement au réseau ce qui signifie moins de matériel</a:t>
            </a:r>
          </a:p>
          <a:p>
            <a:pPr marL="365760" lvl="1" indent="0">
              <a:buNone/>
            </a:pPr>
            <a:r>
              <a:rPr lang="fr-FR" dirty="0"/>
              <a:t>- ne «prend </a:t>
            </a:r>
            <a:r>
              <a:rPr lang="fr-FR" dirty="0" smtClean="0"/>
              <a:t>pas» la </a:t>
            </a:r>
            <a:r>
              <a:rPr lang="fr-FR" dirty="0"/>
              <a:t>ligne en cours de test : n’est jamais  donc un inconvénient pour les utilisateurs finaux.</a:t>
            </a:r>
          </a:p>
          <a:p>
            <a:pPr marL="0" indent="0">
              <a:buNone/>
            </a:pPr>
            <a:r>
              <a:rPr lang="fr-FR" b="1" dirty="0"/>
              <a:t>Inconvénients:</a:t>
            </a:r>
          </a:p>
          <a:p>
            <a:pPr marL="365760" lvl="1" indent="0">
              <a:buNone/>
            </a:pPr>
            <a:r>
              <a:rPr lang="fr-FR" dirty="0"/>
              <a:t>- Des types de trafic inconnus rendent difficile </a:t>
            </a:r>
            <a:r>
              <a:rPr lang="fr-FR" dirty="0" smtClean="0"/>
              <a:t> le fait de </a:t>
            </a:r>
            <a:r>
              <a:rPr lang="fr-FR" dirty="0"/>
              <a:t>tester la capacité maximale de la </a:t>
            </a:r>
            <a:r>
              <a:rPr lang="fr-FR" dirty="0" smtClean="0"/>
              <a:t>ligne ;</a:t>
            </a:r>
            <a:endParaRPr lang="fr-FR" dirty="0"/>
          </a:p>
          <a:p>
            <a:pPr marL="365760" lvl="1" indent="0">
              <a:buNone/>
            </a:pPr>
            <a:r>
              <a:rPr lang="fr-FR" dirty="0"/>
              <a:t>- Difficile de faire des moyennes des différents tests sachant que le trafic de données n'est pas cohérent. </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32656"/>
            <a:ext cx="9144000" cy="6525344"/>
          </a:xfrm>
        </p:spPr>
        <p:txBody>
          <a:bodyPr>
            <a:normAutofit fontScale="92500" lnSpcReduction="20000"/>
          </a:bodyPr>
          <a:lstStyle/>
          <a:p>
            <a:pPr marL="0" indent="0">
              <a:buNone/>
            </a:pPr>
            <a:r>
              <a:rPr lang="fr-FR" sz="2800" b="1" dirty="0"/>
              <a:t>b) Tests actifs </a:t>
            </a:r>
            <a:r>
              <a:rPr lang="fr-FR" sz="2800" dirty="0"/>
              <a:t>(</a:t>
            </a:r>
            <a:r>
              <a:rPr lang="fr-FR" sz="2800" dirty="0" err="1"/>
              <a:t>Ref</a:t>
            </a:r>
            <a:r>
              <a:rPr lang="fr-FR" sz="2800" dirty="0"/>
              <a:t>: </a:t>
            </a:r>
            <a:r>
              <a:rPr lang="fr-FR" dirty="0">
                <a:hlinkClick r:id="rId2"/>
              </a:rPr>
              <a:t>http://www.epitiro.com</a:t>
            </a:r>
            <a:r>
              <a:rPr lang="fr-FR" dirty="0" smtClean="0">
                <a:hlinkClick r:id="rId2"/>
              </a:rPr>
              <a:t>/</a:t>
            </a:r>
            <a:r>
              <a:rPr lang="fr-FR" sz="2800" dirty="0" smtClean="0"/>
              <a:t>):</a:t>
            </a:r>
            <a:endParaRPr lang="fr-FR" sz="2800" dirty="0"/>
          </a:p>
          <a:p>
            <a:pPr marL="365760" lvl="1" indent="0">
              <a:buNone/>
            </a:pPr>
            <a:r>
              <a:rPr lang="fr-FR" dirty="0"/>
              <a:t>i. Effectue une analyse basée sur le trafic d'envoi (paquets de </a:t>
            </a:r>
            <a:r>
              <a:rPr lang="fr-FR" dirty="0"/>
              <a:t>sondage)</a:t>
            </a:r>
            <a:r>
              <a:rPr lang="fr-FR" dirty="0"/>
              <a:t> entre deux destinations;</a:t>
            </a:r>
          </a:p>
          <a:p>
            <a:pPr marL="365760" lvl="1" indent="0">
              <a:buNone/>
            </a:pPr>
            <a:r>
              <a:rPr lang="fr-FR" dirty="0"/>
              <a:t>ii. Les paquets de sondage sont injectés dans la connexion réseau afin de mesurer la qualité de service (</a:t>
            </a:r>
            <a:r>
              <a:rPr lang="fr-FR" dirty="0" err="1"/>
              <a:t>QoS</a:t>
            </a:r>
            <a:r>
              <a:rPr lang="fr-FR" dirty="0"/>
              <a:t>) des différents services (navigation web, transfert de fichiers, </a:t>
            </a:r>
            <a:r>
              <a:rPr lang="fr-FR" dirty="0" err="1"/>
              <a:t>VoIP</a:t>
            </a:r>
            <a:r>
              <a:rPr lang="fr-FR" dirty="0"/>
              <a:t>, </a:t>
            </a:r>
            <a:r>
              <a:rPr lang="fr-FR" dirty="0" err="1"/>
              <a:t>etc</a:t>
            </a:r>
            <a:r>
              <a:rPr lang="fr-FR" dirty="0"/>
              <a:t>) à travers des connexions Internet.</a:t>
            </a:r>
          </a:p>
          <a:p>
            <a:pPr marL="0" indent="0">
              <a:buNone/>
            </a:pPr>
            <a:r>
              <a:rPr lang="fr-FR" sz="2400" b="1" dirty="0"/>
              <a:t>Avantage:</a:t>
            </a:r>
          </a:p>
          <a:p>
            <a:pPr marL="365760" lvl="1" indent="0">
              <a:buNone/>
            </a:pPr>
            <a:r>
              <a:rPr lang="fr-FR" dirty="0" smtClean="0"/>
              <a:t>- Les </a:t>
            </a:r>
            <a:r>
              <a:rPr lang="fr-FR" dirty="0"/>
              <a:t>données (paquets de sondage) sont issues d'une source contrôlée avec des paramètres prédéfinis et donc les types de services peuvent être entièrement </a:t>
            </a:r>
            <a:r>
              <a:rPr lang="fr-FR" dirty="0" smtClean="0"/>
              <a:t>contrôlés;</a:t>
            </a:r>
            <a:endParaRPr lang="fr-FR" dirty="0" smtClean="0"/>
          </a:p>
          <a:p>
            <a:pPr marL="365760" lvl="1" indent="0">
              <a:buNone/>
            </a:pPr>
            <a:r>
              <a:rPr lang="fr-FR" dirty="0" smtClean="0"/>
              <a:t>- </a:t>
            </a:r>
            <a:r>
              <a:rPr lang="fr-FR" dirty="0" err="1" smtClean="0"/>
              <a:t>Benchmarking</a:t>
            </a:r>
            <a:r>
              <a:rPr lang="fr-FR" dirty="0" smtClean="0"/>
              <a:t> </a:t>
            </a:r>
            <a:r>
              <a:rPr lang="fr-FR" dirty="0"/>
              <a:t>/ comparaison </a:t>
            </a:r>
            <a:r>
              <a:rPr lang="fr-FR" dirty="0" smtClean="0"/>
              <a:t>faciles </a:t>
            </a:r>
            <a:r>
              <a:rPr lang="fr-FR" dirty="0"/>
              <a:t>entre les mesures obtenues à partir de différentes connexions Internet fournies par différents </a:t>
            </a:r>
            <a:r>
              <a:rPr lang="fr-FR" dirty="0" smtClean="0"/>
              <a:t>Fournisseurs de Services Internet (ISP).</a:t>
            </a:r>
          </a:p>
          <a:p>
            <a:pPr marL="0" indent="0">
              <a:buNone/>
            </a:pPr>
            <a:r>
              <a:rPr lang="fr-FR" sz="2400" b="1" dirty="0" smtClean="0"/>
              <a:t>Inconvénient</a:t>
            </a:r>
            <a:r>
              <a:rPr lang="fr-FR" sz="2400" b="1" dirty="0"/>
              <a:t>:</a:t>
            </a:r>
          </a:p>
          <a:p>
            <a:pPr marL="365760" lvl="1" indent="0">
              <a:buNone/>
            </a:pPr>
            <a:r>
              <a:rPr lang="fr-FR" dirty="0"/>
              <a:t>- </a:t>
            </a:r>
            <a:r>
              <a:rPr lang="fr-FR" dirty="0" smtClean="0"/>
              <a:t>Cela exige </a:t>
            </a:r>
            <a:r>
              <a:rPr lang="fr-FR" dirty="0"/>
              <a:t>que la ligne sous test soit entièrement </a:t>
            </a:r>
            <a:r>
              <a:rPr lang="fr-FR" dirty="0" smtClean="0"/>
              <a:t>disponible;</a:t>
            </a:r>
            <a:endParaRPr lang="fr-FR" dirty="0"/>
          </a:p>
          <a:p>
            <a:pPr marL="365760" lvl="1" indent="0">
              <a:buNone/>
            </a:pPr>
            <a:r>
              <a:rPr lang="fr-FR" dirty="0"/>
              <a:t>- </a:t>
            </a:r>
            <a:r>
              <a:rPr lang="fr-FR" dirty="0" smtClean="0"/>
              <a:t>Dans la conception </a:t>
            </a:r>
            <a:r>
              <a:rPr lang="fr-FR" dirty="0"/>
              <a:t>du </a:t>
            </a:r>
            <a:r>
              <a:rPr lang="fr-FR" dirty="0" smtClean="0"/>
              <a:t>test, il conviendra de s’assurer que </a:t>
            </a:r>
            <a:r>
              <a:rPr lang="fr-FR" dirty="0"/>
              <a:t>la ligne est inactive avant le </a:t>
            </a:r>
            <a:r>
              <a:rPr lang="fr-FR" dirty="0" smtClean="0"/>
              <a:t>test ;</a:t>
            </a:r>
            <a:endParaRPr lang="fr-FR" dirty="0"/>
          </a:p>
          <a:p>
            <a:pPr marL="365760" lvl="1" indent="0">
              <a:buNone/>
            </a:pPr>
            <a:r>
              <a:rPr lang="fr-FR" dirty="0"/>
              <a:t>- </a:t>
            </a:r>
            <a:r>
              <a:rPr lang="fr-FR" dirty="0" smtClean="0"/>
              <a:t>Cela nécessite </a:t>
            </a:r>
            <a:r>
              <a:rPr lang="fr-FR" dirty="0"/>
              <a:t>à la fois d’envoyer et </a:t>
            </a:r>
            <a:r>
              <a:rPr lang="fr-FR" dirty="0" smtClean="0"/>
              <a:t>de recevoir </a:t>
            </a:r>
            <a:r>
              <a:rPr lang="fr-FR" dirty="0"/>
              <a:t>des sondages (outils de suivi)</a:t>
            </a:r>
          </a:p>
          <a:p>
            <a:pPr marL="365760" lvl="1" indent="0">
              <a:buNone/>
            </a:pPr>
            <a:r>
              <a:rPr lang="fr-FR" dirty="0"/>
              <a:t>- répercussions sur les coûts.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780696"/>
          </a:xfrm>
        </p:spPr>
        <p:txBody>
          <a:bodyPr>
            <a:normAutofit/>
          </a:bodyPr>
          <a:lstStyle/>
          <a:p>
            <a:r>
              <a:rPr lang="fr-FR" sz="4000" dirty="0"/>
              <a:t>Pratiques internationales</a:t>
            </a:r>
          </a:p>
        </p:txBody>
      </p:sp>
      <p:sp>
        <p:nvSpPr>
          <p:cNvPr id="3" name="Content Placeholder 2"/>
          <p:cNvSpPr>
            <a:spLocks noGrp="1"/>
          </p:cNvSpPr>
          <p:nvPr>
            <p:ph idx="1"/>
          </p:nvPr>
        </p:nvSpPr>
        <p:spPr>
          <a:xfrm>
            <a:off x="0" y="1124744"/>
            <a:ext cx="9144000" cy="5472608"/>
          </a:xfrm>
        </p:spPr>
        <p:txBody>
          <a:bodyPr>
            <a:normAutofit fontScale="92500" lnSpcReduction="20000"/>
          </a:bodyPr>
          <a:lstStyle/>
          <a:p>
            <a:r>
              <a:rPr lang="fr-FR" sz="2800" dirty="0" smtClean="0"/>
              <a:t>La </a:t>
            </a:r>
            <a:r>
              <a:rPr lang="fr-FR" sz="2800" dirty="0"/>
              <a:t>plupart des organismes de réglementation utilisent la méthodologie de «tests actifs » afin de mesurer la qualité de service d’Internet haut débit fournis par les FSI (ISP). Le test actif leur permet de produire de manière régulière un rapport de </a:t>
            </a:r>
            <a:r>
              <a:rPr lang="fr-FR" sz="2800" dirty="0" err="1"/>
              <a:t>benchmarking</a:t>
            </a:r>
            <a:r>
              <a:rPr lang="fr-FR" sz="2800" dirty="0"/>
              <a:t>.</a:t>
            </a:r>
          </a:p>
          <a:p>
            <a:r>
              <a:rPr lang="fr-FR" sz="2800" dirty="0" smtClean="0"/>
              <a:t>Le </a:t>
            </a:r>
            <a:r>
              <a:rPr lang="fr-FR" sz="2800" dirty="0"/>
              <a:t>02 février 2012, le régulateur britannique OFCOM a publié un rapport de recherche sur la performance de la ligne fixe haut débit au Royaume-Uni. Pour la collecte des données, un certain nombre d'outils de surveillance du matériel (sondage) a été distribué  à des membres de panels sélectionnés. La vitesse de téléchargement /chargement (</a:t>
            </a:r>
            <a:r>
              <a:rPr lang="fr-FR" sz="2800" dirty="0" err="1"/>
              <a:t>download</a:t>
            </a:r>
            <a:r>
              <a:rPr lang="fr-FR" sz="2800" dirty="0"/>
              <a:t>/ </a:t>
            </a:r>
            <a:r>
              <a:rPr lang="fr-FR" sz="2800" dirty="0" err="1"/>
              <a:t>upload</a:t>
            </a:r>
            <a:r>
              <a:rPr lang="fr-FR" sz="2800" dirty="0"/>
              <a:t>), la perte de paquets, le temps de résolution DNS, le taux de défaillance DNS, et les paramètres de qualité de service de </a:t>
            </a:r>
            <a:r>
              <a:rPr lang="fr-FR" sz="2800" dirty="0"/>
              <a:t>gigue </a:t>
            </a:r>
            <a:r>
              <a:rPr lang="fr-FR" sz="2800" dirty="0"/>
              <a:t>ont été </a:t>
            </a:r>
            <a:r>
              <a:rPr lang="fr-FR" sz="2800" dirty="0" smtClean="0"/>
              <a:t>évalués.</a:t>
            </a:r>
          </a:p>
          <a:p>
            <a:pPr marL="365760" lvl="1" indent="0">
              <a:buNone/>
            </a:pPr>
            <a:r>
              <a:rPr lang="fr-FR" dirty="0" err="1" smtClean="0"/>
              <a:t>Ref</a:t>
            </a:r>
            <a:r>
              <a:rPr lang="fr-FR" dirty="0" smtClean="0"/>
              <a:t>: </a:t>
            </a:r>
            <a:r>
              <a:rPr lang="fr-FR" dirty="0" smtClean="0">
                <a:hlinkClick r:id="rId2"/>
              </a:rPr>
              <a:t>http</a:t>
            </a:r>
            <a:r>
              <a:rPr lang="fr-FR" dirty="0">
                <a:hlinkClick r:id="rId2"/>
              </a:rPr>
              <a:t>://stakeholders.ofcom.org.uk/binaries/research/broadband-research/Fixed_bb_speeds_Nov_2011.</a:t>
            </a:r>
            <a:r>
              <a:rPr lang="fr-FR" dirty="0" smtClean="0">
                <a:hlinkClick r:id="rId2"/>
              </a:rPr>
              <a:t>pdf</a:t>
            </a:r>
            <a:endParaRPr lang="fr-FR" dirty="0" smtClean="0"/>
          </a:p>
          <a:p>
            <a:pPr marL="365760" lvl="1" indent="0">
              <a:buNone/>
            </a:pPr>
            <a:endParaRPr lang="fr-FR" dirty="0"/>
          </a:p>
          <a:p>
            <a:pPr>
              <a:buFont typeface="Courier New" pitchFamily="49" charset="0"/>
              <a:buChar char="o"/>
            </a:pPr>
            <a:endParaRPr lang="en-GB"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16E0D618E37BE47BCAC3BA870930402" ma:contentTypeVersion="3" ma:contentTypeDescription="Create a new document." ma:contentTypeScope="" ma:versionID="427e82feef3efa06a01b6484eb8756a2">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7CD761-6960-4DBD-BC2D-7E88BEA88FC5}"/>
</file>

<file path=customXml/itemProps2.xml><?xml version="1.0" encoding="utf-8"?>
<ds:datastoreItem xmlns:ds="http://schemas.openxmlformats.org/officeDocument/2006/customXml" ds:itemID="{4CA3CBA7-0BAE-44FC-8311-25621D4926FC}"/>
</file>

<file path=customXml/itemProps3.xml><?xml version="1.0" encoding="utf-8"?>
<ds:datastoreItem xmlns:ds="http://schemas.openxmlformats.org/officeDocument/2006/customXml" ds:itemID="{EA49D7A3-A19E-401B-BF26-DFE8245645D8}"/>
</file>

<file path=docProps/app.xml><?xml version="1.0" encoding="utf-8"?>
<Properties xmlns="http://schemas.openxmlformats.org/officeDocument/2006/extended-properties" xmlns:vt="http://schemas.openxmlformats.org/officeDocument/2006/docPropsVTypes">
  <Template/>
  <TotalTime>3320</TotalTime>
  <Words>1431</Words>
  <Application>Microsoft Office PowerPoint</Application>
  <PresentationFormat>Affichage à l'écran (4:3)</PresentationFormat>
  <Paragraphs>145</Paragraphs>
  <Slides>14</Slides>
  <Notes>1</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Flow</vt:lpstr>
      <vt:lpstr>MESURES DE QUALITÉ DU SERVICE INTERNET HAUT DEBIT   </vt:lpstr>
      <vt:lpstr>Table des matières </vt:lpstr>
      <vt:lpstr>RÉSUMÉ </vt:lpstr>
      <vt:lpstr>Architecture de référence </vt:lpstr>
      <vt:lpstr>QUALITÉ DES CLASSES DE SERVICE </vt:lpstr>
      <vt:lpstr>Suivi de la Qualité de Service  des services Internet</vt:lpstr>
      <vt:lpstr>Méthodes de mesure de la qualité de service</vt:lpstr>
      <vt:lpstr>Présentation PowerPoint</vt:lpstr>
      <vt:lpstr>Pratiques internationales</vt:lpstr>
      <vt:lpstr>Présentation PowerPoint</vt:lpstr>
      <vt:lpstr>Présentation PowerPoint</vt:lpstr>
      <vt:lpstr>DÉFIS </vt:lpstr>
      <vt:lpstr>INDICATEURS DE PERFORMANCE CLES (KPI) </vt:lpstr>
      <vt:lpstr>Conclusion et recommandations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umuvonne</dc:creator>
  <cp:lastModifiedBy>TALIB Hassan</cp:lastModifiedBy>
  <cp:revision>161</cp:revision>
  <dcterms:created xsi:type="dcterms:W3CDTF">2012-09-30T12:11:18Z</dcterms:created>
  <dcterms:modified xsi:type="dcterms:W3CDTF">2013-07-17T08:32:40Z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0x010100916E0D618E37BE47BCAC3BA870930402</vt:lpwstr>
  </property>
</Properties>
</file>