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theme/theme3.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52" r:id="rId1"/>
  </p:sldMasterIdLst>
  <p:notesMasterIdLst>
    <p:notesMasterId r:id="rId24"/>
  </p:notesMasterIdLst>
  <p:handoutMasterIdLst>
    <p:handoutMasterId r:id="rId25"/>
  </p:handoutMasterIdLst>
  <p:sldIdLst>
    <p:sldId id="412" r:id="rId2"/>
    <p:sldId id="417" r:id="rId3"/>
    <p:sldId id="418" r:id="rId4"/>
    <p:sldId id="422" r:id="rId5"/>
    <p:sldId id="423" r:id="rId6"/>
    <p:sldId id="419" r:id="rId7"/>
    <p:sldId id="420" r:id="rId8"/>
    <p:sldId id="421" r:id="rId9"/>
    <p:sldId id="424" r:id="rId10"/>
    <p:sldId id="426" r:id="rId11"/>
    <p:sldId id="427" r:id="rId12"/>
    <p:sldId id="428" r:id="rId13"/>
    <p:sldId id="439" r:id="rId14"/>
    <p:sldId id="443" r:id="rId15"/>
    <p:sldId id="441" r:id="rId16"/>
    <p:sldId id="444" r:id="rId17"/>
    <p:sldId id="440" r:id="rId18"/>
    <p:sldId id="445" r:id="rId19"/>
    <p:sldId id="442" r:id="rId20"/>
    <p:sldId id="446" r:id="rId21"/>
    <p:sldId id="447" r:id="rId22"/>
    <p:sldId id="438" r:id="rId23"/>
  </p:sldIdLst>
  <p:sldSz cx="9144000" cy="6858000" type="screen4x3"/>
  <p:notesSz cx="6794500" cy="9906000"/>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E438A"/>
    <a:srgbClr val="000066"/>
    <a:srgbClr val="FF3300"/>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142" autoAdjust="0"/>
    <p:restoredTop sz="91181" autoAdjust="0"/>
  </p:normalViewPr>
  <p:slideViewPr>
    <p:cSldViewPr>
      <p:cViewPr varScale="1">
        <p:scale>
          <a:sx n="103" d="100"/>
          <a:sy n="103" d="100"/>
        </p:scale>
        <p:origin x="-7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868" y="-72"/>
      </p:cViewPr>
      <p:guideLst>
        <p:guide orient="horz" pos="3121"/>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5024" cy="495776"/>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849476" y="0"/>
            <a:ext cx="2945024" cy="495776"/>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10226"/>
            <a:ext cx="2945024" cy="495775"/>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849476" y="9410226"/>
            <a:ext cx="2945024" cy="495775"/>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a:defRPr sz="1200"/>
            </a:lvl1pPr>
          </a:lstStyle>
          <a:p>
            <a:pPr>
              <a:defRPr/>
            </a:pPr>
            <a:fld id="{F9AABF01-E954-4FDC-B0AF-CE3D54A1DA69}" type="slidenum">
              <a:rPr lang="en-US"/>
              <a:pPr>
                <a:defRPr/>
              </a:pPr>
              <a:t>‹#›</a:t>
            </a:fld>
            <a:endParaRPr lang="en-US"/>
          </a:p>
        </p:txBody>
      </p:sp>
    </p:spTree>
    <p:extLst>
      <p:ext uri="{BB962C8B-B14F-4D97-AF65-F5344CB8AC3E}">
        <p14:creationId xmlns:p14="http://schemas.microsoft.com/office/powerpoint/2010/main" val="4026079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5024" cy="495776"/>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849476" y="0"/>
            <a:ext cx="2945024" cy="495776"/>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039" y="4704321"/>
            <a:ext cx="4982422" cy="4458809"/>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10226"/>
            <a:ext cx="2945024" cy="495775"/>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849476" y="9410226"/>
            <a:ext cx="2945024" cy="495775"/>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a:defRPr sz="1200"/>
            </a:lvl1pPr>
          </a:lstStyle>
          <a:p>
            <a:pPr>
              <a:defRPr/>
            </a:pPr>
            <a:fld id="{53ECBCF1-4D06-49D7-BC2C-B4B00250CECD}" type="slidenum">
              <a:rPr lang="en-US"/>
              <a:pPr>
                <a:defRPr/>
              </a:pPr>
              <a:t>‹#›</a:t>
            </a:fld>
            <a:endParaRPr lang="en-US"/>
          </a:p>
        </p:txBody>
      </p:sp>
    </p:spTree>
    <p:extLst>
      <p:ext uri="{BB962C8B-B14F-4D97-AF65-F5344CB8AC3E}">
        <p14:creationId xmlns:p14="http://schemas.microsoft.com/office/powerpoint/2010/main" val="31612668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761" indent="-285293">
              <a:defRPr sz="3200">
                <a:solidFill>
                  <a:schemeClr val="tx1"/>
                </a:solidFill>
                <a:latin typeface="Verdana" pitchFamily="34" charset="0"/>
              </a:defRPr>
            </a:lvl2pPr>
            <a:lvl3pPr marL="1141171" indent="-228234">
              <a:defRPr sz="3200">
                <a:solidFill>
                  <a:schemeClr val="tx1"/>
                </a:solidFill>
                <a:latin typeface="Verdana" pitchFamily="34" charset="0"/>
              </a:defRPr>
            </a:lvl3pPr>
            <a:lvl4pPr marL="1597640" indent="-228234">
              <a:defRPr sz="3200">
                <a:solidFill>
                  <a:schemeClr val="tx1"/>
                </a:solidFill>
                <a:latin typeface="Verdana" pitchFamily="34" charset="0"/>
              </a:defRPr>
            </a:lvl4pPr>
            <a:lvl5pPr marL="2054108" indent="-228234">
              <a:defRPr sz="3200">
                <a:solidFill>
                  <a:schemeClr val="tx1"/>
                </a:solidFill>
                <a:latin typeface="Verdana" pitchFamily="34" charset="0"/>
              </a:defRPr>
            </a:lvl5pPr>
            <a:lvl6pPr marL="2510577" indent="-228234" eaLnBrk="0" fontAlgn="base" hangingPunct="0">
              <a:spcBef>
                <a:spcPct val="0"/>
              </a:spcBef>
              <a:spcAft>
                <a:spcPct val="0"/>
              </a:spcAft>
              <a:defRPr sz="3200">
                <a:solidFill>
                  <a:schemeClr val="tx1"/>
                </a:solidFill>
                <a:latin typeface="Verdana" pitchFamily="34" charset="0"/>
              </a:defRPr>
            </a:lvl6pPr>
            <a:lvl7pPr marL="2967045" indent="-228234" eaLnBrk="0" fontAlgn="base" hangingPunct="0">
              <a:spcBef>
                <a:spcPct val="0"/>
              </a:spcBef>
              <a:spcAft>
                <a:spcPct val="0"/>
              </a:spcAft>
              <a:defRPr sz="3200">
                <a:solidFill>
                  <a:schemeClr val="tx1"/>
                </a:solidFill>
                <a:latin typeface="Verdana" pitchFamily="34" charset="0"/>
              </a:defRPr>
            </a:lvl7pPr>
            <a:lvl8pPr marL="3423514" indent="-228234" eaLnBrk="0" fontAlgn="base" hangingPunct="0">
              <a:spcBef>
                <a:spcPct val="0"/>
              </a:spcBef>
              <a:spcAft>
                <a:spcPct val="0"/>
              </a:spcAft>
              <a:defRPr sz="3200">
                <a:solidFill>
                  <a:schemeClr val="tx1"/>
                </a:solidFill>
                <a:latin typeface="Verdana" pitchFamily="34" charset="0"/>
              </a:defRPr>
            </a:lvl8pPr>
            <a:lvl9pPr marL="3879982" indent="-228234" eaLnBrk="0" fontAlgn="base" hangingPunct="0">
              <a:spcBef>
                <a:spcPct val="0"/>
              </a:spcBef>
              <a:spcAft>
                <a:spcPct val="0"/>
              </a:spcAft>
              <a:defRPr sz="3200">
                <a:solidFill>
                  <a:schemeClr val="tx1"/>
                </a:solidFill>
                <a:latin typeface="Verdana" pitchFamily="34" charset="0"/>
              </a:defRPr>
            </a:lvl9pPr>
          </a:lstStyle>
          <a:p>
            <a:fld id="{E2933456-2777-4DEC-9D70-4BAA98CECA8E}" type="slidenum">
              <a:rPr lang="en-US" sz="1200"/>
              <a:pPr/>
              <a:t>1</a:t>
            </a:fld>
            <a:endParaRPr 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3ECBCF1-4D06-49D7-BC2C-B4B00250CECD}" type="slidenum">
              <a:rPr lang="en-US" smtClean="0"/>
              <a:pPr>
                <a:defRPr/>
              </a:pPr>
              <a:t>22</a:t>
            </a:fld>
            <a:endParaRPr lang="en-US"/>
          </a:p>
        </p:txBody>
      </p:sp>
    </p:spTree>
    <p:extLst>
      <p:ext uri="{BB962C8B-B14F-4D97-AF65-F5344CB8AC3E}">
        <p14:creationId xmlns:p14="http://schemas.microsoft.com/office/powerpoint/2010/main" val="1214531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ECBCF1-4D06-49D7-BC2C-B4B00250CECD}" type="slidenum">
              <a:rPr lang="en-US" smtClean="0"/>
              <a:pPr>
                <a:defRPr/>
              </a:pPr>
              <a:t>2</a:t>
            </a:fld>
            <a:endParaRPr lang="en-US"/>
          </a:p>
        </p:txBody>
      </p:sp>
    </p:spTree>
    <p:extLst>
      <p:ext uri="{BB962C8B-B14F-4D97-AF65-F5344CB8AC3E}">
        <p14:creationId xmlns:p14="http://schemas.microsoft.com/office/powerpoint/2010/main" val="2891857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Vous m’entendez?			Je veux vous</a:t>
            </a:r>
            <a:br>
              <a:rPr lang="fr-CH" dirty="0" smtClean="0"/>
            </a:br>
            <a:r>
              <a:rPr lang="fr-CH" dirty="0" smtClean="0"/>
              <a:t>				parler 					maintenant</a:t>
            </a:r>
            <a:endParaRPr lang="en-US" dirty="0"/>
          </a:p>
        </p:txBody>
      </p:sp>
      <p:sp>
        <p:nvSpPr>
          <p:cNvPr id="4" name="Slide Number Placeholder 3"/>
          <p:cNvSpPr>
            <a:spLocks noGrp="1"/>
          </p:cNvSpPr>
          <p:nvPr>
            <p:ph type="sldNum" sz="quarter" idx="10"/>
          </p:nvPr>
        </p:nvSpPr>
        <p:spPr/>
        <p:txBody>
          <a:bodyPr/>
          <a:lstStyle/>
          <a:p>
            <a:pPr>
              <a:defRPr/>
            </a:pPr>
            <a:fld id="{53ECBCF1-4D06-49D7-BC2C-B4B00250CECD}" type="slidenum">
              <a:rPr lang="en-US" smtClean="0"/>
              <a:pPr>
                <a:defRPr/>
              </a:pPr>
              <a:t>3</a:t>
            </a:fld>
            <a:endParaRPr lang="en-US"/>
          </a:p>
        </p:txBody>
      </p:sp>
    </p:spTree>
    <p:extLst>
      <p:ext uri="{BB962C8B-B14F-4D97-AF65-F5344CB8AC3E}">
        <p14:creationId xmlns:p14="http://schemas.microsoft.com/office/powerpoint/2010/main" val="2275993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7" name="Rectangle 2"/>
          <p:cNvSpPr>
            <a:spLocks noGrp="1" noChangeArrowheads="1"/>
          </p:cNvSpPr>
          <p:nvPr>
            <p:ph type="ctrTitle"/>
          </p:nvPr>
        </p:nvSpPr>
        <p:spPr>
          <a:xfrm>
            <a:off x="685800" y="2130425"/>
            <a:ext cx="7772400" cy="1470025"/>
          </a:xfrm>
        </p:spPr>
        <p:txBody>
          <a:bodyPr/>
          <a:lstStyle>
            <a:lvl1pPr>
              <a:defRPr/>
            </a:lvl1pPr>
          </a:lstStyle>
          <a:p>
            <a:pPr lvl="0"/>
            <a:r>
              <a:rPr lang="en-GB" noProof="0" smtClean="0"/>
              <a:t>Titelmasterformat durch Klicken bearbeiten</a:t>
            </a:r>
          </a:p>
        </p:txBody>
      </p:sp>
      <p:sp>
        <p:nvSpPr>
          <p:cNvPr id="82958" name="Rectangle 37"/>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GB" noProof="0" smtClean="0"/>
              <a:t>Formatvorlage des Untertitelmasters durch Klicken bearbeiten</a:t>
            </a:r>
          </a:p>
        </p:txBody>
      </p:sp>
    </p:spTree>
    <p:extLst>
      <p:ext uri="{BB962C8B-B14F-4D97-AF65-F5344CB8AC3E}">
        <p14:creationId xmlns:p14="http://schemas.microsoft.com/office/powerpoint/2010/main" val="519011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
          <p:cNvSpPr>
            <a:spLocks noGrp="1" noChangeArrowheads="1"/>
          </p:cNvSpPr>
          <p:nvPr>
            <p:ph type="sldNum" sz="quarter" idx="10"/>
          </p:nvPr>
        </p:nvSpPr>
        <p:spPr>
          <a:ln/>
        </p:spPr>
        <p:txBody>
          <a:bodyPr/>
          <a:lstStyle>
            <a:lvl1pPr>
              <a:defRPr/>
            </a:lvl1pPr>
          </a:lstStyle>
          <a:p>
            <a:pPr>
              <a:defRPr/>
            </a:pPr>
            <a:fld id="{FDECA4B6-8697-4044-A122-5161E8060AF3}" type="slidenum">
              <a:rPr lang="en-GB"/>
              <a:pPr>
                <a:defRPr/>
              </a:pPr>
              <a:t>‹#›</a:t>
            </a:fld>
            <a:endParaRPr lang="en-GB"/>
          </a:p>
        </p:txBody>
      </p:sp>
    </p:spTree>
    <p:extLst>
      <p:ext uri="{BB962C8B-B14F-4D97-AF65-F5344CB8AC3E}">
        <p14:creationId xmlns:p14="http://schemas.microsoft.com/office/powerpoint/2010/main" val="93655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
          <p:cNvSpPr>
            <a:spLocks noGrp="1" noChangeArrowheads="1"/>
          </p:cNvSpPr>
          <p:nvPr>
            <p:ph type="sldNum" sz="quarter" idx="10"/>
          </p:nvPr>
        </p:nvSpPr>
        <p:spPr>
          <a:ln/>
        </p:spPr>
        <p:txBody>
          <a:bodyPr/>
          <a:lstStyle>
            <a:lvl1pPr>
              <a:defRPr/>
            </a:lvl1pPr>
          </a:lstStyle>
          <a:p>
            <a:pPr>
              <a:defRPr/>
            </a:pPr>
            <a:fld id="{FF5A26CB-C1FF-4A4E-BB38-54623FCDC9B1}" type="slidenum">
              <a:rPr lang="en-GB"/>
              <a:pPr>
                <a:defRPr/>
              </a:pPr>
              <a:t>‹#›</a:t>
            </a:fld>
            <a:endParaRPr lang="en-GB"/>
          </a:p>
        </p:txBody>
      </p:sp>
    </p:spTree>
    <p:extLst>
      <p:ext uri="{BB962C8B-B14F-4D97-AF65-F5344CB8AC3E}">
        <p14:creationId xmlns:p14="http://schemas.microsoft.com/office/powerpoint/2010/main" val="420295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3F47DF1C-B20E-4E20-97E2-2788C0B15A73}" type="slidenum">
              <a:rPr lang="en-GB" smtClean="0"/>
              <a:pPr>
                <a:defRPr/>
              </a:pPr>
              <a:t>‹#›</a:t>
            </a:fld>
            <a:endParaRPr lang="en-GB"/>
          </a:p>
        </p:txBody>
      </p:sp>
    </p:spTree>
    <p:extLst>
      <p:ext uri="{BB962C8B-B14F-4D97-AF65-F5344CB8AC3E}">
        <p14:creationId xmlns:p14="http://schemas.microsoft.com/office/powerpoint/2010/main" val="984839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3F47DF1C-B20E-4E20-97E2-2788C0B15A73}" type="slidenum">
              <a:rPr lang="en-GB" smtClean="0"/>
              <a:pPr>
                <a:defRPr/>
              </a:pPr>
              <a:t>‹#›</a:t>
            </a:fld>
            <a:endParaRPr lang="en-GB"/>
          </a:p>
        </p:txBody>
      </p:sp>
    </p:spTree>
    <p:extLst>
      <p:ext uri="{BB962C8B-B14F-4D97-AF65-F5344CB8AC3E}">
        <p14:creationId xmlns:p14="http://schemas.microsoft.com/office/powerpoint/2010/main" val="336610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
          <p:cNvSpPr>
            <a:spLocks noGrp="1" noChangeArrowheads="1"/>
          </p:cNvSpPr>
          <p:nvPr>
            <p:ph type="sldNum" sz="quarter" idx="10"/>
          </p:nvPr>
        </p:nvSpPr>
        <p:spPr>
          <a:ln/>
        </p:spPr>
        <p:txBody>
          <a:bodyPr/>
          <a:lstStyle>
            <a:lvl1pPr>
              <a:defRPr/>
            </a:lvl1pPr>
          </a:lstStyle>
          <a:p>
            <a:pPr>
              <a:defRPr/>
            </a:pPr>
            <a:fld id="{7CB52CE8-A501-45C3-96D0-27B0B2F71D37}" type="slidenum">
              <a:rPr lang="en-GB"/>
              <a:pPr>
                <a:defRPr/>
              </a:pPr>
              <a:t>‹#›</a:t>
            </a:fld>
            <a:endParaRPr lang="en-GB"/>
          </a:p>
        </p:txBody>
      </p:sp>
    </p:spTree>
    <p:extLst>
      <p:ext uri="{BB962C8B-B14F-4D97-AF65-F5344CB8AC3E}">
        <p14:creationId xmlns:p14="http://schemas.microsoft.com/office/powerpoint/2010/main" val="1979280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
          <p:cNvSpPr>
            <a:spLocks noGrp="1" noChangeArrowheads="1"/>
          </p:cNvSpPr>
          <p:nvPr>
            <p:ph type="sldNum" sz="quarter" idx="10"/>
          </p:nvPr>
        </p:nvSpPr>
        <p:spPr>
          <a:ln/>
        </p:spPr>
        <p:txBody>
          <a:bodyPr/>
          <a:lstStyle>
            <a:lvl1pPr>
              <a:defRPr/>
            </a:lvl1pPr>
          </a:lstStyle>
          <a:p>
            <a:pPr>
              <a:defRPr/>
            </a:pPr>
            <a:fld id="{995B1FFC-8118-4A07-A314-ED206CBDBD5A}" type="slidenum">
              <a:rPr lang="en-GB"/>
              <a:pPr>
                <a:defRPr/>
              </a:pPr>
              <a:t>‹#›</a:t>
            </a:fld>
            <a:endParaRPr lang="en-GB"/>
          </a:p>
        </p:txBody>
      </p:sp>
    </p:spTree>
    <p:extLst>
      <p:ext uri="{BB962C8B-B14F-4D97-AF65-F5344CB8AC3E}">
        <p14:creationId xmlns:p14="http://schemas.microsoft.com/office/powerpoint/2010/main" val="315249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
          <p:cNvSpPr>
            <a:spLocks noGrp="1" noChangeArrowheads="1"/>
          </p:cNvSpPr>
          <p:nvPr>
            <p:ph type="sldNum" sz="quarter" idx="10"/>
          </p:nvPr>
        </p:nvSpPr>
        <p:spPr>
          <a:ln/>
        </p:spPr>
        <p:txBody>
          <a:bodyPr/>
          <a:lstStyle>
            <a:lvl1pPr>
              <a:defRPr/>
            </a:lvl1pPr>
          </a:lstStyle>
          <a:p>
            <a:pPr>
              <a:defRPr/>
            </a:pPr>
            <a:fld id="{ECAA95A0-CF25-4321-973C-083049D146A3}" type="slidenum">
              <a:rPr lang="en-GB"/>
              <a:pPr>
                <a:defRPr/>
              </a:pPr>
              <a:t>‹#›</a:t>
            </a:fld>
            <a:endParaRPr lang="en-GB"/>
          </a:p>
        </p:txBody>
      </p:sp>
    </p:spTree>
    <p:extLst>
      <p:ext uri="{BB962C8B-B14F-4D97-AF65-F5344CB8AC3E}">
        <p14:creationId xmlns:p14="http://schemas.microsoft.com/office/powerpoint/2010/main" val="326278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
          <p:cNvSpPr>
            <a:spLocks noGrp="1" noChangeArrowheads="1"/>
          </p:cNvSpPr>
          <p:nvPr>
            <p:ph type="sldNum" sz="quarter" idx="10"/>
          </p:nvPr>
        </p:nvSpPr>
        <p:spPr>
          <a:ln/>
        </p:spPr>
        <p:txBody>
          <a:bodyPr/>
          <a:lstStyle>
            <a:lvl1pPr>
              <a:defRPr/>
            </a:lvl1pPr>
          </a:lstStyle>
          <a:p>
            <a:pPr>
              <a:defRPr/>
            </a:pPr>
            <a:fld id="{5617AFBC-A9F2-40C0-83A7-FDC0C068CDB4}" type="slidenum">
              <a:rPr lang="en-GB"/>
              <a:pPr>
                <a:defRPr/>
              </a:pPr>
              <a:t>‹#›</a:t>
            </a:fld>
            <a:endParaRPr lang="en-GB"/>
          </a:p>
        </p:txBody>
      </p:sp>
    </p:spTree>
    <p:extLst>
      <p:ext uri="{BB962C8B-B14F-4D97-AF65-F5344CB8AC3E}">
        <p14:creationId xmlns:p14="http://schemas.microsoft.com/office/powerpoint/2010/main" val="375020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
          <p:cNvSpPr>
            <a:spLocks noGrp="1" noChangeArrowheads="1"/>
          </p:cNvSpPr>
          <p:nvPr>
            <p:ph type="sldNum" sz="quarter" idx="10"/>
          </p:nvPr>
        </p:nvSpPr>
        <p:spPr>
          <a:ln/>
        </p:spPr>
        <p:txBody>
          <a:bodyPr/>
          <a:lstStyle>
            <a:lvl1pPr>
              <a:defRPr/>
            </a:lvl1pPr>
          </a:lstStyle>
          <a:p>
            <a:pPr>
              <a:defRPr/>
            </a:pPr>
            <a:fld id="{FC5382B4-2ECD-4B00-BAFF-FF970F32426D}" type="slidenum">
              <a:rPr lang="en-GB"/>
              <a:pPr>
                <a:defRPr/>
              </a:pPr>
              <a:t>‹#›</a:t>
            </a:fld>
            <a:endParaRPr lang="en-GB"/>
          </a:p>
        </p:txBody>
      </p:sp>
    </p:spTree>
    <p:extLst>
      <p:ext uri="{BB962C8B-B14F-4D97-AF65-F5344CB8AC3E}">
        <p14:creationId xmlns:p14="http://schemas.microsoft.com/office/powerpoint/2010/main" val="131440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
          <p:cNvSpPr>
            <a:spLocks noGrp="1" noChangeArrowheads="1"/>
          </p:cNvSpPr>
          <p:nvPr>
            <p:ph type="sldNum" sz="quarter" idx="10"/>
          </p:nvPr>
        </p:nvSpPr>
        <p:spPr>
          <a:ln/>
        </p:spPr>
        <p:txBody>
          <a:bodyPr/>
          <a:lstStyle>
            <a:lvl1pPr>
              <a:defRPr/>
            </a:lvl1pPr>
          </a:lstStyle>
          <a:p>
            <a:pPr>
              <a:defRPr/>
            </a:pPr>
            <a:fld id="{117CE1C0-D53B-4489-847D-400977EB031A}" type="slidenum">
              <a:rPr lang="en-GB"/>
              <a:pPr>
                <a:defRPr/>
              </a:pPr>
              <a:t>‹#›</a:t>
            </a:fld>
            <a:endParaRPr lang="en-GB"/>
          </a:p>
        </p:txBody>
      </p:sp>
    </p:spTree>
    <p:extLst>
      <p:ext uri="{BB962C8B-B14F-4D97-AF65-F5344CB8AC3E}">
        <p14:creationId xmlns:p14="http://schemas.microsoft.com/office/powerpoint/2010/main" val="3198750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sldNum" sz="quarter" idx="10"/>
          </p:nvPr>
        </p:nvSpPr>
        <p:spPr>
          <a:ln/>
        </p:spPr>
        <p:txBody>
          <a:bodyPr/>
          <a:lstStyle>
            <a:lvl1pPr>
              <a:defRPr/>
            </a:lvl1pPr>
          </a:lstStyle>
          <a:p>
            <a:pPr>
              <a:defRPr/>
            </a:pPr>
            <a:fld id="{2C88C9BB-8693-496F-B14A-16A8692D80CE}" type="slidenum">
              <a:rPr lang="en-GB"/>
              <a:pPr>
                <a:defRPr/>
              </a:pPr>
              <a:t>‹#›</a:t>
            </a:fld>
            <a:endParaRPr lang="en-GB"/>
          </a:p>
        </p:txBody>
      </p:sp>
    </p:spTree>
    <p:extLst>
      <p:ext uri="{BB962C8B-B14F-4D97-AF65-F5344CB8AC3E}">
        <p14:creationId xmlns:p14="http://schemas.microsoft.com/office/powerpoint/2010/main" val="128866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sldNum" sz="quarter" idx="10"/>
          </p:nvPr>
        </p:nvSpPr>
        <p:spPr>
          <a:ln/>
        </p:spPr>
        <p:txBody>
          <a:bodyPr/>
          <a:lstStyle>
            <a:lvl1pPr>
              <a:defRPr/>
            </a:lvl1pPr>
          </a:lstStyle>
          <a:p>
            <a:pPr>
              <a:defRPr/>
            </a:pPr>
            <a:fld id="{27FA4175-BA2D-4558-9698-90CD13152600}" type="slidenum">
              <a:rPr lang="en-GB"/>
              <a:pPr>
                <a:defRPr/>
              </a:pPr>
              <a:t>‹#›</a:t>
            </a:fld>
            <a:endParaRPr lang="en-GB"/>
          </a:p>
        </p:txBody>
      </p:sp>
    </p:spTree>
    <p:extLst>
      <p:ext uri="{BB962C8B-B14F-4D97-AF65-F5344CB8AC3E}">
        <p14:creationId xmlns:p14="http://schemas.microsoft.com/office/powerpoint/2010/main" val="3211470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1028"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1029"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1030"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p>
        </p:txBody>
      </p:sp>
      <p:sp>
        <p:nvSpPr>
          <p:cNvPr id="1031"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32"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33"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34"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035" name="Picture 26" descr="Picture1"/>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a:spLocks noChangeArrowheads="1"/>
          </p:cNvSpPr>
          <p:nvPr userDrawn="1"/>
        </p:nvSpPr>
        <p:spPr>
          <a:xfrm>
            <a:off x="179388" y="6453188"/>
            <a:ext cx="4670425" cy="268287"/>
          </a:xfrm>
          <a:prstGeom prst="rect">
            <a:avLst/>
          </a:prstGeom>
          <a:noFill/>
        </p:spPr>
        <p:txBody>
          <a:bodyPr/>
          <a:ls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pPr>
              <a:defRPr/>
            </a:pPr>
            <a:r>
              <a:rPr lang="en-US" sz="1400" dirty="0" smtClean="0"/>
              <a:t>Ouagadougou, Burkina Faso, 18 July 2013</a:t>
            </a:r>
            <a:endParaRPr lang="en-US" sz="1400" dirty="0"/>
          </a:p>
        </p:txBody>
      </p:sp>
      <p:sp>
        <p:nvSpPr>
          <p:cNvPr id="103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8"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35" name="Rectangle 15"/>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F47DF1C-B20E-4E20-97E2-2788C0B15A7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75"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 id="2147484076" r:id="rId12"/>
    <p:sldLayoutId id="2147484077" r:id="rId1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fontAlgn="base">
        <a:spcBef>
          <a:spcPct val="0"/>
        </a:spcBef>
        <a:spcAft>
          <a:spcPct val="0"/>
        </a:spcAft>
        <a:defRPr sz="3200" b="1">
          <a:solidFill>
            <a:schemeClr val="bg2"/>
          </a:solidFill>
          <a:latin typeface="Verdana" pitchFamily="34" charset="0"/>
        </a:defRPr>
      </a:lvl6pPr>
      <a:lvl7pPr marL="914400" algn="ctr" rtl="0" fontAlgn="base">
        <a:spcBef>
          <a:spcPct val="0"/>
        </a:spcBef>
        <a:spcAft>
          <a:spcPct val="0"/>
        </a:spcAft>
        <a:defRPr sz="3200" b="1">
          <a:solidFill>
            <a:schemeClr val="bg2"/>
          </a:solidFill>
          <a:latin typeface="Verdana" pitchFamily="34" charset="0"/>
        </a:defRPr>
      </a:lvl7pPr>
      <a:lvl8pPr marL="1371600" algn="ctr" rtl="0" fontAlgn="base">
        <a:spcBef>
          <a:spcPct val="0"/>
        </a:spcBef>
        <a:spcAft>
          <a:spcPct val="0"/>
        </a:spcAft>
        <a:defRPr sz="3200" b="1">
          <a:solidFill>
            <a:schemeClr val="bg2"/>
          </a:solidFill>
          <a:latin typeface="Verdana" pitchFamily="34" charset="0"/>
        </a:defRPr>
      </a:lvl8pPr>
      <a:lvl9pPr marL="1828800" algn="ctr" rtl="0" fontAlgn="base">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7"/>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8"/>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7"/>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8"/>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7"/>
        </a:buBlip>
        <a:defRPr sz="2000">
          <a:solidFill>
            <a:schemeClr val="bg2"/>
          </a:solidFill>
          <a:latin typeface="+mn-lt"/>
        </a:defRPr>
      </a:lvl5pPr>
      <a:lvl6pPr marL="2514600" indent="-228600" algn="l" rtl="0" fontAlgn="base">
        <a:spcBef>
          <a:spcPct val="20000"/>
        </a:spcBef>
        <a:spcAft>
          <a:spcPct val="0"/>
        </a:spcAft>
        <a:buSzPct val="60000"/>
        <a:buBlip>
          <a:blip r:embed="rId17"/>
        </a:buBlip>
        <a:defRPr sz="2000">
          <a:solidFill>
            <a:schemeClr val="bg2"/>
          </a:solidFill>
          <a:latin typeface="+mn-lt"/>
        </a:defRPr>
      </a:lvl6pPr>
      <a:lvl7pPr marL="2971800" indent="-228600" algn="l" rtl="0" fontAlgn="base">
        <a:spcBef>
          <a:spcPct val="20000"/>
        </a:spcBef>
        <a:spcAft>
          <a:spcPct val="0"/>
        </a:spcAft>
        <a:buSzPct val="60000"/>
        <a:buBlip>
          <a:blip r:embed="rId17"/>
        </a:buBlip>
        <a:defRPr sz="2000">
          <a:solidFill>
            <a:schemeClr val="bg2"/>
          </a:solidFill>
          <a:latin typeface="+mn-lt"/>
        </a:defRPr>
      </a:lvl7pPr>
      <a:lvl8pPr marL="3429000" indent="-228600" algn="l" rtl="0" fontAlgn="base">
        <a:spcBef>
          <a:spcPct val="20000"/>
        </a:spcBef>
        <a:spcAft>
          <a:spcPct val="0"/>
        </a:spcAft>
        <a:buSzPct val="60000"/>
        <a:buBlip>
          <a:blip r:embed="rId17"/>
        </a:buBlip>
        <a:defRPr sz="2000">
          <a:solidFill>
            <a:schemeClr val="bg2"/>
          </a:solidFill>
          <a:latin typeface="+mn-lt"/>
        </a:defRPr>
      </a:lvl8pPr>
      <a:lvl9pPr marL="3886200" indent="-228600" algn="l" rtl="0" fontAlgn="base">
        <a:spcBef>
          <a:spcPct val="20000"/>
        </a:spcBef>
        <a:spcAft>
          <a:spcPct val="0"/>
        </a:spcAft>
        <a:buSzPct val="60000"/>
        <a:buBlip>
          <a:blip r:embed="rId17"/>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itu.int/net/ITU-T/ddp/Default.aspx?groupid=T13-SG1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tu.int/en/ITU-T/studygroups/2013-2016/12/Pages/default.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tu.int/ITU-T/recommendations/index_sg.aspx?sg=1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074" name="Slide Number Placeholder 1"/>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0B0B2EC-6373-4C1C-9C58-9CFE7FCA9214}" type="slidenum">
              <a:rPr lang="en-GB" sz="1400"/>
              <a:pPr/>
              <a:t>1</a:t>
            </a:fld>
            <a:endParaRPr lang="en-GB" sz="1400"/>
          </a:p>
        </p:txBody>
      </p:sp>
      <p:sp>
        <p:nvSpPr>
          <p:cNvPr id="3075" name="Rectangle 10"/>
          <p:cNvSpPr>
            <a:spLocks noGrp="1" noChangeArrowheads="1"/>
          </p:cNvSpPr>
          <p:nvPr>
            <p:ph type="ctrTitle" idx="4294967295"/>
          </p:nvPr>
        </p:nvSpPr>
        <p:spPr>
          <a:xfrm>
            <a:off x="0" y="2130425"/>
            <a:ext cx="9144000" cy="1470025"/>
          </a:xfrm>
        </p:spPr>
        <p:txBody>
          <a:bodyPr/>
          <a:lstStyle/>
          <a:p>
            <a:pPr eaLnBrk="1" hangingPunct="1"/>
            <a:r>
              <a:rPr lang="fr-CH" dirty="0" smtClean="0"/>
              <a:t>Aperçu des activités de la Commission d'études 12 de l'UIT-T</a:t>
            </a:r>
          </a:p>
        </p:txBody>
      </p:sp>
      <p:sp>
        <p:nvSpPr>
          <p:cNvPr id="3076" name="Rectangle 11"/>
          <p:cNvSpPr>
            <a:spLocks noGrp="1" noChangeArrowheads="1"/>
          </p:cNvSpPr>
          <p:nvPr>
            <p:ph type="subTitle" idx="4294967295"/>
          </p:nvPr>
        </p:nvSpPr>
        <p:spPr>
          <a:xfrm>
            <a:off x="1115616" y="3886200"/>
            <a:ext cx="6840760" cy="1703040"/>
          </a:xfrm>
        </p:spPr>
        <p:txBody>
          <a:bodyPr/>
          <a:lstStyle/>
          <a:p>
            <a:pPr marL="0" indent="0" algn="ctr" eaLnBrk="1" hangingPunct="1">
              <a:buFontTx/>
              <a:buNone/>
            </a:pPr>
            <a:r>
              <a:rPr lang="en-GB" sz="2400" b="1" dirty="0" smtClean="0"/>
              <a:t>Joachim </a:t>
            </a:r>
            <a:r>
              <a:rPr lang="en-GB" sz="2400" b="1" dirty="0" err="1" smtClean="0"/>
              <a:t>Pomy</a:t>
            </a:r>
            <a:r>
              <a:rPr lang="en-GB" sz="2400" b="1" dirty="0" smtClean="0"/>
              <a:t>, Rapporteur de la CE 12 </a:t>
            </a:r>
          </a:p>
          <a:p>
            <a:pPr marL="0" indent="0" algn="ctr" eaLnBrk="1" hangingPunct="1">
              <a:buFontTx/>
              <a:buNone/>
            </a:pPr>
            <a:r>
              <a:rPr lang="en-GB" sz="2400" b="1" dirty="0" smtClean="0"/>
              <a:t>Consultant, </a:t>
            </a:r>
            <a:r>
              <a:rPr lang="en-GB" sz="2400" b="1" dirty="0" err="1" smtClean="0"/>
              <a:t>Opticom</a:t>
            </a:r>
            <a:r>
              <a:rPr lang="en-GB" sz="2400" b="1" dirty="0" smtClean="0"/>
              <a:t> GmbH</a:t>
            </a:r>
          </a:p>
          <a:p>
            <a:pPr marL="0" indent="0" algn="ctr" eaLnBrk="1" hangingPunct="1">
              <a:buFontTx/>
              <a:buNone/>
            </a:pPr>
            <a:r>
              <a:rPr lang="en-GB" sz="2400" b="1" dirty="0" smtClean="0"/>
              <a:t>Consultant@joachimpomy.de</a:t>
            </a:r>
            <a:endParaRPr lang="en-US" sz="2400" b="1" dirty="0" smtClean="0"/>
          </a:p>
        </p:txBody>
      </p:sp>
      <p:sp>
        <p:nvSpPr>
          <p:cNvPr id="5125" name="Rectangle 13"/>
          <p:cNvSpPr>
            <a:spLocks noChangeArrowheads="1"/>
          </p:cNvSpPr>
          <p:nvPr/>
        </p:nvSpPr>
        <p:spPr bwMode="auto">
          <a:xfrm>
            <a:off x="0" y="404813"/>
            <a:ext cx="9144000" cy="1655762"/>
          </a:xfrm>
          <a:prstGeom prst="rect">
            <a:avLst/>
          </a:prstGeom>
          <a:noFill/>
          <a:ln w="9525">
            <a:noFill/>
            <a:miter lim="800000"/>
            <a:headEnd/>
            <a:tailEnd/>
          </a:ln>
        </p:spPr>
        <p:txBody>
          <a:bodyPr anchor="ctr"/>
          <a:lstStyle/>
          <a:p>
            <a:pPr algn="ctr">
              <a:lnSpc>
                <a:spcPct val="80000"/>
              </a:lnSpc>
              <a:defRPr/>
            </a:pPr>
            <a:r>
              <a:rPr lang="fr-CH" sz="2400" b="1" dirty="0" smtClean="0">
                <a:solidFill>
                  <a:schemeClr val="bg2"/>
                </a:solidFill>
              </a:rPr>
              <a:t>Atelier de l'UIT intitulé</a:t>
            </a:r>
          </a:p>
          <a:p>
            <a:pPr algn="ctr">
              <a:lnSpc>
                <a:spcPct val="80000"/>
              </a:lnSpc>
              <a:defRPr/>
            </a:pPr>
            <a:r>
              <a:rPr lang="fr-CH" sz="2400" b="1" dirty="0" smtClean="0">
                <a:solidFill>
                  <a:schemeClr val="bg2"/>
                </a:solidFill>
              </a:rPr>
              <a:t>"Etablir </a:t>
            </a:r>
            <a:r>
              <a:rPr lang="fr-CH" sz="2400" b="1" dirty="0" smtClean="0">
                <a:solidFill>
                  <a:schemeClr val="bg2"/>
                </a:solidFill>
              </a:rPr>
              <a:t>des critères de référence pour l'évaluation de la qualité de service des réseaux multimédias"</a:t>
            </a:r>
            <a:endParaRPr lang="fr-CH" sz="2400" b="1" dirty="0" smtClean="0">
              <a:solidFill>
                <a:schemeClr val="accent6">
                  <a:lumMod val="75000"/>
                </a:schemeClr>
              </a:solidFill>
            </a:endParaRPr>
          </a:p>
          <a:p>
            <a:pPr algn="ctr">
              <a:lnSpc>
                <a:spcPct val="80000"/>
              </a:lnSpc>
              <a:defRPr/>
            </a:pPr>
            <a:endParaRPr lang="fr-CH" sz="2400" b="1" dirty="0" smtClean="0">
              <a:solidFill>
                <a:schemeClr val="accent6">
                  <a:lumMod val="75000"/>
                </a:schemeClr>
              </a:solidFill>
            </a:endParaRPr>
          </a:p>
          <a:p>
            <a:pPr algn="ctr">
              <a:lnSpc>
                <a:spcPct val="80000"/>
              </a:lnSpc>
              <a:defRPr/>
            </a:pPr>
            <a:r>
              <a:rPr lang="fr-CH" sz="1800" b="1" dirty="0" smtClean="0">
                <a:solidFill>
                  <a:schemeClr val="accent6">
                    <a:lumMod val="75000"/>
                  </a:schemeClr>
                </a:solidFill>
              </a:rPr>
              <a:t>(Ouagadougou, Burkina Faso, 18 juillet 2013</a:t>
            </a:r>
            <a:r>
              <a:rPr lang="en-US" sz="1800" b="1" dirty="0" smtClean="0">
                <a:solidFill>
                  <a:schemeClr val="accent6">
                    <a:lumMod val="75000"/>
                  </a:schemeClr>
                </a:solidFill>
              </a:rPr>
              <a:t>)</a:t>
            </a:r>
            <a:endParaRPr lang="en-US" sz="1800" b="1" dirty="0">
              <a:solidFill>
                <a:schemeClr val="bg2"/>
              </a:solidFill>
            </a:endParaRPr>
          </a:p>
        </p:txBody>
      </p:sp>
      <p:sp>
        <p:nvSpPr>
          <p:cNvPr id="3078"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079"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080"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081"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082"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GB"/>
          </a:p>
        </p:txBody>
      </p:sp>
      <p:pic>
        <p:nvPicPr>
          <p:cNvPr id="3083"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613650" y="6237288"/>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Footer Placeholder 3"/>
          <p:cNvSpPr txBox="1">
            <a:spLocks/>
          </p:cNvSpPr>
          <p:nvPr/>
        </p:nvSpPr>
        <p:spPr>
          <a:xfrm>
            <a:off x="251520" y="6356350"/>
            <a:ext cx="3888432" cy="457026"/>
          </a:xfrm>
          <a:prstGeom prst="rect">
            <a:avLst/>
          </a:prstGeom>
        </p:spPr>
        <p:txBody>
          <a:bodyPr/>
          <a:ls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endParaRPr lang="fr-FR" dirty="0"/>
          </a:p>
        </p:txBody>
      </p:sp>
      <p:sp>
        <p:nvSpPr>
          <p:cNvPr id="16" name="Rectangle 4"/>
          <p:cNvSpPr txBox="1">
            <a:spLocks noChangeArrowheads="1"/>
          </p:cNvSpPr>
          <p:nvPr/>
        </p:nvSpPr>
        <p:spPr bwMode="auto">
          <a:xfrm>
            <a:off x="179388" y="6453188"/>
            <a:ext cx="467042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a:t>Ouagadougou, Burkina Faso, </a:t>
            </a:r>
            <a:r>
              <a:rPr lang="en-US" sz="1400" dirty="0" smtClean="0"/>
              <a:t>18 July 2013</a:t>
            </a:r>
            <a:endParaRPr lang="en-US" sz="1400" dirty="0"/>
          </a:p>
        </p:txBody>
      </p:sp>
      <p:sp>
        <p:nvSpPr>
          <p:cNvPr id="17"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D312452E-9824-478C-AD1E-C0E0F71F6FE2}" type="slidenum">
              <a:rPr lang="en-GB" sz="1400"/>
              <a:pPr/>
              <a:t>10</a:t>
            </a:fld>
            <a:endParaRPr lang="en-GB" sz="1400"/>
          </a:p>
        </p:txBody>
      </p:sp>
      <p:sp>
        <p:nvSpPr>
          <p:cNvPr id="12291" name="Rectangle 2"/>
          <p:cNvSpPr>
            <a:spLocks noGrp="1" noChangeArrowheads="1"/>
          </p:cNvSpPr>
          <p:nvPr>
            <p:ph type="title"/>
          </p:nvPr>
        </p:nvSpPr>
        <p:spPr/>
        <p:txBody>
          <a:bodyPr/>
          <a:lstStyle/>
          <a:p>
            <a:pPr eaLnBrk="1" hangingPunct="1"/>
            <a:r>
              <a:rPr lang="de-DE" dirty="0" err="1" smtClean="0"/>
              <a:t>Groupes</a:t>
            </a:r>
            <a:r>
              <a:rPr lang="de-DE" dirty="0" smtClean="0"/>
              <a:t> relevant de la CE 12</a:t>
            </a:r>
            <a:endParaRPr lang="en-US" dirty="0" smtClean="0"/>
          </a:p>
        </p:txBody>
      </p:sp>
      <p:sp>
        <p:nvSpPr>
          <p:cNvPr id="45059" name="Rectangle 3"/>
          <p:cNvSpPr>
            <a:spLocks noGrp="1" noChangeArrowheads="1"/>
          </p:cNvSpPr>
          <p:nvPr>
            <p:ph type="body" idx="1"/>
          </p:nvPr>
        </p:nvSpPr>
        <p:spPr>
          <a:xfrm>
            <a:off x="457200" y="1165225"/>
            <a:ext cx="8229600" cy="4525963"/>
          </a:xfrm>
        </p:spPr>
        <p:txBody>
          <a:bodyPr/>
          <a:lstStyle/>
          <a:p>
            <a:pPr eaLnBrk="1" hangingPunct="1">
              <a:spcBef>
                <a:spcPct val="0"/>
              </a:spcBef>
              <a:defRPr/>
            </a:pPr>
            <a:r>
              <a:rPr lang="de-DE" sz="2000" b="1" dirty="0" smtClean="0"/>
              <a:t>Groupe spécialisé sur les communications au </a:t>
            </a:r>
            <a:r>
              <a:rPr lang="de-DE" sz="2000" b="1" dirty="0" err="1" smtClean="0"/>
              <a:t>volant</a:t>
            </a:r>
            <a:r>
              <a:rPr lang="de-DE" sz="2000" b="1" dirty="0" smtClean="0"/>
              <a:t> </a:t>
            </a:r>
            <a:r>
              <a:rPr lang="de-DE" sz="2000" dirty="0" smtClean="0"/>
              <a:t>(</a:t>
            </a:r>
            <a:r>
              <a:rPr lang="fr-CH" sz="2000" dirty="0" smtClean="0"/>
              <a:t>dissous</a:t>
            </a:r>
            <a:r>
              <a:rPr lang="de-DE" sz="2000" dirty="0" smtClean="0"/>
              <a:t> </a:t>
            </a:r>
            <a:r>
              <a:rPr lang="de-DE" sz="2000" dirty="0" smtClean="0"/>
              <a:t>en 2013)</a:t>
            </a:r>
          </a:p>
          <a:p>
            <a:pPr lvl="1" eaLnBrk="1" hangingPunct="1">
              <a:spcBef>
                <a:spcPct val="0"/>
              </a:spcBef>
              <a:defRPr/>
            </a:pPr>
            <a:r>
              <a:rPr lang="de-DE" sz="2000" i="1" dirty="0" smtClean="0"/>
              <a:t>Hans Gierlich, Président</a:t>
            </a:r>
          </a:p>
          <a:p>
            <a:pPr eaLnBrk="1" hangingPunct="1">
              <a:spcBef>
                <a:spcPct val="0"/>
              </a:spcBef>
              <a:defRPr/>
            </a:pPr>
            <a:r>
              <a:rPr lang="de-DE" sz="2000" b="1" dirty="0" smtClean="0"/>
              <a:t>Groupe spécialisé sur la distracion au </a:t>
            </a:r>
            <a:r>
              <a:rPr lang="de-DE" sz="2000" b="1" dirty="0" err="1" smtClean="0"/>
              <a:t>volant</a:t>
            </a:r>
            <a:r>
              <a:rPr lang="de-DE" sz="2000" b="1" dirty="0" smtClean="0"/>
              <a:t> </a:t>
            </a:r>
            <a:r>
              <a:rPr lang="de-DE" sz="2000" dirty="0" smtClean="0"/>
              <a:t>(</a:t>
            </a:r>
            <a:r>
              <a:rPr lang="fr-CH" sz="2000" dirty="0" smtClean="0"/>
              <a:t>dissous</a:t>
            </a:r>
            <a:r>
              <a:rPr lang="de-DE" sz="2000" dirty="0" smtClean="0"/>
              <a:t> </a:t>
            </a:r>
            <a:r>
              <a:rPr lang="de-DE" sz="2000" dirty="0" smtClean="0"/>
              <a:t>en 2013)</a:t>
            </a:r>
            <a:endParaRPr lang="en-GB" sz="2000" b="1" dirty="0" smtClean="0"/>
          </a:p>
          <a:p>
            <a:pPr lvl="1" eaLnBrk="1" hangingPunct="1">
              <a:spcBef>
                <a:spcPct val="0"/>
              </a:spcBef>
              <a:defRPr/>
            </a:pPr>
            <a:r>
              <a:rPr lang="de-DE" sz="2000" i="1" dirty="0" smtClean="0"/>
              <a:t>Scott Pennock, Président</a:t>
            </a:r>
          </a:p>
          <a:p>
            <a:pPr eaLnBrk="1" hangingPunct="1">
              <a:spcBef>
                <a:spcPct val="0"/>
              </a:spcBef>
              <a:defRPr/>
            </a:pPr>
            <a:r>
              <a:rPr lang="de-DE" sz="2000" b="1" dirty="0" smtClean="0"/>
              <a:t>Groupe sur le développement de la qualité de service</a:t>
            </a:r>
          </a:p>
          <a:p>
            <a:pPr lvl="1" eaLnBrk="1" hangingPunct="1">
              <a:spcBef>
                <a:spcPct val="0"/>
              </a:spcBef>
              <a:defRPr/>
            </a:pPr>
            <a:r>
              <a:rPr lang="de-DE" sz="2000" i="1" dirty="0" smtClean="0"/>
              <a:t>Yvonne Umutoni, Présidente</a:t>
            </a:r>
          </a:p>
          <a:p>
            <a:pPr eaLnBrk="1" hangingPunct="1">
              <a:spcBef>
                <a:spcPct val="0"/>
              </a:spcBef>
              <a:defRPr/>
            </a:pPr>
            <a:r>
              <a:rPr lang="fr-CH" sz="2000" b="1" dirty="0" smtClean="0"/>
              <a:t>Groupe</a:t>
            </a:r>
            <a:r>
              <a:rPr lang="de-DE" sz="2000" b="1" dirty="0" smtClean="0"/>
              <a:t> </a:t>
            </a:r>
            <a:r>
              <a:rPr lang="fr-CH" sz="2000" b="1" dirty="0" smtClean="0"/>
              <a:t>régional</a:t>
            </a:r>
            <a:r>
              <a:rPr lang="de-DE" sz="2000" b="1" dirty="0" smtClean="0"/>
              <a:t> </a:t>
            </a:r>
            <a:r>
              <a:rPr lang="fr-CH" sz="2000" b="1" dirty="0" smtClean="0"/>
              <a:t>pour l'Afrique</a:t>
            </a:r>
          </a:p>
          <a:p>
            <a:pPr lvl="1" eaLnBrk="1" hangingPunct="1">
              <a:spcBef>
                <a:spcPct val="0"/>
              </a:spcBef>
              <a:defRPr/>
            </a:pPr>
            <a:r>
              <a:rPr lang="en-GB" sz="2000" i="1" dirty="0" err="1" smtClean="0"/>
              <a:t>Gamal</a:t>
            </a:r>
            <a:r>
              <a:rPr lang="en-GB" sz="2000" i="1" dirty="0" smtClean="0"/>
              <a:t> Amin </a:t>
            </a:r>
            <a:r>
              <a:rPr lang="en-GB" sz="2000" i="1" dirty="0" err="1" smtClean="0"/>
              <a:t>Elsayed</a:t>
            </a:r>
            <a:r>
              <a:rPr lang="de-DE" sz="2000" i="1" dirty="0" smtClean="0"/>
              <a:t>, Président</a:t>
            </a:r>
          </a:p>
          <a:p>
            <a:pPr marL="457200" lvl="1" indent="0" eaLnBrk="1" hangingPunct="1">
              <a:spcBef>
                <a:spcPct val="0"/>
              </a:spcBef>
              <a:buFont typeface="ZapfDingbats BT" pitchFamily="18" charset="2"/>
              <a:buNone/>
              <a:defRPr/>
            </a:pPr>
            <a:endParaRPr lang="en-US" sz="2000" i="1"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7F7616E7-30F4-4DAC-9AC7-A99238041E21}" type="slidenum">
              <a:rPr lang="en-GB" sz="1400"/>
              <a:pPr/>
              <a:t>11</a:t>
            </a:fld>
            <a:endParaRPr lang="en-GB" sz="1400"/>
          </a:p>
        </p:txBody>
      </p:sp>
      <p:sp>
        <p:nvSpPr>
          <p:cNvPr id="13315" name="Rectangle 2"/>
          <p:cNvSpPr>
            <a:spLocks noGrp="1" noChangeArrowheads="1"/>
          </p:cNvSpPr>
          <p:nvPr>
            <p:ph type="title"/>
          </p:nvPr>
        </p:nvSpPr>
        <p:spPr/>
        <p:txBody>
          <a:bodyPr/>
          <a:lstStyle/>
          <a:p>
            <a:pPr eaLnBrk="1" hangingPunct="1"/>
            <a:r>
              <a:rPr lang="fr-CH" sz="3600" b="0" dirty="0" smtClean="0"/>
              <a:t>Groupe spécialisé sur les communications au volant</a:t>
            </a:r>
          </a:p>
        </p:txBody>
      </p:sp>
      <p:sp>
        <p:nvSpPr>
          <p:cNvPr id="13316" name="Rectangle 3"/>
          <p:cNvSpPr>
            <a:spLocks noGrp="1" noChangeArrowheads="1"/>
          </p:cNvSpPr>
          <p:nvPr>
            <p:ph type="body" idx="1"/>
          </p:nvPr>
        </p:nvSpPr>
        <p:spPr>
          <a:xfrm>
            <a:off x="457200" y="1165225"/>
            <a:ext cx="8686800" cy="5144095"/>
          </a:xfrm>
        </p:spPr>
        <p:txBody>
          <a:bodyPr/>
          <a:lstStyle/>
          <a:p>
            <a:pPr eaLnBrk="1" hangingPunct="1">
              <a:lnSpc>
                <a:spcPct val="90000"/>
              </a:lnSpc>
            </a:pPr>
            <a:r>
              <a:rPr lang="fr-CH" sz="2400" dirty="0" smtClean="0"/>
              <a:t>Communications au volant</a:t>
            </a:r>
          </a:p>
          <a:p>
            <a:pPr lvl="1" eaLnBrk="1" hangingPunct="1">
              <a:lnSpc>
                <a:spcPct val="90000"/>
              </a:lnSpc>
            </a:pPr>
            <a:r>
              <a:rPr lang="fr-CH" sz="2000" dirty="0" smtClean="0"/>
              <a:t>Paramètres de qualité et méthodes d'essai</a:t>
            </a:r>
          </a:p>
          <a:p>
            <a:pPr eaLnBrk="1" hangingPunct="1">
              <a:lnSpc>
                <a:spcPct val="90000"/>
              </a:lnSpc>
            </a:pPr>
            <a:r>
              <a:rPr lang="fr-CH" sz="2400" dirty="0" smtClean="0"/>
              <a:t>Interaction des systèmes mains libres de voiture et de la radio</a:t>
            </a:r>
          </a:p>
          <a:p>
            <a:pPr eaLnBrk="1" hangingPunct="1">
              <a:lnSpc>
                <a:spcPct val="90000"/>
              </a:lnSpc>
            </a:pPr>
            <a:r>
              <a:rPr lang="fr-CH" sz="2400" dirty="0" smtClean="0"/>
              <a:t>Exigences concernant le niveau des </a:t>
            </a:r>
            <a:r>
              <a:rPr lang="fr-CH" sz="2400" dirty="0" smtClean="0"/>
              <a:t>sous-systèmes</a:t>
            </a:r>
            <a:endParaRPr lang="fr-CH" sz="2400" dirty="0" smtClean="0"/>
          </a:p>
          <a:p>
            <a:pPr eaLnBrk="1" hangingPunct="1">
              <a:lnSpc>
                <a:spcPct val="90000"/>
              </a:lnSpc>
            </a:pPr>
            <a:r>
              <a:rPr lang="fr-CH" sz="2400" dirty="0" smtClean="0"/>
              <a:t>Exigences et procédures d'essai pour les systèmes super large bande et les systèmes pleine bande</a:t>
            </a:r>
          </a:p>
          <a:p>
            <a:pPr eaLnBrk="1" hangingPunct="1">
              <a:lnSpc>
                <a:spcPct val="90000"/>
              </a:lnSpc>
            </a:pPr>
            <a:r>
              <a:rPr lang="fr-CH" sz="2400" dirty="0" smtClean="0"/>
              <a:t>Interaction avec d'autres composants audio et d'autres systèmes dans la voiture</a:t>
            </a:r>
          </a:p>
          <a:p>
            <a:pPr eaLnBrk="1" hangingPunct="1">
              <a:lnSpc>
                <a:spcPct val="90000"/>
              </a:lnSpc>
            </a:pPr>
            <a:r>
              <a:rPr lang="fr-CH" sz="2400" dirty="0" smtClean="0"/>
              <a:t>Exigences particulières/procédures d'essai applicables aux systèmes de reconnaissance pour automobiles</a:t>
            </a:r>
          </a:p>
          <a:p>
            <a:pPr eaLnBrk="1" hangingPunct="1">
              <a:lnSpc>
                <a:spcPct val="90000"/>
              </a:lnSpc>
            </a:pPr>
            <a:r>
              <a:rPr lang="fr-CH" sz="2400" dirty="0" smtClean="0"/>
              <a:t>Modèles de qualité: quels modèles appliquer dans un environnement automobile et </a:t>
            </a:r>
            <a:r>
              <a:rPr lang="fr-CH" sz="2400" dirty="0" smtClean="0"/>
              <a:t>comment</a:t>
            </a:r>
            <a:r>
              <a:rPr lang="en-US" sz="2400" dirty="0" smtClean="0"/>
              <a:t>?</a:t>
            </a:r>
            <a:endParaRPr lang="en-US" sz="2400"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B8321E0F-3BAB-4E3B-8487-54EB50DCCDEB}" type="slidenum">
              <a:rPr lang="en-GB" sz="1400"/>
              <a:pPr/>
              <a:t>12</a:t>
            </a:fld>
            <a:endParaRPr lang="en-GB" sz="1400"/>
          </a:p>
        </p:txBody>
      </p:sp>
      <p:sp>
        <p:nvSpPr>
          <p:cNvPr id="14339" name="Rectangle 2"/>
          <p:cNvSpPr>
            <a:spLocks noGrp="1" noChangeArrowheads="1"/>
          </p:cNvSpPr>
          <p:nvPr>
            <p:ph type="title"/>
          </p:nvPr>
        </p:nvSpPr>
        <p:spPr/>
        <p:txBody>
          <a:bodyPr/>
          <a:lstStyle/>
          <a:p>
            <a:pPr eaLnBrk="1" hangingPunct="1"/>
            <a:r>
              <a:rPr lang="de-DE" b="0" dirty="0" err="1" smtClean="0"/>
              <a:t>Groupe</a:t>
            </a:r>
            <a:r>
              <a:rPr lang="de-DE" b="0" dirty="0" smtClean="0"/>
              <a:t> </a:t>
            </a:r>
            <a:r>
              <a:rPr lang="de-DE" b="0" dirty="0" err="1" smtClean="0"/>
              <a:t>sur</a:t>
            </a:r>
            <a:r>
              <a:rPr lang="de-DE" b="0" dirty="0" smtClean="0"/>
              <a:t> le </a:t>
            </a:r>
            <a:r>
              <a:rPr lang="de-DE" b="0" dirty="0" err="1" smtClean="0"/>
              <a:t>développement</a:t>
            </a:r>
            <a:r>
              <a:rPr lang="de-DE" b="0" dirty="0" smtClean="0"/>
              <a:t> de </a:t>
            </a:r>
            <a:r>
              <a:rPr lang="de-DE" b="0" dirty="0" smtClean="0"/>
              <a:t/>
            </a:r>
            <a:br>
              <a:rPr lang="de-DE" b="0" dirty="0" smtClean="0"/>
            </a:br>
            <a:r>
              <a:rPr lang="de-DE" b="0" dirty="0" smtClean="0"/>
              <a:t>la </a:t>
            </a:r>
            <a:r>
              <a:rPr lang="de-DE" b="0" dirty="0" err="1" smtClean="0"/>
              <a:t>qualité</a:t>
            </a:r>
            <a:r>
              <a:rPr lang="de-DE" b="0" dirty="0" smtClean="0"/>
              <a:t> de </a:t>
            </a:r>
            <a:r>
              <a:rPr lang="de-DE" b="0" dirty="0" err="1" smtClean="0"/>
              <a:t>service</a:t>
            </a:r>
            <a:endParaRPr lang="en-US" b="0" dirty="0" smtClean="0"/>
          </a:p>
        </p:txBody>
      </p:sp>
      <p:sp>
        <p:nvSpPr>
          <p:cNvPr id="14340" name="Rectangle 3"/>
          <p:cNvSpPr>
            <a:spLocks noGrp="1" noChangeArrowheads="1"/>
          </p:cNvSpPr>
          <p:nvPr>
            <p:ph type="body" idx="1"/>
          </p:nvPr>
        </p:nvSpPr>
        <p:spPr>
          <a:xfrm>
            <a:off x="457200" y="1165225"/>
            <a:ext cx="8686800" cy="5000625"/>
          </a:xfrm>
        </p:spPr>
        <p:txBody>
          <a:bodyPr/>
          <a:lstStyle/>
          <a:p>
            <a:pPr eaLnBrk="1" hangingPunct="1">
              <a:lnSpc>
                <a:spcPct val="80000"/>
              </a:lnSpc>
            </a:pPr>
            <a:r>
              <a:rPr lang="fr-CH" sz="2000" dirty="0" smtClean="0"/>
              <a:t>Encourage une participation plus large aux activités internationales dans le domaine de la qualité de service</a:t>
            </a:r>
          </a:p>
          <a:p>
            <a:pPr eaLnBrk="1" hangingPunct="1">
              <a:lnSpc>
                <a:spcPct val="80000"/>
              </a:lnSpc>
            </a:pPr>
            <a:endParaRPr lang="fr-CH" sz="2000" dirty="0" smtClean="0"/>
          </a:p>
          <a:p>
            <a:pPr eaLnBrk="1" hangingPunct="1">
              <a:lnSpc>
                <a:spcPct val="80000"/>
              </a:lnSpc>
            </a:pPr>
            <a:r>
              <a:rPr lang="fr-CH" sz="2000" dirty="0" smtClean="0"/>
              <a:t>Identifie et développe les activités de contrôle de la qualité de fonctionnement pour la qualité de service</a:t>
            </a:r>
          </a:p>
          <a:p>
            <a:pPr eaLnBrk="1" hangingPunct="1">
              <a:lnSpc>
                <a:spcPct val="80000"/>
              </a:lnSpc>
            </a:pPr>
            <a:endParaRPr lang="fr-CH" sz="2000" dirty="0" smtClean="0"/>
          </a:p>
          <a:p>
            <a:pPr eaLnBrk="1" hangingPunct="1">
              <a:lnSpc>
                <a:spcPct val="80000"/>
              </a:lnSpc>
            </a:pPr>
            <a:r>
              <a:rPr lang="fr-CH" sz="2000" dirty="0" smtClean="0"/>
              <a:t>Identifie les procédures et les pratiques à inclure dans les Recommandations </a:t>
            </a:r>
            <a:r>
              <a:rPr lang="fr-CH" sz="2000" dirty="0" smtClean="0"/>
              <a:t>UIT-T</a:t>
            </a:r>
            <a:endParaRPr lang="fr-CH" sz="2000" dirty="0" smtClean="0"/>
          </a:p>
          <a:p>
            <a:pPr eaLnBrk="1" hangingPunct="1">
              <a:lnSpc>
                <a:spcPct val="80000"/>
              </a:lnSpc>
            </a:pPr>
            <a:endParaRPr lang="fr-CH" sz="2000" dirty="0" smtClean="0"/>
          </a:p>
          <a:p>
            <a:pPr eaLnBrk="1" hangingPunct="1">
              <a:lnSpc>
                <a:spcPct val="80000"/>
              </a:lnSpc>
            </a:pPr>
            <a:r>
              <a:rPr lang="fr-CH" sz="2000" dirty="0" smtClean="0"/>
              <a:t>Diffuse des informations sur les techniques et les procédures </a:t>
            </a:r>
            <a:r>
              <a:rPr lang="fr-CH" sz="2000" dirty="0" smtClean="0"/>
              <a:t>relatives </a:t>
            </a:r>
            <a:r>
              <a:rPr lang="fr-CH" sz="2000" dirty="0" smtClean="0"/>
              <a:t>à la qualité de service</a:t>
            </a:r>
          </a:p>
          <a:p>
            <a:pPr eaLnBrk="1" hangingPunct="1">
              <a:lnSpc>
                <a:spcPct val="80000"/>
              </a:lnSpc>
            </a:pPr>
            <a:endParaRPr lang="fr-CH" sz="2000" dirty="0" smtClean="0"/>
          </a:p>
          <a:p>
            <a:pPr eaLnBrk="1" hangingPunct="1">
              <a:lnSpc>
                <a:spcPct val="80000"/>
              </a:lnSpc>
            </a:pPr>
            <a:r>
              <a:rPr lang="fr-CH" sz="2000" dirty="0" err="1" smtClean="0"/>
              <a:t>Elabore</a:t>
            </a:r>
            <a:r>
              <a:rPr lang="fr-CH" sz="2000" dirty="0" smtClean="0"/>
              <a:t> une méthode coordonnée pour l'étude de la qualité de service</a:t>
            </a:r>
          </a:p>
          <a:p>
            <a:pPr eaLnBrk="1" hangingPunct="1">
              <a:lnSpc>
                <a:spcPct val="80000"/>
              </a:lnSpc>
            </a:pPr>
            <a:endParaRPr lang="fr-CH" sz="2000" dirty="0" smtClean="0"/>
          </a:p>
          <a:p>
            <a:pPr eaLnBrk="1" hangingPunct="1">
              <a:lnSpc>
                <a:spcPct val="80000"/>
              </a:lnSpc>
            </a:pPr>
            <a:r>
              <a:rPr lang="fr-CH" sz="2000" dirty="0" smtClean="0"/>
              <a:t>Poursuit d'autres activités susceptibles d'améliorer la qualité de service au niveau international</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
        <p:nvSpPr>
          <p:cNvPr id="6" name="Rectangle 4"/>
          <p:cNvSpPr txBox="1">
            <a:spLocks noChangeArrowheads="1"/>
          </p:cNvSpPr>
          <p:nvPr/>
        </p:nvSpPr>
        <p:spPr bwMode="auto">
          <a:xfrm>
            <a:off x="179512"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13104E69-4B2F-475A-86D6-7429AC0AC643}" type="slidenum">
              <a:rPr lang="en-GB" sz="1400"/>
              <a:pPr/>
              <a:t>13</a:t>
            </a:fld>
            <a:endParaRPr lang="en-GB" sz="1400"/>
          </a:p>
        </p:txBody>
      </p:sp>
      <p:sp>
        <p:nvSpPr>
          <p:cNvPr id="15363" name="Rectangle 2"/>
          <p:cNvSpPr>
            <a:spLocks noGrp="1" noChangeArrowheads="1"/>
          </p:cNvSpPr>
          <p:nvPr>
            <p:ph type="title"/>
          </p:nvPr>
        </p:nvSpPr>
        <p:spPr/>
        <p:txBody>
          <a:bodyPr/>
          <a:lstStyle/>
          <a:p>
            <a:pPr eaLnBrk="1" hangingPunct="1"/>
            <a:r>
              <a:rPr lang="de-DE" smtClean="0"/>
              <a:t>Programme de travail (1/8)</a:t>
            </a:r>
            <a:endParaRPr lang="en-GB" smtClean="0"/>
          </a:p>
        </p:txBody>
      </p:sp>
      <p:sp>
        <p:nvSpPr>
          <p:cNvPr id="15364" name="Rectangle 3"/>
          <p:cNvSpPr>
            <a:spLocks noGrp="1" noChangeArrowheads="1"/>
          </p:cNvSpPr>
          <p:nvPr>
            <p:ph type="body" idx="1"/>
          </p:nvPr>
        </p:nvSpPr>
        <p:spPr>
          <a:xfrm>
            <a:off x="457200" y="836613"/>
            <a:ext cx="8229600" cy="5289550"/>
          </a:xfrm>
        </p:spPr>
        <p:txBody>
          <a:bodyPr/>
          <a:lstStyle/>
          <a:p>
            <a:pPr eaLnBrk="1" hangingPunct="1">
              <a:lnSpc>
                <a:spcPct val="80000"/>
              </a:lnSpc>
            </a:pPr>
            <a:r>
              <a:rPr lang="en-GB" sz="1800" dirty="0" smtClean="0"/>
              <a:t>Coordination des </a:t>
            </a:r>
            <a:r>
              <a:rPr lang="fr-CH" sz="1800" dirty="0" smtClean="0"/>
              <a:t>études sur la qualité de service/la qualité de fonctionnement</a:t>
            </a:r>
          </a:p>
          <a:p>
            <a:pPr eaLnBrk="1" hangingPunct="1">
              <a:lnSpc>
                <a:spcPct val="80000"/>
              </a:lnSpc>
            </a:pPr>
            <a:r>
              <a:rPr lang="fr-CH" sz="1800" dirty="0" smtClean="0"/>
              <a:t>Qualité de service des communications: cadre et définitions</a:t>
            </a:r>
          </a:p>
          <a:p>
            <a:pPr eaLnBrk="1" hangingPunct="1">
              <a:lnSpc>
                <a:spcPct val="80000"/>
              </a:lnSpc>
            </a:pPr>
            <a:r>
              <a:rPr lang="fr-CH" sz="1800" dirty="0" smtClean="0"/>
              <a:t>Terminologie relative à la qualité de fonctionnement et à la qualité de service</a:t>
            </a:r>
          </a:p>
          <a:p>
            <a:pPr eaLnBrk="1" hangingPunct="1">
              <a:lnSpc>
                <a:spcPct val="80000"/>
              </a:lnSpc>
            </a:pPr>
            <a:r>
              <a:rPr lang="fr-CH" sz="1800" dirty="0" smtClean="0"/>
              <a:t>Terminologie des notes moyennes d'opinion</a:t>
            </a:r>
          </a:p>
          <a:p>
            <a:pPr eaLnBrk="1" hangingPunct="1">
              <a:lnSpc>
                <a:spcPct val="80000"/>
              </a:lnSpc>
            </a:pPr>
            <a:r>
              <a:rPr lang="fr-CH" sz="1800" dirty="0" smtClean="0"/>
              <a:t>Caractéristiques</a:t>
            </a:r>
            <a:r>
              <a:rPr lang="en-GB" sz="1800" dirty="0" smtClean="0"/>
              <a:t> de transmission</a:t>
            </a:r>
            <a:r>
              <a:rPr lang="fr-CH" sz="1800" dirty="0" smtClean="0"/>
              <a:t> des téléphones numériques large bande à combiné et à </a:t>
            </a:r>
            <a:r>
              <a:rPr lang="fr-CH" sz="1800" dirty="0" smtClean="0"/>
              <a:t>casque - Inclusion </a:t>
            </a:r>
            <a:r>
              <a:rPr lang="fr-CH" sz="1800" dirty="0" smtClean="0"/>
              <a:t>de terminaux à bande élargie étendue</a:t>
            </a:r>
            <a:endParaRPr lang="en-GB" sz="1800" dirty="0" smtClean="0"/>
          </a:p>
          <a:p>
            <a:pPr eaLnBrk="1" hangingPunct="1">
              <a:lnSpc>
                <a:spcPct val="80000"/>
              </a:lnSpc>
            </a:pPr>
            <a:r>
              <a:rPr lang="fr-CH" sz="1800" dirty="0" smtClean="0"/>
              <a:t>Caractéristiques de transmission des terminaux numériques mobiles sans cordon</a:t>
            </a:r>
          </a:p>
          <a:p>
            <a:pPr eaLnBrk="1" hangingPunct="1">
              <a:lnSpc>
                <a:spcPct val="80000"/>
              </a:lnSpc>
            </a:pPr>
            <a:r>
              <a:rPr lang="fr-CH" sz="1800" dirty="0" smtClean="0"/>
              <a:t>Caractéristiques de transmission des terminaux téléphoniques numériques </a:t>
            </a:r>
            <a:r>
              <a:rPr lang="fr-CH" sz="1800" dirty="0" smtClean="0"/>
              <a:t>à bande </a:t>
            </a:r>
            <a:r>
              <a:rPr lang="fr-CH" sz="1800" dirty="0" smtClean="0"/>
              <a:t>élargie à haut-parleur et mains </a:t>
            </a:r>
            <a:r>
              <a:rPr lang="fr-CH" sz="1800" dirty="0" smtClean="0"/>
              <a:t>libres - Inclusion </a:t>
            </a:r>
            <a:r>
              <a:rPr lang="fr-CH" sz="1800" dirty="0" smtClean="0"/>
              <a:t>de terminaux à bande </a:t>
            </a:r>
            <a:r>
              <a:rPr lang="fr-CH" sz="1800" dirty="0" smtClean="0"/>
              <a:t>élargie étendue</a:t>
            </a:r>
            <a:endParaRPr lang="fr-CH" sz="1800" dirty="0" smtClean="0"/>
          </a:p>
          <a:p>
            <a:pPr eaLnBrk="1" hangingPunct="1">
              <a:lnSpc>
                <a:spcPct val="80000"/>
              </a:lnSpc>
            </a:pPr>
            <a:r>
              <a:rPr lang="fr-CH" sz="1800" dirty="0" smtClean="0"/>
              <a:t>Prescriptions techniques et méthodes d'essai pour les interfaces universelles des casques ou des écouteurs branchés sur des terminaux numériques sans fil</a:t>
            </a:r>
          </a:p>
          <a:p>
            <a:pPr eaLnBrk="1" hangingPunct="1">
              <a:lnSpc>
                <a:spcPct val="80000"/>
              </a:lnSpc>
            </a:pPr>
            <a:r>
              <a:rPr lang="fr-CH" sz="1800" dirty="0" smtClean="0"/>
              <a:t>Communications mains libres en bande étroite dans les véhicules à moteur</a:t>
            </a:r>
          </a:p>
          <a:p>
            <a:pPr eaLnBrk="1" hangingPunct="1">
              <a:lnSpc>
                <a:spcPct val="80000"/>
              </a:lnSpc>
            </a:pPr>
            <a:r>
              <a:rPr lang="fr-CH" sz="1800" dirty="0" smtClean="0"/>
              <a:t>Communications mains </a:t>
            </a:r>
            <a:r>
              <a:rPr lang="fr-CH" sz="1800" dirty="0" smtClean="0"/>
              <a:t>libres à bande élargie dans </a:t>
            </a:r>
            <a:r>
              <a:rPr lang="fr-CH" sz="1800" dirty="0" smtClean="0"/>
              <a:t>les véhicules à moteur</a:t>
            </a:r>
            <a:endParaRPr lang="en-GB" sz="1800" dirty="0" smtClean="0">
              <a:solidFill>
                <a:srgbClr val="FF3300"/>
              </a:solidFill>
            </a:endParaRP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D15B5DFA-2659-46A8-8EF1-581934749FA6}" type="slidenum">
              <a:rPr lang="en-GB" sz="1400"/>
              <a:pPr/>
              <a:t>14</a:t>
            </a:fld>
            <a:endParaRPr lang="en-GB" sz="1400"/>
          </a:p>
        </p:txBody>
      </p:sp>
      <p:sp>
        <p:nvSpPr>
          <p:cNvPr id="16387" name="Rectangle 2"/>
          <p:cNvSpPr>
            <a:spLocks noGrp="1" noChangeArrowheads="1"/>
          </p:cNvSpPr>
          <p:nvPr>
            <p:ph type="title"/>
          </p:nvPr>
        </p:nvSpPr>
        <p:spPr/>
        <p:txBody>
          <a:bodyPr/>
          <a:lstStyle/>
          <a:p>
            <a:pPr eaLnBrk="1" hangingPunct="1"/>
            <a:r>
              <a:rPr lang="de-DE" dirty="0" smtClean="0"/>
              <a:t>Programme de </a:t>
            </a:r>
            <a:r>
              <a:rPr lang="de-DE" dirty="0" err="1" smtClean="0"/>
              <a:t>travail</a:t>
            </a:r>
            <a:r>
              <a:rPr lang="de-DE" dirty="0" smtClean="0"/>
              <a:t> (</a:t>
            </a:r>
            <a:r>
              <a:rPr lang="de-DE" dirty="0" smtClean="0"/>
              <a:t>2/8)</a:t>
            </a:r>
            <a:endParaRPr lang="en-GB" dirty="0" smtClean="0"/>
          </a:p>
        </p:txBody>
      </p:sp>
      <p:sp>
        <p:nvSpPr>
          <p:cNvPr id="16388" name="Rectangle 3"/>
          <p:cNvSpPr>
            <a:spLocks noGrp="1" noChangeArrowheads="1"/>
          </p:cNvSpPr>
          <p:nvPr>
            <p:ph type="body" idx="1"/>
          </p:nvPr>
        </p:nvSpPr>
        <p:spPr>
          <a:xfrm>
            <a:off x="457200" y="980727"/>
            <a:ext cx="8229600" cy="5328593"/>
          </a:xfrm>
        </p:spPr>
        <p:txBody>
          <a:bodyPr/>
          <a:lstStyle/>
          <a:p>
            <a:pPr eaLnBrk="1" hangingPunct="1"/>
            <a:r>
              <a:rPr lang="fr-CH" sz="1800" b="1" dirty="0" smtClean="0"/>
              <a:t>Spécifications relatives aux interfaces d'utilisateur pour les applications automobiles</a:t>
            </a:r>
          </a:p>
          <a:p>
            <a:pPr eaLnBrk="1" hangingPunct="1"/>
            <a:r>
              <a:rPr lang="fr-CH" sz="1800" b="1" dirty="0" smtClean="0"/>
              <a:t>Prescriptions relatives aux </a:t>
            </a:r>
            <a:r>
              <a:rPr lang="fr-CH" sz="1800" b="1" dirty="0" smtClean="0"/>
              <a:t>sous-systèmes </a:t>
            </a:r>
            <a:r>
              <a:rPr lang="fr-CH" sz="1800" b="1" dirty="0" smtClean="0"/>
              <a:t>pour les services vocaux liés à la conduite</a:t>
            </a:r>
            <a:endParaRPr lang="en-GB" sz="1800" dirty="0" smtClean="0">
              <a:solidFill>
                <a:srgbClr val="FF3300"/>
              </a:solidFill>
            </a:endParaRPr>
          </a:p>
          <a:p>
            <a:pPr eaLnBrk="1" hangingPunct="1"/>
            <a:r>
              <a:rPr lang="fr-CH" sz="1800" dirty="0" smtClean="0"/>
              <a:t>Oreilles artificielles</a:t>
            </a:r>
          </a:p>
          <a:p>
            <a:pPr eaLnBrk="1" hangingPunct="1"/>
            <a:r>
              <a:rPr lang="fr-CH" sz="1800" dirty="0" smtClean="0"/>
              <a:t>Calcul des équivalents pour la sonie des postes téléphoniques</a:t>
            </a:r>
          </a:p>
          <a:p>
            <a:pPr eaLnBrk="1" hangingPunct="1"/>
            <a:r>
              <a:rPr lang="fr-CH" sz="1800" dirty="0" smtClean="0"/>
              <a:t>Utilisation du simulateur de tête et de torse pour les essais des terminaux mains libres et à combiné</a:t>
            </a:r>
          </a:p>
          <a:p>
            <a:pPr eaLnBrk="1" hangingPunct="1"/>
            <a:r>
              <a:rPr lang="fr-CH" sz="1800" dirty="0" smtClean="0"/>
              <a:t>Montage de test par conduction osseuse </a:t>
            </a:r>
            <a:endParaRPr lang="en-GB" sz="1800" dirty="0" smtClean="0"/>
          </a:p>
          <a:p>
            <a:pPr eaLnBrk="1" hangingPunct="1"/>
            <a:r>
              <a:rPr lang="en-GB" sz="1800" dirty="0" smtClean="0"/>
              <a:t>Montage avec </a:t>
            </a:r>
            <a:r>
              <a:rPr lang="fr-CH" sz="1800" dirty="0" smtClean="0"/>
              <a:t>plusieurs</a:t>
            </a:r>
            <a:r>
              <a:rPr lang="en-GB" sz="1800" dirty="0" smtClean="0"/>
              <a:t> positions </a:t>
            </a:r>
            <a:r>
              <a:rPr lang="fr-CH" sz="1800" dirty="0" smtClean="0"/>
              <a:t>de test</a:t>
            </a:r>
            <a:endParaRPr lang="en-GB" sz="1800" dirty="0" smtClean="0"/>
          </a:p>
          <a:p>
            <a:pPr eaLnBrk="1" hangingPunct="1"/>
            <a:r>
              <a:rPr lang="en-GB" sz="1800" dirty="0" smtClean="0"/>
              <a:t>Montages et techniques </a:t>
            </a:r>
            <a:r>
              <a:rPr lang="fr-CH" sz="1800" dirty="0" smtClean="0"/>
              <a:t>de test</a:t>
            </a:r>
            <a:r>
              <a:rPr lang="en-GB" sz="1800" dirty="0" smtClean="0"/>
              <a:t> pour </a:t>
            </a:r>
            <a:r>
              <a:rPr lang="fr-CH" sz="1800" dirty="0" smtClean="0"/>
              <a:t>mesurer</a:t>
            </a:r>
            <a:r>
              <a:rPr lang="en-GB" sz="1800" dirty="0" smtClean="0"/>
              <a:t> la </a:t>
            </a:r>
            <a:r>
              <a:rPr lang="fr-CH" sz="1800" dirty="0" smtClean="0"/>
              <a:t>qualité</a:t>
            </a:r>
            <a:r>
              <a:rPr lang="en-GB" sz="1800" dirty="0" smtClean="0"/>
              <a:t> de </a:t>
            </a:r>
            <a:r>
              <a:rPr lang="fr-CH" sz="1800" dirty="0" smtClean="0"/>
              <a:t>fonctionnement</a:t>
            </a:r>
            <a:r>
              <a:rPr lang="en-GB" sz="1800" dirty="0" smtClean="0"/>
              <a:t> des </a:t>
            </a:r>
            <a:r>
              <a:rPr lang="fr-CH" sz="1800" dirty="0" smtClean="0"/>
              <a:t>terminaux</a:t>
            </a:r>
            <a:r>
              <a:rPr lang="en-GB" sz="1800" dirty="0" smtClean="0"/>
              <a:t> avec bruit de fond</a:t>
            </a:r>
          </a:p>
          <a:p>
            <a:pPr eaLnBrk="1" hangingPunct="1"/>
            <a:r>
              <a:rPr lang="fr-CH" sz="1800" dirty="0" smtClean="0"/>
              <a:t>Voix artificielles</a:t>
            </a:r>
          </a:p>
          <a:p>
            <a:pPr eaLnBrk="1" hangingPunct="1"/>
            <a:r>
              <a:rPr lang="fr-CH" sz="1800" dirty="0" smtClean="0"/>
              <a:t>Dispositifs de traitement de la parole pour l'amélioration de l'acoustique</a:t>
            </a:r>
          </a:p>
          <a:p>
            <a:pPr eaLnBrk="1" hangingPunct="1"/>
            <a:r>
              <a:rPr lang="fr-CH" sz="1800" dirty="0" smtClean="0"/>
              <a:t>Caractéristiques de transmission et paramètres de qualité vocale des terminaux mains libres</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A28E4AD-51DC-4034-B5F1-62C3FD5D1433}" type="slidenum">
              <a:rPr lang="en-GB" sz="1400"/>
              <a:pPr/>
              <a:t>15</a:t>
            </a:fld>
            <a:endParaRPr lang="en-GB" sz="1400"/>
          </a:p>
        </p:txBody>
      </p:sp>
      <p:sp>
        <p:nvSpPr>
          <p:cNvPr id="17411" name="Rectangle 2"/>
          <p:cNvSpPr>
            <a:spLocks noGrp="1" noChangeArrowheads="1"/>
          </p:cNvSpPr>
          <p:nvPr>
            <p:ph type="title"/>
          </p:nvPr>
        </p:nvSpPr>
        <p:spPr/>
        <p:txBody>
          <a:bodyPr/>
          <a:lstStyle/>
          <a:p>
            <a:pPr eaLnBrk="1" hangingPunct="1"/>
            <a:r>
              <a:rPr lang="de-DE" dirty="0" smtClean="0"/>
              <a:t>Programme de </a:t>
            </a:r>
            <a:r>
              <a:rPr lang="de-DE" dirty="0" err="1" smtClean="0"/>
              <a:t>travail</a:t>
            </a:r>
            <a:r>
              <a:rPr lang="de-DE" dirty="0" smtClean="0"/>
              <a:t> (</a:t>
            </a:r>
            <a:r>
              <a:rPr lang="de-DE" dirty="0" smtClean="0"/>
              <a:t>3/8)</a:t>
            </a:r>
            <a:endParaRPr lang="en-GB" dirty="0" smtClean="0"/>
          </a:p>
        </p:txBody>
      </p:sp>
      <p:sp>
        <p:nvSpPr>
          <p:cNvPr id="17412" name="Rectangle 3"/>
          <p:cNvSpPr>
            <a:spLocks noGrp="1" noChangeArrowheads="1"/>
          </p:cNvSpPr>
          <p:nvPr>
            <p:ph type="body" idx="1"/>
          </p:nvPr>
        </p:nvSpPr>
        <p:spPr>
          <a:xfrm>
            <a:off x="457200" y="1052735"/>
            <a:ext cx="8229600" cy="5073427"/>
          </a:xfrm>
        </p:spPr>
        <p:txBody>
          <a:bodyPr/>
          <a:lstStyle/>
          <a:p>
            <a:pPr eaLnBrk="1" hangingPunct="1">
              <a:lnSpc>
                <a:spcPct val="80000"/>
              </a:lnSpc>
            </a:pPr>
            <a:r>
              <a:rPr lang="fr-CH" sz="1800" dirty="0" smtClean="0"/>
              <a:t>Signaux d'essai à utiliser en </a:t>
            </a:r>
            <a:r>
              <a:rPr lang="fr-CH" sz="1800" dirty="0" err="1" smtClean="0"/>
              <a:t>téléphonométrie</a:t>
            </a:r>
            <a:endParaRPr lang="fr-CH" sz="1800" dirty="0" smtClean="0"/>
          </a:p>
          <a:p>
            <a:pPr eaLnBrk="1" hangingPunct="1">
              <a:lnSpc>
                <a:spcPct val="80000"/>
              </a:lnSpc>
            </a:pPr>
            <a:r>
              <a:rPr lang="fr-CH" sz="1800" dirty="0" smtClean="0"/>
              <a:t>Méthodes d'évaluation objective des systèmes de communication vocale utilisant des signaux de test complexes</a:t>
            </a:r>
          </a:p>
          <a:p>
            <a:pPr eaLnBrk="1" hangingPunct="1">
              <a:lnSpc>
                <a:spcPct val="80000"/>
              </a:lnSpc>
            </a:pPr>
            <a:r>
              <a:rPr lang="fr-CH" sz="1800" dirty="0" smtClean="0"/>
              <a:t>Méthodes pour déterminer l'"indice de qualité objective" en tant que note de qualité globale pour les terminaux.</a:t>
            </a:r>
          </a:p>
          <a:p>
            <a:pPr eaLnBrk="1" hangingPunct="1">
              <a:lnSpc>
                <a:spcPct val="80000"/>
              </a:lnSpc>
            </a:pPr>
            <a:r>
              <a:rPr lang="fr-CH" sz="1800" dirty="0" smtClean="0"/>
              <a:t>Applicabilité des modèles psycho-acoustiques aux simulateurs HATS pour </a:t>
            </a:r>
            <a:r>
              <a:rPr lang="fr-CH" sz="1800" dirty="0" smtClean="0"/>
              <a:t>tester </a:t>
            </a:r>
            <a:r>
              <a:rPr lang="fr-CH" sz="1800" dirty="0" smtClean="0"/>
              <a:t>les terminaux</a:t>
            </a:r>
          </a:p>
          <a:p>
            <a:pPr eaLnBrk="1" hangingPunct="1">
              <a:lnSpc>
                <a:spcPct val="80000"/>
              </a:lnSpc>
            </a:pPr>
            <a:r>
              <a:rPr lang="fr-CH" sz="1800" dirty="0" smtClean="0">
                <a:solidFill>
                  <a:srgbClr val="FF3300"/>
                </a:solidFill>
              </a:rPr>
              <a:t>Signaux d'établissement pour terminaux avec bruit de fond</a:t>
            </a:r>
          </a:p>
          <a:p>
            <a:pPr eaLnBrk="1" hangingPunct="1">
              <a:lnSpc>
                <a:spcPct val="80000"/>
              </a:lnSpc>
            </a:pPr>
            <a:r>
              <a:rPr lang="fr-CH" sz="1800" dirty="0" err="1" smtClean="0"/>
              <a:t>Evaluation</a:t>
            </a:r>
            <a:r>
              <a:rPr lang="fr-CH" sz="1800" dirty="0" smtClean="0"/>
              <a:t> subjective de la qualité des services téléphoniques basés sur des dialogueurs automatiques</a:t>
            </a:r>
          </a:p>
          <a:p>
            <a:pPr eaLnBrk="1" hangingPunct="1">
              <a:lnSpc>
                <a:spcPct val="80000"/>
              </a:lnSpc>
            </a:pPr>
            <a:r>
              <a:rPr lang="fr-CH" sz="1800" dirty="0" smtClean="0"/>
              <a:t>Qualité de fonctionnement subjective des dispositifs de traitement des signaux actifs.</a:t>
            </a:r>
          </a:p>
          <a:p>
            <a:pPr eaLnBrk="1" hangingPunct="1">
              <a:lnSpc>
                <a:spcPct val="80000"/>
              </a:lnSpc>
            </a:pPr>
            <a:r>
              <a:rPr lang="fr-CH" sz="1800" dirty="0" smtClean="0"/>
              <a:t>Dépendance de la qualité subjective vis-à-vis de la culture/langue/nationalité</a:t>
            </a:r>
          </a:p>
          <a:p>
            <a:pPr eaLnBrk="1" hangingPunct="1">
              <a:lnSpc>
                <a:spcPct val="80000"/>
              </a:lnSpc>
            </a:pPr>
            <a:r>
              <a:rPr lang="fr-CH" sz="1800" dirty="0" err="1" smtClean="0"/>
              <a:t>Evaluation</a:t>
            </a:r>
            <a:r>
              <a:rPr lang="fr-CH" sz="1800" dirty="0" smtClean="0"/>
              <a:t> subjective des détecteurs d’activité </a:t>
            </a:r>
            <a:r>
              <a:rPr lang="fr-CH" sz="1800" dirty="0" smtClean="0"/>
              <a:t>sonore </a:t>
            </a:r>
            <a:r>
              <a:rPr lang="fr-CH" sz="1800" dirty="0" smtClean="0"/>
              <a:t>générique</a:t>
            </a:r>
          </a:p>
          <a:p>
            <a:pPr eaLnBrk="1" hangingPunct="1">
              <a:lnSpc>
                <a:spcPct val="80000"/>
              </a:lnSpc>
            </a:pPr>
            <a:r>
              <a:rPr lang="fr-CH" sz="1800" dirty="0" err="1" smtClean="0"/>
              <a:t>Evaluation</a:t>
            </a:r>
            <a:r>
              <a:rPr lang="fr-CH" sz="1800" dirty="0" smtClean="0"/>
              <a:t> de la qualité avec une échelle pluridimensionnelle</a:t>
            </a:r>
          </a:p>
          <a:p>
            <a:pPr eaLnBrk="1" hangingPunct="1">
              <a:lnSpc>
                <a:spcPct val="80000"/>
              </a:lnSpc>
            </a:pPr>
            <a:r>
              <a:rPr lang="fr-CH" sz="1800" dirty="0" smtClean="0"/>
              <a:t>Méthodes d'évaluation subjective </a:t>
            </a:r>
            <a:r>
              <a:rPr lang="en-GB" sz="1800" dirty="0" smtClean="0"/>
              <a:t>de </a:t>
            </a:r>
            <a:r>
              <a:rPr lang="fr-CH" sz="1800" dirty="0" smtClean="0"/>
              <a:t>la qualité musicale en téléphonie à bande étroite et à bande élargie.</a:t>
            </a:r>
            <a:endParaRPr lang="en-GB" sz="1800"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64A66F2-9DC8-44A1-A3C7-0CF8000E614B}" type="slidenum">
              <a:rPr lang="en-GB" sz="1400"/>
              <a:pPr/>
              <a:t>16</a:t>
            </a:fld>
            <a:endParaRPr lang="en-GB" sz="1400"/>
          </a:p>
        </p:txBody>
      </p:sp>
      <p:sp>
        <p:nvSpPr>
          <p:cNvPr id="18435" name="Rectangle 2"/>
          <p:cNvSpPr>
            <a:spLocks noGrp="1" noChangeArrowheads="1"/>
          </p:cNvSpPr>
          <p:nvPr>
            <p:ph type="title"/>
          </p:nvPr>
        </p:nvSpPr>
        <p:spPr/>
        <p:txBody>
          <a:bodyPr/>
          <a:lstStyle/>
          <a:p>
            <a:pPr eaLnBrk="1" hangingPunct="1"/>
            <a:r>
              <a:rPr lang="de-DE" smtClean="0"/>
              <a:t>Programme de travail (4/8)</a:t>
            </a:r>
            <a:endParaRPr lang="en-GB" smtClean="0"/>
          </a:p>
        </p:txBody>
      </p:sp>
      <p:sp>
        <p:nvSpPr>
          <p:cNvPr id="18436" name="Rectangle 3"/>
          <p:cNvSpPr>
            <a:spLocks noGrp="1" noChangeArrowheads="1"/>
          </p:cNvSpPr>
          <p:nvPr>
            <p:ph type="body" idx="1"/>
          </p:nvPr>
        </p:nvSpPr>
        <p:spPr>
          <a:xfrm>
            <a:off x="457200" y="1196751"/>
            <a:ext cx="8229600" cy="4464497"/>
          </a:xfrm>
        </p:spPr>
        <p:txBody>
          <a:bodyPr/>
          <a:lstStyle/>
          <a:p>
            <a:pPr eaLnBrk="1" hangingPunct="1">
              <a:lnSpc>
                <a:spcPct val="80000"/>
              </a:lnSpc>
            </a:pPr>
            <a:r>
              <a:rPr lang="fr-CH" sz="1600" dirty="0" smtClean="0">
                <a:solidFill>
                  <a:srgbClr val="FF3300"/>
                </a:solidFill>
              </a:rPr>
              <a:t>Méthodologie de test pour </a:t>
            </a:r>
            <a:r>
              <a:rPr lang="fr-CH" sz="1600" dirty="0" smtClean="0"/>
              <a:t>des applications de navigation sur le web et des applications fondées sur le navigateur</a:t>
            </a:r>
            <a:endParaRPr lang="fr-CH" sz="1600" dirty="0" smtClean="0">
              <a:solidFill>
                <a:srgbClr val="FF3300"/>
              </a:solidFill>
            </a:endParaRPr>
          </a:p>
          <a:p>
            <a:pPr eaLnBrk="1" hangingPunct="1">
              <a:lnSpc>
                <a:spcPct val="80000"/>
              </a:lnSpc>
            </a:pPr>
            <a:r>
              <a:rPr lang="fr-CH" sz="1600" dirty="0" err="1" smtClean="0"/>
              <a:t>Evaluation</a:t>
            </a:r>
            <a:r>
              <a:rPr lang="fr-CH" sz="1600" dirty="0" smtClean="0"/>
              <a:t> de l'utilité subjective des services interactifs vocaux ou multimodaux</a:t>
            </a:r>
          </a:p>
          <a:p>
            <a:pPr eaLnBrk="1" hangingPunct="1">
              <a:lnSpc>
                <a:spcPct val="80000"/>
              </a:lnSpc>
            </a:pPr>
            <a:r>
              <a:rPr lang="fr-CH" sz="1600" dirty="0" smtClean="0"/>
              <a:t>La Question 7/12 définit des plans pour les tests des codeurs vocaux et rend compte des résultats et de l'analyse des tests</a:t>
            </a:r>
          </a:p>
          <a:p>
            <a:pPr eaLnBrk="1" hangingPunct="1">
              <a:lnSpc>
                <a:spcPct val="80000"/>
              </a:lnSpc>
            </a:pPr>
            <a:r>
              <a:rPr lang="fr-CH" sz="1600" dirty="0" smtClean="0"/>
              <a:t>Extension du modèle E aux interfaces d'utilisateur sans combiné</a:t>
            </a:r>
          </a:p>
          <a:p>
            <a:pPr eaLnBrk="1" hangingPunct="1">
              <a:lnSpc>
                <a:spcPct val="80000"/>
              </a:lnSpc>
            </a:pPr>
            <a:r>
              <a:rPr lang="fr-CH" sz="1600" dirty="0" smtClean="0"/>
              <a:t>Extension du modèle E aux dispositifs de traitement de la parole</a:t>
            </a:r>
          </a:p>
          <a:p>
            <a:pPr eaLnBrk="1" hangingPunct="1">
              <a:lnSpc>
                <a:spcPct val="80000"/>
              </a:lnSpc>
            </a:pPr>
            <a:r>
              <a:rPr lang="fr-CH" sz="1600" dirty="0" smtClean="0">
                <a:solidFill>
                  <a:srgbClr val="FF3300"/>
                </a:solidFill>
              </a:rPr>
              <a:t>Mise à jour du modèle E pour les caractéristiques de qualité du mode conversationnel</a:t>
            </a:r>
          </a:p>
          <a:p>
            <a:pPr eaLnBrk="1" hangingPunct="1">
              <a:lnSpc>
                <a:spcPct val="80000"/>
              </a:lnSpc>
            </a:pPr>
            <a:r>
              <a:rPr lang="fr-CH" sz="1600" dirty="0" smtClean="0"/>
              <a:t>Modèle E pour les scénarios de transmission à bande mixte et bande élargie étendue</a:t>
            </a:r>
          </a:p>
          <a:p>
            <a:pPr eaLnBrk="1" hangingPunct="1">
              <a:lnSpc>
                <a:spcPct val="80000"/>
              </a:lnSpc>
            </a:pPr>
            <a:r>
              <a:rPr lang="fr-CH" sz="1600" dirty="0" smtClean="0"/>
              <a:t>Modèle E pour le contrôle</a:t>
            </a:r>
          </a:p>
          <a:p>
            <a:pPr eaLnBrk="1" hangingPunct="1">
              <a:lnSpc>
                <a:spcPct val="80000"/>
              </a:lnSpc>
            </a:pPr>
            <a:r>
              <a:rPr lang="fr-CH" sz="1600" dirty="0" smtClean="0"/>
              <a:t>Estimateur opérationnel de la qualité </a:t>
            </a:r>
          </a:p>
          <a:p>
            <a:pPr eaLnBrk="1" hangingPunct="1">
              <a:lnSpc>
                <a:spcPct val="80000"/>
              </a:lnSpc>
            </a:pPr>
            <a:r>
              <a:rPr lang="fr-CH" sz="1600" dirty="0" smtClean="0"/>
              <a:t>Approches perceptuelles pour l'analyse multidimensionnelle </a:t>
            </a:r>
          </a:p>
          <a:p>
            <a:pPr eaLnBrk="1" hangingPunct="1">
              <a:lnSpc>
                <a:spcPct val="80000"/>
              </a:lnSpc>
            </a:pPr>
            <a:r>
              <a:rPr lang="fr-CH" sz="1600" dirty="0" smtClean="0"/>
              <a:t>Méthode perceptuelle objective de réduction </a:t>
            </a:r>
            <a:r>
              <a:rPr lang="en-GB" sz="1600" dirty="0" smtClean="0"/>
              <a:t>du bruit</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A31261F-E244-45A0-BDE2-C055B87CEEFD}" type="slidenum">
              <a:rPr lang="en-GB" sz="1400"/>
              <a:pPr/>
              <a:t>17</a:t>
            </a:fld>
            <a:endParaRPr lang="en-GB" sz="1400"/>
          </a:p>
        </p:txBody>
      </p:sp>
      <p:sp>
        <p:nvSpPr>
          <p:cNvPr id="19459" name="Rectangle 2"/>
          <p:cNvSpPr>
            <a:spLocks noGrp="1" noChangeArrowheads="1"/>
          </p:cNvSpPr>
          <p:nvPr>
            <p:ph type="title"/>
          </p:nvPr>
        </p:nvSpPr>
        <p:spPr/>
        <p:txBody>
          <a:bodyPr/>
          <a:lstStyle/>
          <a:p>
            <a:pPr eaLnBrk="1" hangingPunct="1"/>
            <a:r>
              <a:rPr lang="de-DE" smtClean="0"/>
              <a:t>Programme de travail (5/8)</a:t>
            </a:r>
            <a:endParaRPr lang="en-GB" smtClean="0"/>
          </a:p>
        </p:txBody>
      </p:sp>
      <p:sp>
        <p:nvSpPr>
          <p:cNvPr id="19460" name="Rectangle 3"/>
          <p:cNvSpPr>
            <a:spLocks noGrp="1" noChangeArrowheads="1"/>
          </p:cNvSpPr>
          <p:nvPr>
            <p:ph type="body" idx="1"/>
          </p:nvPr>
        </p:nvSpPr>
        <p:spPr>
          <a:xfrm>
            <a:off x="457200" y="981074"/>
            <a:ext cx="8229600" cy="5256237"/>
          </a:xfrm>
        </p:spPr>
        <p:txBody>
          <a:bodyPr/>
          <a:lstStyle/>
          <a:p>
            <a:pPr eaLnBrk="1" hangingPunct="1">
              <a:lnSpc>
                <a:spcPct val="80000"/>
              </a:lnSpc>
            </a:pPr>
            <a:r>
              <a:rPr lang="fr-CH" sz="2000" dirty="0">
                <a:solidFill>
                  <a:srgbClr val="FF3300"/>
                </a:solidFill>
              </a:rPr>
              <a:t>Modèles objectifs perceptuels de prévision de l’intelligibilité de la parole </a:t>
            </a:r>
            <a:endParaRPr lang="fr-CH" sz="2000" dirty="0" smtClean="0">
              <a:solidFill>
                <a:srgbClr val="FF3300"/>
              </a:solidFill>
            </a:endParaRPr>
          </a:p>
          <a:p>
            <a:pPr eaLnBrk="1" hangingPunct="1">
              <a:lnSpc>
                <a:spcPct val="80000"/>
              </a:lnSpc>
            </a:pPr>
            <a:r>
              <a:rPr lang="fr-CH" sz="2000" dirty="0" smtClean="0"/>
              <a:t>Modèles sans référence pour la prévision de la qualité</a:t>
            </a:r>
            <a:endParaRPr lang="en-GB" sz="2000" dirty="0" smtClean="0"/>
          </a:p>
          <a:p>
            <a:pPr eaLnBrk="1" hangingPunct="1">
              <a:lnSpc>
                <a:spcPct val="80000"/>
              </a:lnSpc>
            </a:pPr>
            <a:r>
              <a:rPr lang="fr-CH" sz="2000" dirty="0" smtClean="0"/>
              <a:t>Méthode subjective pour les tests de conversation simulée pour trouver une solution à la qualité d'appel audio et audiovisuel </a:t>
            </a:r>
          </a:p>
          <a:p>
            <a:pPr eaLnBrk="1" hangingPunct="1">
              <a:lnSpc>
                <a:spcPct val="80000"/>
              </a:lnSpc>
            </a:pPr>
            <a:r>
              <a:rPr lang="en-GB" sz="2000" dirty="0" smtClean="0"/>
              <a:t>Incidence des retards </a:t>
            </a:r>
            <a:r>
              <a:rPr lang="fr-CH" sz="2000" dirty="0" smtClean="0"/>
              <a:t>sur</a:t>
            </a:r>
            <a:r>
              <a:rPr lang="en-GB" sz="2000" dirty="0" smtClean="0"/>
              <a:t> la </a:t>
            </a:r>
            <a:r>
              <a:rPr lang="fr-CH" sz="2000" dirty="0" smtClean="0"/>
              <a:t>qualité des téléréunions</a:t>
            </a:r>
          </a:p>
          <a:p>
            <a:pPr eaLnBrk="1" hangingPunct="1">
              <a:lnSpc>
                <a:spcPct val="80000"/>
              </a:lnSpc>
            </a:pPr>
            <a:r>
              <a:rPr lang="fr-CH" sz="2000" dirty="0" smtClean="0"/>
              <a:t>Utilisation </a:t>
            </a:r>
            <a:r>
              <a:rPr lang="fr-CH" sz="2000" dirty="0" smtClean="0"/>
              <a:t>de </a:t>
            </a:r>
            <a:r>
              <a:rPr lang="fr-CH" sz="2000" dirty="0" smtClean="0"/>
              <a:t>repères auditifs et visuels pour les téléréunions</a:t>
            </a:r>
          </a:p>
          <a:p>
            <a:pPr eaLnBrk="1" hangingPunct="1">
              <a:lnSpc>
                <a:spcPct val="80000"/>
              </a:lnSpc>
            </a:pPr>
            <a:r>
              <a:rPr lang="fr-CH" sz="2000" dirty="0" smtClean="0"/>
              <a:t>Valeur de qualité globale des téléréunions (objectif à long terme)</a:t>
            </a:r>
          </a:p>
          <a:p>
            <a:pPr eaLnBrk="1" hangingPunct="1">
              <a:lnSpc>
                <a:spcPct val="80000"/>
              </a:lnSpc>
            </a:pPr>
            <a:r>
              <a:rPr lang="fr-CH" sz="2000" dirty="0" smtClean="0"/>
              <a:t>Incidences et exigences de qualité pour les services de téléréunion et de téléconférence</a:t>
            </a:r>
          </a:p>
          <a:p>
            <a:pPr eaLnBrk="1" hangingPunct="1">
              <a:lnSpc>
                <a:spcPct val="80000"/>
              </a:lnSpc>
            </a:pPr>
            <a:r>
              <a:rPr lang="fr-CH" sz="2000" dirty="0" err="1" smtClean="0"/>
              <a:t>Evaluation</a:t>
            </a:r>
            <a:r>
              <a:rPr lang="fr-CH" sz="2000" dirty="0" smtClean="0"/>
              <a:t> de la qualité des réunions employant l’audio spatial</a:t>
            </a:r>
          </a:p>
          <a:p>
            <a:pPr eaLnBrk="1" hangingPunct="1">
              <a:lnSpc>
                <a:spcPct val="80000"/>
              </a:lnSpc>
            </a:pPr>
            <a:r>
              <a:rPr lang="fr-CH" sz="2000" dirty="0" smtClean="0"/>
              <a:t>Mises à jour fréquentes des Appendices</a:t>
            </a:r>
          </a:p>
          <a:p>
            <a:pPr eaLnBrk="1" hangingPunct="1">
              <a:lnSpc>
                <a:spcPct val="80000"/>
              </a:lnSpc>
            </a:pPr>
            <a:r>
              <a:rPr lang="fr-CH" sz="2000" dirty="0" smtClean="0"/>
              <a:t>Aspects qualité d'expérience des connexions multiples</a:t>
            </a:r>
          </a:p>
          <a:p>
            <a:pPr eaLnBrk="1" hangingPunct="1">
              <a:lnSpc>
                <a:spcPct val="80000"/>
              </a:lnSpc>
            </a:pPr>
            <a:r>
              <a:rPr lang="fr-CH" sz="2000" dirty="0" smtClean="0"/>
              <a:t>Aspects qualité de bout en bout des dispositifs de traitement de la parole en </a:t>
            </a:r>
            <a:r>
              <a:rPr lang="fr-CH" sz="2000" dirty="0" smtClean="0"/>
              <a:t>tandem</a:t>
            </a:r>
            <a:endParaRPr lang="fr-CH" sz="2000"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137E9F5D-B035-478C-9C45-04A41A8B4B25}" type="slidenum">
              <a:rPr lang="en-GB" sz="1400"/>
              <a:pPr/>
              <a:t>18</a:t>
            </a:fld>
            <a:endParaRPr lang="en-GB" sz="1400"/>
          </a:p>
        </p:txBody>
      </p:sp>
      <p:sp>
        <p:nvSpPr>
          <p:cNvPr id="20483" name="Rectangle 2"/>
          <p:cNvSpPr>
            <a:spLocks noGrp="1" noChangeArrowheads="1"/>
          </p:cNvSpPr>
          <p:nvPr>
            <p:ph type="title"/>
          </p:nvPr>
        </p:nvSpPr>
        <p:spPr/>
        <p:txBody>
          <a:bodyPr/>
          <a:lstStyle/>
          <a:p>
            <a:pPr eaLnBrk="1" hangingPunct="1"/>
            <a:r>
              <a:rPr lang="de-DE" dirty="0" smtClean="0"/>
              <a:t>Programme de </a:t>
            </a:r>
            <a:r>
              <a:rPr lang="de-DE" dirty="0" err="1" smtClean="0"/>
              <a:t>travail</a:t>
            </a:r>
            <a:r>
              <a:rPr lang="de-DE" dirty="0" smtClean="0"/>
              <a:t> (</a:t>
            </a:r>
            <a:r>
              <a:rPr lang="de-DE" dirty="0" smtClean="0"/>
              <a:t>6/8)</a:t>
            </a:r>
            <a:endParaRPr lang="en-GB" dirty="0" smtClean="0"/>
          </a:p>
        </p:txBody>
      </p:sp>
      <p:sp>
        <p:nvSpPr>
          <p:cNvPr id="20484" name="Rectangle 3"/>
          <p:cNvSpPr>
            <a:spLocks noGrp="1" noChangeArrowheads="1"/>
          </p:cNvSpPr>
          <p:nvPr>
            <p:ph type="body" idx="1"/>
          </p:nvPr>
        </p:nvSpPr>
        <p:spPr>
          <a:xfrm>
            <a:off x="457200" y="1196753"/>
            <a:ext cx="8229600" cy="4929410"/>
          </a:xfrm>
        </p:spPr>
        <p:txBody>
          <a:bodyPr/>
          <a:lstStyle/>
          <a:p>
            <a:pPr eaLnBrk="1" hangingPunct="1">
              <a:lnSpc>
                <a:spcPct val="80000"/>
              </a:lnSpc>
            </a:pPr>
            <a:r>
              <a:rPr lang="fr-CH" sz="1600" dirty="0" smtClean="0">
                <a:solidFill>
                  <a:srgbClr val="FF3300"/>
                </a:solidFill>
              </a:rPr>
              <a:t>Qualité de fonctionnement de bout en bout pour la transmission de signaux vocaux sur des réseaux LTE. </a:t>
            </a:r>
            <a:r>
              <a:rPr lang="fr-CH" sz="1600" dirty="0" smtClean="0"/>
              <a:t>Cette Recommandation </a:t>
            </a:r>
            <a:r>
              <a:rPr lang="fr-CH" sz="1600" dirty="0" smtClean="0"/>
              <a:t>décrit les aspects essentiels qui ont une incidence sur la qualité de fonctionnement de bout en bout des applications vocales gérées sur réseaux LTE.</a:t>
            </a:r>
          </a:p>
          <a:p>
            <a:pPr eaLnBrk="1" hangingPunct="1">
              <a:lnSpc>
                <a:spcPct val="80000"/>
              </a:lnSpc>
            </a:pPr>
            <a:r>
              <a:rPr lang="fr-CH" sz="1600" dirty="0" smtClean="0"/>
              <a:t>Définitions et méthodes de mesure associées de paramètres centrés sur l'utilisateur pour le traitement des appels dans un service vocal mobile cellulaire</a:t>
            </a:r>
          </a:p>
          <a:p>
            <a:pPr eaLnBrk="1" hangingPunct="1">
              <a:lnSpc>
                <a:spcPct val="80000"/>
              </a:lnSpc>
            </a:pPr>
            <a:r>
              <a:rPr lang="fr-CH" sz="1600" dirty="0" smtClean="0">
                <a:solidFill>
                  <a:srgbClr val="FF3300"/>
                </a:solidFill>
              </a:rPr>
              <a:t>Qualité de service pour les services mobiles</a:t>
            </a:r>
          </a:p>
          <a:p>
            <a:pPr eaLnBrk="1" hangingPunct="1">
              <a:lnSpc>
                <a:spcPct val="80000"/>
              </a:lnSpc>
            </a:pPr>
            <a:r>
              <a:rPr lang="fr-CH" sz="1600" dirty="0" smtClean="0">
                <a:solidFill>
                  <a:srgbClr val="FF3300"/>
                </a:solidFill>
              </a:rPr>
              <a:t>Supplément XX aux Recommandations UIT-T de la série E.800 (Lignes directrices sur les aspects </a:t>
            </a:r>
            <a:r>
              <a:rPr lang="fr-CH" sz="1600" dirty="0" smtClean="0">
                <a:solidFill>
                  <a:srgbClr val="FF3300"/>
                </a:solidFill>
              </a:rPr>
              <a:t>réglementaires </a:t>
            </a:r>
            <a:r>
              <a:rPr lang="fr-CH" sz="1600" dirty="0" smtClean="0">
                <a:solidFill>
                  <a:srgbClr val="FF3300"/>
                </a:solidFill>
              </a:rPr>
              <a:t>de la qualité de service)</a:t>
            </a:r>
          </a:p>
          <a:p>
            <a:pPr eaLnBrk="1" hangingPunct="1">
              <a:lnSpc>
                <a:spcPct val="80000"/>
              </a:lnSpc>
            </a:pPr>
            <a:r>
              <a:rPr lang="fr-CH" sz="1600" dirty="0" smtClean="0"/>
              <a:t>Catégories de qualité de service multimédia pour l'utilisateur final</a:t>
            </a:r>
          </a:p>
          <a:p>
            <a:pPr eaLnBrk="1" hangingPunct="1">
              <a:lnSpc>
                <a:spcPct val="80000"/>
              </a:lnSpc>
            </a:pPr>
            <a:r>
              <a:rPr lang="fr-CH" sz="1600" dirty="0" smtClean="0"/>
              <a:t>Modèle de réseau pour l'évaluation de la qualité de transmission multimédia sur protocole Internet</a:t>
            </a:r>
          </a:p>
          <a:p>
            <a:pPr eaLnBrk="1" hangingPunct="1">
              <a:lnSpc>
                <a:spcPct val="80000"/>
              </a:lnSpc>
            </a:pPr>
            <a:r>
              <a:rPr lang="fr-CH" sz="1600" dirty="0" smtClean="0"/>
              <a:t>Modèle d'opinion pour les applications de diffusion vidéo et audio en continu</a:t>
            </a:r>
          </a:p>
          <a:p>
            <a:pPr eaLnBrk="1" hangingPunct="1">
              <a:lnSpc>
                <a:spcPct val="80000"/>
              </a:lnSpc>
            </a:pPr>
            <a:r>
              <a:rPr lang="fr-CH" sz="1600" dirty="0" smtClean="0"/>
              <a:t>Qualité </a:t>
            </a:r>
            <a:r>
              <a:rPr lang="fr-CH" sz="1600" dirty="0" smtClean="0"/>
              <a:t>d'expérience </a:t>
            </a:r>
            <a:r>
              <a:rPr lang="fr-CH" sz="1600" dirty="0" smtClean="0"/>
              <a:t>de </a:t>
            </a:r>
            <a:r>
              <a:rPr lang="fr-CH" sz="1600" dirty="0" smtClean="0"/>
              <a:t>la navigation sur le web</a:t>
            </a:r>
            <a:endParaRPr lang="fr-CH" sz="1600" dirty="0" smtClean="0">
              <a:solidFill>
                <a:srgbClr val="FF3300"/>
              </a:solidFill>
            </a:endParaRPr>
          </a:p>
          <a:p>
            <a:pPr eaLnBrk="1" hangingPunct="1">
              <a:lnSpc>
                <a:spcPct val="80000"/>
              </a:lnSpc>
            </a:pPr>
            <a:r>
              <a:rPr lang="fr-CH" sz="1600" dirty="0" smtClean="0"/>
              <a:t>Exigences en matière de qualité d'expérience pour les services de transmission vidéo en </a:t>
            </a:r>
            <a:r>
              <a:rPr lang="fr-CH" sz="1600" dirty="0" smtClean="0"/>
              <a:t>continu</a:t>
            </a:r>
            <a:endParaRPr lang="fr-CH" sz="1600" dirty="0" smtClean="0"/>
          </a:p>
          <a:p>
            <a:pPr eaLnBrk="1" hangingPunct="1">
              <a:lnSpc>
                <a:spcPct val="80000"/>
              </a:lnSpc>
            </a:pPr>
            <a:r>
              <a:rPr lang="fr-CH" sz="1600" dirty="0" smtClean="0"/>
              <a:t>Exigences en matière de qualité d'expérience pour les services de </a:t>
            </a:r>
            <a:r>
              <a:rPr lang="fr-CH" sz="1600" dirty="0" err="1" smtClean="0"/>
              <a:t>téléprésence</a:t>
            </a:r>
            <a:r>
              <a:rPr lang="fr-CH" sz="1600" dirty="0" smtClean="0"/>
              <a:t> </a:t>
            </a:r>
          </a:p>
          <a:p>
            <a:pPr eaLnBrk="1" hangingPunct="1">
              <a:lnSpc>
                <a:spcPct val="80000"/>
              </a:lnSpc>
            </a:pPr>
            <a:r>
              <a:rPr lang="fr-CH" sz="1600" dirty="0" smtClean="0"/>
              <a:t>Directives pour l'utilisation des Recommandations P.1201 et P.1202 dans des environnements d'exploitation</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349522C9-1A25-4F36-8F53-0CF13C024EB8}" type="slidenum">
              <a:rPr lang="en-GB" sz="1400"/>
              <a:pPr/>
              <a:t>19</a:t>
            </a:fld>
            <a:endParaRPr lang="en-GB" sz="1400"/>
          </a:p>
        </p:txBody>
      </p:sp>
      <p:sp>
        <p:nvSpPr>
          <p:cNvPr id="21507" name="Rectangle 2"/>
          <p:cNvSpPr>
            <a:spLocks noGrp="1" noChangeArrowheads="1"/>
          </p:cNvSpPr>
          <p:nvPr>
            <p:ph type="title"/>
          </p:nvPr>
        </p:nvSpPr>
        <p:spPr/>
        <p:txBody>
          <a:bodyPr/>
          <a:lstStyle/>
          <a:p>
            <a:pPr eaLnBrk="1" hangingPunct="1"/>
            <a:r>
              <a:rPr lang="de-DE" dirty="0" smtClean="0"/>
              <a:t>Programme de </a:t>
            </a:r>
            <a:r>
              <a:rPr lang="de-DE" dirty="0" err="1" smtClean="0"/>
              <a:t>travail</a:t>
            </a:r>
            <a:r>
              <a:rPr lang="de-DE" dirty="0" smtClean="0"/>
              <a:t> (</a:t>
            </a:r>
            <a:r>
              <a:rPr lang="de-DE" dirty="0" smtClean="0"/>
              <a:t>7/8)</a:t>
            </a:r>
            <a:endParaRPr lang="en-GB" dirty="0" smtClean="0"/>
          </a:p>
        </p:txBody>
      </p:sp>
      <p:sp>
        <p:nvSpPr>
          <p:cNvPr id="21508" name="Rectangle 3"/>
          <p:cNvSpPr>
            <a:spLocks noGrp="1" noChangeArrowheads="1"/>
          </p:cNvSpPr>
          <p:nvPr>
            <p:ph type="body" idx="1"/>
          </p:nvPr>
        </p:nvSpPr>
        <p:spPr>
          <a:xfrm>
            <a:off x="457200" y="980727"/>
            <a:ext cx="8229600" cy="5145435"/>
          </a:xfrm>
        </p:spPr>
        <p:txBody>
          <a:bodyPr/>
          <a:lstStyle/>
          <a:p>
            <a:pPr eaLnBrk="1" hangingPunct="1">
              <a:lnSpc>
                <a:spcPct val="80000"/>
              </a:lnSpc>
            </a:pPr>
            <a:r>
              <a:rPr lang="fr-CH" sz="1600" dirty="0" smtClean="0">
                <a:solidFill>
                  <a:srgbClr val="FF3300"/>
                </a:solidFill>
              </a:rPr>
              <a:t>Information de diagnostic de qualité d'expérience à partir de modèles de type P.120X.Y sur les causes techniques des dégradations de la qualité d'expérience</a:t>
            </a:r>
          </a:p>
          <a:p>
            <a:pPr eaLnBrk="1" hangingPunct="1">
              <a:lnSpc>
                <a:spcPct val="80000"/>
              </a:lnSpc>
            </a:pPr>
            <a:r>
              <a:rPr lang="fr-CH" sz="1600" dirty="0" smtClean="0"/>
              <a:t>Indice intégral de qualité pour le contrôle général des services (par session d'utilisateur); définitions de l'indice KQI </a:t>
            </a:r>
          </a:p>
          <a:p>
            <a:pPr eaLnBrk="1" hangingPunct="1">
              <a:lnSpc>
                <a:spcPct val="80000"/>
              </a:lnSpc>
            </a:pPr>
            <a:r>
              <a:rPr lang="fr-CH" sz="1600" dirty="0" smtClean="0">
                <a:solidFill>
                  <a:srgbClr val="FF3300"/>
                </a:solidFill>
              </a:rPr>
              <a:t>Modèle de qualité d'expérience par session média (centralisation temporelle, séquences longues, diffusion en flux continu utilisant le protocole UDP ou </a:t>
            </a:r>
            <a:r>
              <a:rPr lang="fr-CH" sz="1600" dirty="0" smtClean="0">
                <a:solidFill>
                  <a:srgbClr val="FF3300"/>
                </a:solidFill>
              </a:rPr>
              <a:t>TCP)</a:t>
            </a:r>
            <a:endParaRPr lang="fr-CH" sz="1600" dirty="0" smtClean="0">
              <a:solidFill>
                <a:srgbClr val="FF3300"/>
              </a:solidFill>
            </a:endParaRPr>
          </a:p>
          <a:p>
            <a:pPr eaLnBrk="1" hangingPunct="1">
              <a:lnSpc>
                <a:spcPct val="80000"/>
              </a:lnSpc>
            </a:pPr>
            <a:r>
              <a:rPr lang="fr-CH" sz="1600" dirty="0" err="1" smtClean="0"/>
              <a:t>Evaluation</a:t>
            </a:r>
            <a:r>
              <a:rPr lang="fr-CH" sz="1600" dirty="0" smtClean="0"/>
              <a:t> sans intrusion des paramètres des signaux audiovisuels à téléchargement progressif compte tenu </a:t>
            </a:r>
            <a:r>
              <a:rPr lang="fr-CH" sz="1600" dirty="0" smtClean="0"/>
              <a:t>du </a:t>
            </a:r>
            <a:r>
              <a:rPr lang="fr-CH" sz="1600" dirty="0" smtClean="0"/>
              <a:t>blocage/de la remise en mémoire tampon et de l'intégration de la qualité</a:t>
            </a:r>
          </a:p>
          <a:p>
            <a:pPr eaLnBrk="1" hangingPunct="1">
              <a:lnSpc>
                <a:spcPct val="80000"/>
              </a:lnSpc>
            </a:pPr>
            <a:r>
              <a:rPr lang="fr-CH" sz="1600" dirty="0" err="1" smtClean="0"/>
              <a:t>Evaluation</a:t>
            </a:r>
            <a:r>
              <a:rPr lang="fr-CH" sz="1600" dirty="0" smtClean="0"/>
              <a:t> sans intrusion de la qualité de la diffusion en continu multimédia utilisant le protocole </a:t>
            </a:r>
            <a:r>
              <a:rPr lang="fr-CH" sz="1600" dirty="0" smtClean="0"/>
              <a:t>TCP</a:t>
            </a:r>
            <a:r>
              <a:rPr lang="fr-CH" sz="1600" dirty="0" smtClean="0"/>
              <a:t>, pour ce qui est de la diffusion en continu adaptative </a:t>
            </a:r>
          </a:p>
          <a:p>
            <a:pPr eaLnBrk="1" hangingPunct="1">
              <a:lnSpc>
                <a:spcPct val="80000"/>
              </a:lnSpc>
            </a:pPr>
            <a:r>
              <a:rPr lang="fr-CH" sz="1600" dirty="0" smtClean="0"/>
              <a:t>Dispositif de mesure en service et sans intrusion – Mesures pour les services </a:t>
            </a:r>
            <a:r>
              <a:rPr lang="fr-CH" sz="1600" dirty="0" smtClean="0"/>
              <a:t>vocaux</a:t>
            </a:r>
            <a:endParaRPr lang="fr-CH" sz="1600" dirty="0" smtClean="0"/>
          </a:p>
          <a:p>
            <a:pPr eaLnBrk="1" hangingPunct="1">
              <a:lnSpc>
                <a:spcPct val="80000"/>
              </a:lnSpc>
            </a:pPr>
            <a:r>
              <a:rPr lang="fr-CH" sz="1600" dirty="0" smtClean="0"/>
              <a:t>Analyse et interprétation des mesures en service sans intrusion dans les services vocaux</a:t>
            </a:r>
          </a:p>
          <a:p>
            <a:pPr eaLnBrk="1" hangingPunct="1">
              <a:lnSpc>
                <a:spcPct val="80000"/>
              </a:lnSpc>
            </a:pPr>
            <a:r>
              <a:rPr lang="fr-CH" sz="1600" dirty="0" smtClean="0"/>
              <a:t>Tests de conformité pour les modèles d'évaluation de la qualité de transmission de la voix sur IP</a:t>
            </a:r>
          </a:p>
          <a:p>
            <a:pPr eaLnBrk="1" hangingPunct="1">
              <a:lnSpc>
                <a:spcPct val="80000"/>
              </a:lnSpc>
            </a:pPr>
            <a:r>
              <a:rPr lang="fr-CH" sz="1600" dirty="0" smtClean="0"/>
              <a:t>Modèle conversationnel</a:t>
            </a:r>
          </a:p>
          <a:p>
            <a:pPr eaLnBrk="1" hangingPunct="1">
              <a:lnSpc>
                <a:spcPct val="80000"/>
              </a:lnSpc>
            </a:pPr>
            <a:r>
              <a:rPr lang="fr-CH" sz="1600" dirty="0" smtClean="0"/>
              <a:t>Cadre pour invoquer les fonctions de diagnostic</a:t>
            </a:r>
          </a:p>
          <a:p>
            <a:pPr eaLnBrk="1" hangingPunct="1">
              <a:lnSpc>
                <a:spcPct val="80000"/>
              </a:lnSpc>
            </a:pPr>
            <a:r>
              <a:rPr lang="fr-CH" sz="1600" dirty="0" smtClean="0"/>
              <a:t>Cadre de diagnostic pour les services vocaux</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1B89F654-5F91-4147-85A9-1F3B0C4FA04A}" type="slidenum">
              <a:rPr lang="en-GB" sz="1400"/>
              <a:pPr/>
              <a:t>2</a:t>
            </a:fld>
            <a:endParaRPr lang="en-GB" sz="1400"/>
          </a:p>
        </p:txBody>
      </p:sp>
      <p:sp>
        <p:nvSpPr>
          <p:cNvPr id="4099" name="Rectangle 2"/>
          <p:cNvSpPr>
            <a:spLocks noGrp="1" noChangeArrowheads="1"/>
          </p:cNvSpPr>
          <p:nvPr>
            <p:ph type="title"/>
          </p:nvPr>
        </p:nvSpPr>
        <p:spPr/>
        <p:txBody>
          <a:bodyPr/>
          <a:lstStyle/>
          <a:p>
            <a:pPr eaLnBrk="1" hangingPunct="1"/>
            <a:r>
              <a:rPr lang="de-DE" smtClean="0"/>
              <a:t>Le point de départ:</a:t>
            </a:r>
            <a:br>
              <a:rPr lang="de-DE" smtClean="0"/>
            </a:br>
            <a:r>
              <a:rPr lang="de-DE" smtClean="0"/>
              <a:t>Situation de communication concrète</a:t>
            </a:r>
          </a:p>
        </p:txBody>
      </p:sp>
      <p:pic>
        <p:nvPicPr>
          <p:cNvPr id="4100"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p:pic>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DC1AFFAD-E535-4072-94BD-71CDC3E5CC7F}" type="slidenum">
              <a:rPr lang="en-GB" sz="1400"/>
              <a:pPr/>
              <a:t>20</a:t>
            </a:fld>
            <a:endParaRPr lang="en-GB" sz="1400"/>
          </a:p>
        </p:txBody>
      </p:sp>
      <p:sp>
        <p:nvSpPr>
          <p:cNvPr id="22531" name="Rectangle 2"/>
          <p:cNvSpPr>
            <a:spLocks noGrp="1" noChangeArrowheads="1"/>
          </p:cNvSpPr>
          <p:nvPr>
            <p:ph type="title"/>
          </p:nvPr>
        </p:nvSpPr>
        <p:spPr/>
        <p:txBody>
          <a:bodyPr/>
          <a:lstStyle/>
          <a:p>
            <a:pPr eaLnBrk="1" hangingPunct="1"/>
            <a:r>
              <a:rPr lang="de-DE" smtClean="0"/>
              <a:t>Programme de travail (8/8)</a:t>
            </a:r>
            <a:endParaRPr lang="en-GB" smtClean="0"/>
          </a:p>
        </p:txBody>
      </p:sp>
      <p:sp>
        <p:nvSpPr>
          <p:cNvPr id="22532" name="Rectangle 3"/>
          <p:cNvSpPr>
            <a:spLocks noGrp="1" noChangeArrowheads="1"/>
          </p:cNvSpPr>
          <p:nvPr>
            <p:ph type="body" idx="1"/>
          </p:nvPr>
        </p:nvSpPr>
        <p:spPr>
          <a:xfrm>
            <a:off x="611188" y="1412776"/>
            <a:ext cx="8229600" cy="4176464"/>
          </a:xfrm>
        </p:spPr>
        <p:txBody>
          <a:bodyPr/>
          <a:lstStyle/>
          <a:p>
            <a:pPr eaLnBrk="1" hangingPunct="1">
              <a:lnSpc>
                <a:spcPct val="80000"/>
              </a:lnSpc>
            </a:pPr>
            <a:r>
              <a:rPr lang="fr-CH" sz="1600" dirty="0" smtClean="0"/>
              <a:t>Analyse des causes techniques</a:t>
            </a:r>
          </a:p>
          <a:p>
            <a:pPr eaLnBrk="1" hangingPunct="1">
              <a:lnSpc>
                <a:spcPct val="80000"/>
              </a:lnSpc>
            </a:pPr>
            <a:r>
              <a:rPr lang="fr-CH" sz="1600" dirty="0" smtClean="0"/>
              <a:t>Modèles de tampon pour le développement de paramètres de qualité de fonctionnement client</a:t>
            </a:r>
          </a:p>
          <a:p>
            <a:pPr eaLnBrk="1" hangingPunct="1">
              <a:lnSpc>
                <a:spcPct val="80000"/>
              </a:lnSpc>
            </a:pPr>
            <a:r>
              <a:rPr lang="fr-CH" sz="1600" dirty="0" smtClean="0"/>
              <a:t>Performance du transfert entre plusieurs réseaux d'accès</a:t>
            </a:r>
          </a:p>
          <a:p>
            <a:pPr eaLnBrk="1" hangingPunct="1">
              <a:lnSpc>
                <a:spcPct val="80000"/>
              </a:lnSpc>
            </a:pPr>
            <a:r>
              <a:rPr lang="fr-CH" sz="1600" dirty="0" smtClean="0"/>
              <a:t>Service de communication de données par protocole Internet - Paramètres de performance pour le transfert de paquets IP et la disponibilité de ce service</a:t>
            </a:r>
          </a:p>
          <a:p>
            <a:pPr eaLnBrk="1" hangingPunct="1">
              <a:lnSpc>
                <a:spcPct val="80000"/>
              </a:lnSpc>
            </a:pPr>
            <a:r>
              <a:rPr lang="fr-CH" sz="1600" dirty="0" smtClean="0"/>
              <a:t>Objectifs de qualité de fonctionnement pour les services en mode IP</a:t>
            </a:r>
          </a:p>
          <a:p>
            <a:pPr eaLnBrk="1" hangingPunct="1">
              <a:lnSpc>
                <a:spcPct val="80000"/>
              </a:lnSpc>
            </a:pPr>
            <a:r>
              <a:rPr lang="fr-CH" sz="1600" dirty="0" smtClean="0"/>
              <a:t>Mesures dans les réseaux IP pour évaluer la qualité de fonctionnement </a:t>
            </a:r>
            <a:r>
              <a:rPr lang="fr-CH" sz="1600" dirty="0" err="1" smtClean="0"/>
              <a:t>interdomaines</a:t>
            </a:r>
            <a:endParaRPr lang="fr-CH" sz="1600" dirty="0" smtClean="0"/>
          </a:p>
          <a:p>
            <a:pPr eaLnBrk="1" hangingPunct="1">
              <a:lnSpc>
                <a:spcPct val="80000"/>
              </a:lnSpc>
            </a:pPr>
            <a:r>
              <a:rPr lang="fr-CH" sz="1600" dirty="0" smtClean="0"/>
              <a:t>Qualité de fonctionnement en termes de transfert de trames Ethernet et de disponibilité</a:t>
            </a:r>
          </a:p>
          <a:p>
            <a:pPr eaLnBrk="1" hangingPunct="1">
              <a:lnSpc>
                <a:spcPct val="80000"/>
              </a:lnSpc>
            </a:pPr>
            <a:r>
              <a:rPr lang="fr-CH" sz="1600" dirty="0" smtClean="0"/>
              <a:t>Méthode de test de l'activation de services Ethernet</a:t>
            </a:r>
          </a:p>
          <a:p>
            <a:pPr eaLnBrk="1" hangingPunct="1">
              <a:lnSpc>
                <a:spcPct val="80000"/>
              </a:lnSpc>
            </a:pPr>
            <a:r>
              <a:rPr lang="fr-CH" sz="1600" dirty="0" smtClean="0"/>
              <a:t>Paramètres de qualité de fonctionnement des réseaux domestiques</a:t>
            </a:r>
          </a:p>
          <a:p>
            <a:pPr eaLnBrk="1" hangingPunct="1">
              <a:lnSpc>
                <a:spcPct val="80000"/>
              </a:lnSpc>
            </a:pPr>
            <a:r>
              <a:rPr lang="fr-CH" sz="1600" dirty="0" smtClean="0"/>
              <a:t>Proposition d'Appendices pour la Rec. Y.1566: Mappage et interconnexion concernant la qualité de service entre les réseaux Ethernet, IP et MPLS</a:t>
            </a:r>
            <a:endParaRPr lang="en-GB" sz="1600" dirty="0" smtClean="0"/>
          </a:p>
          <a:p>
            <a:pPr eaLnBrk="1" hangingPunct="1">
              <a:lnSpc>
                <a:spcPct val="80000"/>
              </a:lnSpc>
            </a:pPr>
            <a:endParaRPr lang="en-GB" sz="2000"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DE82226-EEAA-46AA-A4CE-3BA0E41CD37D}" type="slidenum">
              <a:rPr lang="en-GB" sz="1400"/>
              <a:pPr/>
              <a:t>21</a:t>
            </a:fld>
            <a:endParaRPr lang="en-GB" sz="1400"/>
          </a:p>
        </p:txBody>
      </p:sp>
      <p:sp>
        <p:nvSpPr>
          <p:cNvPr id="23555" name="Rectangle 2"/>
          <p:cNvSpPr>
            <a:spLocks noGrp="1" noChangeArrowheads="1"/>
          </p:cNvSpPr>
          <p:nvPr>
            <p:ph type="title"/>
          </p:nvPr>
        </p:nvSpPr>
        <p:spPr/>
        <p:txBody>
          <a:bodyPr/>
          <a:lstStyle/>
          <a:p>
            <a:pPr eaLnBrk="1" hangingPunct="1"/>
            <a:r>
              <a:rPr lang="fr-CH" dirty="0" smtClean="0"/>
              <a:t>Si vous ne trouvez pas le sujet qui vous intéresse </a:t>
            </a:r>
            <a:r>
              <a:rPr lang="de-DE" dirty="0" smtClean="0"/>
              <a:t>…</a:t>
            </a:r>
            <a:endParaRPr lang="en-GB" dirty="0" smtClean="0"/>
          </a:p>
        </p:txBody>
      </p:sp>
      <p:sp>
        <p:nvSpPr>
          <p:cNvPr id="23556" name="Rectangle 3"/>
          <p:cNvSpPr>
            <a:spLocks noGrp="1" noChangeArrowheads="1"/>
          </p:cNvSpPr>
          <p:nvPr>
            <p:ph type="body" idx="1"/>
          </p:nvPr>
        </p:nvSpPr>
        <p:spPr>
          <a:xfrm>
            <a:off x="457200" y="1268760"/>
            <a:ext cx="8229600" cy="4896544"/>
          </a:xfrm>
        </p:spPr>
        <p:txBody>
          <a:bodyPr/>
          <a:lstStyle/>
          <a:p>
            <a:pPr eaLnBrk="1" hangingPunct="1"/>
            <a:r>
              <a:rPr lang="fr-CH" dirty="0" smtClean="0"/>
              <a:t>Envoyer des contributions aux travaux de </a:t>
            </a:r>
            <a:r>
              <a:rPr lang="fr-CH" dirty="0" smtClean="0"/>
              <a:t>l'UIT-T!</a:t>
            </a:r>
            <a:endParaRPr lang="fr-CH" dirty="0" smtClean="0"/>
          </a:p>
          <a:p>
            <a:pPr eaLnBrk="1" hangingPunct="1"/>
            <a:r>
              <a:rPr lang="fr-CH" dirty="0" smtClean="0"/>
              <a:t>Prochaine réunion de la Commission d'études 12</a:t>
            </a:r>
          </a:p>
          <a:p>
            <a:pPr lvl="1" eaLnBrk="1" hangingPunct="1"/>
            <a:r>
              <a:rPr lang="fr-CH" dirty="0" smtClean="0"/>
              <a:t>3-12 </a:t>
            </a:r>
            <a:r>
              <a:rPr lang="fr-CH" dirty="0" smtClean="0"/>
              <a:t>décembre 2013 à Genève</a:t>
            </a:r>
          </a:p>
          <a:p>
            <a:pPr lvl="1" eaLnBrk="1" hangingPunct="1"/>
            <a:r>
              <a:rPr lang="fr-CH" dirty="0" smtClean="0"/>
              <a:t>Date limite pour la soumission des contributions</a:t>
            </a:r>
          </a:p>
          <a:p>
            <a:pPr lvl="2" eaLnBrk="1" hangingPunct="1"/>
            <a:r>
              <a:rPr lang="fr-CH" dirty="0" smtClean="0"/>
              <a:t>20 novembre 201</a:t>
            </a:r>
            <a:r>
              <a:rPr lang="de-DE" dirty="0" smtClean="0"/>
              <a:t>3</a:t>
            </a:r>
          </a:p>
          <a:p>
            <a:pPr lvl="1" eaLnBrk="1" hangingPunct="1"/>
            <a:r>
              <a:rPr lang="en-US" sz="1600" dirty="0" smtClean="0">
                <a:hlinkClick r:id="rId2"/>
              </a:rPr>
              <a:t>http://www.itu.int/net/ITU-T/ddp/Default.aspx?groupid=T13-SG12</a:t>
            </a:r>
            <a:endParaRPr lang="en-GB" sz="1600"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
        <p:nvSpPr>
          <p:cNvPr id="6" name="Rectangle 4"/>
          <p:cNvSpPr txBox="1">
            <a:spLocks noChangeArrowheads="1"/>
          </p:cNvSpPr>
          <p:nvPr/>
        </p:nvSpPr>
        <p:spPr bwMode="auto">
          <a:xfrm>
            <a:off x="251520" y="6517853"/>
            <a:ext cx="4248595" cy="223515"/>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3DAF5E9-E36B-4529-A04F-D254F093A38C}" type="slidenum">
              <a:rPr lang="en-GB" sz="1400"/>
              <a:pPr/>
              <a:t>22</a:t>
            </a:fld>
            <a:endParaRPr lang="en-GB" sz="1400"/>
          </a:p>
        </p:txBody>
      </p:sp>
      <p:sp>
        <p:nvSpPr>
          <p:cNvPr id="24579" name="Rectangle 2"/>
          <p:cNvSpPr>
            <a:spLocks noGrp="1" noChangeArrowheads="1"/>
          </p:cNvSpPr>
          <p:nvPr>
            <p:ph type="title"/>
          </p:nvPr>
        </p:nvSpPr>
        <p:spPr/>
        <p:txBody>
          <a:bodyPr/>
          <a:lstStyle/>
          <a:p>
            <a:pPr eaLnBrk="1" hangingPunct="1"/>
            <a:r>
              <a:rPr lang="de-DE" dirty="0" smtClean="0"/>
              <a:t>Des </a:t>
            </a:r>
            <a:r>
              <a:rPr lang="de-DE" dirty="0" err="1" smtClean="0"/>
              <a:t>questions</a:t>
            </a:r>
            <a:r>
              <a:rPr lang="de-DE" dirty="0" smtClean="0"/>
              <a:t>?</a:t>
            </a:r>
            <a:endParaRPr lang="de-DE" dirty="0" smtClean="0"/>
          </a:p>
        </p:txBody>
      </p:sp>
      <p:pic>
        <p:nvPicPr>
          <p:cNvPr id="2458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1557338"/>
            <a:ext cx="161925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81" name="Text Box 4"/>
          <p:cNvSpPr txBox="1">
            <a:spLocks noChangeArrowheads="1"/>
          </p:cNvSpPr>
          <p:nvPr/>
        </p:nvSpPr>
        <p:spPr bwMode="auto">
          <a:xfrm>
            <a:off x="395288" y="4797425"/>
            <a:ext cx="3744912"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GB" sz="1400" dirty="0">
                <a:solidFill>
                  <a:srgbClr val="FF3300"/>
                </a:solidFill>
              </a:rPr>
              <a:t>Joachim </a:t>
            </a:r>
            <a:r>
              <a:rPr lang="en-GB" sz="1400" dirty="0" err="1">
                <a:solidFill>
                  <a:srgbClr val="FF3300"/>
                </a:solidFill>
              </a:rPr>
              <a:t>Pomy</a:t>
            </a:r>
            <a:endParaRPr lang="de-DE" sz="1400" dirty="0">
              <a:solidFill>
                <a:srgbClr val="FF3300"/>
              </a:solidFill>
            </a:endParaRPr>
          </a:p>
          <a:p>
            <a:r>
              <a:rPr lang="en-GB" sz="1400" dirty="0">
                <a:solidFill>
                  <a:srgbClr val="FF3300"/>
                </a:solidFill>
              </a:rPr>
              <a:t>Telecommunications &amp; </a:t>
            </a:r>
            <a:r>
              <a:rPr lang="en-GB" sz="1400" dirty="0" smtClean="0">
                <a:solidFill>
                  <a:srgbClr val="FF3300"/>
                </a:solidFill>
              </a:rPr>
              <a:t>Int'l </a:t>
            </a:r>
            <a:r>
              <a:rPr lang="en-GB" sz="1400" dirty="0">
                <a:solidFill>
                  <a:srgbClr val="FF3300"/>
                </a:solidFill>
              </a:rPr>
              <a:t>Standards</a:t>
            </a:r>
          </a:p>
          <a:p>
            <a:r>
              <a:rPr lang="de-DE" sz="1400" dirty="0" err="1" smtClean="0">
                <a:solidFill>
                  <a:srgbClr val="FF3300"/>
                </a:solidFill>
              </a:rPr>
              <a:t>Allemagne</a:t>
            </a:r>
            <a:endParaRPr lang="de-DE" sz="1400" dirty="0">
              <a:solidFill>
                <a:srgbClr val="FF3300"/>
              </a:solidFill>
            </a:endParaRPr>
          </a:p>
          <a:p>
            <a:r>
              <a:rPr lang="de-DE" sz="1400" smtClean="0">
                <a:solidFill>
                  <a:srgbClr val="FF3300"/>
                </a:solidFill>
              </a:rPr>
              <a:t>Tél</a:t>
            </a:r>
            <a:r>
              <a:rPr lang="de-DE" sz="1400" dirty="0">
                <a:solidFill>
                  <a:srgbClr val="FF3300"/>
                </a:solidFill>
              </a:rPr>
              <a:t>.: +49 177 78 71958</a:t>
            </a:r>
            <a:endParaRPr lang="en-GB" sz="1400" dirty="0">
              <a:solidFill>
                <a:srgbClr val="FF3300"/>
              </a:solidFill>
            </a:endParaRPr>
          </a:p>
          <a:p>
            <a:r>
              <a:rPr lang="en-GB" sz="1400" dirty="0">
                <a:solidFill>
                  <a:srgbClr val="FF3300"/>
                </a:solidFill>
              </a:rPr>
              <a:t>Email: consultant@joachimpomy.de</a:t>
            </a:r>
            <a:endParaRPr lang="de-DE" sz="1400" dirty="0">
              <a:solidFill>
                <a:srgbClr val="FF3300"/>
              </a:solidFill>
            </a:endParaRPr>
          </a:p>
        </p:txBody>
      </p:sp>
      <p:sp>
        <p:nvSpPr>
          <p:cNvPr id="6"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F6DBF5C-D1E0-49C2-91BF-EEDFD04F4BA2}" type="slidenum">
              <a:rPr lang="en-GB" sz="1400"/>
              <a:pPr/>
              <a:t>3</a:t>
            </a:fld>
            <a:endParaRPr lang="en-GB" sz="1400"/>
          </a:p>
        </p:txBody>
      </p:sp>
      <p:sp>
        <p:nvSpPr>
          <p:cNvPr id="5123" name="Rectangle 2"/>
          <p:cNvSpPr>
            <a:spLocks noGrp="1" noChangeArrowheads="1"/>
          </p:cNvSpPr>
          <p:nvPr>
            <p:ph type="title"/>
          </p:nvPr>
        </p:nvSpPr>
        <p:spPr>
          <a:xfrm>
            <a:off x="0" y="0"/>
            <a:ext cx="9144000" cy="1196752"/>
          </a:xfrm>
        </p:spPr>
        <p:txBody>
          <a:bodyPr/>
          <a:lstStyle/>
          <a:p>
            <a:pPr eaLnBrk="1" hangingPunct="1"/>
            <a:r>
              <a:rPr lang="de-DE" sz="2800" dirty="0" smtClean="0"/>
              <a:t>... </a:t>
            </a:r>
            <a:r>
              <a:rPr lang="de-DE" sz="2800" dirty="0" smtClean="0"/>
              <a:t>et </a:t>
            </a:r>
            <a:r>
              <a:rPr lang="fr-CH" sz="2800" dirty="0" smtClean="0"/>
              <a:t>où</a:t>
            </a:r>
            <a:r>
              <a:rPr lang="de-DE" sz="2800" dirty="0" smtClean="0"/>
              <a:t> la </a:t>
            </a:r>
            <a:r>
              <a:rPr lang="fr-CH" sz="2800" dirty="0" smtClean="0"/>
              <a:t>technologie entre en jeu:</a:t>
            </a:r>
            <a:br>
              <a:rPr lang="fr-CH" sz="2800" dirty="0" smtClean="0"/>
            </a:br>
            <a:r>
              <a:rPr lang="fr-CH" sz="2800" dirty="0" smtClean="0"/>
              <a:t>utilisation d'un système de télécommunication</a:t>
            </a:r>
          </a:p>
        </p:txBody>
      </p:sp>
      <p:pic>
        <p:nvPicPr>
          <p:cNvPr id="5124"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468312" y="1628775"/>
            <a:ext cx="8280151" cy="4525963"/>
          </a:xfrm>
        </p:spPr>
      </p:pic>
      <p:sp>
        <p:nvSpPr>
          <p:cNvPr id="5" name="Rectangle 4"/>
          <p:cNvSpPr txBox="1">
            <a:spLocks noChangeArrowheads="1"/>
          </p:cNvSpPr>
          <p:nvPr/>
        </p:nvSpPr>
        <p:spPr bwMode="auto">
          <a:xfrm>
            <a:off x="179389" y="6309320"/>
            <a:ext cx="4248595" cy="412155"/>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
        <p:nvSpPr>
          <p:cNvPr id="2" name="TextBox 1"/>
          <p:cNvSpPr txBox="1"/>
          <p:nvPr/>
        </p:nvSpPr>
        <p:spPr>
          <a:xfrm>
            <a:off x="1619672" y="3606115"/>
            <a:ext cx="2232248" cy="830997"/>
          </a:xfrm>
          <a:prstGeom prst="rect">
            <a:avLst/>
          </a:prstGeom>
          <a:noFill/>
        </p:spPr>
        <p:txBody>
          <a:bodyPr wrap="square" rtlCol="0">
            <a:spAutoFit/>
          </a:bodyPr>
          <a:lstStyle/>
          <a:p>
            <a:r>
              <a:rPr lang="fr-FR" sz="2400" dirty="0" smtClean="0"/>
              <a:t>… Vous m’entendez?</a:t>
            </a:r>
            <a:endParaRPr lang="fr-FR" sz="2400" dirty="0"/>
          </a:p>
        </p:txBody>
      </p:sp>
      <p:sp>
        <p:nvSpPr>
          <p:cNvPr id="7" name="TextBox 6"/>
          <p:cNvSpPr txBox="1"/>
          <p:nvPr/>
        </p:nvSpPr>
        <p:spPr>
          <a:xfrm>
            <a:off x="6912768" y="3212976"/>
            <a:ext cx="2123728" cy="1200329"/>
          </a:xfrm>
          <a:prstGeom prst="rect">
            <a:avLst/>
          </a:prstGeom>
          <a:noFill/>
        </p:spPr>
        <p:txBody>
          <a:bodyPr wrap="square" rtlCol="0">
            <a:spAutoFit/>
          </a:bodyPr>
          <a:lstStyle/>
          <a:p>
            <a:r>
              <a:rPr lang="fr-FR" sz="2400" dirty="0" smtClean="0"/>
              <a:t>… Je veux vous parler maintenant?</a:t>
            </a:r>
            <a:endParaRPr lang="fr-F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17A9CAB-22DE-42A4-B4C6-7E7FA3824C48}" type="slidenum">
              <a:rPr lang="en-GB" sz="1400"/>
              <a:pPr/>
              <a:t>4</a:t>
            </a:fld>
            <a:endParaRPr lang="en-GB" sz="1400"/>
          </a:p>
        </p:txBody>
      </p:sp>
      <p:sp>
        <p:nvSpPr>
          <p:cNvPr id="6147" name="Rectangle 2"/>
          <p:cNvSpPr>
            <a:spLocks noGrp="1" noChangeArrowheads="1"/>
          </p:cNvSpPr>
          <p:nvPr>
            <p:ph type="title"/>
          </p:nvPr>
        </p:nvSpPr>
        <p:spPr/>
        <p:txBody>
          <a:bodyPr/>
          <a:lstStyle/>
          <a:p>
            <a:pPr eaLnBrk="1" hangingPunct="1"/>
            <a:r>
              <a:rPr lang="en-US" smtClean="0"/>
              <a:t>Historique de la CE 12: faits marquants (1)</a:t>
            </a:r>
          </a:p>
        </p:txBody>
      </p:sp>
      <p:sp>
        <p:nvSpPr>
          <p:cNvPr id="6148" name="Rectangle 3"/>
          <p:cNvSpPr>
            <a:spLocks noGrp="1" noChangeArrowheads="1"/>
          </p:cNvSpPr>
          <p:nvPr>
            <p:ph type="body" idx="1"/>
          </p:nvPr>
        </p:nvSpPr>
        <p:spPr>
          <a:xfrm>
            <a:off x="457200" y="1165225"/>
            <a:ext cx="8686800" cy="4496023"/>
          </a:xfrm>
        </p:spPr>
        <p:txBody>
          <a:bodyPr/>
          <a:lstStyle/>
          <a:p>
            <a:pPr eaLnBrk="1" hangingPunct="1">
              <a:lnSpc>
                <a:spcPct val="90000"/>
              </a:lnSpc>
            </a:pPr>
            <a:r>
              <a:rPr lang="fr-CH" sz="1600" dirty="0" smtClean="0"/>
              <a:t>Création en 1957</a:t>
            </a:r>
          </a:p>
          <a:p>
            <a:pPr eaLnBrk="1" hangingPunct="1">
              <a:lnSpc>
                <a:spcPct val="90000"/>
              </a:lnSpc>
            </a:pPr>
            <a:r>
              <a:rPr lang="fr-CH" sz="1600" dirty="0" smtClean="0"/>
              <a:t>CE 16 distincte pour la planification des transmissions</a:t>
            </a:r>
          </a:p>
          <a:p>
            <a:pPr lvl="1" eaLnBrk="1" hangingPunct="1">
              <a:lnSpc>
                <a:spcPct val="90000"/>
              </a:lnSpc>
            </a:pPr>
            <a:r>
              <a:rPr lang="fr-CH" sz="1600" dirty="0" smtClean="0"/>
              <a:t>L'ancienne CE 12 s'occupait simplement des essais subjectifs et des normes téléphoniques </a:t>
            </a:r>
          </a:p>
          <a:p>
            <a:pPr lvl="1" eaLnBrk="1" hangingPunct="1">
              <a:lnSpc>
                <a:spcPct val="90000"/>
              </a:lnSpc>
            </a:pPr>
            <a:r>
              <a:rPr lang="fr-CH" sz="1600" dirty="0" smtClean="0"/>
              <a:t>A l'Assemblée plénière du CCITT en 1984, ces </a:t>
            </a:r>
            <a:r>
              <a:rPr lang="fr-CH" sz="1600" dirty="0" smtClean="0"/>
              <a:t>Commissions d’études </a:t>
            </a:r>
            <a:r>
              <a:rPr lang="fr-CH" sz="1600" dirty="0" smtClean="0"/>
              <a:t>ont été fusionnées pour former l'actuelle CE 12.</a:t>
            </a:r>
          </a:p>
          <a:p>
            <a:pPr eaLnBrk="1" hangingPunct="1">
              <a:lnSpc>
                <a:spcPct val="90000"/>
              </a:lnSpc>
            </a:pPr>
            <a:r>
              <a:rPr lang="fr-CH" sz="1600" dirty="0" smtClean="0"/>
              <a:t>Dans le même temps, la CE 12 disposait d'un GT-laboratoire</a:t>
            </a:r>
          </a:p>
          <a:p>
            <a:pPr lvl="1" eaLnBrk="1" hangingPunct="1">
              <a:lnSpc>
                <a:spcPct val="90000"/>
              </a:lnSpc>
            </a:pPr>
            <a:r>
              <a:rPr lang="fr-CH" sz="1600" dirty="0" smtClean="0"/>
              <a:t>Essais subjectifs et objectifs </a:t>
            </a:r>
            <a:r>
              <a:rPr lang="fr-CH" sz="1600" dirty="0" smtClean="0"/>
              <a:t>pour </a:t>
            </a:r>
            <a:r>
              <a:rPr lang="fr-CH" sz="1600" dirty="0" smtClean="0"/>
              <a:t>la sonie des téléphones</a:t>
            </a:r>
          </a:p>
          <a:p>
            <a:pPr lvl="1" eaLnBrk="1" hangingPunct="1">
              <a:lnSpc>
                <a:spcPct val="90000"/>
              </a:lnSpc>
            </a:pPr>
            <a:r>
              <a:rPr lang="fr-CH" sz="1600" dirty="0" smtClean="0"/>
              <a:t>Au Laboratoire du CCITT à Genève - fermé en 1988</a:t>
            </a:r>
          </a:p>
          <a:p>
            <a:pPr eaLnBrk="1" hangingPunct="1">
              <a:lnSpc>
                <a:spcPct val="90000"/>
              </a:lnSpc>
            </a:pPr>
            <a:r>
              <a:rPr lang="fr-CH" sz="1600" dirty="0" smtClean="0"/>
              <a:t>Depuis 1986, Groupe d'experts chargé de la qualité vocale (SQEG)</a:t>
            </a:r>
          </a:p>
          <a:p>
            <a:pPr lvl="1" eaLnBrk="1" hangingPunct="1">
              <a:lnSpc>
                <a:spcPct val="90000"/>
              </a:lnSpc>
            </a:pPr>
            <a:r>
              <a:rPr lang="fr-CH" sz="1600" dirty="0" smtClean="0"/>
              <a:t>Pour mieux définir les exigences en matière de qualité et les modalités des essais subjectifs pour les algorithmes de codage de la parole normalisés par la CE 18 (plus tard CE 15, maintenant CE 16)</a:t>
            </a:r>
          </a:p>
          <a:p>
            <a:pPr lvl="1" eaLnBrk="1" hangingPunct="1">
              <a:lnSpc>
                <a:spcPct val="90000"/>
              </a:lnSpc>
            </a:pPr>
            <a:r>
              <a:rPr lang="fr-CH" sz="1600" dirty="0" smtClean="0"/>
              <a:t>Rôle essentiel dans la normalisation de tous les codecs de la parole et audio; voir la Question 7/12 qui existe toujours.</a:t>
            </a:r>
          </a:p>
          <a:p>
            <a:pPr eaLnBrk="1" hangingPunct="1">
              <a:lnSpc>
                <a:spcPct val="90000"/>
              </a:lnSpc>
            </a:pPr>
            <a:endParaRPr lang="fr-CH" sz="2400"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8EA9305-EA44-4782-85D7-BE3543F74AF2}" type="slidenum">
              <a:rPr lang="en-GB" sz="1400"/>
              <a:pPr/>
              <a:t>5</a:t>
            </a:fld>
            <a:endParaRPr lang="en-GB" sz="1400"/>
          </a:p>
        </p:txBody>
      </p:sp>
      <p:sp>
        <p:nvSpPr>
          <p:cNvPr id="7171" name="Rectangle 2"/>
          <p:cNvSpPr>
            <a:spLocks noGrp="1" noChangeArrowheads="1"/>
          </p:cNvSpPr>
          <p:nvPr>
            <p:ph type="title"/>
          </p:nvPr>
        </p:nvSpPr>
        <p:spPr/>
        <p:txBody>
          <a:bodyPr/>
          <a:lstStyle/>
          <a:p>
            <a:pPr eaLnBrk="1" hangingPunct="1"/>
            <a:r>
              <a:rPr lang="en-US" smtClean="0"/>
              <a:t>Historique de la CE 12: faits marquants (2)</a:t>
            </a:r>
          </a:p>
        </p:txBody>
      </p:sp>
      <p:sp>
        <p:nvSpPr>
          <p:cNvPr id="7172" name="Rectangle 3"/>
          <p:cNvSpPr>
            <a:spLocks noGrp="1" noChangeArrowheads="1"/>
          </p:cNvSpPr>
          <p:nvPr>
            <p:ph type="body" idx="1"/>
          </p:nvPr>
        </p:nvSpPr>
        <p:spPr>
          <a:xfrm>
            <a:off x="457200" y="1165225"/>
            <a:ext cx="8229600" cy="4525963"/>
          </a:xfrm>
        </p:spPr>
        <p:txBody>
          <a:bodyPr/>
          <a:lstStyle/>
          <a:p>
            <a:pPr eaLnBrk="1" hangingPunct="1">
              <a:lnSpc>
                <a:spcPct val="80000"/>
              </a:lnSpc>
            </a:pPr>
            <a:r>
              <a:rPr lang="fr-CH" sz="1800" dirty="0" smtClean="0"/>
              <a:t>Depuis </a:t>
            </a:r>
            <a:r>
              <a:rPr lang="fr-CH" sz="1800" dirty="0" smtClean="0"/>
              <a:t>1997, </a:t>
            </a:r>
            <a:r>
              <a:rPr lang="fr-CH" sz="1800" dirty="0" smtClean="0"/>
              <a:t>Groupe d'experts de la qualité vidéo (VQEG) </a:t>
            </a:r>
          </a:p>
          <a:p>
            <a:pPr lvl="1" eaLnBrk="1" hangingPunct="1">
              <a:lnSpc>
                <a:spcPct val="80000"/>
              </a:lnSpc>
            </a:pPr>
            <a:r>
              <a:rPr lang="fr-CH" sz="1600" dirty="0" smtClean="0"/>
              <a:t>Avec un noyau d’experts de qualité vidéo subjective et objective au sein de la CE </a:t>
            </a:r>
            <a:r>
              <a:rPr lang="fr-CH" sz="1600" dirty="0" smtClean="0"/>
              <a:t>12</a:t>
            </a:r>
            <a:endParaRPr lang="fr-CH" sz="1600" dirty="0" smtClean="0"/>
          </a:p>
          <a:p>
            <a:pPr eaLnBrk="1" hangingPunct="1">
              <a:lnSpc>
                <a:spcPct val="80000"/>
              </a:lnSpc>
            </a:pPr>
            <a:r>
              <a:rPr lang="fr-CH" sz="1800" dirty="0" smtClean="0"/>
              <a:t>Depuis le début des années 90, les activités de la CE 12 se sont </a:t>
            </a:r>
            <a:r>
              <a:rPr lang="fr-CH" sz="1800" dirty="0" smtClean="0"/>
              <a:t>élargies:</a:t>
            </a:r>
            <a:endParaRPr lang="fr-CH" sz="1800" dirty="0" smtClean="0"/>
          </a:p>
          <a:p>
            <a:pPr lvl="1" eaLnBrk="1" hangingPunct="1">
              <a:lnSpc>
                <a:spcPct val="80000"/>
              </a:lnSpc>
            </a:pPr>
            <a:r>
              <a:rPr lang="fr-CH" sz="1600" dirty="0" smtClean="0"/>
              <a:t>A de nouveaux domaines technologiques </a:t>
            </a:r>
          </a:p>
          <a:p>
            <a:pPr lvl="2" eaLnBrk="1" hangingPunct="1">
              <a:lnSpc>
                <a:spcPct val="80000"/>
              </a:lnSpc>
            </a:pPr>
            <a:r>
              <a:rPr lang="fr-CH" sz="1400" dirty="0" smtClean="0"/>
              <a:t>Mode de transfert asynchrone</a:t>
            </a:r>
          </a:p>
          <a:p>
            <a:pPr lvl="2" eaLnBrk="1" hangingPunct="1">
              <a:lnSpc>
                <a:spcPct val="80000"/>
              </a:lnSpc>
            </a:pPr>
            <a:r>
              <a:rPr lang="fr-CH" sz="1400" dirty="0" smtClean="0"/>
              <a:t>Téléphonie IP</a:t>
            </a:r>
          </a:p>
          <a:p>
            <a:pPr lvl="2" eaLnBrk="1" hangingPunct="1">
              <a:lnSpc>
                <a:spcPct val="80000"/>
              </a:lnSpc>
            </a:pPr>
            <a:r>
              <a:rPr lang="fr-CH" sz="1400" dirty="0" smtClean="0"/>
              <a:t>Multimédia</a:t>
            </a:r>
          </a:p>
          <a:p>
            <a:pPr lvl="2" eaLnBrk="1" hangingPunct="1">
              <a:lnSpc>
                <a:spcPct val="80000"/>
              </a:lnSpc>
            </a:pPr>
            <a:r>
              <a:rPr lang="fr-CH" sz="1400" dirty="0" smtClean="0"/>
              <a:t>Systèmes numériques hertziens</a:t>
            </a:r>
          </a:p>
          <a:p>
            <a:pPr lvl="2" eaLnBrk="1" hangingPunct="1">
              <a:lnSpc>
                <a:spcPct val="80000"/>
              </a:lnSpc>
            </a:pPr>
            <a:r>
              <a:rPr lang="fr-CH" sz="1400" dirty="0" smtClean="0"/>
              <a:t>Classes de qualité de service IP</a:t>
            </a:r>
          </a:p>
          <a:p>
            <a:pPr lvl="2" eaLnBrk="1" hangingPunct="1">
              <a:lnSpc>
                <a:spcPct val="80000"/>
              </a:lnSpc>
            </a:pPr>
            <a:r>
              <a:rPr lang="fr-CH" sz="1400" dirty="0" smtClean="0"/>
              <a:t>Ethernet</a:t>
            </a:r>
          </a:p>
          <a:p>
            <a:pPr lvl="2" eaLnBrk="1" hangingPunct="1">
              <a:lnSpc>
                <a:spcPct val="80000"/>
              </a:lnSpc>
            </a:pPr>
            <a:r>
              <a:rPr lang="fr-CH" sz="1400" dirty="0" smtClean="0"/>
              <a:t>TVIP, etc.</a:t>
            </a:r>
          </a:p>
          <a:p>
            <a:pPr lvl="2" eaLnBrk="1" hangingPunct="1">
              <a:lnSpc>
                <a:spcPct val="80000"/>
              </a:lnSpc>
            </a:pPr>
            <a:r>
              <a:rPr lang="fr-CH" sz="1400" dirty="0" smtClean="0"/>
              <a:t>Qualité de fonctionnement des réseaux</a:t>
            </a:r>
          </a:p>
          <a:p>
            <a:pPr lvl="2" eaLnBrk="1" hangingPunct="1">
              <a:lnSpc>
                <a:spcPct val="80000"/>
              </a:lnSpc>
            </a:pPr>
            <a:r>
              <a:rPr lang="fr-CH" sz="1400" dirty="0" smtClean="0"/>
              <a:t>Gestion des ressources.</a:t>
            </a:r>
          </a:p>
          <a:p>
            <a:pPr eaLnBrk="1" hangingPunct="1">
              <a:lnSpc>
                <a:spcPct val="80000"/>
              </a:lnSpc>
            </a:pPr>
            <a:r>
              <a:rPr lang="fr-CH" sz="1800" dirty="0" smtClean="0"/>
              <a:t>Depuis </a:t>
            </a:r>
            <a:r>
              <a:rPr lang="fr-CH" sz="1800" dirty="0" smtClean="0"/>
              <a:t>2008, </a:t>
            </a:r>
            <a:r>
              <a:rPr lang="fr-CH" sz="1800" dirty="0" smtClean="0"/>
              <a:t>la CE 12:</a:t>
            </a:r>
          </a:p>
          <a:p>
            <a:pPr lvl="1" eaLnBrk="1" hangingPunct="1">
              <a:lnSpc>
                <a:spcPct val="80000"/>
              </a:lnSpc>
            </a:pPr>
            <a:r>
              <a:rPr lang="fr-CH" sz="1600" dirty="0" smtClean="0"/>
              <a:t>a </a:t>
            </a:r>
            <a:r>
              <a:rPr lang="fr-CH" sz="1600" dirty="0" smtClean="0"/>
              <a:t>été chargée des aspects opérationnels de la qualité de service des réseaux de </a:t>
            </a:r>
            <a:r>
              <a:rPr lang="fr-CH" sz="1600" dirty="0" smtClean="0"/>
              <a:t>télécommunication;</a:t>
            </a:r>
            <a:endParaRPr lang="fr-CH" sz="1600" dirty="0" smtClean="0"/>
          </a:p>
          <a:p>
            <a:pPr lvl="1" eaLnBrk="1" hangingPunct="1">
              <a:lnSpc>
                <a:spcPct val="80000"/>
              </a:lnSpc>
            </a:pPr>
            <a:r>
              <a:rPr lang="fr-CH" sz="1600" dirty="0" smtClean="0"/>
              <a:t>a </a:t>
            </a:r>
            <a:r>
              <a:rPr lang="fr-CH" sz="1600" dirty="0" smtClean="0"/>
              <a:t>la responsabilité du Groupe sur le développement de la qualité de service (QSDG).</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1017B65-A101-4A27-A52C-D16A9EAB51EB}" type="slidenum">
              <a:rPr lang="en-GB" sz="1400"/>
              <a:pPr/>
              <a:t>6</a:t>
            </a:fld>
            <a:endParaRPr lang="en-GB" sz="1400"/>
          </a:p>
        </p:txBody>
      </p:sp>
      <p:sp>
        <p:nvSpPr>
          <p:cNvPr id="8195" name="Rectangle 2"/>
          <p:cNvSpPr>
            <a:spLocks noGrp="1" noChangeArrowheads="1"/>
          </p:cNvSpPr>
          <p:nvPr>
            <p:ph type="title"/>
          </p:nvPr>
        </p:nvSpPr>
        <p:spPr/>
        <p:txBody>
          <a:bodyPr/>
          <a:lstStyle/>
          <a:p>
            <a:pPr eaLnBrk="1" hangingPunct="1"/>
            <a:r>
              <a:rPr lang="en-US" smtClean="0"/>
              <a:t>Mandat de la CE 12</a:t>
            </a:r>
          </a:p>
        </p:txBody>
      </p:sp>
      <p:sp>
        <p:nvSpPr>
          <p:cNvPr id="8196" name="Rectangle 3"/>
          <p:cNvSpPr>
            <a:spLocks noGrp="1" noChangeArrowheads="1"/>
          </p:cNvSpPr>
          <p:nvPr>
            <p:ph type="body" idx="1"/>
          </p:nvPr>
        </p:nvSpPr>
        <p:spPr>
          <a:xfrm>
            <a:off x="457200" y="1165225"/>
            <a:ext cx="8229600" cy="4927600"/>
          </a:xfrm>
        </p:spPr>
        <p:txBody>
          <a:bodyPr/>
          <a:lstStyle/>
          <a:p>
            <a:pPr eaLnBrk="1" hangingPunct="1">
              <a:lnSpc>
                <a:spcPct val="80000"/>
              </a:lnSpc>
            </a:pPr>
            <a:r>
              <a:rPr lang="fr-CH" sz="1600" dirty="0" smtClean="0"/>
              <a:t>Qualité</a:t>
            </a:r>
            <a:r>
              <a:rPr lang="en-US" sz="1600" dirty="0" smtClean="0"/>
              <a:t> </a:t>
            </a:r>
            <a:r>
              <a:rPr lang="de-CH" sz="1600" dirty="0" smtClean="0"/>
              <a:t>de </a:t>
            </a:r>
            <a:r>
              <a:rPr lang="fr-CH" sz="1600" dirty="0" smtClean="0"/>
              <a:t>fonctionnement, qualité de service et qualité d'expérience</a:t>
            </a:r>
            <a:br>
              <a:rPr lang="fr-CH" sz="1600" dirty="0" smtClean="0"/>
            </a:br>
            <a:endParaRPr lang="fr-CH" sz="1600" dirty="0" smtClean="0"/>
          </a:p>
          <a:p>
            <a:pPr eaLnBrk="1" hangingPunct="1">
              <a:lnSpc>
                <a:spcPct val="80000"/>
              </a:lnSpc>
            </a:pPr>
            <a:r>
              <a:rPr lang="fr-CH" sz="1600" dirty="0" smtClean="0"/>
              <a:t>Responsable des Recommandations sur la qualité de fonctionnement, la qualité de service et la qualité d'expérience pour toute une gamme de terminaux, réseaux et services</a:t>
            </a:r>
          </a:p>
          <a:p>
            <a:pPr lvl="2" eaLnBrk="1" hangingPunct="1">
              <a:lnSpc>
                <a:spcPct val="80000"/>
              </a:lnSpc>
            </a:pPr>
            <a:r>
              <a:rPr lang="fr-CH" sz="1600" dirty="0"/>
              <a:t>d</a:t>
            </a:r>
            <a:r>
              <a:rPr lang="fr-CH" sz="1600" dirty="0" smtClean="0"/>
              <a:t>epuis </a:t>
            </a:r>
            <a:r>
              <a:rPr lang="fr-CH" sz="1600" dirty="0" smtClean="0"/>
              <a:t>la transmission de signaux vocaux sur réseaux fixes à commutation de </a:t>
            </a:r>
            <a:r>
              <a:rPr lang="fr-CH" sz="1600" dirty="0" smtClean="0"/>
              <a:t>circuits;</a:t>
            </a:r>
            <a:endParaRPr lang="fr-CH" sz="1600" dirty="0" smtClean="0"/>
          </a:p>
          <a:p>
            <a:pPr lvl="2" eaLnBrk="1" hangingPunct="1">
              <a:lnSpc>
                <a:spcPct val="80000"/>
              </a:lnSpc>
            </a:pPr>
            <a:r>
              <a:rPr lang="fr-CH" sz="1600" dirty="0"/>
              <a:t>a</a:t>
            </a:r>
            <a:r>
              <a:rPr lang="fr-CH" sz="1600" dirty="0" smtClean="0"/>
              <a:t>ux </a:t>
            </a:r>
            <a:r>
              <a:rPr lang="fr-CH" sz="1600" dirty="0" smtClean="0"/>
              <a:t>applications multimédias sur réseaux mobiles, à commutation par paquets.</a:t>
            </a:r>
          </a:p>
          <a:p>
            <a:pPr eaLnBrk="1" hangingPunct="1">
              <a:lnSpc>
                <a:spcPct val="80000"/>
              </a:lnSpc>
            </a:pPr>
            <a:r>
              <a:rPr lang="fr-CH" sz="1600" dirty="0" smtClean="0"/>
              <a:t>Sont </a:t>
            </a:r>
            <a:r>
              <a:rPr lang="fr-CH" sz="1600" dirty="0" smtClean="0"/>
              <a:t>inclus:</a:t>
            </a:r>
            <a:endParaRPr lang="fr-CH" sz="1600" dirty="0" smtClean="0"/>
          </a:p>
          <a:p>
            <a:pPr lvl="1" eaLnBrk="1" hangingPunct="1">
              <a:lnSpc>
                <a:spcPct val="80000"/>
              </a:lnSpc>
            </a:pPr>
            <a:r>
              <a:rPr lang="fr-CH" sz="1600" dirty="0"/>
              <a:t>l</a:t>
            </a:r>
            <a:r>
              <a:rPr lang="fr-CH" sz="1600" dirty="0" smtClean="0"/>
              <a:t>es </a:t>
            </a:r>
            <a:r>
              <a:rPr lang="fr-CH" sz="1600" dirty="0" smtClean="0"/>
              <a:t>aspects opérationnels de la qualité de fonctionnement, de la qualité de service et de la qualité </a:t>
            </a:r>
            <a:r>
              <a:rPr lang="fr-CH" sz="1600" dirty="0" smtClean="0"/>
              <a:t>d'expérience;</a:t>
            </a:r>
            <a:endParaRPr lang="fr-CH" sz="1600" dirty="0" smtClean="0"/>
          </a:p>
          <a:p>
            <a:pPr lvl="1" eaLnBrk="1" hangingPunct="1">
              <a:lnSpc>
                <a:spcPct val="80000"/>
              </a:lnSpc>
            </a:pPr>
            <a:r>
              <a:rPr lang="fr-CH" sz="1600" dirty="0"/>
              <a:t>l</a:t>
            </a:r>
            <a:r>
              <a:rPr lang="fr-CH" sz="1600" dirty="0" smtClean="0"/>
              <a:t>es </a:t>
            </a:r>
            <a:r>
              <a:rPr lang="fr-CH" sz="1600" dirty="0" smtClean="0"/>
              <a:t>aspects qualité de bout en bout de </a:t>
            </a:r>
            <a:r>
              <a:rPr lang="fr-CH" sz="1600" dirty="0" smtClean="0"/>
              <a:t>l'interopérabilité;</a:t>
            </a:r>
            <a:endParaRPr lang="fr-CH" sz="1600" dirty="0" smtClean="0"/>
          </a:p>
          <a:p>
            <a:pPr lvl="1" eaLnBrk="1" hangingPunct="1">
              <a:lnSpc>
                <a:spcPct val="80000"/>
              </a:lnSpc>
            </a:pPr>
            <a:r>
              <a:rPr lang="fr-CH" sz="1600" dirty="0"/>
              <a:t>l</a:t>
            </a:r>
            <a:r>
              <a:rPr lang="fr-CH" sz="1600" dirty="0" smtClean="0"/>
              <a:t>'élaboration </a:t>
            </a:r>
            <a:r>
              <a:rPr lang="fr-CH" sz="1600" dirty="0" smtClean="0"/>
              <a:t>de méthodes d'évaluation de la qualité multimédia subjective et objective.</a:t>
            </a:r>
          </a:p>
          <a:p>
            <a:pPr eaLnBrk="1" hangingPunct="1">
              <a:lnSpc>
                <a:spcPct val="80000"/>
              </a:lnSpc>
            </a:pPr>
            <a:r>
              <a:rPr lang="fr-CH" sz="1600" dirty="0" smtClean="0"/>
              <a:t>Commission d'études directrice </a:t>
            </a:r>
            <a:r>
              <a:rPr lang="fr-CH" sz="1600" dirty="0" smtClean="0"/>
              <a:t>pour:</a:t>
            </a:r>
            <a:endParaRPr lang="fr-CH" sz="1600" dirty="0" smtClean="0"/>
          </a:p>
          <a:p>
            <a:pPr lvl="1" eaLnBrk="1" hangingPunct="1">
              <a:lnSpc>
                <a:spcPct val="80000"/>
              </a:lnSpc>
            </a:pPr>
            <a:r>
              <a:rPr lang="fr-CH" sz="1600" dirty="0"/>
              <a:t>l</a:t>
            </a:r>
            <a:r>
              <a:rPr lang="fr-CH" sz="1600" dirty="0" smtClean="0"/>
              <a:t>a </a:t>
            </a:r>
            <a:r>
              <a:rPr lang="fr-CH" sz="1600" dirty="0" smtClean="0"/>
              <a:t>qualité de service et la qualité </a:t>
            </a:r>
            <a:r>
              <a:rPr lang="fr-CH" sz="1600" dirty="0" smtClean="0"/>
              <a:t>d'expérience;</a:t>
            </a:r>
            <a:endParaRPr lang="fr-CH" sz="1600" dirty="0" smtClean="0"/>
          </a:p>
          <a:p>
            <a:pPr lvl="1" eaLnBrk="1" hangingPunct="1">
              <a:lnSpc>
                <a:spcPct val="80000"/>
              </a:lnSpc>
            </a:pPr>
            <a:r>
              <a:rPr lang="fr-CH" sz="1600" dirty="0"/>
              <a:t>l</a:t>
            </a:r>
            <a:r>
              <a:rPr lang="fr-CH" sz="1600" dirty="0" smtClean="0"/>
              <a:t>a </a:t>
            </a:r>
            <a:r>
              <a:rPr lang="fr-CH" sz="1600" dirty="0" smtClean="0"/>
              <a:t>distraction au volant et les aspects vocaux des communications </a:t>
            </a:r>
            <a:r>
              <a:rPr lang="fr-CH" sz="1600" dirty="0" smtClean="0"/>
              <a:t>au volant.</a:t>
            </a:r>
            <a:endParaRPr lang="fr-CH" sz="1600" dirty="0" smtClean="0"/>
          </a:p>
          <a:p>
            <a:pPr eaLnBrk="1" hangingPunct="1">
              <a:lnSpc>
                <a:spcPct val="80000"/>
              </a:lnSpc>
            </a:pPr>
            <a:r>
              <a:rPr lang="de-DE" sz="1600" dirty="0" smtClean="0">
                <a:hlinkClick r:id="rId3"/>
              </a:rPr>
              <a:t>http://www.itu.int/en/ITU-T/studygroups/2013-2016/12/Pages/default.aspx</a:t>
            </a:r>
            <a:endParaRPr lang="de-DE" sz="1600"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C1C9D1D-7F1B-4281-B359-143D9EABCA4F}" type="slidenum">
              <a:rPr lang="en-GB" sz="1400"/>
              <a:pPr/>
              <a:t>7</a:t>
            </a:fld>
            <a:endParaRPr lang="en-GB" sz="1400"/>
          </a:p>
        </p:txBody>
      </p:sp>
      <p:sp>
        <p:nvSpPr>
          <p:cNvPr id="9219" name="Rectangle 2"/>
          <p:cNvSpPr>
            <a:spLocks noGrp="1" noChangeArrowheads="1"/>
          </p:cNvSpPr>
          <p:nvPr>
            <p:ph type="title"/>
          </p:nvPr>
        </p:nvSpPr>
        <p:spPr/>
        <p:txBody>
          <a:bodyPr/>
          <a:lstStyle/>
          <a:p>
            <a:pPr eaLnBrk="1" hangingPunct="1"/>
            <a:r>
              <a:rPr lang="en-US" smtClean="0"/>
              <a:t>Recommandations de la CE 12</a:t>
            </a:r>
          </a:p>
        </p:txBody>
      </p:sp>
      <p:sp>
        <p:nvSpPr>
          <p:cNvPr id="9220" name="Rectangle 3"/>
          <p:cNvSpPr>
            <a:spLocks noGrp="1" noChangeArrowheads="1"/>
          </p:cNvSpPr>
          <p:nvPr>
            <p:ph type="body" idx="1"/>
          </p:nvPr>
        </p:nvSpPr>
        <p:spPr>
          <a:xfrm>
            <a:off x="457200" y="1165225"/>
            <a:ext cx="8229600" cy="4525963"/>
          </a:xfrm>
        </p:spPr>
        <p:txBody>
          <a:bodyPr/>
          <a:lstStyle/>
          <a:p>
            <a:pPr eaLnBrk="1" hangingPunct="1"/>
            <a:r>
              <a:rPr lang="fr-FR" sz="2800" dirty="0" smtClean="0"/>
              <a:t>E.420-E.479, E.800-E.859</a:t>
            </a:r>
          </a:p>
          <a:p>
            <a:pPr eaLnBrk="1" hangingPunct="1"/>
            <a:r>
              <a:rPr lang="fr-FR" sz="2800" dirty="0" smtClean="0"/>
              <a:t>Série </a:t>
            </a:r>
            <a:r>
              <a:rPr lang="fr-FR" sz="2800" dirty="0" smtClean="0"/>
              <a:t>G.100, sauf G.160-, G.180- et série G.190</a:t>
            </a:r>
          </a:p>
          <a:p>
            <a:pPr eaLnBrk="1" hangingPunct="1"/>
            <a:r>
              <a:rPr lang="fr-FR" sz="2800" dirty="0" smtClean="0"/>
              <a:t>Série G.1000</a:t>
            </a:r>
          </a:p>
          <a:p>
            <a:pPr eaLnBrk="1" hangingPunct="1"/>
            <a:r>
              <a:rPr lang="fr-FR" sz="2800" dirty="0" smtClean="0"/>
              <a:t>Série I.350 (y compris Y.1501/G.820/I.351), I.371, I.378, I.381</a:t>
            </a:r>
          </a:p>
          <a:p>
            <a:pPr eaLnBrk="1" hangingPunct="1"/>
            <a:r>
              <a:rPr lang="fr-FR" sz="2800" dirty="0" smtClean="0"/>
              <a:t>Série P sauf série P.900</a:t>
            </a:r>
          </a:p>
          <a:p>
            <a:pPr eaLnBrk="1" hangingPunct="1"/>
            <a:r>
              <a:rPr lang="fr-FR" sz="2800" dirty="0" smtClean="0"/>
              <a:t>Y.1220-, Y.1530-, Y.1540-, série Y.1560</a:t>
            </a:r>
            <a:br>
              <a:rPr lang="fr-FR" sz="2800" dirty="0" smtClean="0"/>
            </a:br>
            <a:r>
              <a:rPr lang="de-DE" sz="1600" dirty="0" smtClean="0">
                <a:hlinkClick r:id="rId3"/>
              </a:rPr>
              <a:t>http://www.itu.int/ITU-T/recommendations/index_sg.aspx?sg=12</a:t>
            </a:r>
            <a:endParaRPr lang="de-DE" dirty="0" smtClean="0"/>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8BB97605-EF2D-4188-82EB-03AA2A569637}" type="slidenum">
              <a:rPr lang="en-GB" sz="1400"/>
              <a:pPr/>
              <a:t>8</a:t>
            </a:fld>
            <a:endParaRPr lang="en-GB" sz="1400"/>
          </a:p>
        </p:txBody>
      </p:sp>
      <p:sp>
        <p:nvSpPr>
          <p:cNvPr id="10243" name="Rectangle 2"/>
          <p:cNvSpPr>
            <a:spLocks noGrp="1" noChangeArrowheads="1"/>
          </p:cNvSpPr>
          <p:nvPr>
            <p:ph type="title"/>
          </p:nvPr>
        </p:nvSpPr>
        <p:spPr/>
        <p:txBody>
          <a:bodyPr/>
          <a:lstStyle/>
          <a:p>
            <a:pPr eaLnBrk="1" hangingPunct="1"/>
            <a:r>
              <a:rPr lang="en-US" smtClean="0"/>
              <a:t>Equipe de direction de la CE 12</a:t>
            </a:r>
          </a:p>
        </p:txBody>
      </p:sp>
      <p:sp>
        <p:nvSpPr>
          <p:cNvPr id="10244" name="Rectangle 3"/>
          <p:cNvSpPr>
            <a:spLocks noGrp="1" noChangeArrowheads="1"/>
          </p:cNvSpPr>
          <p:nvPr>
            <p:ph type="body" idx="1"/>
          </p:nvPr>
        </p:nvSpPr>
        <p:spPr>
          <a:xfrm>
            <a:off x="457200" y="1165225"/>
            <a:ext cx="8229600" cy="4525963"/>
          </a:xfrm>
        </p:spPr>
        <p:txBody>
          <a:bodyPr/>
          <a:lstStyle/>
          <a:p>
            <a:pPr eaLnBrk="1" hangingPunct="1">
              <a:lnSpc>
                <a:spcPct val="80000"/>
              </a:lnSpc>
            </a:pPr>
            <a:r>
              <a:rPr lang="fr-CH" sz="2000" dirty="0" smtClean="0"/>
              <a:t>Président</a:t>
            </a:r>
          </a:p>
          <a:p>
            <a:pPr lvl="1" eaLnBrk="1" hangingPunct="1">
              <a:lnSpc>
                <a:spcPct val="80000"/>
              </a:lnSpc>
            </a:pPr>
            <a:r>
              <a:rPr lang="en-US" sz="1800" dirty="0" smtClean="0"/>
              <a:t>Kwame </a:t>
            </a:r>
            <a:r>
              <a:rPr lang="en-US" sz="1800" dirty="0" err="1" smtClean="0"/>
              <a:t>Baah-Acheamfuor</a:t>
            </a:r>
            <a:r>
              <a:rPr lang="en-US" sz="1800" dirty="0" smtClean="0"/>
              <a:t> (Ghana)</a:t>
            </a:r>
          </a:p>
          <a:p>
            <a:pPr eaLnBrk="1" hangingPunct="1">
              <a:lnSpc>
                <a:spcPct val="80000"/>
              </a:lnSpc>
            </a:pPr>
            <a:r>
              <a:rPr lang="fr-CH" sz="2000" dirty="0" smtClean="0"/>
              <a:t>Vice-Présidents</a:t>
            </a:r>
          </a:p>
          <a:p>
            <a:pPr lvl="1" eaLnBrk="1" hangingPunct="1">
              <a:lnSpc>
                <a:spcPct val="80000"/>
              </a:lnSpc>
            </a:pPr>
            <a:r>
              <a:rPr lang="en-GB" sz="1800" dirty="0" smtClean="0"/>
              <a:t>Paul Barrett (</a:t>
            </a:r>
            <a:r>
              <a:rPr lang="en-GB" sz="1800" dirty="0" err="1" smtClean="0"/>
              <a:t>Etats-Unis</a:t>
            </a:r>
            <a:r>
              <a:rPr lang="en-GB" sz="1800" dirty="0" smtClean="0"/>
              <a:t>)</a:t>
            </a:r>
          </a:p>
          <a:p>
            <a:pPr lvl="1" eaLnBrk="1" hangingPunct="1">
              <a:lnSpc>
                <a:spcPct val="80000"/>
              </a:lnSpc>
            </a:pPr>
            <a:r>
              <a:rPr lang="en-GB" sz="1800" dirty="0" err="1" smtClean="0"/>
              <a:t>Vinvent</a:t>
            </a:r>
            <a:r>
              <a:rPr lang="en-GB" sz="1800" dirty="0" smtClean="0"/>
              <a:t> </a:t>
            </a:r>
            <a:r>
              <a:rPr lang="en-GB" sz="1800" dirty="0" err="1" smtClean="0"/>
              <a:t>Barriac</a:t>
            </a:r>
            <a:r>
              <a:rPr lang="en-GB" sz="1800" dirty="0" smtClean="0"/>
              <a:t> (France)</a:t>
            </a:r>
          </a:p>
          <a:p>
            <a:pPr lvl="1" eaLnBrk="1" hangingPunct="1">
              <a:lnSpc>
                <a:spcPct val="80000"/>
              </a:lnSpc>
            </a:pPr>
            <a:r>
              <a:rPr lang="en-GB" sz="1800" dirty="0" err="1" smtClean="0"/>
              <a:t>Gamal</a:t>
            </a:r>
            <a:r>
              <a:rPr lang="en-GB" sz="1800" dirty="0" smtClean="0"/>
              <a:t> Amin </a:t>
            </a:r>
            <a:r>
              <a:rPr lang="en-GB" sz="1800" dirty="0" err="1" smtClean="0"/>
              <a:t>Elsayed</a:t>
            </a:r>
            <a:r>
              <a:rPr lang="en-GB" sz="1800" dirty="0" smtClean="0"/>
              <a:t> (Soudan)</a:t>
            </a:r>
          </a:p>
          <a:p>
            <a:pPr lvl="1" eaLnBrk="1" hangingPunct="1">
              <a:lnSpc>
                <a:spcPct val="80000"/>
              </a:lnSpc>
            </a:pPr>
            <a:r>
              <a:rPr lang="en-GB" sz="1800" dirty="0" err="1" smtClean="0"/>
              <a:t>Hyung-Soo</a:t>
            </a:r>
            <a:r>
              <a:rPr lang="en-GB" sz="1800" dirty="0" smtClean="0"/>
              <a:t> Kim (</a:t>
            </a:r>
            <a:r>
              <a:rPr lang="fr-CH" sz="1800" dirty="0" smtClean="0"/>
              <a:t>République de Corée</a:t>
            </a:r>
            <a:r>
              <a:rPr lang="en-GB" sz="1800" dirty="0" smtClean="0"/>
              <a:t>)</a:t>
            </a:r>
          </a:p>
          <a:p>
            <a:pPr lvl="1" eaLnBrk="1" hangingPunct="1">
              <a:lnSpc>
                <a:spcPct val="80000"/>
              </a:lnSpc>
            </a:pPr>
            <a:r>
              <a:rPr lang="de-DE" sz="1800" dirty="0" smtClean="0"/>
              <a:t>Al Morton (</a:t>
            </a:r>
            <a:r>
              <a:rPr lang="en-GB" sz="1800" dirty="0" err="1" smtClean="0"/>
              <a:t>Etats-Unis</a:t>
            </a:r>
            <a:r>
              <a:rPr lang="de-DE" sz="1800" dirty="0" smtClean="0"/>
              <a:t>)</a:t>
            </a:r>
            <a:endParaRPr lang="en-GB" sz="1800" dirty="0" smtClean="0"/>
          </a:p>
          <a:p>
            <a:pPr lvl="1" eaLnBrk="1" hangingPunct="1">
              <a:lnSpc>
                <a:spcPct val="80000"/>
              </a:lnSpc>
            </a:pPr>
            <a:r>
              <a:rPr lang="en-GB" sz="1800" dirty="0" smtClean="0"/>
              <a:t>Qi </a:t>
            </a:r>
            <a:r>
              <a:rPr lang="en-GB" sz="1800" dirty="0" err="1" smtClean="0"/>
              <a:t>Feng</a:t>
            </a:r>
            <a:r>
              <a:rPr lang="en-GB" sz="1800" dirty="0" smtClean="0"/>
              <a:t> (Chine)</a:t>
            </a:r>
          </a:p>
          <a:p>
            <a:pPr lvl="1" eaLnBrk="1" hangingPunct="1">
              <a:lnSpc>
                <a:spcPct val="80000"/>
              </a:lnSpc>
            </a:pPr>
            <a:r>
              <a:rPr lang="en-GB" sz="1800" dirty="0" smtClean="0"/>
              <a:t>José Guadalupe Rojas </a:t>
            </a:r>
            <a:r>
              <a:rPr lang="en-GB" sz="1800" dirty="0" err="1" smtClean="0"/>
              <a:t>Ramírez</a:t>
            </a:r>
            <a:r>
              <a:rPr lang="en-GB" sz="1800" dirty="0" smtClean="0"/>
              <a:t> (</a:t>
            </a:r>
            <a:r>
              <a:rPr lang="fr-CH" sz="1800" dirty="0" smtClean="0"/>
              <a:t>Mexique</a:t>
            </a:r>
            <a:r>
              <a:rPr lang="en-GB" sz="1800" dirty="0" smtClean="0"/>
              <a:t>)</a:t>
            </a:r>
          </a:p>
          <a:p>
            <a:pPr lvl="1" eaLnBrk="1" hangingPunct="1">
              <a:lnSpc>
                <a:spcPct val="80000"/>
              </a:lnSpc>
            </a:pPr>
            <a:r>
              <a:rPr lang="en-GB" sz="1800" dirty="0" smtClean="0"/>
              <a:t>Akira Takahashi (</a:t>
            </a:r>
            <a:r>
              <a:rPr lang="fr-CH" sz="1800" dirty="0" smtClean="0"/>
              <a:t>Japon</a:t>
            </a:r>
            <a:r>
              <a:rPr lang="en-GB" sz="1800" dirty="0" smtClean="0"/>
              <a:t>)</a:t>
            </a:r>
          </a:p>
          <a:p>
            <a:pPr lvl="1" eaLnBrk="1" hangingPunct="1">
              <a:lnSpc>
                <a:spcPct val="80000"/>
              </a:lnSpc>
            </a:pPr>
            <a:r>
              <a:rPr lang="en-GB" sz="1800" dirty="0" smtClean="0"/>
              <a:t>Hassan </a:t>
            </a:r>
            <a:r>
              <a:rPr lang="en-GB" sz="1800" dirty="0" err="1" smtClean="0"/>
              <a:t>Talib</a:t>
            </a:r>
            <a:r>
              <a:rPr lang="en-GB" sz="1800" dirty="0" smtClean="0"/>
              <a:t> (</a:t>
            </a:r>
            <a:r>
              <a:rPr lang="fr-CH" sz="1800" dirty="0" smtClean="0"/>
              <a:t>Maroc</a:t>
            </a:r>
            <a:r>
              <a:rPr lang="en-GB" sz="1800" dirty="0" smtClean="0"/>
              <a:t>)</a:t>
            </a:r>
          </a:p>
          <a:p>
            <a:pPr eaLnBrk="1" hangingPunct="1">
              <a:lnSpc>
                <a:spcPct val="80000"/>
              </a:lnSpc>
            </a:pPr>
            <a:r>
              <a:rPr lang="fr-CH" sz="2000" dirty="0" smtClean="0"/>
              <a:t>Appui</a:t>
            </a:r>
            <a:r>
              <a:rPr lang="en-GB" sz="2000" dirty="0" smtClean="0"/>
              <a:t> TSB </a:t>
            </a:r>
          </a:p>
          <a:p>
            <a:pPr lvl="1" eaLnBrk="1" hangingPunct="1">
              <a:lnSpc>
                <a:spcPct val="80000"/>
              </a:lnSpc>
            </a:pPr>
            <a:r>
              <a:rPr lang="en-GB" sz="1800" dirty="0" smtClean="0"/>
              <a:t>Hiroshi Ota, </a:t>
            </a:r>
            <a:r>
              <a:rPr lang="fr-CH" sz="1800" dirty="0" smtClean="0"/>
              <a:t>Conseiller</a:t>
            </a:r>
          </a:p>
          <a:p>
            <a:pPr lvl="1" eaLnBrk="1" hangingPunct="1">
              <a:lnSpc>
                <a:spcPct val="80000"/>
              </a:lnSpc>
            </a:pPr>
            <a:r>
              <a:rPr lang="en-GB" sz="1800" dirty="0" smtClean="0"/>
              <a:t>Sarah Scott, </a:t>
            </a:r>
            <a:r>
              <a:rPr lang="fr-CH" sz="1800" dirty="0" smtClean="0"/>
              <a:t>Assistante</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F4D0FC4A-1048-4058-867D-C16DE7EE5A34}" type="slidenum">
              <a:rPr lang="en-GB" sz="1400"/>
              <a:pPr/>
              <a:t>9</a:t>
            </a:fld>
            <a:endParaRPr lang="en-GB" sz="1400"/>
          </a:p>
        </p:txBody>
      </p:sp>
      <p:sp>
        <p:nvSpPr>
          <p:cNvPr id="11267" name="Rectangle 2"/>
          <p:cNvSpPr>
            <a:spLocks noGrp="1" noChangeArrowheads="1"/>
          </p:cNvSpPr>
          <p:nvPr>
            <p:ph type="title"/>
          </p:nvPr>
        </p:nvSpPr>
        <p:spPr/>
        <p:txBody>
          <a:bodyPr/>
          <a:lstStyle/>
          <a:p>
            <a:pPr eaLnBrk="1" hangingPunct="1"/>
            <a:r>
              <a:rPr lang="fr-CH" dirty="0" smtClean="0"/>
              <a:t>Groupes de travail</a:t>
            </a:r>
          </a:p>
        </p:txBody>
      </p:sp>
      <p:sp>
        <p:nvSpPr>
          <p:cNvPr id="11268" name="Rectangle 3"/>
          <p:cNvSpPr>
            <a:spLocks noGrp="1" noChangeArrowheads="1"/>
          </p:cNvSpPr>
          <p:nvPr>
            <p:ph type="body" idx="1"/>
          </p:nvPr>
        </p:nvSpPr>
        <p:spPr>
          <a:xfrm>
            <a:off x="457200" y="1165225"/>
            <a:ext cx="8229600" cy="4928071"/>
          </a:xfrm>
        </p:spPr>
        <p:txBody>
          <a:bodyPr/>
          <a:lstStyle/>
          <a:p>
            <a:pPr eaLnBrk="1" hangingPunct="1">
              <a:lnSpc>
                <a:spcPct val="90000"/>
              </a:lnSpc>
            </a:pPr>
            <a:r>
              <a:rPr lang="fr-CH" sz="2400" b="1" dirty="0" smtClean="0"/>
              <a:t>GT 1</a:t>
            </a:r>
            <a:r>
              <a:rPr lang="fr-CH" sz="2400" dirty="0" smtClean="0"/>
              <a:t> </a:t>
            </a:r>
            <a:r>
              <a:rPr lang="fr-CH" sz="2400" b="1" dirty="0" err="1" smtClean="0"/>
              <a:t>Evaluation</a:t>
            </a:r>
            <a:r>
              <a:rPr lang="fr-CH" sz="2400" b="1" dirty="0" smtClean="0"/>
              <a:t> subjective des terminaux et du multimédia</a:t>
            </a:r>
          </a:p>
          <a:p>
            <a:pPr eaLnBrk="1" hangingPunct="1">
              <a:lnSpc>
                <a:spcPct val="90000"/>
              </a:lnSpc>
            </a:pPr>
            <a:r>
              <a:rPr lang="fr-CH" sz="2400" dirty="0"/>
              <a:t>	</a:t>
            </a:r>
            <a:r>
              <a:rPr lang="fr-CH" sz="2400" dirty="0" smtClean="0"/>
              <a:t>Président</a:t>
            </a:r>
            <a:r>
              <a:rPr lang="fr-CH" sz="2400" dirty="0" smtClean="0"/>
              <a:t>: </a:t>
            </a:r>
            <a:r>
              <a:rPr lang="fr-CH" sz="2800" b="1" dirty="0" smtClean="0"/>
              <a:t>Lars Birger Nielsen</a:t>
            </a:r>
            <a:r>
              <a:rPr lang="fr-CH" sz="2800" dirty="0" smtClean="0"/>
              <a:t> </a:t>
            </a:r>
            <a:r>
              <a:rPr lang="fr-CH" sz="2800" dirty="0" smtClean="0"/>
              <a:t>	</a:t>
            </a:r>
            <a:r>
              <a:rPr lang="fr-CH" sz="2400" dirty="0" smtClean="0"/>
              <a:t>(</a:t>
            </a:r>
            <a:r>
              <a:rPr lang="fr-CH" sz="2400" dirty="0" smtClean="0"/>
              <a:t>Danemark)</a:t>
            </a:r>
            <a:br>
              <a:rPr lang="fr-CH" sz="2400" dirty="0" smtClean="0"/>
            </a:br>
            <a:r>
              <a:rPr lang="fr-CH" sz="2400" dirty="0" smtClean="0"/>
              <a:t>	Vice-Président: </a:t>
            </a:r>
            <a:r>
              <a:rPr lang="fr-CH" sz="2400" b="1" dirty="0" err="1" smtClean="0"/>
              <a:t>Gunilla</a:t>
            </a:r>
            <a:r>
              <a:rPr lang="fr-CH" sz="2400" b="1" dirty="0" smtClean="0"/>
              <a:t> </a:t>
            </a:r>
            <a:r>
              <a:rPr lang="fr-CH" sz="2400" b="1" dirty="0" err="1" smtClean="0"/>
              <a:t>Berndtsson</a:t>
            </a:r>
            <a:r>
              <a:rPr lang="fr-CH" sz="2400" dirty="0" smtClean="0"/>
              <a:t> (Suède)</a:t>
            </a:r>
          </a:p>
          <a:p>
            <a:pPr eaLnBrk="1" hangingPunct="1">
              <a:lnSpc>
                <a:spcPct val="90000"/>
              </a:lnSpc>
            </a:pPr>
            <a:r>
              <a:rPr lang="fr-CH" sz="2400" b="1" dirty="0" smtClean="0"/>
              <a:t>GT 2</a:t>
            </a:r>
            <a:r>
              <a:rPr lang="fr-CH" sz="2400" dirty="0" smtClean="0"/>
              <a:t> </a:t>
            </a:r>
            <a:r>
              <a:rPr lang="fr-CH" sz="2400" b="1" dirty="0" smtClean="0"/>
              <a:t>Modèles objectifs et outils pour la qualité multimédia</a:t>
            </a:r>
          </a:p>
          <a:p>
            <a:pPr eaLnBrk="1" hangingPunct="1">
              <a:lnSpc>
                <a:spcPct val="90000"/>
              </a:lnSpc>
            </a:pPr>
            <a:r>
              <a:rPr lang="fr-CH" sz="2400" dirty="0" smtClean="0"/>
              <a:t>	 Président</a:t>
            </a:r>
            <a:r>
              <a:rPr lang="fr-CH" sz="2400" dirty="0" smtClean="0"/>
              <a:t>: </a:t>
            </a:r>
            <a:r>
              <a:rPr lang="fr-CH" sz="2400" b="1" dirty="0" smtClean="0"/>
              <a:t>Paul </a:t>
            </a:r>
            <a:r>
              <a:rPr lang="fr-CH" sz="2400" b="1" dirty="0" err="1" smtClean="0"/>
              <a:t>Barrett</a:t>
            </a:r>
            <a:r>
              <a:rPr lang="fr-CH" sz="2400" dirty="0" smtClean="0"/>
              <a:t> (Etats-Unis)</a:t>
            </a:r>
            <a:br>
              <a:rPr lang="fr-CH" sz="2400" dirty="0" smtClean="0"/>
            </a:br>
            <a:r>
              <a:rPr lang="fr-CH" sz="2400" dirty="0" smtClean="0"/>
              <a:t>	 Vice-Président</a:t>
            </a:r>
            <a:r>
              <a:rPr lang="fr-CH" sz="2400" dirty="0" smtClean="0"/>
              <a:t>: </a:t>
            </a:r>
            <a:r>
              <a:rPr lang="fr-CH" sz="2400" b="1" dirty="0" smtClean="0"/>
              <a:t>Vincent </a:t>
            </a:r>
            <a:r>
              <a:rPr lang="fr-CH" sz="2400" b="1" dirty="0" err="1" smtClean="0"/>
              <a:t>Barriac</a:t>
            </a:r>
            <a:r>
              <a:rPr lang="fr-CH" sz="2400" dirty="0" smtClean="0"/>
              <a:t> (France)</a:t>
            </a:r>
          </a:p>
          <a:p>
            <a:pPr eaLnBrk="1" hangingPunct="1">
              <a:lnSpc>
                <a:spcPct val="90000"/>
              </a:lnSpc>
            </a:pPr>
            <a:r>
              <a:rPr lang="fr-CH" sz="2400" b="1" dirty="0"/>
              <a:t>GT </a:t>
            </a:r>
            <a:r>
              <a:rPr lang="fr-CH" sz="2400" b="1" dirty="0" smtClean="0"/>
              <a:t>3</a:t>
            </a:r>
            <a:r>
              <a:rPr lang="fr-CH" sz="2400" dirty="0" smtClean="0"/>
              <a:t> </a:t>
            </a:r>
            <a:r>
              <a:rPr lang="fr-CH" sz="2400" b="1" dirty="0" smtClean="0"/>
              <a:t>Qualité de service et qualité d'expérience multimédia</a:t>
            </a:r>
          </a:p>
          <a:p>
            <a:pPr eaLnBrk="1" hangingPunct="1">
              <a:lnSpc>
                <a:spcPct val="90000"/>
              </a:lnSpc>
            </a:pPr>
            <a:r>
              <a:rPr lang="fr-CH" sz="2400" dirty="0" smtClean="0"/>
              <a:t>	 Président: </a:t>
            </a:r>
            <a:r>
              <a:rPr lang="fr-CH" sz="2400" b="1" dirty="0" smtClean="0"/>
              <a:t>Paul </a:t>
            </a:r>
            <a:r>
              <a:rPr lang="fr-CH" sz="2400" b="1" dirty="0" err="1" smtClean="0"/>
              <a:t>Coverdale</a:t>
            </a:r>
            <a:r>
              <a:rPr lang="fr-CH" sz="2400" dirty="0" smtClean="0"/>
              <a:t> (Chine)</a:t>
            </a:r>
            <a:br>
              <a:rPr lang="fr-CH" sz="2400" dirty="0" smtClean="0"/>
            </a:br>
            <a:r>
              <a:rPr lang="fr-CH" sz="2400" dirty="0" smtClean="0"/>
              <a:t>	 Vice-Président: </a:t>
            </a:r>
            <a:r>
              <a:rPr lang="fr-CH" sz="2400" b="1" dirty="0" smtClean="0"/>
              <a:t>Akira </a:t>
            </a:r>
            <a:r>
              <a:rPr lang="fr-CH" sz="2400" b="1" dirty="0" err="1" smtClean="0"/>
              <a:t>Takahashi</a:t>
            </a:r>
            <a:r>
              <a:rPr lang="fr-CH" sz="2400" dirty="0" smtClean="0"/>
              <a:t> (Japon</a:t>
            </a:r>
            <a:r>
              <a:rPr lang="en-GB" sz="2400" dirty="0" smtClean="0"/>
              <a:t>)</a:t>
            </a:r>
          </a:p>
        </p:txBody>
      </p:sp>
      <p:sp>
        <p:nvSpPr>
          <p:cNvPr id="5" name="Rectangle 4"/>
          <p:cNvSpPr txBox="1">
            <a:spLocks noChangeArrowheads="1"/>
          </p:cNvSpPr>
          <p:nvPr/>
        </p:nvSpPr>
        <p:spPr bwMode="auto">
          <a:xfrm>
            <a:off x="179389" y="6453336"/>
            <a:ext cx="4248595" cy="268139"/>
          </a:xfrm>
          <a:prstGeom prst="rect">
            <a:avLst/>
          </a:prstGeom>
          <a:solidFill>
            <a:schemeClr val="bg1"/>
          </a:solidFill>
          <a:ln>
            <a:noFill/>
          </a:ln>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r>
              <a:rPr lang="en-US" sz="1400" dirty="0" smtClean="0"/>
              <a:t>Ouagadougou, Burkina Faso, 18 </a:t>
            </a:r>
            <a:r>
              <a:rPr lang="en-US" sz="1400" dirty="0" err="1" smtClean="0"/>
              <a:t>juillet</a:t>
            </a:r>
            <a:r>
              <a:rPr lang="en-US" sz="1400" dirty="0" smtClean="0"/>
              <a:t> 2013</a:t>
            </a:r>
            <a:endParaRPr 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ITU-e">
  <a:themeElements>
    <a:clrScheme name="2_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2_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2_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2_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9BAE835-FE48-42BE-A86E-8897E309A27E}"/>
</file>

<file path=customXml/itemProps2.xml><?xml version="1.0" encoding="utf-8"?>
<ds:datastoreItem xmlns:ds="http://schemas.openxmlformats.org/officeDocument/2006/customXml" ds:itemID="{B18B8FDC-CB20-4AD6-A821-05BBE36ED9EF}"/>
</file>

<file path=customXml/itemProps3.xml><?xml version="1.0" encoding="utf-8"?>
<ds:datastoreItem xmlns:ds="http://schemas.openxmlformats.org/officeDocument/2006/customXml" ds:itemID="{61B75896-CE1C-41B6-8A0A-4B155F05DFEA}"/>
</file>

<file path=docProps/app.xml><?xml version="1.0" encoding="utf-8"?>
<Properties xmlns="http://schemas.openxmlformats.org/officeDocument/2006/extended-properties" xmlns:vt="http://schemas.openxmlformats.org/officeDocument/2006/docPropsVTypes">
  <Template/>
  <TotalTime>3672</TotalTime>
  <Words>2165</Words>
  <Application>Microsoft Office PowerPoint</Application>
  <PresentationFormat>On-screen Show (4:3)</PresentationFormat>
  <Paragraphs>272</Paragraphs>
  <Slides>22</Slides>
  <Notes>13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2_ITU-e</vt:lpstr>
      <vt:lpstr>Aperçu des activités de la Commission d'études 12 de l'UIT-T</vt:lpstr>
      <vt:lpstr>Le point de départ: Situation de communication concrète</vt:lpstr>
      <vt:lpstr>... et où la technologie entre en jeu: utilisation d'un système de télécommunication</vt:lpstr>
      <vt:lpstr>Historique de la CE 12: faits marquants (1)</vt:lpstr>
      <vt:lpstr>Historique de la CE 12: faits marquants (2)</vt:lpstr>
      <vt:lpstr>Mandat de la CE 12</vt:lpstr>
      <vt:lpstr>Recommandations de la CE 12</vt:lpstr>
      <vt:lpstr>Equipe de direction de la CE 12</vt:lpstr>
      <vt:lpstr>Groupes de travail</vt:lpstr>
      <vt:lpstr>Groupes relevant de la CE 12</vt:lpstr>
      <vt:lpstr>Groupe spécialisé sur les communications au volant</vt:lpstr>
      <vt:lpstr>Groupe sur le développement de  la qualité de service</vt:lpstr>
      <vt:lpstr>Programme de travail (1/8)</vt:lpstr>
      <vt:lpstr>Programme de travail (2/8)</vt:lpstr>
      <vt:lpstr>Programme de travail (3/8)</vt:lpstr>
      <vt:lpstr>Programme de travail (4/8)</vt:lpstr>
      <vt:lpstr>Programme de travail (5/8)</vt:lpstr>
      <vt:lpstr>Programme de travail (6/8)</vt:lpstr>
      <vt:lpstr>Programme de travail (7/8)</vt:lpstr>
      <vt:lpstr>Programme de travail (8/8)</vt:lpstr>
      <vt:lpstr>Si vous ne trouvez pas le sujet qui vous intéresse …</vt:lpstr>
      <vt:lpstr>Des questions?</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Drouiller, Isabelle</cp:lastModifiedBy>
  <cp:revision>437</cp:revision>
  <cp:lastPrinted>2013-07-15T14:04:09Z</cp:lastPrinted>
  <dcterms:created xsi:type="dcterms:W3CDTF">2007-02-20T15:47:31Z</dcterms:created>
  <dcterms:modified xsi:type="dcterms:W3CDTF">2013-07-15T14:05:43Z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y fmtid="{D5CDD505-2E9C-101B-9397-08002B2CF9AE}" pid="4" name="ContentTypeId">
    <vt:lpwstr>0x010100916E0D618E37BE47BCAC3BA870930402</vt:lpwstr>
  </property>
</Properties>
</file>