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30.xml" ContentType="application/vnd.openxmlformats-officedocument.presentationml.slide+xml"/>
  <Override PartName="/ppt/slides/slide31.xml" ContentType="application/vnd.openxmlformats-officedocument.presentationml.slide+xml"/>
  <Override PartName="/ppt/presentation.xml" ContentType="application/vnd.openxmlformats-officedocument.presentationml.presentation.main+xml"/>
  <Override PartName="/ppt/slides/slide2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23.xml" ContentType="application/vnd.openxmlformats-officedocument.presentationml.slide+xml"/>
  <Override PartName="/ppt/slides/slide28.xml" ContentType="application/vnd.openxmlformats-officedocument.presentationml.slide+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9.xml" ContentType="application/vnd.openxmlformats-officedocument.presentationml.slideLayout+xml"/>
  <Override PartName="/ppt/notesSlides/notesSlide31.xml" ContentType="application/vnd.openxmlformats-officedocument.presentationml.notesSlide+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3.xml" ContentType="application/vnd.openxmlformats-officedocument.customXml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412" r:id="rId5"/>
    <p:sldId id="440" r:id="rId6"/>
    <p:sldId id="418" r:id="rId7"/>
    <p:sldId id="441" r:id="rId8"/>
    <p:sldId id="421" r:id="rId9"/>
    <p:sldId id="423" r:id="rId10"/>
    <p:sldId id="426" r:id="rId11"/>
    <p:sldId id="452" r:id="rId12"/>
    <p:sldId id="454" r:id="rId13"/>
    <p:sldId id="453" r:id="rId14"/>
    <p:sldId id="455" r:id="rId15"/>
    <p:sldId id="456" r:id="rId16"/>
    <p:sldId id="439" r:id="rId17"/>
    <p:sldId id="427" r:id="rId18"/>
    <p:sldId id="428" r:id="rId19"/>
    <p:sldId id="429" r:id="rId20"/>
    <p:sldId id="443" r:id="rId21"/>
    <p:sldId id="433" r:id="rId22"/>
    <p:sldId id="434" r:id="rId23"/>
    <p:sldId id="436" r:id="rId24"/>
    <p:sldId id="437" r:id="rId25"/>
    <p:sldId id="438" r:id="rId26"/>
    <p:sldId id="444" r:id="rId27"/>
    <p:sldId id="445" r:id="rId28"/>
    <p:sldId id="446" r:id="rId29"/>
    <p:sldId id="447" r:id="rId30"/>
    <p:sldId id="448" r:id="rId31"/>
    <p:sldId id="449" r:id="rId32"/>
    <p:sldId id="450" r:id="rId33"/>
    <p:sldId id="451" r:id="rId34"/>
    <p:sldId id="457" r:id="rId35"/>
  </p:sldIdLst>
  <p:sldSz cx="9144000" cy="6858000" type="screen4x3"/>
  <p:notesSz cx="6669088" cy="9928225"/>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438A"/>
    <a:srgbClr val="FF3300"/>
    <a:srgbClr val="000066"/>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76" autoAdjust="0"/>
    <p:restoredTop sz="88777" autoAdjust="0"/>
  </p:normalViewPr>
  <p:slideViewPr>
    <p:cSldViewPr>
      <p:cViewPr>
        <p:scale>
          <a:sx n="66" d="100"/>
          <a:sy n="66" d="100"/>
        </p:scale>
        <p:origin x="-372"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334" y="-96"/>
      </p:cViewPr>
      <p:guideLst>
        <p:guide orient="horz" pos="3128"/>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7"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FE71079-6AB4-460B-B447-FE5466EDF122}" type="slidenum">
              <a:rPr lang="en-US"/>
              <a:pPr>
                <a:defRPr/>
              </a:pPr>
              <a:t>‹N°›</a:t>
            </a:fld>
            <a:endParaRPr lang="en-US"/>
          </a:p>
        </p:txBody>
      </p:sp>
    </p:spTree>
    <p:extLst>
      <p:ext uri="{BB962C8B-B14F-4D97-AF65-F5344CB8AC3E}">
        <p14:creationId xmlns:p14="http://schemas.microsoft.com/office/powerpoint/2010/main" val="2502066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4580"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889000" y="4714875"/>
            <a:ext cx="4891088"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13DE25-FB21-43DC-A470-335852824131}" type="slidenum">
              <a:rPr lang="en-US"/>
              <a:pPr>
                <a:defRPr/>
              </a:pPr>
              <a:t>‹N°›</a:t>
            </a:fld>
            <a:endParaRPr lang="en-US"/>
          </a:p>
        </p:txBody>
      </p:sp>
    </p:spTree>
    <p:extLst>
      <p:ext uri="{BB962C8B-B14F-4D97-AF65-F5344CB8AC3E}">
        <p14:creationId xmlns:p14="http://schemas.microsoft.com/office/powerpoint/2010/main" val="961351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3DAB8BA5-1B3F-472E-8B9C-76F3BEA273AD}" type="slidenum">
              <a:rPr lang="en-US" smtClean="0"/>
              <a:pPr/>
              <a:t>1</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7A5948DA-932D-433D-AB45-D71D9A27D6E0}" type="slidenum">
              <a:rPr lang="en-US"/>
              <a:pPr/>
              <a:t>2</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7A5948DA-932D-433D-AB45-D71D9A27D6E0}" type="slidenum">
              <a:rPr lang="en-US"/>
              <a:pPr/>
              <a:t>4</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513DE25-FB21-43DC-A470-335852824131}"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765175"/>
            <a:ext cx="6467475" cy="609282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w="9525">
            <a:noFill/>
            <a:miter lim="800000"/>
            <a:headEnd/>
            <a:tailEnd/>
          </a:ln>
        </p:spPr>
        <p:txBody>
          <a:bodyPr/>
          <a:lstStyle/>
          <a:p>
            <a:pPr>
              <a:defRPr/>
            </a:pPr>
            <a:endParaRPr lang="en-GB"/>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pic>
        <p:nvPicPr>
          <p:cNvPr id="13" name="Picture 26" descr="Picture1"/>
          <p:cNvPicPr>
            <a:picLocks noChangeAspect="1" noChangeArrowheads="1"/>
          </p:cNvPicPr>
          <p:nvPr userDrawn="1"/>
        </p:nvPicPr>
        <p:blipFill>
          <a:blip r:embed="rId3" cstate="print"/>
          <a:srcRect/>
          <a:stretch>
            <a:fillRect/>
          </a:stretch>
        </p:blipFill>
        <p:spPr bwMode="auto">
          <a:xfrm>
            <a:off x="4122738" y="3132138"/>
            <a:ext cx="896937" cy="592137"/>
          </a:xfrm>
          <a:prstGeom prst="rect">
            <a:avLst/>
          </a:prstGeom>
          <a:noFill/>
          <a:ln w="9525">
            <a:noFill/>
            <a:miter lim="800000"/>
            <a:headEnd/>
            <a:tailEnd/>
          </a:ln>
        </p:spPr>
      </p:pic>
      <p:sp>
        <p:nvSpPr>
          <p:cNvPr id="14" name="TextBox 13"/>
          <p:cNvSpPr txBox="1">
            <a:spLocks noChangeArrowheads="1"/>
          </p:cNvSpPr>
          <p:nvPr userDrawn="1"/>
        </p:nvSpPr>
        <p:spPr>
          <a:xfrm>
            <a:off x="179388" y="6453188"/>
            <a:ext cx="4670425" cy="268287"/>
          </a:xfrm>
          <a:prstGeom prst="rect">
            <a:avLst/>
          </a:prstGeom>
          <a:noFill/>
        </p:spPr>
        <p:txBody>
          <a:bodyPr/>
          <a:ls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a:lstStyle>
          <a:p>
            <a:pPr>
              <a:defRPr/>
            </a:pPr>
            <a:r>
              <a:rPr lang="en-US" sz="1400" dirty="0" smtClean="0"/>
              <a:t>Ouagadougou, Burkina Faso, 18 July 2013</a:t>
            </a:r>
            <a:endParaRPr lang="en-US" sz="1400" dirty="0"/>
          </a:p>
        </p:txBody>
      </p:sp>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14677EFA-6595-43D1-9AD2-82BD80B2BEC0}"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9E29F8F3-80F2-4197-98DF-E5993920880A}" type="slidenum">
              <a:rPr lang="en-US"/>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6"/>
          <p:cNvSpPr>
            <a:spLocks noGrp="1" noChangeArrowheads="1"/>
          </p:cNvSpPr>
          <p:nvPr>
            <p:ph type="sldNum" sz="quarter" idx="10"/>
          </p:nvPr>
        </p:nvSpPr>
        <p:spPr>
          <a:xfrm>
            <a:off x="7747000" y="6453188"/>
            <a:ext cx="1366838" cy="288925"/>
          </a:xfrm>
        </p:spPr>
        <p:txBody>
          <a:bodyPr/>
          <a:lstStyle>
            <a:lvl1pPr>
              <a:defRPr/>
            </a:lvl1pPr>
          </a:lstStyle>
          <a:p>
            <a:pPr>
              <a:defRPr/>
            </a:pPr>
            <a:fld id="{B2FAD4E7-1428-4FE6-A378-AA4BA7591C1B}"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92D201CC-6DF8-47FB-8B3D-5882DE2406D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6"/>
          <p:cNvSpPr>
            <a:spLocks noGrp="1" noChangeArrowheads="1"/>
          </p:cNvSpPr>
          <p:nvPr>
            <p:ph type="sldNum" sz="quarter" idx="10"/>
          </p:nvPr>
        </p:nvSpPr>
        <p:spPr>
          <a:ln/>
        </p:spPr>
        <p:txBody>
          <a:bodyPr/>
          <a:lstStyle>
            <a:lvl1pPr>
              <a:defRPr/>
            </a:lvl1pPr>
          </a:lstStyle>
          <a:p>
            <a:pPr>
              <a:defRPr/>
            </a:pPr>
            <a:fld id="{8607EB27-C1C1-484E-A0A8-C2390CED156E}"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6"/>
          <p:cNvSpPr>
            <a:spLocks noGrp="1" noChangeArrowheads="1"/>
          </p:cNvSpPr>
          <p:nvPr>
            <p:ph type="sldNum" sz="quarter" idx="10"/>
          </p:nvPr>
        </p:nvSpPr>
        <p:spPr>
          <a:ln/>
        </p:spPr>
        <p:txBody>
          <a:bodyPr/>
          <a:lstStyle>
            <a:lvl1pPr>
              <a:defRPr/>
            </a:lvl1pPr>
          </a:lstStyle>
          <a:p>
            <a:pPr>
              <a:defRPr/>
            </a:pPr>
            <a:fld id="{8B72A595-D2AA-4003-BB35-64A2F86D9BD3}"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6"/>
          <p:cNvSpPr>
            <a:spLocks noGrp="1" noChangeArrowheads="1"/>
          </p:cNvSpPr>
          <p:nvPr>
            <p:ph type="sldNum" sz="quarter" idx="10"/>
          </p:nvPr>
        </p:nvSpPr>
        <p:spPr>
          <a:ln/>
        </p:spPr>
        <p:txBody>
          <a:bodyPr/>
          <a:lstStyle>
            <a:lvl1pPr>
              <a:defRPr/>
            </a:lvl1pPr>
          </a:lstStyle>
          <a:p>
            <a:pPr>
              <a:defRPr/>
            </a:pPr>
            <a:fld id="{F4EEDB89-76A5-473D-9BCB-44460E55F9D1}"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6"/>
          <p:cNvSpPr>
            <a:spLocks noGrp="1" noChangeArrowheads="1"/>
          </p:cNvSpPr>
          <p:nvPr>
            <p:ph type="sldNum" sz="quarter" idx="10"/>
          </p:nvPr>
        </p:nvSpPr>
        <p:spPr>
          <a:ln/>
        </p:spPr>
        <p:txBody>
          <a:bodyPr/>
          <a:lstStyle>
            <a:lvl1pPr>
              <a:defRPr/>
            </a:lvl1pPr>
          </a:lstStyle>
          <a:p>
            <a:pPr>
              <a:defRPr/>
            </a:pPr>
            <a:fld id="{46AF8F13-3713-459D-84E6-3939B8E9245C}"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6"/>
          <p:cNvSpPr>
            <a:spLocks noGrp="1" noChangeArrowheads="1"/>
          </p:cNvSpPr>
          <p:nvPr>
            <p:ph type="sldNum" sz="quarter" idx="10"/>
          </p:nvPr>
        </p:nvSpPr>
        <p:spPr>
          <a:ln/>
        </p:spPr>
        <p:txBody>
          <a:bodyPr/>
          <a:lstStyle>
            <a:lvl1pPr>
              <a:defRPr/>
            </a:lvl1pPr>
          </a:lstStyle>
          <a:p>
            <a:pPr>
              <a:defRPr/>
            </a:pPr>
            <a:fld id="{804564D8-034B-4F2B-B899-1E9BA98F9793}"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6"/>
          <p:cNvSpPr>
            <a:spLocks noGrp="1" noChangeArrowheads="1"/>
          </p:cNvSpPr>
          <p:nvPr>
            <p:ph type="sldNum" sz="quarter" idx="10"/>
          </p:nvPr>
        </p:nvSpPr>
        <p:spPr>
          <a:ln/>
        </p:spPr>
        <p:txBody>
          <a:bodyPr/>
          <a:lstStyle>
            <a:lvl1pPr>
              <a:defRPr/>
            </a:lvl1pPr>
          </a:lstStyle>
          <a:p>
            <a:pPr>
              <a:defRPr/>
            </a:pPr>
            <a:fld id="{622E0BAA-0B6F-461C-B2CA-E01813E28F42}"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6"/>
          <p:cNvSpPr>
            <a:spLocks noGrp="1" noChangeArrowheads="1"/>
          </p:cNvSpPr>
          <p:nvPr>
            <p:ph type="sldNum" sz="quarter" idx="10"/>
          </p:nvPr>
        </p:nvSpPr>
        <p:spPr>
          <a:ln/>
        </p:spPr>
        <p:txBody>
          <a:bodyPr/>
          <a:lstStyle>
            <a:lvl1pPr>
              <a:defRPr/>
            </a:lvl1pPr>
          </a:lstStyle>
          <a:p>
            <a:pPr>
              <a:defRPr/>
            </a:pPr>
            <a:fld id="{ADEB6120-3C59-4B44-A19B-8D5ACF6B94AA}"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cstate="print"/>
          <a:srcRect l="6723" b="12773"/>
          <a:stretch>
            <a:fillRect/>
          </a:stretch>
        </p:blipFill>
        <p:spPr bwMode="auto">
          <a:xfrm>
            <a:off x="0" y="765175"/>
            <a:ext cx="6443663" cy="60928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496EB9B5-3719-4E4B-898D-3BBC7375E996}" type="slidenum">
              <a:rPr lang="en-US"/>
              <a:pPr>
                <a:defRPr/>
              </a:pPr>
              <a:t>‹N°›</a:t>
            </a:fld>
            <a:endParaRPr lang="en-US"/>
          </a:p>
        </p:txBody>
      </p:sp>
      <p:sp>
        <p:nvSpPr>
          <p:cNvPr id="1029"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TextBox 7"/>
          <p:cNvSpPr txBox="1">
            <a:spLocks noChangeArrowheads="1"/>
          </p:cNvSpPr>
          <p:nvPr userDrawn="1"/>
        </p:nvSpPr>
        <p:spPr>
          <a:xfrm>
            <a:off x="250825" y="6381750"/>
            <a:ext cx="4672013" cy="268288"/>
          </a:xfrm>
          <a:prstGeom prst="rect">
            <a:avLst/>
          </a:prstGeom>
          <a:noFill/>
        </p:spPr>
        <p:txBody>
          <a:bodyPr/>
          <a:ls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a:lstStyle>
          <a:p>
            <a:pPr>
              <a:defRPr/>
            </a:pPr>
            <a:r>
              <a:rPr lang="en-US" sz="1400" dirty="0" smtClean="0"/>
              <a:t>Ouagadougou, Burkina Faso, 18 July 2013</a:t>
            </a:r>
            <a:endParaRPr lang="en-US" sz="1400" dirty="0"/>
          </a:p>
        </p:txBody>
      </p:sp>
    </p:spTree>
  </p:cSld>
  <p:clrMap bg1="lt1" tx1="dk1" bg2="lt2" tx2="dk2" accent1="accent1" accent2="accent2" accent3="accent3" accent4="accent4" accent5="accent5" accent6="accent6" hlink="hlink" folHlink="folHlink"/>
  <p:sldLayoutIdLst>
    <p:sldLayoutId id="2147484132"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 id="2147484133"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itu.int/ITU-T/wtsa-08/index.htm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hyperlink" Target="mailto:gam.alamin9@hotmail.com"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hyperlink" Target="mailto:recheda@ucc.co.ug"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itu.int/en/ITU-T/publications/Pages/recs.aspx"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itu.int/ITU-T/membership/index.html"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p:cNvSpPr>
            <a:spLocks noGrp="1" noChangeArrowheads="1"/>
          </p:cNvSpPr>
          <p:nvPr>
            <p:ph type="ctrTitle"/>
          </p:nvPr>
        </p:nvSpPr>
        <p:spPr>
          <a:xfrm>
            <a:off x="0" y="1928802"/>
            <a:ext cx="9144000" cy="2100276"/>
          </a:xfrm>
        </p:spPr>
        <p:txBody>
          <a:bodyPr/>
          <a:lstStyle/>
          <a:p>
            <a:r>
              <a:rPr lang="fr-FR" dirty="0" smtClean="0"/>
              <a:t>Présentation du groupe régional de l’UIT de SG12 pour l’Afrique</a:t>
            </a:r>
          </a:p>
        </p:txBody>
      </p:sp>
      <p:sp>
        <p:nvSpPr>
          <p:cNvPr id="4099" name="Rectangle 11"/>
          <p:cNvSpPr>
            <a:spLocks noGrp="1" noChangeArrowheads="1"/>
          </p:cNvSpPr>
          <p:nvPr>
            <p:ph type="subTitle" idx="1"/>
          </p:nvPr>
        </p:nvSpPr>
        <p:spPr>
          <a:xfrm>
            <a:off x="1357313" y="3886200"/>
            <a:ext cx="6415087" cy="2185988"/>
          </a:xfrm>
        </p:spPr>
        <p:txBody>
          <a:bodyPr/>
          <a:lstStyle/>
          <a:p>
            <a:r>
              <a:rPr lang="fr-FR" b="1" dirty="0" smtClean="0"/>
              <a:t>Gamal Amin ELSAYED</a:t>
            </a:r>
          </a:p>
          <a:p>
            <a:r>
              <a:rPr lang="fr-FR" b="1" smtClean="0"/>
              <a:t>Président GR-AFR</a:t>
            </a:r>
            <a:endParaRPr lang="fr-FR" b="1" dirty="0" smtClean="0"/>
          </a:p>
          <a:p>
            <a:r>
              <a:rPr lang="fr-FR" b="1" dirty="0" smtClean="0"/>
              <a:t>e-mail: gam.alamin9@hotmail.com</a:t>
            </a:r>
          </a:p>
        </p:txBody>
      </p:sp>
      <p:sp>
        <p:nvSpPr>
          <p:cNvPr id="4100" name="Rectangle 13"/>
          <p:cNvSpPr>
            <a:spLocks noChangeArrowheads="1"/>
          </p:cNvSpPr>
          <p:nvPr/>
        </p:nvSpPr>
        <p:spPr bwMode="auto">
          <a:xfrm>
            <a:off x="0" y="404813"/>
            <a:ext cx="9144000" cy="1655762"/>
          </a:xfrm>
          <a:prstGeom prst="rect">
            <a:avLst/>
          </a:prstGeom>
          <a:noFill/>
          <a:ln w="9525">
            <a:noFill/>
            <a:miter lim="800000"/>
            <a:headEnd/>
            <a:tailEnd/>
          </a:ln>
        </p:spPr>
        <p:txBody>
          <a:bodyPr anchor="ctr"/>
          <a:lstStyle/>
          <a:p>
            <a:pPr algn="ctr">
              <a:lnSpc>
                <a:spcPct val="80000"/>
              </a:lnSpc>
            </a:pPr>
            <a:r>
              <a:rPr lang="fr-FR" sz="2400" b="1" dirty="0" smtClean="0">
                <a:solidFill>
                  <a:schemeClr val="bg2"/>
                </a:solidFill>
              </a:rPr>
              <a:t>Atelier de l’UIT sur le</a:t>
            </a:r>
          </a:p>
          <a:p>
            <a:pPr algn="ctr">
              <a:lnSpc>
                <a:spcPct val="80000"/>
              </a:lnSpc>
            </a:pPr>
            <a:r>
              <a:rPr lang="fr-FR" sz="2400" b="1" dirty="0" smtClean="0">
                <a:solidFill>
                  <a:schemeClr val="bg2"/>
                </a:solidFill>
              </a:rPr>
              <a:t>« </a:t>
            </a:r>
            <a:r>
              <a:rPr lang="fr-FR" sz="2400" b="1" dirty="0" err="1" smtClean="0">
                <a:solidFill>
                  <a:schemeClr val="bg2"/>
                </a:solidFill>
              </a:rPr>
              <a:t>Benchmarking</a:t>
            </a:r>
            <a:r>
              <a:rPr lang="fr-FR" sz="2400" b="1" dirty="0" smtClean="0">
                <a:solidFill>
                  <a:schemeClr val="bg2"/>
                </a:solidFill>
              </a:rPr>
              <a:t> de l’évaluation de la qualité de service des réseaux multimédia »</a:t>
            </a:r>
          </a:p>
          <a:p>
            <a:pPr algn="ctr">
              <a:lnSpc>
                <a:spcPct val="80000"/>
              </a:lnSpc>
            </a:pPr>
            <a:endParaRPr lang="fr-FR" sz="2400" b="1" dirty="0" smtClean="0">
              <a:solidFill>
                <a:srgbClr val="22228B"/>
              </a:solidFill>
            </a:endParaRPr>
          </a:p>
          <a:p>
            <a:pPr algn="ctr">
              <a:lnSpc>
                <a:spcPct val="80000"/>
              </a:lnSpc>
            </a:pPr>
            <a:r>
              <a:rPr lang="fr-FR" sz="1800" b="1" dirty="0" smtClean="0">
                <a:solidFill>
                  <a:srgbClr val="22228B"/>
                </a:solidFill>
              </a:rPr>
              <a:t>(Ouagadougou, Burkina Faso, 18 juillet 2013)</a:t>
            </a:r>
            <a:endParaRPr lang="fr-FR" sz="1800" b="1" dirty="0">
              <a:solidFill>
                <a:schemeClr val="bg2"/>
              </a:solidFill>
            </a:endParaRPr>
          </a:p>
        </p:txBody>
      </p:sp>
      <p:sp>
        <p:nvSpPr>
          <p:cNvPr id="4101" name="AutoShape 18"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fr-FR"/>
          </a:p>
        </p:txBody>
      </p:sp>
      <p:sp>
        <p:nvSpPr>
          <p:cNvPr id="4102" name="AutoShape 20"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fr-FR"/>
          </a:p>
        </p:txBody>
      </p:sp>
      <p:sp>
        <p:nvSpPr>
          <p:cNvPr id="4103" name="AutoShape 22"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fr-FR"/>
          </a:p>
        </p:txBody>
      </p:sp>
      <p:sp>
        <p:nvSpPr>
          <p:cNvPr id="4104" name="AutoShape 24"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fr-FR"/>
          </a:p>
        </p:txBody>
      </p:sp>
      <p:sp>
        <p:nvSpPr>
          <p:cNvPr id="4105" name="Rectangle 26"/>
          <p:cNvSpPr>
            <a:spLocks noChangeArrowheads="1"/>
          </p:cNvSpPr>
          <p:nvPr/>
        </p:nvSpPr>
        <p:spPr bwMode="auto">
          <a:xfrm>
            <a:off x="0" y="2636551"/>
            <a:ext cx="184731" cy="584775"/>
          </a:xfrm>
          <a:prstGeom prst="rect">
            <a:avLst/>
          </a:prstGeom>
          <a:noFill/>
          <a:ln w="9525">
            <a:noFill/>
            <a:miter lim="800000"/>
            <a:headEnd/>
            <a:tailEnd/>
          </a:ln>
        </p:spPr>
        <p:txBody>
          <a:bodyPr wrap="none" anchor="ctr">
            <a:spAutoFit/>
          </a:bodyPr>
          <a:lstStyle/>
          <a:p>
            <a:endParaRPr lang="fr-FR"/>
          </a:p>
        </p:txBody>
      </p:sp>
      <p:pic>
        <p:nvPicPr>
          <p:cNvPr id="4106" name="Picture 16" descr="ITUseries"/>
          <p:cNvPicPr>
            <a:picLocks noChangeAspect="1" noChangeArrowheads="1"/>
          </p:cNvPicPr>
          <p:nvPr/>
        </p:nvPicPr>
        <p:blipFill>
          <a:blip r:embed="rId3" cstate="print"/>
          <a:srcRect t="17264" b="69327"/>
          <a:stretch>
            <a:fillRect/>
          </a:stretch>
        </p:blipFill>
        <p:spPr bwMode="auto">
          <a:xfrm>
            <a:off x="7572396" y="6143644"/>
            <a:ext cx="1350963" cy="511175"/>
          </a:xfrm>
          <a:prstGeom prst="rect">
            <a:avLst/>
          </a:prstGeom>
          <a:noFill/>
          <a:ln w="9525">
            <a:noFill/>
            <a:miter lim="800000"/>
            <a:headEnd/>
            <a:tailEnd/>
          </a:ln>
        </p:spPr>
      </p:pic>
      <p:sp>
        <p:nvSpPr>
          <p:cNvPr id="4107" name="Rectangle 4"/>
          <p:cNvSpPr txBox="1">
            <a:spLocks noChangeArrowheads="1"/>
          </p:cNvSpPr>
          <p:nvPr/>
        </p:nvSpPr>
        <p:spPr bwMode="auto">
          <a:xfrm>
            <a:off x="179388" y="6453188"/>
            <a:ext cx="4670425" cy="268287"/>
          </a:xfrm>
          <a:prstGeom prst="rect">
            <a:avLst/>
          </a:prstGeom>
          <a:noFill/>
          <a:ln w="9525">
            <a:noFill/>
            <a:miter lim="800000"/>
            <a:headEnd/>
            <a:tailEnd/>
          </a:ln>
        </p:spPr>
        <p:txBody>
          <a:bodyPr/>
          <a:lstStyle/>
          <a:p>
            <a:r>
              <a:rPr lang="fr-FR" sz="1400" dirty="0" smtClean="0"/>
              <a:t>Ouagadougou, Burkina Faso, 18 July 2013</a:t>
            </a:r>
            <a:endParaRPr lang="fr-FR"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900600594"/>
              </p:ext>
            </p:extLst>
          </p:nvPr>
        </p:nvGraphicFramePr>
        <p:xfrm>
          <a:off x="457200" y="214313"/>
          <a:ext cx="8401050" cy="4638040"/>
        </p:xfrm>
        <a:graphic>
          <a:graphicData uri="http://schemas.openxmlformats.org/drawingml/2006/table">
            <a:tbl>
              <a:tblPr firstRow="1" bandRow="1">
                <a:tableStyleId>{0E3FDE45-AF77-4B5C-9715-49D594BDF05E}</a:tableStyleId>
              </a:tblPr>
              <a:tblGrid>
                <a:gridCol w="4200525"/>
                <a:gridCol w="4200525"/>
              </a:tblGrid>
              <a:tr h="370840">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smtClean="0">
                          <a:solidFill>
                            <a:schemeClr val="bg2"/>
                          </a:solidFill>
                          <a:latin typeface="+mj-lt"/>
                          <a:ea typeface="MS Mincho"/>
                          <a:cs typeface="Vrinda" pitchFamily="2" charset="0"/>
                        </a:rPr>
                        <a:t>Question</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err="1" smtClean="0">
                          <a:solidFill>
                            <a:schemeClr val="bg2"/>
                          </a:solidFill>
                          <a:latin typeface="+mj-lt"/>
                          <a:ea typeface="MS Mincho"/>
                          <a:cs typeface="Vrinda" pitchFamily="2" charset="0"/>
                        </a:rPr>
                        <a:t>Titre</a:t>
                      </a:r>
                      <a:endParaRPr lang="en-US" sz="2000" b="1" kern="1200" dirty="0">
                        <a:solidFill>
                          <a:schemeClr val="bg2"/>
                        </a:solidFill>
                        <a:latin typeface="+mj-lt"/>
                        <a:ea typeface="MS Mincho"/>
                        <a:cs typeface="Vrinda" pitchFamily="2" charset="0"/>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Q6/12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Les méthodes d'analyse à l'aide de signaux de mesure complexes y compris leur application pour des techniques d'amélioration de la parole et de la téléphonie mains libres </a:t>
                      </a:r>
                      <a:endParaRPr lang="en-US" sz="2000" b="1" kern="1200" dirty="0" smtClean="0">
                        <a:solidFill>
                          <a:schemeClr val="bg2"/>
                        </a:solidFill>
                        <a:latin typeface="+mj-lt"/>
                        <a:ea typeface="MS Mincho"/>
                        <a:cs typeface="Vrinda" pitchFamily="2" charset="0"/>
                      </a:endParaRPr>
                    </a:p>
                  </a:txBody>
                  <a:tcPr marL="68580" marR="68580" marT="0" marB="0" anchor="ctr"/>
                </a:tc>
              </a:tr>
              <a:tr h="400693">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Q7/12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Méthodes, outils et plans d'essai pour l'évaluation subjective de la parole, des interactions de qualité audio et audiovisuels </a:t>
                      </a:r>
                      <a:endParaRPr lang="en-US" sz="2000" b="1" kern="1200" dirty="0" smtClean="0">
                        <a:solidFill>
                          <a:schemeClr val="bg2"/>
                        </a:solidFill>
                        <a:latin typeface="+mj-lt"/>
                        <a:ea typeface="MS Mincho"/>
                        <a:cs typeface="Vrinda" pitchFamily="2" charset="0"/>
                      </a:endParaRP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Q10/12</a:t>
                      </a: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fr-FR" sz="2000" b="1" kern="1200" dirty="0" smtClean="0">
                          <a:solidFill>
                            <a:schemeClr val="bg2"/>
                          </a:solidFill>
                          <a:latin typeface="+mj-lt"/>
                          <a:ea typeface="MS Mincho"/>
                          <a:cs typeface="Vrinda" pitchFamily="2" charset="0"/>
                        </a:rPr>
                        <a:t>Evaluation des conférences et les téléréunions</a:t>
                      </a:r>
                      <a:endParaRPr lang="en-US" sz="2000" b="1" kern="1200" dirty="0" smtClean="0">
                        <a:solidFill>
                          <a:schemeClr val="bg2"/>
                        </a:solidFill>
                        <a:latin typeface="+mj-lt"/>
                        <a:ea typeface="MS Mincho"/>
                        <a:cs typeface="Vrinda" pitchFamily="2" charset="0"/>
                      </a:endParaRP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10</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286644" y="6346825"/>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126746505"/>
              </p:ext>
            </p:extLst>
          </p:nvPr>
        </p:nvGraphicFramePr>
        <p:xfrm>
          <a:off x="357158" y="214313"/>
          <a:ext cx="8501092" cy="6215085"/>
        </p:xfrm>
        <a:graphic>
          <a:graphicData uri="http://schemas.openxmlformats.org/drawingml/2006/table">
            <a:tbl>
              <a:tblPr firstRow="1" bandRow="1">
                <a:tableStyleId>{0E3FDE45-AF77-4B5C-9715-49D594BDF05E}</a:tableStyleId>
              </a:tblPr>
              <a:tblGrid>
                <a:gridCol w="4250546"/>
                <a:gridCol w="4250546"/>
              </a:tblGrid>
              <a:tr h="370274">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smtClean="0">
                          <a:solidFill>
                            <a:schemeClr val="bg2"/>
                          </a:solidFill>
                          <a:latin typeface="+mj-lt"/>
                          <a:ea typeface="MS Mincho"/>
                          <a:cs typeface="Vrinda" pitchFamily="2" charset="0"/>
                        </a:rPr>
                        <a:t>Question, </a:t>
                      </a:r>
                      <a:r>
                        <a:rPr lang="en-US" sz="2000" b="1" kern="1200" dirty="0">
                          <a:solidFill>
                            <a:schemeClr val="bg2"/>
                          </a:solidFill>
                          <a:latin typeface="+mj-lt"/>
                          <a:ea typeface="MS Mincho"/>
                          <a:cs typeface="Vrinda" pitchFamily="2" charset="0"/>
                        </a:rPr>
                        <a:t>etc.</a:t>
                      </a: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err="1" smtClean="0">
                          <a:solidFill>
                            <a:schemeClr val="bg2"/>
                          </a:solidFill>
                          <a:latin typeface="+mj-lt"/>
                          <a:ea typeface="MS Mincho"/>
                          <a:cs typeface="Vrinda" pitchFamily="2" charset="0"/>
                        </a:rPr>
                        <a:t>Titre</a:t>
                      </a:r>
                      <a:endParaRPr lang="en-US" sz="2000" b="1" kern="1200" dirty="0">
                        <a:solidFill>
                          <a:schemeClr val="bg2"/>
                        </a:solidFill>
                        <a:latin typeface="+mj-lt"/>
                        <a:ea typeface="MS Mincho"/>
                        <a:cs typeface="Vrinda" pitchFamily="2" charset="0"/>
                      </a:endParaRPr>
                    </a:p>
                  </a:txBody>
                  <a:tcPr marL="68580" marR="68580" marT="0" marB="0"/>
                </a:tc>
              </a:tr>
              <a:tr h="628308">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WP2/12</a:t>
                      </a:r>
                      <a:endParaRPr lang="en-US" sz="20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fr-FR" sz="1600" b="1" kern="1200" dirty="0" smtClean="0">
                          <a:solidFill>
                            <a:schemeClr val="bg2"/>
                          </a:solidFill>
                          <a:latin typeface="+mj-lt"/>
                          <a:ea typeface="MS Mincho"/>
                          <a:cs typeface="Vrinda" pitchFamily="2" charset="0"/>
                        </a:rPr>
                        <a:t>Modèles et outils objectifs pour la qualité multimédia</a:t>
                      </a:r>
                      <a:endParaRPr lang="en-GB" sz="1600" b="1" kern="1200" dirty="0" smtClean="0">
                        <a:solidFill>
                          <a:schemeClr val="bg2"/>
                        </a:solidFill>
                        <a:latin typeface="+mj-lt"/>
                        <a:ea typeface="MS Mincho"/>
                        <a:cs typeface="Vrinda" pitchFamily="2" charset="0"/>
                      </a:endParaRPr>
                    </a:p>
                  </a:txBody>
                  <a:tcPr marL="68580" marR="68580" marT="0" marB="0"/>
                </a:tc>
              </a:tr>
              <a:tr h="1217338">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Q8/12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dirty="0" smtClean="0">
                          <a:solidFill>
                            <a:schemeClr val="bg2"/>
                          </a:solidFill>
                          <a:latin typeface="+mj-lt"/>
                          <a:ea typeface="MS Mincho"/>
                          <a:cs typeface="Vrinda" pitchFamily="2" charset="0"/>
                        </a:rPr>
                        <a:t>L'extension du E-Modèle dans la transmission large bande et les scénarios futurs de télécommunication et d'application </a:t>
                      </a:r>
                      <a:endParaRPr lang="en-US" sz="1600" b="1" kern="1200" dirty="0" smtClean="0">
                        <a:solidFill>
                          <a:schemeClr val="bg2"/>
                        </a:solidFill>
                        <a:latin typeface="+mj-lt"/>
                        <a:ea typeface="MS Mincho"/>
                        <a:cs typeface="Vrinda" pitchFamily="2" charset="0"/>
                      </a:endParaRPr>
                    </a:p>
                  </a:txBody>
                  <a:tcPr marL="68580" marR="68580" marT="0" marB="0" anchor="ctr"/>
                </a:tc>
              </a:tr>
              <a:tr h="1564489">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Q9/12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dirty="0" smtClean="0">
                          <a:solidFill>
                            <a:schemeClr val="bg2"/>
                          </a:solidFill>
                          <a:latin typeface="+mj-lt"/>
                          <a:ea typeface="MS Mincho"/>
                          <a:cs typeface="Vrinda" pitchFamily="2" charset="0"/>
                        </a:rPr>
                        <a:t>Méthodes objectives perceptuelles pour la voix, l'audio et les mesures de qualité visuelle dans les services de télécommunication</a:t>
                      </a:r>
                      <a:endParaRPr lang="en-US" sz="1600" b="1" kern="1200" dirty="0" smtClean="0">
                        <a:solidFill>
                          <a:schemeClr val="bg2"/>
                        </a:solidFill>
                        <a:latin typeface="+mj-lt"/>
                        <a:ea typeface="MS Mincho"/>
                        <a:cs typeface="Vrinda" pitchFamily="2" charset="0"/>
                      </a:endParaRPr>
                    </a:p>
                  </a:txBody>
                  <a:tcPr marL="68580" marR="68580" marT="0" marB="0" anchor="ctr"/>
                </a:tc>
              </a:tr>
              <a:tr h="1217338">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Q14/12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dirty="0" smtClean="0">
                          <a:solidFill>
                            <a:schemeClr val="bg2"/>
                          </a:solidFill>
                          <a:latin typeface="+mj-lt"/>
                          <a:ea typeface="MS Mincho"/>
                          <a:cs typeface="Vrinda" pitchFamily="2" charset="0"/>
                        </a:rPr>
                        <a:t>Développement de modèles et d’outils paramétriques pour l'évaluation de la qualité multimédia</a:t>
                      </a:r>
                      <a:endParaRPr lang="en-US" sz="1600" b="1" kern="1200" dirty="0" smtClean="0">
                        <a:solidFill>
                          <a:schemeClr val="bg2"/>
                        </a:solidFill>
                        <a:latin typeface="+mj-lt"/>
                        <a:ea typeface="MS Mincho"/>
                        <a:cs typeface="Vrinda" pitchFamily="2" charset="0"/>
                      </a:endParaRPr>
                    </a:p>
                  </a:txBody>
                  <a:tcPr marL="68580" marR="68580" marT="0" marB="0" anchor="ctr"/>
                </a:tc>
              </a:tr>
              <a:tr h="1217338">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Q15/12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dirty="0" smtClean="0">
                          <a:solidFill>
                            <a:schemeClr val="bg2"/>
                          </a:solidFill>
                          <a:latin typeface="+mj-lt"/>
                          <a:ea typeface="MS Mincho"/>
                          <a:cs typeface="Vrinda" pitchFamily="2" charset="0"/>
                        </a:rPr>
                        <a:t>Évaluation objective de la qualité/ performance de transmission du son</a:t>
                      </a:r>
                      <a:r>
                        <a:rPr lang="fr-FR" sz="1600" b="1" kern="1200" baseline="0" dirty="0" smtClean="0">
                          <a:solidFill>
                            <a:schemeClr val="bg2"/>
                          </a:solidFill>
                          <a:latin typeface="+mj-lt"/>
                          <a:ea typeface="MS Mincho"/>
                          <a:cs typeface="Vrinda" pitchFamily="2" charset="0"/>
                        </a:rPr>
                        <a:t> et parole </a:t>
                      </a:r>
                      <a:r>
                        <a:rPr lang="fr-FR" sz="1600" b="1" kern="1200" dirty="0" smtClean="0">
                          <a:solidFill>
                            <a:schemeClr val="bg2"/>
                          </a:solidFill>
                          <a:latin typeface="+mj-lt"/>
                          <a:ea typeface="MS Mincho"/>
                          <a:cs typeface="Vrinda" pitchFamily="2" charset="0"/>
                        </a:rPr>
                        <a:t>dans les réseaux </a:t>
                      </a:r>
                      <a:endParaRPr lang="en-US" sz="1600" b="1" kern="1200" dirty="0" smtClean="0">
                        <a:solidFill>
                          <a:schemeClr val="bg2"/>
                        </a:solidFill>
                        <a:latin typeface="+mj-lt"/>
                        <a:ea typeface="MS Mincho"/>
                        <a:cs typeface="Vrinda" pitchFamily="2" charset="0"/>
                      </a:endParaRPr>
                    </a:p>
                  </a:txBody>
                  <a:tcPr marL="68580" marR="68580" marT="0" marB="0" anchor="ct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11</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429396"/>
            <a:ext cx="1350963" cy="428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2684673282"/>
              </p:ext>
            </p:extLst>
          </p:nvPr>
        </p:nvGraphicFramePr>
        <p:xfrm>
          <a:off x="457200" y="214313"/>
          <a:ext cx="8472488" cy="4886960"/>
        </p:xfrm>
        <a:graphic>
          <a:graphicData uri="http://schemas.openxmlformats.org/drawingml/2006/table">
            <a:tbl>
              <a:tblPr firstRow="1" bandRow="1">
                <a:tableStyleId>{0E3FDE45-AF77-4B5C-9715-49D594BDF05E}</a:tableStyleId>
              </a:tblPr>
              <a:tblGrid>
                <a:gridCol w="4236244"/>
                <a:gridCol w="4236244"/>
              </a:tblGrid>
              <a:tr h="370840">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smtClean="0">
                          <a:solidFill>
                            <a:schemeClr val="bg2"/>
                          </a:solidFill>
                          <a:latin typeface="+mj-lt"/>
                          <a:ea typeface="MS Mincho"/>
                          <a:cs typeface="Vrinda" pitchFamily="2" charset="0"/>
                        </a:rPr>
                        <a:t>Question</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err="1" smtClean="0">
                          <a:solidFill>
                            <a:schemeClr val="bg2"/>
                          </a:solidFill>
                          <a:latin typeface="+mj-lt"/>
                          <a:ea typeface="MS Mincho"/>
                          <a:cs typeface="Vrinda" pitchFamily="2" charset="0"/>
                        </a:rPr>
                        <a:t>Titre</a:t>
                      </a:r>
                      <a:endParaRPr lang="en-US" sz="2000" b="1" kern="1200" dirty="0">
                        <a:solidFill>
                          <a:schemeClr val="bg2"/>
                        </a:solidFill>
                        <a:latin typeface="+mj-lt"/>
                        <a:ea typeface="MS Mincho"/>
                        <a:cs typeface="Vrinda" pitchFamily="2" charset="0"/>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Q16/12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dirty="0" smtClean="0">
                          <a:solidFill>
                            <a:schemeClr val="bg2"/>
                          </a:solidFill>
                          <a:latin typeface="+mj-lt"/>
                          <a:ea typeface="MS Mincho"/>
                          <a:cs typeface="Vrinda" pitchFamily="2" charset="0"/>
                        </a:rPr>
                        <a:t>Cadre des fonctions de diagnostic et leur interaction avec des modèles objectifs externes pour prédire la qualité des médias</a:t>
                      </a:r>
                      <a:endParaRPr lang="en-US" sz="1600" b="1" kern="1200" dirty="0" smtClean="0">
                        <a:solidFill>
                          <a:schemeClr val="bg2"/>
                        </a:solidFill>
                        <a:latin typeface="+mj-lt"/>
                        <a:ea typeface="MS Mincho"/>
                        <a:cs typeface="Vrinda" pitchFamily="2" charset="0"/>
                      </a:endParaRP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WP3/12</a:t>
                      </a:r>
                      <a:endParaRPr lang="en-US" sz="20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fr-FR" sz="1600" b="1" kern="1200" dirty="0" err="1" smtClean="0">
                          <a:solidFill>
                            <a:schemeClr val="bg2"/>
                          </a:solidFill>
                          <a:latin typeface="+mj-lt"/>
                          <a:ea typeface="MS Mincho"/>
                          <a:cs typeface="Vrinda" pitchFamily="2" charset="0"/>
                        </a:rPr>
                        <a:t>QoS</a:t>
                      </a:r>
                      <a:r>
                        <a:rPr lang="fr-FR" sz="1600" b="1" kern="1200" dirty="0" smtClean="0">
                          <a:solidFill>
                            <a:schemeClr val="bg2"/>
                          </a:solidFill>
                          <a:latin typeface="+mj-lt"/>
                          <a:ea typeface="MS Mincho"/>
                          <a:cs typeface="Vrinda" pitchFamily="2" charset="0"/>
                        </a:rPr>
                        <a:t> et </a:t>
                      </a:r>
                      <a:r>
                        <a:rPr lang="fr-FR" sz="1600" b="1" kern="1200" dirty="0" err="1" smtClean="0">
                          <a:solidFill>
                            <a:schemeClr val="bg2"/>
                          </a:solidFill>
                          <a:latin typeface="+mj-lt"/>
                          <a:ea typeface="MS Mincho"/>
                          <a:cs typeface="Vrinda" pitchFamily="2" charset="0"/>
                        </a:rPr>
                        <a:t>QoE</a:t>
                      </a:r>
                      <a:r>
                        <a:rPr lang="fr-FR" sz="1600" b="1" kern="1200" dirty="0" smtClean="0">
                          <a:solidFill>
                            <a:schemeClr val="bg2"/>
                          </a:solidFill>
                          <a:latin typeface="+mj-lt"/>
                          <a:ea typeface="MS Mincho"/>
                          <a:cs typeface="Vrinda" pitchFamily="2" charset="0"/>
                        </a:rPr>
                        <a:t> Multimédia</a:t>
                      </a:r>
                      <a:endParaRPr lang="en-GB" sz="1600" b="1" kern="1200" dirty="0" smtClean="0">
                        <a:solidFill>
                          <a:schemeClr val="bg2"/>
                        </a:solidFill>
                        <a:latin typeface="+mj-lt"/>
                        <a:ea typeface="MS Mincho"/>
                        <a:cs typeface="Vrinda" pitchFamily="2" charset="0"/>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Q11/12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dirty="0" smtClean="0">
                          <a:solidFill>
                            <a:schemeClr val="bg2"/>
                          </a:solidFill>
                          <a:latin typeface="+mj-lt"/>
                          <a:ea typeface="MS Mincho"/>
                          <a:cs typeface="Vrinda" pitchFamily="2" charset="0"/>
                        </a:rPr>
                        <a:t>Interfonctionnement de la performance et gestion du trafic pour les réseaux de nouvelle génération</a:t>
                      </a:r>
                      <a:endParaRPr lang="en-US" sz="1600" b="1" kern="1200" dirty="0" smtClean="0">
                        <a:solidFill>
                          <a:schemeClr val="bg2"/>
                        </a:solidFill>
                        <a:latin typeface="+mj-lt"/>
                        <a:ea typeface="MS Mincho"/>
                        <a:cs typeface="Vrinda" pitchFamily="2" charset="0"/>
                      </a:endParaRP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Q12/12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dirty="0" smtClean="0">
                          <a:solidFill>
                            <a:schemeClr val="bg2"/>
                          </a:solidFill>
                          <a:latin typeface="+mj-lt"/>
                          <a:ea typeface="MS Mincho"/>
                          <a:cs typeface="Vrinda" pitchFamily="2" charset="0"/>
                        </a:rPr>
                        <a:t>Aspects opérationnels de la qualité de service des réseaux de télécommunication</a:t>
                      </a:r>
                      <a:endParaRPr lang="en-US" sz="1600" b="1" kern="1200" dirty="0" smtClean="0">
                        <a:solidFill>
                          <a:schemeClr val="bg2"/>
                        </a:solidFill>
                        <a:latin typeface="+mj-lt"/>
                        <a:ea typeface="MS Mincho"/>
                        <a:cs typeface="Vrinda" pitchFamily="2" charset="0"/>
                      </a:endParaRP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Q13/12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dirty="0" smtClean="0">
                          <a:solidFill>
                            <a:schemeClr val="bg2"/>
                          </a:solidFill>
                          <a:latin typeface="+mj-lt"/>
                          <a:ea typeface="MS Mincho"/>
                          <a:cs typeface="Vrinda" pitchFamily="2" charset="0"/>
                        </a:rPr>
                        <a:t>Exigences en matière de </a:t>
                      </a:r>
                      <a:r>
                        <a:rPr lang="fr-FR" sz="1600" b="1" kern="1200" dirty="0" err="1" smtClean="0">
                          <a:solidFill>
                            <a:schemeClr val="bg2"/>
                          </a:solidFill>
                          <a:latin typeface="+mj-lt"/>
                          <a:ea typeface="MS Mincho"/>
                          <a:cs typeface="Vrinda" pitchFamily="2" charset="0"/>
                        </a:rPr>
                        <a:t>QoE</a:t>
                      </a:r>
                      <a:r>
                        <a:rPr lang="fr-FR" sz="1600" b="1" kern="1200" dirty="0" smtClean="0">
                          <a:solidFill>
                            <a:schemeClr val="bg2"/>
                          </a:solidFill>
                          <a:latin typeface="+mj-lt"/>
                          <a:ea typeface="MS Mincho"/>
                          <a:cs typeface="Vrinda" pitchFamily="2" charset="0"/>
                        </a:rPr>
                        <a:t>, </a:t>
                      </a:r>
                      <a:r>
                        <a:rPr lang="fr-FR" sz="1600" b="1" kern="1200" dirty="0" err="1" smtClean="0">
                          <a:solidFill>
                            <a:schemeClr val="bg2"/>
                          </a:solidFill>
                          <a:latin typeface="+mj-lt"/>
                          <a:ea typeface="MS Mincho"/>
                          <a:cs typeface="Vrinda" pitchFamily="2" charset="0"/>
                        </a:rPr>
                        <a:t>QoS</a:t>
                      </a:r>
                      <a:r>
                        <a:rPr lang="fr-FR" sz="1600" b="1" kern="1200" dirty="0" smtClean="0">
                          <a:solidFill>
                            <a:schemeClr val="bg2"/>
                          </a:solidFill>
                          <a:latin typeface="+mj-lt"/>
                          <a:ea typeface="MS Mincho"/>
                          <a:cs typeface="Vrinda" pitchFamily="2" charset="0"/>
                        </a:rPr>
                        <a:t> et de performance et les méthodes d'évaluation pour le multimédia</a:t>
                      </a:r>
                      <a:endParaRPr lang="en-US" sz="1600" b="1" kern="1200" dirty="0" smtClean="0">
                        <a:solidFill>
                          <a:schemeClr val="bg2"/>
                        </a:solidFill>
                        <a:latin typeface="+mj-lt"/>
                        <a:ea typeface="MS Mincho"/>
                        <a:cs typeface="Vrinda" pitchFamily="2" charset="0"/>
                      </a:endParaRP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Q17/12</a:t>
                      </a: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fr-FR" sz="1600" b="1" kern="1200" dirty="0" smtClean="0">
                          <a:solidFill>
                            <a:schemeClr val="bg2"/>
                          </a:solidFill>
                          <a:latin typeface="+mj-lt"/>
                          <a:ea typeface="MS Mincho"/>
                          <a:cs typeface="Vrinda" pitchFamily="2" charset="0"/>
                        </a:rPr>
                        <a:t>Performance des réseaux à commutation de paquets et d'autres technologies réseau</a:t>
                      </a:r>
                      <a:endParaRPr lang="en-US" sz="1600" b="1" kern="1200" dirty="0" smtClean="0">
                        <a:solidFill>
                          <a:schemeClr val="bg2"/>
                        </a:solidFill>
                        <a:latin typeface="+mj-lt"/>
                        <a:ea typeface="MS Mincho"/>
                        <a:cs typeface="Vrinda" pitchFamily="2" charset="0"/>
                      </a:endParaRP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12</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358082" y="6459536"/>
            <a:ext cx="1350963" cy="398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2"/>
          <p:cNvPicPr>
            <a:picLocks noGrp="1" noChangeAspect="1" noChangeArrowheads="1"/>
          </p:cNvPicPr>
          <p:nvPr>
            <p:ph sz="half" idx="1"/>
          </p:nvPr>
        </p:nvPicPr>
        <p:blipFill>
          <a:blip r:embed="rId3" cstate="print"/>
          <a:srcRect/>
          <a:stretch>
            <a:fillRect/>
          </a:stretch>
        </p:blipFill>
        <p:spPr>
          <a:xfrm>
            <a:off x="179512" y="0"/>
            <a:ext cx="8712968" cy="6453336"/>
          </a:xfrm>
          <a:noFill/>
        </p:spPr>
      </p:pic>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13</a:t>
            </a:fld>
            <a:endParaRPr lang="en-US"/>
          </a:p>
        </p:txBody>
      </p:sp>
      <p:pic>
        <p:nvPicPr>
          <p:cNvPr id="5" name="Picture 4" descr="ITUseries"/>
          <p:cNvPicPr>
            <a:picLocks noChangeAspect="1" noChangeArrowheads="1"/>
          </p:cNvPicPr>
          <p:nvPr/>
        </p:nvPicPr>
        <p:blipFill>
          <a:blip r:embed="rId4" cstate="print">
            <a:extLst>
              <a:ext uri="{28A0092B-C50C-407E-A947-70E740481C1C}">
                <a14:useLocalDpi xmlns:a14="http://schemas.microsoft.com/office/drawing/2010/main" val="0"/>
              </a:ext>
            </a:extLst>
          </a:blip>
          <a:srcRect t="17264" b="69327"/>
          <a:stretch>
            <a:fillRect/>
          </a:stretch>
        </p:blipFill>
        <p:spPr bwMode="auto">
          <a:xfrm>
            <a:off x="7072330" y="6388098"/>
            <a:ext cx="1350963" cy="4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33375"/>
            <a:ext cx="8218488" cy="5792788"/>
          </a:xfrm>
        </p:spPr>
        <p:txBody>
          <a:bodyPr/>
          <a:lstStyle/>
          <a:p>
            <a:pPr algn="ctr">
              <a:buNone/>
              <a:defRPr/>
            </a:pPr>
            <a:r>
              <a:rPr lang="fr-FR" b="1" dirty="0" smtClean="0"/>
              <a:t>Groupe régional sur la qualité de service pour la Région d’Afrique (SG12 RG-AFR)</a:t>
            </a:r>
            <a:r>
              <a:rPr lang="en-US" b="1" dirty="0" smtClean="0"/>
              <a:t>  </a:t>
            </a:r>
          </a:p>
          <a:p>
            <a:pPr>
              <a:buNone/>
              <a:defRPr/>
            </a:pPr>
            <a:r>
              <a:rPr lang="en-US" sz="2400" b="1" dirty="0" err="1" smtClean="0"/>
              <a:t>Objectifs</a:t>
            </a:r>
            <a:r>
              <a:rPr lang="en-US" sz="2400" b="1" dirty="0" smtClean="0"/>
              <a:t> :</a:t>
            </a:r>
          </a:p>
          <a:p>
            <a:pPr>
              <a:defRPr/>
            </a:pPr>
            <a:r>
              <a:rPr lang="fr-FR" sz="2400" dirty="0" smtClean="0"/>
              <a:t>Pendant la période d'étude 2005-2008, plusieurs actions ont été menées au sein de SG12 afin de mettre en œuvre les résolutions WTSA 17 (normalisation des télécommunications en ce qui concerne les intérêts des pays en développement) et 44 (Combler l'écart en matière de normalisation entre les pays en développement et les pays développés) et pour prendre en compte la Résolution 123 de la Conférence plénipotentiaire.</a:t>
            </a:r>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14</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286644"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476250"/>
            <a:ext cx="8218488" cy="5649913"/>
          </a:xfrm>
        </p:spPr>
        <p:txBody>
          <a:bodyPr/>
          <a:lstStyle/>
          <a:p>
            <a:pPr algn="ctr">
              <a:buNone/>
              <a:defRPr/>
            </a:pPr>
            <a:r>
              <a:rPr lang="fr-FR" b="1" dirty="0" smtClean="0"/>
              <a:t>Groupe régional sur la qualité de service pour la Région Afrique (SG12 RG-AFR)</a:t>
            </a:r>
            <a:endParaRPr lang="en-US" b="1" dirty="0" smtClean="0"/>
          </a:p>
          <a:p>
            <a:pPr>
              <a:buNone/>
              <a:defRPr/>
            </a:pPr>
            <a:r>
              <a:rPr lang="en-US" b="1" dirty="0" err="1" smtClean="0"/>
              <a:t>Objectifs</a:t>
            </a:r>
            <a:r>
              <a:rPr lang="en-US" b="1" dirty="0" smtClean="0"/>
              <a:t>  (suite):</a:t>
            </a:r>
            <a:endParaRPr lang="en-US" sz="2600" b="1" dirty="0" smtClean="0"/>
          </a:p>
          <a:p>
            <a:pPr>
              <a:defRPr/>
            </a:pPr>
            <a:r>
              <a:rPr lang="fr-FR" sz="2600" dirty="0" smtClean="0"/>
              <a:t>Après de nombreuses consultations, il a été décidé que la meilleure approche serait de créer un groupe régional, tel que défini dans la Résolution 54 de WTSA.</a:t>
            </a:r>
            <a:endParaRPr lang="en-US" sz="2600" dirty="0" smtClean="0"/>
          </a:p>
          <a:p>
            <a:pPr>
              <a:defRPr/>
            </a:pPr>
            <a:r>
              <a:rPr lang="fr-FR" sz="2600" dirty="0" smtClean="0"/>
              <a:t>Le groupe d'études 12 a créé un groupe régional sur les questions de qualité de service pour la région d’Afrique (SG12 RG-AFR) lors de sa réunion des 22-30 mai 2008.</a:t>
            </a:r>
            <a:r>
              <a:rPr lang="en-US" dirty="0"/>
              <a:t/>
            </a:r>
            <a:br>
              <a:rPr lang="en-US" dirty="0"/>
            </a:b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15</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60350"/>
            <a:ext cx="8218488" cy="5865813"/>
          </a:xfrm>
        </p:spPr>
        <p:txBody>
          <a:bodyPr/>
          <a:lstStyle/>
          <a:p>
            <a:pPr algn="ctr">
              <a:buNone/>
              <a:defRPr/>
            </a:pPr>
            <a:r>
              <a:rPr lang="fr-FR" b="1" dirty="0" smtClean="0"/>
              <a:t>TERMES DE REFERENCE</a:t>
            </a:r>
            <a:endParaRPr lang="en-US" b="1" dirty="0"/>
          </a:p>
          <a:p>
            <a:pPr>
              <a:defRPr/>
            </a:pPr>
            <a:r>
              <a:rPr lang="fr-FR" dirty="0" smtClean="0"/>
              <a:t>Encourager la participation active des administrations, régulateurs et opérateurs Africains aux travaux de l‘UIT-T.</a:t>
            </a:r>
            <a:endParaRPr lang="en-US" dirty="0" smtClean="0"/>
          </a:p>
          <a:p>
            <a:pPr lvl="0">
              <a:defRPr/>
            </a:pPr>
            <a:r>
              <a:rPr lang="fr-FR" dirty="0" smtClean="0"/>
              <a:t>Encourager la participation active des administrations, régulateurs et opérateurs Africains aux travaux de l‘UIT-T.</a:t>
            </a:r>
            <a:endParaRPr lang="en-US" dirty="0" smtClean="0">
              <a:solidFill>
                <a:srgbClr val="000099"/>
              </a:solidFill>
            </a:endParaRPr>
          </a:p>
          <a:p>
            <a:pPr lvl="0">
              <a:defRPr/>
            </a:pPr>
            <a:r>
              <a:rPr lang="fr-FR" dirty="0" smtClean="0"/>
              <a:t>Stimuler les discussions autour des défis de </a:t>
            </a:r>
            <a:r>
              <a:rPr lang="fr-FR" dirty="0" err="1" smtClean="0"/>
              <a:t>QoS</a:t>
            </a:r>
            <a:r>
              <a:rPr lang="fr-FR" dirty="0" smtClean="0"/>
              <a:t> auxquels les administrations, les opérateurs et les organismes de réglementation dans le continent font face.</a:t>
            </a:r>
            <a:r>
              <a:rPr lang="en-US" dirty="0" smtClean="0"/>
              <a:t/>
            </a:r>
            <a:br>
              <a:rPr lang="en-US" dirty="0" smtClean="0"/>
            </a:br>
            <a:r>
              <a:rPr lang="en-US" b="1" dirty="0" smtClean="0"/>
              <a:t> </a:t>
            </a:r>
            <a:r>
              <a:rPr lang="en-US" dirty="0" smtClean="0"/>
              <a:t>​</a:t>
            </a:r>
          </a:p>
          <a:p>
            <a:pPr marL="0" indent="0">
              <a:buFontTx/>
              <a:buNone/>
              <a:defRPr/>
            </a:pPr>
            <a:endParaRPr lang="en-US" dirty="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16</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188640"/>
            <a:ext cx="8568952" cy="5521512"/>
          </a:xfrm>
          <a:prstGeom prst="rect">
            <a:avLst/>
          </a:prstGeom>
        </p:spPr>
        <p:txBody>
          <a:bodyPr wrap="square">
            <a:spAutoFit/>
          </a:bodyPr>
          <a:lstStyle/>
          <a:p>
            <a:pPr algn="ctr">
              <a:buNone/>
              <a:defRPr/>
            </a:pPr>
            <a:r>
              <a:rPr lang="fr-FR" sz="2800" b="1" dirty="0" smtClean="0">
                <a:solidFill>
                  <a:schemeClr val="bg2"/>
                </a:solidFill>
                <a:latin typeface="+mn-lt"/>
              </a:rPr>
              <a:t>TERMES DE REFERENCE</a:t>
            </a:r>
            <a:endParaRPr lang="en-US" sz="2800" b="1" dirty="0" smtClean="0">
              <a:solidFill>
                <a:schemeClr val="bg2"/>
              </a:solidFill>
              <a:latin typeface="+mn-lt"/>
            </a:endParaRPr>
          </a:p>
          <a:p>
            <a:pPr marL="342900" lvl="0" indent="-342900">
              <a:spcBef>
                <a:spcPct val="20000"/>
              </a:spcBef>
              <a:buSzPct val="75000"/>
              <a:buBlip>
                <a:blip r:embed="rId3"/>
              </a:buBlip>
              <a:defRPr/>
            </a:pPr>
            <a:r>
              <a:rPr lang="fr-FR" sz="2800" dirty="0" smtClean="0">
                <a:solidFill>
                  <a:schemeClr val="bg2"/>
                </a:solidFill>
                <a:latin typeface="+mn-lt"/>
              </a:rPr>
              <a:t>Encourager la participation des pays africains aux réunions du rapporteur, des ateliers et autres événements du groupe d’étude 12 de l’UIT-T.</a:t>
            </a:r>
            <a:r>
              <a:rPr lang="en-US" sz="2800" dirty="0" smtClean="0">
                <a:solidFill>
                  <a:schemeClr val="bg2"/>
                </a:solidFill>
                <a:latin typeface="+mn-lt"/>
              </a:rPr>
              <a:t>​​​</a:t>
            </a:r>
          </a:p>
          <a:p>
            <a:pPr marL="342900" lvl="0" indent="-342900">
              <a:spcBef>
                <a:spcPct val="20000"/>
              </a:spcBef>
              <a:buSzPct val="75000"/>
              <a:buBlip>
                <a:blip r:embed="rId3"/>
              </a:buBlip>
              <a:defRPr/>
            </a:pPr>
            <a:r>
              <a:rPr lang="fr-FR" sz="2800" dirty="0" smtClean="0">
                <a:solidFill>
                  <a:schemeClr val="bg2"/>
                </a:solidFill>
                <a:latin typeface="+mn-lt"/>
              </a:rPr>
              <a:t>Encourager la participation des pays africains aux réunions du rapporteur, des ateliers et autres événements du groupe d’étude 12 de l’UIT-T.</a:t>
            </a:r>
            <a:endParaRPr lang="en-US" sz="2800" dirty="0" smtClean="0">
              <a:solidFill>
                <a:schemeClr val="bg2"/>
              </a:solidFill>
              <a:latin typeface="+mn-lt"/>
            </a:endParaRPr>
          </a:p>
          <a:p>
            <a:pPr marL="342900" indent="-342900">
              <a:spcBef>
                <a:spcPct val="20000"/>
              </a:spcBef>
              <a:buSzPct val="75000"/>
              <a:buBlip>
                <a:blip r:embed="rId3"/>
              </a:buBlip>
              <a:defRPr/>
            </a:pPr>
            <a:r>
              <a:rPr lang="fr-FR" sz="2800" dirty="0" smtClean="0">
                <a:solidFill>
                  <a:schemeClr val="bg2"/>
                </a:solidFill>
                <a:latin typeface="+mn-lt"/>
              </a:rPr>
              <a:t>Encourager les pays africains à contribuer à l'élaboration de nouvelles </a:t>
            </a:r>
            <a:r>
              <a:rPr lang="fr-FR" sz="2800" dirty="0" smtClean="0">
                <a:solidFill>
                  <a:schemeClr val="bg2"/>
                </a:solidFill>
              </a:rPr>
              <a:t>Recommandations ou </a:t>
            </a:r>
            <a:r>
              <a:rPr lang="fr-FR" sz="2800" dirty="0" smtClean="0">
                <a:solidFill>
                  <a:schemeClr val="bg2"/>
                </a:solidFill>
                <a:latin typeface="+mn-lt"/>
              </a:rPr>
              <a:t>révision des Recommandations UIT-T.</a:t>
            </a:r>
            <a:endParaRPr lang="en-US" sz="2800" dirty="0" smtClean="0">
              <a:solidFill>
                <a:schemeClr val="bg2"/>
              </a:solidFill>
              <a:latin typeface="+mn-lt"/>
            </a:endParaRPr>
          </a:p>
        </p:txBody>
      </p:sp>
      <p:sp>
        <p:nvSpPr>
          <p:cNvPr id="4" name="Slide Number Placeholder 3"/>
          <p:cNvSpPr>
            <a:spLocks noGrp="1"/>
          </p:cNvSpPr>
          <p:nvPr>
            <p:ph type="sldNum" sz="quarter" idx="10"/>
          </p:nvPr>
        </p:nvSpPr>
        <p:spPr/>
        <p:txBody>
          <a:bodyPr/>
          <a:lstStyle/>
          <a:p>
            <a:pPr>
              <a:defRPr/>
            </a:pPr>
            <a:fld id="{804564D8-034B-4F2B-B899-1E9BA98F9793}" type="slidenum">
              <a:rPr lang="en-US" smtClean="0"/>
              <a:pPr>
                <a:defRPr/>
              </a:pPr>
              <a:t>17</a:t>
            </a:fld>
            <a:endParaRPr lang="en-US"/>
          </a:p>
        </p:txBody>
      </p:sp>
      <p:pic>
        <p:nvPicPr>
          <p:cNvPr id="7" name="Picture 6" descr="ITUseries"/>
          <p:cNvPicPr>
            <a:picLocks noChangeAspect="1" noChangeArrowheads="1"/>
          </p:cNvPicPr>
          <p:nvPr/>
        </p:nvPicPr>
        <p:blipFill>
          <a:blip r:embed="rId4" cstate="print">
            <a:extLst>
              <a:ext uri="{28A0092B-C50C-407E-A947-70E740481C1C}">
                <a14:useLocalDpi xmlns:a14="http://schemas.microsoft.com/office/drawing/2010/main" val="0"/>
              </a:ext>
            </a:extLst>
          </a:blip>
          <a:srcRect t="17264" b="69327"/>
          <a:stretch>
            <a:fillRect/>
          </a:stretch>
        </p:blipFill>
        <p:spPr bwMode="auto">
          <a:xfrm>
            <a:off x="7215206"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5615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60350"/>
            <a:ext cx="8291513" cy="5865813"/>
          </a:xfrm>
        </p:spPr>
        <p:txBody>
          <a:bodyPr/>
          <a:lstStyle/>
          <a:p>
            <a:pPr algn="ctr">
              <a:buNone/>
              <a:defRPr/>
            </a:pPr>
            <a:r>
              <a:rPr lang="fr-FR" b="1" dirty="0" smtClean="0"/>
              <a:t>TERMES DE REFERENCE</a:t>
            </a:r>
            <a:endParaRPr lang="en-US" b="1" dirty="0" smtClean="0"/>
          </a:p>
          <a:p>
            <a:pPr>
              <a:defRPr/>
            </a:pPr>
            <a:r>
              <a:rPr lang="fr-FR" dirty="0" smtClean="0"/>
              <a:t>Encourager les pays africains à participer activement au Groupe de Développement de la qualité de service (QSDG) et d'autres réunions connexes de qualité de service.</a:t>
            </a:r>
            <a:endParaRPr lang="en-US" dirty="0" smtClean="0"/>
          </a:p>
          <a:p>
            <a:pPr>
              <a:defRPr/>
            </a:pPr>
            <a:r>
              <a:rPr lang="fr-FR" dirty="0" smtClean="0"/>
              <a:t>S'assurer que l‘UIT-T fournisse des informations pertinentes sur les normes de qualité de service applicables aux réseaux de télécommunication, y compris l'équipement d'essai pour le contrôle et mesure de qualité de service, et contribue à leur mise en œuvre.</a:t>
            </a:r>
            <a:endParaRPr lang="en-US" dirty="0" smtClean="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18</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33375"/>
            <a:ext cx="8218488" cy="5792788"/>
          </a:xfrm>
        </p:spPr>
        <p:txBody>
          <a:bodyPr/>
          <a:lstStyle/>
          <a:p>
            <a:pPr algn="ctr">
              <a:buNone/>
              <a:defRPr/>
            </a:pPr>
            <a:r>
              <a:rPr lang="fr-FR" b="1" dirty="0" smtClean="0"/>
              <a:t>TERMES DE REFERENCE</a:t>
            </a:r>
            <a:endParaRPr lang="en-US" b="1" dirty="0" smtClean="0"/>
          </a:p>
          <a:p>
            <a:pPr>
              <a:defRPr/>
            </a:pPr>
            <a:r>
              <a:rPr lang="fr-FR" dirty="0" smtClean="0"/>
              <a:t>Fait office d’organisme de liaison entre les administrations / opérateurs / régulateurs africains des télécommunication et l‘UIT-T en matière de normes de qualité de service.</a:t>
            </a:r>
            <a:endParaRPr lang="en-US" dirty="0" smtClean="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19</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
          <p:cNvSpPr>
            <a:spLocks noGrp="1" noChangeArrowheads="1"/>
          </p:cNvSpPr>
          <p:nvPr>
            <p:ph type="title"/>
          </p:nvPr>
        </p:nvSpPr>
        <p:spPr/>
        <p:txBody>
          <a:bodyPr/>
          <a:lstStyle/>
          <a:p>
            <a:pPr>
              <a:defRPr/>
            </a:pPr>
            <a:r>
              <a:rPr lang="en-US" dirty="0" smtClean="0"/>
              <a:t>Le cadre de </a:t>
            </a:r>
            <a:r>
              <a:rPr lang="en-US" dirty="0" err="1" smtClean="0"/>
              <a:t>l’UIT</a:t>
            </a:r>
            <a:r>
              <a:rPr lang="en-US" dirty="0" smtClean="0"/>
              <a:t>-T</a:t>
            </a:r>
          </a:p>
        </p:txBody>
      </p:sp>
      <p:sp>
        <p:nvSpPr>
          <p:cNvPr id="7172" name="Rectangle 7"/>
          <p:cNvSpPr>
            <a:spLocks noGrp="1" noChangeArrowheads="1"/>
          </p:cNvSpPr>
          <p:nvPr>
            <p:ph type="body" sz="half" idx="1"/>
          </p:nvPr>
        </p:nvSpPr>
        <p:spPr/>
        <p:txBody>
          <a:bodyPr/>
          <a:lstStyle/>
          <a:p>
            <a:pPr>
              <a:lnSpc>
                <a:spcPct val="90000"/>
              </a:lnSpc>
              <a:defRPr/>
            </a:pPr>
            <a:r>
              <a:rPr lang="en-US" sz="2200" dirty="0" err="1" smtClean="0"/>
              <a:t>L</a:t>
            </a:r>
            <a:r>
              <a:rPr lang="en-US" sz="2200" dirty="0" err="1" smtClean="0">
                <a:hlinkClick r:id="rId3"/>
              </a:rPr>
              <a:t>’Assemblée</a:t>
            </a:r>
            <a:r>
              <a:rPr lang="en-US" sz="2200" dirty="0" smtClean="0">
                <a:hlinkClick r:id="rId3"/>
              </a:rPr>
              <a:t> </a:t>
            </a:r>
            <a:r>
              <a:rPr lang="en-US" sz="2200" dirty="0" err="1" smtClean="0">
                <a:hlinkClick r:id="rId3"/>
              </a:rPr>
              <a:t>Mondiale</a:t>
            </a:r>
            <a:r>
              <a:rPr lang="en-US" sz="2200" dirty="0" smtClean="0">
                <a:hlinkClick r:id="rId3"/>
              </a:rPr>
              <a:t> de </a:t>
            </a:r>
            <a:r>
              <a:rPr lang="en-US" sz="2200" dirty="0" err="1" smtClean="0">
                <a:hlinkClick r:id="rId3"/>
              </a:rPr>
              <a:t>Normalisation</a:t>
            </a:r>
            <a:r>
              <a:rPr lang="en-US" sz="2200" dirty="0" smtClean="0">
                <a:hlinkClick r:id="rId3"/>
              </a:rPr>
              <a:t> </a:t>
            </a:r>
            <a:r>
              <a:rPr lang="en-US" sz="2200" dirty="0" smtClean="0">
                <a:hlinkClick r:id="rId3"/>
              </a:rPr>
              <a:t>des </a:t>
            </a:r>
            <a:r>
              <a:rPr lang="en-US" sz="2200" dirty="0" err="1" smtClean="0">
                <a:hlinkClick r:id="rId3"/>
              </a:rPr>
              <a:t>Télécommunications</a:t>
            </a:r>
            <a:r>
              <a:rPr lang="en-US" sz="2200" dirty="0" smtClean="0">
                <a:hlinkClick r:id="rId3"/>
              </a:rPr>
              <a:t> </a:t>
            </a:r>
            <a:r>
              <a:rPr lang="en-US" sz="2200" dirty="0" smtClean="0">
                <a:hlinkClick r:id="rId3"/>
              </a:rPr>
              <a:t>(AMNT)</a:t>
            </a:r>
            <a:r>
              <a:rPr lang="en-US" sz="2200" dirty="0" smtClean="0"/>
              <a:t> </a:t>
            </a:r>
            <a:r>
              <a:rPr lang="fr-FR" sz="2200" dirty="0" smtClean="0"/>
              <a:t>définit l'orientation générale et la structure de</a:t>
            </a:r>
            <a:r>
              <a:rPr lang="en-US" sz="2200" dirty="0" smtClean="0"/>
              <a:t>  </a:t>
            </a:r>
            <a:r>
              <a:rPr lang="en-US" sz="2200" dirty="0" err="1" smtClean="0"/>
              <a:t>l’UIT</a:t>
            </a:r>
            <a:r>
              <a:rPr lang="en-US" sz="2200" dirty="0" smtClean="0"/>
              <a:t>-T: </a:t>
            </a:r>
          </a:p>
          <a:p>
            <a:pPr>
              <a:lnSpc>
                <a:spcPct val="90000"/>
              </a:lnSpc>
              <a:defRPr/>
            </a:pPr>
            <a:r>
              <a:rPr lang="en-US" sz="2200" dirty="0" smtClean="0"/>
              <a:t>Elle </a:t>
            </a:r>
            <a:r>
              <a:rPr lang="fr-FR" sz="2200" dirty="0" smtClean="0"/>
              <a:t>se réunit tous les quatre ans</a:t>
            </a:r>
            <a:endParaRPr lang="en-US" sz="2200" dirty="0" smtClean="0"/>
          </a:p>
          <a:p>
            <a:pPr>
              <a:lnSpc>
                <a:spcPct val="90000"/>
              </a:lnSpc>
              <a:defRPr/>
            </a:pPr>
            <a:r>
              <a:rPr lang="fr-FR" sz="2200" dirty="0" smtClean="0"/>
              <a:t>définit la politique générale pour le secteur</a:t>
            </a:r>
            <a:endParaRPr lang="en-US" sz="2200" dirty="0" smtClean="0"/>
          </a:p>
          <a:p>
            <a:pPr>
              <a:lnSpc>
                <a:spcPct val="90000"/>
              </a:lnSpc>
              <a:defRPr/>
            </a:pPr>
            <a:r>
              <a:rPr lang="fr-FR" sz="2200" dirty="0" smtClean="0"/>
              <a:t>établit les groupes d'étude</a:t>
            </a:r>
            <a:endParaRPr lang="en-US" sz="2200" dirty="0" smtClean="0"/>
          </a:p>
          <a:p>
            <a:pPr>
              <a:lnSpc>
                <a:spcPct val="90000"/>
              </a:lnSpc>
              <a:defRPr/>
            </a:pPr>
            <a:endParaRPr lang="en-US" sz="2400" dirty="0" smtClean="0"/>
          </a:p>
        </p:txBody>
      </p:sp>
      <p:sp>
        <p:nvSpPr>
          <p:cNvPr id="7173" name="Rectangle 8"/>
          <p:cNvSpPr>
            <a:spLocks noGrp="1" noChangeArrowheads="1"/>
          </p:cNvSpPr>
          <p:nvPr>
            <p:ph type="body" sz="half" idx="2"/>
          </p:nvPr>
        </p:nvSpPr>
        <p:spPr/>
        <p:txBody>
          <a:bodyPr/>
          <a:lstStyle/>
          <a:p>
            <a:pPr>
              <a:lnSpc>
                <a:spcPct val="90000"/>
              </a:lnSpc>
              <a:defRPr/>
            </a:pPr>
            <a:r>
              <a:rPr lang="fr-FR" sz="2200" dirty="0" smtClean="0"/>
              <a:t>approuve leur travail à effectuer</a:t>
            </a:r>
            <a:endParaRPr lang="en-US" sz="2200" dirty="0" smtClean="0"/>
          </a:p>
          <a:p>
            <a:pPr>
              <a:lnSpc>
                <a:spcPct val="90000"/>
              </a:lnSpc>
              <a:defRPr/>
            </a:pPr>
            <a:r>
              <a:rPr lang="en-US" sz="2200" dirty="0" smtClean="0"/>
              <a:t> </a:t>
            </a:r>
            <a:r>
              <a:rPr lang="fr-FR" sz="2200" dirty="0" smtClean="0"/>
              <a:t>programme pour les quatre prochaines années</a:t>
            </a:r>
            <a:endParaRPr lang="en-US" sz="2200" dirty="0" smtClean="0"/>
          </a:p>
          <a:p>
            <a:pPr>
              <a:lnSpc>
                <a:spcPct val="90000"/>
              </a:lnSpc>
              <a:defRPr/>
            </a:pPr>
            <a:r>
              <a:rPr lang="fr-FR" sz="2200" dirty="0" smtClean="0"/>
              <a:t>nomme les présidents et les </a:t>
            </a:r>
            <a:r>
              <a:rPr lang="fr-FR" sz="2200" dirty="0" smtClean="0"/>
              <a:t>vice-présidents</a:t>
            </a:r>
            <a:r>
              <a:rPr lang="fr-FR" sz="2400" dirty="0" smtClean="0"/>
              <a:t>.</a:t>
            </a:r>
            <a:endParaRPr lang="en-US" sz="2400" dirty="0" smtClean="0"/>
          </a:p>
        </p:txBody>
      </p:sp>
      <p:sp>
        <p:nvSpPr>
          <p:cNvPr id="6" name="Slide Number Placeholder 5"/>
          <p:cNvSpPr>
            <a:spLocks noGrp="1"/>
          </p:cNvSpPr>
          <p:nvPr>
            <p:ph type="sldNum" sz="quarter" idx="10"/>
          </p:nvPr>
        </p:nvSpPr>
        <p:spPr/>
        <p:txBody>
          <a:bodyPr/>
          <a:lstStyle/>
          <a:p>
            <a:pPr>
              <a:defRPr/>
            </a:pPr>
            <a:fld id="{8B72A595-D2AA-4003-BB35-64A2F86D9BD3}" type="slidenum">
              <a:rPr lang="en-US" smtClean="0"/>
              <a:pPr>
                <a:defRPr/>
              </a:pPr>
              <a:t>2</a:t>
            </a:fld>
            <a:endParaRPr lang="en-US"/>
          </a:p>
        </p:txBody>
      </p:sp>
      <p:pic>
        <p:nvPicPr>
          <p:cNvPr id="7" name="Picture 6" descr="ITUseries"/>
          <p:cNvPicPr>
            <a:picLocks noChangeAspect="1" noChangeArrowheads="1"/>
          </p:cNvPicPr>
          <p:nvPr/>
        </p:nvPicPr>
        <p:blipFill>
          <a:blip r:embed="rId4" cstate="print">
            <a:extLst>
              <a:ext uri="{28A0092B-C50C-407E-A947-70E740481C1C}">
                <a14:useLocalDpi xmlns:a14="http://schemas.microsoft.com/office/drawing/2010/main"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fr-FR" dirty="0" smtClean="0"/>
              <a:t>Equipe de direction</a:t>
            </a:r>
            <a:endParaRPr lang="en-US" dirty="0" smtClean="0"/>
          </a:p>
        </p:txBody>
      </p:sp>
      <p:graphicFrame>
        <p:nvGraphicFramePr>
          <p:cNvPr id="7" name="Content Placeholder 6"/>
          <p:cNvGraphicFramePr>
            <a:graphicFrameLocks noGrp="1"/>
          </p:cNvGraphicFramePr>
          <p:nvPr>
            <p:ph sz="half" idx="1"/>
          </p:nvPr>
        </p:nvGraphicFramePr>
        <p:xfrm>
          <a:off x="323850" y="1412875"/>
          <a:ext cx="8497888" cy="3902074"/>
        </p:xfrm>
        <a:graphic>
          <a:graphicData uri="http://schemas.openxmlformats.org/drawingml/2006/table">
            <a:tbl>
              <a:tblPr firstRow="1" bandRow="1">
                <a:tableStyleId>{68D230F3-CF80-4859-8CE7-A43EE81993B5}</a:tableStyleId>
              </a:tblPr>
              <a:tblGrid>
                <a:gridCol w="4176934"/>
                <a:gridCol w="4320954"/>
              </a:tblGrid>
              <a:tr h="518244">
                <a:tc>
                  <a:txBody>
                    <a:bodyPr/>
                    <a:lstStyle/>
                    <a:p>
                      <a:pPr algn="ctr"/>
                      <a:r>
                        <a:rPr lang="en-US" sz="2800" dirty="0" smtClean="0">
                          <a:solidFill>
                            <a:schemeClr val="bg2"/>
                          </a:solidFill>
                          <a:effectLst/>
                        </a:rPr>
                        <a:t>NOM</a:t>
                      </a:r>
                      <a:endParaRPr lang="en-US" sz="2800" dirty="0">
                        <a:solidFill>
                          <a:schemeClr val="bg2"/>
                        </a:solidFill>
                      </a:endParaRPr>
                    </a:p>
                  </a:txBody>
                  <a:tcPr marL="91443" marR="91443" marT="45727" marB="45727"/>
                </a:tc>
                <a:tc>
                  <a:txBody>
                    <a:bodyPr/>
                    <a:lstStyle/>
                    <a:p>
                      <a:pPr algn="ctr"/>
                      <a:r>
                        <a:rPr lang="en-US" sz="2800" b="1" kern="1200" dirty="0" smtClean="0">
                          <a:solidFill>
                            <a:schemeClr val="bg2"/>
                          </a:solidFill>
                          <a:effectLst/>
                          <a:latin typeface="+mn-lt"/>
                          <a:ea typeface="+mn-ea"/>
                          <a:cs typeface="+mn-cs"/>
                        </a:rPr>
                        <a:t>CONTACT</a:t>
                      </a:r>
                    </a:p>
                  </a:txBody>
                  <a:tcPr marL="91443" marR="91443" marT="45727" marB="45727"/>
                </a:tc>
              </a:tr>
              <a:tr h="2042492">
                <a:tc>
                  <a:txBody>
                    <a:bodyPr/>
                    <a:lstStyle/>
                    <a:p>
                      <a:r>
                        <a:rPr lang="en-US" sz="1800" b="1" dirty="0" smtClean="0">
                          <a:solidFill>
                            <a:schemeClr val="accent2"/>
                          </a:solidFill>
                          <a:effectLst/>
                        </a:rPr>
                        <a:t>Gamal Amin </a:t>
                      </a:r>
                      <a:r>
                        <a:rPr lang="en-US" sz="1800" b="1" cap="all" dirty="0" smtClean="0">
                          <a:solidFill>
                            <a:schemeClr val="accent2"/>
                          </a:solidFill>
                          <a:effectLst/>
                        </a:rPr>
                        <a:t>Elsayed</a:t>
                      </a:r>
                    </a:p>
                    <a:p>
                      <a:r>
                        <a:rPr lang="en-US" sz="1800" dirty="0" smtClean="0">
                          <a:solidFill>
                            <a:schemeClr val="accent2"/>
                          </a:solidFill>
                          <a:effectLst/>
                        </a:rPr>
                        <a:t/>
                      </a:r>
                      <a:br>
                        <a:rPr lang="en-US" sz="1800" dirty="0" smtClean="0">
                          <a:solidFill>
                            <a:schemeClr val="accent2"/>
                          </a:solidFill>
                          <a:effectLst/>
                        </a:rPr>
                      </a:br>
                      <a:r>
                        <a:rPr lang="en-US" sz="1800" dirty="0" err="1" smtClean="0">
                          <a:solidFill>
                            <a:schemeClr val="accent2"/>
                          </a:solidFill>
                          <a:effectLst/>
                        </a:rPr>
                        <a:t>Président</a:t>
                      </a:r>
                      <a:r>
                        <a:rPr lang="en-US" sz="1800" dirty="0" smtClean="0">
                          <a:solidFill>
                            <a:schemeClr val="accent2"/>
                          </a:solidFill>
                          <a:effectLst/>
                        </a:rPr>
                        <a:t> SG12RG-AFR</a:t>
                      </a:r>
                      <a:endParaRPr lang="en-US" sz="1800" dirty="0">
                        <a:solidFill>
                          <a:schemeClr val="accent2"/>
                        </a:solidFill>
                      </a:endParaRPr>
                    </a:p>
                  </a:txBody>
                  <a:tcPr marL="91443" marR="91443" marT="45727" marB="45727"/>
                </a:tc>
                <a:tc>
                  <a:txBody>
                    <a:bodyPr/>
                    <a:lstStyle/>
                    <a:p>
                      <a:r>
                        <a:rPr lang="en-US" sz="1600" b="1" kern="1200" cap="all" dirty="0" err="1" smtClean="0">
                          <a:solidFill>
                            <a:schemeClr val="accent2"/>
                          </a:solidFill>
                          <a:effectLst/>
                          <a:latin typeface="+mn-lt"/>
                          <a:ea typeface="+mn-ea"/>
                          <a:cs typeface="+mn-cs"/>
                        </a:rPr>
                        <a:t>Agence</a:t>
                      </a:r>
                      <a:r>
                        <a:rPr lang="en-US" sz="1600" b="1" kern="1200" cap="all" dirty="0" smtClean="0">
                          <a:solidFill>
                            <a:schemeClr val="accent2"/>
                          </a:solidFill>
                          <a:effectLst/>
                          <a:latin typeface="+mn-lt"/>
                          <a:ea typeface="+mn-ea"/>
                          <a:cs typeface="+mn-cs"/>
                        </a:rPr>
                        <a:t> </a:t>
                      </a:r>
                      <a:r>
                        <a:rPr lang="en-US" sz="1600" b="1" kern="1200" cap="all" dirty="0" err="1" smtClean="0">
                          <a:solidFill>
                            <a:schemeClr val="accent2"/>
                          </a:solidFill>
                          <a:effectLst/>
                          <a:latin typeface="+mn-lt"/>
                          <a:ea typeface="+mn-ea"/>
                          <a:cs typeface="+mn-cs"/>
                        </a:rPr>
                        <a:t>nationale</a:t>
                      </a:r>
                      <a:r>
                        <a:rPr lang="en-US" sz="1600" b="1" kern="1200" cap="all" dirty="0" smtClean="0">
                          <a:solidFill>
                            <a:schemeClr val="accent2"/>
                          </a:solidFill>
                          <a:effectLst/>
                          <a:latin typeface="+mn-lt"/>
                          <a:ea typeface="+mn-ea"/>
                          <a:cs typeface="+mn-cs"/>
                        </a:rPr>
                        <a:t> des telecommunications</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Alamarat - ST 21 P.O. Box 2869 Khartoum Sudan</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Tel: +249 183 562364</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Fax: +249 1835484489</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E-mail: </a:t>
                      </a:r>
                      <a:r>
                        <a:rPr lang="en-US" sz="1600" b="1" kern="1200" cap="all" dirty="0" smtClean="0">
                          <a:solidFill>
                            <a:schemeClr val="accent2"/>
                          </a:solidFill>
                          <a:effectLst/>
                          <a:latin typeface="+mn-lt"/>
                          <a:ea typeface="+mn-ea"/>
                          <a:cs typeface="+mn-cs"/>
                          <a:hlinkClick r:id="rId3"/>
                        </a:rPr>
                        <a:t>gam.alamin9@hotmail.com</a:t>
                      </a:r>
                      <a:endParaRPr lang="en-US" sz="1600" b="1" kern="1200" cap="all" dirty="0">
                        <a:solidFill>
                          <a:schemeClr val="accent2"/>
                        </a:solidFill>
                        <a:effectLst/>
                        <a:latin typeface="+mn-lt"/>
                        <a:ea typeface="+mn-ea"/>
                        <a:cs typeface="+mn-cs"/>
                      </a:endParaRPr>
                    </a:p>
                  </a:txBody>
                  <a:tcPr marL="91443" marR="91443" marT="45727" marB="45727"/>
                </a:tc>
              </a:tr>
              <a:tr h="1341338">
                <a:tc>
                  <a:txBody>
                    <a:bodyPr/>
                    <a:lstStyle/>
                    <a:p>
                      <a:r>
                        <a:rPr lang="en-US" sz="1800" b="1" kern="1200" dirty="0" smtClean="0">
                          <a:solidFill>
                            <a:schemeClr val="accent2"/>
                          </a:solidFill>
                          <a:effectLst/>
                          <a:latin typeface="+mn-lt"/>
                          <a:ea typeface="+mn-ea"/>
                          <a:cs typeface="+mn-cs"/>
                        </a:rPr>
                        <a:t>Robert Echeda</a:t>
                      </a:r>
                    </a:p>
                    <a:p>
                      <a:r>
                        <a:rPr lang="en-US" sz="1800" b="1" kern="1200" dirty="0" smtClean="0">
                          <a:solidFill>
                            <a:schemeClr val="accent2"/>
                          </a:solidFill>
                          <a:effectLst/>
                          <a:latin typeface="+mn-lt"/>
                          <a:ea typeface="+mn-ea"/>
                          <a:cs typeface="+mn-cs"/>
                        </a:rPr>
                        <a:t/>
                      </a:r>
                      <a:br>
                        <a:rPr lang="en-US" sz="1800" b="1" kern="1200" dirty="0" smtClean="0">
                          <a:solidFill>
                            <a:schemeClr val="accent2"/>
                          </a:solidFill>
                          <a:effectLst/>
                          <a:latin typeface="+mn-lt"/>
                          <a:ea typeface="+mn-ea"/>
                          <a:cs typeface="+mn-cs"/>
                        </a:rPr>
                      </a:br>
                      <a:r>
                        <a:rPr lang="en-US" sz="1800" b="1" kern="1200" dirty="0" smtClean="0">
                          <a:solidFill>
                            <a:schemeClr val="accent2"/>
                          </a:solidFill>
                          <a:effectLst/>
                          <a:latin typeface="+mn-lt"/>
                          <a:ea typeface="+mn-ea"/>
                          <a:cs typeface="+mn-cs"/>
                        </a:rPr>
                        <a:t>Vice-</a:t>
                      </a:r>
                      <a:r>
                        <a:rPr lang="en-US" sz="1800" b="1" kern="1200" dirty="0" err="1" smtClean="0">
                          <a:solidFill>
                            <a:schemeClr val="accent2"/>
                          </a:solidFill>
                          <a:effectLst/>
                          <a:latin typeface="+mn-lt"/>
                          <a:ea typeface="+mn-ea"/>
                          <a:cs typeface="+mn-cs"/>
                        </a:rPr>
                        <a:t>président</a:t>
                      </a:r>
                      <a:r>
                        <a:rPr lang="en-US" sz="1800" b="1" kern="1200" baseline="0" dirty="0" smtClean="0">
                          <a:solidFill>
                            <a:schemeClr val="accent2"/>
                          </a:solidFill>
                          <a:effectLst/>
                          <a:latin typeface="+mn-lt"/>
                          <a:ea typeface="+mn-ea"/>
                          <a:cs typeface="+mn-cs"/>
                        </a:rPr>
                        <a:t> </a:t>
                      </a:r>
                      <a:r>
                        <a:rPr lang="en-US" sz="1800" b="1" kern="1200" dirty="0" smtClean="0">
                          <a:solidFill>
                            <a:schemeClr val="accent2"/>
                          </a:solidFill>
                          <a:effectLst/>
                          <a:latin typeface="+mn-lt"/>
                          <a:ea typeface="+mn-ea"/>
                          <a:cs typeface="+mn-cs"/>
                        </a:rPr>
                        <a:t>SG12RG-AFR</a:t>
                      </a:r>
                      <a:endParaRPr lang="en-US" sz="1800" b="1" kern="1200" dirty="0">
                        <a:solidFill>
                          <a:schemeClr val="accent2"/>
                        </a:solidFill>
                        <a:effectLst/>
                        <a:latin typeface="+mn-lt"/>
                        <a:ea typeface="+mn-ea"/>
                        <a:cs typeface="+mn-cs"/>
                      </a:endParaRPr>
                    </a:p>
                  </a:txBody>
                  <a:tcPr marL="91443" marR="91443" marT="45727" marB="45727"/>
                </a:tc>
                <a:tc>
                  <a:txBody>
                    <a:bodyPr/>
                    <a:lstStyle/>
                    <a:p>
                      <a:r>
                        <a:rPr lang="en-US" sz="1800" dirty="0" smtClean="0">
                          <a:effectLst/>
                        </a:rPr>
                        <a:t/>
                      </a:r>
                      <a:br>
                        <a:rPr lang="en-US" sz="1800" dirty="0" smtClean="0">
                          <a:effectLst/>
                        </a:rPr>
                      </a:br>
                      <a:r>
                        <a:rPr lang="en-US" sz="1600" b="1" kern="1200" cap="all" dirty="0" smtClean="0">
                          <a:solidFill>
                            <a:schemeClr val="accent2"/>
                          </a:solidFill>
                          <a:effectLst/>
                          <a:latin typeface="+mn-lt"/>
                          <a:ea typeface="+mn-ea"/>
                          <a:cs typeface="+mn-cs"/>
                        </a:rPr>
                        <a:t>Uganda</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Tel: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Fax: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E-mail: </a:t>
                      </a:r>
                      <a:r>
                        <a:rPr lang="en-US" sz="1600" b="1" kern="1200" cap="all" dirty="0" smtClean="0">
                          <a:solidFill>
                            <a:schemeClr val="accent2"/>
                          </a:solidFill>
                          <a:effectLst/>
                          <a:latin typeface="+mn-lt"/>
                          <a:ea typeface="+mn-ea"/>
                          <a:cs typeface="+mn-cs"/>
                          <a:hlinkClick r:id="rId4"/>
                        </a:rPr>
                        <a:t>recheda@ucc.co.ug</a:t>
                      </a:r>
                      <a:endParaRPr lang="en-US" sz="1600" b="1" kern="1200" cap="all" dirty="0">
                        <a:solidFill>
                          <a:schemeClr val="accent2"/>
                        </a:solidFill>
                        <a:effectLst/>
                        <a:latin typeface="+mn-lt"/>
                        <a:ea typeface="+mn-ea"/>
                        <a:cs typeface="+mn-cs"/>
                      </a:endParaRPr>
                    </a:p>
                  </a:txBody>
                  <a:tcPr marL="91443" marR="91443" marT="45727" marB="45727"/>
                </a:tc>
              </a:tr>
            </a:tbl>
          </a:graphicData>
        </a:graphic>
      </p:graphicFrame>
      <p:sp>
        <p:nvSpPr>
          <p:cNvPr id="5" name="Slide Number Placeholder 4"/>
          <p:cNvSpPr>
            <a:spLocks noGrp="1"/>
          </p:cNvSpPr>
          <p:nvPr>
            <p:ph type="sldNum" sz="quarter" idx="10"/>
          </p:nvPr>
        </p:nvSpPr>
        <p:spPr/>
        <p:txBody>
          <a:bodyPr/>
          <a:lstStyle/>
          <a:p>
            <a:pPr>
              <a:defRPr/>
            </a:pPr>
            <a:fld id="{8B72A595-D2AA-4003-BB35-64A2F86D9BD3}" type="slidenum">
              <a:rPr lang="en-US" smtClean="0"/>
              <a:pPr>
                <a:defRPr/>
              </a:pPr>
              <a:t>20</a:t>
            </a:fld>
            <a:endParaRPr lang="en-US"/>
          </a:p>
        </p:txBody>
      </p:sp>
      <p:pic>
        <p:nvPicPr>
          <p:cNvPr id="6" name="Picture 5" descr="ITUseries"/>
          <p:cNvPicPr>
            <a:picLocks noChangeAspect="1" noChangeArrowheads="1"/>
          </p:cNvPicPr>
          <p:nvPr/>
        </p:nvPicPr>
        <p:blipFill>
          <a:blip r:embed="rId5" cstate="print">
            <a:extLst>
              <a:ext uri="{28A0092B-C50C-407E-A947-70E740481C1C}">
                <a14:useLocalDpi xmlns:a14="http://schemas.microsoft.com/office/drawing/2010/main" val="0"/>
              </a:ext>
            </a:extLst>
          </a:blip>
          <a:srcRect t="17264" b="69327"/>
          <a:stretch>
            <a:fillRect/>
          </a:stretch>
        </p:blipFill>
        <p:spPr bwMode="auto">
          <a:xfrm>
            <a:off x="7358082"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395288" y="981075"/>
          <a:ext cx="8291512" cy="4389438"/>
        </p:xfrm>
        <a:graphic>
          <a:graphicData uri="http://schemas.openxmlformats.org/drawingml/2006/table">
            <a:tbl>
              <a:tblPr firstRow="1" bandRow="1">
                <a:tableStyleId>{0E3FDE45-AF77-4B5C-9715-49D594BDF05E}</a:tableStyleId>
              </a:tblPr>
              <a:tblGrid>
                <a:gridCol w="4145756"/>
                <a:gridCol w="4145756"/>
              </a:tblGrid>
              <a:tr h="518198">
                <a:tc>
                  <a:txBody>
                    <a:bodyPr/>
                    <a:lstStyle/>
                    <a:p>
                      <a:pPr marL="0" algn="ctr" defTabSz="914400" rtl="0" eaLnBrk="1" latinLnBrk="0" hangingPunct="1"/>
                      <a:r>
                        <a:rPr lang="en-US" sz="2800" b="1" kern="1200" dirty="0" smtClean="0">
                          <a:solidFill>
                            <a:schemeClr val="bg2"/>
                          </a:solidFill>
                          <a:effectLst/>
                          <a:latin typeface="+mn-lt"/>
                          <a:ea typeface="+mn-ea"/>
                          <a:cs typeface="+mn-cs"/>
                        </a:rPr>
                        <a:t>NOM</a:t>
                      </a:r>
                      <a:endParaRPr lang="en-US" sz="2800" b="1" kern="1200" dirty="0">
                        <a:solidFill>
                          <a:schemeClr val="bg2"/>
                        </a:solidFill>
                        <a:effectLst/>
                        <a:latin typeface="+mn-lt"/>
                        <a:ea typeface="+mn-ea"/>
                        <a:cs typeface="+mn-cs"/>
                      </a:endParaRPr>
                    </a:p>
                  </a:txBody>
                  <a:tcPr marT="45723" marB="45723"/>
                </a:tc>
                <a:tc>
                  <a:txBody>
                    <a:bodyPr/>
                    <a:lstStyle/>
                    <a:p>
                      <a:pPr algn="ctr"/>
                      <a:r>
                        <a:rPr lang="en-US" sz="2800" b="1" kern="1200" dirty="0" smtClean="0">
                          <a:solidFill>
                            <a:schemeClr val="bg2"/>
                          </a:solidFill>
                          <a:effectLst/>
                          <a:latin typeface="+mn-lt"/>
                          <a:ea typeface="+mn-ea"/>
                          <a:cs typeface="+mn-cs"/>
                        </a:rPr>
                        <a:t>CONTACT</a:t>
                      </a:r>
                    </a:p>
                  </a:txBody>
                  <a:tcPr marT="45723" marB="45723"/>
                </a:tc>
              </a:tr>
              <a:tr h="1341217">
                <a:tc>
                  <a:txBody>
                    <a:bodyPr/>
                    <a:lstStyle/>
                    <a:p>
                      <a:r>
                        <a:rPr lang="en-US" sz="1600" b="1" kern="1200" cap="all" dirty="0" smtClean="0">
                          <a:solidFill>
                            <a:schemeClr val="accent2"/>
                          </a:solidFill>
                          <a:effectLst/>
                          <a:latin typeface="+mn-lt"/>
                          <a:ea typeface="+mn-ea"/>
                          <a:cs typeface="+mn-cs"/>
                        </a:rPr>
                        <a:t>Seyni Malan Faty</a:t>
                      </a:r>
                    </a:p>
                    <a:p>
                      <a:r>
                        <a:rPr lang="en-US" sz="1600" b="1" kern="1200" cap="all" dirty="0" smtClean="0">
                          <a:solidFill>
                            <a:schemeClr val="accent2"/>
                          </a:solidFill>
                          <a:effectLst/>
                          <a:latin typeface="+mn-lt"/>
                          <a:ea typeface="+mn-ea"/>
                          <a:cs typeface="+mn-cs"/>
                        </a:rPr>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Vice-</a:t>
                      </a:r>
                      <a:r>
                        <a:rPr lang="en-US" sz="1600" b="1" kern="1200" cap="all" dirty="0" err="1" smtClean="0">
                          <a:solidFill>
                            <a:schemeClr val="accent2"/>
                          </a:solidFill>
                          <a:effectLst/>
                          <a:latin typeface="+mn-lt"/>
                          <a:ea typeface="+mn-ea"/>
                          <a:cs typeface="+mn-cs"/>
                        </a:rPr>
                        <a:t>président</a:t>
                      </a:r>
                      <a:r>
                        <a:rPr lang="en-US" sz="1600" b="1" kern="1200" cap="all" dirty="0" smtClean="0">
                          <a:solidFill>
                            <a:schemeClr val="accent2"/>
                          </a:solidFill>
                          <a:effectLst/>
                          <a:latin typeface="+mn-lt"/>
                          <a:ea typeface="+mn-ea"/>
                          <a:cs typeface="+mn-cs"/>
                        </a:rPr>
                        <a:t> SG12RG-AFR</a:t>
                      </a:r>
                      <a:endParaRPr lang="en-US" sz="1600" b="1" kern="1200" cap="all" dirty="0">
                        <a:solidFill>
                          <a:schemeClr val="accent2"/>
                        </a:solidFill>
                        <a:effectLst/>
                        <a:latin typeface="+mn-lt"/>
                        <a:ea typeface="+mn-ea"/>
                        <a:cs typeface="+mn-cs"/>
                      </a:endParaRPr>
                    </a:p>
                  </a:txBody>
                  <a:tcPr marT="45723" marB="45723"/>
                </a:tc>
                <a:tc>
                  <a:txBody>
                    <a:bodyPr/>
                    <a:lstStyle/>
                    <a:p>
                      <a:r>
                        <a:rPr lang="en-US" sz="1800" dirty="0" smtClean="0">
                          <a:effectLst/>
                        </a:rPr>
                        <a:t/>
                      </a:r>
                      <a:br>
                        <a:rPr lang="en-US" sz="1800" dirty="0" smtClean="0">
                          <a:effectLst/>
                        </a:rPr>
                      </a:br>
                      <a:r>
                        <a:rPr lang="en-US" sz="1600" b="1" kern="1200" cap="all" dirty="0" smtClean="0">
                          <a:solidFill>
                            <a:schemeClr val="accent2"/>
                          </a:solidFill>
                          <a:effectLst/>
                          <a:latin typeface="+mn-lt"/>
                          <a:ea typeface="+mn-ea"/>
                          <a:cs typeface="+mn-cs"/>
                        </a:rPr>
                        <a:t>Senegal</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Tel: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Fax: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E-mail: seyni.faty@artp.sn</a:t>
                      </a:r>
                      <a:endParaRPr lang="en-US" sz="1600" b="1" kern="1200" cap="all" dirty="0">
                        <a:solidFill>
                          <a:schemeClr val="accent2"/>
                        </a:solidFill>
                        <a:effectLst/>
                        <a:latin typeface="+mn-lt"/>
                        <a:ea typeface="+mn-ea"/>
                        <a:cs typeface="+mn-cs"/>
                      </a:endParaRPr>
                    </a:p>
                  </a:txBody>
                  <a:tcPr marT="45723" marB="45723"/>
                </a:tc>
              </a:tr>
              <a:tr h="2530023">
                <a:tc>
                  <a:txBody>
                    <a:bodyPr/>
                    <a:lstStyle/>
                    <a:p>
                      <a:r>
                        <a:rPr lang="en-US" sz="1600" b="1" kern="1200" cap="all" dirty="0" smtClean="0">
                          <a:solidFill>
                            <a:schemeClr val="accent2"/>
                          </a:solidFill>
                          <a:effectLst/>
                          <a:latin typeface="+mn-lt"/>
                          <a:ea typeface="+mn-ea"/>
                          <a:cs typeface="+mn-cs"/>
                        </a:rPr>
                        <a:t>Hassan Talib</a:t>
                      </a:r>
                    </a:p>
                    <a:p>
                      <a:r>
                        <a:rPr lang="en-US" sz="1600" b="1" kern="1200" cap="all" dirty="0" smtClean="0">
                          <a:solidFill>
                            <a:schemeClr val="accent2"/>
                          </a:solidFill>
                          <a:effectLst/>
                          <a:latin typeface="+mn-lt"/>
                          <a:ea typeface="+mn-ea"/>
                          <a:cs typeface="+mn-cs"/>
                        </a:rPr>
                        <a:t/>
                      </a:r>
                      <a:br>
                        <a:rPr lang="en-US" sz="1600" b="1" kern="1200" cap="all" dirty="0" smtClean="0">
                          <a:solidFill>
                            <a:schemeClr val="accent2"/>
                          </a:solidFill>
                          <a:effectLst/>
                          <a:latin typeface="+mn-lt"/>
                          <a:ea typeface="+mn-ea"/>
                          <a:cs typeface="+mn-cs"/>
                        </a:rPr>
                      </a:br>
                      <a:r>
                        <a:rPr lang="en-US" sz="1600" b="1" kern="1200" cap="all" dirty="0" smtClean="0">
                          <a:solidFill>
                            <a:schemeClr val="accent2"/>
                          </a:solidFill>
                          <a:effectLst/>
                          <a:latin typeface="+mn-lt"/>
                          <a:ea typeface="+mn-ea"/>
                          <a:cs typeface="+mn-cs"/>
                        </a:rPr>
                        <a:t>Vice-</a:t>
                      </a:r>
                      <a:r>
                        <a:rPr lang="en-US" sz="1600" b="1" kern="1200" cap="all" dirty="0" err="1" smtClean="0">
                          <a:solidFill>
                            <a:schemeClr val="accent2"/>
                          </a:solidFill>
                          <a:effectLst/>
                          <a:latin typeface="+mn-lt"/>
                          <a:ea typeface="+mn-ea"/>
                          <a:cs typeface="+mn-cs"/>
                        </a:rPr>
                        <a:t>président</a:t>
                      </a:r>
                      <a:r>
                        <a:rPr lang="en-US" sz="1600" b="1" kern="1200" cap="all" dirty="0" smtClean="0">
                          <a:solidFill>
                            <a:schemeClr val="accent2"/>
                          </a:solidFill>
                          <a:effectLst/>
                          <a:latin typeface="+mn-lt"/>
                          <a:ea typeface="+mn-ea"/>
                          <a:cs typeface="+mn-cs"/>
                        </a:rPr>
                        <a:t> SG12RG-AFR</a:t>
                      </a:r>
                      <a:endParaRPr lang="en-US" sz="1600" b="1" kern="1200" cap="all" dirty="0">
                        <a:solidFill>
                          <a:schemeClr val="accent2"/>
                        </a:solidFill>
                        <a:effectLst/>
                        <a:latin typeface="+mn-lt"/>
                        <a:ea typeface="+mn-ea"/>
                        <a:cs typeface="+mn-cs"/>
                      </a:endParaRPr>
                    </a:p>
                  </a:txBody>
                  <a:tcPr marT="45723" marB="45723"/>
                </a:tc>
                <a:tc>
                  <a:txBody>
                    <a:bodyPr/>
                    <a:lstStyle/>
                    <a:p>
                      <a:r>
                        <a:rPr lang="fr-FR" sz="1600" b="1" kern="1200" cap="all" dirty="0" smtClean="0">
                          <a:solidFill>
                            <a:schemeClr val="accent2"/>
                          </a:solidFill>
                          <a:effectLst/>
                          <a:latin typeface="+mn-lt"/>
                          <a:ea typeface="+mn-ea"/>
                          <a:cs typeface="+mn-cs"/>
                        </a:rPr>
                        <a:t>Agence Nationale de Réglementation des télécommunications (ANRT)</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Centre d'Affaires B.P.2939 Bd. Ar-Riad Hay Riad B.P.2939 RABAT 10100 Rabat 10100 Morocco</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Tel: +212 5 37 71 85 08</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Fax: +212 5 37 71 85 47</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E-mail: talib@anrt.ma</a:t>
                      </a:r>
                      <a:endParaRPr lang="en-US" sz="1600" b="1" kern="1200" cap="all" dirty="0">
                        <a:solidFill>
                          <a:schemeClr val="accent2"/>
                        </a:solidFill>
                        <a:effectLst/>
                        <a:latin typeface="+mn-lt"/>
                        <a:ea typeface="+mn-ea"/>
                        <a:cs typeface="+mn-cs"/>
                      </a:endParaRPr>
                    </a:p>
                  </a:txBody>
                  <a:tcPr marT="45723" marB="45723"/>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21</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358082"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539750" y="692150"/>
          <a:ext cx="8435976" cy="4752975"/>
        </p:xfrm>
        <a:graphic>
          <a:graphicData uri="http://schemas.openxmlformats.org/drawingml/2006/table">
            <a:tbl>
              <a:tblPr firstRow="1" bandRow="1">
                <a:tableStyleId>{0E3FDE45-AF77-4B5C-9715-49D594BDF05E}</a:tableStyleId>
              </a:tblPr>
              <a:tblGrid>
                <a:gridCol w="4217988"/>
                <a:gridCol w="4217988"/>
              </a:tblGrid>
              <a:tr h="518225">
                <a:tc>
                  <a:txBody>
                    <a:bodyPr/>
                    <a:lstStyle/>
                    <a:p>
                      <a:pPr marL="0" algn="ctr" defTabSz="914400" rtl="0" eaLnBrk="1" latinLnBrk="0" hangingPunct="1"/>
                      <a:r>
                        <a:rPr lang="en-US" sz="2800" b="1" kern="1200" dirty="0" smtClean="0">
                          <a:solidFill>
                            <a:schemeClr val="bg2"/>
                          </a:solidFill>
                          <a:effectLst/>
                          <a:latin typeface="+mn-lt"/>
                          <a:ea typeface="+mn-ea"/>
                          <a:cs typeface="+mn-cs"/>
                        </a:rPr>
                        <a:t>NOM</a:t>
                      </a:r>
                      <a:endParaRPr lang="en-US" sz="2800" b="1" kern="1200" dirty="0">
                        <a:solidFill>
                          <a:schemeClr val="bg2"/>
                        </a:solidFill>
                        <a:effectLst/>
                        <a:latin typeface="+mn-lt"/>
                        <a:ea typeface="+mn-ea"/>
                        <a:cs typeface="+mn-cs"/>
                      </a:endParaRPr>
                    </a:p>
                  </a:txBody>
                  <a:tcPr marT="45726" marB="45726"/>
                </a:tc>
                <a:tc>
                  <a:txBody>
                    <a:bodyPr/>
                    <a:lstStyle/>
                    <a:p>
                      <a:pPr algn="ctr"/>
                      <a:r>
                        <a:rPr lang="en-US" sz="2800" b="1" kern="1200" dirty="0" smtClean="0">
                          <a:solidFill>
                            <a:schemeClr val="bg2"/>
                          </a:solidFill>
                          <a:effectLst/>
                          <a:latin typeface="+mn-lt"/>
                          <a:ea typeface="+mn-ea"/>
                          <a:cs typeface="+mn-cs"/>
                        </a:rPr>
                        <a:t>CONTACT</a:t>
                      </a:r>
                    </a:p>
                  </a:txBody>
                  <a:tcPr marT="45726" marB="45726"/>
                </a:tc>
              </a:tr>
              <a:tr h="1554675">
                <a:tc>
                  <a:txBody>
                    <a:bodyPr/>
                    <a:lstStyle/>
                    <a:p>
                      <a:r>
                        <a:rPr lang="en-US" sz="1600" b="1" kern="1200" cap="all" dirty="0" smtClean="0">
                          <a:solidFill>
                            <a:schemeClr val="accent2"/>
                          </a:solidFill>
                          <a:effectLst/>
                          <a:latin typeface="+mn-lt"/>
                          <a:ea typeface="+mn-ea"/>
                          <a:cs typeface="+mn-cs"/>
                        </a:rPr>
                        <a:t>Hiroshi Ota</a:t>
                      </a:r>
                    </a:p>
                    <a:p>
                      <a:r>
                        <a:rPr lang="en-US" sz="1600" b="1" kern="1200" cap="all" dirty="0" smtClean="0">
                          <a:solidFill>
                            <a:schemeClr val="accent2"/>
                          </a:solidFill>
                          <a:effectLst/>
                          <a:latin typeface="+mn-lt"/>
                          <a:ea typeface="+mn-ea"/>
                          <a:cs typeface="+mn-cs"/>
                        </a:rPr>
                        <a:t/>
                      </a:r>
                      <a:br>
                        <a:rPr lang="en-US"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ingénieur </a:t>
                      </a:r>
                      <a:r>
                        <a:rPr lang="en-US" sz="1600" b="1" kern="1200" cap="all" dirty="0" smtClean="0">
                          <a:solidFill>
                            <a:schemeClr val="accent2"/>
                          </a:solidFill>
                          <a:effectLst/>
                          <a:latin typeface="+mn-lt"/>
                          <a:ea typeface="+mn-ea"/>
                          <a:cs typeface="+mn-cs"/>
                        </a:rPr>
                        <a:t>SG12RG-AFR</a:t>
                      </a:r>
                      <a:endParaRPr lang="en-US" sz="1600" b="1" kern="1200" cap="all" dirty="0">
                        <a:solidFill>
                          <a:schemeClr val="accent2"/>
                        </a:solidFill>
                        <a:effectLst/>
                        <a:latin typeface="+mn-lt"/>
                        <a:ea typeface="+mn-ea"/>
                        <a:cs typeface="+mn-cs"/>
                      </a:endParaRPr>
                    </a:p>
                  </a:txBody>
                  <a:tcPr marT="45726" marB="45726"/>
                </a:tc>
                <a:tc>
                  <a:txBody>
                    <a:bodyPr/>
                    <a:lstStyle/>
                    <a:p>
                      <a:r>
                        <a:rPr lang="fr-FR" sz="1600" b="1" kern="1200" cap="all" dirty="0" smtClean="0">
                          <a:solidFill>
                            <a:schemeClr val="accent2"/>
                          </a:solidFill>
                          <a:effectLst/>
                          <a:latin typeface="+mn-lt"/>
                          <a:ea typeface="+mn-ea"/>
                          <a:cs typeface="+mn-cs"/>
                        </a:rPr>
                        <a:t>UIT</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UIT/TSB Place des Nations 1211 </a:t>
                      </a:r>
                      <a:r>
                        <a:rPr lang="fr-FR" sz="1600" b="1" kern="1200" cap="all" dirty="0" err="1" smtClean="0">
                          <a:solidFill>
                            <a:schemeClr val="accent2"/>
                          </a:solidFill>
                          <a:effectLst/>
                          <a:latin typeface="+mn-lt"/>
                          <a:ea typeface="+mn-ea"/>
                          <a:cs typeface="+mn-cs"/>
                        </a:rPr>
                        <a:t>GenevE</a:t>
                      </a:r>
                      <a:r>
                        <a:rPr lang="fr-FR" sz="1600" b="1" kern="1200" cap="all" dirty="0" smtClean="0">
                          <a:solidFill>
                            <a:schemeClr val="accent2"/>
                          </a:solidFill>
                          <a:effectLst/>
                          <a:latin typeface="+mn-lt"/>
                          <a:ea typeface="+mn-ea"/>
                          <a:cs typeface="+mn-cs"/>
                        </a:rPr>
                        <a:t> 20 Suisse</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Tel: +41 22 730 6356</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Fax: +41 22 730 5853</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E-mail: hiroshi.ota@itu.int</a:t>
                      </a:r>
                      <a:endParaRPr lang="en-US" sz="1600" b="1" kern="1200" cap="all" dirty="0">
                        <a:solidFill>
                          <a:schemeClr val="accent2"/>
                        </a:solidFill>
                        <a:effectLst/>
                        <a:latin typeface="+mn-lt"/>
                        <a:ea typeface="+mn-ea"/>
                        <a:cs typeface="+mn-cs"/>
                      </a:endParaRPr>
                    </a:p>
                  </a:txBody>
                  <a:tcPr marT="45726" marB="45726"/>
                </a:tc>
              </a:tr>
              <a:tr h="2680075">
                <a:tc>
                  <a:txBody>
                    <a:bodyPr/>
                    <a:lstStyle/>
                    <a:p>
                      <a:r>
                        <a:rPr lang="en-US" sz="1600" b="1" kern="1200" cap="all" dirty="0" smtClean="0">
                          <a:solidFill>
                            <a:schemeClr val="accent2"/>
                          </a:solidFill>
                          <a:effectLst/>
                          <a:latin typeface="+mn-lt"/>
                          <a:ea typeface="+mn-ea"/>
                          <a:cs typeface="+mn-cs"/>
                        </a:rPr>
                        <a:t>Emmanuelle Labare</a:t>
                      </a:r>
                    </a:p>
                    <a:p>
                      <a:r>
                        <a:rPr lang="en-US" sz="1600" b="1" kern="1200" cap="all" dirty="0" smtClean="0">
                          <a:solidFill>
                            <a:schemeClr val="accent2"/>
                          </a:solidFill>
                          <a:effectLst/>
                          <a:latin typeface="+mn-lt"/>
                          <a:ea typeface="+mn-ea"/>
                          <a:cs typeface="+mn-cs"/>
                        </a:rPr>
                        <a:t/>
                      </a:r>
                      <a:br>
                        <a:rPr lang="en-US" sz="1600" b="1" kern="1200" cap="all" dirty="0" smtClean="0">
                          <a:solidFill>
                            <a:schemeClr val="accent2"/>
                          </a:solidFill>
                          <a:effectLst/>
                          <a:latin typeface="+mn-lt"/>
                          <a:ea typeface="+mn-ea"/>
                          <a:cs typeface="+mn-cs"/>
                        </a:rPr>
                      </a:br>
                      <a:r>
                        <a:rPr lang="fr-FR" sz="1600" b="1" kern="1200" cap="all" dirty="0" err="1" smtClean="0">
                          <a:solidFill>
                            <a:schemeClr val="accent2"/>
                          </a:solidFill>
                          <a:effectLst/>
                          <a:latin typeface="+mn-lt"/>
                          <a:ea typeface="+mn-ea"/>
                          <a:cs typeface="+mn-cs"/>
                        </a:rPr>
                        <a:t>assistantE</a:t>
                      </a:r>
                      <a:r>
                        <a:rPr lang="fr-FR" sz="1600" b="1" kern="1200" cap="all" dirty="0" smtClean="0">
                          <a:solidFill>
                            <a:schemeClr val="accent2"/>
                          </a:solidFill>
                          <a:effectLst/>
                          <a:latin typeface="+mn-lt"/>
                          <a:ea typeface="+mn-ea"/>
                          <a:cs typeface="+mn-cs"/>
                        </a:rPr>
                        <a:t> </a:t>
                      </a:r>
                      <a:r>
                        <a:rPr lang="fr-FR" sz="1600" b="1" kern="1200" cap="all" dirty="0" err="1" smtClean="0">
                          <a:solidFill>
                            <a:schemeClr val="accent2"/>
                          </a:solidFill>
                          <a:effectLst/>
                          <a:latin typeface="+mn-lt"/>
                          <a:ea typeface="+mn-ea"/>
                          <a:cs typeface="+mn-cs"/>
                        </a:rPr>
                        <a:t>administratiVE</a:t>
                      </a:r>
                      <a:r>
                        <a:rPr lang="fr-FR" sz="1600" b="1" kern="1200" cap="all" dirty="0" smtClean="0">
                          <a:solidFill>
                            <a:schemeClr val="accent2"/>
                          </a:solidFill>
                          <a:effectLst/>
                          <a:latin typeface="+mn-lt"/>
                          <a:ea typeface="+mn-ea"/>
                          <a:cs typeface="+mn-cs"/>
                        </a:rPr>
                        <a:t> </a:t>
                      </a:r>
                      <a:r>
                        <a:rPr lang="en-US" sz="1600" b="1" kern="1200" cap="all" dirty="0" smtClean="0">
                          <a:solidFill>
                            <a:schemeClr val="accent2"/>
                          </a:solidFill>
                          <a:effectLst/>
                          <a:latin typeface="+mn-lt"/>
                          <a:ea typeface="+mn-ea"/>
                          <a:cs typeface="+mn-cs"/>
                        </a:rPr>
                        <a:t>SG12RG-AFR </a:t>
                      </a:r>
                      <a:endParaRPr lang="en-US" sz="1600" b="1" kern="1200" cap="all" dirty="0">
                        <a:solidFill>
                          <a:schemeClr val="accent2"/>
                        </a:solidFill>
                        <a:effectLst/>
                        <a:latin typeface="+mn-lt"/>
                        <a:ea typeface="+mn-ea"/>
                        <a:cs typeface="+mn-cs"/>
                      </a:endParaRPr>
                    </a:p>
                  </a:txBody>
                  <a:tcPr marT="45726" marB="45726"/>
                </a:tc>
                <a:tc>
                  <a:txBody>
                    <a:bodyPr/>
                    <a:lstStyle/>
                    <a:p>
                      <a:r>
                        <a:rPr lang="fr-FR" sz="1600" b="1" kern="1200" cap="all" dirty="0" smtClean="0">
                          <a:solidFill>
                            <a:schemeClr val="accent2"/>
                          </a:solidFill>
                          <a:effectLst/>
                          <a:latin typeface="+mn-lt"/>
                          <a:ea typeface="+mn-ea"/>
                          <a:cs typeface="+mn-cs"/>
                        </a:rPr>
                        <a:t>UIT</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UIT/TSB Place des Nations 1211 </a:t>
                      </a:r>
                      <a:r>
                        <a:rPr lang="fr-FR" sz="1600" b="1" kern="1200" cap="all" dirty="0" err="1" smtClean="0">
                          <a:solidFill>
                            <a:schemeClr val="accent2"/>
                          </a:solidFill>
                          <a:effectLst/>
                          <a:latin typeface="+mn-lt"/>
                          <a:ea typeface="+mn-ea"/>
                          <a:cs typeface="+mn-cs"/>
                        </a:rPr>
                        <a:t>Geneve</a:t>
                      </a:r>
                      <a:r>
                        <a:rPr lang="fr-FR" sz="1600" b="1" kern="1200" cap="all" dirty="0" smtClean="0">
                          <a:solidFill>
                            <a:schemeClr val="accent2"/>
                          </a:solidFill>
                          <a:effectLst/>
                          <a:latin typeface="+mn-lt"/>
                          <a:ea typeface="+mn-ea"/>
                          <a:cs typeface="+mn-cs"/>
                        </a:rPr>
                        <a:t> 20 Suisse</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Tel: +41 22 730 6312</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Fax: </a:t>
                      </a:r>
                      <a:br>
                        <a:rPr lang="fr-FR" sz="1600" b="1" kern="1200" cap="all" dirty="0" smtClean="0">
                          <a:solidFill>
                            <a:schemeClr val="accent2"/>
                          </a:solidFill>
                          <a:effectLst/>
                          <a:latin typeface="+mn-lt"/>
                          <a:ea typeface="+mn-ea"/>
                          <a:cs typeface="+mn-cs"/>
                        </a:rPr>
                      </a:br>
                      <a:r>
                        <a:rPr lang="fr-FR" sz="1600" b="1" kern="1200" cap="all" dirty="0" smtClean="0">
                          <a:solidFill>
                            <a:schemeClr val="accent2"/>
                          </a:solidFill>
                          <a:effectLst/>
                          <a:latin typeface="+mn-lt"/>
                          <a:ea typeface="+mn-ea"/>
                          <a:cs typeface="+mn-cs"/>
                        </a:rPr>
                        <a:t>E-mail: emmanuelle.labare@itu.int</a:t>
                      </a:r>
                      <a:endParaRPr lang="en-US" sz="1600" b="1" kern="1200" cap="all" dirty="0">
                        <a:solidFill>
                          <a:schemeClr val="accent2"/>
                        </a:solidFill>
                        <a:effectLst/>
                        <a:latin typeface="+mn-lt"/>
                        <a:ea typeface="+mn-ea"/>
                        <a:cs typeface="+mn-cs"/>
                      </a:endParaRPr>
                    </a:p>
                  </a:txBody>
                  <a:tcPr marT="45726" marB="45726"/>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22</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85728"/>
            <a:ext cx="8472518" cy="5840435"/>
          </a:xfrm>
        </p:spPr>
        <p:txBody>
          <a:bodyPr/>
          <a:lstStyle/>
          <a:p>
            <a:pPr algn="ctr">
              <a:buNone/>
            </a:pPr>
            <a:r>
              <a:rPr lang="fr-FR" sz="3200" b="1" dirty="0" smtClean="0"/>
              <a:t>Éléments de travail pour la prochaine période</a:t>
            </a:r>
          </a:p>
          <a:p>
            <a:pPr algn="ctr">
              <a:buNone/>
            </a:pPr>
            <a:endParaRPr lang="ar-SA" sz="3200" b="1" dirty="0" smtClean="0"/>
          </a:p>
          <a:p>
            <a:pPr>
              <a:buNone/>
            </a:pPr>
            <a:endParaRPr lang="en-US" dirty="0"/>
          </a:p>
        </p:txBody>
      </p:sp>
      <p:graphicFrame>
        <p:nvGraphicFramePr>
          <p:cNvPr id="6" name="Table 5"/>
          <p:cNvGraphicFramePr>
            <a:graphicFrameLocks noGrp="1"/>
          </p:cNvGraphicFramePr>
          <p:nvPr/>
        </p:nvGraphicFramePr>
        <p:xfrm>
          <a:off x="428596" y="1461447"/>
          <a:ext cx="8572560" cy="3839761"/>
        </p:xfrm>
        <a:graphic>
          <a:graphicData uri="http://schemas.openxmlformats.org/drawingml/2006/table">
            <a:tbl>
              <a:tblPr firstRow="1" bandRow="1">
                <a:tableStyleId>{0E3FDE45-AF77-4B5C-9715-49D594BDF05E}</a:tableStyleId>
              </a:tblPr>
              <a:tblGrid>
                <a:gridCol w="1500198"/>
                <a:gridCol w="1857388"/>
                <a:gridCol w="1714512"/>
                <a:gridCol w="1643074"/>
                <a:gridCol w="1857388"/>
              </a:tblGrid>
              <a:tr h="1088670">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Plan d'action</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Activités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Résultats attendus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Date cible</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Responsabilité</a:t>
                      </a:r>
                      <a:endParaRPr lang="en-US" sz="2000" b="1" kern="1200" dirty="0">
                        <a:solidFill>
                          <a:schemeClr val="bg2"/>
                        </a:solidFill>
                        <a:latin typeface="+mj-lt"/>
                        <a:ea typeface="MS Mincho"/>
                        <a:cs typeface="Vrinda" pitchFamily="2" charset="0"/>
                      </a:endParaRPr>
                    </a:p>
                  </a:txBody>
                  <a:tcPr marL="68580" marR="68580" marT="0" marB="0"/>
                </a:tc>
              </a:tr>
              <a:tr h="2751091">
                <a:tc>
                  <a:txBody>
                    <a:bodyPr/>
                    <a:lstStyle/>
                    <a:p>
                      <a:pPr hangingPunct="0">
                        <a:spcBef>
                          <a:spcPts val="600"/>
                        </a:spcBef>
                        <a:spcAft>
                          <a:spcPts val="0"/>
                        </a:spcAft>
                        <a:tabLst>
                          <a:tab pos="504190" algn="l"/>
                          <a:tab pos="756285" algn="l"/>
                          <a:tab pos="1008380" algn="l"/>
                          <a:tab pos="1260475" algn="l"/>
                        </a:tabLst>
                      </a:pPr>
                      <a:r>
                        <a:rPr lang="fr-FR" sz="1800" b="1" kern="1200" dirty="0" smtClean="0">
                          <a:solidFill>
                            <a:schemeClr val="bg2"/>
                          </a:solidFill>
                          <a:latin typeface="+mj-lt"/>
                          <a:ea typeface="MS Mincho"/>
                          <a:cs typeface="Vrinda" pitchFamily="2" charset="0"/>
                        </a:rPr>
                        <a:t>Promouvoir une participation et une contribution active et cohérente en Afrique</a:t>
                      </a:r>
                      <a:endParaRPr lang="en-GB" sz="1800" b="1" kern="1200" dirty="0" smtClean="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0"/>
                        </a:spcAft>
                        <a:tabLst>
                          <a:tab pos="504190" algn="l"/>
                          <a:tab pos="756285" algn="l"/>
                          <a:tab pos="1008380" algn="l"/>
                          <a:tab pos="1260475" algn="l"/>
                        </a:tabLst>
                      </a:pPr>
                      <a:r>
                        <a:rPr lang="fr-FR" sz="1800" b="1" kern="1200" dirty="0" smtClean="0">
                          <a:solidFill>
                            <a:schemeClr val="bg2"/>
                          </a:solidFill>
                          <a:latin typeface="+mj-lt"/>
                          <a:ea typeface="MS Mincho"/>
                          <a:cs typeface="Vrinda" pitchFamily="2" charset="0"/>
                        </a:rPr>
                        <a:t>Sensibiliser les pays africains à la</a:t>
                      </a:r>
                      <a:r>
                        <a:rPr lang="fr-FR" sz="1800" b="1" kern="1200" baseline="0" dirty="0" smtClean="0">
                          <a:solidFill>
                            <a:schemeClr val="bg2"/>
                          </a:solidFill>
                          <a:latin typeface="+mj-lt"/>
                          <a:ea typeface="MS Mincho"/>
                          <a:cs typeface="Vrinda" pitchFamily="2" charset="0"/>
                        </a:rPr>
                        <a:t> nécessité d’</a:t>
                      </a:r>
                      <a:r>
                        <a:rPr lang="fr-FR" sz="1800" b="1" kern="1200" dirty="0" smtClean="0">
                          <a:solidFill>
                            <a:schemeClr val="bg2"/>
                          </a:solidFill>
                          <a:latin typeface="+mj-lt"/>
                          <a:ea typeface="MS Mincho"/>
                          <a:cs typeface="Vrinda" pitchFamily="2" charset="0"/>
                        </a:rPr>
                        <a:t>accorder la priorité aux activités de l‘UIT-T SG12</a:t>
                      </a:r>
                      <a:endParaRPr lang="en-GB" sz="1800" b="1" kern="1200" dirty="0" smtClean="0">
                        <a:solidFill>
                          <a:schemeClr val="bg2"/>
                        </a:solidFill>
                        <a:latin typeface="+mj-lt"/>
                        <a:ea typeface="MS Mincho"/>
                        <a:cs typeface="Vrinda" pitchFamily="2" charset="0"/>
                      </a:endParaRPr>
                    </a:p>
                    <a:p>
                      <a:pPr hangingPunct="0">
                        <a:spcBef>
                          <a:spcPts val="200"/>
                        </a:spcBef>
                        <a:spcAft>
                          <a:spcPts val="0"/>
                        </a:spcAft>
                        <a:tabLst>
                          <a:tab pos="504190" algn="l"/>
                          <a:tab pos="756285" algn="l"/>
                          <a:tab pos="1008380" algn="l"/>
                          <a:tab pos="1260475" algn="l"/>
                        </a:tabLst>
                      </a:pPr>
                      <a:endParaRPr lang="en-US" sz="18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j-lt"/>
                          <a:ea typeface="MS Mincho"/>
                          <a:cs typeface="Vrinda" pitchFamily="2" charset="0"/>
                        </a:rPr>
                        <a:t>Contacter</a:t>
                      </a:r>
                      <a:r>
                        <a:rPr lang="fr-FR" sz="1800" b="1" kern="1200" baseline="0" dirty="0" smtClean="0">
                          <a:solidFill>
                            <a:schemeClr val="bg2"/>
                          </a:solidFill>
                          <a:latin typeface="+mj-lt"/>
                          <a:ea typeface="MS Mincho"/>
                          <a:cs typeface="Vrinda" pitchFamily="2" charset="0"/>
                        </a:rPr>
                        <a:t> les Responsable Pays afin que les </a:t>
                      </a:r>
                      <a:r>
                        <a:rPr lang="fr-FR" sz="1800" b="1" kern="1200" dirty="0" smtClean="0">
                          <a:solidFill>
                            <a:schemeClr val="bg2"/>
                          </a:solidFill>
                          <a:latin typeface="+mj-lt"/>
                          <a:ea typeface="MS Mincho"/>
                          <a:cs typeface="Vrinda" pitchFamily="2" charset="0"/>
                        </a:rPr>
                        <a:t>engagements des membres soient cohérents.</a:t>
                      </a:r>
                      <a:endParaRPr lang="en-US" sz="1800" b="1" kern="1200" dirty="0" smtClean="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err="1" smtClean="0">
                          <a:solidFill>
                            <a:schemeClr val="bg2"/>
                          </a:solidFill>
                          <a:latin typeface="+mj-lt"/>
                          <a:ea typeface="MS Mincho"/>
                          <a:cs typeface="Vrinda" pitchFamily="2" charset="0"/>
                        </a:rPr>
                        <a:t>Juillet</a:t>
                      </a:r>
                      <a:r>
                        <a:rPr lang="en-US" sz="1800" b="1" kern="1200" dirty="0" smtClean="0">
                          <a:solidFill>
                            <a:schemeClr val="bg2"/>
                          </a:solidFill>
                          <a:latin typeface="+mj-lt"/>
                          <a:ea typeface="MS Mincho"/>
                          <a:cs typeface="Vrinda" pitchFamily="2" charset="0"/>
                        </a:rPr>
                        <a:t> </a:t>
                      </a:r>
                      <a:r>
                        <a:rPr lang="en-US" sz="1800" b="1" kern="1200" dirty="0">
                          <a:solidFill>
                            <a:schemeClr val="bg2"/>
                          </a:solidFill>
                          <a:latin typeface="+mj-lt"/>
                          <a:ea typeface="MS Mincho"/>
                          <a:cs typeface="Vrinda" pitchFamily="2" charset="0"/>
                        </a:rPr>
                        <a:t>2013</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j-lt"/>
                          <a:ea typeface="MS Mincho"/>
                          <a:cs typeface="Vrinda" pitchFamily="2" charset="0"/>
                        </a:rPr>
                        <a:t>Le bureau </a:t>
                      </a:r>
                      <a:r>
                        <a:rPr lang="en-US" sz="1800" b="1" kern="1200" dirty="0" err="1" smtClean="0">
                          <a:solidFill>
                            <a:schemeClr val="bg2"/>
                          </a:solidFill>
                          <a:latin typeface="+mj-lt"/>
                          <a:ea typeface="MS Mincho"/>
                          <a:cs typeface="Vrinda" pitchFamily="2" charset="0"/>
                        </a:rPr>
                        <a:t>régional</a:t>
                      </a:r>
                      <a:r>
                        <a:rPr lang="en-US" sz="1800" b="1" kern="1200" dirty="0" smtClean="0">
                          <a:solidFill>
                            <a:schemeClr val="bg2"/>
                          </a:solidFill>
                          <a:latin typeface="+mj-lt"/>
                          <a:ea typeface="MS Mincho"/>
                          <a:cs typeface="Vrinda" pitchFamily="2" charset="0"/>
                        </a:rPr>
                        <a:t> de TSB et </a:t>
                      </a:r>
                      <a:r>
                        <a:rPr lang="en-US" sz="1800" b="1" kern="1200" dirty="0" err="1" smtClean="0">
                          <a:solidFill>
                            <a:schemeClr val="bg2"/>
                          </a:solidFill>
                          <a:latin typeface="+mj-lt"/>
                          <a:ea typeface="MS Mincho"/>
                          <a:cs typeface="Vrinda" pitchFamily="2" charset="0"/>
                        </a:rPr>
                        <a:t>l’UIT</a:t>
                      </a:r>
                      <a:r>
                        <a:rPr lang="en-US" sz="1800" b="1" kern="1200" dirty="0" smtClean="0">
                          <a:solidFill>
                            <a:schemeClr val="bg2"/>
                          </a:solidFill>
                          <a:latin typeface="+mj-lt"/>
                          <a:ea typeface="MS Mincho"/>
                          <a:cs typeface="Vrinda" pitchFamily="2" charset="0"/>
                        </a:rPr>
                        <a:t> </a:t>
                      </a:r>
                      <a:r>
                        <a:rPr lang="en-US" sz="1800" b="1" kern="1200" dirty="0" err="1" smtClean="0">
                          <a:solidFill>
                            <a:schemeClr val="bg2"/>
                          </a:solidFill>
                          <a:latin typeface="+mj-lt"/>
                          <a:ea typeface="MS Mincho"/>
                          <a:cs typeface="Vrinda" pitchFamily="2" charset="0"/>
                        </a:rPr>
                        <a:t>doivent</a:t>
                      </a:r>
                      <a:r>
                        <a:rPr lang="en-US" sz="1800" b="1" kern="1200" dirty="0" smtClean="0">
                          <a:solidFill>
                            <a:schemeClr val="bg2"/>
                          </a:solidFill>
                          <a:latin typeface="+mj-lt"/>
                          <a:ea typeface="MS Mincho"/>
                          <a:cs typeface="Vrinda" pitchFamily="2" charset="0"/>
                        </a:rPr>
                        <a:t>  </a:t>
                      </a:r>
                      <a:r>
                        <a:rPr lang="en-US" sz="1800" b="1" kern="1200" dirty="0" err="1" smtClean="0">
                          <a:solidFill>
                            <a:schemeClr val="bg2"/>
                          </a:solidFill>
                          <a:latin typeface="+mj-lt"/>
                          <a:ea typeface="MS Mincho"/>
                          <a:cs typeface="Vrinda" pitchFamily="2" charset="0"/>
                        </a:rPr>
                        <a:t>servir</a:t>
                      </a:r>
                      <a:r>
                        <a:rPr lang="en-US" sz="1800" b="1" kern="1200" dirty="0" smtClean="0">
                          <a:solidFill>
                            <a:schemeClr val="bg2"/>
                          </a:solidFill>
                          <a:latin typeface="+mj-lt"/>
                          <a:ea typeface="MS Mincho"/>
                          <a:cs typeface="Vrinda" pitchFamily="2" charset="0"/>
                        </a:rPr>
                        <a:t> de </a:t>
                      </a:r>
                      <a:r>
                        <a:rPr lang="en-US" sz="1800" b="1" kern="1200" dirty="0" err="1" smtClean="0">
                          <a:solidFill>
                            <a:schemeClr val="bg2"/>
                          </a:solidFill>
                          <a:latin typeface="+mj-lt"/>
                          <a:ea typeface="MS Mincho"/>
                          <a:cs typeface="Vrinda" pitchFamily="2" charset="0"/>
                        </a:rPr>
                        <a:t>facilitateurs</a:t>
                      </a:r>
                      <a:r>
                        <a:rPr lang="en-US" sz="1800" b="1" kern="1200" dirty="0" smtClean="0">
                          <a:solidFill>
                            <a:schemeClr val="bg2"/>
                          </a:solidFill>
                          <a:latin typeface="+mj-lt"/>
                          <a:ea typeface="MS Mincho"/>
                          <a:cs typeface="Vrinda" pitchFamily="2" charset="0"/>
                        </a:rPr>
                        <a:t>.</a:t>
                      </a:r>
                      <a:endParaRPr lang="en-US" sz="1800" b="1" kern="1200" dirty="0">
                        <a:solidFill>
                          <a:schemeClr val="bg2"/>
                        </a:solidFill>
                        <a:latin typeface="+mj-lt"/>
                        <a:ea typeface="MS Mincho"/>
                        <a:cs typeface="Vrinda" pitchFamily="2" charset="0"/>
                      </a:endParaRPr>
                    </a:p>
                  </a:txBody>
                  <a:tcPr marL="68580" marR="68580" marT="0" marB="0"/>
                </a:tc>
              </a:tr>
            </a:tbl>
          </a:graphicData>
        </a:graphic>
      </p:graphicFrame>
      <p:sp>
        <p:nvSpPr>
          <p:cNvPr id="7" name="Slide Number Placeholder 6"/>
          <p:cNvSpPr>
            <a:spLocks noGrp="1"/>
          </p:cNvSpPr>
          <p:nvPr>
            <p:ph type="sldNum" sz="quarter" idx="10"/>
          </p:nvPr>
        </p:nvSpPr>
        <p:spPr/>
        <p:txBody>
          <a:bodyPr/>
          <a:lstStyle/>
          <a:p>
            <a:pPr>
              <a:defRPr/>
            </a:pPr>
            <a:fld id="{8B72A595-D2AA-4003-BB35-64A2F86D9BD3}" type="slidenum">
              <a:rPr lang="en-US" smtClean="0"/>
              <a:pPr>
                <a:defRPr/>
              </a:pPr>
              <a:t>23</a:t>
            </a:fld>
            <a:endParaRPr lang="en-US"/>
          </a:p>
        </p:txBody>
      </p:sp>
      <p:pic>
        <p:nvPicPr>
          <p:cNvPr id="8" name="Picture 7"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072206"/>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357157" y="285728"/>
          <a:ext cx="8543929" cy="5581672"/>
        </p:xfrm>
        <a:graphic>
          <a:graphicData uri="http://schemas.openxmlformats.org/drawingml/2006/table">
            <a:tbl>
              <a:tblPr firstRow="1" bandRow="1">
                <a:tableStyleId>{0E3FDE45-AF77-4B5C-9715-49D594BDF05E}</a:tableStyleId>
              </a:tblPr>
              <a:tblGrid>
                <a:gridCol w="1771140"/>
                <a:gridCol w="1729323"/>
                <a:gridCol w="1625894"/>
                <a:gridCol w="1708786"/>
                <a:gridCol w="1708786"/>
              </a:tblGrid>
              <a:tr h="915792">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Plan d'action</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Activités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Résultats attendus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Date cible</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Responsabilité</a:t>
                      </a:r>
                      <a:endParaRPr lang="en-US" sz="2000" b="1" kern="1200" dirty="0">
                        <a:solidFill>
                          <a:schemeClr val="bg2"/>
                        </a:solidFill>
                        <a:latin typeface="+mj-lt"/>
                        <a:ea typeface="MS Mincho"/>
                        <a:cs typeface="Vrinda" pitchFamily="2" charset="0"/>
                      </a:endParaRPr>
                    </a:p>
                  </a:txBody>
                  <a:tcPr marL="68580" marR="68580" marT="0" marB="0"/>
                </a:tc>
              </a:tr>
              <a:tr h="2227480">
                <a:tc>
                  <a:txBody>
                    <a:bodyPr/>
                    <a:lstStyle/>
                    <a:p>
                      <a:pPr hangingPunct="0">
                        <a:spcBef>
                          <a:spcPts val="600"/>
                        </a:spcBef>
                        <a:spcAft>
                          <a:spcPts val="0"/>
                        </a:spcAft>
                        <a:tabLst>
                          <a:tab pos="504190" algn="l"/>
                          <a:tab pos="756285" algn="l"/>
                          <a:tab pos="1008380" algn="l"/>
                          <a:tab pos="1260475" algn="l"/>
                        </a:tabLst>
                      </a:pPr>
                      <a:r>
                        <a:rPr lang="fr-FR" sz="1600" b="1" kern="1200" noProof="0" smtClean="0">
                          <a:solidFill>
                            <a:schemeClr val="bg2"/>
                          </a:solidFill>
                          <a:latin typeface="+mj-lt"/>
                          <a:ea typeface="MS Mincho"/>
                          <a:cs typeface="Vrinda" pitchFamily="2" charset="0"/>
                        </a:rPr>
                        <a:t>Promouvoir la participation et la contribution active et cohérente en Afrique </a:t>
                      </a:r>
                    </a:p>
                  </a:txBody>
                  <a:tcPr marL="68580" marR="68580" marT="0" marB="0"/>
                </a:tc>
                <a:tc>
                  <a:txBody>
                    <a:bodyPr/>
                    <a:lstStyle/>
                    <a:p>
                      <a:pPr hangingPunct="0">
                        <a:spcBef>
                          <a:spcPts val="200"/>
                        </a:spcBef>
                        <a:spcAft>
                          <a:spcPts val="0"/>
                        </a:spcAft>
                        <a:tabLst>
                          <a:tab pos="504190" algn="l"/>
                          <a:tab pos="756285" algn="l"/>
                          <a:tab pos="1008380" algn="l"/>
                          <a:tab pos="1260475" algn="l"/>
                        </a:tabLst>
                      </a:pPr>
                      <a:r>
                        <a:rPr lang="fr-FR" sz="1600" b="1" kern="1200" noProof="0" smtClean="0">
                          <a:solidFill>
                            <a:schemeClr val="bg2"/>
                          </a:solidFill>
                          <a:latin typeface="+mj-lt"/>
                          <a:ea typeface="MS Mincho"/>
                          <a:cs typeface="Vrinda" pitchFamily="2" charset="0"/>
                        </a:rPr>
                        <a:t>Les membres doivent se joindre à la liste de diffusion</a:t>
                      </a:r>
                    </a:p>
                  </a:txBody>
                  <a:tcPr marL="68580" marR="68580" marT="0" marB="0"/>
                </a:tc>
                <a:tc>
                  <a:txBody>
                    <a:bodyPr/>
                    <a:lstStyle/>
                    <a:p>
                      <a:endParaRPr lang="fr-FR" sz="1600" b="1" kern="1200" noProof="0">
                        <a:solidFill>
                          <a:schemeClr val="bg2"/>
                        </a:solidFill>
                        <a:latin typeface="+mj-lt"/>
                        <a:ea typeface="MS Mincho"/>
                        <a:cs typeface="Vrinda" pitchFamily="2" charset="0"/>
                      </a:endParaRPr>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noProof="0" smtClean="0">
                          <a:solidFill>
                            <a:schemeClr val="bg2"/>
                          </a:solidFill>
                          <a:latin typeface="+mj-lt"/>
                          <a:ea typeface="MS Mincho"/>
                          <a:cs typeface="Vrinda" pitchFamily="2" charset="0"/>
                        </a:rPr>
                        <a:t>En cours</a:t>
                      </a:r>
                      <a:endParaRPr lang="fr-FR" sz="1600" b="1" kern="1200" noProof="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noProof="0" smtClean="0">
                          <a:solidFill>
                            <a:schemeClr val="bg2"/>
                          </a:solidFill>
                          <a:latin typeface="+mj-lt"/>
                          <a:ea typeface="MS Mincho"/>
                          <a:cs typeface="Vrinda" pitchFamily="2" charset="0"/>
                        </a:rPr>
                        <a:t>Tous les membres</a:t>
                      </a:r>
                      <a:endParaRPr lang="fr-FR" sz="1600" b="1" kern="1200" noProof="0">
                        <a:solidFill>
                          <a:schemeClr val="bg2"/>
                        </a:solidFill>
                        <a:latin typeface="+mj-lt"/>
                        <a:ea typeface="MS Mincho"/>
                        <a:cs typeface="Vrinda" pitchFamily="2" charset="0"/>
                      </a:endParaRPr>
                    </a:p>
                  </a:txBody>
                  <a:tcPr marL="68580" marR="68580" marT="0" marB="0"/>
                </a:tc>
              </a:tr>
              <a:tr h="2378762">
                <a:tc>
                  <a:txBody>
                    <a:bodyPr/>
                    <a:lstStyle/>
                    <a:p>
                      <a:endParaRPr lang="fr-FR" sz="1600" b="1" kern="1200" noProof="0">
                        <a:solidFill>
                          <a:schemeClr val="bg2"/>
                        </a:solidFill>
                        <a:latin typeface="+mj-lt"/>
                        <a:ea typeface="MS Mincho"/>
                        <a:cs typeface="Vrinda" pitchFamily="2" charset="0"/>
                      </a:endParaRPr>
                    </a:p>
                  </a:txBody>
                  <a:tcPr/>
                </a:tc>
                <a:tc>
                  <a:txBody>
                    <a:bodyPr/>
                    <a:lstStyle/>
                    <a:p>
                      <a:pPr hangingPunct="0">
                        <a:spcBef>
                          <a:spcPts val="200"/>
                        </a:spcBef>
                        <a:spcAft>
                          <a:spcPts val="0"/>
                        </a:spcAft>
                        <a:tabLst>
                          <a:tab pos="504190" algn="l"/>
                          <a:tab pos="756285" algn="l"/>
                          <a:tab pos="1008380" algn="l"/>
                          <a:tab pos="1260475" algn="l"/>
                        </a:tabLst>
                      </a:pPr>
                      <a:r>
                        <a:rPr lang="fr-FR" sz="1600" b="1" kern="1200" noProof="0" dirty="0" smtClean="0">
                          <a:solidFill>
                            <a:schemeClr val="bg2"/>
                          </a:solidFill>
                          <a:latin typeface="+mj-lt"/>
                          <a:ea typeface="MS Mincho"/>
                          <a:cs typeface="Vrinda" pitchFamily="2" charset="0"/>
                        </a:rPr>
                        <a:t>Préparer des contributions aux réunions SG12RG-AFR devant être finalisés pour</a:t>
                      </a:r>
                      <a:br>
                        <a:rPr lang="fr-FR" sz="1600" b="1" kern="1200" noProof="0" dirty="0" smtClean="0">
                          <a:solidFill>
                            <a:schemeClr val="bg2"/>
                          </a:solidFill>
                          <a:latin typeface="+mj-lt"/>
                          <a:ea typeface="MS Mincho"/>
                          <a:cs typeface="Vrinda" pitchFamily="2" charset="0"/>
                        </a:rPr>
                      </a:br>
                      <a:r>
                        <a:rPr lang="fr-FR" sz="1600" b="1" kern="1200" noProof="0" dirty="0" smtClean="0">
                          <a:solidFill>
                            <a:schemeClr val="bg2"/>
                          </a:solidFill>
                          <a:latin typeface="+mj-lt"/>
                          <a:ea typeface="MS Mincho"/>
                          <a:cs typeface="Vrinda" pitchFamily="2" charset="0"/>
                        </a:rPr>
                        <a:t>être pris en considération par l’UIT-T SG12 </a:t>
                      </a:r>
                      <a:endParaRPr lang="fr-FR" sz="1600" b="1" kern="1200" noProof="0" dirty="0">
                        <a:solidFill>
                          <a:schemeClr val="bg2"/>
                        </a:solidFill>
                        <a:latin typeface="+mj-lt"/>
                        <a:ea typeface="MS Mincho"/>
                        <a:cs typeface="Vrinda" pitchFamily="2"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1" kern="1200" noProof="0" smtClean="0">
                          <a:solidFill>
                            <a:schemeClr val="bg2"/>
                          </a:solidFill>
                          <a:latin typeface="+mj-lt"/>
                          <a:ea typeface="MS Mincho"/>
                          <a:cs typeface="Vrinda" pitchFamily="2" charset="0"/>
                        </a:rPr>
                        <a:t>Feuille de route pour la QoS pour les réseaux interconnectés par paquets consentit</a:t>
                      </a:r>
                    </a:p>
                    <a:p>
                      <a:endParaRPr lang="fr-FR" sz="1600" b="1" kern="1200" noProof="0">
                        <a:solidFill>
                          <a:schemeClr val="bg2"/>
                        </a:solidFill>
                        <a:latin typeface="+mj-lt"/>
                        <a:ea typeface="MS Mincho"/>
                        <a:cs typeface="Vrinda" pitchFamily="2" charset="0"/>
                      </a:endParaRPr>
                    </a:p>
                  </a:txBody>
                  <a:tcPr/>
                </a:tc>
                <a:tc>
                  <a:txBody>
                    <a:bodyPr/>
                    <a:lstStyle/>
                    <a:p>
                      <a:pPr hangingPunct="0"/>
                      <a:r>
                        <a:rPr lang="fr-FR" sz="1600" b="1" kern="1200" noProof="0" smtClean="0">
                          <a:solidFill>
                            <a:schemeClr val="bg2"/>
                          </a:solidFill>
                          <a:latin typeface="+mj-lt"/>
                          <a:ea typeface="MS Mincho"/>
                          <a:cs typeface="Vrinda" pitchFamily="2" charset="0"/>
                        </a:rPr>
                        <a:t>Décembre 2013</a:t>
                      </a:r>
                    </a:p>
                    <a:p>
                      <a:pPr hangingPunct="0"/>
                      <a:r>
                        <a:rPr lang="fr-FR" sz="1600" b="1" kern="1200" noProof="0" smtClean="0">
                          <a:solidFill>
                            <a:schemeClr val="bg2"/>
                          </a:solidFill>
                          <a:latin typeface="+mj-lt"/>
                          <a:ea typeface="MS Mincho"/>
                          <a:cs typeface="Vrinda" pitchFamily="2" charset="0"/>
                        </a:rPr>
                        <a:t> </a:t>
                      </a:r>
                    </a:p>
                    <a:p>
                      <a:endParaRPr lang="fr-FR" sz="1600" b="1" kern="1200" noProof="0">
                        <a:solidFill>
                          <a:schemeClr val="bg2"/>
                        </a:solidFill>
                        <a:latin typeface="+mj-lt"/>
                        <a:ea typeface="MS Mincho"/>
                        <a:cs typeface="Vrinda" pitchFamily="2" charset="0"/>
                      </a:endParaRPr>
                    </a:p>
                  </a:txBody>
                  <a:tcPr/>
                </a:tc>
                <a:tc>
                  <a:txBody>
                    <a:bodyPr/>
                    <a:lstStyle/>
                    <a:p>
                      <a:r>
                        <a:rPr lang="fr-FR" sz="1600" b="1" kern="1200" noProof="0" dirty="0" smtClean="0">
                          <a:solidFill>
                            <a:schemeClr val="bg2"/>
                          </a:solidFill>
                          <a:latin typeface="+mj-lt"/>
                          <a:ea typeface="MS Mincho"/>
                          <a:cs typeface="Vrinda" pitchFamily="2" charset="0"/>
                        </a:rPr>
                        <a:t>Rapporteurs</a:t>
                      </a:r>
                    </a:p>
                  </a:txBody>
                  <a:tcP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24</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214280" y="293490"/>
          <a:ext cx="8715440" cy="5278649"/>
        </p:xfrm>
        <a:graphic>
          <a:graphicData uri="http://schemas.openxmlformats.org/drawingml/2006/table">
            <a:tbl>
              <a:tblPr firstRow="1" bandRow="1">
                <a:tableStyleId>{0E3FDE45-AF77-4B5C-9715-49D594BDF05E}</a:tableStyleId>
              </a:tblPr>
              <a:tblGrid>
                <a:gridCol w="1743088"/>
                <a:gridCol w="1743088"/>
                <a:gridCol w="1743088"/>
                <a:gridCol w="1743088"/>
                <a:gridCol w="1743088"/>
              </a:tblGrid>
              <a:tr h="970574">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noProof="0" dirty="0" smtClean="0">
                          <a:solidFill>
                            <a:schemeClr val="bg2"/>
                          </a:solidFill>
                          <a:latin typeface="+mj-lt"/>
                          <a:ea typeface="MS Mincho"/>
                          <a:cs typeface="Vrinda" pitchFamily="2" charset="0"/>
                        </a:rPr>
                        <a:t>Plan d'action</a:t>
                      </a:r>
                      <a:endParaRPr lang="fr-FR" sz="2000" b="1" kern="1200" noProof="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noProof="0" smtClean="0">
                          <a:solidFill>
                            <a:schemeClr val="bg2"/>
                          </a:solidFill>
                          <a:latin typeface="+mj-lt"/>
                          <a:ea typeface="MS Mincho"/>
                          <a:cs typeface="Vrinda" pitchFamily="2" charset="0"/>
                        </a:rPr>
                        <a:t>Activités</a:t>
                      </a:r>
                      <a:endParaRPr lang="fr-FR" sz="2000" b="1" kern="1200" noProof="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noProof="0" smtClean="0">
                          <a:solidFill>
                            <a:schemeClr val="bg2"/>
                          </a:solidFill>
                          <a:latin typeface="+mj-lt"/>
                          <a:ea typeface="MS Mincho"/>
                          <a:cs typeface="Vrinda" pitchFamily="2" charset="0"/>
                        </a:rPr>
                        <a:t>Résultats attendus</a:t>
                      </a:r>
                      <a:endParaRPr lang="fr-FR" sz="2000" b="1" kern="1200" noProof="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noProof="0" smtClean="0">
                          <a:solidFill>
                            <a:schemeClr val="bg2"/>
                          </a:solidFill>
                          <a:latin typeface="+mj-lt"/>
                          <a:ea typeface="MS Mincho"/>
                          <a:cs typeface="Vrinda" pitchFamily="2" charset="0"/>
                        </a:rPr>
                        <a:t>Date cible</a:t>
                      </a:r>
                      <a:endParaRPr lang="fr-FR" sz="2000" b="1" kern="1200" noProof="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noProof="0" smtClean="0">
                          <a:solidFill>
                            <a:schemeClr val="bg2"/>
                          </a:solidFill>
                          <a:latin typeface="+mj-lt"/>
                          <a:ea typeface="MS Mincho"/>
                          <a:cs typeface="Vrinda" pitchFamily="2" charset="0"/>
                        </a:rPr>
                        <a:t>Responsabilité</a:t>
                      </a:r>
                      <a:endParaRPr lang="fr-FR" sz="2000" b="1" kern="1200" noProof="0">
                        <a:solidFill>
                          <a:schemeClr val="bg2"/>
                        </a:solidFill>
                        <a:latin typeface="+mj-lt"/>
                        <a:ea typeface="MS Mincho"/>
                        <a:cs typeface="Vrinda" pitchFamily="2" charset="0"/>
                      </a:endParaRPr>
                    </a:p>
                  </a:txBody>
                  <a:tcPr marL="68580" marR="68580" marT="0" marB="0"/>
                </a:tc>
              </a:tr>
              <a:tr h="4308075">
                <a:tc>
                  <a:txBody>
                    <a:bodyPr/>
                    <a:lstStyle/>
                    <a:p>
                      <a:r>
                        <a:rPr lang="fr-FR" sz="1600" b="1" kern="1200" noProof="0" dirty="0" smtClean="0">
                          <a:solidFill>
                            <a:schemeClr val="bg2"/>
                          </a:solidFill>
                          <a:latin typeface="+mj-lt"/>
                          <a:ea typeface="MS Mincho"/>
                          <a:cs typeface="Vrinda" pitchFamily="2" charset="0"/>
                        </a:rPr>
                        <a:t>Promouvoir la participation et la contribution active et cohérente en Afrique</a:t>
                      </a:r>
                    </a:p>
                  </a:txBody>
                  <a:tcPr/>
                </a:tc>
                <a:tc>
                  <a:txBody>
                    <a:bodyPr/>
                    <a:lstStyle/>
                    <a:p>
                      <a:pPr hangingPunct="0">
                        <a:spcBef>
                          <a:spcPts val="200"/>
                        </a:spcBef>
                        <a:spcAft>
                          <a:spcPts val="0"/>
                        </a:spcAft>
                        <a:tabLst>
                          <a:tab pos="504190" algn="l"/>
                          <a:tab pos="756285" algn="l"/>
                          <a:tab pos="1008380" algn="l"/>
                          <a:tab pos="1260475" algn="l"/>
                        </a:tabLst>
                      </a:pPr>
                      <a:r>
                        <a:rPr lang="fr-FR" sz="1600" b="1" kern="1200" noProof="0" dirty="0" smtClean="0">
                          <a:solidFill>
                            <a:schemeClr val="bg2"/>
                          </a:solidFill>
                          <a:latin typeface="+mj-lt"/>
                          <a:ea typeface="MS Mincho"/>
                          <a:cs typeface="Vrinda" pitchFamily="2" charset="0"/>
                        </a:rPr>
                        <a:t>Préparer des contributions aux réunions SG12RG-AFR devant être finalisées pour la prise en considération par l’</a:t>
                      </a:r>
                      <a:br>
                        <a:rPr lang="fr-FR" sz="1600" b="1" kern="1200" noProof="0" dirty="0" smtClean="0">
                          <a:solidFill>
                            <a:schemeClr val="bg2"/>
                          </a:solidFill>
                          <a:latin typeface="+mj-lt"/>
                          <a:ea typeface="MS Mincho"/>
                          <a:cs typeface="Vrinda" pitchFamily="2" charset="0"/>
                        </a:rPr>
                      </a:br>
                      <a:r>
                        <a:rPr lang="fr-FR" sz="1600" b="1" kern="1200" noProof="0" dirty="0" smtClean="0">
                          <a:solidFill>
                            <a:schemeClr val="bg2"/>
                          </a:solidFill>
                          <a:latin typeface="+mj-lt"/>
                          <a:ea typeface="MS Mincho"/>
                          <a:cs typeface="Vrinda" pitchFamily="2" charset="0"/>
                        </a:rPr>
                        <a:t>UIT-T SG12</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1" kern="1200" noProof="0" smtClean="0">
                          <a:solidFill>
                            <a:schemeClr val="bg2"/>
                          </a:solidFill>
                          <a:latin typeface="+mj-lt"/>
                          <a:ea typeface="MS Mincho"/>
                          <a:cs typeface="Vrinda" pitchFamily="2" charset="0"/>
                        </a:rPr>
                        <a:t>Projet E.CCH QoE - Définitions et méthodes de mesure associées des paramètres centrés sur l'utilisateur pour la gestion des appels dans le service de téléphonie mobile cellulaire</a:t>
                      </a:r>
                    </a:p>
                  </a:txBody>
                  <a:tcPr/>
                </a:tc>
                <a:tc>
                  <a:txBody>
                    <a:bodyPr/>
                    <a:lstStyle/>
                    <a:p>
                      <a:pPr hangingPunct="0"/>
                      <a:r>
                        <a:rPr lang="fr-FR" sz="1600" b="1" kern="1200" noProof="0" smtClean="0">
                          <a:solidFill>
                            <a:schemeClr val="bg2"/>
                          </a:solidFill>
                          <a:latin typeface="+mj-lt"/>
                          <a:ea typeface="MS Mincho"/>
                          <a:cs typeface="Vrinda" pitchFamily="2" charset="0"/>
                        </a:rPr>
                        <a:t>Décembre 2013</a:t>
                      </a:r>
                    </a:p>
                    <a:p>
                      <a:pPr hangingPunct="0"/>
                      <a:r>
                        <a:rPr lang="fr-FR" sz="1600" b="1" kern="1200" noProof="0" smtClean="0">
                          <a:solidFill>
                            <a:schemeClr val="bg2"/>
                          </a:solidFill>
                          <a:latin typeface="+mj-lt"/>
                          <a:ea typeface="MS Mincho"/>
                          <a:cs typeface="Vrinda" pitchFamily="2" charset="0"/>
                        </a:rPr>
                        <a:t> </a:t>
                      </a:r>
                      <a:endParaRPr lang="fr-FR" sz="1600" b="1" kern="1200" noProof="0">
                        <a:solidFill>
                          <a:schemeClr val="bg2"/>
                        </a:solidFill>
                        <a:latin typeface="+mj-lt"/>
                        <a:ea typeface="MS Mincho"/>
                        <a:cs typeface="Vrinda" pitchFamily="2" charset="0"/>
                      </a:endParaRPr>
                    </a:p>
                  </a:txBody>
                  <a:tcPr/>
                </a:tc>
                <a:tc>
                  <a:txBody>
                    <a:bodyPr/>
                    <a:lstStyle/>
                    <a:p>
                      <a:endParaRPr lang="fr-FR" sz="1800" b="1" kern="1200" noProof="0" dirty="0" smtClean="0">
                        <a:solidFill>
                          <a:schemeClr val="bg2"/>
                        </a:solidFill>
                        <a:latin typeface="+mn-lt"/>
                        <a:ea typeface="MS Mincho"/>
                        <a:cs typeface="Vrinda" pitchFamily="2" charset="0"/>
                      </a:endParaRPr>
                    </a:p>
                    <a:p>
                      <a:endParaRPr lang="fr-FR" noProof="0" dirty="0"/>
                    </a:p>
                  </a:txBody>
                  <a:tcP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25</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1"/>
          </p:nvPr>
        </p:nvGraphicFramePr>
        <p:xfrm>
          <a:off x="428596" y="285728"/>
          <a:ext cx="8401050" cy="6092560"/>
        </p:xfrm>
        <a:graphic>
          <a:graphicData uri="http://schemas.openxmlformats.org/drawingml/2006/table">
            <a:tbl>
              <a:tblPr firstRow="1" bandRow="1">
                <a:tableStyleId>{0E3FDE45-AF77-4B5C-9715-49D594BDF05E}</a:tableStyleId>
              </a:tblPr>
              <a:tblGrid>
                <a:gridCol w="1680210"/>
                <a:gridCol w="1748814"/>
                <a:gridCol w="1714512"/>
                <a:gridCol w="1577304"/>
                <a:gridCol w="1680210"/>
              </a:tblGrid>
              <a:tr h="728080">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Plan d'action</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Activités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Résultats attendus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Date cible</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Responsabilité</a:t>
                      </a:r>
                      <a:endParaRPr lang="en-US" sz="2000" b="1" kern="1200" dirty="0">
                        <a:solidFill>
                          <a:schemeClr val="bg2"/>
                        </a:solidFill>
                        <a:latin typeface="+mj-lt"/>
                        <a:ea typeface="MS Mincho"/>
                        <a:cs typeface="Vrinda" pitchFamily="2" charset="0"/>
                      </a:endParaRPr>
                    </a:p>
                  </a:txBody>
                  <a:tcPr marL="68580" marR="68580" marT="0" marB="0"/>
                </a:tc>
              </a:tr>
              <a:tr h="24390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1" kern="1200" noProof="0" smtClean="0">
                          <a:solidFill>
                            <a:schemeClr val="bg2"/>
                          </a:solidFill>
                          <a:latin typeface="+mn-lt"/>
                          <a:ea typeface="MS Mincho"/>
                          <a:cs typeface="Vrinda" pitchFamily="2" charset="0"/>
                        </a:rPr>
                        <a:t>Promouvoir la participation et la contribution active et cohérente en Afrique</a:t>
                      </a:r>
                    </a:p>
                  </a:txBody>
                  <a:tcPr/>
                </a:tc>
                <a:tc>
                  <a:txBody>
                    <a:bodyPr/>
                    <a:lstStyle/>
                    <a:p>
                      <a:pPr marL="0" marR="0" indent="0" algn="l" defTabSz="914400" rtl="0" eaLnBrk="1" fontAlgn="auto" latinLnBrk="0" hangingPunct="0">
                        <a:lnSpc>
                          <a:spcPct val="100000"/>
                        </a:lnSpc>
                        <a:spcBef>
                          <a:spcPts val="200"/>
                        </a:spcBef>
                        <a:spcAft>
                          <a:spcPts val="0"/>
                        </a:spcAft>
                        <a:buClrTx/>
                        <a:buSzTx/>
                        <a:buFontTx/>
                        <a:buNone/>
                        <a:tabLst>
                          <a:tab pos="504190" algn="l"/>
                          <a:tab pos="756285" algn="l"/>
                          <a:tab pos="1008380" algn="l"/>
                          <a:tab pos="1260475" algn="l"/>
                        </a:tabLst>
                        <a:defRPr/>
                      </a:pPr>
                      <a:r>
                        <a:rPr lang="fr-FR" sz="1600" b="1" kern="1200" noProof="0" dirty="0" smtClean="0">
                          <a:solidFill>
                            <a:schemeClr val="bg2"/>
                          </a:solidFill>
                          <a:latin typeface="+mn-lt"/>
                          <a:ea typeface="MS Mincho"/>
                          <a:cs typeface="Vrinda" pitchFamily="2" charset="0"/>
                        </a:rPr>
                        <a:t>Préparer des contributions aux réunions SG12RG-AFR devant être finalisées pour la prise en considération par l’</a:t>
                      </a:r>
                      <a:br>
                        <a:rPr lang="fr-FR" sz="1600" b="1" kern="1200" noProof="0" dirty="0" smtClean="0">
                          <a:solidFill>
                            <a:schemeClr val="bg2"/>
                          </a:solidFill>
                          <a:latin typeface="+mn-lt"/>
                          <a:ea typeface="MS Mincho"/>
                          <a:cs typeface="Vrinda" pitchFamily="2" charset="0"/>
                        </a:rPr>
                      </a:br>
                      <a:r>
                        <a:rPr lang="fr-FR" sz="1600" b="1" kern="1200" noProof="0" dirty="0" smtClean="0">
                          <a:solidFill>
                            <a:schemeClr val="bg2"/>
                          </a:solidFill>
                          <a:latin typeface="+mn-lt"/>
                          <a:ea typeface="MS Mincho"/>
                          <a:cs typeface="Vrinda" pitchFamily="2" charset="0"/>
                        </a:rPr>
                        <a:t>UIT-T SG12 </a:t>
                      </a:r>
                    </a:p>
                  </a:txBody>
                  <a:tcPr marL="68580" marR="68580" marT="0" marB="0"/>
                </a:tc>
                <a:tc>
                  <a:txBody>
                    <a:bodyPr/>
                    <a:lstStyle/>
                    <a:p>
                      <a:pPr hangingPunct="0"/>
                      <a:r>
                        <a:rPr lang="fr-FR" sz="1600" b="1" kern="1200" noProof="0" smtClean="0">
                          <a:solidFill>
                            <a:schemeClr val="bg2"/>
                          </a:solidFill>
                          <a:latin typeface="+mj-lt"/>
                          <a:ea typeface="MS Mincho"/>
                          <a:cs typeface="Vrinda" pitchFamily="2" charset="0"/>
                        </a:rPr>
                        <a:t>E.MQoS (Projet de nouvelle recommandation sur la QoS du mobile)</a:t>
                      </a:r>
                    </a:p>
                    <a:p>
                      <a:pPr hangingPunct="0"/>
                      <a:r>
                        <a:rPr lang="fr-FR" sz="1600" b="1" kern="1200" noProof="0" smtClean="0">
                          <a:solidFill>
                            <a:schemeClr val="bg2"/>
                          </a:solidFill>
                          <a:latin typeface="+mj-lt"/>
                          <a:ea typeface="MS Mincho"/>
                          <a:cs typeface="Vrinda" pitchFamily="2" charset="0"/>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smtClean="0">
                          <a:solidFill>
                            <a:schemeClr val="bg2"/>
                          </a:solidFill>
                          <a:latin typeface="+mj-lt"/>
                          <a:ea typeface="MS Mincho"/>
                          <a:cs typeface="Vrinda" pitchFamily="2" charset="0"/>
                        </a:rPr>
                        <a:t>Septembre </a:t>
                      </a:r>
                      <a:r>
                        <a:rPr lang="en-US" sz="1600" b="1" kern="1200" dirty="0" smtClean="0">
                          <a:solidFill>
                            <a:schemeClr val="bg2"/>
                          </a:solidFill>
                          <a:latin typeface="+mj-lt"/>
                          <a:ea typeface="MS Mincho"/>
                          <a:cs typeface="Vrinda" pitchFamily="2" charset="0"/>
                        </a:rPr>
                        <a:t>2014</a:t>
                      </a:r>
                    </a:p>
                  </a:txBody>
                  <a:tcPr/>
                </a:tc>
                <a:tc>
                  <a:txBody>
                    <a:bodyPr/>
                    <a:lstStyle/>
                    <a:p>
                      <a:endParaRPr lang="en-US" sz="1600" b="1" kern="1200" dirty="0" smtClean="0">
                        <a:solidFill>
                          <a:schemeClr val="bg2"/>
                        </a:solidFill>
                        <a:latin typeface="+mj-lt"/>
                        <a:ea typeface="MS Mincho"/>
                        <a:cs typeface="Vrinda" pitchFamily="2" charset="0"/>
                      </a:endParaRPr>
                    </a:p>
                  </a:txBody>
                  <a:tcPr/>
                </a:tc>
              </a:tr>
              <a:tr h="1262006">
                <a:tc>
                  <a:txBody>
                    <a:bodyPr/>
                    <a:lstStyle/>
                    <a:p>
                      <a:endParaRPr lang="en-US" dirty="0"/>
                    </a:p>
                  </a:txBody>
                  <a:tcPr/>
                </a:tc>
                <a:tc>
                  <a:txBody>
                    <a:bodyPr/>
                    <a:lstStyle/>
                    <a:p>
                      <a:endParaRPr lang="en-US" dirty="0"/>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600" b="1" kern="1200" noProof="0" dirty="0" smtClean="0">
                          <a:solidFill>
                            <a:schemeClr val="bg2"/>
                          </a:solidFill>
                          <a:latin typeface="+mj-lt"/>
                          <a:ea typeface="MS Mincho"/>
                          <a:cs typeface="Vrinda" pitchFamily="2" charset="0"/>
                        </a:rPr>
                        <a:t>Supplément XX à</a:t>
                      </a:r>
                      <a:r>
                        <a:rPr lang="fr-FR" sz="1600" b="1" kern="1200" baseline="0" noProof="0" dirty="0" smtClean="0">
                          <a:solidFill>
                            <a:schemeClr val="bg2"/>
                          </a:solidFill>
                          <a:latin typeface="+mj-lt"/>
                          <a:ea typeface="MS Mincho"/>
                          <a:cs typeface="Vrinda" pitchFamily="2" charset="0"/>
                        </a:rPr>
                        <a:t> la recommandation de l’</a:t>
                      </a:r>
                      <a:r>
                        <a:rPr lang="fr-FR" sz="1600" b="1" kern="1200" noProof="0" dirty="0" smtClean="0">
                          <a:solidFill>
                            <a:schemeClr val="bg2"/>
                          </a:solidFill>
                          <a:latin typeface="+mj-lt"/>
                          <a:ea typeface="MS Mincho"/>
                          <a:cs typeface="Vrinda" pitchFamily="2" charset="0"/>
                        </a:rPr>
                        <a:t>UIT-T </a:t>
                      </a:r>
                      <a:r>
                        <a:rPr lang="fr-FR" sz="1600" b="1" kern="1200" baseline="0" noProof="0" dirty="0" smtClean="0">
                          <a:solidFill>
                            <a:schemeClr val="bg2"/>
                          </a:solidFill>
                          <a:latin typeface="+mj-lt"/>
                          <a:ea typeface="MS Mincho"/>
                          <a:cs typeface="Vrinda" pitchFamily="2" charset="0"/>
                        </a:rPr>
                        <a:t>E.800-</a:t>
                      </a:r>
                      <a:r>
                        <a:rPr lang="fr-FR" sz="1600" b="1" kern="1200" baseline="0" noProof="0" dirty="0" err="1" smtClean="0">
                          <a:solidFill>
                            <a:schemeClr val="bg2"/>
                          </a:solidFill>
                          <a:latin typeface="+mj-lt"/>
                          <a:ea typeface="MS Mincho"/>
                          <a:cs typeface="Vrinda" pitchFamily="2" charset="0"/>
                        </a:rPr>
                        <a:t>series</a:t>
                      </a:r>
                      <a:r>
                        <a:rPr lang="fr-FR" sz="1600" b="1" kern="1200" baseline="0" noProof="0" dirty="0" smtClean="0">
                          <a:solidFill>
                            <a:schemeClr val="bg2"/>
                          </a:solidFill>
                          <a:latin typeface="+mj-lt"/>
                          <a:ea typeface="MS Mincho"/>
                          <a:cs typeface="Vrinda" pitchFamily="2" charset="0"/>
                        </a:rPr>
                        <a:t> (Lignes directrices sur les aspects réglementaires de </a:t>
                      </a:r>
                      <a:r>
                        <a:rPr lang="fr-FR" sz="1600" b="1" kern="1200" baseline="0" noProof="0" dirty="0" err="1" smtClean="0">
                          <a:solidFill>
                            <a:schemeClr val="bg2"/>
                          </a:solidFill>
                          <a:latin typeface="+mj-lt"/>
                          <a:ea typeface="MS Mincho"/>
                          <a:cs typeface="Vrinda" pitchFamily="2" charset="0"/>
                        </a:rPr>
                        <a:t>QoS</a:t>
                      </a:r>
                      <a:r>
                        <a:rPr lang="fr-FR" sz="1600" b="1" kern="1200" baseline="0" noProof="0" dirty="0" smtClean="0">
                          <a:solidFill>
                            <a:schemeClr val="bg2"/>
                          </a:solidFill>
                          <a:latin typeface="+mj-lt"/>
                          <a:ea typeface="MS Mincho"/>
                          <a:cs typeface="Vrinda" pitchFamily="2" charset="0"/>
                        </a:rPr>
                        <a:t>)</a:t>
                      </a:r>
                    </a:p>
                  </a:txBody>
                  <a:tcPr marL="68580" marR="68580" marT="0" marB="0"/>
                </a:tc>
                <a:tc>
                  <a:txBody>
                    <a:bodyPr/>
                    <a:lstStyle/>
                    <a:p>
                      <a:r>
                        <a:rPr lang="en-US" sz="1600" b="1" kern="1200" smtClean="0">
                          <a:solidFill>
                            <a:schemeClr val="bg2"/>
                          </a:solidFill>
                          <a:latin typeface="+mj-lt"/>
                          <a:ea typeface="MS Mincho"/>
                          <a:cs typeface="Vrinda" pitchFamily="2" charset="0"/>
                        </a:rPr>
                        <a:t>Septembre</a:t>
                      </a:r>
                      <a:r>
                        <a:rPr lang="en-US" sz="1600" b="1" kern="1200" baseline="0" smtClean="0">
                          <a:solidFill>
                            <a:schemeClr val="bg2"/>
                          </a:solidFill>
                          <a:latin typeface="+mj-lt"/>
                          <a:ea typeface="MS Mincho"/>
                          <a:cs typeface="Vrinda" pitchFamily="2" charset="0"/>
                        </a:rPr>
                        <a:t> </a:t>
                      </a:r>
                      <a:r>
                        <a:rPr lang="en-US" sz="1600" b="1" kern="1200" smtClean="0">
                          <a:solidFill>
                            <a:schemeClr val="bg2"/>
                          </a:solidFill>
                          <a:latin typeface="+mj-lt"/>
                          <a:ea typeface="MS Mincho"/>
                          <a:cs typeface="Vrinda" pitchFamily="2" charset="0"/>
                        </a:rPr>
                        <a:t>2014</a:t>
                      </a:r>
                      <a:endParaRPr lang="en-US" sz="1600" b="1" kern="1200" dirty="0" smtClean="0">
                        <a:solidFill>
                          <a:schemeClr val="bg2"/>
                        </a:solidFill>
                        <a:latin typeface="+mj-lt"/>
                        <a:ea typeface="MS Mincho"/>
                        <a:cs typeface="Vrinda" pitchFamily="2" charset="0"/>
                      </a:endParaRPr>
                    </a:p>
                  </a:txBody>
                  <a:tcPr/>
                </a:tc>
                <a:tc>
                  <a:txBody>
                    <a:bodyPr/>
                    <a:lstStyle/>
                    <a:p>
                      <a:endParaRPr lang="en-US" sz="1600" b="1" kern="1200" dirty="0" smtClean="0">
                        <a:solidFill>
                          <a:schemeClr val="bg2"/>
                        </a:solidFill>
                        <a:latin typeface="+mj-lt"/>
                        <a:ea typeface="MS Mincho"/>
                        <a:cs typeface="Vrinda" pitchFamily="2" charset="0"/>
                      </a:endParaRPr>
                    </a:p>
                  </a:txBody>
                  <a:tcP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fr-FR" smtClean="0"/>
              <a:pPr>
                <a:defRPr/>
              </a:pPr>
              <a:t>26</a:t>
            </a:fld>
            <a:endParaRPr lang="fr-FR"/>
          </a:p>
        </p:txBody>
      </p:sp>
      <p:pic>
        <p:nvPicPr>
          <p:cNvPr id="6" name="Picture 5"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879388313"/>
              </p:ext>
            </p:extLst>
          </p:nvPr>
        </p:nvGraphicFramePr>
        <p:xfrm>
          <a:off x="214313" y="285750"/>
          <a:ext cx="8659810" cy="4663440"/>
        </p:xfrm>
        <a:graphic>
          <a:graphicData uri="http://schemas.openxmlformats.org/drawingml/2006/table">
            <a:tbl>
              <a:tblPr firstRow="1" bandRow="1">
                <a:tableStyleId>{0E3FDE45-AF77-4B5C-9715-49D594BDF05E}</a:tableStyleId>
              </a:tblPr>
              <a:tblGrid>
                <a:gridCol w="1981423"/>
                <a:gridCol w="1944216"/>
                <a:gridCol w="1728192"/>
                <a:gridCol w="1274017"/>
                <a:gridCol w="1731962"/>
              </a:tblGrid>
              <a:tr h="370840">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Plan d'action</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Activités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Résultats attendus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Date cible</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Responsabilité</a:t>
                      </a:r>
                      <a:endParaRPr lang="en-US" sz="2000" b="1" kern="1200" dirty="0">
                        <a:solidFill>
                          <a:schemeClr val="bg2"/>
                        </a:solidFill>
                        <a:latin typeface="+mj-lt"/>
                        <a:ea typeface="MS Mincho"/>
                        <a:cs typeface="Vrinda" pitchFamily="2" charset="0"/>
                      </a:endParaRPr>
                    </a:p>
                  </a:txBody>
                  <a:tcPr marL="68580" marR="68580" marT="0" marB="0"/>
                </a:tc>
              </a:tr>
              <a:tr h="370840">
                <a:tc>
                  <a:txBody>
                    <a:bodyPr/>
                    <a:lstStyle/>
                    <a:p>
                      <a:r>
                        <a:rPr lang="fr-FR" sz="1400" b="1" kern="1200" dirty="0" smtClean="0">
                          <a:solidFill>
                            <a:schemeClr val="bg2"/>
                          </a:solidFill>
                          <a:latin typeface="+mn-lt"/>
                          <a:ea typeface="MS Mincho"/>
                          <a:cs typeface="Vrinda" pitchFamily="2" charset="0"/>
                        </a:rPr>
                        <a:t>Promouvoir la participation et la contribution active et cohérente en Afrique</a:t>
                      </a:r>
                      <a:endParaRPr lang="en-US" sz="1400" b="1" kern="1200" dirty="0" smtClean="0">
                        <a:solidFill>
                          <a:schemeClr val="bg2"/>
                        </a:solidFill>
                        <a:latin typeface="+mn-lt"/>
                        <a:ea typeface="MS Mincho"/>
                        <a:cs typeface="Vrinda" pitchFamily="2" charset="0"/>
                      </a:endParaRPr>
                    </a:p>
                  </a:txBody>
                  <a:tcPr/>
                </a:tc>
                <a:tc>
                  <a:txBody>
                    <a:bodyPr/>
                    <a:lstStyle/>
                    <a:p>
                      <a:pPr hangingPunct="0">
                        <a:lnSpc>
                          <a:spcPct val="115000"/>
                        </a:lnSpc>
                        <a:spcBef>
                          <a:spcPts val="200"/>
                        </a:spcBef>
                        <a:spcAft>
                          <a:spcPts val="0"/>
                        </a:spcAft>
                        <a:tabLst>
                          <a:tab pos="504190" algn="l"/>
                          <a:tab pos="756285" algn="l"/>
                          <a:tab pos="1008380" algn="l"/>
                          <a:tab pos="1260475" algn="l"/>
                        </a:tabLst>
                      </a:pPr>
                      <a:r>
                        <a:rPr lang="fr-FR" sz="1400" b="1" kern="1200" dirty="0" smtClean="0">
                          <a:solidFill>
                            <a:schemeClr val="bg2"/>
                          </a:solidFill>
                          <a:latin typeface="+mn-lt"/>
                          <a:ea typeface="MS Mincho"/>
                          <a:cs typeface="Vrinda" pitchFamily="2" charset="0"/>
                        </a:rPr>
                        <a:t>Mettre à jour la liste de contacts de parties prenantes en Afrique</a:t>
                      </a:r>
                      <a:br>
                        <a:rPr lang="fr-FR" sz="1400" b="1" kern="1200" dirty="0" smtClean="0">
                          <a:solidFill>
                            <a:schemeClr val="bg2"/>
                          </a:solidFill>
                          <a:latin typeface="+mn-lt"/>
                          <a:ea typeface="MS Mincho"/>
                          <a:cs typeface="Vrinda" pitchFamily="2" charset="0"/>
                        </a:rPr>
                      </a:br>
                      <a:r>
                        <a:rPr lang="fr-FR" sz="1400" b="1" kern="1200" dirty="0" smtClean="0">
                          <a:solidFill>
                            <a:schemeClr val="bg2"/>
                          </a:solidFill>
                          <a:latin typeface="+mn-lt"/>
                          <a:ea typeface="MS Mincho"/>
                          <a:cs typeface="Vrinda" pitchFamily="2" charset="0"/>
                        </a:rPr>
                        <a:t>o Les régulateurs</a:t>
                      </a:r>
                      <a:br>
                        <a:rPr lang="fr-FR" sz="1400" b="1" kern="1200" dirty="0" smtClean="0">
                          <a:solidFill>
                            <a:schemeClr val="bg2"/>
                          </a:solidFill>
                          <a:latin typeface="+mn-lt"/>
                          <a:ea typeface="MS Mincho"/>
                          <a:cs typeface="Vrinda" pitchFamily="2" charset="0"/>
                        </a:rPr>
                      </a:br>
                      <a:r>
                        <a:rPr lang="fr-FR" sz="1400" b="1" kern="1200" dirty="0" smtClean="0">
                          <a:solidFill>
                            <a:schemeClr val="bg2"/>
                          </a:solidFill>
                          <a:latin typeface="+mn-lt"/>
                          <a:ea typeface="MS Mincho"/>
                          <a:cs typeface="Vrinda" pitchFamily="2" charset="0"/>
                        </a:rPr>
                        <a:t>o Opérateurs</a:t>
                      </a:r>
                      <a:br>
                        <a:rPr lang="fr-FR" sz="1400" b="1" kern="1200" dirty="0" smtClean="0">
                          <a:solidFill>
                            <a:schemeClr val="bg2"/>
                          </a:solidFill>
                          <a:latin typeface="+mn-lt"/>
                          <a:ea typeface="MS Mincho"/>
                          <a:cs typeface="Vrinda" pitchFamily="2" charset="0"/>
                        </a:rPr>
                      </a:br>
                      <a:r>
                        <a:rPr lang="fr-FR" sz="1400" b="1" kern="1200" dirty="0" smtClean="0">
                          <a:solidFill>
                            <a:schemeClr val="bg2"/>
                          </a:solidFill>
                          <a:latin typeface="+mn-lt"/>
                          <a:ea typeface="MS Mincho"/>
                          <a:cs typeface="Vrinda" pitchFamily="2" charset="0"/>
                        </a:rPr>
                        <a:t>o Les groupes de consommateurs </a:t>
                      </a:r>
                      <a:br>
                        <a:rPr lang="fr-FR" sz="1400" b="1" kern="1200" dirty="0" smtClean="0">
                          <a:solidFill>
                            <a:schemeClr val="bg2"/>
                          </a:solidFill>
                          <a:latin typeface="+mn-lt"/>
                          <a:ea typeface="MS Mincho"/>
                          <a:cs typeface="Vrinda" pitchFamily="2" charset="0"/>
                        </a:rPr>
                      </a:br>
                      <a:r>
                        <a:rPr lang="fr-FR" sz="1400" b="1" kern="1200" dirty="0" smtClean="0">
                          <a:solidFill>
                            <a:schemeClr val="bg2"/>
                          </a:solidFill>
                          <a:latin typeface="+mn-lt"/>
                          <a:ea typeface="MS Mincho"/>
                          <a:cs typeface="Vrinda" pitchFamily="2" charset="0"/>
                        </a:rPr>
                        <a:t>o Médias</a:t>
                      </a:r>
                      <a:br>
                        <a:rPr lang="fr-FR" sz="1400" b="1" kern="1200" dirty="0" smtClean="0">
                          <a:solidFill>
                            <a:schemeClr val="bg2"/>
                          </a:solidFill>
                          <a:latin typeface="+mn-lt"/>
                          <a:ea typeface="MS Mincho"/>
                          <a:cs typeface="Vrinda" pitchFamily="2" charset="0"/>
                        </a:rPr>
                      </a:br>
                      <a:r>
                        <a:rPr lang="fr-FR" sz="1400" b="1" kern="1200" dirty="0" smtClean="0">
                          <a:solidFill>
                            <a:schemeClr val="bg2"/>
                          </a:solidFill>
                          <a:latin typeface="+mn-lt"/>
                          <a:ea typeface="MS Mincho"/>
                          <a:cs typeface="Vrinda" pitchFamily="2" charset="0"/>
                        </a:rPr>
                        <a:t>o Universitaires</a:t>
                      </a:r>
                    </a:p>
                    <a:p>
                      <a:pPr hangingPunct="0">
                        <a:lnSpc>
                          <a:spcPct val="115000"/>
                        </a:lnSpc>
                        <a:spcBef>
                          <a:spcPts val="200"/>
                        </a:spcBef>
                        <a:spcAft>
                          <a:spcPts val="0"/>
                        </a:spcAft>
                        <a:tabLst>
                          <a:tab pos="504190" algn="l"/>
                          <a:tab pos="756285" algn="l"/>
                          <a:tab pos="1008380" algn="l"/>
                          <a:tab pos="1260475" algn="l"/>
                        </a:tabLst>
                      </a:pPr>
                      <a:r>
                        <a:rPr lang="fr-FR" sz="1400" b="1" kern="1200" dirty="0" smtClean="0">
                          <a:solidFill>
                            <a:schemeClr val="bg2"/>
                          </a:solidFill>
                          <a:latin typeface="+mn-lt"/>
                          <a:ea typeface="MS Mincho"/>
                          <a:cs typeface="Vrinda" pitchFamily="2" charset="0"/>
                        </a:rPr>
                        <a:t>O Les vendeurs</a:t>
                      </a:r>
                      <a:endParaRPr lang="en-GB" sz="14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400" b="1" kern="1200" dirty="0" smtClean="0">
                          <a:solidFill>
                            <a:schemeClr val="bg2"/>
                          </a:solidFill>
                          <a:latin typeface="+mn-lt"/>
                          <a:ea typeface="MS Mincho"/>
                          <a:cs typeface="Vrinda" pitchFamily="2" charset="0"/>
                        </a:rPr>
                        <a:t>Une communication efficace à tous les membres.</a:t>
                      </a:r>
                      <a:br>
                        <a:rPr lang="fr-FR" sz="1400" b="1" kern="1200" dirty="0" smtClean="0">
                          <a:solidFill>
                            <a:schemeClr val="bg2"/>
                          </a:solidFill>
                          <a:latin typeface="+mn-lt"/>
                          <a:ea typeface="MS Mincho"/>
                          <a:cs typeface="Vrinda" pitchFamily="2" charset="0"/>
                        </a:rPr>
                      </a:br>
                      <a:r>
                        <a:rPr lang="fr-FR" sz="1400" b="1" kern="1200" dirty="0" smtClean="0">
                          <a:solidFill>
                            <a:schemeClr val="bg2"/>
                          </a:solidFill>
                          <a:latin typeface="+mn-lt"/>
                          <a:ea typeface="MS Mincho"/>
                          <a:cs typeface="Vrinda" pitchFamily="2" charset="0"/>
                        </a:rPr>
                        <a:t>Des correspondants auprès de l'association régionale telle que EACO, </a:t>
                      </a:r>
                      <a:r>
                        <a:rPr lang="fr-FR" sz="1400" b="1" kern="1200" dirty="0" err="1" smtClean="0">
                          <a:solidFill>
                            <a:schemeClr val="bg2"/>
                          </a:solidFill>
                          <a:latin typeface="+mn-lt"/>
                          <a:ea typeface="MS Mincho"/>
                          <a:cs typeface="Vrinda" pitchFamily="2" charset="0"/>
                        </a:rPr>
                        <a:t>Watra</a:t>
                      </a:r>
                      <a:r>
                        <a:rPr lang="fr-FR" sz="1400" b="1" kern="1200" dirty="0" smtClean="0">
                          <a:solidFill>
                            <a:schemeClr val="bg2"/>
                          </a:solidFill>
                          <a:latin typeface="+mn-lt"/>
                          <a:ea typeface="MS Mincho"/>
                          <a:cs typeface="Vrinda" pitchFamily="2" charset="0"/>
                        </a:rPr>
                        <a:t> et CRASA doivent coordonner avec le Président pour être en mesure de promouvoir les activités du Groupe</a:t>
                      </a:r>
                      <a:endParaRPr lang="en-US" sz="14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400" b="1" kern="1200" dirty="0" smtClean="0">
                          <a:solidFill>
                            <a:schemeClr val="bg2"/>
                          </a:solidFill>
                          <a:latin typeface="+mn-lt"/>
                          <a:ea typeface="MS Mincho"/>
                          <a:cs typeface="Vrinda" pitchFamily="2" charset="0"/>
                        </a:rPr>
                        <a:t>En continue</a:t>
                      </a:r>
                    </a:p>
                    <a:p>
                      <a:pPr hangingPunct="0">
                        <a:spcBef>
                          <a:spcPts val="200"/>
                        </a:spcBef>
                        <a:spcAft>
                          <a:spcPts val="200"/>
                        </a:spcAft>
                        <a:tabLst>
                          <a:tab pos="180340" algn="l"/>
                          <a:tab pos="540385" algn="l"/>
                          <a:tab pos="900430" algn="l"/>
                          <a:tab pos="1260475" algn="l"/>
                          <a:tab pos="1620520" algn="l"/>
                          <a:tab pos="1980565" algn="l"/>
                          <a:tab pos="2340610" algn="l"/>
                        </a:tabLst>
                      </a:pPr>
                      <a:endParaRPr lang="en-US" sz="14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400" b="1" kern="1200" dirty="0" smtClean="0">
                          <a:solidFill>
                            <a:schemeClr val="bg2"/>
                          </a:solidFill>
                          <a:latin typeface="+mn-lt"/>
                          <a:ea typeface="MS Mincho"/>
                          <a:cs typeface="Vrinda" pitchFamily="2" charset="0"/>
                        </a:rPr>
                        <a:t>TSB et le bureau </a:t>
                      </a:r>
                      <a:r>
                        <a:rPr lang="en-US" sz="1400" b="1" kern="1200" dirty="0" err="1" smtClean="0">
                          <a:solidFill>
                            <a:schemeClr val="bg2"/>
                          </a:solidFill>
                          <a:latin typeface="+mn-lt"/>
                          <a:ea typeface="MS Mincho"/>
                          <a:cs typeface="Vrinda" pitchFamily="2" charset="0"/>
                        </a:rPr>
                        <a:t>régional</a:t>
                      </a:r>
                      <a:r>
                        <a:rPr lang="en-US" sz="1400" b="1" kern="1200" dirty="0" smtClean="0">
                          <a:solidFill>
                            <a:schemeClr val="bg2"/>
                          </a:solidFill>
                          <a:latin typeface="+mn-lt"/>
                          <a:ea typeface="MS Mincho"/>
                          <a:cs typeface="Vrinda" pitchFamily="2" charset="0"/>
                        </a:rPr>
                        <a:t> de l’ UIT </a:t>
                      </a:r>
                      <a:r>
                        <a:rPr lang="en-US" sz="1400" b="1" kern="1200" dirty="0" err="1" smtClean="0">
                          <a:solidFill>
                            <a:schemeClr val="bg2"/>
                          </a:solidFill>
                          <a:latin typeface="+mn-lt"/>
                          <a:ea typeface="MS Mincho"/>
                          <a:cs typeface="Vrinda" pitchFamily="2" charset="0"/>
                        </a:rPr>
                        <a:t>doivent</a:t>
                      </a:r>
                      <a:r>
                        <a:rPr lang="en-US" sz="1400" b="1" kern="1200" baseline="0" dirty="0" smtClean="0">
                          <a:solidFill>
                            <a:schemeClr val="bg2"/>
                          </a:solidFill>
                          <a:latin typeface="+mn-lt"/>
                          <a:ea typeface="MS Mincho"/>
                          <a:cs typeface="Vrinda" pitchFamily="2" charset="0"/>
                        </a:rPr>
                        <a:t> </a:t>
                      </a:r>
                      <a:r>
                        <a:rPr lang="en-US" sz="1400" b="1" kern="1200" baseline="0" dirty="0" err="1" smtClean="0">
                          <a:solidFill>
                            <a:schemeClr val="bg2"/>
                          </a:solidFill>
                          <a:latin typeface="+mn-lt"/>
                          <a:ea typeface="MS Mincho"/>
                          <a:cs typeface="Vrinda" pitchFamily="2" charset="0"/>
                        </a:rPr>
                        <a:t>faciliter</a:t>
                      </a:r>
                      <a:endParaRPr lang="en-US" sz="1400" b="1" kern="1200" dirty="0" smtClean="0">
                        <a:solidFill>
                          <a:schemeClr val="bg2"/>
                        </a:solidFill>
                        <a:latin typeface="+mn-lt"/>
                        <a:ea typeface="MS Mincho"/>
                        <a:cs typeface="Vrinda" pitchFamily="2" charset="0"/>
                      </a:endParaRP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27</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346825"/>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626166890"/>
              </p:ext>
            </p:extLst>
          </p:nvPr>
        </p:nvGraphicFramePr>
        <p:xfrm>
          <a:off x="357159" y="176789"/>
          <a:ext cx="8501120" cy="5252475"/>
        </p:xfrm>
        <a:graphic>
          <a:graphicData uri="http://schemas.openxmlformats.org/drawingml/2006/table">
            <a:tbl>
              <a:tblPr firstRow="1" bandRow="1">
                <a:tableStyleId>{0E3FDE45-AF77-4B5C-9715-49D594BDF05E}</a:tableStyleId>
              </a:tblPr>
              <a:tblGrid>
                <a:gridCol w="1838577"/>
                <a:gridCol w="1872208"/>
                <a:gridCol w="1944216"/>
                <a:gridCol w="1080120"/>
                <a:gridCol w="1765999"/>
              </a:tblGrid>
              <a:tr h="1491144">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Plan d'action</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Activités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Résultats attendus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Date cible</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1400" b="1" kern="1200" dirty="0" smtClean="0">
                          <a:solidFill>
                            <a:schemeClr val="bg2"/>
                          </a:solidFill>
                          <a:latin typeface="+mj-lt"/>
                          <a:ea typeface="MS Mincho"/>
                          <a:cs typeface="Vrinda" pitchFamily="2" charset="0"/>
                        </a:rPr>
                        <a:t>Responsabilité</a:t>
                      </a:r>
                      <a:endParaRPr lang="en-US" sz="1400" b="1" kern="1200" dirty="0">
                        <a:solidFill>
                          <a:schemeClr val="bg2"/>
                        </a:solidFill>
                        <a:latin typeface="+mj-lt"/>
                        <a:ea typeface="MS Mincho"/>
                        <a:cs typeface="Vrinda" pitchFamily="2" charset="0"/>
                      </a:endParaRPr>
                    </a:p>
                  </a:txBody>
                  <a:tcPr marL="68580" marR="68580" marT="0" marB="0"/>
                </a:tc>
              </a:tr>
              <a:tr h="3761331">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smtClean="0">
                          <a:solidFill>
                            <a:schemeClr val="bg2"/>
                          </a:solidFill>
                          <a:latin typeface="+mn-lt"/>
                          <a:ea typeface="MS Mincho"/>
                          <a:cs typeface="Vrinda" pitchFamily="2" charset="0"/>
                        </a:rPr>
                        <a:t>Revoir et harmoniser de temps à autre les recommandations en matière de performance de la QoS / QoE pertinentes à l'Afrique</a:t>
                      </a:r>
                      <a:endParaRPr lang="en-GB" sz="1800" b="1" kern="120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n-lt"/>
                          <a:ea typeface="MS Mincho"/>
                          <a:cs typeface="Vrinda" pitchFamily="2" charset="0"/>
                        </a:rPr>
                        <a:t>Obtenir de l‘UIT-T SG12 les informations </a:t>
                      </a:r>
                      <a:r>
                        <a:rPr lang="fr-FR" sz="1800" b="1" kern="1200" dirty="0" smtClean="0">
                          <a:solidFill>
                            <a:schemeClr val="bg2"/>
                          </a:solidFill>
                          <a:latin typeface="+mn-lt"/>
                          <a:ea typeface="MS Mincho"/>
                          <a:cs typeface="Vrinda" pitchFamily="2" charset="0"/>
                        </a:rPr>
                        <a:t>pertinentes </a:t>
                      </a:r>
                      <a:r>
                        <a:rPr lang="fr-FR" sz="1800" b="1" kern="1200" dirty="0" smtClean="0">
                          <a:solidFill>
                            <a:schemeClr val="bg2"/>
                          </a:solidFill>
                          <a:latin typeface="+mn-lt"/>
                          <a:ea typeface="MS Mincho"/>
                          <a:cs typeface="Vrinda" pitchFamily="2" charset="0"/>
                        </a:rPr>
                        <a:t>sur les normes relatives aux équipements et matériels de base pour mesurer la </a:t>
                      </a:r>
                      <a:r>
                        <a:rPr lang="fr-FR" sz="1800" b="1" kern="1200" dirty="0" err="1" smtClean="0">
                          <a:solidFill>
                            <a:schemeClr val="bg2"/>
                          </a:solidFill>
                          <a:latin typeface="+mn-lt"/>
                          <a:ea typeface="MS Mincho"/>
                          <a:cs typeface="Vrinda" pitchFamily="2" charset="0"/>
                        </a:rPr>
                        <a:t>QoS</a:t>
                      </a:r>
                      <a:r>
                        <a:rPr lang="fr-FR" sz="1800" b="1" kern="1200" dirty="0" smtClean="0">
                          <a:solidFill>
                            <a:schemeClr val="bg2"/>
                          </a:solidFill>
                          <a:latin typeface="+mn-lt"/>
                          <a:ea typeface="MS Mincho"/>
                          <a:cs typeface="Vrinda" pitchFamily="2" charset="0"/>
                        </a:rPr>
                        <a:t> / </a:t>
                      </a:r>
                      <a:r>
                        <a:rPr lang="fr-FR" sz="1800" b="1" kern="1200" dirty="0" err="1" smtClean="0">
                          <a:solidFill>
                            <a:schemeClr val="bg2"/>
                          </a:solidFill>
                          <a:latin typeface="+mn-lt"/>
                          <a:ea typeface="MS Mincho"/>
                          <a:cs typeface="Vrinda" pitchFamily="2" charset="0"/>
                        </a:rPr>
                        <a:t>QoE</a:t>
                      </a:r>
                      <a:endParaRPr lang="en-GB"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n-lt"/>
                          <a:ea typeface="MS Mincho"/>
                          <a:cs typeface="Vrinda" pitchFamily="2" charset="0"/>
                        </a:rPr>
                        <a:t>Lignes directrices de l'équipement de mesure de la </a:t>
                      </a:r>
                      <a:r>
                        <a:rPr lang="fr-FR" sz="1800" b="1" kern="1200" dirty="0" err="1" smtClean="0">
                          <a:solidFill>
                            <a:schemeClr val="bg2"/>
                          </a:solidFill>
                          <a:latin typeface="+mn-lt"/>
                          <a:ea typeface="MS Mincho"/>
                          <a:cs typeface="Vrinda" pitchFamily="2" charset="0"/>
                        </a:rPr>
                        <a:t>QoS</a:t>
                      </a:r>
                      <a:r>
                        <a:rPr lang="fr-FR" sz="1800" b="1" kern="1200" dirty="0" smtClean="0">
                          <a:solidFill>
                            <a:schemeClr val="bg2"/>
                          </a:solidFill>
                          <a:latin typeface="+mn-lt"/>
                          <a:ea typeface="MS Mincho"/>
                          <a:cs typeface="Vrinda" pitchFamily="2" charset="0"/>
                        </a:rPr>
                        <a:t> / </a:t>
                      </a:r>
                      <a:r>
                        <a:rPr lang="fr-FR" sz="1800" b="1" kern="1200" dirty="0" err="1" smtClean="0">
                          <a:solidFill>
                            <a:schemeClr val="bg2"/>
                          </a:solidFill>
                          <a:latin typeface="+mn-lt"/>
                          <a:ea typeface="MS Mincho"/>
                          <a:cs typeface="Vrinda" pitchFamily="2" charset="0"/>
                        </a:rPr>
                        <a:t>QoE</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Nov.</a:t>
                      </a:r>
                    </a:p>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2013</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Rapporteurs </a:t>
                      </a: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28</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358082" y="6072206"/>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1625597581"/>
              </p:ext>
            </p:extLst>
          </p:nvPr>
        </p:nvGraphicFramePr>
        <p:xfrm>
          <a:off x="179511" y="332656"/>
          <a:ext cx="8672410" cy="4714886"/>
        </p:xfrm>
        <a:graphic>
          <a:graphicData uri="http://schemas.openxmlformats.org/drawingml/2006/table">
            <a:tbl>
              <a:tblPr firstRow="1" bandRow="1">
                <a:tableStyleId>{0E3FDE45-AF77-4B5C-9715-49D594BDF05E}</a:tableStyleId>
              </a:tblPr>
              <a:tblGrid>
                <a:gridCol w="1872209"/>
                <a:gridCol w="1797863"/>
                <a:gridCol w="2222450"/>
                <a:gridCol w="1333470"/>
                <a:gridCol w="1446418"/>
              </a:tblGrid>
              <a:tr h="851327">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Plan d'action</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Activités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Résultats attendus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Date cible</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1200" b="1" kern="1200" dirty="0" smtClean="0">
                          <a:solidFill>
                            <a:schemeClr val="bg2"/>
                          </a:solidFill>
                          <a:latin typeface="+mj-lt"/>
                          <a:ea typeface="MS Mincho"/>
                          <a:cs typeface="Vrinda" pitchFamily="2" charset="0"/>
                        </a:rPr>
                        <a:t>Responsabilité</a:t>
                      </a:r>
                      <a:endParaRPr lang="en-US" sz="1200" b="1" kern="1200" dirty="0">
                        <a:solidFill>
                          <a:schemeClr val="bg2"/>
                        </a:solidFill>
                        <a:latin typeface="+mj-lt"/>
                        <a:ea typeface="MS Mincho"/>
                        <a:cs typeface="Vrinda" pitchFamily="2" charset="0"/>
                      </a:endParaRPr>
                    </a:p>
                  </a:txBody>
                  <a:tcPr marL="68580" marR="68580" marT="0" marB="0"/>
                </a:tc>
              </a:tr>
              <a:tr h="3863559">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n-lt"/>
                          <a:ea typeface="MS Mincho"/>
                          <a:cs typeface="Vrinda" pitchFamily="2" charset="0"/>
                        </a:rPr>
                        <a:t>Revoir et harmoniser de temps à autre les recommandations en matière de performance de la </a:t>
                      </a:r>
                      <a:r>
                        <a:rPr lang="fr-FR" sz="1800" b="1" kern="1200" dirty="0" err="1" smtClean="0">
                          <a:solidFill>
                            <a:schemeClr val="bg2"/>
                          </a:solidFill>
                          <a:latin typeface="+mn-lt"/>
                          <a:ea typeface="MS Mincho"/>
                          <a:cs typeface="Vrinda" pitchFamily="2" charset="0"/>
                        </a:rPr>
                        <a:t>QoS</a:t>
                      </a:r>
                      <a:r>
                        <a:rPr lang="fr-FR" sz="1800" b="1" kern="1200" dirty="0" smtClean="0">
                          <a:solidFill>
                            <a:schemeClr val="bg2"/>
                          </a:solidFill>
                          <a:latin typeface="+mn-lt"/>
                          <a:ea typeface="MS Mincho"/>
                          <a:cs typeface="Vrinda" pitchFamily="2" charset="0"/>
                        </a:rPr>
                        <a:t> / </a:t>
                      </a:r>
                      <a:r>
                        <a:rPr lang="fr-FR" sz="1800" b="1" kern="1200" dirty="0" err="1" smtClean="0">
                          <a:solidFill>
                            <a:schemeClr val="bg2"/>
                          </a:solidFill>
                          <a:latin typeface="+mn-lt"/>
                          <a:ea typeface="MS Mincho"/>
                          <a:cs typeface="Vrinda" pitchFamily="2" charset="0"/>
                        </a:rPr>
                        <a:t>QoE</a:t>
                      </a:r>
                      <a:r>
                        <a:rPr lang="fr-FR" sz="1800" b="1" kern="1200" dirty="0" smtClean="0">
                          <a:solidFill>
                            <a:schemeClr val="bg2"/>
                          </a:solidFill>
                          <a:latin typeface="+mn-lt"/>
                          <a:ea typeface="MS Mincho"/>
                          <a:cs typeface="Vrinda" pitchFamily="2" charset="0"/>
                        </a:rPr>
                        <a:t> pertinentes à l'Afrique</a:t>
                      </a:r>
                      <a:endParaRPr lang="en-GB" sz="1800" b="1" kern="1200" dirty="0" smtClean="0">
                        <a:solidFill>
                          <a:schemeClr val="bg2"/>
                        </a:solidFill>
                        <a:latin typeface="+mn-lt"/>
                        <a:ea typeface="MS Mincho"/>
                        <a:cs typeface="Vrinda" pitchFamily="2" charset="0"/>
                      </a:endParaRPr>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n-lt"/>
                          <a:ea typeface="MS Mincho"/>
                          <a:cs typeface="Vrinda" pitchFamily="2" charset="0"/>
                        </a:rPr>
                        <a:t>Promouvoir l'échange d'informations sur la </a:t>
                      </a:r>
                      <a:r>
                        <a:rPr lang="fr-FR" sz="1800" b="1" kern="1200" dirty="0" err="1" smtClean="0">
                          <a:solidFill>
                            <a:schemeClr val="bg2"/>
                          </a:solidFill>
                          <a:latin typeface="+mn-lt"/>
                          <a:ea typeface="MS Mincho"/>
                          <a:cs typeface="Vrinda" pitchFamily="2" charset="0"/>
                        </a:rPr>
                        <a:t>QoS</a:t>
                      </a:r>
                      <a:r>
                        <a:rPr lang="fr-FR" sz="1800" b="1" kern="1200" dirty="0" smtClean="0">
                          <a:solidFill>
                            <a:schemeClr val="bg2"/>
                          </a:solidFill>
                          <a:latin typeface="+mn-lt"/>
                          <a:ea typeface="MS Mincho"/>
                          <a:cs typeface="Vrinda" pitchFamily="2" charset="0"/>
                        </a:rPr>
                        <a:t> / </a:t>
                      </a:r>
                      <a:r>
                        <a:rPr lang="fr-FR" sz="1800" b="1" kern="1200" dirty="0" err="1" smtClean="0">
                          <a:solidFill>
                            <a:schemeClr val="bg2"/>
                          </a:solidFill>
                          <a:latin typeface="+mn-lt"/>
                          <a:ea typeface="MS Mincho"/>
                          <a:cs typeface="Vrinda" pitchFamily="2" charset="0"/>
                        </a:rPr>
                        <a:t>QoE</a:t>
                      </a:r>
                      <a:r>
                        <a:rPr lang="fr-FR" sz="1800" b="1" kern="1200" dirty="0" smtClean="0">
                          <a:solidFill>
                            <a:schemeClr val="bg2"/>
                          </a:solidFill>
                          <a:latin typeface="+mn-lt"/>
                          <a:ea typeface="MS Mincho"/>
                          <a:cs typeface="Vrinda" pitchFamily="2" charset="0"/>
                        </a:rPr>
                        <a:t> entre les organes africains chargés de la réglementation des télécommunications</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n-lt"/>
                          <a:ea typeface="MS Mincho"/>
                          <a:cs typeface="Vrinda" pitchFamily="2" charset="0"/>
                        </a:rPr>
                        <a:t>Les membres ont commencé à échanger des informations ainsi qu’effectuer des visites d'étude et cela va promouvoir l'harmonisation</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smtClean="0">
                          <a:solidFill>
                            <a:schemeClr val="bg2"/>
                          </a:solidFill>
                          <a:latin typeface="+mn-lt"/>
                          <a:ea typeface="MS Mincho"/>
                          <a:cs typeface="Vrinda" pitchFamily="2" charset="0"/>
                        </a:rPr>
                        <a:t>En continue</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n-lt"/>
                          <a:ea typeface="MS Mincho"/>
                          <a:cs typeface="Vrinda" pitchFamily="2" charset="0"/>
                        </a:rPr>
                        <a:t>Tous les membres</a:t>
                      </a:r>
                      <a:endParaRPr lang="en-US" sz="1800" b="1" kern="1200" dirty="0" smtClean="0">
                        <a:solidFill>
                          <a:schemeClr val="bg2"/>
                        </a:solidFill>
                        <a:latin typeface="+mn-lt"/>
                        <a:ea typeface="MS Mincho"/>
                        <a:cs typeface="Vrinda" pitchFamily="2" charset="0"/>
                      </a:endParaRP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29</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500958"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sz="half" idx="1"/>
          </p:nvPr>
        </p:nvSpPr>
        <p:spPr>
          <a:xfrm>
            <a:off x="500034" y="1357298"/>
            <a:ext cx="8258175" cy="4054485"/>
          </a:xfrm>
        </p:spPr>
        <p:txBody>
          <a:bodyPr/>
          <a:lstStyle/>
          <a:p>
            <a:r>
              <a:rPr lang="fr-FR" dirty="0" smtClean="0"/>
              <a:t>Le secteur de la normalisation des télécommunications (UIT-T) rassemble des experts venus du monde entier pour élaborer des normes internationales appelées </a:t>
            </a:r>
            <a:r>
              <a:rPr lang="fr-FR" dirty="0" smtClean="0">
                <a:hlinkClick r:id="rId3"/>
              </a:rPr>
              <a:t>Recommandations UIT-T </a:t>
            </a:r>
            <a:r>
              <a:rPr lang="fr-FR" dirty="0" smtClean="0"/>
              <a:t>qui font office d’éléments essentiels de l'infrastructure mondiale des technologies de l’information et de la communication (TIC)</a:t>
            </a:r>
          </a:p>
        </p:txBody>
      </p:sp>
      <p:sp>
        <p:nvSpPr>
          <p:cNvPr id="4" name="Rectangle 10"/>
          <p:cNvSpPr>
            <a:spLocks noGrp="1" noChangeArrowheads="1"/>
          </p:cNvSpPr>
          <p:nvPr>
            <p:ph type="title"/>
          </p:nvPr>
        </p:nvSpPr>
        <p:spPr>
          <a:xfrm>
            <a:off x="0" y="142852"/>
            <a:ext cx="9144000" cy="1143000"/>
          </a:xfrm>
        </p:spPr>
        <p:txBody>
          <a:bodyPr/>
          <a:lstStyle/>
          <a:p>
            <a:r>
              <a:rPr lang="fr-FR" dirty="0" smtClean="0"/>
              <a:t>Les normes de l'</a:t>
            </a:r>
            <a:r>
              <a:rPr lang="en-US" dirty="0" smtClean="0"/>
              <a:t>UIT-T</a:t>
            </a:r>
          </a:p>
        </p:txBody>
      </p:sp>
      <p:sp>
        <p:nvSpPr>
          <p:cNvPr id="5" name="Slide Number Placeholder 4"/>
          <p:cNvSpPr>
            <a:spLocks noGrp="1"/>
          </p:cNvSpPr>
          <p:nvPr>
            <p:ph type="sldNum" sz="quarter" idx="10"/>
          </p:nvPr>
        </p:nvSpPr>
        <p:spPr/>
        <p:txBody>
          <a:bodyPr/>
          <a:lstStyle/>
          <a:p>
            <a:pPr>
              <a:defRPr/>
            </a:pPr>
            <a:fld id="{8B72A595-D2AA-4003-BB35-64A2F86D9BD3}" type="slidenum">
              <a:rPr lang="en-US" smtClean="0"/>
              <a:pPr>
                <a:defRPr/>
              </a:pPr>
              <a:t>3</a:t>
            </a:fld>
            <a:endParaRPr lang="en-US"/>
          </a:p>
        </p:txBody>
      </p:sp>
      <p:pic>
        <p:nvPicPr>
          <p:cNvPr id="6" name="Picture 5" descr="ITUseries"/>
          <p:cNvPicPr>
            <a:picLocks noChangeAspect="1" noChangeArrowheads="1"/>
          </p:cNvPicPr>
          <p:nvPr/>
        </p:nvPicPr>
        <p:blipFill>
          <a:blip r:embed="rId4" cstate="print">
            <a:extLst>
              <a:ext uri="{28A0092B-C50C-407E-A947-70E740481C1C}">
                <a14:useLocalDpi xmlns:a14="http://schemas.microsoft.com/office/drawing/2010/main" val="0"/>
              </a:ext>
            </a:extLst>
          </a:blip>
          <a:srcRect t="17264" b="69327"/>
          <a:stretch>
            <a:fillRect/>
          </a:stretch>
        </p:blipFill>
        <p:spPr bwMode="auto">
          <a:xfrm>
            <a:off x="7358082"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912951062"/>
              </p:ext>
            </p:extLst>
          </p:nvPr>
        </p:nvGraphicFramePr>
        <p:xfrm>
          <a:off x="285718" y="357166"/>
          <a:ext cx="8643970" cy="4852044"/>
        </p:xfrm>
        <a:graphic>
          <a:graphicData uri="http://schemas.openxmlformats.org/drawingml/2006/table">
            <a:tbl>
              <a:tblPr firstRow="1" bandRow="1">
                <a:tableStyleId>{0E3FDE45-AF77-4B5C-9715-49D594BDF05E}</a:tableStyleId>
              </a:tblPr>
              <a:tblGrid>
                <a:gridCol w="1728794"/>
                <a:gridCol w="1981424"/>
                <a:gridCol w="1584176"/>
                <a:gridCol w="1620782"/>
                <a:gridCol w="1728794"/>
              </a:tblGrid>
              <a:tr h="1285884">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Plan d'action</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Activités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Résultats attendus</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Date cible</a:t>
                      </a:r>
                      <a:endParaRPr lang="en-US" sz="2000" b="1" kern="1200" dirty="0">
                        <a:solidFill>
                          <a:schemeClr val="bg2"/>
                        </a:solidFill>
                        <a:latin typeface="+mj-lt"/>
                        <a:ea typeface="MS Mincho"/>
                        <a:cs typeface="Vrinda" pitchFamily="2" charset="0"/>
                      </a:endParaRPr>
                    </a:p>
                  </a:txBody>
                  <a:tcPr marL="68580" marR="68580" marT="0" marB="0"/>
                </a:tc>
                <a:tc>
                  <a:txBody>
                    <a:bodyPr/>
                    <a:lstStyle/>
                    <a:p>
                      <a:pPr marL="0" algn="ctr"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1400" b="1" kern="1200" dirty="0" smtClean="0">
                          <a:solidFill>
                            <a:schemeClr val="bg2"/>
                          </a:solidFill>
                          <a:latin typeface="+mj-lt"/>
                          <a:ea typeface="MS Mincho"/>
                          <a:cs typeface="Vrinda" pitchFamily="2" charset="0"/>
                        </a:rPr>
                        <a:t>Responsabilité</a:t>
                      </a:r>
                      <a:endParaRPr lang="en-US" sz="1400" b="1" kern="1200" dirty="0">
                        <a:solidFill>
                          <a:schemeClr val="bg2"/>
                        </a:solidFill>
                        <a:latin typeface="+mj-lt"/>
                        <a:ea typeface="MS Mincho"/>
                        <a:cs typeface="Vrinda" pitchFamily="2" charset="0"/>
                      </a:endParaRPr>
                    </a:p>
                  </a:txBody>
                  <a:tcPr marL="68580" marR="68580" marT="0" marB="0"/>
                </a:tc>
              </a:tr>
              <a:tr h="3277819">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n-lt"/>
                          <a:ea typeface="MS Mincho"/>
                          <a:cs typeface="Vrinda" pitchFamily="2" charset="0"/>
                        </a:rPr>
                        <a:t>Développer les capacités des pays africains en matière de normes de </a:t>
                      </a:r>
                      <a:r>
                        <a:rPr lang="fr-FR" sz="1800" b="1" kern="1200" dirty="0" err="1" smtClean="0">
                          <a:solidFill>
                            <a:schemeClr val="bg2"/>
                          </a:solidFill>
                          <a:latin typeface="+mn-lt"/>
                          <a:ea typeface="MS Mincho"/>
                          <a:cs typeface="Vrinda" pitchFamily="2" charset="0"/>
                        </a:rPr>
                        <a:t>QoS</a:t>
                      </a:r>
                      <a:r>
                        <a:rPr lang="fr-FR" sz="1800" b="1" kern="1200" dirty="0" smtClean="0">
                          <a:solidFill>
                            <a:schemeClr val="bg2"/>
                          </a:solidFill>
                          <a:latin typeface="+mn-lt"/>
                          <a:ea typeface="MS Mincho"/>
                          <a:cs typeface="Vrinda" pitchFamily="2" charset="0"/>
                        </a:rPr>
                        <a:t> / </a:t>
                      </a:r>
                      <a:r>
                        <a:rPr lang="fr-FR" sz="1800" b="1" kern="1200" dirty="0" err="1" smtClean="0">
                          <a:solidFill>
                            <a:schemeClr val="bg2"/>
                          </a:solidFill>
                          <a:latin typeface="+mn-lt"/>
                          <a:ea typeface="MS Mincho"/>
                          <a:cs typeface="Vrinda" pitchFamily="2" charset="0"/>
                        </a:rPr>
                        <a:t>QoE</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fr-FR" sz="1800" b="1" kern="1200" dirty="0" smtClean="0">
                          <a:solidFill>
                            <a:schemeClr val="bg2"/>
                          </a:solidFill>
                          <a:latin typeface="+mn-lt"/>
                          <a:ea typeface="MS Mincho"/>
                          <a:cs typeface="Vrinda" pitchFamily="2" charset="0"/>
                        </a:rPr>
                        <a:t>Atelier sur le benchmark des méthodes d’évaluation de la </a:t>
                      </a:r>
                      <a:r>
                        <a:rPr lang="fr-FR" sz="1800" b="1" kern="1200" dirty="0" err="1" smtClean="0">
                          <a:solidFill>
                            <a:schemeClr val="bg2"/>
                          </a:solidFill>
                          <a:latin typeface="+mn-lt"/>
                          <a:ea typeface="MS Mincho"/>
                          <a:cs typeface="Vrinda" pitchFamily="2" charset="0"/>
                        </a:rPr>
                        <a:t>QoS</a:t>
                      </a:r>
                      <a:r>
                        <a:rPr lang="fr-FR" sz="1800" b="1" kern="1200" dirty="0" smtClean="0">
                          <a:solidFill>
                            <a:schemeClr val="bg2"/>
                          </a:solidFill>
                          <a:latin typeface="+mn-lt"/>
                          <a:ea typeface="MS Mincho"/>
                          <a:cs typeface="Vrinda" pitchFamily="2" charset="0"/>
                        </a:rPr>
                        <a:t> / </a:t>
                      </a:r>
                      <a:r>
                        <a:rPr lang="fr-FR" sz="1800" b="1" kern="1200" dirty="0" err="1" smtClean="0">
                          <a:solidFill>
                            <a:schemeClr val="bg2"/>
                          </a:solidFill>
                          <a:latin typeface="+mn-lt"/>
                          <a:ea typeface="MS Mincho"/>
                          <a:cs typeface="Vrinda" pitchFamily="2" charset="0"/>
                        </a:rPr>
                        <a:t>QoE</a:t>
                      </a:r>
                      <a:r>
                        <a:rPr lang="fr-FR" sz="1800" b="1" kern="1200" dirty="0" smtClean="0">
                          <a:solidFill>
                            <a:schemeClr val="bg2"/>
                          </a:solidFill>
                          <a:latin typeface="+mn-lt"/>
                          <a:ea typeface="MS Mincho"/>
                          <a:cs typeface="Vrinda" pitchFamily="2" charset="0"/>
                        </a:rPr>
                        <a:t>, le 11 Juillet, Ouagadougou</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n-lt"/>
                          <a:ea typeface="MS Mincho"/>
                          <a:cs typeface="Vrinda" pitchFamily="2" charset="0"/>
                        </a:rPr>
                        <a:t>Guide et meilleures pratiques.</a:t>
                      </a:r>
                      <a:br>
                        <a:rPr lang="fr-FR" sz="1800" b="1" kern="1200" dirty="0" smtClean="0">
                          <a:solidFill>
                            <a:schemeClr val="bg2"/>
                          </a:solidFill>
                          <a:latin typeface="+mn-lt"/>
                          <a:ea typeface="MS Mincho"/>
                          <a:cs typeface="Vrinda" pitchFamily="2" charset="0"/>
                        </a:rPr>
                      </a:br>
                      <a:r>
                        <a:rPr lang="fr-FR" sz="1800" b="1" kern="1200" dirty="0" smtClean="0">
                          <a:solidFill>
                            <a:schemeClr val="bg2"/>
                          </a:solidFill>
                          <a:latin typeface="+mn-lt"/>
                          <a:ea typeface="MS Mincho"/>
                          <a:cs typeface="Vrinda" pitchFamily="2" charset="0"/>
                        </a:rPr>
                        <a:t>Les valeurs concrètes et animation d'outils utilisés partage d'expériences</a:t>
                      </a:r>
                      <a:endParaRPr lang="en-US" sz="1800" b="1" kern="1200" dirty="0" smtClean="0">
                        <a:solidFill>
                          <a:schemeClr val="bg2"/>
                        </a:solidFill>
                        <a:latin typeface="+mn-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sz="1800" b="1" kern="1200" dirty="0" err="1" smtClean="0">
                          <a:solidFill>
                            <a:schemeClr val="bg2"/>
                          </a:solidFill>
                          <a:latin typeface="+mn-lt"/>
                          <a:ea typeface="MS Mincho"/>
                          <a:cs typeface="Vrinda" pitchFamily="2" charset="0"/>
                        </a:rPr>
                        <a:t>Juillet</a:t>
                      </a:r>
                      <a:r>
                        <a:rPr lang="en-US" sz="1800" b="1" kern="1200" dirty="0" smtClean="0">
                          <a:solidFill>
                            <a:schemeClr val="bg2"/>
                          </a:solidFill>
                          <a:latin typeface="+mn-lt"/>
                          <a:ea typeface="MS Mincho"/>
                          <a:cs typeface="Vrinda" pitchFamily="2" charset="0"/>
                        </a:rPr>
                        <a:t> 2013</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800" b="1" kern="1200" dirty="0" smtClean="0">
                          <a:solidFill>
                            <a:schemeClr val="bg2"/>
                          </a:solidFill>
                          <a:latin typeface="+mn-lt"/>
                          <a:ea typeface="MS Mincho"/>
                          <a:cs typeface="Vrinda" pitchFamily="2" charset="0"/>
                        </a:rPr>
                        <a:t>TSB doit animer un atelier d'une journée qui précède la prochaine réunion du Groupe régional</a:t>
                      </a:r>
                      <a:endParaRPr lang="en-US" sz="1800" b="1" kern="1200" dirty="0" smtClean="0">
                        <a:solidFill>
                          <a:schemeClr val="bg2"/>
                        </a:solidFill>
                        <a:latin typeface="+mn-lt"/>
                        <a:ea typeface="MS Mincho"/>
                        <a:cs typeface="Vrinda" pitchFamily="2" charset="0"/>
                      </a:endParaRP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30</a:t>
            </a:fld>
            <a:endParaRPr lang="en-US"/>
          </a:p>
        </p:txBody>
      </p:sp>
      <p:pic>
        <p:nvPicPr>
          <p:cNvPr id="7" name="Picture 6"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072206"/>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804564D8-034B-4F2B-B899-1E9BA98F9793}" type="slidenum">
              <a:rPr lang="en-US" smtClean="0"/>
              <a:pPr>
                <a:defRPr/>
              </a:pPr>
              <a:t>31</a:t>
            </a:fld>
            <a:endParaRPr lang="en-US"/>
          </a:p>
        </p:txBody>
      </p:sp>
      <p:sp>
        <p:nvSpPr>
          <p:cNvPr id="3" name="Rectangle 2"/>
          <p:cNvSpPr/>
          <p:nvPr/>
        </p:nvSpPr>
        <p:spPr>
          <a:xfrm>
            <a:off x="2910638" y="2492896"/>
            <a:ext cx="2735044"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MERCI</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500958" y="6072206"/>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
          <p:cNvSpPr>
            <a:spLocks noGrp="1" noChangeArrowheads="1"/>
          </p:cNvSpPr>
          <p:nvPr>
            <p:ph type="title"/>
          </p:nvPr>
        </p:nvSpPr>
        <p:spPr/>
        <p:txBody>
          <a:bodyPr/>
          <a:lstStyle/>
          <a:p>
            <a:r>
              <a:rPr lang="fr-FR" dirty="0" smtClean="0"/>
              <a:t>Groupes </a:t>
            </a:r>
            <a:r>
              <a:rPr lang="fr-FR" dirty="0" smtClean="0"/>
              <a:t>d'études </a:t>
            </a:r>
            <a:r>
              <a:rPr lang="en-US" dirty="0" smtClean="0"/>
              <a:t>UIT-T</a:t>
            </a:r>
          </a:p>
        </p:txBody>
      </p:sp>
      <p:sp>
        <p:nvSpPr>
          <p:cNvPr id="7172" name="Rectangle 7"/>
          <p:cNvSpPr>
            <a:spLocks noGrp="1" noChangeArrowheads="1"/>
          </p:cNvSpPr>
          <p:nvPr>
            <p:ph type="body" sz="half" idx="1"/>
          </p:nvPr>
        </p:nvSpPr>
        <p:spPr>
          <a:xfrm>
            <a:off x="539552" y="1268760"/>
            <a:ext cx="4038600" cy="4525963"/>
          </a:xfrm>
        </p:spPr>
        <p:txBody>
          <a:bodyPr/>
          <a:lstStyle/>
          <a:p>
            <a:pPr>
              <a:lnSpc>
                <a:spcPct val="90000"/>
              </a:lnSpc>
            </a:pPr>
            <a:r>
              <a:rPr lang="fr-FR" sz="2000" dirty="0" smtClean="0"/>
              <a:t>Les travaux de normalisation sont effectués par des Commissions d'études techniques (SG) dans lesquelles les représentants des </a:t>
            </a:r>
            <a:r>
              <a:rPr lang="fr-FR" sz="2000" dirty="0" smtClean="0">
                <a:hlinkClick r:id="rId3"/>
              </a:rPr>
              <a:t>membres de l’UIT-T </a:t>
            </a:r>
            <a:r>
              <a:rPr lang="fr-FR" sz="2000" dirty="0" smtClean="0"/>
              <a:t>développent des </a:t>
            </a:r>
            <a:r>
              <a:rPr lang="fr-FR" sz="2000" dirty="0" smtClean="0">
                <a:hlinkClick r:id="rId3"/>
              </a:rPr>
              <a:t>recommandations</a:t>
            </a:r>
            <a:r>
              <a:rPr lang="fr-FR" sz="2000" dirty="0" smtClean="0"/>
              <a:t> (normes) pour les différents domaines des Télécommunications internationales.</a:t>
            </a:r>
            <a:endParaRPr lang="en-US" sz="2000" dirty="0" smtClean="0"/>
          </a:p>
        </p:txBody>
      </p:sp>
      <p:sp>
        <p:nvSpPr>
          <p:cNvPr id="7173" name="Rectangle 8"/>
          <p:cNvSpPr>
            <a:spLocks noGrp="1" noChangeArrowheads="1"/>
          </p:cNvSpPr>
          <p:nvPr>
            <p:ph type="body" sz="half" idx="2"/>
          </p:nvPr>
        </p:nvSpPr>
        <p:spPr>
          <a:xfrm>
            <a:off x="4716016" y="1268760"/>
            <a:ext cx="4038600" cy="4968552"/>
          </a:xfrm>
        </p:spPr>
        <p:txBody>
          <a:bodyPr/>
          <a:lstStyle/>
          <a:p>
            <a:r>
              <a:rPr lang="fr-FR" sz="2000" dirty="0" smtClean="0"/>
              <a:t>Les normes sont essentielles à l'interopérabilité des TIC et à l’échange de messages vocaux, vidéo ou de données. Les normes permettent une communication globale en assurant que les réseaux et dispositifs des TIC des pays parlent le même langage.</a:t>
            </a:r>
            <a:endParaRPr lang="en-US" sz="2000" dirty="0" smtClean="0"/>
          </a:p>
        </p:txBody>
      </p:sp>
      <p:sp>
        <p:nvSpPr>
          <p:cNvPr id="6" name="Slide Number Placeholder 5"/>
          <p:cNvSpPr>
            <a:spLocks noGrp="1"/>
          </p:cNvSpPr>
          <p:nvPr>
            <p:ph type="sldNum" sz="quarter" idx="10"/>
          </p:nvPr>
        </p:nvSpPr>
        <p:spPr/>
        <p:txBody>
          <a:bodyPr/>
          <a:lstStyle/>
          <a:p>
            <a:pPr>
              <a:defRPr/>
            </a:pPr>
            <a:fld id="{8B72A595-D2AA-4003-BB35-64A2F86D9BD3}" type="slidenum">
              <a:rPr lang="en-US" smtClean="0"/>
              <a:pPr>
                <a:defRPr/>
              </a:pPr>
              <a:t>4</a:t>
            </a:fld>
            <a:endParaRPr lang="en-US"/>
          </a:p>
        </p:txBody>
      </p:sp>
      <p:pic>
        <p:nvPicPr>
          <p:cNvPr id="7" name="Picture 6" descr="ITUseries"/>
          <p:cNvPicPr>
            <a:picLocks noChangeAspect="1" noChangeArrowheads="1"/>
          </p:cNvPicPr>
          <p:nvPr/>
        </p:nvPicPr>
        <p:blipFill>
          <a:blip r:embed="rId4" cstate="print">
            <a:extLst>
              <a:ext uri="{28A0092B-C50C-407E-A947-70E740481C1C}">
                <a14:useLocalDpi xmlns:a14="http://schemas.microsoft.com/office/drawing/2010/main" val="0"/>
              </a:ext>
            </a:extLst>
          </a:blip>
          <a:srcRect t="17264" b="69327"/>
          <a:stretch>
            <a:fillRect/>
          </a:stretch>
        </p:blipFill>
        <p:spPr bwMode="auto">
          <a:xfrm>
            <a:off x="7286644" y="6346825"/>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sz="half" idx="1"/>
          </p:nvPr>
        </p:nvSpPr>
        <p:spPr>
          <a:xfrm>
            <a:off x="611560" y="1268760"/>
            <a:ext cx="4104456" cy="5256584"/>
          </a:xfrm>
        </p:spPr>
        <p:txBody>
          <a:bodyPr/>
          <a:lstStyle/>
          <a:p>
            <a:pPr>
              <a:lnSpc>
                <a:spcPct val="90000"/>
              </a:lnSpc>
              <a:defRPr/>
            </a:pPr>
            <a:r>
              <a:rPr lang="fr-FR" sz="2000" dirty="0" smtClean="0"/>
              <a:t>Dans l‘UIT-T, le groupe d’étude 12 est le G en chef pour la performance et la qualité de service (</a:t>
            </a:r>
            <a:r>
              <a:rPr lang="fr-FR" sz="2000" dirty="0" err="1" smtClean="0"/>
              <a:t>QoS</a:t>
            </a:r>
            <a:r>
              <a:rPr lang="fr-FR" sz="2000" dirty="0" smtClean="0"/>
              <a:t>), un rôle qui est de plus en plus important avec l'avènement de la </a:t>
            </a:r>
            <a:r>
              <a:rPr lang="fr-FR" sz="2000" dirty="0" err="1" smtClean="0"/>
              <a:t>VoIP</a:t>
            </a:r>
            <a:r>
              <a:rPr lang="fr-FR" sz="2000" dirty="0" smtClean="0"/>
              <a:t> commerciale et les réseaux et terminaux par paquets de nouvelle génération.</a:t>
            </a:r>
            <a:endParaRPr lang="en-US" sz="2000" dirty="0" smtClean="0"/>
          </a:p>
          <a:p>
            <a:pPr>
              <a:lnSpc>
                <a:spcPct val="90000"/>
              </a:lnSpc>
              <a:defRPr/>
            </a:pPr>
            <a:r>
              <a:rPr lang="fr-FR" sz="2000" dirty="0" smtClean="0"/>
              <a:t>Avec les clients qui s’attendent à une Qualité de Service au moins égale </a:t>
            </a:r>
            <a:r>
              <a:rPr lang="fr-FR" sz="2000" smtClean="0"/>
              <a:t>à celle des </a:t>
            </a:r>
            <a:r>
              <a:rPr lang="fr-FR" sz="2000" dirty="0" smtClean="0"/>
              <a:t>services de communication traditionnels, </a:t>
            </a:r>
            <a:endParaRPr lang="en-US" sz="2000" dirty="0" smtClean="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5</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0"/>
          <p:cNvSpPr>
            <a:spLocks noGrp="1" noChangeArrowheads="1"/>
          </p:cNvSpPr>
          <p:nvPr>
            <p:ph type="title"/>
          </p:nvPr>
        </p:nvSpPr>
        <p:spPr>
          <a:xfrm>
            <a:off x="0" y="0"/>
            <a:ext cx="9144000" cy="1143000"/>
          </a:xfrm>
        </p:spPr>
        <p:txBody>
          <a:bodyPr/>
          <a:lstStyle/>
          <a:p>
            <a:r>
              <a:rPr lang="en-US" dirty="0" err="1" smtClean="0"/>
              <a:t>Groupe</a:t>
            </a:r>
            <a:r>
              <a:rPr lang="en-US" dirty="0" smtClean="0"/>
              <a:t> </a:t>
            </a:r>
            <a:r>
              <a:rPr lang="en-US" dirty="0" err="1" smtClean="0"/>
              <a:t>d’études</a:t>
            </a:r>
            <a:r>
              <a:rPr lang="en-US" dirty="0" smtClean="0"/>
              <a:t> </a:t>
            </a:r>
            <a:r>
              <a:rPr lang="en-US" dirty="0" smtClean="0"/>
              <a:t>12 de </a:t>
            </a:r>
            <a:r>
              <a:rPr lang="en-US" dirty="0" err="1" smtClean="0"/>
              <a:t>l’UIT</a:t>
            </a:r>
            <a:r>
              <a:rPr lang="en-US" dirty="0" smtClean="0"/>
              <a:t>-T - Performance, </a:t>
            </a:r>
            <a:r>
              <a:rPr lang="en-US" dirty="0" err="1" smtClean="0"/>
              <a:t>QoS</a:t>
            </a:r>
            <a:r>
              <a:rPr lang="en-US" dirty="0" smtClean="0"/>
              <a:t> et QoE</a:t>
            </a:r>
          </a:p>
        </p:txBody>
      </p:sp>
      <p:sp>
        <p:nvSpPr>
          <p:cNvPr id="7" name="Content Placeholder 2"/>
          <p:cNvSpPr>
            <a:spLocks noGrp="1"/>
          </p:cNvSpPr>
          <p:nvPr>
            <p:ph sz="half" idx="1"/>
          </p:nvPr>
        </p:nvSpPr>
        <p:spPr>
          <a:xfrm>
            <a:off x="4499992" y="1196752"/>
            <a:ext cx="4176464" cy="5112568"/>
          </a:xfrm>
        </p:spPr>
        <p:txBody>
          <a:bodyPr/>
          <a:lstStyle/>
          <a:p>
            <a:pPr>
              <a:buNone/>
            </a:pPr>
            <a:r>
              <a:rPr lang="fr-FR" sz="2000" dirty="0" smtClean="0"/>
              <a:t>	il est essentiel de pouvoir mesurer de nouveaux paramètres tels que la perte de paquets et la gigue, et connaître leur impact sur les utilisateurs. Ainsi, ces dernières réalisations de SG12 comprennent plusieurs normes nouvelles et révisées sur la planification et le déploiement de réseaux IP.</a:t>
            </a:r>
            <a:endParaRPr 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3528" y="1556792"/>
            <a:ext cx="8497192" cy="4464496"/>
          </a:xfrm>
        </p:spPr>
        <p:txBody>
          <a:bodyPr/>
          <a:lstStyle/>
          <a:p>
            <a:pPr marL="269875" indent="-269875">
              <a:defRPr/>
            </a:pPr>
            <a:r>
              <a:rPr lang="fr-FR" sz="2000" dirty="0" smtClean="0"/>
              <a:t>Responsable des recommandations sur la performance, la qualité de service (</a:t>
            </a:r>
            <a:r>
              <a:rPr lang="fr-FR" sz="2000" dirty="0" err="1" smtClean="0"/>
              <a:t>QoS</a:t>
            </a:r>
            <a:r>
              <a:rPr lang="fr-FR" sz="2000" dirty="0" smtClean="0"/>
              <a:t>) et la qualité d'expérience (</a:t>
            </a:r>
            <a:r>
              <a:rPr lang="fr-FR" sz="2000" dirty="0" err="1" smtClean="0"/>
              <a:t>QoE</a:t>
            </a:r>
            <a:r>
              <a:rPr lang="fr-FR" sz="2000" dirty="0" smtClean="0"/>
              <a:t>) pour l'ensemble des terminaux, réseaux et services allant de la voix sur les réseaux à circuits fixes aux applications multimédia sur des réseaux qui sont mobiles et par paquets. </a:t>
            </a:r>
            <a:endParaRPr lang="en-US" sz="2000" dirty="0" smtClean="0"/>
          </a:p>
          <a:p>
            <a:pPr marL="269875" indent="-269875">
              <a:defRPr/>
            </a:pPr>
            <a:r>
              <a:rPr lang="fr-FR" sz="2000" dirty="0" smtClean="0"/>
              <a:t>Inclus dans ce cadre sont les aspects opérationnels de la performance, de la qualité de service et d'expérience, les aspects de qualité d'interopérabilité de bout en bout, et le développement de méthodes d'évaluation de la qualité multimédia, à la fois subjectives et objectives.</a:t>
            </a:r>
            <a:endParaRPr lang="en-US" sz="2000" dirty="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6</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358082"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0"/>
          <p:cNvSpPr>
            <a:spLocks noGrp="1" noChangeArrowheads="1"/>
          </p:cNvSpPr>
          <p:nvPr>
            <p:ph type="title"/>
          </p:nvPr>
        </p:nvSpPr>
        <p:spPr>
          <a:xfrm>
            <a:off x="0" y="0"/>
            <a:ext cx="9144000" cy="1143000"/>
          </a:xfrm>
        </p:spPr>
        <p:txBody>
          <a:bodyPr/>
          <a:lstStyle/>
          <a:p>
            <a:pPr marL="0" indent="0">
              <a:defRPr/>
            </a:pPr>
            <a:r>
              <a:rPr lang="en-US" dirty="0" err="1" smtClean="0"/>
              <a:t>Groupe</a:t>
            </a:r>
            <a:r>
              <a:rPr lang="en-US" dirty="0" smtClean="0"/>
              <a:t> </a:t>
            </a:r>
            <a:r>
              <a:rPr lang="en-US" dirty="0" err="1" smtClean="0"/>
              <a:t>d’études</a:t>
            </a:r>
            <a:r>
              <a:rPr lang="en-US" dirty="0" smtClean="0"/>
              <a:t> </a:t>
            </a:r>
            <a:r>
              <a:rPr lang="en-US" dirty="0" smtClean="0"/>
              <a:t>12 (</a:t>
            </a:r>
            <a:r>
              <a:rPr lang="fr-FR" dirty="0" smtClean="0"/>
              <a:t>Période d'études</a:t>
            </a:r>
            <a:r>
              <a:rPr lang="en-US" dirty="0" smtClean="0"/>
              <a:t> 2013-2016) Performance, </a:t>
            </a:r>
            <a:r>
              <a:rPr lang="en-US" dirty="0" err="1" smtClean="0"/>
              <a:t>QoS</a:t>
            </a:r>
            <a:r>
              <a:rPr lang="en-US" dirty="0" smtClean="0"/>
              <a:t> et QoE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60351"/>
            <a:ext cx="8291513" cy="4032746"/>
          </a:xfrm>
        </p:spPr>
        <p:txBody>
          <a:bodyPr/>
          <a:lstStyle/>
          <a:p>
            <a:pPr marL="0" indent="0" algn="ctr">
              <a:buFontTx/>
              <a:buNone/>
              <a:defRPr/>
            </a:pPr>
            <a:r>
              <a:rPr lang="en-US" sz="3200" b="1" dirty="0" smtClean="0"/>
              <a:t>Les </a:t>
            </a:r>
            <a:r>
              <a:rPr lang="en-US" sz="3200" b="1" dirty="0" err="1" smtClean="0"/>
              <a:t>rôles</a:t>
            </a:r>
            <a:r>
              <a:rPr lang="en-US" sz="3200" b="1" dirty="0" smtClean="0"/>
              <a:t> des </a:t>
            </a:r>
            <a:r>
              <a:rPr lang="en-US" sz="3200" b="1" dirty="0" err="1" smtClean="0"/>
              <a:t>groupes</a:t>
            </a:r>
            <a:r>
              <a:rPr lang="en-US" sz="3200" b="1" dirty="0" smtClean="0"/>
              <a:t> </a:t>
            </a:r>
            <a:r>
              <a:rPr lang="en-US" sz="3200" b="1" dirty="0" err="1" smtClean="0"/>
              <a:t>d’études</a:t>
            </a:r>
            <a:r>
              <a:rPr lang="en-US" sz="3200" b="1" dirty="0" smtClean="0"/>
              <a:t> </a:t>
            </a:r>
            <a:r>
              <a:rPr lang="en-US" sz="3200" b="1" dirty="0" err="1" smtClean="0"/>
              <a:t>principaux</a:t>
            </a:r>
            <a:endParaRPr lang="en-US" sz="3200" b="1" dirty="0"/>
          </a:p>
          <a:p>
            <a:pPr>
              <a:defRPr/>
            </a:pPr>
            <a:r>
              <a:rPr lang="fr-FR" sz="3200" dirty="0" smtClean="0"/>
              <a:t>La qualité du service et de la qualité de l'expérience</a:t>
            </a:r>
            <a:r>
              <a:rPr lang="en-US" sz="3200" dirty="0" smtClean="0"/>
              <a:t>.</a:t>
            </a:r>
            <a:endParaRPr lang="en-US" sz="3200" dirty="0"/>
          </a:p>
          <a:p>
            <a:pPr>
              <a:defRPr/>
            </a:pPr>
            <a:r>
              <a:rPr lang="fr-FR" sz="3200" dirty="0" smtClean="0"/>
              <a:t>La distraction du conducteur et les aspects vocaux des communications automobiles.</a:t>
            </a:r>
            <a:endParaRPr lang="en-US" sz="3200" dirty="0" smtClean="0"/>
          </a:p>
        </p:txBody>
      </p:sp>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7</a:t>
            </a:fld>
            <a:endParaRPr lang="en-US"/>
          </a:p>
        </p:txBody>
      </p:sp>
      <p:pic>
        <p:nvPicPr>
          <p:cNvPr id="5" name="Picture 4"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072206"/>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7158" y="285728"/>
            <a:ext cx="8572560" cy="5840435"/>
          </a:xfrm>
        </p:spPr>
        <p:txBody>
          <a:bodyPr/>
          <a:lstStyle/>
          <a:p>
            <a:pPr algn="ctr">
              <a:buNone/>
            </a:pPr>
            <a:r>
              <a:rPr lang="fr-FR" sz="3200" b="1" smtClean="0"/>
              <a:t> Structure du groupe d’étude 12 – performance de la QoS et QoE</a:t>
            </a:r>
            <a:endParaRPr lang="fr-FR" sz="3200" smtClean="0"/>
          </a:p>
          <a:p>
            <a:pPr>
              <a:buNone/>
            </a:pPr>
            <a:endParaRPr lang="fr-FR" sz="3200" smtClean="0"/>
          </a:p>
          <a:p>
            <a:pPr>
              <a:buNone/>
            </a:pPr>
            <a:r>
              <a:rPr lang="fr-FR" sz="3200" b="1" smtClean="0"/>
              <a:t> </a:t>
            </a:r>
          </a:p>
          <a:p>
            <a:endParaRPr lang="fr-FR" sz="3200" b="1" smtClean="0"/>
          </a:p>
          <a:p>
            <a:pPr>
              <a:buNone/>
            </a:pPr>
            <a:endParaRPr lang="fr-FR" sz="3200"/>
          </a:p>
        </p:txBody>
      </p:sp>
      <p:graphicFrame>
        <p:nvGraphicFramePr>
          <p:cNvPr id="6" name="Table 5"/>
          <p:cNvGraphicFramePr>
            <a:graphicFrameLocks noGrp="1"/>
          </p:cNvGraphicFramePr>
          <p:nvPr>
            <p:extLst>
              <p:ext uri="{D42A27DB-BD31-4B8C-83A1-F6EECF244321}">
                <p14:modId xmlns:p14="http://schemas.microsoft.com/office/powerpoint/2010/main" val="1903329383"/>
              </p:ext>
            </p:extLst>
          </p:nvPr>
        </p:nvGraphicFramePr>
        <p:xfrm>
          <a:off x="899592" y="1628800"/>
          <a:ext cx="7632848" cy="3928864"/>
        </p:xfrm>
        <a:graphic>
          <a:graphicData uri="http://schemas.openxmlformats.org/drawingml/2006/table">
            <a:tbl>
              <a:tblPr firstRow="1" bandRow="1">
                <a:tableStyleId>{0E3FDE45-AF77-4B5C-9715-49D594BDF05E}</a:tableStyleId>
              </a:tblPr>
              <a:tblGrid>
                <a:gridCol w="3312368"/>
                <a:gridCol w="4320480"/>
              </a:tblGrid>
              <a:tr h="576064">
                <a:tc>
                  <a:txBody>
                    <a:bodyPr/>
                    <a:lstStyle/>
                    <a:p>
                      <a:pPr marL="0" marR="0" indent="0" algn="l" defTabSz="914400" rtl="0" eaLnBrk="1" fontAlgn="auto" latinLnBrk="0" hangingPunct="0">
                        <a:lnSpc>
                          <a:spcPct val="100000"/>
                        </a:lnSpc>
                        <a:spcBef>
                          <a:spcPts val="400"/>
                        </a:spcBef>
                        <a:spcAft>
                          <a:spcPts val="400"/>
                        </a:spcAft>
                        <a:buClrTx/>
                        <a:buSzTx/>
                        <a:buFontTx/>
                        <a:buNone/>
                        <a:tabLst>
                          <a:tab pos="180340" algn="l"/>
                          <a:tab pos="540385" algn="l"/>
                          <a:tab pos="900430" algn="l"/>
                          <a:tab pos="1260475" algn="l"/>
                          <a:tab pos="1620520" algn="l"/>
                          <a:tab pos="1980565" algn="l"/>
                          <a:tab pos="2340610" algn="l"/>
                        </a:tabLst>
                        <a:defRPr/>
                      </a:pPr>
                      <a:r>
                        <a:rPr lang="fr-FR" sz="2000" b="1" kern="1200" noProof="0" dirty="0" smtClean="0">
                          <a:solidFill>
                            <a:schemeClr val="bg2"/>
                          </a:solidFill>
                          <a:latin typeface="+mn-lt"/>
                          <a:ea typeface="MS Mincho"/>
                          <a:cs typeface="Vrinda" pitchFamily="2" charset="0"/>
                        </a:rPr>
                        <a:t>Question</a:t>
                      </a:r>
                      <a:endParaRPr lang="fr-FR" sz="2000" b="1" kern="1200" noProof="0" dirty="0">
                        <a:solidFill>
                          <a:schemeClr val="bg2"/>
                        </a:solidFill>
                        <a:latin typeface="+mj-lt"/>
                        <a:ea typeface="MS Mincho"/>
                        <a:cs typeface="Vrinda" pitchFamily="2" charset="0"/>
                      </a:endParaRP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fr-FR" sz="2000" b="1" kern="1200" noProof="0" smtClean="0">
                          <a:solidFill>
                            <a:schemeClr val="bg2"/>
                          </a:solidFill>
                          <a:latin typeface="+mj-lt"/>
                          <a:ea typeface="MS Mincho"/>
                          <a:cs typeface="Vrinda" pitchFamily="2" charset="0"/>
                        </a:rPr>
                        <a:t>Titre</a:t>
                      </a:r>
                      <a:endParaRPr lang="fr-FR" sz="2000" b="1" kern="1200" noProof="0">
                        <a:solidFill>
                          <a:schemeClr val="bg2"/>
                        </a:solidFill>
                        <a:latin typeface="+mj-lt"/>
                        <a:ea typeface="MS Mincho"/>
                        <a:cs typeface="Vrinda" pitchFamily="2" charset="0"/>
                      </a:endParaRPr>
                    </a:p>
                  </a:txBody>
                  <a:tcPr marL="68580" marR="68580" marT="0" marB="0"/>
                </a:tc>
              </a:tr>
              <a:tr h="142876">
                <a:tc>
                  <a:txBody>
                    <a:bodyPr/>
                    <a:lstStyle/>
                    <a:p>
                      <a:pPr hangingPunct="0">
                        <a:spcBef>
                          <a:spcPts val="600"/>
                        </a:spcBef>
                        <a:spcAft>
                          <a:spcPts val="0"/>
                        </a:spcAft>
                        <a:tabLst>
                          <a:tab pos="504190" algn="l"/>
                          <a:tab pos="756285" algn="l"/>
                          <a:tab pos="1008380" algn="l"/>
                          <a:tab pos="1260475" algn="l"/>
                        </a:tabLst>
                      </a:pPr>
                      <a:r>
                        <a:rPr lang="fr-FR" sz="2000" b="1" kern="1200" noProof="0" smtClean="0">
                          <a:solidFill>
                            <a:schemeClr val="bg2"/>
                          </a:solidFill>
                          <a:latin typeface="+mj-lt"/>
                          <a:ea typeface="MS Mincho"/>
                          <a:cs typeface="Vrinda" pitchFamily="2" charset="0"/>
                        </a:rPr>
                        <a:t>Q1/12</a:t>
                      </a:r>
                      <a:endParaRPr lang="fr-FR" sz="2000" b="1" kern="1200" noProof="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2000" b="1" kern="1200" noProof="0" dirty="0" smtClean="0">
                          <a:solidFill>
                            <a:schemeClr val="bg2"/>
                          </a:solidFill>
                          <a:latin typeface="+mj-lt"/>
                          <a:ea typeface="MS Mincho"/>
                          <a:cs typeface="Vrinda" pitchFamily="2" charset="0"/>
                        </a:rPr>
                        <a:t>Programme de travail SG 12 et coordination de la </a:t>
                      </a:r>
                      <a:r>
                        <a:rPr lang="fr-FR" sz="2000" b="1" kern="1200" noProof="0" dirty="0" err="1" smtClean="0">
                          <a:solidFill>
                            <a:schemeClr val="bg2"/>
                          </a:solidFill>
                          <a:latin typeface="+mj-lt"/>
                          <a:ea typeface="MS Mincho"/>
                          <a:cs typeface="Vrinda" pitchFamily="2" charset="0"/>
                        </a:rPr>
                        <a:t>QoS</a:t>
                      </a:r>
                      <a:r>
                        <a:rPr lang="fr-FR" sz="2000" b="1" kern="1200" noProof="0" dirty="0" smtClean="0">
                          <a:solidFill>
                            <a:schemeClr val="bg2"/>
                          </a:solidFill>
                          <a:latin typeface="+mj-lt"/>
                          <a:ea typeface="MS Mincho"/>
                          <a:cs typeface="Vrinda" pitchFamily="2" charset="0"/>
                        </a:rPr>
                        <a:t>/</a:t>
                      </a:r>
                      <a:r>
                        <a:rPr lang="fr-FR" sz="2000" b="1" kern="1200" noProof="0" dirty="0" err="1" smtClean="0">
                          <a:solidFill>
                            <a:schemeClr val="bg2"/>
                          </a:solidFill>
                          <a:latin typeface="+mj-lt"/>
                          <a:ea typeface="MS Mincho"/>
                          <a:cs typeface="Vrinda" pitchFamily="2" charset="0"/>
                        </a:rPr>
                        <a:t>QoE</a:t>
                      </a:r>
                      <a:r>
                        <a:rPr lang="fr-FR" sz="2000" b="1" kern="1200" noProof="0" dirty="0" smtClean="0">
                          <a:solidFill>
                            <a:schemeClr val="bg2"/>
                          </a:solidFill>
                          <a:latin typeface="+mj-lt"/>
                          <a:ea typeface="MS Mincho"/>
                          <a:cs typeface="Vrinda" pitchFamily="2" charset="0"/>
                        </a:rPr>
                        <a:t> dans l’UIT‑T</a:t>
                      </a:r>
                      <a:endParaRPr lang="fr-FR" sz="2000" b="1" kern="1200" noProof="0" dirty="0">
                        <a:solidFill>
                          <a:schemeClr val="bg2"/>
                        </a:solidFill>
                        <a:latin typeface="+mj-lt"/>
                        <a:ea typeface="MS Mincho"/>
                        <a:cs typeface="Vrinda" pitchFamily="2" charset="0"/>
                      </a:endParaRPr>
                    </a:p>
                  </a:txBody>
                  <a:tcPr marL="68580" marR="68580" marT="0" marB="0" anchor="ctr"/>
                </a:tc>
              </a:tr>
              <a:tr h="142876">
                <a:tc>
                  <a:txBody>
                    <a:bodyPr/>
                    <a:lstStyle/>
                    <a:p>
                      <a:pPr hangingPunct="0">
                        <a:spcBef>
                          <a:spcPts val="600"/>
                        </a:spcBef>
                        <a:spcAft>
                          <a:spcPts val="0"/>
                        </a:spcAft>
                        <a:tabLst>
                          <a:tab pos="504190" algn="l"/>
                          <a:tab pos="756285" algn="l"/>
                          <a:tab pos="1008380" algn="l"/>
                          <a:tab pos="1260475" algn="l"/>
                        </a:tabLst>
                      </a:pPr>
                      <a:r>
                        <a:rPr lang="fr-FR" sz="2000" b="1" kern="1200" noProof="0" smtClean="0">
                          <a:solidFill>
                            <a:schemeClr val="bg2"/>
                          </a:solidFill>
                          <a:latin typeface="+mj-lt"/>
                          <a:ea typeface="MS Mincho"/>
                          <a:cs typeface="Vrinda" pitchFamily="2" charset="0"/>
                        </a:rPr>
                        <a:t>Q2/12</a:t>
                      </a:r>
                      <a:endParaRPr lang="fr-FR" sz="2000" b="1" kern="1200" noProof="0">
                        <a:solidFill>
                          <a:schemeClr val="bg2"/>
                        </a:solidFill>
                        <a:latin typeface="+mj-lt"/>
                        <a:ea typeface="MS Mincho"/>
                        <a:cs typeface="Vrinda" pitchFamily="2" charset="0"/>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2000" b="1" kern="1200" noProof="0" smtClean="0">
                          <a:solidFill>
                            <a:schemeClr val="bg2"/>
                          </a:solidFill>
                          <a:latin typeface="+mj-lt"/>
                          <a:ea typeface="MS Mincho"/>
                          <a:cs typeface="Vrinda" pitchFamily="2" charset="0"/>
                        </a:rPr>
                        <a:t>Définitions, guides et cadres en relation avec la QoS/QoE</a:t>
                      </a:r>
                      <a:endParaRPr lang="fr-FR" sz="2000" b="1" kern="1200" noProof="0">
                        <a:solidFill>
                          <a:schemeClr val="bg2"/>
                        </a:solidFill>
                        <a:latin typeface="+mj-lt"/>
                        <a:ea typeface="MS Mincho"/>
                        <a:cs typeface="Vrinda" pitchFamily="2" charset="0"/>
                      </a:endParaRPr>
                    </a:p>
                  </a:txBody>
                  <a:tcPr marL="68580" marR="68580" marT="0" marB="0" anchor="ctr"/>
                </a:tc>
              </a:tr>
              <a:tr h="142876">
                <a:tc>
                  <a:txBody>
                    <a:bodyPr/>
                    <a:lstStyle/>
                    <a:p>
                      <a:pPr hangingPunct="0">
                        <a:spcBef>
                          <a:spcPts val="600"/>
                        </a:spcBef>
                        <a:spcAft>
                          <a:spcPts val="0"/>
                        </a:spcAft>
                        <a:tabLst>
                          <a:tab pos="504190" algn="l"/>
                          <a:tab pos="756285" algn="l"/>
                          <a:tab pos="1008380" algn="l"/>
                          <a:tab pos="1260475" algn="l"/>
                        </a:tabLst>
                      </a:pPr>
                      <a:r>
                        <a:rPr lang="fr-FR" sz="2000" b="1" kern="1200" noProof="0" smtClean="0">
                          <a:solidFill>
                            <a:schemeClr val="bg2"/>
                          </a:solidFill>
                          <a:latin typeface="+mj-lt"/>
                          <a:ea typeface="MS Mincho"/>
                          <a:cs typeface="Vrinda" pitchFamily="2" charset="0"/>
                        </a:rPr>
                        <a:t>RG-AFR</a:t>
                      </a:r>
                      <a:endParaRPr lang="fr-FR" sz="2000" b="1" kern="1200" noProof="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fr-FR" sz="2000" b="1" kern="1200" noProof="0" dirty="0" smtClean="0">
                          <a:solidFill>
                            <a:schemeClr val="bg2"/>
                          </a:solidFill>
                          <a:latin typeface="+mj-lt"/>
                          <a:ea typeface="MS Mincho"/>
                          <a:cs typeface="Vrinda" pitchFamily="2" charset="0"/>
                        </a:rPr>
                        <a:t>Groupe régionaux SG12 de l’</a:t>
                      </a:r>
                      <a:r>
                        <a:rPr lang="fr-FR" sz="2000" b="1" kern="1200" noProof="0" dirty="0" smtClean="0">
                          <a:solidFill>
                            <a:schemeClr val="bg2"/>
                          </a:solidFill>
                          <a:latin typeface="+mn-lt"/>
                          <a:ea typeface="MS Mincho"/>
                          <a:cs typeface="Vrinda" pitchFamily="2" charset="0"/>
                        </a:rPr>
                        <a:t>UIT-T</a:t>
                      </a:r>
                      <a:r>
                        <a:rPr lang="fr-FR" sz="2000" b="1" kern="1200" noProof="0" dirty="0" smtClean="0">
                          <a:solidFill>
                            <a:schemeClr val="bg2"/>
                          </a:solidFill>
                          <a:latin typeface="+mj-lt"/>
                          <a:ea typeface="MS Mincho"/>
                          <a:cs typeface="Vrinda" pitchFamily="2" charset="0"/>
                        </a:rPr>
                        <a:t> sur la </a:t>
                      </a:r>
                      <a:r>
                        <a:rPr lang="fr-FR" sz="2000" b="1" kern="1200" noProof="0" dirty="0" err="1" smtClean="0">
                          <a:solidFill>
                            <a:schemeClr val="bg2"/>
                          </a:solidFill>
                          <a:latin typeface="+mj-lt"/>
                          <a:ea typeface="MS Mincho"/>
                          <a:cs typeface="Vrinda" pitchFamily="2" charset="0"/>
                        </a:rPr>
                        <a:t>QoS</a:t>
                      </a:r>
                      <a:r>
                        <a:rPr lang="fr-FR" sz="2000" b="1" kern="1200" noProof="0" dirty="0" smtClean="0">
                          <a:solidFill>
                            <a:schemeClr val="bg2"/>
                          </a:solidFill>
                          <a:latin typeface="+mj-lt"/>
                          <a:ea typeface="MS Mincho"/>
                          <a:cs typeface="Vrinda" pitchFamily="2" charset="0"/>
                        </a:rPr>
                        <a:t> pour la région africaine (SG12 RG-AFR)</a:t>
                      </a:r>
                      <a:endParaRPr lang="fr-FR" sz="2000" b="1" kern="1200" noProof="0" dirty="0">
                        <a:solidFill>
                          <a:schemeClr val="bg2"/>
                        </a:solidFill>
                        <a:latin typeface="+mj-lt"/>
                        <a:ea typeface="MS Mincho"/>
                        <a:cs typeface="Vrinda" pitchFamily="2" charset="0"/>
                      </a:endParaRPr>
                    </a:p>
                  </a:txBody>
                  <a:tcPr marL="68580" marR="68580" marT="0" marB="0"/>
                </a:tc>
              </a:tr>
              <a:tr h="142876">
                <a:tc>
                  <a:txBody>
                    <a:bodyPr/>
                    <a:lstStyle/>
                    <a:p>
                      <a:pPr hangingPunct="0">
                        <a:spcBef>
                          <a:spcPts val="600"/>
                        </a:spcBef>
                        <a:spcAft>
                          <a:spcPts val="0"/>
                        </a:spcAft>
                        <a:tabLst>
                          <a:tab pos="504190" algn="l"/>
                          <a:tab pos="756285" algn="l"/>
                          <a:tab pos="1008380" algn="l"/>
                          <a:tab pos="1260475" algn="l"/>
                        </a:tabLst>
                      </a:pPr>
                      <a:r>
                        <a:rPr lang="fr-FR" sz="2000" b="1" kern="1200" noProof="0" smtClean="0">
                          <a:solidFill>
                            <a:schemeClr val="bg2"/>
                          </a:solidFill>
                          <a:latin typeface="+mj-lt"/>
                          <a:ea typeface="MS Mincho"/>
                          <a:cs typeface="Vrinda" pitchFamily="2" charset="0"/>
                        </a:rPr>
                        <a:t>QSDG</a:t>
                      </a:r>
                      <a:endParaRPr lang="fr-FR" sz="2000" b="1" kern="1200" noProof="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fr-FR" sz="2000" b="1" kern="1200" noProof="0" dirty="0" smtClean="0">
                          <a:solidFill>
                            <a:schemeClr val="bg2"/>
                          </a:solidFill>
                          <a:latin typeface="+mj-lt"/>
                          <a:ea typeface="MS Mincho"/>
                          <a:cs typeface="Vrinda" pitchFamily="2" charset="0"/>
                        </a:rPr>
                        <a:t>Groupe de développement de</a:t>
                      </a:r>
                      <a:r>
                        <a:rPr lang="fr-FR" sz="2000" b="1" kern="1200" baseline="0" noProof="0" dirty="0" smtClean="0">
                          <a:solidFill>
                            <a:schemeClr val="bg2"/>
                          </a:solidFill>
                          <a:latin typeface="+mj-lt"/>
                          <a:ea typeface="MS Mincho"/>
                          <a:cs typeface="Vrinda" pitchFamily="2" charset="0"/>
                        </a:rPr>
                        <a:t> </a:t>
                      </a:r>
                      <a:r>
                        <a:rPr lang="fr-FR" sz="2000" b="1" kern="1200" noProof="0" dirty="0" smtClean="0">
                          <a:solidFill>
                            <a:schemeClr val="bg2"/>
                          </a:solidFill>
                          <a:latin typeface="+mj-lt"/>
                          <a:ea typeface="MS Mincho"/>
                          <a:cs typeface="Vrinda" pitchFamily="2" charset="0"/>
                        </a:rPr>
                        <a:t>la qualité de service</a:t>
                      </a:r>
                      <a:endParaRPr lang="fr-FR" sz="2000" b="1" kern="1200" noProof="0" dirty="0">
                        <a:solidFill>
                          <a:schemeClr val="bg2"/>
                        </a:solidFill>
                        <a:latin typeface="+mj-lt"/>
                        <a:ea typeface="MS Mincho"/>
                        <a:cs typeface="Vrinda" pitchFamily="2" charset="0"/>
                      </a:endParaRPr>
                    </a:p>
                  </a:txBody>
                  <a:tcPr marL="68580" marR="68580" marT="0" marB="0"/>
                </a:tc>
              </a:tr>
            </a:tbl>
          </a:graphicData>
        </a:graphic>
      </p:graphicFrame>
      <p:sp>
        <p:nvSpPr>
          <p:cNvPr id="7" name="Slide Number Placeholder 6"/>
          <p:cNvSpPr>
            <a:spLocks noGrp="1"/>
          </p:cNvSpPr>
          <p:nvPr>
            <p:ph type="sldNum" sz="quarter" idx="10"/>
          </p:nvPr>
        </p:nvSpPr>
        <p:spPr/>
        <p:txBody>
          <a:bodyPr/>
          <a:lstStyle/>
          <a:p>
            <a:pPr>
              <a:defRPr/>
            </a:pPr>
            <a:fld id="{8B72A595-D2AA-4003-BB35-64A2F86D9BD3}" type="slidenum">
              <a:rPr lang="fr-FR" smtClean="0"/>
              <a:pPr>
                <a:defRPr/>
              </a:pPr>
              <a:t>8</a:t>
            </a:fld>
            <a:endParaRPr lang="fr-FR"/>
          </a:p>
        </p:txBody>
      </p:sp>
      <p:pic>
        <p:nvPicPr>
          <p:cNvPr id="8" name="Picture 7"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143644"/>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1"/>
            <p:extLst>
              <p:ext uri="{D42A27DB-BD31-4B8C-83A1-F6EECF244321}">
                <p14:modId xmlns:p14="http://schemas.microsoft.com/office/powerpoint/2010/main" val="2116040422"/>
              </p:ext>
            </p:extLst>
          </p:nvPr>
        </p:nvGraphicFramePr>
        <p:xfrm>
          <a:off x="357158" y="357166"/>
          <a:ext cx="8401050" cy="4567246"/>
        </p:xfrm>
        <a:graphic>
          <a:graphicData uri="http://schemas.openxmlformats.org/drawingml/2006/table">
            <a:tbl>
              <a:tblPr firstRow="1" bandRow="1">
                <a:tableStyleId>{0E3FDE45-AF77-4B5C-9715-49D594BDF05E}</a:tableStyleId>
              </a:tblPr>
              <a:tblGrid>
                <a:gridCol w="3854802"/>
                <a:gridCol w="4546248"/>
              </a:tblGrid>
              <a:tr h="500066">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smtClean="0">
                          <a:solidFill>
                            <a:schemeClr val="bg2"/>
                          </a:solidFill>
                          <a:latin typeface="+mj-lt"/>
                          <a:ea typeface="MS Mincho"/>
                          <a:cs typeface="Vrinda" pitchFamily="2" charset="0"/>
                        </a:rPr>
                        <a:t>Question, </a:t>
                      </a:r>
                      <a:r>
                        <a:rPr lang="en-US" sz="2000" b="1" kern="1200" dirty="0">
                          <a:solidFill>
                            <a:schemeClr val="bg2"/>
                          </a:solidFill>
                          <a:latin typeface="+mj-lt"/>
                          <a:ea typeface="MS Mincho"/>
                          <a:cs typeface="Vrinda" pitchFamily="2" charset="0"/>
                        </a:rPr>
                        <a:t>etc.</a:t>
                      </a:r>
                    </a:p>
                  </a:txBody>
                  <a:tcPr marL="68580" marR="68580" marT="0" marB="0"/>
                </a:tc>
                <a:tc>
                  <a:txBody>
                    <a:bodyPr/>
                    <a:lstStyle/>
                    <a:p>
                      <a:pPr marL="0" algn="l" defTabSz="914400" rtl="0" eaLnBrk="1" latinLnBrk="0" hangingPunct="0">
                        <a:spcBef>
                          <a:spcPts val="400"/>
                        </a:spcBef>
                        <a:spcAft>
                          <a:spcPts val="400"/>
                        </a:spcAft>
                        <a:tabLst>
                          <a:tab pos="180340" algn="l"/>
                          <a:tab pos="540385" algn="l"/>
                          <a:tab pos="900430" algn="l"/>
                          <a:tab pos="1260475" algn="l"/>
                          <a:tab pos="1620520" algn="l"/>
                          <a:tab pos="1980565" algn="l"/>
                          <a:tab pos="2340610" algn="l"/>
                        </a:tabLst>
                      </a:pPr>
                      <a:r>
                        <a:rPr lang="en-US" sz="2000" b="1" kern="1200" dirty="0" err="1" smtClean="0">
                          <a:solidFill>
                            <a:schemeClr val="bg2"/>
                          </a:solidFill>
                          <a:latin typeface="+mj-lt"/>
                          <a:ea typeface="MS Mincho"/>
                          <a:cs typeface="Vrinda" pitchFamily="2" charset="0"/>
                        </a:rPr>
                        <a:t>Titre</a:t>
                      </a:r>
                      <a:endParaRPr lang="en-US" sz="2000" b="1" kern="1200" dirty="0">
                        <a:solidFill>
                          <a:schemeClr val="bg2"/>
                        </a:solidFill>
                        <a:latin typeface="+mj-lt"/>
                        <a:ea typeface="MS Mincho"/>
                        <a:cs typeface="Vrinda" pitchFamily="2" charset="0"/>
                      </a:endParaRPr>
                    </a:p>
                  </a:txBody>
                  <a:tcPr marL="68580" marR="68580" marT="0" marB="0"/>
                </a:tc>
              </a:tr>
              <a:tr h="714380">
                <a:tc>
                  <a:txBody>
                    <a:bodyPr/>
                    <a:lstStyle/>
                    <a:p>
                      <a:pPr hangingPunct="0">
                        <a:spcBef>
                          <a:spcPts val="600"/>
                        </a:spcBef>
                        <a:spcAft>
                          <a:spcPts val="0"/>
                        </a:spcAft>
                        <a:tabLst>
                          <a:tab pos="504190" algn="l"/>
                          <a:tab pos="756285" algn="l"/>
                          <a:tab pos="1008380" algn="l"/>
                          <a:tab pos="1260475" algn="l"/>
                        </a:tabLst>
                      </a:pPr>
                      <a:r>
                        <a:rPr lang="en-GB" sz="2000" b="1" kern="1200" dirty="0">
                          <a:solidFill>
                            <a:schemeClr val="bg2"/>
                          </a:solidFill>
                          <a:latin typeface="+mj-lt"/>
                          <a:ea typeface="MS Mincho"/>
                          <a:cs typeface="Vrinda" pitchFamily="2" charset="0"/>
                        </a:rPr>
                        <a:t>WP1/12</a:t>
                      </a:r>
                      <a:endParaRPr lang="en-US" sz="2000" b="1" kern="1200" dirty="0">
                        <a:solidFill>
                          <a:schemeClr val="bg2"/>
                        </a:solidFill>
                        <a:latin typeface="+mj-lt"/>
                        <a:ea typeface="MS Mincho"/>
                        <a:cs typeface="Vrinda" pitchFamily="2" charset="0"/>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2000" b="1" kern="1200" dirty="0" smtClean="0">
                          <a:solidFill>
                            <a:schemeClr val="bg2"/>
                          </a:solidFill>
                          <a:latin typeface="+mj-lt"/>
                          <a:ea typeface="MS Mincho"/>
                          <a:cs typeface="Vrinda" pitchFamily="2" charset="0"/>
                        </a:rPr>
                        <a:t>Evaluation subjective</a:t>
                      </a:r>
                      <a:r>
                        <a:rPr lang="en-GB" sz="2000" b="1" kern="1200" baseline="0" dirty="0" smtClean="0">
                          <a:solidFill>
                            <a:schemeClr val="bg2"/>
                          </a:solidFill>
                          <a:latin typeface="+mj-lt"/>
                          <a:ea typeface="MS Mincho"/>
                          <a:cs typeface="Vrinda" pitchFamily="2" charset="0"/>
                        </a:rPr>
                        <a:t> des </a:t>
                      </a:r>
                      <a:r>
                        <a:rPr lang="en-GB" sz="2000" b="1" kern="1200" baseline="0" dirty="0" err="1" smtClean="0">
                          <a:solidFill>
                            <a:schemeClr val="bg2"/>
                          </a:solidFill>
                          <a:latin typeface="+mj-lt"/>
                          <a:ea typeface="MS Mincho"/>
                          <a:cs typeface="Vrinda" pitchFamily="2" charset="0"/>
                        </a:rPr>
                        <a:t>terminaux</a:t>
                      </a:r>
                      <a:r>
                        <a:rPr lang="en-GB" sz="2000" b="1" kern="1200" baseline="0" dirty="0" smtClean="0">
                          <a:solidFill>
                            <a:schemeClr val="bg2"/>
                          </a:solidFill>
                          <a:latin typeface="+mj-lt"/>
                          <a:ea typeface="MS Mincho"/>
                          <a:cs typeface="Vrinda" pitchFamily="2" charset="0"/>
                        </a:rPr>
                        <a:t> et </a:t>
                      </a:r>
                      <a:r>
                        <a:rPr lang="en-GB" sz="2000" b="1" kern="1200" baseline="0" dirty="0" err="1" smtClean="0">
                          <a:solidFill>
                            <a:schemeClr val="bg2"/>
                          </a:solidFill>
                          <a:latin typeface="+mj-lt"/>
                          <a:ea typeface="MS Mincho"/>
                          <a:cs typeface="Vrinda" pitchFamily="2" charset="0"/>
                        </a:rPr>
                        <a:t>multimédia</a:t>
                      </a:r>
                      <a:endParaRPr lang="en-US" sz="2000" b="1" kern="1200" dirty="0">
                        <a:solidFill>
                          <a:schemeClr val="bg2"/>
                        </a:solidFill>
                        <a:latin typeface="+mj-lt"/>
                        <a:ea typeface="MS Mincho"/>
                        <a:cs typeface="Vrinda" pitchFamily="2" charset="0"/>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Q3/12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Caractéristiques de transmission de parole des terminaux de communication pour les réseaux fixe, mobile, et par paquets (IP)</a:t>
                      </a:r>
                      <a:endParaRPr lang="en-US" sz="2000" b="1" kern="1200" dirty="0" smtClean="0">
                        <a:solidFill>
                          <a:schemeClr val="bg2"/>
                        </a:solidFill>
                        <a:latin typeface="+mj-lt"/>
                        <a:ea typeface="MS Mincho"/>
                        <a:cs typeface="Vrinda" pitchFamily="2" charset="0"/>
                      </a:endParaRPr>
                    </a:p>
                  </a:txBody>
                  <a:tcPr marL="68580" marR="68580" marT="0" marB="0" anchor="ctr"/>
                </a:tc>
              </a:tr>
              <a:tr h="370840">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Q4/12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Communication mains libres et interfaces utilisateur dans les véhicules </a:t>
                      </a:r>
                      <a:endParaRPr lang="en-US" sz="2000" b="1" kern="1200" dirty="0" smtClean="0">
                        <a:solidFill>
                          <a:schemeClr val="bg2"/>
                        </a:solidFill>
                        <a:latin typeface="+mj-lt"/>
                        <a:ea typeface="MS Mincho"/>
                        <a:cs typeface="Vrinda" pitchFamily="2" charset="0"/>
                      </a:endParaRPr>
                    </a:p>
                  </a:txBody>
                  <a:tcPr marL="68580" marR="68580" marT="0" marB="0" anchor="ctr"/>
                </a:tc>
              </a:tr>
              <a:tr h="571116">
                <a:tc>
                  <a:txBody>
                    <a:bodyPr/>
                    <a:lstStyle/>
                    <a:p>
                      <a:pPr hangingPunct="0">
                        <a:spcBef>
                          <a:spcPts val="600"/>
                        </a:spcBef>
                        <a:spcAft>
                          <a:spcPts val="0"/>
                        </a:spcAft>
                        <a:tabLst>
                          <a:tab pos="504190" algn="l"/>
                          <a:tab pos="756285" algn="l"/>
                          <a:tab pos="1008380" algn="l"/>
                          <a:tab pos="1260475" algn="l"/>
                        </a:tabLst>
                      </a:pPr>
                      <a:r>
                        <a:rPr lang="en-US" sz="2000" b="1" kern="1200" dirty="0">
                          <a:solidFill>
                            <a:schemeClr val="bg2"/>
                          </a:solidFill>
                          <a:latin typeface="+mj-lt"/>
                          <a:ea typeface="MS Mincho"/>
                          <a:cs typeface="Vrinda" pitchFamily="2" charset="0"/>
                        </a:rPr>
                        <a:t>Q5/12</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2000" b="1" kern="1200" dirty="0" smtClean="0">
                          <a:solidFill>
                            <a:schemeClr val="bg2"/>
                          </a:solidFill>
                          <a:latin typeface="+mj-lt"/>
                          <a:ea typeface="MS Mincho"/>
                          <a:cs typeface="Vrinda" pitchFamily="2" charset="0"/>
                        </a:rPr>
                        <a:t>Méthodologies </a:t>
                      </a:r>
                      <a:r>
                        <a:rPr lang="fr-FR" sz="2000" b="1" kern="1200" dirty="0" err="1" smtClean="0">
                          <a:solidFill>
                            <a:schemeClr val="bg2"/>
                          </a:solidFill>
                          <a:latin typeface="+mj-lt"/>
                          <a:ea typeface="MS Mincho"/>
                          <a:cs typeface="Vrinda" pitchFamily="2" charset="0"/>
                        </a:rPr>
                        <a:t>Téléphono</a:t>
                      </a:r>
                      <a:r>
                        <a:rPr lang="fr-FR" sz="2000" b="1" kern="1200" dirty="0" smtClean="0">
                          <a:solidFill>
                            <a:schemeClr val="bg2"/>
                          </a:solidFill>
                          <a:latin typeface="+mj-lt"/>
                          <a:ea typeface="MS Mincho"/>
                          <a:cs typeface="Vrinda" pitchFamily="2" charset="0"/>
                        </a:rPr>
                        <a:t>-métriques </a:t>
                      </a:r>
                      <a:r>
                        <a:rPr lang="fr-FR" sz="2000" b="1" kern="1200" dirty="0" smtClean="0">
                          <a:solidFill>
                            <a:schemeClr val="bg2"/>
                          </a:solidFill>
                          <a:latin typeface="+mj-lt"/>
                          <a:ea typeface="MS Mincho"/>
                          <a:cs typeface="Vrinda" pitchFamily="2" charset="0"/>
                        </a:rPr>
                        <a:t>pour les combinés et le casque</a:t>
                      </a:r>
                      <a:endParaRPr lang="en-US" sz="2000" b="1" kern="1200" dirty="0" smtClean="0">
                        <a:solidFill>
                          <a:schemeClr val="bg2"/>
                        </a:solidFill>
                        <a:latin typeface="+mj-lt"/>
                        <a:ea typeface="MS Mincho"/>
                        <a:cs typeface="Vrinda" pitchFamily="2" charset="0"/>
                      </a:endParaRPr>
                    </a:p>
                  </a:txBody>
                  <a:tcPr marL="68580" marR="68580" marT="0" marB="0" anchor="ctr"/>
                </a:tc>
              </a:tr>
            </a:tbl>
          </a:graphicData>
        </a:graphic>
      </p:graphicFrame>
      <p:sp>
        <p:nvSpPr>
          <p:cNvPr id="4" name="Slide Number Placeholder 3"/>
          <p:cNvSpPr>
            <a:spLocks noGrp="1"/>
          </p:cNvSpPr>
          <p:nvPr>
            <p:ph type="sldNum" sz="quarter" idx="10"/>
          </p:nvPr>
        </p:nvSpPr>
        <p:spPr/>
        <p:txBody>
          <a:bodyPr/>
          <a:lstStyle/>
          <a:p>
            <a:pPr>
              <a:defRPr/>
            </a:pPr>
            <a:fld id="{8B72A595-D2AA-4003-BB35-64A2F86D9BD3}" type="slidenum">
              <a:rPr lang="en-US" smtClean="0"/>
              <a:pPr>
                <a:defRPr/>
              </a:pPr>
              <a:t>9</a:t>
            </a:fld>
            <a:endParaRPr lang="en-US"/>
          </a:p>
        </p:txBody>
      </p:sp>
      <p:pic>
        <p:nvPicPr>
          <p:cNvPr id="6" name="Picture 5" descr="ITUseries"/>
          <p:cNvPicPr>
            <a:picLocks noChangeAspect="1" noChangeArrowheads="1"/>
          </p:cNvPicPr>
          <p:nvPr/>
        </p:nvPicPr>
        <p:blipFill>
          <a:blip r:embed="rId3" cstate="print">
            <a:extLst>
              <a:ext uri="{28A0092B-C50C-407E-A947-70E740481C1C}">
                <a14:useLocalDpi xmlns:a14="http://schemas.microsoft.com/office/drawing/2010/main" val="0"/>
              </a:ext>
            </a:extLst>
          </a:blip>
          <a:srcRect t="17264" b="69327"/>
          <a:stretch>
            <a:fillRect/>
          </a:stretch>
        </p:blipFill>
        <p:spPr bwMode="auto">
          <a:xfrm>
            <a:off x="7429520" y="6346825"/>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6E0D618E37BE47BCAC3BA870930402" ma:contentTypeVersion="3" ma:contentTypeDescription="Create a new document." ma:contentTypeScope="" ma:versionID="427e82feef3efa06a01b6484eb8756a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A2B6E1-03E3-4D0A-B7E1-FA35E026E822}"/>
</file>

<file path=customXml/itemProps2.xml><?xml version="1.0" encoding="utf-8"?>
<ds:datastoreItem xmlns:ds="http://schemas.openxmlformats.org/officeDocument/2006/customXml" ds:itemID="{B90047D5-A784-4D09-8A66-C46E546C8D5E}"/>
</file>

<file path=customXml/itemProps3.xml><?xml version="1.0" encoding="utf-8"?>
<ds:datastoreItem xmlns:ds="http://schemas.openxmlformats.org/officeDocument/2006/customXml" ds:itemID="{223C5188-18FF-4A02-BAA6-C5B71BCD0CD6}"/>
</file>

<file path=docProps/app.xml><?xml version="1.0" encoding="utf-8"?>
<Properties xmlns="http://schemas.openxmlformats.org/officeDocument/2006/extended-properties" xmlns:vt="http://schemas.openxmlformats.org/officeDocument/2006/docPropsVTypes">
  <Template>ITU-e</Template>
  <TotalTime>3062</TotalTime>
  <Words>1822</Words>
  <Application>Microsoft Office PowerPoint</Application>
  <PresentationFormat>Affichage à l'écran (4:3)</PresentationFormat>
  <Paragraphs>285</Paragraphs>
  <Slides>31</Slides>
  <Notes>31</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ITU-e</vt:lpstr>
      <vt:lpstr>Présentation du groupe régional de l’UIT de SG12 pour l’Afrique</vt:lpstr>
      <vt:lpstr>Le cadre de l’UIT-T</vt:lpstr>
      <vt:lpstr>Les normes de l'UIT-T</vt:lpstr>
      <vt:lpstr>Groupes d'études UIT-T</vt:lpstr>
      <vt:lpstr>Groupe d’études 12 de l’UIT-T - Performance, QoS et QoE</vt:lpstr>
      <vt:lpstr>Groupe d’études 12 (Période d'études 2013-2016) Performance, QoS et QoE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Equipe de direction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TALIB Hassan</cp:lastModifiedBy>
  <cp:revision>593</cp:revision>
  <cp:lastPrinted>2001-11-25T13:41:09Z</cp:lastPrinted>
  <dcterms:created xsi:type="dcterms:W3CDTF">2007-02-20T15:47:31Z</dcterms:created>
  <dcterms:modified xsi:type="dcterms:W3CDTF">2013-07-12T12:57:10Z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0x010100916E0D618E37BE47BCAC3BA870930402</vt:lpwstr>
  </property>
</Properties>
</file>