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commentAuthors.xml" ContentType="application/vnd.openxmlformats-officedocument.presentationml.commentAuthors+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1"/>
  </p:notesMasterIdLst>
  <p:sldIdLst>
    <p:sldId id="256" r:id="rId2"/>
    <p:sldId id="275" r:id="rId3"/>
    <p:sldId id="271" r:id="rId4"/>
    <p:sldId id="259" r:id="rId5"/>
    <p:sldId id="260" r:id="rId6"/>
    <p:sldId id="272" r:id="rId7"/>
    <p:sldId id="273" r:id="rId8"/>
    <p:sldId id="277" r:id="rId9"/>
    <p:sldId id="262" r:id="rId10"/>
    <p:sldId id="278" r:id="rId11"/>
    <p:sldId id="263" r:id="rId12"/>
    <p:sldId id="266" r:id="rId13"/>
    <p:sldId id="279" r:id="rId14"/>
    <p:sldId id="267" r:id="rId15"/>
    <p:sldId id="280" r:id="rId16"/>
    <p:sldId id="268" r:id="rId17"/>
    <p:sldId id="269" r:id="rId18"/>
    <p:sldId id="274" r:id="rId19"/>
    <p:sldId id="270"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cepuser"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8" autoAdjust="0"/>
    <p:restoredTop sz="94660"/>
  </p:normalViewPr>
  <p:slideViewPr>
    <p:cSldViewPr>
      <p:cViewPr>
        <p:scale>
          <a:sx n="60" d="100"/>
          <a:sy n="60" d="100"/>
        </p:scale>
        <p:origin x="-1548"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6C7D49-56F4-402C-9094-1635E489C3EE}" type="datetimeFigureOut">
              <a:rPr lang="fr-FR" smtClean="0"/>
              <a:pPr/>
              <a:t>16/07/2013</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2CD2B3-271D-42A4-8443-9211F68FB311}" type="slidenum">
              <a:rPr lang="fr-FR" smtClean="0"/>
              <a:pPr/>
              <a:t>‹N°›</a:t>
            </a:fld>
            <a:endParaRPr lang="fr-FR" dirty="0"/>
          </a:p>
        </p:txBody>
      </p:sp>
    </p:spTree>
    <p:extLst>
      <p:ext uri="{BB962C8B-B14F-4D97-AF65-F5344CB8AC3E}">
        <p14:creationId xmlns:p14="http://schemas.microsoft.com/office/powerpoint/2010/main" val="1961405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52CD2B3-271D-42A4-8443-9211F68FB311}" type="slidenum">
              <a:rPr lang="fr-FR" smtClean="0"/>
              <a:pPr/>
              <a:t>9</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52CD2B3-271D-42A4-8443-9211F68FB311}" type="slidenum">
              <a:rPr lang="fr-FR" smtClean="0"/>
              <a:pPr/>
              <a:t>10</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91DF6CCE-71B7-4356-9E95-B2F8186B4E4A}" type="datetimeFigureOut">
              <a:rPr lang="fr-FR" smtClean="0"/>
              <a:pPr/>
              <a:t>16/07/2013</a:t>
            </a:fld>
            <a:endParaRPr lang="fr-FR" dirty="0"/>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dirty="0"/>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59DE0F17-9AF3-4DA6-829E-31A04B5BB47A}"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1DF6CCE-71B7-4356-9E95-B2F8186B4E4A}" type="datetimeFigureOut">
              <a:rPr lang="fr-FR" smtClean="0"/>
              <a:pPr/>
              <a:t>16/07/2013</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59DE0F17-9AF3-4DA6-829E-31A04B5BB47A}"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1DF6CCE-71B7-4356-9E95-B2F8186B4E4A}" type="datetimeFigureOut">
              <a:rPr lang="fr-FR" smtClean="0"/>
              <a:pPr/>
              <a:t>16/07/2013</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59DE0F17-9AF3-4DA6-829E-31A04B5BB47A}"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1DF6CCE-71B7-4356-9E95-B2F8186B4E4A}" type="datetimeFigureOut">
              <a:rPr lang="fr-FR" smtClean="0"/>
              <a:pPr/>
              <a:t>16/07/2013</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59DE0F17-9AF3-4DA6-829E-31A04B5BB47A}" type="slidenum">
              <a:rPr lang="fr-FR" smtClean="0"/>
              <a:pPr/>
              <a:t>‹N°›</a:t>
            </a:fld>
            <a:endParaRPr lang="fr-FR" dirty="0"/>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91DF6CCE-71B7-4356-9E95-B2F8186B4E4A}" type="datetimeFigureOut">
              <a:rPr lang="fr-FR" smtClean="0"/>
              <a:pPr/>
              <a:t>16/07/2013</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59DE0F17-9AF3-4DA6-829E-31A04B5BB47A}" type="slidenum">
              <a:rPr lang="fr-FR" smtClean="0"/>
              <a:pPr/>
              <a:t>‹N°›</a:t>
            </a:fld>
            <a:endParaRPr lang="fr-FR"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91DF6CCE-71B7-4356-9E95-B2F8186B4E4A}" type="datetimeFigureOut">
              <a:rPr lang="fr-FR" smtClean="0"/>
              <a:pPr/>
              <a:t>16/07/2013</a:t>
            </a:fld>
            <a:endParaRPr lang="fr-FR" dirty="0"/>
          </a:p>
        </p:txBody>
      </p:sp>
      <p:sp>
        <p:nvSpPr>
          <p:cNvPr id="6" name="Espace réservé du pied de page 5"/>
          <p:cNvSpPr>
            <a:spLocks noGrp="1"/>
          </p:cNvSpPr>
          <p:nvPr>
            <p:ph type="ftr" sz="quarter" idx="11"/>
          </p:nvPr>
        </p:nvSpPr>
        <p:spPr/>
        <p:txBody>
          <a:bodyPr/>
          <a:lstStyle>
            <a:extLst/>
          </a:lstStyle>
          <a:p>
            <a:endParaRPr lang="fr-FR" dirty="0"/>
          </a:p>
        </p:txBody>
      </p:sp>
      <p:sp>
        <p:nvSpPr>
          <p:cNvPr id="7" name="Espace réservé du numéro de diapositive 6"/>
          <p:cNvSpPr>
            <a:spLocks noGrp="1"/>
          </p:cNvSpPr>
          <p:nvPr>
            <p:ph type="sldNum" sz="quarter" idx="12"/>
          </p:nvPr>
        </p:nvSpPr>
        <p:spPr/>
        <p:txBody>
          <a:bodyPr/>
          <a:lstStyle>
            <a:extLst/>
          </a:lstStyle>
          <a:p>
            <a:fld id="{59DE0F17-9AF3-4DA6-829E-31A04B5BB47A}" type="slidenum">
              <a:rPr lang="fr-FR" smtClean="0"/>
              <a:pPr/>
              <a:t>‹N°›</a:t>
            </a:fld>
            <a:endParaRPr lang="fr-FR" dirty="0"/>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91DF6CCE-71B7-4356-9E95-B2F8186B4E4A}" type="datetimeFigureOut">
              <a:rPr lang="fr-FR" smtClean="0"/>
              <a:pPr/>
              <a:t>16/07/2013</a:t>
            </a:fld>
            <a:endParaRPr lang="fr-FR" dirty="0"/>
          </a:p>
        </p:txBody>
      </p:sp>
      <p:sp>
        <p:nvSpPr>
          <p:cNvPr id="8" name="Espace réservé du pied de page 7"/>
          <p:cNvSpPr>
            <a:spLocks noGrp="1"/>
          </p:cNvSpPr>
          <p:nvPr>
            <p:ph type="ftr" sz="quarter" idx="11"/>
          </p:nvPr>
        </p:nvSpPr>
        <p:spPr/>
        <p:txBody>
          <a:bodyPr/>
          <a:lstStyle>
            <a:extLst/>
          </a:lstStyle>
          <a:p>
            <a:endParaRPr lang="fr-FR" dirty="0"/>
          </a:p>
        </p:txBody>
      </p:sp>
      <p:sp>
        <p:nvSpPr>
          <p:cNvPr id="9" name="Espace réservé du numéro de diapositive 8"/>
          <p:cNvSpPr>
            <a:spLocks noGrp="1"/>
          </p:cNvSpPr>
          <p:nvPr>
            <p:ph type="sldNum" sz="quarter" idx="12"/>
          </p:nvPr>
        </p:nvSpPr>
        <p:spPr/>
        <p:txBody>
          <a:bodyPr/>
          <a:lstStyle>
            <a:extLst/>
          </a:lstStyle>
          <a:p>
            <a:fld id="{59DE0F17-9AF3-4DA6-829E-31A04B5BB47A}" type="slidenum">
              <a:rPr lang="fr-FR" smtClean="0"/>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91DF6CCE-71B7-4356-9E95-B2F8186B4E4A}" type="datetimeFigureOut">
              <a:rPr lang="fr-FR" smtClean="0"/>
              <a:pPr/>
              <a:t>16/07/2013</a:t>
            </a:fld>
            <a:endParaRPr lang="fr-FR" dirty="0"/>
          </a:p>
        </p:txBody>
      </p:sp>
      <p:sp>
        <p:nvSpPr>
          <p:cNvPr id="4" name="Espace réservé du pied de page 3"/>
          <p:cNvSpPr>
            <a:spLocks noGrp="1"/>
          </p:cNvSpPr>
          <p:nvPr>
            <p:ph type="ftr" sz="quarter" idx="11"/>
          </p:nvPr>
        </p:nvSpPr>
        <p:spPr/>
        <p:txBody>
          <a:bodyPr/>
          <a:lstStyle>
            <a:extLst/>
          </a:lstStyle>
          <a:p>
            <a:endParaRPr lang="fr-FR" dirty="0"/>
          </a:p>
        </p:txBody>
      </p:sp>
      <p:sp>
        <p:nvSpPr>
          <p:cNvPr id="5" name="Espace réservé du numéro de diapositive 4"/>
          <p:cNvSpPr>
            <a:spLocks noGrp="1"/>
          </p:cNvSpPr>
          <p:nvPr>
            <p:ph type="sldNum" sz="quarter" idx="12"/>
          </p:nvPr>
        </p:nvSpPr>
        <p:spPr/>
        <p:txBody>
          <a:bodyPr/>
          <a:lstStyle>
            <a:extLst/>
          </a:lstStyle>
          <a:p>
            <a:fld id="{59DE0F17-9AF3-4DA6-829E-31A04B5BB47A}" type="slidenum">
              <a:rPr lang="fr-FR" smtClean="0"/>
              <a:pPr/>
              <a:t>‹N°›</a:t>
            </a:fld>
            <a:endParaRPr lang="fr-FR" dirty="0"/>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91DF6CCE-71B7-4356-9E95-B2F8186B4E4A}" type="datetimeFigureOut">
              <a:rPr lang="fr-FR" smtClean="0"/>
              <a:pPr/>
              <a:t>16/07/2013</a:t>
            </a:fld>
            <a:endParaRPr lang="fr-FR" dirty="0"/>
          </a:p>
        </p:txBody>
      </p:sp>
      <p:sp>
        <p:nvSpPr>
          <p:cNvPr id="3" name="Espace réservé du pied de page 2"/>
          <p:cNvSpPr>
            <a:spLocks noGrp="1"/>
          </p:cNvSpPr>
          <p:nvPr>
            <p:ph type="ftr" sz="quarter" idx="11"/>
          </p:nvPr>
        </p:nvSpPr>
        <p:spPr/>
        <p:txBody>
          <a:bodyPr/>
          <a:lstStyle>
            <a:extLst/>
          </a:lstStyle>
          <a:p>
            <a:endParaRPr lang="fr-FR" dirty="0"/>
          </a:p>
        </p:txBody>
      </p:sp>
      <p:sp>
        <p:nvSpPr>
          <p:cNvPr id="4" name="Espace réservé du numéro de diapositive 3"/>
          <p:cNvSpPr>
            <a:spLocks noGrp="1"/>
          </p:cNvSpPr>
          <p:nvPr>
            <p:ph type="sldNum" sz="quarter" idx="12"/>
          </p:nvPr>
        </p:nvSpPr>
        <p:spPr/>
        <p:txBody>
          <a:bodyPr/>
          <a:lstStyle>
            <a:extLst/>
          </a:lstStyle>
          <a:p>
            <a:fld id="{59DE0F17-9AF3-4DA6-829E-31A04B5BB47A}"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91DF6CCE-71B7-4356-9E95-B2F8186B4E4A}" type="datetimeFigureOut">
              <a:rPr lang="fr-FR" smtClean="0"/>
              <a:pPr/>
              <a:t>16/07/2013</a:t>
            </a:fld>
            <a:endParaRPr lang="fr-FR" dirty="0"/>
          </a:p>
        </p:txBody>
      </p:sp>
      <p:sp>
        <p:nvSpPr>
          <p:cNvPr id="6" name="Espace réservé du pied de page 5"/>
          <p:cNvSpPr>
            <a:spLocks noGrp="1"/>
          </p:cNvSpPr>
          <p:nvPr>
            <p:ph type="ftr" sz="quarter" idx="11"/>
          </p:nvPr>
        </p:nvSpPr>
        <p:spPr/>
        <p:txBody>
          <a:bodyPr/>
          <a:lstStyle>
            <a:extLst/>
          </a:lstStyle>
          <a:p>
            <a:endParaRPr lang="fr-FR" dirty="0"/>
          </a:p>
        </p:txBody>
      </p:sp>
      <p:sp>
        <p:nvSpPr>
          <p:cNvPr id="7" name="Espace réservé du numéro de diapositive 6"/>
          <p:cNvSpPr>
            <a:spLocks noGrp="1"/>
          </p:cNvSpPr>
          <p:nvPr>
            <p:ph type="sldNum" sz="quarter" idx="12"/>
          </p:nvPr>
        </p:nvSpPr>
        <p:spPr/>
        <p:txBody>
          <a:bodyPr/>
          <a:lstStyle>
            <a:extLst/>
          </a:lstStyle>
          <a:p>
            <a:fld id="{59DE0F17-9AF3-4DA6-829E-31A04B5BB47A}" type="slidenum">
              <a:rPr lang="fr-FR" smtClean="0"/>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dirty="0"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91DF6CCE-71B7-4356-9E95-B2F8186B4E4A}" type="datetimeFigureOut">
              <a:rPr lang="fr-FR" smtClean="0"/>
              <a:pPr/>
              <a:t>16/07/2013</a:t>
            </a:fld>
            <a:endParaRPr lang="fr-FR" dirty="0"/>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dirty="0"/>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59DE0F17-9AF3-4DA6-829E-31A04B5BB47A}" type="slidenum">
              <a:rPr lang="fr-FR" smtClean="0"/>
              <a:pPr/>
              <a:t>‹N°›</a:t>
            </a:fld>
            <a:endParaRPr lang="fr-FR" dirty="0"/>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Triangle rect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Triangle rect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1DF6CCE-71B7-4356-9E95-B2F8186B4E4A}" type="datetimeFigureOut">
              <a:rPr lang="fr-FR" smtClean="0"/>
              <a:pPr/>
              <a:t>16/07/2013</a:t>
            </a:fld>
            <a:endParaRPr lang="fr-FR" dirty="0"/>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dirty="0"/>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9DE0F17-9AF3-4DA6-829E-31A04B5BB47A}"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arce.bf/"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512" y="2130425"/>
            <a:ext cx="8784976" cy="4250903"/>
          </a:xfrm>
        </p:spPr>
        <p:txBody>
          <a:bodyPr>
            <a:normAutofit fontScale="90000"/>
          </a:bodyPr>
          <a:lstStyle/>
          <a:p>
            <a:pPr algn="ctr"/>
            <a:r>
              <a:rPr lang="fr-FR" dirty="0"/>
              <a:t/>
            </a:r>
            <a:br>
              <a:rPr lang="fr-FR" dirty="0"/>
            </a:br>
            <a:r>
              <a:rPr lang="fr-FR" sz="5300" dirty="0"/>
              <a:t> </a:t>
            </a:r>
            <a:br>
              <a:rPr lang="fr-FR" sz="5300" dirty="0"/>
            </a:br>
            <a:r>
              <a:rPr lang="fr-FR" sz="5300" dirty="0"/>
              <a:t> </a:t>
            </a:r>
            <a:r>
              <a:rPr lang="en-US" sz="3600" dirty="0">
                <a:effectLst/>
              </a:rPr>
              <a:t>NETWORK QUALITY OF SERVICE: ARCEP’S EXPERIENCE IN BURKINA FASO</a:t>
            </a:r>
            <a:r>
              <a:rPr lang="fr-FR" sz="3600" dirty="0">
                <a:effectLst/>
              </a:rPr>
              <a:t> </a:t>
            </a:r>
            <a:r>
              <a:rPr lang="fr-FR" sz="4000" dirty="0" smtClean="0"/>
              <a:t/>
            </a:r>
            <a:br>
              <a:rPr lang="fr-FR" sz="4000" dirty="0" smtClean="0"/>
            </a:br>
            <a:r>
              <a:rPr lang="fr-FR" sz="3100" dirty="0"/>
              <a:t/>
            </a:r>
            <a:br>
              <a:rPr lang="fr-FR" sz="3100" dirty="0"/>
            </a:br>
            <a:r>
              <a:rPr lang="fr-FR" sz="3100" dirty="0" smtClean="0"/>
              <a:t/>
            </a:r>
            <a:br>
              <a:rPr lang="fr-FR" sz="3100" dirty="0" smtClean="0"/>
            </a:br>
            <a:r>
              <a:rPr lang="fr-FR" sz="3100" dirty="0" smtClean="0"/>
              <a:t/>
            </a:r>
            <a:br>
              <a:rPr lang="fr-FR" sz="3100" dirty="0" smtClean="0"/>
            </a:br>
            <a:r>
              <a:rPr lang="fr-FR" sz="3100" dirty="0" smtClean="0"/>
              <a:t>			</a:t>
            </a:r>
            <a:r>
              <a:rPr lang="fr-FR" dirty="0" smtClean="0">
                <a:hlinkClick r:id="rId2"/>
              </a:rPr>
              <a:t> </a:t>
            </a:r>
            <a:r>
              <a:rPr lang="fr-FR" dirty="0">
                <a:hlinkClick r:id="rId2"/>
              </a:rPr>
              <a:t>www.arce.bf</a:t>
            </a:r>
            <a:r>
              <a:rPr lang="fr-FR" dirty="0"/>
              <a:t> </a:t>
            </a:r>
            <a:r>
              <a:rPr lang="fr-FR" dirty="0" smtClean="0"/>
              <a:t/>
            </a:r>
            <a:br>
              <a:rPr lang="fr-FR" dirty="0" smtClean="0"/>
            </a:br>
            <a:r>
              <a:rPr lang="fr-FR" dirty="0" smtClean="0"/>
              <a:t>              </a:t>
            </a:r>
            <a:r>
              <a:rPr lang="fr-FR" sz="2700" dirty="0" smtClean="0"/>
              <a:t>+226 50 37 53 60</a:t>
            </a:r>
            <a:endParaRPr lang="fr-FR" sz="2700" dirty="0">
              <a:solidFill>
                <a:srgbClr val="FF0000"/>
              </a:solidFill>
            </a:endParaRPr>
          </a:p>
        </p:txBody>
      </p:sp>
      <p:pic>
        <p:nvPicPr>
          <p:cNvPr id="3" name="Image 2" descr="C:\Users\ARCE\Desktop\LOGO DERNIERE VERSION\Logo ARCEP.jpg"/>
          <p:cNvPicPr/>
          <p:nvPr/>
        </p:nvPicPr>
        <p:blipFill>
          <a:blip r:embed="rId3" cstate="print"/>
          <a:srcRect/>
          <a:stretch>
            <a:fillRect/>
          </a:stretch>
        </p:blipFill>
        <p:spPr bwMode="auto">
          <a:xfrm>
            <a:off x="0" y="0"/>
            <a:ext cx="2524760" cy="1190625"/>
          </a:xfrm>
          <a:prstGeom prst="rect">
            <a:avLst/>
          </a:prstGeom>
          <a:noFill/>
          <a:ln w="9525">
            <a:noFill/>
            <a:miter lim="800000"/>
            <a:headEnd/>
            <a:tailEnd/>
          </a:ln>
        </p:spPr>
      </p:pic>
      <p:pic>
        <p:nvPicPr>
          <p:cNvPr id="1026" name="Picture 2" descr="http://blogues.radio-canada.ca/surleweb/files/2012/12/ITU.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85057" y="0"/>
            <a:ext cx="919163" cy="104536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628800"/>
            <a:ext cx="8748464" cy="2554545"/>
          </a:xfrm>
          <a:prstGeom prst="rect">
            <a:avLst/>
          </a:prstGeom>
        </p:spPr>
        <p:txBody>
          <a:bodyPr wrap="square">
            <a:spAutoFit/>
          </a:bodyPr>
          <a:lstStyle/>
          <a:p>
            <a:r>
              <a:rPr lang="en-US" sz="2000" dirty="0"/>
              <a:t>IV.3 actions carried out</a:t>
            </a:r>
            <a:r>
              <a:rPr lang="en-US" sz="2000" dirty="0" smtClean="0"/>
              <a:t>:</a:t>
            </a:r>
          </a:p>
          <a:p>
            <a:endParaRPr lang="fr-FR" sz="2000" dirty="0"/>
          </a:p>
          <a:p>
            <a:pPr lvl="1"/>
            <a:r>
              <a:rPr lang="en-US" sz="2000" dirty="0"/>
              <a:t>➢ control the privacy and security of communications on the </a:t>
            </a:r>
            <a:r>
              <a:rPr lang="en-US" sz="2000" dirty="0" smtClean="0"/>
              <a:t>operator’s networks ;</a:t>
            </a:r>
            <a:endParaRPr lang="fr-FR" sz="2000" dirty="0"/>
          </a:p>
          <a:p>
            <a:pPr lvl="1"/>
            <a:r>
              <a:rPr lang="en-US" sz="2000" dirty="0"/>
              <a:t>➢ Certification of permanence and continuity of different services on the </a:t>
            </a:r>
            <a:r>
              <a:rPr lang="en-US" sz="2000" dirty="0" smtClean="0"/>
              <a:t>operator’s networks ;</a:t>
            </a:r>
            <a:endParaRPr lang="fr-FR" sz="2000" dirty="0"/>
          </a:p>
          <a:p>
            <a:pPr lvl="1"/>
            <a:r>
              <a:rPr lang="en-US" sz="2000" dirty="0"/>
              <a:t>➢ verification of </a:t>
            </a:r>
            <a:r>
              <a:rPr lang="en-US" sz="2000" dirty="0" smtClean="0"/>
              <a:t>emergency calls functionality on </a:t>
            </a:r>
            <a:r>
              <a:rPr lang="en-US" sz="2000" dirty="0"/>
              <a:t>the </a:t>
            </a:r>
            <a:r>
              <a:rPr lang="en-US" sz="2000" dirty="0" smtClean="0"/>
              <a:t>operator’s networks .</a:t>
            </a:r>
            <a:r>
              <a:rPr lang="fr-FR" sz="2000" dirty="0" smtClean="0"/>
              <a:t> </a:t>
            </a:r>
            <a:endParaRPr lang="fr-FR" dirty="0"/>
          </a:p>
        </p:txBody>
      </p:sp>
      <p:sp>
        <p:nvSpPr>
          <p:cNvPr id="3" name="Chevron 2"/>
          <p:cNvSpPr/>
          <p:nvPr/>
        </p:nvSpPr>
        <p:spPr>
          <a:xfrm>
            <a:off x="1187624" y="314652"/>
            <a:ext cx="6120680"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IV Control through Audit</a:t>
            </a:r>
            <a:r>
              <a:rPr lang="fr-FR" dirty="0">
                <a:solidFill>
                  <a:srgbClr val="000000"/>
                </a:solidFill>
              </a:rPr>
              <a:t> </a:t>
            </a:r>
          </a:p>
        </p:txBody>
      </p:sp>
    </p:spTree>
    <p:extLst>
      <p:ext uri="{BB962C8B-B14F-4D97-AF65-F5344CB8AC3E}">
        <p14:creationId xmlns:p14="http://schemas.microsoft.com/office/powerpoint/2010/main" val="1616204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628800"/>
            <a:ext cx="8208912" cy="4524315"/>
          </a:xfrm>
          <a:prstGeom prst="rect">
            <a:avLst/>
          </a:prstGeom>
        </p:spPr>
        <p:txBody>
          <a:bodyPr wrap="square">
            <a:spAutoFit/>
          </a:bodyPr>
          <a:lstStyle/>
          <a:p>
            <a:r>
              <a:rPr lang="en-US" sz="2400" dirty="0"/>
              <a:t>IV.4 Measurement </a:t>
            </a:r>
            <a:r>
              <a:rPr lang="en-US" sz="2400" dirty="0" smtClean="0"/>
              <a:t>tools</a:t>
            </a:r>
          </a:p>
          <a:p>
            <a:endParaRPr lang="fr-FR" sz="2400" dirty="0"/>
          </a:p>
          <a:p>
            <a:r>
              <a:rPr lang="en-US" sz="2400" dirty="0"/>
              <a:t>➢ For the 2012 campaign a set of TEMS measures was used. It consists of the following:</a:t>
            </a:r>
            <a:endParaRPr lang="fr-FR" sz="2400" dirty="0"/>
          </a:p>
          <a:p>
            <a:endParaRPr lang="en-US" sz="2400" dirty="0" smtClean="0"/>
          </a:p>
          <a:p>
            <a:pPr lvl="1"/>
            <a:r>
              <a:rPr lang="en-US" sz="2400" dirty="0" smtClean="0"/>
              <a:t>• </a:t>
            </a:r>
            <a:r>
              <a:rPr lang="en-US" sz="2400" dirty="0"/>
              <a:t>a tracing mobile (Ericsson R520M);</a:t>
            </a:r>
            <a:endParaRPr lang="fr-FR" sz="2400" dirty="0"/>
          </a:p>
          <a:p>
            <a:pPr lvl="1"/>
            <a:r>
              <a:rPr lang="en-US" sz="2400" dirty="0"/>
              <a:t>• a GPS receiver of the NMEA kind;</a:t>
            </a:r>
            <a:endParaRPr lang="fr-FR" sz="2400" dirty="0"/>
          </a:p>
          <a:p>
            <a:pPr lvl="1"/>
            <a:r>
              <a:rPr lang="en-US" sz="2400" dirty="0"/>
              <a:t>• a software for the acquisition and processing of measurements (</a:t>
            </a:r>
            <a:r>
              <a:rPr lang="en-US" sz="2400" dirty="0" err="1"/>
              <a:t>Tems</a:t>
            </a:r>
            <a:r>
              <a:rPr lang="en-US" sz="2400" dirty="0"/>
              <a:t> Investigation) with appropriate licenses;</a:t>
            </a:r>
            <a:endParaRPr lang="fr-FR" sz="2400" dirty="0"/>
          </a:p>
          <a:p>
            <a:pPr lvl="1"/>
            <a:r>
              <a:rPr lang="en-US" sz="2400" dirty="0"/>
              <a:t>• the MapInfo software was used as a geographic information system for defining the test areas.</a:t>
            </a:r>
            <a:endParaRPr lang="fr-FR" sz="2400" dirty="0"/>
          </a:p>
        </p:txBody>
      </p:sp>
      <p:sp>
        <p:nvSpPr>
          <p:cNvPr id="3" name="Chevron 2"/>
          <p:cNvSpPr/>
          <p:nvPr/>
        </p:nvSpPr>
        <p:spPr>
          <a:xfrm>
            <a:off x="1043608" y="692696"/>
            <a:ext cx="6120680"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IV Control through Audit</a:t>
            </a:r>
            <a:r>
              <a:rPr lang="fr-FR" dirty="0">
                <a:solidFill>
                  <a:srgbClr val="000000"/>
                </a:solidFill>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1124744"/>
            <a:ext cx="8784976" cy="4801315"/>
          </a:xfrm>
          <a:prstGeom prst="rect">
            <a:avLst/>
          </a:prstGeom>
        </p:spPr>
        <p:txBody>
          <a:bodyPr wrap="square">
            <a:spAutoFit/>
          </a:bodyPr>
          <a:lstStyle/>
          <a:p>
            <a:r>
              <a:rPr lang="en-US" dirty="0"/>
              <a:t>V - The </a:t>
            </a:r>
            <a:r>
              <a:rPr lang="en-US" dirty="0" smtClean="0"/>
              <a:t>measured indicators</a:t>
            </a:r>
          </a:p>
          <a:p>
            <a:endParaRPr lang="fr-FR" dirty="0"/>
          </a:p>
          <a:p>
            <a:r>
              <a:rPr lang="en-US" dirty="0"/>
              <a:t>➢ Blocking rate:</a:t>
            </a:r>
            <a:endParaRPr lang="fr-FR" dirty="0"/>
          </a:p>
          <a:p>
            <a:r>
              <a:rPr lang="en-US" dirty="0"/>
              <a:t>It is the ratio between the number of calls having failed after 15 seconds and the total number of accessibility measures. The threshold of the blocking rate of calls is equal to two and a half percent (2.5%: 2% radio and 0.5% switching);</a:t>
            </a:r>
            <a:endParaRPr lang="fr-FR" dirty="0"/>
          </a:p>
          <a:p>
            <a:endParaRPr lang="en-US" dirty="0" smtClean="0"/>
          </a:p>
          <a:p>
            <a:r>
              <a:rPr lang="en-US" dirty="0" smtClean="0"/>
              <a:t>➢ </a:t>
            </a:r>
            <a:r>
              <a:rPr lang="en-US" dirty="0"/>
              <a:t>Outdoor coverage rate:</a:t>
            </a:r>
            <a:endParaRPr lang="fr-FR" dirty="0"/>
          </a:p>
          <a:p>
            <a:r>
              <a:rPr lang="en-US" dirty="0"/>
              <a:t>It is the ratio </a:t>
            </a:r>
            <a:r>
              <a:rPr lang="en-US" u="sng" dirty="0"/>
              <a:t>between</a:t>
            </a:r>
            <a:r>
              <a:rPr lang="en-US" dirty="0"/>
              <a:t> the number of measures of the received power level whose value is greater than -92 </a:t>
            </a:r>
            <a:r>
              <a:rPr lang="en-US" dirty="0" err="1"/>
              <a:t>dBm</a:t>
            </a:r>
            <a:r>
              <a:rPr lang="en-US" dirty="0"/>
              <a:t> </a:t>
            </a:r>
            <a:r>
              <a:rPr lang="en-US" u="sng" dirty="0"/>
              <a:t>and</a:t>
            </a:r>
            <a:r>
              <a:rPr lang="en-US" dirty="0"/>
              <a:t> the total number of measurements;</a:t>
            </a:r>
            <a:endParaRPr lang="fr-FR" dirty="0"/>
          </a:p>
          <a:p>
            <a:endParaRPr lang="en-US" dirty="0" smtClean="0"/>
          </a:p>
          <a:p>
            <a:r>
              <a:rPr lang="en-US" dirty="0" smtClean="0"/>
              <a:t>➢ </a:t>
            </a:r>
            <a:r>
              <a:rPr lang="en-US" dirty="0"/>
              <a:t>Coverage rate (in car)</a:t>
            </a:r>
            <a:endParaRPr lang="fr-FR" dirty="0"/>
          </a:p>
          <a:p>
            <a:r>
              <a:rPr lang="en-US" dirty="0"/>
              <a:t>It is the ratio </a:t>
            </a:r>
            <a:r>
              <a:rPr lang="en-US" u="sng" dirty="0"/>
              <a:t>between</a:t>
            </a:r>
            <a:r>
              <a:rPr lang="en-US" dirty="0"/>
              <a:t> the number of measures of the received power level whose value is greater than -99 </a:t>
            </a:r>
            <a:r>
              <a:rPr lang="en-US" dirty="0" err="1"/>
              <a:t>dBm</a:t>
            </a:r>
            <a:r>
              <a:rPr lang="en-US" dirty="0"/>
              <a:t> </a:t>
            </a:r>
            <a:r>
              <a:rPr lang="en-US" u="sng" dirty="0"/>
              <a:t>and</a:t>
            </a:r>
            <a:r>
              <a:rPr lang="en-US" dirty="0"/>
              <a:t> the total number of coverage measures. (in car: measurements carried out inside a vehicle);</a:t>
            </a:r>
            <a:endParaRPr lang="fr-FR" dirty="0"/>
          </a:p>
          <a:p>
            <a:pPr algn="just"/>
            <a:endParaRPr lang="fr-FR" dirty="0"/>
          </a:p>
        </p:txBody>
      </p:sp>
      <p:sp>
        <p:nvSpPr>
          <p:cNvPr id="5" name="Chevron 4"/>
          <p:cNvSpPr/>
          <p:nvPr/>
        </p:nvSpPr>
        <p:spPr>
          <a:xfrm>
            <a:off x="1043608" y="476672"/>
            <a:ext cx="6120680"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V </a:t>
            </a:r>
            <a:r>
              <a:rPr lang="en-US" dirty="0" smtClean="0">
                <a:solidFill>
                  <a:srgbClr val="000000"/>
                </a:solidFill>
              </a:rPr>
              <a:t>Measured</a:t>
            </a:r>
            <a:r>
              <a:rPr lang="fr-FR" dirty="0" smtClean="0">
                <a:solidFill>
                  <a:srgbClr val="000000"/>
                </a:solidFill>
              </a:rPr>
              <a:t> </a:t>
            </a:r>
            <a:r>
              <a:rPr lang="en-US" dirty="0" smtClean="0">
                <a:solidFill>
                  <a:srgbClr val="000000"/>
                </a:solidFill>
              </a:rPr>
              <a:t>Indicators</a:t>
            </a:r>
            <a:endParaRPr lang="fr-FR" dirty="0">
              <a:solidFill>
                <a:srgbClr val="0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700808"/>
            <a:ext cx="8856984" cy="3139321"/>
          </a:xfrm>
          <a:prstGeom prst="rect">
            <a:avLst/>
          </a:prstGeom>
        </p:spPr>
        <p:txBody>
          <a:bodyPr wrap="square">
            <a:spAutoFit/>
          </a:bodyPr>
          <a:lstStyle/>
          <a:p>
            <a:r>
              <a:rPr lang="en-US" dirty="0"/>
              <a:t>V - The </a:t>
            </a:r>
            <a:r>
              <a:rPr lang="en-US" dirty="0" smtClean="0"/>
              <a:t>measured indicators </a:t>
            </a:r>
          </a:p>
          <a:p>
            <a:endParaRPr lang="fr-FR" dirty="0"/>
          </a:p>
          <a:p>
            <a:r>
              <a:rPr lang="en-US" dirty="0"/>
              <a:t>➢ Coverage rate (Indoor)</a:t>
            </a:r>
            <a:endParaRPr lang="fr-FR" dirty="0"/>
          </a:p>
          <a:p>
            <a:r>
              <a:rPr lang="en-US" dirty="0"/>
              <a:t>It is the ratio between the number of measurements of the field strength whose </a:t>
            </a:r>
            <a:r>
              <a:rPr lang="en-US" dirty="0" err="1"/>
              <a:t>Rxlev</a:t>
            </a:r>
            <a:r>
              <a:rPr lang="en-US" dirty="0"/>
              <a:t> value is greater than -75dBm and the total number of coverage measurements;</a:t>
            </a:r>
            <a:endParaRPr lang="fr-FR" dirty="0"/>
          </a:p>
          <a:p>
            <a:endParaRPr lang="en-US" dirty="0" smtClean="0"/>
          </a:p>
          <a:p>
            <a:r>
              <a:rPr lang="en-US" dirty="0" smtClean="0"/>
              <a:t>➢ </a:t>
            </a:r>
            <a:r>
              <a:rPr lang="en-US" dirty="0"/>
              <a:t>Call break rate (</a:t>
            </a:r>
            <a:r>
              <a:rPr lang="en-US" dirty="0" err="1"/>
              <a:t>Tc</a:t>
            </a:r>
            <a:r>
              <a:rPr lang="en-US" dirty="0"/>
              <a:t>):</a:t>
            </a:r>
            <a:endParaRPr lang="fr-FR" dirty="0"/>
          </a:p>
          <a:p>
            <a:r>
              <a:rPr lang="en-US" dirty="0"/>
              <a:t>Ratio between the number of breaks recorded and the total number of accessibility measures. The threshold of the call break rate is three percent (3%);</a:t>
            </a:r>
            <a:r>
              <a:rPr lang="fr-FR" dirty="0"/>
              <a:t> </a:t>
            </a:r>
          </a:p>
        </p:txBody>
      </p:sp>
      <p:sp>
        <p:nvSpPr>
          <p:cNvPr id="5" name="Chevron 4"/>
          <p:cNvSpPr/>
          <p:nvPr/>
        </p:nvSpPr>
        <p:spPr>
          <a:xfrm>
            <a:off x="971600" y="764704"/>
            <a:ext cx="6120680"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V </a:t>
            </a:r>
            <a:r>
              <a:rPr lang="en-US" dirty="0" smtClean="0">
                <a:solidFill>
                  <a:srgbClr val="000000"/>
                </a:solidFill>
              </a:rPr>
              <a:t>Measured</a:t>
            </a:r>
            <a:r>
              <a:rPr lang="fr-FR" dirty="0" smtClean="0">
                <a:solidFill>
                  <a:srgbClr val="000000"/>
                </a:solidFill>
              </a:rPr>
              <a:t> </a:t>
            </a:r>
            <a:r>
              <a:rPr lang="en-US" dirty="0" smtClean="0">
                <a:solidFill>
                  <a:srgbClr val="000000"/>
                </a:solidFill>
              </a:rPr>
              <a:t>Indicators</a:t>
            </a:r>
            <a:endParaRPr lang="fr-FR" dirty="0">
              <a:solidFill>
                <a:srgbClr val="000000"/>
              </a:solidFill>
            </a:endParaRPr>
          </a:p>
        </p:txBody>
      </p:sp>
    </p:spTree>
    <p:extLst>
      <p:ext uri="{BB962C8B-B14F-4D97-AF65-F5344CB8AC3E}">
        <p14:creationId xmlns:p14="http://schemas.microsoft.com/office/powerpoint/2010/main" val="32633397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1052736"/>
            <a:ext cx="8280920" cy="4524316"/>
          </a:xfrm>
          <a:prstGeom prst="rect">
            <a:avLst/>
          </a:prstGeom>
        </p:spPr>
        <p:txBody>
          <a:bodyPr wrap="square">
            <a:spAutoFit/>
          </a:bodyPr>
          <a:lstStyle/>
          <a:p>
            <a:r>
              <a:rPr lang="en-US" dirty="0"/>
              <a:t>➢ SMS quality of service </a:t>
            </a:r>
            <a:endParaRPr lang="en-US" dirty="0" smtClean="0"/>
          </a:p>
          <a:p>
            <a:endParaRPr lang="fr-FR" dirty="0"/>
          </a:p>
          <a:p>
            <a:pPr lvl="1"/>
            <a:r>
              <a:rPr lang="en-US" dirty="0"/>
              <a:t>• Rate of access to SMS service&gt; 98%;</a:t>
            </a:r>
            <a:endParaRPr lang="fr-FR" dirty="0"/>
          </a:p>
          <a:p>
            <a:pPr lvl="1"/>
            <a:r>
              <a:rPr lang="en-US" dirty="0"/>
              <a:t>• Rate of SMS messages received without error within 2 minutes is&gt; 99%;</a:t>
            </a:r>
            <a:endParaRPr lang="fr-FR" dirty="0"/>
          </a:p>
          <a:p>
            <a:endParaRPr lang="en-US" dirty="0" smtClean="0"/>
          </a:p>
          <a:p>
            <a:r>
              <a:rPr lang="en-US" dirty="0" smtClean="0"/>
              <a:t>➢ </a:t>
            </a:r>
            <a:r>
              <a:rPr lang="en-US" dirty="0"/>
              <a:t>Data quality of </a:t>
            </a:r>
            <a:r>
              <a:rPr lang="en-US" dirty="0" smtClean="0"/>
              <a:t>Service</a:t>
            </a:r>
          </a:p>
          <a:p>
            <a:endParaRPr lang="fr-FR" dirty="0"/>
          </a:p>
          <a:p>
            <a:r>
              <a:rPr lang="en-US" dirty="0"/>
              <a:t>The main data indicators relate to the attachment to the GPRS network (GPRS ATTACH), </a:t>
            </a:r>
            <a:r>
              <a:rPr lang="en-US" dirty="0" smtClean="0"/>
              <a:t>session activation and file download:</a:t>
            </a:r>
            <a:endParaRPr lang="fr-FR" dirty="0"/>
          </a:p>
          <a:p>
            <a:pPr lvl="1"/>
            <a:r>
              <a:rPr lang="en-US" dirty="0"/>
              <a:t>• attach rate to the GPRS network with success;</a:t>
            </a:r>
            <a:endParaRPr lang="fr-FR" dirty="0"/>
          </a:p>
          <a:p>
            <a:pPr lvl="1"/>
            <a:r>
              <a:rPr lang="en-US" dirty="0"/>
              <a:t>• Internet connection rate successfully established within less than 30s;</a:t>
            </a:r>
            <a:endParaRPr lang="fr-FR" dirty="0"/>
          </a:p>
          <a:p>
            <a:pPr lvl="1"/>
            <a:r>
              <a:rPr lang="en-US" dirty="0"/>
              <a:t>• The download speed.</a:t>
            </a:r>
            <a:endParaRPr lang="fr-FR" dirty="0"/>
          </a:p>
          <a:p>
            <a:endParaRPr lang="fr-FR" dirty="0" smtClean="0"/>
          </a:p>
          <a:p>
            <a:pPr lvl="0"/>
            <a:r>
              <a:rPr lang="fr-FR" b="1" dirty="0" smtClean="0"/>
              <a:t>	</a:t>
            </a:r>
            <a:endParaRPr lang="fr-FR" dirty="0"/>
          </a:p>
        </p:txBody>
      </p:sp>
      <p:sp>
        <p:nvSpPr>
          <p:cNvPr id="5" name="Chevron 4"/>
          <p:cNvSpPr/>
          <p:nvPr/>
        </p:nvSpPr>
        <p:spPr>
          <a:xfrm>
            <a:off x="755576" y="332656"/>
            <a:ext cx="6120680"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solidFill>
                <a:srgbClr val="000000"/>
              </a:solidFill>
            </a:endParaRPr>
          </a:p>
          <a:p>
            <a:r>
              <a:rPr lang="en-US" dirty="0" smtClean="0">
                <a:solidFill>
                  <a:srgbClr val="000000"/>
                </a:solidFill>
              </a:rPr>
              <a:t>V Measured</a:t>
            </a:r>
            <a:r>
              <a:rPr lang="fr-FR" dirty="0" smtClean="0">
                <a:solidFill>
                  <a:srgbClr val="000000"/>
                </a:solidFill>
              </a:rPr>
              <a:t> </a:t>
            </a:r>
            <a:r>
              <a:rPr lang="en-US" dirty="0" smtClean="0">
                <a:solidFill>
                  <a:srgbClr val="000000"/>
                </a:solidFill>
              </a:rPr>
              <a:t>Indicators</a:t>
            </a:r>
            <a:endParaRPr lang="fr-FR" dirty="0" smtClean="0">
              <a:solidFill>
                <a:srgbClr val="000000"/>
              </a:solidFill>
            </a:endParaRPr>
          </a:p>
          <a:p>
            <a:endParaRPr lang="fr-FR" dirty="0">
              <a:solidFill>
                <a:srgbClr val="0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1052736"/>
            <a:ext cx="8280920" cy="2308324"/>
          </a:xfrm>
          <a:prstGeom prst="rect">
            <a:avLst/>
          </a:prstGeom>
        </p:spPr>
        <p:txBody>
          <a:bodyPr wrap="square">
            <a:spAutoFit/>
          </a:bodyPr>
          <a:lstStyle/>
          <a:p>
            <a:r>
              <a:rPr lang="en-US" dirty="0"/>
              <a:t>➢ Analysis of OMC counters</a:t>
            </a:r>
            <a:r>
              <a:rPr lang="en-US" dirty="0" smtClean="0"/>
              <a:t>;</a:t>
            </a:r>
          </a:p>
          <a:p>
            <a:endParaRPr lang="fr-FR" dirty="0"/>
          </a:p>
          <a:p>
            <a:r>
              <a:rPr lang="en-US" dirty="0"/>
              <a:t>➢ Verification of emergency numbers:</a:t>
            </a:r>
            <a:endParaRPr lang="fr-FR" dirty="0"/>
          </a:p>
          <a:p>
            <a:pPr lvl="1"/>
            <a:endParaRPr lang="en-US" dirty="0" smtClean="0"/>
          </a:p>
          <a:p>
            <a:pPr lvl="1"/>
            <a:r>
              <a:rPr lang="en-US" dirty="0" smtClean="0"/>
              <a:t>- </a:t>
            </a:r>
            <a:r>
              <a:rPr lang="en-US" dirty="0"/>
              <a:t>17: Police</a:t>
            </a:r>
            <a:endParaRPr lang="fr-FR" dirty="0"/>
          </a:p>
          <a:p>
            <a:pPr lvl="1"/>
            <a:r>
              <a:rPr lang="en-US" dirty="0"/>
              <a:t>- 18 and 112 Firefighters</a:t>
            </a:r>
            <a:endParaRPr lang="fr-FR" dirty="0"/>
          </a:p>
          <a:p>
            <a:pPr lvl="1"/>
            <a:r>
              <a:rPr lang="en-US" dirty="0"/>
              <a:t>- 16: Police</a:t>
            </a:r>
            <a:endParaRPr lang="fr-FR" dirty="0"/>
          </a:p>
          <a:p>
            <a:pPr lvl="1"/>
            <a:endParaRPr lang="fr-FR" dirty="0"/>
          </a:p>
        </p:txBody>
      </p:sp>
      <p:sp>
        <p:nvSpPr>
          <p:cNvPr id="5" name="Chevron 4"/>
          <p:cNvSpPr/>
          <p:nvPr/>
        </p:nvSpPr>
        <p:spPr>
          <a:xfrm>
            <a:off x="395536" y="404664"/>
            <a:ext cx="6120680"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solidFill>
                <a:srgbClr val="000000"/>
              </a:solidFill>
            </a:endParaRPr>
          </a:p>
          <a:p>
            <a:r>
              <a:rPr lang="en-US" dirty="0" smtClean="0">
                <a:solidFill>
                  <a:srgbClr val="000000"/>
                </a:solidFill>
              </a:rPr>
              <a:t>V Measured</a:t>
            </a:r>
            <a:r>
              <a:rPr lang="fr-FR" dirty="0" smtClean="0">
                <a:solidFill>
                  <a:srgbClr val="000000"/>
                </a:solidFill>
              </a:rPr>
              <a:t> </a:t>
            </a:r>
            <a:r>
              <a:rPr lang="en-US" dirty="0" smtClean="0">
                <a:solidFill>
                  <a:srgbClr val="000000"/>
                </a:solidFill>
              </a:rPr>
              <a:t>Indicators</a:t>
            </a:r>
            <a:endParaRPr lang="fr-FR" dirty="0" smtClean="0">
              <a:solidFill>
                <a:srgbClr val="000000"/>
              </a:solidFill>
            </a:endParaRPr>
          </a:p>
          <a:p>
            <a:endParaRPr lang="fr-FR" dirty="0">
              <a:solidFill>
                <a:srgbClr val="000000"/>
              </a:solidFill>
            </a:endParaRPr>
          </a:p>
        </p:txBody>
      </p:sp>
    </p:spTree>
    <p:extLst>
      <p:ext uri="{BB962C8B-B14F-4D97-AF65-F5344CB8AC3E}">
        <p14:creationId xmlns:p14="http://schemas.microsoft.com/office/powerpoint/2010/main" val="1791118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196752"/>
            <a:ext cx="8496944" cy="4247317"/>
          </a:xfrm>
          <a:prstGeom prst="rect">
            <a:avLst/>
          </a:prstGeom>
        </p:spPr>
        <p:txBody>
          <a:bodyPr wrap="square">
            <a:spAutoFit/>
          </a:bodyPr>
          <a:lstStyle/>
          <a:p>
            <a:r>
              <a:rPr lang="en-US" dirty="0"/>
              <a:t>➢ The survey was conducted by telephone on a representative sample of subscribers. The sample was drawn randomly from a base of active subscribers of each operator</a:t>
            </a:r>
            <a:r>
              <a:rPr lang="en-US" dirty="0" smtClean="0"/>
              <a:t>.</a:t>
            </a:r>
          </a:p>
          <a:p>
            <a:endParaRPr lang="fr-FR" dirty="0"/>
          </a:p>
          <a:p>
            <a:r>
              <a:rPr lang="en-US" dirty="0"/>
              <a:t>➢ The purpose of such a telephone survey being carried out is:</a:t>
            </a:r>
            <a:endParaRPr lang="fr-FR" dirty="0"/>
          </a:p>
          <a:p>
            <a:pPr lvl="1"/>
            <a:r>
              <a:rPr lang="en-US" dirty="0"/>
              <a:t>• assess, on a comparative basis, the quality of service of the three mobile network operators in Burkina Faso available to subscribers;</a:t>
            </a:r>
            <a:endParaRPr lang="fr-FR" dirty="0"/>
          </a:p>
          <a:p>
            <a:pPr lvl="1"/>
            <a:r>
              <a:rPr lang="en-US" dirty="0"/>
              <a:t>• evaluate the purchasing habits and behaviors of mobile users in Burkina Faso;</a:t>
            </a:r>
            <a:endParaRPr lang="fr-FR" dirty="0"/>
          </a:p>
          <a:p>
            <a:pPr lvl="1"/>
            <a:r>
              <a:rPr lang="en-US" dirty="0"/>
              <a:t>• assess the perceptions of mobile phone users regarding the quality of their commercial service operators;</a:t>
            </a:r>
            <a:endParaRPr lang="fr-FR" dirty="0"/>
          </a:p>
          <a:p>
            <a:pPr lvl="1"/>
            <a:r>
              <a:rPr lang="en-US" dirty="0"/>
              <a:t>• assess the perceptions of mobile phone users with regard to the </a:t>
            </a:r>
            <a:r>
              <a:rPr lang="en-US" dirty="0" smtClean="0"/>
              <a:t>quality of </a:t>
            </a:r>
            <a:r>
              <a:rPr lang="en-US" dirty="0"/>
              <a:t>the technical service;</a:t>
            </a:r>
            <a:endParaRPr lang="fr-FR" dirty="0"/>
          </a:p>
          <a:p>
            <a:pPr lvl="1"/>
            <a:r>
              <a:rPr lang="en-US" dirty="0"/>
              <a:t>• assess the perceptions of mobile phone users with regard to the pricing of services.</a:t>
            </a:r>
            <a:r>
              <a:rPr lang="fr-FR" dirty="0"/>
              <a:t> </a:t>
            </a:r>
          </a:p>
        </p:txBody>
      </p:sp>
      <p:sp>
        <p:nvSpPr>
          <p:cNvPr id="3" name="Chevron 2"/>
          <p:cNvSpPr/>
          <p:nvPr/>
        </p:nvSpPr>
        <p:spPr>
          <a:xfrm>
            <a:off x="899592" y="476672"/>
            <a:ext cx="6048672"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VI Client surveys</a:t>
            </a:r>
            <a:endParaRPr lang="fr-FR" dirty="0">
              <a:solidFill>
                <a:srgbClr val="00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28342"/>
            <a:ext cx="8604448" cy="3693319"/>
          </a:xfrm>
          <a:prstGeom prst="rect">
            <a:avLst/>
          </a:prstGeom>
        </p:spPr>
        <p:txBody>
          <a:bodyPr wrap="square">
            <a:spAutoFit/>
          </a:bodyPr>
          <a:lstStyle/>
          <a:p>
            <a:endParaRPr lang="en-US" dirty="0"/>
          </a:p>
          <a:p>
            <a:r>
              <a:rPr lang="en-US" dirty="0" smtClean="0"/>
              <a:t>➢ </a:t>
            </a:r>
            <a:r>
              <a:rPr lang="en-US" dirty="0"/>
              <a:t>After analyzing and processing the raw data, a report presenting the results by network is prepared and sent to each operator</a:t>
            </a:r>
            <a:r>
              <a:rPr lang="en-US" dirty="0" smtClean="0"/>
              <a:t>.</a:t>
            </a:r>
          </a:p>
          <a:p>
            <a:endParaRPr lang="fr-FR" dirty="0"/>
          </a:p>
          <a:p>
            <a:r>
              <a:rPr lang="en-US" dirty="0"/>
              <a:t>➢ ARCEP takes action in accordance with Article 186 of the Act 61-2008, which provides that "In case of breach by any holder of an individual license or a general authorization to the laws and regulations relating to its activity or the requirements of the title under which it exercises, the Regulatory Authority gives to such holder notice to comply within a minimum period of one month, after the defendant has received notification of grievances against it and has been able to consult the file and submit written and / or oral comments. " </a:t>
            </a:r>
            <a:endParaRPr lang="fr-FR" dirty="0" smtClean="0"/>
          </a:p>
          <a:p>
            <a:endParaRPr lang="fr-FR" dirty="0"/>
          </a:p>
        </p:txBody>
      </p:sp>
      <p:sp>
        <p:nvSpPr>
          <p:cNvPr id="3" name="Chevron 2"/>
          <p:cNvSpPr/>
          <p:nvPr/>
        </p:nvSpPr>
        <p:spPr>
          <a:xfrm>
            <a:off x="1043608" y="332656"/>
            <a:ext cx="5976664"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VII Presentation of results</a:t>
            </a:r>
            <a:r>
              <a:rPr lang="fr-FR" dirty="0">
                <a:solidFill>
                  <a:srgbClr val="000000"/>
                </a:solidFill>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18053" y="1556792"/>
            <a:ext cx="8825947" cy="4524316"/>
          </a:xfrm>
          <a:prstGeom prst="rect">
            <a:avLst/>
          </a:prstGeom>
          <a:noFill/>
        </p:spPr>
        <p:txBody>
          <a:bodyPr wrap="square" rtlCol="0">
            <a:spAutoFit/>
          </a:bodyPr>
          <a:lstStyle/>
          <a:p>
            <a:r>
              <a:rPr lang="en-US" dirty="0"/>
              <a:t>➢ Reporting deficiencies by mail</a:t>
            </a:r>
            <a:r>
              <a:rPr lang="en-US" dirty="0" smtClean="0"/>
              <a:t>;</a:t>
            </a:r>
          </a:p>
          <a:p>
            <a:endParaRPr lang="fr-FR" dirty="0"/>
          </a:p>
          <a:p>
            <a:r>
              <a:rPr lang="en-US" dirty="0"/>
              <a:t>➢ </a:t>
            </a:r>
            <a:r>
              <a:rPr lang="en-US" dirty="0" smtClean="0"/>
              <a:t>Notice </a:t>
            </a:r>
            <a:r>
              <a:rPr lang="en-US" dirty="0"/>
              <a:t>to comply within a period of at least one month with potential financial penalty of 500 000 CFA Francs per day not exceeding a total of 50 million FCFA’s;</a:t>
            </a:r>
            <a:endParaRPr lang="fr-FR" dirty="0"/>
          </a:p>
          <a:p>
            <a:endParaRPr lang="en-US" dirty="0" smtClean="0"/>
          </a:p>
          <a:p>
            <a:r>
              <a:rPr lang="en-US" dirty="0" smtClean="0"/>
              <a:t>➢ </a:t>
            </a:r>
            <a:r>
              <a:rPr lang="en-US" dirty="0"/>
              <a:t>P</a:t>
            </a:r>
            <a:r>
              <a:rPr lang="en-US" dirty="0" smtClean="0"/>
              <a:t>enalty </a:t>
            </a:r>
            <a:r>
              <a:rPr lang="en-US" dirty="0"/>
              <a:t>ranging between 1 and 2% of net sales; with a maximum rate of 3% for each subsequent offense;</a:t>
            </a:r>
            <a:endParaRPr lang="fr-FR" dirty="0"/>
          </a:p>
          <a:p>
            <a:r>
              <a:rPr lang="en-US" dirty="0"/>
              <a:t> </a:t>
            </a:r>
            <a:endParaRPr lang="fr-FR" dirty="0"/>
          </a:p>
          <a:p>
            <a:r>
              <a:rPr lang="en-US" dirty="0"/>
              <a:t>➢ Other penalties</a:t>
            </a:r>
            <a:r>
              <a:rPr lang="en-US" dirty="0" smtClean="0"/>
              <a:t>:</a:t>
            </a:r>
          </a:p>
          <a:p>
            <a:endParaRPr lang="fr-FR" dirty="0"/>
          </a:p>
          <a:p>
            <a:pPr lvl="1"/>
            <a:r>
              <a:rPr lang="en-US" dirty="0"/>
              <a:t>a) suspension of individual license or general authorization for a period of one month;</a:t>
            </a:r>
            <a:endParaRPr lang="fr-FR" dirty="0"/>
          </a:p>
          <a:p>
            <a:pPr lvl="1"/>
            <a:r>
              <a:rPr lang="en-US" dirty="0"/>
              <a:t>b) reduction of the </a:t>
            </a:r>
            <a:r>
              <a:rPr lang="en-US" smtClean="0"/>
              <a:t>validity period </a:t>
            </a:r>
            <a:r>
              <a:rPr lang="en-US" dirty="0" smtClean="0"/>
              <a:t>of </a:t>
            </a:r>
            <a:r>
              <a:rPr lang="en-US" dirty="0"/>
              <a:t>the license by one year at most;</a:t>
            </a:r>
            <a:endParaRPr lang="fr-FR" dirty="0"/>
          </a:p>
          <a:p>
            <a:pPr lvl="1"/>
            <a:r>
              <a:rPr lang="en-US" dirty="0"/>
              <a:t>c) non-renewal of an individual license;</a:t>
            </a:r>
            <a:endParaRPr lang="fr-FR" dirty="0"/>
          </a:p>
          <a:p>
            <a:pPr lvl="1"/>
            <a:r>
              <a:rPr lang="en-US" dirty="0"/>
              <a:t>d) withdrawal of the individual license or the general authorization.</a:t>
            </a:r>
            <a:r>
              <a:rPr lang="fr-FR" dirty="0"/>
              <a:t> </a:t>
            </a:r>
            <a:endParaRPr lang="fr-FR" dirty="0" smtClean="0"/>
          </a:p>
        </p:txBody>
      </p:sp>
      <p:sp>
        <p:nvSpPr>
          <p:cNvPr id="5" name="Chevron 4"/>
          <p:cNvSpPr/>
          <p:nvPr/>
        </p:nvSpPr>
        <p:spPr>
          <a:xfrm>
            <a:off x="1619672" y="712120"/>
            <a:ext cx="5976664"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VIII Sanctions</a:t>
            </a:r>
            <a:r>
              <a:rPr lang="fr-FR" dirty="0">
                <a:solidFill>
                  <a:srgbClr val="000000"/>
                </a:solidFill>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rchemin horizontal 2"/>
          <p:cNvSpPr/>
          <p:nvPr/>
        </p:nvSpPr>
        <p:spPr>
          <a:xfrm>
            <a:off x="827584" y="1988840"/>
            <a:ext cx="6984776" cy="2880320"/>
          </a:xfrm>
          <a:prstGeom prst="horizontalScroll">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rPr>
              <a:t>THANK YOU FOR YOUR ATTENTION</a:t>
            </a:r>
            <a:endParaRPr lang="fr-FR" sz="28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hevron 3"/>
          <p:cNvSpPr/>
          <p:nvPr/>
        </p:nvSpPr>
        <p:spPr>
          <a:xfrm>
            <a:off x="395536" y="857391"/>
            <a:ext cx="6048672"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I Legal Framework</a:t>
            </a:r>
            <a:endParaRPr lang="fr-FR" dirty="0">
              <a:solidFill>
                <a:srgbClr val="000000"/>
              </a:solidFill>
            </a:endParaRPr>
          </a:p>
        </p:txBody>
      </p:sp>
      <p:sp>
        <p:nvSpPr>
          <p:cNvPr id="6" name="Chevron 5"/>
          <p:cNvSpPr/>
          <p:nvPr/>
        </p:nvSpPr>
        <p:spPr>
          <a:xfrm>
            <a:off x="395536" y="1484784"/>
            <a:ext cx="6048672" cy="504056"/>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dirty="0" smtClean="0">
              <a:solidFill>
                <a:schemeClr val="tx1"/>
              </a:solidFill>
            </a:endParaRPr>
          </a:p>
          <a:p>
            <a:r>
              <a:rPr lang="en-US" dirty="0">
                <a:solidFill>
                  <a:srgbClr val="000000"/>
                </a:solidFill>
              </a:rPr>
              <a:t>II Goals </a:t>
            </a:r>
            <a:endParaRPr lang="fr-FR" dirty="0">
              <a:solidFill>
                <a:srgbClr val="000000"/>
              </a:solidFill>
            </a:endParaRPr>
          </a:p>
          <a:p>
            <a:pPr algn="ctr"/>
            <a:r>
              <a:rPr lang="fr-FR" dirty="0" smtClean="0">
                <a:solidFill>
                  <a:schemeClr val="tx1"/>
                </a:solidFill>
              </a:rPr>
              <a:t>  </a:t>
            </a:r>
            <a:endParaRPr lang="fr-FR" dirty="0">
              <a:solidFill>
                <a:schemeClr val="tx1"/>
              </a:solidFill>
            </a:endParaRPr>
          </a:p>
        </p:txBody>
      </p:sp>
      <p:sp>
        <p:nvSpPr>
          <p:cNvPr id="7" name="Chevron 6"/>
          <p:cNvSpPr/>
          <p:nvPr/>
        </p:nvSpPr>
        <p:spPr>
          <a:xfrm>
            <a:off x="395536" y="2131833"/>
            <a:ext cx="6048672"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III Approach </a:t>
            </a:r>
            <a:endParaRPr lang="fr-FR" dirty="0">
              <a:solidFill>
                <a:srgbClr val="000000"/>
              </a:solidFill>
            </a:endParaRPr>
          </a:p>
        </p:txBody>
      </p:sp>
      <p:sp>
        <p:nvSpPr>
          <p:cNvPr id="8" name="Chevron 7"/>
          <p:cNvSpPr/>
          <p:nvPr/>
        </p:nvSpPr>
        <p:spPr>
          <a:xfrm>
            <a:off x="395536" y="2780928"/>
            <a:ext cx="6120680"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IV Control through Audit</a:t>
            </a:r>
            <a:r>
              <a:rPr lang="fr-FR" dirty="0">
                <a:solidFill>
                  <a:srgbClr val="000000"/>
                </a:solidFill>
              </a:rPr>
              <a:t> </a:t>
            </a:r>
          </a:p>
        </p:txBody>
      </p:sp>
      <p:sp>
        <p:nvSpPr>
          <p:cNvPr id="9" name="Chevron 8"/>
          <p:cNvSpPr/>
          <p:nvPr/>
        </p:nvSpPr>
        <p:spPr>
          <a:xfrm>
            <a:off x="395536" y="3429000"/>
            <a:ext cx="6120680"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V </a:t>
            </a:r>
            <a:r>
              <a:rPr lang="en-US" dirty="0" smtClean="0">
                <a:solidFill>
                  <a:srgbClr val="000000"/>
                </a:solidFill>
              </a:rPr>
              <a:t>Measured Indicators</a:t>
            </a:r>
            <a:endParaRPr lang="fr-FR" dirty="0">
              <a:solidFill>
                <a:srgbClr val="000000"/>
              </a:solidFill>
            </a:endParaRPr>
          </a:p>
        </p:txBody>
      </p:sp>
      <p:sp>
        <p:nvSpPr>
          <p:cNvPr id="10" name="Chevron 9"/>
          <p:cNvSpPr/>
          <p:nvPr/>
        </p:nvSpPr>
        <p:spPr>
          <a:xfrm>
            <a:off x="467544" y="4077072"/>
            <a:ext cx="6048672"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IV Customer surveys</a:t>
            </a:r>
            <a:endParaRPr lang="fr-FR" dirty="0">
              <a:solidFill>
                <a:srgbClr val="000000"/>
              </a:solidFill>
            </a:endParaRPr>
          </a:p>
        </p:txBody>
      </p:sp>
      <p:sp>
        <p:nvSpPr>
          <p:cNvPr id="13" name="Chevron 12"/>
          <p:cNvSpPr/>
          <p:nvPr/>
        </p:nvSpPr>
        <p:spPr>
          <a:xfrm>
            <a:off x="467544" y="4725144"/>
            <a:ext cx="5976664"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VII Presentation of results</a:t>
            </a:r>
            <a:r>
              <a:rPr lang="fr-FR" dirty="0">
                <a:solidFill>
                  <a:srgbClr val="000000"/>
                </a:solidFill>
              </a:rPr>
              <a:t> </a:t>
            </a:r>
          </a:p>
        </p:txBody>
      </p:sp>
      <p:sp>
        <p:nvSpPr>
          <p:cNvPr id="14" name="Chevron 13"/>
          <p:cNvSpPr/>
          <p:nvPr/>
        </p:nvSpPr>
        <p:spPr>
          <a:xfrm>
            <a:off x="467544" y="5301208"/>
            <a:ext cx="5976664"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VIII Sanctions</a:t>
            </a:r>
            <a:r>
              <a:rPr lang="fr-FR" dirty="0">
                <a:solidFill>
                  <a:srgbClr val="000000"/>
                </a:solidFill>
              </a:rPr>
              <a:t> </a:t>
            </a:r>
          </a:p>
        </p:txBody>
      </p:sp>
      <p:sp>
        <p:nvSpPr>
          <p:cNvPr id="2" name="Rectangle à coins arrondis 1"/>
          <p:cNvSpPr/>
          <p:nvPr/>
        </p:nvSpPr>
        <p:spPr>
          <a:xfrm>
            <a:off x="2411760" y="116632"/>
            <a:ext cx="3312368"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AGENDA</a:t>
            </a:r>
            <a:r>
              <a:rPr lang="fr-FR" sz="36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e 5"/>
          <p:cNvSpPr/>
          <p:nvPr/>
        </p:nvSpPr>
        <p:spPr>
          <a:xfrm>
            <a:off x="323528" y="1052736"/>
            <a:ext cx="8208912" cy="136815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Law No. 061 - 2008/AN of November 27, 2008 on the general regulations of networks and electronic </a:t>
            </a:r>
            <a:r>
              <a:rPr lang="en-US" dirty="0" smtClean="0"/>
              <a:t>communication </a:t>
            </a:r>
            <a:r>
              <a:rPr lang="en-US" dirty="0"/>
              <a:t>services in Burkina Faso, together with its implementing regulations.</a:t>
            </a:r>
            <a:endParaRPr lang="fr-FR" dirty="0"/>
          </a:p>
        </p:txBody>
      </p:sp>
      <p:sp>
        <p:nvSpPr>
          <p:cNvPr id="7" name="Pentagone 6"/>
          <p:cNvSpPr/>
          <p:nvPr/>
        </p:nvSpPr>
        <p:spPr>
          <a:xfrm>
            <a:off x="323528" y="2564904"/>
            <a:ext cx="8208912" cy="151216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Decrees granting operating licenses for electronic communication networks open to the public to </a:t>
            </a:r>
            <a:r>
              <a:rPr lang="en-US" dirty="0" err="1"/>
              <a:t>Telecel</a:t>
            </a:r>
            <a:r>
              <a:rPr lang="en-US" dirty="0"/>
              <a:t> Faso SA, </a:t>
            </a:r>
            <a:r>
              <a:rPr lang="en-US" dirty="0" err="1"/>
              <a:t>Airtel</a:t>
            </a:r>
            <a:r>
              <a:rPr lang="en-US" dirty="0"/>
              <a:t> Burkina SA  and ONATEL SA.</a:t>
            </a:r>
            <a:endParaRPr lang="fr-FR" dirty="0"/>
          </a:p>
        </p:txBody>
      </p:sp>
      <p:sp>
        <p:nvSpPr>
          <p:cNvPr id="8" name="Pentagone 7"/>
          <p:cNvSpPr/>
          <p:nvPr/>
        </p:nvSpPr>
        <p:spPr>
          <a:xfrm>
            <a:off x="323528" y="4239660"/>
            <a:ext cx="8208912" cy="151216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The specifications of each operator that define the limits of coverage and service quality indicators and their thresholds.</a:t>
            </a:r>
            <a:endParaRPr lang="fr-FR" dirty="0"/>
          </a:p>
        </p:txBody>
      </p:sp>
      <p:sp>
        <p:nvSpPr>
          <p:cNvPr id="9" name="Chevron 8"/>
          <p:cNvSpPr/>
          <p:nvPr/>
        </p:nvSpPr>
        <p:spPr>
          <a:xfrm>
            <a:off x="1403648" y="372759"/>
            <a:ext cx="6048672"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000000"/>
                </a:solidFill>
              </a:rPr>
              <a:t>I Legal Framework</a:t>
            </a:r>
            <a:r>
              <a:rPr lang="fr-FR" sz="2800" dirty="0">
                <a:solidFill>
                  <a:srgbClr val="000000"/>
                </a:solidFill>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124744"/>
            <a:ext cx="8435280" cy="5001419"/>
          </a:xfrm>
        </p:spPr>
        <p:txBody>
          <a:bodyPr>
            <a:normAutofit/>
          </a:bodyPr>
          <a:lstStyle/>
          <a:p>
            <a:pPr>
              <a:buNone/>
            </a:pPr>
            <a:r>
              <a:rPr lang="fr-FR" dirty="0"/>
              <a:t> </a:t>
            </a:r>
          </a:p>
          <a:p>
            <a:r>
              <a:rPr lang="en-US" dirty="0" smtClean="0"/>
              <a:t>Customer </a:t>
            </a:r>
            <a:r>
              <a:rPr lang="en-US" dirty="0"/>
              <a:t>satisfaction in terms of quality of service;</a:t>
            </a:r>
            <a:endParaRPr lang="fr-FR" dirty="0"/>
          </a:p>
          <a:p>
            <a:r>
              <a:rPr lang="en-US" dirty="0" smtClean="0"/>
              <a:t>Controlling </a:t>
            </a:r>
            <a:r>
              <a:rPr lang="en-US" dirty="0"/>
              <a:t>the level of implementation of the obligations set in the specifications of each operator;</a:t>
            </a:r>
            <a:endParaRPr lang="fr-FR" dirty="0"/>
          </a:p>
          <a:p>
            <a:r>
              <a:rPr lang="en-US" dirty="0" smtClean="0"/>
              <a:t>Checking </a:t>
            </a:r>
            <a:r>
              <a:rPr lang="en-US" dirty="0"/>
              <a:t>the field strength emitted in relation to the health of the population;</a:t>
            </a:r>
            <a:endParaRPr lang="fr-FR" dirty="0"/>
          </a:p>
          <a:p>
            <a:r>
              <a:rPr lang="en-US" dirty="0" smtClean="0"/>
              <a:t>Assisting </a:t>
            </a:r>
            <a:r>
              <a:rPr lang="en-US" dirty="0"/>
              <a:t>operators in providing high quality service.</a:t>
            </a:r>
            <a:endParaRPr lang="fr-FR" dirty="0"/>
          </a:p>
          <a:p>
            <a:pPr marL="109728" indent="0">
              <a:buNone/>
            </a:pPr>
            <a:endParaRPr lang="fr-FR" dirty="0"/>
          </a:p>
          <a:p>
            <a:endParaRPr lang="fr-FR" dirty="0"/>
          </a:p>
        </p:txBody>
      </p:sp>
      <p:sp>
        <p:nvSpPr>
          <p:cNvPr id="4" name="Chevron 3"/>
          <p:cNvSpPr/>
          <p:nvPr/>
        </p:nvSpPr>
        <p:spPr>
          <a:xfrm>
            <a:off x="1187624" y="620688"/>
            <a:ext cx="6048672" cy="504056"/>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400" dirty="0" smtClean="0">
              <a:solidFill>
                <a:schemeClr val="tx1"/>
              </a:solidFill>
            </a:endParaRPr>
          </a:p>
          <a:p>
            <a:pPr algn="ctr"/>
            <a:r>
              <a:rPr lang="en-US" sz="2400" dirty="0">
                <a:solidFill>
                  <a:srgbClr val="000000"/>
                </a:solidFill>
              </a:rPr>
              <a:t>II Goals</a:t>
            </a:r>
            <a:endParaRPr lang="fr-FR" sz="2400" dirty="0">
              <a:solidFill>
                <a:srgbClr val="000000"/>
              </a:solidFill>
            </a:endParaRPr>
          </a:p>
          <a:p>
            <a:pPr algn="ctr"/>
            <a:r>
              <a:rPr lang="fr-FR" dirty="0" smtClean="0">
                <a:solidFill>
                  <a:schemeClr val="tx1"/>
                </a:solidFill>
              </a:rPr>
              <a:t>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Text Box 7"/>
          <p:cNvSpPr txBox="1">
            <a:spLocks noChangeArrowheads="1"/>
          </p:cNvSpPr>
          <p:nvPr/>
        </p:nvSpPr>
        <p:spPr bwMode="auto">
          <a:xfrm>
            <a:off x="2993132" y="1196752"/>
            <a:ext cx="2947020" cy="1512168"/>
          </a:xfrm>
          <a:prstGeom prst="rect">
            <a:avLst/>
          </a:prstGeom>
          <a:solidFill>
            <a:srgbClr val="4F81BD"/>
          </a:solidFill>
          <a:ln w="38100">
            <a:solidFill>
              <a:srgbClr val="F2F2F2"/>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en-US" sz="2200" dirty="0"/>
              <a:t>Full audit control of the networks based on TDR</a:t>
            </a:r>
            <a:r>
              <a:rPr lang="fr-FR" sz="2200" dirty="0"/>
              <a:t> </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
        <p:nvSpPr>
          <p:cNvPr id="7169" name="Oval 1"/>
          <p:cNvSpPr>
            <a:spLocks noChangeArrowheads="1"/>
          </p:cNvSpPr>
          <p:nvPr/>
        </p:nvSpPr>
        <p:spPr bwMode="auto">
          <a:xfrm>
            <a:off x="3347864" y="3789040"/>
            <a:ext cx="2304256" cy="2088232"/>
          </a:xfrm>
          <a:prstGeom prst="ellipse">
            <a:avLst/>
          </a:prstGeom>
          <a:solidFill>
            <a:srgbClr val="4F81BD"/>
          </a:solidFill>
          <a:ln w="38100">
            <a:solidFill>
              <a:srgbClr val="F2F2F2"/>
            </a:solidFill>
            <a:round/>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lvl="0" algn="ctr" fontAlgn="base">
              <a:spcBef>
                <a:spcPct val="0"/>
              </a:spcBef>
              <a:spcAft>
                <a:spcPct val="0"/>
              </a:spcAft>
            </a:pPr>
            <a:r>
              <a:rPr lang="en-US" sz="2200" dirty="0"/>
              <a:t>Assessing the quality of service of operators</a:t>
            </a:r>
            <a:r>
              <a:rPr lang="fr-FR" sz="2200" dirty="0"/>
              <a:t> </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
        <p:nvSpPr>
          <p:cNvPr id="7173" name="Text Box 5"/>
          <p:cNvSpPr txBox="1">
            <a:spLocks noChangeArrowheads="1"/>
          </p:cNvSpPr>
          <p:nvPr/>
        </p:nvSpPr>
        <p:spPr bwMode="auto">
          <a:xfrm>
            <a:off x="6767736" y="3501008"/>
            <a:ext cx="2376264" cy="2160240"/>
          </a:xfrm>
          <a:prstGeom prst="rect">
            <a:avLst/>
          </a:prstGeom>
          <a:solidFill>
            <a:srgbClr val="4F81BD"/>
          </a:solidFill>
          <a:ln w="38100">
            <a:solidFill>
              <a:srgbClr val="F2F2F2"/>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r>
              <a:rPr lang="en-US" sz="2200" dirty="0"/>
              <a:t>Control by satisfaction survey among consumers</a:t>
            </a:r>
            <a:endParaRPr lang="fr-FR" sz="2200" dirty="0"/>
          </a:p>
        </p:txBody>
      </p:sp>
      <p:sp>
        <p:nvSpPr>
          <p:cNvPr id="7174" name="Text Box 6"/>
          <p:cNvSpPr txBox="1">
            <a:spLocks noChangeArrowheads="1"/>
          </p:cNvSpPr>
          <p:nvPr/>
        </p:nvSpPr>
        <p:spPr bwMode="auto">
          <a:xfrm>
            <a:off x="72009" y="3870970"/>
            <a:ext cx="2339751" cy="1724025"/>
          </a:xfrm>
          <a:prstGeom prst="rect">
            <a:avLst/>
          </a:prstGeom>
          <a:solidFill>
            <a:srgbClr val="4F81BD"/>
          </a:solidFill>
          <a:ln w="38100">
            <a:solidFill>
              <a:srgbClr val="F2F2F2"/>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en-US" sz="2200" dirty="0"/>
              <a:t>Unannounced checks on </a:t>
            </a:r>
            <a:r>
              <a:rPr lang="en-US" sz="2200" dirty="0" err="1"/>
              <a:t>QoS</a:t>
            </a:r>
            <a:r>
              <a:rPr lang="en-US" sz="2200" dirty="0"/>
              <a:t> measurements</a:t>
            </a:r>
            <a:r>
              <a:rPr lang="fr-FR" sz="2200" dirty="0"/>
              <a:t> </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
        <p:nvSpPr>
          <p:cNvPr id="7172" name="AutoShape 4"/>
          <p:cNvSpPr>
            <a:spLocks noChangeShapeType="1"/>
          </p:cNvSpPr>
          <p:nvPr/>
        </p:nvSpPr>
        <p:spPr bwMode="auto">
          <a:xfrm>
            <a:off x="4443725" y="2708920"/>
            <a:ext cx="0" cy="1162050"/>
          </a:xfrm>
          <a:prstGeom prst="straightConnector1">
            <a:avLst/>
          </a:prstGeom>
          <a:noFill/>
          <a:ln w="114300">
            <a:solidFill>
              <a:srgbClr val="00B0F0"/>
            </a:solidFill>
            <a:round/>
            <a:headEnd/>
            <a:tailEnd type="triangle" w="med" len="med"/>
          </a:ln>
        </p:spPr>
        <p:txBody>
          <a:bodyPr vert="horz" wrap="square" lIns="91440" tIns="45720" rIns="91440" bIns="45720" numCol="1" anchor="t" anchorCtr="0" compatLnSpc="1">
            <a:prstTxWarp prst="textNoShape">
              <a:avLst/>
            </a:prstTxWarp>
          </a:bodyPr>
          <a:lstStyle/>
          <a:p>
            <a:endParaRPr lang="fr-FR" dirty="0"/>
          </a:p>
        </p:txBody>
      </p:sp>
      <p:sp>
        <p:nvSpPr>
          <p:cNvPr id="7171" name="AutoShape 3"/>
          <p:cNvSpPr>
            <a:spLocks noChangeShapeType="1"/>
          </p:cNvSpPr>
          <p:nvPr/>
        </p:nvSpPr>
        <p:spPr bwMode="auto">
          <a:xfrm flipH="1">
            <a:off x="5615608" y="4672565"/>
            <a:ext cx="1152128" cy="45719"/>
          </a:xfrm>
          <a:prstGeom prst="straightConnector1">
            <a:avLst/>
          </a:prstGeom>
          <a:noFill/>
          <a:ln w="114300">
            <a:solidFill>
              <a:srgbClr val="00B0F0"/>
            </a:solidFill>
            <a:round/>
            <a:headEnd/>
            <a:tailEnd type="triangle" w="med" len="med"/>
          </a:ln>
        </p:spPr>
        <p:txBody>
          <a:bodyPr vert="horz" wrap="square" lIns="91440" tIns="45720" rIns="91440" bIns="45720" numCol="1" anchor="t" anchorCtr="0" compatLnSpc="1">
            <a:prstTxWarp prst="textNoShape">
              <a:avLst/>
            </a:prstTxWarp>
          </a:bodyPr>
          <a:lstStyle/>
          <a:p>
            <a:endParaRPr lang="fr-FR" dirty="0"/>
          </a:p>
        </p:txBody>
      </p:sp>
      <p:sp>
        <p:nvSpPr>
          <p:cNvPr id="7170" name="AutoShape 2"/>
          <p:cNvSpPr>
            <a:spLocks noChangeShapeType="1"/>
          </p:cNvSpPr>
          <p:nvPr/>
        </p:nvSpPr>
        <p:spPr bwMode="auto">
          <a:xfrm flipV="1">
            <a:off x="2339752" y="4679500"/>
            <a:ext cx="1080120" cy="45719"/>
          </a:xfrm>
          <a:prstGeom prst="straightConnector1">
            <a:avLst/>
          </a:prstGeom>
          <a:noFill/>
          <a:ln w="114300">
            <a:solidFill>
              <a:srgbClr val="00B0F0"/>
            </a:solidFill>
            <a:round/>
            <a:headEnd/>
            <a:tailEnd type="triangle" w="med" len="med"/>
          </a:ln>
        </p:spPr>
        <p:txBody>
          <a:bodyPr vert="horz" wrap="square" lIns="91440" tIns="45720" rIns="91440" bIns="45720" numCol="1" anchor="t" anchorCtr="0" compatLnSpc="1">
            <a:prstTxWarp prst="textNoShape">
              <a:avLst/>
            </a:prstTxWarp>
          </a:bodyPr>
          <a:lstStyle/>
          <a:p>
            <a:endParaRPr lang="fr-FR" dirty="0"/>
          </a:p>
        </p:txBody>
      </p:sp>
      <p:sp>
        <p:nvSpPr>
          <p:cNvPr id="7180" name="Rectangle 12"/>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933950" algn="l"/>
              </a:tabLst>
            </a:pPr>
            <a:r>
              <a:rPr kumimoji="0" lang="fr-FR" sz="800" b="0" i="0" u="none" strike="noStrike" cap="none" normalizeH="0" baseline="0" dirty="0" smtClean="0">
                <a:ln>
                  <a:noFill/>
                </a:ln>
                <a:solidFill>
                  <a:schemeClr val="tx1"/>
                </a:solidFill>
                <a:effectLst/>
                <a:latin typeface="Arial" pitchFamily="34" charset="0"/>
                <a:cs typeface="Arial" pitchFamily="34" charset="0"/>
              </a:rPr>
              <a:t/>
            </a:r>
            <a:br>
              <a:rPr kumimoji="0" lang="fr-FR" sz="800" b="0" i="0" u="none" strike="noStrike" cap="none" normalizeH="0" baseline="0" dirty="0" smtClean="0">
                <a:ln>
                  <a:noFill/>
                </a:ln>
                <a:solidFill>
                  <a:schemeClr val="tx1"/>
                </a:solidFill>
                <a:effectLst/>
                <a:latin typeface="Arial" pitchFamily="34" charset="0"/>
                <a:cs typeface="Arial" pitchFamily="34"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933950" algn="l"/>
              </a:tabLst>
            </a:pPr>
            <a:r>
              <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933950" algn="l"/>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81" name="Rectangle 13"/>
          <p:cNvSpPr>
            <a:spLocks noChangeArrowheads="1"/>
          </p:cNvSpPr>
          <p:nvPr/>
        </p:nvSpPr>
        <p:spPr bwMode="auto">
          <a:xfrm>
            <a:off x="0" y="118646"/>
            <a:ext cx="184731" cy="67710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82" name="Rectangle 14"/>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pitchFamily="34" charset="0"/>
                <a:cs typeface="Arial" pitchFamily="34" charset="0"/>
              </a:rPr>
              <a:t/>
            </a:r>
            <a:br>
              <a:rPr kumimoji="0" lang="fr-FR" sz="1800" b="0" i="0" u="none" strike="noStrike" cap="none" normalizeH="0" baseline="0" dirty="0" smtClean="0">
                <a:ln>
                  <a:noFill/>
                </a:ln>
                <a:solidFill>
                  <a:schemeClr val="tx1"/>
                </a:solidFill>
                <a:effectLst/>
                <a:latin typeface="Arial" pitchFamily="34" charset="0"/>
                <a:cs typeface="Arial" pitchFamily="34"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Chevron 12"/>
          <p:cNvSpPr/>
          <p:nvPr/>
        </p:nvSpPr>
        <p:spPr>
          <a:xfrm>
            <a:off x="1403648" y="434556"/>
            <a:ext cx="6048672"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0000"/>
                </a:solidFill>
              </a:rPr>
              <a:t>Approach III</a:t>
            </a:r>
            <a:endParaRPr lang="fr-FR" sz="2400" dirty="0">
              <a:solidFill>
                <a:srgbClr val="0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rganigramme : Ou 4"/>
          <p:cNvSpPr/>
          <p:nvPr/>
        </p:nvSpPr>
        <p:spPr>
          <a:xfrm>
            <a:off x="2483768" y="2888068"/>
            <a:ext cx="3600400" cy="3061211"/>
          </a:xfrm>
          <a:prstGeom prst="flowChar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p:cNvSpPr txBox="1"/>
          <p:nvPr/>
        </p:nvSpPr>
        <p:spPr>
          <a:xfrm>
            <a:off x="2790356" y="3789040"/>
            <a:ext cx="1440160" cy="369332"/>
          </a:xfrm>
          <a:prstGeom prst="rect">
            <a:avLst/>
          </a:prstGeom>
          <a:noFill/>
        </p:spPr>
        <p:txBody>
          <a:bodyPr wrap="square" rtlCol="0">
            <a:spAutoFit/>
          </a:bodyPr>
          <a:lstStyle/>
          <a:p>
            <a:r>
              <a:rPr lang="fr-FR" dirty="0" err="1" smtClean="0"/>
              <a:t>Regulator</a:t>
            </a:r>
            <a:endParaRPr lang="fr-FR" dirty="0"/>
          </a:p>
        </p:txBody>
      </p:sp>
      <p:sp>
        <p:nvSpPr>
          <p:cNvPr id="7" name="ZoneTexte 6"/>
          <p:cNvSpPr txBox="1"/>
          <p:nvPr/>
        </p:nvSpPr>
        <p:spPr>
          <a:xfrm>
            <a:off x="4293146" y="3779748"/>
            <a:ext cx="1512168" cy="369332"/>
          </a:xfrm>
          <a:prstGeom prst="rect">
            <a:avLst/>
          </a:prstGeom>
          <a:noFill/>
        </p:spPr>
        <p:txBody>
          <a:bodyPr wrap="square" rtlCol="0">
            <a:spAutoFit/>
          </a:bodyPr>
          <a:lstStyle/>
          <a:p>
            <a:r>
              <a:rPr lang="fr-FR" dirty="0" smtClean="0"/>
              <a:t>Consultants</a:t>
            </a:r>
            <a:endParaRPr lang="fr-FR" dirty="0"/>
          </a:p>
        </p:txBody>
      </p:sp>
      <p:sp>
        <p:nvSpPr>
          <p:cNvPr id="8" name="ZoneTexte 7"/>
          <p:cNvSpPr txBox="1"/>
          <p:nvPr/>
        </p:nvSpPr>
        <p:spPr>
          <a:xfrm>
            <a:off x="4296094" y="4612486"/>
            <a:ext cx="1872208" cy="369332"/>
          </a:xfrm>
          <a:prstGeom prst="rect">
            <a:avLst/>
          </a:prstGeom>
          <a:noFill/>
        </p:spPr>
        <p:txBody>
          <a:bodyPr wrap="square" rtlCol="0">
            <a:spAutoFit/>
          </a:bodyPr>
          <a:lstStyle/>
          <a:p>
            <a:r>
              <a:rPr lang="fr-FR" dirty="0" err="1" smtClean="0"/>
              <a:t>Operators</a:t>
            </a:r>
            <a:endParaRPr lang="fr-FR" dirty="0"/>
          </a:p>
        </p:txBody>
      </p:sp>
      <p:sp>
        <p:nvSpPr>
          <p:cNvPr id="9" name="ZoneTexte 8"/>
          <p:cNvSpPr txBox="1"/>
          <p:nvPr/>
        </p:nvSpPr>
        <p:spPr>
          <a:xfrm>
            <a:off x="2483768" y="4522937"/>
            <a:ext cx="2304256" cy="369332"/>
          </a:xfrm>
          <a:prstGeom prst="rect">
            <a:avLst/>
          </a:prstGeom>
          <a:noFill/>
        </p:spPr>
        <p:txBody>
          <a:bodyPr wrap="square" rtlCol="0">
            <a:spAutoFit/>
          </a:bodyPr>
          <a:lstStyle/>
          <a:p>
            <a:r>
              <a:rPr lang="fr-FR" dirty="0" err="1" smtClean="0"/>
              <a:t>Consumers</a:t>
            </a:r>
            <a:endParaRPr lang="fr-FR" dirty="0"/>
          </a:p>
        </p:txBody>
      </p:sp>
      <p:sp>
        <p:nvSpPr>
          <p:cNvPr id="11" name="Rectangle à coins arrondis 10"/>
          <p:cNvSpPr/>
          <p:nvPr/>
        </p:nvSpPr>
        <p:spPr>
          <a:xfrm>
            <a:off x="-68327" y="1412776"/>
            <a:ext cx="3491880" cy="187220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 Definition of indicators</a:t>
            </a:r>
            <a:endParaRPr lang="fr-FR" dirty="0">
              <a:solidFill>
                <a:srgbClr val="000000"/>
              </a:solidFill>
            </a:endParaRPr>
          </a:p>
          <a:p>
            <a:r>
              <a:rPr lang="en-US" dirty="0">
                <a:solidFill>
                  <a:srgbClr val="000000"/>
                </a:solidFill>
              </a:rPr>
              <a:t>• Terms of </a:t>
            </a:r>
            <a:r>
              <a:rPr lang="en-US" dirty="0" smtClean="0">
                <a:solidFill>
                  <a:srgbClr val="000000"/>
                </a:solidFill>
              </a:rPr>
              <a:t>operators</a:t>
            </a:r>
            <a:r>
              <a:rPr lang="en-US" dirty="0">
                <a:solidFill>
                  <a:srgbClr val="000000"/>
                </a:solidFill>
              </a:rPr>
              <a:t>’ specifications </a:t>
            </a:r>
            <a:endParaRPr lang="fr-FR" dirty="0">
              <a:solidFill>
                <a:srgbClr val="000000"/>
              </a:solidFill>
            </a:endParaRPr>
          </a:p>
          <a:p>
            <a:r>
              <a:rPr lang="en-US" dirty="0">
                <a:solidFill>
                  <a:srgbClr val="000000"/>
                </a:solidFill>
              </a:rPr>
              <a:t>• Selection of consultant</a:t>
            </a:r>
            <a:endParaRPr lang="fr-FR" dirty="0">
              <a:solidFill>
                <a:srgbClr val="000000"/>
              </a:solidFill>
            </a:endParaRPr>
          </a:p>
          <a:p>
            <a:r>
              <a:rPr lang="en-US" dirty="0">
                <a:solidFill>
                  <a:srgbClr val="000000"/>
                </a:solidFill>
              </a:rPr>
              <a:t>• Presentation and validation of the protocol with the operators</a:t>
            </a:r>
            <a:endParaRPr lang="fr-FR" dirty="0">
              <a:solidFill>
                <a:srgbClr val="000000"/>
              </a:solidFill>
            </a:endParaRPr>
          </a:p>
        </p:txBody>
      </p:sp>
      <p:sp>
        <p:nvSpPr>
          <p:cNvPr id="12" name="ZoneTexte 11"/>
          <p:cNvSpPr txBox="1"/>
          <p:nvPr/>
        </p:nvSpPr>
        <p:spPr>
          <a:xfrm>
            <a:off x="2123728" y="2204864"/>
            <a:ext cx="1512168" cy="369332"/>
          </a:xfrm>
          <a:prstGeom prst="rect">
            <a:avLst/>
          </a:prstGeom>
          <a:noFill/>
        </p:spPr>
        <p:txBody>
          <a:bodyPr wrap="square" rtlCol="0">
            <a:spAutoFit/>
          </a:bodyPr>
          <a:lstStyle/>
          <a:p>
            <a:endParaRPr lang="fr-FR" dirty="0"/>
          </a:p>
        </p:txBody>
      </p:sp>
      <p:sp>
        <p:nvSpPr>
          <p:cNvPr id="14" name="Rectangle 13"/>
          <p:cNvSpPr/>
          <p:nvPr/>
        </p:nvSpPr>
        <p:spPr>
          <a:xfrm>
            <a:off x="5565978" y="1124744"/>
            <a:ext cx="3398510" cy="25571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solidFill>
                <a:srgbClr val="000000"/>
              </a:solidFill>
            </a:endParaRPr>
          </a:p>
          <a:p>
            <a:r>
              <a:rPr lang="en-US" dirty="0" smtClean="0">
                <a:solidFill>
                  <a:srgbClr val="000000"/>
                </a:solidFill>
              </a:rPr>
              <a:t>• </a:t>
            </a:r>
            <a:r>
              <a:rPr lang="en-US" dirty="0">
                <a:solidFill>
                  <a:srgbClr val="000000"/>
                </a:solidFill>
              </a:rPr>
              <a:t>Experience and competence</a:t>
            </a:r>
            <a:endParaRPr lang="fr-FR" dirty="0">
              <a:solidFill>
                <a:srgbClr val="000000"/>
              </a:solidFill>
            </a:endParaRPr>
          </a:p>
          <a:p>
            <a:r>
              <a:rPr lang="en-US" dirty="0">
                <a:solidFill>
                  <a:srgbClr val="000000"/>
                </a:solidFill>
              </a:rPr>
              <a:t>• Proposal for a measurement protocol</a:t>
            </a:r>
            <a:endParaRPr lang="fr-FR" dirty="0">
              <a:solidFill>
                <a:srgbClr val="000000"/>
              </a:solidFill>
            </a:endParaRPr>
          </a:p>
          <a:p>
            <a:r>
              <a:rPr lang="en-US" dirty="0">
                <a:solidFill>
                  <a:srgbClr val="000000"/>
                </a:solidFill>
              </a:rPr>
              <a:t>• Measurement </a:t>
            </a:r>
            <a:r>
              <a:rPr lang="en-US" dirty="0" smtClean="0">
                <a:solidFill>
                  <a:srgbClr val="000000"/>
                </a:solidFill>
              </a:rPr>
              <a:t>Drive </a:t>
            </a:r>
            <a:r>
              <a:rPr lang="en-US" dirty="0">
                <a:solidFill>
                  <a:srgbClr val="000000"/>
                </a:solidFill>
              </a:rPr>
              <a:t>Tests </a:t>
            </a:r>
            <a:endParaRPr lang="fr-FR" dirty="0">
              <a:solidFill>
                <a:srgbClr val="000000"/>
              </a:solidFill>
            </a:endParaRPr>
          </a:p>
          <a:p>
            <a:r>
              <a:rPr lang="en-US" dirty="0">
                <a:solidFill>
                  <a:srgbClr val="000000"/>
                </a:solidFill>
              </a:rPr>
              <a:t>• Raw data</a:t>
            </a:r>
            <a:endParaRPr lang="fr-FR" dirty="0">
              <a:solidFill>
                <a:srgbClr val="000000"/>
              </a:solidFill>
            </a:endParaRPr>
          </a:p>
          <a:p>
            <a:r>
              <a:rPr lang="en-US" dirty="0">
                <a:solidFill>
                  <a:srgbClr val="000000"/>
                </a:solidFill>
              </a:rPr>
              <a:t>• Counters analysis</a:t>
            </a:r>
            <a:endParaRPr lang="fr-FR" dirty="0">
              <a:solidFill>
                <a:srgbClr val="000000"/>
              </a:solidFill>
            </a:endParaRPr>
          </a:p>
          <a:p>
            <a:r>
              <a:rPr lang="en-US" dirty="0">
                <a:solidFill>
                  <a:srgbClr val="000000"/>
                </a:solidFill>
              </a:rPr>
              <a:t>• Definition of survey sheets.</a:t>
            </a:r>
            <a:endParaRPr lang="fr-FR" dirty="0">
              <a:solidFill>
                <a:srgbClr val="000000"/>
              </a:solidFill>
            </a:endParaRPr>
          </a:p>
          <a:p>
            <a:pPr algn="ctr"/>
            <a:endParaRPr lang="fr-FR" dirty="0">
              <a:solidFill>
                <a:srgbClr val="000000"/>
              </a:solidFill>
            </a:endParaRPr>
          </a:p>
        </p:txBody>
      </p:sp>
      <p:sp>
        <p:nvSpPr>
          <p:cNvPr id="16" name="Rectangle à coins arrondis 15"/>
          <p:cNvSpPr/>
          <p:nvPr/>
        </p:nvSpPr>
        <p:spPr>
          <a:xfrm>
            <a:off x="5757825" y="4873806"/>
            <a:ext cx="2339752" cy="1800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 Amendments to the Protocol</a:t>
            </a:r>
            <a:endParaRPr lang="fr-FR" dirty="0">
              <a:solidFill>
                <a:srgbClr val="000000"/>
              </a:solidFill>
            </a:endParaRPr>
          </a:p>
          <a:p>
            <a:r>
              <a:rPr lang="en-US" dirty="0">
                <a:solidFill>
                  <a:srgbClr val="000000"/>
                </a:solidFill>
              </a:rPr>
              <a:t>• Provision of network for </a:t>
            </a:r>
            <a:r>
              <a:rPr lang="en-US" dirty="0" smtClean="0">
                <a:solidFill>
                  <a:srgbClr val="000000"/>
                </a:solidFill>
              </a:rPr>
              <a:t>measures</a:t>
            </a:r>
            <a:endParaRPr lang="fr-FR" dirty="0">
              <a:solidFill>
                <a:srgbClr val="000000"/>
              </a:solidFill>
            </a:endParaRPr>
          </a:p>
          <a:p>
            <a:endParaRPr lang="fr-FR" dirty="0">
              <a:solidFill>
                <a:schemeClr val="tx1"/>
              </a:solidFill>
            </a:endParaRPr>
          </a:p>
        </p:txBody>
      </p:sp>
      <p:sp>
        <p:nvSpPr>
          <p:cNvPr id="18" name="Rectangle à coins arrondis 17"/>
          <p:cNvSpPr/>
          <p:nvPr/>
        </p:nvSpPr>
        <p:spPr>
          <a:xfrm>
            <a:off x="593271" y="4954266"/>
            <a:ext cx="2232248" cy="121693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00"/>
                </a:solidFill>
              </a:rPr>
              <a:t>Investigations</a:t>
            </a:r>
            <a:r>
              <a:rPr lang="fr-FR" dirty="0">
                <a:solidFill>
                  <a:srgbClr val="000000"/>
                </a:solidFill>
              </a:rPr>
              <a:t> </a:t>
            </a:r>
          </a:p>
        </p:txBody>
      </p:sp>
      <p:sp>
        <p:nvSpPr>
          <p:cNvPr id="13" name="Chevron 12"/>
          <p:cNvSpPr/>
          <p:nvPr/>
        </p:nvSpPr>
        <p:spPr>
          <a:xfrm>
            <a:off x="903207" y="188640"/>
            <a:ext cx="6120680"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00"/>
                </a:solidFill>
              </a:rPr>
              <a:t>IV Control through audit</a:t>
            </a:r>
            <a:r>
              <a:rPr lang="fr-FR" dirty="0">
                <a:solidFill>
                  <a:srgbClr val="000000"/>
                </a:solidFill>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484784"/>
            <a:ext cx="7992888" cy="3693319"/>
          </a:xfrm>
          <a:prstGeom prst="rect">
            <a:avLst/>
          </a:prstGeom>
        </p:spPr>
        <p:txBody>
          <a:bodyPr wrap="square">
            <a:spAutoFit/>
          </a:bodyPr>
          <a:lstStyle/>
          <a:p>
            <a:endParaRPr lang="fr-FR" dirty="0" smtClean="0"/>
          </a:p>
          <a:p>
            <a:r>
              <a:rPr lang="en-US" dirty="0"/>
              <a:t>PREPARATORY PHASE:</a:t>
            </a:r>
            <a:endParaRPr lang="fr-FR" dirty="0"/>
          </a:p>
          <a:p>
            <a:endParaRPr lang="en-US" dirty="0" smtClean="0"/>
          </a:p>
          <a:p>
            <a:r>
              <a:rPr lang="en-US" dirty="0" smtClean="0"/>
              <a:t>➢ </a:t>
            </a:r>
            <a:r>
              <a:rPr lang="en-US" dirty="0"/>
              <a:t>Launch Meeting with operators, the consultant, and ARCEP</a:t>
            </a:r>
            <a:endParaRPr lang="fr-FR" dirty="0"/>
          </a:p>
          <a:p>
            <a:r>
              <a:rPr lang="en-US" dirty="0"/>
              <a:t> </a:t>
            </a:r>
            <a:endParaRPr lang="fr-FR" dirty="0"/>
          </a:p>
          <a:p>
            <a:pPr lvl="1"/>
            <a:r>
              <a:rPr lang="en-US" dirty="0"/>
              <a:t>The consultant presents:</a:t>
            </a:r>
            <a:r>
              <a:rPr lang="en-US" b="1" dirty="0"/>
              <a:t> </a:t>
            </a:r>
            <a:endParaRPr lang="fr-FR" dirty="0"/>
          </a:p>
          <a:p>
            <a:pPr lvl="1"/>
            <a:r>
              <a:rPr lang="en-US" dirty="0"/>
              <a:t>  </a:t>
            </a:r>
            <a:endParaRPr lang="fr-FR" dirty="0"/>
          </a:p>
          <a:p>
            <a:pPr lvl="1"/>
            <a:r>
              <a:rPr lang="en-US" dirty="0"/>
              <a:t>• his methodology;</a:t>
            </a:r>
            <a:endParaRPr lang="fr-FR" dirty="0"/>
          </a:p>
          <a:p>
            <a:pPr lvl="1"/>
            <a:r>
              <a:rPr lang="en-US" dirty="0"/>
              <a:t>• indicators for measurement according to the operator’s </a:t>
            </a:r>
            <a:r>
              <a:rPr lang="en-US" dirty="0" smtClean="0"/>
              <a:t>specifications;</a:t>
            </a:r>
            <a:endParaRPr lang="fr-FR" dirty="0"/>
          </a:p>
          <a:p>
            <a:pPr lvl="1"/>
            <a:r>
              <a:rPr lang="en-US" dirty="0"/>
              <a:t>• the period of the measurement campaign;</a:t>
            </a:r>
            <a:endParaRPr lang="fr-FR" dirty="0"/>
          </a:p>
          <a:p>
            <a:pPr lvl="1"/>
            <a:r>
              <a:rPr lang="en-US" dirty="0"/>
              <a:t>• measurement tools;</a:t>
            </a:r>
            <a:endParaRPr lang="fr-FR" dirty="0"/>
          </a:p>
          <a:p>
            <a:pPr lvl="1"/>
            <a:r>
              <a:rPr lang="en-US" dirty="0"/>
              <a:t>• measurement teams.</a:t>
            </a:r>
            <a:endParaRPr lang="fr-FR" dirty="0"/>
          </a:p>
        </p:txBody>
      </p:sp>
      <p:sp>
        <p:nvSpPr>
          <p:cNvPr id="6" name="ZoneTexte 5"/>
          <p:cNvSpPr txBox="1"/>
          <p:nvPr/>
        </p:nvSpPr>
        <p:spPr>
          <a:xfrm>
            <a:off x="827584" y="1253951"/>
            <a:ext cx="6552728" cy="461665"/>
          </a:xfrm>
          <a:prstGeom prst="rect">
            <a:avLst/>
          </a:prstGeom>
          <a:noFill/>
        </p:spPr>
        <p:txBody>
          <a:bodyPr wrap="square" rtlCol="0">
            <a:spAutoFit/>
          </a:bodyPr>
          <a:lstStyle/>
          <a:p>
            <a:r>
              <a:rPr lang="en-US" sz="2400" dirty="0"/>
              <a:t>IV.2 Audit phases </a:t>
            </a:r>
            <a:endParaRPr lang="fr-FR" sz="2400" dirty="0"/>
          </a:p>
        </p:txBody>
      </p:sp>
      <p:sp>
        <p:nvSpPr>
          <p:cNvPr id="7" name="Chevron 6"/>
          <p:cNvSpPr/>
          <p:nvPr/>
        </p:nvSpPr>
        <p:spPr>
          <a:xfrm>
            <a:off x="1043608" y="404664"/>
            <a:ext cx="6120680"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IV Control </a:t>
            </a:r>
            <a:r>
              <a:rPr lang="en-US" dirty="0" smtClean="0">
                <a:solidFill>
                  <a:srgbClr val="000000"/>
                </a:solidFill>
              </a:rPr>
              <a:t>through </a:t>
            </a:r>
            <a:r>
              <a:rPr lang="en-US" dirty="0">
                <a:solidFill>
                  <a:srgbClr val="000000"/>
                </a:solidFill>
              </a:rPr>
              <a:t>Audit</a:t>
            </a:r>
            <a:r>
              <a:rPr lang="fr-FR" dirty="0">
                <a:solidFill>
                  <a:srgbClr val="000000"/>
                </a:solidFill>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9512" y="1484784"/>
            <a:ext cx="8424936" cy="3970318"/>
          </a:xfrm>
          <a:prstGeom prst="rect">
            <a:avLst/>
          </a:prstGeom>
        </p:spPr>
        <p:txBody>
          <a:bodyPr wrap="square">
            <a:spAutoFit/>
          </a:bodyPr>
          <a:lstStyle/>
          <a:p>
            <a:r>
              <a:rPr lang="en-US" dirty="0"/>
              <a:t>PRACTICAL </a:t>
            </a:r>
            <a:r>
              <a:rPr lang="en-US" dirty="0" smtClean="0"/>
              <a:t>PHASE:</a:t>
            </a:r>
          </a:p>
          <a:p>
            <a:endParaRPr lang="fr-FR" dirty="0"/>
          </a:p>
          <a:p>
            <a:r>
              <a:rPr lang="en-US" dirty="0"/>
              <a:t>➢ It provides a picture of the quality of service as perceived by customers. The following quality measures are carried out:</a:t>
            </a:r>
            <a:endParaRPr lang="fr-FR" dirty="0"/>
          </a:p>
          <a:p>
            <a:endParaRPr lang="en-US" dirty="0" smtClean="0"/>
          </a:p>
          <a:p>
            <a:pPr lvl="1"/>
            <a:r>
              <a:rPr lang="en-US" dirty="0" smtClean="0"/>
              <a:t>• </a:t>
            </a:r>
            <a:r>
              <a:rPr lang="en-US" dirty="0"/>
              <a:t>by vehicle and travel through the 27 major cities and 13 main roads;</a:t>
            </a:r>
            <a:endParaRPr lang="fr-FR" dirty="0"/>
          </a:p>
          <a:p>
            <a:pPr lvl="1"/>
            <a:r>
              <a:rPr lang="en-US" dirty="0"/>
              <a:t>• inside and outside of buildings;</a:t>
            </a:r>
            <a:endParaRPr lang="fr-FR" dirty="0"/>
          </a:p>
          <a:p>
            <a:pPr lvl="1"/>
            <a:r>
              <a:rPr lang="en-US" dirty="0"/>
              <a:t>• the quality and accessibility to DATA service;</a:t>
            </a:r>
            <a:endParaRPr lang="fr-FR" dirty="0"/>
          </a:p>
          <a:p>
            <a:pPr lvl="1"/>
            <a:r>
              <a:rPr lang="en-US" dirty="0"/>
              <a:t>• The evaluation survey of </a:t>
            </a:r>
            <a:r>
              <a:rPr lang="en-US" dirty="0" smtClean="0"/>
              <a:t>audio </a:t>
            </a:r>
            <a:r>
              <a:rPr lang="en-US" dirty="0"/>
              <a:t>quality as perceived by the end user.</a:t>
            </a:r>
            <a:endParaRPr lang="fr-FR" dirty="0"/>
          </a:p>
          <a:p>
            <a:r>
              <a:rPr lang="en-US" dirty="0"/>
              <a:t> </a:t>
            </a:r>
            <a:endParaRPr lang="fr-FR" dirty="0"/>
          </a:p>
          <a:p>
            <a:r>
              <a:rPr lang="en-US" dirty="0"/>
              <a:t>FINAL PHASE</a:t>
            </a:r>
            <a:r>
              <a:rPr lang="en-US" dirty="0" smtClean="0"/>
              <a:t>:</a:t>
            </a:r>
          </a:p>
          <a:p>
            <a:endParaRPr lang="fr-FR" dirty="0"/>
          </a:p>
          <a:p>
            <a:r>
              <a:rPr lang="en-US" dirty="0"/>
              <a:t>➢ Presentation of results to the operators</a:t>
            </a:r>
            <a:r>
              <a:rPr lang="fr-FR" dirty="0"/>
              <a:t> </a:t>
            </a:r>
            <a:endParaRPr lang="fr-FR" dirty="0" smtClean="0"/>
          </a:p>
        </p:txBody>
      </p:sp>
      <p:sp>
        <p:nvSpPr>
          <p:cNvPr id="6" name="ZoneTexte 5"/>
          <p:cNvSpPr txBox="1"/>
          <p:nvPr/>
        </p:nvSpPr>
        <p:spPr>
          <a:xfrm>
            <a:off x="539552" y="1052736"/>
            <a:ext cx="6552728" cy="461665"/>
          </a:xfrm>
          <a:prstGeom prst="rect">
            <a:avLst/>
          </a:prstGeom>
          <a:noFill/>
        </p:spPr>
        <p:txBody>
          <a:bodyPr wrap="square" rtlCol="0">
            <a:spAutoFit/>
          </a:bodyPr>
          <a:lstStyle/>
          <a:p>
            <a:r>
              <a:rPr lang="en-US" sz="2400" dirty="0"/>
              <a:t>IV.2 Audit phases</a:t>
            </a:r>
            <a:r>
              <a:rPr lang="fr-FR" sz="2400" dirty="0"/>
              <a:t> </a:t>
            </a:r>
          </a:p>
        </p:txBody>
      </p:sp>
      <p:sp>
        <p:nvSpPr>
          <p:cNvPr id="7" name="Chevron 6"/>
          <p:cNvSpPr/>
          <p:nvPr/>
        </p:nvSpPr>
        <p:spPr>
          <a:xfrm>
            <a:off x="1078438" y="332656"/>
            <a:ext cx="6120680"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IV Control through audit</a:t>
            </a:r>
            <a:endParaRPr lang="fr-FR" dirty="0">
              <a:solidFill>
                <a:srgbClr val="000000"/>
              </a:solidFill>
            </a:endParaRPr>
          </a:p>
        </p:txBody>
      </p:sp>
    </p:spTree>
    <p:extLst>
      <p:ext uri="{BB962C8B-B14F-4D97-AF65-F5344CB8AC3E}">
        <p14:creationId xmlns:p14="http://schemas.microsoft.com/office/powerpoint/2010/main" val="28285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836712"/>
            <a:ext cx="8748464" cy="4401205"/>
          </a:xfrm>
          <a:prstGeom prst="rect">
            <a:avLst/>
          </a:prstGeom>
        </p:spPr>
        <p:txBody>
          <a:bodyPr wrap="square">
            <a:spAutoFit/>
          </a:bodyPr>
          <a:lstStyle/>
          <a:p>
            <a:r>
              <a:rPr lang="en-US" sz="2000" dirty="0"/>
              <a:t>IV.3 Actions carried out</a:t>
            </a:r>
            <a:endParaRPr lang="fr-FR" sz="2000" dirty="0"/>
          </a:p>
          <a:p>
            <a:endParaRPr lang="en-US" sz="2000" dirty="0" smtClean="0"/>
          </a:p>
          <a:p>
            <a:pPr lvl="1"/>
            <a:r>
              <a:rPr lang="en-US" sz="2000" dirty="0" smtClean="0"/>
              <a:t>➢ </a:t>
            </a:r>
            <a:r>
              <a:rPr lang="en-US" sz="2000" dirty="0"/>
              <a:t>verification of the architectural standard used by GSM operators;</a:t>
            </a:r>
            <a:endParaRPr lang="fr-FR" sz="2000" dirty="0"/>
          </a:p>
          <a:p>
            <a:pPr lvl="1"/>
            <a:r>
              <a:rPr lang="en-US" sz="2000" dirty="0"/>
              <a:t>➢ control of the use of the frequencies allocated to operators;</a:t>
            </a:r>
            <a:endParaRPr lang="fr-FR" sz="2000" dirty="0"/>
          </a:p>
          <a:p>
            <a:pPr lvl="1"/>
            <a:r>
              <a:rPr lang="en-US" sz="2000" dirty="0"/>
              <a:t>➢ verification of the interconnection technical conditions of mobile networks;</a:t>
            </a:r>
            <a:endParaRPr lang="fr-FR" sz="2000" dirty="0"/>
          </a:p>
          <a:p>
            <a:pPr lvl="1"/>
            <a:r>
              <a:rPr lang="en-US" sz="2000" dirty="0"/>
              <a:t>➢ monitoring the quality of services (</a:t>
            </a:r>
            <a:r>
              <a:rPr lang="en-US" sz="2000" dirty="0" err="1"/>
              <a:t>QoS</a:t>
            </a:r>
            <a:r>
              <a:rPr lang="en-US" sz="2000" dirty="0"/>
              <a:t>) offered (Voice, SMS, Internet)</a:t>
            </a:r>
            <a:endParaRPr lang="fr-FR" sz="2000" dirty="0"/>
          </a:p>
          <a:p>
            <a:pPr lvl="1"/>
            <a:r>
              <a:rPr lang="en-US" sz="2000" dirty="0"/>
              <a:t>➢ indicators measured;</a:t>
            </a:r>
            <a:endParaRPr lang="fr-FR" sz="2000" dirty="0"/>
          </a:p>
          <a:p>
            <a:pPr lvl="1"/>
            <a:r>
              <a:rPr lang="en-US" sz="2000" dirty="0"/>
              <a:t>➢ control of the geographical coverage of the networks;</a:t>
            </a:r>
            <a:endParaRPr lang="fr-FR" sz="2000" dirty="0"/>
          </a:p>
          <a:p>
            <a:pPr lvl="1"/>
            <a:r>
              <a:rPr lang="en-US" sz="2000" dirty="0"/>
              <a:t>➢ checking the levels of signals transmitted and received in accordance with accepted standards, especially for the health of citizens;</a:t>
            </a:r>
            <a:endParaRPr lang="fr-FR" sz="2000" dirty="0"/>
          </a:p>
        </p:txBody>
      </p:sp>
      <p:sp>
        <p:nvSpPr>
          <p:cNvPr id="3" name="Chevron 2"/>
          <p:cNvSpPr/>
          <p:nvPr/>
        </p:nvSpPr>
        <p:spPr>
          <a:xfrm>
            <a:off x="1187624" y="314652"/>
            <a:ext cx="6120680" cy="484632"/>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000000"/>
                </a:solidFill>
              </a:rPr>
              <a:t>IV Control through Audit</a:t>
            </a:r>
            <a:r>
              <a:rPr lang="fr-FR" dirty="0">
                <a:solidFill>
                  <a:srgbClr val="000000"/>
                </a:solidFill>
              </a:rPr>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6E0D618E37BE47BCAC3BA870930402" ma:contentTypeVersion="3" ma:contentTypeDescription="Create a new document." ma:contentTypeScope="" ma:versionID="427e82feef3efa06a01b6484eb8756a2">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B57F6FC-17F9-494A-84CD-101C97A8AC80}"/>
</file>

<file path=customXml/itemProps2.xml><?xml version="1.0" encoding="utf-8"?>
<ds:datastoreItem xmlns:ds="http://schemas.openxmlformats.org/officeDocument/2006/customXml" ds:itemID="{500CBBDD-DA46-4003-AFC9-E7DB951351DE}"/>
</file>

<file path=customXml/itemProps3.xml><?xml version="1.0" encoding="utf-8"?>
<ds:datastoreItem xmlns:ds="http://schemas.openxmlformats.org/officeDocument/2006/customXml" ds:itemID="{BC4FBA7A-38E6-4E02-A53E-37B3746B25AD}"/>
</file>

<file path=docProps/app.xml><?xml version="1.0" encoding="utf-8"?>
<Properties xmlns="http://schemas.openxmlformats.org/officeDocument/2006/extended-properties" xmlns:vt="http://schemas.openxmlformats.org/officeDocument/2006/docPropsVTypes">
  <Template>Concourse</Template>
  <TotalTime>968</TotalTime>
  <Words>1191</Words>
  <Application>Microsoft Office PowerPoint</Application>
  <PresentationFormat>Affichage à l'écran (4:3)</PresentationFormat>
  <Paragraphs>177</Paragraphs>
  <Slides>19</Slides>
  <Notes>2</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Rotonde</vt:lpstr>
      <vt:lpstr>    NETWORK QUALITY OF SERVICE: ARCEP’S EXPERIENCE IN BURKINA FASO         www.arce.bf                +226 50 37 53 60</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QUALITE DE SERVICE DES RESEAUX  : EXPERIENCE DE L’ARCEP BURKINA</dc:title>
  <dc:creator>YANN</dc:creator>
  <cp:lastModifiedBy>TALIB Hassan</cp:lastModifiedBy>
  <cp:revision>106</cp:revision>
  <dcterms:created xsi:type="dcterms:W3CDTF">2013-07-07T16:10:51Z</dcterms:created>
  <dcterms:modified xsi:type="dcterms:W3CDTF">2013-07-16T22:57:23Z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0x010100916E0D618E37BE47BCAC3BA870930402</vt:lpwstr>
  </property>
</Properties>
</file>