
<file path=[Content_Types].xml><?xml version="1.0" encoding="utf-8"?>
<Types xmlns="http://schemas.openxmlformats.org/package/2006/content-types">
  <Default Extension="png" ContentType="image/png"/>
  <Default Extension="emf" ContentType="image/x-emf"/>
  <Default Extension="jpeg" ContentType="image/jpeg"/>
  <Default Extension="xls" ContentType="application/vnd.ms-excel"/>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slides/slide35.xml" ContentType="application/vnd.openxmlformats-officedocument.presentationml.slide+xml"/>
  <Override PartName="/ppt/drawings/drawing2.xml" ContentType="application/vnd.openxmlformats-officedocument.drawingml.chartshapes+xml"/>
  <Override PartName="/ppt/drawings/drawing1.xml" ContentType="application/vnd.openxmlformats-officedocument.drawingml.chartshapes+xml"/>
  <Override PartName="/ppt/presentation.xml" ContentType="application/vnd.openxmlformats-officedocument.presentationml.presentation.main+xml"/>
  <Override PartName="/ppt/slides/slide34.xml" ContentType="application/vnd.openxmlformats-officedocument.presentationml.slide+xml"/>
  <Override PartName="/ppt/slides/slide23.xml" ContentType="application/vnd.openxmlformats-officedocument.presentationml.slide+xml"/>
  <Override PartName="/ppt/slides/slide22.xml" ContentType="application/vnd.openxmlformats-officedocument.presentationml.slide+xml"/>
  <Override PartName="/ppt/slides/slide21.xml" ContentType="application/vnd.openxmlformats-officedocument.presentationml.slide+xml"/>
  <Override PartName="/ppt/slides/slide20.xml" ContentType="application/vnd.openxmlformats-officedocument.presentationml.slide+xml"/>
  <Override PartName="/ppt/slides/slide19.xml" ContentType="application/vnd.openxmlformats-officedocument.presentationml.slide+xml"/>
  <Override PartName="/ppt/slides/slide18.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32.xml" ContentType="application/vnd.openxmlformats-officedocument.presentationml.slide+xml"/>
  <Override PartName="/ppt/slides/slide31.xml" ContentType="application/vnd.openxmlformats-officedocument.presentationml.slide+xml"/>
  <Override PartName="/ppt/slides/slide30.xml" ContentType="application/vnd.openxmlformats-officedocument.presentationml.slide+xml"/>
  <Override PartName="/ppt/slides/slide29.xml" ContentType="application/vnd.openxmlformats-officedocument.presentationml.slide+xml"/>
  <Override PartName="/ppt/slides/slide27.xml" ContentType="application/vnd.openxmlformats-officedocument.presentationml.slide+xml"/>
  <Override PartName="/ppt/slides/slide17.xml" ContentType="application/vnd.openxmlformats-officedocument.presentationml.slide+xml"/>
  <Override PartName="/ppt/slides/slide16.xml" ContentType="application/vnd.openxmlformats-officedocument.presentationml.slide+xml"/>
  <Override PartName="/ppt/slides/slide15.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33.xml" ContentType="application/vnd.openxmlformats-officedocument.presentationml.slide+xml"/>
  <Override PartName="/ppt/slides/slide28.xml" ContentType="application/vnd.openxmlformats-officedocument.presentationml.slide+xml"/>
  <Override PartName="/ppt/notesSlides/notesSlide6.xml" ContentType="application/vnd.openxmlformats-officedocument.presentationml.notesSlide+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3.xml" ContentType="application/vnd.openxmlformats-officedocument.presentationml.slideLayout+xml"/>
  <Override PartName="/ppt/slideLayouts/slideLayout5.xml" ContentType="application/vnd.openxmlformats-officedocument.presentationml.slideLayout+xml"/>
  <Override PartName="/ppt/notesSlides/notesSlide20.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19.xml" ContentType="application/vnd.openxmlformats-officedocument.presentationml.notesSlide+xml"/>
  <Override PartName="/ppt/notesSlides/notesSlide18.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21.xml" ContentType="application/vnd.openxmlformats-officedocument.presentationml.notesSlide+xml"/>
  <Override PartName="/ppt/notesSlides/notesSlide33.xml" ContentType="application/vnd.openxmlformats-officedocument.presentationml.notesSlide+xml"/>
  <Override PartName="/ppt/notesSlides/notesSlide32.xml" ContentType="application/vnd.openxmlformats-officedocument.presentationml.notesSlide+xml"/>
  <Override PartName="/ppt/notesSlides/notesSlide3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2.xml" ContentType="application/vnd.openxmlformats-officedocument.presentationml.notesSlide+xml"/>
  <Override PartName="/ppt/notesSlides/notesSlide9.xml" ContentType="application/vnd.openxmlformats-officedocument.presentationml.notesSlide+xml"/>
  <Override PartName="/ppt/notesSlides/notesSlide13.xml" ContentType="application/vnd.openxmlformats-officedocument.presentationml.notesSlide+xml"/>
  <Override PartName="/ppt/notesSlides/notesSlide2.xml" ContentType="application/vnd.openxmlformats-officedocument.presentationml.notesSlide+xml"/>
  <Override PartName="/ppt/notesSlides/notesSlide8.xml" ContentType="application/vnd.openxmlformats-officedocument.presentationml.notesSlide+xml"/>
  <Override PartName="/ppt/notesSlides/notesSlide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5.xml" ContentType="application/vnd.openxmlformats-officedocument.presentationml.notesSlide+xml"/>
  <Override PartName="/ppt/charts/chart4.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1.xml" ContentType="application/vnd.openxmlformats-officedocument.drawingml.chart+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notesMasters/notesMaster1.xml" ContentType="application/vnd.openxmlformats-officedocument.presentationml.notesMaster+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1.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4"/>
  </p:sldMasterIdLst>
  <p:notesMasterIdLst>
    <p:notesMasterId r:id="rId40"/>
  </p:notesMasterIdLst>
  <p:handoutMasterIdLst>
    <p:handoutMasterId r:id="rId41"/>
  </p:handoutMasterIdLst>
  <p:sldIdLst>
    <p:sldId id="412" r:id="rId5"/>
    <p:sldId id="475" r:id="rId6"/>
    <p:sldId id="468" r:id="rId7"/>
    <p:sldId id="473" r:id="rId8"/>
    <p:sldId id="476" r:id="rId9"/>
    <p:sldId id="415" r:id="rId10"/>
    <p:sldId id="413" r:id="rId11"/>
    <p:sldId id="465" r:id="rId12"/>
    <p:sldId id="445" r:id="rId13"/>
    <p:sldId id="467" r:id="rId14"/>
    <p:sldId id="466" r:id="rId15"/>
    <p:sldId id="446" r:id="rId16"/>
    <p:sldId id="447" r:id="rId17"/>
    <p:sldId id="469" r:id="rId18"/>
    <p:sldId id="448" r:id="rId19"/>
    <p:sldId id="449" r:id="rId20"/>
    <p:sldId id="450" r:id="rId21"/>
    <p:sldId id="460" r:id="rId22"/>
    <p:sldId id="461" r:id="rId23"/>
    <p:sldId id="463" r:id="rId24"/>
    <p:sldId id="462" r:id="rId25"/>
    <p:sldId id="451" r:id="rId26"/>
    <p:sldId id="452" r:id="rId27"/>
    <p:sldId id="453" r:id="rId28"/>
    <p:sldId id="454" r:id="rId29"/>
    <p:sldId id="455" r:id="rId30"/>
    <p:sldId id="457" r:id="rId31"/>
    <p:sldId id="459" r:id="rId32"/>
    <p:sldId id="458" r:id="rId33"/>
    <p:sldId id="456" r:id="rId34"/>
    <p:sldId id="470" r:id="rId35"/>
    <p:sldId id="471" r:id="rId36"/>
    <p:sldId id="472" r:id="rId37"/>
    <p:sldId id="474" r:id="rId38"/>
    <p:sldId id="443" r:id="rId39"/>
  </p:sldIdLst>
  <p:sldSz cx="9144000" cy="6858000" type="screen4x3"/>
  <p:notesSz cx="6794500" cy="9906000"/>
  <p:defaultTextStyle>
    <a:defPPr>
      <a:defRPr lang="en-US"/>
    </a:defPPr>
    <a:lvl1pPr algn="l" rtl="0" eaLnBrk="0" fontAlgn="base" hangingPunct="0">
      <a:spcBef>
        <a:spcPct val="0"/>
      </a:spcBef>
      <a:spcAft>
        <a:spcPct val="0"/>
      </a:spcAft>
      <a:defRPr sz="3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66"/>
    <a:srgbClr val="0E438A"/>
    <a:srgbClr val="525152"/>
    <a:srgbClr val="0099CC"/>
    <a:srgbClr val="33CCFF"/>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21142" autoAdjust="0"/>
    <p:restoredTop sz="91181" autoAdjust="0"/>
  </p:normalViewPr>
  <p:slideViewPr>
    <p:cSldViewPr>
      <p:cViewPr>
        <p:scale>
          <a:sx n="100" d="100"/>
          <a:sy n="100" d="100"/>
        </p:scale>
        <p:origin x="-1848" y="-63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7" d="100"/>
          <a:sy n="77" d="100"/>
        </p:scale>
        <p:origin x="-2040" y="-96"/>
      </p:cViewPr>
      <p:guideLst>
        <p:guide orient="horz" pos="312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D:\ANRTbis\suivi%20des%20march&#233;s\Tableau%20de%20bord\Mensuel_Trimestriel\2013\Trimestriel\TRIMESTRIEL_01-13.xlsx" TargetMode="External"/></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bougrine\Local%20Settings\Temporary%20Internet%20Files\Content.Outlook\SQPRK9ZI\Parc%20Annuel%20NDD%20%20ma%202012.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meziane\Bureau\donn&#233;es%202008-Janv%20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pPr>
            <a:r>
              <a:rPr lang="en-US" sz="1200" b="1" i="0" u="none" strike="noStrike" baseline="0" dirty="0" smtClean="0">
                <a:effectLst/>
              </a:rPr>
              <a:t>Distribution of the Internet subscriber base by type of access</a:t>
            </a:r>
            <a:br>
              <a:rPr lang="en-US" sz="1200" b="1" i="0" u="none" strike="noStrike" baseline="0" dirty="0" smtClean="0">
                <a:effectLst/>
              </a:rPr>
            </a:br>
            <a:r>
              <a:rPr lang="en-US" sz="1200" b="1" i="0" u="none" strike="noStrike" baseline="0" dirty="0" smtClean="0">
                <a:effectLst/>
              </a:rPr>
              <a:t> </a:t>
            </a:r>
            <a:r>
              <a:rPr lang="en-US" sz="1200" b="1" i="1" u="none" strike="noStrike" baseline="0" dirty="0" smtClean="0">
                <a:effectLst/>
              </a:rPr>
              <a:t>(March 2013)</a:t>
            </a:r>
            <a:endParaRPr lang="fr-FR" sz="1200" b="0" i="1" dirty="0"/>
          </a:p>
        </c:rich>
      </c:tx>
      <c:layout>
        <c:manualLayout>
          <c:xMode val="edge"/>
          <c:yMode val="edge"/>
          <c:x val="0.12605695326781874"/>
          <c:y val="2.0350302957791014E-2"/>
        </c:manualLayout>
      </c:layout>
      <c:overlay val="0"/>
      <c:spPr>
        <a:solidFill>
          <a:schemeClr val="bg1"/>
        </a:solidFill>
      </c:spPr>
    </c:title>
    <c:autoTitleDeleted val="0"/>
    <c:plotArea>
      <c:layout>
        <c:manualLayout>
          <c:layoutTarget val="inner"/>
          <c:xMode val="edge"/>
          <c:yMode val="edge"/>
          <c:x val="0.25653386997404326"/>
          <c:y val="0.26956005956603113"/>
          <c:w val="0.48765919948288572"/>
          <c:h val="0.51579338406843689"/>
        </c:manualLayout>
      </c:layout>
      <c:pieChart>
        <c:varyColors val="1"/>
        <c:ser>
          <c:idx val="0"/>
          <c:order val="0"/>
          <c:explosion val="25"/>
          <c:dPt>
            <c:idx val="0"/>
            <c:bubble3D val="0"/>
            <c:spPr>
              <a:solidFill>
                <a:srgbClr val="00FFFF"/>
              </a:solidFill>
            </c:spPr>
          </c:dPt>
          <c:dPt>
            <c:idx val="1"/>
            <c:bubble3D val="0"/>
            <c:spPr>
              <a:solidFill>
                <a:srgbClr val="B2B2B2"/>
              </a:solidFill>
            </c:spPr>
          </c:dPt>
          <c:dPt>
            <c:idx val="2"/>
            <c:bubble3D val="0"/>
            <c:spPr>
              <a:solidFill>
                <a:schemeClr val="bg1"/>
              </a:solidFill>
            </c:spPr>
          </c:dPt>
          <c:dLbls>
            <c:dLbl>
              <c:idx val="0"/>
              <c:layout>
                <c:manualLayout>
                  <c:x val="5.0713153724247423E-2"/>
                  <c:y val="5.7142857142857141E-2"/>
                </c:manualLayout>
              </c:layout>
              <c:dLblPos val="outEnd"/>
              <c:showLegendKey val="0"/>
              <c:showVal val="1"/>
              <c:showCatName val="0"/>
              <c:showSerName val="0"/>
              <c:showPercent val="0"/>
              <c:showBubbleSize val="0"/>
            </c:dLbl>
            <c:dLbl>
              <c:idx val="1"/>
              <c:layout>
                <c:manualLayout>
                  <c:x val="-1.4791336502905438E-2"/>
                  <c:y val="-4.2857142857142913E-2"/>
                </c:manualLayout>
              </c:layout>
              <c:dLblPos val="outEnd"/>
              <c:showLegendKey val="0"/>
              <c:showVal val="1"/>
              <c:showCatName val="0"/>
              <c:showSerName val="0"/>
              <c:showPercent val="0"/>
              <c:showBubbleSize val="0"/>
            </c:dLbl>
            <c:dLbl>
              <c:idx val="2"/>
              <c:layout>
                <c:manualLayout>
                  <c:x val="1.0686033500962935E-2"/>
                  <c:y val="9.7116610423697031E-3"/>
                </c:manualLayout>
              </c:layout>
              <c:dLblPos val="outEnd"/>
              <c:showLegendKey val="0"/>
              <c:showVal val="1"/>
              <c:showCatName val="0"/>
              <c:showSerName val="0"/>
              <c:showPercent val="0"/>
              <c:showBubbleSize val="0"/>
            </c:dLbl>
            <c:txPr>
              <a:bodyPr/>
              <a:lstStyle/>
              <a:p>
                <a:pPr>
                  <a:defRPr sz="1400" b="1"/>
                </a:pPr>
                <a:endParaRPr lang="en-US"/>
              </a:p>
            </c:txPr>
            <c:dLblPos val="outEnd"/>
            <c:showLegendKey val="0"/>
            <c:showVal val="1"/>
            <c:showCatName val="0"/>
            <c:showSerName val="0"/>
            <c:showPercent val="0"/>
            <c:showBubbleSize val="0"/>
            <c:showLeaderLines val="0"/>
          </c:dLbls>
          <c:cat>
            <c:strRef>
              <c:f>(INTERNET!$B$5,INTERNET!$B$22,INTERNET!$B$57)</c:f>
              <c:strCache>
                <c:ptCount val="3"/>
                <c:pt idx="0">
                  <c:v>ADSL </c:v>
                </c:pt>
                <c:pt idx="1">
                  <c:v>Internet 3G</c:v>
                </c:pt>
                <c:pt idx="2">
                  <c:v>Autres offres Internet</c:v>
                </c:pt>
              </c:strCache>
            </c:strRef>
          </c:cat>
          <c:val>
            <c:numRef>
              <c:f>(INTERNET!$H$9,INTERNET!$H$26,INTERNET!$H$61)</c:f>
              <c:numCache>
                <c:formatCode>0.00%</c:formatCode>
                <c:ptCount val="3"/>
                <c:pt idx="0">
                  <c:v>0.17794241046015297</c:v>
                </c:pt>
                <c:pt idx="1">
                  <c:v>0.82161119526314852</c:v>
                </c:pt>
                <c:pt idx="2">
                  <c:v>4.46394276698465E-4</c:v>
                </c:pt>
              </c:numCache>
            </c:numRef>
          </c:val>
        </c:ser>
        <c:dLbls>
          <c:showLegendKey val="0"/>
          <c:showVal val="1"/>
          <c:showCatName val="0"/>
          <c:showSerName val="0"/>
          <c:showPercent val="0"/>
          <c:showBubbleSize val="0"/>
          <c:showLeaderLines val="0"/>
        </c:dLbls>
        <c:firstSliceAng val="0"/>
      </c:pieChart>
    </c:plotArea>
    <c:legend>
      <c:legendPos val="b"/>
      <c:legendEntry>
        <c:idx val="0"/>
        <c:txPr>
          <a:bodyPr/>
          <a:lstStyle/>
          <a:p>
            <a:pPr>
              <a:defRPr sz="1400">
                <a:solidFill>
                  <a:schemeClr val="bg1"/>
                </a:solidFill>
              </a:defRPr>
            </a:pPr>
            <a:endParaRPr lang="en-US"/>
          </a:p>
        </c:txPr>
      </c:legendEntry>
      <c:legendEntry>
        <c:idx val="1"/>
        <c:txPr>
          <a:bodyPr/>
          <a:lstStyle/>
          <a:p>
            <a:pPr>
              <a:defRPr sz="1400">
                <a:solidFill>
                  <a:schemeClr val="bg1"/>
                </a:solidFill>
              </a:defRPr>
            </a:pPr>
            <a:endParaRPr lang="en-US"/>
          </a:p>
        </c:txPr>
      </c:legendEntry>
      <c:legendEntry>
        <c:idx val="2"/>
        <c:txPr>
          <a:bodyPr/>
          <a:lstStyle/>
          <a:p>
            <a:pPr>
              <a:defRPr sz="1400">
                <a:solidFill>
                  <a:schemeClr val="bg1"/>
                </a:solidFill>
              </a:defRPr>
            </a:pPr>
            <a:endParaRPr lang="en-US"/>
          </a:p>
        </c:txPr>
      </c:legendEntry>
      <c:layout>
        <c:manualLayout>
          <c:xMode val="edge"/>
          <c:yMode val="edge"/>
          <c:x val="9.4445819151407415E-2"/>
          <c:y val="0.82646933460384742"/>
          <c:w val="0.77583425073981682"/>
          <c:h val="0.15318036243836156"/>
        </c:manualLayout>
      </c:layout>
      <c:overlay val="0"/>
      <c:txPr>
        <a:bodyPr/>
        <a:lstStyle/>
        <a:p>
          <a:pPr>
            <a:defRPr sz="1400"/>
          </a:pPr>
          <a:endParaRPr lang="en-US"/>
        </a:p>
      </c:txPr>
    </c:legend>
    <c:plotVisOnly val="1"/>
    <c:dispBlanksAs val="gap"/>
    <c:showDLblsOverMax val="0"/>
  </c:chart>
  <c:spPr>
    <a:ln>
      <a:solidFill>
        <a:schemeClr val="tx1"/>
      </a:solidFill>
    </a:ln>
  </c:spPr>
  <c:externalData r:id="rId1">
    <c:autoUpdate val="0"/>
  </c:externalData>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599"/>
            </a:pPr>
            <a:r>
              <a:rPr lang="fr-FR" sz="1599" smtClean="0"/>
              <a:t>Growth in international</a:t>
            </a:r>
            <a:r>
              <a:rPr lang="fr-FR" sz="1599" baseline="0" smtClean="0"/>
              <a:t> Internet bandwidth</a:t>
            </a:r>
            <a:endParaRPr lang="fr-FR" sz="1599" dirty="0"/>
          </a:p>
        </c:rich>
      </c:tx>
      <c:layout>
        <c:manualLayout>
          <c:xMode val="edge"/>
          <c:yMode val="edge"/>
          <c:x val="0.18877321297180949"/>
          <c:y val="5.5745905179574062E-2"/>
        </c:manualLayout>
      </c:layout>
      <c:overlay val="0"/>
    </c:title>
    <c:autoTitleDeleted val="0"/>
    <c:plotArea>
      <c:layout>
        <c:manualLayout>
          <c:layoutTarget val="inner"/>
          <c:xMode val="edge"/>
          <c:yMode val="edge"/>
          <c:x val="0.1463363438806346"/>
          <c:y val="0.25260241878049267"/>
          <c:w val="0.8401475690743393"/>
          <c:h val="0.6604361370716505"/>
        </c:manualLayout>
      </c:layout>
      <c:barChart>
        <c:barDir val="col"/>
        <c:grouping val="clustered"/>
        <c:varyColors val="0"/>
        <c:ser>
          <c:idx val="0"/>
          <c:order val="0"/>
          <c:tx>
            <c:strRef>
              <c:f>Sheet1!$A$2</c:f>
              <c:strCache>
                <c:ptCount val="1"/>
                <c:pt idx="0">
                  <c:v>Bande passante Internet internationale (Mb/s)</c:v>
                </c:pt>
              </c:strCache>
            </c:strRef>
          </c:tx>
          <c:invertIfNegative val="0"/>
          <c:dLbls>
            <c:dLbl>
              <c:idx val="2"/>
              <c:layout/>
              <c:tx>
                <c:rich>
                  <a:bodyPr/>
                  <a:lstStyle/>
                  <a:p>
                    <a:r>
                      <a:rPr lang="en-US" smtClean="0"/>
                      <a:t>1 240</a:t>
                    </a:r>
                    <a:endParaRPr lang="en-US" dirty="0"/>
                  </a:p>
                </c:rich>
              </c:tx>
              <c:showLegendKey val="0"/>
              <c:showVal val="1"/>
              <c:showCatName val="0"/>
              <c:showSerName val="0"/>
              <c:showPercent val="0"/>
              <c:showBubbleSize val="0"/>
              <c:separator> </c:separator>
            </c:dLbl>
            <c:dLbl>
              <c:idx val="3"/>
              <c:layout/>
              <c:tx>
                <c:rich>
                  <a:bodyPr/>
                  <a:lstStyle/>
                  <a:p>
                    <a:r>
                      <a:rPr lang="en-US" smtClean="0"/>
                      <a:t>7 100</a:t>
                    </a:r>
                    <a:endParaRPr lang="en-US" dirty="0"/>
                  </a:p>
                </c:rich>
              </c:tx>
              <c:showLegendKey val="0"/>
              <c:showVal val="1"/>
              <c:showCatName val="0"/>
              <c:showSerName val="0"/>
              <c:showPercent val="0"/>
              <c:showBubbleSize val="0"/>
              <c:separator> </c:separator>
            </c:dLbl>
            <c:dLbl>
              <c:idx val="4"/>
              <c:layout/>
              <c:tx>
                <c:rich>
                  <a:bodyPr/>
                  <a:lstStyle/>
                  <a:p>
                    <a:r>
                      <a:rPr lang="en-US" smtClean="0"/>
                      <a:t>11 500</a:t>
                    </a:r>
                    <a:endParaRPr lang="en-US" dirty="0"/>
                  </a:p>
                </c:rich>
              </c:tx>
              <c:showLegendKey val="0"/>
              <c:showVal val="1"/>
              <c:showCatName val="0"/>
              <c:showSerName val="0"/>
              <c:showPercent val="0"/>
              <c:showBubbleSize val="0"/>
              <c:separator> </c:separator>
            </c:dLbl>
            <c:dLbl>
              <c:idx val="5"/>
              <c:layout>
                <c:manualLayout>
                  <c:x val="-2.4991325189615939E-2"/>
                  <c:y val="3.3812341504649195E-3"/>
                </c:manualLayout>
              </c:layout>
              <c:tx>
                <c:rich>
                  <a:bodyPr/>
                  <a:lstStyle/>
                  <a:p>
                    <a:r>
                      <a:rPr lang="en-US" dirty="0" smtClean="0"/>
                      <a:t> 25 130</a:t>
                    </a:r>
                    <a:endParaRPr lang="en-US" dirty="0"/>
                  </a:p>
                </c:rich>
              </c:tx>
              <c:showLegendKey val="0"/>
              <c:showVal val="1"/>
              <c:showCatName val="0"/>
              <c:showSerName val="0"/>
              <c:showPercent val="0"/>
              <c:showBubbleSize val="0"/>
              <c:separator> </c:separator>
            </c:dLbl>
            <c:dLbl>
              <c:idx val="6"/>
              <c:layout/>
              <c:tx>
                <c:rich>
                  <a:bodyPr/>
                  <a:lstStyle/>
                  <a:p>
                    <a:r>
                      <a:rPr lang="en-US" smtClean="0"/>
                      <a:t>25 130</a:t>
                    </a:r>
                    <a:endParaRPr lang="en-US" dirty="0"/>
                  </a:p>
                </c:rich>
              </c:tx>
              <c:showLegendKey val="0"/>
              <c:showVal val="1"/>
              <c:showCatName val="0"/>
              <c:showSerName val="0"/>
              <c:showPercent val="0"/>
              <c:showBubbleSize val="0"/>
              <c:separator> </c:separator>
            </c:dLbl>
            <c:dLbl>
              <c:idx val="7"/>
              <c:layout/>
              <c:tx>
                <c:rich>
                  <a:bodyPr/>
                  <a:lstStyle/>
                  <a:p>
                    <a:r>
                      <a:rPr lang="en-US" smtClean="0"/>
                      <a:t>51 200</a:t>
                    </a:r>
                    <a:endParaRPr lang="en-US" dirty="0"/>
                  </a:p>
                </c:rich>
              </c:tx>
              <c:showLegendKey val="0"/>
              <c:showVal val="1"/>
              <c:showCatName val="0"/>
              <c:showSerName val="0"/>
              <c:showPercent val="0"/>
              <c:showBubbleSize val="0"/>
              <c:separator> </c:separator>
            </c:dLbl>
            <c:dLbl>
              <c:idx val="8"/>
              <c:layout/>
              <c:tx>
                <c:rich>
                  <a:bodyPr/>
                  <a:lstStyle/>
                  <a:p>
                    <a:r>
                      <a:rPr lang="en-US" smtClean="0"/>
                      <a:t>75 000</a:t>
                    </a:r>
                    <a:endParaRPr lang="en-US" dirty="0"/>
                  </a:p>
                </c:rich>
              </c:tx>
              <c:showLegendKey val="0"/>
              <c:showVal val="1"/>
              <c:showCatName val="0"/>
              <c:showSerName val="0"/>
              <c:showPercent val="0"/>
              <c:showBubbleSize val="0"/>
              <c:separator> </c:separator>
            </c:dLbl>
            <c:dLbl>
              <c:idx val="9"/>
              <c:layout/>
              <c:tx>
                <c:rich>
                  <a:bodyPr/>
                  <a:lstStyle/>
                  <a:p>
                    <a:r>
                      <a:rPr lang="en-US" smtClean="0"/>
                      <a:t>124 400</a:t>
                    </a:r>
                    <a:endParaRPr lang="en-US" dirty="0"/>
                  </a:p>
                </c:rich>
              </c:tx>
              <c:showLegendKey val="0"/>
              <c:showVal val="1"/>
              <c:showCatName val="0"/>
              <c:showSerName val="0"/>
              <c:showPercent val="0"/>
              <c:showBubbleSize val="0"/>
              <c:separator> </c:separator>
            </c:dLbl>
            <c:dLbl>
              <c:idx val="10"/>
              <c:layout/>
              <c:tx>
                <c:rich>
                  <a:bodyPr/>
                  <a:lstStyle/>
                  <a:p>
                    <a:r>
                      <a:rPr lang="en-US" smtClean="0"/>
                      <a:t>266 000</a:t>
                    </a:r>
                    <a:endParaRPr lang="en-US" dirty="0"/>
                  </a:p>
                </c:rich>
              </c:tx>
              <c:showLegendKey val="0"/>
              <c:showVal val="1"/>
              <c:showCatName val="0"/>
              <c:showSerName val="0"/>
              <c:showPercent val="0"/>
              <c:showBubbleSize val="0"/>
              <c:separator> </c:separator>
            </c:dLbl>
            <c:txPr>
              <a:bodyPr/>
              <a:lstStyle/>
              <a:p>
                <a:pPr>
                  <a:defRPr sz="800" b="1"/>
                </a:pPr>
                <a:endParaRPr lang="en-US"/>
              </a:p>
            </c:txPr>
            <c:showLegendKey val="0"/>
            <c:showVal val="1"/>
            <c:showCatName val="0"/>
            <c:showSerName val="0"/>
            <c:showPercent val="0"/>
            <c:showBubbleSize val="0"/>
            <c:separator> </c:separator>
            <c:showLeaderLines val="0"/>
          </c:dLbls>
          <c:cat>
            <c:strRef>
              <c:f>Sheet1!$B$1:$L$1</c:f>
              <c:strCache>
                <c:ptCount val="11"/>
                <c:pt idx="0">
                  <c:v>2002</c:v>
                </c:pt>
                <c:pt idx="1">
                  <c:v>2003</c:v>
                </c:pt>
                <c:pt idx="2">
                  <c:v>2004</c:v>
                </c:pt>
                <c:pt idx="3">
                  <c:v>2005</c:v>
                </c:pt>
                <c:pt idx="4">
                  <c:v>2006</c:v>
                </c:pt>
                <c:pt idx="5">
                  <c:v>2007</c:v>
                </c:pt>
                <c:pt idx="6">
                  <c:v>2008</c:v>
                </c:pt>
                <c:pt idx="7">
                  <c:v>2009</c:v>
                </c:pt>
                <c:pt idx="8">
                  <c:v>2010</c:v>
                </c:pt>
                <c:pt idx="9">
                  <c:v>2011</c:v>
                </c:pt>
                <c:pt idx="10">
                  <c:v>2012</c:v>
                </c:pt>
              </c:strCache>
            </c:strRef>
          </c:cat>
          <c:val>
            <c:numRef>
              <c:f>Sheet1!$B$2:$L$2</c:f>
              <c:numCache>
                <c:formatCode>#,##0</c:formatCode>
                <c:ptCount val="11"/>
                <c:pt idx="0">
                  <c:v>200</c:v>
                </c:pt>
                <c:pt idx="1">
                  <c:v>310</c:v>
                </c:pt>
                <c:pt idx="2">
                  <c:v>1240</c:v>
                </c:pt>
                <c:pt idx="3">
                  <c:v>7100</c:v>
                </c:pt>
                <c:pt idx="4">
                  <c:v>11500</c:v>
                </c:pt>
                <c:pt idx="5">
                  <c:v>25130</c:v>
                </c:pt>
                <c:pt idx="6">
                  <c:v>25130</c:v>
                </c:pt>
                <c:pt idx="7">
                  <c:v>51200</c:v>
                </c:pt>
                <c:pt idx="8">
                  <c:v>75000</c:v>
                </c:pt>
                <c:pt idx="9">
                  <c:v>124400</c:v>
                </c:pt>
                <c:pt idx="10">
                  <c:v>266000</c:v>
                </c:pt>
              </c:numCache>
            </c:numRef>
          </c:val>
        </c:ser>
        <c:dLbls>
          <c:showLegendKey val="0"/>
          <c:showVal val="1"/>
          <c:showCatName val="0"/>
          <c:showSerName val="0"/>
          <c:showPercent val="0"/>
          <c:showBubbleSize val="0"/>
        </c:dLbls>
        <c:gapWidth val="150"/>
        <c:axId val="172440192"/>
        <c:axId val="172488192"/>
      </c:barChart>
      <c:catAx>
        <c:axId val="172440192"/>
        <c:scaling>
          <c:orientation val="minMax"/>
        </c:scaling>
        <c:delete val="0"/>
        <c:axPos val="b"/>
        <c:numFmt formatCode="General" sourceLinked="1"/>
        <c:majorTickMark val="out"/>
        <c:minorTickMark val="none"/>
        <c:tickLblPos val="nextTo"/>
        <c:txPr>
          <a:bodyPr rot="0" vert="horz"/>
          <a:lstStyle/>
          <a:p>
            <a:pPr>
              <a:defRPr sz="900" b="1"/>
            </a:pPr>
            <a:endParaRPr lang="en-US"/>
          </a:p>
        </c:txPr>
        <c:crossAx val="172488192"/>
        <c:crossesAt val="0"/>
        <c:auto val="0"/>
        <c:lblAlgn val="ctr"/>
        <c:lblOffset val="100"/>
        <c:tickLblSkip val="1"/>
        <c:tickMarkSkip val="1"/>
        <c:noMultiLvlLbl val="0"/>
      </c:catAx>
      <c:valAx>
        <c:axId val="172488192"/>
        <c:scaling>
          <c:orientation val="minMax"/>
          <c:min val="0"/>
        </c:scaling>
        <c:delete val="0"/>
        <c:axPos val="l"/>
        <c:title>
          <c:tx>
            <c:rich>
              <a:bodyPr rot="0" vert="horz"/>
              <a:lstStyle/>
              <a:p>
                <a:pPr>
                  <a:defRPr sz="1000" b="1" i="0" u="none" strike="noStrike" baseline="0">
                    <a:solidFill>
                      <a:srgbClr val="000000"/>
                    </a:solidFill>
                    <a:latin typeface="Calibri"/>
                    <a:ea typeface="Calibri"/>
                    <a:cs typeface="Calibri"/>
                  </a:defRPr>
                </a:pPr>
                <a:r>
                  <a:rPr lang="fr-FR" smtClean="0"/>
                  <a:t>Mbps</a:t>
                </a:r>
                <a:endParaRPr lang="fr-FR"/>
              </a:p>
            </c:rich>
          </c:tx>
          <c:layout>
            <c:manualLayout>
              <c:xMode val="edge"/>
              <c:yMode val="edge"/>
              <c:x val="2.7361674764249593E-2"/>
              <c:y val="0.15433576720069758"/>
            </c:manualLayout>
          </c:layout>
          <c:overlay val="0"/>
        </c:title>
        <c:numFmt formatCode="#,##0" sourceLinked="1"/>
        <c:majorTickMark val="out"/>
        <c:minorTickMark val="none"/>
        <c:tickLblPos val="nextTo"/>
        <c:txPr>
          <a:bodyPr rot="0" vert="horz"/>
          <a:lstStyle/>
          <a:p>
            <a:pPr>
              <a:defRPr/>
            </a:pPr>
            <a:endParaRPr lang="en-US"/>
          </a:p>
        </c:txPr>
        <c:crossAx val="172440192"/>
        <c:crosses val="autoZero"/>
        <c:crossBetween val="between"/>
      </c:valAx>
      <c:spPr>
        <a:solidFill>
          <a:schemeClr val="bg1"/>
        </a:solidFill>
      </c:spPr>
    </c:plotArea>
    <c:plotVisOnly val="1"/>
    <c:dispBlanksAs val="gap"/>
    <c:showDLblsOverMax val="0"/>
  </c:chart>
  <c:spPr>
    <a:ln>
      <a:solidFill>
        <a:schemeClr val="tx1"/>
      </a:solidFill>
    </a:ln>
  </c:spPr>
  <c:externalData r:id="rId1">
    <c:autoUpdate val="0"/>
  </c:externalData>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1401245035655294"/>
          <c:y val="2.0383325040392565E-2"/>
          <c:w val="0.92670550843304023"/>
          <c:h val="0.87845907343308627"/>
        </c:manualLayout>
      </c:layout>
      <c:barChart>
        <c:barDir val="col"/>
        <c:grouping val="clustered"/>
        <c:varyColors val="0"/>
        <c:ser>
          <c:idx val="0"/>
          <c:order val="0"/>
          <c:tx>
            <c:strRef>
              <c:f>Feuil1!$B$20</c:f>
              <c:strCache>
                <c:ptCount val="1"/>
                <c:pt idx="0">
                  <c:v>Parc Total</c:v>
                </c:pt>
              </c:strCache>
            </c:strRef>
          </c:tx>
          <c:invertIfNegative val="0"/>
          <c:dLbls>
            <c:dLbl>
              <c:idx val="0"/>
              <c:layout/>
              <c:tx>
                <c:rich>
                  <a:bodyPr/>
                  <a:lstStyle/>
                  <a:p>
                    <a:r>
                      <a:rPr lang="en-US" sz="900" b="1">
                        <a:solidFill>
                          <a:schemeClr val="tx1"/>
                        </a:solidFill>
                      </a:rPr>
                      <a:t>674</a:t>
                    </a:r>
                    <a:endParaRPr lang="en-US" sz="1100" b="1">
                      <a:solidFill>
                        <a:schemeClr val="tx1"/>
                      </a:solidFill>
                    </a:endParaRPr>
                  </a:p>
                </c:rich>
              </c:tx>
              <c:dLblPos val="outEnd"/>
              <c:showLegendKey val="0"/>
              <c:showVal val="1"/>
              <c:showCatName val="0"/>
              <c:showSerName val="0"/>
              <c:showPercent val="0"/>
              <c:showBubbleSize val="0"/>
            </c:dLbl>
            <c:dLbl>
              <c:idx val="1"/>
              <c:layout/>
              <c:tx>
                <c:rich>
                  <a:bodyPr/>
                  <a:lstStyle/>
                  <a:p>
                    <a:r>
                      <a:rPr lang="en-US" sz="900" b="1" dirty="0" smtClean="0">
                        <a:solidFill>
                          <a:schemeClr val="tx1"/>
                        </a:solidFill>
                      </a:rPr>
                      <a:t>1 998</a:t>
                    </a:r>
                    <a:endParaRPr lang="en-US" sz="1100" b="1" dirty="0">
                      <a:solidFill>
                        <a:schemeClr val="tx1"/>
                      </a:solidFill>
                    </a:endParaRPr>
                  </a:p>
                </c:rich>
              </c:tx>
              <c:dLblPos val="outEnd"/>
              <c:showLegendKey val="0"/>
              <c:showVal val="1"/>
              <c:showCatName val="0"/>
              <c:showSerName val="0"/>
              <c:showPercent val="0"/>
              <c:showBubbleSize val="0"/>
            </c:dLbl>
            <c:dLbl>
              <c:idx val="2"/>
              <c:layout/>
              <c:tx>
                <c:rich>
                  <a:bodyPr/>
                  <a:lstStyle/>
                  <a:p>
                    <a:r>
                      <a:rPr lang="en-US" sz="900" b="1" dirty="0" smtClean="0">
                        <a:solidFill>
                          <a:schemeClr val="tx1"/>
                        </a:solidFill>
                      </a:rPr>
                      <a:t>3 586</a:t>
                    </a:r>
                    <a:endParaRPr lang="en-US" sz="1100" b="1" dirty="0">
                      <a:solidFill>
                        <a:schemeClr val="tx1"/>
                      </a:solidFill>
                    </a:endParaRPr>
                  </a:p>
                </c:rich>
              </c:tx>
              <c:dLblPos val="outEnd"/>
              <c:showLegendKey val="0"/>
              <c:showVal val="1"/>
              <c:showCatName val="0"/>
              <c:showSerName val="0"/>
              <c:showPercent val="0"/>
              <c:showBubbleSize val="0"/>
            </c:dLbl>
            <c:dLbl>
              <c:idx val="3"/>
              <c:layout/>
              <c:tx>
                <c:rich>
                  <a:bodyPr/>
                  <a:lstStyle/>
                  <a:p>
                    <a:r>
                      <a:rPr lang="en-US" sz="900" b="1" dirty="0" smtClean="0">
                        <a:solidFill>
                          <a:schemeClr val="tx1"/>
                        </a:solidFill>
                      </a:rPr>
                      <a:t>5 298</a:t>
                    </a:r>
                    <a:endParaRPr lang="en-US" sz="1100" b="1" dirty="0">
                      <a:solidFill>
                        <a:schemeClr val="tx1"/>
                      </a:solidFill>
                    </a:endParaRPr>
                  </a:p>
                </c:rich>
              </c:tx>
              <c:dLblPos val="outEnd"/>
              <c:showLegendKey val="0"/>
              <c:showVal val="1"/>
              <c:showCatName val="0"/>
              <c:showSerName val="0"/>
              <c:showPercent val="0"/>
              <c:showBubbleSize val="0"/>
            </c:dLbl>
            <c:dLbl>
              <c:idx val="4"/>
              <c:layout/>
              <c:tx>
                <c:rich>
                  <a:bodyPr/>
                  <a:lstStyle/>
                  <a:p>
                    <a:r>
                      <a:rPr lang="en-US" sz="900" b="1" dirty="0" smtClean="0">
                        <a:solidFill>
                          <a:schemeClr val="tx1"/>
                        </a:solidFill>
                      </a:rPr>
                      <a:t>9 476</a:t>
                    </a:r>
                    <a:endParaRPr lang="en-US" sz="1100" b="1" dirty="0">
                      <a:solidFill>
                        <a:schemeClr val="tx1"/>
                      </a:solidFill>
                    </a:endParaRPr>
                  </a:p>
                </c:rich>
              </c:tx>
              <c:dLblPos val="outEnd"/>
              <c:showLegendKey val="0"/>
              <c:showVal val="1"/>
              <c:showCatName val="0"/>
              <c:showSerName val="0"/>
              <c:showPercent val="0"/>
              <c:showBubbleSize val="0"/>
            </c:dLbl>
            <c:dLbl>
              <c:idx val="5"/>
              <c:layout/>
              <c:tx>
                <c:rich>
                  <a:bodyPr/>
                  <a:lstStyle/>
                  <a:p>
                    <a:r>
                      <a:rPr lang="en-US" sz="900" b="1" dirty="0" smtClean="0">
                        <a:solidFill>
                          <a:schemeClr val="tx1"/>
                        </a:solidFill>
                      </a:rPr>
                      <a:t>19 025</a:t>
                    </a:r>
                    <a:endParaRPr lang="en-US" sz="1100" b="1" dirty="0">
                      <a:solidFill>
                        <a:schemeClr val="tx1"/>
                      </a:solidFill>
                    </a:endParaRPr>
                  </a:p>
                </c:rich>
              </c:tx>
              <c:dLblPos val="outEnd"/>
              <c:showLegendKey val="0"/>
              <c:showVal val="1"/>
              <c:showCatName val="0"/>
              <c:showSerName val="0"/>
              <c:showPercent val="0"/>
              <c:showBubbleSize val="0"/>
            </c:dLbl>
            <c:dLbl>
              <c:idx val="6"/>
              <c:layout/>
              <c:tx>
                <c:rich>
                  <a:bodyPr/>
                  <a:lstStyle/>
                  <a:p>
                    <a:r>
                      <a:rPr lang="en-US" sz="900" b="1" dirty="0" smtClean="0">
                        <a:solidFill>
                          <a:schemeClr val="tx1"/>
                        </a:solidFill>
                      </a:rPr>
                      <a:t>22 583</a:t>
                    </a:r>
                    <a:endParaRPr lang="en-US" sz="1100" b="1" dirty="0">
                      <a:solidFill>
                        <a:schemeClr val="tx1"/>
                      </a:solidFill>
                    </a:endParaRPr>
                  </a:p>
                </c:rich>
              </c:tx>
              <c:dLblPos val="outEnd"/>
              <c:showLegendKey val="0"/>
              <c:showVal val="1"/>
              <c:showCatName val="0"/>
              <c:showSerName val="0"/>
              <c:showPercent val="0"/>
              <c:showBubbleSize val="0"/>
            </c:dLbl>
            <c:dLbl>
              <c:idx val="7"/>
              <c:layout/>
              <c:tx>
                <c:rich>
                  <a:bodyPr/>
                  <a:lstStyle/>
                  <a:p>
                    <a:r>
                      <a:rPr lang="en-US" sz="900" b="1" dirty="0" smtClean="0">
                        <a:solidFill>
                          <a:schemeClr val="tx1"/>
                        </a:solidFill>
                      </a:rPr>
                      <a:t>25 890</a:t>
                    </a:r>
                    <a:endParaRPr lang="en-US" sz="1100" b="1" dirty="0">
                      <a:solidFill>
                        <a:schemeClr val="tx1"/>
                      </a:solidFill>
                    </a:endParaRPr>
                  </a:p>
                </c:rich>
              </c:tx>
              <c:dLblPos val="outEnd"/>
              <c:showLegendKey val="0"/>
              <c:showVal val="1"/>
              <c:showCatName val="0"/>
              <c:showSerName val="0"/>
              <c:showPercent val="0"/>
              <c:showBubbleSize val="0"/>
            </c:dLbl>
            <c:dLbl>
              <c:idx val="8"/>
              <c:layout/>
              <c:tx>
                <c:rich>
                  <a:bodyPr/>
                  <a:lstStyle/>
                  <a:p>
                    <a:r>
                      <a:rPr lang="en-US" sz="900" b="1" dirty="0" smtClean="0">
                        <a:solidFill>
                          <a:schemeClr val="tx1"/>
                        </a:solidFill>
                      </a:rPr>
                      <a:t>29 450</a:t>
                    </a:r>
                    <a:endParaRPr lang="en-US" sz="1100" b="1" dirty="0">
                      <a:solidFill>
                        <a:schemeClr val="tx1"/>
                      </a:solidFill>
                    </a:endParaRPr>
                  </a:p>
                </c:rich>
              </c:tx>
              <c:dLblPos val="outEnd"/>
              <c:showLegendKey val="0"/>
              <c:showVal val="1"/>
              <c:showCatName val="0"/>
              <c:showSerName val="0"/>
              <c:showPercent val="0"/>
              <c:showBubbleSize val="0"/>
            </c:dLbl>
            <c:dLbl>
              <c:idx val="9"/>
              <c:layout/>
              <c:tx>
                <c:rich>
                  <a:bodyPr/>
                  <a:lstStyle/>
                  <a:p>
                    <a:r>
                      <a:rPr lang="en-US" sz="900" b="1" dirty="0" smtClean="0">
                        <a:solidFill>
                          <a:schemeClr val="tx1"/>
                        </a:solidFill>
                      </a:rPr>
                      <a:t>34 008</a:t>
                    </a:r>
                    <a:endParaRPr lang="en-US" sz="1100" b="1" dirty="0">
                      <a:solidFill>
                        <a:schemeClr val="tx1"/>
                      </a:solidFill>
                    </a:endParaRPr>
                  </a:p>
                </c:rich>
              </c:tx>
              <c:dLblPos val="outEnd"/>
              <c:showLegendKey val="0"/>
              <c:showVal val="1"/>
              <c:showCatName val="0"/>
              <c:showSerName val="0"/>
              <c:showPercent val="0"/>
              <c:showBubbleSize val="0"/>
            </c:dLbl>
            <c:dLbl>
              <c:idx val="10"/>
              <c:layout/>
              <c:tx>
                <c:rich>
                  <a:bodyPr/>
                  <a:lstStyle/>
                  <a:p>
                    <a:r>
                      <a:rPr lang="en-US" sz="900" b="1" dirty="0" smtClean="0">
                        <a:solidFill>
                          <a:schemeClr val="tx1"/>
                        </a:solidFill>
                      </a:rPr>
                      <a:t>37 969</a:t>
                    </a:r>
                    <a:endParaRPr lang="en-US" sz="1100" b="1" dirty="0">
                      <a:solidFill>
                        <a:schemeClr val="tx1"/>
                      </a:solidFill>
                    </a:endParaRPr>
                  </a:p>
                </c:rich>
              </c:tx>
              <c:dLblPos val="outEnd"/>
              <c:showLegendKey val="0"/>
              <c:showVal val="1"/>
              <c:showCatName val="0"/>
              <c:showSerName val="0"/>
              <c:showPercent val="0"/>
              <c:showBubbleSize val="0"/>
            </c:dLbl>
            <c:dLbl>
              <c:idx val="11"/>
              <c:layout/>
              <c:tx>
                <c:rich>
                  <a:bodyPr/>
                  <a:lstStyle/>
                  <a:p>
                    <a:r>
                      <a:rPr lang="en-US" sz="900" b="1" dirty="0" smtClean="0">
                        <a:solidFill>
                          <a:schemeClr val="tx1"/>
                        </a:solidFill>
                      </a:rPr>
                      <a:t>42 187</a:t>
                    </a:r>
                    <a:endParaRPr lang="en-US" dirty="0">
                      <a:solidFill>
                        <a:schemeClr val="tx1"/>
                      </a:solidFill>
                    </a:endParaRPr>
                  </a:p>
                </c:rich>
              </c:tx>
              <c:dLblPos val="outEnd"/>
              <c:showLegendKey val="0"/>
              <c:showVal val="1"/>
              <c:showCatName val="0"/>
              <c:showSerName val="0"/>
              <c:showPercent val="0"/>
              <c:showBubbleSize val="0"/>
            </c:dLbl>
            <c:dLbl>
              <c:idx val="12"/>
              <c:layout>
                <c:manualLayout>
                  <c:x val="-3.1745809553137823E-3"/>
                  <c:y val="0"/>
                </c:manualLayout>
              </c:layout>
              <c:tx>
                <c:rich>
                  <a:bodyPr/>
                  <a:lstStyle/>
                  <a:p>
                    <a:r>
                      <a:rPr lang="en-US" sz="900" b="1" dirty="0" smtClean="0">
                        <a:solidFill>
                          <a:schemeClr val="tx1"/>
                        </a:solidFill>
                      </a:rPr>
                      <a:t>46 806</a:t>
                    </a:r>
                    <a:endParaRPr lang="en-US" dirty="0">
                      <a:solidFill>
                        <a:schemeClr val="tx1"/>
                      </a:solidFill>
                    </a:endParaRPr>
                  </a:p>
                </c:rich>
              </c:tx>
              <c:dLblPos val="outEnd"/>
              <c:showLegendKey val="0"/>
              <c:showVal val="1"/>
              <c:showCatName val="0"/>
              <c:showSerName val="0"/>
              <c:showPercent val="0"/>
              <c:showBubbleSize val="0"/>
            </c:dLbl>
            <c:dLbl>
              <c:idx val="13"/>
              <c:layout>
                <c:manualLayout>
                  <c:x val="-1.269832382125571E-2"/>
                  <c:y val="-1.6405038594467961E-2"/>
                </c:manualLayout>
              </c:layout>
              <c:tx>
                <c:rich>
                  <a:bodyPr/>
                  <a:lstStyle/>
                  <a:p>
                    <a:r>
                      <a:rPr lang="en-US" dirty="0" smtClean="0"/>
                      <a:t> 48 104</a:t>
                    </a:r>
                    <a:endParaRPr lang="en-US" dirty="0"/>
                  </a:p>
                </c:rich>
              </c:tx>
              <c:dLblPos val="outEnd"/>
              <c:showLegendKey val="0"/>
              <c:showVal val="1"/>
              <c:showCatName val="0"/>
              <c:showSerName val="0"/>
              <c:showPercent val="0"/>
              <c:showBubbleSize val="0"/>
            </c:dLbl>
            <c:txPr>
              <a:bodyPr/>
              <a:lstStyle/>
              <a:p>
                <a:pPr>
                  <a:defRPr sz="900" b="1"/>
                </a:pPr>
                <a:endParaRPr lang="en-US"/>
              </a:p>
            </c:txPr>
            <c:dLblPos val="outEnd"/>
            <c:showLegendKey val="0"/>
            <c:showVal val="1"/>
            <c:showCatName val="0"/>
            <c:showSerName val="0"/>
            <c:showPercent val="0"/>
            <c:showBubbleSize val="0"/>
            <c:showLeaderLines val="0"/>
          </c:dLbls>
          <c:cat>
            <c:numRef>
              <c:f>Feuil1!$A$21:$A$34</c:f>
              <c:numCache>
                <c:formatCode>General</c:formatCode>
                <c:ptCount val="14"/>
                <c:pt idx="0">
                  <c:v>2000</c:v>
                </c:pt>
                <c:pt idx="1">
                  <c:v>2001</c:v>
                </c:pt>
                <c:pt idx="2">
                  <c:v>2002</c:v>
                </c:pt>
                <c:pt idx="3">
                  <c:v>2003</c:v>
                </c:pt>
                <c:pt idx="4">
                  <c:v>2004</c:v>
                </c:pt>
                <c:pt idx="5">
                  <c:v>2005</c:v>
                </c:pt>
                <c:pt idx="6">
                  <c:v>2006</c:v>
                </c:pt>
                <c:pt idx="7">
                  <c:v>2007</c:v>
                </c:pt>
                <c:pt idx="8">
                  <c:v>2008</c:v>
                </c:pt>
                <c:pt idx="9">
                  <c:v>2009</c:v>
                </c:pt>
                <c:pt idx="10">
                  <c:v>2010</c:v>
                </c:pt>
                <c:pt idx="11">
                  <c:v>2011</c:v>
                </c:pt>
                <c:pt idx="12">
                  <c:v>2012</c:v>
                </c:pt>
                <c:pt idx="13" formatCode="mmm\-yy">
                  <c:v>41334</c:v>
                </c:pt>
              </c:numCache>
            </c:numRef>
          </c:cat>
          <c:val>
            <c:numRef>
              <c:f>Feuil1!$B$21:$B$34</c:f>
              <c:numCache>
                <c:formatCode>#,##0</c:formatCode>
                <c:ptCount val="14"/>
                <c:pt idx="0" formatCode="General">
                  <c:v>674</c:v>
                </c:pt>
                <c:pt idx="1">
                  <c:v>1998</c:v>
                </c:pt>
                <c:pt idx="2">
                  <c:v>3586</c:v>
                </c:pt>
                <c:pt idx="3">
                  <c:v>5298</c:v>
                </c:pt>
                <c:pt idx="4">
                  <c:v>9476</c:v>
                </c:pt>
                <c:pt idx="5">
                  <c:v>19025</c:v>
                </c:pt>
                <c:pt idx="6">
                  <c:v>22583</c:v>
                </c:pt>
                <c:pt idx="7">
                  <c:v>25890</c:v>
                </c:pt>
                <c:pt idx="8">
                  <c:v>29450</c:v>
                </c:pt>
                <c:pt idx="9">
                  <c:v>34008</c:v>
                </c:pt>
                <c:pt idx="10">
                  <c:v>37969</c:v>
                </c:pt>
                <c:pt idx="11">
                  <c:v>42187</c:v>
                </c:pt>
                <c:pt idx="12">
                  <c:v>46806</c:v>
                </c:pt>
                <c:pt idx="13">
                  <c:v>48104</c:v>
                </c:pt>
              </c:numCache>
            </c:numRef>
          </c:val>
        </c:ser>
        <c:dLbls>
          <c:showLegendKey val="0"/>
          <c:showVal val="0"/>
          <c:showCatName val="0"/>
          <c:showSerName val="0"/>
          <c:showPercent val="0"/>
          <c:showBubbleSize val="0"/>
        </c:dLbls>
        <c:gapWidth val="150"/>
        <c:axId val="172538112"/>
        <c:axId val="172539904"/>
      </c:barChart>
      <c:catAx>
        <c:axId val="172538112"/>
        <c:scaling>
          <c:orientation val="minMax"/>
        </c:scaling>
        <c:delete val="0"/>
        <c:axPos val="b"/>
        <c:numFmt formatCode="General" sourceLinked="1"/>
        <c:majorTickMark val="out"/>
        <c:minorTickMark val="none"/>
        <c:tickLblPos val="nextTo"/>
        <c:txPr>
          <a:bodyPr/>
          <a:lstStyle/>
          <a:p>
            <a:pPr>
              <a:defRPr sz="800" b="1"/>
            </a:pPr>
            <a:endParaRPr lang="en-US"/>
          </a:p>
        </c:txPr>
        <c:crossAx val="172539904"/>
        <c:crosses val="autoZero"/>
        <c:auto val="1"/>
        <c:lblAlgn val="ctr"/>
        <c:lblOffset val="100"/>
        <c:noMultiLvlLbl val="0"/>
      </c:catAx>
      <c:valAx>
        <c:axId val="172539904"/>
        <c:scaling>
          <c:orientation val="minMax"/>
        </c:scaling>
        <c:delete val="0"/>
        <c:axPos val="l"/>
        <c:majorGridlines>
          <c:spPr>
            <a:ln>
              <a:solidFill>
                <a:schemeClr val="bg1"/>
              </a:solidFill>
            </a:ln>
          </c:spPr>
        </c:majorGridlines>
        <c:numFmt formatCode="General" sourceLinked="1"/>
        <c:majorTickMark val="out"/>
        <c:minorTickMark val="none"/>
        <c:tickLblPos val="nextTo"/>
        <c:crossAx val="172538112"/>
        <c:crosses val="autoZero"/>
        <c:crossBetween val="between"/>
      </c:valAx>
      <c:spPr>
        <a:ln>
          <a:noFill/>
        </a:ln>
      </c:spPr>
    </c:plotArea>
    <c:plotVisOnly val="1"/>
    <c:dispBlanksAs val="gap"/>
    <c:showDLblsOverMax val="0"/>
  </c:chart>
  <c:spPr>
    <a:ln>
      <a:solidFill>
        <a:schemeClr val="tx1"/>
      </a:solidFill>
    </a:ln>
  </c:spPr>
  <c:txPr>
    <a:bodyPr/>
    <a:lstStyle/>
    <a:p>
      <a:pPr>
        <a:defRPr>
          <a:solidFill>
            <a:schemeClr val="tx1"/>
          </a:solidFill>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Feuil1!$A$32</c:f>
              <c:strCache>
                <c:ptCount val="1"/>
                <c:pt idx="0">
                  <c:v>Global Internet</c:v>
                </c:pt>
              </c:strCache>
            </c:strRef>
          </c:tx>
          <c:dLbls>
            <c:txPr>
              <a:bodyPr/>
              <a:lstStyle/>
              <a:p>
                <a:pPr>
                  <a:defRPr sz="1100" b="1">
                    <a:solidFill>
                      <a:schemeClr val="bg1"/>
                    </a:solidFill>
                    <a:latin typeface="Arial" pitchFamily="34" charset="0"/>
                    <a:cs typeface="Arial" pitchFamily="34" charset="0"/>
                  </a:defRPr>
                </a:pPr>
                <a:endParaRPr lang="en-US"/>
              </a:p>
            </c:txPr>
            <c:showLegendKey val="0"/>
            <c:showVal val="1"/>
            <c:showCatName val="0"/>
            <c:showSerName val="0"/>
            <c:showPercent val="0"/>
            <c:showBubbleSize val="0"/>
            <c:showLeaderLines val="0"/>
          </c:dLbls>
          <c:cat>
            <c:numRef>
              <c:f>Feuil1!$B$31:$F$31</c:f>
              <c:numCache>
                <c:formatCode>General</c:formatCode>
                <c:ptCount val="5"/>
                <c:pt idx="0">
                  <c:v>2008</c:v>
                </c:pt>
                <c:pt idx="1">
                  <c:v>2009</c:v>
                </c:pt>
                <c:pt idx="2">
                  <c:v>2010</c:v>
                </c:pt>
                <c:pt idx="3">
                  <c:v>2011</c:v>
                </c:pt>
                <c:pt idx="4">
                  <c:v>2012</c:v>
                </c:pt>
              </c:numCache>
            </c:numRef>
          </c:cat>
          <c:val>
            <c:numRef>
              <c:f>Feuil1!$B$32:$F$32</c:f>
              <c:numCache>
                <c:formatCode>General</c:formatCode>
                <c:ptCount val="5"/>
                <c:pt idx="0">
                  <c:v>154</c:v>
                </c:pt>
                <c:pt idx="1">
                  <c:v>121</c:v>
                </c:pt>
                <c:pt idx="2">
                  <c:v>82</c:v>
                </c:pt>
                <c:pt idx="3">
                  <c:v>54</c:v>
                </c:pt>
                <c:pt idx="4">
                  <c:v>42</c:v>
                </c:pt>
              </c:numCache>
            </c:numRef>
          </c:val>
          <c:smooth val="0"/>
        </c:ser>
        <c:ser>
          <c:idx val="1"/>
          <c:order val="1"/>
          <c:tx>
            <c:strRef>
              <c:f>Feuil1!$A$33</c:f>
              <c:strCache>
                <c:ptCount val="1"/>
                <c:pt idx="0">
                  <c:v>Internet 3G</c:v>
                </c:pt>
              </c:strCache>
            </c:strRef>
          </c:tx>
          <c:dLbls>
            <c:txPr>
              <a:bodyPr/>
              <a:lstStyle/>
              <a:p>
                <a:pPr>
                  <a:defRPr sz="1100" b="1">
                    <a:solidFill>
                      <a:schemeClr val="bg1"/>
                    </a:solidFill>
                    <a:latin typeface="Arial" pitchFamily="34" charset="0"/>
                    <a:cs typeface="Arial" pitchFamily="34" charset="0"/>
                  </a:defRPr>
                </a:pPr>
                <a:endParaRPr lang="en-US"/>
              </a:p>
            </c:txPr>
            <c:showLegendKey val="0"/>
            <c:showVal val="1"/>
            <c:showCatName val="0"/>
            <c:showSerName val="0"/>
            <c:showPercent val="0"/>
            <c:showBubbleSize val="0"/>
            <c:showLeaderLines val="0"/>
          </c:dLbls>
          <c:cat>
            <c:numRef>
              <c:f>Feuil1!$B$31:$F$31</c:f>
              <c:numCache>
                <c:formatCode>General</c:formatCode>
                <c:ptCount val="5"/>
                <c:pt idx="0">
                  <c:v>2008</c:v>
                </c:pt>
                <c:pt idx="1">
                  <c:v>2009</c:v>
                </c:pt>
                <c:pt idx="2">
                  <c:v>2010</c:v>
                </c:pt>
                <c:pt idx="3">
                  <c:v>2011</c:v>
                </c:pt>
                <c:pt idx="4">
                  <c:v>2012</c:v>
                </c:pt>
              </c:numCache>
            </c:numRef>
          </c:cat>
          <c:val>
            <c:numRef>
              <c:f>Feuil1!$B$33:$F$33</c:f>
              <c:numCache>
                <c:formatCode>General</c:formatCode>
                <c:ptCount val="5"/>
                <c:pt idx="0">
                  <c:v>100</c:v>
                </c:pt>
                <c:pt idx="1">
                  <c:v>83</c:v>
                </c:pt>
                <c:pt idx="2">
                  <c:v>58</c:v>
                </c:pt>
                <c:pt idx="3">
                  <c:v>37</c:v>
                </c:pt>
                <c:pt idx="4">
                  <c:v>27</c:v>
                </c:pt>
              </c:numCache>
            </c:numRef>
          </c:val>
          <c:smooth val="0"/>
        </c:ser>
        <c:ser>
          <c:idx val="2"/>
          <c:order val="2"/>
          <c:tx>
            <c:strRef>
              <c:f>Feuil1!$A$34</c:f>
              <c:strCache>
                <c:ptCount val="1"/>
                <c:pt idx="0">
                  <c:v>ADSL</c:v>
                </c:pt>
              </c:strCache>
            </c:strRef>
          </c:tx>
          <c:dLbls>
            <c:txPr>
              <a:bodyPr/>
              <a:lstStyle/>
              <a:p>
                <a:pPr>
                  <a:defRPr sz="1100" b="1">
                    <a:solidFill>
                      <a:schemeClr val="bg1"/>
                    </a:solidFill>
                    <a:latin typeface="Arial" pitchFamily="34" charset="0"/>
                    <a:cs typeface="Arial" pitchFamily="34" charset="0"/>
                  </a:defRPr>
                </a:pPr>
                <a:endParaRPr lang="en-US"/>
              </a:p>
            </c:txPr>
            <c:showLegendKey val="0"/>
            <c:showVal val="1"/>
            <c:showCatName val="0"/>
            <c:showSerName val="0"/>
            <c:showPercent val="0"/>
            <c:showBubbleSize val="0"/>
            <c:showLeaderLines val="0"/>
          </c:dLbls>
          <c:cat>
            <c:numRef>
              <c:f>Feuil1!$B$31:$F$31</c:f>
              <c:numCache>
                <c:formatCode>General</c:formatCode>
                <c:ptCount val="5"/>
                <c:pt idx="0">
                  <c:v>2008</c:v>
                </c:pt>
                <c:pt idx="1">
                  <c:v>2009</c:v>
                </c:pt>
                <c:pt idx="2">
                  <c:v>2010</c:v>
                </c:pt>
                <c:pt idx="3">
                  <c:v>2011</c:v>
                </c:pt>
                <c:pt idx="4">
                  <c:v>2012</c:v>
                </c:pt>
              </c:numCache>
            </c:numRef>
          </c:cat>
          <c:val>
            <c:numRef>
              <c:f>Feuil1!$B$34:$F$34</c:f>
              <c:numCache>
                <c:formatCode>General</c:formatCode>
                <c:ptCount val="5"/>
                <c:pt idx="0">
                  <c:v>167</c:v>
                </c:pt>
                <c:pt idx="1">
                  <c:v>157</c:v>
                </c:pt>
                <c:pt idx="2">
                  <c:v>139</c:v>
                </c:pt>
                <c:pt idx="3">
                  <c:v>116</c:v>
                </c:pt>
                <c:pt idx="4">
                  <c:v>111</c:v>
                </c:pt>
              </c:numCache>
            </c:numRef>
          </c:val>
          <c:smooth val="0"/>
        </c:ser>
        <c:dLbls>
          <c:showLegendKey val="0"/>
          <c:showVal val="0"/>
          <c:showCatName val="0"/>
          <c:showSerName val="0"/>
          <c:showPercent val="0"/>
          <c:showBubbleSize val="0"/>
        </c:dLbls>
        <c:marker val="1"/>
        <c:smooth val="0"/>
        <c:axId val="173639168"/>
        <c:axId val="173640704"/>
      </c:lineChart>
      <c:catAx>
        <c:axId val="173639168"/>
        <c:scaling>
          <c:orientation val="minMax"/>
        </c:scaling>
        <c:delete val="0"/>
        <c:axPos val="b"/>
        <c:numFmt formatCode="General" sourceLinked="1"/>
        <c:majorTickMark val="none"/>
        <c:minorTickMark val="none"/>
        <c:tickLblPos val="nextTo"/>
        <c:txPr>
          <a:bodyPr/>
          <a:lstStyle/>
          <a:p>
            <a:pPr>
              <a:defRPr>
                <a:latin typeface="Arial" pitchFamily="34" charset="0"/>
                <a:cs typeface="Arial" pitchFamily="34" charset="0"/>
              </a:defRPr>
            </a:pPr>
            <a:endParaRPr lang="en-US"/>
          </a:p>
        </c:txPr>
        <c:crossAx val="173640704"/>
        <c:crosses val="autoZero"/>
        <c:auto val="1"/>
        <c:lblAlgn val="ctr"/>
        <c:lblOffset val="100"/>
        <c:noMultiLvlLbl val="0"/>
      </c:catAx>
      <c:valAx>
        <c:axId val="173640704"/>
        <c:scaling>
          <c:orientation val="minMax"/>
        </c:scaling>
        <c:delete val="0"/>
        <c:axPos val="l"/>
        <c:majorGridlines/>
        <c:title>
          <c:tx>
            <c:rich>
              <a:bodyPr/>
              <a:lstStyle/>
              <a:p>
                <a:pPr>
                  <a:defRPr>
                    <a:latin typeface="Arial" pitchFamily="34" charset="0"/>
                    <a:cs typeface="Arial" pitchFamily="34" charset="0"/>
                  </a:defRPr>
                </a:pPr>
                <a:r>
                  <a:rPr lang="en-US" smtClean="0">
                    <a:latin typeface="Arial" pitchFamily="34" charset="0"/>
                    <a:cs typeface="Arial" pitchFamily="34" charset="0"/>
                  </a:rPr>
                  <a:t>in DHHT/month_Internet subscriber</a:t>
                </a:r>
                <a:endParaRPr lang="en-US">
                  <a:latin typeface="Arial" pitchFamily="34" charset="0"/>
                  <a:cs typeface="Arial" pitchFamily="34" charset="0"/>
                </a:endParaRPr>
              </a:p>
            </c:rich>
          </c:tx>
          <c:layout/>
          <c:overlay val="0"/>
        </c:title>
        <c:numFmt formatCode="General" sourceLinked="1"/>
        <c:majorTickMark val="none"/>
        <c:minorTickMark val="none"/>
        <c:tickLblPos val="nextTo"/>
        <c:txPr>
          <a:bodyPr/>
          <a:lstStyle/>
          <a:p>
            <a:pPr>
              <a:defRPr>
                <a:latin typeface="Arial" pitchFamily="34" charset="0"/>
                <a:cs typeface="Arial" pitchFamily="34" charset="0"/>
              </a:defRPr>
            </a:pPr>
            <a:endParaRPr lang="en-US"/>
          </a:p>
        </c:txPr>
        <c:crossAx val="173639168"/>
        <c:crosses val="autoZero"/>
        <c:crossBetween val="between"/>
      </c:valAx>
      <c:spPr>
        <a:solidFill>
          <a:srgbClr val="002060"/>
        </a:solidFill>
      </c:spPr>
    </c:plotArea>
    <c:legend>
      <c:legendPos val="b"/>
      <c:layout/>
      <c:overlay val="0"/>
      <c:txPr>
        <a:bodyPr/>
        <a:lstStyle/>
        <a:p>
          <a:pPr>
            <a:defRPr>
              <a:latin typeface="Arial" pitchFamily="34" charset="0"/>
              <a:cs typeface="Arial" pitchFamily="34" charset="0"/>
            </a:defRPr>
          </a:pPr>
          <a:endParaRPr lang="en-US"/>
        </a:p>
      </c:txPr>
    </c:legend>
    <c:plotVisOnly val="1"/>
    <c:dispBlanksAs val="gap"/>
    <c:showDLblsOverMax val="0"/>
  </c:chart>
  <c:spPr>
    <a:solidFill>
      <a:schemeClr val="accent5">
        <a:lumMod val="40000"/>
        <a:lumOff val="60000"/>
      </a:schemeClr>
    </a:solidFill>
    <a:ln w="42500" cap="flat" cmpd="sng" algn="ctr">
      <a:solidFill>
        <a:schemeClr val="accent1"/>
      </a:solidFill>
      <a:prstDash val="solid"/>
    </a:ln>
    <a:effectLst/>
  </c:spPr>
  <c:txPr>
    <a:bodyPr/>
    <a:lstStyle/>
    <a:p>
      <a:pPr>
        <a:defRPr>
          <a:solidFill>
            <a:schemeClr val="dk1"/>
          </a:solidFill>
          <a:latin typeface="+mn-lt"/>
          <a:ea typeface="+mn-ea"/>
          <a:cs typeface="+mn-cs"/>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9.emf"/></Relationships>
</file>

<file path=ppt/drawings/drawing1.xml><?xml version="1.0" encoding="utf-8"?>
<c:userShapes xmlns:c="http://schemas.openxmlformats.org/drawingml/2006/chart">
  <cdr:relSizeAnchor xmlns:cdr="http://schemas.openxmlformats.org/drawingml/2006/chartDrawing">
    <cdr:from>
      <cdr:x>0.09091</cdr:x>
      <cdr:y>0.03846</cdr:y>
    </cdr:from>
    <cdr:to>
      <cdr:x>0.90909</cdr:x>
      <cdr:y>0.23643</cdr:y>
    </cdr:to>
    <cdr:sp macro="" textlink="">
      <cdr:nvSpPr>
        <cdr:cNvPr id="2" name="TextBox 1"/>
        <cdr:cNvSpPr txBox="1"/>
      </cdr:nvSpPr>
      <cdr:spPr>
        <a:xfrm xmlns:a="http://schemas.openxmlformats.org/drawingml/2006/main">
          <a:off x="360040" y="144016"/>
          <a:ext cx="3240360" cy="74127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2.5363E-5</cdr:x>
      <cdr:y>0.23664</cdr:y>
    </cdr:from>
    <cdr:to>
      <cdr:x>0.13409</cdr:x>
      <cdr:y>0.83095</cdr:y>
    </cdr:to>
    <cdr:sp macro="" textlink="">
      <cdr:nvSpPr>
        <cdr:cNvPr id="2" name="TextBox 1"/>
        <cdr:cNvSpPr txBox="1"/>
      </cdr:nvSpPr>
      <cdr:spPr>
        <a:xfrm xmlns:a="http://schemas.openxmlformats.org/drawingml/2006/main">
          <a:off x="116" y="888826"/>
          <a:ext cx="613155" cy="2232248"/>
        </a:xfrm>
        <a:prstGeom xmlns:a="http://schemas.openxmlformats.org/drawingml/2006/main" prst="rect">
          <a:avLst/>
        </a:prstGeom>
      </cdr:spPr>
      <cdr:txBody>
        <a:bodyPr xmlns:a="http://schemas.openxmlformats.org/drawingml/2006/main" vertOverflow="clip" wrap="none" rtlCol="0"/>
        <a:lstStyle xmlns:a="http://schemas.openxmlformats.org/drawingml/2006/main"/>
        <a:p xmlns:a="http://schemas.openxmlformats.org/drawingml/2006/main">
          <a:endParaRPr lang="en-US" sz="11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5024" cy="495855"/>
          </a:xfrm>
          <a:prstGeom prst="rect">
            <a:avLst/>
          </a:prstGeom>
          <a:noFill/>
          <a:ln w="9525">
            <a:noFill/>
            <a:miter lim="800000"/>
            <a:headEnd/>
            <a:tailEnd/>
          </a:ln>
          <a:effectLst/>
        </p:spPr>
        <p:txBody>
          <a:bodyPr vert="horz" wrap="square" lIns="91303" tIns="45651" rIns="91303" bIns="45651" numCol="1" anchor="t" anchorCtr="0" compatLnSpc="1">
            <a:prstTxWarp prst="textNoShape">
              <a:avLst/>
            </a:prstTxWarp>
          </a:bodyPr>
          <a:lstStyle>
            <a:lvl1pPr>
              <a:defRPr sz="1200"/>
            </a:lvl1pPr>
          </a:lstStyle>
          <a:p>
            <a:pPr>
              <a:defRPr/>
            </a:pPr>
            <a:endParaRPr lang="fr-FR"/>
          </a:p>
        </p:txBody>
      </p:sp>
      <p:sp>
        <p:nvSpPr>
          <p:cNvPr id="28675" name="Rectangle 3"/>
          <p:cNvSpPr>
            <a:spLocks noGrp="1" noChangeArrowheads="1"/>
          </p:cNvSpPr>
          <p:nvPr>
            <p:ph type="dt" sz="quarter" idx="1"/>
          </p:nvPr>
        </p:nvSpPr>
        <p:spPr bwMode="auto">
          <a:xfrm>
            <a:off x="3849476" y="0"/>
            <a:ext cx="2945024" cy="495855"/>
          </a:xfrm>
          <a:prstGeom prst="rect">
            <a:avLst/>
          </a:prstGeom>
          <a:noFill/>
          <a:ln w="9525">
            <a:noFill/>
            <a:miter lim="800000"/>
            <a:headEnd/>
            <a:tailEnd/>
          </a:ln>
          <a:effectLst/>
        </p:spPr>
        <p:txBody>
          <a:bodyPr vert="horz" wrap="square" lIns="91303" tIns="45651" rIns="91303" bIns="45651" numCol="1" anchor="t" anchorCtr="0" compatLnSpc="1">
            <a:prstTxWarp prst="textNoShape">
              <a:avLst/>
            </a:prstTxWarp>
          </a:bodyPr>
          <a:lstStyle>
            <a:lvl1pPr algn="r">
              <a:defRPr sz="1200"/>
            </a:lvl1pPr>
          </a:lstStyle>
          <a:p>
            <a:pPr>
              <a:defRPr/>
            </a:pPr>
            <a:endParaRPr lang="fr-FR"/>
          </a:p>
        </p:txBody>
      </p:sp>
      <p:sp>
        <p:nvSpPr>
          <p:cNvPr id="28676" name="Rectangle 4"/>
          <p:cNvSpPr>
            <a:spLocks noGrp="1" noChangeArrowheads="1"/>
          </p:cNvSpPr>
          <p:nvPr>
            <p:ph type="ftr" sz="quarter" idx="2"/>
          </p:nvPr>
        </p:nvSpPr>
        <p:spPr bwMode="auto">
          <a:xfrm>
            <a:off x="0" y="9410145"/>
            <a:ext cx="2945024" cy="495855"/>
          </a:xfrm>
          <a:prstGeom prst="rect">
            <a:avLst/>
          </a:prstGeom>
          <a:noFill/>
          <a:ln w="9525">
            <a:noFill/>
            <a:miter lim="800000"/>
            <a:headEnd/>
            <a:tailEnd/>
          </a:ln>
          <a:effectLst/>
        </p:spPr>
        <p:txBody>
          <a:bodyPr vert="horz" wrap="square" lIns="91303" tIns="45651" rIns="91303" bIns="45651" numCol="1" anchor="b" anchorCtr="0" compatLnSpc="1">
            <a:prstTxWarp prst="textNoShape">
              <a:avLst/>
            </a:prstTxWarp>
          </a:bodyPr>
          <a:lstStyle>
            <a:lvl1pPr>
              <a:defRPr sz="1200"/>
            </a:lvl1pPr>
          </a:lstStyle>
          <a:p>
            <a:pPr>
              <a:defRPr/>
            </a:pPr>
            <a:endParaRPr lang="fr-FR"/>
          </a:p>
        </p:txBody>
      </p:sp>
      <p:sp>
        <p:nvSpPr>
          <p:cNvPr id="28677" name="Rectangle 5"/>
          <p:cNvSpPr>
            <a:spLocks noGrp="1" noChangeArrowheads="1"/>
          </p:cNvSpPr>
          <p:nvPr>
            <p:ph type="sldNum" sz="quarter" idx="3"/>
          </p:nvPr>
        </p:nvSpPr>
        <p:spPr bwMode="auto">
          <a:xfrm>
            <a:off x="3849476" y="9410145"/>
            <a:ext cx="2945024" cy="495855"/>
          </a:xfrm>
          <a:prstGeom prst="rect">
            <a:avLst/>
          </a:prstGeom>
          <a:noFill/>
          <a:ln w="9525">
            <a:noFill/>
            <a:miter lim="800000"/>
            <a:headEnd/>
            <a:tailEnd/>
          </a:ln>
          <a:effectLst/>
        </p:spPr>
        <p:txBody>
          <a:bodyPr vert="horz" wrap="square" lIns="91303" tIns="45651" rIns="91303" bIns="45651" numCol="1" anchor="b" anchorCtr="0" compatLnSpc="1">
            <a:prstTxWarp prst="textNoShape">
              <a:avLst/>
            </a:prstTxWarp>
          </a:bodyPr>
          <a:lstStyle>
            <a:lvl1pPr algn="r">
              <a:defRPr sz="1200"/>
            </a:lvl1pPr>
          </a:lstStyle>
          <a:p>
            <a:pPr>
              <a:defRPr/>
            </a:pPr>
            <a:fld id="{12CFC765-0033-457F-AADC-AF865730E072}" type="slidenum">
              <a:rPr lang="en-US"/>
              <a:pPr>
                <a:defRPr/>
              </a:pPr>
              <a:t>‹#›</a:t>
            </a:fld>
            <a:endParaRPr lang="en-US"/>
          </a:p>
        </p:txBody>
      </p:sp>
    </p:spTree>
    <p:extLst>
      <p:ext uri="{BB962C8B-B14F-4D97-AF65-F5344CB8AC3E}">
        <p14:creationId xmlns:p14="http://schemas.microsoft.com/office/powerpoint/2010/main" val="87424011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8130" name="Rectangle 2"/>
          <p:cNvSpPr>
            <a:spLocks noGrp="1" noChangeArrowheads="1"/>
          </p:cNvSpPr>
          <p:nvPr>
            <p:ph type="hdr" sz="quarter"/>
          </p:nvPr>
        </p:nvSpPr>
        <p:spPr bwMode="auto">
          <a:xfrm>
            <a:off x="0" y="0"/>
            <a:ext cx="2945024" cy="495855"/>
          </a:xfrm>
          <a:prstGeom prst="rect">
            <a:avLst/>
          </a:prstGeom>
          <a:noFill/>
          <a:ln w="9525">
            <a:noFill/>
            <a:miter lim="800000"/>
            <a:headEnd/>
            <a:tailEnd/>
          </a:ln>
          <a:effectLst/>
        </p:spPr>
        <p:txBody>
          <a:bodyPr vert="horz" wrap="square" lIns="91303" tIns="45651" rIns="91303" bIns="45651" numCol="1" anchor="t" anchorCtr="0" compatLnSpc="1">
            <a:prstTxWarp prst="textNoShape">
              <a:avLst/>
            </a:prstTxWarp>
          </a:bodyPr>
          <a:lstStyle>
            <a:lvl1pPr>
              <a:defRPr sz="1200"/>
            </a:lvl1pPr>
          </a:lstStyle>
          <a:p>
            <a:pPr>
              <a:defRPr/>
            </a:pPr>
            <a:endParaRPr lang="fr-FR"/>
          </a:p>
        </p:txBody>
      </p:sp>
      <p:sp>
        <p:nvSpPr>
          <p:cNvPr id="48131" name="Rectangle 3"/>
          <p:cNvSpPr>
            <a:spLocks noGrp="1" noChangeArrowheads="1"/>
          </p:cNvSpPr>
          <p:nvPr>
            <p:ph type="dt" idx="1"/>
          </p:nvPr>
        </p:nvSpPr>
        <p:spPr bwMode="auto">
          <a:xfrm>
            <a:off x="3849476" y="0"/>
            <a:ext cx="2945024" cy="495855"/>
          </a:xfrm>
          <a:prstGeom prst="rect">
            <a:avLst/>
          </a:prstGeom>
          <a:noFill/>
          <a:ln w="9525">
            <a:noFill/>
            <a:miter lim="800000"/>
            <a:headEnd/>
            <a:tailEnd/>
          </a:ln>
          <a:effectLst/>
        </p:spPr>
        <p:txBody>
          <a:bodyPr vert="horz" wrap="square" lIns="91303" tIns="45651" rIns="91303" bIns="45651" numCol="1" anchor="t" anchorCtr="0" compatLnSpc="1">
            <a:prstTxWarp prst="textNoShape">
              <a:avLst/>
            </a:prstTxWarp>
          </a:bodyPr>
          <a:lstStyle>
            <a:lvl1pPr algn="r">
              <a:defRPr sz="1200"/>
            </a:lvl1pPr>
          </a:lstStyle>
          <a:p>
            <a:pPr>
              <a:defRPr/>
            </a:pPr>
            <a:endParaRPr lang="fr-FR"/>
          </a:p>
        </p:txBody>
      </p:sp>
      <p:sp>
        <p:nvSpPr>
          <p:cNvPr id="31748" name="Rectangle 4"/>
          <p:cNvSpPr>
            <a:spLocks noGrp="1" noRot="1" noChangeAspect="1" noChangeArrowheads="1" noTextEdit="1"/>
          </p:cNvSpPr>
          <p:nvPr>
            <p:ph type="sldImg" idx="2"/>
          </p:nvPr>
        </p:nvSpPr>
        <p:spPr bwMode="auto">
          <a:xfrm>
            <a:off x="920750" y="742950"/>
            <a:ext cx="4953000" cy="3714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3" name="Rectangle 5"/>
          <p:cNvSpPr>
            <a:spLocks noGrp="1" noChangeArrowheads="1"/>
          </p:cNvSpPr>
          <p:nvPr>
            <p:ph type="body" sz="quarter" idx="3"/>
          </p:nvPr>
        </p:nvSpPr>
        <p:spPr bwMode="auto">
          <a:xfrm>
            <a:off x="906039" y="4705073"/>
            <a:ext cx="4982422" cy="4457937"/>
          </a:xfrm>
          <a:prstGeom prst="rect">
            <a:avLst/>
          </a:prstGeom>
          <a:noFill/>
          <a:ln w="9525">
            <a:noFill/>
            <a:miter lim="800000"/>
            <a:headEnd/>
            <a:tailEnd/>
          </a:ln>
          <a:effectLst/>
        </p:spPr>
        <p:txBody>
          <a:bodyPr vert="horz" wrap="square" lIns="91303" tIns="45651" rIns="91303" bIns="4565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8134" name="Rectangle 6"/>
          <p:cNvSpPr>
            <a:spLocks noGrp="1" noChangeArrowheads="1"/>
          </p:cNvSpPr>
          <p:nvPr>
            <p:ph type="ftr" sz="quarter" idx="4"/>
          </p:nvPr>
        </p:nvSpPr>
        <p:spPr bwMode="auto">
          <a:xfrm>
            <a:off x="0" y="9410145"/>
            <a:ext cx="2945024" cy="495855"/>
          </a:xfrm>
          <a:prstGeom prst="rect">
            <a:avLst/>
          </a:prstGeom>
          <a:noFill/>
          <a:ln w="9525">
            <a:noFill/>
            <a:miter lim="800000"/>
            <a:headEnd/>
            <a:tailEnd/>
          </a:ln>
          <a:effectLst/>
        </p:spPr>
        <p:txBody>
          <a:bodyPr vert="horz" wrap="square" lIns="91303" tIns="45651" rIns="91303" bIns="45651" numCol="1" anchor="b" anchorCtr="0" compatLnSpc="1">
            <a:prstTxWarp prst="textNoShape">
              <a:avLst/>
            </a:prstTxWarp>
          </a:bodyPr>
          <a:lstStyle>
            <a:lvl1pPr>
              <a:defRPr sz="1200"/>
            </a:lvl1pPr>
          </a:lstStyle>
          <a:p>
            <a:pPr>
              <a:defRPr/>
            </a:pPr>
            <a:endParaRPr lang="fr-FR"/>
          </a:p>
        </p:txBody>
      </p:sp>
      <p:sp>
        <p:nvSpPr>
          <p:cNvPr id="48135" name="Rectangle 7"/>
          <p:cNvSpPr>
            <a:spLocks noGrp="1" noChangeArrowheads="1"/>
          </p:cNvSpPr>
          <p:nvPr>
            <p:ph type="sldNum" sz="quarter" idx="5"/>
          </p:nvPr>
        </p:nvSpPr>
        <p:spPr bwMode="auto">
          <a:xfrm>
            <a:off x="3849476" y="9410145"/>
            <a:ext cx="2945024" cy="495855"/>
          </a:xfrm>
          <a:prstGeom prst="rect">
            <a:avLst/>
          </a:prstGeom>
          <a:noFill/>
          <a:ln w="9525">
            <a:noFill/>
            <a:miter lim="800000"/>
            <a:headEnd/>
            <a:tailEnd/>
          </a:ln>
          <a:effectLst/>
        </p:spPr>
        <p:txBody>
          <a:bodyPr vert="horz" wrap="square" lIns="91303" tIns="45651" rIns="91303" bIns="45651" numCol="1" anchor="b" anchorCtr="0" compatLnSpc="1">
            <a:prstTxWarp prst="textNoShape">
              <a:avLst/>
            </a:prstTxWarp>
          </a:bodyPr>
          <a:lstStyle>
            <a:lvl1pPr algn="r">
              <a:defRPr sz="1200"/>
            </a:lvl1pPr>
          </a:lstStyle>
          <a:p>
            <a:pPr>
              <a:defRPr/>
            </a:pPr>
            <a:fld id="{7E0D7C1C-002D-4C12-9F25-E16E5849BF84}" type="slidenum">
              <a:rPr lang="en-US"/>
              <a:pPr>
                <a:defRPr/>
              </a:pPr>
              <a:t>‹#›</a:t>
            </a:fld>
            <a:endParaRPr lang="en-US"/>
          </a:p>
        </p:txBody>
      </p:sp>
    </p:spTree>
    <p:extLst>
      <p:ext uri="{BB962C8B-B14F-4D97-AF65-F5344CB8AC3E}">
        <p14:creationId xmlns:p14="http://schemas.microsoft.com/office/powerpoint/2010/main" val="1920894187"/>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Verdana" pitchFamily="34" charset="0"/>
        <a:ea typeface="+mn-ea"/>
        <a:cs typeface="Arial" charset="0"/>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Arial" charset="0"/>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648FD9F1-BA59-4725-A1FA-D786273EC8E8}" type="slidenum">
              <a:rPr lang="en-US" sz="1200"/>
              <a:pPr/>
              <a:t>1</a:t>
            </a:fld>
            <a:endParaRPr lang="en-US" sz="120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pPr eaLnBrk="1" hangingPunct="1"/>
            <a:endParaRPr lang="fr-FR" smtClean="0">
              <a:latin typeface="Arial" charset="0"/>
            </a:endParaRPr>
          </a:p>
        </p:txBody>
      </p:sp>
      <p:sp>
        <p:nvSpPr>
          <p:cNvPr id="125956" name="Espace réservé du numéro de diapositive 3"/>
          <p:cNvSpPr>
            <a:spLocks noGrp="1"/>
          </p:cNvSpPr>
          <p:nvPr>
            <p:ph type="sldNum" sz="quarter" idx="5"/>
          </p:nvPr>
        </p:nvSpPr>
        <p:spPr/>
        <p:txBody>
          <a:bodyPr/>
          <a:lstStyle/>
          <a:p>
            <a:pPr>
              <a:defRPr/>
            </a:pPr>
            <a:fld id="{B19977B2-6A29-4802-B1CE-8A97F8604D12}" type="slidenum">
              <a:rPr lang="fr-FR" smtClean="0">
                <a:latin typeface="Arial" charset="0"/>
              </a:rPr>
              <a:pPr>
                <a:defRPr/>
              </a:pPr>
              <a:t>10</a:t>
            </a:fld>
            <a:endParaRPr lang="fr-FR" smtClean="0">
              <a:latin typeface="Arial"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7E0D7C1C-002D-4C12-9F25-E16E5849BF84}" type="slidenum">
              <a:rPr lang="en-US" smtClean="0"/>
              <a:pPr>
                <a:defRPr/>
              </a:pPr>
              <a:t>11</a:t>
            </a:fld>
            <a:endParaRPr lang="en-US"/>
          </a:p>
        </p:txBody>
      </p:sp>
    </p:spTree>
    <p:extLst>
      <p:ext uri="{BB962C8B-B14F-4D97-AF65-F5344CB8AC3E}">
        <p14:creationId xmlns:p14="http://schemas.microsoft.com/office/powerpoint/2010/main" val="37731681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F2A4C731-F326-4541-B399-1F02A0C619AA}" type="slidenum">
              <a:rPr lang="en-US" sz="1200"/>
              <a:pPr/>
              <a:t>12</a:t>
            </a:fld>
            <a:endParaRPr lang="en-US" sz="120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F09A4873-DFEF-4FA1-82F6-4F5B74472116}" type="slidenum">
              <a:rPr lang="en-US" sz="1200"/>
              <a:pPr/>
              <a:t>13</a:t>
            </a:fld>
            <a:endParaRPr 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F09A4873-DFEF-4FA1-82F6-4F5B74472116}" type="slidenum">
              <a:rPr lang="en-US" sz="1200"/>
              <a:pPr/>
              <a:t>14</a:t>
            </a:fld>
            <a:endParaRPr lang="en-US" sz="120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93BA3FDE-3026-457A-B4DC-5D524488547F}" type="slidenum">
              <a:rPr lang="en-US" sz="1200"/>
              <a:pPr/>
              <a:t>15</a:t>
            </a:fld>
            <a:endParaRPr lang="en-US" sz="120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2AFBCFA2-AAD1-4A81-85F8-145A0AB5E840}" type="slidenum">
              <a:rPr lang="en-US" sz="1200"/>
              <a:pPr/>
              <a:t>16</a:t>
            </a:fld>
            <a:endParaRPr lang="en-US" sz="120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EF609A47-77B8-44CB-B8B9-0CA2E0F9D2AA}" type="slidenum">
              <a:rPr lang="en-US" sz="1200"/>
              <a:pPr/>
              <a:t>17</a:t>
            </a:fld>
            <a:endParaRPr lang="en-US" sz="120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FCE82F42-E686-433B-871C-15312E44172A}" type="slidenum">
              <a:rPr lang="en-US" sz="1200"/>
              <a:pPr/>
              <a:t>18</a:t>
            </a:fld>
            <a:endParaRPr lang="en-US" sz="120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AD5FDFD7-7655-465B-A1AC-6E6C2D8A0459}" type="slidenum">
              <a:rPr lang="en-US" sz="1200"/>
              <a:pPr/>
              <a:t>19</a:t>
            </a:fld>
            <a:endParaRPr lang="en-US" sz="120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FECE3A7E-8686-4843-94B6-B92F7CE3468B}" type="slidenum">
              <a:rPr lang="en-US" sz="1200"/>
              <a:pPr/>
              <a:t>2</a:t>
            </a:fld>
            <a:endParaRPr 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5F3CC54E-6FDB-4416-BC12-EB705F80E0F6}" type="slidenum">
              <a:rPr lang="en-US" sz="1200"/>
              <a:pPr/>
              <a:t>20</a:t>
            </a:fld>
            <a:endParaRPr lang="en-US" sz="120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6F283E65-64E5-41CA-B85A-2DA078DB92BE}" type="slidenum">
              <a:rPr lang="en-US" sz="1200"/>
              <a:pPr/>
              <a:t>21</a:t>
            </a:fld>
            <a:endParaRPr lang="en-US" sz="120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40EE464B-3CF5-415C-A3A6-423C58312C0C}" type="slidenum">
              <a:rPr lang="en-US" sz="1200"/>
              <a:pPr/>
              <a:t>22</a:t>
            </a:fld>
            <a:endParaRPr lang="en-US" sz="1200"/>
          </a:p>
        </p:txBody>
      </p:sp>
      <p:sp>
        <p:nvSpPr>
          <p:cNvPr id="47107" name="Rectangle 2"/>
          <p:cNvSpPr>
            <a:spLocks noGrp="1" noRot="1" noChangeAspect="1" noChangeArrowheads="1" noTextEdit="1"/>
          </p:cNvSpPr>
          <p:nvPr>
            <p:ph type="sldImg"/>
          </p:nvPr>
        </p:nvSpPr>
        <p:spPr>
          <a:ln/>
        </p:spPr>
      </p:sp>
      <p:sp>
        <p:nvSpPr>
          <p:cNvPr id="471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7A582C60-1499-417A-9859-930C5FFBAE25}" type="slidenum">
              <a:rPr lang="en-US" sz="1200"/>
              <a:pPr/>
              <a:t>23</a:t>
            </a:fld>
            <a:endParaRPr lang="en-US" sz="120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41B8A190-FBF8-4085-BD6F-3251CF06848D}" type="slidenum">
              <a:rPr lang="en-US" sz="1200"/>
              <a:pPr/>
              <a:t>24</a:t>
            </a:fld>
            <a:endParaRPr lang="en-US" sz="1200"/>
          </a:p>
        </p:txBody>
      </p:sp>
      <p:sp>
        <p:nvSpPr>
          <p:cNvPr id="49155" name="Rectangle 2"/>
          <p:cNvSpPr>
            <a:spLocks noGrp="1" noRot="1" noChangeAspect="1" noChangeArrowheads="1" noTextEdit="1"/>
          </p:cNvSpPr>
          <p:nvPr>
            <p:ph type="sldImg"/>
          </p:nvPr>
        </p:nvSpPr>
        <p:spPr>
          <a:ln/>
        </p:spPr>
      </p:sp>
      <p:sp>
        <p:nvSpPr>
          <p:cNvPr id="491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AD4AFAE9-3D58-48DB-B264-AE28C707E4C6}" type="slidenum">
              <a:rPr lang="en-US" sz="1200"/>
              <a:pPr/>
              <a:t>25</a:t>
            </a:fld>
            <a:endParaRPr lang="en-US" sz="1200"/>
          </a:p>
        </p:txBody>
      </p:sp>
      <p:sp>
        <p:nvSpPr>
          <p:cNvPr id="50179" name="Rectangle 2"/>
          <p:cNvSpPr>
            <a:spLocks noGrp="1" noRot="1" noChangeAspect="1" noChangeArrowheads="1" noTextEdit="1"/>
          </p:cNvSpPr>
          <p:nvPr>
            <p:ph type="sldImg"/>
          </p:nvPr>
        </p:nvSpPr>
        <p:spPr>
          <a:ln/>
        </p:spPr>
      </p:sp>
      <p:sp>
        <p:nvSpPr>
          <p:cNvPr id="501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6EB8B1A8-CCAE-4503-822A-049298889D85}" type="slidenum">
              <a:rPr lang="en-US" sz="1200"/>
              <a:pPr/>
              <a:t>26</a:t>
            </a:fld>
            <a:endParaRPr lang="en-US" sz="120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E1850F95-A45F-4F4D-A568-A922B5734B27}" type="slidenum">
              <a:rPr lang="en-US" sz="1200"/>
              <a:pPr/>
              <a:t>27</a:t>
            </a:fld>
            <a:endParaRPr lang="en-US" sz="1200"/>
          </a:p>
        </p:txBody>
      </p:sp>
      <p:sp>
        <p:nvSpPr>
          <p:cNvPr id="52227" name="Rectangle 2"/>
          <p:cNvSpPr>
            <a:spLocks noGrp="1" noRot="1" noChangeAspect="1" noChangeArrowheads="1" noTextEdit="1"/>
          </p:cNvSpPr>
          <p:nvPr>
            <p:ph type="sldImg"/>
          </p:nvPr>
        </p:nvSpPr>
        <p:spPr>
          <a:ln/>
        </p:spPr>
      </p:sp>
      <p:sp>
        <p:nvSpPr>
          <p:cNvPr id="522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23D952F6-9BD6-4451-B416-11E9D8F4CAD1}" type="slidenum">
              <a:rPr lang="en-US" sz="1200"/>
              <a:pPr/>
              <a:t>28</a:t>
            </a:fld>
            <a:endParaRPr lang="en-US" sz="120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49209460-0D4D-4D52-837B-6C43391B1A84}" type="slidenum">
              <a:rPr lang="en-US" sz="1200"/>
              <a:pPr/>
              <a:t>29</a:t>
            </a:fld>
            <a:endParaRPr lang="en-US" sz="120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D2BC0A46-4A8A-4C54-A8A2-985FF9362FB7}" type="slidenum">
              <a:rPr lang="en-US" sz="1200"/>
              <a:pPr/>
              <a:t>3</a:t>
            </a:fld>
            <a:endParaRPr lang="en-US" sz="120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AA237547-1710-41B0-B687-D735796FAFA1}" type="slidenum">
              <a:rPr lang="en-US" sz="1200"/>
              <a:pPr/>
              <a:t>30</a:t>
            </a:fld>
            <a:endParaRPr lang="en-US" sz="120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FA8834BF-4FD0-420B-89AB-FDE90D967A7A}" type="slidenum">
              <a:rPr lang="en-US" sz="1200"/>
              <a:pPr/>
              <a:t>31</a:t>
            </a:fld>
            <a:endParaRPr lang="en-US" sz="120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94FB9266-8129-4611-A780-6D4BDEE9DE41}" type="slidenum">
              <a:rPr lang="en-US" sz="1200"/>
              <a:pPr/>
              <a:t>32</a:t>
            </a:fld>
            <a:endParaRPr lang="en-US" sz="120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E1A23111-FFC5-4BA5-9EF8-BFE5B8EEB586}" type="slidenum">
              <a:rPr lang="en-US" sz="1200"/>
              <a:pPr/>
              <a:t>33</a:t>
            </a:fld>
            <a:endParaRPr lang="en-US" sz="120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F2FE9DD4-30B1-484F-A0ED-42B1380E0EEB}" type="slidenum">
              <a:rPr lang="en-US" sz="1200"/>
              <a:pPr/>
              <a:t>34</a:t>
            </a:fld>
            <a:endParaRPr lang="en-US" sz="12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1BC4404E-9660-4213-A7E8-E718F1CFF70C}" type="slidenum">
              <a:rPr lang="en-US" sz="1200"/>
              <a:pPr/>
              <a:t>35</a:t>
            </a:fld>
            <a:endParaRPr lang="en-US" sz="1200"/>
          </a:p>
        </p:txBody>
      </p:sp>
      <p:sp>
        <p:nvSpPr>
          <p:cNvPr id="59395" name="Rectangle 2"/>
          <p:cNvSpPr>
            <a:spLocks noGrp="1" noRot="1" noChangeAspect="1" noChangeArrowheads="1" noTextEdit="1"/>
          </p:cNvSpPr>
          <p:nvPr>
            <p:ph type="sldImg"/>
          </p:nvPr>
        </p:nvSpPr>
        <p:spPr>
          <a:ln/>
        </p:spPr>
      </p:sp>
      <p:sp>
        <p:nvSpPr>
          <p:cNvPr id="593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BF34155A-3221-45A2-8C96-35DBBC6A4C54}" type="slidenum">
              <a:rPr lang="en-US" sz="1200"/>
              <a:pPr/>
              <a:t>4</a:t>
            </a:fld>
            <a:endParaRPr lang="en-US" sz="120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8D8DC8EC-6F67-4A68-B1FE-145CF72715A6}" type="slidenum">
              <a:rPr lang="en-US" sz="1200"/>
              <a:pPr/>
              <a:t>5</a:t>
            </a:fld>
            <a:endParaRPr 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FECE3A7E-8686-4843-94B6-B92F7CE3468B}" type="slidenum">
              <a:rPr lang="en-US" sz="1200"/>
              <a:pPr/>
              <a:t>6</a:t>
            </a:fld>
            <a:endParaRPr lang="en-US" sz="1200"/>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8D8DC8EC-6F67-4A68-B1FE-145CF72715A6}" type="slidenum">
              <a:rPr lang="en-US" sz="1200"/>
              <a:pPr/>
              <a:t>7</a:t>
            </a:fld>
            <a:endParaRPr lang="en-US" sz="120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Espace réservé de l'image des diapositives 1"/>
          <p:cNvSpPr>
            <a:spLocks noGrp="1" noRot="1" noChangeAspect="1" noTextEdit="1"/>
          </p:cNvSpPr>
          <p:nvPr>
            <p:ph type="sldImg"/>
          </p:nvPr>
        </p:nvSpPr>
        <p:spPr>
          <a:ln/>
        </p:spPr>
      </p:sp>
      <p:sp>
        <p:nvSpPr>
          <p:cNvPr id="35843" name="Espace réservé des commentaires 2"/>
          <p:cNvSpPr>
            <a:spLocks noGrp="1"/>
          </p:cNvSpPr>
          <p:nvPr>
            <p:ph type="body" idx="1"/>
          </p:nvPr>
        </p:nvSpPr>
        <p:spPr>
          <a:noFill/>
          <a:ln/>
        </p:spPr>
        <p:txBody>
          <a:bodyPr/>
          <a:lstStyle/>
          <a:p>
            <a:pPr eaLnBrk="1" hangingPunct="1"/>
            <a:endParaRPr lang="fr-FR" smtClean="0">
              <a:latin typeface="Arial" charset="0"/>
            </a:endParaRPr>
          </a:p>
        </p:txBody>
      </p:sp>
      <p:sp>
        <p:nvSpPr>
          <p:cNvPr id="125956" name="Espace réservé du numéro de diapositive 3"/>
          <p:cNvSpPr>
            <a:spLocks noGrp="1"/>
          </p:cNvSpPr>
          <p:nvPr>
            <p:ph type="sldNum" sz="quarter" idx="5"/>
          </p:nvPr>
        </p:nvSpPr>
        <p:spPr/>
        <p:txBody>
          <a:bodyPr/>
          <a:lstStyle/>
          <a:p>
            <a:pPr>
              <a:defRPr/>
            </a:pPr>
            <a:fld id="{958D530B-EBB9-4143-A394-61FCBE64DD8D}" type="slidenum">
              <a:rPr lang="fr-FR" smtClean="0">
                <a:latin typeface="Arial" charset="0"/>
              </a:rPr>
              <a:pPr>
                <a:defRPr/>
              </a:pPr>
              <a:t>8</a:t>
            </a:fld>
            <a:endParaRPr lang="fr-FR" smtClean="0">
              <a:latin typeface="Arial"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1836" indent="-285321">
              <a:defRPr sz="3200">
                <a:solidFill>
                  <a:schemeClr val="tx1"/>
                </a:solidFill>
                <a:latin typeface="Verdana" pitchFamily="34" charset="0"/>
              </a:defRPr>
            </a:lvl2pPr>
            <a:lvl3pPr marL="1141286" indent="-228257">
              <a:defRPr sz="3200">
                <a:solidFill>
                  <a:schemeClr val="tx1"/>
                </a:solidFill>
                <a:latin typeface="Verdana" pitchFamily="34" charset="0"/>
              </a:defRPr>
            </a:lvl3pPr>
            <a:lvl4pPr marL="1597800" indent="-228257">
              <a:defRPr sz="3200">
                <a:solidFill>
                  <a:schemeClr val="tx1"/>
                </a:solidFill>
                <a:latin typeface="Verdana" pitchFamily="34" charset="0"/>
              </a:defRPr>
            </a:lvl4pPr>
            <a:lvl5pPr marL="2054314" indent="-228257">
              <a:defRPr sz="3200">
                <a:solidFill>
                  <a:schemeClr val="tx1"/>
                </a:solidFill>
                <a:latin typeface="Verdana" pitchFamily="34" charset="0"/>
              </a:defRPr>
            </a:lvl5pPr>
            <a:lvl6pPr marL="2510828" indent="-228257" eaLnBrk="0" fontAlgn="base" hangingPunct="0">
              <a:spcBef>
                <a:spcPct val="0"/>
              </a:spcBef>
              <a:spcAft>
                <a:spcPct val="0"/>
              </a:spcAft>
              <a:defRPr sz="3200">
                <a:solidFill>
                  <a:schemeClr val="tx1"/>
                </a:solidFill>
                <a:latin typeface="Verdana" pitchFamily="34" charset="0"/>
              </a:defRPr>
            </a:lvl6pPr>
            <a:lvl7pPr marL="2967342" indent="-228257" eaLnBrk="0" fontAlgn="base" hangingPunct="0">
              <a:spcBef>
                <a:spcPct val="0"/>
              </a:spcBef>
              <a:spcAft>
                <a:spcPct val="0"/>
              </a:spcAft>
              <a:defRPr sz="3200">
                <a:solidFill>
                  <a:schemeClr val="tx1"/>
                </a:solidFill>
                <a:latin typeface="Verdana" pitchFamily="34" charset="0"/>
              </a:defRPr>
            </a:lvl7pPr>
            <a:lvl8pPr marL="3423857" indent="-228257" eaLnBrk="0" fontAlgn="base" hangingPunct="0">
              <a:spcBef>
                <a:spcPct val="0"/>
              </a:spcBef>
              <a:spcAft>
                <a:spcPct val="0"/>
              </a:spcAft>
              <a:defRPr sz="3200">
                <a:solidFill>
                  <a:schemeClr val="tx1"/>
                </a:solidFill>
                <a:latin typeface="Verdana" pitchFamily="34" charset="0"/>
              </a:defRPr>
            </a:lvl8pPr>
            <a:lvl9pPr marL="3880371" indent="-228257" eaLnBrk="0" fontAlgn="base" hangingPunct="0">
              <a:spcBef>
                <a:spcPct val="0"/>
              </a:spcBef>
              <a:spcAft>
                <a:spcPct val="0"/>
              </a:spcAft>
              <a:defRPr sz="3200">
                <a:solidFill>
                  <a:schemeClr val="tx1"/>
                </a:solidFill>
                <a:latin typeface="Verdana" pitchFamily="34" charset="0"/>
              </a:defRPr>
            </a:lvl9pPr>
          </a:lstStyle>
          <a:p>
            <a:fld id="{D0090071-C3CE-4B96-AE6B-DF0C0A08B904}" type="slidenum">
              <a:rPr lang="en-US" sz="1200"/>
              <a:pPr/>
              <a:t>9</a:t>
            </a:fld>
            <a:endParaRPr lang="en-US" sz="1200"/>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fr-FR" smtClean="0"/>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 descr="Watermark"/>
          <p:cNvPicPr>
            <a:picLocks noChangeAspect="1" noChangeArrowheads="1"/>
          </p:cNvPicPr>
          <p:nvPr/>
        </p:nvPicPr>
        <p:blipFill>
          <a:blip r:embed="rId2">
            <a:extLst>
              <a:ext uri="{28A0092B-C50C-407E-A947-70E740481C1C}">
                <a14:useLocalDpi xmlns:a14="http://schemas.microsoft.com/office/drawing/2010/main" val="0"/>
              </a:ext>
            </a:extLst>
          </a:blip>
          <a:srcRect l="6723" b="12773"/>
          <a:stretch>
            <a:fillRect/>
          </a:stretch>
        </p:blipFill>
        <p:spPr bwMode="auto">
          <a:xfrm>
            <a:off x="0" y="765175"/>
            <a:ext cx="6467475"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6"/>
          <p:cNvSpPr txBox="1">
            <a:spLocks noChangeArrowheads="1"/>
          </p:cNvSpPr>
          <p:nvPr/>
        </p:nvSpPr>
        <p:spPr bwMode="auto">
          <a:xfrm>
            <a:off x="8027988" y="6237288"/>
            <a:ext cx="184150" cy="365125"/>
          </a:xfrm>
          <a:prstGeom prst="rect">
            <a:avLst/>
          </a:prstGeom>
          <a:noFill/>
          <a:ln>
            <a:noFill/>
          </a:ln>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nSpc>
                <a:spcPct val="90000"/>
              </a:lnSpc>
              <a:defRPr/>
            </a:pPr>
            <a:r>
              <a:rPr lang="en-US" sz="1000" smtClean="0">
                <a:solidFill>
                  <a:schemeClr val="bg1"/>
                </a:solidFill>
                <a:latin typeface="Univers" pitchFamily="34" charset="0"/>
              </a:rPr>
              <a:t/>
            </a:r>
            <a:br>
              <a:rPr lang="en-US" sz="1000" smtClean="0">
                <a:solidFill>
                  <a:schemeClr val="bg1"/>
                </a:solidFill>
                <a:latin typeface="Univers" pitchFamily="34" charset="0"/>
              </a:rPr>
            </a:br>
            <a:endParaRPr lang="en-US" sz="1000" smtClean="0">
              <a:solidFill>
                <a:schemeClr val="bg1"/>
              </a:solidFill>
              <a:latin typeface="Univers" pitchFamily="34" charset="0"/>
            </a:endParaRPr>
          </a:p>
        </p:txBody>
      </p:sp>
      <p:sp>
        <p:nvSpPr>
          <p:cNvPr id="6" name="Rectangle 7"/>
          <p:cNvSpPr>
            <a:spLocks noChangeArrowheads="1"/>
          </p:cNvSpPr>
          <p:nvPr/>
        </p:nvSpPr>
        <p:spPr bwMode="auto">
          <a:xfrm>
            <a:off x="6426200" y="4343400"/>
            <a:ext cx="52388"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p>
        </p:txBody>
      </p:sp>
      <p:sp>
        <p:nvSpPr>
          <p:cNvPr id="7" name="Rectangle 8"/>
          <p:cNvSpPr>
            <a:spLocks noChangeArrowheads="1"/>
          </p:cNvSpPr>
          <p:nvPr/>
        </p:nvSpPr>
        <p:spPr bwMode="auto">
          <a:xfrm>
            <a:off x="7319963" y="4524375"/>
            <a:ext cx="52387"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C4B84"/>
                </a:solidFill>
              </a:rPr>
              <a:t> </a:t>
            </a:r>
            <a:endParaRPr lang="en-US" sz="2400"/>
          </a:p>
        </p:txBody>
      </p:sp>
      <p:sp>
        <p:nvSpPr>
          <p:cNvPr id="8" name="Rectangle 9"/>
          <p:cNvSpPr>
            <a:spLocks noChangeArrowheads="1"/>
          </p:cNvSpPr>
          <p:nvPr/>
        </p:nvSpPr>
        <p:spPr bwMode="auto">
          <a:xfrm>
            <a:off x="5280025" y="4802188"/>
            <a:ext cx="444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000">
                <a:solidFill>
                  <a:srgbClr val="000000"/>
                </a:solidFill>
              </a:rPr>
              <a:t> </a:t>
            </a:r>
            <a:endParaRPr lang="en-US" sz="2400"/>
          </a:p>
        </p:txBody>
      </p:sp>
      <p:sp>
        <p:nvSpPr>
          <p:cNvPr id="9" name="AutoShape 18"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0" name="AutoShape 20"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1" name="AutoShape 23" descr="image002"/>
          <p:cNvSpPr>
            <a:spLocks noChangeAspect="1" noChangeArrowheads="1"/>
          </p:cNvSpPr>
          <p:nvPr userDrawn="1"/>
        </p:nvSpPr>
        <p:spPr bwMode="auto">
          <a:xfrm>
            <a:off x="200025" y="460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12" name="AutoShape 25" descr="image002"/>
          <p:cNvSpPr>
            <a:spLocks noChangeAspect="1" noChangeArrowheads="1"/>
          </p:cNvSpPr>
          <p:nvPr userDrawn="1"/>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pic>
        <p:nvPicPr>
          <p:cNvPr id="13" name="Picture 26" descr="Picture1"/>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4122738" y="3132138"/>
            <a:ext cx="896937" cy="59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32803" name="Rectangle 3"/>
          <p:cNvSpPr>
            <a:spLocks noGrp="1" noChangeArrowheads="1"/>
          </p:cNvSpPr>
          <p:nvPr>
            <p:ph type="ctrTitle"/>
          </p:nvPr>
        </p:nvSpPr>
        <p:spPr>
          <a:xfrm>
            <a:off x="0" y="2130425"/>
            <a:ext cx="9144000" cy="1470025"/>
          </a:xfrm>
        </p:spPr>
        <p:txBody>
          <a:bodyPr/>
          <a:lstStyle>
            <a:lvl1pPr>
              <a:defRPr/>
            </a:lvl1pPr>
          </a:lstStyle>
          <a:p>
            <a:r>
              <a:rPr lang="en-US" dirty="0"/>
              <a:t>Title of presentation</a:t>
            </a:r>
          </a:p>
        </p:txBody>
      </p:sp>
      <p:sp>
        <p:nvSpPr>
          <p:cNvPr id="332810" name="Rectangle 10"/>
          <p:cNvSpPr>
            <a:spLocks noGrp="1" noChangeArrowheads="1"/>
          </p:cNvSpPr>
          <p:nvPr>
            <p:ph type="subTitle" idx="1"/>
          </p:nvPr>
        </p:nvSpPr>
        <p:spPr>
          <a:xfrm>
            <a:off x="1371600" y="3886200"/>
            <a:ext cx="6400800" cy="1752600"/>
          </a:xfrm>
        </p:spPr>
        <p:txBody>
          <a:bodyPr>
            <a:noAutofit/>
          </a:bodyPr>
          <a:lstStyle>
            <a:lvl1pPr marL="0" indent="0" algn="ctr">
              <a:buFontTx/>
              <a:buNone/>
              <a:defRPr sz="2400"/>
            </a:lvl1pPr>
          </a:lstStyle>
          <a:p>
            <a:r>
              <a:rPr lang="en-US" smtClean="0"/>
              <a:t>Click to edit Master subtitle style</a:t>
            </a:r>
            <a:endParaRPr lang="en-US" dirty="0"/>
          </a:p>
        </p:txBody>
      </p:sp>
      <p:sp>
        <p:nvSpPr>
          <p:cNvPr id="14" name="Rectangle 4"/>
          <p:cNvSpPr>
            <a:spLocks noGrp="1" noChangeArrowheads="1"/>
          </p:cNvSpPr>
          <p:nvPr>
            <p:ph type="dt" sz="half" idx="10"/>
          </p:nvPr>
        </p:nvSpPr>
        <p:spPr>
          <a:xfrm>
            <a:off x="179388" y="6453188"/>
            <a:ext cx="3609975" cy="268287"/>
          </a:xfrm>
        </p:spPr>
        <p:txBody>
          <a:bodyPr/>
          <a:lstStyle>
            <a:lvl1pPr>
              <a:defRPr sz="1200"/>
            </a:lvl1pPr>
          </a:lstStyle>
          <a:p>
            <a:pPr>
              <a:defRPr/>
            </a:pPr>
            <a:endParaRPr lang="en-US"/>
          </a:p>
        </p:txBody>
      </p:sp>
    </p:spTree>
    <p:extLst>
      <p:ext uri="{BB962C8B-B14F-4D97-AF65-F5344CB8AC3E}">
        <p14:creationId xmlns:p14="http://schemas.microsoft.com/office/powerpoint/2010/main" val="21308972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36"/>
          <p:cNvSpPr>
            <a:spLocks noGrp="1" noChangeArrowheads="1"/>
          </p:cNvSpPr>
          <p:nvPr>
            <p:ph type="sldNum" sz="quarter" idx="11"/>
          </p:nvPr>
        </p:nvSpPr>
        <p:spPr>
          <a:ln/>
        </p:spPr>
        <p:txBody>
          <a:bodyPr/>
          <a:lstStyle>
            <a:lvl1pPr>
              <a:defRPr/>
            </a:lvl1pPr>
          </a:lstStyle>
          <a:p>
            <a:pPr>
              <a:defRPr/>
            </a:pPr>
            <a:fld id="{4B8C1827-BEB5-44B3-BB12-CE0233F42700}" type="slidenum">
              <a:rPr lang="en-US"/>
              <a:pPr>
                <a:defRPr/>
              </a:pPr>
              <a:t>‹#›</a:t>
            </a:fld>
            <a:endParaRPr lang="en-US"/>
          </a:p>
        </p:txBody>
      </p:sp>
    </p:spTree>
    <p:extLst>
      <p:ext uri="{BB962C8B-B14F-4D97-AF65-F5344CB8AC3E}">
        <p14:creationId xmlns:p14="http://schemas.microsoft.com/office/powerpoint/2010/main" val="609966123"/>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0"/>
            <a:ext cx="2286000" cy="612616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0" y="0"/>
            <a:ext cx="6705600" cy="61261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36"/>
          <p:cNvSpPr>
            <a:spLocks noGrp="1" noChangeArrowheads="1"/>
          </p:cNvSpPr>
          <p:nvPr>
            <p:ph type="sldNum" sz="quarter" idx="11"/>
          </p:nvPr>
        </p:nvSpPr>
        <p:spPr>
          <a:ln/>
        </p:spPr>
        <p:txBody>
          <a:bodyPr/>
          <a:lstStyle>
            <a:lvl1pPr>
              <a:defRPr/>
            </a:lvl1pPr>
          </a:lstStyle>
          <a:p>
            <a:pPr>
              <a:defRPr/>
            </a:pPr>
            <a:fld id="{F8EB887B-0AEC-40E0-9784-0A1188ABA97C}" type="slidenum">
              <a:rPr lang="en-US"/>
              <a:pPr>
                <a:defRPr/>
              </a:pPr>
              <a:t>‹#›</a:t>
            </a:fld>
            <a:endParaRPr lang="en-US"/>
          </a:p>
        </p:txBody>
      </p:sp>
    </p:spTree>
    <p:extLst>
      <p:ext uri="{BB962C8B-B14F-4D97-AF65-F5344CB8AC3E}">
        <p14:creationId xmlns:p14="http://schemas.microsoft.com/office/powerpoint/2010/main" val="20653835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verTx" preserve="1">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8229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3938588"/>
            <a:ext cx="8229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p:txBody>
          <a:bodyPr/>
          <a:lstStyle>
            <a:lvl1pPr>
              <a:defRPr sz="1200">
                <a:latin typeface="Univers" pitchFamily="34" charset="0"/>
              </a:defRPr>
            </a:lvl1pPr>
          </a:lstStyle>
          <a:p>
            <a:pPr>
              <a:defRPr/>
            </a:pPr>
            <a:endParaRPr lang="en-US"/>
          </a:p>
        </p:txBody>
      </p:sp>
      <p:sp>
        <p:nvSpPr>
          <p:cNvPr id="6" name="Rectangle 36"/>
          <p:cNvSpPr>
            <a:spLocks noGrp="1" noChangeArrowheads="1"/>
          </p:cNvSpPr>
          <p:nvPr>
            <p:ph type="sldNum" sz="quarter" idx="11"/>
          </p:nvPr>
        </p:nvSpPr>
        <p:spPr>
          <a:xfrm>
            <a:off x="7777162" y="6569075"/>
            <a:ext cx="1366838" cy="288925"/>
          </a:xfrm>
        </p:spPr>
        <p:txBody>
          <a:bodyPr/>
          <a:lstStyle>
            <a:lvl1pPr>
              <a:defRPr/>
            </a:lvl1pPr>
          </a:lstStyle>
          <a:p>
            <a:pPr>
              <a:defRPr/>
            </a:pPr>
            <a:fld id="{93B09C60-56E3-49E9-AC4E-AB6A11F44413}" type="slidenum">
              <a:rPr lang="en-US"/>
              <a:pPr>
                <a:defRPr/>
              </a:pPr>
              <a:t>‹#›</a:t>
            </a:fld>
            <a:endParaRPr lang="en-US"/>
          </a:p>
        </p:txBody>
      </p:sp>
    </p:spTree>
    <p:extLst>
      <p:ext uri="{BB962C8B-B14F-4D97-AF65-F5344CB8AC3E}">
        <p14:creationId xmlns:p14="http://schemas.microsoft.com/office/powerpoint/2010/main" val="24232904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V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002726127"/>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36"/>
          <p:cNvSpPr>
            <a:spLocks noGrp="1" noChangeArrowheads="1"/>
          </p:cNvSpPr>
          <p:nvPr>
            <p:ph type="sldNum" sz="quarter" idx="11"/>
          </p:nvPr>
        </p:nvSpPr>
        <p:spPr>
          <a:ln/>
        </p:spPr>
        <p:txBody>
          <a:bodyPr/>
          <a:lstStyle>
            <a:lvl1pPr>
              <a:defRPr/>
            </a:lvl1pPr>
          </a:lstStyle>
          <a:p>
            <a:pPr>
              <a:defRPr/>
            </a:pPr>
            <a:fld id="{68634B60-16E9-421C-BEAE-A5921D67FD8D}" type="slidenum">
              <a:rPr lang="en-US"/>
              <a:pPr>
                <a:defRPr/>
              </a:pPr>
              <a:t>‹#›</a:t>
            </a:fld>
            <a:endParaRPr lang="en-US"/>
          </a:p>
        </p:txBody>
      </p:sp>
    </p:spTree>
    <p:extLst>
      <p:ext uri="{BB962C8B-B14F-4D97-AF65-F5344CB8AC3E}">
        <p14:creationId xmlns:p14="http://schemas.microsoft.com/office/powerpoint/2010/main" val="42440732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36"/>
          <p:cNvSpPr>
            <a:spLocks noGrp="1" noChangeArrowheads="1"/>
          </p:cNvSpPr>
          <p:nvPr>
            <p:ph type="sldNum" sz="quarter" idx="11"/>
          </p:nvPr>
        </p:nvSpPr>
        <p:spPr>
          <a:ln/>
        </p:spPr>
        <p:txBody>
          <a:bodyPr/>
          <a:lstStyle>
            <a:lvl1pPr>
              <a:defRPr/>
            </a:lvl1pPr>
          </a:lstStyle>
          <a:p>
            <a:pPr>
              <a:defRPr/>
            </a:pPr>
            <a:fld id="{4ADA5D12-3D89-45BE-8BC2-6C94AF7FAFEB}" type="slidenum">
              <a:rPr lang="en-US"/>
              <a:pPr>
                <a:defRPr/>
              </a:pPr>
              <a:t>‹#›</a:t>
            </a:fld>
            <a:endParaRPr lang="en-US"/>
          </a:p>
        </p:txBody>
      </p:sp>
    </p:spTree>
    <p:extLst>
      <p:ext uri="{BB962C8B-B14F-4D97-AF65-F5344CB8AC3E}">
        <p14:creationId xmlns:p14="http://schemas.microsoft.com/office/powerpoint/2010/main" val="2239582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36"/>
          <p:cNvSpPr>
            <a:spLocks noGrp="1" noChangeArrowheads="1"/>
          </p:cNvSpPr>
          <p:nvPr>
            <p:ph type="sldNum" sz="quarter" idx="11"/>
          </p:nvPr>
        </p:nvSpPr>
        <p:spPr>
          <a:ln/>
        </p:spPr>
        <p:txBody>
          <a:bodyPr/>
          <a:lstStyle>
            <a:lvl1pPr>
              <a:defRPr/>
            </a:lvl1pPr>
          </a:lstStyle>
          <a:p>
            <a:pPr>
              <a:defRPr/>
            </a:pPr>
            <a:fld id="{A23D9A93-84DB-4B1E-9187-F437597E42EE}" type="slidenum">
              <a:rPr lang="en-US"/>
              <a:pPr>
                <a:defRPr/>
              </a:pPr>
              <a:t>‹#›</a:t>
            </a:fld>
            <a:endParaRPr lang="en-US"/>
          </a:p>
        </p:txBody>
      </p:sp>
    </p:spTree>
    <p:extLst>
      <p:ext uri="{BB962C8B-B14F-4D97-AF65-F5344CB8AC3E}">
        <p14:creationId xmlns:p14="http://schemas.microsoft.com/office/powerpoint/2010/main" val="2182508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36"/>
          <p:cNvSpPr>
            <a:spLocks noGrp="1" noChangeArrowheads="1"/>
          </p:cNvSpPr>
          <p:nvPr>
            <p:ph type="sldNum" sz="quarter" idx="11"/>
          </p:nvPr>
        </p:nvSpPr>
        <p:spPr>
          <a:ln/>
        </p:spPr>
        <p:txBody>
          <a:bodyPr/>
          <a:lstStyle>
            <a:lvl1pPr>
              <a:defRPr/>
            </a:lvl1pPr>
          </a:lstStyle>
          <a:p>
            <a:pPr>
              <a:defRPr/>
            </a:pPr>
            <a:fld id="{EA411127-5558-456E-AA7A-9E0FA2326FFF}" type="slidenum">
              <a:rPr lang="en-US"/>
              <a:pPr>
                <a:defRPr/>
              </a:pPr>
              <a:t>‹#›</a:t>
            </a:fld>
            <a:endParaRPr lang="en-US"/>
          </a:p>
        </p:txBody>
      </p:sp>
    </p:spTree>
    <p:extLst>
      <p:ext uri="{BB962C8B-B14F-4D97-AF65-F5344CB8AC3E}">
        <p14:creationId xmlns:p14="http://schemas.microsoft.com/office/powerpoint/2010/main" val="3684464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36"/>
          <p:cNvSpPr>
            <a:spLocks noGrp="1" noChangeArrowheads="1"/>
          </p:cNvSpPr>
          <p:nvPr>
            <p:ph type="sldNum" sz="quarter" idx="11"/>
          </p:nvPr>
        </p:nvSpPr>
        <p:spPr>
          <a:ln/>
        </p:spPr>
        <p:txBody>
          <a:bodyPr/>
          <a:lstStyle>
            <a:lvl1pPr>
              <a:defRPr/>
            </a:lvl1pPr>
          </a:lstStyle>
          <a:p>
            <a:pPr>
              <a:defRPr/>
            </a:pPr>
            <a:fld id="{C3716633-5F9E-4D8D-9E96-3C108DC05C19}" type="slidenum">
              <a:rPr lang="en-US"/>
              <a:pPr>
                <a:defRPr/>
              </a:pPr>
              <a:t>‹#›</a:t>
            </a:fld>
            <a:endParaRPr lang="en-US"/>
          </a:p>
        </p:txBody>
      </p:sp>
    </p:spTree>
    <p:extLst>
      <p:ext uri="{BB962C8B-B14F-4D97-AF65-F5344CB8AC3E}">
        <p14:creationId xmlns:p14="http://schemas.microsoft.com/office/powerpoint/2010/main" val="22446609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36"/>
          <p:cNvSpPr>
            <a:spLocks noGrp="1" noChangeArrowheads="1"/>
          </p:cNvSpPr>
          <p:nvPr>
            <p:ph type="sldNum" sz="quarter" idx="11"/>
          </p:nvPr>
        </p:nvSpPr>
        <p:spPr>
          <a:ln/>
        </p:spPr>
        <p:txBody>
          <a:bodyPr/>
          <a:lstStyle>
            <a:lvl1pPr>
              <a:defRPr/>
            </a:lvl1pPr>
          </a:lstStyle>
          <a:p>
            <a:pPr>
              <a:defRPr/>
            </a:pPr>
            <a:fld id="{2EA93942-534A-4208-B9F4-4FB670C91B8C}" type="slidenum">
              <a:rPr lang="en-US"/>
              <a:pPr>
                <a:defRPr/>
              </a:pPr>
              <a:t>‹#›</a:t>
            </a:fld>
            <a:endParaRPr lang="en-US"/>
          </a:p>
        </p:txBody>
      </p:sp>
    </p:spTree>
    <p:extLst>
      <p:ext uri="{BB962C8B-B14F-4D97-AF65-F5344CB8AC3E}">
        <p14:creationId xmlns:p14="http://schemas.microsoft.com/office/powerpoint/2010/main" val="3467202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36"/>
          <p:cNvSpPr>
            <a:spLocks noGrp="1" noChangeArrowheads="1"/>
          </p:cNvSpPr>
          <p:nvPr>
            <p:ph type="sldNum" sz="quarter" idx="11"/>
          </p:nvPr>
        </p:nvSpPr>
        <p:spPr>
          <a:ln/>
        </p:spPr>
        <p:txBody>
          <a:bodyPr/>
          <a:lstStyle>
            <a:lvl1pPr>
              <a:defRPr/>
            </a:lvl1pPr>
          </a:lstStyle>
          <a:p>
            <a:pPr>
              <a:defRPr/>
            </a:pPr>
            <a:fld id="{BDAC9DC7-121E-41E2-9B38-DE0E4623BB78}" type="slidenum">
              <a:rPr lang="en-US"/>
              <a:pPr>
                <a:defRPr/>
              </a:pPr>
              <a:t>‹#›</a:t>
            </a:fld>
            <a:endParaRPr lang="en-US"/>
          </a:p>
        </p:txBody>
      </p:sp>
    </p:spTree>
    <p:extLst>
      <p:ext uri="{BB962C8B-B14F-4D97-AF65-F5344CB8AC3E}">
        <p14:creationId xmlns:p14="http://schemas.microsoft.com/office/powerpoint/2010/main" val="1210564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36"/>
          <p:cNvSpPr>
            <a:spLocks noGrp="1" noChangeArrowheads="1"/>
          </p:cNvSpPr>
          <p:nvPr>
            <p:ph type="sldNum" sz="quarter" idx="11"/>
          </p:nvPr>
        </p:nvSpPr>
        <p:spPr>
          <a:ln/>
        </p:spPr>
        <p:txBody>
          <a:bodyPr/>
          <a:lstStyle>
            <a:lvl1pPr>
              <a:defRPr/>
            </a:lvl1pPr>
          </a:lstStyle>
          <a:p>
            <a:pPr>
              <a:defRPr/>
            </a:pPr>
            <a:fld id="{FE2560EA-672B-41FC-A6C1-0C153F9ADAED}" type="slidenum">
              <a:rPr lang="en-US"/>
              <a:pPr>
                <a:defRPr/>
              </a:pPr>
              <a:t>‹#›</a:t>
            </a:fld>
            <a:endParaRPr lang="en-US"/>
          </a:p>
        </p:txBody>
      </p:sp>
    </p:spTree>
    <p:extLst>
      <p:ext uri="{BB962C8B-B14F-4D97-AF65-F5344CB8AC3E}">
        <p14:creationId xmlns:p14="http://schemas.microsoft.com/office/powerpoint/2010/main" val="13230928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png"/><Relationship Id="rId2" Type="http://schemas.openxmlformats.org/officeDocument/2006/relationships/slideLayout" Target="../slideLayouts/slideLayout2.xml"/><Relationship Id="rId16"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0" descr="Watermark"/>
          <p:cNvPicPr>
            <a:picLocks noChangeAspect="1" noChangeArrowheads="1"/>
          </p:cNvPicPr>
          <p:nvPr/>
        </p:nvPicPr>
        <p:blipFill>
          <a:blip r:embed="rId15">
            <a:extLst>
              <a:ext uri="{28A0092B-C50C-407E-A947-70E740481C1C}">
                <a14:useLocalDpi xmlns:a14="http://schemas.microsoft.com/office/drawing/2010/main" val="0"/>
              </a:ext>
            </a:extLst>
          </a:blip>
          <a:srcRect l="6723" b="12773"/>
          <a:stretch>
            <a:fillRect/>
          </a:stretch>
        </p:blipFill>
        <p:spPr bwMode="auto">
          <a:xfrm>
            <a:off x="0" y="765175"/>
            <a:ext cx="6443663" cy="609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0" y="0"/>
            <a:ext cx="91440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dt" sz="half" idx="2"/>
          </p:nvPr>
        </p:nvSpPr>
        <p:spPr bwMode="auto">
          <a:xfrm>
            <a:off x="179388" y="6453188"/>
            <a:ext cx="4032250" cy="31273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Univers" pitchFamily="34" charset="0"/>
              </a:defRPr>
            </a:lvl1pPr>
          </a:lstStyle>
          <a:p>
            <a:pPr>
              <a:defRPr/>
            </a:pPr>
            <a:endParaRPr lang="en-US"/>
          </a:p>
        </p:txBody>
      </p:sp>
      <p:sp>
        <p:nvSpPr>
          <p:cNvPr id="1060" name="Rectangle 36"/>
          <p:cNvSpPr>
            <a:spLocks noGrp="1" noChangeArrowheads="1"/>
          </p:cNvSpPr>
          <p:nvPr>
            <p:ph type="sldNum" sz="quarter" idx="4"/>
          </p:nvPr>
        </p:nvSpPr>
        <p:spPr bwMode="auto">
          <a:xfrm>
            <a:off x="7751763" y="6453188"/>
            <a:ext cx="1366837" cy="431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E27949E5-9A16-4C4D-B9C7-735A76EF0189}" type="slidenum">
              <a:rPr lang="en-US"/>
              <a:pPr>
                <a:defRPr/>
              </a:pPr>
              <a:t>‹#›</a:t>
            </a:fld>
            <a:endParaRPr lang="en-US"/>
          </a:p>
        </p:txBody>
      </p:sp>
      <p:sp>
        <p:nvSpPr>
          <p:cNvPr id="1030" name="Rectangle 37"/>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Tree>
  </p:cSld>
  <p:clrMap bg1="lt1" tx1="dk1" bg2="lt2" tx2="dk2" accent1="accent1" accent2="accent2" accent3="accent3" accent4="accent4" accent5="accent5" accent6="accent6" hlink="hlink" folHlink="folHlink"/>
  <p:sldLayoutIdLst>
    <p:sldLayoutId id="2147484081" r:id="rId1"/>
    <p:sldLayoutId id="2147484071" r:id="rId2"/>
    <p:sldLayoutId id="2147484072" r:id="rId3"/>
    <p:sldLayoutId id="2147484073" r:id="rId4"/>
    <p:sldLayoutId id="2147484074" r:id="rId5"/>
    <p:sldLayoutId id="2147484075" r:id="rId6"/>
    <p:sldLayoutId id="2147484076" r:id="rId7"/>
    <p:sldLayoutId id="2147484077" r:id="rId8"/>
    <p:sldLayoutId id="2147484078" r:id="rId9"/>
    <p:sldLayoutId id="2147484079" r:id="rId10"/>
    <p:sldLayoutId id="2147484080" r:id="rId11"/>
    <p:sldLayoutId id="2147484082" r:id="rId12"/>
    <p:sldLayoutId id="2147484083" r:id="rId13"/>
  </p:sldLayoutIdLst>
  <p:timing>
    <p:tnLst>
      <p:par>
        <p:cTn id="1" dur="indefinite" restart="never" nodeType="tmRoot"/>
      </p:par>
    </p:tnLst>
  </p:timing>
  <p:hf hdr="0" ftr="0" dt="0"/>
  <p:txStyles>
    <p:titleStyle>
      <a:lvl1pPr algn="ctr" rtl="0" eaLnBrk="0" fontAlgn="base" hangingPunct="0">
        <a:spcBef>
          <a:spcPct val="0"/>
        </a:spcBef>
        <a:spcAft>
          <a:spcPct val="0"/>
        </a:spcAft>
        <a:defRPr sz="3200" b="1">
          <a:solidFill>
            <a:schemeClr val="bg2"/>
          </a:solidFill>
          <a:latin typeface="+mj-lt"/>
          <a:ea typeface="+mj-ea"/>
          <a:cs typeface="+mj-cs"/>
        </a:defRPr>
      </a:lvl1pPr>
      <a:lvl2pPr algn="ctr" rtl="0" eaLnBrk="0" fontAlgn="base" hangingPunct="0">
        <a:spcBef>
          <a:spcPct val="0"/>
        </a:spcBef>
        <a:spcAft>
          <a:spcPct val="0"/>
        </a:spcAft>
        <a:defRPr sz="3200" b="1">
          <a:solidFill>
            <a:schemeClr val="bg2"/>
          </a:solidFill>
          <a:latin typeface="Verdana" pitchFamily="34" charset="0"/>
        </a:defRPr>
      </a:lvl2pPr>
      <a:lvl3pPr algn="ctr" rtl="0" eaLnBrk="0" fontAlgn="base" hangingPunct="0">
        <a:spcBef>
          <a:spcPct val="0"/>
        </a:spcBef>
        <a:spcAft>
          <a:spcPct val="0"/>
        </a:spcAft>
        <a:defRPr sz="3200" b="1">
          <a:solidFill>
            <a:schemeClr val="bg2"/>
          </a:solidFill>
          <a:latin typeface="Verdana" pitchFamily="34" charset="0"/>
        </a:defRPr>
      </a:lvl3pPr>
      <a:lvl4pPr algn="ctr" rtl="0" eaLnBrk="0" fontAlgn="base" hangingPunct="0">
        <a:spcBef>
          <a:spcPct val="0"/>
        </a:spcBef>
        <a:spcAft>
          <a:spcPct val="0"/>
        </a:spcAft>
        <a:defRPr sz="3200" b="1">
          <a:solidFill>
            <a:schemeClr val="bg2"/>
          </a:solidFill>
          <a:latin typeface="Verdana" pitchFamily="34" charset="0"/>
        </a:defRPr>
      </a:lvl4pPr>
      <a:lvl5pPr algn="ctr" rtl="0" eaLnBrk="0" fontAlgn="base" hangingPunct="0">
        <a:spcBef>
          <a:spcPct val="0"/>
        </a:spcBef>
        <a:spcAft>
          <a:spcPct val="0"/>
        </a:spcAft>
        <a:defRPr sz="3200" b="1">
          <a:solidFill>
            <a:schemeClr val="bg2"/>
          </a:solidFill>
          <a:latin typeface="Verdana" pitchFamily="34" charset="0"/>
        </a:defRPr>
      </a:lvl5pPr>
      <a:lvl6pPr marL="457200" algn="ctr" rtl="0" eaLnBrk="0" fontAlgn="base" hangingPunct="0">
        <a:spcBef>
          <a:spcPct val="0"/>
        </a:spcBef>
        <a:spcAft>
          <a:spcPct val="0"/>
        </a:spcAft>
        <a:defRPr sz="3200" b="1">
          <a:solidFill>
            <a:schemeClr val="bg2"/>
          </a:solidFill>
          <a:latin typeface="Verdana" pitchFamily="34" charset="0"/>
        </a:defRPr>
      </a:lvl6pPr>
      <a:lvl7pPr marL="914400" algn="ctr" rtl="0" eaLnBrk="0" fontAlgn="base" hangingPunct="0">
        <a:spcBef>
          <a:spcPct val="0"/>
        </a:spcBef>
        <a:spcAft>
          <a:spcPct val="0"/>
        </a:spcAft>
        <a:defRPr sz="3200" b="1">
          <a:solidFill>
            <a:schemeClr val="bg2"/>
          </a:solidFill>
          <a:latin typeface="Verdana" pitchFamily="34" charset="0"/>
        </a:defRPr>
      </a:lvl7pPr>
      <a:lvl8pPr marL="1371600" algn="ctr" rtl="0" eaLnBrk="0" fontAlgn="base" hangingPunct="0">
        <a:spcBef>
          <a:spcPct val="0"/>
        </a:spcBef>
        <a:spcAft>
          <a:spcPct val="0"/>
        </a:spcAft>
        <a:defRPr sz="3200" b="1">
          <a:solidFill>
            <a:schemeClr val="bg2"/>
          </a:solidFill>
          <a:latin typeface="Verdana" pitchFamily="34" charset="0"/>
        </a:defRPr>
      </a:lvl8pPr>
      <a:lvl9pPr marL="1828800" algn="ctr" rtl="0" eaLnBrk="0" fontAlgn="base" hangingPunct="0">
        <a:spcBef>
          <a:spcPct val="0"/>
        </a:spcBef>
        <a:spcAft>
          <a:spcPct val="0"/>
        </a:spcAft>
        <a:defRPr sz="3200" b="1">
          <a:solidFill>
            <a:schemeClr val="bg2"/>
          </a:solidFill>
          <a:latin typeface="Verdana" pitchFamily="34" charset="0"/>
        </a:defRPr>
      </a:lvl9pPr>
    </p:titleStyle>
    <p:bodyStyle>
      <a:lvl1pPr marL="342900" indent="-342900" algn="l" rtl="0" eaLnBrk="0" fontAlgn="base" hangingPunct="0">
        <a:spcBef>
          <a:spcPct val="20000"/>
        </a:spcBef>
        <a:spcAft>
          <a:spcPct val="0"/>
        </a:spcAft>
        <a:buSzPct val="75000"/>
        <a:buBlip>
          <a:blip r:embed="rId16"/>
        </a:buBlip>
        <a:defRPr sz="3200">
          <a:solidFill>
            <a:schemeClr val="bg2"/>
          </a:solidFill>
          <a:latin typeface="+mn-lt"/>
          <a:ea typeface="+mn-ea"/>
          <a:cs typeface="+mn-cs"/>
        </a:defRPr>
      </a:lvl1pPr>
      <a:lvl2pPr marL="742950" indent="-285750" algn="l" rtl="0" eaLnBrk="0" fontAlgn="base" hangingPunct="0">
        <a:spcBef>
          <a:spcPct val="20000"/>
        </a:spcBef>
        <a:spcAft>
          <a:spcPct val="0"/>
        </a:spcAft>
        <a:buSzPct val="70000"/>
        <a:buFont typeface="ZapfDingbats BT" pitchFamily="18" charset="2"/>
        <a:buBlip>
          <a:blip r:embed="rId17"/>
        </a:buBlip>
        <a:defRPr sz="2800">
          <a:solidFill>
            <a:schemeClr val="bg2"/>
          </a:solidFill>
          <a:latin typeface="+mn-lt"/>
        </a:defRPr>
      </a:lvl2pPr>
      <a:lvl3pPr marL="1143000" indent="-228600" algn="l" rtl="0" eaLnBrk="0" fontAlgn="base" hangingPunct="0">
        <a:spcBef>
          <a:spcPct val="20000"/>
        </a:spcBef>
        <a:spcAft>
          <a:spcPct val="0"/>
        </a:spcAft>
        <a:buSzPct val="60000"/>
        <a:buBlip>
          <a:blip r:embed="rId16"/>
        </a:buBlip>
        <a:defRPr sz="2400">
          <a:solidFill>
            <a:schemeClr val="bg2"/>
          </a:solidFill>
          <a:latin typeface="+mn-lt"/>
        </a:defRPr>
      </a:lvl3pPr>
      <a:lvl4pPr marL="1600200" indent="-228600" algn="l" rtl="0" eaLnBrk="0" fontAlgn="base" hangingPunct="0">
        <a:spcBef>
          <a:spcPct val="20000"/>
        </a:spcBef>
        <a:spcAft>
          <a:spcPct val="0"/>
        </a:spcAft>
        <a:buSzPct val="70000"/>
        <a:buFont typeface="ZapfDingbats BT" pitchFamily="18" charset="2"/>
        <a:buBlip>
          <a:blip r:embed="rId17"/>
        </a:buBlip>
        <a:defRPr sz="2000">
          <a:solidFill>
            <a:schemeClr val="bg2"/>
          </a:solidFill>
          <a:latin typeface="+mn-lt"/>
        </a:defRPr>
      </a:lvl4pPr>
      <a:lvl5pPr marL="2057400" indent="-228600" algn="l" rtl="0" eaLnBrk="0" fontAlgn="base" hangingPunct="0">
        <a:spcBef>
          <a:spcPct val="20000"/>
        </a:spcBef>
        <a:spcAft>
          <a:spcPct val="0"/>
        </a:spcAft>
        <a:buSzPct val="60000"/>
        <a:buBlip>
          <a:blip r:embed="rId16"/>
        </a:buBlip>
        <a:defRPr sz="2000">
          <a:solidFill>
            <a:schemeClr val="bg2"/>
          </a:solidFill>
          <a:latin typeface="+mn-lt"/>
        </a:defRPr>
      </a:lvl5pPr>
      <a:lvl6pPr marL="2514600" indent="-228600" algn="l" rtl="0" eaLnBrk="0" fontAlgn="base" hangingPunct="0">
        <a:spcBef>
          <a:spcPct val="20000"/>
        </a:spcBef>
        <a:spcAft>
          <a:spcPct val="0"/>
        </a:spcAft>
        <a:buSzPct val="60000"/>
        <a:buBlip>
          <a:blip r:embed="rId16"/>
        </a:buBlip>
        <a:defRPr sz="2000">
          <a:solidFill>
            <a:schemeClr val="bg2"/>
          </a:solidFill>
          <a:latin typeface="+mn-lt"/>
        </a:defRPr>
      </a:lvl6pPr>
      <a:lvl7pPr marL="2971800" indent="-228600" algn="l" rtl="0" eaLnBrk="0" fontAlgn="base" hangingPunct="0">
        <a:spcBef>
          <a:spcPct val="20000"/>
        </a:spcBef>
        <a:spcAft>
          <a:spcPct val="0"/>
        </a:spcAft>
        <a:buSzPct val="60000"/>
        <a:buBlip>
          <a:blip r:embed="rId16"/>
        </a:buBlip>
        <a:defRPr sz="2000">
          <a:solidFill>
            <a:schemeClr val="bg2"/>
          </a:solidFill>
          <a:latin typeface="+mn-lt"/>
        </a:defRPr>
      </a:lvl7pPr>
      <a:lvl8pPr marL="3429000" indent="-228600" algn="l" rtl="0" eaLnBrk="0" fontAlgn="base" hangingPunct="0">
        <a:spcBef>
          <a:spcPct val="20000"/>
        </a:spcBef>
        <a:spcAft>
          <a:spcPct val="0"/>
        </a:spcAft>
        <a:buSzPct val="60000"/>
        <a:buBlip>
          <a:blip r:embed="rId16"/>
        </a:buBlip>
        <a:defRPr sz="2000">
          <a:solidFill>
            <a:schemeClr val="bg2"/>
          </a:solidFill>
          <a:latin typeface="+mn-lt"/>
        </a:defRPr>
      </a:lvl8pPr>
      <a:lvl9pPr marL="3886200" indent="-228600" algn="l" rtl="0" eaLnBrk="0" fontAlgn="base" hangingPunct="0">
        <a:spcBef>
          <a:spcPct val="20000"/>
        </a:spcBef>
        <a:spcAft>
          <a:spcPct val="0"/>
        </a:spcAft>
        <a:buSzPct val="60000"/>
        <a:buBlip>
          <a:blip r:embed="rId16"/>
        </a:buBlip>
        <a:defRPr sz="2000">
          <a:solidFill>
            <a:schemeClr val="bg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talib@anrt.ma"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5.jpeg"/><Relationship Id="rId4" Type="http://schemas.openxmlformats.org/officeDocument/2006/relationships/hyperlink" Target="mailto:htalib@ties.itu.int" TargetMode="Externa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chart" Target="../charts/chart3.xml"/></Relationships>
</file>

<file path=ppt/slides/_rels/slide11.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3" Type="http://schemas.openxmlformats.org/officeDocument/2006/relationships/hyperlink" Target="mailto:talib@anrt.ma" TargetMode="External"/><Relationship Id="rId2" Type="http://schemas.openxmlformats.org/officeDocument/2006/relationships/notesSlide" Target="../notesSlides/notesSlide35.xml"/><Relationship Id="rId1" Type="http://schemas.openxmlformats.org/officeDocument/2006/relationships/slideLayout" Target="../slideLayouts/slideLayout12.xml"/><Relationship Id="rId4" Type="http://schemas.openxmlformats.org/officeDocument/2006/relationships/hyperlink" Target="mailto:htalib@ties.itu.int"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3.xml"/><Relationship Id="rId1" Type="http://schemas.openxmlformats.org/officeDocument/2006/relationships/vmlDrawing" Target="../drawings/vmlDrawing1.vml"/><Relationship Id="rId6" Type="http://schemas.openxmlformats.org/officeDocument/2006/relationships/chart" Target="../charts/chart1.xml"/><Relationship Id="rId5" Type="http://schemas.openxmlformats.org/officeDocument/2006/relationships/image" Target="../media/image9.emf"/><Relationship Id="rId4" Type="http://schemas.openxmlformats.org/officeDocument/2006/relationships/oleObject" Target="../embeddings/Microsoft_Excel_97-2003_Worksheet1.xls"/></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10"/>
          <p:cNvSpPr>
            <a:spLocks noGrp="1" noChangeArrowheads="1"/>
          </p:cNvSpPr>
          <p:nvPr>
            <p:ph type="ctrTitle"/>
          </p:nvPr>
        </p:nvSpPr>
        <p:spPr>
          <a:xfrm>
            <a:off x="553194" y="2132856"/>
            <a:ext cx="8037611" cy="2448271"/>
          </a:xfrm>
        </p:spPr>
        <p:txBody>
          <a:bodyPr/>
          <a:lstStyle/>
          <a:p>
            <a:r>
              <a:rPr lang="en-US" sz="2800" dirty="0" smtClean="0"/>
              <a:t>Evaluating the </a:t>
            </a:r>
            <a:r>
              <a:rPr lang="en-US" sz="2800" dirty="0" err="1" smtClean="0"/>
              <a:t>QoS</a:t>
            </a:r>
            <a:r>
              <a:rPr lang="en-US" sz="2800" dirty="0" smtClean="0"/>
              <a:t> of mobile Internet</a:t>
            </a:r>
            <a:r>
              <a:rPr lang="en-US" dirty="0" smtClean="0"/>
              <a:t/>
            </a:r>
            <a:br>
              <a:rPr lang="en-US" dirty="0" smtClean="0"/>
            </a:br>
            <a:r>
              <a:rPr lang="en-US" sz="2800" dirty="0" smtClean="0"/>
              <a:t>Methodology and tools for 3G networks</a:t>
            </a:r>
            <a:r>
              <a:rPr lang="en-US" dirty="0" smtClean="0"/>
              <a:t/>
            </a:r>
            <a:br>
              <a:rPr lang="en-US" dirty="0" smtClean="0"/>
            </a:br>
            <a:r>
              <a:rPr lang="en-US" sz="2800" dirty="0" smtClean="0"/>
              <a:t>Case of Morocco</a:t>
            </a:r>
            <a:r>
              <a:rPr lang="en-US" dirty="0" smtClean="0"/>
              <a:t/>
            </a:r>
            <a:br>
              <a:rPr lang="en-US" dirty="0" smtClean="0"/>
            </a:br>
            <a:endParaRPr lang="en-US" dirty="0" smtClean="0"/>
          </a:p>
        </p:txBody>
      </p:sp>
      <p:sp>
        <p:nvSpPr>
          <p:cNvPr id="4100" name="Rectangle 11"/>
          <p:cNvSpPr>
            <a:spLocks noGrp="1" noChangeArrowheads="1"/>
          </p:cNvSpPr>
          <p:nvPr>
            <p:ph type="subTitle" idx="1"/>
          </p:nvPr>
        </p:nvSpPr>
        <p:spPr>
          <a:xfrm>
            <a:off x="468312" y="4581128"/>
            <a:ext cx="8207375" cy="1296144"/>
          </a:xfrm>
        </p:spPr>
        <p:txBody>
          <a:bodyPr/>
          <a:lstStyle/>
          <a:p>
            <a:r>
              <a:rPr lang="en-GB" b="1" smtClean="0"/>
              <a:t>Hassan TALIB</a:t>
            </a:r>
            <a:endParaRPr lang="en-GB" b="1" dirty="0" smtClean="0"/>
          </a:p>
          <a:p>
            <a:r>
              <a:rPr lang="en-GB" b="1" dirty="0" smtClean="0"/>
              <a:t>Vice-Chair ITU-T </a:t>
            </a:r>
            <a:r>
              <a:rPr lang="en-GB" b="1" smtClean="0"/>
              <a:t>SG 12</a:t>
            </a:r>
            <a:endParaRPr lang="en-GB" b="1" dirty="0" smtClean="0"/>
          </a:p>
          <a:p>
            <a:r>
              <a:rPr lang="en-GB" b="1" dirty="0" smtClean="0">
                <a:hlinkClick r:id="rId3"/>
              </a:rPr>
              <a:t>talib@anrt.ma</a:t>
            </a:r>
            <a:r>
              <a:rPr lang="en-GB" b="1" dirty="0" smtClean="0"/>
              <a:t> // </a:t>
            </a:r>
            <a:r>
              <a:rPr lang="en-GB" b="1" dirty="0" smtClean="0">
                <a:hlinkClick r:id="rId4"/>
              </a:rPr>
              <a:t>htalib@ties.itu.int</a:t>
            </a:r>
            <a:endParaRPr lang="en-GB" b="1" dirty="0" smtClean="0"/>
          </a:p>
          <a:p>
            <a:endParaRPr lang="en-US" b="1" dirty="0" smtClean="0"/>
          </a:p>
        </p:txBody>
      </p:sp>
      <p:sp>
        <p:nvSpPr>
          <p:cNvPr id="4101" name="Rectangle 13"/>
          <p:cNvSpPr>
            <a:spLocks noChangeArrowheads="1"/>
          </p:cNvSpPr>
          <p:nvPr/>
        </p:nvSpPr>
        <p:spPr bwMode="auto">
          <a:xfrm>
            <a:off x="0" y="620688"/>
            <a:ext cx="9144000" cy="1151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lnSpc>
                <a:spcPct val="80000"/>
              </a:lnSpc>
            </a:pPr>
            <a:r>
              <a:rPr lang="en-US" sz="2400" b="1" dirty="0">
                <a:solidFill>
                  <a:schemeClr val="bg2"/>
                </a:solidFill>
              </a:rPr>
              <a:t>ITU Workshop on</a:t>
            </a:r>
          </a:p>
          <a:p>
            <a:pPr algn="ctr">
              <a:lnSpc>
                <a:spcPct val="80000"/>
              </a:lnSpc>
            </a:pPr>
            <a:r>
              <a:rPr lang="en-US" sz="2400" b="1" dirty="0">
                <a:solidFill>
                  <a:schemeClr val="bg2"/>
                </a:solidFill>
              </a:rPr>
              <a:t> </a:t>
            </a:r>
            <a:r>
              <a:rPr lang="en-US" sz="2400" b="1" dirty="0" smtClean="0">
                <a:solidFill>
                  <a:schemeClr val="bg2"/>
                </a:solidFill>
              </a:rPr>
              <a:t>“</a:t>
            </a:r>
            <a:r>
              <a:rPr lang="en-GB" sz="2400" b="1" dirty="0">
                <a:solidFill>
                  <a:schemeClr val="bg2"/>
                </a:solidFill>
              </a:rPr>
              <a:t>Benchmarking </a:t>
            </a:r>
            <a:r>
              <a:rPr lang="en-GB" sz="2400" b="1" dirty="0" err="1">
                <a:solidFill>
                  <a:schemeClr val="bg2"/>
                </a:solidFill>
              </a:rPr>
              <a:t>QoS</a:t>
            </a:r>
            <a:r>
              <a:rPr lang="en-GB" sz="2400" b="1" dirty="0">
                <a:solidFill>
                  <a:schemeClr val="bg2"/>
                </a:solidFill>
              </a:rPr>
              <a:t> evaluation of Multimedia Networks</a:t>
            </a:r>
            <a:r>
              <a:rPr lang="en-US" sz="2400" b="1" dirty="0">
                <a:solidFill>
                  <a:schemeClr val="bg2"/>
                </a:solidFill>
              </a:rPr>
              <a:t>”</a:t>
            </a:r>
            <a:br>
              <a:rPr lang="en-US" sz="2400" b="1" dirty="0">
                <a:solidFill>
                  <a:schemeClr val="bg2"/>
                </a:solidFill>
              </a:rPr>
            </a:br>
            <a:r>
              <a:rPr lang="en-US" sz="2400" b="1" dirty="0">
                <a:solidFill>
                  <a:schemeClr val="bg2"/>
                </a:solidFill>
              </a:rPr>
              <a:t/>
            </a:r>
            <a:br>
              <a:rPr lang="en-US" sz="2400" b="1" dirty="0">
                <a:solidFill>
                  <a:schemeClr val="bg2"/>
                </a:solidFill>
              </a:rPr>
            </a:br>
            <a:r>
              <a:rPr lang="en-US" sz="1800" b="1" dirty="0" smtClean="0">
                <a:solidFill>
                  <a:schemeClr val="bg2"/>
                </a:solidFill>
              </a:rPr>
              <a:t>(Ouagadougou, Burkina Faso, 18 </a:t>
            </a:r>
            <a:r>
              <a:rPr lang="en-US" sz="1800" b="1" dirty="0">
                <a:solidFill>
                  <a:schemeClr val="bg2"/>
                </a:solidFill>
              </a:rPr>
              <a:t>July </a:t>
            </a:r>
            <a:r>
              <a:rPr lang="en-US" sz="1800" b="1" dirty="0" smtClean="0">
                <a:solidFill>
                  <a:schemeClr val="bg2"/>
                </a:solidFill>
              </a:rPr>
              <a:t>2013)</a:t>
            </a:r>
            <a:endParaRPr lang="en-US" sz="1800" b="1" dirty="0">
              <a:solidFill>
                <a:schemeClr val="bg2"/>
              </a:solidFill>
            </a:endParaRPr>
          </a:p>
        </p:txBody>
      </p:sp>
      <p:sp>
        <p:nvSpPr>
          <p:cNvPr id="4102" name="AutoShape 18"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4103" name="AutoShape 20"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4104" name="AutoShape 22"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4105" name="AutoShape 24" descr="image002"/>
          <p:cNvSpPr>
            <a:spLocks noChangeAspect="1" noChangeArrowheads="1"/>
          </p:cNvSpPr>
          <p:nvPr/>
        </p:nvSpPr>
        <p:spPr bwMode="auto">
          <a:xfrm>
            <a:off x="3857625" y="2928938"/>
            <a:ext cx="1428750" cy="100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4106" name="Rectangle 26"/>
          <p:cNvSpPr>
            <a:spLocks noChangeArrowheads="1"/>
          </p:cNvSpPr>
          <p:nvPr/>
        </p:nvSpPr>
        <p:spPr bwMode="auto">
          <a:xfrm>
            <a:off x="0" y="29289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GB"/>
          </a:p>
        </p:txBody>
      </p:sp>
      <p:pic>
        <p:nvPicPr>
          <p:cNvPr id="4107" name="Picture 16" descr="ITUseries"/>
          <p:cNvPicPr>
            <a:picLocks noChangeAspect="1" noChangeArrowheads="1"/>
          </p:cNvPicPr>
          <p:nvPr/>
        </p:nvPicPr>
        <p:blipFill>
          <a:blip r:embed="rId5">
            <a:extLst>
              <a:ext uri="{28A0092B-C50C-407E-A947-70E740481C1C}">
                <a14:useLocalDpi xmlns:a14="http://schemas.microsoft.com/office/drawing/2010/main" val="0"/>
              </a:ext>
            </a:extLst>
          </a:blip>
          <a:srcRect t="17264" b="69327"/>
          <a:stretch>
            <a:fillRect/>
          </a:stretch>
        </p:blipFill>
        <p:spPr bwMode="auto">
          <a:xfrm>
            <a:off x="7613650" y="6237288"/>
            <a:ext cx="1350963" cy="511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ext Box 7"/>
          <p:cNvSpPr txBox="1">
            <a:spLocks noChangeArrowheads="1"/>
          </p:cNvSpPr>
          <p:nvPr/>
        </p:nvSpPr>
        <p:spPr bwMode="auto">
          <a:xfrm>
            <a:off x="536054" y="735011"/>
            <a:ext cx="8071892" cy="400101"/>
          </a:xfrm>
          <a:prstGeom prst="rect">
            <a:avLst/>
          </a:prstGeom>
          <a:solidFill>
            <a:srgbClr val="C0C0C0"/>
          </a:solidFill>
          <a:ln w="9525">
            <a:solidFill>
              <a:schemeClr val="tx1"/>
            </a:solidFill>
            <a:miter lim="800000"/>
            <a:headEnd/>
            <a:tailEnd/>
          </a:ln>
        </p:spPr>
        <p:txBody>
          <a:bodyPr wrap="square" lIns="91430" tIns="45716" rIns="91430" bIns="45716">
            <a:spAutoFit/>
          </a:bodyPr>
          <a:lstStyle/>
          <a:p>
            <a:pPr algn="ctr" defTabSz="912813">
              <a:spcBef>
                <a:spcPct val="50000"/>
              </a:spcBef>
            </a:pPr>
            <a:r>
              <a:rPr lang="fr-FR" sz="2000" b="1" i="1" smtClean="0">
                <a:solidFill>
                  <a:srgbClr val="0560E5"/>
                </a:solidFill>
              </a:rPr>
              <a:t>International bandwidth and domain names</a:t>
            </a:r>
            <a:endParaRPr lang="fr-FR" sz="2000" b="1" i="1" dirty="0">
              <a:solidFill>
                <a:srgbClr val="0560E5"/>
              </a:solidFill>
            </a:endParaRPr>
          </a:p>
        </p:txBody>
      </p:sp>
      <p:sp>
        <p:nvSpPr>
          <p:cNvPr id="10" name="Rectangle 4"/>
          <p:cNvSpPr>
            <a:spLocks noChangeArrowheads="1"/>
          </p:cNvSpPr>
          <p:nvPr/>
        </p:nvSpPr>
        <p:spPr bwMode="auto">
          <a:xfrm>
            <a:off x="214313" y="5229200"/>
            <a:ext cx="4429125" cy="830997"/>
          </a:xfrm>
          <a:prstGeom prst="rect">
            <a:avLst/>
          </a:prstGeom>
          <a:noFill/>
          <a:ln w="9525">
            <a:noFill/>
            <a:miter lim="800000"/>
            <a:headEnd/>
            <a:tailEnd/>
          </a:ln>
        </p:spPr>
        <p:txBody>
          <a:bodyPr>
            <a:spAutoFit/>
          </a:bodyPr>
          <a:lstStyle/>
          <a:p>
            <a:pPr algn="just">
              <a:buFont typeface="Wingdings" pitchFamily="2" charset="2"/>
              <a:buChar char="§"/>
              <a:defRPr/>
            </a:pPr>
            <a:r>
              <a:rPr lang="fr-FR" sz="1600" b="1" kern="0" dirty="0">
                <a:solidFill>
                  <a:srgbClr val="000099"/>
                </a:solidFill>
                <a:latin typeface="Century Gothic" pitchFamily="34" charset="0"/>
                <a:ea typeface="굴림" pitchFamily="34" charset="-127"/>
              </a:rPr>
              <a:t> International Internet </a:t>
            </a:r>
            <a:r>
              <a:rPr lang="fr-FR" sz="1600" b="1" kern="0" dirty="0" err="1">
                <a:solidFill>
                  <a:srgbClr val="000099"/>
                </a:solidFill>
                <a:latin typeface="Century Gothic" pitchFamily="34" charset="0"/>
                <a:ea typeface="굴림" pitchFamily="34" charset="-127"/>
              </a:rPr>
              <a:t>bandwidth</a:t>
            </a:r>
            <a:r>
              <a:rPr lang="fr-FR" sz="1600" b="1" kern="0" dirty="0">
                <a:solidFill>
                  <a:srgbClr val="000099"/>
                </a:solidFill>
                <a:latin typeface="Century Gothic" pitchFamily="34" charset="0"/>
                <a:ea typeface="굴림" pitchFamily="34" charset="-127"/>
              </a:rPr>
              <a:t> has </a:t>
            </a:r>
            <a:r>
              <a:rPr lang="fr-FR" sz="1600" b="1" kern="0" dirty="0" err="1">
                <a:solidFill>
                  <a:srgbClr val="000099"/>
                </a:solidFill>
                <a:latin typeface="Century Gothic" pitchFamily="34" charset="0"/>
                <a:ea typeface="굴림" pitchFamily="34" charset="-127"/>
              </a:rPr>
              <a:t>seen</a:t>
            </a:r>
            <a:r>
              <a:rPr lang="fr-FR" sz="1600" b="1" kern="0" dirty="0">
                <a:solidFill>
                  <a:srgbClr val="000099"/>
                </a:solidFill>
                <a:latin typeface="Century Gothic" pitchFamily="34" charset="0"/>
                <a:ea typeface="굴림" pitchFamily="34" charset="-127"/>
              </a:rPr>
              <a:t> a </a:t>
            </a:r>
            <a:r>
              <a:rPr lang="fr-FR" sz="1600" b="1" kern="0" dirty="0" err="1">
                <a:solidFill>
                  <a:srgbClr val="000099"/>
                </a:solidFill>
                <a:latin typeface="Century Gothic" pitchFamily="34" charset="0"/>
                <a:ea typeface="굴림" pitchFamily="34" charset="-127"/>
              </a:rPr>
              <a:t>remarkable</a:t>
            </a:r>
            <a:r>
              <a:rPr lang="fr-FR" sz="1600" b="1" kern="0" dirty="0">
                <a:solidFill>
                  <a:srgbClr val="000099"/>
                </a:solidFill>
                <a:latin typeface="Century Gothic" pitchFamily="34" charset="0"/>
                <a:ea typeface="굴림" pitchFamily="34" charset="-127"/>
              </a:rPr>
              <a:t> </a:t>
            </a:r>
            <a:r>
              <a:rPr lang="fr-FR" sz="1600" b="1" kern="0" dirty="0" smtClean="0">
                <a:solidFill>
                  <a:srgbClr val="000099"/>
                </a:solidFill>
                <a:latin typeface="Century Gothic" pitchFamily="34" charset="0"/>
                <a:ea typeface="굴림" pitchFamily="34" charset="-127"/>
              </a:rPr>
              <a:t>113.83</a:t>
            </a:r>
            <a:r>
              <a:rPr lang="fr-FR" sz="1600" b="1" kern="0" dirty="0">
                <a:solidFill>
                  <a:srgbClr val="000099"/>
                </a:solidFill>
                <a:latin typeface="Century Gothic" pitchFamily="34" charset="0"/>
                <a:ea typeface="굴림" pitchFamily="34" charset="-127"/>
              </a:rPr>
              <a:t>% </a:t>
            </a:r>
            <a:r>
              <a:rPr lang="fr-FR" sz="1600" b="1" kern="0" dirty="0" err="1">
                <a:solidFill>
                  <a:srgbClr val="000099"/>
                </a:solidFill>
                <a:latin typeface="Century Gothic" pitchFamily="34" charset="0"/>
                <a:ea typeface="굴림" pitchFamily="34" charset="-127"/>
              </a:rPr>
              <a:t>growth</a:t>
            </a:r>
            <a:r>
              <a:rPr lang="fr-FR" sz="1600" b="1" kern="0" dirty="0">
                <a:solidFill>
                  <a:srgbClr val="000099"/>
                </a:solidFill>
                <a:latin typeface="Century Gothic" pitchFamily="34" charset="0"/>
                <a:ea typeface="굴림" pitchFamily="34" charset="-127"/>
              </a:rPr>
              <a:t> </a:t>
            </a:r>
            <a:r>
              <a:rPr lang="fr-FR" sz="1600" b="1" kern="0" dirty="0" smtClean="0">
                <a:solidFill>
                  <a:srgbClr val="000099"/>
                </a:solidFill>
                <a:latin typeface="Century Gothic" pitchFamily="34" charset="0"/>
                <a:ea typeface="굴림" pitchFamily="34" charset="-127"/>
              </a:rPr>
              <a:t>rate in 2012, </a:t>
            </a:r>
            <a:r>
              <a:rPr lang="fr-FR" sz="1600" b="1" kern="0" dirty="0" err="1" smtClean="0">
                <a:solidFill>
                  <a:srgbClr val="000099"/>
                </a:solidFill>
                <a:latin typeface="Century Gothic" pitchFamily="34" charset="0"/>
                <a:ea typeface="굴림" pitchFamily="34" charset="-127"/>
              </a:rPr>
              <a:t>with</a:t>
            </a:r>
            <a:r>
              <a:rPr lang="fr-FR" sz="1600" b="1" kern="0" dirty="0" smtClean="0">
                <a:solidFill>
                  <a:srgbClr val="000099"/>
                </a:solidFill>
                <a:latin typeface="Century Gothic" pitchFamily="34" charset="0"/>
                <a:ea typeface="굴림" pitchFamily="34" charset="-127"/>
              </a:rPr>
              <a:t> a </a:t>
            </a:r>
            <a:r>
              <a:rPr lang="fr-FR" sz="1600" b="1" kern="0" dirty="0" err="1" smtClean="0">
                <a:solidFill>
                  <a:srgbClr val="000099"/>
                </a:solidFill>
                <a:latin typeface="Century Gothic" pitchFamily="34" charset="0"/>
                <a:ea typeface="굴림" pitchFamily="34" charset="-127"/>
              </a:rPr>
              <a:t>capacity</a:t>
            </a:r>
            <a:r>
              <a:rPr lang="fr-FR" sz="1600" b="1" kern="0" dirty="0" smtClean="0">
                <a:solidFill>
                  <a:srgbClr val="000099"/>
                </a:solidFill>
                <a:latin typeface="Century Gothic" pitchFamily="34" charset="0"/>
                <a:ea typeface="굴림" pitchFamily="34" charset="-127"/>
              </a:rPr>
              <a:t> of</a:t>
            </a:r>
            <a:r>
              <a:rPr lang="fr-FR" sz="1600" b="1" kern="0" dirty="0" smtClean="0">
                <a:solidFill>
                  <a:srgbClr val="000099"/>
                </a:solidFill>
                <a:latin typeface="Century Gothic" pitchFamily="34" charset="0"/>
                <a:ea typeface="굴림" pitchFamily="34" charset="-127"/>
                <a:cs typeface="+mn-cs"/>
              </a:rPr>
              <a:t> </a:t>
            </a:r>
            <a:r>
              <a:rPr lang="fr-FR" sz="1600" b="1" kern="0" dirty="0">
                <a:solidFill>
                  <a:srgbClr val="000099"/>
                </a:solidFill>
                <a:latin typeface="Century Gothic" pitchFamily="34" charset="0"/>
                <a:ea typeface="굴림" pitchFamily="34" charset="-127"/>
                <a:cs typeface="+mn-cs"/>
              </a:rPr>
              <a:t>266 000 Mbps</a:t>
            </a:r>
            <a:r>
              <a:rPr lang="fr-FR" sz="1600" b="1" kern="0" dirty="0" smtClean="0">
                <a:solidFill>
                  <a:srgbClr val="000099"/>
                </a:solidFill>
                <a:latin typeface="Century Gothic" pitchFamily="34" charset="0"/>
                <a:ea typeface="굴림" pitchFamily="34" charset="-127"/>
                <a:cs typeface="+mn-cs"/>
              </a:rPr>
              <a:t>.</a:t>
            </a:r>
            <a:endParaRPr lang="fr-FR" sz="1600" b="1" kern="0" dirty="0">
              <a:solidFill>
                <a:srgbClr val="000099"/>
              </a:solidFill>
              <a:latin typeface="Century Gothic" pitchFamily="34" charset="0"/>
              <a:ea typeface="굴림" pitchFamily="34" charset="-127"/>
              <a:cs typeface="+mn-cs"/>
            </a:endParaRPr>
          </a:p>
        </p:txBody>
      </p:sp>
      <p:sp>
        <p:nvSpPr>
          <p:cNvPr id="11" name="Rectangle 10"/>
          <p:cNvSpPr>
            <a:spLocks noChangeArrowheads="1"/>
          </p:cNvSpPr>
          <p:nvPr/>
        </p:nvSpPr>
        <p:spPr bwMode="auto">
          <a:xfrm>
            <a:off x="4787900" y="5072063"/>
            <a:ext cx="4356100" cy="1323439"/>
          </a:xfrm>
          <a:prstGeom prst="rect">
            <a:avLst/>
          </a:prstGeom>
          <a:noFill/>
          <a:ln w="9525">
            <a:noFill/>
            <a:miter lim="800000"/>
            <a:headEnd/>
            <a:tailEnd/>
          </a:ln>
        </p:spPr>
        <p:txBody>
          <a:bodyPr>
            <a:spAutoFit/>
          </a:bodyPr>
          <a:lstStyle/>
          <a:p>
            <a:pPr marL="285750" indent="-285750">
              <a:buFont typeface="Wingdings" pitchFamily="2" charset="2"/>
              <a:buChar char="§"/>
              <a:defRPr/>
            </a:pPr>
            <a:r>
              <a:rPr lang="fr-FR" sz="1600" b="1" kern="0" dirty="0" smtClean="0">
                <a:solidFill>
                  <a:srgbClr val="000099"/>
                </a:solidFill>
                <a:latin typeface="Century Gothic" pitchFamily="34" charset="0"/>
                <a:ea typeface="굴림" pitchFamily="34" charset="-127"/>
                <a:cs typeface="+mn-cs"/>
              </a:rPr>
              <a:t>The </a:t>
            </a:r>
            <a:r>
              <a:rPr lang="fr-FR" sz="1600" b="1" kern="0" dirty="0" err="1" smtClean="0">
                <a:solidFill>
                  <a:srgbClr val="000099"/>
                </a:solidFill>
                <a:latin typeface="Century Gothic" pitchFamily="34" charset="0"/>
                <a:ea typeface="굴림" pitchFamily="34" charset="-127"/>
                <a:cs typeface="+mn-cs"/>
              </a:rPr>
              <a:t>number</a:t>
            </a:r>
            <a:r>
              <a:rPr lang="fr-FR" sz="1600" b="1" kern="0" dirty="0" smtClean="0">
                <a:solidFill>
                  <a:srgbClr val="000099"/>
                </a:solidFill>
                <a:latin typeface="Century Gothic" pitchFamily="34" charset="0"/>
                <a:ea typeface="굴림" pitchFamily="34" charset="-127"/>
                <a:cs typeface="+mn-cs"/>
              </a:rPr>
              <a:t> of </a:t>
            </a:r>
            <a:r>
              <a:rPr lang="en-US" sz="1600" b="1" kern="0" dirty="0" smtClean="0">
                <a:solidFill>
                  <a:srgbClr val="000099"/>
                </a:solidFill>
                <a:latin typeface="Century Gothic" pitchFamily="34" charset="0"/>
                <a:ea typeface="굴림" pitchFamily="34" charset="-127"/>
              </a:rPr>
              <a:t>"</a:t>
            </a:r>
            <a:r>
              <a:rPr lang="en-US" sz="1600" b="1" kern="0" dirty="0" smtClean="0">
                <a:solidFill>
                  <a:srgbClr val="000099"/>
                </a:solidFill>
                <a:latin typeface="Century Gothic" pitchFamily="34" charset="0"/>
                <a:ea typeface="굴림" pitchFamily="34" charset="-127"/>
                <a:cs typeface="+mn-cs"/>
              </a:rPr>
              <a:t>.ma</a:t>
            </a:r>
            <a:r>
              <a:rPr lang="fr-FR" sz="1600" b="1" kern="0" dirty="0" smtClean="0">
                <a:solidFill>
                  <a:srgbClr val="000099"/>
                </a:solidFill>
                <a:latin typeface="Century Gothic" pitchFamily="34" charset="0"/>
                <a:ea typeface="굴림" pitchFamily="34" charset="-127"/>
              </a:rPr>
              <a:t>" </a:t>
            </a:r>
            <a:r>
              <a:rPr lang="fr-FR" sz="1600" b="1" kern="0" dirty="0" err="1" smtClean="0">
                <a:solidFill>
                  <a:srgbClr val="000099"/>
                </a:solidFill>
                <a:latin typeface="Century Gothic" pitchFamily="34" charset="0"/>
                <a:ea typeface="굴림" pitchFamily="34" charset="-127"/>
              </a:rPr>
              <a:t>domain</a:t>
            </a:r>
            <a:r>
              <a:rPr lang="fr-FR" sz="1600" b="1" kern="0" dirty="0" smtClean="0">
                <a:solidFill>
                  <a:srgbClr val="000099"/>
                </a:solidFill>
                <a:latin typeface="Century Gothic" pitchFamily="34" charset="0"/>
                <a:ea typeface="굴림" pitchFamily="34" charset="-127"/>
              </a:rPr>
              <a:t> </a:t>
            </a:r>
            <a:r>
              <a:rPr lang="fr-FR" sz="1600" b="1" kern="0" dirty="0" err="1" smtClean="0">
                <a:solidFill>
                  <a:srgbClr val="000099"/>
                </a:solidFill>
                <a:latin typeface="Century Gothic" pitchFamily="34" charset="0"/>
                <a:ea typeface="굴림" pitchFamily="34" charset="-127"/>
              </a:rPr>
              <a:t>names</a:t>
            </a:r>
            <a:r>
              <a:rPr lang="fr-FR" sz="1600" b="1" kern="0" dirty="0" smtClean="0">
                <a:solidFill>
                  <a:srgbClr val="000099"/>
                </a:solidFill>
                <a:latin typeface="Century Gothic" pitchFamily="34" charset="0"/>
                <a:ea typeface="굴림" pitchFamily="34" charset="-127"/>
              </a:rPr>
              <a:t> continues to </a:t>
            </a:r>
            <a:r>
              <a:rPr lang="fr-FR" sz="1600" b="1" kern="0" dirty="0" err="1" smtClean="0">
                <a:solidFill>
                  <a:srgbClr val="000099"/>
                </a:solidFill>
                <a:latin typeface="Century Gothic" pitchFamily="34" charset="0"/>
                <a:ea typeface="굴림" pitchFamily="34" charset="-127"/>
              </a:rPr>
              <a:t>grow</a:t>
            </a:r>
            <a:r>
              <a:rPr lang="fr-FR" sz="1600" b="1" kern="0" smtClean="0">
                <a:solidFill>
                  <a:srgbClr val="000099"/>
                </a:solidFill>
                <a:latin typeface="Century Gothic" pitchFamily="34" charset="0"/>
                <a:ea typeface="굴림" pitchFamily="34" charset="-127"/>
              </a:rPr>
              <a:t>, standing </a:t>
            </a:r>
            <a:r>
              <a:rPr lang="fr-FR" sz="1600" b="1" kern="0" dirty="0" err="1" smtClean="0">
                <a:solidFill>
                  <a:srgbClr val="000099"/>
                </a:solidFill>
                <a:latin typeface="Century Gothic" pitchFamily="34" charset="0"/>
                <a:ea typeface="굴림" pitchFamily="34" charset="-127"/>
              </a:rPr>
              <a:t>at</a:t>
            </a:r>
            <a:r>
              <a:rPr lang="fr-FR" sz="1600" b="1" kern="0" dirty="0" smtClean="0">
                <a:solidFill>
                  <a:srgbClr val="000099"/>
                </a:solidFill>
                <a:latin typeface="Century Gothic" pitchFamily="34" charset="0"/>
                <a:ea typeface="굴림" pitchFamily="34" charset="-127"/>
              </a:rPr>
              <a:t> 48 104 </a:t>
            </a:r>
            <a:r>
              <a:rPr lang="fr-FR" sz="1600" b="1" kern="0" dirty="0" err="1" smtClean="0">
                <a:solidFill>
                  <a:srgbClr val="000099"/>
                </a:solidFill>
                <a:latin typeface="Century Gothic" pitchFamily="34" charset="0"/>
                <a:ea typeface="굴림" pitchFamily="34" charset="-127"/>
              </a:rPr>
              <a:t>accounts</a:t>
            </a:r>
            <a:r>
              <a:rPr lang="fr-FR" sz="1600" b="1" kern="0" dirty="0" smtClean="0">
                <a:solidFill>
                  <a:srgbClr val="000099"/>
                </a:solidFill>
                <a:latin typeface="Century Gothic" pitchFamily="34" charset="0"/>
                <a:ea typeface="굴림" pitchFamily="34" charset="-127"/>
              </a:rPr>
              <a:t> </a:t>
            </a:r>
            <a:r>
              <a:rPr lang="fr-FR" sz="1600" b="1" kern="0" dirty="0" err="1" smtClean="0">
                <a:solidFill>
                  <a:srgbClr val="000099"/>
                </a:solidFill>
                <a:latin typeface="Century Gothic" pitchFamily="34" charset="0"/>
                <a:ea typeface="굴림" pitchFamily="34" charset="-127"/>
              </a:rPr>
              <a:t>at</a:t>
            </a:r>
            <a:r>
              <a:rPr lang="fr-FR" sz="1600" b="1" kern="0" dirty="0" smtClean="0">
                <a:solidFill>
                  <a:srgbClr val="000099"/>
                </a:solidFill>
                <a:latin typeface="Century Gothic" pitchFamily="34" charset="0"/>
                <a:ea typeface="굴림" pitchFamily="34" charset="-127"/>
              </a:rPr>
              <a:t> end March 2013.</a:t>
            </a:r>
            <a:endParaRPr lang="fr-FR" sz="1600" b="1" kern="0" dirty="0">
              <a:solidFill>
                <a:srgbClr val="000099"/>
              </a:solidFill>
              <a:latin typeface="Century Gothic" pitchFamily="34" charset="0"/>
              <a:ea typeface="굴림" pitchFamily="34" charset="-127"/>
              <a:cs typeface="+mn-cs"/>
            </a:endParaRPr>
          </a:p>
          <a:p>
            <a:pPr marL="285750" indent="-285750">
              <a:buFont typeface="Wingdings" pitchFamily="2" charset="2"/>
              <a:buChar char="§"/>
              <a:defRPr/>
            </a:pPr>
            <a:r>
              <a:rPr lang="fr-FR" sz="1600" b="1" kern="0" dirty="0" smtClean="0">
                <a:solidFill>
                  <a:srgbClr val="000099"/>
                </a:solidFill>
                <a:latin typeface="Century Gothic" pitchFamily="34" charset="0"/>
                <a:ea typeface="굴림" pitchFamily="34" charset="-127"/>
                <a:cs typeface="+mn-cs"/>
              </a:rPr>
              <a:t>Domain </a:t>
            </a:r>
            <a:r>
              <a:rPr lang="fr-FR" sz="1600" b="1" kern="0" dirty="0" err="1" smtClean="0">
                <a:solidFill>
                  <a:srgbClr val="000099"/>
                </a:solidFill>
                <a:latin typeface="Century Gothic" pitchFamily="34" charset="0"/>
                <a:ea typeface="굴림" pitchFamily="34" charset="-127"/>
                <a:cs typeface="+mn-cs"/>
              </a:rPr>
              <a:t>names</a:t>
            </a:r>
            <a:r>
              <a:rPr lang="fr-FR" sz="1600" b="1" kern="0" dirty="0" smtClean="0">
                <a:solidFill>
                  <a:srgbClr val="000099"/>
                </a:solidFill>
                <a:latin typeface="Century Gothic" pitchFamily="34" charset="0"/>
                <a:ea typeface="굴림" pitchFamily="34" charset="-127"/>
                <a:cs typeface="+mn-cs"/>
              </a:rPr>
              <a:t> </a:t>
            </a:r>
            <a:r>
              <a:rPr lang="fr-FR" sz="1600" b="1" kern="0" dirty="0" err="1" smtClean="0">
                <a:solidFill>
                  <a:srgbClr val="000099"/>
                </a:solidFill>
                <a:latin typeface="Century Gothic" pitchFamily="34" charset="0"/>
                <a:ea typeface="굴림" pitchFamily="34" charset="-127"/>
                <a:cs typeface="+mn-cs"/>
              </a:rPr>
              <a:t>created</a:t>
            </a:r>
            <a:r>
              <a:rPr lang="fr-FR" sz="1600" b="1" kern="0" dirty="0" smtClean="0">
                <a:solidFill>
                  <a:srgbClr val="000099"/>
                </a:solidFill>
                <a:latin typeface="Century Gothic" pitchFamily="34" charset="0"/>
                <a:ea typeface="굴림" pitchFamily="34" charset="-127"/>
                <a:cs typeface="+mn-cs"/>
              </a:rPr>
              <a:t> </a:t>
            </a:r>
            <a:r>
              <a:rPr lang="fr-FR" sz="1600" b="1" kern="0" dirty="0" err="1" smtClean="0">
                <a:solidFill>
                  <a:srgbClr val="000099"/>
                </a:solidFill>
                <a:latin typeface="Century Gothic" pitchFamily="34" charset="0"/>
                <a:ea typeface="굴림" pitchFamily="34" charset="-127"/>
                <a:cs typeface="+mn-cs"/>
              </a:rPr>
              <a:t>directly</a:t>
            </a:r>
            <a:r>
              <a:rPr lang="fr-FR" sz="1600" b="1" kern="0" dirty="0" smtClean="0">
                <a:solidFill>
                  <a:srgbClr val="000099"/>
                </a:solidFill>
                <a:latin typeface="Century Gothic" pitchFamily="34" charset="0"/>
                <a:ea typeface="굴림" pitchFamily="34" charset="-127"/>
                <a:cs typeface="+mn-cs"/>
              </a:rPr>
              <a:t> </a:t>
            </a:r>
            <a:r>
              <a:rPr lang="fr-FR" sz="1600" b="1" kern="0" dirty="0" err="1" smtClean="0">
                <a:solidFill>
                  <a:srgbClr val="000099"/>
                </a:solidFill>
                <a:latin typeface="Century Gothic" pitchFamily="34" charset="0"/>
                <a:ea typeface="굴림" pitchFamily="34" charset="-127"/>
                <a:cs typeface="+mn-cs"/>
              </a:rPr>
              <a:t>under</a:t>
            </a:r>
            <a:r>
              <a:rPr lang="fr-FR" sz="1600" b="1" kern="0" dirty="0" smtClean="0">
                <a:solidFill>
                  <a:srgbClr val="000099"/>
                </a:solidFill>
                <a:latin typeface="Century Gothic" pitchFamily="34" charset="0"/>
                <a:ea typeface="굴림" pitchFamily="34" charset="-127"/>
                <a:cs typeface="+mn-cs"/>
              </a:rPr>
              <a:t> the extension ".ma" </a:t>
            </a:r>
            <a:r>
              <a:rPr lang="fr-FR" sz="1600" b="1" kern="0" dirty="0" err="1" smtClean="0">
                <a:solidFill>
                  <a:srgbClr val="000099"/>
                </a:solidFill>
                <a:latin typeface="Century Gothic" pitchFamily="34" charset="0"/>
                <a:ea typeface="굴림" pitchFamily="34" charset="-127"/>
                <a:cs typeface="+mn-cs"/>
              </a:rPr>
              <a:t>predominate</a:t>
            </a:r>
            <a:r>
              <a:rPr lang="fr-FR" sz="1600" b="1" kern="0" dirty="0" smtClean="0">
                <a:solidFill>
                  <a:srgbClr val="000099"/>
                </a:solidFill>
                <a:latin typeface="Century Gothic" pitchFamily="34" charset="0"/>
                <a:ea typeface="굴림" pitchFamily="34" charset="-127"/>
                <a:cs typeface="+mn-cs"/>
              </a:rPr>
              <a:t>.</a:t>
            </a:r>
            <a:endParaRPr lang="fr-FR" sz="2000" b="1" kern="0" dirty="0">
              <a:solidFill>
                <a:srgbClr val="000099"/>
              </a:solidFill>
              <a:latin typeface="Century Gothic" pitchFamily="34" charset="0"/>
              <a:ea typeface="굴림" pitchFamily="34" charset="-127"/>
              <a:cs typeface="+mn-cs"/>
            </a:endParaRPr>
          </a:p>
        </p:txBody>
      </p:sp>
      <p:graphicFrame>
        <p:nvGraphicFramePr>
          <p:cNvPr id="12" name="Object 4"/>
          <p:cNvGraphicFramePr>
            <a:graphicFrameLocks/>
          </p:cNvGraphicFramePr>
          <p:nvPr>
            <p:extLst>
              <p:ext uri="{D42A27DB-BD31-4B8C-83A1-F6EECF244321}">
                <p14:modId xmlns:p14="http://schemas.microsoft.com/office/powerpoint/2010/main" val="3583253255"/>
              </p:ext>
            </p:extLst>
          </p:nvPr>
        </p:nvGraphicFramePr>
        <p:xfrm>
          <a:off x="251520" y="1316038"/>
          <a:ext cx="4573587" cy="3756025"/>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Graphique 7"/>
          <p:cNvGraphicFramePr>
            <a:graphicFrameLocks/>
          </p:cNvGraphicFramePr>
          <p:nvPr>
            <p:extLst>
              <p:ext uri="{D42A27DB-BD31-4B8C-83A1-F6EECF244321}">
                <p14:modId xmlns:p14="http://schemas.microsoft.com/office/powerpoint/2010/main" val="1626015237"/>
              </p:ext>
            </p:extLst>
          </p:nvPr>
        </p:nvGraphicFramePr>
        <p:xfrm>
          <a:off x="4929190" y="1268760"/>
          <a:ext cx="4000528" cy="3744416"/>
        </p:xfrm>
        <a:graphic>
          <a:graphicData uri="http://schemas.openxmlformats.org/drawingml/2006/chart">
            <c:chart xmlns:c="http://schemas.openxmlformats.org/drawingml/2006/chart" xmlns:r="http://schemas.openxmlformats.org/officeDocument/2006/relationships" r:id="rId4"/>
          </a:graphicData>
        </a:graphic>
      </p:graphicFrame>
      <p:sp>
        <p:nvSpPr>
          <p:cNvPr id="9" name="ZoneTexte 2"/>
          <p:cNvSpPr txBox="1"/>
          <p:nvPr/>
        </p:nvSpPr>
        <p:spPr>
          <a:xfrm>
            <a:off x="5572125" y="1357312"/>
            <a:ext cx="3000375" cy="487511"/>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lang="fr-FR" sz="1400" b="1" smtClean="0">
                <a:solidFill>
                  <a:schemeClr val="tx1"/>
                </a:solidFill>
                <a:cs typeface="Arial" pitchFamily="34" charset="0"/>
              </a:rPr>
              <a:t>Growth in the number of </a:t>
            </a:r>
            <a:r>
              <a:rPr lang="fr-FR" sz="1400" b="1">
                <a:solidFill>
                  <a:schemeClr val="tx1"/>
                </a:solidFill>
                <a:cs typeface="Arial" pitchFamily="34" charset="0"/>
              </a:rPr>
              <a:t>".</a:t>
            </a:r>
            <a:r>
              <a:rPr lang="fr-FR" sz="1400" b="1" smtClean="0">
                <a:solidFill>
                  <a:schemeClr val="tx1"/>
                </a:solidFill>
                <a:cs typeface="Arial" pitchFamily="34" charset="0"/>
              </a:rPr>
              <a:t>m</a:t>
            </a:r>
            <a:r>
              <a:rPr lang="en-US" sz="1400" b="1" smtClean="0">
                <a:solidFill>
                  <a:schemeClr val="tx1"/>
                </a:solidFill>
                <a:cs typeface="Arial" pitchFamily="34" charset="0"/>
              </a:rPr>
              <a:t>a" domain names</a:t>
            </a:r>
            <a:endParaRPr lang="fr-FR" sz="1200" b="1" dirty="0">
              <a:solidFill>
                <a:schemeClr val="tx1"/>
              </a:solidFill>
              <a:latin typeface="Arial" pitchFamily="34" charset="0"/>
              <a:cs typeface="Arial" pitchFamily="34" charset="0"/>
            </a:endParaRPr>
          </a:p>
          <a:p>
            <a:pPr algn="ctr">
              <a:defRPr/>
            </a:pPr>
            <a:endParaRPr lang="fr-FR" sz="1200" b="1" dirty="0">
              <a:solidFill>
                <a:schemeClr val="tx1"/>
              </a:solidFill>
              <a:latin typeface="Arial" pitchFamily="34" charset="0"/>
              <a:cs typeface="Arial" pitchFamily="34" charset="0"/>
            </a:endParaRPr>
          </a:p>
        </p:txBody>
      </p:sp>
      <p:sp>
        <p:nvSpPr>
          <p:cNvPr id="2" name="Rectangle 1"/>
          <p:cNvSpPr/>
          <p:nvPr/>
        </p:nvSpPr>
        <p:spPr>
          <a:xfrm>
            <a:off x="0" y="116632"/>
            <a:ext cx="9144000" cy="523220"/>
          </a:xfrm>
          <a:prstGeom prst="rect">
            <a:avLst/>
          </a:prstGeom>
        </p:spPr>
        <p:txBody>
          <a:bodyPr wrap="square">
            <a:spAutoFit/>
          </a:bodyPr>
          <a:lstStyle/>
          <a:p>
            <a:pPr lvl="0" algn="ctr"/>
            <a:r>
              <a:rPr lang="en-US" sz="2800" b="1">
                <a:solidFill>
                  <a:srgbClr val="000099"/>
                </a:solidFill>
                <a:latin typeface="Verdana"/>
              </a:rPr>
              <a:t>The 3G mobile Internet service in Morocco</a:t>
            </a:r>
            <a:endParaRPr lang="fr-FR" sz="2800" b="1" dirty="0">
              <a:solidFill>
                <a:srgbClr val="000099"/>
              </a:solidFill>
              <a:latin typeface="Verdana"/>
            </a:endParaRPr>
          </a:p>
        </p:txBody>
      </p:sp>
      <p:sp>
        <p:nvSpPr>
          <p:cNvPr id="13" name="Rectangle 12"/>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
        <p:nvSpPr>
          <p:cNvPr id="3" name="TextBox 2"/>
          <p:cNvSpPr txBox="1"/>
          <p:nvPr/>
        </p:nvSpPr>
        <p:spPr>
          <a:xfrm rot="18600000">
            <a:off x="8307220" y="4660164"/>
            <a:ext cx="530800" cy="201388"/>
          </a:xfrm>
          <a:prstGeom prst="rect">
            <a:avLst/>
          </a:prstGeom>
          <a:solidFill>
            <a:schemeClr val="bg1"/>
          </a:solidFill>
        </p:spPr>
        <p:txBody>
          <a:bodyPr wrap="square" lIns="72000" tIns="36000" rIns="0" bIns="72000" rtlCol="0">
            <a:spAutoFit/>
          </a:bodyPr>
          <a:lstStyle/>
          <a:p>
            <a:r>
              <a:rPr lang="en-US" sz="600" b="1" dirty="0" smtClean="0"/>
              <a:t>March 13</a:t>
            </a:r>
            <a:endParaRPr lang="en-US" sz="600" b="1" dirty="0"/>
          </a:p>
        </p:txBody>
      </p:sp>
      <p:sp>
        <p:nvSpPr>
          <p:cNvPr id="16" name="TextBox 15"/>
          <p:cNvSpPr txBox="1"/>
          <p:nvPr/>
        </p:nvSpPr>
        <p:spPr>
          <a:xfrm>
            <a:off x="274117" y="2132856"/>
            <a:ext cx="612000" cy="215444"/>
          </a:xfrm>
          <a:prstGeom prst="rect">
            <a:avLst/>
          </a:prstGeom>
          <a:solidFill>
            <a:schemeClr val="bg1"/>
          </a:solidFill>
        </p:spPr>
        <p:txBody>
          <a:bodyPr wrap="square" rtlCol="0">
            <a:spAutoFit/>
          </a:bodyPr>
          <a:lstStyle/>
          <a:p>
            <a:r>
              <a:rPr lang="en-US" sz="800" dirty="0" smtClean="0"/>
              <a:t>300 000</a:t>
            </a:r>
            <a:endParaRPr lang="en-US" sz="800" dirty="0"/>
          </a:p>
        </p:txBody>
      </p:sp>
      <p:sp>
        <p:nvSpPr>
          <p:cNvPr id="18" name="TextBox 17"/>
          <p:cNvSpPr txBox="1"/>
          <p:nvPr/>
        </p:nvSpPr>
        <p:spPr>
          <a:xfrm>
            <a:off x="296729" y="2556000"/>
            <a:ext cx="612000" cy="215444"/>
          </a:xfrm>
          <a:prstGeom prst="rect">
            <a:avLst/>
          </a:prstGeom>
          <a:solidFill>
            <a:schemeClr val="bg1"/>
          </a:solidFill>
        </p:spPr>
        <p:txBody>
          <a:bodyPr wrap="square" rtlCol="0">
            <a:spAutoFit/>
          </a:bodyPr>
          <a:lstStyle/>
          <a:p>
            <a:r>
              <a:rPr lang="en-US" sz="800" dirty="0" smtClean="0"/>
              <a:t>250 000</a:t>
            </a:r>
            <a:endParaRPr lang="en-US" sz="800" dirty="0"/>
          </a:p>
        </p:txBody>
      </p:sp>
      <p:sp>
        <p:nvSpPr>
          <p:cNvPr id="19" name="TextBox 18"/>
          <p:cNvSpPr txBox="1"/>
          <p:nvPr/>
        </p:nvSpPr>
        <p:spPr>
          <a:xfrm>
            <a:off x="258629" y="2942481"/>
            <a:ext cx="612000" cy="215444"/>
          </a:xfrm>
          <a:prstGeom prst="rect">
            <a:avLst/>
          </a:prstGeom>
          <a:solidFill>
            <a:schemeClr val="bg1"/>
          </a:solidFill>
        </p:spPr>
        <p:txBody>
          <a:bodyPr wrap="square" rtlCol="0">
            <a:spAutoFit/>
          </a:bodyPr>
          <a:lstStyle/>
          <a:p>
            <a:r>
              <a:rPr lang="en-US" sz="800" dirty="0" smtClean="0"/>
              <a:t>200 000</a:t>
            </a:r>
            <a:endParaRPr lang="en-US" sz="800" dirty="0"/>
          </a:p>
        </p:txBody>
      </p:sp>
      <p:sp>
        <p:nvSpPr>
          <p:cNvPr id="20" name="TextBox 19"/>
          <p:cNvSpPr txBox="1"/>
          <p:nvPr/>
        </p:nvSpPr>
        <p:spPr>
          <a:xfrm>
            <a:off x="258629" y="3371106"/>
            <a:ext cx="612000" cy="215444"/>
          </a:xfrm>
          <a:prstGeom prst="rect">
            <a:avLst/>
          </a:prstGeom>
          <a:solidFill>
            <a:schemeClr val="bg1"/>
          </a:solidFill>
        </p:spPr>
        <p:txBody>
          <a:bodyPr wrap="square" rtlCol="0">
            <a:spAutoFit/>
          </a:bodyPr>
          <a:lstStyle/>
          <a:p>
            <a:r>
              <a:rPr lang="en-US" sz="800" dirty="0" smtClean="0"/>
              <a:t>150 000</a:t>
            </a:r>
            <a:endParaRPr lang="en-US" sz="800" dirty="0"/>
          </a:p>
        </p:txBody>
      </p:sp>
      <p:sp>
        <p:nvSpPr>
          <p:cNvPr id="21" name="TextBox 20"/>
          <p:cNvSpPr txBox="1"/>
          <p:nvPr/>
        </p:nvSpPr>
        <p:spPr>
          <a:xfrm>
            <a:off x="258629" y="3809256"/>
            <a:ext cx="612000" cy="215444"/>
          </a:xfrm>
          <a:prstGeom prst="rect">
            <a:avLst/>
          </a:prstGeom>
          <a:solidFill>
            <a:schemeClr val="bg1"/>
          </a:solidFill>
        </p:spPr>
        <p:txBody>
          <a:bodyPr wrap="square" rtlCol="0">
            <a:spAutoFit/>
          </a:bodyPr>
          <a:lstStyle/>
          <a:p>
            <a:r>
              <a:rPr lang="en-US" sz="800" dirty="0" smtClean="0"/>
              <a:t>100 000</a:t>
            </a:r>
            <a:endParaRPr lang="en-US" sz="800" dirty="0"/>
          </a:p>
        </p:txBody>
      </p:sp>
      <p:sp>
        <p:nvSpPr>
          <p:cNvPr id="22" name="TextBox 21"/>
          <p:cNvSpPr txBox="1"/>
          <p:nvPr/>
        </p:nvSpPr>
        <p:spPr>
          <a:xfrm>
            <a:off x="296729" y="4199781"/>
            <a:ext cx="612000" cy="215444"/>
          </a:xfrm>
          <a:prstGeom prst="rect">
            <a:avLst/>
          </a:prstGeom>
          <a:solidFill>
            <a:schemeClr val="bg1"/>
          </a:solidFill>
        </p:spPr>
        <p:txBody>
          <a:bodyPr wrap="square" rtlCol="0">
            <a:spAutoFit/>
          </a:bodyPr>
          <a:lstStyle/>
          <a:p>
            <a:r>
              <a:rPr lang="en-US" sz="800" dirty="0"/>
              <a:t>5</a:t>
            </a:r>
            <a:r>
              <a:rPr lang="en-US" sz="800" dirty="0" smtClean="0"/>
              <a:t>0 000</a:t>
            </a:r>
            <a:endParaRPr lang="en-US" sz="800" dirty="0"/>
          </a:p>
        </p:txBody>
      </p:sp>
      <p:sp>
        <p:nvSpPr>
          <p:cNvPr id="17" name="Espace réservé du numéro de diapositive 1"/>
          <p:cNvSpPr txBox="1">
            <a:spLocks/>
          </p:cNvSpPr>
          <p:nvPr/>
        </p:nvSpPr>
        <p:spPr bwMode="auto">
          <a:xfrm>
            <a:off x="7643132" y="6451927"/>
            <a:ext cx="1366838"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a:lstStyle>
          <a:p>
            <a:pPr>
              <a:defRPr/>
            </a:pPr>
            <a:fld id="{93B09C60-56E3-49E9-AC4E-AB6A11F44413}" type="slidenum">
              <a:rPr lang="en-US" smtClean="0"/>
              <a:pPr>
                <a:defRPr/>
              </a:pPr>
              <a:t>10</a:t>
            </a:fld>
            <a:endParaRPr lang="en-US" dirty="0"/>
          </a:p>
        </p:txBody>
      </p:sp>
    </p:spTree>
    <p:extLst>
      <p:ext uri="{BB962C8B-B14F-4D97-AF65-F5344CB8AC3E}">
        <p14:creationId xmlns:p14="http://schemas.microsoft.com/office/powerpoint/2010/main" val="2787327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043608" y="692696"/>
            <a:ext cx="6787480" cy="360040"/>
          </a:xfrm>
          <a:solidFill>
            <a:schemeClr val="bg1">
              <a:lumMod val="85000"/>
            </a:schemeClr>
          </a:solidFill>
        </p:spPr>
        <p:txBody>
          <a:bodyPr/>
          <a:lstStyle/>
          <a:p>
            <a:pPr algn="ctr"/>
            <a:r>
              <a:rPr lang="fr-FR" sz="2200" i="1" kern="1200" smtClean="0">
                <a:solidFill>
                  <a:srgbClr val="0560E5"/>
                </a:solidFill>
                <a:latin typeface="Century Gothic" pitchFamily="34" charset="0"/>
                <a:cs typeface="Arial" pitchFamily="34" charset="0"/>
              </a:rPr>
              <a:t>Decrease in the average Internet invoice</a:t>
            </a:r>
            <a:endParaRPr lang="fr-FR" sz="2200" dirty="0"/>
          </a:p>
        </p:txBody>
      </p:sp>
      <p:sp>
        <p:nvSpPr>
          <p:cNvPr id="4" name="Espace réservé du contenu 3"/>
          <p:cNvSpPr>
            <a:spLocks noGrp="1"/>
          </p:cNvSpPr>
          <p:nvPr>
            <p:ph sz="half" idx="2"/>
          </p:nvPr>
        </p:nvSpPr>
        <p:spPr>
          <a:xfrm>
            <a:off x="5436096" y="1268760"/>
            <a:ext cx="3456384" cy="5112990"/>
          </a:xfrm>
          <a:solidFill>
            <a:schemeClr val="accent5">
              <a:lumMod val="20000"/>
              <a:lumOff val="80000"/>
            </a:schemeClr>
          </a:solidFill>
        </p:spPr>
        <p:style>
          <a:lnRef idx="2">
            <a:schemeClr val="accent1"/>
          </a:lnRef>
          <a:fillRef idx="1">
            <a:schemeClr val="lt1"/>
          </a:fillRef>
          <a:effectRef idx="0">
            <a:schemeClr val="accent1"/>
          </a:effectRef>
          <a:fontRef idx="minor">
            <a:schemeClr val="dk1"/>
          </a:fontRef>
        </p:style>
        <p:txBody>
          <a:bodyPr/>
          <a:lstStyle/>
          <a:p>
            <a:r>
              <a:rPr lang="fr-FR" sz="1700" smtClean="0">
                <a:solidFill>
                  <a:srgbClr val="000080"/>
                </a:solidFill>
                <a:latin typeface="Century Gothic" pitchFamily="34" charset="0"/>
                <a:cs typeface="Arial" pitchFamily="34" charset="0"/>
              </a:rPr>
              <a:t>The average monthly invoice per Internet customer fell by </a:t>
            </a:r>
            <a:r>
              <a:rPr lang="fr-FR" sz="1700" b="1" smtClean="0">
                <a:solidFill>
                  <a:srgbClr val="000080"/>
                </a:solidFill>
                <a:latin typeface="Century Gothic" pitchFamily="34" charset="0"/>
                <a:cs typeface="Arial" pitchFamily="34" charset="0"/>
              </a:rPr>
              <a:t>73%</a:t>
            </a:r>
            <a:r>
              <a:rPr lang="fr-FR" sz="1700" smtClean="0">
                <a:solidFill>
                  <a:srgbClr val="000080"/>
                </a:solidFill>
                <a:latin typeface="Century Gothic" pitchFamily="34" charset="0"/>
                <a:cs typeface="Arial" pitchFamily="34" charset="0"/>
              </a:rPr>
              <a:t> from 2008 to 2012, standing at</a:t>
            </a:r>
            <a:br>
              <a:rPr lang="fr-FR" sz="1700" smtClean="0">
                <a:solidFill>
                  <a:srgbClr val="000080"/>
                </a:solidFill>
                <a:latin typeface="Century Gothic" pitchFamily="34" charset="0"/>
                <a:cs typeface="Arial" pitchFamily="34" charset="0"/>
              </a:rPr>
            </a:br>
            <a:r>
              <a:rPr lang="fr-FR" sz="1700" b="1" smtClean="0">
                <a:solidFill>
                  <a:srgbClr val="000080"/>
                </a:solidFill>
                <a:latin typeface="Century Gothic" pitchFamily="34" charset="0"/>
                <a:cs typeface="Arial" pitchFamily="34" charset="0"/>
              </a:rPr>
              <a:t>42 DHHT</a:t>
            </a:r>
            <a:r>
              <a:rPr lang="fr-FR" sz="1700" smtClean="0">
                <a:solidFill>
                  <a:srgbClr val="000080"/>
                </a:solidFill>
                <a:latin typeface="Century Gothic" pitchFamily="34" charset="0"/>
                <a:cs typeface="Arial" pitchFamily="34" charset="0"/>
              </a:rPr>
              <a:t> (dirhams pre-tax) at end December 2012 as against </a:t>
            </a:r>
            <a:r>
              <a:rPr lang="fr-FR" sz="1700" b="1" smtClean="0">
                <a:solidFill>
                  <a:srgbClr val="000080"/>
                </a:solidFill>
                <a:latin typeface="Century Gothic" pitchFamily="34" charset="0"/>
                <a:cs typeface="Arial" pitchFamily="34" charset="0"/>
              </a:rPr>
              <a:t>154 DHHT</a:t>
            </a:r>
            <a:r>
              <a:rPr lang="fr-FR" sz="1700" smtClean="0">
                <a:solidFill>
                  <a:srgbClr val="000080"/>
                </a:solidFill>
                <a:latin typeface="Century Gothic" pitchFamily="34" charset="0"/>
                <a:cs typeface="Arial" pitchFamily="34" charset="0"/>
              </a:rPr>
              <a:t>/month/</a:t>
            </a:r>
            <a:br>
              <a:rPr lang="fr-FR" sz="1700" smtClean="0">
                <a:solidFill>
                  <a:srgbClr val="000080"/>
                </a:solidFill>
                <a:latin typeface="Century Gothic" pitchFamily="34" charset="0"/>
                <a:cs typeface="Arial" pitchFamily="34" charset="0"/>
              </a:rPr>
            </a:br>
            <a:r>
              <a:rPr lang="fr-FR" sz="1700" smtClean="0">
                <a:solidFill>
                  <a:srgbClr val="000080"/>
                </a:solidFill>
                <a:latin typeface="Century Gothic" pitchFamily="34" charset="0"/>
                <a:cs typeface="Arial" pitchFamily="34" charset="0"/>
              </a:rPr>
              <a:t>customer at end 2008. </a:t>
            </a:r>
            <a:endParaRPr lang="fr-FR" sz="1700" dirty="0" smtClean="0">
              <a:solidFill>
                <a:srgbClr val="000080"/>
              </a:solidFill>
              <a:latin typeface="Century Gothic" pitchFamily="34" charset="0"/>
              <a:cs typeface="Arial" pitchFamily="34" charset="0"/>
            </a:endParaRPr>
          </a:p>
          <a:p>
            <a:r>
              <a:rPr lang="fr-FR" sz="1700">
                <a:solidFill>
                  <a:srgbClr val="000080"/>
                </a:solidFill>
                <a:latin typeface="Century Gothic" pitchFamily="34" charset="0"/>
                <a:cs typeface="Arial" pitchFamily="34" charset="0"/>
              </a:rPr>
              <a:t>For 3G Internet, the average invoice at end 2012 amounted to </a:t>
            </a:r>
            <a:r>
              <a:rPr lang="fr-FR" sz="1700" b="1" smtClean="0">
                <a:solidFill>
                  <a:srgbClr val="000080"/>
                </a:solidFill>
                <a:latin typeface="Century Gothic" pitchFamily="34" charset="0"/>
                <a:cs typeface="Arial" pitchFamily="34" charset="0"/>
              </a:rPr>
              <a:t>27 DHHT</a:t>
            </a:r>
            <a:r>
              <a:rPr lang="fr-FR" sz="1700" smtClean="0">
                <a:solidFill>
                  <a:srgbClr val="000080"/>
                </a:solidFill>
                <a:latin typeface="Century Gothic" pitchFamily="34" charset="0"/>
                <a:cs typeface="Arial" pitchFamily="34" charset="0"/>
              </a:rPr>
              <a:t>/</a:t>
            </a:r>
            <a:br>
              <a:rPr lang="fr-FR" sz="1700" smtClean="0">
                <a:solidFill>
                  <a:srgbClr val="000080"/>
                </a:solidFill>
                <a:latin typeface="Century Gothic" pitchFamily="34" charset="0"/>
                <a:cs typeface="Arial" pitchFamily="34" charset="0"/>
              </a:rPr>
            </a:br>
            <a:r>
              <a:rPr lang="fr-FR" sz="1700" smtClean="0">
                <a:solidFill>
                  <a:srgbClr val="000080"/>
                </a:solidFill>
                <a:latin typeface="Century Gothic" pitchFamily="34" charset="0"/>
                <a:cs typeface="Arial" pitchFamily="34" charset="0"/>
              </a:rPr>
              <a:t>month/customer as against </a:t>
            </a:r>
            <a:r>
              <a:rPr lang="fr-FR" sz="1700" b="1" smtClean="0">
                <a:solidFill>
                  <a:srgbClr val="000080"/>
                </a:solidFill>
                <a:latin typeface="Century Gothic" pitchFamily="34" charset="0"/>
                <a:cs typeface="Arial" pitchFamily="34" charset="0"/>
              </a:rPr>
              <a:t>100 DHHT</a:t>
            </a:r>
            <a:r>
              <a:rPr lang="fr-FR" sz="1700" smtClean="0">
                <a:solidFill>
                  <a:srgbClr val="000080"/>
                </a:solidFill>
                <a:latin typeface="Century Gothic" pitchFamily="34" charset="0"/>
                <a:cs typeface="Arial" pitchFamily="34" charset="0"/>
              </a:rPr>
              <a:t> at end 2008, a decrease of </a:t>
            </a:r>
            <a:r>
              <a:rPr lang="fr-FR" sz="1700" b="1" smtClean="0">
                <a:solidFill>
                  <a:srgbClr val="000080"/>
                </a:solidFill>
                <a:latin typeface="Century Gothic" pitchFamily="34" charset="0"/>
                <a:cs typeface="Arial" pitchFamily="34" charset="0"/>
              </a:rPr>
              <a:t>72%</a:t>
            </a:r>
            <a:r>
              <a:rPr lang="fr-FR" sz="1700" smtClean="0">
                <a:solidFill>
                  <a:srgbClr val="000080"/>
                </a:solidFill>
                <a:latin typeface="Century Gothic" pitchFamily="34" charset="0"/>
                <a:cs typeface="Arial" pitchFamily="34" charset="0"/>
              </a:rPr>
              <a:t>.</a:t>
            </a:r>
          </a:p>
          <a:p>
            <a:r>
              <a:rPr lang="fr-FR" sz="1700" smtClean="0">
                <a:solidFill>
                  <a:srgbClr val="000080"/>
                </a:solidFill>
                <a:latin typeface="Century Gothic" pitchFamily="34" charset="0"/>
                <a:cs typeface="Arial" pitchFamily="34" charset="0"/>
              </a:rPr>
              <a:t>The ADSL Internet invoice fell from </a:t>
            </a:r>
            <a:r>
              <a:rPr lang="fr-FR" sz="1700" b="1" smtClean="0">
                <a:solidFill>
                  <a:srgbClr val="000080"/>
                </a:solidFill>
                <a:latin typeface="Century Gothic" pitchFamily="34" charset="0"/>
                <a:cs typeface="Arial" pitchFamily="34" charset="0"/>
              </a:rPr>
              <a:t>165 DHHT</a:t>
            </a:r>
            <a:r>
              <a:rPr lang="fr-FR" sz="1700" smtClean="0">
                <a:solidFill>
                  <a:srgbClr val="000080"/>
                </a:solidFill>
                <a:latin typeface="Century Gothic" pitchFamily="34" charset="0"/>
                <a:cs typeface="Arial" pitchFamily="34" charset="0"/>
              </a:rPr>
              <a:t>/month/</a:t>
            </a:r>
            <a:br>
              <a:rPr lang="fr-FR" sz="1700" smtClean="0">
                <a:solidFill>
                  <a:srgbClr val="000080"/>
                </a:solidFill>
                <a:latin typeface="Century Gothic" pitchFamily="34" charset="0"/>
                <a:cs typeface="Arial" pitchFamily="34" charset="0"/>
              </a:rPr>
            </a:br>
            <a:r>
              <a:rPr lang="fr-FR" sz="1700" smtClean="0">
                <a:solidFill>
                  <a:srgbClr val="000080"/>
                </a:solidFill>
                <a:latin typeface="Century Gothic" pitchFamily="34" charset="0"/>
                <a:cs typeface="Arial" pitchFamily="34" charset="0"/>
              </a:rPr>
              <a:t>customer at end 2008 to </a:t>
            </a:r>
            <a:r>
              <a:rPr lang="fr-FR" sz="1700" b="1" smtClean="0">
                <a:solidFill>
                  <a:srgbClr val="000080"/>
                </a:solidFill>
                <a:latin typeface="Century Gothic" pitchFamily="34" charset="0"/>
                <a:cs typeface="Arial" pitchFamily="34" charset="0"/>
              </a:rPr>
              <a:t>111 DHHT </a:t>
            </a:r>
            <a:r>
              <a:rPr lang="fr-FR" sz="1700" smtClean="0">
                <a:solidFill>
                  <a:srgbClr val="000080"/>
                </a:solidFill>
                <a:latin typeface="Century Gothic" pitchFamily="34" charset="0"/>
                <a:cs typeface="Arial" pitchFamily="34" charset="0"/>
              </a:rPr>
              <a:t>at end 2012, a decrease of </a:t>
            </a:r>
            <a:r>
              <a:rPr lang="fr-FR" sz="1700" b="1" smtClean="0">
                <a:solidFill>
                  <a:srgbClr val="000080"/>
                </a:solidFill>
                <a:latin typeface="Century Gothic" pitchFamily="34" charset="0"/>
                <a:cs typeface="Arial" pitchFamily="34" charset="0"/>
              </a:rPr>
              <a:t>33%.</a:t>
            </a:r>
            <a:endParaRPr lang="fr-FR" sz="1700" smtClean="0">
              <a:solidFill>
                <a:srgbClr val="000080"/>
              </a:solidFill>
              <a:latin typeface="Century Gothic" pitchFamily="34" charset="0"/>
              <a:cs typeface="Arial" pitchFamily="34" charset="0"/>
            </a:endParaRPr>
          </a:p>
          <a:p>
            <a:endParaRPr lang="fr-FR" sz="1700" dirty="0">
              <a:latin typeface="Century Gothic" pitchFamily="34" charset="0"/>
            </a:endParaRPr>
          </a:p>
        </p:txBody>
      </p:sp>
      <p:graphicFrame>
        <p:nvGraphicFramePr>
          <p:cNvPr id="5" name="Espace réservé du contenu 4"/>
          <p:cNvGraphicFramePr>
            <a:graphicFrameLocks noGrp="1"/>
          </p:cNvGraphicFramePr>
          <p:nvPr>
            <p:ph sz="half" idx="1"/>
            <p:extLst>
              <p:ext uri="{D42A27DB-BD31-4B8C-83A1-F6EECF244321}">
                <p14:modId xmlns:p14="http://schemas.microsoft.com/office/powerpoint/2010/main" val="2822813664"/>
              </p:ext>
            </p:extLst>
          </p:nvPr>
        </p:nvGraphicFramePr>
        <p:xfrm>
          <a:off x="17702" y="1194164"/>
          <a:ext cx="5112568" cy="5184576"/>
        </p:xfrm>
        <a:graphic>
          <a:graphicData uri="http://schemas.openxmlformats.org/drawingml/2006/chart">
            <c:chart xmlns:c="http://schemas.openxmlformats.org/drawingml/2006/chart" xmlns:r="http://schemas.openxmlformats.org/officeDocument/2006/relationships" r:id="rId3"/>
          </a:graphicData>
        </a:graphic>
      </p:graphicFrame>
      <p:sp>
        <p:nvSpPr>
          <p:cNvPr id="3" name="Rectangle 2"/>
          <p:cNvSpPr/>
          <p:nvPr/>
        </p:nvSpPr>
        <p:spPr>
          <a:xfrm>
            <a:off x="17702" y="116632"/>
            <a:ext cx="9144000" cy="523220"/>
          </a:xfrm>
          <a:prstGeom prst="rect">
            <a:avLst/>
          </a:prstGeom>
        </p:spPr>
        <p:txBody>
          <a:bodyPr wrap="square">
            <a:spAutoFit/>
          </a:bodyPr>
          <a:lstStyle/>
          <a:p>
            <a:pPr algn="ctr"/>
            <a:r>
              <a:rPr lang="en-US" sz="2800" b="1" kern="0">
                <a:solidFill>
                  <a:srgbClr val="000099"/>
                </a:solidFill>
                <a:latin typeface="Verdana"/>
                <a:ea typeface="+mj-ea"/>
                <a:cs typeface="+mj-cs"/>
              </a:rPr>
              <a:t>The 3G mobile Internet service in Morocco</a:t>
            </a:r>
            <a:endParaRPr lang="fr-FR" sz="3000" b="1" dirty="0">
              <a:solidFill>
                <a:schemeClr val="bg2"/>
              </a:solidFill>
              <a:latin typeface="+mj-lt"/>
              <a:ea typeface="+mj-ea"/>
              <a:cs typeface="+mj-cs"/>
            </a:endParaRPr>
          </a:p>
        </p:txBody>
      </p:sp>
      <p:sp>
        <p:nvSpPr>
          <p:cNvPr id="6" name="Espace réservé du numéro de diapositive 5"/>
          <p:cNvSpPr>
            <a:spLocks noGrp="1"/>
          </p:cNvSpPr>
          <p:nvPr>
            <p:ph type="sldNum" sz="quarter" idx="11"/>
          </p:nvPr>
        </p:nvSpPr>
        <p:spPr/>
        <p:txBody>
          <a:bodyPr/>
          <a:lstStyle/>
          <a:p>
            <a:pPr>
              <a:defRPr/>
            </a:pPr>
            <a:fld id="{A23D9A93-84DB-4B1E-9187-F437597E42EE}" type="slidenum">
              <a:rPr lang="en-US" smtClean="0"/>
              <a:pPr>
                <a:defRPr/>
              </a:pPr>
              <a:t>11</a:t>
            </a:fld>
            <a:endParaRPr lang="en-US"/>
          </a:p>
        </p:txBody>
      </p:sp>
      <p:sp>
        <p:nvSpPr>
          <p:cNvPr id="7" name="Rectangle 6"/>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
        <p:nvSpPr>
          <p:cNvPr id="8" name="TextBox 7"/>
          <p:cNvSpPr txBox="1"/>
          <p:nvPr/>
        </p:nvSpPr>
        <p:spPr>
          <a:xfrm>
            <a:off x="2627784" y="6090592"/>
            <a:ext cx="1008112" cy="236406"/>
          </a:xfrm>
          <a:prstGeom prst="rect">
            <a:avLst/>
          </a:prstGeom>
          <a:solidFill>
            <a:schemeClr val="accent5"/>
          </a:solidFill>
        </p:spPr>
        <p:txBody>
          <a:bodyPr wrap="square" lIns="72000" tIns="36000" rtlCol="0">
            <a:spAutoFit/>
          </a:bodyPr>
          <a:lstStyle/>
          <a:p>
            <a:r>
              <a:rPr lang="en-US" sz="1000" dirty="0" smtClean="0">
                <a:latin typeface="Trebuchet MS" pitchFamily="34" charset="0"/>
              </a:rPr>
              <a:t>3G</a:t>
            </a:r>
            <a:r>
              <a:rPr lang="en-US" sz="1000" dirty="0" smtClean="0"/>
              <a:t> </a:t>
            </a:r>
            <a:r>
              <a:rPr lang="en-US" sz="1000" dirty="0" smtClean="0">
                <a:latin typeface="Trebuchet MS" pitchFamily="34" charset="0"/>
              </a:rPr>
              <a:t>Internet</a:t>
            </a:r>
            <a:endParaRPr lang="en-US" sz="1000" dirty="0">
              <a:latin typeface="Trebuchet MS" pitchFamily="34" charset="0"/>
            </a:endParaRPr>
          </a:p>
        </p:txBody>
      </p:sp>
    </p:spTree>
    <p:extLst>
      <p:ext uri="{BB962C8B-B14F-4D97-AF65-F5344CB8AC3E}">
        <p14:creationId xmlns:p14="http://schemas.microsoft.com/office/powerpoint/2010/main" val="10650227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a:xfrm>
            <a:off x="0" y="188640"/>
            <a:ext cx="9144000" cy="836613"/>
          </a:xfrm>
        </p:spPr>
        <p:txBody>
          <a:bodyPr/>
          <a:lstStyle/>
          <a:p>
            <a:r>
              <a:rPr lang="fr-FR" smtClean="0"/>
              <a:t>Presentation outline</a:t>
            </a:r>
          </a:p>
        </p:txBody>
      </p:sp>
      <p:sp>
        <p:nvSpPr>
          <p:cNvPr id="6148" name="Rectangle 3"/>
          <p:cNvSpPr>
            <a:spLocks noGrp="1" noChangeArrowheads="1"/>
          </p:cNvSpPr>
          <p:nvPr>
            <p:ph type="body" idx="1"/>
          </p:nvPr>
        </p:nvSpPr>
        <p:spPr>
          <a:xfrm>
            <a:off x="467322" y="1124278"/>
            <a:ext cx="8676456" cy="5472112"/>
          </a:xfrm>
        </p:spPr>
        <p:txBody>
          <a:bodyPr/>
          <a:lstStyle/>
          <a:p>
            <a:pPr lvl="0">
              <a:defRPr/>
            </a:pPr>
            <a:r>
              <a:rPr lang="fr-FR" sz="2700">
                <a:solidFill>
                  <a:schemeClr val="accent2">
                    <a:lumMod val="20000"/>
                    <a:lumOff val="80000"/>
                  </a:schemeClr>
                </a:solidFill>
              </a:rPr>
              <a:t>Introduction: </a:t>
            </a:r>
            <a:r>
              <a:rPr lang="fr-FR" sz="2700" smtClean="0">
                <a:solidFill>
                  <a:schemeClr val="accent2">
                    <a:lumMod val="20000"/>
                    <a:lumOff val="80000"/>
                  </a:schemeClr>
                </a:solidFill>
              </a:rPr>
              <a:t>basic principles of QoS</a:t>
            </a:r>
            <a:endParaRPr lang="fr-FR" sz="2700">
              <a:solidFill>
                <a:schemeClr val="accent2">
                  <a:lumMod val="20000"/>
                  <a:lumOff val="80000"/>
                </a:schemeClr>
              </a:solidFill>
            </a:endParaRPr>
          </a:p>
          <a:p>
            <a:pPr lvl="0">
              <a:defRPr/>
            </a:pPr>
            <a:r>
              <a:rPr lang="fr-FR" sz="2700">
                <a:solidFill>
                  <a:schemeClr val="accent2">
                    <a:lumMod val="20000"/>
                    <a:lumOff val="80000"/>
                  </a:schemeClr>
                </a:solidFill>
              </a:rPr>
              <a:t>The 3G mobile Internet service in Morocco</a:t>
            </a:r>
          </a:p>
          <a:p>
            <a:pPr lvl="0">
              <a:defRPr/>
            </a:pPr>
            <a:r>
              <a:rPr lang="fr-FR" sz="2700" smtClean="0">
                <a:solidFill>
                  <a:srgbClr val="000099"/>
                </a:solidFill>
              </a:rPr>
              <a:t>QoS measurements – types and conditions:</a:t>
            </a:r>
            <a:endParaRPr lang="fr-FR" sz="2700">
              <a:solidFill>
                <a:srgbClr val="000099"/>
              </a:solidFill>
            </a:endParaRPr>
          </a:p>
          <a:p>
            <a:pPr lvl="1">
              <a:defRPr/>
            </a:pPr>
            <a:r>
              <a:rPr lang="fr-FR" sz="2700">
                <a:solidFill>
                  <a:srgbClr val="000099"/>
                </a:solidFill>
              </a:rPr>
              <a:t>3G mobile Internet on PC</a:t>
            </a:r>
          </a:p>
          <a:p>
            <a:pPr lvl="1">
              <a:defRPr/>
            </a:pPr>
            <a:r>
              <a:rPr lang="fr-FR" sz="2700">
                <a:solidFill>
                  <a:srgbClr val="000099"/>
                </a:solidFill>
              </a:rPr>
              <a:t>3G mobile Internet on smartphones</a:t>
            </a:r>
          </a:p>
          <a:p>
            <a:pPr lvl="1">
              <a:defRPr/>
            </a:pPr>
            <a:r>
              <a:rPr lang="fr-FR" sz="2700">
                <a:solidFill>
                  <a:srgbClr val="000099"/>
                </a:solidFill>
              </a:rPr>
              <a:t>FTP or HTTP measurements</a:t>
            </a:r>
          </a:p>
          <a:p>
            <a:pPr lvl="0">
              <a:defRPr/>
            </a:pPr>
            <a:r>
              <a:rPr lang="fr-FR" sz="2700">
                <a:solidFill>
                  <a:schemeClr val="accent2">
                    <a:lumMod val="20000"/>
                    <a:lumOff val="80000"/>
                  </a:schemeClr>
                </a:solidFill>
              </a:rPr>
              <a:t>Indicators </a:t>
            </a:r>
            <a:r>
              <a:rPr lang="fr-FR" sz="2700" smtClean="0">
                <a:solidFill>
                  <a:schemeClr val="accent2">
                    <a:lumMod val="20000"/>
                    <a:lumOff val="80000"/>
                  </a:schemeClr>
                </a:solidFill>
              </a:rPr>
              <a:t>measured</a:t>
            </a:r>
            <a:endParaRPr lang="fr-FR" sz="2700">
              <a:solidFill>
                <a:schemeClr val="accent2">
                  <a:lumMod val="20000"/>
                  <a:lumOff val="80000"/>
                </a:schemeClr>
              </a:solidFill>
            </a:endParaRPr>
          </a:p>
          <a:p>
            <a:pPr lvl="0">
              <a:defRPr/>
            </a:pPr>
            <a:r>
              <a:rPr lang="fr-FR" sz="2700">
                <a:solidFill>
                  <a:schemeClr val="accent2">
                    <a:lumMod val="20000"/>
                    <a:lumOff val="80000"/>
                  </a:schemeClr>
                </a:solidFill>
              </a:rPr>
              <a:t>Measurement server platform</a:t>
            </a:r>
          </a:p>
          <a:p>
            <a:pPr lvl="0">
              <a:defRPr/>
            </a:pPr>
            <a:r>
              <a:rPr lang="fr-FR" sz="2700">
                <a:solidFill>
                  <a:schemeClr val="accent2">
                    <a:lumMod val="20000"/>
                    <a:lumOff val="80000"/>
                  </a:schemeClr>
                </a:solidFill>
              </a:rPr>
              <a:t>Measurement tools</a:t>
            </a:r>
          </a:p>
          <a:p>
            <a:pPr marL="342900" lvl="1" indent="-342900">
              <a:buSzPct val="75000"/>
              <a:buBlip>
                <a:blip r:embed="rId3"/>
              </a:buBlip>
              <a:defRPr/>
            </a:pPr>
            <a:r>
              <a:rPr lang="fr-FR" sz="2700">
                <a:solidFill>
                  <a:schemeClr val="accent2">
                    <a:lumMod val="20000"/>
                    <a:lumOff val="80000"/>
                  </a:schemeClr>
                </a:solidFill>
              </a:rPr>
              <a:t>Conclusions and recommendations</a:t>
            </a:r>
            <a:endParaRPr lang="fr-FR" sz="3200" dirty="0">
              <a:solidFill>
                <a:schemeClr val="accent2">
                  <a:lumMod val="20000"/>
                  <a:lumOff val="80000"/>
                </a:schemeClr>
              </a:solidFill>
            </a:endParaRP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12</a:t>
            </a:fld>
            <a:endParaRPr lang="en-US"/>
          </a:p>
        </p:txBody>
      </p:sp>
      <p:sp>
        <p:nvSpPr>
          <p:cNvPr id="6" name="Rectangle 5"/>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0" y="0"/>
            <a:ext cx="9144000" cy="836613"/>
          </a:xfrm>
        </p:spPr>
        <p:txBody>
          <a:bodyPr/>
          <a:lstStyle/>
          <a:p>
            <a:r>
              <a:rPr lang="en-US" err="1" smtClean="0"/>
              <a:t>QoS</a:t>
            </a:r>
            <a:r>
              <a:rPr lang="en-US" smtClean="0"/>
              <a:t> of 3G mobile Internet</a:t>
            </a:r>
            <a:endParaRPr lang="en-US" dirty="0" smtClean="0"/>
          </a:p>
        </p:txBody>
      </p:sp>
      <p:sp>
        <p:nvSpPr>
          <p:cNvPr id="10244" name="Rectangle 3"/>
          <p:cNvSpPr>
            <a:spLocks noGrp="1" noChangeArrowheads="1"/>
          </p:cNvSpPr>
          <p:nvPr>
            <p:ph type="body" idx="1"/>
          </p:nvPr>
        </p:nvSpPr>
        <p:spPr>
          <a:xfrm>
            <a:off x="0" y="836613"/>
            <a:ext cx="9144000" cy="5688012"/>
          </a:xfrm>
        </p:spPr>
        <p:txBody>
          <a:bodyPr/>
          <a:lstStyle/>
          <a:p>
            <a:r>
              <a:rPr lang="en-US" sz="2700" smtClean="0"/>
              <a:t>QoS measurements - types and conditions:</a:t>
            </a:r>
            <a:endParaRPr lang="en-US" sz="2700" dirty="0" smtClean="0"/>
          </a:p>
          <a:p>
            <a:pPr lvl="1"/>
            <a:r>
              <a:rPr lang="en-US" sz="2700" smtClean="0"/>
              <a:t>3G mobile Internet on PCs: USB dongles (prepaid or postpaid) on computers, for UMTS or </a:t>
            </a:r>
            <a:r>
              <a:rPr lang="en-US" sz="2700" dirty="0" smtClean="0"/>
              <a:t>CDMA-2000.</a:t>
            </a:r>
          </a:p>
          <a:p>
            <a:pPr lvl="1"/>
            <a:r>
              <a:rPr lang="en-US" sz="2700" smtClean="0"/>
              <a:t>3G mobile Internet on smartphones: SIM/3G for subscribers using smartphones/tablets, for UMTS only.</a:t>
            </a:r>
            <a:endParaRPr lang="en-US" sz="2700" dirty="0" smtClean="0"/>
          </a:p>
          <a:p>
            <a:pPr lvl="1"/>
            <a:r>
              <a:rPr lang="en-US" sz="2700" smtClean="0"/>
              <a:t>Measurements in FTP or HTTP</a:t>
            </a:r>
            <a:r>
              <a:rPr lang="en-US" sz="2700"/>
              <a:t> </a:t>
            </a:r>
            <a:r>
              <a:rPr lang="en-US" sz="2700" smtClean="0"/>
              <a:t>mode: carried out using files of specific sizes for the purposes of the measurements (upload/download):</a:t>
            </a:r>
            <a:br>
              <a:rPr lang="en-US" sz="2700" smtClean="0"/>
            </a:br>
            <a:r>
              <a:rPr lang="en-US" sz="2700" smtClean="0"/>
              <a:t>1 MB, 5 MB, …</a:t>
            </a:r>
            <a:endParaRPr lang="en-US" sz="2700" dirty="0" smtClean="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13</a:t>
            </a:fld>
            <a:endParaRPr lang="en-US"/>
          </a:p>
        </p:txBody>
      </p:sp>
      <p:sp>
        <p:nvSpPr>
          <p:cNvPr id="6" name="Rectangle 5"/>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xfrm>
            <a:off x="0" y="332656"/>
            <a:ext cx="9144000" cy="836613"/>
          </a:xfrm>
        </p:spPr>
        <p:txBody>
          <a:bodyPr/>
          <a:lstStyle/>
          <a:p>
            <a:r>
              <a:rPr lang="en-US">
                <a:solidFill>
                  <a:srgbClr val="000099"/>
                </a:solidFill>
              </a:rPr>
              <a:t>QoS of 3G mobile Internet</a:t>
            </a:r>
            <a:endParaRPr lang="en-US" smtClean="0"/>
          </a:p>
        </p:txBody>
      </p:sp>
      <p:sp>
        <p:nvSpPr>
          <p:cNvPr id="10244" name="Rectangle 3"/>
          <p:cNvSpPr>
            <a:spLocks noGrp="1" noChangeArrowheads="1"/>
          </p:cNvSpPr>
          <p:nvPr>
            <p:ph type="body" idx="1"/>
          </p:nvPr>
        </p:nvSpPr>
        <p:spPr>
          <a:xfrm>
            <a:off x="-14650" y="1268760"/>
            <a:ext cx="9144000" cy="4392587"/>
          </a:xfrm>
        </p:spPr>
        <p:txBody>
          <a:bodyPr/>
          <a:lstStyle/>
          <a:p>
            <a:r>
              <a:rPr lang="en-US" sz="3000">
                <a:solidFill>
                  <a:srgbClr val="000099"/>
                </a:solidFill>
              </a:rPr>
              <a:t>QoS measurements - types and conditions:</a:t>
            </a:r>
            <a:endParaRPr lang="en-US" dirty="0" smtClean="0"/>
          </a:p>
          <a:p>
            <a:pPr lvl="1"/>
            <a:r>
              <a:rPr lang="en-US" smtClean="0"/>
              <a:t>Evaluation of </a:t>
            </a:r>
            <a:r>
              <a:rPr lang="en-US" dirty="0" err="1" smtClean="0"/>
              <a:t>QoS</a:t>
            </a:r>
            <a:r>
              <a:rPr lang="en-US" dirty="0" smtClean="0"/>
              <a:t> </a:t>
            </a:r>
            <a:r>
              <a:rPr lang="en-US"/>
              <a:t>≠ </a:t>
            </a:r>
            <a:r>
              <a:rPr lang="en-US" smtClean="0"/>
              <a:t>Evaluation of coverage.</a:t>
            </a:r>
            <a:endParaRPr lang="en-US" dirty="0" smtClean="0"/>
          </a:p>
          <a:p>
            <a:pPr lvl="1"/>
            <a:r>
              <a:rPr lang="en-US" smtClean="0"/>
              <a:t>Measurements are to be taken only in areas declared as being covered by all the operators concerned: exercise involving geographic sampling and coverage mapping.</a:t>
            </a:r>
            <a:endParaRPr lang="en-US" dirty="0" smtClean="0"/>
          </a:p>
          <a:p>
            <a:pPr lvl="1"/>
            <a:r>
              <a:rPr lang="en-US" smtClean="0"/>
              <a:t>The coverage mapping exercise is to be carried out by district, not by town/city.</a:t>
            </a:r>
            <a:endParaRPr lang="en-US" dirty="0" smtClean="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14</a:t>
            </a:fld>
            <a:endParaRPr lang="en-US"/>
          </a:p>
        </p:txBody>
      </p:sp>
      <p:sp>
        <p:nvSpPr>
          <p:cNvPr id="6" name="Rectangle 5"/>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Tree>
    <p:extLst>
      <p:ext uri="{BB962C8B-B14F-4D97-AF65-F5344CB8AC3E}">
        <p14:creationId xmlns:p14="http://schemas.microsoft.com/office/powerpoint/2010/main" val="387753072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16946" y="188640"/>
            <a:ext cx="9144000" cy="836613"/>
          </a:xfrm>
        </p:spPr>
        <p:txBody>
          <a:bodyPr/>
          <a:lstStyle/>
          <a:p>
            <a:r>
              <a:rPr lang="fr-FR" smtClean="0"/>
              <a:t>Presentation outline</a:t>
            </a:r>
          </a:p>
        </p:txBody>
      </p:sp>
      <p:sp>
        <p:nvSpPr>
          <p:cNvPr id="6148" name="Rectangle 3"/>
          <p:cNvSpPr>
            <a:spLocks noGrp="1" noChangeArrowheads="1"/>
          </p:cNvSpPr>
          <p:nvPr>
            <p:ph type="body" idx="1"/>
          </p:nvPr>
        </p:nvSpPr>
        <p:spPr>
          <a:xfrm>
            <a:off x="395536" y="1052736"/>
            <a:ext cx="8388424" cy="5329237"/>
          </a:xfrm>
        </p:spPr>
        <p:txBody>
          <a:bodyPr/>
          <a:lstStyle/>
          <a:p>
            <a:pPr lvl="0">
              <a:defRPr/>
            </a:pPr>
            <a:r>
              <a:rPr lang="fr-FR" sz="2700">
                <a:solidFill>
                  <a:srgbClr val="3333CC">
                    <a:lumMod val="20000"/>
                    <a:lumOff val="80000"/>
                  </a:srgbClr>
                </a:solidFill>
              </a:rPr>
              <a:t>Introduction: </a:t>
            </a:r>
            <a:r>
              <a:rPr lang="fr-FR" sz="2700" smtClean="0">
                <a:solidFill>
                  <a:srgbClr val="3333CC">
                    <a:lumMod val="20000"/>
                    <a:lumOff val="80000"/>
                  </a:srgbClr>
                </a:solidFill>
              </a:rPr>
              <a:t>basic principles of QoS</a:t>
            </a:r>
            <a:endParaRPr lang="fr-FR" sz="2700">
              <a:solidFill>
                <a:srgbClr val="3333CC">
                  <a:lumMod val="20000"/>
                  <a:lumOff val="80000"/>
                </a:srgbClr>
              </a:solidFill>
            </a:endParaRPr>
          </a:p>
          <a:p>
            <a:pPr lvl="0">
              <a:defRPr/>
            </a:pPr>
            <a:r>
              <a:rPr lang="fr-FR" sz="2700">
                <a:solidFill>
                  <a:srgbClr val="3333CC">
                    <a:lumMod val="20000"/>
                    <a:lumOff val="80000"/>
                  </a:srgbClr>
                </a:solidFill>
              </a:rPr>
              <a:t>The 3G mobile Internet service in Morocco</a:t>
            </a:r>
          </a:p>
          <a:p>
            <a:pPr lvl="0">
              <a:defRPr/>
            </a:pPr>
            <a:r>
              <a:rPr lang="fr-FR" sz="2700">
                <a:solidFill>
                  <a:schemeClr val="accent2">
                    <a:lumMod val="20000"/>
                    <a:lumOff val="80000"/>
                  </a:schemeClr>
                </a:solidFill>
              </a:rPr>
              <a:t>Types of measurement:</a:t>
            </a:r>
          </a:p>
          <a:p>
            <a:pPr lvl="1">
              <a:defRPr/>
            </a:pPr>
            <a:r>
              <a:rPr lang="fr-FR" sz="2700">
                <a:solidFill>
                  <a:schemeClr val="accent2">
                    <a:lumMod val="20000"/>
                    <a:lumOff val="80000"/>
                  </a:schemeClr>
                </a:solidFill>
              </a:rPr>
              <a:t>3G mobile Internet on PC</a:t>
            </a:r>
          </a:p>
          <a:p>
            <a:pPr lvl="1">
              <a:defRPr/>
            </a:pPr>
            <a:r>
              <a:rPr lang="fr-FR" sz="2700">
                <a:solidFill>
                  <a:schemeClr val="accent2">
                    <a:lumMod val="20000"/>
                    <a:lumOff val="80000"/>
                  </a:schemeClr>
                </a:solidFill>
              </a:rPr>
              <a:t>3G mobile Internet on smartphones</a:t>
            </a:r>
          </a:p>
          <a:p>
            <a:pPr lvl="1">
              <a:defRPr/>
            </a:pPr>
            <a:r>
              <a:rPr lang="fr-FR" sz="2700">
                <a:solidFill>
                  <a:schemeClr val="accent2">
                    <a:lumMod val="20000"/>
                    <a:lumOff val="80000"/>
                  </a:schemeClr>
                </a:solidFill>
              </a:rPr>
              <a:t>FTP or HTTP measurements</a:t>
            </a:r>
          </a:p>
          <a:p>
            <a:pPr lvl="0">
              <a:defRPr/>
            </a:pPr>
            <a:r>
              <a:rPr lang="fr-FR" sz="2700" smtClean="0"/>
              <a:t>Indicators measured</a:t>
            </a:r>
            <a:endParaRPr lang="fr-FR" sz="2700">
              <a:solidFill>
                <a:srgbClr val="3333CC">
                  <a:lumMod val="20000"/>
                  <a:lumOff val="80000"/>
                </a:srgbClr>
              </a:solidFill>
            </a:endParaRPr>
          </a:p>
          <a:p>
            <a:pPr lvl="0">
              <a:defRPr/>
            </a:pPr>
            <a:r>
              <a:rPr lang="fr-FR" sz="2700">
                <a:solidFill>
                  <a:srgbClr val="3333CC">
                    <a:lumMod val="20000"/>
                    <a:lumOff val="80000"/>
                  </a:srgbClr>
                </a:solidFill>
              </a:rPr>
              <a:t>Measurement server platform</a:t>
            </a:r>
          </a:p>
          <a:p>
            <a:pPr lvl="0">
              <a:defRPr/>
            </a:pPr>
            <a:r>
              <a:rPr lang="fr-FR" sz="2700">
                <a:solidFill>
                  <a:srgbClr val="3333CC">
                    <a:lumMod val="20000"/>
                    <a:lumOff val="80000"/>
                  </a:srgbClr>
                </a:solidFill>
              </a:rPr>
              <a:t>Measurement tools</a:t>
            </a:r>
          </a:p>
          <a:p>
            <a:pPr marL="342900" lvl="1" indent="-342900">
              <a:buSzPct val="75000"/>
              <a:buBlip>
                <a:blip r:embed="rId3"/>
              </a:buBlip>
              <a:defRPr/>
            </a:pPr>
            <a:r>
              <a:rPr lang="fr-FR" sz="2700">
                <a:solidFill>
                  <a:srgbClr val="3333CC">
                    <a:lumMod val="20000"/>
                    <a:lumOff val="80000"/>
                  </a:srgbClr>
                </a:solidFill>
              </a:rPr>
              <a:t>Conclusions and recommendations</a:t>
            </a:r>
            <a:endParaRPr lang="fr-FR" sz="3200" dirty="0">
              <a:solidFill>
                <a:srgbClr val="3333CC">
                  <a:lumMod val="20000"/>
                  <a:lumOff val="80000"/>
                </a:srgbClr>
              </a:solidFill>
            </a:endParaRP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15</a:t>
            </a:fld>
            <a:endParaRPr lang="en-US"/>
          </a:p>
        </p:txBody>
      </p:sp>
      <p:sp>
        <p:nvSpPr>
          <p:cNvPr id="6" name="Rectangle 5"/>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0" y="0"/>
            <a:ext cx="9144000" cy="836613"/>
          </a:xfrm>
        </p:spPr>
        <p:txBody>
          <a:bodyPr/>
          <a:lstStyle/>
          <a:p>
            <a:r>
              <a:rPr lang="en-US">
                <a:solidFill>
                  <a:srgbClr val="000099"/>
                </a:solidFill>
              </a:rPr>
              <a:t>QoS of 3G mobile Internet</a:t>
            </a:r>
            <a:endParaRPr lang="fr-FR" smtClean="0"/>
          </a:p>
        </p:txBody>
      </p:sp>
      <p:sp>
        <p:nvSpPr>
          <p:cNvPr id="12292" name="Rectangle 3"/>
          <p:cNvSpPr>
            <a:spLocks noGrp="1" noChangeArrowheads="1"/>
          </p:cNvSpPr>
          <p:nvPr>
            <p:ph type="body" idx="1"/>
          </p:nvPr>
        </p:nvSpPr>
        <p:spPr>
          <a:xfrm>
            <a:off x="0" y="836613"/>
            <a:ext cx="9144000" cy="5400675"/>
          </a:xfrm>
        </p:spPr>
        <p:txBody>
          <a:bodyPr/>
          <a:lstStyle/>
          <a:p>
            <a:r>
              <a:rPr lang="fr-FR" smtClean="0"/>
              <a:t>What are the relevant indicators for each type of measurement?</a:t>
            </a:r>
          </a:p>
          <a:p>
            <a:pPr lvl="1"/>
            <a:r>
              <a:rPr lang="fr-FR" smtClean="0"/>
              <a:t>Jitter, delay, rate, data losses, …?</a:t>
            </a:r>
          </a:p>
          <a:p>
            <a:pPr lvl="1"/>
            <a:r>
              <a:rPr lang="fr-FR" smtClean="0"/>
              <a:t>Pragmatic objectives (determined by means of satisfaction surveys) </a:t>
            </a:r>
            <a:r>
              <a:rPr lang="fr-FR" b="1" smtClean="0">
                <a:solidFill>
                  <a:srgbClr val="C00000"/>
                </a:solidFill>
              </a:rPr>
              <a:t>of relevance to the user experience</a:t>
            </a:r>
            <a:r>
              <a:rPr lang="fr-FR" smtClean="0"/>
              <a:t>: measurement of </a:t>
            </a:r>
            <a:r>
              <a:rPr lang="fr-FR" b="1" smtClean="0"/>
              <a:t>accessibility</a:t>
            </a:r>
            <a:r>
              <a:rPr lang="fr-FR" smtClean="0"/>
              <a:t> (connection ratio and time), </a:t>
            </a:r>
            <a:r>
              <a:rPr lang="fr-FR" b="1" smtClean="0"/>
              <a:t>reliability</a:t>
            </a:r>
            <a:r>
              <a:rPr lang="fr-FR" smtClean="0"/>
              <a:t> and </a:t>
            </a:r>
            <a:r>
              <a:rPr lang="fr-FR" b="1" smtClean="0"/>
              <a:t>speed</a:t>
            </a:r>
            <a:r>
              <a:rPr lang="fr-FR" smtClean="0"/>
              <a:t> (transmission and reception rates).</a:t>
            </a:r>
          </a:p>
          <a:p>
            <a:pPr lvl="1"/>
            <a:r>
              <a:rPr lang="fr-FR" smtClean="0"/>
              <a:t>Conversion of these data items into ten indicators:</a:t>
            </a: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16</a:t>
            </a:fld>
            <a:endParaRPr lang="en-US"/>
          </a:p>
        </p:txBody>
      </p:sp>
      <p:sp>
        <p:nvSpPr>
          <p:cNvPr id="6" name="Rectangle 5"/>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0" y="0"/>
            <a:ext cx="9144000" cy="836613"/>
          </a:xfrm>
        </p:spPr>
        <p:txBody>
          <a:bodyPr/>
          <a:lstStyle/>
          <a:p>
            <a:r>
              <a:rPr lang="en-US">
                <a:solidFill>
                  <a:srgbClr val="000099"/>
                </a:solidFill>
              </a:rPr>
              <a:t>QoS of 3G mobile Internet</a:t>
            </a:r>
            <a:endParaRPr lang="en-US" smtClean="0"/>
          </a:p>
        </p:txBody>
      </p:sp>
      <p:sp>
        <p:nvSpPr>
          <p:cNvPr id="13316" name="Rectangle 3"/>
          <p:cNvSpPr>
            <a:spLocks noGrp="1" noChangeArrowheads="1"/>
          </p:cNvSpPr>
          <p:nvPr>
            <p:ph type="body" idx="1"/>
          </p:nvPr>
        </p:nvSpPr>
        <p:spPr>
          <a:xfrm>
            <a:off x="0" y="620713"/>
            <a:ext cx="9144000" cy="6237287"/>
          </a:xfrm>
        </p:spPr>
        <p:txBody>
          <a:bodyPr/>
          <a:lstStyle/>
          <a:p>
            <a:r>
              <a:rPr lang="en-US" sz="2800" smtClean="0"/>
              <a:t>List of the ten indicators measured:</a:t>
            </a:r>
            <a:endParaRPr lang="en-US" sz="2800" dirty="0" smtClean="0"/>
          </a:p>
          <a:p>
            <a:pPr lvl="1"/>
            <a:r>
              <a:rPr lang="fr-FR" sz="2000" i="1" u="sng" smtClean="0"/>
              <a:t>Successful connection rate</a:t>
            </a:r>
            <a:r>
              <a:rPr lang="fr-FR" sz="2000" smtClean="0"/>
              <a:t>: a connection is successful when it is set up in less than one minute. The successful connection rate is calculated on the basis of all of the measurements taken.</a:t>
            </a:r>
            <a:endParaRPr lang="fr-FR" sz="2000" dirty="0" smtClean="0"/>
          </a:p>
          <a:p>
            <a:pPr lvl="1"/>
            <a:r>
              <a:rPr lang="fr-FR" sz="2000" i="1" u="sng">
                <a:solidFill>
                  <a:srgbClr val="000099"/>
                </a:solidFill>
                <a:ea typeface="+mn-ea"/>
                <a:cs typeface="+mn-cs"/>
              </a:rPr>
              <a:t>Successful connection </a:t>
            </a:r>
            <a:r>
              <a:rPr lang="fr-FR" sz="2000" i="1" u="sng" smtClean="0">
                <a:solidFill>
                  <a:srgbClr val="000099"/>
                </a:solidFill>
                <a:ea typeface="+mn-ea"/>
                <a:cs typeface="+mn-cs"/>
              </a:rPr>
              <a:t>in under ten seconds rate</a:t>
            </a:r>
            <a:r>
              <a:rPr lang="fr-FR" sz="2000" smtClean="0"/>
              <a:t>: the </a:t>
            </a:r>
            <a:r>
              <a:rPr lang="en-US" sz="2000" smtClean="0"/>
              <a:t>successful </a:t>
            </a:r>
            <a:r>
              <a:rPr lang="en-US" sz="2000"/>
              <a:t>connection </a:t>
            </a:r>
            <a:r>
              <a:rPr lang="en-US" sz="2000" smtClean="0"/>
              <a:t>in </a:t>
            </a:r>
            <a:r>
              <a:rPr lang="en-US" sz="2000"/>
              <a:t>under ten </a:t>
            </a:r>
            <a:r>
              <a:rPr lang="en-US" sz="2000" smtClean="0"/>
              <a:t>seconds</a:t>
            </a:r>
            <a:r>
              <a:rPr lang="fr-FR" sz="2000"/>
              <a:t> </a:t>
            </a:r>
            <a:r>
              <a:rPr lang="en-US" sz="2000"/>
              <a:t>rate is calculated on the basis of all of the measurements </a:t>
            </a:r>
            <a:r>
              <a:rPr lang="en-US" sz="2000" smtClean="0"/>
              <a:t>taken.</a:t>
            </a:r>
            <a:endParaRPr lang="fr-FR" sz="2000" dirty="0" smtClean="0"/>
          </a:p>
          <a:p>
            <a:pPr lvl="1"/>
            <a:r>
              <a:rPr lang="fr-FR" sz="2000" i="1" u="sng" smtClean="0"/>
              <a:t>The rate for 1 MB files transferred in less than two minutes</a:t>
            </a:r>
            <a:r>
              <a:rPr lang="fr-FR" sz="2000" smtClean="0"/>
              <a:t>: a file is considered to have been sent when it has been transmitted in its entirety, and with its content in order, within a period Dmax. The rate is calculated on the basis of the total number of files sent.</a:t>
            </a:r>
            <a:endParaRPr lang="fr-FR" sz="2000" dirty="0" smtClean="0"/>
          </a:p>
          <a:p>
            <a:pPr lvl="1"/>
            <a:r>
              <a:rPr lang="fr-FR" sz="2000" i="1" u="sng" smtClean="0"/>
              <a:t>The rate for 5 MB files received in less than five minutes</a:t>
            </a:r>
            <a:r>
              <a:rPr lang="fr-FR" sz="2000" smtClean="0"/>
              <a:t>: a file is considered to have been received when it has been downloaded in its entirety and with its content in order. The rate is calculated on the basis of the total number of files downloaded.</a:t>
            </a:r>
            <a:endParaRPr lang="fr-FR" sz="2000" dirty="0" smtClean="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17</a:t>
            </a:fld>
            <a:endParaRPr lang="en-US"/>
          </a:p>
        </p:txBody>
      </p:sp>
      <p:sp>
        <p:nvSpPr>
          <p:cNvPr id="6" name="Rectangle 5"/>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0" y="0"/>
            <a:ext cx="9144000" cy="836613"/>
          </a:xfrm>
        </p:spPr>
        <p:txBody>
          <a:bodyPr/>
          <a:lstStyle/>
          <a:p>
            <a:r>
              <a:rPr lang="en-US" dirty="0" err="1"/>
              <a:t>QoS</a:t>
            </a:r>
            <a:r>
              <a:rPr lang="en-US" dirty="0"/>
              <a:t> of 3G mobile Internet</a:t>
            </a:r>
            <a:endParaRPr lang="en-US" dirty="0" smtClean="0"/>
          </a:p>
        </p:txBody>
      </p:sp>
      <p:sp>
        <p:nvSpPr>
          <p:cNvPr id="13316" name="Rectangle 3"/>
          <p:cNvSpPr>
            <a:spLocks noGrp="1" noChangeArrowheads="1"/>
          </p:cNvSpPr>
          <p:nvPr>
            <p:ph type="body" idx="1"/>
          </p:nvPr>
        </p:nvSpPr>
        <p:spPr>
          <a:xfrm>
            <a:off x="14477" y="1196752"/>
            <a:ext cx="9144000" cy="4606925"/>
          </a:xfrm>
        </p:spPr>
        <p:txBody>
          <a:bodyPr/>
          <a:lstStyle/>
          <a:p>
            <a:pPr>
              <a:defRPr/>
            </a:pPr>
            <a:r>
              <a:rPr lang="en-US" sz="2800" dirty="0">
                <a:solidFill>
                  <a:srgbClr val="000099"/>
                </a:solidFill>
              </a:rPr>
              <a:t>List of the ten indicators measured</a:t>
            </a:r>
            <a:r>
              <a:rPr lang="en-US" sz="2800" dirty="0"/>
              <a:t>:</a:t>
            </a:r>
          </a:p>
          <a:p>
            <a:pPr marL="0" indent="0">
              <a:buFontTx/>
              <a:buNone/>
              <a:defRPr/>
            </a:pPr>
            <a:endParaRPr lang="en-US" sz="2800" dirty="0"/>
          </a:p>
          <a:p>
            <a:pPr lvl="1">
              <a:defRPr/>
            </a:pPr>
            <a:r>
              <a:rPr lang="fr-CH" sz="2000" i="1" u="sng" dirty="0">
                <a:solidFill>
                  <a:srgbClr val="000099"/>
                </a:solidFill>
              </a:rPr>
              <a:t>Data rate </a:t>
            </a:r>
            <a:r>
              <a:rPr lang="fr-CH" sz="2000" i="1" u="sng" dirty="0" err="1">
                <a:solidFill>
                  <a:srgbClr val="000099"/>
                </a:solidFill>
              </a:rPr>
              <a:t>achieved</a:t>
            </a:r>
            <a:r>
              <a:rPr lang="fr-CH" sz="2000" i="1" u="sng" dirty="0">
                <a:solidFill>
                  <a:srgbClr val="000099"/>
                </a:solidFill>
              </a:rPr>
              <a:t> for 90% of 5 MB files sent</a:t>
            </a:r>
            <a:r>
              <a:rPr lang="x-none" sz="2000" i="1">
                <a:solidFill>
                  <a:srgbClr val="000099"/>
                </a:solidFill>
              </a:rPr>
              <a:t>: </a:t>
            </a:r>
            <a:r>
              <a:rPr lang="fr-CH" sz="2000" dirty="0">
                <a:solidFill>
                  <a:srgbClr val="000099"/>
                </a:solidFill>
              </a:rPr>
              <a:t>corresponds to the 90th percentile of files sent.</a:t>
            </a:r>
            <a:endParaRPr lang="fr-FR" sz="2000" dirty="0">
              <a:solidFill>
                <a:srgbClr val="000099"/>
              </a:solidFill>
            </a:endParaRPr>
          </a:p>
          <a:p>
            <a:pPr lvl="1">
              <a:defRPr/>
            </a:pPr>
            <a:r>
              <a:rPr lang="fr-CH" sz="2000" i="1" u="sng" dirty="0">
                <a:solidFill>
                  <a:srgbClr val="000099"/>
                </a:solidFill>
              </a:rPr>
              <a:t>Data rate </a:t>
            </a:r>
            <a:r>
              <a:rPr lang="fr-CH" sz="2000" i="1" u="sng" dirty="0" err="1">
                <a:solidFill>
                  <a:srgbClr val="000099"/>
                </a:solidFill>
              </a:rPr>
              <a:t>achieved</a:t>
            </a:r>
            <a:r>
              <a:rPr lang="fr-CH" sz="2000" i="1" u="sng" dirty="0">
                <a:solidFill>
                  <a:srgbClr val="000099"/>
                </a:solidFill>
              </a:rPr>
              <a:t> for 50% of 5 MB files sent</a:t>
            </a:r>
            <a:r>
              <a:rPr lang="fr-CH" sz="2000" i="1" dirty="0">
                <a:solidFill>
                  <a:srgbClr val="000099"/>
                </a:solidFill>
              </a:rPr>
              <a:t>: </a:t>
            </a:r>
            <a:r>
              <a:rPr lang="fr-CH" sz="2000" dirty="0">
                <a:solidFill>
                  <a:srgbClr val="000099"/>
                </a:solidFill>
              </a:rPr>
              <a:t>corresponds to the 50th percentile of files sent</a:t>
            </a:r>
            <a:r>
              <a:rPr lang="x-none" sz="2000">
                <a:solidFill>
                  <a:srgbClr val="000099"/>
                </a:solidFill>
              </a:rPr>
              <a:t>.</a:t>
            </a:r>
            <a:endParaRPr lang="fr-FR" sz="2000" dirty="0">
              <a:solidFill>
                <a:srgbClr val="000099"/>
              </a:solidFill>
            </a:endParaRPr>
          </a:p>
          <a:p>
            <a:pPr lvl="1">
              <a:defRPr/>
            </a:pPr>
            <a:r>
              <a:rPr lang="fr-CH" sz="2000" i="1" u="sng" dirty="0">
                <a:solidFill>
                  <a:srgbClr val="000099"/>
                </a:solidFill>
              </a:rPr>
              <a:t>Data rate </a:t>
            </a:r>
            <a:r>
              <a:rPr lang="fr-CH" sz="2000" i="1" u="sng" dirty="0" err="1">
                <a:solidFill>
                  <a:srgbClr val="000099"/>
                </a:solidFill>
              </a:rPr>
              <a:t>achieved</a:t>
            </a:r>
            <a:r>
              <a:rPr lang="fr-CH" sz="2000" i="1" u="sng" dirty="0">
                <a:solidFill>
                  <a:srgbClr val="000099"/>
                </a:solidFill>
              </a:rPr>
              <a:t> for 10% of 5 MB files </a:t>
            </a:r>
            <a:r>
              <a:rPr lang="fr-CH" sz="2000" i="1" u="sng" dirty="0" err="1">
                <a:solidFill>
                  <a:srgbClr val="000099"/>
                </a:solidFill>
              </a:rPr>
              <a:t>received</a:t>
            </a:r>
            <a:r>
              <a:rPr lang="fr-CH" sz="2000" i="1" dirty="0">
                <a:solidFill>
                  <a:srgbClr val="000099"/>
                </a:solidFill>
              </a:rPr>
              <a:t>: </a:t>
            </a:r>
            <a:r>
              <a:rPr lang="fr-CH" sz="2000" dirty="0">
                <a:solidFill>
                  <a:srgbClr val="000099"/>
                </a:solidFill>
              </a:rPr>
              <a:t>corresponds to the 10th percentile of files sent</a:t>
            </a:r>
            <a:r>
              <a:rPr lang="x-none" sz="2000">
                <a:solidFill>
                  <a:srgbClr val="000099"/>
                </a:solidFill>
              </a:rPr>
              <a:t>.</a:t>
            </a:r>
            <a:endParaRPr lang="fr-FR" sz="2000" dirty="0">
              <a:solidFill>
                <a:srgbClr val="000099"/>
              </a:solidFill>
            </a:endParaRP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18</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0" y="0"/>
            <a:ext cx="9144000" cy="836613"/>
          </a:xfrm>
        </p:spPr>
        <p:txBody>
          <a:bodyPr/>
          <a:lstStyle/>
          <a:p>
            <a:r>
              <a:rPr lang="en-US" dirty="0" err="1"/>
              <a:t>QoS</a:t>
            </a:r>
            <a:r>
              <a:rPr lang="en-US" dirty="0"/>
              <a:t> of 3G mobile Internet</a:t>
            </a:r>
            <a:endParaRPr lang="en-US" dirty="0" smtClean="0"/>
          </a:p>
        </p:txBody>
      </p:sp>
      <p:sp>
        <p:nvSpPr>
          <p:cNvPr id="13316" name="Rectangle 3"/>
          <p:cNvSpPr>
            <a:spLocks noGrp="1" noChangeArrowheads="1"/>
          </p:cNvSpPr>
          <p:nvPr>
            <p:ph type="body" idx="1"/>
          </p:nvPr>
        </p:nvSpPr>
        <p:spPr>
          <a:xfrm>
            <a:off x="0" y="981075"/>
            <a:ext cx="9144000" cy="4248150"/>
          </a:xfrm>
        </p:spPr>
        <p:txBody>
          <a:bodyPr/>
          <a:lstStyle/>
          <a:p>
            <a:pPr>
              <a:defRPr/>
            </a:pPr>
            <a:r>
              <a:rPr lang="en-US" sz="2800" dirty="0">
                <a:solidFill>
                  <a:srgbClr val="000099"/>
                </a:solidFill>
              </a:rPr>
              <a:t>List of the ten indicators measured</a:t>
            </a:r>
            <a:r>
              <a:rPr lang="en-US" sz="2800" dirty="0"/>
              <a:t>:</a:t>
            </a:r>
          </a:p>
          <a:p>
            <a:pPr marL="0" indent="0">
              <a:buFontTx/>
              <a:buNone/>
              <a:defRPr/>
            </a:pPr>
            <a:endParaRPr lang="en-US" sz="2800" dirty="0"/>
          </a:p>
          <a:p>
            <a:pPr lvl="1">
              <a:defRPr/>
            </a:pPr>
            <a:r>
              <a:rPr lang="fr-CH" sz="2000" i="1" u="sng" dirty="0">
                <a:solidFill>
                  <a:srgbClr val="000099"/>
                </a:solidFill>
              </a:rPr>
              <a:t>Data rate </a:t>
            </a:r>
            <a:r>
              <a:rPr lang="fr-CH" sz="2000" i="1" u="sng" dirty="0" err="1">
                <a:solidFill>
                  <a:srgbClr val="000099"/>
                </a:solidFill>
              </a:rPr>
              <a:t>achieved</a:t>
            </a:r>
            <a:r>
              <a:rPr lang="fr-CH" sz="2000" i="1" u="sng" dirty="0">
                <a:solidFill>
                  <a:srgbClr val="000099"/>
                </a:solidFill>
              </a:rPr>
              <a:t> for 90% of 5 MB files sent</a:t>
            </a:r>
            <a:r>
              <a:rPr lang="x-none" sz="2000" i="1">
                <a:solidFill>
                  <a:srgbClr val="000099"/>
                </a:solidFill>
              </a:rPr>
              <a:t>: </a:t>
            </a:r>
            <a:r>
              <a:rPr lang="fr-CH" sz="2000" dirty="0">
                <a:solidFill>
                  <a:srgbClr val="000099"/>
                </a:solidFill>
              </a:rPr>
              <a:t>corresponds to the 90th percentile of files sent.</a:t>
            </a:r>
            <a:endParaRPr lang="fr-FR" sz="2000" dirty="0">
              <a:solidFill>
                <a:srgbClr val="000099"/>
              </a:solidFill>
            </a:endParaRPr>
          </a:p>
          <a:p>
            <a:pPr lvl="1">
              <a:defRPr/>
            </a:pPr>
            <a:r>
              <a:rPr lang="fr-CH" sz="2000" i="1" u="sng" dirty="0">
                <a:solidFill>
                  <a:srgbClr val="000099"/>
                </a:solidFill>
              </a:rPr>
              <a:t>Data rate </a:t>
            </a:r>
            <a:r>
              <a:rPr lang="fr-CH" sz="2000" i="1" u="sng" dirty="0" err="1">
                <a:solidFill>
                  <a:srgbClr val="000099"/>
                </a:solidFill>
              </a:rPr>
              <a:t>achieved</a:t>
            </a:r>
            <a:r>
              <a:rPr lang="fr-CH" sz="2000" i="1" u="sng" dirty="0">
                <a:solidFill>
                  <a:srgbClr val="000099"/>
                </a:solidFill>
              </a:rPr>
              <a:t> for 50% of 5 MB files sent</a:t>
            </a:r>
            <a:r>
              <a:rPr lang="fr-CH" sz="2000" i="1" dirty="0">
                <a:solidFill>
                  <a:srgbClr val="000099"/>
                </a:solidFill>
              </a:rPr>
              <a:t>: </a:t>
            </a:r>
            <a:r>
              <a:rPr lang="fr-CH" sz="2000" dirty="0">
                <a:solidFill>
                  <a:srgbClr val="000099"/>
                </a:solidFill>
              </a:rPr>
              <a:t>corresponds to the 50th percentile of files sent</a:t>
            </a:r>
            <a:r>
              <a:rPr lang="x-none" sz="2000">
                <a:solidFill>
                  <a:srgbClr val="000099"/>
                </a:solidFill>
              </a:rPr>
              <a:t>.</a:t>
            </a:r>
            <a:endParaRPr lang="fr-FR" sz="2000" dirty="0">
              <a:solidFill>
                <a:srgbClr val="000099"/>
              </a:solidFill>
            </a:endParaRPr>
          </a:p>
          <a:p>
            <a:pPr lvl="1">
              <a:defRPr/>
            </a:pPr>
            <a:r>
              <a:rPr lang="fr-CH" sz="2000" i="1" u="sng" dirty="0">
                <a:solidFill>
                  <a:srgbClr val="000099"/>
                </a:solidFill>
              </a:rPr>
              <a:t>Data rate </a:t>
            </a:r>
            <a:r>
              <a:rPr lang="fr-CH" sz="2000" i="1" u="sng" dirty="0" err="1">
                <a:solidFill>
                  <a:srgbClr val="000099"/>
                </a:solidFill>
              </a:rPr>
              <a:t>achieved</a:t>
            </a:r>
            <a:r>
              <a:rPr lang="fr-CH" sz="2000" i="1" u="sng" dirty="0">
                <a:solidFill>
                  <a:srgbClr val="000099"/>
                </a:solidFill>
              </a:rPr>
              <a:t> for 10% of 5 MB files </a:t>
            </a:r>
            <a:r>
              <a:rPr lang="fr-CH" sz="2000" i="1" u="sng" dirty="0" err="1">
                <a:solidFill>
                  <a:srgbClr val="000099"/>
                </a:solidFill>
              </a:rPr>
              <a:t>received</a:t>
            </a:r>
            <a:r>
              <a:rPr lang="fr-CH" sz="2000" i="1" dirty="0">
                <a:solidFill>
                  <a:srgbClr val="000099"/>
                </a:solidFill>
              </a:rPr>
              <a:t>: </a:t>
            </a:r>
            <a:r>
              <a:rPr lang="fr-CH" sz="2000" dirty="0">
                <a:solidFill>
                  <a:srgbClr val="000099"/>
                </a:solidFill>
              </a:rPr>
              <a:t>corresponds to the 10th percentile of files sent</a:t>
            </a:r>
            <a:r>
              <a:rPr lang="x-none" sz="2000">
                <a:solidFill>
                  <a:srgbClr val="000099"/>
                </a:solidFill>
              </a:rPr>
              <a:t>.</a:t>
            </a:r>
            <a:endParaRPr lang="fr-FR" sz="2000" dirty="0">
              <a:solidFill>
                <a:srgbClr val="000099"/>
              </a:solidFill>
            </a:endParaRP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19</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188640"/>
            <a:ext cx="9144000" cy="836613"/>
          </a:xfrm>
        </p:spPr>
        <p:txBody>
          <a:bodyPr/>
          <a:lstStyle/>
          <a:p>
            <a:r>
              <a:rPr lang="fr-FR" smtClean="0"/>
              <a:t>Presentation outline</a:t>
            </a:r>
          </a:p>
        </p:txBody>
      </p:sp>
      <p:sp>
        <p:nvSpPr>
          <p:cNvPr id="6148" name="Rectangle 3"/>
          <p:cNvSpPr>
            <a:spLocks noGrp="1" noChangeArrowheads="1"/>
          </p:cNvSpPr>
          <p:nvPr>
            <p:ph type="body" idx="1"/>
          </p:nvPr>
        </p:nvSpPr>
        <p:spPr>
          <a:xfrm>
            <a:off x="467544" y="1052736"/>
            <a:ext cx="8388424" cy="5329238"/>
          </a:xfrm>
        </p:spPr>
        <p:txBody>
          <a:bodyPr/>
          <a:lstStyle/>
          <a:p>
            <a:pPr>
              <a:defRPr/>
            </a:pPr>
            <a:r>
              <a:rPr lang="fr-FR" sz="2700" dirty="0" smtClean="0"/>
              <a:t>Introduction: Basic </a:t>
            </a:r>
            <a:r>
              <a:rPr lang="fr-FR" sz="2700" dirty="0" err="1" smtClean="0"/>
              <a:t>principles</a:t>
            </a:r>
            <a:r>
              <a:rPr lang="fr-FR" sz="2700" dirty="0" smtClean="0"/>
              <a:t> of </a:t>
            </a:r>
            <a:r>
              <a:rPr lang="fr-FR" sz="2700" dirty="0" err="1" smtClean="0"/>
              <a:t>QoS</a:t>
            </a:r>
            <a:endParaRPr lang="fr-FR" sz="2700" dirty="0" smtClean="0"/>
          </a:p>
          <a:p>
            <a:pPr>
              <a:defRPr/>
            </a:pPr>
            <a:r>
              <a:rPr lang="fr-FR" sz="2700" dirty="0" smtClean="0"/>
              <a:t>The 3G mobile Internet service in </a:t>
            </a:r>
            <a:r>
              <a:rPr lang="fr-FR" sz="2700" dirty="0" err="1" smtClean="0"/>
              <a:t>Morocco</a:t>
            </a:r>
            <a:endParaRPr lang="fr-FR" sz="2700" dirty="0" smtClean="0"/>
          </a:p>
          <a:p>
            <a:pPr>
              <a:defRPr/>
            </a:pPr>
            <a:r>
              <a:rPr lang="fr-FR" sz="2700" dirty="0" smtClean="0"/>
              <a:t>Types of </a:t>
            </a:r>
            <a:r>
              <a:rPr lang="fr-FR" sz="2700" dirty="0" err="1" smtClean="0"/>
              <a:t>measurement</a:t>
            </a:r>
            <a:r>
              <a:rPr lang="fr-FR" sz="2700" dirty="0" smtClean="0"/>
              <a:t>:</a:t>
            </a:r>
          </a:p>
          <a:p>
            <a:pPr lvl="1">
              <a:defRPr/>
            </a:pPr>
            <a:r>
              <a:rPr lang="fr-FR" sz="2700" dirty="0" smtClean="0"/>
              <a:t>3G mobile Internet on PC</a:t>
            </a:r>
          </a:p>
          <a:p>
            <a:pPr lvl="1">
              <a:defRPr/>
            </a:pPr>
            <a:r>
              <a:rPr lang="fr-FR" sz="2700" dirty="0"/>
              <a:t>3G mobile Internet on </a:t>
            </a:r>
            <a:r>
              <a:rPr lang="fr-FR" sz="2700" dirty="0" err="1" smtClean="0"/>
              <a:t>smartphones</a:t>
            </a:r>
            <a:endParaRPr lang="fr-FR" sz="2700" dirty="0" smtClean="0"/>
          </a:p>
          <a:p>
            <a:pPr lvl="1">
              <a:defRPr/>
            </a:pPr>
            <a:r>
              <a:rPr lang="fr-FR" sz="2700" dirty="0" smtClean="0"/>
              <a:t>FTP or HTTP </a:t>
            </a:r>
            <a:r>
              <a:rPr lang="fr-FR" sz="2700" dirty="0" err="1" smtClean="0"/>
              <a:t>measurements</a:t>
            </a:r>
            <a:endParaRPr lang="fr-FR" sz="2700" dirty="0" smtClean="0"/>
          </a:p>
          <a:p>
            <a:pPr>
              <a:defRPr/>
            </a:pPr>
            <a:r>
              <a:rPr lang="fr-FR" sz="2700" dirty="0" err="1" smtClean="0"/>
              <a:t>Indicators</a:t>
            </a:r>
            <a:r>
              <a:rPr lang="fr-FR" sz="2700" dirty="0" smtClean="0"/>
              <a:t> </a:t>
            </a:r>
            <a:r>
              <a:rPr lang="fr-FR" sz="2700" dirty="0" err="1" smtClean="0"/>
              <a:t>measured</a:t>
            </a:r>
            <a:r>
              <a:rPr lang="fr-FR" sz="2700" dirty="0" smtClean="0"/>
              <a:t> (</a:t>
            </a:r>
            <a:r>
              <a:rPr lang="fr-FR" sz="2700" dirty="0" err="1" smtClean="0"/>
              <a:t>definitions</a:t>
            </a:r>
            <a:r>
              <a:rPr lang="fr-FR" sz="2700" dirty="0" smtClean="0"/>
              <a:t>)</a:t>
            </a:r>
          </a:p>
          <a:p>
            <a:pPr>
              <a:defRPr/>
            </a:pPr>
            <a:r>
              <a:rPr lang="fr-FR" sz="2700" dirty="0" err="1" smtClean="0"/>
              <a:t>Measurement</a:t>
            </a:r>
            <a:r>
              <a:rPr lang="fr-FR" sz="2700" dirty="0" smtClean="0"/>
              <a:t> server </a:t>
            </a:r>
            <a:r>
              <a:rPr lang="fr-FR" sz="2700" dirty="0" err="1" smtClean="0"/>
              <a:t>platform</a:t>
            </a:r>
            <a:endParaRPr lang="fr-FR" sz="2700" dirty="0" smtClean="0"/>
          </a:p>
          <a:p>
            <a:pPr>
              <a:defRPr/>
            </a:pPr>
            <a:r>
              <a:rPr lang="fr-FR" sz="2700" dirty="0" err="1" smtClean="0"/>
              <a:t>Measurement</a:t>
            </a:r>
            <a:r>
              <a:rPr lang="fr-FR" sz="2700" dirty="0" smtClean="0"/>
              <a:t> </a:t>
            </a:r>
            <a:r>
              <a:rPr lang="fr-FR" sz="2700" dirty="0" err="1" smtClean="0"/>
              <a:t>tools</a:t>
            </a:r>
            <a:endParaRPr lang="fr-FR" sz="2700" dirty="0" smtClean="0"/>
          </a:p>
          <a:p>
            <a:pPr marL="342900" lvl="1" indent="-342900">
              <a:buSzPct val="75000"/>
              <a:buBlip>
                <a:blip r:embed="rId3"/>
              </a:buBlip>
              <a:defRPr/>
            </a:pPr>
            <a:r>
              <a:rPr lang="fr-FR" sz="2700" dirty="0"/>
              <a:t>Conclusions </a:t>
            </a:r>
            <a:r>
              <a:rPr lang="fr-FR" sz="2700" dirty="0" smtClean="0"/>
              <a:t>and </a:t>
            </a:r>
            <a:r>
              <a:rPr lang="fr-FR" sz="2700" dirty="0" err="1" smtClean="0"/>
              <a:t>recommendations</a:t>
            </a:r>
            <a:endParaRPr lang="fr-FR" sz="2700" dirty="0"/>
          </a:p>
        </p:txBody>
      </p:sp>
      <p:sp>
        <p:nvSpPr>
          <p:cNvPr id="2" name="Espace réservé du numéro de diapositive 1"/>
          <p:cNvSpPr>
            <a:spLocks noGrp="1"/>
          </p:cNvSpPr>
          <p:nvPr>
            <p:ph type="sldNum" sz="quarter" idx="11"/>
          </p:nvPr>
        </p:nvSpPr>
        <p:spPr>
          <a:xfrm>
            <a:off x="7751763" y="6525344"/>
            <a:ext cx="1366837" cy="359644"/>
          </a:xfrm>
        </p:spPr>
        <p:txBody>
          <a:bodyPr/>
          <a:lstStyle/>
          <a:p>
            <a:pPr>
              <a:defRPr/>
            </a:pPr>
            <a:fld id="{68634B60-16E9-421C-BEAE-A5921D67FD8D}" type="slidenum">
              <a:rPr lang="en-US" smtClean="0"/>
              <a:pPr>
                <a:defRPr/>
              </a:pPr>
              <a:t>2</a:t>
            </a:fld>
            <a:endParaRPr lang="en-US" dirty="0"/>
          </a:p>
        </p:txBody>
      </p:sp>
      <p:sp>
        <p:nvSpPr>
          <p:cNvPr id="6" name="Rectangle 5"/>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Tree>
    <p:extLst>
      <p:ext uri="{BB962C8B-B14F-4D97-AF65-F5344CB8AC3E}">
        <p14:creationId xmlns:p14="http://schemas.microsoft.com/office/powerpoint/2010/main" val="28801156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0" y="0"/>
            <a:ext cx="9144000" cy="836613"/>
          </a:xfrm>
        </p:spPr>
        <p:txBody>
          <a:bodyPr/>
          <a:lstStyle/>
          <a:p>
            <a:r>
              <a:rPr lang="en-US" dirty="0" err="1"/>
              <a:t>QoS</a:t>
            </a:r>
            <a:r>
              <a:rPr lang="en-US" dirty="0"/>
              <a:t> of 3G mobile Internet</a:t>
            </a:r>
            <a:endParaRPr lang="fr-FR" dirty="0" smtClean="0"/>
          </a:p>
        </p:txBody>
      </p:sp>
      <p:sp>
        <p:nvSpPr>
          <p:cNvPr id="6148" name="Rectangle 3"/>
          <p:cNvSpPr>
            <a:spLocks noGrp="1" noChangeArrowheads="1"/>
          </p:cNvSpPr>
          <p:nvPr>
            <p:ph type="body" idx="1"/>
          </p:nvPr>
        </p:nvSpPr>
        <p:spPr>
          <a:xfrm>
            <a:off x="0" y="836613"/>
            <a:ext cx="9144000" cy="5400675"/>
          </a:xfrm>
        </p:spPr>
        <p:txBody>
          <a:bodyPr/>
          <a:lstStyle/>
          <a:p>
            <a:pPr>
              <a:defRPr/>
            </a:pPr>
            <a:r>
              <a:rPr lang="fr-FR" dirty="0" err="1"/>
              <a:t>Measured</a:t>
            </a:r>
            <a:r>
              <a:rPr lang="fr-FR" dirty="0"/>
              <a:t> </a:t>
            </a:r>
            <a:r>
              <a:rPr lang="fr-FR" dirty="0" err="1"/>
              <a:t>indicators</a:t>
            </a:r>
            <a:r>
              <a:rPr lang="fr-FR" dirty="0"/>
              <a:t>:</a:t>
            </a:r>
          </a:p>
          <a:p>
            <a:pPr>
              <a:defRPr/>
            </a:pPr>
            <a:endParaRPr lang="fr-FR" dirty="0"/>
          </a:p>
          <a:p>
            <a:pPr lvl="1">
              <a:defRPr/>
            </a:pPr>
            <a:r>
              <a:rPr lang="fr-FR" dirty="0"/>
              <a:t>Important note:</a:t>
            </a:r>
          </a:p>
          <a:p>
            <a:pPr marL="457200" lvl="1" indent="0">
              <a:buNone/>
              <a:defRPr/>
            </a:pPr>
            <a:r>
              <a:rPr lang="fr-FR" dirty="0"/>
              <a:t>The data rate for 3G networks </a:t>
            </a:r>
            <a:r>
              <a:rPr lang="fr-FR" dirty="0" err="1"/>
              <a:t>is</a:t>
            </a:r>
            <a:r>
              <a:rPr lang="fr-FR" dirty="0"/>
              <a:t> </a:t>
            </a:r>
            <a:r>
              <a:rPr lang="fr-FR" b="1" dirty="0" err="1"/>
              <a:t>shared</a:t>
            </a:r>
            <a:r>
              <a:rPr lang="fr-FR" dirty="0"/>
              <a:t> </a:t>
            </a:r>
            <a:r>
              <a:rPr lang="fr-FR" dirty="0" err="1"/>
              <a:t>among</a:t>
            </a:r>
            <a:r>
              <a:rPr lang="fr-FR" dirty="0"/>
              <a:t> </a:t>
            </a:r>
            <a:r>
              <a:rPr lang="fr-FR" dirty="0" err="1"/>
              <a:t>users</a:t>
            </a:r>
            <a:r>
              <a:rPr lang="fr-FR" dirty="0"/>
              <a:t>. The data rate </a:t>
            </a:r>
            <a:r>
              <a:rPr lang="fr-FR" dirty="0" err="1"/>
              <a:t>actually</a:t>
            </a:r>
            <a:r>
              <a:rPr lang="fr-FR" dirty="0"/>
              <a:t> </a:t>
            </a:r>
            <a:r>
              <a:rPr lang="fr-FR" dirty="0" err="1"/>
              <a:t>used</a:t>
            </a:r>
            <a:r>
              <a:rPr lang="fr-FR" dirty="0"/>
              <a:t> </a:t>
            </a:r>
            <a:r>
              <a:rPr lang="fr-FR" dirty="0" err="1"/>
              <a:t>is</a:t>
            </a:r>
            <a:r>
              <a:rPr lang="fr-FR" dirty="0"/>
              <a:t> </a:t>
            </a:r>
            <a:r>
              <a:rPr lang="fr-FR" dirty="0" err="1"/>
              <a:t>always</a:t>
            </a:r>
            <a:r>
              <a:rPr lang="fr-FR" dirty="0"/>
              <a:t> </a:t>
            </a:r>
            <a:r>
              <a:rPr lang="fr-FR" b="1" dirty="0" err="1"/>
              <a:t>lower</a:t>
            </a:r>
            <a:r>
              <a:rPr lang="fr-FR" dirty="0"/>
              <a:t> </a:t>
            </a:r>
            <a:r>
              <a:rPr lang="fr-FR" dirty="0" err="1"/>
              <a:t>than</a:t>
            </a:r>
            <a:r>
              <a:rPr lang="fr-FR" dirty="0"/>
              <a:t> the </a:t>
            </a:r>
            <a:r>
              <a:rPr lang="fr-FR" dirty="0" err="1"/>
              <a:t>theoretical</a:t>
            </a:r>
            <a:r>
              <a:rPr lang="fr-FR" dirty="0"/>
              <a:t> data rate (as </a:t>
            </a:r>
            <a:r>
              <a:rPr lang="fr-FR" dirty="0" err="1"/>
              <a:t>marketed</a:t>
            </a:r>
            <a:r>
              <a:rPr lang="fr-FR" dirty="0"/>
              <a:t>). This </a:t>
            </a:r>
            <a:r>
              <a:rPr lang="fr-FR" dirty="0" err="1"/>
              <a:t>is</a:t>
            </a:r>
            <a:r>
              <a:rPr lang="fr-FR" dirty="0"/>
              <a:t> due to </a:t>
            </a:r>
            <a:r>
              <a:rPr lang="fr-FR" dirty="0" err="1"/>
              <a:t>technological</a:t>
            </a:r>
            <a:r>
              <a:rPr lang="fr-FR" dirty="0"/>
              <a:t> </a:t>
            </a:r>
            <a:r>
              <a:rPr lang="fr-FR" dirty="0" err="1"/>
              <a:t>constraints</a:t>
            </a:r>
            <a:r>
              <a:rPr lang="fr-FR" dirty="0"/>
              <a:t>.</a:t>
            </a:r>
          </a:p>
          <a:p>
            <a:pPr marL="457200" lvl="1" indent="0">
              <a:buNone/>
              <a:defRPr/>
            </a:pPr>
            <a:r>
              <a:rPr lang="fr-FR" dirty="0" err="1"/>
              <a:t>However</a:t>
            </a:r>
            <a:r>
              <a:rPr lang="fr-FR" dirty="0"/>
              <a:t>, </a:t>
            </a:r>
            <a:r>
              <a:rPr lang="fr-FR" dirty="0" err="1"/>
              <a:t>this</a:t>
            </a:r>
            <a:r>
              <a:rPr lang="fr-FR" dirty="0"/>
              <a:t> data rate </a:t>
            </a:r>
            <a:r>
              <a:rPr lang="fr-FR" dirty="0" err="1"/>
              <a:t>is</a:t>
            </a:r>
            <a:r>
              <a:rPr lang="fr-FR" dirty="0"/>
              <a:t> </a:t>
            </a:r>
            <a:r>
              <a:rPr lang="fr-FR" b="1" dirty="0" err="1"/>
              <a:t>measurable</a:t>
            </a:r>
            <a:r>
              <a:rPr lang="fr-FR" dirty="0"/>
              <a:t> for all </a:t>
            </a:r>
            <a:r>
              <a:rPr lang="fr-FR" dirty="0" err="1"/>
              <a:t>operators</a:t>
            </a:r>
            <a:r>
              <a:rPr lang="fr-FR" dirty="0"/>
              <a:t>, </a:t>
            </a:r>
            <a:r>
              <a:rPr lang="fr-FR" dirty="0" err="1"/>
              <a:t>using</a:t>
            </a:r>
            <a:r>
              <a:rPr lang="fr-FR" dirty="0"/>
              <a:t> the </a:t>
            </a:r>
            <a:r>
              <a:rPr lang="fr-FR" dirty="0" err="1"/>
              <a:t>same</a:t>
            </a:r>
            <a:r>
              <a:rPr lang="fr-FR" dirty="0"/>
              <a:t> </a:t>
            </a:r>
            <a:r>
              <a:rPr lang="fr-FR" dirty="0" err="1"/>
              <a:t>mechanism</a:t>
            </a:r>
            <a:r>
              <a:rPr lang="fr-FR" dirty="0"/>
              <a:t>. </a:t>
            </a: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20</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a:spLocks noGrp="1" noChangeArrowheads="1"/>
          </p:cNvSpPr>
          <p:nvPr>
            <p:ph type="title"/>
          </p:nvPr>
        </p:nvSpPr>
        <p:spPr>
          <a:xfrm>
            <a:off x="0" y="0"/>
            <a:ext cx="9144000" cy="476250"/>
          </a:xfrm>
        </p:spPr>
        <p:txBody>
          <a:bodyPr/>
          <a:lstStyle/>
          <a:p>
            <a:r>
              <a:rPr lang="en-US" dirty="0" err="1"/>
              <a:t>QoS</a:t>
            </a:r>
            <a:r>
              <a:rPr lang="en-US" dirty="0"/>
              <a:t> of 3G mobile Internet</a:t>
            </a:r>
            <a:endParaRPr lang="en-US" dirty="0" smtClean="0"/>
          </a:p>
        </p:txBody>
      </p:sp>
      <p:pic>
        <p:nvPicPr>
          <p:cNvPr id="17413" name="Image 4"/>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3608" y="2446535"/>
            <a:ext cx="7015092" cy="41755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21</a:t>
            </a:fld>
            <a:endParaRPr lang="en-US"/>
          </a:p>
        </p:txBody>
      </p:sp>
      <p:sp>
        <p:nvSpPr>
          <p:cNvPr id="7" name="Rectangle 6"/>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
        <p:nvSpPr>
          <p:cNvPr id="4" name="Content Placeholder 3"/>
          <p:cNvSpPr>
            <a:spLocks noGrp="1"/>
          </p:cNvSpPr>
          <p:nvPr>
            <p:ph idx="1"/>
          </p:nvPr>
        </p:nvSpPr>
        <p:spPr>
          <a:xfrm>
            <a:off x="467544" y="620688"/>
            <a:ext cx="8676456" cy="1800200"/>
          </a:xfrm>
        </p:spPr>
        <p:txBody>
          <a:bodyPr/>
          <a:lstStyle/>
          <a:p>
            <a:pPr>
              <a:defRPr/>
            </a:pPr>
            <a:r>
              <a:rPr lang="fr-FR" sz="2000" b="1" dirty="0" err="1"/>
              <a:t>Supplementary</a:t>
            </a:r>
            <a:r>
              <a:rPr lang="fr-FR" sz="2000" b="1" dirty="0"/>
              <a:t> </a:t>
            </a:r>
            <a:r>
              <a:rPr lang="fr-FR" sz="2000" b="1" dirty="0" err="1"/>
              <a:t>indicator</a:t>
            </a:r>
            <a:r>
              <a:rPr lang="fr-FR" sz="2000" b="1" dirty="0"/>
              <a:t>: Rate of use of </a:t>
            </a:r>
            <a:r>
              <a:rPr lang="fr-FR" sz="2000" b="1" dirty="0" err="1"/>
              <a:t>contractual</a:t>
            </a:r>
            <a:r>
              <a:rPr lang="fr-FR" sz="2000" b="1" dirty="0"/>
              <a:t> data rate, </a:t>
            </a:r>
            <a:r>
              <a:rPr lang="fr-FR" sz="2000" b="1" dirty="0" err="1"/>
              <a:t>corresponding</a:t>
            </a:r>
            <a:r>
              <a:rPr lang="fr-FR" sz="2000" b="1" dirty="0"/>
              <a:t> to the ratio of the data rate </a:t>
            </a:r>
            <a:r>
              <a:rPr lang="fr-FR" sz="2000" b="1" dirty="0" err="1"/>
              <a:t>actually</a:t>
            </a:r>
            <a:r>
              <a:rPr lang="fr-FR" sz="2000" b="1" dirty="0"/>
              <a:t> </a:t>
            </a:r>
            <a:r>
              <a:rPr lang="fr-FR" sz="2000" b="1" dirty="0" err="1"/>
              <a:t>used</a:t>
            </a:r>
            <a:r>
              <a:rPr lang="fr-FR" sz="2000" b="1" dirty="0"/>
              <a:t> (</a:t>
            </a:r>
            <a:r>
              <a:rPr lang="fr-FR" sz="2000" b="1" dirty="0" err="1"/>
              <a:t>observed</a:t>
            </a:r>
            <a:r>
              <a:rPr lang="fr-FR" sz="2000" b="1" dirty="0"/>
              <a:t>) to the </a:t>
            </a:r>
            <a:r>
              <a:rPr lang="fr-FR" sz="2000" b="1" dirty="0" err="1"/>
              <a:t>contractual</a:t>
            </a:r>
            <a:r>
              <a:rPr lang="fr-FR" sz="2000" b="1" dirty="0"/>
              <a:t> rate (</a:t>
            </a:r>
            <a:r>
              <a:rPr lang="fr-FR" sz="2000" b="1" dirty="0" err="1"/>
              <a:t>marketed</a:t>
            </a:r>
            <a:r>
              <a:rPr lang="fr-FR" sz="2000" b="1" dirty="0"/>
              <a:t>) </a:t>
            </a:r>
            <a:r>
              <a:rPr lang="fr-FR" sz="2000" b="1" dirty="0" err="1"/>
              <a:t>with</a:t>
            </a:r>
            <a:r>
              <a:rPr lang="fr-FR" sz="2000" b="1" dirty="0"/>
              <a:t> a </a:t>
            </a:r>
            <a:r>
              <a:rPr lang="fr-FR" sz="2000" b="1" dirty="0" err="1"/>
              <a:t>given</a:t>
            </a:r>
            <a:r>
              <a:rPr lang="fr-FR" sz="2000" b="1" dirty="0"/>
              <a:t> </a:t>
            </a:r>
            <a:r>
              <a:rPr lang="fr-FR" sz="2000" b="1" dirty="0" err="1"/>
              <a:t>operator</a:t>
            </a:r>
            <a:r>
              <a:rPr lang="fr-FR" sz="2000" b="1" dirty="0"/>
              <a:t>. The ratio </a:t>
            </a:r>
            <a:r>
              <a:rPr lang="fr-FR" sz="2000" b="1" dirty="0" err="1"/>
              <a:t>is</a:t>
            </a:r>
            <a:r>
              <a:rPr lang="fr-FR" sz="2000" b="1" dirty="0"/>
              <a:t> </a:t>
            </a:r>
            <a:r>
              <a:rPr lang="fr-FR" sz="2000" b="1" dirty="0" err="1"/>
              <a:t>expressed</a:t>
            </a:r>
            <a:r>
              <a:rPr lang="fr-FR" sz="2000" b="1" dirty="0"/>
              <a:t> as a </a:t>
            </a:r>
            <a:r>
              <a:rPr lang="fr-FR" sz="2000" b="1" dirty="0" err="1"/>
              <a:t>percentage</a:t>
            </a:r>
            <a:r>
              <a:rPr lang="fr-FR" sz="2000" b="1" dirty="0"/>
              <a:t>. </a:t>
            </a:r>
          </a:p>
          <a:p>
            <a:pPr>
              <a:defRPr/>
            </a:pPr>
            <a:r>
              <a:rPr lang="en-US" sz="2000" b="1" dirty="0"/>
              <a:t>Actual example for a 3G network:</a:t>
            </a:r>
          </a:p>
          <a:p>
            <a:endParaRPr lang="en-US" dirty="0"/>
          </a:p>
        </p:txBody>
      </p:sp>
      <p:sp>
        <p:nvSpPr>
          <p:cNvPr id="5" name="TextBox 4"/>
          <p:cNvSpPr txBox="1"/>
          <p:nvPr/>
        </p:nvSpPr>
        <p:spPr>
          <a:xfrm>
            <a:off x="2518164" y="2564904"/>
            <a:ext cx="5366204" cy="586108"/>
          </a:xfrm>
          <a:prstGeom prst="rect">
            <a:avLst/>
          </a:prstGeom>
          <a:solidFill>
            <a:schemeClr val="bg1"/>
          </a:solidFill>
        </p:spPr>
        <p:txBody>
          <a:bodyPr wrap="square" bIns="108000" rtlCol="0">
            <a:spAutoFit/>
          </a:bodyPr>
          <a:lstStyle/>
          <a:p>
            <a:pPr algn="ctr"/>
            <a:r>
              <a:rPr lang="en-US" sz="1400" b="1" dirty="0" smtClean="0"/>
              <a:t>Data rates observed vs. data rates marketed (%) (Rate attained for 50% of files received)</a:t>
            </a:r>
            <a:endParaRPr lang="en-US" sz="1400" b="1" dirty="0"/>
          </a:p>
        </p:txBody>
      </p:sp>
      <p:sp>
        <p:nvSpPr>
          <p:cNvPr id="6" name="TextBox 5"/>
          <p:cNvSpPr txBox="1"/>
          <p:nvPr/>
        </p:nvSpPr>
        <p:spPr>
          <a:xfrm>
            <a:off x="4378392" y="6107318"/>
            <a:ext cx="936104" cy="309109"/>
          </a:xfrm>
          <a:prstGeom prst="rect">
            <a:avLst/>
          </a:prstGeom>
          <a:solidFill>
            <a:schemeClr val="bg1"/>
          </a:solidFill>
        </p:spPr>
        <p:txBody>
          <a:bodyPr wrap="square" bIns="108000" rtlCol="0">
            <a:spAutoFit/>
          </a:bodyPr>
          <a:lstStyle/>
          <a:p>
            <a:r>
              <a:rPr lang="en-US" sz="1000" dirty="0" smtClean="0">
                <a:latin typeface="Trebuchet MS" pitchFamily="34" charset="0"/>
              </a:rPr>
              <a:t>Marrakesh</a:t>
            </a:r>
            <a:endParaRPr lang="en-US" sz="1000" dirty="0">
              <a:latin typeface="Trebuchet MS" pitchFamily="34" charset="0"/>
            </a:endParaRPr>
          </a:p>
        </p:txBody>
      </p:sp>
      <p:sp>
        <p:nvSpPr>
          <p:cNvPr id="12" name="TextBox 11"/>
          <p:cNvSpPr txBox="1"/>
          <p:nvPr/>
        </p:nvSpPr>
        <p:spPr>
          <a:xfrm>
            <a:off x="5205811" y="6103931"/>
            <a:ext cx="936104" cy="246221"/>
          </a:xfrm>
          <a:prstGeom prst="rect">
            <a:avLst/>
          </a:prstGeom>
          <a:solidFill>
            <a:schemeClr val="bg1"/>
          </a:solidFill>
        </p:spPr>
        <p:txBody>
          <a:bodyPr wrap="square" rtlCol="0">
            <a:spAutoFit/>
          </a:bodyPr>
          <a:lstStyle/>
          <a:p>
            <a:endParaRPr lang="en-US" sz="1000" dirty="0">
              <a:latin typeface="Trebuchet MS" pitchFamily="34" charset="0"/>
            </a:endParaRPr>
          </a:p>
        </p:txBody>
      </p:sp>
      <p:sp>
        <p:nvSpPr>
          <p:cNvPr id="13" name="TextBox 12"/>
          <p:cNvSpPr txBox="1"/>
          <p:nvPr/>
        </p:nvSpPr>
        <p:spPr>
          <a:xfrm>
            <a:off x="5461071" y="6095457"/>
            <a:ext cx="468000" cy="262943"/>
          </a:xfrm>
          <a:prstGeom prst="rect">
            <a:avLst/>
          </a:prstGeom>
          <a:solidFill>
            <a:schemeClr val="bg1"/>
          </a:solidFill>
        </p:spPr>
        <p:txBody>
          <a:bodyPr wrap="square" tIns="72000" rIns="144000" bIns="36000" rtlCol="0">
            <a:spAutoFit/>
          </a:bodyPr>
          <a:lstStyle/>
          <a:p>
            <a:r>
              <a:rPr lang="en-US" sz="1000" dirty="0" smtClean="0">
                <a:latin typeface="Trebuchet MS" pitchFamily="34" charset="0"/>
              </a:rPr>
              <a:t>Fez</a:t>
            </a:r>
            <a:endParaRPr lang="en-US" sz="1000" dirty="0">
              <a:latin typeface="Trebuchet MS" pitchFamily="34" charset="0"/>
            </a:endParaRPr>
          </a:p>
        </p:txBody>
      </p:sp>
      <p:sp>
        <p:nvSpPr>
          <p:cNvPr id="16" name="TextBox 15"/>
          <p:cNvSpPr txBox="1"/>
          <p:nvPr/>
        </p:nvSpPr>
        <p:spPr>
          <a:xfrm>
            <a:off x="7099196" y="6086442"/>
            <a:ext cx="790907" cy="462998"/>
          </a:xfrm>
          <a:prstGeom prst="rect">
            <a:avLst/>
          </a:prstGeom>
          <a:solidFill>
            <a:schemeClr val="bg1"/>
          </a:solidFill>
        </p:spPr>
        <p:txBody>
          <a:bodyPr wrap="square" bIns="108000" rtlCol="0">
            <a:spAutoFit/>
          </a:bodyPr>
          <a:lstStyle/>
          <a:p>
            <a:r>
              <a:rPr lang="en-US" sz="1000" dirty="0" smtClean="0">
                <a:latin typeface="Trebuchet MS" pitchFamily="34" charset="0"/>
              </a:rPr>
              <a:t>National</a:t>
            </a:r>
          </a:p>
          <a:p>
            <a:r>
              <a:rPr lang="en-US" sz="1000" dirty="0" smtClean="0">
                <a:latin typeface="Trebuchet MS" pitchFamily="34" charset="0"/>
              </a:rPr>
              <a:t>average</a:t>
            </a:r>
            <a:endParaRPr lang="en-US" sz="1000" dirty="0">
              <a:latin typeface="Trebuchet MS" pitchFamily="34" charset="0"/>
            </a:endParaRPr>
          </a:p>
        </p:txBody>
      </p:sp>
      <p:sp>
        <p:nvSpPr>
          <p:cNvPr id="17" name="TextBox 16"/>
          <p:cNvSpPr txBox="1"/>
          <p:nvPr/>
        </p:nvSpPr>
        <p:spPr>
          <a:xfrm>
            <a:off x="6221809" y="6107318"/>
            <a:ext cx="776107" cy="309109"/>
          </a:xfrm>
          <a:prstGeom prst="rect">
            <a:avLst/>
          </a:prstGeom>
          <a:solidFill>
            <a:schemeClr val="bg1"/>
          </a:solidFill>
        </p:spPr>
        <p:txBody>
          <a:bodyPr wrap="square" bIns="108000" rtlCol="0">
            <a:spAutoFit/>
          </a:bodyPr>
          <a:lstStyle/>
          <a:p>
            <a:r>
              <a:rPr lang="en-US" sz="1000" dirty="0" smtClean="0">
                <a:latin typeface="Trebuchet MS" pitchFamily="34" charset="0"/>
              </a:rPr>
              <a:t>Tangiers</a:t>
            </a:r>
            <a:endParaRPr lang="en-US" sz="1000" dirty="0">
              <a:latin typeface="Trebuchet MS"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a:spLocks noGrp="1" noChangeArrowheads="1"/>
          </p:cNvSpPr>
          <p:nvPr>
            <p:ph type="title"/>
          </p:nvPr>
        </p:nvSpPr>
        <p:spPr>
          <a:xfrm>
            <a:off x="0" y="0"/>
            <a:ext cx="9144000" cy="836613"/>
          </a:xfrm>
        </p:spPr>
        <p:txBody>
          <a:bodyPr/>
          <a:lstStyle/>
          <a:p>
            <a:r>
              <a:rPr lang="fr-FR" smtClean="0"/>
              <a:t>Plan de la présentation</a:t>
            </a:r>
          </a:p>
        </p:txBody>
      </p:sp>
      <p:sp>
        <p:nvSpPr>
          <p:cNvPr id="6148" name="Rectangle 3"/>
          <p:cNvSpPr>
            <a:spLocks noGrp="1" noChangeArrowheads="1"/>
          </p:cNvSpPr>
          <p:nvPr>
            <p:ph type="body" idx="1"/>
          </p:nvPr>
        </p:nvSpPr>
        <p:spPr>
          <a:xfrm>
            <a:off x="0" y="1052513"/>
            <a:ext cx="9144000" cy="4176712"/>
          </a:xfrm>
        </p:spPr>
        <p:txBody>
          <a:bodyPr/>
          <a:lstStyle/>
          <a:p>
            <a:pPr>
              <a:defRPr/>
            </a:pPr>
            <a:r>
              <a:rPr lang="fr-FR" sz="2800" dirty="0">
                <a:solidFill>
                  <a:schemeClr val="accent2">
                    <a:lumMod val="20000"/>
                    <a:lumOff val="80000"/>
                  </a:schemeClr>
                </a:solidFill>
              </a:rPr>
              <a:t>Introduction: Basic </a:t>
            </a:r>
            <a:r>
              <a:rPr lang="fr-FR" sz="2800" dirty="0" err="1">
                <a:solidFill>
                  <a:schemeClr val="accent2">
                    <a:lumMod val="20000"/>
                    <a:lumOff val="80000"/>
                  </a:schemeClr>
                </a:solidFill>
              </a:rPr>
              <a:t>principles</a:t>
            </a:r>
            <a:r>
              <a:rPr lang="fr-FR" sz="2800" dirty="0">
                <a:solidFill>
                  <a:schemeClr val="accent2">
                    <a:lumMod val="20000"/>
                    <a:lumOff val="80000"/>
                  </a:schemeClr>
                </a:solidFill>
              </a:rPr>
              <a:t> of </a:t>
            </a:r>
            <a:r>
              <a:rPr lang="fr-FR" sz="2800" dirty="0" err="1">
                <a:solidFill>
                  <a:schemeClr val="accent2">
                    <a:lumMod val="20000"/>
                    <a:lumOff val="80000"/>
                  </a:schemeClr>
                </a:solidFill>
              </a:rPr>
              <a:t>QoS</a:t>
            </a:r>
            <a:endParaRPr lang="fr-FR" sz="2800" dirty="0">
              <a:solidFill>
                <a:schemeClr val="accent2">
                  <a:lumMod val="20000"/>
                  <a:lumOff val="80000"/>
                </a:schemeClr>
              </a:solidFill>
            </a:endParaRPr>
          </a:p>
          <a:p>
            <a:pPr>
              <a:defRPr/>
            </a:pPr>
            <a:r>
              <a:rPr lang="fr-FR" sz="2800" dirty="0">
                <a:solidFill>
                  <a:schemeClr val="accent2">
                    <a:lumMod val="20000"/>
                    <a:lumOff val="80000"/>
                  </a:schemeClr>
                </a:solidFill>
              </a:rPr>
              <a:t>The 3G mobile Internet service in </a:t>
            </a:r>
            <a:r>
              <a:rPr lang="fr-FR" sz="2800" dirty="0" err="1">
                <a:solidFill>
                  <a:schemeClr val="accent2">
                    <a:lumMod val="20000"/>
                    <a:lumOff val="80000"/>
                  </a:schemeClr>
                </a:solidFill>
              </a:rPr>
              <a:t>Moroccco</a:t>
            </a:r>
            <a:endParaRPr lang="fr-FR" sz="2800" dirty="0">
              <a:solidFill>
                <a:schemeClr val="accent2">
                  <a:lumMod val="20000"/>
                  <a:lumOff val="80000"/>
                </a:schemeClr>
              </a:solidFill>
            </a:endParaRPr>
          </a:p>
          <a:p>
            <a:pPr>
              <a:defRPr/>
            </a:pPr>
            <a:r>
              <a:rPr lang="fr-FR" sz="2800" dirty="0">
                <a:solidFill>
                  <a:schemeClr val="accent2">
                    <a:lumMod val="20000"/>
                    <a:lumOff val="80000"/>
                  </a:schemeClr>
                </a:solidFill>
              </a:rPr>
              <a:t>Types of </a:t>
            </a:r>
            <a:r>
              <a:rPr lang="fr-FR" sz="2800" dirty="0" err="1">
                <a:solidFill>
                  <a:schemeClr val="accent2">
                    <a:lumMod val="20000"/>
                    <a:lumOff val="80000"/>
                  </a:schemeClr>
                </a:solidFill>
              </a:rPr>
              <a:t>measurement</a:t>
            </a:r>
            <a:r>
              <a:rPr lang="fr-FR" sz="2800" dirty="0">
                <a:solidFill>
                  <a:schemeClr val="accent2">
                    <a:lumMod val="20000"/>
                    <a:lumOff val="80000"/>
                  </a:schemeClr>
                </a:solidFill>
              </a:rPr>
              <a:t>:</a:t>
            </a:r>
          </a:p>
          <a:p>
            <a:pPr lvl="1">
              <a:defRPr/>
            </a:pPr>
            <a:r>
              <a:rPr lang="fr-FR" dirty="0">
                <a:solidFill>
                  <a:schemeClr val="accent2">
                    <a:lumMod val="20000"/>
                    <a:lumOff val="80000"/>
                  </a:schemeClr>
                </a:solidFill>
              </a:rPr>
              <a:t>3G mobile Internet on PC</a:t>
            </a:r>
          </a:p>
          <a:p>
            <a:pPr lvl="1">
              <a:defRPr/>
            </a:pPr>
            <a:r>
              <a:rPr lang="fr-FR" dirty="0">
                <a:solidFill>
                  <a:schemeClr val="accent2">
                    <a:lumMod val="20000"/>
                    <a:lumOff val="80000"/>
                  </a:schemeClr>
                </a:solidFill>
              </a:rPr>
              <a:t>3G mobile Internet on </a:t>
            </a:r>
            <a:r>
              <a:rPr lang="fr-FR" dirty="0" err="1">
                <a:solidFill>
                  <a:schemeClr val="accent2">
                    <a:lumMod val="20000"/>
                    <a:lumOff val="80000"/>
                  </a:schemeClr>
                </a:solidFill>
              </a:rPr>
              <a:t>smartphones</a:t>
            </a:r>
            <a:endParaRPr lang="fr-FR" dirty="0">
              <a:solidFill>
                <a:schemeClr val="accent2">
                  <a:lumMod val="20000"/>
                  <a:lumOff val="80000"/>
                </a:schemeClr>
              </a:solidFill>
            </a:endParaRPr>
          </a:p>
          <a:p>
            <a:pPr lvl="1">
              <a:defRPr/>
            </a:pPr>
            <a:r>
              <a:rPr lang="fr-FR" dirty="0">
                <a:solidFill>
                  <a:schemeClr val="accent2">
                    <a:lumMod val="20000"/>
                    <a:lumOff val="80000"/>
                  </a:schemeClr>
                </a:solidFill>
              </a:rPr>
              <a:t>FTP or HTTP </a:t>
            </a:r>
            <a:r>
              <a:rPr lang="fr-FR" dirty="0" err="1">
                <a:solidFill>
                  <a:schemeClr val="accent2">
                    <a:lumMod val="20000"/>
                    <a:lumOff val="80000"/>
                  </a:schemeClr>
                </a:solidFill>
              </a:rPr>
              <a:t>measurements</a:t>
            </a:r>
            <a:endParaRPr lang="fr-FR" dirty="0">
              <a:solidFill>
                <a:schemeClr val="accent2">
                  <a:lumMod val="20000"/>
                  <a:lumOff val="80000"/>
                </a:schemeClr>
              </a:solidFill>
            </a:endParaRPr>
          </a:p>
          <a:p>
            <a:pPr>
              <a:defRPr/>
            </a:pPr>
            <a:r>
              <a:rPr lang="fr-FR" sz="2800" dirty="0" err="1">
                <a:solidFill>
                  <a:schemeClr val="accent2">
                    <a:lumMod val="20000"/>
                    <a:lumOff val="80000"/>
                  </a:schemeClr>
                </a:solidFill>
              </a:rPr>
              <a:t>Indicators</a:t>
            </a:r>
            <a:r>
              <a:rPr lang="fr-FR" sz="2800" dirty="0">
                <a:solidFill>
                  <a:schemeClr val="accent2">
                    <a:lumMod val="20000"/>
                    <a:lumOff val="80000"/>
                  </a:schemeClr>
                </a:solidFill>
              </a:rPr>
              <a:t> </a:t>
            </a:r>
            <a:r>
              <a:rPr lang="fr-FR" sz="2800" dirty="0" err="1">
                <a:solidFill>
                  <a:schemeClr val="accent2">
                    <a:lumMod val="20000"/>
                    <a:lumOff val="80000"/>
                  </a:schemeClr>
                </a:solidFill>
              </a:rPr>
              <a:t>measured</a:t>
            </a:r>
            <a:endParaRPr lang="fr-FR" sz="2800" dirty="0">
              <a:solidFill>
                <a:schemeClr val="accent2">
                  <a:lumMod val="20000"/>
                  <a:lumOff val="80000"/>
                </a:schemeClr>
              </a:solidFill>
            </a:endParaRPr>
          </a:p>
          <a:p>
            <a:pPr>
              <a:defRPr/>
            </a:pPr>
            <a:r>
              <a:rPr lang="fr-FR" sz="2800" dirty="0" err="1"/>
              <a:t>Measurement</a:t>
            </a:r>
            <a:r>
              <a:rPr lang="fr-FR" sz="2800" dirty="0"/>
              <a:t> server </a:t>
            </a:r>
            <a:r>
              <a:rPr lang="fr-FR" sz="2800" dirty="0" err="1"/>
              <a:t>platform</a:t>
            </a:r>
            <a:endParaRPr lang="fr-FR" sz="2800" dirty="0"/>
          </a:p>
          <a:p>
            <a:pPr>
              <a:defRPr/>
            </a:pPr>
            <a:r>
              <a:rPr lang="fr-FR" sz="2800" dirty="0" err="1">
                <a:solidFill>
                  <a:schemeClr val="accent2">
                    <a:lumMod val="20000"/>
                    <a:lumOff val="80000"/>
                  </a:schemeClr>
                </a:solidFill>
              </a:rPr>
              <a:t>Measurement</a:t>
            </a:r>
            <a:r>
              <a:rPr lang="fr-FR" sz="2800" dirty="0">
                <a:solidFill>
                  <a:schemeClr val="accent2">
                    <a:lumMod val="20000"/>
                    <a:lumOff val="80000"/>
                  </a:schemeClr>
                </a:solidFill>
              </a:rPr>
              <a:t> </a:t>
            </a:r>
            <a:r>
              <a:rPr lang="fr-FR" sz="2800" dirty="0" err="1">
                <a:solidFill>
                  <a:schemeClr val="accent2">
                    <a:lumMod val="20000"/>
                    <a:lumOff val="80000"/>
                  </a:schemeClr>
                </a:solidFill>
              </a:rPr>
              <a:t>tools</a:t>
            </a:r>
            <a:endParaRPr lang="fr-FR" sz="2800" dirty="0">
              <a:solidFill>
                <a:schemeClr val="accent2">
                  <a:lumMod val="20000"/>
                  <a:lumOff val="80000"/>
                </a:schemeClr>
              </a:solidFill>
            </a:endParaRPr>
          </a:p>
          <a:p>
            <a:pPr marL="342900" lvl="1" indent="-342900">
              <a:buSzPct val="75000"/>
              <a:buBlip>
                <a:blip r:embed="rId3"/>
              </a:buBlip>
              <a:defRPr/>
            </a:pPr>
            <a:r>
              <a:rPr lang="fr-FR" dirty="0">
                <a:solidFill>
                  <a:schemeClr val="accent2">
                    <a:lumMod val="20000"/>
                    <a:lumOff val="80000"/>
                  </a:schemeClr>
                </a:solidFill>
              </a:rPr>
              <a:t>Conclusions and </a:t>
            </a:r>
            <a:r>
              <a:rPr lang="fr-FR" dirty="0" err="1">
                <a:solidFill>
                  <a:schemeClr val="accent2">
                    <a:lumMod val="20000"/>
                    <a:lumOff val="80000"/>
                  </a:schemeClr>
                </a:solidFill>
              </a:rPr>
              <a:t>recommendations</a:t>
            </a:r>
            <a:endParaRPr lang="fr-FR" dirty="0">
              <a:solidFill>
                <a:schemeClr val="accent2">
                  <a:lumMod val="20000"/>
                  <a:lumOff val="80000"/>
                </a:schemeClr>
              </a:solidFill>
            </a:endParaRP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22</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0" y="0"/>
            <a:ext cx="9144000" cy="836613"/>
          </a:xfrm>
        </p:spPr>
        <p:txBody>
          <a:bodyPr/>
          <a:lstStyle/>
          <a:p>
            <a:r>
              <a:rPr lang="en-US" dirty="0" err="1"/>
              <a:t>QoS</a:t>
            </a:r>
            <a:r>
              <a:rPr lang="en-US" dirty="0"/>
              <a:t> of 3G mobile Internet</a:t>
            </a:r>
            <a:endParaRPr lang="fr-FR" dirty="0" smtClean="0"/>
          </a:p>
        </p:txBody>
      </p:sp>
      <p:sp>
        <p:nvSpPr>
          <p:cNvPr id="6148" name="Rectangle 3"/>
          <p:cNvSpPr>
            <a:spLocks noGrp="1" noChangeArrowheads="1"/>
          </p:cNvSpPr>
          <p:nvPr>
            <p:ph type="body" idx="1"/>
          </p:nvPr>
        </p:nvSpPr>
        <p:spPr>
          <a:xfrm>
            <a:off x="0" y="1052513"/>
            <a:ext cx="9144000" cy="5256212"/>
          </a:xfrm>
        </p:spPr>
        <p:txBody>
          <a:bodyPr/>
          <a:lstStyle/>
          <a:p>
            <a:pPr>
              <a:defRPr/>
            </a:pPr>
            <a:r>
              <a:rPr lang="fr-FR" sz="2700" dirty="0" err="1"/>
              <a:t>Measurement</a:t>
            </a:r>
            <a:r>
              <a:rPr lang="fr-FR" sz="2700" dirty="0"/>
              <a:t> server </a:t>
            </a:r>
            <a:r>
              <a:rPr lang="fr-FR" sz="2700" dirty="0" err="1"/>
              <a:t>platform</a:t>
            </a:r>
            <a:r>
              <a:rPr lang="fr-FR" sz="2700" dirty="0"/>
              <a:t>:</a:t>
            </a:r>
          </a:p>
          <a:p>
            <a:pPr lvl="1">
              <a:defRPr/>
            </a:pPr>
            <a:r>
              <a:rPr lang="fr-FR" sz="2700" dirty="0" err="1"/>
              <a:t>Measuring</a:t>
            </a:r>
            <a:r>
              <a:rPr lang="fr-FR" sz="2700" dirty="0"/>
              <a:t> the performance of a 3G mobile Internet network </a:t>
            </a:r>
            <a:r>
              <a:rPr lang="fr-FR" sz="2700" dirty="0" err="1"/>
              <a:t>means</a:t>
            </a:r>
            <a:r>
              <a:rPr lang="fr-FR" sz="2700" dirty="0"/>
              <a:t> </a:t>
            </a:r>
            <a:r>
              <a:rPr lang="fr-FR" sz="2700" dirty="0" err="1"/>
              <a:t>measuring</a:t>
            </a:r>
            <a:r>
              <a:rPr lang="fr-FR" sz="2700" dirty="0"/>
              <a:t> the </a:t>
            </a:r>
            <a:r>
              <a:rPr lang="fr-FR" sz="2700" dirty="0" err="1"/>
              <a:t>QoS</a:t>
            </a:r>
            <a:r>
              <a:rPr lang="fr-FR" sz="2700" dirty="0"/>
              <a:t> of a </a:t>
            </a:r>
            <a:r>
              <a:rPr lang="fr-FR" sz="2700" dirty="0" err="1"/>
              <a:t>connection</a:t>
            </a:r>
            <a:r>
              <a:rPr lang="fr-FR" sz="2700" dirty="0"/>
              <a:t>, via </a:t>
            </a:r>
            <a:r>
              <a:rPr lang="fr-FR" sz="2700" dirty="0" err="1"/>
              <a:t>that</a:t>
            </a:r>
            <a:r>
              <a:rPr lang="fr-FR" sz="2700" dirty="0"/>
              <a:t> network, </a:t>
            </a:r>
            <a:r>
              <a:rPr lang="fr-FR" sz="2700" dirty="0" err="1"/>
              <a:t>between</a:t>
            </a:r>
            <a:r>
              <a:rPr lang="fr-FR" sz="2700" dirty="0"/>
              <a:t> a terminal and a data server.</a:t>
            </a:r>
          </a:p>
          <a:p>
            <a:pPr lvl="1">
              <a:defRPr/>
            </a:pPr>
            <a:r>
              <a:rPr lang="fr-FR" sz="2700" dirty="0" err="1"/>
              <a:t>Various</a:t>
            </a:r>
            <a:r>
              <a:rPr lang="fr-FR" sz="2700" dirty="0"/>
              <a:t> </a:t>
            </a:r>
            <a:r>
              <a:rPr lang="fr-FR" sz="2700" dirty="0" err="1"/>
              <a:t>external</a:t>
            </a:r>
            <a:r>
              <a:rPr lang="fr-FR" sz="2700" dirty="0"/>
              <a:t> </a:t>
            </a:r>
            <a:r>
              <a:rPr lang="fr-FR" sz="2700" dirty="0" err="1"/>
              <a:t>factors</a:t>
            </a:r>
            <a:r>
              <a:rPr lang="fr-FR" sz="2700" dirty="0"/>
              <a:t> </a:t>
            </a:r>
            <a:r>
              <a:rPr lang="fr-FR" sz="2700" dirty="0" err="1"/>
              <a:t>may</a:t>
            </a:r>
            <a:r>
              <a:rPr lang="fr-FR" sz="2700" dirty="0"/>
              <a:t> affect </a:t>
            </a:r>
            <a:r>
              <a:rPr lang="fr-FR" sz="2700" dirty="0" err="1"/>
              <a:t>any</a:t>
            </a:r>
            <a:r>
              <a:rPr lang="fr-FR" sz="2700" dirty="0"/>
              <a:t> </a:t>
            </a:r>
            <a:r>
              <a:rPr lang="fr-FR" sz="2700" dirty="0" err="1"/>
              <a:t>given</a:t>
            </a:r>
            <a:r>
              <a:rPr lang="fr-FR" sz="2700" dirty="0"/>
              <a:t> test </a:t>
            </a:r>
            <a:r>
              <a:rPr lang="fr-FR" sz="2700" dirty="0" err="1"/>
              <a:t>path</a:t>
            </a:r>
            <a:r>
              <a:rPr lang="fr-FR" sz="2700" dirty="0"/>
              <a:t> segment, and </a:t>
            </a:r>
            <a:r>
              <a:rPr lang="fr-FR" sz="2700" dirty="0" err="1"/>
              <a:t>this</a:t>
            </a:r>
            <a:r>
              <a:rPr lang="fr-FR" sz="2700" dirty="0"/>
              <a:t> </a:t>
            </a:r>
            <a:r>
              <a:rPr lang="fr-FR" sz="2700" dirty="0" err="1"/>
              <a:t>may</a:t>
            </a:r>
            <a:r>
              <a:rPr lang="fr-FR" sz="2700" dirty="0"/>
              <a:t> lead the </a:t>
            </a:r>
            <a:r>
              <a:rPr lang="fr-FR" sz="2700" dirty="0" err="1"/>
              <a:t>operator</a:t>
            </a:r>
            <a:r>
              <a:rPr lang="fr-FR" sz="2700" dirty="0"/>
              <a:t> </a:t>
            </a:r>
            <a:r>
              <a:rPr lang="fr-FR" sz="2700" dirty="0" err="1"/>
              <a:t>concerned</a:t>
            </a:r>
            <a:r>
              <a:rPr lang="fr-FR" sz="2700" dirty="0"/>
              <a:t> to challenge the </a:t>
            </a:r>
            <a:r>
              <a:rPr lang="fr-FR" sz="2700" dirty="0" err="1"/>
              <a:t>measurement</a:t>
            </a:r>
            <a:r>
              <a:rPr lang="fr-FR" sz="2700" dirty="0"/>
              <a:t> </a:t>
            </a:r>
            <a:r>
              <a:rPr lang="fr-FR" sz="2700" dirty="0" err="1"/>
              <a:t>results</a:t>
            </a:r>
            <a:r>
              <a:rPr lang="fr-FR" sz="2700" dirty="0"/>
              <a:t>. </a:t>
            </a:r>
          </a:p>
          <a:p>
            <a:pPr lvl="1">
              <a:defRPr/>
            </a:pPr>
            <a:r>
              <a:rPr lang="fr-FR" sz="2700" dirty="0"/>
              <a:t>The option of </a:t>
            </a:r>
            <a:r>
              <a:rPr lang="fr-FR" sz="2700" dirty="0" err="1"/>
              <a:t>using</a:t>
            </a:r>
            <a:r>
              <a:rPr lang="fr-FR" sz="2700" dirty="0"/>
              <a:t> an international server for </a:t>
            </a:r>
            <a:r>
              <a:rPr lang="fr-FR" sz="2700" dirty="0" err="1"/>
              <a:t>measurement</a:t>
            </a:r>
            <a:r>
              <a:rPr lang="fr-FR" sz="2700" dirty="0"/>
              <a:t> must </a:t>
            </a:r>
            <a:r>
              <a:rPr lang="fr-FR" sz="2700" dirty="0" err="1"/>
              <a:t>be</a:t>
            </a:r>
            <a:r>
              <a:rPr lang="fr-FR" sz="2700" dirty="0"/>
              <a:t> </a:t>
            </a:r>
            <a:r>
              <a:rPr lang="fr-FR" sz="2700" dirty="0" err="1"/>
              <a:t>ruled</a:t>
            </a:r>
            <a:r>
              <a:rPr lang="fr-FR" sz="2700" dirty="0"/>
              <a:t> out.</a:t>
            </a:r>
          </a:p>
          <a:p>
            <a:pPr marL="0" indent="0">
              <a:buFontTx/>
              <a:buNone/>
              <a:defRPr/>
            </a:pPr>
            <a:endParaRPr lang="fr-FR" dirty="0" smtClean="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23</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2"/>
          <p:cNvSpPr>
            <a:spLocks noGrp="1" noChangeArrowheads="1"/>
          </p:cNvSpPr>
          <p:nvPr>
            <p:ph type="title"/>
          </p:nvPr>
        </p:nvSpPr>
        <p:spPr>
          <a:xfrm>
            <a:off x="0" y="0"/>
            <a:ext cx="9144000" cy="836613"/>
          </a:xfrm>
        </p:spPr>
        <p:txBody>
          <a:bodyPr/>
          <a:lstStyle/>
          <a:p>
            <a:r>
              <a:rPr lang="en-US" dirty="0" err="1"/>
              <a:t>QoS</a:t>
            </a:r>
            <a:r>
              <a:rPr lang="en-US" dirty="0"/>
              <a:t> of 3G mobile Internet</a:t>
            </a:r>
            <a:endParaRPr lang="fr-FR" dirty="0" smtClean="0"/>
          </a:p>
        </p:txBody>
      </p:sp>
      <p:sp>
        <p:nvSpPr>
          <p:cNvPr id="6148" name="Rectangle 3"/>
          <p:cNvSpPr>
            <a:spLocks noGrp="1" noChangeArrowheads="1"/>
          </p:cNvSpPr>
          <p:nvPr>
            <p:ph type="body" idx="1"/>
          </p:nvPr>
        </p:nvSpPr>
        <p:spPr>
          <a:xfrm>
            <a:off x="0" y="765175"/>
            <a:ext cx="9144000" cy="5184105"/>
          </a:xfrm>
        </p:spPr>
        <p:txBody>
          <a:bodyPr/>
          <a:lstStyle/>
          <a:p>
            <a:pPr>
              <a:defRPr/>
            </a:pPr>
            <a:r>
              <a:rPr lang="fr-FR" sz="2700" dirty="0" err="1"/>
              <a:t>Measurement</a:t>
            </a:r>
            <a:r>
              <a:rPr lang="fr-FR" sz="2700" dirty="0"/>
              <a:t> server </a:t>
            </a:r>
            <a:r>
              <a:rPr lang="fr-FR" sz="2700" dirty="0" err="1"/>
              <a:t>platform</a:t>
            </a:r>
            <a:r>
              <a:rPr lang="fr-FR" sz="2700" dirty="0"/>
              <a:t>:</a:t>
            </a:r>
          </a:p>
          <a:p>
            <a:pPr lvl="1">
              <a:defRPr/>
            </a:pPr>
            <a:r>
              <a:rPr lang="fr-FR" sz="2700" dirty="0" err="1"/>
              <a:t>Problem</a:t>
            </a:r>
            <a:r>
              <a:rPr lang="fr-FR" sz="2700" dirty="0"/>
              <a:t>: </a:t>
            </a:r>
            <a:r>
              <a:rPr lang="fr-FR" sz="2700" dirty="0" err="1"/>
              <a:t>lack</a:t>
            </a:r>
            <a:r>
              <a:rPr lang="fr-FR" sz="2700" dirty="0"/>
              <a:t> of a server (</a:t>
            </a:r>
            <a:r>
              <a:rPr lang="fr-FR" sz="2700" dirty="0" err="1"/>
              <a:t>available</a:t>
            </a:r>
            <a:r>
              <a:rPr lang="fr-FR" sz="2700" dirty="0"/>
              <a:t> to </a:t>
            </a:r>
            <a:r>
              <a:rPr lang="fr-FR" sz="2700" dirty="0" err="1"/>
              <a:t>hosting</a:t>
            </a:r>
            <a:r>
              <a:rPr lang="fr-FR" sz="2700" dirty="0"/>
              <a:t> providers) </a:t>
            </a:r>
            <a:r>
              <a:rPr lang="fr-FR" sz="2700" dirty="0" err="1"/>
              <a:t>at</a:t>
            </a:r>
            <a:r>
              <a:rPr lang="fr-FR" sz="2700" dirty="0"/>
              <a:t> the national </a:t>
            </a:r>
            <a:r>
              <a:rPr lang="fr-FR" sz="2700" dirty="0" err="1"/>
              <a:t>level</a:t>
            </a:r>
            <a:r>
              <a:rPr lang="fr-FR" sz="2700" dirty="0"/>
              <a:t> </a:t>
            </a:r>
            <a:r>
              <a:rPr lang="fr-FR" sz="2700" dirty="0" err="1"/>
              <a:t>with</a:t>
            </a:r>
            <a:r>
              <a:rPr lang="fr-FR" sz="2700" dirty="0"/>
              <a:t> </a:t>
            </a:r>
            <a:r>
              <a:rPr lang="fr-FR" sz="2700" dirty="0" err="1"/>
              <a:t>simultaneous</a:t>
            </a:r>
            <a:r>
              <a:rPr lang="fr-FR" sz="2700" dirty="0"/>
              <a:t> connections to all networks and </a:t>
            </a:r>
            <a:r>
              <a:rPr lang="fr-FR" sz="2700" dirty="0" err="1"/>
              <a:t>with</a:t>
            </a:r>
            <a:r>
              <a:rPr lang="fr-FR" sz="2700" dirty="0"/>
              <a:t> a </a:t>
            </a:r>
            <a:r>
              <a:rPr lang="fr-FR" sz="2700" dirty="0" err="1"/>
              <a:t>capacity</a:t>
            </a:r>
            <a:r>
              <a:rPr lang="fr-FR" sz="2700" dirty="0"/>
              <a:t> </a:t>
            </a:r>
            <a:r>
              <a:rPr lang="fr-FR" sz="2700" dirty="0" err="1"/>
              <a:t>exceeding</a:t>
            </a:r>
            <a:r>
              <a:rPr lang="fr-FR" sz="2700" dirty="0"/>
              <a:t> the </a:t>
            </a:r>
            <a:r>
              <a:rPr lang="fr-FR" sz="2700" dirty="0" err="1"/>
              <a:t>highest</a:t>
            </a:r>
            <a:r>
              <a:rPr lang="fr-FR" sz="2700" dirty="0"/>
              <a:t> </a:t>
            </a:r>
            <a:r>
              <a:rPr lang="fr-FR" sz="2700" dirty="0" err="1"/>
              <a:t>available</a:t>
            </a:r>
            <a:r>
              <a:rPr lang="fr-FR" sz="2700" dirty="0"/>
              <a:t> data rate!</a:t>
            </a:r>
          </a:p>
          <a:p>
            <a:pPr lvl="1">
              <a:defRPr/>
            </a:pPr>
            <a:r>
              <a:rPr lang="fr-FR" sz="2700" dirty="0"/>
              <a:t>Solution: design a </a:t>
            </a:r>
            <a:r>
              <a:rPr lang="fr-FR" sz="2700" dirty="0" err="1"/>
              <a:t>measurement</a:t>
            </a:r>
            <a:r>
              <a:rPr lang="fr-FR" sz="2700" dirty="0"/>
              <a:t> server </a:t>
            </a:r>
            <a:r>
              <a:rPr lang="fr-FR" sz="2700" dirty="0" err="1"/>
              <a:t>platform</a:t>
            </a:r>
            <a:r>
              <a:rPr lang="fr-FR" sz="2700" dirty="0"/>
              <a:t> to </a:t>
            </a:r>
            <a:r>
              <a:rPr lang="fr-FR" sz="2700" dirty="0" err="1"/>
              <a:t>operate</a:t>
            </a:r>
            <a:r>
              <a:rPr lang="fr-FR" sz="2700" dirty="0"/>
              <a:t> </a:t>
            </a:r>
            <a:r>
              <a:rPr lang="fr-FR" sz="2700" dirty="0" err="1"/>
              <a:t>within</a:t>
            </a:r>
            <a:r>
              <a:rPr lang="fr-FR" sz="2700" dirty="0"/>
              <a:t> the </a:t>
            </a:r>
            <a:r>
              <a:rPr lang="fr-FR" sz="2700" dirty="0" err="1"/>
              <a:t>regulator’s</a:t>
            </a:r>
            <a:r>
              <a:rPr lang="fr-FR" sz="2700" dirty="0"/>
              <a:t> </a:t>
            </a:r>
            <a:r>
              <a:rPr lang="fr-FR" sz="2700" dirty="0" err="1"/>
              <a:t>premises</a:t>
            </a:r>
            <a:r>
              <a:rPr lang="fr-FR" sz="2700" dirty="0"/>
              <a:t>, </a:t>
            </a:r>
            <a:r>
              <a:rPr lang="fr-FR" sz="2700" dirty="0" err="1"/>
              <a:t>with</a:t>
            </a:r>
            <a:r>
              <a:rPr lang="fr-FR" sz="2700" dirty="0"/>
              <a:t> </a:t>
            </a:r>
            <a:r>
              <a:rPr lang="fr-FR" sz="2700" dirty="0" err="1"/>
              <a:t>link</a:t>
            </a:r>
            <a:r>
              <a:rPr lang="fr-FR" sz="2700" dirty="0"/>
              <a:t> </a:t>
            </a:r>
            <a:r>
              <a:rPr lang="fr-FR" sz="2700" dirty="0" err="1"/>
              <a:t>capacities</a:t>
            </a:r>
            <a:r>
              <a:rPr lang="fr-FR" sz="2700" dirty="0"/>
              <a:t> </a:t>
            </a:r>
            <a:r>
              <a:rPr lang="fr-FR" sz="2700" dirty="0" err="1"/>
              <a:t>exceeding</a:t>
            </a:r>
            <a:r>
              <a:rPr lang="fr-FR" sz="2700" dirty="0"/>
              <a:t> the data rates </a:t>
            </a:r>
            <a:r>
              <a:rPr lang="fr-FR" sz="2700" dirty="0" err="1"/>
              <a:t>measured</a:t>
            </a:r>
            <a:r>
              <a:rPr lang="fr-FR" sz="2700" dirty="0"/>
              <a:t> (</a:t>
            </a:r>
            <a:r>
              <a:rPr lang="fr-FR" sz="2700" dirty="0" err="1"/>
              <a:t>e.g</a:t>
            </a:r>
            <a:r>
              <a:rPr lang="fr-FR" sz="2700" dirty="0"/>
              <a:t>. 10 Mbps to </a:t>
            </a:r>
            <a:r>
              <a:rPr lang="fr-FR" sz="2700" dirty="0" err="1"/>
              <a:t>measure</a:t>
            </a:r>
            <a:r>
              <a:rPr lang="fr-FR" sz="2700" dirty="0"/>
              <a:t> 7.2 Mbps and 20 </a:t>
            </a:r>
            <a:r>
              <a:rPr lang="fr-FR" sz="2700" dirty="0" err="1"/>
              <a:t>MBps</a:t>
            </a:r>
            <a:r>
              <a:rPr lang="fr-FR" sz="2700" dirty="0"/>
              <a:t> to </a:t>
            </a:r>
            <a:r>
              <a:rPr lang="fr-FR" sz="2700" dirty="0" err="1"/>
              <a:t>measure</a:t>
            </a:r>
            <a:r>
              <a:rPr lang="fr-FR" sz="2700" dirty="0"/>
              <a:t> 14.4 Mbps).</a:t>
            </a:r>
          </a:p>
          <a:p>
            <a:pPr marL="0" indent="0">
              <a:buFontTx/>
              <a:buNone/>
              <a:defRPr/>
            </a:pPr>
            <a:endParaRPr lang="fr-FR" dirty="0" smtClean="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24</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a:xfrm>
            <a:off x="0" y="0"/>
            <a:ext cx="9144000" cy="836613"/>
          </a:xfrm>
        </p:spPr>
        <p:txBody>
          <a:bodyPr/>
          <a:lstStyle/>
          <a:p>
            <a:r>
              <a:rPr lang="en-US" dirty="0" err="1"/>
              <a:t>QoS</a:t>
            </a:r>
            <a:r>
              <a:rPr lang="en-US" dirty="0"/>
              <a:t> of 3G mobile Internet</a:t>
            </a:r>
            <a:endParaRPr lang="fr-FR" dirty="0" smtClean="0"/>
          </a:p>
        </p:txBody>
      </p:sp>
      <p:sp>
        <p:nvSpPr>
          <p:cNvPr id="6148" name="Rectangle 3"/>
          <p:cNvSpPr>
            <a:spLocks noGrp="1" noChangeArrowheads="1"/>
          </p:cNvSpPr>
          <p:nvPr>
            <p:ph type="body" idx="1"/>
          </p:nvPr>
        </p:nvSpPr>
        <p:spPr>
          <a:xfrm>
            <a:off x="0" y="692150"/>
            <a:ext cx="9144000" cy="5616575"/>
          </a:xfrm>
        </p:spPr>
        <p:txBody>
          <a:bodyPr/>
          <a:lstStyle/>
          <a:p>
            <a:pPr>
              <a:defRPr/>
            </a:pPr>
            <a:r>
              <a:rPr lang="fr-FR" dirty="0"/>
              <a:t>Server </a:t>
            </a:r>
            <a:r>
              <a:rPr lang="fr-FR" dirty="0" err="1"/>
              <a:t>platform</a:t>
            </a:r>
            <a:r>
              <a:rPr lang="fr-FR" dirty="0"/>
              <a:t>: </a:t>
            </a:r>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endParaRPr lang="fr-FR" sz="2400" b="1" dirty="0" smtClean="0"/>
          </a:p>
          <a:p>
            <a:pPr marL="0" indent="0">
              <a:buFontTx/>
              <a:buNone/>
              <a:defRPr/>
            </a:pPr>
            <a:r>
              <a:rPr lang="fr-FR" sz="2000" b="1" i="1" dirty="0"/>
              <a:t>All test files are </a:t>
            </a:r>
            <a:r>
              <a:rPr lang="fr-FR" sz="2000" b="1" i="1" dirty="0" err="1"/>
              <a:t>installed</a:t>
            </a:r>
            <a:r>
              <a:rPr lang="fr-FR" sz="2000" b="1" i="1" dirty="0"/>
              <a:t> in </a:t>
            </a:r>
            <a:r>
              <a:rPr lang="fr-FR" sz="2000" b="1" i="1" dirty="0" err="1"/>
              <a:t>each</a:t>
            </a:r>
            <a:r>
              <a:rPr lang="fr-FR" sz="2000" b="1" i="1" dirty="0"/>
              <a:t> </a:t>
            </a:r>
            <a:r>
              <a:rPr lang="fr-FR" sz="2000" b="1" i="1" dirty="0" err="1"/>
              <a:t>platform</a:t>
            </a:r>
            <a:r>
              <a:rPr lang="fr-FR" sz="2000" b="1" i="1" dirty="0"/>
              <a:t> server, </a:t>
            </a:r>
            <a:r>
              <a:rPr lang="fr-FR" sz="2000" b="1" i="1" dirty="0" err="1"/>
              <a:t>with</a:t>
            </a:r>
            <a:r>
              <a:rPr lang="fr-FR" sz="2000" b="1" i="1" dirty="0"/>
              <a:t> a fibre-</a:t>
            </a:r>
            <a:r>
              <a:rPr lang="fr-FR" sz="2000" b="1" i="1" dirty="0" err="1"/>
              <a:t>optic</a:t>
            </a:r>
            <a:r>
              <a:rPr lang="fr-FR" sz="2000" b="1" i="1" dirty="0"/>
              <a:t> </a:t>
            </a:r>
            <a:r>
              <a:rPr lang="fr-FR" sz="2000" b="1" i="1" dirty="0" err="1"/>
              <a:t>connection</a:t>
            </a:r>
            <a:r>
              <a:rPr lang="fr-FR" sz="2000" b="1" i="1" dirty="0"/>
              <a:t> to the </a:t>
            </a:r>
            <a:r>
              <a:rPr lang="fr-FR" sz="2000" b="1" i="1" dirty="0" err="1"/>
              <a:t>operator’s</a:t>
            </a:r>
            <a:r>
              <a:rPr lang="fr-FR" sz="2000" b="1" i="1" dirty="0"/>
              <a:t> 3G network.</a:t>
            </a:r>
          </a:p>
        </p:txBody>
      </p:sp>
      <p:pic>
        <p:nvPicPr>
          <p:cNvPr id="2150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7338" y="1196975"/>
            <a:ext cx="8640762" cy="4306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25</a:t>
            </a:fld>
            <a:endParaRPr lang="en-US"/>
          </a:p>
        </p:txBody>
      </p:sp>
      <p:sp>
        <p:nvSpPr>
          <p:cNvPr id="7" name="Rectangle 6"/>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
        <p:nvSpPr>
          <p:cNvPr id="3" name="TextBox 2"/>
          <p:cNvSpPr txBox="1"/>
          <p:nvPr/>
        </p:nvSpPr>
        <p:spPr>
          <a:xfrm>
            <a:off x="467544" y="1412775"/>
            <a:ext cx="2736304" cy="523220"/>
          </a:xfrm>
          <a:prstGeom prst="rect">
            <a:avLst/>
          </a:prstGeom>
          <a:solidFill>
            <a:schemeClr val="bg1"/>
          </a:solidFill>
        </p:spPr>
        <p:txBody>
          <a:bodyPr wrap="square" rtlCol="0">
            <a:spAutoFit/>
          </a:bodyPr>
          <a:lstStyle/>
          <a:p>
            <a:pPr algn="ctr"/>
            <a:r>
              <a:rPr lang="en-US" sz="1400" b="1" dirty="0" smtClean="0"/>
              <a:t>Test server platforms </a:t>
            </a:r>
          </a:p>
          <a:p>
            <a:pPr algn="ctr"/>
            <a:r>
              <a:rPr lang="en-US" sz="1400" b="1" dirty="0" smtClean="0"/>
              <a:t>(hosted at </a:t>
            </a:r>
            <a:r>
              <a:rPr lang="en-US" sz="1400" b="1" dirty="0"/>
              <a:t>A</a:t>
            </a:r>
            <a:r>
              <a:rPr lang="en-US" sz="1400" b="1" dirty="0" smtClean="0"/>
              <a:t>NRT HQ)</a:t>
            </a:r>
            <a:endParaRPr lang="en-US" sz="1400" b="1" dirty="0"/>
          </a:p>
        </p:txBody>
      </p:sp>
      <p:sp>
        <p:nvSpPr>
          <p:cNvPr id="4" name="TextBox 3"/>
          <p:cNvSpPr txBox="1"/>
          <p:nvPr/>
        </p:nvSpPr>
        <p:spPr>
          <a:xfrm>
            <a:off x="6300192" y="1340768"/>
            <a:ext cx="1656184" cy="461665"/>
          </a:xfrm>
          <a:prstGeom prst="rect">
            <a:avLst/>
          </a:prstGeom>
          <a:solidFill>
            <a:schemeClr val="bg1"/>
          </a:solidFill>
        </p:spPr>
        <p:txBody>
          <a:bodyPr wrap="square" rtlCol="0">
            <a:spAutoFit/>
          </a:bodyPr>
          <a:lstStyle/>
          <a:p>
            <a:pPr algn="ctr"/>
            <a:endParaRPr lang="en-US" sz="1000" dirty="0" smtClean="0"/>
          </a:p>
          <a:p>
            <a:pPr algn="ctr"/>
            <a:r>
              <a:rPr lang="en-US" sz="1400" b="1" dirty="0" smtClean="0"/>
              <a:t>Test tools</a:t>
            </a:r>
            <a:endParaRPr lang="en-US" sz="1400" b="1" dirty="0"/>
          </a:p>
        </p:txBody>
      </p:sp>
      <p:sp>
        <p:nvSpPr>
          <p:cNvPr id="5" name="TextBox 4"/>
          <p:cNvSpPr txBox="1"/>
          <p:nvPr/>
        </p:nvSpPr>
        <p:spPr>
          <a:xfrm>
            <a:off x="791125" y="2202798"/>
            <a:ext cx="1239830" cy="272758"/>
          </a:xfrm>
          <a:prstGeom prst="rect">
            <a:avLst/>
          </a:prstGeom>
          <a:solidFill>
            <a:schemeClr val="bg1"/>
          </a:solidFill>
        </p:spPr>
        <p:txBody>
          <a:bodyPr wrap="square" tIns="72000" rtlCol="0">
            <a:spAutoFit/>
          </a:bodyPr>
          <a:lstStyle/>
          <a:p>
            <a:r>
              <a:rPr lang="en-US" sz="1000" dirty="0" smtClean="0"/>
              <a:t>IAM PC server </a:t>
            </a:r>
            <a:endParaRPr lang="en-US" sz="1000" dirty="0"/>
          </a:p>
        </p:txBody>
      </p:sp>
      <p:sp>
        <p:nvSpPr>
          <p:cNvPr id="10" name="TextBox 9"/>
          <p:cNvSpPr txBox="1"/>
          <p:nvPr/>
        </p:nvSpPr>
        <p:spPr>
          <a:xfrm>
            <a:off x="791125" y="3493333"/>
            <a:ext cx="1239830" cy="246221"/>
          </a:xfrm>
          <a:prstGeom prst="rect">
            <a:avLst/>
          </a:prstGeom>
          <a:solidFill>
            <a:schemeClr val="bg1"/>
          </a:solidFill>
        </p:spPr>
        <p:txBody>
          <a:bodyPr wrap="square" rtlCol="0">
            <a:spAutoFit/>
          </a:bodyPr>
          <a:lstStyle/>
          <a:p>
            <a:r>
              <a:rPr lang="en-US" sz="1000" dirty="0" err="1" smtClean="0"/>
              <a:t>MdT</a:t>
            </a:r>
            <a:r>
              <a:rPr lang="en-US" sz="1000" dirty="0" smtClean="0"/>
              <a:t> PC server</a:t>
            </a:r>
            <a:endParaRPr lang="en-US" sz="1000" dirty="0"/>
          </a:p>
        </p:txBody>
      </p:sp>
      <p:sp>
        <p:nvSpPr>
          <p:cNvPr id="11" name="TextBox 10"/>
          <p:cNvSpPr txBox="1"/>
          <p:nvPr/>
        </p:nvSpPr>
        <p:spPr>
          <a:xfrm>
            <a:off x="663329" y="4677092"/>
            <a:ext cx="1332000" cy="246221"/>
          </a:xfrm>
          <a:prstGeom prst="rect">
            <a:avLst/>
          </a:prstGeom>
          <a:solidFill>
            <a:schemeClr val="bg1"/>
          </a:solidFill>
        </p:spPr>
        <p:txBody>
          <a:bodyPr wrap="square" rtlCol="0">
            <a:spAutoFit/>
          </a:bodyPr>
          <a:lstStyle/>
          <a:p>
            <a:r>
              <a:rPr lang="en-US" sz="1000" dirty="0" smtClean="0"/>
              <a:t>WANA PC server</a:t>
            </a:r>
            <a:endParaRPr lang="en-US" sz="1000" dirty="0"/>
          </a:p>
        </p:txBody>
      </p:sp>
      <p:sp>
        <p:nvSpPr>
          <p:cNvPr id="6" name="TextBox 5"/>
          <p:cNvSpPr txBox="1"/>
          <p:nvPr/>
        </p:nvSpPr>
        <p:spPr>
          <a:xfrm>
            <a:off x="3995936" y="2475556"/>
            <a:ext cx="1440160" cy="307777"/>
          </a:xfrm>
          <a:prstGeom prst="rect">
            <a:avLst/>
          </a:prstGeom>
          <a:solidFill>
            <a:srgbClr val="FFFF00"/>
          </a:solidFill>
        </p:spPr>
        <p:txBody>
          <a:bodyPr wrap="square" lIns="0" tIns="0" rIns="0" bIns="0" rtlCol="0">
            <a:spAutoFit/>
          </a:bodyPr>
          <a:lstStyle/>
          <a:p>
            <a:pPr algn="ctr"/>
            <a:r>
              <a:rPr lang="en-US" sz="1000" b="1" dirty="0" smtClean="0"/>
              <a:t>IAM 3G network</a:t>
            </a:r>
          </a:p>
          <a:p>
            <a:pPr algn="ctr"/>
            <a:r>
              <a:rPr lang="en-US" sz="1000" b="1" dirty="0" smtClean="0"/>
              <a:t> (UMTS)</a:t>
            </a:r>
            <a:endParaRPr lang="en-US" sz="1000" b="1" dirty="0"/>
          </a:p>
        </p:txBody>
      </p:sp>
      <p:sp>
        <p:nvSpPr>
          <p:cNvPr id="13" name="TextBox 12"/>
          <p:cNvSpPr txBox="1"/>
          <p:nvPr/>
        </p:nvSpPr>
        <p:spPr>
          <a:xfrm>
            <a:off x="3887639" y="3573107"/>
            <a:ext cx="1440160" cy="344128"/>
          </a:xfrm>
          <a:prstGeom prst="rect">
            <a:avLst/>
          </a:prstGeom>
          <a:solidFill>
            <a:srgbClr val="FFFF00"/>
          </a:solidFill>
        </p:spPr>
        <p:txBody>
          <a:bodyPr wrap="square" lIns="0" tIns="0" rIns="0" bIns="36000" rtlCol="0">
            <a:spAutoFit/>
          </a:bodyPr>
          <a:lstStyle/>
          <a:p>
            <a:pPr algn="ctr"/>
            <a:r>
              <a:rPr lang="en-US" sz="1000" b="1" dirty="0" err="1" smtClean="0"/>
              <a:t>Mdt</a:t>
            </a:r>
            <a:r>
              <a:rPr lang="en-US" sz="1000" b="1" dirty="0" smtClean="0"/>
              <a:t> 3G network</a:t>
            </a:r>
          </a:p>
          <a:p>
            <a:pPr algn="ctr"/>
            <a:r>
              <a:rPr lang="en-US" sz="1000" b="1" dirty="0" smtClean="0"/>
              <a:t> (UMTS)</a:t>
            </a:r>
            <a:endParaRPr lang="en-US" sz="1000" b="1" dirty="0"/>
          </a:p>
        </p:txBody>
      </p:sp>
      <p:sp>
        <p:nvSpPr>
          <p:cNvPr id="14" name="TextBox 13"/>
          <p:cNvSpPr txBox="1"/>
          <p:nvPr/>
        </p:nvSpPr>
        <p:spPr>
          <a:xfrm>
            <a:off x="3982549" y="4733073"/>
            <a:ext cx="1440160" cy="380480"/>
          </a:xfrm>
          <a:prstGeom prst="rect">
            <a:avLst/>
          </a:prstGeom>
          <a:solidFill>
            <a:srgbClr val="FFFF00"/>
          </a:solidFill>
        </p:spPr>
        <p:txBody>
          <a:bodyPr wrap="square" lIns="0" tIns="36000" rIns="0" bIns="36000" rtlCol="0">
            <a:spAutoFit/>
          </a:bodyPr>
          <a:lstStyle/>
          <a:p>
            <a:pPr algn="ctr"/>
            <a:r>
              <a:rPr lang="en-US" sz="1000" b="1" dirty="0" smtClean="0"/>
              <a:t>WANA 3G network</a:t>
            </a:r>
          </a:p>
          <a:p>
            <a:pPr algn="ctr"/>
            <a:r>
              <a:rPr lang="en-US" sz="1000" b="1" dirty="0" smtClean="0"/>
              <a:t> (CDMA2000)</a:t>
            </a:r>
            <a:endParaRPr lang="en-US" sz="1000"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a:xfrm>
            <a:off x="0" y="0"/>
            <a:ext cx="9144000" cy="836613"/>
          </a:xfrm>
        </p:spPr>
        <p:txBody>
          <a:bodyPr/>
          <a:lstStyle/>
          <a:p>
            <a:r>
              <a:rPr lang="fr-FR" dirty="0" err="1"/>
              <a:t>Presentation</a:t>
            </a:r>
            <a:r>
              <a:rPr lang="fr-FR" dirty="0"/>
              <a:t> </a:t>
            </a:r>
            <a:r>
              <a:rPr lang="fr-FR" dirty="0" err="1"/>
              <a:t>outline</a:t>
            </a:r>
            <a:endParaRPr lang="fr-FR" dirty="0" smtClean="0"/>
          </a:p>
        </p:txBody>
      </p:sp>
      <p:sp>
        <p:nvSpPr>
          <p:cNvPr id="6148" name="Rectangle 3"/>
          <p:cNvSpPr>
            <a:spLocks noGrp="1" noChangeArrowheads="1"/>
          </p:cNvSpPr>
          <p:nvPr>
            <p:ph type="body" idx="1"/>
          </p:nvPr>
        </p:nvSpPr>
        <p:spPr>
          <a:xfrm>
            <a:off x="14288" y="1052513"/>
            <a:ext cx="9144000" cy="5256212"/>
          </a:xfrm>
        </p:spPr>
        <p:txBody>
          <a:bodyPr/>
          <a:lstStyle/>
          <a:p>
            <a:pPr>
              <a:defRPr/>
            </a:pPr>
            <a:r>
              <a:rPr lang="fr-FR" sz="2800" dirty="0">
                <a:solidFill>
                  <a:schemeClr val="accent2">
                    <a:lumMod val="20000"/>
                    <a:lumOff val="80000"/>
                  </a:schemeClr>
                </a:solidFill>
              </a:rPr>
              <a:t>Introduction: Basic </a:t>
            </a:r>
            <a:r>
              <a:rPr lang="fr-FR" sz="2800" dirty="0" err="1">
                <a:solidFill>
                  <a:schemeClr val="accent2">
                    <a:lumMod val="20000"/>
                    <a:lumOff val="80000"/>
                  </a:schemeClr>
                </a:solidFill>
              </a:rPr>
              <a:t>principles</a:t>
            </a:r>
            <a:r>
              <a:rPr lang="fr-FR" sz="2800" dirty="0">
                <a:solidFill>
                  <a:schemeClr val="accent2">
                    <a:lumMod val="20000"/>
                    <a:lumOff val="80000"/>
                  </a:schemeClr>
                </a:solidFill>
              </a:rPr>
              <a:t> of </a:t>
            </a:r>
            <a:r>
              <a:rPr lang="fr-FR" sz="2800" dirty="0" err="1">
                <a:solidFill>
                  <a:schemeClr val="accent2">
                    <a:lumMod val="20000"/>
                    <a:lumOff val="80000"/>
                  </a:schemeClr>
                </a:solidFill>
              </a:rPr>
              <a:t>QoS</a:t>
            </a:r>
            <a:endParaRPr lang="fr-FR" sz="2800" dirty="0">
              <a:solidFill>
                <a:schemeClr val="accent2">
                  <a:lumMod val="20000"/>
                  <a:lumOff val="80000"/>
                </a:schemeClr>
              </a:solidFill>
            </a:endParaRPr>
          </a:p>
          <a:p>
            <a:pPr>
              <a:defRPr/>
            </a:pPr>
            <a:r>
              <a:rPr lang="fr-FR" sz="2800" dirty="0">
                <a:solidFill>
                  <a:schemeClr val="accent2">
                    <a:lumMod val="20000"/>
                    <a:lumOff val="80000"/>
                  </a:schemeClr>
                </a:solidFill>
              </a:rPr>
              <a:t>The 3G mobile Internet service in </a:t>
            </a:r>
            <a:r>
              <a:rPr lang="fr-FR" sz="2800" dirty="0" err="1">
                <a:solidFill>
                  <a:schemeClr val="accent2">
                    <a:lumMod val="20000"/>
                    <a:lumOff val="80000"/>
                  </a:schemeClr>
                </a:solidFill>
              </a:rPr>
              <a:t>Moroccco</a:t>
            </a:r>
            <a:endParaRPr lang="fr-FR" sz="2800" dirty="0">
              <a:solidFill>
                <a:schemeClr val="accent2">
                  <a:lumMod val="20000"/>
                  <a:lumOff val="80000"/>
                </a:schemeClr>
              </a:solidFill>
            </a:endParaRPr>
          </a:p>
          <a:p>
            <a:pPr>
              <a:defRPr/>
            </a:pPr>
            <a:r>
              <a:rPr lang="fr-FR" sz="2800" dirty="0">
                <a:solidFill>
                  <a:schemeClr val="accent2">
                    <a:lumMod val="20000"/>
                    <a:lumOff val="80000"/>
                  </a:schemeClr>
                </a:solidFill>
              </a:rPr>
              <a:t>Types of </a:t>
            </a:r>
            <a:r>
              <a:rPr lang="fr-FR" sz="2800" dirty="0" err="1">
                <a:solidFill>
                  <a:schemeClr val="accent2">
                    <a:lumMod val="20000"/>
                    <a:lumOff val="80000"/>
                  </a:schemeClr>
                </a:solidFill>
              </a:rPr>
              <a:t>measurement</a:t>
            </a:r>
            <a:r>
              <a:rPr lang="fr-FR" sz="2800" dirty="0">
                <a:solidFill>
                  <a:schemeClr val="accent2">
                    <a:lumMod val="20000"/>
                    <a:lumOff val="80000"/>
                  </a:schemeClr>
                </a:solidFill>
              </a:rPr>
              <a:t>:</a:t>
            </a:r>
          </a:p>
          <a:p>
            <a:pPr lvl="1">
              <a:defRPr/>
            </a:pPr>
            <a:r>
              <a:rPr lang="fr-FR" dirty="0">
                <a:solidFill>
                  <a:schemeClr val="accent2">
                    <a:lumMod val="20000"/>
                    <a:lumOff val="80000"/>
                  </a:schemeClr>
                </a:solidFill>
              </a:rPr>
              <a:t>3G mobile Internet on PC</a:t>
            </a:r>
          </a:p>
          <a:p>
            <a:pPr lvl="1">
              <a:defRPr/>
            </a:pPr>
            <a:r>
              <a:rPr lang="fr-FR" dirty="0">
                <a:solidFill>
                  <a:schemeClr val="accent2">
                    <a:lumMod val="20000"/>
                    <a:lumOff val="80000"/>
                  </a:schemeClr>
                </a:solidFill>
              </a:rPr>
              <a:t>3G mobile Internet on </a:t>
            </a:r>
            <a:r>
              <a:rPr lang="fr-FR" dirty="0" err="1">
                <a:solidFill>
                  <a:schemeClr val="accent2">
                    <a:lumMod val="20000"/>
                    <a:lumOff val="80000"/>
                  </a:schemeClr>
                </a:solidFill>
              </a:rPr>
              <a:t>smartphones</a:t>
            </a:r>
            <a:endParaRPr lang="fr-FR" dirty="0">
              <a:solidFill>
                <a:schemeClr val="accent2">
                  <a:lumMod val="20000"/>
                  <a:lumOff val="80000"/>
                </a:schemeClr>
              </a:solidFill>
            </a:endParaRPr>
          </a:p>
          <a:p>
            <a:pPr lvl="1">
              <a:defRPr/>
            </a:pPr>
            <a:r>
              <a:rPr lang="fr-FR" dirty="0">
                <a:solidFill>
                  <a:schemeClr val="accent2">
                    <a:lumMod val="20000"/>
                    <a:lumOff val="80000"/>
                  </a:schemeClr>
                </a:solidFill>
              </a:rPr>
              <a:t>FTP or HTTP </a:t>
            </a:r>
            <a:r>
              <a:rPr lang="fr-FR" dirty="0" err="1">
                <a:solidFill>
                  <a:schemeClr val="accent2">
                    <a:lumMod val="20000"/>
                    <a:lumOff val="80000"/>
                  </a:schemeClr>
                </a:solidFill>
              </a:rPr>
              <a:t>measurement</a:t>
            </a:r>
            <a:endParaRPr lang="fr-FR" dirty="0">
              <a:solidFill>
                <a:schemeClr val="accent2">
                  <a:lumMod val="20000"/>
                  <a:lumOff val="80000"/>
                </a:schemeClr>
              </a:solidFill>
            </a:endParaRPr>
          </a:p>
          <a:p>
            <a:pPr>
              <a:defRPr/>
            </a:pPr>
            <a:r>
              <a:rPr lang="fr-FR" sz="2800" dirty="0" err="1">
                <a:solidFill>
                  <a:schemeClr val="accent2">
                    <a:lumMod val="20000"/>
                    <a:lumOff val="80000"/>
                  </a:schemeClr>
                </a:solidFill>
              </a:rPr>
              <a:t>Indicators</a:t>
            </a:r>
            <a:r>
              <a:rPr lang="fr-FR" sz="2800" dirty="0">
                <a:solidFill>
                  <a:schemeClr val="accent2">
                    <a:lumMod val="20000"/>
                    <a:lumOff val="80000"/>
                  </a:schemeClr>
                </a:solidFill>
              </a:rPr>
              <a:t> </a:t>
            </a:r>
            <a:r>
              <a:rPr lang="fr-FR" sz="2800" dirty="0" err="1">
                <a:solidFill>
                  <a:schemeClr val="accent2">
                    <a:lumMod val="20000"/>
                    <a:lumOff val="80000"/>
                  </a:schemeClr>
                </a:solidFill>
              </a:rPr>
              <a:t>measured</a:t>
            </a:r>
            <a:endParaRPr lang="fr-FR" sz="2800" dirty="0">
              <a:solidFill>
                <a:schemeClr val="accent2">
                  <a:lumMod val="20000"/>
                  <a:lumOff val="80000"/>
                </a:schemeClr>
              </a:solidFill>
            </a:endParaRPr>
          </a:p>
          <a:p>
            <a:pPr>
              <a:defRPr/>
            </a:pPr>
            <a:r>
              <a:rPr lang="fr-FR" sz="2800" dirty="0" err="1">
                <a:solidFill>
                  <a:schemeClr val="accent2">
                    <a:lumMod val="20000"/>
                    <a:lumOff val="80000"/>
                  </a:schemeClr>
                </a:solidFill>
              </a:rPr>
              <a:t>Measurement</a:t>
            </a:r>
            <a:r>
              <a:rPr lang="fr-FR" sz="2800" dirty="0">
                <a:solidFill>
                  <a:schemeClr val="accent2">
                    <a:lumMod val="20000"/>
                    <a:lumOff val="80000"/>
                  </a:schemeClr>
                </a:solidFill>
              </a:rPr>
              <a:t> server </a:t>
            </a:r>
            <a:r>
              <a:rPr lang="fr-FR" sz="2800" dirty="0" err="1">
                <a:solidFill>
                  <a:schemeClr val="accent2">
                    <a:lumMod val="20000"/>
                    <a:lumOff val="80000"/>
                  </a:schemeClr>
                </a:solidFill>
              </a:rPr>
              <a:t>platform</a:t>
            </a:r>
            <a:endParaRPr lang="fr-FR" sz="2800" dirty="0">
              <a:solidFill>
                <a:schemeClr val="accent2">
                  <a:lumMod val="20000"/>
                  <a:lumOff val="80000"/>
                </a:schemeClr>
              </a:solidFill>
            </a:endParaRPr>
          </a:p>
          <a:p>
            <a:pPr>
              <a:defRPr/>
            </a:pPr>
            <a:r>
              <a:rPr lang="fr-FR" sz="2800" dirty="0" err="1">
                <a:solidFill>
                  <a:schemeClr val="bg2">
                    <a:lumMod val="75000"/>
                  </a:schemeClr>
                </a:solidFill>
              </a:rPr>
              <a:t>Measurement</a:t>
            </a:r>
            <a:r>
              <a:rPr lang="fr-FR" sz="2800" dirty="0">
                <a:solidFill>
                  <a:schemeClr val="bg2">
                    <a:lumMod val="75000"/>
                  </a:schemeClr>
                </a:solidFill>
              </a:rPr>
              <a:t> </a:t>
            </a:r>
            <a:r>
              <a:rPr lang="fr-FR" sz="2800" dirty="0" err="1">
                <a:solidFill>
                  <a:schemeClr val="bg2">
                    <a:lumMod val="75000"/>
                  </a:schemeClr>
                </a:solidFill>
              </a:rPr>
              <a:t>tools</a:t>
            </a:r>
            <a:endParaRPr lang="fr-FR" sz="2800" dirty="0">
              <a:solidFill>
                <a:schemeClr val="bg2">
                  <a:lumMod val="75000"/>
                </a:schemeClr>
              </a:solidFill>
            </a:endParaRPr>
          </a:p>
          <a:p>
            <a:pPr marL="342900" lvl="1" indent="-342900">
              <a:buSzPct val="75000"/>
              <a:buBlip>
                <a:blip r:embed="rId3"/>
              </a:buBlip>
              <a:defRPr/>
            </a:pPr>
            <a:r>
              <a:rPr lang="fr-FR" dirty="0">
                <a:solidFill>
                  <a:schemeClr val="accent2">
                    <a:lumMod val="20000"/>
                    <a:lumOff val="80000"/>
                  </a:schemeClr>
                </a:solidFill>
              </a:rPr>
              <a:t>Conclusions and </a:t>
            </a:r>
            <a:r>
              <a:rPr lang="fr-FR" dirty="0" err="1">
                <a:solidFill>
                  <a:schemeClr val="accent2">
                    <a:lumMod val="20000"/>
                    <a:lumOff val="80000"/>
                  </a:schemeClr>
                </a:solidFill>
              </a:rPr>
              <a:t>recommendations</a:t>
            </a:r>
            <a:endParaRPr lang="fr-FR" dirty="0">
              <a:solidFill>
                <a:schemeClr val="accent2">
                  <a:lumMod val="20000"/>
                  <a:lumOff val="80000"/>
                </a:schemeClr>
              </a:solidFill>
            </a:endParaRP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26</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0" y="0"/>
            <a:ext cx="9144000" cy="836613"/>
          </a:xfrm>
        </p:spPr>
        <p:txBody>
          <a:bodyPr/>
          <a:lstStyle/>
          <a:p>
            <a:r>
              <a:rPr lang="en-US" dirty="0" err="1"/>
              <a:t>QoS</a:t>
            </a:r>
            <a:r>
              <a:rPr lang="en-US" dirty="0"/>
              <a:t> of 3G mobile Internet</a:t>
            </a:r>
            <a:endParaRPr lang="en-US" dirty="0" smtClean="0"/>
          </a:p>
        </p:txBody>
      </p:sp>
      <p:sp>
        <p:nvSpPr>
          <p:cNvPr id="21508" name="Rectangle 3"/>
          <p:cNvSpPr>
            <a:spLocks noGrp="1" noChangeArrowheads="1"/>
          </p:cNvSpPr>
          <p:nvPr>
            <p:ph type="body" idx="1"/>
          </p:nvPr>
        </p:nvSpPr>
        <p:spPr>
          <a:xfrm>
            <a:off x="0" y="1052513"/>
            <a:ext cx="9144000" cy="5256212"/>
          </a:xfrm>
        </p:spPr>
        <p:txBody>
          <a:bodyPr/>
          <a:lstStyle/>
          <a:p>
            <a:pPr>
              <a:defRPr/>
            </a:pPr>
            <a:r>
              <a:rPr lang="en-US" sz="3000" dirty="0"/>
              <a:t>Measurement tools (precautions)</a:t>
            </a:r>
          </a:p>
          <a:p>
            <a:pPr lvl="1">
              <a:defRPr/>
            </a:pPr>
            <a:r>
              <a:rPr lang="en-US" sz="2700" dirty="0"/>
              <a:t>Terminal equipment (PCs, smartphones and USB dongles) -  selection criteria:</a:t>
            </a:r>
          </a:p>
          <a:p>
            <a:pPr lvl="2">
              <a:defRPr/>
            </a:pPr>
            <a:r>
              <a:rPr lang="en-US" sz="2700" dirty="0"/>
              <a:t>Selection from among the most widely used mass-production models in the domestic market.</a:t>
            </a:r>
          </a:p>
          <a:p>
            <a:pPr lvl="2">
              <a:defRPr/>
            </a:pPr>
            <a:r>
              <a:rPr lang="en-US" sz="2700" dirty="0"/>
              <a:t>Performance must in all cases accommodate the higher data rates to be measured. For PCs (OS, firewalls, antivirus, etc.) and for terminals (</a:t>
            </a:r>
            <a:r>
              <a:rPr lang="fr-FR" sz="2700" dirty="0" err="1"/>
              <a:t>Twindowsize</a:t>
            </a:r>
            <a:r>
              <a:rPr lang="fr-FR" sz="2700" dirty="0"/>
              <a:t>, MTU, CPU , RAM, etc.).</a:t>
            </a:r>
          </a:p>
          <a:p>
            <a:pPr marL="914400" lvl="2" indent="0">
              <a:buFontTx/>
              <a:buNone/>
              <a:defRPr/>
            </a:pPr>
            <a:endParaRPr lang="en-US" sz="2800" dirty="0" smtClean="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27</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2"/>
          <p:cNvSpPr>
            <a:spLocks noGrp="1" noChangeArrowheads="1"/>
          </p:cNvSpPr>
          <p:nvPr>
            <p:ph type="title"/>
          </p:nvPr>
        </p:nvSpPr>
        <p:spPr>
          <a:xfrm>
            <a:off x="0" y="0"/>
            <a:ext cx="9144000" cy="836613"/>
          </a:xfrm>
        </p:spPr>
        <p:txBody>
          <a:bodyPr/>
          <a:lstStyle/>
          <a:p>
            <a:r>
              <a:rPr lang="en-US" dirty="0" err="1"/>
              <a:t>QoS</a:t>
            </a:r>
            <a:r>
              <a:rPr lang="en-US" dirty="0"/>
              <a:t> of 3G mobile Internet</a:t>
            </a:r>
            <a:endParaRPr lang="en-US" dirty="0" smtClean="0"/>
          </a:p>
        </p:txBody>
      </p:sp>
      <p:sp>
        <p:nvSpPr>
          <p:cNvPr id="24580" name="Rectangle 3"/>
          <p:cNvSpPr>
            <a:spLocks noGrp="1" noChangeArrowheads="1"/>
          </p:cNvSpPr>
          <p:nvPr>
            <p:ph type="body" idx="1"/>
          </p:nvPr>
        </p:nvSpPr>
        <p:spPr>
          <a:xfrm>
            <a:off x="0" y="1052513"/>
            <a:ext cx="9144000" cy="4392711"/>
          </a:xfrm>
        </p:spPr>
        <p:txBody>
          <a:bodyPr/>
          <a:lstStyle/>
          <a:p>
            <a:r>
              <a:rPr lang="fr-FR" sz="2400" dirty="0" err="1"/>
              <a:t>Measurement</a:t>
            </a:r>
            <a:r>
              <a:rPr lang="fr-FR" sz="2400" dirty="0"/>
              <a:t> </a:t>
            </a:r>
            <a:r>
              <a:rPr lang="fr-FR" sz="2400" dirty="0" err="1"/>
              <a:t>tools</a:t>
            </a:r>
            <a:r>
              <a:rPr lang="fr-FR" sz="2400" dirty="0"/>
              <a:t> (</a:t>
            </a:r>
            <a:r>
              <a:rPr lang="fr-FR" sz="2400" dirty="0" err="1"/>
              <a:t>precautions</a:t>
            </a:r>
            <a:r>
              <a:rPr lang="fr-FR" sz="2400" dirty="0"/>
              <a:t>)</a:t>
            </a:r>
          </a:p>
          <a:p>
            <a:pPr lvl="1"/>
            <a:r>
              <a:rPr lang="fr-FR" sz="2400" dirty="0" err="1"/>
              <a:t>Subscription</a:t>
            </a:r>
            <a:r>
              <a:rPr lang="fr-FR" sz="2400" dirty="0"/>
              <a:t> types </a:t>
            </a:r>
            <a:r>
              <a:rPr lang="fr-FR" sz="2400" dirty="0" err="1"/>
              <a:t>taken</a:t>
            </a:r>
            <a:r>
              <a:rPr lang="fr-FR" sz="2400" dirty="0"/>
              <a:t> </a:t>
            </a:r>
            <a:r>
              <a:rPr lang="fr-FR" sz="2400" dirty="0" err="1"/>
              <a:t>into</a:t>
            </a:r>
            <a:r>
              <a:rPr lang="fr-FR" sz="2400" dirty="0"/>
              <a:t> </a:t>
            </a:r>
            <a:r>
              <a:rPr lang="fr-FR" sz="2400" dirty="0" err="1"/>
              <a:t>account</a:t>
            </a:r>
            <a:r>
              <a:rPr lang="fr-FR" sz="2400" dirty="0"/>
              <a:t>:</a:t>
            </a:r>
          </a:p>
          <a:p>
            <a:pPr lvl="2"/>
            <a:r>
              <a:rPr lang="fr-FR" dirty="0" err="1"/>
              <a:t>Postpaid</a:t>
            </a:r>
            <a:r>
              <a:rPr lang="fr-FR" dirty="0"/>
              <a:t> or </a:t>
            </a:r>
            <a:r>
              <a:rPr lang="fr-FR" dirty="0" err="1"/>
              <a:t>prepaid</a:t>
            </a:r>
            <a:r>
              <a:rPr lang="fr-FR" dirty="0"/>
              <a:t>.</a:t>
            </a:r>
          </a:p>
          <a:p>
            <a:pPr lvl="2"/>
            <a:r>
              <a:rPr lang="fr-FR" dirty="0"/>
              <a:t>Be </a:t>
            </a:r>
            <a:r>
              <a:rPr lang="fr-FR" dirty="0" err="1"/>
              <a:t>aware</a:t>
            </a:r>
            <a:r>
              <a:rPr lang="fr-FR" dirty="0"/>
              <a:t> of possible data rate </a:t>
            </a:r>
            <a:r>
              <a:rPr lang="fr-FR" dirty="0" err="1"/>
              <a:t>downgrade</a:t>
            </a:r>
            <a:r>
              <a:rPr lang="fr-FR" dirty="0"/>
              <a:t> if total </a:t>
            </a:r>
            <a:r>
              <a:rPr lang="fr-FR" dirty="0" err="1"/>
              <a:t>download</a:t>
            </a:r>
            <a:r>
              <a:rPr lang="fr-FR" dirty="0"/>
              <a:t> volume </a:t>
            </a:r>
            <a:r>
              <a:rPr lang="fr-FR" dirty="0" err="1"/>
              <a:t>reaches</a:t>
            </a:r>
            <a:r>
              <a:rPr lang="fr-FR" dirty="0"/>
              <a:t> </a:t>
            </a:r>
            <a:r>
              <a:rPr lang="fr-FR" dirty="0" err="1"/>
              <a:t>threshold</a:t>
            </a:r>
            <a:r>
              <a:rPr lang="fr-FR" dirty="0"/>
              <a:t> values.</a:t>
            </a:r>
          </a:p>
          <a:p>
            <a:pPr lvl="2"/>
            <a:r>
              <a:rPr lang="fr-FR" dirty="0"/>
              <a:t>Tests on </a:t>
            </a:r>
            <a:r>
              <a:rPr lang="fr-FR" dirty="0" err="1"/>
              <a:t>smartphones</a:t>
            </a:r>
            <a:r>
              <a:rPr lang="fr-FR" dirty="0"/>
              <a:t> must </a:t>
            </a:r>
            <a:r>
              <a:rPr lang="fr-FR" dirty="0" err="1"/>
              <a:t>be</a:t>
            </a:r>
            <a:r>
              <a:rPr lang="fr-FR" dirty="0"/>
              <a:t> </a:t>
            </a:r>
            <a:r>
              <a:rPr lang="fr-FR" dirty="0" err="1"/>
              <a:t>done</a:t>
            </a:r>
            <a:r>
              <a:rPr lang="fr-FR" dirty="0"/>
              <a:t> in </a:t>
            </a:r>
            <a:r>
              <a:rPr lang="fr-FR" dirty="0" err="1"/>
              <a:t>forced</a:t>
            </a:r>
            <a:r>
              <a:rPr lang="fr-FR" dirty="0"/>
              <a:t> 3G mode </a:t>
            </a:r>
            <a:r>
              <a:rPr lang="fr-FR" dirty="0" err="1"/>
              <a:t>rather</a:t>
            </a:r>
            <a:r>
              <a:rPr lang="fr-FR" dirty="0"/>
              <a:t> </a:t>
            </a:r>
            <a:r>
              <a:rPr lang="fr-FR" dirty="0" err="1"/>
              <a:t>than</a:t>
            </a:r>
            <a:r>
              <a:rPr lang="fr-FR" dirty="0"/>
              <a:t> dual mode (</a:t>
            </a:r>
            <a:r>
              <a:rPr lang="fr-FR" dirty="0" err="1"/>
              <a:t>avoid</a:t>
            </a:r>
            <a:r>
              <a:rPr lang="fr-FR" dirty="0"/>
              <a:t> confusion </a:t>
            </a:r>
            <a:r>
              <a:rPr lang="fr-FR" dirty="0" err="1"/>
              <a:t>with</a:t>
            </a:r>
            <a:r>
              <a:rPr lang="fr-FR" dirty="0"/>
              <a:t> GPRS or EDGE).</a:t>
            </a:r>
          </a:p>
          <a:p>
            <a:pPr lvl="2"/>
            <a:r>
              <a:rPr lang="fr-FR" dirty="0"/>
              <a:t>For </a:t>
            </a:r>
            <a:r>
              <a:rPr lang="fr-FR" dirty="0" err="1"/>
              <a:t>each</a:t>
            </a:r>
            <a:r>
              <a:rPr lang="fr-FR" dirty="0"/>
              <a:t> </a:t>
            </a:r>
            <a:r>
              <a:rPr lang="fr-FR" dirty="0" err="1"/>
              <a:t>operator</a:t>
            </a:r>
            <a:r>
              <a:rPr lang="fr-FR" dirty="0"/>
              <a:t> (one server and one </a:t>
            </a:r>
            <a:r>
              <a:rPr lang="fr-FR" dirty="0" err="1"/>
              <a:t>link</a:t>
            </a:r>
            <a:r>
              <a:rPr lang="fr-FR" dirty="0"/>
              <a:t>), a single </a:t>
            </a:r>
            <a:r>
              <a:rPr lang="fr-FR" dirty="0" err="1"/>
              <a:t>measurement</a:t>
            </a:r>
            <a:r>
              <a:rPr lang="fr-FR" dirty="0"/>
              <a:t> </a:t>
            </a:r>
            <a:r>
              <a:rPr lang="fr-FR" dirty="0" err="1"/>
              <a:t>at</a:t>
            </a:r>
            <a:r>
              <a:rPr lang="fr-FR" dirty="0"/>
              <a:t> a time </a:t>
            </a:r>
            <a:r>
              <a:rPr lang="fr-FR" dirty="0" err="1"/>
              <a:t>is</a:t>
            </a:r>
            <a:r>
              <a:rPr lang="fr-FR" dirty="0"/>
              <a:t> to </a:t>
            </a:r>
            <a:r>
              <a:rPr lang="fr-FR" dirty="0" err="1"/>
              <a:t>be</a:t>
            </a:r>
            <a:r>
              <a:rPr lang="fr-FR" dirty="0"/>
              <a:t> </a:t>
            </a:r>
            <a:r>
              <a:rPr lang="fr-FR" dirty="0" err="1"/>
              <a:t>taken</a:t>
            </a:r>
            <a:r>
              <a:rPr lang="fr-FR" dirty="0"/>
              <a:t>.</a:t>
            </a:r>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28</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3" name="Rectangle 2"/>
          <p:cNvSpPr>
            <a:spLocks noGrp="1" noChangeArrowheads="1"/>
          </p:cNvSpPr>
          <p:nvPr>
            <p:ph type="title"/>
          </p:nvPr>
        </p:nvSpPr>
        <p:spPr>
          <a:xfrm>
            <a:off x="0" y="0"/>
            <a:ext cx="9144000" cy="836613"/>
          </a:xfrm>
        </p:spPr>
        <p:txBody>
          <a:bodyPr/>
          <a:lstStyle/>
          <a:p>
            <a:r>
              <a:rPr lang="en-US" dirty="0" err="1"/>
              <a:t>QoS</a:t>
            </a:r>
            <a:r>
              <a:rPr lang="en-US" dirty="0"/>
              <a:t> of 3G mobile Internet</a:t>
            </a:r>
            <a:endParaRPr lang="en-US" dirty="0" smtClean="0"/>
          </a:p>
        </p:txBody>
      </p:sp>
      <p:sp>
        <p:nvSpPr>
          <p:cNvPr id="25604" name="Rectangle 3"/>
          <p:cNvSpPr>
            <a:spLocks noGrp="1" noChangeArrowheads="1"/>
          </p:cNvSpPr>
          <p:nvPr>
            <p:ph type="body" idx="1"/>
          </p:nvPr>
        </p:nvSpPr>
        <p:spPr>
          <a:xfrm>
            <a:off x="0" y="1052513"/>
            <a:ext cx="9144000" cy="4968775"/>
          </a:xfrm>
        </p:spPr>
        <p:txBody>
          <a:bodyPr/>
          <a:lstStyle/>
          <a:p>
            <a:r>
              <a:rPr lang="en-US" dirty="0"/>
              <a:t>Measurement tools</a:t>
            </a:r>
          </a:p>
          <a:p>
            <a:pPr lvl="1"/>
            <a:r>
              <a:rPr lang="en-US" dirty="0"/>
              <a:t>Software application (agents installed in terminals, i.e. PCs and smartphones):</a:t>
            </a:r>
          </a:p>
          <a:p>
            <a:pPr lvl="2"/>
            <a:r>
              <a:rPr lang="fr-FR" dirty="0" err="1"/>
              <a:t>At</a:t>
            </a:r>
            <a:r>
              <a:rPr lang="fr-FR" dirty="0"/>
              <a:t> </a:t>
            </a:r>
            <a:r>
              <a:rPr lang="fr-FR" dirty="0" err="1"/>
              <a:t>each</a:t>
            </a:r>
            <a:r>
              <a:rPr lang="fr-FR" dirty="0"/>
              <a:t> data </a:t>
            </a:r>
            <a:r>
              <a:rPr lang="fr-FR" dirty="0" err="1"/>
              <a:t>connection</a:t>
            </a:r>
            <a:r>
              <a:rPr lang="fr-FR" dirty="0"/>
              <a:t>, the application </a:t>
            </a:r>
            <a:r>
              <a:rPr lang="fr-FR" dirty="0" err="1"/>
              <a:t>provides</a:t>
            </a:r>
            <a:r>
              <a:rPr lang="fr-FR" dirty="0"/>
              <a:t> feedback to </a:t>
            </a:r>
            <a:r>
              <a:rPr lang="fr-FR" dirty="0" err="1"/>
              <a:t>allow</a:t>
            </a:r>
            <a:r>
              <a:rPr lang="fr-FR" dirty="0"/>
              <a:t> </a:t>
            </a:r>
            <a:r>
              <a:rPr lang="fr-FR" dirty="0" err="1"/>
              <a:t>automated</a:t>
            </a:r>
            <a:r>
              <a:rPr lang="fr-FR" dirty="0"/>
              <a:t> </a:t>
            </a:r>
            <a:r>
              <a:rPr lang="fr-FR" dirty="0" err="1"/>
              <a:t>calculation</a:t>
            </a:r>
            <a:r>
              <a:rPr lang="fr-FR" dirty="0"/>
              <a:t> of all </a:t>
            </a:r>
            <a:r>
              <a:rPr lang="fr-FR" dirty="0" err="1"/>
              <a:t>QoS</a:t>
            </a:r>
            <a:r>
              <a:rPr lang="fr-FR" dirty="0"/>
              <a:t> </a:t>
            </a:r>
            <a:r>
              <a:rPr lang="fr-FR" dirty="0" err="1"/>
              <a:t>indicators</a:t>
            </a:r>
            <a:r>
              <a:rPr lang="fr-FR" dirty="0"/>
              <a:t> for </a:t>
            </a:r>
            <a:r>
              <a:rPr lang="fr-FR" dirty="0" err="1"/>
              <a:t>that</a:t>
            </a:r>
            <a:r>
              <a:rPr lang="fr-FR" dirty="0"/>
              <a:t> </a:t>
            </a:r>
            <a:r>
              <a:rPr lang="fr-FR" dirty="0" err="1"/>
              <a:t>connection</a:t>
            </a:r>
            <a:r>
              <a:rPr lang="fr-FR" dirty="0"/>
              <a:t> (</a:t>
            </a:r>
            <a:r>
              <a:rPr lang="fr-FR" dirty="0" err="1"/>
              <a:t>field</a:t>
            </a:r>
            <a:r>
              <a:rPr lang="fr-FR" dirty="0"/>
              <a:t> </a:t>
            </a:r>
            <a:r>
              <a:rPr lang="fr-FR" dirty="0" err="1"/>
              <a:t>level</a:t>
            </a:r>
            <a:r>
              <a:rPr lang="fr-FR" dirty="0"/>
              <a:t>, SC, </a:t>
            </a:r>
            <a:r>
              <a:rPr lang="fr-FR" dirty="0" err="1"/>
              <a:t>failures</a:t>
            </a:r>
            <a:r>
              <a:rPr lang="fr-FR" dirty="0"/>
              <a:t>, </a:t>
            </a:r>
            <a:r>
              <a:rPr lang="fr-FR" dirty="0" err="1"/>
              <a:t>successes</a:t>
            </a:r>
            <a:r>
              <a:rPr lang="fr-FR" dirty="0"/>
              <a:t>, etc.), and the GPS location.</a:t>
            </a:r>
          </a:p>
          <a:p>
            <a:pPr lvl="2"/>
            <a:r>
              <a:rPr lang="fr-FR" dirty="0"/>
              <a:t>The application </a:t>
            </a:r>
            <a:r>
              <a:rPr lang="fr-FR" dirty="0" err="1"/>
              <a:t>allows</a:t>
            </a:r>
            <a:r>
              <a:rPr lang="fr-FR" dirty="0"/>
              <a:t> direct and </a:t>
            </a:r>
            <a:r>
              <a:rPr lang="fr-FR" dirty="0" err="1"/>
              <a:t>automatic</a:t>
            </a:r>
            <a:r>
              <a:rPr lang="fr-FR" dirty="0"/>
              <a:t> </a:t>
            </a:r>
            <a:r>
              <a:rPr lang="fr-FR" dirty="0" err="1"/>
              <a:t>storage</a:t>
            </a:r>
            <a:r>
              <a:rPr lang="fr-FR" dirty="0"/>
              <a:t> of all </a:t>
            </a:r>
            <a:r>
              <a:rPr lang="fr-FR" dirty="0" err="1"/>
              <a:t>results</a:t>
            </a:r>
            <a:r>
              <a:rPr lang="fr-FR" dirty="0"/>
              <a:t> (</a:t>
            </a:r>
            <a:r>
              <a:rPr lang="fr-FR" dirty="0" err="1"/>
              <a:t>indicators</a:t>
            </a:r>
            <a:r>
              <a:rPr lang="fr-FR" dirty="0"/>
              <a:t>) on a server </a:t>
            </a:r>
            <a:r>
              <a:rPr lang="fr-FR" dirty="0" err="1"/>
              <a:t>which</a:t>
            </a:r>
            <a:r>
              <a:rPr lang="fr-FR" dirty="0"/>
              <a:t> </a:t>
            </a:r>
            <a:r>
              <a:rPr lang="fr-FR" dirty="0" err="1"/>
              <a:t>centralizes</a:t>
            </a:r>
            <a:r>
              <a:rPr lang="fr-FR" dirty="0"/>
              <a:t> </a:t>
            </a:r>
            <a:r>
              <a:rPr lang="fr-FR" dirty="0" err="1"/>
              <a:t>reporting</a:t>
            </a:r>
            <a:r>
              <a:rPr lang="fr-FR" dirty="0"/>
              <a:t> for the </a:t>
            </a:r>
            <a:r>
              <a:rPr lang="fr-FR" dirty="0" err="1"/>
              <a:t>dedicated</a:t>
            </a:r>
            <a:r>
              <a:rPr lang="fr-FR" dirty="0"/>
              <a:t> portal.</a:t>
            </a:r>
            <a:endParaRPr lang="en-US" dirty="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29</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8"/>
          <p:cNvSpPr>
            <a:spLocks noGrp="1" noChangeArrowheads="1"/>
          </p:cNvSpPr>
          <p:nvPr>
            <p:ph type="title"/>
          </p:nvPr>
        </p:nvSpPr>
        <p:spPr>
          <a:xfrm>
            <a:off x="395536" y="188641"/>
            <a:ext cx="8748464" cy="1152128"/>
          </a:xfrm>
        </p:spPr>
        <p:txBody>
          <a:bodyPr/>
          <a:lstStyle/>
          <a:p>
            <a:r>
              <a:rPr lang="en-US" sz="3000" smtClean="0"/>
              <a:t>Basic principles for monitoring of </a:t>
            </a:r>
            <a:r>
              <a:rPr lang="en-US" sz="3000" err="1" smtClean="0"/>
              <a:t>QoS</a:t>
            </a:r>
            <a:r>
              <a:rPr lang="en-US" sz="3000" smtClean="0"/>
              <a:t>/</a:t>
            </a:r>
            <a:r>
              <a:rPr lang="en-US" sz="3000" err="1" smtClean="0"/>
              <a:t>QoE</a:t>
            </a:r>
            <a:r>
              <a:rPr lang="en-US" sz="3000" smtClean="0"/>
              <a:t> at ANRT</a:t>
            </a:r>
            <a:r>
              <a:rPr lang="en-US" dirty="0" smtClean="0"/>
              <a:t/>
            </a:r>
            <a:br>
              <a:rPr lang="en-US" dirty="0" smtClean="0"/>
            </a:br>
            <a:r>
              <a:rPr lang="en-US" dirty="0" smtClean="0"/>
              <a:t> </a:t>
            </a:r>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15364" name="Espace réservé du texte 2"/>
          <p:cNvSpPr>
            <a:spLocks noGrp="1"/>
          </p:cNvSpPr>
          <p:nvPr>
            <p:ph type="body" sz="half" idx="2"/>
          </p:nvPr>
        </p:nvSpPr>
        <p:spPr>
          <a:xfrm>
            <a:off x="107950" y="3938588"/>
            <a:ext cx="8578850" cy="2187575"/>
          </a:xfrm>
        </p:spPr>
        <p:txBody>
          <a:bodyPr/>
          <a:lstStyle/>
          <a:p>
            <a:endParaRPr lang="fr-FR" dirty="0" smtClean="0"/>
          </a:p>
        </p:txBody>
      </p:sp>
      <p:sp>
        <p:nvSpPr>
          <p:cNvPr id="15365" name="Rectangle 6"/>
          <p:cNvSpPr>
            <a:spLocks noChangeArrowheads="1"/>
          </p:cNvSpPr>
          <p:nvPr/>
        </p:nvSpPr>
        <p:spPr bwMode="auto">
          <a:xfrm>
            <a:off x="3022600" y="3046413"/>
            <a:ext cx="3024188" cy="1719262"/>
          </a:xfrm>
          <a:prstGeom prst="rect">
            <a:avLst/>
          </a:prstGeom>
          <a:solidFill>
            <a:schemeClr val="tx1"/>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1" tIns="45706" rIns="91411" bIns="45706" anchor="ctr"/>
          <a:lstStyle/>
          <a:p>
            <a:pPr algn="ctr" defTabSz="912813"/>
            <a:r>
              <a:rPr lang="fr-FR" b="1">
                <a:solidFill>
                  <a:srgbClr val="0005A1"/>
                </a:solidFill>
              </a:rPr>
              <a:t/>
            </a:r>
            <a:br>
              <a:rPr lang="fr-FR" b="1">
                <a:solidFill>
                  <a:srgbClr val="0005A1"/>
                </a:solidFill>
              </a:rPr>
            </a:br>
            <a:r>
              <a:rPr lang="fr-FR" b="1">
                <a:solidFill>
                  <a:srgbClr val="0005A1"/>
                </a:solidFill>
              </a:rPr>
              <a:t/>
            </a:r>
            <a:br>
              <a:rPr lang="fr-FR" b="1">
                <a:solidFill>
                  <a:srgbClr val="0005A1"/>
                </a:solidFill>
              </a:rPr>
            </a:br>
            <a:r>
              <a:rPr lang="fr-FR" sz="2800" b="1" smtClean="0">
                <a:solidFill>
                  <a:schemeClr val="bg1"/>
                </a:solidFill>
              </a:rPr>
              <a:t>ANRT regularly monitors QoS</a:t>
            </a:r>
            <a:r>
              <a:rPr lang="fr-FR" sz="2800" b="1">
                <a:solidFill>
                  <a:srgbClr val="0005A1"/>
                </a:solidFill>
              </a:rPr>
              <a:t/>
            </a:r>
            <a:br>
              <a:rPr lang="fr-FR" sz="2800" b="1">
                <a:solidFill>
                  <a:srgbClr val="0005A1"/>
                </a:solidFill>
              </a:rPr>
            </a:br>
            <a:r>
              <a:rPr lang="fr-FR" sz="2800" b="1">
                <a:solidFill>
                  <a:srgbClr val="0005A1"/>
                </a:solidFill>
              </a:rPr>
              <a:t/>
            </a:r>
            <a:br>
              <a:rPr lang="fr-FR" sz="2800" b="1">
                <a:solidFill>
                  <a:srgbClr val="0005A1"/>
                </a:solidFill>
              </a:rPr>
            </a:br>
            <a:endParaRPr lang="fr-FR" b="1">
              <a:solidFill>
                <a:srgbClr val="0005A1"/>
              </a:solidFill>
            </a:endParaRPr>
          </a:p>
        </p:txBody>
      </p:sp>
      <p:sp>
        <p:nvSpPr>
          <p:cNvPr id="15" name="Rectangle 6"/>
          <p:cNvSpPr>
            <a:spLocks noChangeArrowheads="1"/>
          </p:cNvSpPr>
          <p:nvPr/>
        </p:nvSpPr>
        <p:spPr bwMode="auto">
          <a:xfrm>
            <a:off x="107950" y="2046287"/>
            <a:ext cx="2808288" cy="1800225"/>
          </a:xfrm>
          <a:prstGeom prst="rect">
            <a:avLst/>
          </a:prstGeom>
          <a:solidFill>
            <a:srgbClr val="FFC000"/>
          </a:solidFill>
          <a:ln>
            <a:noFill/>
          </a:ln>
        </p:spPr>
        <p:txBody>
          <a:bodyPr lIns="91411" tIns="45706" rIns="91411" bIns="45706" anchor="ctr"/>
          <a:lstStyle/>
          <a:p>
            <a:pPr defTabSz="912813">
              <a:defRPr/>
            </a:pPr>
            <a:r>
              <a:rPr lang="fr-FR" b="1" dirty="0">
                <a:solidFill>
                  <a:srgbClr val="0005A1"/>
                </a:solidFill>
              </a:rPr>
              <a:t/>
            </a:r>
            <a:br>
              <a:rPr lang="fr-FR" b="1" dirty="0">
                <a:solidFill>
                  <a:srgbClr val="0005A1"/>
                </a:solidFill>
              </a:rPr>
            </a:br>
            <a:r>
              <a:rPr lang="fr-FR" b="1">
                <a:solidFill>
                  <a:srgbClr val="0005A1"/>
                </a:solidFill>
              </a:rPr>
              <a:t/>
            </a:r>
            <a:br>
              <a:rPr lang="fr-FR" b="1">
                <a:solidFill>
                  <a:srgbClr val="0005A1"/>
                </a:solidFill>
              </a:rPr>
            </a:br>
            <a:r>
              <a:rPr lang="fr-FR" sz="1800" b="1" smtClean="0">
                <a:solidFill>
                  <a:srgbClr val="0005A1"/>
                </a:solidFill>
              </a:rPr>
              <a:t>A national regulatory framework:</a:t>
            </a:r>
            <a:endParaRPr lang="fr-FR" sz="1800" b="1" dirty="0">
              <a:solidFill>
                <a:srgbClr val="0005A1"/>
              </a:solidFill>
            </a:endParaRPr>
          </a:p>
          <a:p>
            <a:pPr marL="457200" indent="-457200" defTabSz="912813">
              <a:buFontTx/>
              <a:buChar char="-"/>
              <a:defRPr/>
            </a:pPr>
            <a:r>
              <a:rPr lang="fr-FR" sz="1800" b="1" smtClean="0">
                <a:solidFill>
                  <a:srgbClr val="0005A1"/>
                </a:solidFill>
              </a:rPr>
              <a:t>Duties</a:t>
            </a:r>
            <a:endParaRPr lang="fr-FR" sz="1800" b="1" dirty="0">
              <a:solidFill>
                <a:srgbClr val="0005A1"/>
              </a:solidFill>
            </a:endParaRPr>
          </a:p>
          <a:p>
            <a:pPr marL="457200" indent="-457200" defTabSz="912813">
              <a:buFontTx/>
              <a:buChar char="-"/>
              <a:defRPr/>
            </a:pPr>
            <a:r>
              <a:rPr lang="fr-FR" sz="1800" b="1" smtClean="0">
                <a:solidFill>
                  <a:srgbClr val="0005A1"/>
                </a:solidFill>
              </a:rPr>
              <a:t>Operators’ QoS obligations</a:t>
            </a:r>
            <a:r>
              <a:rPr lang="fr-FR" sz="2800" b="1" dirty="0">
                <a:solidFill>
                  <a:srgbClr val="0005A1"/>
                </a:solidFill>
              </a:rPr>
              <a:t/>
            </a:r>
            <a:br>
              <a:rPr lang="fr-FR" sz="2800" b="1" dirty="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16" name="Rectangle 6"/>
          <p:cNvSpPr>
            <a:spLocks noChangeArrowheads="1"/>
          </p:cNvSpPr>
          <p:nvPr/>
        </p:nvSpPr>
        <p:spPr bwMode="auto">
          <a:xfrm>
            <a:off x="3019425" y="1146175"/>
            <a:ext cx="3024188" cy="1800225"/>
          </a:xfrm>
          <a:prstGeom prst="rect">
            <a:avLst/>
          </a:prstGeom>
          <a:solidFill>
            <a:srgbClr val="FFFF00"/>
          </a:solidFill>
          <a:ln>
            <a:noFill/>
          </a:ln>
        </p:spPr>
        <p:txBody>
          <a:bodyPr lIns="91411" tIns="45706" rIns="91411" bIns="45706" anchor="ctr"/>
          <a:lstStyle/>
          <a:p>
            <a:pPr defTabSz="912813">
              <a:defRPr/>
            </a:pPr>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1600" b="1" dirty="0" smtClean="0">
                <a:solidFill>
                  <a:srgbClr val="0005A1"/>
                </a:solidFill>
              </a:rPr>
              <a:t>An international </a:t>
            </a:r>
            <a:r>
              <a:rPr lang="fr-FR" sz="1600" b="1" dirty="0" err="1" smtClean="0">
                <a:solidFill>
                  <a:srgbClr val="0005A1"/>
                </a:solidFill>
              </a:rPr>
              <a:t>regulatory</a:t>
            </a:r>
            <a:r>
              <a:rPr lang="fr-FR" sz="1600" b="1" dirty="0" smtClean="0">
                <a:solidFill>
                  <a:srgbClr val="0005A1"/>
                </a:solidFill>
              </a:rPr>
              <a:t> </a:t>
            </a:r>
            <a:r>
              <a:rPr lang="fr-FR" sz="1600" b="1" dirty="0" err="1" smtClean="0">
                <a:solidFill>
                  <a:srgbClr val="0005A1"/>
                </a:solidFill>
              </a:rPr>
              <a:t>framework</a:t>
            </a:r>
            <a:r>
              <a:rPr lang="fr-FR" sz="1600" b="1" dirty="0" smtClean="0">
                <a:solidFill>
                  <a:srgbClr val="0005A1"/>
                </a:solidFill>
              </a:rPr>
              <a:t> (standards):</a:t>
            </a:r>
            <a:endParaRPr lang="fr-FR" sz="1600" b="1" dirty="0">
              <a:solidFill>
                <a:srgbClr val="0005A1"/>
              </a:solidFill>
            </a:endParaRPr>
          </a:p>
          <a:p>
            <a:pPr marL="457200" indent="-457200" defTabSz="912813">
              <a:buFontTx/>
              <a:buChar char="-"/>
              <a:defRPr/>
            </a:pPr>
            <a:r>
              <a:rPr lang="fr-FR" sz="1400" b="1" dirty="0" smtClean="0">
                <a:solidFill>
                  <a:srgbClr val="0005A1"/>
                </a:solidFill>
              </a:rPr>
              <a:t>ITU-T: </a:t>
            </a:r>
            <a:r>
              <a:rPr lang="fr-FR" sz="1400" b="1" dirty="0" err="1" smtClean="0">
                <a:solidFill>
                  <a:srgbClr val="0005A1"/>
                </a:solidFill>
              </a:rPr>
              <a:t>series</a:t>
            </a:r>
            <a:r>
              <a:rPr lang="fr-FR" sz="1400" b="1" dirty="0" smtClean="0">
                <a:solidFill>
                  <a:srgbClr val="0005A1"/>
                </a:solidFill>
              </a:rPr>
              <a:t> </a:t>
            </a:r>
            <a:r>
              <a:rPr lang="fr-FR" sz="1400" b="1" dirty="0">
                <a:solidFill>
                  <a:srgbClr val="0005A1"/>
                </a:solidFill>
              </a:rPr>
              <a:t>E, G, P, Y, </a:t>
            </a:r>
            <a:r>
              <a:rPr lang="fr-FR" sz="1400" b="1" dirty="0" err="1">
                <a:solidFill>
                  <a:srgbClr val="0005A1"/>
                </a:solidFill>
              </a:rPr>
              <a:t>QoS</a:t>
            </a:r>
            <a:r>
              <a:rPr lang="fr-FR" sz="1400" b="1" dirty="0">
                <a:solidFill>
                  <a:srgbClr val="0005A1"/>
                </a:solidFill>
              </a:rPr>
              <a:t> </a:t>
            </a:r>
            <a:r>
              <a:rPr lang="fr-FR" sz="1400" b="1" dirty="0" err="1">
                <a:solidFill>
                  <a:srgbClr val="0005A1"/>
                </a:solidFill>
              </a:rPr>
              <a:t>handbook</a:t>
            </a:r>
            <a:r>
              <a:rPr lang="fr-FR" sz="1400" b="1" dirty="0">
                <a:solidFill>
                  <a:srgbClr val="0005A1"/>
                </a:solidFill>
              </a:rPr>
              <a:t>, ...</a:t>
            </a:r>
          </a:p>
          <a:p>
            <a:pPr marL="457200" indent="-457200" defTabSz="912813">
              <a:buFontTx/>
              <a:buChar char="-"/>
              <a:defRPr/>
            </a:pPr>
            <a:r>
              <a:rPr lang="fr-FR" sz="1400" b="1" dirty="0" err="1" smtClean="0">
                <a:solidFill>
                  <a:srgbClr val="0005A1"/>
                </a:solidFill>
              </a:rPr>
              <a:t>Regional</a:t>
            </a:r>
            <a:r>
              <a:rPr lang="fr-FR" sz="1400" b="1" dirty="0" smtClean="0">
                <a:solidFill>
                  <a:srgbClr val="0005A1"/>
                </a:solidFill>
              </a:rPr>
              <a:t>: ETSI</a:t>
            </a:r>
          </a:p>
          <a:p>
            <a:pPr marL="457200" indent="-457200" defTabSz="912813">
              <a:buFontTx/>
              <a:buChar char="-"/>
              <a:defRPr/>
            </a:pPr>
            <a:r>
              <a:rPr lang="fr-FR" sz="1400" b="1" dirty="0" smtClean="0">
                <a:solidFill>
                  <a:srgbClr val="0005A1"/>
                </a:solidFill>
              </a:rPr>
              <a:t> </a:t>
            </a:r>
            <a:r>
              <a:rPr lang="fr-FR" sz="1400" b="1" dirty="0">
                <a:solidFill>
                  <a:srgbClr val="0005A1"/>
                </a:solidFill>
              </a:rPr>
              <a:t>(</a:t>
            </a:r>
            <a:r>
              <a:rPr lang="fr-FR" sz="1400" b="1" dirty="0" err="1" smtClean="0">
                <a:solidFill>
                  <a:srgbClr val="0005A1"/>
                </a:solidFill>
              </a:rPr>
              <a:t>series</a:t>
            </a:r>
            <a:r>
              <a:rPr lang="fr-FR" sz="1400" b="1" dirty="0" smtClean="0">
                <a:solidFill>
                  <a:srgbClr val="0005A1"/>
                </a:solidFill>
              </a:rPr>
              <a:t> </a:t>
            </a:r>
            <a:r>
              <a:rPr lang="fr-FR" sz="1400" b="1" dirty="0">
                <a:solidFill>
                  <a:srgbClr val="0005A1"/>
                </a:solidFill>
              </a:rPr>
              <a:t>EG), IEEE</a:t>
            </a:r>
            <a:r>
              <a:rPr lang="fr-FR" sz="1400" b="1" dirty="0" smtClean="0">
                <a:solidFill>
                  <a:srgbClr val="0005A1"/>
                </a:solidFill>
              </a:rPr>
              <a:t>, …</a:t>
            </a:r>
            <a:r>
              <a:rPr lang="fr-FR" sz="2000" b="1" dirty="0">
                <a:solidFill>
                  <a:srgbClr val="0005A1"/>
                </a:solidFill>
              </a:rPr>
              <a:t/>
            </a:r>
            <a:br>
              <a:rPr lang="fr-FR" sz="2000" b="1" dirty="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17" name="Rectangle 6"/>
          <p:cNvSpPr>
            <a:spLocks noChangeArrowheads="1"/>
          </p:cNvSpPr>
          <p:nvPr/>
        </p:nvSpPr>
        <p:spPr bwMode="auto">
          <a:xfrm>
            <a:off x="6156325" y="2046286"/>
            <a:ext cx="2844800" cy="1800225"/>
          </a:xfrm>
          <a:prstGeom prst="rect">
            <a:avLst/>
          </a:prstGeom>
          <a:solidFill>
            <a:srgbClr val="92D05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1" tIns="45706" rIns="91411" bIns="45706" anchor="ctr"/>
          <a:lstStyle/>
          <a:p>
            <a:pPr defTabSz="912813"/>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2000" b="1" dirty="0" err="1" smtClean="0">
                <a:solidFill>
                  <a:srgbClr val="0005A1"/>
                </a:solidFill>
              </a:rPr>
              <a:t>Benchmarking</a:t>
            </a:r>
            <a:r>
              <a:rPr lang="fr-FR" sz="2000" b="1" dirty="0" smtClean="0">
                <a:solidFill>
                  <a:srgbClr val="0005A1"/>
                </a:solidFill>
              </a:rPr>
              <a:t> of best practices and </a:t>
            </a:r>
            <a:r>
              <a:rPr lang="fr-FR" sz="2000" b="1" dirty="0" err="1" smtClean="0">
                <a:solidFill>
                  <a:srgbClr val="0005A1"/>
                </a:solidFill>
              </a:rPr>
              <a:t>technology</a:t>
            </a:r>
            <a:r>
              <a:rPr lang="fr-FR" sz="2000" b="1" dirty="0" smtClean="0">
                <a:solidFill>
                  <a:srgbClr val="0005A1"/>
                </a:solidFill>
              </a:rPr>
              <a:t> </a:t>
            </a:r>
            <a:r>
              <a:rPr lang="fr-FR" sz="2000" b="1" dirty="0" err="1" smtClean="0">
                <a:solidFill>
                  <a:srgbClr val="0005A1"/>
                </a:solidFill>
              </a:rPr>
              <a:t>watch</a:t>
            </a:r>
            <a:r>
              <a:rPr lang="fr-FR" sz="2800" b="1" dirty="0">
                <a:solidFill>
                  <a:srgbClr val="0005A1"/>
                </a:solidFill>
              </a:rPr>
              <a:t/>
            </a:r>
            <a:br>
              <a:rPr lang="fr-FR" sz="2800" b="1" dirty="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18" name="Rectangle 17"/>
          <p:cNvSpPr>
            <a:spLocks noChangeArrowheads="1"/>
          </p:cNvSpPr>
          <p:nvPr/>
        </p:nvSpPr>
        <p:spPr bwMode="auto">
          <a:xfrm>
            <a:off x="143520" y="3944423"/>
            <a:ext cx="2808288" cy="1800225"/>
          </a:xfrm>
          <a:prstGeom prst="rect">
            <a:avLst/>
          </a:prstGeom>
          <a:solidFill>
            <a:schemeClr val="bg1">
              <a:lumMod val="75000"/>
            </a:schemeClr>
          </a:solidFill>
          <a:ln>
            <a:noFill/>
          </a:ln>
        </p:spPr>
        <p:txBody>
          <a:bodyPr lIns="91411" tIns="45706" rIns="91411" bIns="45706" anchor="ctr"/>
          <a:lstStyle/>
          <a:p>
            <a:pPr defTabSz="912813">
              <a:defRPr/>
            </a:pPr>
            <a:r>
              <a:rPr lang="fr-FR" sz="1800" b="1" dirty="0" smtClean="0">
                <a:solidFill>
                  <a:srgbClr val="0005A1"/>
                </a:solidFill>
              </a:rPr>
              <a:t>User feedback:</a:t>
            </a:r>
            <a:endParaRPr lang="fr-FR" sz="1800" b="1" dirty="0">
              <a:solidFill>
                <a:srgbClr val="0005A1"/>
              </a:solidFill>
            </a:endParaRPr>
          </a:p>
          <a:p>
            <a:pPr marL="457200" indent="-457200" defTabSz="912813">
              <a:buFontTx/>
              <a:buChar char="-"/>
              <a:defRPr/>
            </a:pPr>
            <a:r>
              <a:rPr lang="fr-FR" sz="1800" b="1" dirty="0" smtClean="0">
                <a:solidFill>
                  <a:srgbClr val="0005A1"/>
                </a:solidFill>
              </a:rPr>
              <a:t>Complaints</a:t>
            </a:r>
            <a:endParaRPr lang="fr-FR" sz="1800" b="1" dirty="0">
              <a:solidFill>
                <a:srgbClr val="0005A1"/>
              </a:solidFill>
            </a:endParaRPr>
          </a:p>
          <a:p>
            <a:pPr marL="457200" indent="-457200" defTabSz="912813">
              <a:buFontTx/>
              <a:buChar char="-"/>
              <a:defRPr/>
            </a:pPr>
            <a:r>
              <a:rPr lang="fr-FR" sz="1800" b="1" dirty="0" smtClean="0">
                <a:solidFill>
                  <a:srgbClr val="0005A1"/>
                </a:solidFill>
              </a:rPr>
              <a:t>Media</a:t>
            </a:r>
            <a:endParaRPr lang="fr-FR" sz="1800" b="1" dirty="0">
              <a:solidFill>
                <a:srgbClr val="0005A1"/>
              </a:solidFill>
            </a:endParaRPr>
          </a:p>
          <a:p>
            <a:pPr marL="457200" indent="-457200" defTabSz="912813">
              <a:buFontTx/>
              <a:buChar char="-"/>
              <a:defRPr/>
            </a:pPr>
            <a:r>
              <a:rPr lang="fr-FR" sz="1800" b="1" dirty="0" smtClean="0">
                <a:solidFill>
                  <a:srgbClr val="0005A1"/>
                </a:solidFill>
              </a:rPr>
              <a:t>Consumer associations</a:t>
            </a:r>
            <a:endParaRPr lang="fr-FR" sz="1800" b="1" dirty="0">
              <a:solidFill>
                <a:srgbClr val="0005A1"/>
              </a:solidFill>
            </a:endParaRPr>
          </a:p>
          <a:p>
            <a:pPr marL="457200" indent="-457200" defTabSz="912813">
              <a:buFontTx/>
              <a:buChar char="-"/>
              <a:defRPr/>
            </a:pPr>
            <a:r>
              <a:rPr lang="fr-FR" sz="1800" b="1" dirty="0">
                <a:solidFill>
                  <a:srgbClr val="0005A1"/>
                </a:solidFill>
              </a:rPr>
              <a:t>…</a:t>
            </a:r>
          </a:p>
        </p:txBody>
      </p:sp>
      <p:sp>
        <p:nvSpPr>
          <p:cNvPr id="19" name="Rectangle 6"/>
          <p:cNvSpPr>
            <a:spLocks noChangeArrowheads="1"/>
          </p:cNvSpPr>
          <p:nvPr/>
        </p:nvSpPr>
        <p:spPr bwMode="auto">
          <a:xfrm>
            <a:off x="6156325" y="4206082"/>
            <a:ext cx="2844800" cy="2262187"/>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1" tIns="45706" rIns="91411" bIns="45706" anchor="ctr"/>
          <a:lstStyle/>
          <a:p>
            <a:pPr defTabSz="912813"/>
            <a:r>
              <a:rPr lang="fr-FR" b="1" dirty="0">
                <a:solidFill>
                  <a:srgbClr val="0005A1"/>
                </a:solidFill>
              </a:rPr>
              <a:t/>
            </a:r>
            <a:br>
              <a:rPr lang="fr-FR" b="1" dirty="0">
                <a:solidFill>
                  <a:srgbClr val="0005A1"/>
                </a:solidFill>
              </a:rPr>
            </a:br>
            <a:r>
              <a:rPr lang="fr-FR" sz="2000" b="1" dirty="0" err="1" smtClean="0">
                <a:solidFill>
                  <a:srgbClr val="0005A1"/>
                </a:solidFill>
              </a:rPr>
              <a:t>Analysis</a:t>
            </a:r>
            <a:r>
              <a:rPr lang="fr-FR" sz="2000" b="1" dirty="0" smtClean="0">
                <a:solidFill>
                  <a:srgbClr val="0005A1"/>
                </a:solidFill>
              </a:rPr>
              <a:t> of data </a:t>
            </a:r>
            <a:r>
              <a:rPr lang="fr-FR" sz="2000" b="1" dirty="0" err="1" smtClean="0">
                <a:solidFill>
                  <a:srgbClr val="0005A1"/>
                </a:solidFill>
              </a:rPr>
              <a:t>received</a:t>
            </a:r>
            <a:r>
              <a:rPr lang="fr-FR" sz="2000" b="1" dirty="0" smtClean="0">
                <a:solidFill>
                  <a:srgbClr val="0005A1"/>
                </a:solidFill>
              </a:rPr>
              <a:t> </a:t>
            </a:r>
            <a:r>
              <a:rPr lang="fr-FR" sz="2000" b="1" dirty="0" err="1" smtClean="0">
                <a:solidFill>
                  <a:srgbClr val="0005A1"/>
                </a:solidFill>
              </a:rPr>
              <a:t>from</a:t>
            </a:r>
            <a:r>
              <a:rPr lang="fr-FR" sz="2000" b="1" dirty="0" smtClean="0">
                <a:solidFill>
                  <a:srgbClr val="0005A1"/>
                </a:solidFill>
              </a:rPr>
              <a:t> </a:t>
            </a:r>
            <a:r>
              <a:rPr lang="fr-FR" sz="2000" b="1" dirty="0" err="1" smtClean="0">
                <a:solidFill>
                  <a:srgbClr val="0005A1"/>
                </a:solidFill>
              </a:rPr>
              <a:t>operators</a:t>
            </a:r>
            <a:r>
              <a:rPr lang="fr-FR" sz="2000" b="1" dirty="0" smtClean="0">
                <a:solidFill>
                  <a:srgbClr val="0005A1"/>
                </a:solidFill>
              </a:rPr>
              <a:t> in </a:t>
            </a:r>
            <a:r>
              <a:rPr lang="fr-FR" sz="2000" b="1" dirty="0" err="1" smtClean="0">
                <a:solidFill>
                  <a:srgbClr val="0005A1"/>
                </a:solidFill>
              </a:rPr>
              <a:t>terms</a:t>
            </a:r>
            <a:r>
              <a:rPr lang="fr-FR" sz="2000" b="1" dirty="0" smtClean="0">
                <a:solidFill>
                  <a:srgbClr val="0005A1"/>
                </a:solidFill>
              </a:rPr>
              <a:t> of performance, </a:t>
            </a:r>
            <a:r>
              <a:rPr lang="fr-FR" sz="2000" b="1" dirty="0">
                <a:solidFill>
                  <a:srgbClr val="0005A1"/>
                </a:solidFill>
              </a:rPr>
              <a:t>KPI </a:t>
            </a:r>
            <a:r>
              <a:rPr lang="fr-FR" sz="2000" b="1" dirty="0" smtClean="0">
                <a:solidFill>
                  <a:srgbClr val="0005A1"/>
                </a:solidFill>
              </a:rPr>
              <a:t>and </a:t>
            </a:r>
            <a:r>
              <a:rPr lang="fr-FR" sz="2000" b="1" dirty="0" err="1" smtClean="0">
                <a:solidFill>
                  <a:srgbClr val="0005A1"/>
                </a:solidFill>
              </a:rPr>
              <a:t>QoE</a:t>
            </a:r>
            <a:r>
              <a:rPr lang="fr-FR" sz="2000" b="1" dirty="0" smtClean="0">
                <a:solidFill>
                  <a:srgbClr val="0005A1"/>
                </a:solidFill>
              </a:rPr>
              <a:t> </a:t>
            </a:r>
            <a:r>
              <a:rPr lang="fr-FR" sz="2000" b="1" dirty="0" err="1" smtClean="0">
                <a:solidFill>
                  <a:srgbClr val="0005A1"/>
                </a:solidFill>
              </a:rPr>
              <a:t>measurements</a:t>
            </a: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20" name="Rectangle 6"/>
          <p:cNvSpPr>
            <a:spLocks noChangeArrowheads="1"/>
          </p:cNvSpPr>
          <p:nvPr/>
        </p:nvSpPr>
        <p:spPr bwMode="auto">
          <a:xfrm>
            <a:off x="3022600" y="4884738"/>
            <a:ext cx="3024188" cy="180022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11" tIns="45706" rIns="91411" bIns="45706" anchor="ctr"/>
          <a:lstStyle/>
          <a:p>
            <a:pPr algn="ctr" defTabSz="912813">
              <a:defRPr/>
            </a:pPr>
            <a:r>
              <a:rPr lang="fr-FR" b="1">
                <a:solidFill>
                  <a:srgbClr val="0005A1"/>
                </a:solidFill>
              </a:rPr>
              <a:t/>
            </a:r>
            <a:br>
              <a:rPr lang="fr-FR" b="1">
                <a:solidFill>
                  <a:srgbClr val="0005A1"/>
                </a:solidFill>
              </a:rPr>
            </a:br>
            <a:r>
              <a:rPr lang="fr-FR" sz="2000" b="1" smtClean="0">
                <a:solidFill>
                  <a:schemeClr val="bg1">
                    <a:lumMod val="85000"/>
                  </a:schemeClr>
                </a:solidFill>
              </a:rPr>
              <a:t>Field measurements  </a:t>
            </a:r>
            <a:r>
              <a:rPr lang="fr-FR" sz="2000" b="1">
                <a:solidFill>
                  <a:schemeClr val="bg1">
                    <a:lumMod val="85000"/>
                  </a:schemeClr>
                </a:solidFill>
              </a:rPr>
              <a:t>(</a:t>
            </a:r>
            <a:r>
              <a:rPr lang="fr-FR" sz="2000" b="1" smtClean="0">
                <a:solidFill>
                  <a:schemeClr val="bg1">
                    <a:lumMod val="85000"/>
                  </a:schemeClr>
                </a:solidFill>
              </a:rPr>
              <a:t>campaigns</a:t>
            </a:r>
            <a:r>
              <a:rPr lang="fr-FR" sz="2000" b="1">
                <a:solidFill>
                  <a:schemeClr val="bg1">
                    <a:lumMod val="85000"/>
                  </a:schemeClr>
                </a:solidFill>
              </a:rPr>
              <a:t>) </a:t>
            </a:r>
            <a:r>
              <a:rPr lang="fr-FR" sz="2000" b="1" smtClean="0">
                <a:solidFill>
                  <a:schemeClr val="bg1">
                    <a:lumMod val="85000"/>
                  </a:schemeClr>
                </a:solidFill>
              </a:rPr>
              <a:t>conducted by ANRT</a:t>
            </a:r>
            <a:r>
              <a:rPr lang="fr-FR" sz="2800" b="1" dirty="0">
                <a:solidFill>
                  <a:schemeClr val="bg1">
                    <a:lumMod val="85000"/>
                  </a:schemeClr>
                </a:solidFill>
              </a:rPr>
              <a:t/>
            </a:r>
            <a:br>
              <a:rPr lang="fr-FR" sz="2800" b="1" dirty="0">
                <a:solidFill>
                  <a:schemeClr val="bg1">
                    <a:lumMod val="85000"/>
                  </a:schemeClr>
                </a:solidFill>
              </a:rPr>
            </a:br>
            <a:endParaRPr lang="fr-FR" b="1" dirty="0">
              <a:solidFill>
                <a:schemeClr val="bg1">
                  <a:lumMod val="85000"/>
                </a:schemeClr>
              </a:solidFill>
            </a:endParaRPr>
          </a:p>
        </p:txBody>
      </p:sp>
      <p:sp>
        <p:nvSpPr>
          <p:cNvPr id="15372"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E815301E-3D69-4AC6-A49E-6C287A084C60}" type="slidenum">
              <a:rPr lang="en-US" sz="1200" smtClean="0"/>
              <a:pPr/>
              <a:t>3</a:t>
            </a:fld>
            <a:endParaRPr lang="en-US" sz="1200" smtClean="0"/>
          </a:p>
        </p:txBody>
      </p:sp>
      <p:sp>
        <p:nvSpPr>
          <p:cNvPr id="13" name="Rectangle 6"/>
          <p:cNvSpPr>
            <a:spLocks noChangeArrowheads="1"/>
          </p:cNvSpPr>
          <p:nvPr/>
        </p:nvSpPr>
        <p:spPr bwMode="auto">
          <a:xfrm>
            <a:off x="395536" y="615008"/>
            <a:ext cx="2304256" cy="1224136"/>
          </a:xfrm>
          <a:prstGeom prst="rect">
            <a:avLst/>
          </a:prstGeom>
          <a:solidFill>
            <a:srgbClr val="C00000"/>
          </a:solidFill>
          <a:ln>
            <a:noFill/>
          </a:ln>
        </p:spPr>
        <p:txBody>
          <a:bodyPr lIns="91411" tIns="45706" rIns="91411" bIns="45706" anchor="ctr"/>
          <a:lstStyle/>
          <a:p>
            <a:pPr defTabSz="912813">
              <a:defRPr/>
            </a:pPr>
            <a:r>
              <a:rPr lang="fr-FR" b="1" dirty="0">
                <a:solidFill>
                  <a:srgbClr val="0005A1"/>
                </a:solidFill>
              </a:rPr>
              <a:t/>
            </a:r>
            <a:br>
              <a:rPr lang="fr-FR" b="1" dirty="0">
                <a:solidFill>
                  <a:srgbClr val="0005A1"/>
                </a:solidFill>
              </a:rPr>
            </a:br>
            <a:r>
              <a:rPr lang="fr-FR" b="1">
                <a:solidFill>
                  <a:srgbClr val="0005A1"/>
                </a:solidFill>
              </a:rPr>
              <a:t/>
            </a:r>
            <a:br>
              <a:rPr lang="fr-FR" b="1">
                <a:solidFill>
                  <a:srgbClr val="0005A1"/>
                </a:solidFill>
              </a:rPr>
            </a:br>
            <a:r>
              <a:rPr lang="fr-FR" sz="1700" b="1" i="1">
                <a:solidFill>
                  <a:schemeClr val="bg1"/>
                </a:solidFill>
              </a:rPr>
              <a:t>QoE </a:t>
            </a:r>
            <a:r>
              <a:rPr lang="fr-FR" sz="1700" b="1" i="1" smtClean="0">
                <a:solidFill>
                  <a:schemeClr val="bg1"/>
                </a:solidFill>
              </a:rPr>
              <a:t>mechanism</a:t>
            </a:r>
            <a:r>
              <a:rPr lang="fr-FR" sz="1700" b="1" i="1">
                <a:solidFill>
                  <a:schemeClr val="bg1"/>
                </a:solidFill>
              </a:rPr>
              <a:t>: </a:t>
            </a:r>
            <a:r>
              <a:rPr lang="fr-FR" sz="1700" b="1" i="1" smtClean="0">
                <a:solidFill>
                  <a:schemeClr val="bg1"/>
                </a:solidFill>
              </a:rPr>
              <a:t>QoE portal and downloadable applications</a:t>
            </a:r>
            <a:r>
              <a:rPr lang="fr-FR" sz="1700" b="1" i="1" dirty="0" smtClean="0">
                <a:solidFill>
                  <a:srgbClr val="0005A1"/>
                </a:solidFill>
              </a:rPr>
              <a:t/>
            </a:r>
            <a:br>
              <a:rPr lang="fr-FR" sz="1700" b="1" i="1" dirty="0" smtClean="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
        <p:nvSpPr>
          <p:cNvPr id="5" name="Rectangle 4"/>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
        <p:nvSpPr>
          <p:cNvPr id="22" name="Rectangle 6"/>
          <p:cNvSpPr>
            <a:spLocks noChangeArrowheads="1"/>
          </p:cNvSpPr>
          <p:nvPr/>
        </p:nvSpPr>
        <p:spPr bwMode="auto">
          <a:xfrm>
            <a:off x="6876678" y="615008"/>
            <a:ext cx="2124447" cy="1224136"/>
          </a:xfrm>
          <a:prstGeom prst="rect">
            <a:avLst/>
          </a:prstGeom>
          <a:solidFill>
            <a:srgbClr val="C00000"/>
          </a:solidFill>
          <a:ln>
            <a:noFill/>
          </a:ln>
        </p:spPr>
        <p:txBody>
          <a:bodyPr lIns="91411" tIns="45706" rIns="91411" bIns="45706" anchor="ctr"/>
          <a:lstStyle/>
          <a:p>
            <a:pPr defTabSz="912813">
              <a:defRPr/>
            </a:pPr>
            <a:r>
              <a:rPr lang="fr-FR" b="1" dirty="0">
                <a:solidFill>
                  <a:srgbClr val="0005A1"/>
                </a:solidFill>
              </a:rPr>
              <a:t/>
            </a:r>
            <a:br>
              <a:rPr lang="fr-FR" b="1" dirty="0">
                <a:solidFill>
                  <a:srgbClr val="0005A1"/>
                </a:solidFill>
              </a:rPr>
            </a:br>
            <a:r>
              <a:rPr lang="fr-FR" b="1" dirty="0">
                <a:solidFill>
                  <a:srgbClr val="0005A1"/>
                </a:solidFill>
              </a:rPr>
              <a:t/>
            </a:r>
            <a:br>
              <a:rPr lang="fr-FR" b="1" dirty="0">
                <a:solidFill>
                  <a:srgbClr val="0005A1"/>
                </a:solidFill>
              </a:rPr>
            </a:br>
            <a:r>
              <a:rPr lang="fr-FR" sz="1700" b="1" i="1" smtClean="0">
                <a:solidFill>
                  <a:schemeClr val="bg1"/>
                </a:solidFill>
              </a:rPr>
              <a:t>Adoption of a communication strategy (publications)</a:t>
            </a:r>
            <a:r>
              <a:rPr lang="fr-FR" sz="1700" b="1" i="1" dirty="0" smtClean="0">
                <a:solidFill>
                  <a:srgbClr val="0005A1"/>
                </a:solidFill>
              </a:rPr>
              <a:t/>
            </a:r>
            <a:br>
              <a:rPr lang="fr-FR" sz="1700" b="1" i="1" dirty="0" smtClean="0">
                <a:solidFill>
                  <a:srgbClr val="0005A1"/>
                </a:solidFill>
              </a:rPr>
            </a:br>
            <a:r>
              <a:rPr lang="fr-FR" sz="2800" b="1" dirty="0">
                <a:solidFill>
                  <a:srgbClr val="0005A1"/>
                </a:solidFill>
              </a:rPr>
              <a:t/>
            </a:r>
            <a:br>
              <a:rPr lang="fr-FR" sz="2800" b="1" dirty="0">
                <a:solidFill>
                  <a:srgbClr val="0005A1"/>
                </a:solidFill>
              </a:rPr>
            </a:br>
            <a:endParaRPr lang="fr-FR" b="1" dirty="0">
              <a:solidFill>
                <a:srgbClr val="0005A1"/>
              </a:solidFill>
            </a:endParaRPr>
          </a:p>
        </p:txBody>
      </p:sp>
    </p:spTree>
    <p:extLst>
      <p:ext uri="{BB962C8B-B14F-4D97-AF65-F5344CB8AC3E}">
        <p14:creationId xmlns:p14="http://schemas.microsoft.com/office/powerpoint/2010/main" val="32719946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anim calcmode="lin" valueType="num">
                                      <p:cBhvr>
                                        <p:cTn id="8" dur="1000" fill="hold"/>
                                        <p:tgtEl>
                                          <p:spTgt spid="15"/>
                                        </p:tgtEl>
                                        <p:attrNameLst>
                                          <p:attrName>ppt_x</p:attrName>
                                        </p:attrNameLst>
                                      </p:cBhvr>
                                      <p:tavLst>
                                        <p:tav tm="0">
                                          <p:val>
                                            <p:strVal val="#ppt_x"/>
                                          </p:val>
                                        </p:tav>
                                        <p:tav tm="100000">
                                          <p:val>
                                            <p:strVal val="#ppt_x"/>
                                          </p:val>
                                        </p:tav>
                                      </p:tavLst>
                                    </p:anim>
                                    <p:anim calcmode="lin" valueType="num">
                                      <p:cBhvr>
                                        <p:cTn id="9"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6"/>
                                        </p:tgtEl>
                                        <p:attrNameLst>
                                          <p:attrName>style.visibility</p:attrName>
                                        </p:attrNameLst>
                                      </p:cBhvr>
                                      <p:to>
                                        <p:strVal val="visible"/>
                                      </p:to>
                                    </p:set>
                                    <p:animEffect transition="in" filter="fade">
                                      <p:cBhvr>
                                        <p:cTn id="14" dur="1000"/>
                                        <p:tgtEl>
                                          <p:spTgt spid="16"/>
                                        </p:tgtEl>
                                      </p:cBhvr>
                                    </p:animEffect>
                                    <p:anim calcmode="lin" valueType="num">
                                      <p:cBhvr>
                                        <p:cTn id="15" dur="1000" fill="hold"/>
                                        <p:tgtEl>
                                          <p:spTgt spid="16"/>
                                        </p:tgtEl>
                                        <p:attrNameLst>
                                          <p:attrName>ppt_x</p:attrName>
                                        </p:attrNameLst>
                                      </p:cBhvr>
                                      <p:tavLst>
                                        <p:tav tm="0">
                                          <p:val>
                                            <p:strVal val="#ppt_x"/>
                                          </p:val>
                                        </p:tav>
                                        <p:tav tm="100000">
                                          <p:val>
                                            <p:strVal val="#ppt_x"/>
                                          </p:val>
                                        </p:tav>
                                      </p:tavLst>
                                    </p:anim>
                                    <p:anim calcmode="lin" valueType="num">
                                      <p:cBhvr>
                                        <p:cTn id="16"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1000"/>
                                        <p:tgtEl>
                                          <p:spTgt spid="17"/>
                                        </p:tgtEl>
                                      </p:cBhvr>
                                    </p:animEffect>
                                    <p:anim calcmode="lin" valueType="num">
                                      <p:cBhvr>
                                        <p:cTn id="22" dur="1000" fill="hold"/>
                                        <p:tgtEl>
                                          <p:spTgt spid="17"/>
                                        </p:tgtEl>
                                        <p:attrNameLst>
                                          <p:attrName>ppt_x</p:attrName>
                                        </p:attrNameLst>
                                      </p:cBhvr>
                                      <p:tavLst>
                                        <p:tav tm="0">
                                          <p:val>
                                            <p:strVal val="#ppt_x"/>
                                          </p:val>
                                        </p:tav>
                                        <p:tav tm="100000">
                                          <p:val>
                                            <p:strVal val="#ppt_x"/>
                                          </p:val>
                                        </p:tav>
                                      </p:tavLst>
                                    </p:anim>
                                    <p:anim calcmode="lin" valueType="num">
                                      <p:cBhvr>
                                        <p:cTn id="2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24" fill="hold" nodeType="clickPar">
                      <p:stCondLst>
                        <p:cond delay="indefinite"/>
                      </p:stCondLst>
                      <p:childTnLst>
                        <p:par>
                          <p:cTn id="25" fill="hold" nodeType="withGroup">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9"/>
                                        </p:tgtEl>
                                        <p:attrNameLst>
                                          <p:attrName>style.visibility</p:attrName>
                                        </p:attrNameLst>
                                      </p:cBhvr>
                                      <p:to>
                                        <p:strVal val="visible"/>
                                      </p:to>
                                    </p:set>
                                    <p:animEffect transition="in" filter="fade">
                                      <p:cBhvr>
                                        <p:cTn id="28" dur="1000"/>
                                        <p:tgtEl>
                                          <p:spTgt spid="19"/>
                                        </p:tgtEl>
                                      </p:cBhvr>
                                    </p:animEffect>
                                    <p:anim calcmode="lin" valueType="num">
                                      <p:cBhvr>
                                        <p:cTn id="29" dur="1000" fill="hold"/>
                                        <p:tgtEl>
                                          <p:spTgt spid="19"/>
                                        </p:tgtEl>
                                        <p:attrNameLst>
                                          <p:attrName>ppt_x</p:attrName>
                                        </p:attrNameLst>
                                      </p:cBhvr>
                                      <p:tavLst>
                                        <p:tav tm="0">
                                          <p:val>
                                            <p:strVal val="#ppt_x"/>
                                          </p:val>
                                        </p:tav>
                                        <p:tav tm="100000">
                                          <p:val>
                                            <p:strVal val="#ppt_x"/>
                                          </p:val>
                                        </p:tav>
                                      </p:tavLst>
                                    </p:anim>
                                    <p:anim calcmode="lin" valueType="num">
                                      <p:cBhvr>
                                        <p:cTn id="30"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fade">
                                      <p:cBhvr>
                                        <p:cTn id="35" dur="1000"/>
                                        <p:tgtEl>
                                          <p:spTgt spid="20"/>
                                        </p:tgtEl>
                                      </p:cBhvr>
                                    </p:animEffect>
                                    <p:anim calcmode="lin" valueType="num">
                                      <p:cBhvr>
                                        <p:cTn id="36" dur="1000" fill="hold"/>
                                        <p:tgtEl>
                                          <p:spTgt spid="20"/>
                                        </p:tgtEl>
                                        <p:attrNameLst>
                                          <p:attrName>ppt_x</p:attrName>
                                        </p:attrNameLst>
                                      </p:cBhvr>
                                      <p:tavLst>
                                        <p:tav tm="0">
                                          <p:val>
                                            <p:strVal val="#ppt_x"/>
                                          </p:val>
                                        </p:tav>
                                        <p:tav tm="100000">
                                          <p:val>
                                            <p:strVal val="#ppt_x"/>
                                          </p:val>
                                        </p:tav>
                                      </p:tavLst>
                                    </p:anim>
                                    <p:anim calcmode="lin" valueType="num">
                                      <p:cBhvr>
                                        <p:cTn id="37"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38" fill="hold" nodeType="clickPar">
                      <p:stCondLst>
                        <p:cond delay="indefinite"/>
                      </p:stCondLst>
                      <p:childTnLst>
                        <p:par>
                          <p:cTn id="39" fill="hold" nodeType="withGroup">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1000"/>
                                        <p:tgtEl>
                                          <p:spTgt spid="18"/>
                                        </p:tgtEl>
                                      </p:cBhvr>
                                    </p:animEffect>
                                    <p:anim calcmode="lin" valueType="num">
                                      <p:cBhvr>
                                        <p:cTn id="43" dur="1000" fill="hold"/>
                                        <p:tgtEl>
                                          <p:spTgt spid="18"/>
                                        </p:tgtEl>
                                        <p:attrNameLst>
                                          <p:attrName>ppt_x</p:attrName>
                                        </p:attrNameLst>
                                      </p:cBhvr>
                                      <p:tavLst>
                                        <p:tav tm="0">
                                          <p:val>
                                            <p:strVal val="#ppt_x"/>
                                          </p:val>
                                        </p:tav>
                                        <p:tav tm="100000">
                                          <p:val>
                                            <p:strVal val="#ppt_x"/>
                                          </p:val>
                                        </p:tav>
                                      </p:tavLst>
                                    </p:anim>
                                    <p:anim calcmode="lin" valueType="num">
                                      <p:cBhvr>
                                        <p:cTn id="44"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3"/>
                                        </p:tgtEl>
                                        <p:attrNameLst>
                                          <p:attrName>style.visibility</p:attrName>
                                        </p:attrNameLst>
                                      </p:cBhvr>
                                      <p:to>
                                        <p:strVal val="visible"/>
                                      </p:to>
                                    </p:set>
                                    <p:animEffect transition="in" filter="fade">
                                      <p:cBhvr>
                                        <p:cTn id="49" dur="1000"/>
                                        <p:tgtEl>
                                          <p:spTgt spid="13"/>
                                        </p:tgtEl>
                                      </p:cBhvr>
                                    </p:animEffect>
                                    <p:anim calcmode="lin" valueType="num">
                                      <p:cBhvr>
                                        <p:cTn id="50" dur="1000" fill="hold"/>
                                        <p:tgtEl>
                                          <p:spTgt spid="13"/>
                                        </p:tgtEl>
                                        <p:attrNameLst>
                                          <p:attrName>ppt_x</p:attrName>
                                        </p:attrNameLst>
                                      </p:cBhvr>
                                      <p:tavLst>
                                        <p:tav tm="0">
                                          <p:val>
                                            <p:strVal val="#ppt_x"/>
                                          </p:val>
                                        </p:tav>
                                        <p:tav tm="100000">
                                          <p:val>
                                            <p:strVal val="#ppt_x"/>
                                          </p:val>
                                        </p:tav>
                                      </p:tavLst>
                                    </p:anim>
                                    <p:anim calcmode="lin" valueType="num">
                                      <p:cBhvr>
                                        <p:cTn id="51" dur="1000" fill="hold"/>
                                        <p:tgtEl>
                                          <p:spTgt spid="13"/>
                                        </p:tgtEl>
                                        <p:attrNameLst>
                                          <p:attrName>ppt_y</p:attrName>
                                        </p:attrNameLst>
                                      </p:cBhvr>
                                      <p:tavLst>
                                        <p:tav tm="0">
                                          <p:val>
                                            <p:strVal val="#ppt_y+.1"/>
                                          </p:val>
                                        </p:tav>
                                        <p:tav tm="100000">
                                          <p:val>
                                            <p:strVal val="#ppt_y"/>
                                          </p:val>
                                        </p:tav>
                                      </p:tavLst>
                                    </p:anim>
                                  </p:childTnLst>
                                </p:cTn>
                              </p:par>
                              <p:par>
                                <p:cTn id="52" presetID="35" presetClass="emph" presetSubtype="0" repeatCount="indefinite" fill="hold" grpId="2" nodeType="withEffect">
                                  <p:stCondLst>
                                    <p:cond delay="1000"/>
                                  </p:stCondLst>
                                  <p:endCondLst>
                                    <p:cond evt="onNext" delay="0">
                                      <p:tgtEl>
                                        <p:sldTgt/>
                                      </p:tgtEl>
                                    </p:cond>
                                  </p:endCondLst>
                                  <p:childTnLst>
                                    <p:anim calcmode="discrete" valueType="str">
                                      <p:cBhvr>
                                        <p:cTn id="53" dur="1000" fill="hold"/>
                                        <p:tgtEl>
                                          <p:spTgt spid="13"/>
                                        </p:tgtEl>
                                        <p:attrNameLst>
                                          <p:attrName>style.visibility</p:attrName>
                                        </p:attrNameLst>
                                      </p:cBhvr>
                                      <p:tavLst>
                                        <p:tav tm="0">
                                          <p:val>
                                            <p:strVal val="hidden"/>
                                          </p:val>
                                        </p:tav>
                                        <p:tav tm="50000">
                                          <p:val>
                                            <p:strVal val="visible"/>
                                          </p:val>
                                        </p:tav>
                                      </p:tavLst>
                                    </p:anim>
                                  </p:childTnLst>
                                </p:cTn>
                              </p:par>
                            </p:childTnLst>
                          </p:cTn>
                        </p:par>
                      </p:childTnLst>
                    </p:cTn>
                  </p:par>
                  <p:par>
                    <p:cTn id="54" fill="hold">
                      <p:stCondLst>
                        <p:cond delay="indefinite"/>
                      </p:stCondLst>
                      <p:childTnLst>
                        <p:par>
                          <p:cTn id="55" fill="hold">
                            <p:stCondLst>
                              <p:cond delay="0"/>
                            </p:stCondLst>
                            <p:childTnLst>
                              <p:par>
                                <p:cTn id="56" presetID="42" presetClass="entr" presetSubtype="0" fill="hold" grpId="0" nodeType="clickEffect">
                                  <p:stCondLst>
                                    <p:cond delay="0"/>
                                  </p:stCondLst>
                                  <p:childTnLst>
                                    <p:set>
                                      <p:cBhvr>
                                        <p:cTn id="57" dur="1" fill="hold">
                                          <p:stCondLst>
                                            <p:cond delay="0"/>
                                          </p:stCondLst>
                                        </p:cTn>
                                        <p:tgtEl>
                                          <p:spTgt spid="22"/>
                                        </p:tgtEl>
                                        <p:attrNameLst>
                                          <p:attrName>style.visibility</p:attrName>
                                        </p:attrNameLst>
                                      </p:cBhvr>
                                      <p:to>
                                        <p:strVal val="visible"/>
                                      </p:to>
                                    </p:set>
                                    <p:animEffect transition="in" filter="fade">
                                      <p:cBhvr>
                                        <p:cTn id="58" dur="1000"/>
                                        <p:tgtEl>
                                          <p:spTgt spid="22"/>
                                        </p:tgtEl>
                                      </p:cBhvr>
                                    </p:animEffect>
                                    <p:anim calcmode="lin" valueType="num">
                                      <p:cBhvr>
                                        <p:cTn id="59" dur="1000" fill="hold"/>
                                        <p:tgtEl>
                                          <p:spTgt spid="22"/>
                                        </p:tgtEl>
                                        <p:attrNameLst>
                                          <p:attrName>ppt_x</p:attrName>
                                        </p:attrNameLst>
                                      </p:cBhvr>
                                      <p:tavLst>
                                        <p:tav tm="0">
                                          <p:val>
                                            <p:strVal val="#ppt_x"/>
                                          </p:val>
                                        </p:tav>
                                        <p:tav tm="100000">
                                          <p:val>
                                            <p:strVal val="#ppt_x"/>
                                          </p:val>
                                        </p:tav>
                                      </p:tavLst>
                                    </p:anim>
                                    <p:anim calcmode="lin" valueType="num">
                                      <p:cBhvr>
                                        <p:cTn id="60" dur="1000" fill="hold"/>
                                        <p:tgtEl>
                                          <p:spTgt spid="22"/>
                                        </p:tgtEl>
                                        <p:attrNameLst>
                                          <p:attrName>ppt_y</p:attrName>
                                        </p:attrNameLst>
                                      </p:cBhvr>
                                      <p:tavLst>
                                        <p:tav tm="0">
                                          <p:val>
                                            <p:strVal val="#ppt_y+.1"/>
                                          </p:val>
                                        </p:tav>
                                        <p:tav tm="100000">
                                          <p:val>
                                            <p:strVal val="#ppt_y"/>
                                          </p:val>
                                        </p:tav>
                                      </p:tavLst>
                                    </p:anim>
                                  </p:childTnLst>
                                </p:cTn>
                              </p:par>
                              <p:par>
                                <p:cTn id="61" presetID="35" presetClass="emph" presetSubtype="0" repeatCount="indefinite" fill="hold" grpId="1" nodeType="withEffect">
                                  <p:stCondLst>
                                    <p:cond delay="1000"/>
                                  </p:stCondLst>
                                  <p:endCondLst>
                                    <p:cond evt="onNext" delay="0">
                                      <p:tgtEl>
                                        <p:sldTgt/>
                                      </p:tgtEl>
                                    </p:cond>
                                  </p:endCondLst>
                                  <p:childTnLst>
                                    <p:anim calcmode="discrete" valueType="str">
                                      <p:cBhvr>
                                        <p:cTn id="62" dur="1000" fill="hold"/>
                                        <p:tgtEl>
                                          <p:spTgt spid="22"/>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animBg="1"/>
      <p:bldP spid="17" grpId="0" animBg="1"/>
      <p:bldP spid="18" grpId="0" animBg="1"/>
      <p:bldP spid="19" grpId="0" animBg="1"/>
      <p:bldP spid="20" grpId="0" animBg="1"/>
      <p:bldP spid="13" grpId="0" animBg="1"/>
      <p:bldP spid="13" grpId="2" animBg="1"/>
      <p:bldP spid="22" grpId="0" animBg="1"/>
      <p:bldP spid="22"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a:spLocks noGrp="1" noChangeArrowheads="1"/>
          </p:cNvSpPr>
          <p:nvPr>
            <p:ph type="title"/>
          </p:nvPr>
        </p:nvSpPr>
        <p:spPr>
          <a:xfrm>
            <a:off x="0" y="0"/>
            <a:ext cx="9144000" cy="836613"/>
          </a:xfrm>
        </p:spPr>
        <p:txBody>
          <a:bodyPr/>
          <a:lstStyle/>
          <a:p>
            <a:r>
              <a:rPr lang="fr-FR" dirty="0" err="1"/>
              <a:t>Presentation</a:t>
            </a:r>
            <a:r>
              <a:rPr lang="fr-FR" dirty="0"/>
              <a:t> </a:t>
            </a:r>
            <a:r>
              <a:rPr lang="fr-FR" dirty="0" err="1"/>
              <a:t>outline</a:t>
            </a:r>
            <a:endParaRPr lang="fr-FR" dirty="0" smtClean="0"/>
          </a:p>
        </p:txBody>
      </p:sp>
      <p:sp>
        <p:nvSpPr>
          <p:cNvPr id="6148" name="Rectangle 3"/>
          <p:cNvSpPr>
            <a:spLocks noGrp="1" noChangeArrowheads="1"/>
          </p:cNvSpPr>
          <p:nvPr>
            <p:ph type="body" idx="1"/>
          </p:nvPr>
        </p:nvSpPr>
        <p:spPr>
          <a:xfrm>
            <a:off x="0" y="1052513"/>
            <a:ext cx="9144000" cy="4176712"/>
          </a:xfrm>
        </p:spPr>
        <p:txBody>
          <a:bodyPr/>
          <a:lstStyle/>
          <a:p>
            <a:pPr>
              <a:defRPr/>
            </a:pPr>
            <a:r>
              <a:rPr lang="fr-FR" sz="2800" dirty="0">
                <a:solidFill>
                  <a:schemeClr val="accent2">
                    <a:lumMod val="20000"/>
                    <a:lumOff val="80000"/>
                  </a:schemeClr>
                </a:solidFill>
              </a:rPr>
              <a:t>Introduction: Basic </a:t>
            </a:r>
            <a:r>
              <a:rPr lang="fr-FR" sz="2800" dirty="0" err="1">
                <a:solidFill>
                  <a:schemeClr val="accent2">
                    <a:lumMod val="20000"/>
                    <a:lumOff val="80000"/>
                  </a:schemeClr>
                </a:solidFill>
              </a:rPr>
              <a:t>principles</a:t>
            </a:r>
            <a:r>
              <a:rPr lang="fr-FR" sz="2800" dirty="0">
                <a:solidFill>
                  <a:schemeClr val="accent2">
                    <a:lumMod val="20000"/>
                    <a:lumOff val="80000"/>
                  </a:schemeClr>
                </a:solidFill>
              </a:rPr>
              <a:t> of </a:t>
            </a:r>
            <a:r>
              <a:rPr lang="fr-FR" sz="2800" dirty="0" err="1">
                <a:solidFill>
                  <a:schemeClr val="accent2">
                    <a:lumMod val="20000"/>
                    <a:lumOff val="80000"/>
                  </a:schemeClr>
                </a:solidFill>
              </a:rPr>
              <a:t>QoS</a:t>
            </a:r>
            <a:endParaRPr lang="fr-FR" sz="2800" dirty="0">
              <a:solidFill>
                <a:schemeClr val="accent2">
                  <a:lumMod val="20000"/>
                  <a:lumOff val="80000"/>
                </a:schemeClr>
              </a:solidFill>
            </a:endParaRPr>
          </a:p>
          <a:p>
            <a:pPr>
              <a:defRPr/>
            </a:pPr>
            <a:r>
              <a:rPr lang="fr-FR" sz="2800" dirty="0">
                <a:solidFill>
                  <a:schemeClr val="accent2">
                    <a:lumMod val="20000"/>
                    <a:lumOff val="80000"/>
                  </a:schemeClr>
                </a:solidFill>
              </a:rPr>
              <a:t>The 3G mobile Internet service in </a:t>
            </a:r>
            <a:r>
              <a:rPr lang="fr-FR" sz="2800" dirty="0" err="1">
                <a:solidFill>
                  <a:schemeClr val="accent2">
                    <a:lumMod val="20000"/>
                    <a:lumOff val="80000"/>
                  </a:schemeClr>
                </a:solidFill>
              </a:rPr>
              <a:t>Moroccco</a:t>
            </a:r>
            <a:endParaRPr lang="fr-FR" sz="2800" dirty="0">
              <a:solidFill>
                <a:schemeClr val="accent2">
                  <a:lumMod val="20000"/>
                  <a:lumOff val="80000"/>
                </a:schemeClr>
              </a:solidFill>
            </a:endParaRPr>
          </a:p>
          <a:p>
            <a:pPr>
              <a:defRPr/>
            </a:pPr>
            <a:r>
              <a:rPr lang="fr-FR" sz="2800" dirty="0">
                <a:solidFill>
                  <a:schemeClr val="accent2">
                    <a:lumMod val="20000"/>
                    <a:lumOff val="80000"/>
                  </a:schemeClr>
                </a:solidFill>
              </a:rPr>
              <a:t>Types of </a:t>
            </a:r>
            <a:r>
              <a:rPr lang="fr-FR" sz="2800" dirty="0" err="1">
                <a:solidFill>
                  <a:schemeClr val="accent2">
                    <a:lumMod val="20000"/>
                    <a:lumOff val="80000"/>
                  </a:schemeClr>
                </a:solidFill>
              </a:rPr>
              <a:t>measurement</a:t>
            </a:r>
            <a:r>
              <a:rPr lang="fr-FR" sz="2800" dirty="0">
                <a:solidFill>
                  <a:schemeClr val="accent2">
                    <a:lumMod val="20000"/>
                    <a:lumOff val="80000"/>
                  </a:schemeClr>
                </a:solidFill>
              </a:rPr>
              <a:t>:</a:t>
            </a:r>
          </a:p>
          <a:p>
            <a:pPr lvl="1">
              <a:defRPr/>
            </a:pPr>
            <a:r>
              <a:rPr lang="fr-FR" dirty="0">
                <a:solidFill>
                  <a:schemeClr val="accent2">
                    <a:lumMod val="20000"/>
                    <a:lumOff val="80000"/>
                  </a:schemeClr>
                </a:solidFill>
              </a:rPr>
              <a:t>3G mobile Internet on PC</a:t>
            </a:r>
          </a:p>
          <a:p>
            <a:pPr lvl="1">
              <a:defRPr/>
            </a:pPr>
            <a:r>
              <a:rPr lang="fr-FR" dirty="0">
                <a:solidFill>
                  <a:schemeClr val="accent2">
                    <a:lumMod val="20000"/>
                    <a:lumOff val="80000"/>
                  </a:schemeClr>
                </a:solidFill>
              </a:rPr>
              <a:t>3G mobile Internet on </a:t>
            </a:r>
            <a:r>
              <a:rPr lang="fr-FR" dirty="0" err="1">
                <a:solidFill>
                  <a:schemeClr val="accent2">
                    <a:lumMod val="20000"/>
                    <a:lumOff val="80000"/>
                  </a:schemeClr>
                </a:solidFill>
              </a:rPr>
              <a:t>smartphones</a:t>
            </a:r>
            <a:endParaRPr lang="fr-FR" dirty="0">
              <a:solidFill>
                <a:schemeClr val="accent2">
                  <a:lumMod val="20000"/>
                  <a:lumOff val="80000"/>
                </a:schemeClr>
              </a:solidFill>
            </a:endParaRPr>
          </a:p>
          <a:p>
            <a:pPr lvl="1">
              <a:defRPr/>
            </a:pPr>
            <a:r>
              <a:rPr lang="fr-FR" dirty="0">
                <a:solidFill>
                  <a:schemeClr val="accent2">
                    <a:lumMod val="20000"/>
                    <a:lumOff val="80000"/>
                  </a:schemeClr>
                </a:solidFill>
              </a:rPr>
              <a:t>FTP or HTTP </a:t>
            </a:r>
            <a:r>
              <a:rPr lang="fr-FR" dirty="0" err="1">
                <a:solidFill>
                  <a:schemeClr val="accent2">
                    <a:lumMod val="20000"/>
                    <a:lumOff val="80000"/>
                  </a:schemeClr>
                </a:solidFill>
              </a:rPr>
              <a:t>measurement</a:t>
            </a:r>
            <a:endParaRPr lang="fr-FR" dirty="0">
              <a:solidFill>
                <a:schemeClr val="accent2">
                  <a:lumMod val="20000"/>
                  <a:lumOff val="80000"/>
                </a:schemeClr>
              </a:solidFill>
            </a:endParaRPr>
          </a:p>
          <a:p>
            <a:pPr>
              <a:defRPr/>
            </a:pPr>
            <a:r>
              <a:rPr lang="fr-FR" sz="2800" dirty="0" err="1">
                <a:solidFill>
                  <a:schemeClr val="accent2">
                    <a:lumMod val="20000"/>
                    <a:lumOff val="80000"/>
                  </a:schemeClr>
                </a:solidFill>
              </a:rPr>
              <a:t>Indicators</a:t>
            </a:r>
            <a:r>
              <a:rPr lang="fr-FR" sz="2800" dirty="0">
                <a:solidFill>
                  <a:schemeClr val="accent2">
                    <a:lumMod val="20000"/>
                    <a:lumOff val="80000"/>
                  </a:schemeClr>
                </a:solidFill>
              </a:rPr>
              <a:t> </a:t>
            </a:r>
            <a:r>
              <a:rPr lang="fr-FR" sz="2800" dirty="0" err="1">
                <a:solidFill>
                  <a:schemeClr val="accent2">
                    <a:lumMod val="20000"/>
                    <a:lumOff val="80000"/>
                  </a:schemeClr>
                </a:solidFill>
              </a:rPr>
              <a:t>measured</a:t>
            </a:r>
            <a:endParaRPr lang="fr-FR" sz="2800" dirty="0">
              <a:solidFill>
                <a:schemeClr val="accent2">
                  <a:lumMod val="20000"/>
                  <a:lumOff val="80000"/>
                </a:schemeClr>
              </a:solidFill>
            </a:endParaRPr>
          </a:p>
          <a:p>
            <a:pPr>
              <a:defRPr/>
            </a:pPr>
            <a:r>
              <a:rPr lang="fr-FR" sz="2800" dirty="0" err="1">
                <a:solidFill>
                  <a:schemeClr val="accent2">
                    <a:lumMod val="20000"/>
                    <a:lumOff val="80000"/>
                  </a:schemeClr>
                </a:solidFill>
              </a:rPr>
              <a:t>Measurement</a:t>
            </a:r>
            <a:r>
              <a:rPr lang="fr-FR" sz="2800" dirty="0">
                <a:solidFill>
                  <a:schemeClr val="accent2">
                    <a:lumMod val="20000"/>
                    <a:lumOff val="80000"/>
                  </a:schemeClr>
                </a:solidFill>
              </a:rPr>
              <a:t> server </a:t>
            </a:r>
            <a:r>
              <a:rPr lang="fr-FR" sz="2800" dirty="0" err="1">
                <a:solidFill>
                  <a:schemeClr val="accent2">
                    <a:lumMod val="20000"/>
                    <a:lumOff val="80000"/>
                  </a:schemeClr>
                </a:solidFill>
              </a:rPr>
              <a:t>platform</a:t>
            </a:r>
            <a:endParaRPr lang="fr-FR" sz="2800" dirty="0">
              <a:solidFill>
                <a:schemeClr val="accent2">
                  <a:lumMod val="20000"/>
                  <a:lumOff val="80000"/>
                </a:schemeClr>
              </a:solidFill>
            </a:endParaRPr>
          </a:p>
          <a:p>
            <a:pPr>
              <a:defRPr/>
            </a:pPr>
            <a:r>
              <a:rPr lang="fr-FR" sz="2800" dirty="0">
                <a:solidFill>
                  <a:schemeClr val="accent2">
                    <a:lumMod val="20000"/>
                    <a:lumOff val="80000"/>
                  </a:schemeClr>
                </a:solidFill>
              </a:rPr>
              <a:t>Terminal </a:t>
            </a:r>
            <a:r>
              <a:rPr lang="fr-FR" sz="2800" dirty="0" err="1">
                <a:solidFill>
                  <a:schemeClr val="accent2">
                    <a:lumMod val="20000"/>
                    <a:lumOff val="80000"/>
                  </a:schemeClr>
                </a:solidFill>
              </a:rPr>
              <a:t>equipment</a:t>
            </a:r>
            <a:endParaRPr lang="fr-FR" dirty="0"/>
          </a:p>
          <a:p>
            <a:pPr marL="342900" lvl="1" indent="-342900">
              <a:buSzPct val="75000"/>
              <a:buBlip>
                <a:blip r:embed="rId3"/>
              </a:buBlip>
              <a:defRPr/>
            </a:pPr>
            <a:r>
              <a:rPr lang="fr-FR" sz="3200" dirty="0"/>
              <a:t>Conclusions and </a:t>
            </a:r>
            <a:r>
              <a:rPr lang="fr-FR" sz="3200" dirty="0" err="1"/>
              <a:t>recommendations</a:t>
            </a:r>
            <a:endParaRPr lang="fr-FR" sz="3200" dirty="0"/>
          </a:p>
        </p:txBody>
      </p:sp>
      <p:sp>
        <p:nvSpPr>
          <p:cNvPr id="2" name="Espace réservé du numéro de diapositive 1"/>
          <p:cNvSpPr>
            <a:spLocks noGrp="1"/>
          </p:cNvSpPr>
          <p:nvPr>
            <p:ph type="sldNum" sz="quarter" idx="11"/>
          </p:nvPr>
        </p:nvSpPr>
        <p:spPr/>
        <p:txBody>
          <a:bodyPr/>
          <a:lstStyle/>
          <a:p>
            <a:pPr>
              <a:defRPr/>
            </a:pPr>
            <a:fld id="{68634B60-16E9-421C-BEAE-A5921D67FD8D}" type="slidenum">
              <a:rPr lang="en-US" smtClean="0"/>
              <a:pPr>
                <a:defRPr/>
              </a:pPr>
              <a:t>30</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8"/>
          <p:cNvSpPr>
            <a:spLocks noGrp="1" noChangeArrowheads="1"/>
          </p:cNvSpPr>
          <p:nvPr>
            <p:ph type="title"/>
          </p:nvPr>
        </p:nvSpPr>
        <p:spPr>
          <a:xfrm>
            <a:off x="0" y="-30163"/>
            <a:ext cx="9144000" cy="1152526"/>
          </a:xfrm>
        </p:spPr>
        <p:txBody>
          <a:bodyPr/>
          <a:lstStyle/>
          <a:p>
            <a:r>
              <a:rPr lang="en-US" dirty="0"/>
              <a:t>Conclusions and recommendations </a:t>
            </a:r>
            <a:endParaRPr lang="en-US" dirty="0" smtClean="0"/>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3" name="Espace réservé du texte 2"/>
          <p:cNvSpPr>
            <a:spLocks noGrp="1"/>
          </p:cNvSpPr>
          <p:nvPr>
            <p:ph type="body" sz="half" idx="2"/>
          </p:nvPr>
        </p:nvSpPr>
        <p:spPr>
          <a:xfrm>
            <a:off x="0" y="1052513"/>
            <a:ext cx="9144000" cy="4464719"/>
          </a:xfrm>
        </p:spPr>
        <p:txBody>
          <a:bodyPr/>
          <a:lstStyle/>
          <a:p>
            <a:pPr>
              <a:defRPr/>
            </a:pPr>
            <a:r>
              <a:rPr lang="fr-FR" dirty="0" err="1"/>
              <a:t>Recommendation</a:t>
            </a:r>
            <a:r>
              <a:rPr lang="fr-FR" dirty="0"/>
              <a:t> 1</a:t>
            </a:r>
          </a:p>
          <a:p>
            <a:pPr lvl="1">
              <a:defRPr/>
            </a:pPr>
            <a:r>
              <a:rPr lang="fr-FR" dirty="0" err="1"/>
              <a:t>Continuous</a:t>
            </a:r>
            <a:r>
              <a:rPr lang="fr-FR" dirty="0"/>
              <a:t> consultations on </a:t>
            </a:r>
            <a:r>
              <a:rPr lang="fr-FR" dirty="0" err="1"/>
              <a:t>methodology</a:t>
            </a:r>
            <a:r>
              <a:rPr lang="fr-FR" dirty="0"/>
              <a:t> </a:t>
            </a:r>
            <a:r>
              <a:rPr lang="fr-FR" dirty="0" err="1"/>
              <a:t>with</a:t>
            </a:r>
            <a:r>
              <a:rPr lang="fr-FR" dirty="0"/>
              <a:t> </a:t>
            </a:r>
            <a:r>
              <a:rPr lang="fr-FR" dirty="0" err="1"/>
              <a:t>operators</a:t>
            </a:r>
            <a:r>
              <a:rPr lang="fr-FR" dirty="0"/>
              <a:t> </a:t>
            </a:r>
            <a:r>
              <a:rPr lang="fr-FR" dirty="0" err="1"/>
              <a:t>upstream</a:t>
            </a:r>
            <a:r>
              <a:rPr lang="fr-FR" dirty="0"/>
              <a:t>. Adoption of a standard </a:t>
            </a:r>
            <a:r>
              <a:rPr lang="fr-FR" dirty="0" err="1"/>
              <a:t>coordinated</a:t>
            </a:r>
            <a:r>
              <a:rPr lang="fr-FR" dirty="0"/>
              <a:t> </a:t>
            </a:r>
            <a:r>
              <a:rPr lang="fr-FR" dirty="0" err="1"/>
              <a:t>follow</a:t>
            </a:r>
            <a:r>
              <a:rPr lang="fr-FR" dirty="0"/>
              <a:t>-up </a:t>
            </a:r>
            <a:r>
              <a:rPr lang="fr-FR" dirty="0" err="1"/>
              <a:t>procedure</a:t>
            </a:r>
            <a:r>
              <a:rPr lang="fr-FR" dirty="0"/>
              <a:t>. </a:t>
            </a:r>
          </a:p>
          <a:p>
            <a:pPr>
              <a:defRPr/>
            </a:pPr>
            <a:r>
              <a:rPr lang="fr-FR" dirty="0" err="1"/>
              <a:t>Recommendation</a:t>
            </a:r>
            <a:r>
              <a:rPr lang="fr-FR" dirty="0"/>
              <a:t> 2</a:t>
            </a:r>
          </a:p>
          <a:p>
            <a:pPr lvl="1">
              <a:defRPr/>
            </a:pPr>
            <a:r>
              <a:rPr lang="fr-FR" dirty="0" err="1"/>
              <a:t>Details</a:t>
            </a:r>
            <a:r>
              <a:rPr lang="fr-FR" dirty="0"/>
              <a:t> of </a:t>
            </a:r>
            <a:r>
              <a:rPr lang="fr-FR" dirty="0" err="1"/>
              <a:t>measurement</a:t>
            </a:r>
            <a:r>
              <a:rPr lang="fr-FR" dirty="0"/>
              <a:t> sites or </a:t>
            </a:r>
            <a:r>
              <a:rPr lang="fr-FR" dirty="0" err="1"/>
              <a:t>periods</a:t>
            </a:r>
            <a:r>
              <a:rPr lang="fr-FR" dirty="0"/>
              <a:t> are not </a:t>
            </a:r>
            <a:r>
              <a:rPr lang="fr-FR" dirty="0" err="1"/>
              <a:t>communicated</a:t>
            </a:r>
            <a:r>
              <a:rPr lang="fr-FR" dirty="0"/>
              <a:t> to </a:t>
            </a:r>
            <a:r>
              <a:rPr lang="fr-FR" dirty="0" err="1"/>
              <a:t>any</a:t>
            </a:r>
            <a:r>
              <a:rPr lang="fr-FR" dirty="0"/>
              <a:t> </a:t>
            </a:r>
            <a:r>
              <a:rPr lang="fr-FR" dirty="0" err="1"/>
              <a:t>operator</a:t>
            </a:r>
            <a:r>
              <a:rPr lang="fr-FR" dirty="0"/>
              <a:t>.</a:t>
            </a:r>
          </a:p>
          <a:p>
            <a:pPr marL="457200" lvl="1" indent="0">
              <a:buFont typeface="ZapfDingbats BT" pitchFamily="18" charset="2"/>
              <a:buNone/>
              <a:defRPr/>
            </a:pPr>
            <a:endParaRPr lang="fr-FR" dirty="0" smtClean="0"/>
          </a:p>
        </p:txBody>
      </p:sp>
      <p:sp>
        <p:nvSpPr>
          <p:cNvPr id="46085" name="Espace réservé du numéro de diapositive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0D0B0C45-56F7-4066-8D68-2D41D39E6866}" type="slidenum">
              <a:rPr lang="en-US" sz="1200" smtClean="0"/>
              <a:pPr/>
              <a:t>31</a:t>
            </a:fld>
            <a:endParaRPr lang="en-US" sz="1200" smtClean="0"/>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val="10328772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8"/>
          <p:cNvSpPr>
            <a:spLocks noGrp="1" noChangeArrowheads="1"/>
          </p:cNvSpPr>
          <p:nvPr>
            <p:ph type="title"/>
          </p:nvPr>
        </p:nvSpPr>
        <p:spPr>
          <a:xfrm>
            <a:off x="0" y="0"/>
            <a:ext cx="9144000" cy="908050"/>
          </a:xfrm>
        </p:spPr>
        <p:txBody>
          <a:bodyPr/>
          <a:lstStyle/>
          <a:p>
            <a:r>
              <a:rPr lang="en-US" dirty="0"/>
              <a:t>Conclusions and recommendations </a:t>
            </a:r>
            <a:endParaRPr lang="en-US" dirty="0" smtClean="0"/>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26629" name="Espace réservé du texte 2"/>
          <p:cNvSpPr>
            <a:spLocks noGrp="1"/>
          </p:cNvSpPr>
          <p:nvPr>
            <p:ph type="body" sz="half" idx="2"/>
          </p:nvPr>
        </p:nvSpPr>
        <p:spPr>
          <a:xfrm>
            <a:off x="539750" y="981075"/>
            <a:ext cx="8229600" cy="5184229"/>
          </a:xfrm>
        </p:spPr>
        <p:txBody>
          <a:bodyPr/>
          <a:lstStyle/>
          <a:p>
            <a:pPr>
              <a:defRPr/>
            </a:pPr>
            <a:r>
              <a:rPr lang="fr-FR" dirty="0" err="1"/>
              <a:t>Recommendation</a:t>
            </a:r>
            <a:r>
              <a:rPr lang="fr-FR" dirty="0"/>
              <a:t> 3</a:t>
            </a:r>
          </a:p>
          <a:p>
            <a:pPr lvl="1">
              <a:defRPr/>
            </a:pPr>
            <a:r>
              <a:rPr lang="fr-FR" dirty="0" err="1"/>
              <a:t>Perform</a:t>
            </a:r>
            <a:r>
              <a:rPr lang="fr-FR" dirty="0"/>
              <a:t> a large </a:t>
            </a:r>
            <a:r>
              <a:rPr lang="fr-FR" dirty="0" err="1"/>
              <a:t>number</a:t>
            </a:r>
            <a:r>
              <a:rPr lang="fr-FR" dirty="0"/>
              <a:t> of </a:t>
            </a:r>
            <a:r>
              <a:rPr lang="fr-FR" dirty="0" err="1"/>
              <a:t>demonstration</a:t>
            </a:r>
            <a:r>
              <a:rPr lang="fr-FR" dirty="0"/>
              <a:t> </a:t>
            </a:r>
            <a:r>
              <a:rPr lang="fr-FR" dirty="0" err="1"/>
              <a:t>QoS</a:t>
            </a:r>
            <a:r>
              <a:rPr lang="fr-FR" dirty="0"/>
              <a:t> </a:t>
            </a:r>
            <a:r>
              <a:rPr lang="fr-FR" dirty="0" err="1"/>
              <a:t>measurements</a:t>
            </a:r>
            <a:r>
              <a:rPr lang="fr-FR" dirty="0"/>
              <a:t> </a:t>
            </a:r>
            <a:r>
              <a:rPr lang="fr-FR" dirty="0" err="1"/>
              <a:t>using</a:t>
            </a:r>
            <a:r>
              <a:rPr lang="fr-FR" dirty="0"/>
              <a:t> the </a:t>
            </a:r>
            <a:r>
              <a:rPr lang="fr-FR" dirty="0" err="1"/>
              <a:t>same</a:t>
            </a:r>
            <a:r>
              <a:rPr lang="fr-FR" dirty="0"/>
              <a:t> </a:t>
            </a:r>
            <a:r>
              <a:rPr lang="fr-FR" dirty="0" err="1"/>
              <a:t>tools</a:t>
            </a:r>
            <a:r>
              <a:rPr lang="fr-FR" dirty="0"/>
              <a:t> as </a:t>
            </a:r>
            <a:r>
              <a:rPr lang="fr-FR" dirty="0" err="1"/>
              <a:t>those</a:t>
            </a:r>
            <a:r>
              <a:rPr lang="fr-FR" dirty="0"/>
              <a:t> </a:t>
            </a:r>
            <a:r>
              <a:rPr lang="fr-FR" dirty="0" err="1"/>
              <a:t>used</a:t>
            </a:r>
            <a:r>
              <a:rPr lang="fr-FR" dirty="0"/>
              <a:t> in real </a:t>
            </a:r>
            <a:r>
              <a:rPr lang="fr-FR" dirty="0" err="1"/>
              <a:t>measurement</a:t>
            </a:r>
            <a:r>
              <a:rPr lang="fr-FR" dirty="0"/>
              <a:t> </a:t>
            </a:r>
            <a:r>
              <a:rPr lang="fr-FR" dirty="0" err="1"/>
              <a:t>campaigns</a:t>
            </a:r>
            <a:r>
              <a:rPr lang="fr-FR" dirty="0"/>
              <a:t>, </a:t>
            </a:r>
            <a:r>
              <a:rPr lang="fr-FR" dirty="0" err="1"/>
              <a:t>preferably</a:t>
            </a:r>
            <a:r>
              <a:rPr lang="fr-FR" dirty="0"/>
              <a:t> in the </a:t>
            </a:r>
            <a:r>
              <a:rPr lang="fr-FR" dirty="0" err="1"/>
              <a:t>presence</a:t>
            </a:r>
            <a:r>
              <a:rPr lang="fr-FR" dirty="0"/>
              <a:t> of </a:t>
            </a:r>
            <a:r>
              <a:rPr lang="fr-FR" dirty="0" err="1"/>
              <a:t>representatives</a:t>
            </a:r>
            <a:r>
              <a:rPr lang="fr-FR" dirty="0"/>
              <a:t> of the </a:t>
            </a:r>
            <a:r>
              <a:rPr lang="fr-FR" dirty="0" err="1"/>
              <a:t>operators</a:t>
            </a:r>
            <a:r>
              <a:rPr lang="fr-FR" dirty="0"/>
              <a:t> </a:t>
            </a:r>
            <a:r>
              <a:rPr lang="fr-FR" dirty="0" err="1"/>
              <a:t>concerned</a:t>
            </a:r>
            <a:r>
              <a:rPr lang="fr-FR" dirty="0"/>
              <a:t> (to </a:t>
            </a:r>
            <a:r>
              <a:rPr lang="fr-FR" dirty="0" err="1"/>
              <a:t>minimize</a:t>
            </a:r>
            <a:r>
              <a:rPr lang="fr-FR" dirty="0"/>
              <a:t> the </a:t>
            </a:r>
            <a:r>
              <a:rPr lang="fr-FR" dirty="0" err="1"/>
              <a:t>likelihood</a:t>
            </a:r>
            <a:r>
              <a:rPr lang="fr-FR" dirty="0"/>
              <a:t> of </a:t>
            </a:r>
            <a:r>
              <a:rPr lang="fr-FR" dirty="0" err="1"/>
              <a:t>subsequent</a:t>
            </a:r>
            <a:r>
              <a:rPr lang="fr-FR" dirty="0"/>
              <a:t> challenges by </a:t>
            </a:r>
            <a:r>
              <a:rPr lang="fr-FR" dirty="0" err="1"/>
              <a:t>operators</a:t>
            </a:r>
            <a:r>
              <a:rPr lang="fr-FR" dirty="0"/>
              <a:t>).</a:t>
            </a:r>
          </a:p>
          <a:p>
            <a:pPr marL="457200" lvl="1" indent="0">
              <a:buFont typeface="ZapfDingbats BT" pitchFamily="18" charset="2"/>
              <a:buNone/>
              <a:defRPr/>
            </a:pPr>
            <a:endParaRPr lang="fr-FR" dirty="0" smtClean="0"/>
          </a:p>
        </p:txBody>
      </p:sp>
      <p:sp>
        <p:nvSpPr>
          <p:cNvPr id="47109"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525E7806-26F3-4E9A-9FBE-CA81F1CE89D9}" type="slidenum">
              <a:rPr lang="en-US" sz="1200" smtClean="0"/>
              <a:pPr/>
              <a:t>32</a:t>
            </a:fld>
            <a:endParaRPr lang="en-US" sz="1200" smtClean="0"/>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val="41117192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8"/>
          <p:cNvSpPr>
            <a:spLocks noGrp="1" noChangeArrowheads="1"/>
          </p:cNvSpPr>
          <p:nvPr>
            <p:ph type="title"/>
          </p:nvPr>
        </p:nvSpPr>
        <p:spPr>
          <a:xfrm>
            <a:off x="0" y="0"/>
            <a:ext cx="9144000" cy="692150"/>
          </a:xfrm>
        </p:spPr>
        <p:txBody>
          <a:bodyPr/>
          <a:lstStyle/>
          <a:p>
            <a:r>
              <a:rPr lang="en-US" dirty="0"/>
              <a:t>Conclusions and recommendations </a:t>
            </a:r>
            <a:endParaRPr lang="en-US" dirty="0" smtClean="0"/>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3" name="Espace réservé du texte 2"/>
          <p:cNvSpPr>
            <a:spLocks noGrp="1"/>
          </p:cNvSpPr>
          <p:nvPr>
            <p:ph type="body" sz="half" idx="2"/>
          </p:nvPr>
        </p:nvSpPr>
        <p:spPr>
          <a:xfrm>
            <a:off x="539552" y="692696"/>
            <a:ext cx="8229600" cy="5759678"/>
          </a:xfrm>
        </p:spPr>
        <p:txBody>
          <a:bodyPr/>
          <a:lstStyle/>
          <a:p>
            <a:pPr marL="342900" lvl="1" indent="-342900">
              <a:buSzPct val="75000"/>
              <a:buBlip>
                <a:blip r:embed="rId3"/>
              </a:buBlip>
              <a:defRPr/>
            </a:pPr>
            <a:r>
              <a:rPr lang="fr-FR" sz="3600" dirty="0" err="1"/>
              <a:t>Recommendation</a:t>
            </a:r>
            <a:r>
              <a:rPr lang="fr-FR" sz="3600" dirty="0"/>
              <a:t> 4</a:t>
            </a:r>
          </a:p>
          <a:p>
            <a:pPr lvl="1">
              <a:defRPr/>
            </a:pPr>
            <a:r>
              <a:rPr lang="fr-FR" sz="3200" dirty="0" err="1"/>
              <a:t>Operator</a:t>
            </a:r>
            <a:r>
              <a:rPr lang="fr-FR" sz="3200" dirty="0"/>
              <a:t> action: positive use of </a:t>
            </a:r>
            <a:r>
              <a:rPr lang="fr-FR" sz="3200" dirty="0" err="1"/>
              <a:t>results</a:t>
            </a:r>
            <a:r>
              <a:rPr lang="fr-FR" sz="3200" dirty="0"/>
              <a:t> by </a:t>
            </a:r>
            <a:r>
              <a:rPr lang="fr-FR" sz="3200" dirty="0" err="1"/>
              <a:t>operators</a:t>
            </a:r>
            <a:r>
              <a:rPr lang="fr-FR" sz="3200" dirty="0"/>
              <a:t> (use of the test server </a:t>
            </a:r>
            <a:r>
              <a:rPr lang="fr-FR" sz="3200" dirty="0" err="1"/>
              <a:t>platform</a:t>
            </a:r>
            <a:r>
              <a:rPr lang="fr-FR" sz="3200" dirty="0"/>
              <a:t>; possible </a:t>
            </a:r>
            <a:r>
              <a:rPr lang="fr-FR" sz="3200" dirty="0" err="1"/>
              <a:t>operator</a:t>
            </a:r>
            <a:r>
              <a:rPr lang="fr-FR" sz="3200" dirty="0"/>
              <a:t> </a:t>
            </a:r>
            <a:r>
              <a:rPr lang="fr-FR" sz="3200" dirty="0" err="1"/>
              <a:t>funding</a:t>
            </a:r>
            <a:r>
              <a:rPr lang="fr-FR" sz="3200" dirty="0"/>
              <a:t> of </a:t>
            </a:r>
            <a:r>
              <a:rPr lang="fr-FR" sz="3200" dirty="0" err="1"/>
              <a:t>campaigns</a:t>
            </a:r>
            <a:r>
              <a:rPr lang="fr-FR" sz="3200" dirty="0"/>
              <a:t>).</a:t>
            </a:r>
          </a:p>
          <a:p>
            <a:pPr marL="342900" lvl="1" indent="-342900">
              <a:buSzPct val="75000"/>
              <a:buBlip>
                <a:blip r:embed="rId3"/>
              </a:buBlip>
              <a:defRPr/>
            </a:pPr>
            <a:r>
              <a:rPr lang="fr-FR" sz="3600" dirty="0" err="1"/>
              <a:t>Recommendation</a:t>
            </a:r>
            <a:r>
              <a:rPr lang="fr-FR" sz="3600" dirty="0"/>
              <a:t> 5</a:t>
            </a:r>
          </a:p>
          <a:p>
            <a:pPr lvl="1">
              <a:defRPr/>
            </a:pPr>
            <a:r>
              <a:rPr lang="fr-FR" sz="3200" dirty="0" err="1"/>
              <a:t>Publish</a:t>
            </a:r>
            <a:r>
              <a:rPr lang="fr-FR" sz="3200" dirty="0"/>
              <a:t> (comparative) </a:t>
            </a:r>
            <a:r>
              <a:rPr lang="fr-FR" sz="3200" dirty="0" err="1"/>
              <a:t>results</a:t>
            </a:r>
            <a:r>
              <a:rPr lang="fr-FR" sz="3200" dirty="0"/>
              <a:t>, </a:t>
            </a:r>
            <a:r>
              <a:rPr lang="fr-FR" sz="3200" dirty="0" err="1"/>
              <a:t>adopt</a:t>
            </a:r>
            <a:r>
              <a:rPr lang="fr-FR" sz="3200" dirty="0"/>
              <a:t> a communication </a:t>
            </a:r>
            <a:r>
              <a:rPr lang="fr-FR" sz="3200" dirty="0" err="1"/>
              <a:t>strategy</a:t>
            </a:r>
            <a:r>
              <a:rPr lang="fr-FR" sz="3200" dirty="0"/>
              <a:t> and </a:t>
            </a:r>
            <a:r>
              <a:rPr lang="fr-FR" sz="3200" dirty="0" err="1"/>
              <a:t>consider</a:t>
            </a:r>
            <a:r>
              <a:rPr lang="fr-FR" sz="3200" dirty="0"/>
              <a:t> possible sanctions as a last </a:t>
            </a:r>
            <a:r>
              <a:rPr lang="fr-FR" sz="3200" dirty="0" err="1"/>
              <a:t>resort</a:t>
            </a:r>
            <a:r>
              <a:rPr lang="fr-FR" sz="3200" dirty="0"/>
              <a:t> in the </a:t>
            </a:r>
            <a:r>
              <a:rPr lang="fr-FR" sz="3200" dirty="0" err="1"/>
              <a:t>event</a:t>
            </a:r>
            <a:r>
              <a:rPr lang="fr-FR" sz="3200" dirty="0"/>
              <a:t> of anomalies.</a:t>
            </a:r>
          </a:p>
          <a:p>
            <a:pPr marL="457200" lvl="1" indent="0">
              <a:buFont typeface="ZapfDingbats BT" pitchFamily="18" charset="2"/>
              <a:buNone/>
              <a:defRPr/>
            </a:pPr>
            <a:endParaRPr lang="fr-FR" dirty="0" smtClean="0"/>
          </a:p>
        </p:txBody>
      </p:sp>
      <p:sp>
        <p:nvSpPr>
          <p:cNvPr id="48133" name="Espace réservé du numéro de diapositive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0A0512FA-CF2B-40E8-8876-84FEFC42EBE3}" type="slidenum">
              <a:rPr lang="en-US" sz="1200" smtClean="0"/>
              <a:pPr/>
              <a:t>33</a:t>
            </a:fld>
            <a:endParaRPr lang="en-US" sz="1200" smtClean="0"/>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val="265811439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8"/>
          <p:cNvSpPr>
            <a:spLocks noGrp="1" noChangeArrowheads="1"/>
          </p:cNvSpPr>
          <p:nvPr>
            <p:ph type="title"/>
          </p:nvPr>
        </p:nvSpPr>
        <p:spPr>
          <a:xfrm>
            <a:off x="0" y="1"/>
            <a:ext cx="9144000" cy="764704"/>
          </a:xfrm>
        </p:spPr>
        <p:txBody>
          <a:bodyPr/>
          <a:lstStyle/>
          <a:p>
            <a:r>
              <a:rPr lang="en-US" dirty="0"/>
              <a:t>Conclusions and </a:t>
            </a:r>
            <a:r>
              <a:rPr lang="en-US" dirty="0" smtClean="0"/>
              <a:t>recommendations</a:t>
            </a:r>
            <a:endParaRPr lang="en-US" dirty="0" smtClean="0"/>
          </a:p>
        </p:txBody>
      </p:sp>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17412" name="Espace réservé du texte 2"/>
          <p:cNvSpPr>
            <a:spLocks noGrp="1"/>
          </p:cNvSpPr>
          <p:nvPr>
            <p:ph type="body" sz="half" idx="2"/>
          </p:nvPr>
        </p:nvSpPr>
        <p:spPr>
          <a:xfrm>
            <a:off x="223391" y="1196752"/>
            <a:ext cx="8517830" cy="791542"/>
          </a:xfrm>
        </p:spPr>
        <p:txBody>
          <a:bodyPr/>
          <a:lstStyle/>
          <a:p>
            <a:pPr marL="342900" lvl="1" indent="-342900">
              <a:buSzPct val="75000"/>
              <a:buBlip>
                <a:blip r:embed="rId3"/>
              </a:buBlip>
            </a:pPr>
            <a:r>
              <a:rPr lang="fr-FR" sz="3600" dirty="0" err="1" smtClean="0"/>
              <a:t>Recommendation</a:t>
            </a:r>
            <a:r>
              <a:rPr lang="fr-FR" sz="3600" dirty="0" smtClean="0"/>
              <a:t> </a:t>
            </a:r>
            <a:r>
              <a:rPr lang="fr-FR" sz="3600" dirty="0"/>
              <a:t>5 (</a:t>
            </a:r>
            <a:r>
              <a:rPr lang="fr-FR" sz="3600" dirty="0" err="1"/>
              <a:t>continued</a:t>
            </a:r>
            <a:r>
              <a:rPr lang="fr-FR" sz="3600" dirty="0"/>
              <a:t>)</a:t>
            </a:r>
          </a:p>
          <a:p>
            <a:pPr lvl="1"/>
            <a:r>
              <a:rPr lang="fr-FR" sz="3200" dirty="0"/>
              <a:t>Publication of </a:t>
            </a:r>
            <a:r>
              <a:rPr lang="fr-FR" sz="3200" dirty="0" err="1"/>
              <a:t>measurement</a:t>
            </a:r>
            <a:r>
              <a:rPr lang="fr-FR" sz="3200" dirty="0"/>
              <a:t> </a:t>
            </a:r>
            <a:r>
              <a:rPr lang="fr-FR" sz="3200" dirty="0" err="1"/>
              <a:t>results</a:t>
            </a:r>
            <a:r>
              <a:rPr lang="fr-FR" sz="3200" dirty="0"/>
              <a:t>:</a:t>
            </a:r>
          </a:p>
        </p:txBody>
      </p:sp>
      <p:sp>
        <p:nvSpPr>
          <p:cNvPr id="8" name="Rectangle 7"/>
          <p:cNvSpPr>
            <a:spLocks noChangeArrowheads="1"/>
          </p:cNvSpPr>
          <p:nvPr/>
        </p:nvSpPr>
        <p:spPr bwMode="auto">
          <a:xfrm>
            <a:off x="107950" y="3500438"/>
            <a:ext cx="2808288" cy="2551112"/>
          </a:xfrm>
          <a:prstGeom prst="rect">
            <a:avLst/>
          </a:prstGeom>
          <a:solidFill>
            <a:schemeClr val="bg1">
              <a:lumMod val="75000"/>
            </a:schemeClr>
          </a:solidFill>
          <a:ln>
            <a:noFill/>
          </a:ln>
        </p:spPr>
        <p:txBody>
          <a:bodyPr lIns="91411" tIns="45706" rIns="91411" bIns="45706" anchor="ctr"/>
          <a:lstStyle/>
          <a:p>
            <a:pPr defTabSz="912813">
              <a:defRPr/>
            </a:pPr>
            <a:r>
              <a:rPr lang="fr-FR" sz="1800" b="1" dirty="0">
                <a:solidFill>
                  <a:srgbClr val="0005A1"/>
                </a:solidFill>
              </a:rPr>
              <a:t>Initial </a:t>
            </a:r>
            <a:r>
              <a:rPr lang="fr-FR" sz="1800" b="1" dirty="0" err="1">
                <a:solidFill>
                  <a:srgbClr val="0005A1"/>
                </a:solidFill>
              </a:rPr>
              <a:t>voice</a:t>
            </a:r>
            <a:r>
              <a:rPr lang="fr-FR" sz="1800" b="1" dirty="0">
                <a:solidFill>
                  <a:srgbClr val="0005A1"/>
                </a:solidFill>
              </a:rPr>
              <a:t> </a:t>
            </a:r>
            <a:r>
              <a:rPr lang="fr-FR" sz="1800" b="1" dirty="0" err="1">
                <a:solidFill>
                  <a:srgbClr val="0005A1"/>
                </a:solidFill>
              </a:rPr>
              <a:t>campaign</a:t>
            </a:r>
            <a:r>
              <a:rPr lang="fr-FR" sz="1800" b="1" dirty="0">
                <a:solidFill>
                  <a:srgbClr val="0005A1"/>
                </a:solidFill>
              </a:rPr>
              <a:t> </a:t>
            </a:r>
            <a:r>
              <a:rPr lang="fr-FR" sz="1800" b="1" dirty="0" err="1">
                <a:solidFill>
                  <a:srgbClr val="0005A1"/>
                </a:solidFill>
              </a:rPr>
              <a:t>based</a:t>
            </a:r>
            <a:r>
              <a:rPr lang="fr-FR" sz="1800" b="1" dirty="0">
                <a:solidFill>
                  <a:srgbClr val="0005A1"/>
                </a:solidFill>
              </a:rPr>
              <a:t> on  a </a:t>
            </a:r>
            <a:r>
              <a:rPr lang="fr-FR" sz="1800" b="1" dirty="0" err="1">
                <a:solidFill>
                  <a:srgbClr val="0005A1"/>
                </a:solidFill>
              </a:rPr>
              <a:t>broad</a:t>
            </a:r>
            <a:r>
              <a:rPr lang="fr-FR" sz="1800" b="1" dirty="0">
                <a:solidFill>
                  <a:srgbClr val="0005A1"/>
                </a:solidFill>
              </a:rPr>
              <a:t> </a:t>
            </a:r>
            <a:r>
              <a:rPr lang="fr-FR" sz="1800" b="1" dirty="0" err="1">
                <a:solidFill>
                  <a:srgbClr val="0005A1"/>
                </a:solidFill>
              </a:rPr>
              <a:t>sample</a:t>
            </a:r>
            <a:r>
              <a:rPr lang="fr-FR" sz="1800" b="1" dirty="0">
                <a:solidFill>
                  <a:srgbClr val="0005A1"/>
                </a:solidFill>
              </a:rPr>
              <a:t> (30 or </a:t>
            </a:r>
            <a:r>
              <a:rPr lang="fr-FR" sz="1800" b="1" dirty="0" err="1">
                <a:solidFill>
                  <a:srgbClr val="0005A1"/>
                </a:solidFill>
              </a:rPr>
              <a:t>so</a:t>
            </a:r>
            <a:r>
              <a:rPr lang="fr-FR" sz="1800" b="1" dirty="0">
                <a:solidFill>
                  <a:srgbClr val="0005A1"/>
                </a:solidFill>
              </a:rPr>
              <a:t> </a:t>
            </a:r>
            <a:r>
              <a:rPr lang="fr-FR" sz="1800" b="1" dirty="0" err="1">
                <a:solidFill>
                  <a:srgbClr val="0005A1"/>
                </a:solidFill>
              </a:rPr>
              <a:t>urban</a:t>
            </a:r>
            <a:r>
              <a:rPr lang="fr-FR" sz="1800" b="1" dirty="0">
                <a:solidFill>
                  <a:srgbClr val="0005A1"/>
                </a:solidFill>
              </a:rPr>
              <a:t> centres and </a:t>
            </a:r>
            <a:r>
              <a:rPr lang="fr-FR" sz="1800" b="1" dirty="0" err="1">
                <a:solidFill>
                  <a:srgbClr val="0005A1"/>
                </a:solidFill>
              </a:rPr>
              <a:t>populated</a:t>
            </a:r>
            <a:r>
              <a:rPr lang="fr-FR" sz="1800" b="1" dirty="0">
                <a:solidFill>
                  <a:srgbClr val="0005A1"/>
                </a:solidFill>
              </a:rPr>
              <a:t> areas </a:t>
            </a:r>
            <a:r>
              <a:rPr lang="fr-FR" sz="1800" b="1" dirty="0" err="1">
                <a:solidFill>
                  <a:srgbClr val="0005A1"/>
                </a:solidFill>
              </a:rPr>
              <a:t>such</a:t>
            </a:r>
            <a:r>
              <a:rPr lang="fr-FR" sz="1800" b="1" dirty="0">
                <a:solidFill>
                  <a:srgbClr val="0005A1"/>
                </a:solidFill>
              </a:rPr>
              <a:t> as </a:t>
            </a:r>
            <a:r>
              <a:rPr lang="fr-FR" sz="1800" b="1" dirty="0" err="1">
                <a:solidFill>
                  <a:srgbClr val="0005A1"/>
                </a:solidFill>
              </a:rPr>
              <a:t>airports</a:t>
            </a:r>
            <a:r>
              <a:rPr lang="fr-FR" sz="1800" b="1" dirty="0">
                <a:solidFill>
                  <a:srgbClr val="0005A1"/>
                </a:solidFill>
              </a:rPr>
              <a:t>, </a:t>
            </a:r>
            <a:r>
              <a:rPr lang="fr-FR" sz="1800" b="1" dirty="0" err="1">
                <a:solidFill>
                  <a:srgbClr val="0005A1"/>
                </a:solidFill>
              </a:rPr>
              <a:t>tourist</a:t>
            </a:r>
            <a:r>
              <a:rPr lang="fr-FR" sz="1800" b="1" dirty="0">
                <a:solidFill>
                  <a:srgbClr val="0005A1"/>
                </a:solidFill>
              </a:rPr>
              <a:t> centres, etc.)</a:t>
            </a:r>
          </a:p>
          <a:p>
            <a:pPr defTabSz="912813">
              <a:defRPr/>
            </a:pPr>
            <a:r>
              <a:rPr lang="fr-FR" sz="1800" b="1" dirty="0"/>
              <a:t>First quarter.</a:t>
            </a:r>
          </a:p>
        </p:txBody>
      </p:sp>
      <p:sp>
        <p:nvSpPr>
          <p:cNvPr id="9" name="Rectangle 8"/>
          <p:cNvSpPr>
            <a:spLocks noChangeArrowheads="1"/>
          </p:cNvSpPr>
          <p:nvPr/>
        </p:nvSpPr>
        <p:spPr bwMode="auto">
          <a:xfrm>
            <a:off x="6011863" y="3500438"/>
            <a:ext cx="2952750" cy="2135187"/>
          </a:xfrm>
          <a:prstGeom prst="rect">
            <a:avLst/>
          </a:prstGeom>
          <a:solidFill>
            <a:schemeClr val="bg1">
              <a:lumMod val="75000"/>
            </a:schemeClr>
          </a:solidFill>
          <a:ln>
            <a:noFill/>
          </a:ln>
        </p:spPr>
        <p:txBody>
          <a:bodyPr lIns="91411" tIns="45706" rIns="91411" bIns="45706" anchor="ctr"/>
          <a:lstStyle/>
          <a:p>
            <a:pPr defTabSz="912813">
              <a:defRPr/>
            </a:pPr>
            <a:r>
              <a:rPr lang="fr-FR" sz="1800" b="1" dirty="0">
                <a:solidFill>
                  <a:srgbClr val="0005A1"/>
                </a:solidFill>
              </a:rPr>
              <a:t>Second </a:t>
            </a:r>
            <a:r>
              <a:rPr lang="fr-FR" sz="1800" b="1" dirty="0" err="1">
                <a:solidFill>
                  <a:srgbClr val="0005A1"/>
                </a:solidFill>
              </a:rPr>
              <a:t>campaign</a:t>
            </a:r>
            <a:r>
              <a:rPr lang="fr-FR" sz="1800" b="1" dirty="0">
                <a:solidFill>
                  <a:srgbClr val="0005A1"/>
                </a:solidFill>
              </a:rPr>
              <a:t>, </a:t>
            </a:r>
            <a:r>
              <a:rPr lang="fr-FR" sz="1800" b="1" dirty="0" err="1">
                <a:solidFill>
                  <a:srgbClr val="0005A1"/>
                </a:solidFill>
              </a:rPr>
              <a:t>similar</a:t>
            </a:r>
            <a:r>
              <a:rPr lang="fr-FR" sz="1800" b="1" dirty="0">
                <a:solidFill>
                  <a:srgbClr val="0005A1"/>
                </a:solidFill>
              </a:rPr>
              <a:t> to the first, </a:t>
            </a:r>
            <a:r>
              <a:rPr lang="fr-FR" sz="1800" b="1" dirty="0" err="1">
                <a:solidFill>
                  <a:srgbClr val="0005A1"/>
                </a:solidFill>
              </a:rPr>
              <a:t>using</a:t>
            </a:r>
            <a:r>
              <a:rPr lang="fr-FR" sz="1800" b="1" dirty="0">
                <a:solidFill>
                  <a:srgbClr val="0005A1"/>
                </a:solidFill>
              </a:rPr>
              <a:t> more or </a:t>
            </a:r>
            <a:r>
              <a:rPr lang="fr-FR" sz="1800" b="1" dirty="0" err="1">
                <a:solidFill>
                  <a:srgbClr val="0005A1"/>
                </a:solidFill>
              </a:rPr>
              <a:t>less</a:t>
            </a:r>
            <a:r>
              <a:rPr lang="fr-FR" sz="1800" b="1" dirty="0">
                <a:solidFill>
                  <a:srgbClr val="0005A1"/>
                </a:solidFill>
              </a:rPr>
              <a:t> the </a:t>
            </a:r>
            <a:r>
              <a:rPr lang="fr-FR" sz="1800" b="1" dirty="0" err="1">
                <a:solidFill>
                  <a:srgbClr val="0005A1"/>
                </a:solidFill>
              </a:rPr>
              <a:t>same</a:t>
            </a:r>
            <a:r>
              <a:rPr lang="fr-FR" sz="1800" b="1" dirty="0">
                <a:solidFill>
                  <a:srgbClr val="0005A1"/>
                </a:solidFill>
              </a:rPr>
              <a:t> </a:t>
            </a:r>
            <a:r>
              <a:rPr lang="fr-FR" sz="1800" b="1" dirty="0" err="1">
                <a:solidFill>
                  <a:srgbClr val="0005A1"/>
                </a:solidFill>
              </a:rPr>
              <a:t>sample</a:t>
            </a:r>
            <a:r>
              <a:rPr lang="fr-FR" sz="1800" b="1" dirty="0">
                <a:solidFill>
                  <a:srgbClr val="0005A1"/>
                </a:solidFill>
              </a:rPr>
              <a:t>.</a:t>
            </a:r>
          </a:p>
          <a:p>
            <a:pPr defTabSz="912813">
              <a:defRPr/>
            </a:pPr>
            <a:r>
              <a:rPr lang="fr-FR" sz="1800" b="1" dirty="0"/>
              <a:t>Last quarter.</a:t>
            </a:r>
          </a:p>
        </p:txBody>
      </p:sp>
      <p:sp>
        <p:nvSpPr>
          <p:cNvPr id="10" name="Flèche droite 2"/>
          <p:cNvSpPr>
            <a:spLocks noChangeArrowheads="1"/>
          </p:cNvSpPr>
          <p:nvPr/>
        </p:nvSpPr>
        <p:spPr bwMode="auto">
          <a:xfrm>
            <a:off x="3059113" y="4508500"/>
            <a:ext cx="2808287" cy="649288"/>
          </a:xfrm>
          <a:prstGeom prst="rightArrow">
            <a:avLst>
              <a:gd name="adj1" fmla="val 50000"/>
              <a:gd name="adj2" fmla="val 49900"/>
            </a:avLst>
          </a:prstGeom>
          <a:solidFill>
            <a:schemeClr val="accent1"/>
          </a:solidFill>
          <a:ln w="9525" algn="ctr">
            <a:solidFill>
              <a:schemeClr val="tx1"/>
            </a:solidFill>
            <a:round/>
            <a:headEnd/>
            <a:tailEnd/>
          </a:ln>
        </p:spPr>
        <p:txBody>
          <a:bodyPr/>
          <a:lstStyle/>
          <a:p>
            <a:endParaRPr lang="fr-FR"/>
          </a:p>
        </p:txBody>
      </p:sp>
      <p:sp>
        <p:nvSpPr>
          <p:cNvPr id="11" name="ZoneTexte 5"/>
          <p:cNvSpPr txBox="1">
            <a:spLocks noChangeArrowheads="1"/>
          </p:cNvSpPr>
          <p:nvPr/>
        </p:nvSpPr>
        <p:spPr bwMode="auto">
          <a:xfrm>
            <a:off x="3367288" y="4014788"/>
            <a:ext cx="2223686"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gn="ctr" eaLnBrk="1" hangingPunct="1"/>
            <a:r>
              <a:rPr lang="fr-FR" sz="1400" b="1" dirty="0" err="1">
                <a:latin typeface="Arial" charset="0"/>
                <a:cs typeface="Arial" charset="0"/>
              </a:rPr>
              <a:t>Communicate</a:t>
            </a:r>
            <a:r>
              <a:rPr lang="fr-FR" sz="1400" b="1" dirty="0">
                <a:latin typeface="Arial" charset="0"/>
                <a:cs typeface="Arial" charset="0"/>
              </a:rPr>
              <a:t> </a:t>
            </a:r>
            <a:r>
              <a:rPr lang="fr-FR" sz="1400" b="1" dirty="0" err="1">
                <a:latin typeface="Arial" charset="0"/>
                <a:cs typeface="Arial" charset="0"/>
              </a:rPr>
              <a:t>results</a:t>
            </a:r>
            <a:r>
              <a:rPr lang="fr-FR" sz="1400" b="1" dirty="0">
                <a:latin typeface="Arial" charset="0"/>
                <a:cs typeface="Arial" charset="0"/>
              </a:rPr>
              <a:t> </a:t>
            </a:r>
            <a:r>
              <a:rPr lang="fr-FR" sz="1400" b="1" dirty="0" smtClean="0">
                <a:latin typeface="Arial" charset="0"/>
                <a:cs typeface="Arial" charset="0"/>
              </a:rPr>
              <a:t>to</a:t>
            </a:r>
            <a:br>
              <a:rPr lang="fr-FR" sz="1400" b="1" dirty="0" smtClean="0">
                <a:latin typeface="Arial" charset="0"/>
                <a:cs typeface="Arial" charset="0"/>
              </a:rPr>
            </a:br>
            <a:r>
              <a:rPr lang="fr-FR" sz="1400" b="1" dirty="0" smtClean="0">
                <a:latin typeface="Arial" charset="0"/>
                <a:cs typeface="Arial" charset="0"/>
              </a:rPr>
              <a:t> </a:t>
            </a:r>
            <a:r>
              <a:rPr lang="fr-FR" sz="1400" b="1" dirty="0" err="1">
                <a:latin typeface="Arial" charset="0"/>
                <a:cs typeface="Arial" charset="0"/>
              </a:rPr>
              <a:t>operators</a:t>
            </a:r>
            <a:endParaRPr lang="fr-FR" sz="1400" b="1" dirty="0">
              <a:latin typeface="Arial" charset="0"/>
              <a:cs typeface="Arial" charset="0"/>
            </a:endParaRPr>
          </a:p>
        </p:txBody>
      </p:sp>
      <p:sp>
        <p:nvSpPr>
          <p:cNvPr id="12" name="ZoneTexte 8"/>
          <p:cNvSpPr txBox="1">
            <a:spLocks noChangeArrowheads="1"/>
          </p:cNvSpPr>
          <p:nvPr/>
        </p:nvSpPr>
        <p:spPr bwMode="auto">
          <a:xfrm>
            <a:off x="2938454" y="5219700"/>
            <a:ext cx="3087705"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gn="ctr" eaLnBrk="1" hangingPunct="1"/>
            <a:r>
              <a:rPr lang="fr-FR" sz="1400" b="1" dirty="0" err="1">
                <a:solidFill>
                  <a:srgbClr val="00B050"/>
                </a:solidFill>
                <a:latin typeface="Arial" charset="0"/>
                <a:cs typeface="Arial" charset="0"/>
              </a:rPr>
              <a:t>Allow</a:t>
            </a:r>
            <a:r>
              <a:rPr lang="fr-FR" sz="1400" b="1" dirty="0">
                <a:solidFill>
                  <a:srgbClr val="00B050"/>
                </a:solidFill>
                <a:latin typeface="Arial" charset="0"/>
                <a:cs typeface="Arial" charset="0"/>
              </a:rPr>
              <a:t> 5 to 6 </a:t>
            </a:r>
            <a:r>
              <a:rPr lang="fr-FR" sz="1400" b="1" dirty="0" err="1">
                <a:solidFill>
                  <a:srgbClr val="00B050"/>
                </a:solidFill>
                <a:latin typeface="Arial" charset="0"/>
                <a:cs typeface="Arial" charset="0"/>
              </a:rPr>
              <a:t>months</a:t>
            </a:r>
            <a:r>
              <a:rPr lang="fr-FR" sz="1400" b="1" dirty="0">
                <a:solidFill>
                  <a:srgbClr val="00B050"/>
                </a:solidFill>
                <a:latin typeface="Arial" charset="0"/>
                <a:cs typeface="Arial" charset="0"/>
              </a:rPr>
              <a:t> for </a:t>
            </a:r>
            <a:r>
              <a:rPr lang="fr-FR" sz="1400" b="1" dirty="0" smtClean="0">
                <a:solidFill>
                  <a:srgbClr val="00B050"/>
                </a:solidFill>
                <a:latin typeface="Arial" charset="0"/>
                <a:cs typeface="Arial" charset="0"/>
              </a:rPr>
              <a:t>correction</a:t>
            </a:r>
            <a:br>
              <a:rPr lang="fr-FR" sz="1400" b="1" dirty="0" smtClean="0">
                <a:solidFill>
                  <a:srgbClr val="00B050"/>
                </a:solidFill>
                <a:latin typeface="Arial" charset="0"/>
                <a:cs typeface="Arial" charset="0"/>
              </a:rPr>
            </a:br>
            <a:r>
              <a:rPr lang="fr-FR" sz="1400" b="1" dirty="0" smtClean="0">
                <a:solidFill>
                  <a:srgbClr val="00B050"/>
                </a:solidFill>
                <a:latin typeface="Arial" charset="0"/>
                <a:cs typeface="Arial" charset="0"/>
              </a:rPr>
              <a:t> of anomalies </a:t>
            </a:r>
            <a:r>
              <a:rPr lang="fr-FR" sz="1400" b="1" dirty="0" err="1">
                <a:solidFill>
                  <a:srgbClr val="00B050"/>
                </a:solidFill>
                <a:latin typeface="Arial" charset="0"/>
                <a:cs typeface="Arial" charset="0"/>
              </a:rPr>
              <a:t>identified</a:t>
            </a:r>
            <a:r>
              <a:rPr lang="fr-FR" sz="1400" b="1" dirty="0">
                <a:solidFill>
                  <a:srgbClr val="00B050"/>
                </a:solidFill>
                <a:latin typeface="Arial" charset="0"/>
                <a:cs typeface="Arial" charset="0"/>
              </a:rPr>
              <a:t> </a:t>
            </a:r>
            <a:r>
              <a:rPr lang="fr-FR" sz="1400" b="1" dirty="0" smtClean="0">
                <a:solidFill>
                  <a:srgbClr val="00B050"/>
                </a:solidFill>
                <a:latin typeface="Arial" charset="0"/>
                <a:cs typeface="Arial" charset="0"/>
              </a:rPr>
              <a:t/>
            </a:r>
            <a:br>
              <a:rPr lang="fr-FR" sz="1400" b="1" dirty="0" smtClean="0">
                <a:solidFill>
                  <a:srgbClr val="00B050"/>
                </a:solidFill>
                <a:latin typeface="Arial" charset="0"/>
                <a:cs typeface="Arial" charset="0"/>
              </a:rPr>
            </a:br>
            <a:r>
              <a:rPr lang="fr-FR" sz="1400" b="1" dirty="0" smtClean="0">
                <a:solidFill>
                  <a:srgbClr val="00B050"/>
                </a:solidFill>
                <a:latin typeface="Arial" charset="0"/>
                <a:cs typeface="Arial" charset="0"/>
              </a:rPr>
              <a:t>by </a:t>
            </a:r>
            <a:r>
              <a:rPr lang="fr-FR" sz="1400" b="1" dirty="0">
                <a:solidFill>
                  <a:srgbClr val="00B050"/>
                </a:solidFill>
                <a:latin typeface="Arial" charset="0"/>
                <a:cs typeface="Arial" charset="0"/>
              </a:rPr>
              <a:t>ANRT</a:t>
            </a:r>
          </a:p>
        </p:txBody>
      </p:sp>
      <p:sp>
        <p:nvSpPr>
          <p:cNvPr id="17418" name="Espace réservé du numéro de diapositive 2"/>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9CF261F-2D2F-48EF-925C-6438FCCB6A85}" type="slidenum">
              <a:rPr lang="en-US" sz="1200" smtClean="0"/>
              <a:pPr/>
              <a:t>34</a:t>
            </a:fld>
            <a:endParaRPr lang="en-US" sz="1200" smtClean="0"/>
          </a:p>
        </p:txBody>
      </p:sp>
      <p:sp>
        <p:nvSpPr>
          <p:cNvPr id="3" name="Rectangle 2"/>
          <p:cNvSpPr/>
          <p:nvPr/>
        </p:nvSpPr>
        <p:spPr>
          <a:xfrm>
            <a:off x="6345238" y="5759162"/>
            <a:ext cx="2286000" cy="923330"/>
          </a:xfrm>
          <a:prstGeom prst="rect">
            <a:avLst/>
          </a:prstGeom>
        </p:spPr>
        <p:txBody>
          <a:bodyPr>
            <a:spAutoFit/>
          </a:bodyPr>
          <a:lstStyle/>
          <a:p>
            <a:pPr lvl="0" algn="ctr" defTabSz="912813">
              <a:defRPr/>
            </a:pPr>
            <a:r>
              <a:rPr lang="fr-FR" sz="1800" b="1" i="1" dirty="0">
                <a:solidFill>
                  <a:srgbClr val="FF0000"/>
                </a:solidFill>
              </a:rPr>
              <a:t>(Publication of </a:t>
            </a:r>
            <a:r>
              <a:rPr lang="fr-FR" sz="1800" b="1" i="1" dirty="0" err="1">
                <a:solidFill>
                  <a:srgbClr val="FF0000"/>
                </a:solidFill>
              </a:rPr>
              <a:t>results</a:t>
            </a:r>
            <a:r>
              <a:rPr lang="fr-FR" sz="1800" b="1" i="1" dirty="0">
                <a:solidFill>
                  <a:srgbClr val="FF0000"/>
                </a:solidFill>
              </a:rPr>
              <a:t> and communication)</a:t>
            </a:r>
          </a:p>
        </p:txBody>
      </p:sp>
      <p:sp>
        <p:nvSpPr>
          <p:cNvPr id="13" name="Rectangle 12"/>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extLst>
      <p:ext uri="{BB962C8B-B14F-4D97-AF65-F5344CB8AC3E}">
        <p14:creationId xmlns:p14="http://schemas.microsoft.com/office/powerpoint/2010/main" val="101664069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1000"/>
                                        <p:tgtEl>
                                          <p:spTgt spid="8"/>
                                        </p:tgtEl>
                                      </p:cBhvr>
                                    </p:animEffect>
                                    <p:anim calcmode="lin" valueType="num">
                                      <p:cBhvr>
                                        <p:cTn id="8" dur="1000" fill="hold"/>
                                        <p:tgtEl>
                                          <p:spTgt spid="8"/>
                                        </p:tgtEl>
                                        <p:attrNameLst>
                                          <p:attrName>ppt_x</p:attrName>
                                        </p:attrNameLst>
                                      </p:cBhvr>
                                      <p:tavLst>
                                        <p:tav tm="0">
                                          <p:val>
                                            <p:strVal val="#ppt_x"/>
                                          </p:val>
                                        </p:tav>
                                        <p:tav tm="100000">
                                          <p:val>
                                            <p:strVal val="#ppt_x"/>
                                          </p:val>
                                        </p:tav>
                                      </p:tavLst>
                                    </p:anim>
                                    <p:anim calcmode="lin" valueType="num">
                                      <p:cBhvr>
                                        <p:cTn id="9"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fade">
                                      <p:cBhvr>
                                        <p:cTn id="14" dur="1000"/>
                                        <p:tgtEl>
                                          <p:spTgt spid="11"/>
                                        </p:tgtEl>
                                      </p:cBhvr>
                                    </p:animEffect>
                                    <p:anim calcmode="lin" valueType="num">
                                      <p:cBhvr>
                                        <p:cTn id="15" dur="1000" fill="hold"/>
                                        <p:tgtEl>
                                          <p:spTgt spid="11"/>
                                        </p:tgtEl>
                                        <p:attrNameLst>
                                          <p:attrName>ppt_x</p:attrName>
                                        </p:attrNameLst>
                                      </p:cBhvr>
                                      <p:tavLst>
                                        <p:tav tm="0">
                                          <p:val>
                                            <p:strVal val="#ppt_x"/>
                                          </p:val>
                                        </p:tav>
                                        <p:tav tm="100000">
                                          <p:val>
                                            <p:strVal val="#ppt_x"/>
                                          </p:val>
                                        </p:tav>
                                      </p:tavLst>
                                    </p:anim>
                                    <p:anim calcmode="lin" valueType="num">
                                      <p:cBhvr>
                                        <p:cTn id="16" dur="1000" fill="hold"/>
                                        <p:tgtEl>
                                          <p:spTgt spid="11"/>
                                        </p:tgtEl>
                                        <p:attrNameLst>
                                          <p:attrName>ppt_y</p:attrName>
                                        </p:attrNameLst>
                                      </p:cBhvr>
                                      <p:tavLst>
                                        <p:tav tm="0">
                                          <p:val>
                                            <p:strVal val="#ppt_y+.1"/>
                                          </p:val>
                                        </p:tav>
                                        <p:tav tm="100000">
                                          <p:val>
                                            <p:strVal val="#ppt_y"/>
                                          </p:val>
                                        </p:tav>
                                      </p:tavLst>
                                    </p:anim>
                                  </p:childTnLst>
                                </p:cTn>
                              </p:par>
                              <p:par>
                                <p:cTn id="17" presetID="42" presetClass="entr" presetSubtype="0"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fade">
                                      <p:cBhvr>
                                        <p:cTn id="19" dur="1000"/>
                                        <p:tgtEl>
                                          <p:spTgt spid="10"/>
                                        </p:tgtEl>
                                      </p:cBhvr>
                                    </p:animEffect>
                                    <p:anim calcmode="lin" valueType="num">
                                      <p:cBhvr>
                                        <p:cTn id="20" dur="1000" fill="hold"/>
                                        <p:tgtEl>
                                          <p:spTgt spid="10"/>
                                        </p:tgtEl>
                                        <p:attrNameLst>
                                          <p:attrName>ppt_x</p:attrName>
                                        </p:attrNameLst>
                                      </p:cBhvr>
                                      <p:tavLst>
                                        <p:tav tm="0">
                                          <p:val>
                                            <p:strVal val="#ppt_x"/>
                                          </p:val>
                                        </p:tav>
                                        <p:tav tm="100000">
                                          <p:val>
                                            <p:strVal val="#ppt_x"/>
                                          </p:val>
                                        </p:tav>
                                      </p:tavLst>
                                    </p:anim>
                                    <p:anim calcmode="lin" valueType="num">
                                      <p:cBhvr>
                                        <p:cTn id="21" dur="1000" fill="hold"/>
                                        <p:tgtEl>
                                          <p:spTgt spid="10"/>
                                        </p:tgtEl>
                                        <p:attrNameLst>
                                          <p:attrName>ppt_y</p:attrName>
                                        </p:attrNameLst>
                                      </p:cBhvr>
                                      <p:tavLst>
                                        <p:tav tm="0">
                                          <p:val>
                                            <p:strVal val="#ppt_y+.1"/>
                                          </p:val>
                                        </p:tav>
                                        <p:tav tm="100000">
                                          <p:val>
                                            <p:strVal val="#ppt_y"/>
                                          </p:val>
                                        </p:tav>
                                      </p:tavLst>
                                    </p:anim>
                                  </p:childTnLst>
                                </p:cTn>
                              </p:par>
                              <p:par>
                                <p:cTn id="22" presetID="42"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1000"/>
                                        <p:tgtEl>
                                          <p:spTgt spid="12"/>
                                        </p:tgtEl>
                                      </p:cBhvr>
                                    </p:animEffect>
                                    <p:anim calcmode="lin" valueType="num">
                                      <p:cBhvr>
                                        <p:cTn id="25" dur="1000" fill="hold"/>
                                        <p:tgtEl>
                                          <p:spTgt spid="12"/>
                                        </p:tgtEl>
                                        <p:attrNameLst>
                                          <p:attrName>ppt_x</p:attrName>
                                        </p:attrNameLst>
                                      </p:cBhvr>
                                      <p:tavLst>
                                        <p:tav tm="0">
                                          <p:val>
                                            <p:strVal val="#ppt_x"/>
                                          </p:val>
                                        </p:tav>
                                        <p:tav tm="100000">
                                          <p:val>
                                            <p:strVal val="#ppt_x"/>
                                          </p:val>
                                        </p:tav>
                                      </p:tavLst>
                                    </p:anim>
                                    <p:anim calcmode="lin" valueType="num">
                                      <p:cBhvr>
                                        <p:cTn id="26"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Effect transition="in" filter="fade">
                                      <p:cBhvr>
                                        <p:cTn id="31" dur="1000"/>
                                        <p:tgtEl>
                                          <p:spTgt spid="9"/>
                                        </p:tgtEl>
                                      </p:cBhvr>
                                    </p:animEffect>
                                    <p:anim calcmode="lin" valueType="num">
                                      <p:cBhvr>
                                        <p:cTn id="32" dur="1000" fill="hold"/>
                                        <p:tgtEl>
                                          <p:spTgt spid="9"/>
                                        </p:tgtEl>
                                        <p:attrNameLst>
                                          <p:attrName>ppt_x</p:attrName>
                                        </p:attrNameLst>
                                      </p:cBhvr>
                                      <p:tavLst>
                                        <p:tav tm="0">
                                          <p:val>
                                            <p:strVal val="#ppt_x"/>
                                          </p:val>
                                        </p:tav>
                                        <p:tav tm="100000">
                                          <p:val>
                                            <p:strVal val="#ppt_x"/>
                                          </p:val>
                                        </p:tav>
                                      </p:tavLst>
                                    </p:anim>
                                    <p:anim calcmode="lin" valueType="num">
                                      <p:cBhvr>
                                        <p:cTn id="3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0" end="0"/>
                                            </p:txEl>
                                          </p:spTgt>
                                        </p:tgtEl>
                                        <p:attrNameLst>
                                          <p:attrName>style.visibility</p:attrName>
                                        </p:attrNameLst>
                                      </p:cBhvr>
                                      <p:to>
                                        <p:strVal val="visible"/>
                                      </p:to>
                                    </p:set>
                                    <p:animEffect transition="in" filter="fade">
                                      <p:cBhvr>
                                        <p:cTn id="38" dur="1000"/>
                                        <p:tgtEl>
                                          <p:spTgt spid="3">
                                            <p:txEl>
                                              <p:pRg st="0" end="0"/>
                                            </p:txEl>
                                          </p:spTgt>
                                        </p:tgtEl>
                                      </p:cBhvr>
                                    </p:animEffect>
                                    <p:anim calcmode="lin" valueType="num">
                                      <p:cBhvr>
                                        <p:cTn id="39"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0" end="0"/>
                                            </p:txEl>
                                          </p:spTgt>
                                        </p:tgtEl>
                                        <p:attrNameLst>
                                          <p:attrName>ppt_y</p:attrName>
                                        </p:attrNameLst>
                                      </p:cBhvr>
                                      <p:tavLst>
                                        <p:tav tm="0">
                                          <p:val>
                                            <p:strVal val="#ppt_y+.1"/>
                                          </p:val>
                                        </p:tav>
                                        <p:tav tm="100000">
                                          <p:val>
                                            <p:strVal val="#ppt_y"/>
                                          </p:val>
                                        </p:tav>
                                      </p:tavLst>
                                    </p:anim>
                                  </p:childTnLst>
                                </p:cTn>
                              </p:par>
                              <p:par>
                                <p:cTn id="41" presetID="35" presetClass="emph" presetSubtype="0" repeatCount="indefinite" fill="hold" nodeType="withEffect">
                                  <p:stCondLst>
                                    <p:cond delay="0"/>
                                  </p:stCondLst>
                                  <p:endCondLst>
                                    <p:cond evt="onNext" delay="0">
                                      <p:tgtEl>
                                        <p:sldTgt/>
                                      </p:tgtEl>
                                    </p:cond>
                                  </p:endCondLst>
                                  <p:childTnLst>
                                    <p:anim calcmode="discrete" valueType="str">
                                      <p:cBhvr>
                                        <p:cTn id="42" dur="1000" fill="hold"/>
                                        <p:tgtEl>
                                          <p:spTgt spid="3">
                                            <p:txEl>
                                              <p:pRg st="0" end="0"/>
                                            </p:txEl>
                                          </p:spTgt>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p:bldP spid="1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sz="half" idx="1"/>
          </p:nvPr>
        </p:nvSpPr>
        <p:spPr>
          <a:xfrm>
            <a:off x="457200" y="2708275"/>
            <a:ext cx="8229600" cy="2736850"/>
          </a:xfrm>
        </p:spPr>
        <p:txBody>
          <a:bodyPr/>
          <a:lstStyle/>
          <a:p>
            <a:pPr marL="0" indent="0">
              <a:buFontTx/>
              <a:buNone/>
              <a:defRPr/>
            </a:pPr>
            <a:endParaRPr lang="fr-FR" dirty="0" smtClean="0"/>
          </a:p>
          <a:p>
            <a:pPr>
              <a:defRPr/>
            </a:pPr>
            <a:endParaRPr lang="fr-FR" dirty="0"/>
          </a:p>
          <a:p>
            <a:pPr>
              <a:defRPr/>
            </a:pPr>
            <a:endParaRPr lang="fr-FR" dirty="0" smtClean="0"/>
          </a:p>
          <a:p>
            <a:pPr>
              <a:defRPr/>
            </a:pPr>
            <a:endParaRPr lang="fr-FR" dirty="0"/>
          </a:p>
        </p:txBody>
      </p:sp>
      <p:sp>
        <p:nvSpPr>
          <p:cNvPr id="30724" name="Espace réservé du texte 2"/>
          <p:cNvSpPr>
            <a:spLocks noGrp="1"/>
          </p:cNvSpPr>
          <p:nvPr>
            <p:ph type="body" sz="half" idx="2"/>
          </p:nvPr>
        </p:nvSpPr>
        <p:spPr>
          <a:xfrm>
            <a:off x="539750" y="1700213"/>
            <a:ext cx="8229600" cy="3529012"/>
          </a:xfrm>
        </p:spPr>
        <p:txBody>
          <a:bodyPr/>
          <a:lstStyle/>
          <a:p>
            <a:pPr marL="0" indent="0" algn="ctr">
              <a:buFontTx/>
              <a:buNone/>
            </a:pPr>
            <a:r>
              <a:rPr lang="fr-FR" sz="4000" b="1" dirty="0" err="1"/>
              <a:t>Thank</a:t>
            </a:r>
            <a:r>
              <a:rPr lang="fr-FR" sz="4000" b="1" dirty="0"/>
              <a:t> </a:t>
            </a:r>
            <a:r>
              <a:rPr lang="fr-FR" sz="4000" b="1" dirty="0" err="1"/>
              <a:t>you</a:t>
            </a:r>
            <a:r>
              <a:rPr lang="fr-FR" sz="4000" b="1" dirty="0"/>
              <a:t> for </a:t>
            </a:r>
            <a:r>
              <a:rPr lang="fr-FR" sz="4000" b="1" dirty="0" err="1"/>
              <a:t>your</a:t>
            </a:r>
            <a:r>
              <a:rPr lang="fr-FR" sz="4000" b="1" dirty="0"/>
              <a:t> attention.</a:t>
            </a:r>
          </a:p>
          <a:p>
            <a:pPr marL="0" indent="0" algn="ctr">
              <a:buFontTx/>
              <a:buNone/>
            </a:pPr>
            <a:endParaRPr lang="fr-FR" sz="4000" b="1" dirty="0"/>
          </a:p>
          <a:p>
            <a:pPr marL="0" indent="0" algn="ctr">
              <a:buFontTx/>
              <a:buNone/>
            </a:pPr>
            <a:r>
              <a:rPr lang="fr-FR" sz="4000" b="1" dirty="0"/>
              <a:t>Questions/</a:t>
            </a:r>
            <a:r>
              <a:rPr lang="fr-FR" sz="4000" b="1" dirty="0" err="1"/>
              <a:t>Answers</a:t>
            </a:r>
            <a:endParaRPr lang="fr-FR" sz="4000" b="1" dirty="0"/>
          </a:p>
          <a:p>
            <a:pPr marL="0" indent="0" algn="ctr">
              <a:buFontTx/>
              <a:buNone/>
            </a:pPr>
            <a:endParaRPr lang="fr-FR" dirty="0" smtClean="0"/>
          </a:p>
          <a:p>
            <a:pPr marL="0" indent="0" algn="ctr">
              <a:buFontTx/>
              <a:buNone/>
            </a:pPr>
            <a:endParaRPr lang="fr-FR" dirty="0" smtClean="0"/>
          </a:p>
          <a:p>
            <a:pPr marL="0" indent="0" algn="ctr">
              <a:buFontTx/>
              <a:buNone/>
            </a:pPr>
            <a:r>
              <a:rPr lang="en-GB" sz="2800" b="1" dirty="0" smtClean="0">
                <a:hlinkClick r:id="rId3"/>
              </a:rPr>
              <a:t>talib@anrt.ma</a:t>
            </a:r>
            <a:r>
              <a:rPr lang="en-GB" sz="2800" b="1" dirty="0" smtClean="0"/>
              <a:t> // </a:t>
            </a:r>
            <a:r>
              <a:rPr lang="en-GB" sz="2800" b="1" dirty="0" smtClean="0">
                <a:hlinkClick r:id="rId4"/>
              </a:rPr>
              <a:t>htalib@ties.itu.int</a:t>
            </a:r>
            <a:endParaRPr lang="en-GB" sz="2800" b="1" dirty="0" smtClean="0"/>
          </a:p>
          <a:p>
            <a:pPr marL="0" indent="0" algn="ctr">
              <a:buFontTx/>
              <a:buNone/>
            </a:pPr>
            <a:endParaRPr lang="fr-FR" dirty="0" smtClean="0"/>
          </a:p>
          <a:p>
            <a:pPr marL="0" indent="0">
              <a:buFontTx/>
              <a:buNone/>
            </a:pPr>
            <a:endParaRPr lang="fr-FR" dirty="0" smtClean="0"/>
          </a:p>
        </p:txBody>
      </p:sp>
      <p:sp>
        <p:nvSpPr>
          <p:cNvPr id="3" name="Espace réservé du numéro de diapositive 2"/>
          <p:cNvSpPr>
            <a:spLocks noGrp="1"/>
          </p:cNvSpPr>
          <p:nvPr>
            <p:ph type="sldNum" sz="quarter" idx="11"/>
          </p:nvPr>
        </p:nvSpPr>
        <p:spPr/>
        <p:txBody>
          <a:bodyPr/>
          <a:lstStyle/>
          <a:p>
            <a:pPr>
              <a:defRPr/>
            </a:pPr>
            <a:fld id="{93B09C60-56E3-49E9-AC4E-AB6A11F44413}" type="slidenum">
              <a:rPr lang="en-US" smtClean="0"/>
              <a:pPr>
                <a:defRPr/>
              </a:pPr>
              <a:t>35</a:t>
            </a:fld>
            <a:endParaRPr lang="en-US"/>
          </a:p>
        </p:txBody>
      </p:sp>
      <p:sp>
        <p:nvSpPr>
          <p:cNvPr id="6" name="Rectangle 5"/>
          <p:cNvSpPr/>
          <p:nvPr/>
        </p:nvSpPr>
        <p:spPr>
          <a:xfrm>
            <a:off x="-29328" y="6596390"/>
            <a:ext cx="2547492" cy="261610"/>
          </a:xfrm>
          <a:prstGeom prst="rect">
            <a:avLst/>
          </a:prstGeom>
        </p:spPr>
        <p:txBody>
          <a:bodyPr wrap="none">
            <a:spAutoFit/>
          </a:bodyPr>
          <a:lstStyle/>
          <a:p>
            <a:r>
              <a:rPr lang="fr-FR" sz="1100" b="1" i="1" dirty="0" smtClean="0"/>
              <a:t>Ouagadougou, 18 juillet 2013</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7"/>
          <p:cNvSpPr>
            <a:spLocks noGrp="1" noChangeArrowheads="1"/>
          </p:cNvSpPr>
          <p:nvPr>
            <p:ph type="body" sz="half" idx="2"/>
          </p:nvPr>
        </p:nvSpPr>
        <p:spPr>
          <a:xfrm>
            <a:off x="26988" y="1231900"/>
            <a:ext cx="8785225" cy="4968875"/>
          </a:xfrm>
        </p:spPr>
        <p:txBody>
          <a:bodyPr/>
          <a:lstStyle/>
          <a:p>
            <a:pPr marL="457200" lvl="1" indent="0">
              <a:lnSpc>
                <a:spcPct val="80000"/>
              </a:lnSpc>
              <a:buClr>
                <a:schemeClr val="accent3"/>
              </a:buClr>
              <a:buFont typeface="ZapfDingbats BT" pitchFamily="18" charset="2"/>
              <a:buNone/>
              <a:defRPr/>
            </a:pPr>
            <a:endParaRPr lang="fr-FR" dirty="0" smtClean="0"/>
          </a:p>
          <a:p>
            <a:pPr marL="457200" lvl="1" indent="0">
              <a:lnSpc>
                <a:spcPct val="80000"/>
              </a:lnSpc>
              <a:buClr>
                <a:schemeClr val="accent3"/>
              </a:buClr>
              <a:buFont typeface="ZapfDingbats BT" pitchFamily="18" charset="2"/>
              <a:buNone/>
              <a:defRPr/>
            </a:pPr>
            <a:endParaRPr lang="fr-FR" dirty="0"/>
          </a:p>
          <a:p>
            <a:pPr marL="457200" lvl="1" indent="0">
              <a:lnSpc>
                <a:spcPct val="80000"/>
              </a:lnSpc>
              <a:buClr>
                <a:schemeClr val="accent3"/>
              </a:buClr>
              <a:buFont typeface="ZapfDingbats BT" pitchFamily="18" charset="2"/>
              <a:buNone/>
              <a:defRPr/>
            </a:pPr>
            <a:r>
              <a:rPr lang="fr-FR" dirty="0" smtClean="0"/>
              <a:t>					</a:t>
            </a:r>
            <a:endParaRPr lang="fr-FR" dirty="0"/>
          </a:p>
          <a:p>
            <a:pPr marL="457200" lvl="1" indent="0">
              <a:lnSpc>
                <a:spcPct val="80000"/>
              </a:lnSpc>
              <a:buClr>
                <a:schemeClr val="accent3"/>
              </a:buClr>
              <a:buFont typeface="ZapfDingbats BT" pitchFamily="18" charset="2"/>
              <a:buNone/>
              <a:defRPr/>
            </a:pPr>
            <a:endParaRPr lang="fr-FR" dirty="0" smtClean="0"/>
          </a:p>
          <a:p>
            <a:pPr marL="457200" lvl="1" indent="0">
              <a:lnSpc>
                <a:spcPct val="80000"/>
              </a:lnSpc>
              <a:buClr>
                <a:schemeClr val="accent3"/>
              </a:buClr>
              <a:buFont typeface="ZapfDingbats BT" pitchFamily="18" charset="2"/>
              <a:buNone/>
              <a:defRPr/>
            </a:pPr>
            <a:endParaRPr lang="fr-FR" dirty="0"/>
          </a:p>
          <a:p>
            <a:pPr marL="457200" lvl="1" indent="0">
              <a:lnSpc>
                <a:spcPct val="80000"/>
              </a:lnSpc>
              <a:buClr>
                <a:schemeClr val="accent3"/>
              </a:buClr>
              <a:buFont typeface="ZapfDingbats BT" pitchFamily="18" charset="2"/>
              <a:buNone/>
              <a:defRPr/>
            </a:pPr>
            <a:endParaRPr lang="fr-FR" dirty="0" smtClean="0"/>
          </a:p>
          <a:p>
            <a:pPr marL="457200" lvl="1" indent="0">
              <a:lnSpc>
                <a:spcPct val="80000"/>
              </a:lnSpc>
              <a:buClr>
                <a:schemeClr val="accent3"/>
              </a:buClr>
              <a:buFont typeface="ZapfDingbats BT" pitchFamily="18" charset="2"/>
              <a:buNone/>
              <a:defRPr/>
            </a:pPr>
            <a:endParaRPr lang="fr-FR" dirty="0"/>
          </a:p>
        </p:txBody>
      </p:sp>
      <p:sp>
        <p:nvSpPr>
          <p:cNvPr id="16387" name="Rectangle 8"/>
          <p:cNvSpPr txBox="1">
            <a:spLocks noChangeArrowheads="1"/>
          </p:cNvSpPr>
          <p:nvPr/>
        </p:nvSpPr>
        <p:spPr bwMode="auto">
          <a:xfrm>
            <a:off x="0" y="0"/>
            <a:ext cx="9144000" cy="1152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pPr algn="ctr"/>
            <a:r>
              <a:rPr lang="en-US" b="1" smtClean="0">
                <a:solidFill>
                  <a:schemeClr val="bg2"/>
                </a:solidFill>
              </a:rPr>
              <a:t>Basic principles of QoS monitoring</a:t>
            </a:r>
            <a:r>
              <a:rPr lang="en-US" b="1" dirty="0">
                <a:solidFill>
                  <a:schemeClr val="bg2"/>
                </a:solidFill>
              </a:rPr>
              <a:t/>
            </a:r>
            <a:br>
              <a:rPr lang="en-US" b="1" dirty="0">
                <a:solidFill>
                  <a:schemeClr val="bg2"/>
                </a:solidFill>
              </a:rPr>
            </a:br>
            <a:r>
              <a:rPr lang="en-US" b="1" dirty="0">
                <a:solidFill>
                  <a:schemeClr val="bg2"/>
                </a:solidFill>
              </a:rPr>
              <a:t> </a:t>
            </a:r>
          </a:p>
        </p:txBody>
      </p:sp>
      <p:sp>
        <p:nvSpPr>
          <p:cNvPr id="3" name="Flèche droite 2"/>
          <p:cNvSpPr/>
          <p:nvPr/>
        </p:nvSpPr>
        <p:spPr bwMode="auto">
          <a:xfrm>
            <a:off x="344488" y="685800"/>
            <a:ext cx="5522912" cy="3095625"/>
          </a:xfrm>
          <a:prstGeom prst="rightArrow">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r>
              <a:rPr lang="fr-FR" sz="2400" smtClean="0"/>
              <a:t>Establishment of a global mechanism for receiving KPIs from operators: all networks and all services</a:t>
            </a:r>
            <a:endParaRPr lang="fr-FR" sz="2400" dirty="0"/>
          </a:p>
        </p:txBody>
      </p:sp>
      <p:sp>
        <p:nvSpPr>
          <p:cNvPr id="8" name="Flèche droite 7"/>
          <p:cNvSpPr>
            <a:spLocks noChangeArrowheads="1"/>
          </p:cNvSpPr>
          <p:nvPr/>
        </p:nvSpPr>
        <p:spPr bwMode="auto">
          <a:xfrm>
            <a:off x="344488" y="3752850"/>
            <a:ext cx="5522912" cy="3097213"/>
          </a:xfrm>
          <a:prstGeom prst="rightArrow">
            <a:avLst>
              <a:gd name="adj1" fmla="val 50000"/>
              <a:gd name="adj2" fmla="val 49971"/>
            </a:avLst>
          </a:prstGeom>
          <a:solidFill>
            <a:schemeClr val="accent1"/>
          </a:solidFill>
          <a:ln w="9525" algn="ctr">
            <a:solidFill>
              <a:schemeClr val="tx1"/>
            </a:solidFill>
            <a:round/>
            <a:headEnd/>
            <a:tailEnd/>
          </a:ln>
        </p:spPr>
        <p:txBody>
          <a:bodyPr/>
          <a:lstStyle/>
          <a:p>
            <a:r>
              <a:rPr lang="fr-FR" sz="2400"/>
              <a:t>Elaboration </a:t>
            </a:r>
            <a:r>
              <a:rPr lang="fr-FR" sz="2400" smtClean="0"/>
              <a:t>of reference documents, agreed by all players, setting out the QoS field measurements</a:t>
            </a:r>
            <a:endParaRPr lang="fr-FR" sz="2400"/>
          </a:p>
        </p:txBody>
      </p:sp>
      <p:sp>
        <p:nvSpPr>
          <p:cNvPr id="4" name="Rectangle à coins arrondis 3"/>
          <p:cNvSpPr/>
          <p:nvPr/>
        </p:nvSpPr>
        <p:spPr bwMode="auto">
          <a:xfrm>
            <a:off x="5867400" y="836613"/>
            <a:ext cx="3097213" cy="2881312"/>
          </a:xfrm>
          <a:prstGeom prst="roundRect">
            <a:avLst/>
          </a:prstGeom>
          <a:solidFill>
            <a:schemeClr val="bg2">
              <a:lumMod val="20000"/>
              <a:lumOff val="80000"/>
            </a:schemeClr>
          </a:solidFill>
          <a:ln w="9525" cap="flat" cmpd="sng" algn="ctr">
            <a:solidFill>
              <a:schemeClr val="tx1"/>
            </a:solidFill>
            <a:prstDash val="solid"/>
            <a:round/>
            <a:headEnd type="none" w="med" len="med"/>
            <a:tailEnd type="none" w="med" len="med"/>
          </a:ln>
          <a:effectLst/>
        </p:spPr>
        <p:txBody>
          <a:bodyPr/>
          <a:lstStyle/>
          <a:p>
            <a:pPr>
              <a:defRPr/>
            </a:pPr>
            <a:r>
              <a:rPr lang="fr-FR" sz="2300" b="1" smtClean="0"/>
              <a:t>Complete operational model of KPI data based on pre-established time intervals</a:t>
            </a:r>
            <a:endParaRPr lang="fr-FR" sz="2300" b="1" dirty="0"/>
          </a:p>
        </p:txBody>
      </p:sp>
      <p:sp>
        <p:nvSpPr>
          <p:cNvPr id="10" name="Rectangle à coins arrondis 9"/>
          <p:cNvSpPr>
            <a:spLocks noChangeArrowheads="1"/>
          </p:cNvSpPr>
          <p:nvPr/>
        </p:nvSpPr>
        <p:spPr bwMode="auto">
          <a:xfrm>
            <a:off x="5867400" y="3781425"/>
            <a:ext cx="3113088" cy="3103563"/>
          </a:xfrm>
          <a:prstGeom prst="roundRect">
            <a:avLst>
              <a:gd name="adj" fmla="val 16667"/>
            </a:avLst>
          </a:prstGeom>
          <a:solidFill>
            <a:schemeClr val="accent1"/>
          </a:solidFill>
          <a:ln w="9525" algn="ctr">
            <a:solidFill>
              <a:schemeClr val="tx1"/>
            </a:solidFill>
            <a:round/>
            <a:headEnd/>
            <a:tailEnd/>
          </a:ln>
        </p:spPr>
        <p:txBody>
          <a:bodyPr/>
          <a:lstStyle/>
          <a:p>
            <a:r>
              <a:rPr lang="fr-FR" sz="2300" b="1" smtClean="0"/>
              <a:t>Controlled externalization of measurements and use of results by operators</a:t>
            </a:r>
            <a:endParaRPr lang="fr-FR" sz="2300" b="1"/>
          </a:p>
        </p:txBody>
      </p:sp>
      <p:sp>
        <p:nvSpPr>
          <p:cNvPr id="16392" name="Espace réservé du numéro de diapositive 1"/>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Verdana" pitchFamily="34" charset="0"/>
              </a:defRPr>
            </a:lvl1pPr>
            <a:lvl2pPr marL="742950" indent="-285750">
              <a:defRPr sz="3200">
                <a:solidFill>
                  <a:schemeClr val="tx1"/>
                </a:solidFill>
                <a:latin typeface="Verdana" pitchFamily="34" charset="0"/>
              </a:defRPr>
            </a:lvl2pPr>
            <a:lvl3pPr marL="1143000" indent="-228600">
              <a:defRPr sz="3200">
                <a:solidFill>
                  <a:schemeClr val="tx1"/>
                </a:solidFill>
                <a:latin typeface="Verdana" pitchFamily="34" charset="0"/>
              </a:defRPr>
            </a:lvl3pPr>
            <a:lvl4pPr marL="1600200" indent="-228600">
              <a:defRPr sz="3200">
                <a:solidFill>
                  <a:schemeClr val="tx1"/>
                </a:solidFill>
                <a:latin typeface="Verdana" pitchFamily="34" charset="0"/>
              </a:defRPr>
            </a:lvl4pPr>
            <a:lvl5pPr marL="2057400" indent="-228600">
              <a:defRPr sz="3200">
                <a:solidFill>
                  <a:schemeClr val="tx1"/>
                </a:solidFill>
                <a:latin typeface="Verdana" pitchFamily="34" charset="0"/>
              </a:defRPr>
            </a:lvl5pPr>
            <a:lvl6pPr marL="2514600" indent="-228600" eaLnBrk="0" fontAlgn="base" hangingPunct="0">
              <a:spcBef>
                <a:spcPct val="0"/>
              </a:spcBef>
              <a:spcAft>
                <a:spcPct val="0"/>
              </a:spcAft>
              <a:defRPr sz="3200">
                <a:solidFill>
                  <a:schemeClr val="tx1"/>
                </a:solidFill>
                <a:latin typeface="Verdana" pitchFamily="34" charset="0"/>
              </a:defRPr>
            </a:lvl6pPr>
            <a:lvl7pPr marL="2971800" indent="-228600" eaLnBrk="0" fontAlgn="base" hangingPunct="0">
              <a:spcBef>
                <a:spcPct val="0"/>
              </a:spcBef>
              <a:spcAft>
                <a:spcPct val="0"/>
              </a:spcAft>
              <a:defRPr sz="3200">
                <a:solidFill>
                  <a:schemeClr val="tx1"/>
                </a:solidFill>
                <a:latin typeface="Verdana" pitchFamily="34" charset="0"/>
              </a:defRPr>
            </a:lvl7pPr>
            <a:lvl8pPr marL="3429000" indent="-228600" eaLnBrk="0" fontAlgn="base" hangingPunct="0">
              <a:spcBef>
                <a:spcPct val="0"/>
              </a:spcBef>
              <a:spcAft>
                <a:spcPct val="0"/>
              </a:spcAft>
              <a:defRPr sz="3200">
                <a:solidFill>
                  <a:schemeClr val="tx1"/>
                </a:solidFill>
                <a:latin typeface="Verdana" pitchFamily="34" charset="0"/>
              </a:defRPr>
            </a:lvl8pPr>
            <a:lvl9pPr marL="3886200" indent="-228600" eaLnBrk="0" fontAlgn="base" hangingPunct="0">
              <a:spcBef>
                <a:spcPct val="0"/>
              </a:spcBef>
              <a:spcAft>
                <a:spcPct val="0"/>
              </a:spcAft>
              <a:defRPr sz="3200">
                <a:solidFill>
                  <a:schemeClr val="tx1"/>
                </a:solidFill>
                <a:latin typeface="Verdana" pitchFamily="34" charset="0"/>
              </a:defRPr>
            </a:lvl9pPr>
          </a:lstStyle>
          <a:p>
            <a:fld id="{A8D1F300-8B20-40E6-93C7-F5B216DB4876}" type="slidenum">
              <a:rPr lang="en-US" sz="1200" smtClean="0"/>
              <a:pPr/>
              <a:t>4</a:t>
            </a:fld>
            <a:endParaRPr lang="en-US" sz="1200" smtClean="0"/>
          </a:p>
        </p:txBody>
      </p:sp>
      <p:sp>
        <p:nvSpPr>
          <p:cNvPr id="9" name="Rectangle 8"/>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Tree>
    <p:extLst>
      <p:ext uri="{BB962C8B-B14F-4D97-AF65-F5344CB8AC3E}">
        <p14:creationId xmlns:p14="http://schemas.microsoft.com/office/powerpoint/2010/main" val="192581494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wipe(down)">
                                      <p:cBhvr>
                                        <p:cTn id="14" dur="500"/>
                                        <p:tgtEl>
                                          <p:spTgt spid="4"/>
                                        </p:tgtEl>
                                      </p:cBhvr>
                                    </p:animEffect>
                                  </p:childTnLst>
                                </p:cTn>
                              </p:par>
                            </p:childTnLst>
                          </p:cTn>
                        </p:par>
                      </p:childTnLst>
                    </p:cTn>
                  </p:par>
                  <p:par>
                    <p:cTn id="15" fill="hold" nodeType="clickPar">
                      <p:stCondLst>
                        <p:cond delay="indefinite"/>
                      </p:stCondLst>
                      <p:childTnLst>
                        <p:par>
                          <p:cTn id="16" fill="hold" nodeType="withGroup">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down)">
                                      <p:cBhvr>
                                        <p:cTn id="26"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8" grpId="0" animBg="1"/>
      <p:bldP spid="4" grpId="0" animBg="1"/>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7"/>
          <p:cNvSpPr>
            <a:spLocks noGrp="1" noChangeArrowheads="1"/>
          </p:cNvSpPr>
          <p:nvPr>
            <p:ph type="body" sz="half" idx="2"/>
          </p:nvPr>
        </p:nvSpPr>
        <p:spPr>
          <a:xfrm>
            <a:off x="8772" y="1628800"/>
            <a:ext cx="9144000" cy="3744416"/>
          </a:xfrm>
        </p:spPr>
        <p:txBody>
          <a:bodyPr/>
          <a:lstStyle/>
          <a:p>
            <a:pPr>
              <a:lnSpc>
                <a:spcPct val="90000"/>
              </a:lnSpc>
            </a:pPr>
            <a:r>
              <a:rPr lang="en-US" smtClean="0"/>
              <a:t>The methodology used for evaluating QoS data for 3G networks (UMTS or CDMA2000 on PCs or smartphones) is perfectly valid for future generation mobile networks:</a:t>
            </a:r>
            <a:endParaRPr lang="en-US" dirty="0" smtClean="0"/>
          </a:p>
          <a:p>
            <a:pPr>
              <a:lnSpc>
                <a:spcPct val="90000"/>
              </a:lnSpc>
            </a:pPr>
            <a:endParaRPr lang="en-US" dirty="0" smtClean="0"/>
          </a:p>
          <a:p>
            <a:pPr marL="0" indent="0">
              <a:lnSpc>
                <a:spcPct val="90000"/>
              </a:lnSpc>
              <a:buNone/>
            </a:pPr>
            <a:r>
              <a:rPr lang="en-US" dirty="0" smtClean="0"/>
              <a:t>   4G </a:t>
            </a:r>
            <a:r>
              <a:rPr lang="en-US" smtClean="0"/>
              <a:t>(         ),</a:t>
            </a:r>
            <a:endParaRPr lang="en-US" dirty="0" smtClean="0"/>
          </a:p>
          <a:p>
            <a:pPr marL="0" indent="0">
              <a:lnSpc>
                <a:spcPct val="90000"/>
              </a:lnSpc>
              <a:buNone/>
            </a:pPr>
            <a:r>
              <a:rPr lang="en-US" dirty="0"/>
              <a:t> </a:t>
            </a:r>
            <a:r>
              <a:rPr lang="en-US" dirty="0" smtClean="0"/>
              <a:t>  </a:t>
            </a:r>
            <a:r>
              <a:rPr lang="en-US" dirty="0" err="1" smtClean="0"/>
              <a:t>Wifi</a:t>
            </a:r>
            <a:r>
              <a:rPr lang="en-US" dirty="0" smtClean="0"/>
              <a:t> Outdoor (offloading        ),…</a:t>
            </a:r>
          </a:p>
        </p:txBody>
      </p:sp>
      <p:sp>
        <p:nvSpPr>
          <p:cNvPr id="6148" name="Rectangle 8"/>
          <p:cNvSpPr>
            <a:spLocks noGrp="1" noChangeArrowheads="1"/>
          </p:cNvSpPr>
          <p:nvPr>
            <p:ph type="title"/>
          </p:nvPr>
        </p:nvSpPr>
        <p:spPr>
          <a:xfrm>
            <a:off x="18458" y="980728"/>
            <a:ext cx="9144000" cy="72478"/>
          </a:xfrm>
        </p:spPr>
        <p:txBody>
          <a:bodyPr/>
          <a:lstStyle/>
          <a:p>
            <a:r>
              <a:rPr lang="en-US" sz="2800" smtClean="0"/>
              <a:t>Basic principles of QoS monitoring</a:t>
            </a:r>
            <a:r>
              <a:rPr lang="en-US" sz="2800" dirty="0"/>
              <a:t/>
            </a:r>
            <a:br>
              <a:rPr lang="en-US" sz="2800" dirty="0"/>
            </a:br>
            <a:r>
              <a:rPr lang="en-US" sz="3000" dirty="0" smtClean="0"/>
              <a:t/>
            </a:r>
            <a:br>
              <a:rPr lang="en-US" sz="3000" dirty="0" smtClean="0"/>
            </a:br>
            <a:r>
              <a:rPr lang="en-US" dirty="0" smtClean="0"/>
              <a:t> </a:t>
            </a:r>
          </a:p>
        </p:txBody>
      </p:sp>
      <p:sp>
        <p:nvSpPr>
          <p:cNvPr id="2" name="Espace réservé du numéro de diapositive 1"/>
          <p:cNvSpPr>
            <a:spLocks noGrp="1"/>
          </p:cNvSpPr>
          <p:nvPr>
            <p:ph type="sldNum" sz="quarter" idx="11"/>
          </p:nvPr>
        </p:nvSpPr>
        <p:spPr/>
        <p:txBody>
          <a:bodyPr/>
          <a:lstStyle/>
          <a:p>
            <a:pPr>
              <a:defRPr/>
            </a:pPr>
            <a:fld id="{93B09C60-56E3-49E9-AC4E-AB6A11F44413}" type="slidenum">
              <a:rPr lang="en-US" smtClean="0"/>
              <a:pPr>
                <a:defRPr/>
              </a:pPr>
              <a:t>5</a:t>
            </a:fld>
            <a:endParaRPr lang="en-US"/>
          </a:p>
        </p:txBody>
      </p:sp>
      <p:sp>
        <p:nvSpPr>
          <p:cNvPr id="7" name="Rectangle 6"/>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pic>
        <p:nvPicPr>
          <p:cNvPr id="8" name="Image 7" descr="http://www.4gamericas.org/UserFiles/image/Board_of_Governors_Logos/LTE-Logo.jpg"/>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1540" y="4367350"/>
            <a:ext cx="1152128" cy="652462"/>
          </a:xfrm>
          <a:prstGeom prst="rect">
            <a:avLst/>
          </a:prstGeom>
          <a:noFill/>
          <a:ln>
            <a:noFill/>
          </a:ln>
        </p:spPr>
      </p:pic>
      <p:pic>
        <p:nvPicPr>
          <p:cNvPr id="9" name="Image 8" descr="wifi (crédit photo © Anatoly Maslennikov - Fotolia.com)"/>
          <p:cNvPicPr/>
          <p:nvPr/>
        </p:nvPicPr>
        <p:blipFill>
          <a:blip r:embed="rId4">
            <a:extLst>
              <a:ext uri="{28A0092B-C50C-407E-A947-70E740481C1C}">
                <a14:useLocalDpi xmlns:a14="http://schemas.microsoft.com/office/drawing/2010/main" val="0"/>
              </a:ext>
            </a:extLst>
          </a:blip>
          <a:srcRect/>
          <a:stretch>
            <a:fillRect/>
          </a:stretch>
        </p:blipFill>
        <p:spPr bwMode="auto">
          <a:xfrm>
            <a:off x="5553834" y="4868780"/>
            <a:ext cx="876300" cy="876300"/>
          </a:xfrm>
          <a:prstGeom prst="rect">
            <a:avLst/>
          </a:prstGeom>
          <a:noFill/>
          <a:ln>
            <a:noFill/>
          </a:ln>
        </p:spPr>
      </p:pic>
    </p:spTree>
    <p:extLst>
      <p:ext uri="{BB962C8B-B14F-4D97-AF65-F5344CB8AC3E}">
        <p14:creationId xmlns:p14="http://schemas.microsoft.com/office/powerpoint/2010/main" val="2279344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a:xfrm>
            <a:off x="0" y="116632"/>
            <a:ext cx="9144000" cy="836613"/>
          </a:xfrm>
        </p:spPr>
        <p:txBody>
          <a:bodyPr/>
          <a:lstStyle/>
          <a:p>
            <a:r>
              <a:rPr lang="fr-FR" smtClean="0"/>
              <a:t>Presentation outline</a:t>
            </a:r>
          </a:p>
        </p:txBody>
      </p:sp>
      <p:sp>
        <p:nvSpPr>
          <p:cNvPr id="6148" name="Rectangle 3"/>
          <p:cNvSpPr>
            <a:spLocks noGrp="1" noChangeArrowheads="1"/>
          </p:cNvSpPr>
          <p:nvPr>
            <p:ph type="body" idx="1"/>
          </p:nvPr>
        </p:nvSpPr>
        <p:spPr>
          <a:xfrm>
            <a:off x="323528" y="1052736"/>
            <a:ext cx="8604448" cy="5328592"/>
          </a:xfrm>
        </p:spPr>
        <p:txBody>
          <a:bodyPr/>
          <a:lstStyle/>
          <a:p>
            <a:pPr>
              <a:defRPr/>
            </a:pPr>
            <a:r>
              <a:rPr lang="fr-FR" sz="2700">
                <a:solidFill>
                  <a:schemeClr val="accent2">
                    <a:lumMod val="20000"/>
                    <a:lumOff val="80000"/>
                  </a:schemeClr>
                </a:solidFill>
              </a:rPr>
              <a:t>Introduction: </a:t>
            </a:r>
            <a:r>
              <a:rPr lang="fr-FR" sz="2700" smtClean="0">
                <a:solidFill>
                  <a:schemeClr val="accent2">
                    <a:lumMod val="20000"/>
                    <a:lumOff val="80000"/>
                  </a:schemeClr>
                </a:solidFill>
              </a:rPr>
              <a:t>basic principles of QoS</a:t>
            </a:r>
          </a:p>
          <a:p>
            <a:pPr>
              <a:defRPr/>
            </a:pPr>
            <a:r>
              <a:rPr lang="fr-FR" sz="2700" smtClean="0"/>
              <a:t>The 3G mobile Internet service in Morocco</a:t>
            </a:r>
          </a:p>
          <a:p>
            <a:pPr>
              <a:defRPr/>
            </a:pPr>
            <a:r>
              <a:rPr lang="fr-FR" sz="2700" smtClean="0">
                <a:solidFill>
                  <a:schemeClr val="accent2">
                    <a:lumMod val="20000"/>
                    <a:lumOff val="80000"/>
                  </a:schemeClr>
                </a:solidFill>
              </a:rPr>
              <a:t>Types </a:t>
            </a:r>
            <a:r>
              <a:rPr lang="fr-FR" sz="2700">
                <a:solidFill>
                  <a:schemeClr val="accent2">
                    <a:lumMod val="20000"/>
                    <a:lumOff val="80000"/>
                  </a:schemeClr>
                </a:solidFill>
              </a:rPr>
              <a:t>of measurement:</a:t>
            </a:r>
          </a:p>
          <a:p>
            <a:pPr>
              <a:defRPr/>
            </a:pPr>
            <a:r>
              <a:rPr lang="fr-FR" sz="2700">
                <a:solidFill>
                  <a:schemeClr val="accent2">
                    <a:lumMod val="20000"/>
                    <a:lumOff val="80000"/>
                  </a:schemeClr>
                </a:solidFill>
              </a:rPr>
              <a:t>3G mobile Internet on PC</a:t>
            </a:r>
          </a:p>
          <a:p>
            <a:pPr>
              <a:defRPr/>
            </a:pPr>
            <a:r>
              <a:rPr lang="fr-FR" sz="2700">
                <a:solidFill>
                  <a:schemeClr val="accent2">
                    <a:lumMod val="20000"/>
                    <a:lumOff val="80000"/>
                  </a:schemeClr>
                </a:solidFill>
              </a:rPr>
              <a:t>3G mobile Internet on smartphones</a:t>
            </a:r>
          </a:p>
          <a:p>
            <a:pPr>
              <a:defRPr/>
            </a:pPr>
            <a:r>
              <a:rPr lang="fr-FR" sz="2700">
                <a:solidFill>
                  <a:schemeClr val="accent2">
                    <a:lumMod val="20000"/>
                    <a:lumOff val="80000"/>
                  </a:schemeClr>
                </a:solidFill>
              </a:rPr>
              <a:t>FTP or HTTP measurements</a:t>
            </a:r>
          </a:p>
          <a:p>
            <a:pPr>
              <a:defRPr/>
            </a:pPr>
            <a:r>
              <a:rPr lang="fr-FR" sz="2700">
                <a:solidFill>
                  <a:schemeClr val="accent2">
                    <a:lumMod val="20000"/>
                    <a:lumOff val="80000"/>
                  </a:schemeClr>
                </a:solidFill>
              </a:rPr>
              <a:t>Indicators measured </a:t>
            </a:r>
            <a:r>
              <a:rPr lang="fr-FR" sz="2700" smtClean="0">
                <a:solidFill>
                  <a:schemeClr val="accent2">
                    <a:lumMod val="20000"/>
                    <a:lumOff val="80000"/>
                  </a:schemeClr>
                </a:solidFill>
              </a:rPr>
              <a:t>(definitions</a:t>
            </a:r>
            <a:r>
              <a:rPr lang="fr-FR" sz="2700">
                <a:solidFill>
                  <a:schemeClr val="accent2">
                    <a:lumMod val="20000"/>
                    <a:lumOff val="80000"/>
                  </a:schemeClr>
                </a:solidFill>
              </a:rPr>
              <a:t>)</a:t>
            </a:r>
          </a:p>
          <a:p>
            <a:pPr>
              <a:defRPr/>
            </a:pPr>
            <a:r>
              <a:rPr lang="fr-FR" sz="2700">
                <a:solidFill>
                  <a:schemeClr val="accent2">
                    <a:lumMod val="20000"/>
                    <a:lumOff val="80000"/>
                  </a:schemeClr>
                </a:solidFill>
              </a:rPr>
              <a:t>Measurement server platform</a:t>
            </a:r>
          </a:p>
          <a:p>
            <a:pPr>
              <a:defRPr/>
            </a:pPr>
            <a:r>
              <a:rPr lang="fr-FR" sz="2700">
                <a:solidFill>
                  <a:schemeClr val="accent2">
                    <a:lumMod val="20000"/>
                    <a:lumOff val="80000"/>
                  </a:schemeClr>
                </a:solidFill>
              </a:rPr>
              <a:t>Measurement tools</a:t>
            </a:r>
          </a:p>
          <a:p>
            <a:pPr>
              <a:defRPr/>
            </a:pPr>
            <a:r>
              <a:rPr lang="fr-FR" sz="2700">
                <a:solidFill>
                  <a:schemeClr val="accent2">
                    <a:lumMod val="20000"/>
                    <a:lumOff val="80000"/>
                  </a:schemeClr>
                </a:solidFill>
              </a:rPr>
              <a:t>Conclusions and recommendations</a:t>
            </a:r>
          </a:p>
        </p:txBody>
      </p:sp>
      <p:sp>
        <p:nvSpPr>
          <p:cNvPr id="2" name="Espace réservé du numéro de diapositive 1"/>
          <p:cNvSpPr>
            <a:spLocks noGrp="1"/>
          </p:cNvSpPr>
          <p:nvPr>
            <p:ph type="sldNum" sz="quarter" idx="11"/>
          </p:nvPr>
        </p:nvSpPr>
        <p:spPr>
          <a:xfrm>
            <a:off x="7751763" y="6525344"/>
            <a:ext cx="1366837" cy="359644"/>
          </a:xfrm>
        </p:spPr>
        <p:txBody>
          <a:bodyPr/>
          <a:lstStyle/>
          <a:p>
            <a:pPr>
              <a:defRPr/>
            </a:pPr>
            <a:fld id="{68634B60-16E9-421C-BEAE-A5921D67FD8D}" type="slidenum">
              <a:rPr lang="en-US" smtClean="0"/>
              <a:pPr>
                <a:defRPr/>
              </a:pPr>
              <a:t>6</a:t>
            </a:fld>
            <a:endParaRPr lang="en-US" dirty="0"/>
          </a:p>
        </p:txBody>
      </p:sp>
      <p:sp>
        <p:nvSpPr>
          <p:cNvPr id="6" name="Rectangle 5"/>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7"/>
          <p:cNvSpPr>
            <a:spLocks noGrp="1" noChangeArrowheads="1"/>
          </p:cNvSpPr>
          <p:nvPr>
            <p:ph type="body" sz="half" idx="2"/>
          </p:nvPr>
        </p:nvSpPr>
        <p:spPr>
          <a:xfrm>
            <a:off x="0" y="908051"/>
            <a:ext cx="9144000" cy="2808288"/>
          </a:xfrm>
        </p:spPr>
        <p:txBody>
          <a:bodyPr bIns="72000"/>
          <a:lstStyle/>
          <a:p>
            <a:pPr>
              <a:lnSpc>
                <a:spcPct val="90000"/>
              </a:lnSpc>
            </a:pPr>
            <a:r>
              <a:rPr lang="en-US" sz="2400" dirty="0" smtClean="0"/>
              <a:t>Three 3G operators (global operators):</a:t>
            </a:r>
          </a:p>
          <a:p>
            <a:pPr lvl="1">
              <a:lnSpc>
                <a:spcPct val="90000"/>
              </a:lnSpc>
            </a:pPr>
            <a:r>
              <a:rPr lang="en-US" sz="2400" dirty="0" err="1" smtClean="0"/>
              <a:t>Itissalat</a:t>
            </a:r>
            <a:r>
              <a:rPr lang="en-US" sz="2400" dirty="0" smtClean="0"/>
              <a:t> Al-</a:t>
            </a:r>
            <a:r>
              <a:rPr lang="en-US" sz="2400" dirty="0" err="1" smtClean="0"/>
              <a:t>Maghrib</a:t>
            </a:r>
            <a:r>
              <a:rPr lang="en-US" sz="2400" dirty="0" smtClean="0"/>
              <a:t> (</a:t>
            </a:r>
            <a:r>
              <a:rPr lang="en-US" sz="2400" dirty="0" err="1" smtClean="0"/>
              <a:t>Maroc</a:t>
            </a:r>
            <a:r>
              <a:rPr lang="en-US" sz="2400" dirty="0" smtClean="0"/>
              <a:t> Telecom) and </a:t>
            </a:r>
            <a:r>
              <a:rPr lang="en-US" sz="2400" dirty="0" err="1" smtClean="0"/>
              <a:t>Médi</a:t>
            </a:r>
            <a:r>
              <a:rPr lang="en-US" sz="2400" dirty="0" smtClean="0"/>
              <a:t> Telecom: UMTS technology</a:t>
            </a:r>
          </a:p>
          <a:p>
            <a:pPr lvl="1">
              <a:lnSpc>
                <a:spcPct val="90000"/>
              </a:lnSpc>
            </a:pPr>
            <a:r>
              <a:rPr lang="en-US" sz="2400" dirty="0" err="1" smtClean="0"/>
              <a:t>Maroc</a:t>
            </a:r>
            <a:r>
              <a:rPr lang="en-US" sz="2400" dirty="0" smtClean="0"/>
              <a:t> connect (Wana Corporate): CDMA-2000 technology.</a:t>
            </a:r>
          </a:p>
          <a:p>
            <a:pPr>
              <a:lnSpc>
                <a:spcPct val="90000"/>
              </a:lnSpc>
            </a:pPr>
            <a:r>
              <a:rPr lang="fr-FR" sz="2400" dirty="0" smtClean="0"/>
              <a:t>3G services, </a:t>
            </a:r>
            <a:r>
              <a:rPr lang="fr-FR" sz="2400" dirty="0" err="1" smtClean="0"/>
              <a:t>launched</a:t>
            </a:r>
            <a:r>
              <a:rPr lang="fr-FR" sz="2400" dirty="0" smtClean="0"/>
              <a:t> in </a:t>
            </a:r>
            <a:r>
              <a:rPr lang="fr-FR" sz="2400" dirty="0" err="1" smtClean="0"/>
              <a:t>Morocco</a:t>
            </a:r>
            <a:r>
              <a:rPr lang="fr-FR" sz="2400" dirty="0" smtClean="0"/>
              <a:t> in March 2007, </a:t>
            </a:r>
            <a:r>
              <a:rPr lang="fr-FR" sz="2400" dirty="0" err="1" smtClean="0"/>
              <a:t>will</a:t>
            </a:r>
            <a:r>
              <a:rPr lang="fr-FR" sz="2400" dirty="0" smtClean="0"/>
              <a:t> </a:t>
            </a:r>
            <a:r>
              <a:rPr lang="fr-FR" sz="2400" dirty="0" err="1" smtClean="0"/>
              <a:t>enhance</a:t>
            </a:r>
            <a:r>
              <a:rPr lang="fr-FR" sz="2400" dirty="0" smtClean="0"/>
              <a:t> </a:t>
            </a:r>
            <a:r>
              <a:rPr lang="fr-FR" sz="2400" dirty="0" err="1" smtClean="0"/>
              <a:t>development</a:t>
            </a:r>
            <a:r>
              <a:rPr lang="fr-FR" sz="2400" dirty="0" smtClean="0"/>
              <a:t> of the Internet in </a:t>
            </a:r>
            <a:r>
              <a:rPr lang="fr-FR" sz="2400" dirty="0" err="1" smtClean="0"/>
              <a:t>Morocco</a:t>
            </a:r>
            <a:endParaRPr lang="fr-FR" sz="2400" dirty="0" smtClean="0"/>
          </a:p>
        </p:txBody>
      </p:sp>
      <p:sp>
        <p:nvSpPr>
          <p:cNvPr id="6148" name="Rectangle 8"/>
          <p:cNvSpPr>
            <a:spLocks noGrp="1" noChangeArrowheads="1"/>
          </p:cNvSpPr>
          <p:nvPr>
            <p:ph type="title"/>
          </p:nvPr>
        </p:nvSpPr>
        <p:spPr>
          <a:xfrm>
            <a:off x="30334" y="476672"/>
            <a:ext cx="9144000" cy="432048"/>
          </a:xfrm>
        </p:spPr>
        <p:txBody>
          <a:bodyPr/>
          <a:lstStyle/>
          <a:p>
            <a:r>
              <a:rPr lang="en-US" sz="2800" smtClean="0"/>
              <a:t>The 3G mobile Internet service in Morocco</a:t>
            </a:r>
            <a:r>
              <a:rPr lang="en-US" sz="3000" dirty="0" smtClean="0"/>
              <a:t/>
            </a:r>
            <a:br>
              <a:rPr lang="en-US" sz="3000" dirty="0" smtClean="0"/>
            </a:br>
            <a:r>
              <a:rPr lang="en-US" dirty="0" smtClean="0"/>
              <a:t> </a:t>
            </a:r>
          </a:p>
        </p:txBody>
      </p:sp>
      <p:pic>
        <p:nvPicPr>
          <p:cNvPr id="6149" name="Picture 1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30416" y="3738695"/>
            <a:ext cx="5689600" cy="290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p:cNvSpPr>
            <a:spLocks noGrp="1"/>
          </p:cNvSpPr>
          <p:nvPr>
            <p:ph type="sldNum" sz="quarter" idx="11"/>
          </p:nvPr>
        </p:nvSpPr>
        <p:spPr/>
        <p:txBody>
          <a:bodyPr/>
          <a:lstStyle/>
          <a:p>
            <a:pPr>
              <a:defRPr/>
            </a:pPr>
            <a:fld id="{93B09C60-56E3-49E9-AC4E-AB6A11F44413}" type="slidenum">
              <a:rPr lang="en-US" smtClean="0"/>
              <a:pPr>
                <a:defRPr/>
              </a:pPr>
              <a:t>7</a:t>
            </a:fld>
            <a:endParaRPr lang="en-US"/>
          </a:p>
        </p:txBody>
      </p:sp>
      <p:sp>
        <p:nvSpPr>
          <p:cNvPr id="7" name="Rectangle 6"/>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
        <p:nvSpPr>
          <p:cNvPr id="3" name="TextBox 2"/>
          <p:cNvSpPr txBox="1">
            <a:spLocks/>
          </p:cNvSpPr>
          <p:nvPr/>
        </p:nvSpPr>
        <p:spPr>
          <a:xfrm>
            <a:off x="2952000" y="3887524"/>
            <a:ext cx="827912" cy="318924"/>
          </a:xfrm>
          <a:prstGeom prst="rect">
            <a:avLst/>
          </a:prstGeom>
          <a:solidFill>
            <a:schemeClr val="bg2">
              <a:lumMod val="20000"/>
              <a:lumOff val="80000"/>
            </a:schemeClr>
          </a:solidFill>
        </p:spPr>
        <p:txBody>
          <a:bodyPr wrap="square" lIns="180000" tIns="36000" rIns="72000" bIns="36000" rtlCol="0">
            <a:spAutoFit/>
          </a:bodyPr>
          <a:lstStyle/>
          <a:p>
            <a:r>
              <a:rPr lang="en-US" sz="800" b="1" dirty="0"/>
              <a:t>Business sector</a:t>
            </a:r>
          </a:p>
        </p:txBody>
      </p:sp>
      <p:sp>
        <p:nvSpPr>
          <p:cNvPr id="4" name="Rectangle 3"/>
          <p:cNvSpPr/>
          <p:nvPr/>
        </p:nvSpPr>
        <p:spPr>
          <a:xfrm>
            <a:off x="3947032" y="6303806"/>
            <a:ext cx="828000" cy="292388"/>
          </a:xfrm>
          <a:prstGeom prst="rect">
            <a:avLst/>
          </a:prstGeom>
          <a:solidFill>
            <a:schemeClr val="accent2">
              <a:lumMod val="40000"/>
              <a:lumOff val="60000"/>
            </a:schemeClr>
          </a:solidFill>
        </p:spPr>
        <p:txBody>
          <a:bodyPr wrap="square" lIns="216000" tIns="0">
            <a:spAutoFit/>
          </a:bodyPr>
          <a:lstStyle/>
          <a:p>
            <a:r>
              <a:rPr lang="en-US" sz="800" b="1" dirty="0"/>
              <a:t>Private sphere</a:t>
            </a:r>
          </a:p>
        </p:txBody>
      </p:sp>
      <p:sp>
        <p:nvSpPr>
          <p:cNvPr id="5" name="TextBox 4"/>
          <p:cNvSpPr txBox="1"/>
          <p:nvPr/>
        </p:nvSpPr>
        <p:spPr>
          <a:xfrm>
            <a:off x="3923928" y="4072856"/>
            <a:ext cx="1008112" cy="267184"/>
          </a:xfrm>
          <a:prstGeom prst="rect">
            <a:avLst/>
          </a:prstGeom>
          <a:solidFill>
            <a:schemeClr val="bg1"/>
          </a:solidFill>
        </p:spPr>
        <p:txBody>
          <a:bodyPr wrap="square" bIns="36000" rtlCol="0">
            <a:spAutoFit/>
          </a:bodyPr>
          <a:lstStyle/>
          <a:p>
            <a:r>
              <a:rPr lang="en-US" sz="600" dirty="0"/>
              <a:t>Database</a:t>
            </a:r>
          </a:p>
          <a:p>
            <a:r>
              <a:rPr lang="en-US" sz="600" dirty="0"/>
              <a:t>E-mail</a:t>
            </a:r>
          </a:p>
        </p:txBody>
      </p:sp>
      <p:sp>
        <p:nvSpPr>
          <p:cNvPr id="6" name="TextBox 5"/>
          <p:cNvSpPr txBox="1"/>
          <p:nvPr/>
        </p:nvSpPr>
        <p:spPr>
          <a:xfrm>
            <a:off x="4572000" y="3780000"/>
            <a:ext cx="1008112" cy="184666"/>
          </a:xfrm>
          <a:prstGeom prst="rect">
            <a:avLst/>
          </a:prstGeom>
          <a:solidFill>
            <a:schemeClr val="bg1"/>
          </a:solidFill>
        </p:spPr>
        <p:txBody>
          <a:bodyPr wrap="square" rtlCol="0">
            <a:spAutoFit/>
          </a:bodyPr>
          <a:lstStyle/>
          <a:p>
            <a:pPr algn="r"/>
            <a:r>
              <a:rPr lang="en-US" sz="600" dirty="0"/>
              <a:t>Videoconferencing</a:t>
            </a:r>
          </a:p>
        </p:txBody>
      </p:sp>
      <p:sp>
        <p:nvSpPr>
          <p:cNvPr id="11" name="TextBox 10"/>
          <p:cNvSpPr txBox="1"/>
          <p:nvPr/>
        </p:nvSpPr>
        <p:spPr>
          <a:xfrm>
            <a:off x="6759916" y="3826166"/>
            <a:ext cx="836420" cy="276999"/>
          </a:xfrm>
          <a:prstGeom prst="rect">
            <a:avLst/>
          </a:prstGeom>
          <a:solidFill>
            <a:schemeClr val="bg1"/>
          </a:solidFill>
        </p:spPr>
        <p:txBody>
          <a:bodyPr wrap="square" rtlCol="0">
            <a:spAutoFit/>
          </a:bodyPr>
          <a:lstStyle/>
          <a:p>
            <a:r>
              <a:rPr lang="en-US" sz="600" dirty="0" smtClean="0"/>
              <a:t>Information</a:t>
            </a:r>
            <a:br>
              <a:rPr lang="en-US" sz="600" dirty="0" smtClean="0"/>
            </a:br>
            <a:r>
              <a:rPr lang="en-US" sz="600" dirty="0" smtClean="0"/>
              <a:t> </a:t>
            </a:r>
            <a:r>
              <a:rPr lang="en-US" sz="600" dirty="0"/>
              <a:t>systems</a:t>
            </a:r>
          </a:p>
        </p:txBody>
      </p:sp>
      <p:sp>
        <p:nvSpPr>
          <p:cNvPr id="12" name="TextBox 11"/>
          <p:cNvSpPr txBox="1"/>
          <p:nvPr/>
        </p:nvSpPr>
        <p:spPr>
          <a:xfrm>
            <a:off x="5718338" y="3777015"/>
            <a:ext cx="653861" cy="221018"/>
          </a:xfrm>
          <a:prstGeom prst="rect">
            <a:avLst/>
          </a:prstGeom>
          <a:solidFill>
            <a:schemeClr val="bg1"/>
          </a:solidFill>
        </p:spPr>
        <p:txBody>
          <a:bodyPr wrap="square" lIns="108000" tIns="0" rIns="0" bIns="36000" rtlCol="0">
            <a:spAutoFit/>
          </a:bodyPr>
          <a:lstStyle/>
          <a:p>
            <a:r>
              <a:rPr lang="en-US" sz="600" dirty="0"/>
              <a:t>Mobile videophones</a:t>
            </a:r>
          </a:p>
        </p:txBody>
      </p:sp>
      <p:sp>
        <p:nvSpPr>
          <p:cNvPr id="9" name="TextBox 8"/>
          <p:cNvSpPr txBox="1"/>
          <p:nvPr/>
        </p:nvSpPr>
        <p:spPr>
          <a:xfrm>
            <a:off x="3275856" y="4371368"/>
            <a:ext cx="1008112" cy="252000"/>
          </a:xfrm>
          <a:prstGeom prst="rect">
            <a:avLst/>
          </a:prstGeom>
          <a:solidFill>
            <a:schemeClr val="bg1"/>
          </a:solidFill>
        </p:spPr>
        <p:txBody>
          <a:bodyPr wrap="square" rtlCol="0">
            <a:spAutoFit/>
          </a:bodyPr>
          <a:lstStyle/>
          <a:p>
            <a:r>
              <a:rPr lang="en-US" sz="600" dirty="0" smtClean="0"/>
              <a:t>Information services</a:t>
            </a:r>
            <a:endParaRPr lang="en-US" sz="600" dirty="0">
              <a:noFill/>
            </a:endParaRPr>
          </a:p>
        </p:txBody>
      </p:sp>
      <p:sp>
        <p:nvSpPr>
          <p:cNvPr id="15" name="TextBox 14"/>
          <p:cNvSpPr txBox="1"/>
          <p:nvPr/>
        </p:nvSpPr>
        <p:spPr>
          <a:xfrm>
            <a:off x="3850820" y="4783042"/>
            <a:ext cx="432048" cy="184666"/>
          </a:xfrm>
          <a:prstGeom prst="rect">
            <a:avLst/>
          </a:prstGeom>
          <a:solidFill>
            <a:schemeClr val="bg1"/>
          </a:solidFill>
        </p:spPr>
        <p:txBody>
          <a:bodyPr wrap="square" lIns="0" rtlCol="0">
            <a:spAutoFit/>
          </a:bodyPr>
          <a:lstStyle/>
          <a:p>
            <a:r>
              <a:rPr lang="en-US" sz="600" dirty="0" smtClean="0"/>
              <a:t>Video</a:t>
            </a:r>
            <a:endParaRPr lang="en-US" sz="600" dirty="0"/>
          </a:p>
        </p:txBody>
      </p:sp>
      <p:sp>
        <p:nvSpPr>
          <p:cNvPr id="16" name="TextBox 15"/>
          <p:cNvSpPr txBox="1"/>
          <p:nvPr/>
        </p:nvSpPr>
        <p:spPr>
          <a:xfrm>
            <a:off x="7200292" y="4272040"/>
            <a:ext cx="936104" cy="274091"/>
          </a:xfrm>
          <a:prstGeom prst="rect">
            <a:avLst/>
          </a:prstGeom>
          <a:solidFill>
            <a:schemeClr val="bg1"/>
          </a:solidFill>
        </p:spPr>
        <p:txBody>
          <a:bodyPr wrap="square" lIns="36000" tIns="72000" bIns="108000" rtlCol="0">
            <a:spAutoFit/>
          </a:bodyPr>
          <a:lstStyle/>
          <a:p>
            <a:r>
              <a:rPr lang="en-US" sz="600" dirty="0"/>
              <a:t>Personal security</a:t>
            </a:r>
          </a:p>
        </p:txBody>
      </p:sp>
      <p:sp>
        <p:nvSpPr>
          <p:cNvPr id="17" name="TextBox 16"/>
          <p:cNvSpPr txBox="1"/>
          <p:nvPr/>
        </p:nvSpPr>
        <p:spPr>
          <a:xfrm>
            <a:off x="7524328" y="4692163"/>
            <a:ext cx="936104" cy="366424"/>
          </a:xfrm>
          <a:prstGeom prst="rect">
            <a:avLst/>
          </a:prstGeom>
          <a:solidFill>
            <a:schemeClr val="bg1"/>
          </a:solidFill>
        </p:spPr>
        <p:txBody>
          <a:bodyPr wrap="square" lIns="36000" tIns="72000" bIns="108000" rtlCol="0">
            <a:spAutoFit/>
          </a:bodyPr>
          <a:lstStyle/>
          <a:p>
            <a:r>
              <a:rPr lang="en-US" sz="600" dirty="0"/>
              <a:t>Remote surveillance systems</a:t>
            </a:r>
          </a:p>
        </p:txBody>
      </p:sp>
      <p:sp>
        <p:nvSpPr>
          <p:cNvPr id="18" name="TextBox 17"/>
          <p:cNvSpPr txBox="1"/>
          <p:nvPr/>
        </p:nvSpPr>
        <p:spPr>
          <a:xfrm>
            <a:off x="7615514" y="5217647"/>
            <a:ext cx="432048" cy="184666"/>
          </a:xfrm>
          <a:prstGeom prst="rect">
            <a:avLst/>
          </a:prstGeom>
          <a:solidFill>
            <a:schemeClr val="bg1"/>
          </a:solidFill>
        </p:spPr>
        <p:txBody>
          <a:bodyPr wrap="square" lIns="0" rtlCol="0">
            <a:spAutoFit/>
          </a:bodyPr>
          <a:lstStyle/>
          <a:p>
            <a:r>
              <a:rPr lang="en-US" sz="600" dirty="0"/>
              <a:t>Voice</a:t>
            </a:r>
          </a:p>
        </p:txBody>
      </p:sp>
      <p:sp>
        <p:nvSpPr>
          <p:cNvPr id="19" name="TextBox 18"/>
          <p:cNvSpPr txBox="1"/>
          <p:nvPr/>
        </p:nvSpPr>
        <p:spPr>
          <a:xfrm>
            <a:off x="5718339" y="3964665"/>
            <a:ext cx="432048" cy="128685"/>
          </a:xfrm>
          <a:prstGeom prst="rect">
            <a:avLst/>
          </a:prstGeom>
          <a:solidFill>
            <a:schemeClr val="bg1"/>
          </a:solidFill>
        </p:spPr>
        <p:txBody>
          <a:bodyPr wrap="square" lIns="36000" tIns="36000" rIns="0" bIns="0" rtlCol="0">
            <a:spAutoFit/>
          </a:bodyPr>
          <a:lstStyle/>
          <a:p>
            <a:endParaRPr lang="en-US" sz="600" dirty="0"/>
          </a:p>
        </p:txBody>
      </p:sp>
      <p:sp>
        <p:nvSpPr>
          <p:cNvPr id="20" name="TextBox 19"/>
          <p:cNvSpPr txBox="1"/>
          <p:nvPr/>
        </p:nvSpPr>
        <p:spPr>
          <a:xfrm>
            <a:off x="3707904" y="5131891"/>
            <a:ext cx="864096" cy="184666"/>
          </a:xfrm>
          <a:prstGeom prst="rect">
            <a:avLst/>
          </a:prstGeom>
          <a:solidFill>
            <a:schemeClr val="bg1"/>
          </a:solidFill>
        </p:spPr>
        <p:txBody>
          <a:bodyPr wrap="square" lIns="0" rtlCol="0">
            <a:spAutoFit/>
          </a:bodyPr>
          <a:lstStyle/>
          <a:p>
            <a:pPr algn="r"/>
            <a:r>
              <a:rPr lang="en-US" sz="600" dirty="0"/>
              <a:t>Music on demand</a:t>
            </a:r>
          </a:p>
        </p:txBody>
      </p:sp>
      <p:sp>
        <p:nvSpPr>
          <p:cNvPr id="21" name="TextBox 20"/>
          <p:cNvSpPr txBox="1"/>
          <p:nvPr/>
        </p:nvSpPr>
        <p:spPr>
          <a:xfrm>
            <a:off x="3779912" y="5733256"/>
            <a:ext cx="1077920" cy="551090"/>
          </a:xfrm>
          <a:prstGeom prst="rect">
            <a:avLst/>
          </a:prstGeom>
          <a:solidFill>
            <a:schemeClr val="bg1"/>
          </a:solidFill>
        </p:spPr>
        <p:txBody>
          <a:bodyPr wrap="square" lIns="36000" tIns="72000" bIns="108000" rtlCol="0">
            <a:spAutoFit/>
          </a:bodyPr>
          <a:lstStyle/>
          <a:p>
            <a:r>
              <a:rPr lang="en-US" sz="600" dirty="0"/>
              <a:t>Mobile TV</a:t>
            </a:r>
          </a:p>
          <a:p>
            <a:r>
              <a:rPr lang="en-US" sz="600" dirty="0"/>
              <a:t>Interactive TV</a:t>
            </a:r>
          </a:p>
          <a:p>
            <a:r>
              <a:rPr lang="en-US" sz="600" dirty="0"/>
              <a:t>Interactive gaming</a:t>
            </a:r>
          </a:p>
          <a:p>
            <a:r>
              <a:rPr lang="en-US" sz="600" dirty="0"/>
              <a:t>Video on demand</a:t>
            </a:r>
          </a:p>
        </p:txBody>
      </p:sp>
      <p:sp>
        <p:nvSpPr>
          <p:cNvPr id="22" name="TextBox 21"/>
          <p:cNvSpPr txBox="1"/>
          <p:nvPr/>
        </p:nvSpPr>
        <p:spPr>
          <a:xfrm>
            <a:off x="3840056" y="5640923"/>
            <a:ext cx="344463" cy="92333"/>
          </a:xfrm>
          <a:prstGeom prst="rect">
            <a:avLst/>
          </a:prstGeom>
          <a:solidFill>
            <a:schemeClr val="bg1"/>
          </a:solidFill>
        </p:spPr>
        <p:txBody>
          <a:bodyPr wrap="square" lIns="0" tIns="0" rIns="0" bIns="0" rtlCol="0">
            <a:spAutoFit/>
          </a:bodyPr>
          <a:lstStyle/>
          <a:p>
            <a:endParaRPr lang="en-US" sz="600" dirty="0"/>
          </a:p>
        </p:txBody>
      </p:sp>
      <p:sp>
        <p:nvSpPr>
          <p:cNvPr id="23" name="TextBox 22"/>
          <p:cNvSpPr txBox="1"/>
          <p:nvPr/>
        </p:nvSpPr>
        <p:spPr>
          <a:xfrm>
            <a:off x="4854243" y="5866362"/>
            <a:ext cx="1076531" cy="623793"/>
          </a:xfrm>
          <a:prstGeom prst="rect">
            <a:avLst/>
          </a:prstGeom>
          <a:solidFill>
            <a:schemeClr val="bg1"/>
          </a:solidFill>
        </p:spPr>
        <p:txBody>
          <a:bodyPr wrap="square" lIns="36000" tIns="108000" bIns="144000" rtlCol="0">
            <a:spAutoFit/>
          </a:bodyPr>
          <a:lstStyle/>
          <a:p>
            <a:r>
              <a:rPr lang="en-US" sz="600" dirty="0"/>
              <a:t>E-newspapers</a:t>
            </a:r>
          </a:p>
          <a:p>
            <a:r>
              <a:rPr lang="en-US" sz="600" dirty="0"/>
              <a:t>E-books</a:t>
            </a:r>
          </a:p>
          <a:p>
            <a:r>
              <a:rPr lang="en-US" sz="600" dirty="0"/>
              <a:t>Online shopping</a:t>
            </a:r>
          </a:p>
          <a:p>
            <a:r>
              <a:rPr lang="en-US" sz="600" dirty="0"/>
              <a:t>Home schooling</a:t>
            </a:r>
          </a:p>
        </p:txBody>
      </p:sp>
      <p:sp>
        <p:nvSpPr>
          <p:cNvPr id="24" name="TextBox 23"/>
          <p:cNvSpPr txBox="1"/>
          <p:nvPr/>
        </p:nvSpPr>
        <p:spPr>
          <a:xfrm>
            <a:off x="5934362" y="6284346"/>
            <a:ext cx="653862" cy="293721"/>
          </a:xfrm>
          <a:prstGeom prst="rect">
            <a:avLst/>
          </a:prstGeom>
          <a:solidFill>
            <a:schemeClr val="bg1"/>
          </a:solidFill>
        </p:spPr>
        <p:txBody>
          <a:bodyPr wrap="square" lIns="108000" tIns="72000" rIns="0" bIns="36000" rtlCol="0">
            <a:spAutoFit/>
          </a:bodyPr>
          <a:lstStyle/>
          <a:p>
            <a:r>
              <a:rPr lang="en-US" sz="600" dirty="0"/>
              <a:t>Payment services</a:t>
            </a:r>
          </a:p>
        </p:txBody>
      </p:sp>
      <p:sp>
        <p:nvSpPr>
          <p:cNvPr id="25" name="TextBox 24"/>
          <p:cNvSpPr txBox="1"/>
          <p:nvPr/>
        </p:nvSpPr>
        <p:spPr>
          <a:xfrm>
            <a:off x="6591813" y="6087608"/>
            <a:ext cx="1076531" cy="422405"/>
          </a:xfrm>
          <a:prstGeom prst="rect">
            <a:avLst/>
          </a:prstGeom>
          <a:solidFill>
            <a:schemeClr val="bg1"/>
          </a:solidFill>
        </p:spPr>
        <p:txBody>
          <a:bodyPr wrap="square" lIns="36000" tIns="0" bIns="144000" rtlCol="0">
            <a:spAutoFit/>
          </a:bodyPr>
          <a:lstStyle/>
          <a:p>
            <a:r>
              <a:rPr lang="en-US" sz="600" dirty="0" smtClean="0"/>
              <a:t>Weather </a:t>
            </a:r>
            <a:r>
              <a:rPr lang="en-US" sz="600" dirty="0"/>
              <a:t>forecasts</a:t>
            </a:r>
          </a:p>
          <a:p>
            <a:r>
              <a:rPr lang="en-US" sz="600" dirty="0"/>
              <a:t>Financial information</a:t>
            </a:r>
          </a:p>
          <a:p>
            <a:r>
              <a:rPr lang="en-US" sz="600" dirty="0"/>
              <a:t>Theatre, cinema</a:t>
            </a:r>
          </a:p>
        </p:txBody>
      </p:sp>
      <p:sp>
        <p:nvSpPr>
          <p:cNvPr id="26" name="TextBox 25"/>
          <p:cNvSpPr txBox="1"/>
          <p:nvPr/>
        </p:nvSpPr>
        <p:spPr>
          <a:xfrm>
            <a:off x="6660232" y="5918577"/>
            <a:ext cx="540060" cy="184666"/>
          </a:xfrm>
          <a:prstGeom prst="rect">
            <a:avLst/>
          </a:prstGeom>
          <a:solidFill>
            <a:schemeClr val="bg1"/>
          </a:solidFill>
        </p:spPr>
        <p:txBody>
          <a:bodyPr wrap="square" lIns="0" rIns="144000" rtlCol="0">
            <a:spAutoFit/>
          </a:bodyPr>
          <a:lstStyle/>
          <a:p>
            <a:r>
              <a:rPr lang="en-US" sz="600" dirty="0" smtClean="0"/>
              <a:t>News</a:t>
            </a:r>
            <a:endParaRPr lang="en-US" sz="600" dirty="0"/>
          </a:p>
        </p:txBody>
      </p:sp>
      <p:sp>
        <p:nvSpPr>
          <p:cNvPr id="27" name="Rectangle 26"/>
          <p:cNvSpPr/>
          <p:nvPr/>
        </p:nvSpPr>
        <p:spPr>
          <a:xfrm>
            <a:off x="3947032" y="6303806"/>
            <a:ext cx="828000" cy="300749"/>
          </a:xfrm>
          <a:prstGeom prst="rect">
            <a:avLst/>
          </a:prstGeom>
          <a:solidFill>
            <a:schemeClr val="accent2">
              <a:lumMod val="40000"/>
              <a:lumOff val="60000"/>
            </a:schemeClr>
          </a:solidFill>
        </p:spPr>
        <p:txBody>
          <a:bodyPr wrap="square" lIns="216000" tIns="0" bIns="54000">
            <a:spAutoFit/>
          </a:bodyPr>
          <a:lstStyle/>
          <a:p>
            <a:r>
              <a:rPr lang="en-US" sz="800" b="1" dirty="0"/>
              <a:t>Private sphere</a:t>
            </a:r>
          </a:p>
        </p:txBody>
      </p:sp>
      <p:sp>
        <p:nvSpPr>
          <p:cNvPr id="28" name="TextBox 27"/>
          <p:cNvSpPr txBox="1">
            <a:spLocks/>
          </p:cNvSpPr>
          <p:nvPr/>
        </p:nvSpPr>
        <p:spPr>
          <a:xfrm>
            <a:off x="7740352" y="3874553"/>
            <a:ext cx="791736" cy="282573"/>
          </a:xfrm>
          <a:prstGeom prst="rect">
            <a:avLst/>
          </a:prstGeom>
          <a:solidFill>
            <a:schemeClr val="bg2">
              <a:lumMod val="20000"/>
              <a:lumOff val="80000"/>
            </a:schemeClr>
          </a:solidFill>
        </p:spPr>
        <p:txBody>
          <a:bodyPr wrap="square" lIns="144000" tIns="0" rIns="72000" bIns="36000" rtlCol="0">
            <a:spAutoFit/>
          </a:bodyPr>
          <a:lstStyle/>
          <a:p>
            <a:r>
              <a:rPr lang="en-US" sz="800" b="1" dirty="0"/>
              <a:t>Public sector</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ChangeArrowheads="1"/>
          </p:cNvSpPr>
          <p:nvPr/>
        </p:nvSpPr>
        <p:spPr bwMode="auto">
          <a:xfrm>
            <a:off x="285750" y="5013176"/>
            <a:ext cx="8750300" cy="1323439"/>
          </a:xfrm>
          <a:prstGeom prst="rect">
            <a:avLst/>
          </a:prstGeom>
          <a:noFill/>
          <a:ln w="9525">
            <a:noFill/>
            <a:miter lim="800000"/>
            <a:headEnd/>
            <a:tailEnd/>
          </a:ln>
        </p:spPr>
        <p:txBody>
          <a:bodyPr>
            <a:spAutoFit/>
          </a:bodyPr>
          <a:lstStyle/>
          <a:p>
            <a:pPr marL="285750" indent="-285750" algn="just" eaLnBrk="0" hangingPunct="0">
              <a:buFont typeface="Arial" pitchFamily="34" charset="0"/>
              <a:buChar char="•"/>
              <a:defRPr/>
            </a:pPr>
            <a:r>
              <a:rPr lang="fr-FR" sz="1600" b="1" kern="0" dirty="0" smtClean="0">
                <a:solidFill>
                  <a:srgbClr val="000099"/>
                </a:solidFill>
                <a:latin typeface="Century Gothic" pitchFamily="34" charset="0"/>
                <a:ea typeface="굴림" pitchFamily="34" charset="-127"/>
                <a:cs typeface="+mn-cs"/>
              </a:rPr>
              <a:t>The Internet </a:t>
            </a:r>
            <a:r>
              <a:rPr lang="fr-FR" sz="1600" b="1" kern="0" dirty="0" err="1" smtClean="0">
                <a:solidFill>
                  <a:srgbClr val="000099"/>
                </a:solidFill>
                <a:latin typeface="Century Gothic" pitchFamily="34" charset="0"/>
                <a:ea typeface="굴림" pitchFamily="34" charset="-127"/>
                <a:cs typeface="+mn-cs"/>
              </a:rPr>
              <a:t>subscriber</a:t>
            </a:r>
            <a:r>
              <a:rPr lang="fr-FR" sz="1600" b="1" kern="0" dirty="0" smtClean="0">
                <a:solidFill>
                  <a:srgbClr val="000099"/>
                </a:solidFill>
                <a:latin typeface="Century Gothic" pitchFamily="34" charset="0"/>
                <a:ea typeface="굴림" pitchFamily="34" charset="-127"/>
                <a:cs typeface="+mn-cs"/>
              </a:rPr>
              <a:t> base has </a:t>
            </a:r>
            <a:r>
              <a:rPr lang="fr-FR" sz="1600" b="1" kern="0" dirty="0" err="1" smtClean="0">
                <a:solidFill>
                  <a:srgbClr val="000099"/>
                </a:solidFill>
                <a:latin typeface="Century Gothic" pitchFamily="34" charset="0"/>
                <a:ea typeface="굴림" pitchFamily="34" charset="-127"/>
                <a:cs typeface="+mn-cs"/>
              </a:rPr>
              <a:t>seen</a:t>
            </a:r>
            <a:r>
              <a:rPr lang="fr-FR" sz="1600" b="1" kern="0" dirty="0" smtClean="0">
                <a:solidFill>
                  <a:srgbClr val="000099"/>
                </a:solidFill>
                <a:latin typeface="Century Gothic" pitchFamily="34" charset="0"/>
                <a:ea typeface="굴림" pitchFamily="34" charset="-127"/>
                <a:cs typeface="+mn-cs"/>
              </a:rPr>
              <a:t> </a:t>
            </a:r>
            <a:r>
              <a:rPr lang="fr-FR" sz="1600" b="1" kern="0" dirty="0" err="1" smtClean="0">
                <a:solidFill>
                  <a:srgbClr val="000099"/>
                </a:solidFill>
                <a:latin typeface="Century Gothic" pitchFamily="34" charset="0"/>
                <a:ea typeface="굴림" pitchFamily="34" charset="-127"/>
                <a:cs typeface="+mn-cs"/>
              </a:rPr>
              <a:t>sustained</a:t>
            </a:r>
            <a:r>
              <a:rPr lang="fr-FR" sz="1600" b="1" kern="0" dirty="0" smtClean="0">
                <a:solidFill>
                  <a:srgbClr val="000099"/>
                </a:solidFill>
                <a:latin typeface="Century Gothic" pitchFamily="34" charset="0"/>
                <a:ea typeface="굴림" pitchFamily="34" charset="-127"/>
                <a:cs typeface="+mn-cs"/>
              </a:rPr>
              <a:t> </a:t>
            </a:r>
            <a:r>
              <a:rPr lang="fr-FR" sz="1600" b="1" kern="0" dirty="0" err="1" smtClean="0">
                <a:solidFill>
                  <a:srgbClr val="000099"/>
                </a:solidFill>
                <a:latin typeface="Century Gothic" pitchFamily="34" charset="0"/>
                <a:ea typeface="굴림" pitchFamily="34" charset="-127"/>
                <a:cs typeface="+mn-cs"/>
              </a:rPr>
              <a:t>growth</a:t>
            </a:r>
            <a:r>
              <a:rPr lang="fr-FR" sz="1600" b="1" kern="0" dirty="0" smtClean="0">
                <a:solidFill>
                  <a:srgbClr val="000099"/>
                </a:solidFill>
                <a:latin typeface="Century Gothic" pitchFamily="34" charset="0"/>
                <a:ea typeface="굴림" pitchFamily="34" charset="-127"/>
                <a:cs typeface="+mn-cs"/>
              </a:rPr>
              <a:t>, </a:t>
            </a:r>
            <a:r>
              <a:rPr lang="fr-FR" sz="1600" b="1" kern="0" dirty="0" err="1" smtClean="0">
                <a:solidFill>
                  <a:srgbClr val="000099"/>
                </a:solidFill>
                <a:latin typeface="Century Gothic" pitchFamily="34" charset="0"/>
                <a:ea typeface="굴림" pitchFamily="34" charset="-127"/>
                <a:cs typeface="+mn-cs"/>
              </a:rPr>
              <a:t>particularly</a:t>
            </a:r>
            <a:r>
              <a:rPr lang="fr-FR" sz="1600" b="1" kern="0" dirty="0" smtClean="0">
                <a:solidFill>
                  <a:srgbClr val="000099"/>
                </a:solidFill>
                <a:latin typeface="Century Gothic" pitchFamily="34" charset="0"/>
                <a:ea typeface="굴림" pitchFamily="34" charset="-127"/>
                <a:cs typeface="+mn-cs"/>
              </a:rPr>
              <a:t> over the </a:t>
            </a:r>
            <a:r>
              <a:rPr lang="fr-FR" sz="1600" b="1" kern="0" dirty="0" err="1" smtClean="0">
                <a:solidFill>
                  <a:srgbClr val="000099"/>
                </a:solidFill>
                <a:latin typeface="Century Gothic" pitchFamily="34" charset="0"/>
                <a:ea typeface="굴림" pitchFamily="34" charset="-127"/>
                <a:cs typeface="+mn-cs"/>
              </a:rPr>
              <a:t>past</a:t>
            </a:r>
            <a:r>
              <a:rPr lang="fr-FR" sz="1600" b="1" kern="0" dirty="0" smtClean="0">
                <a:solidFill>
                  <a:srgbClr val="000099"/>
                </a:solidFill>
                <a:latin typeface="Century Gothic" pitchFamily="34" charset="0"/>
                <a:ea typeface="굴림" pitchFamily="34" charset="-127"/>
                <a:cs typeface="+mn-cs"/>
              </a:rPr>
              <a:t> four </a:t>
            </a:r>
            <a:r>
              <a:rPr lang="fr-FR" sz="1600" b="1" kern="0" dirty="0" err="1" smtClean="0">
                <a:solidFill>
                  <a:srgbClr val="000099"/>
                </a:solidFill>
                <a:latin typeface="Century Gothic" pitchFamily="34" charset="0"/>
                <a:ea typeface="굴림" pitchFamily="34" charset="-127"/>
                <a:cs typeface="+mn-cs"/>
              </a:rPr>
              <a:t>years</a:t>
            </a:r>
            <a:r>
              <a:rPr lang="fr-FR" sz="1600" b="1" kern="0" dirty="0" smtClean="0">
                <a:solidFill>
                  <a:srgbClr val="000099"/>
                </a:solidFill>
                <a:latin typeface="Century Gothic" pitchFamily="34" charset="0"/>
                <a:ea typeface="굴림" pitchFamily="34" charset="-127"/>
                <a:cs typeface="+mn-cs"/>
              </a:rPr>
              <a:t>.</a:t>
            </a:r>
            <a:endParaRPr lang="fr-FR" sz="1600" b="1" kern="0" dirty="0">
              <a:solidFill>
                <a:srgbClr val="000099"/>
              </a:solidFill>
              <a:latin typeface="Century Gothic" pitchFamily="34" charset="0"/>
              <a:ea typeface="굴림" pitchFamily="34" charset="-127"/>
              <a:cs typeface="+mn-cs"/>
            </a:endParaRPr>
          </a:p>
          <a:p>
            <a:pPr marL="285750" indent="-285750" algn="just" eaLnBrk="0" hangingPunct="0">
              <a:buFont typeface="Arial" pitchFamily="34" charset="0"/>
              <a:buChar char="•"/>
              <a:defRPr/>
            </a:pPr>
            <a:r>
              <a:rPr lang="fr-FR" sz="1600" b="1" kern="0" dirty="0" smtClean="0">
                <a:solidFill>
                  <a:srgbClr val="000099"/>
                </a:solidFill>
                <a:latin typeface="Century Gothic" pitchFamily="34" charset="0"/>
                <a:ea typeface="굴림" pitchFamily="34" charset="-127"/>
                <a:cs typeface="+mn-cs"/>
              </a:rPr>
              <a:t>This </a:t>
            </a:r>
            <a:r>
              <a:rPr lang="fr-FR" sz="1600" b="1" kern="0" dirty="0" err="1" smtClean="0">
                <a:solidFill>
                  <a:srgbClr val="000099"/>
                </a:solidFill>
                <a:latin typeface="Century Gothic" pitchFamily="34" charset="0"/>
                <a:ea typeface="굴림" pitchFamily="34" charset="-127"/>
                <a:cs typeface="+mn-cs"/>
              </a:rPr>
              <a:t>growth</a:t>
            </a:r>
            <a:r>
              <a:rPr lang="fr-FR" sz="1600" b="1" kern="0" dirty="0" smtClean="0">
                <a:solidFill>
                  <a:srgbClr val="000099"/>
                </a:solidFill>
                <a:latin typeface="Century Gothic" pitchFamily="34" charset="0"/>
                <a:ea typeface="굴림" pitchFamily="34" charset="-127"/>
                <a:cs typeface="+mn-cs"/>
              </a:rPr>
              <a:t> </a:t>
            </a:r>
            <a:r>
              <a:rPr lang="fr-FR" sz="1600" b="1" kern="0" dirty="0" err="1" smtClean="0">
                <a:solidFill>
                  <a:srgbClr val="000099"/>
                </a:solidFill>
                <a:latin typeface="Century Gothic" pitchFamily="34" charset="0"/>
                <a:ea typeface="굴림" pitchFamily="34" charset="-127"/>
                <a:cs typeface="+mn-cs"/>
              </a:rPr>
              <a:t>is</a:t>
            </a:r>
            <a:r>
              <a:rPr lang="fr-FR" sz="1600" b="1" kern="0" dirty="0" smtClean="0">
                <a:solidFill>
                  <a:srgbClr val="000099"/>
                </a:solidFill>
                <a:latin typeface="Century Gothic" pitchFamily="34" charset="0"/>
                <a:ea typeface="굴림" pitchFamily="34" charset="-127"/>
                <a:cs typeface="+mn-cs"/>
              </a:rPr>
              <a:t> </a:t>
            </a:r>
            <a:r>
              <a:rPr lang="fr-FR" sz="1600" b="1" kern="0" dirty="0" err="1" smtClean="0">
                <a:solidFill>
                  <a:srgbClr val="000099"/>
                </a:solidFill>
                <a:latin typeface="Century Gothic" pitchFamily="34" charset="0"/>
                <a:ea typeface="굴림" pitchFamily="34" charset="-127"/>
                <a:cs typeface="+mn-cs"/>
              </a:rPr>
              <a:t>essentially</a:t>
            </a:r>
            <a:r>
              <a:rPr lang="fr-FR" sz="1600" b="1" kern="0" dirty="0" smtClean="0">
                <a:solidFill>
                  <a:srgbClr val="000099"/>
                </a:solidFill>
                <a:latin typeface="Century Gothic" pitchFamily="34" charset="0"/>
                <a:ea typeface="굴림" pitchFamily="34" charset="-127"/>
                <a:cs typeface="+mn-cs"/>
              </a:rPr>
              <a:t> due to the </a:t>
            </a:r>
            <a:r>
              <a:rPr lang="fr-FR" sz="1600" b="1" kern="0" dirty="0" err="1" smtClean="0">
                <a:solidFill>
                  <a:srgbClr val="000099"/>
                </a:solidFill>
                <a:latin typeface="Century Gothic" pitchFamily="34" charset="0"/>
                <a:ea typeface="굴림" pitchFamily="34" charset="-127"/>
                <a:cs typeface="+mn-cs"/>
              </a:rPr>
              <a:t>development</a:t>
            </a:r>
            <a:r>
              <a:rPr lang="fr-FR" sz="1600" b="1" kern="0" dirty="0" smtClean="0">
                <a:solidFill>
                  <a:srgbClr val="000099"/>
                </a:solidFill>
                <a:latin typeface="Century Gothic" pitchFamily="34" charset="0"/>
                <a:ea typeface="굴림" pitchFamily="34" charset="-127"/>
                <a:cs typeface="+mn-cs"/>
              </a:rPr>
              <a:t> of 3G mobile Internet </a:t>
            </a:r>
            <a:r>
              <a:rPr lang="fr-FR" sz="1600" b="1" kern="0" dirty="0" err="1" smtClean="0">
                <a:solidFill>
                  <a:srgbClr val="000099"/>
                </a:solidFill>
                <a:latin typeface="Century Gothic" pitchFamily="34" charset="0"/>
                <a:ea typeface="굴림" pitchFamily="34" charset="-127"/>
                <a:cs typeface="+mn-cs"/>
              </a:rPr>
              <a:t>offers</a:t>
            </a:r>
            <a:r>
              <a:rPr lang="fr-FR" sz="1600" b="1" kern="0" dirty="0" smtClean="0">
                <a:solidFill>
                  <a:srgbClr val="000099"/>
                </a:solidFill>
                <a:latin typeface="Century Gothic" pitchFamily="34" charset="0"/>
                <a:ea typeface="굴림" pitchFamily="34" charset="-127"/>
                <a:cs typeface="+mn-cs"/>
              </a:rPr>
              <a:t>.  </a:t>
            </a:r>
            <a:endParaRPr lang="fr-FR" sz="1600" b="1" kern="0" dirty="0">
              <a:solidFill>
                <a:srgbClr val="000099"/>
              </a:solidFill>
              <a:latin typeface="Century Gothic" pitchFamily="34" charset="0"/>
              <a:ea typeface="굴림" pitchFamily="34" charset="-127"/>
              <a:cs typeface="+mn-cs"/>
            </a:endParaRPr>
          </a:p>
          <a:p>
            <a:pPr marL="285750" indent="-285750" algn="just" eaLnBrk="0" hangingPunct="0">
              <a:buFont typeface="Arial" pitchFamily="34" charset="0"/>
              <a:buChar char="•"/>
              <a:defRPr/>
            </a:pPr>
            <a:r>
              <a:rPr lang="fr-FR" sz="1600" b="1" kern="0" dirty="0" smtClean="0">
                <a:solidFill>
                  <a:srgbClr val="000099"/>
                </a:solidFill>
                <a:latin typeface="Century Gothic" pitchFamily="34" charset="0"/>
                <a:ea typeface="굴림" pitchFamily="34" charset="-127"/>
                <a:cs typeface="+mn-cs"/>
              </a:rPr>
              <a:t>Of the over four million </a:t>
            </a:r>
            <a:r>
              <a:rPr lang="fr-FR" sz="1600" b="1" kern="0" dirty="0" err="1" smtClean="0">
                <a:solidFill>
                  <a:srgbClr val="000099"/>
                </a:solidFill>
                <a:latin typeface="Century Gothic" pitchFamily="34" charset="0"/>
                <a:ea typeface="굴림" pitchFamily="34" charset="-127"/>
                <a:cs typeface="+mn-cs"/>
              </a:rPr>
              <a:t>subscribers</a:t>
            </a:r>
            <a:r>
              <a:rPr lang="fr-FR" sz="1600" b="1" kern="0" dirty="0" smtClean="0">
                <a:solidFill>
                  <a:srgbClr val="000099"/>
                </a:solidFill>
                <a:latin typeface="Century Gothic" pitchFamily="34" charset="0"/>
                <a:ea typeface="굴림" pitchFamily="34" charset="-127"/>
                <a:cs typeface="+mn-cs"/>
              </a:rPr>
              <a:t>, </a:t>
            </a:r>
            <a:r>
              <a:rPr lang="fr-FR" sz="1600" b="1" kern="0" dirty="0" err="1" smtClean="0">
                <a:solidFill>
                  <a:srgbClr val="000099"/>
                </a:solidFill>
                <a:latin typeface="Century Gothic" pitchFamily="34" charset="0"/>
                <a:ea typeface="굴림" pitchFamily="34" charset="-127"/>
                <a:cs typeface="+mn-cs"/>
              </a:rPr>
              <a:t>almost</a:t>
            </a:r>
            <a:r>
              <a:rPr lang="fr-FR" sz="1600" b="1" kern="0" dirty="0" smtClean="0">
                <a:solidFill>
                  <a:srgbClr val="000099"/>
                </a:solidFill>
                <a:latin typeface="Century Gothic" pitchFamily="34" charset="0"/>
                <a:ea typeface="굴림" pitchFamily="34" charset="-127"/>
                <a:cs typeface="+mn-cs"/>
              </a:rPr>
              <a:t> 82% </a:t>
            </a:r>
            <a:r>
              <a:rPr lang="fr-FR" sz="1600" b="1" kern="0" dirty="0" err="1" smtClean="0">
                <a:solidFill>
                  <a:srgbClr val="000099"/>
                </a:solidFill>
                <a:latin typeface="Century Gothic" pitchFamily="34" charset="0"/>
                <a:ea typeface="굴림" pitchFamily="34" charset="-127"/>
                <a:cs typeface="+mn-cs"/>
              </a:rPr>
              <a:t>currently</a:t>
            </a:r>
            <a:r>
              <a:rPr lang="fr-FR" sz="1600" b="1" kern="0" dirty="0" smtClean="0">
                <a:solidFill>
                  <a:srgbClr val="000099"/>
                </a:solidFill>
                <a:latin typeface="Century Gothic" pitchFamily="34" charset="0"/>
                <a:ea typeface="굴림" pitchFamily="34" charset="-127"/>
                <a:cs typeface="+mn-cs"/>
              </a:rPr>
              <a:t> use 3G mobile connections as </a:t>
            </a:r>
            <a:r>
              <a:rPr lang="fr-FR" sz="1600" b="1" kern="0" dirty="0" err="1" smtClean="0">
                <a:solidFill>
                  <a:srgbClr val="000099"/>
                </a:solidFill>
                <a:latin typeface="Century Gothic" pitchFamily="34" charset="0"/>
                <a:ea typeface="굴림" pitchFamily="34" charset="-127"/>
                <a:cs typeface="+mn-cs"/>
              </a:rPr>
              <a:t>against</a:t>
            </a:r>
            <a:r>
              <a:rPr lang="fr-FR" sz="1600" b="1" kern="0" dirty="0" smtClean="0">
                <a:solidFill>
                  <a:srgbClr val="000099"/>
                </a:solidFill>
                <a:latin typeface="Century Gothic" pitchFamily="34" charset="0"/>
                <a:ea typeface="굴림" pitchFamily="34" charset="-127"/>
                <a:cs typeface="+mn-cs"/>
              </a:rPr>
              <a:t> 17.8% for </a:t>
            </a:r>
            <a:r>
              <a:rPr lang="fr-FR" sz="1600" b="1" kern="0" dirty="0" err="1" smtClean="0">
                <a:solidFill>
                  <a:srgbClr val="000099"/>
                </a:solidFill>
                <a:latin typeface="Century Gothic" pitchFamily="34" charset="0"/>
                <a:ea typeface="굴림" pitchFamily="34" charset="-127"/>
                <a:cs typeface="+mn-cs"/>
              </a:rPr>
              <a:t>fixed</a:t>
            </a:r>
            <a:r>
              <a:rPr lang="fr-FR" sz="1600" b="1" kern="0" dirty="0" smtClean="0">
                <a:solidFill>
                  <a:srgbClr val="000099"/>
                </a:solidFill>
                <a:latin typeface="Century Gothic" pitchFamily="34" charset="0"/>
                <a:ea typeface="굴림" pitchFamily="34" charset="-127"/>
                <a:cs typeface="+mn-cs"/>
              </a:rPr>
              <a:t> ADSL.</a:t>
            </a:r>
            <a:endParaRPr lang="fr-FR" sz="1600" b="1" kern="0" dirty="0">
              <a:solidFill>
                <a:srgbClr val="000099"/>
              </a:solidFill>
              <a:latin typeface="Century Gothic" pitchFamily="34" charset="0"/>
              <a:ea typeface="굴림" pitchFamily="34" charset="-127"/>
              <a:cs typeface="+mn-cs"/>
            </a:endParaRPr>
          </a:p>
        </p:txBody>
      </p:sp>
      <p:graphicFrame>
        <p:nvGraphicFramePr>
          <p:cNvPr id="3074" name="Objet 6"/>
          <p:cNvGraphicFramePr>
            <a:graphicFrameLocks/>
          </p:cNvGraphicFramePr>
          <p:nvPr>
            <p:extLst>
              <p:ext uri="{D42A27DB-BD31-4B8C-83A1-F6EECF244321}">
                <p14:modId xmlns:p14="http://schemas.microsoft.com/office/powerpoint/2010/main" val="3434608474"/>
              </p:ext>
            </p:extLst>
          </p:nvPr>
        </p:nvGraphicFramePr>
        <p:xfrm>
          <a:off x="14660" y="1071563"/>
          <a:ext cx="4989388" cy="3895725"/>
        </p:xfrm>
        <a:graphic>
          <a:graphicData uri="http://schemas.openxmlformats.org/presentationml/2006/ole">
            <mc:AlternateContent xmlns:mc="http://schemas.openxmlformats.org/markup-compatibility/2006">
              <mc:Choice xmlns:v="urn:schemas-microsoft-com:vml" Requires="v">
                <p:oleObj spid="_x0000_s73796" name="Worksheet" r:id="rId4" imgW="4238625" imgH="3190875" progId="Excel.Sheet.8">
                  <p:embed/>
                </p:oleObj>
              </mc:Choice>
              <mc:Fallback>
                <p:oleObj name="Worksheet" r:id="rId4" imgW="4238625" imgH="3190875" progId="Excel.Sheet.8">
                  <p:embed/>
                  <p:pic>
                    <p:nvPicPr>
                      <p:cNvPr id="0" name=""/>
                      <p:cNvPicPr>
                        <a:picLocks noChangeArrowheads="1"/>
                      </p:cNvPicPr>
                      <p:nvPr/>
                    </p:nvPicPr>
                    <p:blipFill>
                      <a:blip r:embed="rId5"/>
                      <a:srcRect/>
                      <a:stretch>
                        <a:fillRect/>
                      </a:stretch>
                    </p:blipFill>
                    <p:spPr bwMode="auto">
                      <a:xfrm>
                        <a:off x="14660" y="1071563"/>
                        <a:ext cx="4989388" cy="38957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6" name="Graphique 5"/>
          <p:cNvGraphicFramePr/>
          <p:nvPr>
            <p:extLst>
              <p:ext uri="{D42A27DB-BD31-4B8C-83A1-F6EECF244321}">
                <p14:modId xmlns:p14="http://schemas.microsoft.com/office/powerpoint/2010/main" val="3286894589"/>
              </p:ext>
            </p:extLst>
          </p:nvPr>
        </p:nvGraphicFramePr>
        <p:xfrm>
          <a:off x="5004048" y="1124744"/>
          <a:ext cx="3960440" cy="3744416"/>
        </p:xfrm>
        <a:graphic>
          <a:graphicData uri="http://schemas.openxmlformats.org/drawingml/2006/chart">
            <c:chart xmlns:c="http://schemas.openxmlformats.org/drawingml/2006/chart" xmlns:r="http://schemas.openxmlformats.org/officeDocument/2006/relationships" r:id="rId6"/>
          </a:graphicData>
        </a:graphic>
      </p:graphicFrame>
      <p:sp>
        <p:nvSpPr>
          <p:cNvPr id="5" name="Rectangle 4"/>
          <p:cNvSpPr/>
          <p:nvPr/>
        </p:nvSpPr>
        <p:spPr>
          <a:xfrm>
            <a:off x="0" y="298907"/>
            <a:ext cx="9144000" cy="523220"/>
          </a:xfrm>
          <a:prstGeom prst="rect">
            <a:avLst/>
          </a:prstGeom>
        </p:spPr>
        <p:txBody>
          <a:bodyPr wrap="square">
            <a:spAutoFit/>
          </a:bodyPr>
          <a:lstStyle/>
          <a:p>
            <a:pPr algn="ctr"/>
            <a:r>
              <a:rPr lang="en-US" sz="2800" b="1" smtClean="0">
                <a:solidFill>
                  <a:schemeClr val="bg2"/>
                </a:solidFill>
                <a:latin typeface="+mj-lt"/>
                <a:ea typeface="+mj-ea"/>
                <a:cs typeface="+mj-cs"/>
              </a:rPr>
              <a:t>The 3G mobile Internet service in Morocco</a:t>
            </a:r>
            <a:endParaRPr lang="fr-FR" sz="2800" b="1" dirty="0">
              <a:solidFill>
                <a:schemeClr val="bg2"/>
              </a:solidFill>
              <a:latin typeface="+mj-lt"/>
              <a:ea typeface="+mj-ea"/>
              <a:cs typeface="+mj-cs"/>
            </a:endParaRPr>
          </a:p>
        </p:txBody>
      </p:sp>
      <p:sp>
        <p:nvSpPr>
          <p:cNvPr id="11" name="Rectangle 10"/>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
        <p:nvSpPr>
          <p:cNvPr id="2" name="TextBox 1"/>
          <p:cNvSpPr txBox="1"/>
          <p:nvPr/>
        </p:nvSpPr>
        <p:spPr>
          <a:xfrm>
            <a:off x="539552" y="1275163"/>
            <a:ext cx="3293256" cy="461665"/>
          </a:xfrm>
          <a:prstGeom prst="rect">
            <a:avLst/>
          </a:prstGeom>
          <a:solidFill>
            <a:schemeClr val="bg1"/>
          </a:solidFill>
        </p:spPr>
        <p:txBody>
          <a:bodyPr wrap="square" rtlCol="0">
            <a:spAutoFit/>
          </a:bodyPr>
          <a:lstStyle/>
          <a:p>
            <a:pPr algn="ctr"/>
            <a:r>
              <a:rPr lang="en-US" sz="1200" b="1" dirty="0"/>
              <a:t>Growth in the Internet subscriber base and penetration rate</a:t>
            </a:r>
          </a:p>
        </p:txBody>
      </p:sp>
      <p:sp>
        <p:nvSpPr>
          <p:cNvPr id="3" name="TextBox 2"/>
          <p:cNvSpPr txBox="1"/>
          <p:nvPr/>
        </p:nvSpPr>
        <p:spPr>
          <a:xfrm>
            <a:off x="6084168" y="4232348"/>
            <a:ext cx="2005905" cy="190240"/>
          </a:xfrm>
          <a:prstGeom prst="rect">
            <a:avLst/>
          </a:prstGeom>
          <a:noFill/>
        </p:spPr>
        <p:txBody>
          <a:bodyPr wrap="square" tIns="0" bIns="36000" rtlCol="0">
            <a:spAutoFit/>
          </a:bodyPr>
          <a:lstStyle/>
          <a:p>
            <a:r>
              <a:rPr lang="en-US" sz="1000" dirty="0" smtClean="0"/>
              <a:t>ADSL</a:t>
            </a:r>
            <a:endParaRPr lang="en-US" sz="1000" dirty="0"/>
          </a:p>
        </p:txBody>
      </p:sp>
      <p:sp>
        <p:nvSpPr>
          <p:cNvPr id="12" name="TextBox 11"/>
          <p:cNvSpPr txBox="1"/>
          <p:nvPr/>
        </p:nvSpPr>
        <p:spPr>
          <a:xfrm>
            <a:off x="6084168" y="4378022"/>
            <a:ext cx="2005905" cy="400110"/>
          </a:xfrm>
          <a:prstGeom prst="rect">
            <a:avLst/>
          </a:prstGeom>
          <a:noFill/>
        </p:spPr>
        <p:txBody>
          <a:bodyPr wrap="square" rtlCol="0">
            <a:spAutoFit/>
          </a:bodyPr>
          <a:lstStyle/>
          <a:p>
            <a:r>
              <a:rPr lang="en-US" sz="1000" dirty="0"/>
              <a:t>3G Internet</a:t>
            </a:r>
          </a:p>
          <a:p>
            <a:r>
              <a:rPr lang="en-US" sz="1000" dirty="0"/>
              <a:t>Other Internet offers</a:t>
            </a:r>
          </a:p>
        </p:txBody>
      </p:sp>
      <p:sp>
        <p:nvSpPr>
          <p:cNvPr id="13" name="TextBox 12"/>
          <p:cNvSpPr txBox="1"/>
          <p:nvPr/>
        </p:nvSpPr>
        <p:spPr>
          <a:xfrm>
            <a:off x="722521" y="4600646"/>
            <a:ext cx="1656183" cy="369332"/>
          </a:xfrm>
          <a:prstGeom prst="rect">
            <a:avLst/>
          </a:prstGeom>
          <a:solidFill>
            <a:schemeClr val="bg1"/>
          </a:solidFill>
        </p:spPr>
        <p:txBody>
          <a:bodyPr wrap="square" tIns="0" bIns="0" rtlCol="0">
            <a:spAutoFit/>
          </a:bodyPr>
          <a:lstStyle/>
          <a:p>
            <a:r>
              <a:rPr lang="en-US" sz="800" dirty="0">
                <a:latin typeface="+mj-lt"/>
              </a:rPr>
              <a:t>Subscriber base for other Internet offers</a:t>
            </a:r>
          </a:p>
          <a:p>
            <a:r>
              <a:rPr lang="en-US" sz="800" dirty="0">
                <a:latin typeface="+mj-lt"/>
              </a:rPr>
              <a:t>ADSL subscriber base</a:t>
            </a:r>
          </a:p>
        </p:txBody>
      </p:sp>
      <p:sp>
        <p:nvSpPr>
          <p:cNvPr id="14" name="TextBox 13"/>
          <p:cNvSpPr txBox="1"/>
          <p:nvPr/>
        </p:nvSpPr>
        <p:spPr>
          <a:xfrm>
            <a:off x="3004717" y="4610313"/>
            <a:ext cx="1656183" cy="246221"/>
          </a:xfrm>
          <a:prstGeom prst="rect">
            <a:avLst/>
          </a:prstGeom>
          <a:solidFill>
            <a:schemeClr val="bg1"/>
          </a:solidFill>
        </p:spPr>
        <p:txBody>
          <a:bodyPr wrap="square" tIns="0" bIns="0" rtlCol="0">
            <a:spAutoFit/>
          </a:bodyPr>
          <a:lstStyle/>
          <a:p>
            <a:r>
              <a:rPr lang="en-US" sz="800" dirty="0"/>
              <a:t>3G Internet subscriber base</a:t>
            </a:r>
          </a:p>
          <a:p>
            <a:r>
              <a:rPr lang="en-US" sz="800" dirty="0"/>
              <a:t>Internet penetration rate</a:t>
            </a:r>
            <a:endParaRPr lang="en-US" sz="600" dirty="0"/>
          </a:p>
        </p:txBody>
      </p:sp>
      <p:sp>
        <p:nvSpPr>
          <p:cNvPr id="7" name="TextBox 6"/>
          <p:cNvSpPr txBox="1"/>
          <p:nvPr/>
        </p:nvSpPr>
        <p:spPr>
          <a:xfrm>
            <a:off x="3832808" y="1275163"/>
            <a:ext cx="739192" cy="288000"/>
          </a:xfrm>
          <a:prstGeom prst="rect">
            <a:avLst/>
          </a:prstGeom>
          <a:solidFill>
            <a:schemeClr val="bg1"/>
          </a:solidFill>
        </p:spPr>
        <p:txBody>
          <a:bodyPr wrap="square" rtlCol="0">
            <a:spAutoFit/>
          </a:bodyPr>
          <a:lstStyle/>
          <a:p>
            <a:endParaRPr lang="en-US"/>
          </a:p>
        </p:txBody>
      </p:sp>
      <p:sp>
        <p:nvSpPr>
          <p:cNvPr id="15" name="Espace réservé du numéro de diapositive 1"/>
          <p:cNvSpPr txBox="1">
            <a:spLocks/>
          </p:cNvSpPr>
          <p:nvPr/>
        </p:nvSpPr>
        <p:spPr bwMode="auto">
          <a:xfrm>
            <a:off x="7669212" y="6444422"/>
            <a:ext cx="1366838" cy="2889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defPPr>
              <a:defRPr lang="en-US"/>
            </a:defPPr>
            <a:lvl1pPr algn="r" rtl="0" eaLnBrk="0" fontAlgn="base" hangingPunct="0">
              <a:spcBef>
                <a:spcPct val="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0"/>
              </a:spcBef>
              <a:spcAft>
                <a:spcPct val="0"/>
              </a:spcAft>
              <a:defRPr sz="3200" kern="1200">
                <a:solidFill>
                  <a:schemeClr val="tx1"/>
                </a:solidFill>
                <a:latin typeface="Verdana" pitchFamily="34" charset="0"/>
                <a:ea typeface="+mn-ea"/>
                <a:cs typeface="+mn-cs"/>
              </a:defRPr>
            </a:lvl2pPr>
            <a:lvl3pPr marL="914400" algn="l" rtl="0" eaLnBrk="0" fontAlgn="base" hangingPunct="0">
              <a:spcBef>
                <a:spcPct val="0"/>
              </a:spcBef>
              <a:spcAft>
                <a:spcPct val="0"/>
              </a:spcAft>
              <a:defRPr sz="3200" kern="1200">
                <a:solidFill>
                  <a:schemeClr val="tx1"/>
                </a:solidFill>
                <a:latin typeface="Verdana" pitchFamily="34" charset="0"/>
                <a:ea typeface="+mn-ea"/>
                <a:cs typeface="+mn-cs"/>
              </a:defRPr>
            </a:lvl3pPr>
            <a:lvl4pPr marL="1371600" algn="l" rtl="0" eaLnBrk="0" fontAlgn="base" hangingPunct="0">
              <a:spcBef>
                <a:spcPct val="0"/>
              </a:spcBef>
              <a:spcAft>
                <a:spcPct val="0"/>
              </a:spcAft>
              <a:defRPr sz="3200" kern="1200">
                <a:solidFill>
                  <a:schemeClr val="tx1"/>
                </a:solidFill>
                <a:latin typeface="Verdana" pitchFamily="34" charset="0"/>
                <a:ea typeface="+mn-ea"/>
                <a:cs typeface="+mn-cs"/>
              </a:defRPr>
            </a:lvl4pPr>
            <a:lvl5pPr marL="1828800" algn="l" rtl="0" eaLnBrk="0" fontAlgn="base" hangingPunct="0">
              <a:spcBef>
                <a:spcPct val="0"/>
              </a:spcBef>
              <a:spcAft>
                <a:spcPct val="0"/>
              </a:spcAft>
              <a:defRPr sz="3200" kern="1200">
                <a:solidFill>
                  <a:schemeClr val="tx1"/>
                </a:solidFill>
                <a:latin typeface="Verdana" pitchFamily="34" charset="0"/>
                <a:ea typeface="+mn-ea"/>
                <a:cs typeface="+mn-cs"/>
              </a:defRPr>
            </a:lvl5pPr>
            <a:lvl6pPr marL="2286000" algn="l" defTabSz="914400" rtl="0" eaLnBrk="1" latinLnBrk="0" hangingPunct="1">
              <a:defRPr sz="3200" kern="1200">
                <a:solidFill>
                  <a:schemeClr val="tx1"/>
                </a:solidFill>
                <a:latin typeface="Verdana" pitchFamily="34" charset="0"/>
                <a:ea typeface="+mn-ea"/>
                <a:cs typeface="+mn-cs"/>
              </a:defRPr>
            </a:lvl6pPr>
            <a:lvl7pPr marL="2743200" algn="l" defTabSz="914400" rtl="0" eaLnBrk="1" latinLnBrk="0" hangingPunct="1">
              <a:defRPr sz="3200" kern="1200">
                <a:solidFill>
                  <a:schemeClr val="tx1"/>
                </a:solidFill>
                <a:latin typeface="Verdana" pitchFamily="34" charset="0"/>
                <a:ea typeface="+mn-ea"/>
                <a:cs typeface="+mn-cs"/>
              </a:defRPr>
            </a:lvl7pPr>
            <a:lvl8pPr marL="3200400" algn="l" defTabSz="914400" rtl="0" eaLnBrk="1" latinLnBrk="0" hangingPunct="1">
              <a:defRPr sz="3200" kern="1200">
                <a:solidFill>
                  <a:schemeClr val="tx1"/>
                </a:solidFill>
                <a:latin typeface="Verdana" pitchFamily="34" charset="0"/>
                <a:ea typeface="+mn-ea"/>
                <a:cs typeface="+mn-cs"/>
              </a:defRPr>
            </a:lvl8pPr>
            <a:lvl9pPr marL="3657600" algn="l" defTabSz="914400" rtl="0" eaLnBrk="1" latinLnBrk="0" hangingPunct="1">
              <a:defRPr sz="3200" kern="1200">
                <a:solidFill>
                  <a:schemeClr val="tx1"/>
                </a:solidFill>
                <a:latin typeface="Verdana" pitchFamily="34" charset="0"/>
                <a:ea typeface="+mn-ea"/>
                <a:cs typeface="+mn-cs"/>
              </a:defRPr>
            </a:lvl9pPr>
          </a:lstStyle>
          <a:p>
            <a:pPr>
              <a:defRPr/>
            </a:pPr>
            <a:fld id="{93B09C60-56E3-49E9-AC4E-AB6A11F44413}" type="slidenum">
              <a:rPr lang="en-US" smtClean="0"/>
              <a:pPr>
                <a:defRPr/>
              </a:pPr>
              <a:t>8</a:t>
            </a:fld>
            <a:endParaRPr lang="en-US" dirty="0"/>
          </a:p>
        </p:txBody>
      </p:sp>
    </p:spTree>
    <p:extLst>
      <p:ext uri="{BB962C8B-B14F-4D97-AF65-F5344CB8AC3E}">
        <p14:creationId xmlns:p14="http://schemas.microsoft.com/office/powerpoint/2010/main" val="176383187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8"/>
          <p:cNvSpPr>
            <a:spLocks noGrp="1" noChangeArrowheads="1"/>
          </p:cNvSpPr>
          <p:nvPr>
            <p:ph type="title"/>
          </p:nvPr>
        </p:nvSpPr>
        <p:spPr>
          <a:xfrm>
            <a:off x="0" y="620688"/>
            <a:ext cx="9144000" cy="431800"/>
          </a:xfrm>
        </p:spPr>
        <p:txBody>
          <a:bodyPr/>
          <a:lstStyle/>
          <a:p>
            <a:pPr lvl="0"/>
            <a:r>
              <a:rPr lang="en-US" sz="2800" kern="1200">
                <a:solidFill>
                  <a:srgbClr val="000099"/>
                </a:solidFill>
                <a:ea typeface="+mn-ea"/>
                <a:cs typeface="+mn-cs"/>
              </a:rPr>
              <a:t>The 3G mobile Internet service in Morocco</a:t>
            </a:r>
            <a:endParaRPr lang="fr-FR" sz="2800" kern="1200" dirty="0">
              <a:solidFill>
                <a:srgbClr val="000099"/>
              </a:solidFill>
              <a:ea typeface="+mn-ea"/>
              <a:cs typeface="+mn-cs"/>
            </a:endParaRPr>
          </a:p>
        </p:txBody>
      </p:sp>
      <p:pic>
        <p:nvPicPr>
          <p:cNvPr id="5" name="Picture 2" descr="image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71550" y="1301183"/>
            <a:ext cx="7345363" cy="4537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Espace réservé du numéro de diapositive 1"/>
          <p:cNvSpPr>
            <a:spLocks noGrp="1"/>
          </p:cNvSpPr>
          <p:nvPr>
            <p:ph type="sldNum" sz="quarter" idx="11"/>
          </p:nvPr>
        </p:nvSpPr>
        <p:spPr/>
        <p:txBody>
          <a:bodyPr/>
          <a:lstStyle/>
          <a:p>
            <a:pPr>
              <a:defRPr/>
            </a:pPr>
            <a:fld id="{93B09C60-56E3-49E9-AC4E-AB6A11F44413}" type="slidenum">
              <a:rPr lang="en-US" smtClean="0"/>
              <a:pPr>
                <a:defRPr/>
              </a:pPr>
              <a:t>9</a:t>
            </a:fld>
            <a:endParaRPr lang="en-US" dirty="0"/>
          </a:p>
        </p:txBody>
      </p:sp>
      <p:sp>
        <p:nvSpPr>
          <p:cNvPr id="7" name="Rectangle 6"/>
          <p:cNvSpPr/>
          <p:nvPr/>
        </p:nvSpPr>
        <p:spPr>
          <a:xfrm>
            <a:off x="-29328" y="6596390"/>
            <a:ext cx="2408032" cy="261610"/>
          </a:xfrm>
          <a:prstGeom prst="rect">
            <a:avLst/>
          </a:prstGeom>
        </p:spPr>
        <p:txBody>
          <a:bodyPr wrap="none">
            <a:spAutoFit/>
          </a:bodyPr>
          <a:lstStyle/>
          <a:p>
            <a:r>
              <a:rPr lang="fr-FR" sz="1100" b="1" i="1" dirty="0" smtClean="0"/>
              <a:t>Ouagadougou, </a:t>
            </a:r>
            <a:r>
              <a:rPr lang="fr-FR" sz="1100" b="1" i="1" smtClean="0"/>
              <a:t>18 July 2013</a:t>
            </a:r>
            <a:endParaRPr lang="fr-FR" sz="1100" b="1" i="1" dirty="0" smtClean="0"/>
          </a:p>
        </p:txBody>
      </p:sp>
      <p:sp>
        <p:nvSpPr>
          <p:cNvPr id="3" name="TextBox 2"/>
          <p:cNvSpPr txBox="1"/>
          <p:nvPr/>
        </p:nvSpPr>
        <p:spPr>
          <a:xfrm>
            <a:off x="1835696" y="1548198"/>
            <a:ext cx="5472608" cy="443368"/>
          </a:xfrm>
          <a:prstGeom prst="rect">
            <a:avLst/>
          </a:prstGeom>
          <a:solidFill>
            <a:schemeClr val="bg1"/>
          </a:solidFill>
        </p:spPr>
        <p:txBody>
          <a:bodyPr wrap="square" tIns="180000" rtlCol="0">
            <a:spAutoFit/>
          </a:bodyPr>
          <a:lstStyle/>
          <a:p>
            <a:pPr algn="ctr"/>
            <a:r>
              <a:rPr lang="en-US" sz="1400" b="1" dirty="0"/>
              <a:t>Growth in the number of Internet users (millions)</a:t>
            </a:r>
          </a:p>
        </p:txBody>
      </p:sp>
      <p:sp>
        <p:nvSpPr>
          <p:cNvPr id="4" name="TextBox 3"/>
          <p:cNvSpPr txBox="1"/>
          <p:nvPr/>
        </p:nvSpPr>
        <p:spPr>
          <a:xfrm>
            <a:off x="2378704" y="4239561"/>
            <a:ext cx="537112" cy="230832"/>
          </a:xfrm>
          <a:prstGeom prst="rect">
            <a:avLst/>
          </a:prstGeom>
          <a:solidFill>
            <a:schemeClr val="bg1"/>
          </a:solidFill>
        </p:spPr>
        <p:txBody>
          <a:bodyPr wrap="square" bIns="0" rtlCol="0">
            <a:spAutoFit/>
          </a:bodyPr>
          <a:lstStyle/>
          <a:p>
            <a:r>
              <a:rPr lang="en-US" sz="1200" b="1" dirty="0" smtClean="0"/>
              <a:t>3.5</a:t>
            </a:r>
            <a:endParaRPr lang="en-US" sz="1200" b="1" dirty="0"/>
          </a:p>
        </p:txBody>
      </p:sp>
      <p:sp>
        <p:nvSpPr>
          <p:cNvPr id="8" name="TextBox 7"/>
          <p:cNvSpPr txBox="1"/>
          <p:nvPr/>
        </p:nvSpPr>
        <p:spPr>
          <a:xfrm>
            <a:off x="3131840" y="3985646"/>
            <a:ext cx="537112" cy="276999"/>
          </a:xfrm>
          <a:prstGeom prst="rect">
            <a:avLst/>
          </a:prstGeom>
          <a:solidFill>
            <a:schemeClr val="bg1"/>
          </a:solidFill>
        </p:spPr>
        <p:txBody>
          <a:bodyPr wrap="square" rtlCol="0">
            <a:spAutoFit/>
          </a:bodyPr>
          <a:lstStyle/>
          <a:p>
            <a:r>
              <a:rPr lang="en-US" sz="1200" b="1" dirty="0" smtClean="0"/>
              <a:t>4.6</a:t>
            </a:r>
            <a:endParaRPr lang="en-US" sz="1200" b="1" dirty="0"/>
          </a:p>
        </p:txBody>
      </p:sp>
      <p:sp>
        <p:nvSpPr>
          <p:cNvPr id="9" name="TextBox 8"/>
          <p:cNvSpPr txBox="1"/>
          <p:nvPr/>
        </p:nvSpPr>
        <p:spPr>
          <a:xfrm>
            <a:off x="3851920" y="3671320"/>
            <a:ext cx="609120" cy="276999"/>
          </a:xfrm>
          <a:prstGeom prst="rect">
            <a:avLst/>
          </a:prstGeom>
          <a:solidFill>
            <a:schemeClr val="bg1"/>
          </a:solidFill>
        </p:spPr>
        <p:txBody>
          <a:bodyPr wrap="square" rtlCol="0">
            <a:spAutoFit/>
          </a:bodyPr>
          <a:lstStyle/>
          <a:p>
            <a:r>
              <a:rPr lang="en-US" sz="1200" b="1" dirty="0" smtClean="0"/>
              <a:t>6.1</a:t>
            </a:r>
            <a:endParaRPr lang="en-US" sz="1200" b="1" dirty="0"/>
          </a:p>
        </p:txBody>
      </p:sp>
      <p:sp>
        <p:nvSpPr>
          <p:cNvPr id="10" name="TextBox 9"/>
          <p:cNvSpPr txBox="1"/>
          <p:nvPr/>
        </p:nvSpPr>
        <p:spPr>
          <a:xfrm>
            <a:off x="4572000" y="3569721"/>
            <a:ext cx="537112" cy="276999"/>
          </a:xfrm>
          <a:prstGeom prst="rect">
            <a:avLst/>
          </a:prstGeom>
          <a:solidFill>
            <a:schemeClr val="bg1"/>
          </a:solidFill>
        </p:spPr>
        <p:txBody>
          <a:bodyPr wrap="square" rtlCol="0">
            <a:spAutoFit/>
          </a:bodyPr>
          <a:lstStyle/>
          <a:p>
            <a:r>
              <a:rPr lang="en-US" sz="1200" b="1" dirty="0" smtClean="0"/>
              <a:t>6.6</a:t>
            </a:r>
            <a:endParaRPr lang="en-US" sz="1200" b="1" dirty="0"/>
          </a:p>
        </p:txBody>
      </p:sp>
      <p:sp>
        <p:nvSpPr>
          <p:cNvPr id="11" name="TextBox 10"/>
          <p:cNvSpPr txBox="1"/>
          <p:nvPr/>
        </p:nvSpPr>
        <p:spPr>
          <a:xfrm>
            <a:off x="5164400" y="2915491"/>
            <a:ext cx="647700" cy="276999"/>
          </a:xfrm>
          <a:prstGeom prst="rect">
            <a:avLst/>
          </a:prstGeom>
          <a:solidFill>
            <a:schemeClr val="bg1"/>
          </a:solidFill>
        </p:spPr>
        <p:txBody>
          <a:bodyPr wrap="square" rtlCol="0">
            <a:spAutoFit/>
          </a:bodyPr>
          <a:lstStyle/>
          <a:p>
            <a:r>
              <a:rPr lang="en-US" sz="1200" b="1" dirty="0" smtClean="0"/>
              <a:t>10.3</a:t>
            </a:r>
            <a:endParaRPr lang="en-US" sz="1200" b="1" dirty="0"/>
          </a:p>
        </p:txBody>
      </p:sp>
      <p:sp>
        <p:nvSpPr>
          <p:cNvPr id="13" name="TextBox 12"/>
          <p:cNvSpPr txBox="1"/>
          <p:nvPr/>
        </p:nvSpPr>
        <p:spPr>
          <a:xfrm>
            <a:off x="7317050" y="1991566"/>
            <a:ext cx="647700" cy="276999"/>
          </a:xfrm>
          <a:prstGeom prst="rect">
            <a:avLst/>
          </a:prstGeom>
          <a:solidFill>
            <a:schemeClr val="bg1"/>
          </a:solidFill>
        </p:spPr>
        <p:txBody>
          <a:bodyPr wrap="square" rtlCol="0">
            <a:spAutoFit/>
          </a:bodyPr>
          <a:lstStyle/>
          <a:p>
            <a:r>
              <a:rPr lang="en-US" sz="1200" b="1" dirty="0" smtClean="0"/>
              <a:t>14.9</a:t>
            </a:r>
            <a:endParaRPr lang="en-US" sz="1200"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ITU-e">
  <a:themeElements>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fontScheme name="ITU-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Verdana" pitchFamily="34" charset="0"/>
          </a:defRPr>
        </a:defPPr>
      </a:lstStyle>
    </a:lnDef>
  </a:objectDefaults>
  <a:extraClrSchemeLst>
    <a:extraClrScheme>
      <a:clrScheme name="ITU-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TU-e 2">
        <a:dk1>
          <a:srgbClr val="000000"/>
        </a:dk1>
        <a:lt1>
          <a:srgbClr val="FFFFFF"/>
        </a:lt1>
        <a:dk2>
          <a:srgbClr val="000000"/>
        </a:dk2>
        <a:lt2>
          <a:srgbClr val="0000FF"/>
        </a:lt2>
        <a:accent1>
          <a:srgbClr val="00CC99"/>
        </a:accent1>
        <a:accent2>
          <a:srgbClr val="3333CC"/>
        </a:accent2>
        <a:accent3>
          <a:srgbClr val="FFFFFF"/>
        </a:accent3>
        <a:accent4>
          <a:srgbClr val="000000"/>
        </a:accent4>
        <a:accent5>
          <a:srgbClr val="AAE2CA"/>
        </a:accent5>
        <a:accent6>
          <a:srgbClr val="2D2DB9"/>
        </a:accent6>
        <a:hlink>
          <a:srgbClr val="3399FF"/>
        </a:hlink>
        <a:folHlink>
          <a:srgbClr val="9999FF"/>
        </a:folHlink>
      </a:clrScheme>
      <a:clrMap bg1="lt1" tx1="dk1" bg2="lt2" tx2="dk2" accent1="accent1" accent2="accent2" accent3="accent3" accent4="accent4" accent5="accent5" accent6="accent6" hlink="hlink" folHlink="folHlink"/>
    </a:extraClrScheme>
    <a:extraClrScheme>
      <a:clrScheme name="ITU-e 3">
        <a:dk1>
          <a:srgbClr val="000000"/>
        </a:dk1>
        <a:lt1>
          <a:srgbClr val="FFFFFF"/>
        </a:lt1>
        <a:dk2>
          <a:srgbClr val="000000"/>
        </a:dk2>
        <a:lt2>
          <a:srgbClr val="000099"/>
        </a:lt2>
        <a:accent1>
          <a:srgbClr val="FFCC00"/>
        </a:accent1>
        <a:accent2>
          <a:srgbClr val="3333CC"/>
        </a:accent2>
        <a:accent3>
          <a:srgbClr val="FFFFFF"/>
        </a:accent3>
        <a:accent4>
          <a:srgbClr val="000000"/>
        </a:accent4>
        <a:accent5>
          <a:srgbClr val="FFE2AA"/>
        </a:accent5>
        <a:accent6>
          <a:srgbClr val="2D2DB9"/>
        </a:accent6>
        <a:hlink>
          <a:srgbClr val="3399FF"/>
        </a:hlink>
        <a:folHlink>
          <a:srgbClr val="5F5F5F"/>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16E0D618E37BE47BCAC3BA870930402" ma:contentTypeVersion="3" ma:contentTypeDescription="Create a new document." ma:contentTypeScope="" ma:versionID="427e82feef3efa06a01b6484eb8756a2">
  <xsd:schema xmlns:xsd="http://www.w3.org/2001/XMLSchema" xmlns:xs="http://www.w3.org/2001/XMLSchema" xmlns:p="http://schemas.microsoft.com/office/2006/metadata/properties" xmlns:ns1="http://schemas.microsoft.com/sharepoint/v3" targetNamespace="http://schemas.microsoft.com/office/2006/metadata/properties" ma:root="true" ma:fieldsID="49dd530e3df1f86ebe7020055b570883"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hidden="true" ma:internalName="PublishingStartDate">
      <xsd:simpleType>
        <xsd:restriction base="dms:Unknown"/>
      </xsd:simpleType>
    </xsd:element>
    <xsd:element name="PublishingExpirationDate" ma:index="9" nillable="true" ma:displayName="Scheduling End Date"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BAD3BD5-8939-4D39-B22A-117E19D4C362}"/>
</file>

<file path=customXml/itemProps2.xml><?xml version="1.0" encoding="utf-8"?>
<ds:datastoreItem xmlns:ds="http://schemas.openxmlformats.org/officeDocument/2006/customXml" ds:itemID="{33A2B6E1-03E3-4D0A-B7E1-FA35E026E822}"/>
</file>

<file path=customXml/itemProps3.xml><?xml version="1.0" encoding="utf-8"?>
<ds:datastoreItem xmlns:ds="http://schemas.openxmlformats.org/officeDocument/2006/customXml" ds:itemID="{9AB70062-5743-4A10-816F-0C4F5F03E41C}"/>
</file>

<file path=docProps/app.xml><?xml version="1.0" encoding="utf-8"?>
<Properties xmlns="http://schemas.openxmlformats.org/officeDocument/2006/extended-properties" xmlns:vt="http://schemas.openxmlformats.org/officeDocument/2006/docPropsVTypes">
  <Template>ITU-e</Template>
  <TotalTime>17240</TotalTime>
  <Words>2450</Words>
  <Application>Microsoft Office PowerPoint</Application>
  <PresentationFormat>On-screen Show (4:3)</PresentationFormat>
  <Paragraphs>463</Paragraphs>
  <Slides>35</Slides>
  <Notes>35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35</vt:i4>
      </vt:variant>
    </vt:vector>
  </HeadingPairs>
  <TitlesOfParts>
    <vt:vector size="37" baseType="lpstr">
      <vt:lpstr>ITU-e</vt:lpstr>
      <vt:lpstr>Worksheet</vt:lpstr>
      <vt:lpstr>Evaluating the QoS of mobile Internet Methodology and tools for 3G networks Case of Morocco </vt:lpstr>
      <vt:lpstr>Presentation outline</vt:lpstr>
      <vt:lpstr>Basic principles for monitoring of QoS/QoE at ANRT  </vt:lpstr>
      <vt:lpstr>PowerPoint Presentation</vt:lpstr>
      <vt:lpstr>Basic principles of QoS monitoring   </vt:lpstr>
      <vt:lpstr>Presentation outline</vt:lpstr>
      <vt:lpstr>The 3G mobile Internet service in Morocco  </vt:lpstr>
      <vt:lpstr>PowerPoint Presentation</vt:lpstr>
      <vt:lpstr>The 3G mobile Internet service in Morocco</vt:lpstr>
      <vt:lpstr>PowerPoint Presentation</vt:lpstr>
      <vt:lpstr>Decrease in the average Internet invoice</vt:lpstr>
      <vt:lpstr>Presentation outline</vt:lpstr>
      <vt:lpstr>QoS of 3G mobile Internet</vt:lpstr>
      <vt:lpstr>QoS of 3G mobile Internet</vt:lpstr>
      <vt:lpstr>Presentation outline</vt:lpstr>
      <vt:lpstr>QoS of 3G mobile Internet</vt:lpstr>
      <vt:lpstr>QoS of 3G mobile Internet</vt:lpstr>
      <vt:lpstr>QoS of 3G mobile Internet</vt:lpstr>
      <vt:lpstr>QoS of 3G mobile Internet</vt:lpstr>
      <vt:lpstr>QoS of 3G mobile Internet</vt:lpstr>
      <vt:lpstr>QoS of 3G mobile Internet</vt:lpstr>
      <vt:lpstr>Plan de la présentation</vt:lpstr>
      <vt:lpstr>QoS of 3G mobile Internet</vt:lpstr>
      <vt:lpstr>QoS of 3G mobile Internet</vt:lpstr>
      <vt:lpstr>QoS of 3G mobile Internet</vt:lpstr>
      <vt:lpstr>Presentation outline</vt:lpstr>
      <vt:lpstr>QoS of 3G mobile Internet</vt:lpstr>
      <vt:lpstr>QoS of 3G mobile Internet</vt:lpstr>
      <vt:lpstr>QoS of 3G mobile Internet</vt:lpstr>
      <vt:lpstr>Presentation outline</vt:lpstr>
      <vt:lpstr>Conclusions and recommendations </vt:lpstr>
      <vt:lpstr>Conclusions and recommendations </vt:lpstr>
      <vt:lpstr>Conclusions and recommendations </vt:lpstr>
      <vt:lpstr>Conclusions and recommendations</vt:lpstr>
      <vt:lpstr>PowerPoint Presentation</vt:lpstr>
    </vt:vector>
  </TitlesOfParts>
  <Company>ITU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International  Telecommunication  Union</dc:title>
  <dc:creator>P.Rosa</dc:creator>
  <cp:lastModifiedBy>currie</cp:lastModifiedBy>
  <cp:revision>498</cp:revision>
  <cp:lastPrinted>2013-07-16T08:10:55Z</cp:lastPrinted>
  <dcterms:created xsi:type="dcterms:W3CDTF">2007-02-20T15:47:31Z</dcterms:created>
  <dcterms:modified xsi:type="dcterms:W3CDTF">2013-07-16T08:13:08Z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0x010100916E0D618E37BE47BCAC3BA870930402</vt:lpwstr>
  </property>
</Properties>
</file>