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412" r:id="rId5"/>
    <p:sldId id="416" r:id="rId6"/>
    <p:sldId id="417" r:id="rId7"/>
    <p:sldId id="418" r:id="rId8"/>
    <p:sldId id="419" r:id="rId9"/>
    <p:sldId id="421" r:id="rId10"/>
    <p:sldId id="444" r:id="rId11"/>
    <p:sldId id="446" r:id="rId12"/>
    <p:sldId id="423" r:id="rId13"/>
    <p:sldId id="439" r:id="rId14"/>
    <p:sldId id="438" r:id="rId15"/>
    <p:sldId id="440" r:id="rId16"/>
    <p:sldId id="442" r:id="rId17"/>
    <p:sldId id="445" r:id="rId18"/>
    <p:sldId id="443" r:id="rId19"/>
    <p:sldId id="436" r:id="rId20"/>
    <p:sldId id="448" r:id="rId21"/>
    <p:sldId id="447" r:id="rId22"/>
    <p:sldId id="424" r:id="rId23"/>
    <p:sldId id="450" r:id="rId24"/>
    <p:sldId id="451" r:id="rId25"/>
    <p:sldId id="433" r:id="rId26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5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000066"/>
    <a:srgbClr val="FF3300"/>
    <a:srgbClr val="525152"/>
    <a:srgbClr val="0099CC"/>
    <a:srgbClr val="33C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8746" autoAdjust="0"/>
  </p:normalViewPr>
  <p:slideViewPr>
    <p:cSldViewPr>
      <p:cViewPr varScale="1">
        <p:scale>
          <a:sx n="104" d="100"/>
          <a:sy n="104" d="100"/>
        </p:scale>
        <p:origin x="126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2925"/>
        <p:guide pos="22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C33E6F-98F4-4619-9E8A-7E467887C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5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6913"/>
            <a:ext cx="4638675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62900E-9769-47D9-BB81-A5DA200C21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7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997566-58D6-4156-8C9F-999FC18D702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4870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1403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8877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1469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6341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7717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8204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0346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4013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697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434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8530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970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8200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6226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0445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4288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8300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946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4E84D-6940-4A2F-ABEA-32BAAFB739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B5712-BDAC-450A-9B23-54D539B46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E2268B87-6BF1-4711-B51A-4420F34F8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07EA7-CEC8-41E4-A3EF-66165831D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670B4-B24C-4A50-908A-EE897AA7D7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0825" y="6453188"/>
            <a:ext cx="4032250" cy="3127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Kampala, Uganda, 23 June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7FDD76-74CE-474B-B2A6-2C6BC10F8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18BB2-3253-4CD0-83E6-F7CA126BD5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Kampala, Uganda, 23 June 2014</a:t>
            </a:r>
          </a:p>
          <a:p>
            <a:endParaRPr lang="en-US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BC5C95-45DB-455A-97D1-BE3545C66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53118-77EF-43DA-B9E1-3DCD08F21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16CF7-7291-49ED-A2FC-141FFC430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Kampala, Uganda, 23 June 2014</a:t>
            </a:r>
          </a:p>
          <a:p>
            <a:endParaRPr lang="en-US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855846-333B-4C43-9DCB-35DBECB87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Kampala, Uganda, 23 June 2014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DAFCA8-89F6-4AFA-A6C2-90E7461B67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1" r:id="rId2"/>
    <p:sldLayoutId id="2147484142" r:id="rId3"/>
    <p:sldLayoutId id="2147484149" r:id="rId4"/>
    <p:sldLayoutId id="2147484143" r:id="rId5"/>
    <p:sldLayoutId id="2147484150" r:id="rId6"/>
    <p:sldLayoutId id="2147484144" r:id="rId7"/>
    <p:sldLayoutId id="2147484145" r:id="rId8"/>
    <p:sldLayoutId id="2147484151" r:id="rId9"/>
    <p:sldLayoutId id="2147484146" r:id="rId10"/>
    <p:sldLayoutId id="2147484147" r:id="rId11"/>
    <p:sldLayoutId id="2147484152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708274"/>
            <a:ext cx="9324528" cy="1512813"/>
          </a:xfrm>
        </p:spPr>
        <p:txBody>
          <a:bodyPr/>
          <a:lstStyle/>
          <a:p>
            <a:pPr algn="l"/>
            <a:r>
              <a:rPr lang="en-US" altLang="en-US" dirty="0" smtClean="0"/>
              <a:t>Data Testing Methodology and Analysis Guidelines for Mobile Networks- A Case-study of Ghana’s Regulator</a:t>
            </a:r>
          </a:p>
        </p:txBody>
      </p:sp>
      <p:sp>
        <p:nvSpPr>
          <p:cNvPr id="7172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41168"/>
            <a:ext cx="6872808" cy="1151656"/>
          </a:xfrm>
        </p:spPr>
        <p:txBody>
          <a:bodyPr/>
          <a:lstStyle/>
          <a:p>
            <a:r>
              <a:rPr lang="en-GB" altLang="en-US" b="1" dirty="0" smtClean="0"/>
              <a:t>Samuel K. </a:t>
            </a:r>
            <a:r>
              <a:rPr lang="en-GB" altLang="en-US" b="1" dirty="0" err="1" smtClean="0"/>
              <a:t>Agyekum</a:t>
            </a:r>
            <a:r>
              <a:rPr lang="en-GB" altLang="en-US" b="1" dirty="0" smtClean="0"/>
              <a:t>, </a:t>
            </a:r>
            <a:r>
              <a:rPr lang="en-GB" altLang="en-US" b="1" dirty="0" err="1" smtClean="0"/>
              <a:t>QoS</a:t>
            </a:r>
            <a:r>
              <a:rPr lang="en-GB" altLang="en-US" b="1" dirty="0" smtClean="0"/>
              <a:t> Officer, NCA</a:t>
            </a:r>
          </a:p>
          <a:p>
            <a:r>
              <a:rPr lang="en-US" altLang="en-US" b="1" dirty="0" smtClean="0"/>
              <a:t>samuel.agyekum@nca.org.gh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692696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chemeClr val="bg2"/>
                </a:solidFill>
              </a:rPr>
              <a:t>31</a:t>
            </a:r>
            <a:r>
              <a:rPr lang="en-US" sz="2400" b="1" baseline="30000" dirty="0" smtClean="0">
                <a:solidFill>
                  <a:schemeClr val="bg2"/>
                </a:solidFill>
              </a:rPr>
              <a:t>st</a:t>
            </a:r>
            <a:r>
              <a:rPr lang="en-US" sz="2400" b="1" dirty="0" smtClean="0">
                <a:solidFill>
                  <a:schemeClr val="bg2"/>
                </a:solidFill>
              </a:rPr>
              <a:t> ITU-T SG12 QSDG Meeting &amp; Workshop</a:t>
            </a:r>
            <a:endParaRPr lang="en-US" sz="2400" b="1" dirty="0">
              <a:solidFill>
                <a:schemeClr val="bg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800" b="1" dirty="0" smtClean="0">
                <a:solidFill>
                  <a:srgbClr val="22228B"/>
                </a:solidFill>
              </a:rPr>
              <a:t>(Dubai, UAE 2-3 November 2014)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7174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7175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7176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pic>
        <p:nvPicPr>
          <p:cNvPr id="7179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092280" y="188640"/>
            <a:ext cx="17684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" y="657225"/>
            <a:ext cx="897255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pPr algn="l"/>
            <a:r>
              <a:rPr lang="en-US" sz="2000" dirty="0" smtClean="0"/>
              <a:t>Fig. 1a: Session Setup (UE-side)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Parameter Definitions, Formulae &amp; Target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435280" cy="4856063"/>
          </a:xfrm>
        </p:spPr>
        <p:txBody>
          <a:bodyPr/>
          <a:lstStyle/>
          <a:p>
            <a:r>
              <a:rPr lang="en-GB" sz="2800" dirty="0" smtClean="0"/>
              <a:t>Date Access Success Rate is the probability of success in connecting to the public server. </a:t>
            </a:r>
            <a:endParaRPr lang="en-GB" sz="4000" dirty="0" smtClean="0"/>
          </a:p>
          <a:p>
            <a:r>
              <a:rPr lang="en-GB" sz="2800" dirty="0" smtClean="0"/>
              <a:t>Data Access Success Rate =(No. Of “Successful” PDP Context Activations)/(No. Of PDP Context Activation Requests)</a:t>
            </a:r>
            <a:endParaRPr lang="en-US" sz="2800" dirty="0" smtClean="0"/>
          </a:p>
          <a:p>
            <a:r>
              <a:rPr lang="en-GB" sz="2800" dirty="0" smtClean="0"/>
              <a:t>Data Access Success Rate should be equal or better than </a:t>
            </a:r>
            <a:r>
              <a:rPr lang="en-GB" sz="2800" b="1" i="1" dirty="0" smtClean="0"/>
              <a:t>ninety five per cent (95%) </a:t>
            </a:r>
          </a:p>
          <a:p>
            <a:endParaRPr lang="en-GB" sz="2800" b="1" i="1" dirty="0" smtClean="0"/>
          </a:p>
          <a:p>
            <a:endParaRPr lang="en-US" sz="2800" dirty="0" smtClean="0"/>
          </a:p>
          <a:p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2440" cy="692696"/>
          </a:xfrm>
        </p:spPr>
        <p:txBody>
          <a:bodyPr/>
          <a:lstStyle/>
          <a:p>
            <a:pPr algn="l"/>
            <a:r>
              <a:rPr lang="en-US" altLang="en-US" sz="2000" dirty="0" smtClean="0"/>
              <a:t>Fig 1b: Session Setup (UE side)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664" y="620688"/>
            <a:ext cx="8714816" cy="5760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Parameter Definitions, Formulae &amp; Target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856063"/>
          </a:xfrm>
        </p:spPr>
        <p:txBody>
          <a:bodyPr/>
          <a:lstStyle/>
          <a:p>
            <a:r>
              <a:rPr lang="en-GB" sz="2800" dirty="0" smtClean="0"/>
              <a:t>Data Drop Rate is the probability to drop in connection to public server without end user’s intervention </a:t>
            </a:r>
          </a:p>
          <a:p>
            <a:r>
              <a:rPr lang="en-GB" sz="2800" dirty="0" smtClean="0"/>
              <a:t>Data Drop Rate = (No. Of “aborted” PDP Context Activations / (No. Of PDP Context Activation Requests)</a:t>
            </a:r>
          </a:p>
          <a:p>
            <a:r>
              <a:rPr lang="en-GB" sz="2800" dirty="0" smtClean="0"/>
              <a:t>Data Drop Rate should be equal or less than </a:t>
            </a:r>
            <a:r>
              <a:rPr lang="en-GB" sz="2800" b="1" i="1" dirty="0" smtClean="0"/>
              <a:t>one per cent (1%).</a:t>
            </a:r>
            <a:r>
              <a:rPr lang="en-GB" sz="2800" dirty="0" smtClean="0"/>
              <a:t> </a:t>
            </a:r>
            <a:endParaRPr lang="en-US" sz="2800" dirty="0" smtClean="0"/>
          </a:p>
          <a:p>
            <a:endParaRPr lang="en-US" sz="2800" dirty="0" smtClean="0"/>
          </a:p>
          <a:p>
            <a:endParaRPr lang="en-GB" sz="2800" b="1" i="1" dirty="0" smtClean="0"/>
          </a:p>
          <a:p>
            <a:endParaRPr lang="en-US" sz="2800" dirty="0" smtClean="0"/>
          </a:p>
          <a:p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algn="l"/>
            <a:r>
              <a:rPr lang="en-US" altLang="en-US" sz="2000" dirty="0" smtClean="0"/>
              <a:t>Fig 1c. “Aborted” Session-in-progress (UE-side)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0079"/>
            <a:ext cx="8860291" cy="561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Parameter Definitions, Formulae &amp; Target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856063"/>
          </a:xfrm>
        </p:spPr>
        <p:txBody>
          <a:bodyPr/>
          <a:lstStyle/>
          <a:p>
            <a:r>
              <a:rPr lang="en-GB" sz="2800" dirty="0" smtClean="0"/>
              <a:t>Throughput is the rate of data transfer.</a:t>
            </a:r>
            <a:endParaRPr lang="en-US" sz="2800" dirty="0" smtClean="0"/>
          </a:p>
          <a:p>
            <a:r>
              <a:rPr lang="en-GB" sz="2800" dirty="0" smtClean="0"/>
              <a:t>Mathematically, using the TEMS Excel report:</a:t>
            </a:r>
            <a:r>
              <a:rPr lang="en-US" sz="2800" dirty="0" smtClean="0"/>
              <a:t> </a:t>
            </a:r>
            <a:r>
              <a:rPr lang="en-GB" sz="2800" dirty="0" smtClean="0"/>
              <a:t>Throughput [kbps]: = percentile [array (Mean DL Throughput), 1] </a:t>
            </a:r>
          </a:p>
          <a:p>
            <a:r>
              <a:rPr lang="en-GB" sz="2800" dirty="0" smtClean="0"/>
              <a:t> As per the </a:t>
            </a:r>
            <a:r>
              <a:rPr lang="en-GB" sz="2800" dirty="0" err="1" smtClean="0"/>
              <a:t>QoS</a:t>
            </a:r>
            <a:r>
              <a:rPr lang="en-GB" sz="2800" dirty="0" smtClean="0"/>
              <a:t> Regulations and National Broadband Policy</a:t>
            </a:r>
            <a:r>
              <a:rPr lang="en-GB" sz="2800" i="1" dirty="0" smtClean="0"/>
              <a:t> </a:t>
            </a:r>
            <a:r>
              <a:rPr lang="en-GB" sz="2800" dirty="0" smtClean="0"/>
              <a:t>the minimum data transfer rate for at least 90% of data connections should be </a:t>
            </a:r>
            <a:r>
              <a:rPr lang="en-GB" sz="2800" b="1" i="1" dirty="0" smtClean="0"/>
              <a:t>1.00 Mbps </a:t>
            </a:r>
            <a:endParaRPr lang="en-US" sz="2800" dirty="0" smtClean="0"/>
          </a:p>
          <a:p>
            <a:endParaRPr lang="en-US" sz="2800" dirty="0" smtClean="0"/>
          </a:p>
          <a:p>
            <a:endParaRPr lang="en-GB" sz="2800" b="1" i="1" dirty="0" smtClean="0"/>
          </a:p>
          <a:p>
            <a:endParaRPr lang="en-US" sz="2800" dirty="0" smtClean="0"/>
          </a:p>
          <a:p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en-US" altLang="en-US" dirty="0" smtClean="0"/>
              <a:t>Analysis &amp; Reporting- Ashanti Region CASE STUDY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7"/>
            <a:ext cx="8784976" cy="5256584"/>
          </a:xfrm>
        </p:spPr>
        <p:txBody>
          <a:bodyPr/>
          <a:lstStyle/>
          <a:p>
            <a:pPr>
              <a:buNone/>
            </a:pPr>
            <a:r>
              <a:rPr lang="en-GB" sz="2800" smtClean="0"/>
              <a:t>  </a:t>
            </a:r>
            <a:r>
              <a:rPr lang="en-GB" sz="1800" smtClean="0"/>
              <a:t> </a:t>
            </a:r>
            <a:r>
              <a:rPr lang="en-GB" sz="1800" dirty="0" err="1" smtClean="0"/>
              <a:t>QoS</a:t>
            </a:r>
            <a:r>
              <a:rPr lang="en-GB" sz="1800" dirty="0" smtClean="0"/>
              <a:t> monitoring for data service provisioning was conducted at </a:t>
            </a:r>
            <a:r>
              <a:rPr lang="en-GB" sz="1800" b="1" dirty="0" smtClean="0"/>
              <a:t>10</a:t>
            </a:r>
            <a:r>
              <a:rPr lang="en-GB" sz="1800" dirty="0" smtClean="0"/>
              <a:t> hotspot locations in the Ashanti Region from </a:t>
            </a:r>
            <a:r>
              <a:rPr lang="en-GB" sz="1800" b="1" dirty="0" smtClean="0"/>
              <a:t>5</a:t>
            </a:r>
            <a:r>
              <a:rPr lang="en-GB" sz="1800" b="1" baseline="30000" dirty="0" smtClean="0"/>
              <a:t>th</a:t>
            </a:r>
            <a:r>
              <a:rPr lang="en-GB" sz="1800" b="1" dirty="0" smtClean="0"/>
              <a:t> to 12</a:t>
            </a:r>
            <a:r>
              <a:rPr lang="en-GB" sz="1800" b="1" baseline="30000" dirty="0" smtClean="0"/>
              <a:t>th</a:t>
            </a:r>
            <a:r>
              <a:rPr lang="en-GB" sz="1800" b="1" dirty="0" smtClean="0"/>
              <a:t> April 2014 </a:t>
            </a:r>
            <a:r>
              <a:rPr lang="en-GB" sz="1800" dirty="0" smtClean="0"/>
              <a:t>from </a:t>
            </a:r>
            <a:r>
              <a:rPr lang="en-GB" sz="1800" b="1" dirty="0" smtClean="0"/>
              <a:t>10:00am to 4:00 pm</a:t>
            </a:r>
            <a:r>
              <a:rPr lang="en-GB" sz="1800" dirty="0" smtClean="0"/>
              <a:t>. </a:t>
            </a:r>
          </a:p>
          <a:p>
            <a:pPr>
              <a:buNone/>
            </a:pPr>
            <a:r>
              <a:rPr lang="en-GB" sz="1800" dirty="0" smtClean="0"/>
              <a:t>    Below are the findings as performed on MTN:</a:t>
            </a:r>
          </a:p>
          <a:p>
            <a:pPr>
              <a:buNone/>
            </a:pPr>
            <a:r>
              <a:rPr lang="en-GB" sz="1800" b="1" dirty="0" smtClean="0"/>
              <a:t>   Total data requests</a:t>
            </a:r>
          </a:p>
          <a:p>
            <a:pPr>
              <a:buNone/>
            </a:pPr>
            <a:r>
              <a:rPr lang="en-GB" sz="1800" dirty="0" smtClean="0"/>
              <a:t>   # PDP Context Activation Requests = 347</a:t>
            </a:r>
          </a:p>
          <a:p>
            <a:pPr>
              <a:buNone/>
            </a:pPr>
            <a:r>
              <a:rPr lang="en-GB" sz="1800" dirty="0" smtClean="0"/>
              <a:t>    </a:t>
            </a:r>
            <a:r>
              <a:rPr lang="en-GB" sz="1800" b="1" dirty="0" smtClean="0"/>
              <a:t>Packet data succeeded(in counts</a:t>
            </a:r>
            <a:r>
              <a:rPr lang="en-GB" sz="1800" dirty="0" smtClean="0"/>
              <a:t>)</a:t>
            </a:r>
          </a:p>
          <a:p>
            <a:pPr>
              <a:buNone/>
            </a:pPr>
            <a:r>
              <a:rPr lang="en-GB" sz="1800" dirty="0" smtClean="0"/>
              <a:t>    PDP Context Activated = 347</a:t>
            </a:r>
          </a:p>
          <a:p>
            <a:pPr>
              <a:buNone/>
            </a:pPr>
            <a:r>
              <a:rPr lang="en-GB" sz="1800" dirty="0" smtClean="0"/>
              <a:t>    Packet data failed (in counts) = 0</a:t>
            </a:r>
          </a:p>
          <a:p>
            <a:pPr>
              <a:buNone/>
            </a:pPr>
            <a:r>
              <a:rPr lang="en-GB" sz="1800" dirty="0" smtClean="0"/>
              <a:t>    Data Access Success Rate (%)= #PDP Context Activated / #PDP Context Activation Requests  = 347/347*100% = 100%</a:t>
            </a:r>
          </a:p>
          <a:p>
            <a:pPr>
              <a:buNone/>
            </a:pPr>
            <a:r>
              <a:rPr lang="en-GB" sz="1800" b="1" dirty="0" smtClean="0"/>
              <a:t>    Packet Data dropped (in counts) </a:t>
            </a:r>
          </a:p>
          <a:p>
            <a:pPr>
              <a:buNone/>
            </a:pPr>
            <a:r>
              <a:rPr lang="en-GB" sz="1800" dirty="0" smtClean="0"/>
              <a:t>    #PDP Context Aborted= 0</a:t>
            </a:r>
          </a:p>
          <a:p>
            <a:pPr>
              <a:buNone/>
            </a:pPr>
            <a:r>
              <a:rPr lang="en-GB" sz="1800" dirty="0" smtClean="0"/>
              <a:t>    Data Drop Rate = #PDP Context Aborted/# PDP Context Activation Requests = 0/347 * 100 = 0%</a:t>
            </a:r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     </a:t>
            </a:r>
          </a:p>
          <a:p>
            <a:pPr>
              <a:buNone/>
            </a:pPr>
            <a:r>
              <a:rPr lang="en-GB" sz="1800" dirty="0" smtClean="0"/>
              <a:t>  </a:t>
            </a:r>
            <a:endParaRPr lang="en-US" sz="1800" dirty="0" smtClean="0"/>
          </a:p>
          <a:p>
            <a:pPr>
              <a:buNone/>
            </a:pPr>
            <a:r>
              <a:rPr lang="en-US" altLang="en-US" sz="2800" dirty="0" smtClean="0"/>
              <a:t>   </a:t>
            </a:r>
            <a:endParaRPr lang="en-US" altLang="en-US" sz="1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en-US" altLang="en-US" dirty="0" smtClean="0"/>
              <a:t>Analysis &amp; Reporting- Ashanti Region CASE STUDY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80729"/>
            <a:ext cx="8784976" cy="5400600"/>
          </a:xfrm>
        </p:spPr>
        <p:txBody>
          <a:bodyPr/>
          <a:lstStyle/>
          <a:p>
            <a:pPr>
              <a:buNone/>
            </a:pPr>
            <a:r>
              <a:rPr lang="en-GB" sz="1800" b="1" dirty="0" smtClean="0"/>
              <a:t>   Data Access Time (ms) </a:t>
            </a:r>
            <a:r>
              <a:rPr lang="en-GB" sz="1800" dirty="0" smtClean="0"/>
              <a:t>= percentile [array (PDP Activation Time), 1]</a:t>
            </a:r>
          </a:p>
          <a:p>
            <a:pPr>
              <a:buNone/>
            </a:pPr>
            <a:r>
              <a:rPr lang="en-GB" sz="1800" dirty="0" smtClean="0"/>
              <a:t>                                = </a:t>
            </a:r>
            <a:r>
              <a:rPr lang="en-US" sz="1800" dirty="0" smtClean="0"/>
              <a:t>percentile [(F1:F347,1)] = 32650 </a:t>
            </a:r>
            <a:r>
              <a:rPr lang="en-US" sz="1800" dirty="0" err="1" smtClean="0"/>
              <a:t>ms.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  The “Operator” failed to meet its target for Data Access time due to poor coverage leading to ping-pong cell –reselections.</a:t>
            </a:r>
          </a:p>
          <a:p>
            <a:pPr>
              <a:buNone/>
            </a:pPr>
            <a:r>
              <a:rPr lang="en-US" sz="1800" dirty="0" smtClean="0"/>
              <a:t> </a:t>
            </a: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endParaRPr lang="en-GB" sz="1800" dirty="0" smtClean="0"/>
          </a:p>
          <a:p>
            <a:pPr>
              <a:buNone/>
            </a:pPr>
            <a:r>
              <a:rPr lang="en-GB" sz="1800" dirty="0" smtClean="0"/>
              <a:t>  </a:t>
            </a:r>
          </a:p>
          <a:p>
            <a:pPr>
              <a:buNone/>
            </a:pPr>
            <a:r>
              <a:rPr lang="en-GB" sz="1800" dirty="0" smtClean="0"/>
              <a:t>  </a:t>
            </a:r>
            <a:endParaRPr lang="en-GB" sz="1800" b="1" dirty="0" smtClean="0"/>
          </a:p>
          <a:p>
            <a:pPr>
              <a:buNone/>
            </a:pPr>
            <a:r>
              <a:rPr lang="en-GB" sz="1800" b="1" dirty="0" smtClean="0"/>
              <a:t>   Throughput [kbps]: </a:t>
            </a:r>
            <a:r>
              <a:rPr lang="en-GB" sz="1800" dirty="0" smtClean="0"/>
              <a:t>= percentile [array (Mean DL Throughput), 1]</a:t>
            </a:r>
          </a:p>
          <a:p>
            <a:pPr>
              <a:buNone/>
            </a:pPr>
            <a:r>
              <a:rPr lang="en-GB" sz="1800" b="1" dirty="0" smtClean="0"/>
              <a:t>                                     </a:t>
            </a:r>
            <a:r>
              <a:rPr lang="en-US" sz="1800" dirty="0" smtClean="0"/>
              <a:t>= percentile[(F1:F57,1)] = 2130 kbps </a:t>
            </a:r>
            <a:endParaRPr lang="en-GB" sz="1800" b="1" dirty="0" smtClean="0"/>
          </a:p>
          <a:p>
            <a:pPr>
              <a:buNone/>
            </a:pPr>
            <a:r>
              <a:rPr lang="en-GB" sz="2800" dirty="0" smtClean="0"/>
              <a:t>     </a:t>
            </a:r>
          </a:p>
          <a:p>
            <a:pPr>
              <a:buNone/>
            </a:pPr>
            <a:r>
              <a:rPr lang="en-US" altLang="en-US" sz="2800" dirty="0" smtClean="0"/>
              <a:t>   </a:t>
            </a:r>
            <a:endParaRPr lang="en-US" altLang="en-US" sz="1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653136"/>
            <a:ext cx="4953000" cy="1721371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276872"/>
            <a:ext cx="4991100" cy="1549524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Analysis &amp; Reporting- Ashanti Region CASE STUDY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65225"/>
            <a:ext cx="8784976" cy="4856063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GB" sz="2800" dirty="0" smtClean="0"/>
              <a:t>   </a:t>
            </a:r>
            <a:r>
              <a:rPr lang="en-GB" sz="1800" dirty="0" smtClean="0"/>
              <a:t>The summary of the results of the four data KPIs under consideration for “</a:t>
            </a:r>
            <a:r>
              <a:rPr lang="en-GB" sz="2400" b="1" dirty="0" smtClean="0"/>
              <a:t>OPERATOR”</a:t>
            </a:r>
            <a:r>
              <a:rPr lang="en-GB" sz="1800" dirty="0" smtClean="0"/>
              <a:t> are as in the table below: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5536" y="2276872"/>
          <a:ext cx="8064896" cy="189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152128"/>
                <a:gridCol w="1008112"/>
                <a:gridCol w="1008112"/>
                <a:gridCol w="1152128"/>
                <a:gridCol w="1728192"/>
              </a:tblGrid>
              <a:tr h="432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Total Data (PDP) Requests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Data Access Success Rate (%)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Calibri"/>
                          <a:cs typeface="Times New Roman"/>
                        </a:rPr>
                        <a:t>(&gt; or =95%)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Packet data succeeded(in counts)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Data Drop Rate (%)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Calibri"/>
                          <a:cs typeface="Times New Roman"/>
                        </a:rPr>
                        <a:t>(&lt; or = 1%)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Packet Data dropped (in counts)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Data Access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Time (s)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Calibri"/>
                          <a:cs typeface="Times New Roman"/>
                        </a:rPr>
                        <a:t>(&lt; 5sec)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Calibri"/>
                          <a:cs typeface="Times New Roman"/>
                        </a:rPr>
                        <a:t>Throughput (Mbps)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Times New Roman"/>
                          <a:ea typeface="Calibri"/>
                          <a:cs typeface="Times New Roman"/>
                        </a:rPr>
                        <a:t>( &gt; or = 1Mbps)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347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374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32.65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2"/>
                          </a:solidFill>
                          <a:latin typeface="Calibri"/>
                          <a:ea typeface="Calibri"/>
                          <a:cs typeface="Times New Roman"/>
                        </a:rPr>
                        <a:t>2.13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en-US" altLang="en-US" dirty="0" smtClean="0"/>
              <a:t>Appendix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en-GB" sz="1800" b="1" u="sng" dirty="0" smtClean="0"/>
              <a:t>TEMS DATA TEST ANALYSIS</a:t>
            </a:r>
            <a:endParaRPr lang="en-US" sz="1800" dirty="0" smtClean="0"/>
          </a:p>
          <a:p>
            <a:r>
              <a:rPr lang="en-GB" sz="1600" b="1" dirty="0" smtClean="0"/>
              <a:t>STEP 1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GB" sz="1600" dirty="0" smtClean="0"/>
              <a:t>Determine “Total Data (PDP) Request” as follows: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parameter </a:t>
            </a:r>
            <a:r>
              <a:rPr lang="en-GB" sz="1600" dirty="0" err="1" smtClean="0"/>
              <a:t>labeled</a:t>
            </a:r>
            <a:r>
              <a:rPr lang="en-GB" sz="1600" dirty="0" smtClean="0"/>
              <a:t> “Advanced Metric &amp; Event (Pre-defined)”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“Discovery 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Activation”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Context Activation Request” NB: Right-click and send to “Table View”</a:t>
            </a:r>
            <a:r>
              <a:rPr lang="en-GB" sz="1600" b="1" dirty="0" smtClean="0"/>
              <a:t> </a:t>
            </a:r>
          </a:p>
          <a:p>
            <a:r>
              <a:rPr lang="en-GB" sz="1600" b="1" dirty="0" smtClean="0"/>
              <a:t>STEP 2</a:t>
            </a:r>
            <a:endParaRPr lang="en-US" sz="1600" dirty="0" smtClean="0"/>
          </a:p>
          <a:p>
            <a:pPr>
              <a:buNone/>
            </a:pPr>
            <a:r>
              <a:rPr lang="en-GB" sz="1600" dirty="0" smtClean="0"/>
              <a:t>  KPI calculation is as follows:</a:t>
            </a:r>
            <a:endParaRPr lang="en-US" sz="1600" dirty="0" smtClean="0"/>
          </a:p>
          <a:p>
            <a:r>
              <a:rPr lang="en-GB" sz="1600" b="1" dirty="0" smtClean="0"/>
              <a:t>DATA ACCESS SUCCESS RATE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Sierra </a:t>
            </a:r>
            <a:r>
              <a:rPr lang="en-GB" sz="1600" dirty="0" err="1" smtClean="0"/>
              <a:t>Minicard</a:t>
            </a:r>
            <a:r>
              <a:rPr lang="en-GB" sz="1600" dirty="0" smtClean="0"/>
              <a:t> 7710/ </a:t>
            </a:r>
            <a:r>
              <a:rPr lang="en-GB" sz="1600" dirty="0" err="1" smtClean="0"/>
              <a:t>Huawei</a:t>
            </a:r>
            <a:r>
              <a:rPr lang="en-GB" sz="1600" dirty="0" smtClean="0"/>
              <a:t> EM6600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parameter </a:t>
            </a:r>
            <a:r>
              <a:rPr lang="en-GB" sz="1600" dirty="0" err="1" smtClean="0"/>
              <a:t>labeled</a:t>
            </a:r>
            <a:r>
              <a:rPr lang="en-GB" sz="1600" dirty="0" smtClean="0"/>
              <a:t> “Advanced Metric &amp; Event (Pre-defined)”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“Discovery 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Activation”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Context Activations”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GB" sz="1600" dirty="0" smtClean="0"/>
              <a:t>Divide count obtained by “# PDP Context Activation Requests</a:t>
            </a:r>
            <a:r>
              <a:rPr lang="en-GB" sz="2400" dirty="0" smtClean="0"/>
              <a:t>”</a:t>
            </a: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endParaRPr lang="en-US" sz="1600" dirty="0" smtClean="0"/>
          </a:p>
          <a:p>
            <a:endParaRPr lang="en-US" altLang="en-US" sz="28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79512" y="6545263"/>
            <a:ext cx="4032250" cy="312737"/>
          </a:xfrm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r>
              <a:rPr lang="en-US" altLang="en-US" sz="4000" dirty="0" smtClean="0"/>
              <a:t>Presentation Outline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6166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Data Test Measurement System (Test-MS)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 smtClean="0"/>
              <a:t>Overview &amp; Architecture 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 smtClean="0"/>
              <a:t>Hardware Components &amp; Interface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Data Test Measurement methodology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 smtClean="0"/>
              <a:t>Measurement Profile &amp; Sequence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 smtClean="0"/>
              <a:t>Measurement Configuration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Post-Processing System (Post-PS)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Parameter Definitions, Formulae &amp; Targets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Analysis &amp; Reporting- Data Test Case Study of Ashanti Region of Ghana 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400" dirty="0" smtClean="0"/>
              <a:t>Appendix</a:t>
            </a:r>
          </a:p>
          <a:p>
            <a:pPr>
              <a:buNone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20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en-US" altLang="en-US" dirty="0" smtClean="0"/>
              <a:t>Appendix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616623"/>
          </a:xfrm>
        </p:spPr>
        <p:txBody>
          <a:bodyPr/>
          <a:lstStyle/>
          <a:p>
            <a:r>
              <a:rPr lang="en-GB" sz="1600" b="1" dirty="0" smtClean="0"/>
              <a:t>DATA DROP RATE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Sierra </a:t>
            </a:r>
            <a:r>
              <a:rPr lang="en-GB" sz="1600" dirty="0" err="1" smtClean="0"/>
              <a:t>Minicard</a:t>
            </a:r>
            <a:r>
              <a:rPr lang="en-GB" sz="1600" dirty="0" smtClean="0"/>
              <a:t> 7710/ </a:t>
            </a:r>
            <a:r>
              <a:rPr lang="en-GB" sz="1600" dirty="0" err="1" smtClean="0"/>
              <a:t>Huawei</a:t>
            </a:r>
            <a:r>
              <a:rPr lang="en-GB" sz="1600" dirty="0" smtClean="0"/>
              <a:t> EM6600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parameter </a:t>
            </a:r>
            <a:r>
              <a:rPr lang="en-GB" sz="1600" dirty="0" err="1" smtClean="0"/>
              <a:t>labeled</a:t>
            </a:r>
            <a:r>
              <a:rPr lang="en-GB" sz="1600" dirty="0" smtClean="0"/>
              <a:t> “Advanced Metric &amp; Event (Pre-defined)”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“Discovery 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Activation”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Context Activation Abort”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GB" sz="1600" dirty="0" smtClean="0"/>
              <a:t>Divide count obtained by “# PDP Context Activation Requests</a:t>
            </a:r>
          </a:p>
          <a:p>
            <a:pPr>
              <a:buFont typeface="Wingdings" pitchFamily="2" charset="2"/>
              <a:buChar char="q"/>
            </a:pPr>
            <a:endParaRPr lang="en-GB" sz="1600" dirty="0" smtClean="0"/>
          </a:p>
          <a:p>
            <a:r>
              <a:rPr lang="en-GB" sz="1600" b="1" dirty="0" smtClean="0"/>
              <a:t>DATA THROUGHPUT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Sierra </a:t>
            </a:r>
            <a:r>
              <a:rPr lang="en-GB" sz="1600" dirty="0" err="1" smtClean="0"/>
              <a:t>Minicard</a:t>
            </a:r>
            <a:r>
              <a:rPr lang="en-GB" sz="1600" dirty="0" smtClean="0"/>
              <a:t> 7710/ </a:t>
            </a:r>
            <a:r>
              <a:rPr lang="en-GB" sz="1600" dirty="0" err="1" smtClean="0"/>
              <a:t>Huawei</a:t>
            </a:r>
            <a:r>
              <a:rPr lang="en-GB" sz="1600" dirty="0" smtClean="0"/>
              <a:t> EM6600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Data Service HTTP/FTP Overall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“Mean DL Throughput (kbps)” NB: Right click into “Table View”</a:t>
            </a:r>
            <a:r>
              <a:rPr lang="en-GB" sz="1600" dirty="0" smtClean="0">
                <a:sym typeface="Wingdings"/>
              </a:rPr>
              <a:t></a:t>
            </a:r>
            <a:r>
              <a:rPr lang="en-GB" sz="1600" dirty="0" smtClean="0"/>
              <a:t> Export to Excel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GB" sz="1600" dirty="0" smtClean="0"/>
              <a:t>Data Throughput [kbps]: = percentile [array (Mean DL Throughput), 1]</a:t>
            </a:r>
            <a:endParaRPr lang="en-US" sz="1600" dirty="0" smtClean="0"/>
          </a:p>
          <a:p>
            <a:pPr>
              <a:buNone/>
            </a:pPr>
            <a:r>
              <a:rPr lang="en-GB" sz="1600" dirty="0" smtClean="0"/>
              <a:t> </a:t>
            </a:r>
            <a:endParaRPr lang="en-US" sz="1600" dirty="0" smtClean="0"/>
          </a:p>
          <a:p>
            <a:pPr>
              <a:buNone/>
            </a:pPr>
            <a:endParaRPr lang="en-GB" sz="1400" dirty="0" smtClean="0"/>
          </a:p>
          <a:p>
            <a:pPr>
              <a:buNone/>
            </a:pPr>
            <a:endParaRPr lang="en-US" altLang="en-US" sz="1800" dirty="0" smtClean="0"/>
          </a:p>
          <a:p>
            <a:pPr>
              <a:buNone/>
            </a:pPr>
            <a:endParaRPr lang="en-US" altLang="en-US" sz="18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21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en-US" altLang="en-US" dirty="0" smtClean="0"/>
              <a:t>Appendix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616623"/>
          </a:xfrm>
        </p:spPr>
        <p:txBody>
          <a:bodyPr/>
          <a:lstStyle/>
          <a:p>
            <a:pPr>
              <a:buNone/>
            </a:pPr>
            <a:r>
              <a:rPr lang="en-GB" sz="1400" dirty="0" smtClean="0"/>
              <a:t> </a:t>
            </a:r>
            <a:endParaRPr lang="en-US" sz="1400" dirty="0" smtClean="0"/>
          </a:p>
          <a:p>
            <a:r>
              <a:rPr lang="en-GB" sz="1600" b="1" dirty="0" smtClean="0"/>
              <a:t>DATA ACCESS TIME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Sierra </a:t>
            </a:r>
            <a:r>
              <a:rPr lang="en-GB" sz="1600" dirty="0" err="1" smtClean="0"/>
              <a:t>Minicard</a:t>
            </a:r>
            <a:r>
              <a:rPr lang="en-GB" sz="1600" dirty="0" smtClean="0"/>
              <a:t> 7710/ </a:t>
            </a:r>
            <a:r>
              <a:rPr lang="en-GB" sz="1600" dirty="0" err="1" smtClean="0"/>
              <a:t>Huawei</a:t>
            </a:r>
            <a:r>
              <a:rPr lang="en-GB" sz="1600" dirty="0" smtClean="0"/>
              <a:t> EM6600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parameter </a:t>
            </a:r>
            <a:r>
              <a:rPr lang="en-GB" sz="1600" dirty="0" err="1" smtClean="0"/>
              <a:t>labeled</a:t>
            </a:r>
            <a:r>
              <a:rPr lang="en-GB" sz="1600" dirty="0" smtClean="0"/>
              <a:t> “Advanced Metric &amp; Event (Pre-defined)”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Drop-down “Discovery Events”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“Metrics”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“PDP Activation”</a:t>
            </a:r>
            <a:endParaRPr lang="en-US" sz="1600" dirty="0" smtClean="0"/>
          </a:p>
          <a:p>
            <a:pPr lvl="0">
              <a:buFont typeface="Wingdings" pitchFamily="2" charset="2"/>
              <a:buChar char="q"/>
            </a:pPr>
            <a:r>
              <a:rPr lang="en-GB" sz="1600" dirty="0" smtClean="0"/>
              <a:t>Select “</a:t>
            </a:r>
            <a:r>
              <a:rPr lang="en-GB" sz="1600" dirty="0" err="1" smtClean="0"/>
              <a:t>PDP_Activation_Time_ms</a:t>
            </a:r>
            <a:r>
              <a:rPr lang="en-GB" sz="1600" dirty="0" smtClean="0"/>
              <a:t>”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en-GB" sz="1600" dirty="0" smtClean="0"/>
              <a:t>Data Access Time [ms]: = percentile [array (</a:t>
            </a:r>
            <a:r>
              <a:rPr lang="en-GB" sz="1600" dirty="0" err="1" smtClean="0"/>
              <a:t>PDP_Activation</a:t>
            </a:r>
            <a:r>
              <a:rPr lang="en-GB" sz="1600" dirty="0" smtClean="0"/>
              <a:t> _Time), 1]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endParaRPr lang="en-GB" sz="1400" dirty="0" smtClean="0"/>
          </a:p>
          <a:p>
            <a:pPr>
              <a:buFont typeface="Wingdings" pitchFamily="2" charset="2"/>
              <a:buChar char="q"/>
            </a:pPr>
            <a:endParaRPr lang="en-US" altLang="en-US" sz="1800" dirty="0" smtClean="0"/>
          </a:p>
          <a:p>
            <a:pPr>
              <a:buNone/>
            </a:pPr>
            <a:endParaRPr lang="en-US" altLang="en-US" sz="18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135563"/>
          </a:xfrm>
        </p:spPr>
        <p:txBody>
          <a:bodyPr/>
          <a:lstStyle/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ZA" sz="4800" b="1" dirty="0" smtClean="0">
                <a:solidFill>
                  <a:srgbClr val="0000FF"/>
                </a:solidFill>
                <a:latin typeface="Arial Black" pitchFamily="34" charset="0"/>
              </a:rPr>
              <a:t>Thank You for your Kind</a:t>
            </a:r>
          </a:p>
          <a:p>
            <a:pPr algn="ctr">
              <a:buNone/>
            </a:pPr>
            <a:r>
              <a:rPr lang="en-ZA" sz="4800" b="1" dirty="0" smtClean="0">
                <a:solidFill>
                  <a:srgbClr val="0000FF"/>
                </a:solidFill>
                <a:latin typeface="Arial Black" pitchFamily="34" charset="0"/>
              </a:rPr>
              <a:t>Attention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964488" cy="936104"/>
          </a:xfrm>
        </p:spPr>
        <p:txBody>
          <a:bodyPr/>
          <a:lstStyle/>
          <a:p>
            <a:r>
              <a:rPr lang="en-US" altLang="en-US" dirty="0" smtClean="0"/>
              <a:t>Data Test Measurement System- Overview &amp; Architecture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784976" cy="4824536"/>
          </a:xfrm>
        </p:spPr>
        <p:txBody>
          <a:bodyPr/>
          <a:lstStyle/>
          <a:p>
            <a:pPr lvl="0">
              <a:buNone/>
            </a:pPr>
            <a:r>
              <a:rPr lang="en-GB" sz="2800" dirty="0" smtClean="0"/>
              <a:t> </a:t>
            </a:r>
          </a:p>
          <a:p>
            <a:pPr lvl="0">
              <a:buNone/>
            </a:pPr>
            <a:r>
              <a:rPr lang="en-GB" sz="2800" dirty="0" smtClean="0"/>
              <a:t>  ASCOM MTP-4 Symphony is equipped with:</a:t>
            </a:r>
          </a:p>
          <a:p>
            <a:pPr lvl="0"/>
            <a:r>
              <a:rPr lang="de-CH" sz="2800" dirty="0" smtClean="0"/>
              <a:t>MTP-4 mainboard that contains powerful processors and different measurement interface modules (MIFs) containing </a:t>
            </a:r>
            <a:r>
              <a:rPr lang="en-GB" sz="2800" b="1" dirty="0" smtClean="0">
                <a:solidFill>
                  <a:srgbClr val="FF0000"/>
                </a:solidFill>
              </a:rPr>
              <a:t>Sierra </a:t>
            </a:r>
            <a:r>
              <a:rPr lang="en-GB" sz="2800" b="1" dirty="0" err="1" smtClean="0">
                <a:solidFill>
                  <a:srgbClr val="FF0000"/>
                </a:solidFill>
              </a:rPr>
              <a:t>Minicard</a:t>
            </a:r>
            <a:r>
              <a:rPr lang="en-GB" sz="2800" b="1" dirty="0" smtClean="0">
                <a:solidFill>
                  <a:srgbClr val="FF0000"/>
                </a:solidFill>
              </a:rPr>
              <a:t> 7710/ </a:t>
            </a:r>
            <a:r>
              <a:rPr lang="en-GB" sz="2800" b="1" dirty="0" err="1" smtClean="0">
                <a:solidFill>
                  <a:srgbClr val="FF0000"/>
                </a:solidFill>
              </a:rPr>
              <a:t>Huawei</a:t>
            </a:r>
            <a:r>
              <a:rPr lang="en-GB" sz="2800" b="1" dirty="0" smtClean="0">
                <a:solidFill>
                  <a:srgbClr val="FF0000"/>
                </a:solidFill>
              </a:rPr>
              <a:t> EM6600</a:t>
            </a:r>
            <a:endParaRPr lang="de-CH" sz="2800" dirty="0" smtClean="0"/>
          </a:p>
          <a:p>
            <a:pPr lvl="0"/>
            <a:r>
              <a:rPr lang="en-GB" sz="2800" dirty="0" smtClean="0"/>
              <a:t> external antenna</a:t>
            </a:r>
          </a:p>
          <a:p>
            <a:pPr lvl="0"/>
            <a:r>
              <a:rPr lang="en-GB" sz="2800" dirty="0" smtClean="0"/>
              <a:t> external GPS </a:t>
            </a:r>
          </a:p>
          <a:p>
            <a:pPr>
              <a:buNone/>
            </a:pPr>
            <a:endParaRPr lang="de-CH" sz="2800" dirty="0" smtClean="0"/>
          </a:p>
          <a:p>
            <a:pPr lvl="0">
              <a:buNone/>
            </a:pPr>
            <a:endParaRPr lang="en-US" sz="2800" dirty="0" smtClean="0"/>
          </a:p>
          <a:p>
            <a:endParaRPr lang="en-US" alt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496944" cy="836712"/>
          </a:xfrm>
        </p:spPr>
        <p:txBody>
          <a:bodyPr/>
          <a:lstStyle/>
          <a:p>
            <a:r>
              <a:rPr lang="en-US" altLang="en-US" dirty="0" smtClean="0"/>
              <a:t>Test MS- Hardware &amp; Interface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908720"/>
            <a:ext cx="597666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mtp4-perspective-open-back_0962_ppt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11560" y="4581128"/>
            <a:ext cx="3456384" cy="165179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283968" y="4221088"/>
            <a:ext cx="2160240" cy="43204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  <a:ea typeface="ＭＳ Ｐゴシック" pitchFamily="34" charset="-128"/>
              </a:rPr>
              <a:t>MIF modules</a:t>
            </a:r>
          </a:p>
        </p:txBody>
      </p:sp>
      <p:pic>
        <p:nvPicPr>
          <p:cNvPr id="10" name="Picture 9" descr="mpt4-perspective-open-front_0963_ppt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508104" y="4941168"/>
            <a:ext cx="3307669" cy="141325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899592" y="6093296"/>
            <a:ext cx="1205713" cy="36003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  <a:ea typeface="ＭＳ Ｐゴシック" pitchFamily="34" charset="-128"/>
              </a:rPr>
              <a:t>4 x CPU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364088" y="4653136"/>
            <a:ext cx="792088" cy="5040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491880" y="4653136"/>
            <a:ext cx="1152128" cy="5040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3"/>
          </p:cNvCxnSpPr>
          <p:nvPr/>
        </p:nvCxnSpPr>
        <p:spPr bwMode="auto">
          <a:xfrm flipV="1">
            <a:off x="2105305" y="6093296"/>
            <a:ext cx="1098543" cy="1800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 flipV="1">
            <a:off x="971600" y="5805264"/>
            <a:ext cx="288032" cy="2880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1" idx="3"/>
          </p:cNvCxnSpPr>
          <p:nvPr/>
        </p:nvCxnSpPr>
        <p:spPr bwMode="auto">
          <a:xfrm flipV="1">
            <a:off x="2105305" y="5949280"/>
            <a:ext cx="378463" cy="3240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1619672" y="5805264"/>
            <a:ext cx="191860" cy="2880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352928" cy="908720"/>
          </a:xfrm>
        </p:spPr>
        <p:txBody>
          <a:bodyPr/>
          <a:lstStyle/>
          <a:p>
            <a:r>
              <a:rPr lang="en-US" altLang="en-US" dirty="0" smtClean="0"/>
              <a:t>Test Methodology-</a:t>
            </a:r>
            <a:br>
              <a:rPr lang="en-US" altLang="en-US" dirty="0" smtClean="0"/>
            </a:br>
            <a:r>
              <a:rPr lang="en-US" altLang="en-US" dirty="0" smtClean="0"/>
              <a:t>(Measurement Profile &amp; Sequence)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686800" cy="5400600"/>
          </a:xfrm>
        </p:spPr>
        <p:txBody>
          <a:bodyPr/>
          <a:lstStyle/>
          <a:p>
            <a:r>
              <a:rPr lang="en-GB" sz="2400" dirty="0" smtClean="0"/>
              <a:t>Measurement profiles define a set of conditions that must be verified in order to correctly assess the quality of service and to guarantee the reliability of the tests. </a:t>
            </a:r>
          </a:p>
          <a:p>
            <a:r>
              <a:rPr lang="en-GB" sz="2400" dirty="0" smtClean="0"/>
              <a:t>They also include process standardization and the definition of testing and measurement parameters, thus making it possible to perform analyses and compare results.</a:t>
            </a:r>
          </a:p>
          <a:p>
            <a:r>
              <a:rPr lang="en-GB" sz="2400" dirty="0" smtClean="0"/>
              <a:t>Test is conducted in a technology-neutral stationary mode and requires no channel/band locking</a:t>
            </a:r>
          </a:p>
          <a:p>
            <a:r>
              <a:rPr lang="en-GB" sz="2400" dirty="0" smtClean="0"/>
              <a:t>A 10MB txt file on a remote ASCOM server is downloaded via  FTP link followed by an HTTP browser session to a </a:t>
            </a:r>
            <a:r>
              <a:rPr lang="en-GB" sz="2400" dirty="0" err="1" smtClean="0"/>
              <a:t>google</a:t>
            </a:r>
            <a:r>
              <a:rPr lang="en-GB" sz="2400" dirty="0" smtClean="0"/>
              <a:t> and yahoo server. 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GB" sz="2400" dirty="0" smtClean="0"/>
              <a:t> </a:t>
            </a:r>
            <a:endParaRPr lang="en-US" sz="2400" dirty="0" smtClean="0"/>
          </a:p>
          <a:p>
            <a:endParaRPr lang="en-US" altLang="en-US" sz="24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en-US" altLang="en-US" dirty="0" smtClean="0"/>
              <a:t>Test Methodology-</a:t>
            </a:r>
            <a:br>
              <a:rPr lang="en-US" altLang="en-US" dirty="0" smtClean="0"/>
            </a:br>
            <a:r>
              <a:rPr lang="en-US" altLang="en-US" dirty="0" smtClean="0"/>
              <a:t>(Measurement Configuration)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525963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9514" y="1052734"/>
          <a:ext cx="8784975" cy="5805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986"/>
                <a:gridCol w="1974484"/>
                <a:gridCol w="2664296"/>
                <a:gridCol w="1872209"/>
              </a:tblGrid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FTP  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Sample Time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642525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 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</a:t>
                      </a:r>
                      <a:r>
                        <a:rPr lang="en-US" baseline="0" dirty="0" smtClean="0"/>
                        <a:t> duration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674642"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</a:t>
                      </a:r>
                      <a:r>
                        <a:rPr lang="en-US" baseline="0" dirty="0" smtClean="0"/>
                        <a:t> duration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Pause duration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FTP</a:t>
                      </a:r>
                      <a:r>
                        <a:rPr lang="en-US" baseline="0" dirty="0" smtClean="0"/>
                        <a:t> 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 MMD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failed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10MB.txt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FTP to QVS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 to QVS page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QVS</a:t>
                      </a:r>
                      <a:r>
                        <a:rPr lang="en-US" baseline="0" dirty="0" smtClean="0"/>
                        <a:t> 10kB</a:t>
                      </a:r>
                      <a:endParaRPr lang="en-US" dirty="0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File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012">
                <a:tc>
                  <a:txBody>
                    <a:bodyPr/>
                    <a:lstStyle/>
                    <a:p>
                      <a:r>
                        <a:rPr lang="en-US" dirty="0" smtClean="0"/>
                        <a:t>File Size 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TEMS Discovery Professional Suite comprises:</a:t>
            </a:r>
          </a:p>
          <a:p>
            <a:r>
              <a:rPr lang="en-US" dirty="0" smtClean="0"/>
              <a:t>SQL-based database server</a:t>
            </a:r>
          </a:p>
          <a:p>
            <a:r>
              <a:rPr lang="en-US" dirty="0" smtClean="0"/>
              <a:t>Client machine containing Release 4.0.13 TDE software</a:t>
            </a:r>
          </a:p>
          <a:p>
            <a:r>
              <a:rPr lang="en-US" dirty="0" smtClean="0"/>
              <a:t>Automatic Data Processing feature</a:t>
            </a:r>
          </a:p>
          <a:p>
            <a:r>
              <a:rPr lang="en-US" dirty="0" smtClean="0"/>
              <a:t>Interconnecting network path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Kampala, Uganda, 23 June 2014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F07EA7-CEC8-41E4-A3EF-66165831D0E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Kampala, Uganda, 23 June 2014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F07EA7-CEC8-41E4-A3EF-66165831D0E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7620923" cy="55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Parameter Definitions, Formulae &amp; Target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000079"/>
          </a:xfrm>
        </p:spPr>
        <p:txBody>
          <a:bodyPr/>
          <a:lstStyle/>
          <a:p>
            <a:pPr lvl="0">
              <a:buNone/>
            </a:pPr>
            <a:r>
              <a:rPr lang="en-US" sz="2400" b="1" dirty="0" smtClean="0"/>
              <a:t>   Data Access Time </a:t>
            </a:r>
            <a:endParaRPr lang="en-US" sz="2400" dirty="0" smtClean="0"/>
          </a:p>
          <a:p>
            <a:r>
              <a:rPr lang="en-GB" sz="2400" dirty="0" smtClean="0"/>
              <a:t>Data Access Time is a measure of the time lapse in activating a PDP Context for data service.</a:t>
            </a:r>
            <a:endParaRPr lang="en-US" sz="2400" dirty="0" smtClean="0"/>
          </a:p>
          <a:p>
            <a:pPr>
              <a:buNone/>
            </a:pPr>
            <a:r>
              <a:rPr lang="en-GB" sz="2400" dirty="0" smtClean="0"/>
              <a:t>  – Moment PDP Accept message is received, point </a:t>
            </a:r>
            <a:r>
              <a:rPr lang="en-GB" sz="2400" b="1" dirty="0" smtClean="0"/>
              <a:t>E</a:t>
            </a:r>
            <a:r>
              <a:rPr lang="en-GB" sz="2400" dirty="0" smtClean="0"/>
              <a:t> (see Fig. 1a)</a:t>
            </a:r>
            <a:endParaRPr lang="en-US" sz="2400" dirty="0" smtClean="0"/>
          </a:p>
          <a:p>
            <a:pPr>
              <a:buNone/>
            </a:pPr>
            <a:r>
              <a:rPr lang="en-GB" sz="2400" dirty="0" smtClean="0"/>
              <a:t>– Moment PDP Request message is sent, point</a:t>
            </a:r>
            <a:r>
              <a:rPr lang="en-GB" sz="2400" b="1" dirty="0" smtClean="0"/>
              <a:t> A</a:t>
            </a:r>
            <a:r>
              <a:rPr lang="en-GB" sz="2400" dirty="0" smtClean="0"/>
              <a:t> (see Fig. 1a)</a:t>
            </a:r>
            <a:endParaRPr lang="en-US" sz="2400" dirty="0" smtClean="0"/>
          </a:p>
          <a:p>
            <a:pPr>
              <a:buNone/>
            </a:pPr>
            <a:r>
              <a:rPr lang="en-GB" sz="2400" dirty="0" smtClean="0"/>
              <a:t>   Mathematically, using the TEMS Excel:</a:t>
            </a:r>
            <a:endParaRPr lang="en-US" sz="2400" dirty="0" smtClean="0"/>
          </a:p>
          <a:p>
            <a:r>
              <a:rPr lang="en-GB" sz="2400" dirty="0" smtClean="0"/>
              <a:t>Data Access Time [ms]: = percentile [array (PDP Context Activation Time), 1]</a:t>
            </a:r>
          </a:p>
          <a:p>
            <a:r>
              <a:rPr lang="en-US" sz="2400" dirty="0" smtClean="0"/>
              <a:t>Data Access Time should be less than five seconds </a:t>
            </a:r>
            <a:r>
              <a:rPr lang="en-US" sz="2400" b="1" i="1" dirty="0" smtClean="0"/>
              <a:t>(&lt;5secs) in 100% of cases</a:t>
            </a:r>
            <a:r>
              <a:rPr lang="en-US" sz="2400" dirty="0" smtClean="0"/>
              <a:t>.</a:t>
            </a:r>
          </a:p>
          <a:p>
            <a:endParaRPr lang="en-US" altLang="en-US" sz="24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Dubai, UAE 2-3 November 2014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813AF93645C498D5EB94EA4DDAB5E" ma:contentTypeVersion="3" ma:contentTypeDescription="Create a new document." ma:contentTypeScope="" ma:versionID="d43a9802b3df4659d7b4ce6b5091fab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208416b8a67de3dd357de318afa7e6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CCEF66C-DA06-4E59-92BA-7998F6944953}"/>
</file>

<file path=customXml/itemProps2.xml><?xml version="1.0" encoding="utf-8"?>
<ds:datastoreItem xmlns:ds="http://schemas.openxmlformats.org/officeDocument/2006/customXml" ds:itemID="{33A2B6E1-03E3-4D0A-B7E1-FA35E026E822}"/>
</file>

<file path=customXml/itemProps3.xml><?xml version="1.0" encoding="utf-8"?>
<ds:datastoreItem xmlns:ds="http://schemas.openxmlformats.org/officeDocument/2006/customXml" ds:itemID="{E6DE6373-947E-4998-BE85-5DBBB7C8A877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3709</TotalTime>
  <Words>1286</Words>
  <Application>Microsoft Office PowerPoint</Application>
  <PresentationFormat>On-screen Show (4:3)</PresentationFormat>
  <Paragraphs>262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ＭＳ Ｐゴシック</vt:lpstr>
      <vt:lpstr>Univers</vt:lpstr>
      <vt:lpstr>ZapfDingbats BT</vt:lpstr>
      <vt:lpstr>Arial</vt:lpstr>
      <vt:lpstr>Arial Black</vt:lpstr>
      <vt:lpstr>Calibri</vt:lpstr>
      <vt:lpstr>Times New Roman</vt:lpstr>
      <vt:lpstr>Verdana</vt:lpstr>
      <vt:lpstr>Wingdings</vt:lpstr>
      <vt:lpstr>ITU-e</vt:lpstr>
      <vt:lpstr>Data Testing Methodology and Analysis Guidelines for Mobile Networks- A Case-study of Ghana’s Regulator</vt:lpstr>
      <vt:lpstr>Presentation Outline</vt:lpstr>
      <vt:lpstr>Data Test Measurement System- Overview &amp; Architecture</vt:lpstr>
      <vt:lpstr>Test MS- Hardware &amp; Interface</vt:lpstr>
      <vt:lpstr>Test Methodology- (Measurement Profile &amp; Sequence)</vt:lpstr>
      <vt:lpstr>Test Methodology- (Measurement Configuration)</vt:lpstr>
      <vt:lpstr>Post-Processing Systems</vt:lpstr>
      <vt:lpstr>PowerPoint Presentation</vt:lpstr>
      <vt:lpstr>Parameter Definitions, Formulae &amp; Target</vt:lpstr>
      <vt:lpstr>Fig. 1a: Session Setup (UE-side)</vt:lpstr>
      <vt:lpstr>Parameter Definitions, Formulae &amp; Target</vt:lpstr>
      <vt:lpstr>Fig 1b: Session Setup (UE side)</vt:lpstr>
      <vt:lpstr>Parameter Definitions, Formulae &amp; Target</vt:lpstr>
      <vt:lpstr>Fig 1c. “Aborted” Session-in-progress (UE-side)</vt:lpstr>
      <vt:lpstr>Parameter Definitions, Formulae &amp; Target</vt:lpstr>
      <vt:lpstr>Analysis &amp; Reporting- Ashanti Region CASE STUDY</vt:lpstr>
      <vt:lpstr>Analysis &amp; Reporting- Ashanti Region CASE STUDY</vt:lpstr>
      <vt:lpstr>Analysis &amp; Reporting- Ashanti Region CASE STUDY</vt:lpstr>
      <vt:lpstr>Appendix</vt:lpstr>
      <vt:lpstr>Appendix</vt:lpstr>
      <vt:lpstr>Appendix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Aloran, Rakan</cp:lastModifiedBy>
  <cp:revision>516</cp:revision>
  <cp:lastPrinted>2014-01-16T10:03:22Z</cp:lastPrinted>
  <dcterms:created xsi:type="dcterms:W3CDTF">2007-02-20T15:47:31Z</dcterms:created>
  <dcterms:modified xsi:type="dcterms:W3CDTF">2014-10-20T08:41:28Z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0x010100416813AF93645C498D5EB94EA4DDAB5E</vt:lpwstr>
  </property>
</Properties>
</file>