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52" r:id="rId5"/>
    <p:sldId id="521" r:id="rId6"/>
    <p:sldId id="476" r:id="rId7"/>
    <p:sldId id="464" r:id="rId8"/>
    <p:sldId id="509" r:id="rId9"/>
    <p:sldId id="404" r:id="rId10"/>
    <p:sldId id="511" r:id="rId11"/>
    <p:sldId id="512" r:id="rId12"/>
    <p:sldId id="531" r:id="rId13"/>
    <p:sldId id="519" r:id="rId14"/>
    <p:sldId id="528" r:id="rId15"/>
    <p:sldId id="520" r:id="rId16"/>
    <p:sldId id="514" r:id="rId17"/>
    <p:sldId id="518" r:id="rId18"/>
    <p:sldId id="524" r:id="rId19"/>
    <p:sldId id="533" r:id="rId20"/>
    <p:sldId id="532" r:id="rId21"/>
    <p:sldId id="536" r:id="rId22"/>
    <p:sldId id="537" r:id="rId23"/>
    <p:sldId id="538" r:id="rId24"/>
    <p:sldId id="539" r:id="rId25"/>
  </p:sldIdLst>
  <p:sldSz cx="9906000" cy="6858000" type="A4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1070">
          <p15:clr>
            <a:srgbClr val="A4A3A4"/>
          </p15:clr>
        </p15:guide>
        <p15:guide id="3" orient="horz" pos="1506">
          <p15:clr>
            <a:srgbClr val="A4A3A4"/>
          </p15:clr>
        </p15:guide>
        <p15:guide id="4" orient="horz" pos="2155">
          <p15:clr>
            <a:srgbClr val="A4A3A4"/>
          </p15:clr>
        </p15:guide>
        <p15:guide id="5" orient="horz" pos="2368">
          <p15:clr>
            <a:srgbClr val="A4A3A4"/>
          </p15:clr>
        </p15:guide>
        <p15:guide id="6" orient="horz" pos="2798">
          <p15:clr>
            <a:srgbClr val="A4A3A4"/>
          </p15:clr>
        </p15:guide>
        <p15:guide id="7" orient="horz" pos="3235">
          <p15:clr>
            <a:srgbClr val="A4A3A4"/>
          </p15:clr>
        </p15:guide>
        <p15:guide id="8" orient="horz" pos="3984">
          <p15:clr>
            <a:srgbClr val="A4A3A4"/>
          </p15:clr>
        </p15:guide>
        <p15:guide id="9" pos="3120">
          <p15:clr>
            <a:srgbClr val="A4A3A4"/>
          </p15:clr>
        </p15:guide>
        <p15:guide id="10" pos="272">
          <p15:clr>
            <a:srgbClr val="A4A3A4"/>
          </p15:clr>
        </p15:guide>
        <p15:guide id="11" pos="5983">
          <p15:clr>
            <a:srgbClr val="A4A3A4"/>
          </p15:clr>
        </p15:guide>
        <p15:guide id="12" pos="430">
          <p15:clr>
            <a:srgbClr val="A4A3A4"/>
          </p15:clr>
        </p15:guide>
        <p15:guide id="13" pos="1225">
          <p15:clr>
            <a:srgbClr val="A4A3A4"/>
          </p15:clr>
        </p15:guide>
        <p15:guide id="14" pos="2180">
          <p15:clr>
            <a:srgbClr val="A4A3A4"/>
          </p15:clr>
        </p15:guide>
        <p15:guide id="15" pos="4080">
          <p15:clr>
            <a:srgbClr val="A4A3A4"/>
          </p15:clr>
        </p15:guide>
        <p15:guide id="16" pos="5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B4"/>
    <a:srgbClr val="EAC8D2"/>
    <a:srgbClr val="D492A6"/>
    <a:srgbClr val="AA254D"/>
    <a:srgbClr val="819340"/>
    <a:srgbClr val="FF783C"/>
    <a:srgbClr val="D1DEEC"/>
    <a:srgbClr val="D5DBBF"/>
    <a:srgbClr val="006699"/>
    <a:srgbClr val="57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7" autoAdjust="0"/>
    <p:restoredTop sz="81481" autoAdjust="0"/>
  </p:normalViewPr>
  <p:slideViewPr>
    <p:cSldViewPr snapToGrid="0" showGuides="1">
      <p:cViewPr varScale="1">
        <p:scale>
          <a:sx n="59" d="100"/>
          <a:sy n="59" d="100"/>
        </p:scale>
        <p:origin x="246" y="66"/>
      </p:cViewPr>
      <p:guideLst>
        <p:guide orient="horz" pos="1296"/>
        <p:guide orient="horz" pos="1070"/>
        <p:guide orient="horz" pos="1506"/>
        <p:guide orient="horz" pos="2155"/>
        <p:guide orient="horz" pos="2368"/>
        <p:guide orient="horz" pos="2798"/>
        <p:guide orient="horz" pos="3235"/>
        <p:guide orient="horz" pos="3984"/>
        <p:guide pos="3120"/>
        <p:guide pos="272"/>
        <p:guide pos="5983"/>
        <p:guide pos="430"/>
        <p:guide pos="1225"/>
        <p:guide pos="2180"/>
        <p:guide pos="4080"/>
        <p:guide pos="5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790"/>
    </p:cViewPr>
  </p:sorterViewPr>
  <p:notesViewPr>
    <p:cSldViewPr snapToGrid="0" showGuides="1">
      <p:cViewPr>
        <p:scale>
          <a:sx n="200" d="100"/>
          <a:sy n="200" d="100"/>
        </p:scale>
        <p:origin x="534" y="-2808"/>
      </p:cViewPr>
      <p:guideLst>
        <p:guide orient="horz" pos="289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18FF9-A278-426B-8A6D-B64E39D180E1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393DA-436C-496A-8187-DA018CE76277}">
      <dgm:prSet phldrT="[Text]" custT="1"/>
      <dgm:spPr/>
      <dgm:t>
        <a:bodyPr/>
        <a:lstStyle/>
        <a:p>
          <a:r>
            <a:rPr lang="en-US" sz="1800" dirty="0" smtClean="0"/>
            <a:t>Application Layer</a:t>
          </a:r>
        </a:p>
        <a:p>
          <a:r>
            <a:rPr lang="en-US" sz="1800" dirty="0" smtClean="0"/>
            <a:t>(accessibility, </a:t>
          </a:r>
          <a:r>
            <a:rPr lang="en-US" sz="1800" dirty="0" err="1" smtClean="0"/>
            <a:t>retainability</a:t>
          </a:r>
          <a:r>
            <a:rPr lang="en-US" sz="1800" dirty="0" smtClean="0"/>
            <a:t>, integrity)</a:t>
          </a:r>
          <a:endParaRPr lang="en-US" sz="1800" dirty="0"/>
        </a:p>
      </dgm:t>
    </dgm:pt>
    <dgm:pt modelId="{5CBE6D54-F20C-4E0A-8803-B3B294C2E4D2}" type="parTrans" cxnId="{7781EF61-E8C7-45FA-8133-24DC1F4C7159}">
      <dgm:prSet/>
      <dgm:spPr/>
      <dgm:t>
        <a:bodyPr/>
        <a:lstStyle/>
        <a:p>
          <a:endParaRPr lang="en-US"/>
        </a:p>
      </dgm:t>
    </dgm:pt>
    <dgm:pt modelId="{052DD8BC-6682-43C6-81B2-ED873079A3C4}" type="sibTrans" cxnId="{7781EF61-E8C7-45FA-8133-24DC1F4C7159}">
      <dgm:prSet/>
      <dgm:spPr/>
      <dgm:t>
        <a:bodyPr/>
        <a:lstStyle/>
        <a:p>
          <a:endParaRPr lang="en-US"/>
        </a:p>
      </dgm:t>
    </dgm:pt>
    <dgm:pt modelId="{0CC606C1-2F9B-40D9-8D19-0AD087934161}">
      <dgm:prSet phldrT="[Text]" custT="1"/>
      <dgm:spPr/>
      <dgm:t>
        <a:bodyPr/>
        <a:lstStyle/>
        <a:p>
          <a:r>
            <a:rPr lang="en-US" sz="1600" dirty="0" smtClean="0"/>
            <a:t>Upper Layers  (IP/UDP, IP/TCP)</a:t>
          </a:r>
        </a:p>
        <a:p>
          <a:r>
            <a:rPr lang="en-US" sz="1600" dirty="0" smtClean="0"/>
            <a:t>(throughput, delay </a:t>
          </a:r>
          <a:endParaRPr lang="en-US" sz="1600" dirty="0"/>
        </a:p>
      </dgm:t>
    </dgm:pt>
    <dgm:pt modelId="{58D410BE-EA58-4D40-A423-92A695F6843C}" type="parTrans" cxnId="{C67CC0E8-9A15-4E8A-871D-ED5FA8361EA2}">
      <dgm:prSet/>
      <dgm:spPr/>
      <dgm:t>
        <a:bodyPr/>
        <a:lstStyle/>
        <a:p>
          <a:endParaRPr lang="en-US" dirty="0"/>
        </a:p>
      </dgm:t>
    </dgm:pt>
    <dgm:pt modelId="{E5F5EF2A-FCC9-4C0E-AC96-C49D8BE9A210}" type="sibTrans" cxnId="{C67CC0E8-9A15-4E8A-871D-ED5FA8361EA2}">
      <dgm:prSet/>
      <dgm:spPr/>
      <dgm:t>
        <a:bodyPr/>
        <a:lstStyle/>
        <a:p>
          <a:endParaRPr lang="en-US"/>
        </a:p>
      </dgm:t>
    </dgm:pt>
    <dgm:pt modelId="{8B84F123-C40C-45EE-8930-70D8D63E40CC}">
      <dgm:prSet phldrT="[Text]" custT="1"/>
      <dgm:spPr/>
      <dgm:t>
        <a:bodyPr/>
        <a:lstStyle/>
        <a:p>
          <a:r>
            <a:rPr lang="en-US" sz="1600" dirty="0" smtClean="0"/>
            <a:t>Layer 2&amp;3 MAC, RLC, LLC (reports related to </a:t>
          </a:r>
          <a:r>
            <a:rPr lang="en-US" sz="1600" dirty="0" err="1" smtClean="0"/>
            <a:t>QoE</a:t>
          </a:r>
          <a:r>
            <a:rPr lang="en-US" sz="1600" dirty="0" smtClean="0"/>
            <a:t> dimensions = PDP context, HO info, codecs)</a:t>
          </a:r>
          <a:endParaRPr lang="en-US" sz="1600" dirty="0"/>
        </a:p>
      </dgm:t>
    </dgm:pt>
    <dgm:pt modelId="{913673A4-CF27-46B3-9408-BDECA2A0B152}" type="parTrans" cxnId="{C9D3DF04-6B75-4C10-8E3A-357F2334C523}">
      <dgm:prSet/>
      <dgm:spPr/>
      <dgm:t>
        <a:bodyPr/>
        <a:lstStyle/>
        <a:p>
          <a:endParaRPr lang="en-US" dirty="0"/>
        </a:p>
      </dgm:t>
    </dgm:pt>
    <dgm:pt modelId="{CECB7DE9-F7EA-40F5-9DFB-8852BFDF70C3}" type="sibTrans" cxnId="{C9D3DF04-6B75-4C10-8E3A-357F2334C523}">
      <dgm:prSet/>
      <dgm:spPr/>
      <dgm:t>
        <a:bodyPr/>
        <a:lstStyle/>
        <a:p>
          <a:endParaRPr lang="en-US"/>
        </a:p>
      </dgm:t>
    </dgm:pt>
    <dgm:pt modelId="{9FAE491B-E8C9-4849-8EF0-BB740993B34A}">
      <dgm:prSet phldrT="[Text]" custT="1"/>
      <dgm:spPr/>
      <dgm:t>
        <a:bodyPr/>
        <a:lstStyle/>
        <a:p>
          <a:r>
            <a:rPr lang="en-US" sz="1800" dirty="0" smtClean="0"/>
            <a:t>Physical layer</a:t>
          </a:r>
        </a:p>
        <a:p>
          <a:r>
            <a:rPr lang="en-US" sz="1800" dirty="0" smtClean="0"/>
            <a:t>(coverage, interference</a:t>
          </a:r>
          <a:r>
            <a:rPr lang="en-US" sz="1200" dirty="0" smtClean="0"/>
            <a:t>)</a:t>
          </a:r>
          <a:endParaRPr lang="en-US" sz="1200" dirty="0"/>
        </a:p>
      </dgm:t>
    </dgm:pt>
    <dgm:pt modelId="{E780E738-211B-4D1F-A17B-E3859DB21D2B}" type="parTrans" cxnId="{B07BA91E-8E86-4697-8CD5-C989D221A391}">
      <dgm:prSet/>
      <dgm:spPr/>
      <dgm:t>
        <a:bodyPr/>
        <a:lstStyle/>
        <a:p>
          <a:endParaRPr lang="en-US" dirty="0"/>
        </a:p>
      </dgm:t>
    </dgm:pt>
    <dgm:pt modelId="{723733B0-8F43-4425-81E5-4AD08544E2FB}" type="sibTrans" cxnId="{B07BA91E-8E86-4697-8CD5-C989D221A391}">
      <dgm:prSet/>
      <dgm:spPr/>
      <dgm:t>
        <a:bodyPr/>
        <a:lstStyle/>
        <a:p>
          <a:endParaRPr lang="en-US"/>
        </a:p>
      </dgm:t>
    </dgm:pt>
    <dgm:pt modelId="{4EC58FDC-60F7-4757-86AB-445A146F7CE6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b="1" dirty="0" err="1" smtClean="0"/>
            <a:t>QoE</a:t>
          </a:r>
          <a:endParaRPr lang="en-US" sz="2000" b="1" dirty="0" smtClean="0"/>
        </a:p>
      </dgm:t>
    </dgm:pt>
    <dgm:pt modelId="{8AB31FE8-01A6-4550-9B54-5C2370174B13}" type="parTrans" cxnId="{AF84F2CF-10F2-4221-8442-493AEDF2516A}">
      <dgm:prSet/>
      <dgm:spPr/>
      <dgm:t>
        <a:bodyPr/>
        <a:lstStyle/>
        <a:p>
          <a:endParaRPr lang="en-US"/>
        </a:p>
      </dgm:t>
    </dgm:pt>
    <dgm:pt modelId="{D6D7439D-CFB6-4DDD-8E84-D1626F307083}" type="sibTrans" cxnId="{AF84F2CF-10F2-4221-8442-493AEDF2516A}">
      <dgm:prSet/>
      <dgm:spPr/>
      <dgm:t>
        <a:bodyPr/>
        <a:lstStyle/>
        <a:p>
          <a:endParaRPr lang="en-US"/>
        </a:p>
      </dgm:t>
    </dgm:pt>
    <dgm:pt modelId="{7395B6ED-C3FD-4BAB-BEAD-7B7C17261E3A}">
      <dgm:prSet phldrT="[Text]" custT="1"/>
      <dgm:spPr/>
      <dgm:t>
        <a:bodyPr/>
        <a:lstStyle/>
        <a:p>
          <a:r>
            <a:rPr lang="en-US" sz="2000" b="1" dirty="0" err="1" smtClean="0"/>
            <a:t>QoS</a:t>
          </a:r>
          <a:endParaRPr lang="en-US" sz="2000" b="1" dirty="0" smtClean="0"/>
        </a:p>
      </dgm:t>
    </dgm:pt>
    <dgm:pt modelId="{6F04CBD7-EC1D-468D-85BD-750AFF1FC447}" type="parTrans" cxnId="{A8CDB799-F34B-4904-AE03-A84587A1D2D8}">
      <dgm:prSet/>
      <dgm:spPr/>
      <dgm:t>
        <a:bodyPr/>
        <a:lstStyle/>
        <a:p>
          <a:endParaRPr lang="en-US"/>
        </a:p>
      </dgm:t>
    </dgm:pt>
    <dgm:pt modelId="{866B666E-3CD3-484E-8548-91E3B2E365EE}" type="sibTrans" cxnId="{A8CDB799-F34B-4904-AE03-A84587A1D2D8}">
      <dgm:prSet/>
      <dgm:spPr/>
      <dgm:t>
        <a:bodyPr/>
        <a:lstStyle/>
        <a:p>
          <a:endParaRPr lang="en-US"/>
        </a:p>
      </dgm:t>
    </dgm:pt>
    <dgm:pt modelId="{7694A549-DCD7-4DB2-A2D0-A759E36A52D9}">
      <dgm:prSet phldrT="[Text]" custT="1"/>
      <dgm:spPr/>
      <dgm:t>
        <a:bodyPr/>
        <a:lstStyle/>
        <a:p>
          <a:r>
            <a:rPr lang="en-US" sz="2000" b="1" dirty="0" smtClean="0"/>
            <a:t>KPIs</a:t>
          </a:r>
        </a:p>
      </dgm:t>
    </dgm:pt>
    <dgm:pt modelId="{C074103C-3EF0-4924-ABB2-3BFB2541E52C}" type="parTrans" cxnId="{018211AA-0CE3-47A5-B295-3F04E76585A3}">
      <dgm:prSet/>
      <dgm:spPr/>
      <dgm:t>
        <a:bodyPr/>
        <a:lstStyle/>
        <a:p>
          <a:endParaRPr lang="en-US"/>
        </a:p>
      </dgm:t>
    </dgm:pt>
    <dgm:pt modelId="{A49256C5-7577-41FE-A491-1BA4713BAFB7}" type="sibTrans" cxnId="{018211AA-0CE3-47A5-B295-3F04E76585A3}">
      <dgm:prSet/>
      <dgm:spPr/>
      <dgm:t>
        <a:bodyPr/>
        <a:lstStyle/>
        <a:p>
          <a:endParaRPr lang="en-US"/>
        </a:p>
      </dgm:t>
    </dgm:pt>
    <dgm:pt modelId="{FC22DE29-FDE8-4A8C-AC31-1104E6927122}" type="pres">
      <dgm:prSet presAssocID="{20D18FF9-A278-426B-8A6D-B64E39D180E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47660-D41E-48E1-8AEE-4E3C1AEF4801}" type="pres">
      <dgm:prSet presAssocID="{20D18FF9-A278-426B-8A6D-B64E39D180E1}" presName="hierFlow" presStyleCnt="0"/>
      <dgm:spPr/>
    </dgm:pt>
    <dgm:pt modelId="{048D69CD-4BD6-4F2D-A58F-F9A8262F7783}" type="pres">
      <dgm:prSet presAssocID="{20D18FF9-A278-426B-8A6D-B64E39D180E1}" presName="firstBuf" presStyleCnt="0"/>
      <dgm:spPr/>
    </dgm:pt>
    <dgm:pt modelId="{B0A4210B-8405-47EC-93D8-1787E7160787}" type="pres">
      <dgm:prSet presAssocID="{20D18FF9-A278-426B-8A6D-B64E39D180E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7788647-FA3A-4213-8E43-C4F81C5BAFDD}" type="pres">
      <dgm:prSet presAssocID="{82C393DA-436C-496A-8187-DA018CE76277}" presName="Name17" presStyleCnt="0"/>
      <dgm:spPr/>
    </dgm:pt>
    <dgm:pt modelId="{3C5858A4-28BB-45DE-950C-D5A1181EAB9D}" type="pres">
      <dgm:prSet presAssocID="{82C393DA-436C-496A-8187-DA018CE76277}" presName="level1Shape" presStyleLbl="node0" presStyleIdx="0" presStyleCnt="1" custScaleX="105771" custScaleY="182194" custLinFactNeighborX="-14080" custLinFactNeighborY="-83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841D3-E361-4780-97C9-9654F18F84ED}" type="pres">
      <dgm:prSet presAssocID="{82C393DA-436C-496A-8187-DA018CE76277}" presName="hierChild2" presStyleCnt="0"/>
      <dgm:spPr/>
    </dgm:pt>
    <dgm:pt modelId="{3743E997-D3BB-4B3E-B346-CD7B6EDFCBBC}" type="pres">
      <dgm:prSet presAssocID="{58D410BE-EA58-4D40-A423-92A695F6843C}" presName="Name25" presStyleLbl="parChTrans1D2" presStyleIdx="0" presStyleCnt="2"/>
      <dgm:spPr/>
      <dgm:t>
        <a:bodyPr/>
        <a:lstStyle/>
        <a:p>
          <a:endParaRPr lang="en-US"/>
        </a:p>
      </dgm:t>
    </dgm:pt>
    <dgm:pt modelId="{C68A17F0-FF1E-4A6D-8F8A-40224B3D62D1}" type="pres">
      <dgm:prSet presAssocID="{58D410BE-EA58-4D40-A423-92A695F6843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7D99EBE-2B8A-4E8E-854C-36E4A6F60919}" type="pres">
      <dgm:prSet presAssocID="{0CC606C1-2F9B-40D9-8D19-0AD087934161}" presName="Name30" presStyleCnt="0"/>
      <dgm:spPr/>
    </dgm:pt>
    <dgm:pt modelId="{801B5EA8-0BB0-4234-929E-7831D9CADC14}" type="pres">
      <dgm:prSet presAssocID="{0CC606C1-2F9B-40D9-8D19-0AD087934161}" presName="level2Shape" presStyleLbl="node2" presStyleIdx="0" presStyleCnt="2" custScaleX="111549" custScaleY="100874" custLinFactNeighborX="-1557" custLinFactNeighborY="-40273"/>
      <dgm:spPr/>
      <dgm:t>
        <a:bodyPr/>
        <a:lstStyle/>
        <a:p>
          <a:endParaRPr lang="en-US"/>
        </a:p>
      </dgm:t>
    </dgm:pt>
    <dgm:pt modelId="{2725B3D8-A11D-4B5A-B08D-D3C56C41AB72}" type="pres">
      <dgm:prSet presAssocID="{0CC606C1-2F9B-40D9-8D19-0AD087934161}" presName="hierChild3" presStyleCnt="0"/>
      <dgm:spPr/>
    </dgm:pt>
    <dgm:pt modelId="{AC322B3F-69EA-4174-8D86-3030DA7EA6D2}" type="pres">
      <dgm:prSet presAssocID="{913673A4-CF27-46B3-9408-BDECA2A0B152}" presName="Name25" presStyleLbl="parChTrans1D2" presStyleIdx="1" presStyleCnt="2"/>
      <dgm:spPr/>
      <dgm:t>
        <a:bodyPr/>
        <a:lstStyle/>
        <a:p>
          <a:endParaRPr lang="en-US"/>
        </a:p>
      </dgm:t>
    </dgm:pt>
    <dgm:pt modelId="{FB4FCA82-1E4D-40F5-BFA0-EB2AF7052FE3}" type="pres">
      <dgm:prSet presAssocID="{913673A4-CF27-46B3-9408-BDECA2A0B15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E65F5ED-7E3B-4D7D-AF6D-267C1FFD5169}" type="pres">
      <dgm:prSet presAssocID="{8B84F123-C40C-45EE-8930-70D8D63E40CC}" presName="Name30" presStyleCnt="0"/>
      <dgm:spPr/>
    </dgm:pt>
    <dgm:pt modelId="{B4B5BC1E-771B-4C0C-8E33-A1DCE79BFA2A}" type="pres">
      <dgm:prSet presAssocID="{8B84F123-C40C-45EE-8930-70D8D63E40CC}" presName="level2Shape" presStyleLbl="node2" presStyleIdx="1" presStyleCnt="2" custScaleX="115231" custScaleY="148031"/>
      <dgm:spPr/>
      <dgm:t>
        <a:bodyPr/>
        <a:lstStyle/>
        <a:p>
          <a:endParaRPr lang="en-US"/>
        </a:p>
      </dgm:t>
    </dgm:pt>
    <dgm:pt modelId="{E174FA37-5FBB-4717-8D9F-0F5D82BDCA71}" type="pres">
      <dgm:prSet presAssocID="{8B84F123-C40C-45EE-8930-70D8D63E40CC}" presName="hierChild3" presStyleCnt="0"/>
      <dgm:spPr/>
    </dgm:pt>
    <dgm:pt modelId="{A8E13F96-0FAB-4A5D-9A99-C6A4358C797E}" type="pres">
      <dgm:prSet presAssocID="{E780E738-211B-4D1F-A17B-E3859DB21D2B}" presName="Name25" presStyleLbl="parChTrans1D3" presStyleIdx="0" presStyleCnt="1"/>
      <dgm:spPr/>
      <dgm:t>
        <a:bodyPr/>
        <a:lstStyle/>
        <a:p>
          <a:endParaRPr lang="en-US"/>
        </a:p>
      </dgm:t>
    </dgm:pt>
    <dgm:pt modelId="{640506B6-F3F9-43A0-A8BA-9B013110ABF4}" type="pres">
      <dgm:prSet presAssocID="{E780E738-211B-4D1F-A17B-E3859DB21D2B}" presName="connTx" presStyleLbl="parChTrans1D3" presStyleIdx="0" presStyleCnt="1"/>
      <dgm:spPr/>
      <dgm:t>
        <a:bodyPr/>
        <a:lstStyle/>
        <a:p>
          <a:endParaRPr lang="en-US"/>
        </a:p>
      </dgm:t>
    </dgm:pt>
    <dgm:pt modelId="{B1BD7E86-21F9-40BD-B78A-AFBDE995F627}" type="pres">
      <dgm:prSet presAssocID="{9FAE491B-E8C9-4849-8EF0-BB740993B34A}" presName="Name30" presStyleCnt="0"/>
      <dgm:spPr/>
    </dgm:pt>
    <dgm:pt modelId="{DDD460AE-5015-47B2-B893-FFE0E1A70F48}" type="pres">
      <dgm:prSet presAssocID="{9FAE491B-E8C9-4849-8EF0-BB740993B34A}" presName="level2Shape" presStyleLbl="node3" presStyleIdx="0" presStyleCnt="1" custLinFactNeighborX="25650" custLinFactNeighborY="-84925"/>
      <dgm:spPr/>
      <dgm:t>
        <a:bodyPr/>
        <a:lstStyle/>
        <a:p>
          <a:endParaRPr lang="en-US"/>
        </a:p>
      </dgm:t>
    </dgm:pt>
    <dgm:pt modelId="{6CF64444-BA47-45DA-A188-CF87AE2FC83A}" type="pres">
      <dgm:prSet presAssocID="{9FAE491B-E8C9-4849-8EF0-BB740993B34A}" presName="hierChild3" presStyleCnt="0"/>
      <dgm:spPr/>
    </dgm:pt>
    <dgm:pt modelId="{0F0BF0A6-4967-4591-9993-F29B30B06104}" type="pres">
      <dgm:prSet presAssocID="{20D18FF9-A278-426B-8A6D-B64E39D180E1}" presName="bgShapesFlow" presStyleCnt="0"/>
      <dgm:spPr/>
    </dgm:pt>
    <dgm:pt modelId="{55BCC16C-23E7-4F54-8A8B-EFE8F1B5C2D2}" type="pres">
      <dgm:prSet presAssocID="{4EC58FDC-60F7-4757-86AB-445A146F7CE6}" presName="rectComp" presStyleCnt="0"/>
      <dgm:spPr/>
    </dgm:pt>
    <dgm:pt modelId="{9537546B-F53D-4BEA-8371-5C85CD7497FD}" type="pres">
      <dgm:prSet presAssocID="{4EC58FDC-60F7-4757-86AB-445A146F7CE6}" presName="bgRect" presStyleLbl="bgShp" presStyleIdx="0" presStyleCnt="3" custLinFactNeighborX="-10743"/>
      <dgm:spPr/>
      <dgm:t>
        <a:bodyPr/>
        <a:lstStyle/>
        <a:p>
          <a:endParaRPr lang="en-US"/>
        </a:p>
      </dgm:t>
    </dgm:pt>
    <dgm:pt modelId="{D167BA82-5395-4A17-93FC-EB7869E87076}" type="pres">
      <dgm:prSet presAssocID="{4EC58FDC-60F7-4757-86AB-445A146F7C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54D59-1815-4EDF-AB7F-0005353AE559}" type="pres">
      <dgm:prSet presAssocID="{4EC58FDC-60F7-4757-86AB-445A146F7CE6}" presName="spComp" presStyleCnt="0"/>
      <dgm:spPr/>
    </dgm:pt>
    <dgm:pt modelId="{20378C4C-0D55-4F6D-B3F8-B595F0DF2EB3}" type="pres">
      <dgm:prSet presAssocID="{4EC58FDC-60F7-4757-86AB-445A146F7CE6}" presName="hSp" presStyleCnt="0"/>
      <dgm:spPr/>
    </dgm:pt>
    <dgm:pt modelId="{9B6241A4-97B4-4723-8A40-2CCA6530F478}" type="pres">
      <dgm:prSet presAssocID="{7395B6ED-C3FD-4BAB-BEAD-7B7C17261E3A}" presName="rectComp" presStyleCnt="0"/>
      <dgm:spPr/>
    </dgm:pt>
    <dgm:pt modelId="{27079708-E37A-418A-A3F7-FF0A7B9159D3}" type="pres">
      <dgm:prSet presAssocID="{7395B6ED-C3FD-4BAB-BEAD-7B7C17261E3A}" presName="bgRect" presStyleLbl="bgShp" presStyleIdx="1" presStyleCnt="3" custScaleX="115417" custLinFactNeighborX="235" custLinFactNeighborY="218"/>
      <dgm:spPr/>
      <dgm:t>
        <a:bodyPr/>
        <a:lstStyle/>
        <a:p>
          <a:endParaRPr lang="en-US"/>
        </a:p>
      </dgm:t>
    </dgm:pt>
    <dgm:pt modelId="{132B287C-B402-40EE-AEF5-EAE0FA603147}" type="pres">
      <dgm:prSet presAssocID="{7395B6ED-C3FD-4BAB-BEAD-7B7C17261E3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726FB-EEA7-427F-B576-9AAAF2C6A169}" type="pres">
      <dgm:prSet presAssocID="{7395B6ED-C3FD-4BAB-BEAD-7B7C17261E3A}" presName="spComp" presStyleCnt="0"/>
      <dgm:spPr/>
    </dgm:pt>
    <dgm:pt modelId="{017183D4-0FA3-4AC9-BAD0-41EB76CCFC46}" type="pres">
      <dgm:prSet presAssocID="{7395B6ED-C3FD-4BAB-BEAD-7B7C17261E3A}" presName="hSp" presStyleCnt="0"/>
      <dgm:spPr/>
    </dgm:pt>
    <dgm:pt modelId="{46FE4AC7-DFC9-42B5-919D-1D461D4E1709}" type="pres">
      <dgm:prSet presAssocID="{7694A549-DCD7-4DB2-A2D0-A759E36A52D9}" presName="rectComp" presStyleCnt="0"/>
      <dgm:spPr/>
    </dgm:pt>
    <dgm:pt modelId="{B027E08F-DCE7-4E93-B508-C13547459872}" type="pres">
      <dgm:prSet presAssocID="{7694A549-DCD7-4DB2-A2D0-A759E36A52D9}" presName="bgRect" presStyleLbl="bgShp" presStyleIdx="2" presStyleCnt="3" custLinFactNeighborX="25823" custLinFactNeighborY="-339"/>
      <dgm:spPr/>
      <dgm:t>
        <a:bodyPr/>
        <a:lstStyle/>
        <a:p>
          <a:endParaRPr lang="en-US"/>
        </a:p>
      </dgm:t>
    </dgm:pt>
    <dgm:pt modelId="{86A544F1-EC50-46BD-A7AE-F173807DFDB3}" type="pres">
      <dgm:prSet presAssocID="{7694A549-DCD7-4DB2-A2D0-A759E36A52D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211AA-0CE3-47A5-B295-3F04E76585A3}" srcId="{20D18FF9-A278-426B-8A6D-B64E39D180E1}" destId="{7694A549-DCD7-4DB2-A2D0-A759E36A52D9}" srcOrd="3" destOrd="0" parTransId="{C074103C-3EF0-4924-ABB2-3BFB2541E52C}" sibTransId="{A49256C5-7577-41FE-A491-1BA4713BAFB7}"/>
    <dgm:cxn modelId="{AF84F2CF-10F2-4221-8442-493AEDF2516A}" srcId="{20D18FF9-A278-426B-8A6D-B64E39D180E1}" destId="{4EC58FDC-60F7-4757-86AB-445A146F7CE6}" srcOrd="1" destOrd="0" parTransId="{8AB31FE8-01A6-4550-9B54-5C2370174B13}" sibTransId="{D6D7439D-CFB6-4DDD-8E84-D1626F307083}"/>
    <dgm:cxn modelId="{82C89CCE-AB64-46ED-9014-A23E5F859AF0}" type="presOf" srcId="{82C393DA-436C-496A-8187-DA018CE76277}" destId="{3C5858A4-28BB-45DE-950C-D5A1181EAB9D}" srcOrd="0" destOrd="0" presId="urn:microsoft.com/office/officeart/2005/8/layout/hierarchy5"/>
    <dgm:cxn modelId="{EFE1E90D-F573-4257-B1EC-9CC8F57903C4}" type="presOf" srcId="{0CC606C1-2F9B-40D9-8D19-0AD087934161}" destId="{801B5EA8-0BB0-4234-929E-7831D9CADC14}" srcOrd="0" destOrd="0" presId="urn:microsoft.com/office/officeart/2005/8/layout/hierarchy5"/>
    <dgm:cxn modelId="{2DB8AD7C-98F6-4A5D-94E7-EFFA9259C091}" type="presOf" srcId="{8B84F123-C40C-45EE-8930-70D8D63E40CC}" destId="{B4B5BC1E-771B-4C0C-8E33-A1DCE79BFA2A}" srcOrd="0" destOrd="0" presId="urn:microsoft.com/office/officeart/2005/8/layout/hierarchy5"/>
    <dgm:cxn modelId="{09E0D05D-BB6E-48C5-9038-88F5AC3069EC}" type="presOf" srcId="{E780E738-211B-4D1F-A17B-E3859DB21D2B}" destId="{640506B6-F3F9-43A0-A8BA-9B013110ABF4}" srcOrd="1" destOrd="0" presId="urn:microsoft.com/office/officeart/2005/8/layout/hierarchy5"/>
    <dgm:cxn modelId="{865C1B66-D44B-42FE-8DF9-AC3560581785}" type="presOf" srcId="{58D410BE-EA58-4D40-A423-92A695F6843C}" destId="{3743E997-D3BB-4B3E-B346-CD7B6EDFCBBC}" srcOrd="0" destOrd="0" presId="urn:microsoft.com/office/officeart/2005/8/layout/hierarchy5"/>
    <dgm:cxn modelId="{D117F096-B7DC-470A-9F92-1975F6EE4915}" type="presOf" srcId="{7694A549-DCD7-4DB2-A2D0-A759E36A52D9}" destId="{B027E08F-DCE7-4E93-B508-C13547459872}" srcOrd="0" destOrd="0" presId="urn:microsoft.com/office/officeart/2005/8/layout/hierarchy5"/>
    <dgm:cxn modelId="{C9D3DF04-6B75-4C10-8E3A-357F2334C523}" srcId="{82C393DA-436C-496A-8187-DA018CE76277}" destId="{8B84F123-C40C-45EE-8930-70D8D63E40CC}" srcOrd="1" destOrd="0" parTransId="{913673A4-CF27-46B3-9408-BDECA2A0B152}" sibTransId="{CECB7DE9-F7EA-40F5-9DFB-8852BFDF70C3}"/>
    <dgm:cxn modelId="{BE03C418-9234-4276-B2FB-E293ACA9D70D}" type="presOf" srcId="{7694A549-DCD7-4DB2-A2D0-A759E36A52D9}" destId="{86A544F1-EC50-46BD-A7AE-F173807DFDB3}" srcOrd="1" destOrd="0" presId="urn:microsoft.com/office/officeart/2005/8/layout/hierarchy5"/>
    <dgm:cxn modelId="{AD12D250-46EB-49CE-90FC-CAE85CB779CD}" type="presOf" srcId="{7395B6ED-C3FD-4BAB-BEAD-7B7C17261E3A}" destId="{27079708-E37A-418A-A3F7-FF0A7B9159D3}" srcOrd="0" destOrd="0" presId="urn:microsoft.com/office/officeart/2005/8/layout/hierarchy5"/>
    <dgm:cxn modelId="{A6533CD1-A74F-496E-AFAB-8C563D1D27CB}" type="presOf" srcId="{58D410BE-EA58-4D40-A423-92A695F6843C}" destId="{C68A17F0-FF1E-4A6D-8F8A-40224B3D62D1}" srcOrd="1" destOrd="0" presId="urn:microsoft.com/office/officeart/2005/8/layout/hierarchy5"/>
    <dgm:cxn modelId="{6BEE61E9-3043-48BF-83CF-AAC2A941EB02}" type="presOf" srcId="{4EC58FDC-60F7-4757-86AB-445A146F7CE6}" destId="{D167BA82-5395-4A17-93FC-EB7869E87076}" srcOrd="1" destOrd="0" presId="urn:microsoft.com/office/officeart/2005/8/layout/hierarchy5"/>
    <dgm:cxn modelId="{AC0F4147-3FC8-42AC-A430-21263212B20B}" type="presOf" srcId="{913673A4-CF27-46B3-9408-BDECA2A0B152}" destId="{AC322B3F-69EA-4174-8D86-3030DA7EA6D2}" srcOrd="0" destOrd="0" presId="urn:microsoft.com/office/officeart/2005/8/layout/hierarchy5"/>
    <dgm:cxn modelId="{C67CC0E8-9A15-4E8A-871D-ED5FA8361EA2}" srcId="{82C393DA-436C-496A-8187-DA018CE76277}" destId="{0CC606C1-2F9B-40D9-8D19-0AD087934161}" srcOrd="0" destOrd="0" parTransId="{58D410BE-EA58-4D40-A423-92A695F6843C}" sibTransId="{E5F5EF2A-FCC9-4C0E-AC96-C49D8BE9A210}"/>
    <dgm:cxn modelId="{FF8842FB-6612-4676-BFBA-1ECD247BEBC2}" type="presOf" srcId="{4EC58FDC-60F7-4757-86AB-445A146F7CE6}" destId="{9537546B-F53D-4BEA-8371-5C85CD7497FD}" srcOrd="0" destOrd="0" presId="urn:microsoft.com/office/officeart/2005/8/layout/hierarchy5"/>
    <dgm:cxn modelId="{8829734E-D64F-479A-8537-5C1B54F8A498}" type="presOf" srcId="{E780E738-211B-4D1F-A17B-E3859DB21D2B}" destId="{A8E13F96-0FAB-4A5D-9A99-C6A4358C797E}" srcOrd="0" destOrd="0" presId="urn:microsoft.com/office/officeart/2005/8/layout/hierarchy5"/>
    <dgm:cxn modelId="{38836F0A-C4DF-4EE8-82E2-555A6C417802}" type="presOf" srcId="{20D18FF9-A278-426B-8A6D-B64E39D180E1}" destId="{FC22DE29-FDE8-4A8C-AC31-1104E6927122}" srcOrd="0" destOrd="0" presId="urn:microsoft.com/office/officeart/2005/8/layout/hierarchy5"/>
    <dgm:cxn modelId="{74A518AB-5588-43B9-B575-1A776F444CF0}" type="presOf" srcId="{9FAE491B-E8C9-4849-8EF0-BB740993B34A}" destId="{DDD460AE-5015-47B2-B893-FFE0E1A70F48}" srcOrd="0" destOrd="0" presId="urn:microsoft.com/office/officeart/2005/8/layout/hierarchy5"/>
    <dgm:cxn modelId="{4089DC61-5CE0-4213-B781-2E444B424550}" type="presOf" srcId="{913673A4-CF27-46B3-9408-BDECA2A0B152}" destId="{FB4FCA82-1E4D-40F5-BFA0-EB2AF7052FE3}" srcOrd="1" destOrd="0" presId="urn:microsoft.com/office/officeart/2005/8/layout/hierarchy5"/>
    <dgm:cxn modelId="{50331376-46B5-4FCB-AD70-B8D57F5FB916}" type="presOf" srcId="{7395B6ED-C3FD-4BAB-BEAD-7B7C17261E3A}" destId="{132B287C-B402-40EE-AEF5-EAE0FA603147}" srcOrd="1" destOrd="0" presId="urn:microsoft.com/office/officeart/2005/8/layout/hierarchy5"/>
    <dgm:cxn modelId="{B07BA91E-8E86-4697-8CD5-C989D221A391}" srcId="{8B84F123-C40C-45EE-8930-70D8D63E40CC}" destId="{9FAE491B-E8C9-4849-8EF0-BB740993B34A}" srcOrd="0" destOrd="0" parTransId="{E780E738-211B-4D1F-A17B-E3859DB21D2B}" sibTransId="{723733B0-8F43-4425-81E5-4AD08544E2FB}"/>
    <dgm:cxn modelId="{7781EF61-E8C7-45FA-8133-24DC1F4C7159}" srcId="{20D18FF9-A278-426B-8A6D-B64E39D180E1}" destId="{82C393DA-436C-496A-8187-DA018CE76277}" srcOrd="0" destOrd="0" parTransId="{5CBE6D54-F20C-4E0A-8803-B3B294C2E4D2}" sibTransId="{052DD8BC-6682-43C6-81B2-ED873079A3C4}"/>
    <dgm:cxn modelId="{A8CDB799-F34B-4904-AE03-A84587A1D2D8}" srcId="{20D18FF9-A278-426B-8A6D-B64E39D180E1}" destId="{7395B6ED-C3FD-4BAB-BEAD-7B7C17261E3A}" srcOrd="2" destOrd="0" parTransId="{6F04CBD7-EC1D-468D-85BD-750AFF1FC447}" sibTransId="{866B666E-3CD3-484E-8548-91E3B2E365EE}"/>
    <dgm:cxn modelId="{F57C1847-A914-4583-8F37-EC912CA9BC7C}" type="presParOf" srcId="{FC22DE29-FDE8-4A8C-AC31-1104E6927122}" destId="{68D47660-D41E-48E1-8AEE-4E3C1AEF4801}" srcOrd="0" destOrd="0" presId="urn:microsoft.com/office/officeart/2005/8/layout/hierarchy5"/>
    <dgm:cxn modelId="{0F402CDF-0204-4F2E-93B7-A931A0F18AB6}" type="presParOf" srcId="{68D47660-D41E-48E1-8AEE-4E3C1AEF4801}" destId="{048D69CD-4BD6-4F2D-A58F-F9A8262F7783}" srcOrd="0" destOrd="0" presId="urn:microsoft.com/office/officeart/2005/8/layout/hierarchy5"/>
    <dgm:cxn modelId="{DD1B4CF7-1D5B-4E7E-8B71-3A15BF276AF0}" type="presParOf" srcId="{68D47660-D41E-48E1-8AEE-4E3C1AEF4801}" destId="{B0A4210B-8405-47EC-93D8-1787E7160787}" srcOrd="1" destOrd="0" presId="urn:microsoft.com/office/officeart/2005/8/layout/hierarchy5"/>
    <dgm:cxn modelId="{07F5A316-4EBE-47C5-AE4D-FBD3B2B2852B}" type="presParOf" srcId="{B0A4210B-8405-47EC-93D8-1787E7160787}" destId="{97788647-FA3A-4213-8E43-C4F81C5BAFDD}" srcOrd="0" destOrd="0" presId="urn:microsoft.com/office/officeart/2005/8/layout/hierarchy5"/>
    <dgm:cxn modelId="{2DADFE9B-6A1B-44CC-8EE5-C9B89B712D85}" type="presParOf" srcId="{97788647-FA3A-4213-8E43-C4F81C5BAFDD}" destId="{3C5858A4-28BB-45DE-950C-D5A1181EAB9D}" srcOrd="0" destOrd="0" presId="urn:microsoft.com/office/officeart/2005/8/layout/hierarchy5"/>
    <dgm:cxn modelId="{A804CE92-FEB9-425F-B84A-352FC2DD3CDF}" type="presParOf" srcId="{97788647-FA3A-4213-8E43-C4F81C5BAFDD}" destId="{D7F841D3-E361-4780-97C9-9654F18F84ED}" srcOrd="1" destOrd="0" presId="urn:microsoft.com/office/officeart/2005/8/layout/hierarchy5"/>
    <dgm:cxn modelId="{982E23EA-4F0C-4A6C-BCAA-0A48FE82B55E}" type="presParOf" srcId="{D7F841D3-E361-4780-97C9-9654F18F84ED}" destId="{3743E997-D3BB-4B3E-B346-CD7B6EDFCBBC}" srcOrd="0" destOrd="0" presId="urn:microsoft.com/office/officeart/2005/8/layout/hierarchy5"/>
    <dgm:cxn modelId="{E531DF91-D0A4-4617-B8DB-73047437E3AE}" type="presParOf" srcId="{3743E997-D3BB-4B3E-B346-CD7B6EDFCBBC}" destId="{C68A17F0-FF1E-4A6D-8F8A-40224B3D62D1}" srcOrd="0" destOrd="0" presId="urn:microsoft.com/office/officeart/2005/8/layout/hierarchy5"/>
    <dgm:cxn modelId="{AFEC8C93-FB3F-43F6-96C8-59EA328B8CA8}" type="presParOf" srcId="{D7F841D3-E361-4780-97C9-9654F18F84ED}" destId="{47D99EBE-2B8A-4E8E-854C-36E4A6F60919}" srcOrd="1" destOrd="0" presId="urn:microsoft.com/office/officeart/2005/8/layout/hierarchy5"/>
    <dgm:cxn modelId="{980A2673-7ABF-456F-B9FB-28759BB05136}" type="presParOf" srcId="{47D99EBE-2B8A-4E8E-854C-36E4A6F60919}" destId="{801B5EA8-0BB0-4234-929E-7831D9CADC14}" srcOrd="0" destOrd="0" presId="urn:microsoft.com/office/officeart/2005/8/layout/hierarchy5"/>
    <dgm:cxn modelId="{00A50E8F-AF23-420C-8F07-87F59B544336}" type="presParOf" srcId="{47D99EBE-2B8A-4E8E-854C-36E4A6F60919}" destId="{2725B3D8-A11D-4B5A-B08D-D3C56C41AB72}" srcOrd="1" destOrd="0" presId="urn:microsoft.com/office/officeart/2005/8/layout/hierarchy5"/>
    <dgm:cxn modelId="{A4E56A7C-E9B5-4E2B-86DC-BAA5D02446DC}" type="presParOf" srcId="{D7F841D3-E361-4780-97C9-9654F18F84ED}" destId="{AC322B3F-69EA-4174-8D86-3030DA7EA6D2}" srcOrd="2" destOrd="0" presId="urn:microsoft.com/office/officeart/2005/8/layout/hierarchy5"/>
    <dgm:cxn modelId="{BF373780-2C93-4D33-904E-0E1BBCFCB1B2}" type="presParOf" srcId="{AC322B3F-69EA-4174-8D86-3030DA7EA6D2}" destId="{FB4FCA82-1E4D-40F5-BFA0-EB2AF7052FE3}" srcOrd="0" destOrd="0" presId="urn:microsoft.com/office/officeart/2005/8/layout/hierarchy5"/>
    <dgm:cxn modelId="{E376DCD8-F0F5-40A6-8AFA-29D15E62C752}" type="presParOf" srcId="{D7F841D3-E361-4780-97C9-9654F18F84ED}" destId="{6E65F5ED-7E3B-4D7D-AF6D-267C1FFD5169}" srcOrd="3" destOrd="0" presId="urn:microsoft.com/office/officeart/2005/8/layout/hierarchy5"/>
    <dgm:cxn modelId="{C599CFB0-0D33-4908-BD3E-5A1C1A837A22}" type="presParOf" srcId="{6E65F5ED-7E3B-4D7D-AF6D-267C1FFD5169}" destId="{B4B5BC1E-771B-4C0C-8E33-A1DCE79BFA2A}" srcOrd="0" destOrd="0" presId="urn:microsoft.com/office/officeart/2005/8/layout/hierarchy5"/>
    <dgm:cxn modelId="{626CAD6C-F643-4078-A0A0-F4551F665803}" type="presParOf" srcId="{6E65F5ED-7E3B-4D7D-AF6D-267C1FFD5169}" destId="{E174FA37-5FBB-4717-8D9F-0F5D82BDCA71}" srcOrd="1" destOrd="0" presId="urn:microsoft.com/office/officeart/2005/8/layout/hierarchy5"/>
    <dgm:cxn modelId="{F86CC0B1-D3AF-4498-8286-3AA00BE3459D}" type="presParOf" srcId="{E174FA37-5FBB-4717-8D9F-0F5D82BDCA71}" destId="{A8E13F96-0FAB-4A5D-9A99-C6A4358C797E}" srcOrd="0" destOrd="0" presId="urn:microsoft.com/office/officeart/2005/8/layout/hierarchy5"/>
    <dgm:cxn modelId="{28A55EA9-48A3-49DD-BE1C-558895399C0A}" type="presParOf" srcId="{A8E13F96-0FAB-4A5D-9A99-C6A4358C797E}" destId="{640506B6-F3F9-43A0-A8BA-9B013110ABF4}" srcOrd="0" destOrd="0" presId="urn:microsoft.com/office/officeart/2005/8/layout/hierarchy5"/>
    <dgm:cxn modelId="{3EBFB03D-D6F2-43B3-AF1F-6764DE9093E8}" type="presParOf" srcId="{E174FA37-5FBB-4717-8D9F-0F5D82BDCA71}" destId="{B1BD7E86-21F9-40BD-B78A-AFBDE995F627}" srcOrd="1" destOrd="0" presId="urn:microsoft.com/office/officeart/2005/8/layout/hierarchy5"/>
    <dgm:cxn modelId="{DCCB6787-78B8-4523-9D07-CD827E91DED2}" type="presParOf" srcId="{B1BD7E86-21F9-40BD-B78A-AFBDE995F627}" destId="{DDD460AE-5015-47B2-B893-FFE0E1A70F48}" srcOrd="0" destOrd="0" presId="urn:microsoft.com/office/officeart/2005/8/layout/hierarchy5"/>
    <dgm:cxn modelId="{FFF97797-B2CA-4214-A21F-5BFC07BA446E}" type="presParOf" srcId="{B1BD7E86-21F9-40BD-B78A-AFBDE995F627}" destId="{6CF64444-BA47-45DA-A188-CF87AE2FC83A}" srcOrd="1" destOrd="0" presId="urn:microsoft.com/office/officeart/2005/8/layout/hierarchy5"/>
    <dgm:cxn modelId="{BCC7D386-4514-4C1C-967F-BA6E04D36C7F}" type="presParOf" srcId="{FC22DE29-FDE8-4A8C-AC31-1104E6927122}" destId="{0F0BF0A6-4967-4591-9993-F29B30B06104}" srcOrd="1" destOrd="0" presId="urn:microsoft.com/office/officeart/2005/8/layout/hierarchy5"/>
    <dgm:cxn modelId="{23667438-B1A4-49EF-9748-E989F7DEAFD0}" type="presParOf" srcId="{0F0BF0A6-4967-4591-9993-F29B30B06104}" destId="{55BCC16C-23E7-4F54-8A8B-EFE8F1B5C2D2}" srcOrd="0" destOrd="0" presId="urn:microsoft.com/office/officeart/2005/8/layout/hierarchy5"/>
    <dgm:cxn modelId="{2C1349F4-C521-4B15-B8A7-F80088655B0F}" type="presParOf" srcId="{55BCC16C-23E7-4F54-8A8B-EFE8F1B5C2D2}" destId="{9537546B-F53D-4BEA-8371-5C85CD7497FD}" srcOrd="0" destOrd="0" presId="urn:microsoft.com/office/officeart/2005/8/layout/hierarchy5"/>
    <dgm:cxn modelId="{F62CA626-2868-489E-88FB-5E9D926D6847}" type="presParOf" srcId="{55BCC16C-23E7-4F54-8A8B-EFE8F1B5C2D2}" destId="{D167BA82-5395-4A17-93FC-EB7869E87076}" srcOrd="1" destOrd="0" presId="urn:microsoft.com/office/officeart/2005/8/layout/hierarchy5"/>
    <dgm:cxn modelId="{73FA9A20-8FB7-4F9B-B276-B587AFE1DF58}" type="presParOf" srcId="{0F0BF0A6-4967-4591-9993-F29B30B06104}" destId="{0FC54D59-1815-4EDF-AB7F-0005353AE559}" srcOrd="1" destOrd="0" presId="urn:microsoft.com/office/officeart/2005/8/layout/hierarchy5"/>
    <dgm:cxn modelId="{FC8ED853-BF0E-4454-9647-C777F04B3F7B}" type="presParOf" srcId="{0FC54D59-1815-4EDF-AB7F-0005353AE559}" destId="{20378C4C-0D55-4F6D-B3F8-B595F0DF2EB3}" srcOrd="0" destOrd="0" presId="urn:microsoft.com/office/officeart/2005/8/layout/hierarchy5"/>
    <dgm:cxn modelId="{8DCB80C6-C968-454F-B920-BF995853629F}" type="presParOf" srcId="{0F0BF0A6-4967-4591-9993-F29B30B06104}" destId="{9B6241A4-97B4-4723-8A40-2CCA6530F478}" srcOrd="2" destOrd="0" presId="urn:microsoft.com/office/officeart/2005/8/layout/hierarchy5"/>
    <dgm:cxn modelId="{6841DF0B-F6A0-4F44-B537-184CAB6E8EF0}" type="presParOf" srcId="{9B6241A4-97B4-4723-8A40-2CCA6530F478}" destId="{27079708-E37A-418A-A3F7-FF0A7B9159D3}" srcOrd="0" destOrd="0" presId="urn:microsoft.com/office/officeart/2005/8/layout/hierarchy5"/>
    <dgm:cxn modelId="{C8B12413-69E4-4554-A82F-C16005FA6DD0}" type="presParOf" srcId="{9B6241A4-97B4-4723-8A40-2CCA6530F478}" destId="{132B287C-B402-40EE-AEF5-EAE0FA603147}" srcOrd="1" destOrd="0" presId="urn:microsoft.com/office/officeart/2005/8/layout/hierarchy5"/>
    <dgm:cxn modelId="{0E8CA893-0A95-4750-B6FB-BA8223093DE3}" type="presParOf" srcId="{0F0BF0A6-4967-4591-9993-F29B30B06104}" destId="{51D726FB-EEA7-427F-B576-9AAAF2C6A169}" srcOrd="3" destOrd="0" presId="urn:microsoft.com/office/officeart/2005/8/layout/hierarchy5"/>
    <dgm:cxn modelId="{BD1823E8-FF12-4A45-9827-2E73A8B8281C}" type="presParOf" srcId="{51D726FB-EEA7-427F-B576-9AAAF2C6A169}" destId="{017183D4-0FA3-4AC9-BAD0-41EB76CCFC46}" srcOrd="0" destOrd="0" presId="urn:microsoft.com/office/officeart/2005/8/layout/hierarchy5"/>
    <dgm:cxn modelId="{40E902E4-E4D6-4222-B2CC-68FE7758EAE5}" type="presParOf" srcId="{0F0BF0A6-4967-4591-9993-F29B30B06104}" destId="{46FE4AC7-DFC9-42B5-919D-1D461D4E1709}" srcOrd="4" destOrd="0" presId="urn:microsoft.com/office/officeart/2005/8/layout/hierarchy5"/>
    <dgm:cxn modelId="{51E5FC60-48A2-446B-A805-DC29CC1279A3}" type="presParOf" srcId="{46FE4AC7-DFC9-42B5-919D-1D461D4E1709}" destId="{B027E08F-DCE7-4E93-B508-C13547459872}" srcOrd="0" destOrd="0" presId="urn:microsoft.com/office/officeart/2005/8/layout/hierarchy5"/>
    <dgm:cxn modelId="{994E443C-539A-4575-89BB-E646BFEA3A10}" type="presParOf" srcId="{46FE4AC7-DFC9-42B5-919D-1D461D4E1709}" destId="{86A544F1-EC50-46BD-A7AE-F173807DFDB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7B637-5FCD-43DC-9CDD-4DA5AAA3FAF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89543-9A20-43F2-A884-18622CBEA46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QoE</a:t>
          </a:r>
          <a:endParaRPr lang="en-US" sz="2000" b="1" dirty="0" smtClean="0">
            <a:solidFill>
              <a:schemeClr val="tx1"/>
            </a:solidFill>
          </a:endParaRPr>
        </a:p>
      </dgm:t>
    </dgm:pt>
    <dgm:pt modelId="{50098F5F-B7A4-44CA-8600-E46365075E1F}" type="parTrans" cxnId="{5A17236D-5FA2-4EE3-AFC6-EAD224714EFC}">
      <dgm:prSet/>
      <dgm:spPr/>
      <dgm:t>
        <a:bodyPr/>
        <a:lstStyle/>
        <a:p>
          <a:endParaRPr lang="en-US"/>
        </a:p>
      </dgm:t>
    </dgm:pt>
    <dgm:pt modelId="{7C27EDB0-A299-411B-BC55-B406BF652716}" type="sibTrans" cxnId="{5A17236D-5FA2-4EE3-AFC6-EAD224714EFC}">
      <dgm:prSet/>
      <dgm:spPr/>
      <dgm:t>
        <a:bodyPr/>
        <a:lstStyle/>
        <a:p>
          <a:endParaRPr lang="en-US"/>
        </a:p>
      </dgm:t>
    </dgm:pt>
    <dgm:pt modelId="{8DF4E30B-9C21-4DCD-8304-5BAA7E72A03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QoS</a:t>
          </a:r>
          <a:endParaRPr lang="en-US" sz="2000" b="1" dirty="0" smtClean="0">
            <a:solidFill>
              <a:schemeClr val="tx1"/>
            </a:solidFill>
          </a:endParaRPr>
        </a:p>
      </dgm:t>
    </dgm:pt>
    <dgm:pt modelId="{BEA65056-7BD2-4C16-A628-FDB795D3C454}" type="parTrans" cxnId="{3F840694-0CC2-48E8-A012-A67003FF160A}">
      <dgm:prSet/>
      <dgm:spPr/>
      <dgm:t>
        <a:bodyPr/>
        <a:lstStyle/>
        <a:p>
          <a:endParaRPr lang="en-US"/>
        </a:p>
      </dgm:t>
    </dgm:pt>
    <dgm:pt modelId="{301BEAC8-C492-4EB7-B4D2-E9F727C083E7}" type="sibTrans" cxnId="{3F840694-0CC2-48E8-A012-A67003FF160A}">
      <dgm:prSet/>
      <dgm:spPr/>
      <dgm:t>
        <a:bodyPr/>
        <a:lstStyle/>
        <a:p>
          <a:endParaRPr lang="en-US"/>
        </a:p>
      </dgm:t>
    </dgm:pt>
    <dgm:pt modelId="{735A23C8-A41D-422E-B96F-08FF6AC7661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Network performance KPIs</a:t>
          </a:r>
          <a:endParaRPr lang="en-US" sz="2000" b="1" dirty="0">
            <a:solidFill>
              <a:schemeClr val="tx1"/>
            </a:solidFill>
          </a:endParaRPr>
        </a:p>
      </dgm:t>
    </dgm:pt>
    <dgm:pt modelId="{588FC4F9-F7F4-4D63-9A21-3DE39B0504C8}" type="parTrans" cxnId="{BF59989F-D276-4FAE-91B9-0E8D83AE7BE2}">
      <dgm:prSet/>
      <dgm:spPr/>
      <dgm:t>
        <a:bodyPr/>
        <a:lstStyle/>
        <a:p>
          <a:endParaRPr lang="en-US"/>
        </a:p>
      </dgm:t>
    </dgm:pt>
    <dgm:pt modelId="{70120649-BEAB-4977-A60C-57134C9C1CC1}" type="sibTrans" cxnId="{BF59989F-D276-4FAE-91B9-0E8D83AE7BE2}">
      <dgm:prSet/>
      <dgm:spPr/>
      <dgm:t>
        <a:bodyPr/>
        <a:lstStyle/>
        <a:p>
          <a:endParaRPr lang="en-US"/>
        </a:p>
      </dgm:t>
    </dgm:pt>
    <dgm:pt modelId="{A31CDA8F-DC16-4C3A-9332-F959C3A936EF}" type="pres">
      <dgm:prSet presAssocID="{CCA7B637-5FCD-43DC-9CDD-4DA5AAA3FA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28C49-1179-442E-AB21-CA4C42D63B01}" type="pres">
      <dgm:prSet presAssocID="{3B689543-9A20-43F2-A884-18622CBEA465}" presName="Name8" presStyleCnt="0"/>
      <dgm:spPr/>
    </dgm:pt>
    <dgm:pt modelId="{17CDACAD-4936-4F38-AA2F-69B9E3007DDE}" type="pres">
      <dgm:prSet presAssocID="{3B689543-9A20-43F2-A884-18622CBEA465}" presName="level" presStyleLbl="node1" presStyleIdx="0" presStyleCnt="3" custScaleX="100728" custScaleY="1015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80A2B-20B1-4AE5-B6FF-5FC44D4D05C9}" type="pres">
      <dgm:prSet presAssocID="{3B689543-9A20-43F2-A884-18622CBEA4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3D1C2-A936-4CC6-B97D-19F80319A8AB}" type="pres">
      <dgm:prSet presAssocID="{8DF4E30B-9C21-4DCD-8304-5BAA7E72A03D}" presName="Name8" presStyleCnt="0"/>
      <dgm:spPr/>
    </dgm:pt>
    <dgm:pt modelId="{16D70889-6D69-4CE2-8A93-E4EAE6243354}" type="pres">
      <dgm:prSet presAssocID="{8DF4E30B-9C21-4DCD-8304-5BAA7E72A03D}" presName="level" presStyleLbl="node1" presStyleIdx="1" presStyleCnt="3" custScaleX="101443" custScaleY="105381" custLinFactNeighborX="-312" custLinFactNeighborY="-2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A2C61-2076-4960-9416-1799A0F13E75}" type="pres">
      <dgm:prSet presAssocID="{8DF4E30B-9C21-4DCD-8304-5BAA7E72A0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D24E-5002-42E6-AD00-2EBF875E8A33}" type="pres">
      <dgm:prSet presAssocID="{735A23C8-A41D-422E-B96F-08FF6AC7661F}" presName="Name8" presStyleCnt="0"/>
      <dgm:spPr/>
    </dgm:pt>
    <dgm:pt modelId="{811C5165-4AA6-493A-BA81-121E212169A0}" type="pres">
      <dgm:prSet presAssocID="{735A23C8-A41D-422E-B96F-08FF6AC7661F}" presName="level" presStyleLbl="node1" presStyleIdx="2" presStyleCnt="3" custLinFactNeighborX="-706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270E4-2639-4F5F-A9B9-1DD036AD01D6}" type="pres">
      <dgm:prSet presAssocID="{735A23C8-A41D-422E-B96F-08FF6AC766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08D01-B4C5-4AC4-882A-20BBB98C48BC}" type="presOf" srcId="{3B689543-9A20-43F2-A884-18622CBEA465}" destId="{02980A2B-20B1-4AE5-B6FF-5FC44D4D05C9}" srcOrd="1" destOrd="0" presId="urn:microsoft.com/office/officeart/2005/8/layout/pyramid1"/>
    <dgm:cxn modelId="{F7121F57-DF3D-4A7C-B95D-AE15F9297DAF}" type="presOf" srcId="{3B689543-9A20-43F2-A884-18622CBEA465}" destId="{17CDACAD-4936-4F38-AA2F-69B9E3007DDE}" srcOrd="0" destOrd="0" presId="urn:microsoft.com/office/officeart/2005/8/layout/pyramid1"/>
    <dgm:cxn modelId="{5A17236D-5FA2-4EE3-AFC6-EAD224714EFC}" srcId="{CCA7B637-5FCD-43DC-9CDD-4DA5AAA3FAFD}" destId="{3B689543-9A20-43F2-A884-18622CBEA465}" srcOrd="0" destOrd="0" parTransId="{50098F5F-B7A4-44CA-8600-E46365075E1F}" sibTransId="{7C27EDB0-A299-411B-BC55-B406BF652716}"/>
    <dgm:cxn modelId="{BF59989F-D276-4FAE-91B9-0E8D83AE7BE2}" srcId="{CCA7B637-5FCD-43DC-9CDD-4DA5AAA3FAFD}" destId="{735A23C8-A41D-422E-B96F-08FF6AC7661F}" srcOrd="2" destOrd="0" parTransId="{588FC4F9-F7F4-4D63-9A21-3DE39B0504C8}" sibTransId="{70120649-BEAB-4977-A60C-57134C9C1CC1}"/>
    <dgm:cxn modelId="{64C1B367-D7DD-4A27-A4A0-5EC214C969EA}" type="presOf" srcId="{735A23C8-A41D-422E-B96F-08FF6AC7661F}" destId="{3FF270E4-2639-4F5F-A9B9-1DD036AD01D6}" srcOrd="1" destOrd="0" presId="urn:microsoft.com/office/officeart/2005/8/layout/pyramid1"/>
    <dgm:cxn modelId="{61B91AC3-CB83-47A3-BABD-92B3A9DD5A53}" type="presOf" srcId="{735A23C8-A41D-422E-B96F-08FF6AC7661F}" destId="{811C5165-4AA6-493A-BA81-121E212169A0}" srcOrd="0" destOrd="0" presId="urn:microsoft.com/office/officeart/2005/8/layout/pyramid1"/>
    <dgm:cxn modelId="{3F840694-0CC2-48E8-A012-A67003FF160A}" srcId="{CCA7B637-5FCD-43DC-9CDD-4DA5AAA3FAFD}" destId="{8DF4E30B-9C21-4DCD-8304-5BAA7E72A03D}" srcOrd="1" destOrd="0" parTransId="{BEA65056-7BD2-4C16-A628-FDB795D3C454}" sibTransId="{301BEAC8-C492-4EB7-B4D2-E9F727C083E7}"/>
    <dgm:cxn modelId="{DA445BDF-9264-4E16-A880-90700FD39E54}" type="presOf" srcId="{8DF4E30B-9C21-4DCD-8304-5BAA7E72A03D}" destId="{16D70889-6D69-4CE2-8A93-E4EAE6243354}" srcOrd="0" destOrd="0" presId="urn:microsoft.com/office/officeart/2005/8/layout/pyramid1"/>
    <dgm:cxn modelId="{C07B87C0-FDF3-430C-A7CC-00690B2FB9D2}" type="presOf" srcId="{8DF4E30B-9C21-4DCD-8304-5BAA7E72A03D}" destId="{402A2C61-2076-4960-9416-1799A0F13E75}" srcOrd="1" destOrd="0" presId="urn:microsoft.com/office/officeart/2005/8/layout/pyramid1"/>
    <dgm:cxn modelId="{B1B8BD98-295A-4E94-AA91-B0200B011684}" type="presOf" srcId="{CCA7B637-5FCD-43DC-9CDD-4DA5AAA3FAFD}" destId="{A31CDA8F-DC16-4C3A-9332-F959C3A936EF}" srcOrd="0" destOrd="0" presId="urn:microsoft.com/office/officeart/2005/8/layout/pyramid1"/>
    <dgm:cxn modelId="{BBF9A0CA-B249-4915-A2DB-0A8769F8EE5C}" type="presParOf" srcId="{A31CDA8F-DC16-4C3A-9332-F959C3A936EF}" destId="{A3928C49-1179-442E-AB21-CA4C42D63B01}" srcOrd="0" destOrd="0" presId="urn:microsoft.com/office/officeart/2005/8/layout/pyramid1"/>
    <dgm:cxn modelId="{51852C34-3C09-4EB0-A5D9-74E5DFFFE088}" type="presParOf" srcId="{A3928C49-1179-442E-AB21-CA4C42D63B01}" destId="{17CDACAD-4936-4F38-AA2F-69B9E3007DDE}" srcOrd="0" destOrd="0" presId="urn:microsoft.com/office/officeart/2005/8/layout/pyramid1"/>
    <dgm:cxn modelId="{7243396E-97B5-47A2-8AB4-D5D59DC9CDC1}" type="presParOf" srcId="{A3928C49-1179-442E-AB21-CA4C42D63B01}" destId="{02980A2B-20B1-4AE5-B6FF-5FC44D4D05C9}" srcOrd="1" destOrd="0" presId="urn:microsoft.com/office/officeart/2005/8/layout/pyramid1"/>
    <dgm:cxn modelId="{59CD6BED-2FE6-4317-A4D0-6CA955D7C759}" type="presParOf" srcId="{A31CDA8F-DC16-4C3A-9332-F959C3A936EF}" destId="{01A3D1C2-A936-4CC6-B97D-19F80319A8AB}" srcOrd="1" destOrd="0" presId="urn:microsoft.com/office/officeart/2005/8/layout/pyramid1"/>
    <dgm:cxn modelId="{285B94E4-0C1F-472D-8AB1-316A4A36CDD0}" type="presParOf" srcId="{01A3D1C2-A936-4CC6-B97D-19F80319A8AB}" destId="{16D70889-6D69-4CE2-8A93-E4EAE6243354}" srcOrd="0" destOrd="0" presId="urn:microsoft.com/office/officeart/2005/8/layout/pyramid1"/>
    <dgm:cxn modelId="{0C0ECD14-DFF4-4BC8-8D69-1F8295F8798E}" type="presParOf" srcId="{01A3D1C2-A936-4CC6-B97D-19F80319A8AB}" destId="{402A2C61-2076-4960-9416-1799A0F13E75}" srcOrd="1" destOrd="0" presId="urn:microsoft.com/office/officeart/2005/8/layout/pyramid1"/>
    <dgm:cxn modelId="{18D0C1A5-42C7-4DDF-AA7D-6365492BF0B6}" type="presParOf" srcId="{A31CDA8F-DC16-4C3A-9332-F959C3A936EF}" destId="{ECF4D24E-5002-42E6-AD00-2EBF875E8A33}" srcOrd="2" destOrd="0" presId="urn:microsoft.com/office/officeart/2005/8/layout/pyramid1"/>
    <dgm:cxn modelId="{6D9F5B60-BDFA-4EE6-815A-C644F0BBA1C0}" type="presParOf" srcId="{ECF4D24E-5002-42E6-AD00-2EBF875E8A33}" destId="{811C5165-4AA6-493A-BA81-121E212169A0}" srcOrd="0" destOrd="0" presId="urn:microsoft.com/office/officeart/2005/8/layout/pyramid1"/>
    <dgm:cxn modelId="{EBE3713B-4780-48DC-8EC1-07A41D3AC2B1}" type="presParOf" srcId="{ECF4D24E-5002-42E6-AD00-2EBF875E8A33}" destId="{3FF270E4-2639-4F5F-A9B9-1DD036AD01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ACCAB-F010-490F-AFFC-89B1B79C7DA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87EE7-2A62-4781-AEC5-AEF0C83BE9E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000" dirty="0" smtClean="0">
            <a:solidFill>
              <a:schemeClr val="tx1"/>
            </a:solidFill>
          </a:endParaRPr>
        </a:p>
        <a:p>
          <a:endParaRPr lang="en-US" sz="1000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Call </a:t>
          </a:r>
        </a:p>
        <a:p>
          <a:r>
            <a:rPr lang="en-US" sz="1600" b="1" dirty="0" smtClean="0">
              <a:solidFill>
                <a:schemeClr val="tx1"/>
              </a:solidFill>
            </a:rPr>
            <a:t>Experience</a:t>
          </a:r>
        </a:p>
        <a:p>
          <a:r>
            <a:rPr lang="en-US" sz="1600" b="1" dirty="0" smtClean="0">
              <a:solidFill>
                <a:schemeClr val="tx1"/>
              </a:solidFill>
            </a:rPr>
            <a:t>(</a:t>
          </a:r>
          <a:r>
            <a:rPr lang="en-US" sz="1600" b="1" dirty="0" err="1" smtClean="0">
              <a:solidFill>
                <a:schemeClr val="tx1"/>
              </a:solidFill>
            </a:rPr>
            <a:t>QoE</a:t>
          </a:r>
          <a:r>
            <a:rPr lang="en-US" sz="1600" b="1" dirty="0" smtClean="0">
              <a:solidFill>
                <a:schemeClr val="tx1"/>
              </a:solidFill>
            </a:rPr>
            <a:t>)</a:t>
          </a:r>
          <a:endParaRPr lang="en-US" sz="1600" b="1" dirty="0">
            <a:solidFill>
              <a:schemeClr val="tx1"/>
            </a:solidFill>
          </a:endParaRPr>
        </a:p>
      </dgm:t>
    </dgm:pt>
    <dgm:pt modelId="{EE70B5BC-E77B-42A0-A93B-A5C86781EFE3}" type="parTrans" cxnId="{69E5B74F-046A-42C4-A265-16615ADD5E25}">
      <dgm:prSet/>
      <dgm:spPr/>
      <dgm:t>
        <a:bodyPr/>
        <a:lstStyle/>
        <a:p>
          <a:endParaRPr lang="en-US"/>
        </a:p>
      </dgm:t>
    </dgm:pt>
    <dgm:pt modelId="{728EDE61-BBDF-49AA-85A1-289D086DF6A3}" type="sibTrans" cxnId="{69E5B74F-046A-42C4-A265-16615ADD5E25}">
      <dgm:prSet/>
      <dgm:spPr/>
      <dgm:t>
        <a:bodyPr/>
        <a:lstStyle/>
        <a:p>
          <a:endParaRPr lang="en-US"/>
        </a:p>
      </dgm:t>
    </dgm:pt>
    <dgm:pt modelId="{FF0EEB9D-2408-4E59-BAB9-57E7D8D55FA3}">
      <dgm:prSet phldrT="[Text]" custT="1"/>
      <dgm:spPr/>
      <dgm:t>
        <a:bodyPr/>
        <a:lstStyle/>
        <a:p>
          <a:r>
            <a:rPr lang="en-US" sz="1400" dirty="0" smtClean="0"/>
            <a:t>Codecs</a:t>
          </a:r>
        </a:p>
        <a:p>
          <a:r>
            <a:rPr lang="en-US" sz="1400" dirty="0" smtClean="0"/>
            <a:t>(KPI)</a:t>
          </a:r>
          <a:endParaRPr lang="en-US" sz="1400" dirty="0"/>
        </a:p>
      </dgm:t>
    </dgm:pt>
    <dgm:pt modelId="{718B5A23-5F97-4399-A0AA-F5EC071E3C7B}" type="parTrans" cxnId="{84B55EBF-BC27-4409-A462-CB777A115AE7}">
      <dgm:prSet/>
      <dgm:spPr/>
      <dgm:t>
        <a:bodyPr/>
        <a:lstStyle/>
        <a:p>
          <a:endParaRPr lang="en-US"/>
        </a:p>
      </dgm:t>
    </dgm:pt>
    <dgm:pt modelId="{14C77E0C-E10B-4645-B818-5C1FDD580F80}" type="sibTrans" cxnId="{84B55EBF-BC27-4409-A462-CB777A115AE7}">
      <dgm:prSet/>
      <dgm:spPr/>
      <dgm:t>
        <a:bodyPr/>
        <a:lstStyle/>
        <a:p>
          <a:endParaRPr lang="en-US"/>
        </a:p>
      </dgm:t>
    </dgm:pt>
    <dgm:pt modelId="{CA86D1B2-9BDC-4829-9ADA-20AE9D0768ED}">
      <dgm:prSet phldrT="[Text]" custT="1"/>
      <dgm:spPr/>
      <dgm:t>
        <a:bodyPr/>
        <a:lstStyle/>
        <a:p>
          <a:r>
            <a:rPr lang="en-US" sz="1400" dirty="0" smtClean="0"/>
            <a:t>Network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QoS</a:t>
          </a:r>
          <a:r>
            <a:rPr lang="en-US" sz="1400" dirty="0" smtClean="0"/>
            <a:t> /KPI)</a:t>
          </a:r>
          <a:endParaRPr lang="en-US" sz="1400" dirty="0"/>
        </a:p>
      </dgm:t>
    </dgm:pt>
    <dgm:pt modelId="{328F2D18-81E9-4B9A-8861-74CE837BE39B}" type="parTrans" cxnId="{45554902-5FC0-4283-92AB-41CC559D441D}">
      <dgm:prSet/>
      <dgm:spPr/>
      <dgm:t>
        <a:bodyPr/>
        <a:lstStyle/>
        <a:p>
          <a:endParaRPr lang="en-US"/>
        </a:p>
      </dgm:t>
    </dgm:pt>
    <dgm:pt modelId="{21655F63-61D7-42A7-98DC-D4C72E66095B}" type="sibTrans" cxnId="{45554902-5FC0-4283-92AB-41CC559D441D}">
      <dgm:prSet/>
      <dgm:spPr/>
      <dgm:t>
        <a:bodyPr/>
        <a:lstStyle/>
        <a:p>
          <a:endParaRPr lang="en-US"/>
        </a:p>
      </dgm:t>
    </dgm:pt>
    <dgm:pt modelId="{AE92F361-A98F-4622-B112-810CAF39B328}">
      <dgm:prSet phldrT="[Text]" custT="1"/>
      <dgm:spPr/>
      <dgm:t>
        <a:bodyPr/>
        <a:lstStyle/>
        <a:p>
          <a:r>
            <a:rPr lang="en-US" sz="1400" dirty="0" smtClean="0"/>
            <a:t>Devices </a:t>
          </a:r>
        </a:p>
        <a:p>
          <a:r>
            <a:rPr lang="en-US" sz="1400" dirty="0" smtClean="0"/>
            <a:t>Clients</a:t>
          </a:r>
        </a:p>
        <a:p>
          <a:r>
            <a:rPr lang="en-US" sz="1400" dirty="0" smtClean="0"/>
            <a:t>(KPI)</a:t>
          </a:r>
          <a:endParaRPr lang="en-US" sz="1400" dirty="0"/>
        </a:p>
      </dgm:t>
    </dgm:pt>
    <dgm:pt modelId="{074B25E1-F7AA-41FF-AAA3-83A926B14448}" type="parTrans" cxnId="{AA9B2B2C-0A5B-4E28-8E11-993455F71448}">
      <dgm:prSet/>
      <dgm:spPr/>
      <dgm:t>
        <a:bodyPr/>
        <a:lstStyle/>
        <a:p>
          <a:endParaRPr lang="en-US"/>
        </a:p>
      </dgm:t>
    </dgm:pt>
    <dgm:pt modelId="{7B16F027-374E-4010-9408-E4E5600086EA}" type="sibTrans" cxnId="{AA9B2B2C-0A5B-4E28-8E11-993455F71448}">
      <dgm:prSet/>
      <dgm:spPr/>
      <dgm:t>
        <a:bodyPr/>
        <a:lstStyle/>
        <a:p>
          <a:endParaRPr lang="en-US"/>
        </a:p>
      </dgm:t>
    </dgm:pt>
    <dgm:pt modelId="{DEBD43A1-DCAF-4DB8-9E6F-AC4123814BB8}" type="pres">
      <dgm:prSet presAssocID="{D3EACCAB-F010-490F-AFFC-89B1B79C7D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825A8-928B-4002-A70D-12992A5F8842}" type="pres">
      <dgm:prSet presAssocID="{32787EE7-2A62-4781-AEC5-AEF0C83BE9EC}" presName="centerShape" presStyleLbl="node0" presStyleIdx="0" presStyleCnt="1" custScaleX="150783" custScaleY="134286"/>
      <dgm:spPr/>
      <dgm:t>
        <a:bodyPr/>
        <a:lstStyle/>
        <a:p>
          <a:endParaRPr lang="en-US"/>
        </a:p>
      </dgm:t>
    </dgm:pt>
    <dgm:pt modelId="{C1801C21-823F-45F6-9CF4-186CC2248BDF}" type="pres">
      <dgm:prSet presAssocID="{FF0EEB9D-2408-4E59-BAB9-57E7D8D55F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936DA-A61D-4481-AF5F-A5FC07298530}" type="pres">
      <dgm:prSet presAssocID="{FF0EEB9D-2408-4E59-BAB9-57E7D8D55FA3}" presName="dummy" presStyleCnt="0"/>
      <dgm:spPr/>
    </dgm:pt>
    <dgm:pt modelId="{D12F458C-733C-4C96-9852-89E055ABADC1}" type="pres">
      <dgm:prSet presAssocID="{14C77E0C-E10B-4645-B818-5C1FDD580F8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B0B0180-A462-4EEE-AD88-5ED4DEA58B1E}" type="pres">
      <dgm:prSet presAssocID="{CA86D1B2-9BDC-4829-9ADA-20AE9D0768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2FB1-5BF9-46CD-BDDA-B257E3B3DC2F}" type="pres">
      <dgm:prSet presAssocID="{CA86D1B2-9BDC-4829-9ADA-20AE9D0768ED}" presName="dummy" presStyleCnt="0"/>
      <dgm:spPr/>
    </dgm:pt>
    <dgm:pt modelId="{7AB48E9F-2CE9-47BD-93CC-FD8E6B12E792}" type="pres">
      <dgm:prSet presAssocID="{21655F63-61D7-42A7-98DC-D4C72E66095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2E2656-9F30-4E25-8671-7D6B812F41AC}" type="pres">
      <dgm:prSet presAssocID="{AE92F361-A98F-4622-B112-810CAF39B3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28F79-D9D6-458B-8382-BF19BD8E656B}" type="pres">
      <dgm:prSet presAssocID="{AE92F361-A98F-4622-B112-810CAF39B328}" presName="dummy" presStyleCnt="0"/>
      <dgm:spPr/>
    </dgm:pt>
    <dgm:pt modelId="{CDA9A949-C436-499F-9432-88458D9C5E84}" type="pres">
      <dgm:prSet presAssocID="{7B16F027-374E-4010-9408-E4E5600086E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E5B74F-046A-42C4-A265-16615ADD5E25}" srcId="{D3EACCAB-F010-490F-AFFC-89B1B79C7DA3}" destId="{32787EE7-2A62-4781-AEC5-AEF0C83BE9EC}" srcOrd="0" destOrd="0" parTransId="{EE70B5BC-E77B-42A0-A93B-A5C86781EFE3}" sibTransId="{728EDE61-BBDF-49AA-85A1-289D086DF6A3}"/>
    <dgm:cxn modelId="{B76A93DF-7DEB-4235-9DA8-79C0F2CBC254}" type="presOf" srcId="{AE92F361-A98F-4622-B112-810CAF39B328}" destId="{002E2656-9F30-4E25-8671-7D6B812F41AC}" srcOrd="0" destOrd="0" presId="urn:microsoft.com/office/officeart/2005/8/layout/radial6"/>
    <dgm:cxn modelId="{2F91DFD1-57D8-4970-8A10-6EBEA1F9044A}" type="presOf" srcId="{7B16F027-374E-4010-9408-E4E5600086EA}" destId="{CDA9A949-C436-499F-9432-88458D9C5E84}" srcOrd="0" destOrd="0" presId="urn:microsoft.com/office/officeart/2005/8/layout/radial6"/>
    <dgm:cxn modelId="{37A59585-EAC1-41B0-A109-E7DA4013D8B8}" type="presOf" srcId="{FF0EEB9D-2408-4E59-BAB9-57E7D8D55FA3}" destId="{C1801C21-823F-45F6-9CF4-186CC2248BDF}" srcOrd="0" destOrd="0" presId="urn:microsoft.com/office/officeart/2005/8/layout/radial6"/>
    <dgm:cxn modelId="{84B55EBF-BC27-4409-A462-CB777A115AE7}" srcId="{32787EE7-2A62-4781-AEC5-AEF0C83BE9EC}" destId="{FF0EEB9D-2408-4E59-BAB9-57E7D8D55FA3}" srcOrd="0" destOrd="0" parTransId="{718B5A23-5F97-4399-A0AA-F5EC071E3C7B}" sibTransId="{14C77E0C-E10B-4645-B818-5C1FDD580F80}"/>
    <dgm:cxn modelId="{E139162B-630E-43B9-9C29-CA00F989E017}" type="presOf" srcId="{CA86D1B2-9BDC-4829-9ADA-20AE9D0768ED}" destId="{CB0B0180-A462-4EEE-AD88-5ED4DEA58B1E}" srcOrd="0" destOrd="0" presId="urn:microsoft.com/office/officeart/2005/8/layout/radial6"/>
    <dgm:cxn modelId="{09823063-E561-4050-B374-F1C68CE3F5C6}" type="presOf" srcId="{21655F63-61D7-42A7-98DC-D4C72E66095B}" destId="{7AB48E9F-2CE9-47BD-93CC-FD8E6B12E792}" srcOrd="0" destOrd="0" presId="urn:microsoft.com/office/officeart/2005/8/layout/radial6"/>
    <dgm:cxn modelId="{45554902-5FC0-4283-92AB-41CC559D441D}" srcId="{32787EE7-2A62-4781-AEC5-AEF0C83BE9EC}" destId="{CA86D1B2-9BDC-4829-9ADA-20AE9D0768ED}" srcOrd="1" destOrd="0" parTransId="{328F2D18-81E9-4B9A-8861-74CE837BE39B}" sibTransId="{21655F63-61D7-42A7-98DC-D4C72E66095B}"/>
    <dgm:cxn modelId="{FD457BDC-38AF-40E7-9E42-5D656873B14F}" type="presOf" srcId="{D3EACCAB-F010-490F-AFFC-89B1B79C7DA3}" destId="{DEBD43A1-DCAF-4DB8-9E6F-AC4123814BB8}" srcOrd="0" destOrd="0" presId="urn:microsoft.com/office/officeart/2005/8/layout/radial6"/>
    <dgm:cxn modelId="{AA9B2B2C-0A5B-4E28-8E11-993455F71448}" srcId="{32787EE7-2A62-4781-AEC5-AEF0C83BE9EC}" destId="{AE92F361-A98F-4622-B112-810CAF39B328}" srcOrd="2" destOrd="0" parTransId="{074B25E1-F7AA-41FF-AAA3-83A926B14448}" sibTransId="{7B16F027-374E-4010-9408-E4E5600086EA}"/>
    <dgm:cxn modelId="{A9BC4DBE-9BD6-4DA0-81C9-DA78A78D0C97}" type="presOf" srcId="{14C77E0C-E10B-4645-B818-5C1FDD580F80}" destId="{D12F458C-733C-4C96-9852-89E055ABADC1}" srcOrd="0" destOrd="0" presId="urn:microsoft.com/office/officeart/2005/8/layout/radial6"/>
    <dgm:cxn modelId="{FC63E764-2DF3-491F-87C6-770712475BE1}" type="presOf" srcId="{32787EE7-2A62-4781-AEC5-AEF0C83BE9EC}" destId="{B5F825A8-928B-4002-A70D-12992A5F8842}" srcOrd="0" destOrd="0" presId="urn:microsoft.com/office/officeart/2005/8/layout/radial6"/>
    <dgm:cxn modelId="{201D8BB6-492C-4808-9BC8-FAAFD3F73D63}" type="presParOf" srcId="{DEBD43A1-DCAF-4DB8-9E6F-AC4123814BB8}" destId="{B5F825A8-928B-4002-A70D-12992A5F8842}" srcOrd="0" destOrd="0" presId="urn:microsoft.com/office/officeart/2005/8/layout/radial6"/>
    <dgm:cxn modelId="{CEDBBD5D-AAB4-460C-8A54-9215FD9CD8E6}" type="presParOf" srcId="{DEBD43A1-DCAF-4DB8-9E6F-AC4123814BB8}" destId="{C1801C21-823F-45F6-9CF4-186CC2248BDF}" srcOrd="1" destOrd="0" presId="urn:microsoft.com/office/officeart/2005/8/layout/radial6"/>
    <dgm:cxn modelId="{F4CD7DF8-B6BE-4629-9344-A0E4FC06EA1B}" type="presParOf" srcId="{DEBD43A1-DCAF-4DB8-9E6F-AC4123814BB8}" destId="{8DC936DA-A61D-4481-AF5F-A5FC07298530}" srcOrd="2" destOrd="0" presId="urn:microsoft.com/office/officeart/2005/8/layout/radial6"/>
    <dgm:cxn modelId="{1027F288-ADB6-4D0F-8A25-12076F9392D6}" type="presParOf" srcId="{DEBD43A1-DCAF-4DB8-9E6F-AC4123814BB8}" destId="{D12F458C-733C-4C96-9852-89E055ABADC1}" srcOrd="3" destOrd="0" presId="urn:microsoft.com/office/officeart/2005/8/layout/radial6"/>
    <dgm:cxn modelId="{CCFC761C-7FA2-40F5-A7D0-A802E5FC7647}" type="presParOf" srcId="{DEBD43A1-DCAF-4DB8-9E6F-AC4123814BB8}" destId="{CB0B0180-A462-4EEE-AD88-5ED4DEA58B1E}" srcOrd="4" destOrd="0" presId="urn:microsoft.com/office/officeart/2005/8/layout/radial6"/>
    <dgm:cxn modelId="{419C1B99-9A4D-4642-A8E7-C4A4AED905CD}" type="presParOf" srcId="{DEBD43A1-DCAF-4DB8-9E6F-AC4123814BB8}" destId="{E0D32FB1-5BF9-46CD-BDDA-B257E3B3DC2F}" srcOrd="5" destOrd="0" presId="urn:microsoft.com/office/officeart/2005/8/layout/radial6"/>
    <dgm:cxn modelId="{B71C39CB-4615-4EEE-8C0D-92A824537E7D}" type="presParOf" srcId="{DEBD43A1-DCAF-4DB8-9E6F-AC4123814BB8}" destId="{7AB48E9F-2CE9-47BD-93CC-FD8E6B12E792}" srcOrd="6" destOrd="0" presId="urn:microsoft.com/office/officeart/2005/8/layout/radial6"/>
    <dgm:cxn modelId="{E0BF1792-CE2B-41EC-A9F4-8BDBD2BD63C4}" type="presParOf" srcId="{DEBD43A1-DCAF-4DB8-9E6F-AC4123814BB8}" destId="{002E2656-9F30-4E25-8671-7D6B812F41AC}" srcOrd="7" destOrd="0" presId="urn:microsoft.com/office/officeart/2005/8/layout/radial6"/>
    <dgm:cxn modelId="{3EFF4D48-4269-49A3-89B0-EC7AA7F5AC0D}" type="presParOf" srcId="{DEBD43A1-DCAF-4DB8-9E6F-AC4123814BB8}" destId="{EAC28F79-D9D6-458B-8382-BF19BD8E656B}" srcOrd="8" destOrd="0" presId="urn:microsoft.com/office/officeart/2005/8/layout/radial6"/>
    <dgm:cxn modelId="{B292887B-228F-4B16-8C2C-CFD313E18AF8}" type="presParOf" srcId="{DEBD43A1-DCAF-4DB8-9E6F-AC4123814BB8}" destId="{CDA9A949-C436-499F-9432-88458D9C5E8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3F0D3D-60AA-438F-B476-3D1F7C12BAA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woPt" dir="t"/>
        </a:scene3d>
      </dgm:spPr>
      <dgm:t>
        <a:bodyPr/>
        <a:lstStyle/>
        <a:p>
          <a:endParaRPr lang="en-US"/>
        </a:p>
      </dgm:t>
    </dgm:pt>
    <dgm:pt modelId="{D4087569-6A17-4936-A047-F7FBBB195F0E}">
      <dgm:prSet phldrT="[Text]" custT="1"/>
      <dgm:spPr>
        <a:noFill/>
        <a:ln>
          <a:solidFill>
            <a:schemeClr val="tx2">
              <a:lumMod val="75000"/>
            </a:schemeClr>
          </a:solidFill>
        </a:ln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  <a:sp3d prstMaterial="powder"/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Network</a:t>
          </a:r>
          <a:endParaRPr lang="en-US" sz="1200" b="1" dirty="0">
            <a:solidFill>
              <a:schemeClr val="tx2"/>
            </a:solidFill>
          </a:endParaRPr>
        </a:p>
      </dgm:t>
    </dgm:pt>
    <dgm:pt modelId="{590A46D3-E060-4303-96BA-31E2508E47BE}" type="parTrans" cxnId="{71C733F0-D411-4FB7-A0D6-920B16A0DA98}">
      <dgm:prSet/>
      <dgm:spPr/>
      <dgm:t>
        <a:bodyPr/>
        <a:lstStyle/>
        <a:p>
          <a:endParaRPr lang="en-US"/>
        </a:p>
      </dgm:t>
    </dgm:pt>
    <dgm:pt modelId="{DF8097E5-85A1-4E10-9C92-64496F5E5F8B}" type="sibTrans" cxnId="{71C733F0-D411-4FB7-A0D6-920B16A0DA98}">
      <dgm:prSet/>
      <dgm:spPr>
        <a:sp3d prstMaterial="powder"/>
      </dgm:spPr>
      <dgm:t>
        <a:bodyPr/>
        <a:lstStyle/>
        <a:p>
          <a:endParaRPr lang="en-US"/>
        </a:p>
      </dgm:t>
    </dgm:pt>
    <dgm:pt modelId="{D948D5CF-7F9A-4BA5-B439-C23B4F4D945E}">
      <dgm:prSet phldrT="[Text]"/>
      <dgm:spPr>
        <a:noFill/>
        <a:ln>
          <a:solidFill>
            <a:schemeClr val="tx2">
              <a:lumMod val="75000"/>
            </a:schemeClr>
          </a:solidFill>
        </a:ln>
        <a:effectLst>
          <a:outerShdw blurRad="50800" dist="50800" dir="5400000" algn="ctr" rotWithShape="0">
            <a:schemeClr val="tx2">
              <a:lumMod val="40000"/>
              <a:lumOff val="60000"/>
            </a:schemeClr>
          </a:outerShdw>
        </a:effectLst>
        <a:sp3d prstMaterial="powder"/>
      </dgm:spPr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Client</a:t>
          </a:r>
          <a:endParaRPr lang="en-US" b="1" dirty="0">
            <a:solidFill>
              <a:schemeClr val="accent5"/>
            </a:solidFill>
          </a:endParaRPr>
        </a:p>
      </dgm:t>
    </dgm:pt>
    <dgm:pt modelId="{72B7703B-894D-485E-8DF5-3F30874389F3}" type="parTrans" cxnId="{DA989602-8892-4F75-9BBE-5E81DDF147A5}">
      <dgm:prSet/>
      <dgm:spPr/>
      <dgm:t>
        <a:bodyPr/>
        <a:lstStyle/>
        <a:p>
          <a:endParaRPr lang="en-US"/>
        </a:p>
      </dgm:t>
    </dgm:pt>
    <dgm:pt modelId="{3AED7213-7B14-4391-94DB-D50FAB3D9A48}" type="sibTrans" cxnId="{DA989602-8892-4F75-9BBE-5E81DDF147A5}">
      <dgm:prSet/>
      <dgm:spPr>
        <a:sp3d prstMaterial="powder"/>
      </dgm:spPr>
      <dgm:t>
        <a:bodyPr/>
        <a:lstStyle/>
        <a:p>
          <a:endParaRPr lang="en-US"/>
        </a:p>
      </dgm:t>
    </dgm:pt>
    <dgm:pt modelId="{00F1DAC3-0E1C-49BF-ADA0-01123F846AD4}">
      <dgm:prSet phldrT="[Text]" custT="1"/>
      <dgm:spPr>
        <a:noFill/>
        <a:ln>
          <a:solidFill>
            <a:schemeClr val="tx2">
              <a:lumMod val="75000"/>
            </a:schemeClr>
          </a:solidFill>
        </a:ln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  <a:sp3d prstMaterial="powder"/>
      </dgm:spPr>
      <dgm:t>
        <a:bodyPr/>
        <a:lstStyle/>
        <a:p>
          <a:r>
            <a: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Speech</a:t>
          </a:r>
          <a:endParaRPr lang="en-US" sz="9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411AAB-6A2A-4966-9A67-AF87C155033D}" type="parTrans" cxnId="{0AA3A540-D762-4828-A152-E4241EA6AE15}">
      <dgm:prSet/>
      <dgm:spPr/>
      <dgm:t>
        <a:bodyPr/>
        <a:lstStyle/>
        <a:p>
          <a:endParaRPr lang="en-US"/>
        </a:p>
      </dgm:t>
    </dgm:pt>
    <dgm:pt modelId="{AEC028C4-3C33-478D-8420-ADB5AF7AD58F}" type="sibTrans" cxnId="{0AA3A540-D762-4828-A152-E4241EA6AE15}">
      <dgm:prSet/>
      <dgm:spPr>
        <a:sp3d prstMaterial="powder"/>
      </dgm:spPr>
      <dgm:t>
        <a:bodyPr/>
        <a:lstStyle/>
        <a:p>
          <a:endParaRPr lang="en-US"/>
        </a:p>
      </dgm:t>
    </dgm:pt>
    <dgm:pt modelId="{5FF8A087-510D-41C6-AF94-DAF1BCBF8800}">
      <dgm:prSet phldrT="[Text]" custLinFactNeighborX="-1294" custLinFactNeighborY="1294"/>
      <dgm:spPr>
        <a:noFill/>
        <a:ln>
          <a:solidFill>
            <a:schemeClr val="tx2">
              <a:lumMod val="75000"/>
            </a:schemeClr>
          </a:solidFill>
        </a:ln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  <a:sp3d prstMaterial="powder"/>
      </dgm:spPr>
      <dgm:t>
        <a:bodyPr/>
        <a:lstStyle/>
        <a:p>
          <a:endParaRPr lang="en-US"/>
        </a:p>
      </dgm:t>
    </dgm:pt>
    <dgm:pt modelId="{9CF874B6-B20B-4FE0-B65D-551CD3CADDE5}" type="parTrans" cxnId="{38FB1569-B6A7-4BFA-8BD3-866311BAF267}">
      <dgm:prSet/>
      <dgm:spPr/>
      <dgm:t>
        <a:bodyPr/>
        <a:lstStyle/>
        <a:p>
          <a:endParaRPr lang="en-US"/>
        </a:p>
      </dgm:t>
    </dgm:pt>
    <dgm:pt modelId="{2F865BB7-562B-448B-8E1B-0EE3403BED25}" type="sibTrans" cxnId="{38FB1569-B6A7-4BFA-8BD3-866311BAF267}">
      <dgm:prSet/>
      <dgm:spPr/>
      <dgm:t>
        <a:bodyPr/>
        <a:lstStyle/>
        <a:p>
          <a:endParaRPr lang="en-US"/>
        </a:p>
      </dgm:t>
    </dgm:pt>
    <dgm:pt modelId="{E1D15049-8063-44FD-BB0B-A6E85AE8ECE8}">
      <dgm:prSet phldrT="[Text]" custLinFactNeighborX="-1294" custLinFactNeighborY="1294"/>
      <dgm:spPr>
        <a:noFill/>
        <a:ln>
          <a:solidFill>
            <a:schemeClr val="tx2">
              <a:lumMod val="75000"/>
            </a:schemeClr>
          </a:solidFill>
        </a:ln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  <a:sp3d prstMaterial="powder"/>
      </dgm:spPr>
      <dgm:t>
        <a:bodyPr/>
        <a:lstStyle/>
        <a:p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70321F8-14A1-434C-88BE-F76173C800AB}" type="parTrans" cxnId="{1876671D-3EF4-45C5-9415-F24FEDF74328}">
      <dgm:prSet/>
      <dgm:spPr/>
      <dgm:t>
        <a:bodyPr/>
        <a:lstStyle/>
        <a:p>
          <a:endParaRPr lang="en-US"/>
        </a:p>
      </dgm:t>
    </dgm:pt>
    <dgm:pt modelId="{1CA5B7DA-9114-4A7E-A9CC-D3C1FE01676C}" type="sibTrans" cxnId="{1876671D-3EF4-45C5-9415-F24FEDF74328}">
      <dgm:prSet/>
      <dgm:spPr/>
      <dgm:t>
        <a:bodyPr/>
        <a:lstStyle/>
        <a:p>
          <a:endParaRPr lang="en-US"/>
        </a:p>
      </dgm:t>
    </dgm:pt>
    <dgm:pt modelId="{53C693BE-0E19-4CB2-835D-5820F5293B5D}" type="pres">
      <dgm:prSet presAssocID="{273F0D3D-60AA-438F-B476-3D1F7C12BAA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AF854-D655-46C9-BE0A-23E5CF3C9632}" type="pres">
      <dgm:prSet presAssocID="{D4087569-6A17-4936-A047-F7FBBB195F0E}" presName="gear1" presStyleLbl="node1" presStyleIdx="0" presStyleCnt="3" custLinFactNeighborX="8711" custLinFactNeighborY="-126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5DE01-4DCE-4590-80AB-2931401460CB}" type="pres">
      <dgm:prSet presAssocID="{D4087569-6A17-4936-A047-F7FBBB195F0E}" presName="gear1srcNode" presStyleLbl="node1" presStyleIdx="0" presStyleCnt="3"/>
      <dgm:spPr/>
      <dgm:t>
        <a:bodyPr/>
        <a:lstStyle/>
        <a:p>
          <a:endParaRPr lang="en-US"/>
        </a:p>
      </dgm:t>
    </dgm:pt>
    <dgm:pt modelId="{28BFF1B2-8A64-4BEA-9829-7DA4F9EFEFAD}" type="pres">
      <dgm:prSet presAssocID="{D4087569-6A17-4936-A047-F7FBBB195F0E}" presName="gear1dstNode" presStyleLbl="node1" presStyleIdx="0" presStyleCnt="3"/>
      <dgm:spPr/>
      <dgm:t>
        <a:bodyPr/>
        <a:lstStyle/>
        <a:p>
          <a:endParaRPr lang="en-US"/>
        </a:p>
      </dgm:t>
    </dgm:pt>
    <dgm:pt modelId="{6B8518A6-9EFD-4916-99CD-5F11BD0718B3}" type="pres">
      <dgm:prSet presAssocID="{D948D5CF-7F9A-4BA5-B439-C23B4F4D945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3FB70-DB18-46CF-9904-E3591CCF39AB}" type="pres">
      <dgm:prSet presAssocID="{D948D5CF-7F9A-4BA5-B439-C23B4F4D945E}" presName="gear2srcNode" presStyleLbl="node1" presStyleIdx="1" presStyleCnt="3"/>
      <dgm:spPr/>
      <dgm:t>
        <a:bodyPr/>
        <a:lstStyle/>
        <a:p>
          <a:endParaRPr lang="en-US"/>
        </a:p>
      </dgm:t>
    </dgm:pt>
    <dgm:pt modelId="{167EACD4-2F6E-4CAD-BDE9-BB1080F5A7B0}" type="pres">
      <dgm:prSet presAssocID="{D948D5CF-7F9A-4BA5-B439-C23B4F4D945E}" presName="gear2dstNode" presStyleLbl="node1" presStyleIdx="1" presStyleCnt="3"/>
      <dgm:spPr/>
      <dgm:t>
        <a:bodyPr/>
        <a:lstStyle/>
        <a:p>
          <a:endParaRPr lang="en-US"/>
        </a:p>
      </dgm:t>
    </dgm:pt>
    <dgm:pt modelId="{650B8D80-68F4-40CB-BD6A-96978DA80FA8}" type="pres">
      <dgm:prSet presAssocID="{00F1DAC3-0E1C-49BF-ADA0-01123F846AD4}" presName="gear3" presStyleLbl="node1" presStyleIdx="2" presStyleCnt="3" custLinFactNeighborX="-1294" custLinFactNeighborY="1294"/>
      <dgm:spPr/>
      <dgm:t>
        <a:bodyPr/>
        <a:lstStyle/>
        <a:p>
          <a:endParaRPr lang="en-US"/>
        </a:p>
      </dgm:t>
    </dgm:pt>
    <dgm:pt modelId="{685819B2-4550-4884-B5AD-5749157013EA}" type="pres">
      <dgm:prSet presAssocID="{00F1DAC3-0E1C-49BF-ADA0-01123F846A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9E6B-576D-4AF2-A04F-BB104A9CA508}" type="pres">
      <dgm:prSet presAssocID="{00F1DAC3-0E1C-49BF-ADA0-01123F846AD4}" presName="gear3srcNode" presStyleLbl="node1" presStyleIdx="2" presStyleCnt="3"/>
      <dgm:spPr/>
      <dgm:t>
        <a:bodyPr/>
        <a:lstStyle/>
        <a:p>
          <a:endParaRPr lang="en-US"/>
        </a:p>
      </dgm:t>
    </dgm:pt>
    <dgm:pt modelId="{4FB83310-868E-4C9F-AE88-5B538373D6A2}" type="pres">
      <dgm:prSet presAssocID="{00F1DAC3-0E1C-49BF-ADA0-01123F846AD4}" presName="gear3dstNode" presStyleLbl="node1" presStyleIdx="2" presStyleCnt="3"/>
      <dgm:spPr/>
      <dgm:t>
        <a:bodyPr/>
        <a:lstStyle/>
        <a:p>
          <a:endParaRPr lang="en-US"/>
        </a:p>
      </dgm:t>
    </dgm:pt>
    <dgm:pt modelId="{C69429E9-2853-4FF8-BF57-D88F8B8032CC}" type="pres">
      <dgm:prSet presAssocID="{DF8097E5-85A1-4E10-9C92-64496F5E5F8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64B89F4-2A8B-445E-876E-ADA7A5F9E2B4}" type="pres">
      <dgm:prSet presAssocID="{3AED7213-7B14-4391-94DB-D50FAB3D9A4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A19D188-9938-492C-977B-BAC46D9D82D2}" type="pres">
      <dgm:prSet presAssocID="{AEC028C4-3C33-478D-8420-ADB5AF7AD58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9461862-96BF-436C-BB12-CC51FF6D2784}" type="presOf" srcId="{D4087569-6A17-4936-A047-F7FBBB195F0E}" destId="{B325DE01-4DCE-4590-80AB-2931401460CB}" srcOrd="1" destOrd="0" presId="urn:microsoft.com/office/officeart/2005/8/layout/gear1"/>
    <dgm:cxn modelId="{C53AA4FF-BED1-4568-85F5-E82593B1489C}" type="presOf" srcId="{D948D5CF-7F9A-4BA5-B439-C23B4F4D945E}" destId="{167EACD4-2F6E-4CAD-BDE9-BB1080F5A7B0}" srcOrd="2" destOrd="0" presId="urn:microsoft.com/office/officeart/2005/8/layout/gear1"/>
    <dgm:cxn modelId="{0AA3A540-D762-4828-A152-E4241EA6AE15}" srcId="{273F0D3D-60AA-438F-B476-3D1F7C12BAAE}" destId="{00F1DAC3-0E1C-49BF-ADA0-01123F846AD4}" srcOrd="2" destOrd="0" parTransId="{50411AAB-6A2A-4966-9A67-AF87C155033D}" sibTransId="{AEC028C4-3C33-478D-8420-ADB5AF7AD58F}"/>
    <dgm:cxn modelId="{9BB15DFD-5824-4C9A-AE66-D8009AFD9445}" type="presOf" srcId="{00F1DAC3-0E1C-49BF-ADA0-01123F846AD4}" destId="{4FB83310-868E-4C9F-AE88-5B538373D6A2}" srcOrd="3" destOrd="0" presId="urn:microsoft.com/office/officeart/2005/8/layout/gear1"/>
    <dgm:cxn modelId="{5A946C35-A51F-434F-9535-7CD4B6D47358}" type="presOf" srcId="{D4087569-6A17-4936-A047-F7FBBB195F0E}" destId="{2FBAF854-D655-46C9-BE0A-23E5CF3C9632}" srcOrd="0" destOrd="0" presId="urn:microsoft.com/office/officeart/2005/8/layout/gear1"/>
    <dgm:cxn modelId="{78D2E06C-FE16-4703-8117-1409871AA8D8}" type="presOf" srcId="{00F1DAC3-0E1C-49BF-ADA0-01123F846AD4}" destId="{685819B2-4550-4884-B5AD-5749157013EA}" srcOrd="1" destOrd="0" presId="urn:microsoft.com/office/officeart/2005/8/layout/gear1"/>
    <dgm:cxn modelId="{38FB1569-B6A7-4BFA-8BD3-866311BAF267}" srcId="{273F0D3D-60AA-438F-B476-3D1F7C12BAAE}" destId="{5FF8A087-510D-41C6-AF94-DAF1BCBF8800}" srcOrd="3" destOrd="0" parTransId="{9CF874B6-B20B-4FE0-B65D-551CD3CADDE5}" sibTransId="{2F865BB7-562B-448B-8E1B-0EE3403BED25}"/>
    <dgm:cxn modelId="{1876671D-3EF4-45C5-9415-F24FEDF74328}" srcId="{273F0D3D-60AA-438F-B476-3D1F7C12BAAE}" destId="{E1D15049-8063-44FD-BB0B-A6E85AE8ECE8}" srcOrd="4" destOrd="0" parTransId="{670321F8-14A1-434C-88BE-F76173C800AB}" sibTransId="{1CA5B7DA-9114-4A7E-A9CC-D3C1FE01676C}"/>
    <dgm:cxn modelId="{18AC8D95-ABA9-4C32-A5F2-02D7AB91DD75}" type="presOf" srcId="{D948D5CF-7F9A-4BA5-B439-C23B4F4D945E}" destId="{6B8518A6-9EFD-4916-99CD-5F11BD0718B3}" srcOrd="0" destOrd="0" presId="urn:microsoft.com/office/officeart/2005/8/layout/gear1"/>
    <dgm:cxn modelId="{9D546212-B24F-49E0-AE3D-0BD4E4CB6290}" type="presOf" srcId="{D4087569-6A17-4936-A047-F7FBBB195F0E}" destId="{28BFF1B2-8A64-4BEA-9829-7DA4F9EFEFAD}" srcOrd="2" destOrd="0" presId="urn:microsoft.com/office/officeart/2005/8/layout/gear1"/>
    <dgm:cxn modelId="{87828D84-BE60-43CB-903B-6330D24955FB}" type="presOf" srcId="{00F1DAC3-0E1C-49BF-ADA0-01123F846AD4}" destId="{650B8D80-68F4-40CB-BD6A-96978DA80FA8}" srcOrd="0" destOrd="0" presId="urn:microsoft.com/office/officeart/2005/8/layout/gear1"/>
    <dgm:cxn modelId="{3330F01E-30AF-4CCB-B8D4-AC22D321A7AD}" type="presOf" srcId="{3AED7213-7B14-4391-94DB-D50FAB3D9A48}" destId="{264B89F4-2A8B-445E-876E-ADA7A5F9E2B4}" srcOrd="0" destOrd="0" presId="urn:microsoft.com/office/officeart/2005/8/layout/gear1"/>
    <dgm:cxn modelId="{854AFF0D-360A-44C1-9FA0-7BF0C741300A}" type="presOf" srcId="{D948D5CF-7F9A-4BA5-B439-C23B4F4D945E}" destId="{AC13FB70-DB18-46CF-9904-E3591CCF39AB}" srcOrd="1" destOrd="0" presId="urn:microsoft.com/office/officeart/2005/8/layout/gear1"/>
    <dgm:cxn modelId="{DA989602-8892-4F75-9BBE-5E81DDF147A5}" srcId="{273F0D3D-60AA-438F-B476-3D1F7C12BAAE}" destId="{D948D5CF-7F9A-4BA5-B439-C23B4F4D945E}" srcOrd="1" destOrd="0" parTransId="{72B7703B-894D-485E-8DF5-3F30874389F3}" sibTransId="{3AED7213-7B14-4391-94DB-D50FAB3D9A48}"/>
    <dgm:cxn modelId="{AD1882F5-7088-4CD9-926C-E1EB8A06B268}" type="presOf" srcId="{DF8097E5-85A1-4E10-9C92-64496F5E5F8B}" destId="{C69429E9-2853-4FF8-BF57-D88F8B8032CC}" srcOrd="0" destOrd="0" presId="urn:microsoft.com/office/officeart/2005/8/layout/gear1"/>
    <dgm:cxn modelId="{71C733F0-D411-4FB7-A0D6-920B16A0DA98}" srcId="{273F0D3D-60AA-438F-B476-3D1F7C12BAAE}" destId="{D4087569-6A17-4936-A047-F7FBBB195F0E}" srcOrd="0" destOrd="0" parTransId="{590A46D3-E060-4303-96BA-31E2508E47BE}" sibTransId="{DF8097E5-85A1-4E10-9C92-64496F5E5F8B}"/>
    <dgm:cxn modelId="{1D51A792-17C1-451C-981D-AD0329E30501}" type="presOf" srcId="{273F0D3D-60AA-438F-B476-3D1F7C12BAAE}" destId="{53C693BE-0E19-4CB2-835D-5820F5293B5D}" srcOrd="0" destOrd="0" presId="urn:microsoft.com/office/officeart/2005/8/layout/gear1"/>
    <dgm:cxn modelId="{381EEFF1-947F-4899-B193-B5728CB663D8}" type="presOf" srcId="{00F1DAC3-0E1C-49BF-ADA0-01123F846AD4}" destId="{88309E6B-576D-4AF2-A04F-BB104A9CA508}" srcOrd="2" destOrd="0" presId="urn:microsoft.com/office/officeart/2005/8/layout/gear1"/>
    <dgm:cxn modelId="{45790D58-B70D-4258-9826-86464E282BD7}" type="presOf" srcId="{AEC028C4-3C33-478D-8420-ADB5AF7AD58F}" destId="{DA19D188-9938-492C-977B-BAC46D9D82D2}" srcOrd="0" destOrd="0" presId="urn:microsoft.com/office/officeart/2005/8/layout/gear1"/>
    <dgm:cxn modelId="{18ABED28-7678-4F36-965D-69E95732A564}" type="presParOf" srcId="{53C693BE-0E19-4CB2-835D-5820F5293B5D}" destId="{2FBAF854-D655-46C9-BE0A-23E5CF3C9632}" srcOrd="0" destOrd="0" presId="urn:microsoft.com/office/officeart/2005/8/layout/gear1"/>
    <dgm:cxn modelId="{26AE8B8C-3128-4003-9D11-342FFADEC940}" type="presParOf" srcId="{53C693BE-0E19-4CB2-835D-5820F5293B5D}" destId="{B325DE01-4DCE-4590-80AB-2931401460CB}" srcOrd="1" destOrd="0" presId="urn:microsoft.com/office/officeart/2005/8/layout/gear1"/>
    <dgm:cxn modelId="{4E18053F-9677-4D58-94CA-933489568AE1}" type="presParOf" srcId="{53C693BE-0E19-4CB2-835D-5820F5293B5D}" destId="{28BFF1B2-8A64-4BEA-9829-7DA4F9EFEFAD}" srcOrd="2" destOrd="0" presId="urn:microsoft.com/office/officeart/2005/8/layout/gear1"/>
    <dgm:cxn modelId="{BB390194-62AD-47C8-9C94-263BC7C5D496}" type="presParOf" srcId="{53C693BE-0E19-4CB2-835D-5820F5293B5D}" destId="{6B8518A6-9EFD-4916-99CD-5F11BD0718B3}" srcOrd="3" destOrd="0" presId="urn:microsoft.com/office/officeart/2005/8/layout/gear1"/>
    <dgm:cxn modelId="{8D5C23D5-EB9C-434B-B2C9-6A66392661B4}" type="presParOf" srcId="{53C693BE-0E19-4CB2-835D-5820F5293B5D}" destId="{AC13FB70-DB18-46CF-9904-E3591CCF39AB}" srcOrd="4" destOrd="0" presId="urn:microsoft.com/office/officeart/2005/8/layout/gear1"/>
    <dgm:cxn modelId="{F8D6E9E3-E94C-46E8-936B-60E609321815}" type="presParOf" srcId="{53C693BE-0E19-4CB2-835D-5820F5293B5D}" destId="{167EACD4-2F6E-4CAD-BDE9-BB1080F5A7B0}" srcOrd="5" destOrd="0" presId="urn:microsoft.com/office/officeart/2005/8/layout/gear1"/>
    <dgm:cxn modelId="{D1B12BB6-84F2-4507-A20B-CF1188C71BCF}" type="presParOf" srcId="{53C693BE-0E19-4CB2-835D-5820F5293B5D}" destId="{650B8D80-68F4-40CB-BD6A-96978DA80FA8}" srcOrd="6" destOrd="0" presId="urn:microsoft.com/office/officeart/2005/8/layout/gear1"/>
    <dgm:cxn modelId="{AE06F97B-B437-4B2E-8EFD-238B3608BBC2}" type="presParOf" srcId="{53C693BE-0E19-4CB2-835D-5820F5293B5D}" destId="{685819B2-4550-4884-B5AD-5749157013EA}" srcOrd="7" destOrd="0" presId="urn:microsoft.com/office/officeart/2005/8/layout/gear1"/>
    <dgm:cxn modelId="{3D4E9884-8EE3-4D4C-8AE3-AE579D35BD5C}" type="presParOf" srcId="{53C693BE-0E19-4CB2-835D-5820F5293B5D}" destId="{88309E6B-576D-4AF2-A04F-BB104A9CA508}" srcOrd="8" destOrd="0" presId="urn:microsoft.com/office/officeart/2005/8/layout/gear1"/>
    <dgm:cxn modelId="{0BCC1225-BC07-46A7-9F95-03F3EB351AD0}" type="presParOf" srcId="{53C693BE-0E19-4CB2-835D-5820F5293B5D}" destId="{4FB83310-868E-4C9F-AE88-5B538373D6A2}" srcOrd="9" destOrd="0" presId="urn:microsoft.com/office/officeart/2005/8/layout/gear1"/>
    <dgm:cxn modelId="{D77D2849-1B61-4B0C-BBD3-2BC32BBAB59A}" type="presParOf" srcId="{53C693BE-0E19-4CB2-835D-5820F5293B5D}" destId="{C69429E9-2853-4FF8-BF57-D88F8B8032CC}" srcOrd="10" destOrd="0" presId="urn:microsoft.com/office/officeart/2005/8/layout/gear1"/>
    <dgm:cxn modelId="{B2DFE027-538F-41B2-BCDD-B4429466F5C0}" type="presParOf" srcId="{53C693BE-0E19-4CB2-835D-5820F5293B5D}" destId="{264B89F4-2A8B-445E-876E-ADA7A5F9E2B4}" srcOrd="11" destOrd="0" presId="urn:microsoft.com/office/officeart/2005/8/layout/gear1"/>
    <dgm:cxn modelId="{AAA596C5-287F-4F33-A28C-660A2A497A5E}" type="presParOf" srcId="{53C693BE-0E19-4CB2-835D-5820F5293B5D}" destId="{DA19D188-9938-492C-977B-BAC46D9D82D2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E0D27E-76F6-4824-A830-77AEF19696B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69133-EF24-4FAE-AF3B-2EA9476C2E6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/>
            <a:t>Speech &amp; Client</a:t>
          </a:r>
        </a:p>
        <a:p>
          <a:r>
            <a:rPr lang="en-US" sz="1400" dirty="0" smtClean="0"/>
            <a:t> centric reasons</a:t>
          </a:r>
          <a:endParaRPr lang="en-US" sz="1400" dirty="0"/>
        </a:p>
      </dgm:t>
    </dgm:pt>
    <dgm:pt modelId="{AF0DB868-4700-433F-8F16-A5A13BC53074}" type="parTrans" cxnId="{1EF0A33D-08EA-49AA-A03D-B26D933D8D58}">
      <dgm:prSet/>
      <dgm:spPr/>
      <dgm:t>
        <a:bodyPr/>
        <a:lstStyle/>
        <a:p>
          <a:endParaRPr lang="en-US"/>
        </a:p>
      </dgm:t>
    </dgm:pt>
    <dgm:pt modelId="{4D963DDA-8A45-4EEF-A6F4-3073EC43DF9D}" type="sibTrans" cxnId="{1EF0A33D-08EA-49AA-A03D-B26D933D8D58}">
      <dgm:prSet/>
      <dgm:spPr/>
      <dgm:t>
        <a:bodyPr/>
        <a:lstStyle/>
        <a:p>
          <a:endParaRPr lang="en-US"/>
        </a:p>
      </dgm:t>
    </dgm:pt>
    <dgm:pt modelId="{44B21C6F-237A-4EB3-8251-FE56FA0352D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/>
            <a:t>Network centric reasons</a:t>
          </a:r>
          <a:endParaRPr lang="en-US" sz="1400" dirty="0"/>
        </a:p>
      </dgm:t>
    </dgm:pt>
    <dgm:pt modelId="{36374E44-F068-43A3-8E6D-1B9AB6579461}" type="parTrans" cxnId="{82A20DBC-D771-4A6D-8708-F516915FFD70}">
      <dgm:prSet/>
      <dgm:spPr/>
      <dgm:t>
        <a:bodyPr/>
        <a:lstStyle/>
        <a:p>
          <a:endParaRPr lang="en-US"/>
        </a:p>
      </dgm:t>
    </dgm:pt>
    <dgm:pt modelId="{5CF0D3BC-FA11-44E6-A575-BE26515E6F35}" type="sibTrans" cxnId="{82A20DBC-D771-4A6D-8708-F516915FFD70}">
      <dgm:prSet/>
      <dgm:spPr/>
      <dgm:t>
        <a:bodyPr/>
        <a:lstStyle/>
        <a:p>
          <a:endParaRPr lang="en-US"/>
        </a:p>
      </dgm:t>
    </dgm:pt>
    <dgm:pt modelId="{0B8298B3-E667-4820-B32A-9CA66E3519C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/>
            <a:t>MOS</a:t>
          </a:r>
          <a:endParaRPr lang="en-US" sz="1400" dirty="0"/>
        </a:p>
      </dgm:t>
    </dgm:pt>
    <dgm:pt modelId="{2E411EBD-E3AF-4169-B916-91027BBDFEED}" type="sibTrans" cxnId="{D8C38A08-5220-4752-9425-3C1810FE1C58}">
      <dgm:prSet/>
      <dgm:spPr/>
      <dgm:t>
        <a:bodyPr/>
        <a:lstStyle/>
        <a:p>
          <a:endParaRPr lang="en-US"/>
        </a:p>
      </dgm:t>
    </dgm:pt>
    <dgm:pt modelId="{D471FE9F-3443-4C12-81F0-9E625C4BE2FC}" type="parTrans" cxnId="{D8C38A08-5220-4752-9425-3C1810FE1C58}">
      <dgm:prSet/>
      <dgm:spPr/>
      <dgm:t>
        <a:bodyPr/>
        <a:lstStyle/>
        <a:p>
          <a:endParaRPr lang="en-US"/>
        </a:p>
      </dgm:t>
    </dgm:pt>
    <dgm:pt modelId="{AEFCD9FB-1515-4170-9CDF-BFBAA9EFA044}" type="pres">
      <dgm:prSet presAssocID="{67E0D27E-76F6-4824-A830-77AEF19696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8EE5B7-B8C9-4F75-85DF-0C9BB11C6FC9}" type="pres">
      <dgm:prSet presAssocID="{0B8298B3-E667-4820-B32A-9CA66E3519C7}" presName="horFlow" presStyleCnt="0"/>
      <dgm:spPr/>
    </dgm:pt>
    <dgm:pt modelId="{484FEA0B-F429-44AF-B858-826F14BC6510}" type="pres">
      <dgm:prSet presAssocID="{0B8298B3-E667-4820-B32A-9CA66E3519C7}" presName="bigChev" presStyleLbl="node1" presStyleIdx="0" presStyleCnt="3" custAng="5400000" custScaleY="82672" custLinFactY="20765" custLinFactNeighborX="50751" custLinFactNeighborY="100000"/>
      <dgm:spPr/>
      <dgm:t>
        <a:bodyPr/>
        <a:lstStyle/>
        <a:p>
          <a:endParaRPr lang="en-US"/>
        </a:p>
      </dgm:t>
    </dgm:pt>
    <dgm:pt modelId="{9BA01E79-BC7A-4A58-9FF8-FABE0441AAAB}" type="pres">
      <dgm:prSet presAssocID="{0B8298B3-E667-4820-B32A-9CA66E3519C7}" presName="vSp" presStyleCnt="0"/>
      <dgm:spPr/>
    </dgm:pt>
    <dgm:pt modelId="{1FC65F9B-BB22-42FC-A7BB-E6ECEFF65FCC}" type="pres">
      <dgm:prSet presAssocID="{45069133-EF24-4FAE-AF3B-2EA9476C2E62}" presName="horFlow" presStyleCnt="0"/>
      <dgm:spPr/>
    </dgm:pt>
    <dgm:pt modelId="{23438F7C-8A72-4BE5-A1A7-978EDD480E55}" type="pres">
      <dgm:prSet presAssocID="{45069133-EF24-4FAE-AF3B-2EA9476C2E62}" presName="bigChev" presStyleLbl="node1" presStyleIdx="1" presStyleCnt="3" custAng="5400000" custScaleY="123599" custLinFactNeighborX="3196" custLinFactNeighborY="-1393"/>
      <dgm:spPr/>
      <dgm:t>
        <a:bodyPr/>
        <a:lstStyle/>
        <a:p>
          <a:endParaRPr lang="en-US"/>
        </a:p>
      </dgm:t>
    </dgm:pt>
    <dgm:pt modelId="{EEF06AEC-C4CD-4C05-8BAF-CAE5290338CD}" type="pres">
      <dgm:prSet presAssocID="{45069133-EF24-4FAE-AF3B-2EA9476C2E62}" presName="vSp" presStyleCnt="0"/>
      <dgm:spPr/>
    </dgm:pt>
    <dgm:pt modelId="{AE62648B-A027-4681-82BB-4BFE93D69882}" type="pres">
      <dgm:prSet presAssocID="{44B21C6F-237A-4EB3-8251-FE56FA0352D7}" presName="horFlow" presStyleCnt="0"/>
      <dgm:spPr/>
    </dgm:pt>
    <dgm:pt modelId="{0ECA6F86-A6DE-4B50-8135-3C8FD92C05EC}" type="pres">
      <dgm:prSet presAssocID="{44B21C6F-237A-4EB3-8251-FE56FA0352D7}" presName="bigChev" presStyleLbl="node1" presStyleIdx="2" presStyleCnt="3" custAng="5400000" custLinFactY="-32402" custLinFactNeighborX="-49377" custLinFactNeighborY="-100000"/>
      <dgm:spPr/>
      <dgm:t>
        <a:bodyPr/>
        <a:lstStyle/>
        <a:p>
          <a:endParaRPr lang="en-US"/>
        </a:p>
      </dgm:t>
    </dgm:pt>
  </dgm:ptLst>
  <dgm:cxnLst>
    <dgm:cxn modelId="{36C0400C-84D9-4B1D-950E-8B4E744F827D}" type="presOf" srcId="{44B21C6F-237A-4EB3-8251-FE56FA0352D7}" destId="{0ECA6F86-A6DE-4B50-8135-3C8FD92C05EC}" srcOrd="0" destOrd="0" presId="urn:microsoft.com/office/officeart/2005/8/layout/lProcess3"/>
    <dgm:cxn modelId="{5F9E61D6-B56C-42F8-A4F9-7BA2BA368F0B}" type="presOf" srcId="{0B8298B3-E667-4820-B32A-9CA66E3519C7}" destId="{484FEA0B-F429-44AF-B858-826F14BC6510}" srcOrd="0" destOrd="0" presId="urn:microsoft.com/office/officeart/2005/8/layout/lProcess3"/>
    <dgm:cxn modelId="{1EF0A33D-08EA-49AA-A03D-B26D933D8D58}" srcId="{67E0D27E-76F6-4824-A830-77AEF19696BB}" destId="{45069133-EF24-4FAE-AF3B-2EA9476C2E62}" srcOrd="1" destOrd="0" parTransId="{AF0DB868-4700-433F-8F16-A5A13BC53074}" sibTransId="{4D963DDA-8A45-4EEF-A6F4-3073EC43DF9D}"/>
    <dgm:cxn modelId="{D4A47C18-8897-4714-93CD-8F052272FD3C}" type="presOf" srcId="{67E0D27E-76F6-4824-A830-77AEF19696BB}" destId="{AEFCD9FB-1515-4170-9CDF-BFBAA9EFA044}" srcOrd="0" destOrd="0" presId="urn:microsoft.com/office/officeart/2005/8/layout/lProcess3"/>
    <dgm:cxn modelId="{66909505-C9D8-4E94-84E0-17625128D63C}" type="presOf" srcId="{45069133-EF24-4FAE-AF3B-2EA9476C2E62}" destId="{23438F7C-8A72-4BE5-A1A7-978EDD480E55}" srcOrd="0" destOrd="0" presId="urn:microsoft.com/office/officeart/2005/8/layout/lProcess3"/>
    <dgm:cxn modelId="{82A20DBC-D771-4A6D-8708-F516915FFD70}" srcId="{67E0D27E-76F6-4824-A830-77AEF19696BB}" destId="{44B21C6F-237A-4EB3-8251-FE56FA0352D7}" srcOrd="2" destOrd="0" parTransId="{36374E44-F068-43A3-8E6D-1B9AB6579461}" sibTransId="{5CF0D3BC-FA11-44E6-A575-BE26515E6F35}"/>
    <dgm:cxn modelId="{D8C38A08-5220-4752-9425-3C1810FE1C58}" srcId="{67E0D27E-76F6-4824-A830-77AEF19696BB}" destId="{0B8298B3-E667-4820-B32A-9CA66E3519C7}" srcOrd="0" destOrd="0" parTransId="{D471FE9F-3443-4C12-81F0-9E625C4BE2FC}" sibTransId="{2E411EBD-E3AF-4169-B916-91027BBDFEED}"/>
    <dgm:cxn modelId="{64B2B103-6E46-4E42-90B4-33065F328641}" type="presParOf" srcId="{AEFCD9FB-1515-4170-9CDF-BFBAA9EFA044}" destId="{3B8EE5B7-B8C9-4F75-85DF-0C9BB11C6FC9}" srcOrd="0" destOrd="0" presId="urn:microsoft.com/office/officeart/2005/8/layout/lProcess3"/>
    <dgm:cxn modelId="{49E1B1DB-DE28-47CE-BB45-4BB662C8C65A}" type="presParOf" srcId="{3B8EE5B7-B8C9-4F75-85DF-0C9BB11C6FC9}" destId="{484FEA0B-F429-44AF-B858-826F14BC6510}" srcOrd="0" destOrd="0" presId="urn:microsoft.com/office/officeart/2005/8/layout/lProcess3"/>
    <dgm:cxn modelId="{B2CF12E3-B73B-4B04-BAAF-D102B1C06F1C}" type="presParOf" srcId="{AEFCD9FB-1515-4170-9CDF-BFBAA9EFA044}" destId="{9BA01E79-BC7A-4A58-9FF8-FABE0441AAAB}" srcOrd="1" destOrd="0" presId="urn:microsoft.com/office/officeart/2005/8/layout/lProcess3"/>
    <dgm:cxn modelId="{6FB758A8-69F7-47C4-B0BF-5E9BCEAC9C6B}" type="presParOf" srcId="{AEFCD9FB-1515-4170-9CDF-BFBAA9EFA044}" destId="{1FC65F9B-BB22-42FC-A7BB-E6ECEFF65FCC}" srcOrd="2" destOrd="0" presId="urn:microsoft.com/office/officeart/2005/8/layout/lProcess3"/>
    <dgm:cxn modelId="{9FB57E6F-B96A-478A-B74E-00F8A6599196}" type="presParOf" srcId="{1FC65F9B-BB22-42FC-A7BB-E6ECEFF65FCC}" destId="{23438F7C-8A72-4BE5-A1A7-978EDD480E55}" srcOrd="0" destOrd="0" presId="urn:microsoft.com/office/officeart/2005/8/layout/lProcess3"/>
    <dgm:cxn modelId="{AFACEAE4-32EB-487B-A5BF-CE14C8518068}" type="presParOf" srcId="{AEFCD9FB-1515-4170-9CDF-BFBAA9EFA044}" destId="{EEF06AEC-C4CD-4C05-8BAF-CAE5290338CD}" srcOrd="3" destOrd="0" presId="urn:microsoft.com/office/officeart/2005/8/layout/lProcess3"/>
    <dgm:cxn modelId="{F0EDFC87-82E0-4270-9697-8A9F4CA54F89}" type="presParOf" srcId="{AEFCD9FB-1515-4170-9CDF-BFBAA9EFA044}" destId="{AE62648B-A027-4681-82BB-4BFE93D69882}" srcOrd="4" destOrd="0" presId="urn:microsoft.com/office/officeart/2005/8/layout/lProcess3"/>
    <dgm:cxn modelId="{2E522CF8-7460-4C6C-9233-06DE392B89A3}" type="presParOf" srcId="{AE62648B-A027-4681-82BB-4BFE93D69882}" destId="{0ECA6F86-A6DE-4B50-8135-3C8FD92C05EC}" srcOrd="0" destOrd="0" presId="urn:microsoft.com/office/officeart/2005/8/layout/lProcess3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7E08F-DCE7-4E93-B508-C13547459872}">
      <dsp:nvSpPr>
        <dsp:cNvPr id="0" name=""/>
        <dsp:cNvSpPr/>
      </dsp:nvSpPr>
      <dsp:spPr>
        <a:xfrm>
          <a:off x="6429284" y="0"/>
          <a:ext cx="1924047" cy="3206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KPIs</a:t>
          </a:r>
        </a:p>
      </dsp:txBody>
      <dsp:txXfrm>
        <a:off x="6429284" y="0"/>
        <a:ext cx="1924047" cy="962023"/>
      </dsp:txXfrm>
    </dsp:sp>
    <dsp:sp modelId="{27079708-E37A-418A-A3F7-FF0A7B9159D3}">
      <dsp:nvSpPr>
        <dsp:cNvPr id="0" name=""/>
        <dsp:cNvSpPr/>
      </dsp:nvSpPr>
      <dsp:spPr>
        <a:xfrm>
          <a:off x="3395607" y="0"/>
          <a:ext cx="2220677" cy="3206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QoS</a:t>
          </a:r>
          <a:endParaRPr lang="en-US" sz="2000" b="1" kern="1200" dirty="0" smtClean="0"/>
        </a:p>
      </dsp:txBody>
      <dsp:txXfrm>
        <a:off x="3395607" y="0"/>
        <a:ext cx="2220677" cy="962023"/>
      </dsp:txXfrm>
    </dsp:sp>
    <dsp:sp modelId="{9537546B-F53D-4BEA-8371-5C85CD7497FD}">
      <dsp:nvSpPr>
        <dsp:cNvPr id="0" name=""/>
        <dsp:cNvSpPr/>
      </dsp:nvSpPr>
      <dsp:spPr>
        <a:xfrm>
          <a:off x="939663" y="0"/>
          <a:ext cx="1924047" cy="3206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QoE</a:t>
          </a:r>
          <a:endParaRPr lang="en-US" sz="2000" b="1" kern="1200" dirty="0" smtClean="0"/>
        </a:p>
      </dsp:txBody>
      <dsp:txXfrm>
        <a:off x="939663" y="0"/>
        <a:ext cx="1924047" cy="962023"/>
      </dsp:txXfrm>
    </dsp:sp>
    <dsp:sp modelId="{3C5858A4-28BB-45DE-950C-D5A1181EAB9D}">
      <dsp:nvSpPr>
        <dsp:cNvPr id="0" name=""/>
        <dsp:cNvSpPr/>
      </dsp:nvSpPr>
      <dsp:spPr>
        <a:xfrm>
          <a:off x="1080946" y="1222996"/>
          <a:ext cx="1695903" cy="1460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Application Layer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(accessibility, </a:t>
          </a:r>
          <a:r>
            <a:rPr lang="en-US" sz="1800" kern="1200" dirty="0" err="1" smtClean="0"/>
            <a:t>retainability</a:t>
          </a:r>
          <a:r>
            <a:rPr lang="en-US" sz="1800" kern="1200" dirty="0" smtClean="0"/>
            <a:t>, integrity)</a:t>
          </a:r>
          <a:endParaRPr lang="en-US" sz="1800" kern="1200" dirty="0"/>
        </a:p>
      </dsp:txBody>
      <dsp:txXfrm>
        <a:off x="1123726" y="1265776"/>
        <a:ext cx="1610343" cy="1375064"/>
      </dsp:txXfrm>
    </dsp:sp>
    <dsp:sp modelId="{3743E997-D3BB-4B3E-B346-CD7B6EDFCBBC}">
      <dsp:nvSpPr>
        <dsp:cNvPr id="0" name=""/>
        <dsp:cNvSpPr/>
      </dsp:nvSpPr>
      <dsp:spPr>
        <a:xfrm rot="18768013">
          <a:off x="2578192" y="1476098"/>
          <a:ext cx="1239453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239453" y="22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66933" y="1467611"/>
        <a:ext cx="61972" cy="61972"/>
      </dsp:txXfrm>
    </dsp:sp>
    <dsp:sp modelId="{801B5EA8-0BB0-4234-929E-7831D9CADC14}">
      <dsp:nvSpPr>
        <dsp:cNvPr id="0" name=""/>
        <dsp:cNvSpPr/>
      </dsp:nvSpPr>
      <dsp:spPr>
        <a:xfrm>
          <a:off x="3618989" y="639541"/>
          <a:ext cx="1788545" cy="808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Upper Layers  (IP/UDP, IP/TCP)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(throughput, delay </a:t>
          </a:r>
          <a:endParaRPr lang="en-US" sz="1600" kern="1200" dirty="0"/>
        </a:p>
      </dsp:txBody>
      <dsp:txXfrm>
        <a:off x="3642675" y="663227"/>
        <a:ext cx="1741173" cy="761320"/>
      </dsp:txXfrm>
    </dsp:sp>
    <dsp:sp modelId="{AC322B3F-69EA-4174-8D86-3030DA7EA6D2}">
      <dsp:nvSpPr>
        <dsp:cNvPr id="0" name=""/>
        <dsp:cNvSpPr/>
      </dsp:nvSpPr>
      <dsp:spPr>
        <a:xfrm rot="1890149">
          <a:off x="2701906" y="2196515"/>
          <a:ext cx="1016990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16990" y="22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84977" y="2193590"/>
        <a:ext cx="50849" cy="50849"/>
      </dsp:txXfrm>
    </dsp:sp>
    <dsp:sp modelId="{B4B5BC1E-771B-4C0C-8E33-A1DCE79BFA2A}">
      <dsp:nvSpPr>
        <dsp:cNvPr id="0" name=""/>
        <dsp:cNvSpPr/>
      </dsp:nvSpPr>
      <dsp:spPr>
        <a:xfrm>
          <a:off x="3643953" y="1891350"/>
          <a:ext cx="1847582" cy="1186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Layer 2&amp;3 MAC, RLC, LLC (reports related to </a:t>
          </a:r>
          <a:r>
            <a:rPr lang="en-US" sz="1600" kern="1200" dirty="0" err="1" smtClean="0"/>
            <a:t>QoE</a:t>
          </a:r>
          <a:r>
            <a:rPr lang="en-US" sz="1600" kern="1200" dirty="0" smtClean="0"/>
            <a:t> dimensions = PDP context, HO info, codecs)</a:t>
          </a:r>
          <a:endParaRPr lang="en-US" sz="1600" kern="1200" dirty="0"/>
        </a:p>
      </dsp:txBody>
      <dsp:txXfrm>
        <a:off x="3678712" y="1926109"/>
        <a:ext cx="1778064" cy="1117226"/>
      </dsp:txXfrm>
    </dsp:sp>
    <dsp:sp modelId="{A8E13F96-0FAB-4A5D-9A99-C6A4358C797E}">
      <dsp:nvSpPr>
        <dsp:cNvPr id="0" name=""/>
        <dsp:cNvSpPr/>
      </dsp:nvSpPr>
      <dsp:spPr>
        <a:xfrm rot="19626310">
          <a:off x="5391039" y="2121806"/>
          <a:ext cx="1253606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253606" y="22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86502" y="2112966"/>
        <a:ext cx="62680" cy="62680"/>
      </dsp:txXfrm>
    </dsp:sp>
    <dsp:sp modelId="{DDD460AE-5015-47B2-B893-FFE0E1A70F48}">
      <dsp:nvSpPr>
        <dsp:cNvPr id="0" name=""/>
        <dsp:cNvSpPr/>
      </dsp:nvSpPr>
      <dsp:spPr>
        <a:xfrm>
          <a:off x="6544149" y="1403047"/>
          <a:ext cx="1603372" cy="801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Physical layer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(coverage, interference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6567630" y="1426528"/>
        <a:ext cx="1556410" cy="754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4722" y="8702885"/>
            <a:ext cx="16158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Presentation Name Month Year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09109" y="870288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pPr>
              <a:defRPr/>
            </a:pPr>
            <a:fld id="{D5C3C07E-5278-44AE-8732-CD524EB2C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688975"/>
            <a:ext cx="4984750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808" y="4370421"/>
            <a:ext cx="4876386" cy="41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41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713" y="8677750"/>
            <a:ext cx="16158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Presentation Name Month Year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14650" y="8677750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pPr>
              <a:defRPr/>
            </a:pPr>
            <a:fld id="{2948AA35-7AAF-41F4-A1A0-D780AAEB5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810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41288" indent="-1397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42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446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34950" indent="-889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83034" y="9307591"/>
            <a:ext cx="64120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68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66780" y="8677750"/>
            <a:ext cx="64120" cy="138499"/>
          </a:xfrm>
        </p:spPr>
        <p:txBody>
          <a:bodyPr/>
          <a:lstStyle/>
          <a:p>
            <a:fld id="{4FD4340B-B2E9-4C4A-9B3C-80677E809E7D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839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83034" y="9307591"/>
            <a:ext cx="64120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02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8850" y="4390534"/>
            <a:ext cx="4972050" cy="4114800"/>
          </a:xfrm>
        </p:spPr>
        <p:txBody>
          <a:bodyPr>
            <a:normAutofit fontScale="92500"/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dirty="0" smtClean="0"/>
              <a:t>POLQA the standard, is this not enough to take and implement it?</a:t>
            </a:r>
          </a:p>
          <a:p>
            <a:pPr eaLnBrk="0" hangingPunct="0">
              <a:spcBef>
                <a:spcPct val="0"/>
              </a:spcBef>
            </a:pPr>
            <a:r>
              <a:rPr lang="en-US" sz="1000" dirty="0" smtClean="0"/>
              <a:t>Need to understand the behavior with </a:t>
            </a:r>
            <a:r>
              <a:rPr lang="en-US" sz="1000" dirty="0" err="1" smtClean="0"/>
              <a:t>VoLTE</a:t>
            </a:r>
            <a:r>
              <a:rPr lang="en-US" sz="1000" dirty="0" smtClean="0"/>
              <a:t> typical degradations (e.g. time scaling) providing </a:t>
            </a:r>
            <a:r>
              <a:rPr lang="en-US" sz="1000" dirty="0" err="1" smtClean="0"/>
              <a:t>VoLTE</a:t>
            </a:r>
            <a:r>
              <a:rPr lang="en-US" sz="1000" dirty="0" smtClean="0"/>
              <a:t> simulated conditions, select the proper test samples to avoid artificial effects such as speaker bias</a:t>
            </a:r>
          </a:p>
          <a:p>
            <a:pPr fontAlgn="auto"/>
            <a:r>
              <a:rPr lang="en-US" sz="1000" b="1" dirty="0" err="1" smtClean="0"/>
              <a:t>Ful</a:t>
            </a:r>
            <a:r>
              <a:rPr lang="en-US" sz="1000" b="1" dirty="0" smtClean="0"/>
              <a:t> Reference for E2E </a:t>
            </a:r>
            <a:r>
              <a:rPr lang="en-US" sz="1000" b="1" dirty="0" err="1" smtClean="0"/>
              <a:t>QoE</a:t>
            </a:r>
            <a:r>
              <a:rPr lang="en-US" sz="1000" b="1" dirty="0" smtClean="0"/>
              <a:t> monitoring </a:t>
            </a:r>
            <a:endParaRPr lang="en-US" sz="1000" dirty="0" smtClean="0"/>
          </a:p>
          <a:p>
            <a:pPr fontAlgn="t"/>
            <a:r>
              <a:rPr lang="en-US" sz="1000" dirty="0" smtClean="0"/>
              <a:t>Advantages:</a:t>
            </a:r>
          </a:p>
          <a:p>
            <a:pPr fontAlgn="t"/>
            <a:r>
              <a:rPr lang="en-US" sz="1000" dirty="0" smtClean="0"/>
              <a:t>Direct estimator of subscriber’s opinion;</a:t>
            </a:r>
            <a:r>
              <a:rPr lang="en-US" sz="1000" baseline="0" dirty="0" smtClean="0"/>
              <a:t> </a:t>
            </a:r>
            <a:r>
              <a:rPr lang="en-US" sz="1000" dirty="0" smtClean="0"/>
              <a:t>Quality ensured by the entire network; Requires access only to the end point</a:t>
            </a:r>
          </a:p>
          <a:p>
            <a:pPr fontAlgn="auto"/>
            <a:endParaRPr lang="en-US" sz="1000" dirty="0" smtClean="0"/>
          </a:p>
          <a:p>
            <a:pPr fontAlgn="auto"/>
            <a:r>
              <a:rPr lang="en-US" sz="1000" dirty="0" smtClean="0"/>
              <a:t>Disadvantages:</a:t>
            </a:r>
          </a:p>
          <a:p>
            <a:pPr fontAlgn="auto"/>
            <a:r>
              <a:rPr lang="en-US" sz="1000" dirty="0" smtClean="0"/>
              <a:t>May push a network to capacity limits; Limited space-time granularity; More difficult media to network behavior correlation</a:t>
            </a:r>
          </a:p>
          <a:p>
            <a:pPr fontAlgn="auto"/>
            <a:endParaRPr lang="en-US" sz="1000" dirty="0" smtClean="0"/>
          </a:p>
          <a:p>
            <a:pPr fontAlgn="auto"/>
            <a:r>
              <a:rPr lang="en-US" sz="1000" b="1" dirty="0" smtClean="0"/>
              <a:t>Non Reference (parametric) for troubleshooting in correlation with Full Reference metric</a:t>
            </a:r>
            <a:endParaRPr lang="en-US" sz="1000" dirty="0" smtClean="0"/>
          </a:p>
          <a:p>
            <a:pPr fontAlgn="t"/>
            <a:r>
              <a:rPr lang="en-US" sz="1000" dirty="0" smtClean="0"/>
              <a:t>Advantages:</a:t>
            </a:r>
          </a:p>
          <a:p>
            <a:pPr fontAlgn="t"/>
            <a:r>
              <a:rPr lang="en-US" sz="1000" dirty="0" smtClean="0"/>
              <a:t>Normal use of the network; High time and space granularity (every  1sec, </a:t>
            </a:r>
            <a:r>
              <a:rPr lang="en-US" sz="1000" dirty="0" err="1" smtClean="0"/>
              <a:t>VQmon</a:t>
            </a:r>
            <a:r>
              <a:rPr lang="en-US" sz="1000" dirty="0" smtClean="0"/>
              <a:t>); Content  - motion based (</a:t>
            </a:r>
            <a:r>
              <a:rPr lang="en-US" sz="1000" dirty="0" err="1" smtClean="0"/>
              <a:t>VQmon</a:t>
            </a:r>
            <a:r>
              <a:rPr lang="en-US" sz="1000" dirty="0" smtClean="0"/>
              <a:t>); Quick correlation with network behavior;</a:t>
            </a:r>
            <a:r>
              <a:rPr lang="en-US" sz="1000" baseline="0" dirty="0" smtClean="0"/>
              <a:t> </a:t>
            </a:r>
            <a:r>
              <a:rPr lang="en-US" sz="1000" dirty="0" smtClean="0"/>
              <a:t>Consistent quality ranking accuracy</a:t>
            </a:r>
          </a:p>
          <a:p>
            <a:pPr fontAlgn="auto"/>
            <a:endParaRPr lang="en-US" sz="1000" dirty="0" smtClean="0"/>
          </a:p>
          <a:p>
            <a:pPr fontAlgn="auto"/>
            <a:r>
              <a:rPr lang="en-US" sz="1000" dirty="0" smtClean="0"/>
              <a:t>Disadvantages:</a:t>
            </a:r>
          </a:p>
          <a:p>
            <a:pPr fontAlgn="auto"/>
            <a:r>
              <a:rPr lang="en-US" sz="1000" dirty="0" smtClean="0"/>
              <a:t>Lower absolute accuracy; Quality evaluation “one-dimensional,” taking into consideration metrics belonging to a single segment of entire network (generally IP)</a:t>
            </a:r>
          </a:p>
          <a:p>
            <a:pPr fontAlgn="auto"/>
            <a:endParaRPr lang="en-US" sz="1000" dirty="0" smtClean="0"/>
          </a:p>
          <a:p>
            <a:pPr eaLnBrk="0" hangingPunct="0">
              <a:spcBef>
                <a:spcPct val="0"/>
              </a:spcBef>
            </a:pPr>
            <a:endParaRPr lang="en-US" sz="1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39800" y="8624501"/>
            <a:ext cx="65" cy="13849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02660" y="8624501"/>
            <a:ext cx="128240" cy="138499"/>
          </a:xfrm>
        </p:spPr>
        <p:txBody>
          <a:bodyPr/>
          <a:lstStyle/>
          <a:p>
            <a:fld id="{4FD4340B-B2E9-4C4A-9B3C-80677E809E7D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758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83034" y="9307591"/>
            <a:ext cx="64120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7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measuring </a:t>
            </a:r>
            <a:r>
              <a:rPr lang="en-US" dirty="0" err="1" smtClean="0"/>
              <a:t>QoE</a:t>
            </a:r>
            <a:r>
              <a:rPr lang="en-US" dirty="0" smtClean="0"/>
              <a:t>, </a:t>
            </a:r>
            <a:r>
              <a:rPr lang="en-US" dirty="0" err="1" smtClean="0"/>
              <a:t>QoS</a:t>
            </a:r>
            <a:r>
              <a:rPr lang="en-US" dirty="0" smtClean="0"/>
              <a:t> and KPIs at all network layers</a:t>
            </a:r>
            <a:r>
              <a:rPr lang="en-US" baseline="0" dirty="0" smtClean="0"/>
              <a:t> and then post-processing, analyzing and diagnosing the collected data we provide: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Performance statistics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Diagnosis results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Analysis on the optimized </a:t>
            </a:r>
            <a:r>
              <a:rPr lang="en-US" baseline="0" dirty="0" err="1" smtClean="0"/>
              <a:t>VoLTE</a:t>
            </a:r>
            <a:r>
              <a:rPr lang="en-US" baseline="0" dirty="0" smtClean="0"/>
              <a:t> protocol stack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4340B-B2E9-4C4A-9B3C-80677E809E7D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89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27474" y="8677750"/>
            <a:ext cx="128240" cy="138499"/>
          </a:xfrm>
        </p:spPr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3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18914" y="9307590"/>
            <a:ext cx="128241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974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713" y="8678107"/>
            <a:ext cx="64" cy="13814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27473" y="8677749"/>
            <a:ext cx="128241" cy="138499"/>
          </a:xfrm>
        </p:spPr>
        <p:txBody>
          <a:bodyPr/>
          <a:lstStyle/>
          <a:p>
            <a:fld id="{4FD4340B-B2E9-4C4A-9B3C-80677E809E7D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71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27473" y="8677749"/>
            <a:ext cx="128241" cy="138499"/>
          </a:xfrm>
        </p:spPr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2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4340B-B2E9-4C4A-9B3C-80677E809E7D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5593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18914" y="9307590"/>
            <a:ext cx="128241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50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1593" y="8677749"/>
            <a:ext cx="64121" cy="138499"/>
          </a:xfrm>
        </p:spPr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83034" y="9307591"/>
            <a:ext cx="64120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89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27474" y="8677750"/>
            <a:ext cx="128240" cy="138499"/>
          </a:xfrm>
        </p:spPr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9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different in LTE?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Myriad new services enabled by smartphones and therefore a new customer experience and perception;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: multimedia telephony (</a:t>
            </a:r>
            <a:r>
              <a:rPr lang="en-US" baseline="0" dirty="0" err="1" smtClean="0"/>
              <a:t>VoLTE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VilTE</a:t>
            </a:r>
            <a:r>
              <a:rPr lang="en-US" baseline="0" dirty="0" smtClean="0"/>
              <a:t>, RCS: integrated SMS, MMS, presence, file sharing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),  adaptive multimedia streaming  delivery, LTE broadcast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Flatter architecture (no RNCs)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IMS network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As a result of all these and the increased complexity, LTE demands a cost efficient top – down evaluation and optimization based on pre-defined </a:t>
            </a:r>
            <a:r>
              <a:rPr lang="en-US" baseline="0" dirty="0" err="1" smtClean="0"/>
              <a:t>QoE</a:t>
            </a:r>
            <a:r>
              <a:rPr lang="en-US" baseline="0" dirty="0" smtClean="0"/>
              <a:t>-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-KPIs mappings per service type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1593" y="8677749"/>
            <a:ext cx="64121" cy="138499"/>
          </a:xfrm>
        </p:spPr>
        <p:txBody>
          <a:bodyPr/>
          <a:lstStyle/>
          <a:p>
            <a:pPr>
              <a:defRPr/>
            </a:pPr>
            <a:fld id="{2948AA35-7AAF-41F4-A1A0-D780AAEB5F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2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3363" lvl="1" indent="-233363">
              <a:buNone/>
              <a:defRPr/>
            </a:pPr>
            <a:r>
              <a:rPr lang="en-US" altLang="zh-CN" sz="800" b="0" dirty="0" smtClean="0">
                <a:latin typeface="Arial" charset="0"/>
                <a:ea typeface="ＭＳ Ｐゴシック" pitchFamily="34" charset="-128"/>
              </a:rPr>
              <a:t>Our approach is top –down, customer experience centric ensuring CAPEX/OPEX optimization and it is based on customized KPIs/</a:t>
            </a:r>
            <a:r>
              <a:rPr lang="en-US" altLang="zh-CN" sz="800" b="0" dirty="0" err="1" smtClean="0">
                <a:latin typeface="Arial" charset="0"/>
                <a:ea typeface="ＭＳ Ｐゴシック" pitchFamily="34" charset="-128"/>
              </a:rPr>
              <a:t>QoS</a:t>
            </a:r>
            <a:r>
              <a:rPr lang="en-US" altLang="zh-CN" sz="800" b="0" dirty="0" smtClean="0">
                <a:latin typeface="Arial" charset="0"/>
                <a:ea typeface="ＭＳ Ｐゴシック" pitchFamily="34" charset="-128"/>
              </a:rPr>
              <a:t>/</a:t>
            </a:r>
            <a:r>
              <a:rPr lang="en-US" altLang="zh-CN" sz="800" b="0" dirty="0" err="1" smtClean="0">
                <a:latin typeface="Arial" charset="0"/>
                <a:ea typeface="ＭＳ Ｐゴシック" pitchFamily="34" charset="-128"/>
              </a:rPr>
              <a:t>QoE</a:t>
            </a:r>
            <a:r>
              <a:rPr lang="en-US" altLang="zh-CN" sz="800" b="0" dirty="0" smtClean="0">
                <a:latin typeface="Arial" charset="0"/>
                <a:ea typeface="ＭＳ Ｐゴシック" pitchFamily="34" charset="-128"/>
              </a:rPr>
              <a:t> mappings and </a:t>
            </a:r>
            <a:r>
              <a:rPr lang="en-US" altLang="zh-CN" sz="800" b="0" dirty="0" err="1" smtClean="0">
                <a:latin typeface="Arial" charset="0"/>
                <a:ea typeface="ＭＳ Ｐゴシック" pitchFamily="34" charset="-128"/>
              </a:rPr>
              <a:t>QoE</a:t>
            </a:r>
            <a:r>
              <a:rPr lang="en-US" altLang="zh-CN" sz="800" b="0" dirty="0" smtClean="0">
                <a:latin typeface="Arial" charset="0"/>
                <a:ea typeface="ＭＳ Ｐゴシック" pitchFamily="34" charset="-128"/>
              </a:rPr>
              <a:t> evaluation metrics developed within ITU-T with us one of the main drivers and contributor for more than a decade. </a:t>
            </a:r>
          </a:p>
          <a:p>
            <a:pPr marL="233363" indent="-233363"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233363" indent="-233363">
              <a:defRPr/>
            </a:pPr>
            <a:r>
              <a:rPr lang="en-US" dirty="0" smtClean="0">
                <a:ea typeface="ＭＳ Ｐゴシック" pitchFamily="34" charset="-128"/>
              </a:rPr>
              <a:t>Let’s take an example: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 YouTube</a:t>
            </a:r>
            <a:r>
              <a:rPr lang="en-US" baseline="0" dirty="0" smtClean="0">
                <a:ea typeface="ＭＳ Ｐゴシック" pitchFamily="34" charset="-128"/>
              </a:rPr>
              <a:t> service</a:t>
            </a:r>
          </a:p>
          <a:p>
            <a:pPr marL="233363" indent="-233363">
              <a:defRPr/>
            </a:pPr>
            <a:r>
              <a:rPr lang="en-US" baseline="0" dirty="0" err="1" smtClean="0">
                <a:ea typeface="ＭＳ Ｐゴシック" pitchFamily="34" charset="-128"/>
              </a:rPr>
              <a:t>QoE</a:t>
            </a:r>
            <a:r>
              <a:rPr lang="en-US" baseline="0" dirty="0" smtClean="0">
                <a:ea typeface="ＭＳ Ｐゴシック" pitchFamily="34" charset="-128"/>
              </a:rPr>
              <a:t>: MOS</a:t>
            </a:r>
          </a:p>
          <a:p>
            <a:pPr marL="233363" indent="-233363">
              <a:defRPr/>
            </a:pPr>
            <a:r>
              <a:rPr lang="en-US" baseline="0" dirty="0" err="1" smtClean="0">
                <a:ea typeface="ＭＳ Ｐゴシック" pitchFamily="34" charset="-128"/>
              </a:rPr>
              <a:t>QoS</a:t>
            </a:r>
            <a:r>
              <a:rPr lang="en-US" baseline="0" dirty="0" smtClean="0">
                <a:ea typeface="ＭＳ Ｐゴシック" pitchFamily="34" charset="-128"/>
              </a:rPr>
              <a:t>: packet loss, re-buffering </a:t>
            </a:r>
          </a:p>
          <a:p>
            <a:pPr marL="233363" indent="-233363">
              <a:defRPr/>
            </a:pPr>
            <a:r>
              <a:rPr lang="en-US" baseline="0" dirty="0" smtClean="0">
                <a:ea typeface="ＭＳ Ｐゴシック" pitchFamily="34" charset="-128"/>
              </a:rPr>
              <a:t>See correlation of the MOS behavior vs. re-buffering; therefore re-buffering rather than packet loss is the main cause</a:t>
            </a:r>
          </a:p>
          <a:p>
            <a:pPr marL="233363" indent="-233363">
              <a:defRPr/>
            </a:pPr>
            <a:r>
              <a:rPr lang="en-US" baseline="0" dirty="0" smtClean="0">
                <a:ea typeface="ＭＳ Ｐゴシック" pitchFamily="34" charset="-128"/>
              </a:rPr>
              <a:t>Few KPIs to be further analyzed: </a:t>
            </a:r>
          </a:p>
          <a:p>
            <a:pPr marL="233363" indent="-233363">
              <a:defRPr/>
            </a:pPr>
            <a:r>
              <a:rPr lang="en-US" baseline="0" dirty="0" smtClean="0">
                <a:ea typeface="ＭＳ Ｐゴシック" pitchFamily="34" charset="-128"/>
              </a:rPr>
              <a:t>    - IP: low throughput indicating possible congestion at IP level</a:t>
            </a:r>
          </a:p>
          <a:p>
            <a:pPr marL="233363" indent="-233363">
              <a:defRPr/>
            </a:pPr>
            <a:r>
              <a:rPr lang="en-US" baseline="0" dirty="0" smtClean="0">
                <a:ea typeface="ＭＳ Ｐゴシック" pitchFamily="34" charset="-128"/>
              </a:rPr>
              <a:t>   - RF: poor coverage or increased interference that can cause retransmissions at TCP level and therefore long delays which could cause re-buffering effects. </a:t>
            </a:r>
          </a:p>
          <a:p>
            <a:pPr marL="233363" indent="-233363"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 marL="233363" indent="-233363">
              <a:defRPr/>
            </a:pPr>
            <a:r>
              <a:rPr lang="en-US" sz="1000" dirty="0" smtClean="0">
                <a:ea typeface="ＭＳ Ｐゴシック" pitchFamily="34" charset="-128"/>
              </a:rPr>
              <a:t>KPIs: concept by which network characteristics can be defined, measured, and controlled to achieve a satisfactory level of service quality. Very large number of KPIs; performance information coming from different KPIs will overlap; performance problem generally reflected in the values of a set of KPIs. </a:t>
            </a:r>
          </a:p>
          <a:p>
            <a:pPr>
              <a:defRPr/>
            </a:pPr>
            <a:r>
              <a:rPr lang="en-US" sz="1000" dirty="0" err="1" smtClean="0">
                <a:ea typeface="ＭＳ Ｐゴシック" pitchFamily="34" charset="-128"/>
              </a:rPr>
              <a:t>QoS</a:t>
            </a:r>
            <a:r>
              <a:rPr lang="en-US" sz="1000" dirty="0" smtClean="0">
                <a:ea typeface="ＭＳ Ｐゴシック" pitchFamily="34" charset="-128"/>
              </a:rPr>
              <a:t>: weighted </a:t>
            </a:r>
            <a:r>
              <a:rPr lang="en-GB" sz="1000" dirty="0" smtClean="0">
                <a:ea typeface="ＭＳ Ｐゴシック" pitchFamily="34" charset="-128"/>
              </a:rPr>
              <a:t>functions of KPIs gathered from various parts of the network</a:t>
            </a:r>
            <a:r>
              <a:rPr lang="en-US" sz="1000" dirty="0" smtClean="0">
                <a:ea typeface="ＭＳ Ｐゴシック" pitchFamily="34" charset="-128"/>
              </a:rPr>
              <a:t> and </a:t>
            </a:r>
            <a:r>
              <a:rPr lang="en-GB" sz="1000" dirty="0" smtClean="0">
                <a:ea typeface="ＭＳ Ｐゴシック" pitchFamily="34" charset="-128"/>
              </a:rPr>
              <a:t>covering categories of a network’s quality: network reliability (availability, accessibility, </a:t>
            </a:r>
            <a:r>
              <a:rPr lang="en-GB" sz="1000" dirty="0" err="1" smtClean="0">
                <a:ea typeface="ＭＳ Ｐゴシック" pitchFamily="34" charset="-128"/>
              </a:rPr>
              <a:t>retainability</a:t>
            </a:r>
            <a:r>
              <a:rPr lang="en-GB" sz="1000" dirty="0" smtClean="0">
                <a:ea typeface="ＭＳ Ｐゴシック" pitchFamily="34" charset="-128"/>
              </a:rPr>
              <a:t>) and integrity,</a:t>
            </a:r>
            <a:r>
              <a:rPr lang="en-GB" sz="1000" baseline="0" dirty="0" smtClean="0">
                <a:ea typeface="ＭＳ Ｐゴシック" pitchFamily="34" charset="-128"/>
              </a:rPr>
              <a:t> s</a:t>
            </a:r>
            <a:r>
              <a:rPr lang="en-GB" sz="1000" dirty="0" smtClean="0">
                <a:ea typeface="ＭＳ Ｐゴシック" pitchFamily="34" charset="-128"/>
              </a:rPr>
              <a:t>erving as SLAs.</a:t>
            </a:r>
          </a:p>
          <a:p>
            <a:pPr marL="233363" indent="-233363">
              <a:defRPr/>
            </a:pPr>
            <a:r>
              <a:rPr lang="en-GB" sz="1000" dirty="0" err="1" smtClean="0">
                <a:ea typeface="ＭＳ Ｐゴシック" pitchFamily="34" charset="-128"/>
              </a:rPr>
              <a:t>QoE</a:t>
            </a:r>
            <a:r>
              <a:rPr lang="en-GB" sz="1000" dirty="0" smtClean="0">
                <a:ea typeface="ＭＳ Ｐゴシック" pitchFamily="34" charset="-128"/>
              </a:rPr>
              <a:t>. Subscribers requirement and perception of the service quality provided by the operator.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GB" sz="1000" dirty="0" smtClean="0">
                <a:ea typeface="ＭＳ Ｐゴシック" pitchFamily="34" charset="-128"/>
              </a:rPr>
              <a:t>Expressed as Mean Opinion Scores (MOS) or as percentages of satisfied subscribers, both of which meaningfully reflect the subjective perception of the quality.</a:t>
            </a:r>
          </a:p>
          <a:p>
            <a:pPr marL="573088" lvl="1" indent="-1158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ea typeface="ＭＳ Ｐゴシック" pitchFamily="34" charset="-128"/>
              </a:rPr>
              <a:t>Objective algorithms</a:t>
            </a:r>
          </a:p>
          <a:p>
            <a:pPr marL="573088" lvl="1" indent="-1158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ea typeface="ＭＳ Ｐゴシック" pitchFamily="34" charset="-128"/>
              </a:rPr>
              <a:t>Users’ questionnaires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233363" indent="-233363">
              <a:defRPr/>
            </a:pPr>
            <a:endParaRPr lang="en-GB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Name Month Year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989C46-ECCA-4237-8944-E7B511036C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914713" y="8678107"/>
            <a:ext cx="64" cy="138141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83034" y="9307591"/>
            <a:ext cx="64120" cy="138499"/>
          </a:xfrm>
          <a:ln/>
        </p:spPr>
        <p:txBody>
          <a:bodyPr/>
          <a:lstStyle/>
          <a:p>
            <a:fld id="{646A3F3B-D560-4DC7-B2BD-E132CED04922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13" y="4681974"/>
            <a:ext cx="4807938" cy="443555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18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err="1" smtClean="0"/>
              <a:t>QoE</a:t>
            </a:r>
            <a:r>
              <a:rPr lang="en-US" sz="1100" dirty="0" smtClean="0"/>
              <a:t> factors:</a:t>
            </a:r>
          </a:p>
          <a:p>
            <a:r>
              <a:rPr lang="en-US" sz="1100" b="1" dirty="0" err="1" smtClean="0"/>
              <a:t>Codecs</a:t>
            </a:r>
            <a:r>
              <a:rPr lang="en-US" sz="1100" dirty="0" smtClean="0"/>
              <a:t>: Adaptive bit rates, Error concealment schemes, Voice triple bandwidth, Video compression schemes  </a:t>
            </a:r>
          </a:p>
          <a:p>
            <a:r>
              <a:rPr lang="en-US" sz="1100" b="1" dirty="0" smtClean="0"/>
              <a:t>Terminals/devices/clients</a:t>
            </a:r>
            <a:r>
              <a:rPr lang="en-US" sz="1100" dirty="0" smtClean="0"/>
              <a:t>: Time scaling for HOIT and PL concealment</a:t>
            </a:r>
          </a:p>
          <a:p>
            <a:r>
              <a:rPr lang="en-US" sz="1100" dirty="0" smtClean="0"/>
              <a:t>Voice Enhancement Devices (AGC, NR, EC), Multiple video resolutions, bit and frame rates, displays (3D trends)</a:t>
            </a:r>
          </a:p>
          <a:p>
            <a:r>
              <a:rPr lang="en-US" sz="1100" b="1" dirty="0" smtClean="0"/>
              <a:t>Network</a:t>
            </a:r>
            <a:r>
              <a:rPr lang="en-US" sz="1100" dirty="0" smtClean="0"/>
              <a:t>: IMS: mobility (MME-HSS diameter signaling for </a:t>
            </a:r>
            <a:r>
              <a:rPr lang="en-US" sz="1100" dirty="0" err="1" smtClean="0"/>
              <a:t>authentification</a:t>
            </a:r>
            <a:r>
              <a:rPr lang="en-US" sz="1100" dirty="0" smtClean="0"/>
              <a:t>/authorization), LTE data centric only moving to LTE data + voice –  </a:t>
            </a:r>
          </a:p>
          <a:p>
            <a:pPr lvl="1">
              <a:buFontTx/>
              <a:buChar char="-"/>
            </a:pPr>
            <a:r>
              <a:rPr lang="en-US" sz="1100" dirty="0" smtClean="0"/>
              <a:t>HOIT 100ms-300ms (Inter/I-RAT,  retransmissions,  </a:t>
            </a:r>
            <a:r>
              <a:rPr lang="en-US" sz="1100" dirty="0" err="1" smtClean="0"/>
              <a:t>bursty</a:t>
            </a:r>
            <a:r>
              <a:rPr lang="en-US" sz="1100" dirty="0" smtClean="0"/>
              <a:t> call path routing changes resulting in  packet lost and  out of sequence – jitter/delay and loss;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Name Month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1F4C9-02A5-4BD6-A1B2-8AEEC27128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82625" y="1030288"/>
            <a:ext cx="249238" cy="152400"/>
            <a:chOff x="477" y="764"/>
            <a:chExt cx="157" cy="96"/>
          </a:xfrm>
        </p:grpSpPr>
        <p:cxnSp>
          <p:nvCxnSpPr>
            <p:cNvPr id="4" name="AutoShape 37"/>
            <p:cNvCxnSpPr>
              <a:cxnSpLocks noChangeShapeType="1"/>
            </p:cNvCxnSpPr>
            <p:nvPr userDrawn="1"/>
          </p:nvCxnSpPr>
          <p:spPr bwMode="auto">
            <a:xfrm>
              <a:off x="477" y="764"/>
              <a:ext cx="0" cy="96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5" name="AutoShape 38"/>
            <p:cNvCxnSpPr>
              <a:cxnSpLocks noChangeShapeType="1"/>
            </p:cNvCxnSpPr>
            <p:nvPr userDrawn="1"/>
          </p:nvCxnSpPr>
          <p:spPr bwMode="auto">
            <a:xfrm>
              <a:off x="477" y="764"/>
              <a:ext cx="48" cy="0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6" name="AutoShape 39"/>
            <p:cNvCxnSpPr>
              <a:cxnSpLocks noChangeShapeType="1"/>
            </p:cNvCxnSpPr>
            <p:nvPr userDrawn="1"/>
          </p:nvCxnSpPr>
          <p:spPr bwMode="auto">
            <a:xfrm>
              <a:off x="477" y="860"/>
              <a:ext cx="48" cy="0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7" name="AutoShape 40"/>
            <p:cNvCxnSpPr>
              <a:cxnSpLocks noChangeShapeType="1"/>
            </p:cNvCxnSpPr>
            <p:nvPr userDrawn="1"/>
          </p:nvCxnSpPr>
          <p:spPr bwMode="auto">
            <a:xfrm>
              <a:off x="634" y="764"/>
              <a:ext cx="0" cy="96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8" name="AutoShape 41"/>
            <p:cNvCxnSpPr>
              <a:cxnSpLocks noChangeShapeType="1"/>
            </p:cNvCxnSpPr>
            <p:nvPr userDrawn="1"/>
          </p:nvCxnSpPr>
          <p:spPr bwMode="auto">
            <a:xfrm>
              <a:off x="586" y="764"/>
              <a:ext cx="48" cy="0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9" name="AutoShape 42"/>
            <p:cNvCxnSpPr>
              <a:cxnSpLocks noChangeShapeType="1"/>
            </p:cNvCxnSpPr>
            <p:nvPr userDrawn="1"/>
          </p:nvCxnSpPr>
          <p:spPr bwMode="auto">
            <a:xfrm>
              <a:off x="586" y="860"/>
              <a:ext cx="48" cy="0"/>
            </a:xfrm>
            <a:prstGeom prst="straightConnector1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</p:spPr>
        </p:cxnSp>
      </p:grpSp>
      <p:pic>
        <p:nvPicPr>
          <p:cNvPr id="10" name="Picture 14" descr="Ascom 1-37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420688"/>
            <a:ext cx="1258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3" name="Rectangle 527"/>
          <p:cNvSpPr>
            <a:spLocks noGrp="1" noChangeArrowheads="1"/>
          </p:cNvSpPr>
          <p:nvPr>
            <p:ph type="ctrTitle" sz="quarter"/>
          </p:nvPr>
        </p:nvSpPr>
        <p:spPr>
          <a:xfrm>
            <a:off x="682625" y="1574800"/>
            <a:ext cx="8564563" cy="476250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63075" y="6561138"/>
            <a:ext cx="125413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9BA44E6-D730-43B1-A444-ABA0D4CBF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F8D1-955E-439A-98A4-652A535CD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898525"/>
            <a:ext cx="2266950" cy="5426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898525"/>
            <a:ext cx="6648450" cy="542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91F4-9DC3-4F82-A483-FCE5034F8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98525"/>
            <a:ext cx="7558088" cy="469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91DE-818A-4BC9-835F-C070FC522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98525"/>
            <a:ext cx="7558088" cy="469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619250"/>
            <a:ext cx="9067800" cy="47053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3D29-A532-44CE-8F01-EB3D41D83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98525"/>
            <a:ext cx="7558088" cy="469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41900" y="1619250"/>
            <a:ext cx="4457700" cy="47053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3896-0D7E-4587-BE9F-06DE25D28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 (Title Slid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:\Ascom\MetaDesign_20121205\Edit ZigWare\ASC_Network_Halb_121204_sjo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4401" r="8106" b="8458"/>
          <a:stretch/>
        </p:blipFill>
        <p:spPr bwMode="auto">
          <a:xfrm>
            <a:off x="431799" y="3068639"/>
            <a:ext cx="9069388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831D-C0E2-4007-A441-954143294F8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ooter Placeholder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  <p:sp>
        <p:nvSpPr>
          <p:cNvPr id="19" name="Brackets"/>
          <p:cNvSpPr>
            <a:spLocks/>
          </p:cNvSpPr>
          <p:nvPr userDrawn="1"/>
        </p:nvSpPr>
        <p:spPr>
          <a:xfrm>
            <a:off x="418968" y="978324"/>
            <a:ext cx="248466" cy="2154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1400" kern="1200" baseline="0" noProof="0" dirty="0" smtClean="0">
                <a:solidFill>
                  <a:srgbClr val="000000"/>
                </a:solidFill>
                <a:latin typeface="Arial" charset="0"/>
                <a:ea typeface="ＭＳ Ｐゴシック" pitchFamily="-76" charset="-128"/>
                <a:cs typeface="+mn-cs"/>
              </a:rPr>
              <a:t>[   ]</a:t>
            </a:r>
            <a:endParaRPr lang="en-US" sz="1400" noProof="0" dirty="0">
              <a:solidFill>
                <a:srgbClr val="000000"/>
              </a:solidFill>
            </a:endParaRPr>
          </a:p>
        </p:txBody>
      </p:sp>
      <p:sp>
        <p:nvSpPr>
          <p:cNvPr id="2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433245" y="1371113"/>
            <a:ext cx="9067943" cy="4431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400" cap="all" baseline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add PRESENTATION TITLE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513000" y="6548439"/>
            <a:ext cx="2880000" cy="138499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5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D0831D-C0E2-4007-A441-954143294F8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17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431801" y="1371113"/>
            <a:ext cx="9069386" cy="44319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lang="en-US" sz="2400" cap="all" baseline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add agenda title</a:t>
            </a:r>
            <a:endParaRPr lang="en-US" noProof="0" dirty="0"/>
          </a:p>
        </p:txBody>
      </p:sp>
      <p:sp>
        <p:nvSpPr>
          <p:cNvPr id="13" name="Body Placeholder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431800" y="1828800"/>
            <a:ext cx="9069387" cy="1239840"/>
          </a:xfrm>
        </p:spPr>
        <p:txBody>
          <a:bodyPr numCol="2" spcCol="360000">
            <a:normAutofit/>
          </a:bodyPr>
          <a:lstStyle>
            <a:lvl1pPr indent="-180000">
              <a:buFont typeface="Wingdings" pitchFamily="2" charset="2"/>
              <a:buChar char="§"/>
              <a:defRPr b="0">
                <a:solidFill>
                  <a:srgbClr val="000000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2pPr>
          </a:lstStyle>
          <a:p>
            <a:pPr lvl="0"/>
            <a:r>
              <a:rPr lang="en-US" noProof="0" dirty="0" smtClean="0"/>
              <a:t>Click to add chapter title</a:t>
            </a:r>
          </a:p>
          <a:p>
            <a:pPr lvl="1"/>
            <a:r>
              <a:rPr lang="en-US" noProof="0" dirty="0" smtClean="0"/>
              <a:t>Click to add chapter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3513000" y="6548439"/>
            <a:ext cx="2880000" cy="138499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endParaRPr lang="en-US" dirty="0"/>
          </a:p>
        </p:txBody>
      </p:sp>
      <p:pic>
        <p:nvPicPr>
          <p:cNvPr id="9" name="Picture 8" descr="PH_120309_0699_2.jpg"/>
          <p:cNvPicPr>
            <a:picLocks noChangeAspect="1"/>
          </p:cNvPicPr>
          <p:nvPr userDrawn="1"/>
        </p:nvPicPr>
        <p:blipFill>
          <a:blip r:embed="rId2" cstate="print"/>
          <a:srcRect l="3667" t="21330" r="4025" b="17041"/>
          <a:stretch>
            <a:fillRect/>
          </a:stretch>
        </p:blipFill>
        <p:spPr>
          <a:xfrm>
            <a:off x="350729" y="3406189"/>
            <a:ext cx="9144000" cy="30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831D-C0E2-4007-A441-954143294F8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2400" baseline="0" dirty="0" smtClean="0">
                <a:latin typeface="Arial"/>
              </a:rPr>
              <a:t>TITLE SINGLE LINE ONLY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799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041899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513000" y="6548439"/>
            <a:ext cx="2880000" cy="138499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41900" y="1708150"/>
            <a:ext cx="4457700" cy="46164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831D-C0E2-4007-A441-954143294F8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2400" baseline="0" dirty="0" smtClean="0">
                <a:latin typeface="Arial"/>
              </a:rPr>
              <a:t>TITLE SINGLE LINE ONLY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31800" y="1619250"/>
            <a:ext cx="44577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87ECF99-0F68-4AE2-B82A-B1FAE8A0C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15A56CE-DF88-4044-8A3F-AE8ACB0C4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4577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619250"/>
            <a:ext cx="44577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A11C5F2D-338D-4C52-B9EF-DAAEAE360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CC4EB04-A2FB-494C-8182-5E7A8F237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E6A4AF5-D427-442C-A476-26A0D7BF7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C9BE-5444-45CF-AE56-1D4733E37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1800" y="6561138"/>
            <a:ext cx="2847975" cy="123825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74188" y="6561138"/>
            <a:ext cx="125412" cy="1238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9BF4DE0-70B8-4121-A761-08BD61110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ECF1-F5EA-4CE5-A301-09A7BC3A4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98525"/>
            <a:ext cx="75580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9067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548438"/>
            <a:ext cx="1092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58300" y="6548438"/>
            <a:ext cx="241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900"/>
            </a:lvl1pPr>
          </a:lstStyle>
          <a:p>
            <a:pPr>
              <a:defRPr/>
            </a:pPr>
            <a:fld id="{8DA8CADF-B421-4842-A5A3-D57D4DB3A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6" descr="Ascom 1-378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39125" y="420688"/>
            <a:ext cx="1258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15" r:id="rId15"/>
    <p:sldLayoutId id="2147483917" r:id="rId16"/>
    <p:sldLayoutId id="2147483918" r:id="rId17"/>
    <p:sldLayoutId id="2147483919" r:id="rId18"/>
  </p:sldLayoutIdLst>
  <p:hf sldNum="0" hdr="0" dt="0"/>
  <p:txStyles>
    <p:titleStyle>
      <a:lvl1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17488" indent="-215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219075" indent="6953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4492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450850" indent="13779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90805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136525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182245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2279650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jpeg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IRCO\Documents\Q&amp;A-papers-presentations\presentations\EricssonDay3rdMay2012\Music_only_5srebuf.avi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om.com/nt/en/index-nt/about-us-network-testing/nt-about-us-resources.ht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eg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057" y="1121390"/>
            <a:ext cx="9067943" cy="1329595"/>
          </a:xfrm>
        </p:spPr>
        <p:txBody>
          <a:bodyPr/>
          <a:lstStyle/>
          <a:p>
            <a:r>
              <a:rPr lang="en-US" dirty="0" smtClean="0"/>
              <a:t>ITU-TQSDG - DUBAI</a:t>
            </a:r>
            <a:br>
              <a:rPr lang="en-US" dirty="0" smtClean="0"/>
            </a:br>
            <a:r>
              <a:rPr lang="en-US" dirty="0" smtClean="0"/>
              <a:t>ASCOM PRESENTATION:</a:t>
            </a:r>
            <a:br>
              <a:rPr lang="en-US" dirty="0" smtClean="0"/>
            </a:br>
            <a:r>
              <a:rPr lang="en-US" dirty="0" err="1" smtClean="0"/>
              <a:t>QoS</a:t>
            </a:r>
            <a:r>
              <a:rPr lang="en-US" dirty="0" smtClean="0"/>
              <a:t> and </a:t>
            </a:r>
            <a:r>
              <a:rPr lang="en-US" dirty="0" err="1" smtClean="0"/>
              <a:t>qoe</a:t>
            </a:r>
            <a:r>
              <a:rPr lang="en-US" dirty="0" smtClean="0"/>
              <a:t> in </a:t>
            </a:r>
            <a:r>
              <a:rPr lang="en-US" dirty="0" err="1" smtClean="0"/>
              <a:t>lte</a:t>
            </a:r>
            <a:r>
              <a:rPr lang="en-US" dirty="0" smtClean="0"/>
              <a:t> mobile networks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56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620610"/>
            <a:ext cx="9474200" cy="424732"/>
          </a:xfrm>
        </p:spPr>
        <p:txBody>
          <a:bodyPr/>
          <a:lstStyle/>
          <a:p>
            <a:r>
              <a:rPr lang="en-US" sz="2000" dirty="0" smtClean="0"/>
              <a:t>MOBILE VIDEO STREAMING EXPERIENCE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Codec types:</a:t>
            </a:r>
            <a:endParaRPr lang="en-US" sz="1600" dirty="0" smtClean="0"/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High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Low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Adaptive bit rates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Network centric: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Packet loss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Jitter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Allocated GBR and QCI</a:t>
            </a:r>
          </a:p>
          <a:p>
            <a:pPr marL="401638" lvl="2" indent="-182563">
              <a:buFont typeface="Wingdings" panose="05000000000000000000" pitchFamily="2" charset="2"/>
              <a:buChar char="§"/>
            </a:pPr>
            <a:r>
              <a:rPr lang="en-US" sz="1600" dirty="0" smtClean="0"/>
              <a:t>HTTP/TCP vs. RTP/RTSP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31775" lvl="3" indent="-125412">
              <a:buNone/>
            </a:pPr>
            <a:r>
              <a:rPr lang="en-GB" sz="1800" dirty="0" smtClean="0"/>
              <a:t>Devices &amp; Clients </a:t>
            </a:r>
          </a:p>
          <a:p>
            <a:pPr marL="457200" lvl="3" indent="-171450"/>
            <a:r>
              <a:rPr lang="en-GB" dirty="0" smtClean="0"/>
              <a:t>Different form factors</a:t>
            </a:r>
          </a:p>
          <a:p>
            <a:pPr marL="457200" lvl="3" indent="-171450"/>
            <a:r>
              <a:rPr lang="en-GB" dirty="0" smtClean="0"/>
              <a:t>Different 2D/3D displays</a:t>
            </a:r>
          </a:p>
          <a:p>
            <a:pPr marL="457200" lvl="3" indent="-171450"/>
            <a:r>
              <a:rPr lang="en-GB" dirty="0" smtClean="0"/>
              <a:t>Different adaptive error concealment schemes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111125" indent="0">
              <a:buNone/>
            </a:pPr>
            <a:r>
              <a:rPr lang="en-GB" sz="1800" dirty="0" smtClean="0"/>
              <a:t>Service-Centric</a:t>
            </a:r>
          </a:p>
          <a:p>
            <a:pPr lvl="2" indent="127000"/>
            <a:r>
              <a:rPr lang="en-GB" sz="1600" dirty="0" smtClean="0"/>
              <a:t> Wide variety of content &amp; bit rates</a:t>
            </a:r>
          </a:p>
          <a:p>
            <a:endParaRPr lang="en-US" dirty="0"/>
          </a:p>
        </p:txBody>
      </p:sp>
      <p:pic>
        <p:nvPicPr>
          <p:cNvPr id="25" name="Picture 3" descr="C:\Users\USIRCO\AppData\Local\Microsoft\Windows\Temporary Internet Files\Content.IE5\6F6ISFQ3\MC9004398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5877" y="1389387"/>
            <a:ext cx="1683241" cy="155376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pic>
        <p:nvPicPr>
          <p:cNvPr id="8" name="Picture 32" descr="http://t3.gstatic.com/images?q=tbn:ANd9GcTU9FtgwcRdl6_7VVvxB_fqPI-9kdL6ppLbW-gZxhMIOfXkCCTn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032" y="5618260"/>
            <a:ext cx="417838" cy="41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t3.gstatic.com/images?q=tbn:ANd9GcRt4CoTpp9hu2tVM3lZ1Di2sG_rptqxIZKxHlN-l7Xhd0FdoE-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2069" y="5056341"/>
            <a:ext cx="555176" cy="4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7" cstate="print"/>
          <a:srcRect t="24402" b="22083"/>
          <a:stretch>
            <a:fillRect/>
          </a:stretch>
        </p:blipFill>
        <p:spPr bwMode="auto">
          <a:xfrm>
            <a:off x="5756091" y="5161278"/>
            <a:ext cx="672595" cy="25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t3.gstatic.com/images?q=tbn:ANd9GcTvTmEF7xUzfBLr78UJ6RXhCQMcA5LHDmeBP3LatXUB212MU_g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0681" y="4949973"/>
            <a:ext cx="371498" cy="3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http://t1.gstatic.com/images?q=tbn:ANd9GcQ0_7ftLI2YwtoXd-g9al7GkOF1h0yDYOoTVGKg-27OKwkpqad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13046" y="5662109"/>
            <a:ext cx="360051" cy="3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USIRCO\AppData\Local\Microsoft\Windows\Temporary Internet Files\Content.IE5\K4A4RKW1\MC90034949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9294" y="5073057"/>
            <a:ext cx="371498" cy="3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220981"/>
              </p:ext>
            </p:extLst>
          </p:nvPr>
        </p:nvGraphicFramePr>
        <p:xfrm>
          <a:off x="2312272" y="3362248"/>
          <a:ext cx="2025552" cy="1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11" imgW="3274576" imgH="2660749" progId="">
                  <p:embed/>
                </p:oleObj>
              </mc:Choice>
              <mc:Fallback>
                <p:oleObj name="Visio" r:id="rId11" imgW="3274576" imgH="26607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272" y="3362248"/>
                        <a:ext cx="2025552" cy="1516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8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095540" y="4786562"/>
            <a:ext cx="1652894" cy="9090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effectLst/>
              </a:rPr>
              <a:t>ITU-T on goin</a:t>
            </a:r>
            <a:r>
              <a:rPr lang="en-US" sz="1200" i="1" dirty="0" smtClean="0"/>
              <a:t>g work: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effectLst/>
              </a:rPr>
              <a:t>G.VoLTE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effectLst/>
              </a:rPr>
              <a:t>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effectLst/>
              </a:rPr>
              <a:t>P.TCA (Technical Cause Analysis)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8" y="683993"/>
            <a:ext cx="9067800" cy="402418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VoLTE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QoE</a:t>
            </a:r>
            <a:r>
              <a:rPr lang="en-US" sz="2000" dirty="0" smtClean="0">
                <a:solidFill>
                  <a:schemeClr val="tx1"/>
                </a:solidFill>
              </a:rPr>
              <a:t> AND ITS </a:t>
            </a:r>
            <a:r>
              <a:rPr lang="en-US" sz="2000" dirty="0" smtClean="0"/>
              <a:t>ROOT CAUSES (</a:t>
            </a:r>
            <a:r>
              <a:rPr lang="en-US" sz="2000" dirty="0" err="1" smtClean="0"/>
              <a:t>QoS</a:t>
            </a:r>
            <a:r>
              <a:rPr lang="en-US" sz="2000" dirty="0" smtClean="0"/>
              <a:t>, KPIs SOURCES)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1800" y="1616765"/>
            <a:ext cx="1706269" cy="80838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1800" y="1594306"/>
            <a:ext cx="16802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Perceived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frequency</a:t>
            </a:r>
            <a:endParaRPr lang="en-US" sz="1600" dirty="0"/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600" dirty="0" smtClean="0"/>
              <a:t>Spectrum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</a:rPr>
              <a:t>QoE</a:t>
            </a:r>
            <a:r>
              <a:rPr lang="en-US" sz="1600" dirty="0" smtClean="0">
                <a:solidFill>
                  <a:schemeClr val="accent1"/>
                </a:solidFill>
              </a:rPr>
              <a:t>)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0795" y="2629642"/>
            <a:ext cx="1449554" cy="80838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794" y="2618334"/>
            <a:ext cx="1680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Network </a:t>
            </a:r>
            <a:r>
              <a:rPr lang="en-US" sz="1400" dirty="0" smtClean="0">
                <a:solidFill>
                  <a:schemeClr val="accent1"/>
                </a:solidFill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</a:rPr>
              <a:t>QoS</a:t>
            </a:r>
            <a:r>
              <a:rPr lang="en-US" sz="1400" dirty="0" smtClean="0">
                <a:solidFill>
                  <a:schemeClr val="accent1"/>
                </a:solidFill>
              </a:rPr>
              <a:t>):</a:t>
            </a:r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400" dirty="0"/>
              <a:t>Limited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Bandwidth  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669884" y="3627621"/>
            <a:ext cx="1450465" cy="91836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884" y="3616313"/>
            <a:ext cx="1450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Device </a:t>
            </a:r>
            <a:r>
              <a:rPr lang="en-US" sz="1400" dirty="0" smtClean="0">
                <a:solidFill>
                  <a:schemeClr val="accent1"/>
                </a:solidFill>
              </a:rPr>
              <a:t>(KPIs):</a:t>
            </a:r>
          </a:p>
          <a:p>
            <a:pPr lvl="0"/>
            <a:r>
              <a:rPr lang="en-US" sz="1400" dirty="0" smtClean="0"/>
              <a:t>Spectral </a:t>
            </a:r>
            <a:br>
              <a:rPr lang="en-US" sz="1400" dirty="0" smtClean="0"/>
            </a:br>
            <a:r>
              <a:rPr lang="en-US" sz="1400" dirty="0" smtClean="0"/>
              <a:t>shaping</a:t>
            </a:r>
          </a:p>
          <a:p>
            <a:pPr lvl="0"/>
            <a:r>
              <a:rPr lang="en-US" sz="1400" dirty="0" smtClean="0"/>
              <a:t>Reverberations </a:t>
            </a:r>
            <a:br>
              <a:rPr lang="en-US" sz="1400" dirty="0" smtClean="0"/>
            </a:br>
            <a:endParaRPr lang="en-US" sz="1400" dirty="0"/>
          </a:p>
        </p:txBody>
      </p:sp>
      <p:cxnSp>
        <p:nvCxnSpPr>
          <p:cNvPr id="31" name="Elbow Connector 30"/>
          <p:cNvCxnSpPr>
            <a:endCxn id="24" idx="1"/>
          </p:cNvCxnSpPr>
          <p:nvPr/>
        </p:nvCxnSpPr>
        <p:spPr bwMode="auto">
          <a:xfrm rot="16200000" flipH="1">
            <a:off x="252607" y="2615646"/>
            <a:ext cx="597380" cy="23899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>
            <a:endCxn id="26" idx="1"/>
          </p:cNvCxnSpPr>
          <p:nvPr/>
        </p:nvCxnSpPr>
        <p:spPr bwMode="auto">
          <a:xfrm rot="16200000" flipH="1">
            <a:off x="16906" y="3433825"/>
            <a:ext cx="1067870" cy="23808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2346481" y="1470702"/>
            <a:ext cx="1686187" cy="112844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58406" y="1506748"/>
            <a:ext cx="168022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/>
              <a:t>Interruptions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</a:rPr>
              <a:t>QoE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r>
              <a:rPr lang="en-US" sz="1600" dirty="0">
                <a:solidFill>
                  <a:schemeClr val="accent1"/>
                </a:solidFill>
              </a:rPr>
              <a:t/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/>
              <a:t>(incl. time clipping)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7429" y="2640950"/>
            <a:ext cx="1491565" cy="98667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7429" y="2629642"/>
            <a:ext cx="1680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Network </a:t>
            </a:r>
            <a:r>
              <a:rPr lang="en-US" sz="1400" dirty="0" smtClean="0">
                <a:solidFill>
                  <a:schemeClr val="accent1"/>
                </a:solidFill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</a:rPr>
              <a:t>QoS</a:t>
            </a:r>
            <a:r>
              <a:rPr lang="en-US" sz="1400" dirty="0" smtClean="0">
                <a:solidFill>
                  <a:schemeClr val="accent1"/>
                </a:solidFill>
              </a:rPr>
              <a:t>/KPIs)</a:t>
            </a:r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200" dirty="0"/>
              <a:t>(IP/IMS loss</a:t>
            </a:r>
            <a:r>
              <a:rPr lang="en-US" sz="1200" dirty="0" smtClean="0"/>
              <a:t>, jitter, </a:t>
            </a:r>
            <a:r>
              <a:rPr lang="en-US" sz="1200" dirty="0"/>
              <a:t>RAN erroneous bits, RAN HO)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596491" y="3700764"/>
            <a:ext cx="1450465" cy="80838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6519" y="3627621"/>
            <a:ext cx="1450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Device based </a:t>
            </a:r>
            <a:r>
              <a:rPr lang="en-US" sz="1400" dirty="0" smtClean="0"/>
              <a:t>signal process-</a:t>
            </a:r>
            <a:r>
              <a:rPr lang="en-US" sz="1400" dirty="0" err="1" smtClean="0"/>
              <a:t>ing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(KPIs) </a:t>
            </a:r>
            <a:r>
              <a:rPr lang="en-US" sz="1200" dirty="0" smtClean="0"/>
              <a:t>(e.g</a:t>
            </a:r>
            <a:r>
              <a:rPr lang="en-US" sz="1200" dirty="0"/>
              <a:t>. NR, EC) </a:t>
            </a:r>
          </a:p>
        </p:txBody>
      </p:sp>
      <p:cxnSp>
        <p:nvCxnSpPr>
          <p:cNvPr id="42" name="Elbow Connector 41"/>
          <p:cNvCxnSpPr/>
          <p:nvPr/>
        </p:nvCxnSpPr>
        <p:spPr bwMode="auto">
          <a:xfrm rot="16200000" flipH="1">
            <a:off x="2179242" y="2626954"/>
            <a:ext cx="597380" cy="23899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42"/>
          <p:cNvCxnSpPr>
            <a:endCxn id="40" idx="1"/>
          </p:cNvCxnSpPr>
          <p:nvPr/>
        </p:nvCxnSpPr>
        <p:spPr bwMode="auto">
          <a:xfrm rot="16200000" flipH="1">
            <a:off x="1971008" y="3479473"/>
            <a:ext cx="1012880" cy="23808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2596518" y="4636690"/>
            <a:ext cx="1468186" cy="13997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78613" y="4629869"/>
            <a:ext cx="145405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/>
              <a:t>Codec/client </a:t>
            </a:r>
            <a:r>
              <a:rPr lang="en-US" sz="1400" dirty="0" smtClean="0">
                <a:solidFill>
                  <a:schemeClr val="accent1"/>
                </a:solidFill>
              </a:rPr>
              <a:t>(KPIs):</a:t>
            </a:r>
            <a:r>
              <a:rPr lang="en-US" sz="1400" dirty="0" smtClean="0"/>
              <a:t>PL </a:t>
            </a:r>
            <a:r>
              <a:rPr lang="en-US" sz="1400" dirty="0"/>
              <a:t>concealment </a:t>
            </a:r>
            <a:r>
              <a:rPr lang="en-US" sz="1400" dirty="0" smtClean="0"/>
              <a:t>schemes   Aggressive VAD schemes 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4294425" y="1616765"/>
            <a:ext cx="1706269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94425" y="1605457"/>
            <a:ext cx="168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/>
              <a:t>“Mouth </a:t>
            </a:r>
            <a:r>
              <a:rPr lang="en-US" sz="1600" dirty="0"/>
              <a:t>to ear </a:t>
            </a:r>
            <a:r>
              <a:rPr lang="en-US" sz="1600" dirty="0" smtClean="0"/>
              <a:t>delay”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</a:rPr>
              <a:t>QoE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533420" y="2629642"/>
            <a:ext cx="1449554" cy="80838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33419" y="2618334"/>
            <a:ext cx="1680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Network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</a:rPr>
              <a:t>QoS</a:t>
            </a:r>
            <a:r>
              <a:rPr lang="en-US" sz="1400" dirty="0" smtClean="0">
                <a:solidFill>
                  <a:schemeClr val="accent1"/>
                </a:solidFill>
              </a:rPr>
              <a:t>)</a:t>
            </a:r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400" dirty="0"/>
              <a:t>(IMS </a:t>
            </a:r>
            <a:r>
              <a:rPr lang="en-US" sz="1400" dirty="0" smtClean="0"/>
              <a:t>path can be key </a:t>
            </a:r>
            <a:r>
              <a:rPr lang="en-US" sz="1400" dirty="0"/>
              <a:t>contributor)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4532509" y="3627621"/>
            <a:ext cx="1468185" cy="91836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32509" y="3616313"/>
            <a:ext cx="1461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Codec/device signal </a:t>
            </a:r>
            <a:r>
              <a:rPr lang="en-US" sz="1400" dirty="0" smtClean="0"/>
              <a:t>processing </a:t>
            </a:r>
            <a:r>
              <a:rPr lang="en-US" sz="1400" dirty="0" smtClean="0">
                <a:solidFill>
                  <a:schemeClr val="accent1"/>
                </a:solidFill>
              </a:rPr>
              <a:t>(KPIs)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56" name="Elbow Connector 55"/>
          <p:cNvCxnSpPr>
            <a:endCxn id="52" idx="1"/>
          </p:cNvCxnSpPr>
          <p:nvPr/>
        </p:nvCxnSpPr>
        <p:spPr bwMode="auto">
          <a:xfrm rot="16200000" flipH="1">
            <a:off x="4115232" y="2615646"/>
            <a:ext cx="597380" cy="23899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endCxn id="54" idx="1"/>
          </p:cNvCxnSpPr>
          <p:nvPr/>
        </p:nvCxnSpPr>
        <p:spPr bwMode="auto">
          <a:xfrm rot="16200000" flipH="1">
            <a:off x="3879531" y="3433825"/>
            <a:ext cx="1067870" cy="23808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221060" y="1628073"/>
            <a:ext cx="1706269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221060" y="1616765"/>
            <a:ext cx="16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Noisiness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</a:rPr>
              <a:t>QoE</a:t>
            </a:r>
            <a:r>
              <a:rPr lang="en-US" sz="1600" dirty="0" smtClean="0">
                <a:solidFill>
                  <a:schemeClr val="accent1"/>
                </a:solidFill>
              </a:rPr>
              <a:t>) </a:t>
            </a:r>
            <a:r>
              <a:rPr lang="en-US" sz="1600" dirty="0" smtClean="0"/>
              <a:t>(incl</a:t>
            </a:r>
            <a:r>
              <a:rPr lang="en-US" sz="1600" dirty="0"/>
              <a:t>. musical </a:t>
            </a:r>
            <a:r>
              <a:rPr lang="en-US" sz="1600" dirty="0" smtClean="0"/>
              <a:t>noise)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6460054" y="2616233"/>
            <a:ext cx="1454086" cy="11077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60053" y="2629642"/>
            <a:ext cx="16969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Network </a:t>
            </a:r>
            <a:r>
              <a:rPr lang="en-US" sz="1400" dirty="0" smtClean="0">
                <a:solidFill>
                  <a:schemeClr val="accent1"/>
                </a:solidFill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</a:rPr>
              <a:t>QoS</a:t>
            </a:r>
            <a:r>
              <a:rPr lang="en-US" sz="1400" dirty="0" smtClean="0">
                <a:solidFill>
                  <a:schemeClr val="accent1"/>
                </a:solidFill>
              </a:rPr>
              <a:t>): </a:t>
            </a:r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400" dirty="0"/>
              <a:t>Limited BWD </a:t>
            </a:r>
            <a:r>
              <a:rPr lang="en-US" sz="1400" dirty="0" smtClean="0"/>
              <a:t>with noisy speech (speech contamination)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6468499" y="3812602"/>
            <a:ext cx="1432782" cy="177732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30969" y="3862704"/>
            <a:ext cx="1450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Device </a:t>
            </a:r>
            <a:r>
              <a:rPr lang="en-US" sz="1400" dirty="0" smtClean="0">
                <a:solidFill>
                  <a:schemeClr val="accent1"/>
                </a:solidFill>
              </a:rPr>
              <a:t>(KPIs):</a:t>
            </a:r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400" dirty="0"/>
              <a:t>Imperfect NR (musical noise)</a:t>
            </a:r>
          </a:p>
          <a:p>
            <a:pPr lvl="0"/>
            <a:r>
              <a:rPr lang="en-US" sz="1400" dirty="0"/>
              <a:t>Loudness during silent </a:t>
            </a:r>
            <a:r>
              <a:rPr lang="en-US" sz="1400" dirty="0" smtClean="0"/>
              <a:t>periods</a:t>
            </a:r>
          </a:p>
          <a:p>
            <a:pPr lvl="0"/>
            <a:r>
              <a:rPr lang="en-US" sz="1400" dirty="0" smtClean="0"/>
              <a:t>Non-optimal loudness levels</a:t>
            </a:r>
            <a:endParaRPr lang="en-US" sz="1400" dirty="0"/>
          </a:p>
        </p:txBody>
      </p:sp>
      <p:cxnSp>
        <p:nvCxnSpPr>
          <p:cNvPr id="64" name="Elbow Connector 63"/>
          <p:cNvCxnSpPr/>
          <p:nvPr/>
        </p:nvCxnSpPr>
        <p:spPr bwMode="auto">
          <a:xfrm rot="16200000" flipH="1">
            <a:off x="6041867" y="2626954"/>
            <a:ext cx="597380" cy="23899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Elbow Connector 64"/>
          <p:cNvCxnSpPr/>
          <p:nvPr/>
        </p:nvCxnSpPr>
        <p:spPr bwMode="auto">
          <a:xfrm rot="16200000" flipH="1">
            <a:off x="5533433" y="3685161"/>
            <a:ext cx="1598558" cy="28862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6438179" y="5653437"/>
            <a:ext cx="1560231" cy="113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Codec/client </a:t>
            </a:r>
            <a:r>
              <a:rPr lang="en-US" sz="1400" dirty="0" smtClean="0">
                <a:solidFill>
                  <a:schemeClr val="accent1"/>
                </a:solidFill>
              </a:rPr>
              <a:t>(KPIs)</a:t>
            </a:r>
            <a:endParaRPr lang="en-US" sz="1400" dirty="0">
              <a:solidFill>
                <a:schemeClr val="accent1"/>
              </a:solidFill>
            </a:endParaRPr>
          </a:p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PLC interpolation </a:t>
            </a:r>
            <a:r>
              <a:rPr lang="en-US" sz="1400" dirty="0" smtClean="0"/>
              <a:t>based (“additive artifacts”)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6448335" y="5640027"/>
            <a:ext cx="1530229" cy="115064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cxnSp>
        <p:nvCxnSpPr>
          <p:cNvPr id="69" name="Elbow Connector 68"/>
          <p:cNvCxnSpPr/>
          <p:nvPr/>
        </p:nvCxnSpPr>
        <p:spPr bwMode="auto">
          <a:xfrm rot="16200000" flipH="1">
            <a:off x="1959083" y="4410804"/>
            <a:ext cx="1012880" cy="23808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/>
          <p:nvPr/>
        </p:nvCxnSpPr>
        <p:spPr bwMode="auto">
          <a:xfrm rot="16200000" flipH="1">
            <a:off x="5516812" y="5126517"/>
            <a:ext cx="1584188" cy="23808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8095540" y="1470702"/>
            <a:ext cx="1721935" cy="1113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ＭＳ Ｐゴシック" pitchFamily="-76" charset="-128"/>
              </a:rPr>
              <a:t>Perceived call session performance </a:t>
            </a:r>
            <a:r>
              <a:rPr lang="en-US" sz="1600" dirty="0" smtClean="0">
                <a:solidFill>
                  <a:schemeClr val="accent1"/>
                </a:solidFill>
                <a:ea typeface="ＭＳ Ｐゴシック" pitchFamily="-76" charset="-128"/>
              </a:rPr>
              <a:t>(</a:t>
            </a:r>
            <a:r>
              <a:rPr lang="en-US" sz="1600" dirty="0" err="1" smtClean="0">
                <a:solidFill>
                  <a:schemeClr val="accent1"/>
                </a:solidFill>
                <a:ea typeface="ＭＳ Ｐゴシック" pitchFamily="-76" charset="-128"/>
              </a:rPr>
              <a:t>QoE</a:t>
            </a:r>
            <a:r>
              <a:rPr lang="en-US" sz="1600" dirty="0" smtClean="0">
                <a:solidFill>
                  <a:schemeClr val="accent1"/>
                </a:solidFill>
                <a:ea typeface="ＭＳ Ｐゴシック" pitchFamily="-76" charset="-128"/>
              </a:rPr>
              <a:t>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ea typeface="ＭＳ Ｐゴシック" pitchFamily="-76" charset="-128"/>
            </a:endParaRPr>
          </a:p>
        </p:txBody>
      </p:sp>
      <p:cxnSp>
        <p:nvCxnSpPr>
          <p:cNvPr id="45" name="Elbow Connector 44"/>
          <p:cNvCxnSpPr>
            <a:endCxn id="46" idx="1"/>
          </p:cNvCxnSpPr>
          <p:nvPr/>
        </p:nvCxnSpPr>
        <p:spPr bwMode="auto">
          <a:xfrm rot="16200000" flipH="1">
            <a:off x="7943349" y="2755358"/>
            <a:ext cx="718234" cy="13381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8369373" y="2735143"/>
            <a:ext cx="1448102" cy="89247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ea typeface="ＭＳ Ｐゴシック" pitchFamily="-76" charset="-128"/>
              </a:rPr>
              <a:t>IMS network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ＭＳ Ｐゴシック" pitchFamily="-76" charset="-128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ＭＳ Ｐゴシック" pitchFamily="-76" charset="-128"/>
              </a:rPr>
              <a:t>QoS</a:t>
            </a:r>
            <a:r>
              <a:rPr lang="en-US" sz="1400" dirty="0" smtClean="0">
                <a:solidFill>
                  <a:schemeClr val="accent1"/>
                </a:solidFill>
                <a:ea typeface="ＭＳ Ｐゴシック" pitchFamily="-76" charset="-128"/>
              </a:rPr>
              <a:t>/KPIs): </a:t>
            </a:r>
            <a:r>
              <a:rPr lang="en-US" sz="1400" dirty="0" smtClean="0">
                <a:ea typeface="ＭＳ Ｐゴシック" pitchFamily="-76" charset="-128"/>
              </a:rPr>
              <a:t>SIP statistics, IMS registration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ea typeface="ＭＳ Ｐゴシック" pitchFamily="-7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3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545" y="770714"/>
            <a:ext cx="9468923" cy="777827"/>
          </a:xfrm>
        </p:spPr>
        <p:txBody>
          <a:bodyPr/>
          <a:lstStyle/>
          <a:p>
            <a:r>
              <a:rPr lang="de-CH" sz="2000" dirty="0" smtClean="0"/>
              <a:t>MOBILE VIDEO </a:t>
            </a:r>
            <a:r>
              <a:rPr lang="de-CH" sz="2000" dirty="0"/>
              <a:t>STREAMING </a:t>
            </a:r>
            <a:r>
              <a:rPr lang="de-CH" sz="2000" dirty="0" smtClean="0"/>
              <a:t>QoE AND ITS ROOT CAUSES (QoS, KPIs SOURCES) </a:t>
            </a:r>
            <a:endParaRPr lang="en-US" sz="2000" dirty="0"/>
          </a:p>
        </p:txBody>
      </p:sp>
      <p:pic>
        <p:nvPicPr>
          <p:cNvPr id="6" name="Picture 5" descr="mobile-user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8623" y="4409730"/>
            <a:ext cx="1208283" cy="1455763"/>
          </a:xfrm>
          <a:prstGeom prst="rect">
            <a:avLst/>
          </a:prstGeom>
        </p:spPr>
      </p:pic>
      <p:pic>
        <p:nvPicPr>
          <p:cNvPr id="7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4" cstate="print"/>
          <a:srcRect t="24402" b="22083"/>
          <a:stretch>
            <a:fillRect/>
          </a:stretch>
        </p:blipFill>
        <p:spPr bwMode="auto">
          <a:xfrm>
            <a:off x="5018898" y="4252150"/>
            <a:ext cx="874914" cy="3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6657557" y="4220903"/>
            <a:ext cx="2677591" cy="1143536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Visual 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impairments</a:t>
            </a:r>
            <a:r>
              <a:rPr lang="en-US" sz="1200" b="1" dirty="0">
                <a:ln w="0"/>
                <a:ea typeface="ＭＳ Ｐゴシック" pitchFamily="-76" charset="-128"/>
              </a:rPr>
              <a:t>:</a:t>
            </a:r>
            <a:endParaRPr lang="en-US" sz="1200" b="1" dirty="0" smtClean="0">
              <a:ln w="0"/>
              <a:ea typeface="ＭＳ Ｐゴシック" pitchFamily="-7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 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     </a:t>
            </a:r>
            <a:r>
              <a:rPr lang="en-US" sz="1200" b="1" dirty="0" err="1" smtClean="0">
                <a:ln w="0"/>
                <a:ea typeface="ＭＳ Ｐゴシック" pitchFamily="-76" charset="-128"/>
              </a:rPr>
              <a:t>Blockiness</a:t>
            </a:r>
            <a:r>
              <a:rPr lang="en-US" sz="1200" b="1" dirty="0">
                <a:ln w="0"/>
                <a:ea typeface="ＭＳ Ｐゴシック" pitchFamily="-76" charset="-128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      </a:t>
            </a:r>
            <a:r>
              <a:rPr lang="en-US" sz="1200" b="1" dirty="0" err="1" smtClean="0">
                <a:ln w="0"/>
              </a:rPr>
              <a:t>B</a:t>
            </a:r>
            <a:r>
              <a:rPr lang="en-US" sz="1200" b="1" dirty="0" err="1" smtClean="0">
                <a:ln w="0"/>
                <a:ea typeface="ＭＳ Ｐゴシック" pitchFamily="-76" charset="-128"/>
              </a:rPr>
              <a:t>luryness</a:t>
            </a:r>
            <a:r>
              <a:rPr lang="en-US" sz="1200" b="1" dirty="0">
                <a:ln w="0"/>
                <a:ea typeface="ＭＳ Ｐゴシック" pitchFamily="-76" charset="-128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      J</a:t>
            </a:r>
            <a:r>
              <a:rPr lang="en-US" sz="1200" b="1" dirty="0">
                <a:ln w="0"/>
                <a:ea typeface="ＭＳ Ｐゴシック" pitchFamily="-76" charset="-128"/>
              </a:rPr>
              <a:t>erkiness, </a:t>
            </a:r>
          </a:p>
          <a:p>
            <a:pPr marL="234950" indent="-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      F</a:t>
            </a:r>
            <a:r>
              <a:rPr lang="en-US" sz="1200" b="1" dirty="0">
                <a:ln w="0"/>
                <a:ea typeface="ＭＳ Ｐゴシック" pitchFamily="-76" charset="-128"/>
              </a:rPr>
              <a:t>reezing with and/or without skipping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67252"/>
              </p:ext>
            </p:extLst>
          </p:nvPr>
        </p:nvGraphicFramePr>
        <p:xfrm>
          <a:off x="3099141" y="1834308"/>
          <a:ext cx="2827536" cy="211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Visio" r:id="rId5" imgW="3274576" imgH="2660749" progId="">
                  <p:embed/>
                </p:oleObj>
              </mc:Choice>
              <mc:Fallback>
                <p:oleObj name="Visio" r:id="rId5" imgW="3274576" imgH="26607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141" y="1834308"/>
                        <a:ext cx="2827536" cy="2116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MCj043983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0644" y="4609861"/>
            <a:ext cx="452356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4782977" y="3864565"/>
            <a:ext cx="1346755" cy="4269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6" descr="C:\Users\USIRCO\AppData\Local\Microsoft\Windows\Temporary Internet Files\Content.IE5\9DMKMWV8\MC90003718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155" y="1815936"/>
            <a:ext cx="438643" cy="792885"/>
          </a:xfrm>
          <a:prstGeom prst="rect">
            <a:avLst/>
          </a:prstGeom>
          <a:noFill/>
        </p:spPr>
      </p:pic>
      <p:pic>
        <p:nvPicPr>
          <p:cNvPr id="15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4" cstate="print"/>
          <a:srcRect t="24402" b="22083"/>
          <a:stretch>
            <a:fillRect/>
          </a:stretch>
        </p:blipFill>
        <p:spPr bwMode="auto">
          <a:xfrm>
            <a:off x="1460579" y="1964662"/>
            <a:ext cx="874914" cy="3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5640340" y="1845457"/>
            <a:ext cx="2884583" cy="261241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Low throughput (limited bandwidth)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38303" y="2203554"/>
            <a:ext cx="2915034" cy="209166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Packet 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loss, discard, </a:t>
            </a:r>
            <a:r>
              <a:rPr lang="en-US" sz="1200" b="1" dirty="0">
                <a:ln w="0"/>
                <a:ea typeface="ＭＳ Ｐゴシック" pitchFamily="-76" charset="-128"/>
              </a:rPr>
              <a:t>late </a:t>
            </a:r>
            <a:r>
              <a:rPr lang="en-US" sz="1200" b="1" dirty="0" smtClean="0">
                <a:ln w="0"/>
              </a:rPr>
              <a:t>arrival</a:t>
            </a:r>
            <a:endParaRPr lang="en-US" sz="1200" b="1" dirty="0">
              <a:ln w="0"/>
              <a:ea typeface="ＭＳ Ｐゴシック" pitchFamily="-76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71947" y="2499951"/>
            <a:ext cx="2881390" cy="228564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IP delays / jitter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38304" y="3179340"/>
            <a:ext cx="2912650" cy="447856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Limited coverage, interference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95655" y="2809949"/>
            <a:ext cx="2299398" cy="773938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Video resolutions/re-scaling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Encoding/transcoding  rates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Compression schemes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95808" y="3620915"/>
            <a:ext cx="2299245" cy="578460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Bandwidth estimation algorithms </a:t>
            </a:r>
            <a:r>
              <a:rPr lang="en-US" sz="1200" b="1" dirty="0" smtClean="0">
                <a:ln w="0"/>
              </a:rPr>
              <a:t>impact the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 </a:t>
            </a:r>
            <a:r>
              <a:rPr lang="en-US" sz="1200" b="1" dirty="0">
                <a:ln w="0"/>
                <a:ea typeface="ＭＳ Ｐゴシック" pitchFamily="-76" charset="-128"/>
              </a:rPr>
              <a:t>bit rate selection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320980" y="4719333"/>
            <a:ext cx="2344908" cy="657321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Client under/over flow;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improper buffer lengths/adaptation length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21167" y="5508699"/>
            <a:ext cx="2155153" cy="298658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Initial buffering settings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317447" y="5942710"/>
            <a:ext cx="2181175" cy="402842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Display resolutions, form factors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06963" y="4284301"/>
            <a:ext cx="2288089" cy="406356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Content server load,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(competing video streams)</a:t>
            </a:r>
            <a:endParaRPr lang="en-US" sz="1200" b="1" dirty="0">
              <a:ln w="0"/>
              <a:ea typeface="ＭＳ Ｐゴシック" pitchFamily="-76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06681" y="4775893"/>
            <a:ext cx="1931330" cy="414829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</a:rPr>
              <a:t>Content complexity </a:t>
            </a:r>
            <a:r>
              <a:rPr lang="en-US" sz="1200" b="1" dirty="0" smtClean="0">
                <a:ln w="0"/>
              </a:rPr>
              <a:t>(variable movement)</a:t>
            </a:r>
            <a:endParaRPr lang="en-US" sz="1200" b="1" dirty="0">
              <a:ln w="0"/>
              <a:ea typeface="ＭＳ Ｐゴシック" pitchFamily="-76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38303" y="2807589"/>
            <a:ext cx="2886620" cy="307651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Possible 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transcoding</a:t>
            </a:r>
            <a:endParaRPr lang="en-US" sz="1200" b="1" dirty="0">
              <a:ln w="0"/>
              <a:ea typeface="ＭＳ Ｐゴシック" pitchFamily="-76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57556" y="5552863"/>
            <a:ext cx="2677592" cy="399458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n w="0"/>
                <a:ea typeface="ＭＳ Ｐゴシック" pitchFamily="-76" charset="-128"/>
              </a:rPr>
              <a:t>Perceived </a:t>
            </a:r>
            <a:r>
              <a:rPr lang="en-US" sz="1200" b="1" dirty="0">
                <a:ln w="0"/>
              </a:rPr>
              <a:t>service </a:t>
            </a:r>
            <a:r>
              <a:rPr lang="en-US" sz="1200" b="1" dirty="0">
                <a:ln w="0"/>
                <a:ea typeface="ＭＳ Ｐゴシック" pitchFamily="-76" charset="-128"/>
              </a:rPr>
              <a:t>accessibility</a:t>
            </a:r>
          </a:p>
          <a:p>
            <a:r>
              <a:rPr lang="en-US" sz="1200" b="1" dirty="0">
                <a:ln w="0"/>
                <a:ea typeface="ＭＳ Ｐゴシック" pitchFamily="-76" charset="-128"/>
              </a:rPr>
              <a:t> / access </a:t>
            </a:r>
            <a:r>
              <a:rPr lang="en-US" sz="1200" b="1" dirty="0" smtClean="0">
                <a:ln w="0"/>
                <a:ea typeface="ＭＳ Ｐゴシック" pitchFamily="-76" charset="-128"/>
              </a:rPr>
              <a:t>time</a:t>
            </a:r>
            <a:endParaRPr lang="en-US" sz="1200" b="1" dirty="0">
              <a:ln w="0"/>
              <a:ea typeface="ＭＳ Ｐゴシック" pitchFamily="-7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pitchFamily="-76" charset="-128"/>
              </a:rPr>
              <a:t>     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114748" y="2827724"/>
            <a:ext cx="580907" cy="2362998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0"/>
                <a:solidFill>
                  <a:schemeClr val="accent1"/>
                </a:solidFill>
                <a:ea typeface="ＭＳ Ｐゴシック" pitchFamily="-76" charset="-128"/>
              </a:rPr>
              <a:t>KPIs</a:t>
            </a:r>
            <a:endParaRPr lang="en-US" sz="1200" b="1" dirty="0">
              <a:ln w="0"/>
              <a:solidFill>
                <a:schemeClr val="accent1"/>
              </a:solidFill>
              <a:ea typeface="ＭＳ Ｐゴシック" pitchFamily="-7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794126" y="4719333"/>
            <a:ext cx="515704" cy="1626219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0"/>
                <a:solidFill>
                  <a:schemeClr val="accent1"/>
                </a:solidFill>
                <a:ea typeface="ＭＳ Ｐゴシック" pitchFamily="-76" charset="-128"/>
              </a:rPr>
              <a:t>KPIs</a:t>
            </a:r>
            <a:endParaRPr lang="en-US" sz="1200" b="1" dirty="0">
              <a:ln w="0"/>
              <a:solidFill>
                <a:schemeClr val="accent1"/>
              </a:solidFill>
              <a:ea typeface="ＭＳ Ｐゴシック" pitchFamily="-76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629011" y="2796436"/>
            <a:ext cx="539539" cy="786156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0"/>
                <a:solidFill>
                  <a:schemeClr val="accent1"/>
                </a:solidFill>
                <a:ea typeface="ＭＳ Ｐゴシック" pitchFamily="-76" charset="-128"/>
              </a:rPr>
              <a:t>KPIs</a:t>
            </a:r>
            <a:endParaRPr lang="en-US" sz="1200" b="1" dirty="0">
              <a:ln w="0"/>
              <a:solidFill>
                <a:schemeClr val="accent1"/>
              </a:solidFill>
              <a:ea typeface="ＭＳ Ｐゴシック" pitchFamily="-76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642546" y="1875865"/>
            <a:ext cx="498476" cy="798034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ln w="0"/>
                <a:solidFill>
                  <a:schemeClr val="accent1"/>
                </a:solidFill>
                <a:ea typeface="ＭＳ Ｐゴシック" pitchFamily="-76" charset="-128"/>
              </a:rPr>
              <a:t>QoS</a:t>
            </a:r>
            <a:endParaRPr lang="en-US" sz="1200" b="1" dirty="0">
              <a:ln w="0"/>
              <a:solidFill>
                <a:schemeClr val="accent1"/>
              </a:solidFill>
              <a:ea typeface="ＭＳ Ｐゴシック" pitchFamily="-76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341429" y="4169720"/>
            <a:ext cx="514772" cy="1772990"/>
          </a:xfrm>
          <a:prstGeom prst="rect">
            <a:avLst/>
          </a:prstGeom>
          <a:noFill/>
          <a:ln w="9525" cap="flat" cmpd="sng" algn="ctr">
            <a:solidFill>
              <a:srgbClr val="467B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ln w="0"/>
                <a:solidFill>
                  <a:schemeClr val="accent1"/>
                </a:solidFill>
                <a:ea typeface="ＭＳ Ｐゴシック" pitchFamily="-76" charset="-128"/>
              </a:rPr>
              <a:t>QoE</a:t>
            </a:r>
            <a:endParaRPr lang="en-US" sz="1200" b="1" dirty="0">
              <a:ln w="0"/>
              <a:solidFill>
                <a:schemeClr val="accent1"/>
              </a:solidFill>
              <a:ea typeface="ＭＳ Ｐゴシック" pitchFamily="-76" charset="-128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392899" y="2188166"/>
            <a:ext cx="802670" cy="2848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420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43198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ASCOM LTE QoE/QoE TESTING APPROACHES</a:t>
            </a:r>
            <a:endParaRPr lang="de-CH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2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06" y="253376"/>
            <a:ext cx="9474200" cy="369332"/>
          </a:xfrm>
        </p:spPr>
        <p:txBody>
          <a:bodyPr/>
          <a:lstStyle/>
          <a:p>
            <a:r>
              <a:rPr lang="en-US" sz="2000" dirty="0" smtClean="0"/>
              <a:t>UNDERSTAND AND USE ITU-T BASED </a:t>
            </a:r>
            <a:r>
              <a:rPr lang="en-US" sz="2000" dirty="0" err="1" smtClean="0"/>
              <a:t>QoE</a:t>
            </a:r>
            <a:r>
              <a:rPr lang="en-US" sz="2000" dirty="0" smtClean="0"/>
              <a:t> METRICS </a:t>
            </a:r>
            <a:br>
              <a:rPr lang="en-US" sz="2000" dirty="0" smtClean="0"/>
            </a:br>
            <a:r>
              <a:rPr lang="en-US" sz="2000" dirty="0" smtClean="0"/>
              <a:t>BEST FITTED TO THE SERVICE</a:t>
            </a:r>
            <a:r>
              <a:rPr lang="en-US" sz="2000" dirty="0"/>
              <a:t> </a:t>
            </a:r>
            <a:r>
              <a:rPr lang="en-US" sz="2000" dirty="0" smtClean="0"/>
              <a:t>BEING TESTED </a:t>
            </a:r>
            <a:br>
              <a:rPr lang="en-US" sz="2000" dirty="0" smtClean="0"/>
            </a:br>
            <a:r>
              <a:rPr lang="en-US" sz="1600" dirty="0" smtClean="0"/>
              <a:t>LTE VOICE AND MOBILE VIDEO SERVICES </a:t>
            </a:r>
            <a:endParaRPr lang="en-US" sz="1600" dirty="0"/>
          </a:p>
        </p:txBody>
      </p:sp>
      <p:cxnSp>
        <p:nvCxnSpPr>
          <p:cNvPr id="8" name="Shape 52"/>
          <p:cNvCxnSpPr>
            <a:cxnSpLocks noChangeShapeType="1"/>
          </p:cNvCxnSpPr>
          <p:nvPr/>
        </p:nvCxnSpPr>
        <p:spPr bwMode="auto">
          <a:xfrm rot="5400000">
            <a:off x="6607970" y="3155156"/>
            <a:ext cx="881062" cy="866775"/>
          </a:xfrm>
          <a:prstGeom prst="bentConnector3">
            <a:avLst>
              <a:gd name="adj1" fmla="val 35306"/>
            </a:avLst>
          </a:prstGeom>
          <a:noFill/>
          <a:ln w="22225" algn="ctr">
            <a:solidFill>
              <a:schemeClr val="accent1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91400" y="2619375"/>
            <a:ext cx="869950" cy="4635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  <a:cs typeface="+mn-cs"/>
              </a:rPr>
              <a:t>Decoding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98407" y="2295588"/>
            <a:ext cx="1" cy="1743012"/>
          </a:xfrm>
          <a:prstGeom prst="straightConnector1">
            <a:avLst/>
          </a:prstGeom>
          <a:ln w="22225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74536" y="1937736"/>
            <a:ext cx="906463" cy="381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  <a:cs typeface="+mn-cs"/>
              </a:rPr>
              <a:t>Encoding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793038" y="3305175"/>
            <a:ext cx="1746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/>
              <a:t>IP </a:t>
            </a:r>
            <a:r>
              <a:rPr lang="en-US" sz="1400" dirty="0"/>
              <a:t>transport/payload</a:t>
            </a:r>
          </a:p>
          <a:p>
            <a:pPr eaLnBrk="0" hangingPunct="0"/>
            <a:r>
              <a:rPr lang="en-US" sz="1400" dirty="0"/>
              <a:t>parameters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13355" y="4107425"/>
            <a:ext cx="4085303" cy="567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</a:rPr>
              <a:t>Full Reference listening media quality evaluation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</a:rPr>
              <a:t>(intrusive, perceptual) measurement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6351" y="5575744"/>
            <a:ext cx="4160991" cy="6197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Non Reference listening media quality evaluation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(non-intrusive, parametric)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8188" y="3667125"/>
            <a:ext cx="2341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chemeClr val="accent1"/>
                </a:solidFill>
              </a:rPr>
              <a:t>Voice/Conversational Video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795797" y="3397100"/>
            <a:ext cx="781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dirty="0">
                <a:solidFill>
                  <a:schemeClr val="accent1"/>
                </a:solidFill>
              </a:rPr>
              <a:t>Voice</a:t>
            </a:r>
          </a:p>
        </p:txBody>
      </p:sp>
      <p:sp>
        <p:nvSpPr>
          <p:cNvPr id="22" name="Line Callout 3 69"/>
          <p:cNvSpPr>
            <a:spLocks/>
          </p:cNvSpPr>
          <p:nvPr/>
        </p:nvSpPr>
        <p:spPr bwMode="auto">
          <a:xfrm>
            <a:off x="506871" y="3148012"/>
            <a:ext cx="2411196" cy="975373"/>
          </a:xfrm>
          <a:prstGeom prst="borderCallout3">
            <a:avLst>
              <a:gd name="adj1" fmla="val 45574"/>
              <a:gd name="adj2" fmla="val 100051"/>
              <a:gd name="adj3" fmla="val 45287"/>
              <a:gd name="adj4" fmla="val 112880"/>
              <a:gd name="adj5" fmla="val 44880"/>
              <a:gd name="adj6" fmla="val 112880"/>
              <a:gd name="adj7" fmla="val 95433"/>
              <a:gd name="adj8" fmla="val 12799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/>
          <a:lstStyle/>
          <a:p>
            <a:r>
              <a:rPr lang="en-US" sz="1600" dirty="0" smtClean="0"/>
              <a:t>Solutions </a:t>
            </a:r>
            <a:endParaRPr lang="en-US" sz="1600" dirty="0"/>
          </a:p>
          <a:p>
            <a:r>
              <a:rPr lang="en-US" sz="1600" dirty="0"/>
              <a:t>Voice: </a:t>
            </a:r>
            <a:r>
              <a:rPr lang="en-US" sz="1600" dirty="0" smtClean="0"/>
              <a:t>MOS P.OLQA </a:t>
            </a:r>
          </a:p>
          <a:p>
            <a:r>
              <a:rPr lang="en-US" sz="1600" dirty="0" smtClean="0"/>
              <a:t>Video: MOS PEVQ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23" name="Line Callout 3 70"/>
          <p:cNvSpPr>
            <a:spLocks/>
          </p:cNvSpPr>
          <p:nvPr/>
        </p:nvSpPr>
        <p:spPr bwMode="auto">
          <a:xfrm>
            <a:off x="231345" y="5191575"/>
            <a:ext cx="2914651" cy="935689"/>
          </a:xfrm>
          <a:prstGeom prst="borderCallout3">
            <a:avLst>
              <a:gd name="adj1" fmla="val 49370"/>
              <a:gd name="adj2" fmla="val 99537"/>
              <a:gd name="adj3" fmla="val 45287"/>
              <a:gd name="adj4" fmla="val 100201"/>
              <a:gd name="adj5" fmla="val 44880"/>
              <a:gd name="adj6" fmla="val 112880"/>
              <a:gd name="adj7" fmla="val 78400"/>
              <a:gd name="adj8" fmla="val 14339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r>
              <a:rPr lang="en-US" sz="1400" dirty="0" smtClean="0"/>
              <a:t>Solutions</a:t>
            </a:r>
            <a:endParaRPr lang="en-US" sz="1400" dirty="0"/>
          </a:p>
          <a:p>
            <a:r>
              <a:rPr lang="en-US" sz="1400" dirty="0"/>
              <a:t>Voice: </a:t>
            </a:r>
            <a:r>
              <a:rPr lang="en-US" sz="1400" dirty="0" smtClean="0"/>
              <a:t>MOS - ITU P.564 based</a:t>
            </a:r>
          </a:p>
          <a:p>
            <a:r>
              <a:rPr lang="en-US" sz="1400" dirty="0" smtClean="0"/>
              <a:t>Video-audio: MOS – P.120x.x based (</a:t>
            </a:r>
            <a:r>
              <a:rPr lang="en-US" sz="1400" dirty="0" err="1" smtClean="0"/>
              <a:t>VQmon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endParaRPr lang="en-US" sz="1000" dirty="0"/>
          </a:p>
        </p:txBody>
      </p:sp>
      <p:sp>
        <p:nvSpPr>
          <p:cNvPr id="24" name="Oval 23"/>
          <p:cNvSpPr/>
          <p:nvPr/>
        </p:nvSpPr>
        <p:spPr bwMode="auto">
          <a:xfrm>
            <a:off x="348157" y="4575282"/>
            <a:ext cx="2930031" cy="53357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Direct RTP KPIs/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QoS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 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59222" y="2258300"/>
            <a:ext cx="3456669" cy="81463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strike="noStrike" kern="0" cap="none" normalizeH="0" dirty="0" smtClean="0">
                <a:ln>
                  <a:noFill/>
                </a:ln>
                <a:latin typeface="Arial" charset="0"/>
                <a:ea typeface="ＭＳ Ｐゴシック" pitchFamily="-76" charset="-128"/>
              </a:rPr>
              <a:t>IP recordings (RTP KPIs/</a:t>
            </a:r>
            <a:r>
              <a:rPr kumimoji="0" lang="en-US" sz="1400" strike="noStrike" kern="0" cap="none" normalizeH="0" dirty="0" err="1" smtClean="0">
                <a:ln>
                  <a:noFill/>
                </a:ln>
                <a:latin typeface="Arial" charset="0"/>
                <a:ea typeface="ＭＳ Ｐゴシック" pitchFamily="-76" charset="-128"/>
              </a:rPr>
              <a:t>QoS</a:t>
            </a:r>
            <a:r>
              <a:rPr kumimoji="0" lang="en-US" sz="1400" strike="noStrike" kern="0" cap="none" normalizeH="0" dirty="0" smtClean="0">
                <a:ln>
                  <a:noFill/>
                </a:ln>
                <a:latin typeface="Arial" charset="0"/>
                <a:ea typeface="ＭＳ Ｐゴシック" pitchFamily="-76" charset="-128"/>
              </a:rPr>
              <a:t>) synchronized with RAN KPIs </a:t>
            </a:r>
          </a:p>
        </p:txBody>
      </p:sp>
      <p:pic>
        <p:nvPicPr>
          <p:cNvPr id="28" name="Picture 27" descr="CLOU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6547" y="2069876"/>
            <a:ext cx="2149475" cy="127856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79879" y="2318310"/>
            <a:ext cx="137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Cellular Voice &amp; Data Network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0" name="Picture 29" descr="MOBILE_ICON.jpg"/>
          <p:cNvPicPr>
            <a:picLocks noChangeAspect="1"/>
          </p:cNvPicPr>
          <p:nvPr/>
        </p:nvPicPr>
        <p:blipFill>
          <a:blip r:embed="rId4" cstate="print"/>
          <a:srcRect l="19048" r="16667"/>
          <a:stretch>
            <a:fillRect/>
          </a:stretch>
        </p:blipFill>
        <p:spPr>
          <a:xfrm>
            <a:off x="3430845" y="1196874"/>
            <a:ext cx="477478" cy="742744"/>
          </a:xfrm>
          <a:prstGeom prst="rect">
            <a:avLst/>
          </a:prstGeom>
        </p:spPr>
      </p:pic>
      <p:pic>
        <p:nvPicPr>
          <p:cNvPr id="31" name="Picture 30" descr="MOBILE_ICON.jpg"/>
          <p:cNvPicPr>
            <a:picLocks noChangeAspect="1"/>
          </p:cNvPicPr>
          <p:nvPr/>
        </p:nvPicPr>
        <p:blipFill>
          <a:blip r:embed="rId4" cstate="print"/>
          <a:srcRect l="19048" r="16667"/>
          <a:stretch>
            <a:fillRect/>
          </a:stretch>
        </p:blipFill>
        <p:spPr>
          <a:xfrm>
            <a:off x="7920499" y="1911760"/>
            <a:ext cx="514350" cy="8001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797802" y="3111500"/>
            <a:ext cx="18843" cy="2293784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673311" y="293546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chemeClr val="accent1"/>
                </a:solidFill>
              </a:rPr>
              <a:t>Conversational Video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387646" y="4758979"/>
            <a:ext cx="3443748" cy="44018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ea typeface="ＭＳ Ｐゴシック" pitchFamily="-76" charset="-128"/>
              </a:rPr>
              <a:t>MOS,</a:t>
            </a:r>
            <a:r>
              <a:rPr lang="en-US" sz="1400" dirty="0" smtClean="0"/>
              <a:t> media based KPIs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ea typeface="ＭＳ Ｐゴシック" pitchFamily="-76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265176" y="6233484"/>
            <a:ext cx="3355257" cy="48442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ea typeface="ＭＳ Ｐゴシック" pitchFamily="-76" charset="-128"/>
              </a:rPr>
              <a:t>MOS, </a:t>
            </a:r>
            <a:r>
              <a:rPr lang="en-US" sz="1400" dirty="0" smtClean="0"/>
              <a:t>network based KPIs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ea typeface="ＭＳ Ｐゴシック" pitchFamily="-76" charset="-128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124156" y="1360468"/>
            <a:ext cx="3021840" cy="54809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LTE Broadcast Streaming server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22912" y="2142478"/>
            <a:ext cx="1211589" cy="1532435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57575" y="1865542"/>
            <a:ext cx="2341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FF0000"/>
                </a:solidFill>
              </a:rPr>
              <a:t>Video stream</a:t>
            </a:r>
            <a:endParaRPr lang="en-US" sz="1200" dirty="0">
              <a:solidFill>
                <a:srgbClr val="FF0000"/>
              </a:solidFill>
            </a:endParaRPr>
          </a:p>
          <a:p>
            <a:pPr algn="r" eaLnBrk="0" hangingPunct="0"/>
            <a:r>
              <a:rPr lang="en-US" sz="1200" dirty="0" smtClean="0">
                <a:solidFill>
                  <a:srgbClr val="FF0000"/>
                </a:solidFill>
              </a:rPr>
              <a:t>(YouTube, </a:t>
            </a:r>
            <a:r>
              <a:rPr lang="en-US" sz="1200" dirty="0" err="1" smtClean="0">
                <a:solidFill>
                  <a:srgbClr val="FF0000"/>
                </a:solidFill>
              </a:rPr>
              <a:t>eMBMS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82035" y="3216696"/>
            <a:ext cx="4884" cy="833921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6675991" y="3590517"/>
            <a:ext cx="78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FF0000"/>
                </a:solidFill>
              </a:rPr>
              <a:t>Video stream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43198"/>
          </a:xfrm>
        </p:spPr>
        <p:txBody>
          <a:bodyPr/>
          <a:lstStyle/>
          <a:p>
            <a:pPr>
              <a:defRPr/>
            </a:pPr>
            <a:r>
              <a:rPr lang="de-CH" dirty="0"/>
              <a:t>SHARING EXPERIENCE: SOME </a:t>
            </a:r>
            <a:r>
              <a:rPr lang="de-CH" dirty="0" smtClean="0"/>
              <a:t>USE CASES</a:t>
            </a:r>
            <a:endParaRPr lang="de-CH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0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175" y="727246"/>
            <a:ext cx="9069388" cy="443198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VoLTE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MOS SCORE and </a:t>
            </a:r>
            <a:r>
              <a:rPr lang="en-US" dirty="0" err="1">
                <a:solidFill>
                  <a:schemeClr val="tx1"/>
                </a:solidFill>
              </a:rPr>
              <a:t>VoLTE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KPI’s/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043989" y="2667330"/>
            <a:ext cx="1724707" cy="1402384"/>
          </a:xfrm>
          <a:prstGeom prst="rightArrow">
            <a:avLst>
              <a:gd name="adj1" fmla="val 34594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Deliver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VoLTE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-7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Stack Optimization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5476019" y="1457325"/>
            <a:ext cx="2106203" cy="81700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QoE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 Evaluation &amp; Troubleshooting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89140865"/>
              </p:ext>
            </p:extLst>
          </p:nvPr>
        </p:nvGraphicFramePr>
        <p:xfrm>
          <a:off x="0" y="1156021"/>
          <a:ext cx="2682520" cy="211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02021295"/>
              </p:ext>
            </p:extLst>
          </p:nvPr>
        </p:nvGraphicFramePr>
        <p:xfrm>
          <a:off x="7036575" y="836341"/>
          <a:ext cx="2869425" cy="229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ight Arrow 14"/>
          <p:cNvSpPr/>
          <p:nvPr/>
        </p:nvSpPr>
        <p:spPr bwMode="auto">
          <a:xfrm rot="20410941">
            <a:off x="2121524" y="2416887"/>
            <a:ext cx="1499714" cy="66272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Measure: KPIs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986" y="5494462"/>
            <a:ext cx="3051424" cy="64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RAN (HOIT, Scheduling, RSRP, CINR, CQI, PMI/RI, UE category, MTU Size, Protocol stack configuration)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152" y="4575460"/>
            <a:ext cx="307437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ESM configuration (QCI, RoHC)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1156" y="4975226"/>
            <a:ext cx="3059131" cy="32827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IP recording (RTP stats), SIP stats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083" y="4230388"/>
            <a:ext cx="3079678" cy="276999"/>
          </a:xfrm>
          <a:prstGeom prst="rect">
            <a:avLst/>
          </a:prstGeom>
          <a:noFill/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Client Information (re-buffering, codec) 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18285" y="3149991"/>
            <a:ext cx="2609635" cy="66782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76" charset="-128"/>
              </a:rPr>
              <a:t>TEMS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76" charset="-128"/>
              </a:rPr>
              <a:t> Investigation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76" charset="-128"/>
              </a:rPr>
              <a:t>TEMS Pocket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06104" y="3867150"/>
            <a:ext cx="3162300" cy="25527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38150" y="3276600"/>
            <a:ext cx="152400" cy="152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47675" y="3571875"/>
            <a:ext cx="152400" cy="152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37441" y="1764552"/>
            <a:ext cx="2609635" cy="54186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76" charset="-128"/>
              </a:rPr>
              <a:t>TEMS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ＭＳ Ｐゴシック" pitchFamily="-76" charset="-128"/>
              </a:rPr>
              <a:t> Discovery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1631" y="4787901"/>
            <a:ext cx="3059131" cy="32827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-76" charset="-128"/>
              </a:rPr>
              <a:t>Real time IP trace &amp; L3 logging</a:t>
            </a:r>
          </a:p>
        </p:txBody>
      </p:sp>
      <p:pic>
        <p:nvPicPr>
          <p:cNvPr id="31" name="Picture 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50685" y="2740028"/>
            <a:ext cx="5455316" cy="41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61558" y="3963688"/>
            <a:ext cx="3079678" cy="276999"/>
          </a:xfrm>
          <a:prstGeom prst="rect">
            <a:avLst/>
          </a:prstGeom>
          <a:noFill/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POLQA; speech path delay, volume, echo 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241398" y="1904438"/>
            <a:ext cx="750541" cy="2667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4780154" y="1923026"/>
            <a:ext cx="750541" cy="2667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121874" y="1945891"/>
            <a:ext cx="152400" cy="1524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22" y="510857"/>
            <a:ext cx="7558088" cy="469900"/>
          </a:xfrm>
        </p:spPr>
        <p:txBody>
          <a:bodyPr/>
          <a:lstStyle/>
          <a:p>
            <a:r>
              <a:rPr lang="en-US" sz="2000" dirty="0" smtClean="0"/>
              <a:t>ADAPTIVE STREAMING </a:t>
            </a:r>
            <a:r>
              <a:rPr lang="en-US" sz="2000" dirty="0" err="1" smtClean="0"/>
              <a:t>QoE</a:t>
            </a:r>
            <a:r>
              <a:rPr lang="en-US" sz="2000" dirty="0" smtClean="0"/>
              <a:t> AND </a:t>
            </a:r>
            <a:r>
              <a:rPr lang="en-US" sz="2000" dirty="0" err="1" smtClean="0"/>
              <a:t>QoS</a:t>
            </a:r>
            <a:r>
              <a:rPr lang="en-US" sz="2000" dirty="0" smtClean="0"/>
              <a:t>/KPIs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 descr="irina_whitepaper_Page_6.jpg"/>
          <p:cNvPicPr/>
          <p:nvPr/>
        </p:nvPicPr>
        <p:blipFill>
          <a:blip r:embed="rId4"/>
          <a:srcRect t="12162" b="8919"/>
          <a:stretch>
            <a:fillRect/>
          </a:stretch>
        </p:blipFill>
        <p:spPr>
          <a:xfrm>
            <a:off x="167269" y="1874381"/>
            <a:ext cx="9738732" cy="4558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4909" y="1206549"/>
            <a:ext cx="910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Dynamically </a:t>
            </a:r>
          </a:p>
          <a:p>
            <a:r>
              <a:rPr lang="en-US" sz="1000" dirty="0" smtClean="0"/>
              <a:t>adaptive </a:t>
            </a:r>
          </a:p>
          <a:p>
            <a:r>
              <a:rPr lang="en-US" sz="1000" dirty="0" smtClean="0"/>
              <a:t>HTTP/TCP</a:t>
            </a:r>
            <a:endParaRPr lang="en-US" sz="1000" dirty="0"/>
          </a:p>
        </p:txBody>
      </p:sp>
      <p:pic>
        <p:nvPicPr>
          <p:cNvPr id="7" name="Music_only_5srebu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32853" y="321285"/>
            <a:ext cx="2574444" cy="1695030"/>
          </a:xfrm>
          <a:prstGeom prst="rect">
            <a:avLst/>
          </a:prstGeom>
        </p:spPr>
      </p:pic>
      <p:pic>
        <p:nvPicPr>
          <p:cNvPr id="8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6" cstate="print"/>
          <a:srcRect t="24402" b="22083"/>
          <a:stretch>
            <a:fillRect/>
          </a:stretch>
        </p:blipFill>
        <p:spPr bwMode="auto">
          <a:xfrm>
            <a:off x="8606309" y="814399"/>
            <a:ext cx="893291" cy="3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683616" y="6232449"/>
            <a:ext cx="5096240" cy="517761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34" charset="-128"/>
              </a:rPr>
              <a:t>ETSI TS 102.250-2,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34" charset="-128"/>
              </a:rPr>
              <a:t>ETSI TR 101.578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34" charset="-128"/>
              </a:rPr>
              <a:t> Measurement Guidance for TCP based video services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34" charset="-128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0241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83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email"/>
          <a:srcRect l="-2423" t="-5627" r="-2585" b="-3772"/>
          <a:stretch>
            <a:fillRect/>
          </a:stretch>
        </p:blipFill>
        <p:spPr bwMode="auto">
          <a:xfrm>
            <a:off x="6476648" y="4745665"/>
            <a:ext cx="950673" cy="8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386" y="654479"/>
            <a:ext cx="9069388" cy="402418"/>
          </a:xfrm>
        </p:spPr>
        <p:txBody>
          <a:bodyPr/>
          <a:lstStyle/>
          <a:p>
            <a:r>
              <a:rPr lang="en-US" dirty="0" smtClean="0"/>
              <a:t>A FULL </a:t>
            </a:r>
            <a:r>
              <a:rPr lang="en-US" dirty="0" err="1" smtClean="0"/>
              <a:t>QoE</a:t>
            </a:r>
            <a:r>
              <a:rPr lang="en-US" dirty="0" smtClean="0"/>
              <a:t>/QOS CYCLE SOLUTION FOR LTE NETWORK AND SERVICES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419349" y="1943100"/>
            <a:ext cx="4105275" cy="3857625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292564" y="2070329"/>
            <a:ext cx="1441861" cy="410731"/>
          </a:xfrm>
          <a:prstGeom prst="roundRect">
            <a:avLst>
              <a:gd name="adj" fmla="val 7565"/>
            </a:avLst>
          </a:prstGeom>
          <a:noFill/>
          <a:ln w="19050">
            <a:noFill/>
            <a:round/>
            <a:headEnd/>
            <a:tailEnd/>
          </a:ln>
        </p:spPr>
        <p:txBody>
          <a:bodyPr tIns="36000" bIns="10800"/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Automated data correlation 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and presentati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3501" y="3952875"/>
            <a:ext cx="1659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Built-in best practices scripted data analytics provide automated root cause analysis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5226" y="3602021"/>
            <a:ext cx="190499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network and customer experience -centric diagnoses for voice (</a:t>
            </a:r>
            <a:r>
              <a:rPr lang="en-US" altLang="zh-CN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VoLTE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OTT, </a:t>
            </a:r>
            <a:r>
              <a:rPr lang="en-US" altLang="zh-CN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VoHSPA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and video-audio services (OTT, RCS-e/</a:t>
            </a:r>
            <a:r>
              <a:rPr lang="en-US" altLang="zh-CN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Joyn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43348" t="59401" r="49244" b="28541"/>
          <a:stretch>
            <a:fillRect/>
          </a:stretch>
        </p:blipFill>
        <p:spPr bwMode="auto">
          <a:xfrm>
            <a:off x="2212975" y="3662318"/>
            <a:ext cx="552450" cy="5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90550" y="2795355"/>
            <a:ext cx="1352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 competitors’ customers (Benchmark)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 cstate="print"/>
          <a:srcRect l="62585" t="63194" r="19380" b="17762"/>
          <a:stretch>
            <a:fillRect/>
          </a:stretch>
        </p:blipFill>
        <p:spPr bwMode="auto">
          <a:xfrm>
            <a:off x="6233849" y="3257550"/>
            <a:ext cx="128137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37" name="Oval 36"/>
          <p:cNvSpPr/>
          <p:nvPr/>
        </p:nvSpPr>
        <p:spPr bwMode="auto">
          <a:xfrm>
            <a:off x="428625" y="2724150"/>
            <a:ext cx="1543050" cy="723900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8175" y="3609976"/>
            <a:ext cx="1524000" cy="666750"/>
            <a:chOff x="4457700" y="1609725"/>
            <a:chExt cx="1543050" cy="61912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4684406" y="1734484"/>
              <a:ext cx="1221094" cy="452384"/>
            </a:xfrm>
            <a:prstGeom prst="roundRect">
              <a:avLst>
                <a:gd name="adj" fmla="val 7565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tIns="36000" bIns="10800"/>
            <a:lstStyle/>
            <a:p>
              <a:pPr eaLnBrk="0" hangingPunct="0">
                <a:lnSpc>
                  <a:spcPct val="95000"/>
                </a:lnSpc>
                <a:defRPr/>
              </a:pP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rPr>
                <a:t>My customers, real field agents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457700" y="1609725"/>
              <a:ext cx="1543050" cy="619125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</p:grp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6" cstate="print"/>
          <a:srcRect l="50439" t="46121" r="32482" b="31888"/>
          <a:stretch>
            <a:fillRect/>
          </a:stretch>
        </p:blipFill>
        <p:spPr bwMode="auto">
          <a:xfrm>
            <a:off x="5902347" y="1754272"/>
            <a:ext cx="1117577" cy="8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41" name="Oval 40"/>
          <p:cNvSpPr/>
          <p:nvPr/>
        </p:nvSpPr>
        <p:spPr bwMode="auto">
          <a:xfrm>
            <a:off x="7115175" y="1943100"/>
            <a:ext cx="1543050" cy="781050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986037" y="1951573"/>
            <a:ext cx="1166613" cy="452384"/>
          </a:xfrm>
          <a:prstGeom prst="roundRect">
            <a:avLst>
              <a:gd name="adj" fmla="val 7565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tIns="36000" bIns="10800"/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My Customer Experience Data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33425" y="1790700"/>
            <a:ext cx="1400175" cy="781050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67598" y="3695701"/>
            <a:ext cx="2057401" cy="1276350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pic>
        <p:nvPicPr>
          <p:cNvPr id="45" name="Picture 44" descr="PH_120110_155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2999" y="4648200"/>
            <a:ext cx="2747467" cy="1831646"/>
          </a:xfrm>
          <a:prstGeom prst="rect">
            <a:avLst/>
          </a:prstGeom>
        </p:spPr>
      </p:pic>
      <p:pic>
        <p:nvPicPr>
          <p:cNvPr id="23" name="Picture 7" descr="RanT scan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08504">
            <a:off x="5844761" y="4970025"/>
            <a:ext cx="742987" cy="95808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grpSp>
        <p:nvGrpSpPr>
          <p:cNvPr id="46" name="Group 34"/>
          <p:cNvGrpSpPr/>
          <p:nvPr/>
        </p:nvGrpSpPr>
        <p:grpSpPr>
          <a:xfrm>
            <a:off x="2006238" y="1611976"/>
            <a:ext cx="838536" cy="1794799"/>
            <a:chOff x="628522" y="1035837"/>
            <a:chExt cx="1042535" cy="2535874"/>
          </a:xfrm>
        </p:grpSpPr>
        <p:pic>
          <p:nvPicPr>
            <p:cNvPr id="48" name="Picture 5" descr="TEMS Pocket_Hand_phone.png"/>
            <p:cNvPicPr>
              <a:picLocks noChangeAspect="1"/>
            </p:cNvPicPr>
            <p:nvPr/>
          </p:nvPicPr>
          <p:blipFill>
            <a:blip r:embed="rId9" cstate="email"/>
            <a:srcRect l="51431" b="35781"/>
            <a:stretch>
              <a:fillRect/>
            </a:stretch>
          </p:blipFill>
          <p:spPr bwMode="auto">
            <a:xfrm>
              <a:off x="782921" y="1035837"/>
              <a:ext cx="463920" cy="56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TEMS-Symphony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28522" y="2919866"/>
              <a:ext cx="1042535" cy="65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66"/>
          <p:cNvGrpSpPr/>
          <p:nvPr/>
        </p:nvGrpSpPr>
        <p:grpSpPr>
          <a:xfrm>
            <a:off x="1438275" y="5086350"/>
            <a:ext cx="1543050" cy="1047750"/>
            <a:chOff x="4457700" y="1609725"/>
            <a:chExt cx="1543050" cy="619125"/>
          </a:xfrm>
        </p:grpSpPr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4712981" y="1701898"/>
              <a:ext cx="1221094" cy="452384"/>
            </a:xfrm>
            <a:prstGeom prst="roundRect">
              <a:avLst>
                <a:gd name="adj" fmla="val 7565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tIns="36000" bIns="10800"/>
            <a:lstStyle/>
            <a:p>
              <a:pPr>
                <a:lnSpc>
                  <a:spcPct val="95000"/>
                </a:lnSpc>
                <a:defRPr/>
              </a:pPr>
              <a:r>
                <a:rPr lang="en-US" altLang="zh-CN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Automated “what,” “why” and engineer- trusted “how” scenarios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457700" y="1609725"/>
              <a:ext cx="1543050" cy="619125"/>
            </a:xfrm>
            <a:prstGeom prst="ellips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</p:grpSp>
      <p:pic>
        <p:nvPicPr>
          <p:cNvPr id="70" name="Picture 69" descr="imagesCASDZEK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05274" y="2284498"/>
            <a:ext cx="771525" cy="1030518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 bwMode="auto">
          <a:xfrm>
            <a:off x="3514725" y="3324225"/>
            <a:ext cx="2019300" cy="1495425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85" name="Bent Arrow 84"/>
          <p:cNvSpPr/>
          <p:nvPr/>
        </p:nvSpPr>
        <p:spPr bwMode="auto">
          <a:xfrm>
            <a:off x="3232765" y="1753804"/>
            <a:ext cx="2606060" cy="341696"/>
          </a:xfrm>
          <a:prstGeom prst="ben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88" name="Bent Arrow 87"/>
          <p:cNvSpPr/>
          <p:nvPr/>
        </p:nvSpPr>
        <p:spPr bwMode="auto">
          <a:xfrm rot="10800000">
            <a:off x="6886572" y="2590799"/>
            <a:ext cx="323851" cy="552449"/>
          </a:xfrm>
          <a:prstGeom prst="ben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89" name="Bent Arrow 88"/>
          <p:cNvSpPr/>
          <p:nvPr/>
        </p:nvSpPr>
        <p:spPr bwMode="auto">
          <a:xfrm rot="10800000">
            <a:off x="6762746" y="4191000"/>
            <a:ext cx="323851" cy="504824"/>
          </a:xfrm>
          <a:prstGeom prst="ben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91" name="Bent Arrow 90"/>
          <p:cNvSpPr/>
          <p:nvPr/>
        </p:nvSpPr>
        <p:spPr bwMode="auto">
          <a:xfrm rot="14876281">
            <a:off x="2129348" y="4641365"/>
            <a:ext cx="552090" cy="356514"/>
          </a:xfrm>
          <a:prstGeom prst="ben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57176" y="1514475"/>
            <a:ext cx="3200400" cy="3114675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97" name="Bent Arrow 96"/>
          <p:cNvSpPr/>
          <p:nvPr/>
        </p:nvSpPr>
        <p:spPr bwMode="auto">
          <a:xfrm rot="15971242">
            <a:off x="4745507" y="5676351"/>
            <a:ext cx="323851" cy="738065"/>
          </a:xfrm>
          <a:prstGeom prst="ben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pic>
        <p:nvPicPr>
          <p:cNvPr id="98" name="Picture 97" descr="tems-discovery-overview-480x153p.jpg"/>
          <p:cNvPicPr>
            <a:picLocks noChangeAspect="1"/>
          </p:cNvPicPr>
          <p:nvPr/>
        </p:nvPicPr>
        <p:blipFill>
          <a:blip r:embed="rId12" cstate="print"/>
          <a:srcRect l="46458" r="9583" b="6863"/>
          <a:stretch>
            <a:fillRect/>
          </a:stretch>
        </p:blipFill>
        <p:spPr>
          <a:xfrm>
            <a:off x="3076575" y="5045743"/>
            <a:ext cx="1357664" cy="91690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6451600" y="4699000"/>
            <a:ext cx="1257300" cy="984250"/>
            <a:chOff x="3543300" y="4676775"/>
            <a:chExt cx="2762250" cy="1628775"/>
          </a:xfrm>
        </p:grpSpPr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 l="35855" t="49554" r="36964" b="20271"/>
            <a:stretch>
              <a:fillRect/>
            </a:stretch>
          </p:blipFill>
          <p:spPr bwMode="auto">
            <a:xfrm>
              <a:off x="3752850" y="4804010"/>
              <a:ext cx="2486025" cy="1377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ounded Rectangle 52"/>
            <p:cNvSpPr/>
            <p:nvPr/>
          </p:nvSpPr>
          <p:spPr bwMode="auto">
            <a:xfrm>
              <a:off x="3543300" y="4676775"/>
              <a:ext cx="2762250" cy="1628775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</p:grpSp>
      <p:pic>
        <p:nvPicPr>
          <p:cNvPr id="54" name="Picture 4" descr="Appl symbol_Tems Ivestigation_loc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4484" y="2043993"/>
            <a:ext cx="1261148" cy="71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39211" y="1118624"/>
            <a:ext cx="2077037" cy="20959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686" y="637878"/>
            <a:ext cx="9069388" cy="40241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We Are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6759" y="3992030"/>
            <a:ext cx="280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</a:t>
            </a:r>
            <a:r>
              <a:rPr lang="en-US" sz="2000" dirty="0">
                <a:solidFill>
                  <a:schemeClr val="bg1"/>
                </a:solidFill>
              </a:rPr>
              <a:t>than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30 </a:t>
            </a:r>
            <a:r>
              <a:rPr lang="en-US" sz="2000" dirty="0">
                <a:solidFill>
                  <a:schemeClr val="bg1"/>
                </a:solidFill>
              </a:rPr>
              <a:t>patents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worldwide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6965" y="3674519"/>
            <a:ext cx="2756087" cy="27560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463271" y="4230939"/>
            <a:ext cx="1725952" cy="172595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65100" dir="7140000" algn="r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4" name="Donut 23"/>
          <p:cNvSpPr/>
          <p:nvPr/>
        </p:nvSpPr>
        <p:spPr bwMode="auto">
          <a:xfrm>
            <a:off x="3132235" y="631612"/>
            <a:ext cx="3456024" cy="3534833"/>
          </a:xfrm>
          <a:prstGeom prst="don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25500" dist="304800" dir="5040000" sx="94000" sy="94000" algn="tl" rotWithShape="0">
              <a:schemeClr val="tx1">
                <a:lumMod val="75000"/>
                <a:lumOff val="25000"/>
                <a:alpha val="79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41843" y="1733801"/>
            <a:ext cx="1294179" cy="129417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0" dir="792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-76" charset="-128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9802" y="970529"/>
            <a:ext cx="224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Independent </a:t>
            </a:r>
            <a:r>
              <a:rPr lang="en-US" sz="1800" dirty="0" smtClean="0">
                <a:solidFill>
                  <a:schemeClr val="tx2"/>
                </a:solidFill>
              </a:rPr>
              <a:t>Auditor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350216" y="4325439"/>
            <a:ext cx="2296645" cy="22533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Wireless network </a:t>
            </a:r>
            <a:r>
              <a:rPr lang="en-US" sz="2000" dirty="0">
                <a:solidFill>
                  <a:srgbClr val="FFFFFF"/>
                </a:solidFill>
              </a:rPr>
              <a:t>performance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1097" y="4731136"/>
            <a:ext cx="1423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Innovative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Leader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8259" y="1427038"/>
            <a:ext cx="132760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+40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patents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worldwide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22431" y="1924974"/>
            <a:ext cx="2573691" cy="2062202"/>
            <a:chOff x="6917520" y="2191073"/>
            <a:chExt cx="2662798" cy="2133600"/>
          </a:xfrm>
        </p:grpSpPr>
        <p:sp>
          <p:nvSpPr>
            <p:cNvPr id="10" name="Oval 9"/>
            <p:cNvSpPr/>
            <p:nvPr/>
          </p:nvSpPr>
          <p:spPr bwMode="auto">
            <a:xfrm>
              <a:off x="7156719" y="2191073"/>
              <a:ext cx="2133600" cy="2133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7520" y="2896376"/>
              <a:ext cx="26627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Next-generation technology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6711200" y="5365828"/>
            <a:ext cx="2476369" cy="4849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accent3"/>
                </a:solidFill>
              </a:rPr>
              <a:t>Formative Player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430151" y="4315649"/>
            <a:ext cx="1038466" cy="10384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rPr>
              <a:t>ITU-T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-76" charset="-128"/>
              </a:rPr>
              <a:t>ETSI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FFFFF"/>
                </a:solidFill>
              </a:rPr>
              <a:t>VQEG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-76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75586" y="328202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650 Customers Globally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31800" y="325936"/>
            <a:ext cx="7558088" cy="4699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69094" y="1055006"/>
            <a:ext cx="9005094" cy="5128079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1800" dirty="0" smtClean="0"/>
              <a:t>PLEASE VISIT OUR </a:t>
            </a:r>
            <a:r>
              <a:rPr lang="en-US" sz="1800" dirty="0"/>
              <a:t>WEBSITE</a:t>
            </a:r>
            <a:r>
              <a:rPr lang="en-US" sz="1800" dirty="0" smtClean="0"/>
              <a:t>:</a:t>
            </a:r>
          </a:p>
          <a:p>
            <a:pPr marL="1588" lvl="1" indent="0" eaLnBrk="1" hangingPunct="1">
              <a:buNone/>
              <a:defRPr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www.ascom.com/nt/en/index-nt/about-us-network-testing/nt-about-us-resources.htm/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White papers: </a:t>
            </a:r>
            <a:r>
              <a:rPr lang="en-US" sz="1800" dirty="0" err="1" smtClean="0"/>
              <a:t>VoLTE</a:t>
            </a:r>
            <a:r>
              <a:rPr lang="en-US" sz="1800" dirty="0" smtClean="0"/>
              <a:t>, Video Streaming, </a:t>
            </a:r>
            <a:r>
              <a:rPr lang="en-US" sz="1800" dirty="0" err="1" smtClean="0"/>
              <a:t>HetNets</a:t>
            </a:r>
            <a:r>
              <a:rPr lang="en-US" sz="1800" dirty="0" smtClean="0"/>
              <a:t>, </a:t>
            </a:r>
            <a:r>
              <a:rPr lang="en-US" sz="1800" dirty="0" err="1" smtClean="0"/>
              <a:t>Carrieir</a:t>
            </a:r>
            <a:r>
              <a:rPr lang="en-US" sz="1800" dirty="0" smtClean="0"/>
              <a:t> Aggregation 	and...watch the space: LTE Broadcast testing to come soon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lvl="2" eaLnBrk="1" hangingPunct="1">
              <a:defRPr/>
            </a:pPr>
            <a:r>
              <a:rPr lang="en-US" sz="1800" dirty="0" err="1" smtClean="0"/>
              <a:t>Informa</a:t>
            </a:r>
            <a:r>
              <a:rPr lang="en-US" sz="1800" dirty="0" smtClean="0"/>
              <a:t> Webinar: Advanced testing with Ascom in LTE networks </a:t>
            </a:r>
          </a:p>
          <a:p>
            <a:pPr lvl="2" eaLnBrk="1" hangingPunct="1">
              <a:defRPr/>
            </a:pPr>
            <a:r>
              <a:rPr lang="en-US" sz="1800" dirty="0" smtClean="0"/>
              <a:t>Webinars: </a:t>
            </a:r>
            <a:r>
              <a:rPr lang="en-US" sz="1800" dirty="0" err="1" smtClean="0"/>
              <a:t>VoLTE</a:t>
            </a:r>
            <a:r>
              <a:rPr lang="en-US" sz="1800" dirty="0" smtClean="0"/>
              <a:t>, Video Streaming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 indent="0" eaLnBrk="1" hangingPunct="1">
              <a:defRPr/>
            </a:pPr>
            <a:endParaRPr lang="en-US" dirty="0" smtClean="0"/>
          </a:p>
          <a:p>
            <a:pPr lvl="2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0241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801" y="721889"/>
            <a:ext cx="9069386" cy="40241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45248" y="1490472"/>
            <a:ext cx="9055940" cy="16722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CH" sz="1400" dirty="0" smtClean="0"/>
              <a:t>LTE QoE- QoS- KPI MAPPING RELATIONSHIPS  </a:t>
            </a:r>
          </a:p>
          <a:p>
            <a:pPr>
              <a:defRPr/>
            </a:pPr>
            <a:r>
              <a:rPr lang="de-CH" sz="1400" dirty="0" smtClean="0"/>
              <a:t>CHALLENGES EMERGING FROM LTE </a:t>
            </a:r>
          </a:p>
          <a:p>
            <a:pPr>
              <a:defRPr/>
            </a:pPr>
            <a:r>
              <a:rPr lang="de-CH" sz="1400" dirty="0" smtClean="0"/>
              <a:t> ASCOM LTE QoS/QoE TESTING APPROACHES</a:t>
            </a:r>
          </a:p>
          <a:p>
            <a:pPr>
              <a:defRPr/>
            </a:pPr>
            <a:r>
              <a:rPr lang="de-CH" sz="1400" dirty="0" smtClean="0"/>
              <a:t>SHARING EXPERIENCE: SOME USE CASES</a:t>
            </a:r>
          </a:p>
          <a:p>
            <a:pPr>
              <a:defRPr/>
            </a:pPr>
            <a:r>
              <a:rPr lang="de-CH" sz="1400" dirty="0" smtClean="0"/>
              <a:t>CONCLUSIONS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467BB4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F783C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43198"/>
          </a:xfrm>
        </p:spPr>
        <p:txBody>
          <a:bodyPr/>
          <a:lstStyle/>
          <a:p>
            <a:pPr>
              <a:defRPr/>
            </a:pPr>
            <a:r>
              <a:rPr lang="de-CH" dirty="0"/>
              <a:t>LTE </a:t>
            </a:r>
            <a:r>
              <a:rPr lang="de-CH" dirty="0" smtClean="0"/>
              <a:t>QoE-QoS KPI </a:t>
            </a:r>
            <a:r>
              <a:rPr lang="de-CH" dirty="0"/>
              <a:t>MAPPING RELATIONSHIPS 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9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Oval 24"/>
          <p:cNvSpPr>
            <a:spLocks noChangeArrowheads="1"/>
          </p:cNvSpPr>
          <p:nvPr/>
        </p:nvSpPr>
        <p:spPr bwMode="auto">
          <a:xfrm>
            <a:off x="152400" y="1230313"/>
            <a:ext cx="9501188" cy="5232372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6386" name="Rectangle 26"/>
          <p:cNvSpPr>
            <a:spLocks noGrp="1" noChangeArrowheads="1"/>
          </p:cNvSpPr>
          <p:nvPr>
            <p:ph type="title"/>
          </p:nvPr>
        </p:nvSpPr>
        <p:spPr>
          <a:xfrm>
            <a:off x="201008" y="664903"/>
            <a:ext cx="9297003" cy="360649"/>
          </a:xfrm>
        </p:spPr>
        <p:txBody>
          <a:bodyPr/>
          <a:lstStyle/>
          <a:p>
            <a:r>
              <a:rPr lang="en-US" sz="2000" dirty="0" smtClean="0"/>
              <a:t>ASCOM’s APPROACH ON </a:t>
            </a:r>
            <a:r>
              <a:rPr lang="en-US" sz="2000" dirty="0" err="1" smtClean="0"/>
              <a:t>QoS</a:t>
            </a:r>
            <a:r>
              <a:rPr lang="en-US" sz="2000" dirty="0" smtClean="0"/>
              <a:t>/</a:t>
            </a:r>
            <a:r>
              <a:rPr lang="en-US" sz="2000" dirty="0" err="1" smtClean="0"/>
              <a:t>QoE</a:t>
            </a:r>
            <a:r>
              <a:rPr lang="en-US" sz="2000" dirty="0" smtClean="0"/>
              <a:t> CYCLE =&gt; SAME AS ITU’s</a:t>
            </a:r>
            <a:br>
              <a:rPr lang="en-US" sz="2000" dirty="0" smtClean="0"/>
            </a:br>
            <a:r>
              <a:rPr lang="en-US" sz="2000" dirty="0" smtClean="0"/>
              <a:t>(ITU-T G.1000)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3316" name="Line 2"/>
          <p:cNvSpPr>
            <a:spLocks noChangeShapeType="1"/>
          </p:cNvSpPr>
          <p:nvPr/>
        </p:nvSpPr>
        <p:spPr bwMode="auto">
          <a:xfrm>
            <a:off x="4953000" y="1230313"/>
            <a:ext cx="0" cy="5027612"/>
          </a:xfrm>
          <a:prstGeom prst="line">
            <a:avLst/>
          </a:prstGeom>
          <a:noFill/>
          <a:ln w="9525">
            <a:solidFill>
              <a:srgbClr val="DAD3C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 flipV="1">
            <a:off x="152400" y="3831385"/>
            <a:ext cx="9501188" cy="74612"/>
          </a:xfrm>
          <a:prstGeom prst="line">
            <a:avLst/>
          </a:prstGeom>
          <a:noFill/>
          <a:ln w="9525">
            <a:solidFill>
              <a:srgbClr val="DAD3C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5856288" y="2202111"/>
            <a:ext cx="2768600" cy="423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MNO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2019300" y="2211636"/>
            <a:ext cx="1514475" cy="414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Subscriber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13324" name="Oval 10"/>
          <p:cNvSpPr>
            <a:spLocks noChangeArrowheads="1"/>
          </p:cNvSpPr>
          <p:nvPr/>
        </p:nvSpPr>
        <p:spPr bwMode="auto">
          <a:xfrm>
            <a:off x="4156748" y="3340513"/>
            <a:ext cx="1602504" cy="929965"/>
          </a:xfrm>
          <a:prstGeom prst="ellipse">
            <a:avLst/>
          </a:prstGeom>
          <a:solidFill>
            <a:schemeClr val="accent2">
              <a:alpha val="70979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20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+mj-lt"/>
                <a:cs typeface="Arial" charset="0"/>
              </a:rPr>
              <a:t>QoE/QoS </a:t>
            </a:r>
          </a:p>
          <a:p>
            <a:pPr algn="ctr" defTabSz="7620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+mj-lt"/>
                <a:cs typeface="Arial" charset="0"/>
              </a:rPr>
              <a:t>Cycle</a:t>
            </a:r>
          </a:p>
        </p:txBody>
      </p:sp>
      <p:sp>
        <p:nvSpPr>
          <p:cNvPr id="16395" name="Right Arrow 31"/>
          <p:cNvSpPr>
            <a:spLocks noChangeArrowheads="1"/>
          </p:cNvSpPr>
          <p:nvPr/>
        </p:nvSpPr>
        <p:spPr bwMode="auto">
          <a:xfrm>
            <a:off x="4338753" y="2353593"/>
            <a:ext cx="1320800" cy="842912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D5DBB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400" b="1" dirty="0"/>
              <a:t>Alignment gap</a:t>
            </a:r>
          </a:p>
        </p:txBody>
      </p:sp>
      <p:sp>
        <p:nvSpPr>
          <p:cNvPr id="16396" name="Right Arrow 32"/>
          <p:cNvSpPr>
            <a:spLocks noChangeArrowheads="1"/>
          </p:cNvSpPr>
          <p:nvPr/>
        </p:nvSpPr>
        <p:spPr bwMode="auto">
          <a:xfrm rot="5400000">
            <a:off x="6323245" y="3436208"/>
            <a:ext cx="1363663" cy="940923"/>
          </a:xfrm>
          <a:prstGeom prst="rightArrow">
            <a:avLst>
              <a:gd name="adj1" fmla="val 50000"/>
              <a:gd name="adj2" fmla="val 50039"/>
            </a:avLst>
          </a:prstGeom>
          <a:solidFill>
            <a:srgbClr val="D5DBB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400" b="1" dirty="0"/>
              <a:t>Execution gap</a:t>
            </a:r>
          </a:p>
        </p:txBody>
      </p:sp>
      <p:sp>
        <p:nvSpPr>
          <p:cNvPr id="16397" name="Right Arrow 33"/>
          <p:cNvSpPr>
            <a:spLocks noChangeArrowheads="1"/>
          </p:cNvSpPr>
          <p:nvPr/>
        </p:nvSpPr>
        <p:spPr bwMode="auto">
          <a:xfrm rot="10800000" flipV="1">
            <a:off x="4294149" y="4523885"/>
            <a:ext cx="1347788" cy="785786"/>
          </a:xfrm>
          <a:prstGeom prst="rightArrow">
            <a:avLst>
              <a:gd name="adj1" fmla="val 50000"/>
              <a:gd name="adj2" fmla="val 49870"/>
            </a:avLst>
          </a:prstGeom>
          <a:solidFill>
            <a:srgbClr val="D5DBB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400" b="1" dirty="0"/>
              <a:t>Perception gap</a:t>
            </a:r>
          </a:p>
        </p:txBody>
      </p:sp>
      <p:sp>
        <p:nvSpPr>
          <p:cNvPr id="16398" name="Right Arrow 34"/>
          <p:cNvSpPr>
            <a:spLocks noChangeArrowheads="1"/>
          </p:cNvSpPr>
          <p:nvPr/>
        </p:nvSpPr>
        <p:spPr bwMode="auto">
          <a:xfrm rot="16200000" flipV="1">
            <a:off x="2276029" y="3417178"/>
            <a:ext cx="1331913" cy="918272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D5DBB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sz="1400" b="1" dirty="0"/>
              <a:t>Value gap</a:t>
            </a:r>
          </a:p>
        </p:txBody>
      </p:sp>
      <p:sp>
        <p:nvSpPr>
          <p:cNvPr id="16399" name="Line Callout 2 37"/>
          <p:cNvSpPr>
            <a:spLocks/>
          </p:cNvSpPr>
          <p:nvPr/>
        </p:nvSpPr>
        <p:spPr bwMode="auto">
          <a:xfrm>
            <a:off x="7756525" y="3475547"/>
            <a:ext cx="801688" cy="594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b="1" dirty="0" smtClean="0"/>
              <a:t>KPIs, </a:t>
            </a:r>
            <a:r>
              <a:rPr lang="en-US" sz="1600" b="1" dirty="0"/>
              <a:t>QoS</a:t>
            </a:r>
          </a:p>
        </p:txBody>
      </p:sp>
      <p:sp>
        <p:nvSpPr>
          <p:cNvPr id="16400" name="Line Callout 2 38"/>
          <p:cNvSpPr>
            <a:spLocks/>
          </p:cNvSpPr>
          <p:nvPr/>
        </p:nvSpPr>
        <p:spPr bwMode="auto">
          <a:xfrm>
            <a:off x="5305425" y="5394325"/>
            <a:ext cx="642938" cy="3111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722"/>
              <a:gd name="adj6" fmla="val -4072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b="1" dirty="0"/>
              <a:t>QoE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208088" y="2518642"/>
            <a:ext cx="3097212" cy="7096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QoE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Requirements of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Subscriber</a:t>
            </a:r>
            <a:endParaRPr lang="en-US" sz="1600" b="1" dirty="0">
              <a:solidFill>
                <a:schemeClr val="bg1"/>
              </a:solidFill>
              <a:latin typeface="+mj-lt"/>
              <a:ea typeface="ＭＳ Ｐゴシック" pitchFamily="-76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208088" y="4549824"/>
            <a:ext cx="3097212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QoE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Perceived by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Subscriber</a:t>
            </a:r>
            <a:endParaRPr lang="en-US" sz="1600" b="1" dirty="0">
              <a:solidFill>
                <a:schemeClr val="bg1"/>
              </a:solidFill>
              <a:latin typeface="+mj-lt"/>
              <a:ea typeface="ＭＳ Ｐゴシック" pitchFamily="-76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653088" y="2518642"/>
            <a:ext cx="3097212" cy="7096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QoS Targeted by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MNO</a:t>
            </a:r>
            <a:endParaRPr lang="en-US" sz="1600" b="1" dirty="0">
              <a:solidFill>
                <a:schemeClr val="bg1"/>
              </a:solidFill>
              <a:latin typeface="+mj-lt"/>
              <a:ea typeface="ＭＳ Ｐゴシック" pitchFamily="-76" charset="-128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(Target SLA</a:t>
            </a:r>
            <a:r>
              <a:rPr lang="en-US" sz="12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)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653088" y="4549824"/>
            <a:ext cx="3097212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QoS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Delivered by MNO</a:t>
            </a:r>
            <a:endParaRPr lang="en-US" sz="1600" b="1" dirty="0">
              <a:solidFill>
                <a:schemeClr val="bg1"/>
              </a:solidFill>
              <a:latin typeface="+mj-lt"/>
              <a:ea typeface="ＭＳ Ｐゴシック" pitchFamily="-76" charset="-128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ＭＳ Ｐゴシック" pitchFamily="-76" charset="-128"/>
              </a:rPr>
              <a:t>(Achieved SLA)</a:t>
            </a:r>
          </a:p>
        </p:txBody>
      </p:sp>
      <p:sp>
        <p:nvSpPr>
          <p:cNvPr id="14362" name="AutoShape 28"/>
          <p:cNvSpPr>
            <a:spLocks noChangeArrowheads="1"/>
          </p:cNvSpPr>
          <p:nvPr/>
        </p:nvSpPr>
        <p:spPr bwMode="auto">
          <a:xfrm>
            <a:off x="1771610" y="5289015"/>
            <a:ext cx="2433677" cy="1257835"/>
          </a:xfrm>
          <a:prstGeom prst="irregularSeal1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0" anchor="ctr"/>
          <a:lstStyle/>
          <a:p>
            <a:pPr algn="ctr">
              <a:defRPr/>
            </a:pPr>
            <a:r>
              <a:rPr lang="en-US" sz="1400" b="1" i="1" dirty="0" smtClean="0">
                <a:latin typeface="+mj-lt"/>
              </a:rPr>
              <a:t>Subscriber-centric</a:t>
            </a:r>
            <a:endParaRPr lang="en-US" sz="1400" b="1" i="1" dirty="0">
              <a:latin typeface="+mj-lt"/>
            </a:endParaRPr>
          </a:p>
          <a:p>
            <a:pPr algn="ctr">
              <a:defRPr/>
            </a:pPr>
            <a:r>
              <a:rPr lang="en-US" sz="1400" b="1" i="1" dirty="0">
                <a:latin typeface="+mj-lt"/>
              </a:rPr>
              <a:t>Quality (QoE)</a:t>
            </a:r>
          </a:p>
        </p:txBody>
      </p:sp>
      <p:sp>
        <p:nvSpPr>
          <p:cNvPr id="14361" name="AutoShape 27"/>
          <p:cNvSpPr>
            <a:spLocks noChangeArrowheads="1"/>
          </p:cNvSpPr>
          <p:nvPr/>
        </p:nvSpPr>
        <p:spPr bwMode="auto">
          <a:xfrm>
            <a:off x="7475538" y="5127624"/>
            <a:ext cx="2430461" cy="1651591"/>
          </a:xfrm>
          <a:prstGeom prst="irregularSeal1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b="1" i="1" dirty="0" smtClean="0">
                <a:latin typeface="+mj-lt"/>
              </a:rPr>
              <a:t>Network-centric </a:t>
            </a:r>
            <a:endParaRPr lang="en-US" sz="1400" b="1" i="1" dirty="0">
              <a:latin typeface="+mj-lt"/>
            </a:endParaRPr>
          </a:p>
          <a:p>
            <a:pPr algn="ctr">
              <a:defRPr/>
            </a:pPr>
            <a:r>
              <a:rPr lang="en-US" sz="1400" b="1" i="1" dirty="0">
                <a:latin typeface="+mj-lt"/>
              </a:rPr>
              <a:t>Quality (QoS)</a:t>
            </a: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5141118" y="5725037"/>
            <a:ext cx="1108075" cy="893762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0" anchor="ctr"/>
          <a:lstStyle/>
          <a:p>
            <a:pPr algn="ctr">
              <a:defRPr/>
            </a:pPr>
            <a:r>
              <a:rPr lang="en-US" sz="1400" b="1" i="1" dirty="0">
                <a:latin typeface="+mj-lt"/>
              </a:rPr>
              <a:t>TEMS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8621535" y="3490081"/>
            <a:ext cx="1108075" cy="893762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0" anchor="ctr"/>
          <a:lstStyle/>
          <a:p>
            <a:pPr algn="ctr">
              <a:defRPr/>
            </a:pPr>
            <a:r>
              <a:rPr lang="en-US" sz="1400" b="1" i="1" dirty="0">
                <a:latin typeface="+mj-lt"/>
              </a:rPr>
              <a:t>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4" y="619682"/>
            <a:ext cx="6432434" cy="592461"/>
          </a:xfrm>
        </p:spPr>
        <p:txBody>
          <a:bodyPr/>
          <a:lstStyle/>
          <a:p>
            <a:r>
              <a:rPr lang="en-US" sz="2000" dirty="0" smtClean="0"/>
              <a:t>LTE </a:t>
            </a:r>
            <a:r>
              <a:rPr lang="en-US" sz="2000" dirty="0" err="1" smtClean="0"/>
              <a:t>QoE</a:t>
            </a:r>
            <a:r>
              <a:rPr lang="en-US" sz="2000" dirty="0" smtClean="0"/>
              <a:t>- </a:t>
            </a:r>
            <a:r>
              <a:rPr lang="en-US" sz="2000" dirty="0" err="1" smtClean="0"/>
              <a:t>QoS</a:t>
            </a:r>
            <a:r>
              <a:rPr lang="en-US" sz="2000" dirty="0"/>
              <a:t> </a:t>
            </a:r>
            <a:r>
              <a:rPr lang="en-US" sz="2000" dirty="0" smtClean="0"/>
              <a:t>- KPIs MAPPING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80284"/>
              </p:ext>
            </p:extLst>
          </p:nvPr>
        </p:nvGraphicFramePr>
        <p:xfrm>
          <a:off x="485639" y="3070222"/>
          <a:ext cx="9002849" cy="320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/>
          <p:cNvGrpSpPr/>
          <p:nvPr/>
        </p:nvGrpSpPr>
        <p:grpSpPr>
          <a:xfrm rot="4286212">
            <a:off x="5860113" y="4466989"/>
            <a:ext cx="1424119" cy="289595"/>
            <a:chOff x="4881377" y="2101301"/>
            <a:chExt cx="1810787" cy="112062"/>
          </a:xfrm>
        </p:grpSpPr>
        <p:sp>
          <p:nvSpPr>
            <p:cNvPr id="9" name="Straight Connector 3"/>
            <p:cNvSpPr/>
            <p:nvPr/>
          </p:nvSpPr>
          <p:spPr>
            <a:xfrm rot="18913200">
              <a:off x="4881377" y="2101301"/>
              <a:ext cx="1810787" cy="784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597"/>
                  </a:moveTo>
                  <a:lnTo>
                    <a:pt x="1103424" y="275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4"/>
            <p:cNvSpPr/>
            <p:nvPr/>
          </p:nvSpPr>
          <p:spPr>
            <a:xfrm rot="18913200">
              <a:off x="5663410" y="2158192"/>
              <a:ext cx="55171" cy="5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868587"/>
              </p:ext>
            </p:extLst>
          </p:nvPr>
        </p:nvGraphicFramePr>
        <p:xfrm>
          <a:off x="4916350" y="977000"/>
          <a:ext cx="3394094" cy="254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Visio" r:id="rId9" imgW="3274576" imgH="2660749" progId="">
                  <p:embed/>
                </p:oleObj>
              </mc:Choice>
              <mc:Fallback>
                <p:oleObj name="Visio" r:id="rId9" imgW="3274576" imgH="26607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350" y="977000"/>
                        <a:ext cx="3394094" cy="254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100798" y="1139661"/>
            <a:ext cx="1905795" cy="3558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Customer Experience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360169" y="823350"/>
            <a:ext cx="1939947" cy="3072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Network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 Performance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" name="Picture 13" descr="shutterstock_99859829_ED_2.jpg"/>
          <p:cNvPicPr>
            <a:picLocks noChangeAspect="1"/>
          </p:cNvPicPr>
          <p:nvPr/>
        </p:nvPicPr>
        <p:blipFill>
          <a:blip r:embed="rId11" cstate="print"/>
          <a:srcRect t="10787" b="47780"/>
          <a:stretch>
            <a:fillRect/>
          </a:stretch>
        </p:blipFill>
        <p:spPr>
          <a:xfrm>
            <a:off x="624959" y="2043119"/>
            <a:ext cx="3174901" cy="865284"/>
          </a:xfrm>
          <a:prstGeom prst="rect">
            <a:avLst/>
          </a:prstGeom>
        </p:spPr>
      </p:pic>
      <p:pic>
        <p:nvPicPr>
          <p:cNvPr id="15" name="Picture 32" descr="http://t3.gstatic.com/images?q=tbn:ANd9GcTU9FtgwcRdl6_7VVvxB_fqPI-9kdL6ppLbW-gZxhMIOfXkCCTn5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203" y="2205991"/>
            <a:ext cx="417838" cy="41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://t3.gstatic.com/images?q=tbn:ANd9GcRt4CoTpp9hu2tVM3lZ1Di2sG_rptqxIZKxHlN-l7Xhd0FdoE-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6240" y="1644072"/>
            <a:ext cx="555176" cy="4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14" cstate="print"/>
          <a:srcRect t="24402" b="22083"/>
          <a:stretch>
            <a:fillRect/>
          </a:stretch>
        </p:blipFill>
        <p:spPr bwMode="auto">
          <a:xfrm>
            <a:off x="225097" y="2786070"/>
            <a:ext cx="672595" cy="25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t3.gstatic.com/images?q=tbn:ANd9GcTvTmEF7xUzfBLr78UJ6RXhCQMcA5LHDmeBP3LatXUB212MU_g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52" y="1537704"/>
            <a:ext cx="371498" cy="3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http://t1.gstatic.com/images?q=tbn:ANd9GcQ0_7ftLI2YwtoXd-g9al7GkOF1h0yDYOoTVGKg-27OKwkpqad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33835" y="2918910"/>
            <a:ext cx="360051" cy="3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C:\Users\USIRCO\AppData\Local\Microsoft\Windows\Temporary Internet Files\Content.IE5\K4A4RKW1\MC900349495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3465" y="1660788"/>
            <a:ext cx="371498" cy="3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332570"/>
            <a:ext cx="9224962" cy="7201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5830" y="302964"/>
            <a:ext cx="92740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COST EFFICIENT TOP DOWN APPROACH ENABLED BY PRE-DEFINED LTE </a:t>
            </a:r>
            <a:r>
              <a:rPr lang="en-US" sz="2200" dirty="0" err="1" smtClean="0"/>
              <a:t>QoE</a:t>
            </a:r>
            <a:r>
              <a:rPr lang="en-US" sz="2200" dirty="0" smtClean="0"/>
              <a:t>-</a:t>
            </a:r>
            <a:r>
              <a:rPr lang="en-US" sz="2200" dirty="0" err="1" smtClean="0"/>
              <a:t>QoS</a:t>
            </a:r>
            <a:r>
              <a:rPr lang="en-US" sz="2200" dirty="0" smtClean="0"/>
              <a:t>-KPIs MAPPINGS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31518113"/>
              </p:ext>
            </p:extLst>
          </p:nvPr>
        </p:nvGraphicFramePr>
        <p:xfrm>
          <a:off x="1964078" y="1826218"/>
          <a:ext cx="5616780" cy="42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Down Arrow 15"/>
          <p:cNvSpPr/>
          <p:nvPr/>
        </p:nvSpPr>
        <p:spPr bwMode="auto">
          <a:xfrm>
            <a:off x="1167086" y="1543353"/>
            <a:ext cx="504071" cy="4333987"/>
          </a:xfrm>
          <a:prstGeom prst="down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76" charset="-128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272350" y="1543353"/>
            <a:ext cx="576080" cy="4523243"/>
          </a:xfrm>
          <a:prstGeom prst="up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76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412979" y="1055707"/>
            <a:ext cx="2660826" cy="36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76" charset="-128"/>
              </a:rPr>
              <a:t>Top-down customer experience centric approach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34937" y="1003278"/>
            <a:ext cx="2139911" cy="36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-76" charset="-128"/>
              </a:rPr>
              <a:t>Increase</a:t>
            </a:r>
            <a:r>
              <a:rPr lang="en-US" sz="1400" b="1" dirty="0" smtClean="0">
                <a:ea typeface="ＭＳ Ｐゴシック" pitchFamily="-76" charset="-128"/>
              </a:rPr>
              <a:t>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ea typeface="ＭＳ Ｐゴシック" pitchFamily="-76" charset="-128"/>
              </a:rPr>
              <a:t>operational efficiency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-76" charset="-128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763662" y="1660028"/>
            <a:ext cx="2585313" cy="1612842"/>
          </a:xfrm>
          <a:prstGeom prst="wedgeRoundRectCallout">
            <a:avLst>
              <a:gd name="adj1" fmla="val 71330"/>
              <a:gd name="adj2" fmla="val 38732"/>
              <a:gd name="adj3" fmla="val 16667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Ｐゴシック" pitchFamily="-76" charset="-128"/>
              </a:rPr>
              <a:t>Voice Service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ＭＳ Ｐゴシック" pitchFamily="-76" charset="-128"/>
              </a:rPr>
              <a:t>: ‘97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ＭＳ Ｐゴシック" pitchFamily="-76" charset="-128"/>
              </a:rPr>
              <a:t>Auryst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ＭＳ Ｐゴシック" pitchFamily="-76" charset="-128"/>
              </a:rPr>
              <a:t>, ‘03 PESQ, ‘12 POLQA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ea typeface="ＭＳ Ｐゴシック" pitchFamily="-76" charset="-128"/>
              </a:rPr>
              <a:t>Video-Audio Services</a:t>
            </a:r>
            <a:r>
              <a:rPr lang="en-US" sz="1600" b="1" dirty="0" smtClean="0">
                <a:solidFill>
                  <a:schemeClr val="accent3"/>
                </a:solidFill>
                <a:ea typeface="ＭＳ Ｐゴシック" pitchFamily="-76" charset="-128"/>
              </a:rPr>
              <a:t>: ‘08 VSQI/MTQI,  ’12 PEVQ, ‘12 </a:t>
            </a:r>
            <a:r>
              <a:rPr lang="en-US" sz="1600" b="1" dirty="0" err="1" smtClean="0">
                <a:solidFill>
                  <a:schemeClr val="accent3"/>
                </a:solidFill>
                <a:ea typeface="ＭＳ Ｐゴシック" pitchFamily="-76" charset="-128"/>
              </a:rPr>
              <a:t>VQmon</a:t>
            </a:r>
            <a:r>
              <a:rPr lang="en-US" sz="1600" b="1" dirty="0" smtClean="0">
                <a:solidFill>
                  <a:schemeClr val="accent3"/>
                </a:solidFill>
                <a:ea typeface="ＭＳ Ｐゴシック" pitchFamily="-76" charset="-128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ea typeface="ＭＳ Ｐゴシック" pitchFamily="-76" charset="-128"/>
            </a:endParaRPr>
          </a:p>
        </p:txBody>
      </p:sp>
      <p:sp>
        <p:nvSpPr>
          <p:cNvPr id="21" name="Rounded Rectangle 10"/>
          <p:cNvSpPr>
            <a:spLocks noChangeArrowheads="1"/>
          </p:cNvSpPr>
          <p:nvPr/>
        </p:nvSpPr>
        <p:spPr bwMode="auto">
          <a:xfrm>
            <a:off x="134937" y="6135688"/>
            <a:ext cx="9540689" cy="411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Reduce troubleshooting time by using </a:t>
            </a:r>
            <a:r>
              <a:rPr lang="en-US" sz="1600" b="1" dirty="0" err="1" smtClean="0">
                <a:solidFill>
                  <a:schemeClr val="bg1"/>
                </a:solidFill>
              </a:rPr>
              <a:t>QoE</a:t>
            </a:r>
            <a:r>
              <a:rPr lang="en-US" sz="1600" b="1" dirty="0" smtClean="0">
                <a:solidFill>
                  <a:schemeClr val="bg1"/>
                </a:solidFill>
              </a:rPr>
              <a:t> centric mapping to </a:t>
            </a:r>
            <a:r>
              <a:rPr lang="en-US" sz="1600" b="1" dirty="0" err="1" smtClean="0">
                <a:solidFill>
                  <a:schemeClr val="bg1"/>
                </a:solidFill>
              </a:rPr>
              <a:t>QoS</a:t>
            </a:r>
            <a:r>
              <a:rPr lang="en-US" sz="1600" b="1" dirty="0" smtClean="0">
                <a:solidFill>
                  <a:schemeClr val="bg1"/>
                </a:solidFill>
              </a:rPr>
              <a:t> and KPIs per service type </a:t>
            </a:r>
            <a:endParaRPr lang="en-US" sz="1600" b="1" dirty="0"/>
          </a:p>
        </p:txBody>
      </p:sp>
      <p:pic>
        <p:nvPicPr>
          <p:cNvPr id="22" name="Picture 16" descr="http://t2.gstatic.com/images?q=tbn:ANd9GcRZCjr6-7eSDFLCVgW09l-axTZMfVU3zG7p0bmsgXFkDR3igNQi3A"/>
          <p:cNvPicPr>
            <a:picLocks noChangeAspect="1" noChangeArrowheads="1"/>
          </p:cNvPicPr>
          <p:nvPr/>
        </p:nvPicPr>
        <p:blipFill>
          <a:blip r:embed="rId8" cstate="print"/>
          <a:srcRect t="24402" b="22083"/>
          <a:stretch>
            <a:fillRect/>
          </a:stretch>
        </p:blipFill>
        <p:spPr bwMode="auto">
          <a:xfrm>
            <a:off x="8415407" y="1799830"/>
            <a:ext cx="967732" cy="3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 bwMode="auto">
          <a:xfrm>
            <a:off x="7411544" y="5371114"/>
            <a:ext cx="2494456" cy="591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dirty="0" smtClean="0"/>
              <a:t>Physical layer details like</a:t>
            </a:r>
          </a:p>
          <a:p>
            <a:pPr lvl="0" algn="ctr"/>
            <a:r>
              <a:rPr lang="en-US" sz="1400" b="1" dirty="0" smtClean="0"/>
              <a:t>coverage and interference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820494" y="2747641"/>
            <a:ext cx="2855133" cy="10504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dirty="0" smtClean="0"/>
              <a:t>Upper Layers  (IP/User Data Protocol , IP/Transport Control Protocol): Throughput, Delay, Packet Loss, </a:t>
            </a:r>
            <a:r>
              <a:rPr lang="en-US" sz="1400" b="1" dirty="0" err="1" smtClean="0"/>
              <a:t>Rebuffering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890086" y="4124921"/>
            <a:ext cx="3015913" cy="9446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dirty="0" smtClean="0"/>
              <a:t>Layers 2 &amp; 3 messaging reports related to </a:t>
            </a:r>
            <a:r>
              <a:rPr lang="en-US" sz="1400" b="1" dirty="0" err="1" smtClean="0"/>
              <a:t>QoE</a:t>
            </a:r>
            <a:r>
              <a:rPr lang="en-US" sz="1400" b="1" dirty="0" smtClean="0"/>
              <a:t> dimensions like PDP context, HO info, codec usage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540932" y="1660028"/>
            <a:ext cx="2305499" cy="7463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dirty="0" smtClean="0"/>
              <a:t>Application Layer</a:t>
            </a:r>
          </a:p>
          <a:p>
            <a:pPr lvl="0" algn="ctr"/>
            <a:r>
              <a:rPr lang="en-US" sz="1400" b="1" dirty="0" smtClean="0"/>
              <a:t>(accessibility, </a:t>
            </a:r>
            <a:r>
              <a:rPr lang="en-US" sz="1400" b="1" dirty="0" err="1" smtClean="0"/>
              <a:t>retainability</a:t>
            </a:r>
            <a:r>
              <a:rPr lang="en-US" sz="1400" b="1" dirty="0" smtClean="0"/>
              <a:t>, integrity</a:t>
            </a:r>
            <a:r>
              <a:rPr lang="en-US" sz="800" b="1" dirty="0" smtClean="0"/>
              <a:t>)</a:t>
            </a:r>
            <a:endParaRPr lang="en-US" sz="800" b="1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 bwMode="auto">
          <a:xfrm>
            <a:off x="9210100" y="6546850"/>
            <a:ext cx="200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6A4AF5-D427-442C-A476-26A0D7BF715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76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76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7850463" y="1884557"/>
            <a:ext cx="501805" cy="215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3245" y="1371113"/>
            <a:ext cx="9067943" cy="443198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CHALLENGES EMERGing </a:t>
            </a:r>
            <a:r>
              <a:rPr lang="de-CH" dirty="0"/>
              <a:t>FROM </a:t>
            </a:r>
            <a:r>
              <a:rPr lang="de-CH" dirty="0" smtClean="0"/>
              <a:t>LTE </a:t>
            </a:r>
            <a:endParaRPr lang="de-CH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225425" y="4833937"/>
            <a:ext cx="917575" cy="593725"/>
          </a:xfrm>
          <a:prstGeom prst="rect">
            <a:avLst/>
          </a:prstGeom>
          <a:solidFill>
            <a:srgbClr val="FF783C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1211262" y="5495925"/>
            <a:ext cx="323850" cy="201612"/>
          </a:xfrm>
          <a:prstGeom prst="rect">
            <a:avLst/>
          </a:prstGeom>
          <a:solidFill>
            <a:srgbClr val="F3FF0E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Dr. Irina Cotanis                                    ITU-T QSDG, Dubai, November 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5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887" y="604548"/>
            <a:ext cx="8371743" cy="738664"/>
          </a:xfrm>
        </p:spPr>
        <p:txBody>
          <a:bodyPr/>
          <a:lstStyle/>
          <a:p>
            <a:r>
              <a:rPr lang="en-US" sz="2000" dirty="0" err="1" smtClean="0"/>
              <a:t>VoLTE</a:t>
            </a:r>
            <a:r>
              <a:rPr lang="en-US" sz="2000" dirty="0" smtClean="0"/>
              <a:t>-</a:t>
            </a:r>
            <a:r>
              <a:rPr lang="en-US" sz="2000" dirty="0" err="1" smtClean="0"/>
              <a:t>ViLTE</a:t>
            </a:r>
            <a:r>
              <a:rPr lang="en-US" sz="2000" dirty="0" smtClean="0"/>
              <a:t>-RCS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83702" y="6561852"/>
            <a:ext cx="4215898" cy="123111"/>
          </a:xfrm>
        </p:spPr>
        <p:txBody>
          <a:bodyPr/>
          <a:lstStyle/>
          <a:p>
            <a:r>
              <a:rPr lang="en-US" smtClean="0"/>
              <a:t>Dr. Irina Cotanis                                    ITU-T QSDG, Dubai, November  2014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2969339"/>
              </p:ext>
            </p:extLst>
          </p:nvPr>
        </p:nvGraphicFramePr>
        <p:xfrm>
          <a:off x="702869" y="1250899"/>
          <a:ext cx="5644897" cy="386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226116" y="5438843"/>
            <a:ext cx="5461006" cy="141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900" cap="all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400" dirty="0">
              <a:ea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endParaRPr lang="en-US" sz="1400" dirty="0">
              <a:ea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endParaRPr lang="en-US" sz="1400" dirty="0">
              <a:ea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1800" b="1" dirty="0">
                <a:ea typeface="Calibri" pitchFamily="34" charset="0"/>
                <a:cs typeface="Times New Roman" pitchFamily="18" charset="0"/>
              </a:rPr>
              <a:t>Call control performance</a:t>
            </a:r>
          </a:p>
          <a:p>
            <a:pPr marL="803275" lvl="1" indent="-17938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Session set-up: SIP signaling statistics / IMS Registration, RTT</a:t>
            </a:r>
          </a:p>
          <a:p>
            <a:pPr marL="803275" lvl="1" indent="-17938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Session Accessibility, </a:t>
            </a:r>
            <a:r>
              <a:rPr lang="en-US" sz="1400" dirty="0" err="1">
                <a:ea typeface="Calibri" pitchFamily="34" charset="0"/>
                <a:cs typeface="Times New Roman" pitchFamily="18" charset="0"/>
              </a:rPr>
              <a:t>Retainability</a:t>
            </a:r>
            <a:endParaRPr lang="en-US" sz="1400" dirty="0">
              <a:ea typeface="Calibri" pitchFamily="34" charset="0"/>
              <a:cs typeface="Times New Roman" pitchFamily="18" charset="0"/>
            </a:endParaRPr>
          </a:p>
          <a:p>
            <a:pPr marL="803275" lvl="1" indent="-17938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a typeface="ＭＳ Ｐゴシック" pitchFamily="-76" charset="-128"/>
                <a:cs typeface="Times New Roman" pitchFamily="18" charset="0"/>
              </a:rPr>
              <a:t>QCI allocation verification</a:t>
            </a:r>
          </a:p>
          <a:p>
            <a:pPr marL="803275" lvl="1" indent="-17938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ea typeface="ＭＳ Ｐゴシック" pitchFamily="-76" charset="-128"/>
                <a:cs typeface="Times New Roman" pitchFamily="18" charset="0"/>
              </a:rPr>
              <a:t>LTE RRC connection and HO statistics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285676" y="1315897"/>
            <a:ext cx="4600978" cy="37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1" kern="0" dirty="0">
                <a:ea typeface="ＭＳ Ｐゴシック" pitchFamily="-76" charset="-128"/>
                <a:cs typeface="Times New Roman" pitchFamily="18" charset="0"/>
              </a:rPr>
              <a:t>Call </a:t>
            </a:r>
            <a:r>
              <a:rPr lang="en-US" sz="1800" b="1" kern="0" dirty="0" smtClean="0">
                <a:ea typeface="ＭＳ Ｐゴシック" pitchFamily="-76" charset="-128"/>
                <a:cs typeface="Times New Roman" pitchFamily="18" charset="0"/>
              </a:rPr>
              <a:t>Quality </a:t>
            </a:r>
            <a:r>
              <a:rPr lang="en-US" sz="1800" b="1" kern="0" dirty="0">
                <a:ea typeface="ＭＳ Ｐゴシック" pitchFamily="-76" charset="-128"/>
                <a:cs typeface="Times New Roman" pitchFamily="18" charset="0"/>
              </a:rPr>
              <a:t>as </a:t>
            </a:r>
            <a:r>
              <a:rPr lang="en-US" sz="1800" b="1" kern="0" dirty="0" smtClean="0">
                <a:ea typeface="ＭＳ Ｐゴシック" pitchFamily="-76" charset="-128"/>
                <a:cs typeface="Times New Roman" pitchFamily="18" charset="0"/>
              </a:rPr>
              <a:t>Perceived </a:t>
            </a:r>
            <a:r>
              <a:rPr lang="en-US" sz="1800" b="1" kern="0" dirty="0">
                <a:ea typeface="ＭＳ Ｐゴシック" pitchFamily="-76" charset="-128"/>
                <a:cs typeface="Times New Roman" pitchFamily="18" charset="0"/>
              </a:rPr>
              <a:t>by </a:t>
            </a:r>
            <a:r>
              <a:rPr lang="en-US" sz="1800" b="1" kern="0" dirty="0" smtClean="0">
                <a:ea typeface="ＭＳ Ｐゴシック" pitchFamily="-76" charset="-128"/>
                <a:cs typeface="Times New Roman" pitchFamily="18" charset="0"/>
              </a:rPr>
              <a:t>Subscribers</a:t>
            </a:r>
            <a:endParaRPr lang="en-US" sz="1800" b="1" kern="0" dirty="0">
              <a:ea typeface="ＭＳ Ｐゴシック" pitchFamily="-76" charset="-128"/>
              <a:cs typeface="Times New Roman" pitchFamily="18" charset="0"/>
            </a:endParaRP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MOS / ITU-T P.863; J.247 &amp; P.120x.x based  (video)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On device </a:t>
            </a:r>
            <a:r>
              <a:rPr lang="en-US" sz="1400" kern="0" dirty="0" err="1">
                <a:ea typeface="ＭＳ Ｐゴシック" pitchFamily="-76" charset="-128"/>
                <a:cs typeface="Times New Roman" pitchFamily="18" charset="0"/>
              </a:rPr>
              <a:t>VoLTE</a:t>
            </a: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 </a:t>
            </a:r>
            <a:r>
              <a:rPr lang="en-US" sz="1400" kern="0" dirty="0" smtClean="0">
                <a:ea typeface="ＭＳ Ｐゴシック" pitchFamily="-76" charset="-128"/>
                <a:cs typeface="Times New Roman" pitchFamily="18" charset="0"/>
              </a:rPr>
              <a:t>client: </a:t>
            </a: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re-buffering/time scaling for voice; error concealment  type for video 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Voice path delay (“mouth to ear”), echo, video – voice lip sync 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RTP Packet loss, latency, jitter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HOIT (LTE HO, </a:t>
            </a:r>
            <a:r>
              <a:rPr lang="en-US" sz="1400" kern="0" dirty="0" err="1">
                <a:ea typeface="ＭＳ Ｐゴシック" pitchFamily="-76" charset="-128"/>
                <a:cs typeface="Times New Roman" pitchFamily="18" charset="0"/>
              </a:rPr>
              <a:t>eSRVCC</a:t>
            </a:r>
            <a:r>
              <a:rPr lang="en-US" sz="1400" kern="0" dirty="0">
                <a:ea typeface="ＭＳ Ｐゴシック" pitchFamily="-76" charset="-128"/>
                <a:cs typeface="Times New Roman" pitchFamily="18" charset="0"/>
              </a:rPr>
              <a:t>)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</a:rPr>
              <a:t>Throughput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kern="0" dirty="0">
                <a:latin typeface="Arial" pitchFamily="34" charset="0"/>
                <a:ea typeface="+mn-ea"/>
                <a:cs typeface="Arial" pitchFamily="34" charset="0"/>
              </a:rPr>
              <a:t>Voice /video codec type and bit rates  </a:t>
            </a:r>
          </a:p>
          <a:p>
            <a:pPr marL="358775" lvl="1" indent="-1800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om_TEMPS_090430">
  <a:themeElements>
    <a:clrScheme name="Ascom_TEMPS_090430 1">
      <a:dk1>
        <a:srgbClr val="000000"/>
      </a:dk1>
      <a:lt1>
        <a:srgbClr val="FFFFFF"/>
      </a:lt1>
      <a:dk2>
        <a:srgbClr val="FF0000"/>
      </a:dk2>
      <a:lt2>
        <a:srgbClr val="AA254D"/>
      </a:lt2>
      <a:accent1>
        <a:srgbClr val="467BB4"/>
      </a:accent1>
      <a:accent2>
        <a:srgbClr val="576E00"/>
      </a:accent2>
      <a:accent3>
        <a:srgbClr val="FFFFFF"/>
      </a:accent3>
      <a:accent4>
        <a:srgbClr val="000000"/>
      </a:accent4>
      <a:accent5>
        <a:srgbClr val="B0BFD6"/>
      </a:accent5>
      <a:accent6>
        <a:srgbClr val="4E6300"/>
      </a:accent6>
      <a:hlink>
        <a:srgbClr val="FF783C"/>
      </a:hlink>
      <a:folHlink>
        <a:srgbClr val="F3FF0E"/>
      </a:folHlink>
    </a:clrScheme>
    <a:fontScheme name="Ascom_TEMPS_09043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Ascom_TEMPS_090430 1">
        <a:dk1>
          <a:srgbClr val="000000"/>
        </a:dk1>
        <a:lt1>
          <a:srgbClr val="FFFFFF"/>
        </a:lt1>
        <a:dk2>
          <a:srgbClr val="FF0000"/>
        </a:dk2>
        <a:lt2>
          <a:srgbClr val="AA254D"/>
        </a:lt2>
        <a:accent1>
          <a:srgbClr val="467BB4"/>
        </a:accent1>
        <a:accent2>
          <a:srgbClr val="576E00"/>
        </a:accent2>
        <a:accent3>
          <a:srgbClr val="FFFFFF"/>
        </a:accent3>
        <a:accent4>
          <a:srgbClr val="000000"/>
        </a:accent4>
        <a:accent5>
          <a:srgbClr val="B0BFD6"/>
        </a:accent5>
        <a:accent6>
          <a:srgbClr val="4E6300"/>
        </a:accent6>
        <a:hlink>
          <a:srgbClr val="FF783C"/>
        </a:hlink>
        <a:folHlink>
          <a:srgbClr val="F3FF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813AF93645C498D5EB94EA4DDAB5E" ma:contentTypeVersion="3" ma:contentTypeDescription="Create a new document." ma:contentTypeScope="" ma:versionID="d43a9802b3df4659d7b4ce6b5091fa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08416b8a67de3dd357de318afa7e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57735-AAB0-410B-9148-FC3B909EA2E9}"/>
</file>

<file path=customXml/itemProps2.xml><?xml version="1.0" encoding="utf-8"?>
<ds:datastoreItem xmlns:ds="http://schemas.openxmlformats.org/officeDocument/2006/customXml" ds:itemID="{6928F168-FAA9-4CFC-AF45-EE208F09BB81}"/>
</file>

<file path=customXml/itemProps3.xml><?xml version="1.0" encoding="utf-8"?>
<ds:datastoreItem xmlns:ds="http://schemas.openxmlformats.org/officeDocument/2006/customXml" ds:itemID="{35E61768-2518-4AA8-9BBF-F58BAA277522}"/>
</file>

<file path=docProps/app.xml><?xml version="1.0" encoding="utf-8"?>
<Properties xmlns="http://schemas.openxmlformats.org/officeDocument/2006/extended-properties" xmlns:vt="http://schemas.openxmlformats.org/officeDocument/2006/docPropsVTypes">
  <Template>Ascom_TEMPS_090430</Template>
  <TotalTime>11264</TotalTime>
  <Words>2047</Words>
  <Application>Microsoft Office PowerPoint</Application>
  <PresentationFormat>A4 Paper (210x297 mm)</PresentationFormat>
  <Paragraphs>366</Paragraphs>
  <Slides>21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Ascom_TEMPS_090430</vt:lpstr>
      <vt:lpstr>Visio</vt:lpstr>
      <vt:lpstr>ITU-TQSDG - DUBAI ASCOM PRESENTATION: QoS and qoe in lte mobile networks</vt:lpstr>
      <vt:lpstr>Who We Are</vt:lpstr>
      <vt:lpstr>Agenda</vt:lpstr>
      <vt:lpstr>LTE QoE-QoS KPI MAPPING RELATIONSHIPS  </vt:lpstr>
      <vt:lpstr>ASCOM’s APPROACH ON QoS/QoE CYCLE =&gt; SAME AS ITU’s (ITU-T G.1000)   </vt:lpstr>
      <vt:lpstr>LTE QoE- QoS - KPIs MAPPING</vt:lpstr>
      <vt:lpstr> </vt:lpstr>
      <vt:lpstr>CHALLENGES EMERGing FROM LTE </vt:lpstr>
      <vt:lpstr>VoLTE-ViLTE-RCS EXPERIENCE</vt:lpstr>
      <vt:lpstr>MOBILE VIDEO STREAMING EXPERIENCE</vt:lpstr>
      <vt:lpstr>VoLTE QoE AND ITS ROOT CAUSES (QoS, KPIs SOURCES)</vt:lpstr>
      <vt:lpstr>MOBILE VIDEO STREAMING QoE AND ITS ROOT CAUSES (QoS, KPIs SOURCES) </vt:lpstr>
      <vt:lpstr>ASCOM LTE QoE/QoE TESTING APPROACHES</vt:lpstr>
      <vt:lpstr>UNDERSTAND AND USE ITU-T BASED QoE METRICS  BEST FITTED TO THE SERVICE BEING TESTED  LTE VOICE AND MOBILE VIDEO SERVICES </vt:lpstr>
      <vt:lpstr>SHARING EXPERIENCE: SOME USE CASES</vt:lpstr>
      <vt:lpstr>VoLTE MOS SCORE and VoLTE KPI’s/QoS</vt:lpstr>
      <vt:lpstr>ADAPTIVE STREAMING QoE AND QoS/KPIs       </vt:lpstr>
      <vt:lpstr>CONCLUSIONS</vt:lpstr>
      <vt:lpstr>A FULL QoE/QOS CYCLE SOLUTION FOR LTE NETWORK AND SERVICES</vt:lpstr>
      <vt:lpstr>CONCLUSIONS</vt:lpstr>
      <vt:lpstr>Thank you</vt:lpstr>
    </vt:vector>
  </TitlesOfParts>
  <Manager>Prathima Simha</Manager>
  <Company>Ascom Network Testing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Perspective on Voice and Data Services Benchmarking</dc:title>
  <dc:subject>Version 2.0</dc:subject>
  <dc:creator>Irina Cotanis</dc:creator>
  <cp:keywords>Ascom, Benchmarking</cp:keywords>
  <cp:lastModifiedBy>Aloran, Rakan</cp:lastModifiedBy>
  <cp:revision>791</cp:revision>
  <cp:lastPrinted>2014-02-28T18:45:30Z</cp:lastPrinted>
  <dcterms:created xsi:type="dcterms:W3CDTF">2009-05-14T09:25:00Z</dcterms:created>
  <dcterms:modified xsi:type="dcterms:W3CDTF">2014-11-02T06:07:36Z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0x010100416813AF93645C498D5EB94EA4DDAB5E</vt:lpwstr>
  </property>
</Properties>
</file>