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13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01" r:id="rId2"/>
    <p:sldId id="303" r:id="rId3"/>
    <p:sldId id="304" r:id="rId4"/>
    <p:sldId id="305" r:id="rId5"/>
    <p:sldId id="309" r:id="rId6"/>
    <p:sldId id="313" r:id="rId7"/>
    <p:sldId id="310" r:id="rId8"/>
    <p:sldId id="314" r:id="rId9"/>
    <p:sldId id="311" r:id="rId10"/>
    <p:sldId id="317" r:id="rId11"/>
    <p:sldId id="315" r:id="rId12"/>
    <p:sldId id="316" r:id="rId13"/>
    <p:sldId id="318" r:id="rId14"/>
  </p:sldIdLst>
  <p:sldSz cx="9144000" cy="6858000" type="screen4x3"/>
  <p:notesSz cx="9928225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46" autoAdjust="0"/>
    <p:restoredTop sz="94656" autoAdjust="0"/>
  </p:normalViewPr>
  <p:slideViewPr>
    <p:cSldViewPr snapToGrid="0" snapToObjects="1" showGuides="1">
      <p:cViewPr varScale="1">
        <p:scale>
          <a:sx n="68" d="100"/>
          <a:sy n="68" d="100"/>
        </p:scale>
        <p:origin x="49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10" d="100"/>
          <a:sy n="110" d="100"/>
        </p:scale>
        <p:origin x="64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3699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043458-52AD-4732-8CDD-1DD0811904F2}" type="datetimeFigureOut">
              <a:rPr lang="en-US" smtClean="0"/>
              <a:t>07/09/2015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6617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3699" y="6456617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9C3D32-BE30-4FAD-8B4A-E63DFB821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46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5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6" y="5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9933D4-F91A-4EA5-9A61-A67F16632459}" type="datetimeFigureOut">
              <a:rPr lang="en-US" smtClean="0"/>
              <a:t>07/09/2015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91" y="3228979"/>
            <a:ext cx="7943850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6456368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6" y="6456368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ECFA5-82D6-4FAA-AC71-4FE3398F1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427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CFA5-82D6-4FAA-AC71-4FE3398F152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079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CFA5-82D6-4FAA-AC71-4FE3398F152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079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506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32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2083"/>
            <a:ext cx="2057400" cy="52599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2083"/>
            <a:ext cx="6019800" cy="52599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37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446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58ED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459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56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5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32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7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3250"/>
            <a:ext cx="3008313" cy="831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3250"/>
            <a:ext cx="5111750" cy="51223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2904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41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6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59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68500"/>
            <a:ext cx="8229600" cy="3831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17643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fld id="{283C63E4-F9BE-C24A-B4FF-309EB18BA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63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2">
              <a:lumMod val="60000"/>
              <a:lumOff val="40000"/>
            </a:schemeClr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83625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endParaRPr lang="en-US" sz="5400" dirty="0">
              <a:solidFill>
                <a:srgbClr val="558ED5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4910596"/>
            <a:ext cx="8229600" cy="743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85522"/>
            <a:ext cx="8229600" cy="1828800"/>
          </a:xfrm>
        </p:spPr>
        <p:txBody>
          <a:bodyPr>
            <a:noAutofit/>
          </a:bodyPr>
          <a:lstStyle/>
          <a:p>
            <a:r>
              <a:rPr lang="en-US" sz="2800" dirty="0"/>
              <a:t>ITU Workshop on </a:t>
            </a:r>
            <a:r>
              <a:rPr lang="en-US" sz="2800" dirty="0" smtClean="0"/>
              <a:t>“Performance, QoS and QoE of Emerging Networks and Services</a:t>
            </a:r>
            <a:br>
              <a:rPr lang="en-US" sz="2800" dirty="0" smtClean="0"/>
            </a:br>
            <a:r>
              <a:rPr lang="en-US" sz="2800" dirty="0" smtClean="0"/>
              <a:t>Athens, Greece, 8 September 2015</a:t>
            </a:r>
            <a:endParaRPr lang="en-US" sz="2400" i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2451886"/>
            <a:ext cx="8229600" cy="3202433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sz="16000" b="1" dirty="0" smtClean="0"/>
              <a:t/>
            </a:r>
            <a:br>
              <a:rPr lang="en-US" sz="16000" b="1" dirty="0" smtClean="0"/>
            </a:br>
            <a:r>
              <a:rPr lang="en-US" sz="12800" b="1" dirty="0" smtClean="0"/>
              <a:t>Monitoring </a:t>
            </a:r>
            <a:r>
              <a:rPr lang="en-US" sz="12800" b="1" dirty="0" err="1"/>
              <a:t>QoE</a:t>
            </a:r>
            <a:r>
              <a:rPr lang="en-US" sz="12800" b="1" dirty="0"/>
              <a:t> and </a:t>
            </a:r>
            <a:r>
              <a:rPr lang="en-US" sz="12800" b="1" dirty="0" err="1"/>
              <a:t>QoS</a:t>
            </a:r>
            <a:r>
              <a:rPr lang="en-US" sz="12800" b="1" dirty="0"/>
              <a:t> in Convergent </a:t>
            </a:r>
            <a:r>
              <a:rPr lang="en-US" sz="12800" b="1" dirty="0" smtClean="0"/>
              <a:t>Networks</a:t>
            </a:r>
          </a:p>
          <a:p>
            <a:pPr marL="0" indent="0" algn="ctr">
              <a:buNone/>
            </a:pPr>
            <a:r>
              <a:rPr lang="en-US" sz="12800" b="1" dirty="0" smtClean="0"/>
              <a:t>Case </a:t>
            </a:r>
            <a:r>
              <a:rPr lang="en-US" sz="12800" b="1" dirty="0"/>
              <a:t>Study</a:t>
            </a:r>
            <a:r>
              <a:rPr lang="en-US" sz="12800" b="1" dirty="0" smtClean="0"/>
              <a:t>: Brazil</a:t>
            </a:r>
          </a:p>
          <a:p>
            <a:pPr marL="0" indent="0" algn="ctr">
              <a:buNone/>
            </a:pPr>
            <a:endParaRPr lang="en-US" sz="16000" b="1" dirty="0" smtClean="0"/>
          </a:p>
          <a:p>
            <a:pPr marL="0" indent="0" algn="ctr">
              <a:buSzPct val="75000"/>
              <a:buNone/>
            </a:pPr>
            <a:r>
              <a:rPr lang="en-GB" sz="11200" b="1" dirty="0"/>
              <a:t>Tiago Sousa </a:t>
            </a:r>
            <a:r>
              <a:rPr lang="en-GB" sz="11200" b="1" dirty="0" smtClean="0"/>
              <a:t>Prado</a:t>
            </a:r>
            <a:endParaRPr lang="en-GB" sz="11200" b="1" dirty="0"/>
          </a:p>
          <a:p>
            <a:pPr marL="0" indent="0" algn="ctr">
              <a:buSzPct val="75000"/>
              <a:buNone/>
            </a:pPr>
            <a:r>
              <a:rPr lang="en-GB" sz="8000" b="1" dirty="0"/>
              <a:t>Specialist on </a:t>
            </a:r>
            <a:r>
              <a:rPr lang="en-GB" sz="8000" b="1" dirty="0" smtClean="0"/>
              <a:t>Regulatory Affairs - </a:t>
            </a:r>
            <a:r>
              <a:rPr lang="en-GB" sz="8000" b="1" dirty="0"/>
              <a:t>Advisor </a:t>
            </a:r>
            <a:r>
              <a:rPr lang="en-GB" sz="8000" b="1" dirty="0" smtClean="0"/>
              <a:t>- ANATEL</a:t>
            </a:r>
            <a:r>
              <a:rPr lang="en-GB" sz="8000" b="1" dirty="0"/>
              <a:t>/Brazil</a:t>
            </a:r>
          </a:p>
          <a:p>
            <a:pPr marL="0" indent="0" algn="ctr">
              <a:buSzPct val="75000"/>
              <a:buNone/>
            </a:pPr>
            <a:r>
              <a:rPr lang="en-GB" sz="8000" b="1" dirty="0" err="1"/>
              <a:t>tiago.prado@</a:t>
            </a:r>
            <a:r>
              <a:rPr lang="en-GB" sz="8000" b="1" dirty="0" err="1" smtClean="0"/>
              <a:t>anatel.gov.br</a:t>
            </a:r>
            <a:endParaRPr lang="en-GB" sz="8000" b="1" dirty="0"/>
          </a:p>
        </p:txBody>
      </p:sp>
    </p:spTree>
    <p:extLst>
      <p:ext uri="{BB962C8B-B14F-4D97-AF65-F5344CB8AC3E}">
        <p14:creationId xmlns:p14="http://schemas.microsoft.com/office/powerpoint/2010/main" val="14141434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Re-thinking the strategy for 2017 and </a:t>
            </a:r>
            <a:r>
              <a:rPr lang="en-US" altLang="en-US" dirty="0" smtClean="0"/>
              <a:t>ahead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66080"/>
            <a:ext cx="8686800" cy="4340297"/>
          </a:xfrm>
        </p:spPr>
        <p:txBody>
          <a:bodyPr>
            <a:normAutofit fontScale="62500" lnSpcReduction="20000"/>
          </a:bodyPr>
          <a:lstStyle/>
          <a:p>
            <a:r>
              <a:rPr lang="en-US" altLang="en-US" sz="4500" dirty="0" smtClean="0"/>
              <a:t>Monitor just the most relevant KPIs in convergent operations</a:t>
            </a:r>
            <a:endParaRPr lang="en-US" altLang="en-US" sz="3800" dirty="0" smtClean="0"/>
          </a:p>
          <a:p>
            <a:pPr lvl="1">
              <a:lnSpc>
                <a:spcPct val="120000"/>
              </a:lnSpc>
              <a:buFont typeface="Wingdings" charset="2"/>
              <a:buChar char="§"/>
            </a:pPr>
            <a:r>
              <a:rPr lang="en-US" altLang="en-US" sz="3800" dirty="0" smtClean="0"/>
              <a:t>Network, customer services</a:t>
            </a:r>
            <a:r>
              <a:rPr lang="en-US" altLang="en-US" sz="3800" dirty="0"/>
              <a:t> </a:t>
            </a:r>
            <a:r>
              <a:rPr lang="en-US" altLang="en-US" sz="3800" dirty="0" smtClean="0"/>
              <a:t>and </a:t>
            </a:r>
            <a:r>
              <a:rPr lang="en-US" altLang="en-US" sz="3800" dirty="0"/>
              <a:t>b</a:t>
            </a:r>
            <a:r>
              <a:rPr lang="en-US" altLang="en-US" sz="3800" dirty="0" smtClean="0"/>
              <a:t>illing aspects </a:t>
            </a:r>
          </a:p>
          <a:p>
            <a:pPr lvl="1">
              <a:lnSpc>
                <a:spcPct val="120000"/>
              </a:lnSpc>
              <a:buFont typeface="Wingdings" charset="2"/>
              <a:buChar char="§"/>
            </a:pPr>
            <a:r>
              <a:rPr lang="en-US" altLang="en-US" sz="3800" dirty="0" smtClean="0"/>
              <a:t>Alignment between KPIs monitored by </a:t>
            </a:r>
            <a:r>
              <a:rPr lang="en-US" altLang="en-US" sz="3800" dirty="0" err="1" smtClean="0"/>
              <a:t>Anatel</a:t>
            </a:r>
            <a:r>
              <a:rPr lang="en-US" altLang="en-US" sz="3800" dirty="0" smtClean="0"/>
              <a:t> and by Operators</a:t>
            </a:r>
          </a:p>
          <a:p>
            <a:pPr lvl="1">
              <a:lnSpc>
                <a:spcPct val="120000"/>
              </a:lnSpc>
              <a:buFont typeface="Wingdings" charset="2"/>
              <a:buChar char="§"/>
            </a:pPr>
            <a:r>
              <a:rPr lang="en-US" altLang="en-US" sz="3800" dirty="0" smtClean="0"/>
              <a:t>As few KPIs as possible, with results consolidated by comparable Indexes</a:t>
            </a:r>
          </a:p>
          <a:p>
            <a:pPr lvl="1">
              <a:lnSpc>
                <a:spcPct val="120000"/>
              </a:lnSpc>
              <a:buFont typeface="Wingdings" charset="2"/>
              <a:buChar char="§"/>
            </a:pPr>
            <a:r>
              <a:rPr lang="en-US" altLang="en-US" sz="3800" dirty="0" smtClean="0"/>
              <a:t>Consumer-friendly KPIs preferred (better consumer awareness)</a:t>
            </a:r>
          </a:p>
          <a:p>
            <a:pPr lvl="1">
              <a:lnSpc>
                <a:spcPct val="120000"/>
              </a:lnSpc>
              <a:buFont typeface="Wingdings" charset="2"/>
              <a:buChar char="§"/>
            </a:pPr>
            <a:r>
              <a:rPr lang="en-US" altLang="en-US" sz="3800" dirty="0" err="1" smtClean="0"/>
              <a:t>QoE</a:t>
            </a:r>
            <a:r>
              <a:rPr lang="en-US" altLang="en-US" sz="3800" dirty="0" smtClean="0"/>
              <a:t> and Consumer Satisfaction</a:t>
            </a:r>
          </a:p>
        </p:txBody>
      </p:sp>
    </p:spTree>
    <p:extLst>
      <p:ext uri="{BB962C8B-B14F-4D97-AF65-F5344CB8AC3E}">
        <p14:creationId xmlns:p14="http://schemas.microsoft.com/office/powerpoint/2010/main" val="3579819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Re-thinking the strategy for 2017 and </a:t>
            </a:r>
            <a:r>
              <a:rPr lang="en-US" altLang="en-US" dirty="0" smtClean="0"/>
              <a:t>ahead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dirty="0" smtClean="0"/>
              <a:t>Focusing </a:t>
            </a:r>
            <a:r>
              <a:rPr lang="en-US" altLang="en-US" dirty="0"/>
              <a:t>on transparency and consumer empowerment:</a:t>
            </a:r>
          </a:p>
          <a:p>
            <a:pPr lvl="1">
              <a:buFont typeface="Wingdings" charset="2"/>
              <a:buChar char="§"/>
            </a:pPr>
            <a:r>
              <a:rPr lang="en-US" altLang="en-US" dirty="0"/>
              <a:t>Massive results dissemination </a:t>
            </a:r>
            <a:r>
              <a:rPr lang="en-US" altLang="en-US" dirty="0" smtClean="0"/>
              <a:t>(media, websites </a:t>
            </a:r>
            <a:r>
              <a:rPr lang="en-US" altLang="en-US" dirty="0"/>
              <a:t>and Apps)</a:t>
            </a:r>
          </a:p>
          <a:p>
            <a:pPr lvl="1">
              <a:buFont typeface="Wingdings" charset="2"/>
              <a:buChar char="§"/>
            </a:pPr>
            <a:r>
              <a:rPr lang="en-US" altLang="en-US" dirty="0"/>
              <a:t>Operators ranked in regional/local </a:t>
            </a:r>
            <a:r>
              <a:rPr lang="en-US" altLang="en-US" dirty="0" smtClean="0"/>
              <a:t>context</a:t>
            </a:r>
          </a:p>
          <a:p>
            <a:pPr lvl="1">
              <a:buFont typeface="Wingdings" charset="2"/>
              <a:buChar char="§"/>
            </a:pPr>
            <a:r>
              <a:rPr lang="en-US" altLang="en-US" dirty="0" smtClean="0"/>
              <a:t>Adaptive and focused action plans for fast improvements based on relevant KPIs and consumers complaints monitoring</a:t>
            </a:r>
          </a:p>
        </p:txBody>
      </p:sp>
    </p:spTree>
    <p:extLst>
      <p:ext uri="{BB962C8B-B14F-4D97-AF65-F5344CB8AC3E}">
        <p14:creationId xmlns:p14="http://schemas.microsoft.com/office/powerpoint/2010/main" val="26450634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Re-thinking the strategy for 2017 and </a:t>
            </a:r>
            <a:r>
              <a:rPr lang="en-US" altLang="en-US" dirty="0" smtClean="0"/>
              <a:t>ahead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692"/>
            <a:ext cx="8686800" cy="4237892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dirty="0" smtClean="0"/>
              <a:t>Flexibility</a:t>
            </a:r>
            <a:endParaRPr lang="en-US" altLang="en-US" dirty="0"/>
          </a:p>
          <a:p>
            <a:pPr lvl="2">
              <a:buFont typeface="Courier New"/>
              <a:buChar char="o"/>
            </a:pPr>
            <a:r>
              <a:rPr lang="pt-BR" sz="2600" dirty="0" err="1">
                <a:latin typeface="Calibri" panose="020F0502020204030204" pitchFamily="34" charset="0"/>
              </a:rPr>
              <a:t>Less</a:t>
            </a:r>
            <a:r>
              <a:rPr lang="pt-BR" sz="2600" dirty="0">
                <a:latin typeface="Calibri" panose="020F0502020204030204" pitchFamily="34" charset="0"/>
              </a:rPr>
              <a:t> </a:t>
            </a:r>
            <a:r>
              <a:rPr lang="pt-BR" sz="2600" dirty="0" err="1">
                <a:latin typeface="Calibri" panose="020F0502020204030204" pitchFamily="34" charset="0"/>
              </a:rPr>
              <a:t>obligations</a:t>
            </a:r>
            <a:r>
              <a:rPr lang="pt-BR" sz="2600" dirty="0">
                <a:latin typeface="Calibri" panose="020F0502020204030204" pitchFamily="34" charset="0"/>
              </a:rPr>
              <a:t> over </a:t>
            </a:r>
            <a:r>
              <a:rPr lang="pt-BR" sz="2600" dirty="0" err="1">
                <a:latin typeface="Calibri" panose="020F0502020204030204" pitchFamily="34" charset="0"/>
              </a:rPr>
              <a:t>small</a:t>
            </a:r>
            <a:r>
              <a:rPr lang="pt-BR" sz="2600" dirty="0">
                <a:latin typeface="Calibri" panose="020F0502020204030204" pitchFamily="34" charset="0"/>
              </a:rPr>
              <a:t> </a:t>
            </a:r>
            <a:r>
              <a:rPr lang="pt-BR" sz="2600" dirty="0" err="1">
                <a:latin typeface="Calibri" panose="020F0502020204030204" pitchFamily="34" charset="0"/>
              </a:rPr>
              <a:t>operators</a:t>
            </a:r>
            <a:r>
              <a:rPr lang="pt-BR" sz="2600" dirty="0">
                <a:latin typeface="Calibri" panose="020F0502020204030204" pitchFamily="34" charset="0"/>
              </a:rPr>
              <a:t> </a:t>
            </a:r>
            <a:r>
              <a:rPr lang="pt-BR" sz="2600" dirty="0" err="1">
                <a:latin typeface="Calibri" panose="020F0502020204030204" pitchFamily="34" charset="0"/>
              </a:rPr>
              <a:t>and</a:t>
            </a:r>
            <a:r>
              <a:rPr lang="pt-BR" sz="2600" dirty="0">
                <a:latin typeface="Calibri" panose="020F0502020204030204" pitchFamily="34" charset="0"/>
              </a:rPr>
              <a:t> </a:t>
            </a:r>
            <a:r>
              <a:rPr lang="pt-BR" sz="2600" dirty="0" err="1">
                <a:latin typeface="Calibri" panose="020F0502020204030204" pitchFamily="34" charset="0"/>
              </a:rPr>
              <a:t>niche</a:t>
            </a:r>
            <a:r>
              <a:rPr lang="pt-BR" sz="2600" dirty="0">
                <a:latin typeface="Calibri" panose="020F0502020204030204" pitchFamily="34" charset="0"/>
              </a:rPr>
              <a:t> </a:t>
            </a:r>
            <a:r>
              <a:rPr lang="pt-BR" sz="2600" dirty="0" err="1" smtClean="0">
                <a:latin typeface="Calibri" panose="020F0502020204030204" pitchFamily="34" charset="0"/>
              </a:rPr>
              <a:t>providers</a:t>
            </a:r>
            <a:endParaRPr lang="pt-BR" sz="2600" dirty="0">
              <a:latin typeface="Calibri" panose="020F0502020204030204" pitchFamily="34" charset="0"/>
            </a:endParaRPr>
          </a:p>
          <a:p>
            <a:pPr lvl="2">
              <a:buFont typeface="Courier New"/>
              <a:buChar char="o"/>
            </a:pPr>
            <a:r>
              <a:rPr lang="pt-BR" altLang="en-US" sz="2600" dirty="0" err="1" smtClean="0">
                <a:latin typeface="Calibri" panose="020F0502020204030204" pitchFamily="34" charset="0"/>
              </a:rPr>
              <a:t>Differentiation</a:t>
            </a:r>
            <a:r>
              <a:rPr lang="pt-BR" altLang="en-US" sz="2600" dirty="0" smtClean="0">
                <a:latin typeface="Calibri" panose="020F0502020204030204" pitchFamily="34" charset="0"/>
              </a:rPr>
              <a:t> </a:t>
            </a:r>
            <a:r>
              <a:rPr lang="pt-BR" altLang="en-US" sz="2600" dirty="0" err="1">
                <a:latin typeface="Calibri" panose="020F0502020204030204" pitchFamily="34" charset="0"/>
              </a:rPr>
              <a:t>of</a:t>
            </a:r>
            <a:r>
              <a:rPr lang="pt-BR" altLang="en-US" sz="2600" dirty="0">
                <a:latin typeface="Calibri" panose="020F0502020204030204" pitchFamily="34" charset="0"/>
              </a:rPr>
              <a:t> </a:t>
            </a:r>
            <a:r>
              <a:rPr lang="pt-BR" altLang="en-US" sz="2600" dirty="0" err="1" smtClean="0">
                <a:latin typeface="Calibri" panose="020F0502020204030204" pitchFamily="34" charset="0"/>
              </a:rPr>
              <a:t>KPIs</a:t>
            </a:r>
            <a:r>
              <a:rPr lang="pt-BR" altLang="en-US" sz="2600" dirty="0" smtClean="0">
                <a:latin typeface="Calibri" panose="020F0502020204030204" pitchFamily="34" charset="0"/>
              </a:rPr>
              <a:t> </a:t>
            </a:r>
            <a:r>
              <a:rPr lang="pt-BR" altLang="en-US" sz="2600" dirty="0" err="1" smtClean="0">
                <a:latin typeface="Calibri" panose="020F0502020204030204" pitchFamily="34" charset="0"/>
              </a:rPr>
              <a:t>monitored</a:t>
            </a:r>
            <a:r>
              <a:rPr lang="pt-BR" altLang="en-US" sz="2600" dirty="0" smtClean="0">
                <a:latin typeface="Calibri" panose="020F0502020204030204" pitchFamily="34" charset="0"/>
              </a:rPr>
              <a:t>, </a:t>
            </a:r>
            <a:r>
              <a:rPr lang="pt-BR" altLang="en-US" sz="2600" dirty="0" err="1">
                <a:latin typeface="Calibri" panose="020F0502020204030204" pitchFamily="34" charset="0"/>
              </a:rPr>
              <a:t>obligations</a:t>
            </a:r>
            <a:r>
              <a:rPr lang="pt-BR" altLang="en-US" sz="2600" dirty="0">
                <a:latin typeface="Calibri" panose="020F0502020204030204" pitchFamily="34" charset="0"/>
              </a:rPr>
              <a:t> </a:t>
            </a:r>
            <a:r>
              <a:rPr lang="pt-BR" altLang="en-US" sz="2600" dirty="0" err="1">
                <a:latin typeface="Calibri" panose="020F0502020204030204" pitchFamily="34" charset="0"/>
              </a:rPr>
              <a:t>and</a:t>
            </a:r>
            <a:r>
              <a:rPr lang="pt-BR" altLang="en-US" sz="2600" dirty="0">
                <a:latin typeface="Calibri" panose="020F0502020204030204" pitchFamily="34" charset="0"/>
              </a:rPr>
              <a:t> </a:t>
            </a:r>
            <a:r>
              <a:rPr lang="pt-BR" altLang="en-US" sz="2600" dirty="0" err="1">
                <a:latin typeface="Calibri" panose="020F0502020204030204" pitchFamily="34" charset="0"/>
              </a:rPr>
              <a:t>results</a:t>
            </a:r>
            <a:r>
              <a:rPr lang="pt-BR" altLang="en-US" sz="2600" dirty="0">
                <a:latin typeface="Calibri" panose="020F0502020204030204" pitchFamily="34" charset="0"/>
              </a:rPr>
              <a:t> </a:t>
            </a:r>
            <a:r>
              <a:rPr lang="pt-BR" altLang="en-US" sz="2600" dirty="0" err="1">
                <a:latin typeface="Calibri" panose="020F0502020204030204" pitchFamily="34" charset="0"/>
              </a:rPr>
              <a:t>dissemination</a:t>
            </a:r>
            <a:r>
              <a:rPr lang="pt-BR" altLang="en-US" sz="2600" dirty="0">
                <a:latin typeface="Calibri" panose="020F0502020204030204" pitchFamily="34" charset="0"/>
              </a:rPr>
              <a:t> </a:t>
            </a:r>
            <a:r>
              <a:rPr lang="pt-BR" altLang="en-US" sz="2600" dirty="0" err="1" smtClean="0">
                <a:latin typeface="Calibri" panose="020F0502020204030204" pitchFamily="34" charset="0"/>
              </a:rPr>
              <a:t>strategies</a:t>
            </a:r>
            <a:r>
              <a:rPr lang="pt-BR" altLang="en-US" sz="2600" dirty="0" smtClean="0">
                <a:latin typeface="Calibri" panose="020F0502020204030204" pitchFamily="34" charset="0"/>
              </a:rPr>
              <a:t> </a:t>
            </a:r>
            <a:r>
              <a:rPr lang="pt-BR" altLang="en-US" sz="2600" dirty="0" err="1" smtClean="0">
                <a:latin typeface="Calibri" panose="020F0502020204030204" pitchFamily="34" charset="0"/>
              </a:rPr>
              <a:t>undertaken</a:t>
            </a:r>
            <a:r>
              <a:rPr lang="pt-BR" altLang="en-US" sz="2600" dirty="0" smtClean="0">
                <a:latin typeface="Calibri" panose="020F0502020204030204" pitchFamily="34" charset="0"/>
              </a:rPr>
              <a:t> </a:t>
            </a:r>
            <a:r>
              <a:rPr lang="pt-BR" altLang="en-US" sz="2600" dirty="0" err="1">
                <a:latin typeface="Calibri" panose="020F0502020204030204" pitchFamily="34" charset="0"/>
              </a:rPr>
              <a:t>b</a:t>
            </a:r>
            <a:r>
              <a:rPr lang="pt-BR" altLang="en-US" sz="2600" dirty="0" err="1" smtClean="0">
                <a:latin typeface="Calibri" panose="020F0502020204030204" pitchFamily="34" charset="0"/>
              </a:rPr>
              <a:t>y</a:t>
            </a:r>
            <a:r>
              <a:rPr lang="pt-BR" altLang="en-US" sz="2600" dirty="0" smtClean="0">
                <a:latin typeface="Calibri" panose="020F0502020204030204" pitchFamily="34" charset="0"/>
              </a:rPr>
              <a:t> Anatel </a:t>
            </a:r>
            <a:r>
              <a:rPr lang="pt-BR" altLang="en-US" sz="2600" dirty="0" err="1" smtClean="0">
                <a:latin typeface="Calibri" panose="020F0502020204030204" pitchFamily="34" charset="0"/>
              </a:rPr>
              <a:t>based</a:t>
            </a:r>
            <a:r>
              <a:rPr lang="pt-BR" altLang="en-US" sz="2600" dirty="0" smtClean="0">
                <a:latin typeface="Calibri" panose="020F0502020204030204" pitchFamily="34" charset="0"/>
              </a:rPr>
              <a:t> </a:t>
            </a:r>
            <a:r>
              <a:rPr lang="pt-BR" altLang="en-US" sz="2600" dirty="0" err="1" smtClean="0">
                <a:latin typeface="Calibri" panose="020F0502020204030204" pitchFamily="34" charset="0"/>
              </a:rPr>
              <a:t>on</a:t>
            </a:r>
            <a:r>
              <a:rPr lang="pt-BR" altLang="en-US" sz="2600" dirty="0" smtClean="0">
                <a:latin typeface="Calibri" panose="020F0502020204030204" pitchFamily="34" charset="0"/>
              </a:rPr>
              <a:t> regional/local </a:t>
            </a:r>
            <a:r>
              <a:rPr lang="pt-BR" altLang="en-US" sz="2600" dirty="0" err="1" smtClean="0">
                <a:latin typeface="Calibri" panose="020F0502020204030204" pitchFamily="34" charset="0"/>
              </a:rPr>
              <a:t>socioeconomic</a:t>
            </a:r>
            <a:r>
              <a:rPr lang="pt-BR" altLang="en-US" sz="2600" dirty="0" smtClean="0">
                <a:latin typeface="Calibri" panose="020F0502020204030204" pitchFamily="34" charset="0"/>
              </a:rPr>
              <a:t> </a:t>
            </a:r>
            <a:r>
              <a:rPr lang="pt-BR" altLang="en-US" sz="2600" dirty="0" err="1" smtClean="0">
                <a:latin typeface="Calibri" panose="020F0502020204030204" pitchFamily="34" charset="0"/>
              </a:rPr>
              <a:t>context</a:t>
            </a:r>
            <a:r>
              <a:rPr lang="pt-BR" altLang="en-US" sz="2600" dirty="0" smtClean="0">
                <a:latin typeface="Calibri" panose="020F0502020204030204" pitchFamily="34" charset="0"/>
              </a:rPr>
              <a:t> </a:t>
            </a:r>
            <a:r>
              <a:rPr lang="pt-BR" altLang="en-US" sz="2600" dirty="0" err="1" smtClean="0">
                <a:latin typeface="Calibri" panose="020F0502020204030204" pitchFamily="34" charset="0"/>
              </a:rPr>
              <a:t>and</a:t>
            </a:r>
            <a:r>
              <a:rPr lang="pt-BR" altLang="en-US" sz="2600" dirty="0" smtClean="0">
                <a:latin typeface="Calibri" panose="020F0502020204030204" pitchFamily="34" charset="0"/>
              </a:rPr>
              <a:t> </a:t>
            </a:r>
            <a:r>
              <a:rPr lang="pt-BR" altLang="en-US" sz="2600" dirty="0" err="1">
                <a:latin typeface="Calibri" panose="020F0502020204030204" pitchFamily="34" charset="0"/>
              </a:rPr>
              <a:t>level</a:t>
            </a:r>
            <a:r>
              <a:rPr lang="pt-BR" altLang="en-US" sz="2600" dirty="0">
                <a:latin typeface="Calibri" panose="020F0502020204030204" pitchFamily="34" charset="0"/>
              </a:rPr>
              <a:t> </a:t>
            </a:r>
            <a:r>
              <a:rPr lang="pt-BR" altLang="en-US" sz="2600" dirty="0" err="1">
                <a:latin typeface="Calibri" panose="020F0502020204030204" pitchFamily="34" charset="0"/>
              </a:rPr>
              <a:t>of</a:t>
            </a:r>
            <a:r>
              <a:rPr lang="pt-BR" altLang="en-US" sz="2600" dirty="0">
                <a:latin typeface="Calibri" panose="020F0502020204030204" pitchFamily="34" charset="0"/>
              </a:rPr>
              <a:t> </a:t>
            </a:r>
            <a:r>
              <a:rPr lang="pt-BR" altLang="en-US" sz="2600" dirty="0" err="1" smtClean="0">
                <a:latin typeface="Calibri" panose="020F0502020204030204" pitchFamily="34" charset="0"/>
              </a:rPr>
              <a:t>competition</a:t>
            </a:r>
            <a:endParaRPr lang="en-US" altLang="en-US" sz="2600" dirty="0" smtClean="0"/>
          </a:p>
          <a:p>
            <a:pPr marL="342900" lvl="1" indent="-342900">
              <a:buFont typeface="Arial"/>
              <a:buChar char="•"/>
            </a:pPr>
            <a:r>
              <a:rPr lang="en-US" altLang="en-US" sz="3200" dirty="0" smtClean="0"/>
              <a:t>Raising the effectiveness of the regulation:</a:t>
            </a:r>
          </a:p>
          <a:p>
            <a:pPr lvl="2">
              <a:buFont typeface="Courier New"/>
              <a:buChar char="o"/>
            </a:pPr>
            <a:r>
              <a:rPr lang="en-US" altLang="en-US" sz="2600" dirty="0" smtClean="0"/>
              <a:t>2 or 3 quality reports by year (makes quality evolution verifiable)</a:t>
            </a:r>
          </a:p>
          <a:p>
            <a:pPr lvl="2">
              <a:buFont typeface="Courier New"/>
              <a:buChar char="o"/>
            </a:pPr>
            <a:r>
              <a:rPr lang="en-US" altLang="en-US" sz="2600" dirty="0" smtClean="0"/>
              <a:t>Creating </a:t>
            </a:r>
            <a:r>
              <a:rPr lang="en-US" altLang="en-US" sz="2600" dirty="0"/>
              <a:t>of incentives for private investments </a:t>
            </a:r>
            <a:r>
              <a:rPr lang="en-US" altLang="en-US" sz="2600" dirty="0" smtClean="0"/>
              <a:t>in </a:t>
            </a:r>
            <a:r>
              <a:rPr lang="en-US" altLang="en-US" sz="2600" dirty="0"/>
              <a:t>quality </a:t>
            </a:r>
            <a:r>
              <a:rPr lang="en-US" altLang="en-US" sz="2600" dirty="0" smtClean="0"/>
              <a:t>improvements</a:t>
            </a:r>
          </a:p>
          <a:p>
            <a:pPr lvl="2">
              <a:buFont typeface="Courier New"/>
              <a:buChar char="o"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018458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83625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endParaRPr lang="en-US" sz="5400" dirty="0">
              <a:solidFill>
                <a:srgbClr val="558ED5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4910596"/>
            <a:ext cx="8229600" cy="743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85522"/>
            <a:ext cx="8229600" cy="1828800"/>
          </a:xfrm>
        </p:spPr>
        <p:txBody>
          <a:bodyPr>
            <a:noAutofit/>
          </a:bodyPr>
          <a:lstStyle/>
          <a:p>
            <a:r>
              <a:rPr lang="en-US" sz="2800" dirty="0"/>
              <a:t>ITU Workshop on </a:t>
            </a:r>
            <a:r>
              <a:rPr lang="en-US" sz="2800" dirty="0" smtClean="0"/>
              <a:t>“Performance, QoS and QoE of Emerging Networks and Services</a:t>
            </a:r>
            <a:br>
              <a:rPr lang="en-US" sz="2800" dirty="0" smtClean="0"/>
            </a:br>
            <a:r>
              <a:rPr lang="en-US" sz="2800" dirty="0" smtClean="0"/>
              <a:t>Athens, Greece, 8 September 2015</a:t>
            </a:r>
            <a:endParaRPr lang="en-US" sz="2400" i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2369950"/>
            <a:ext cx="8229600" cy="3202433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en-US" sz="16000" b="1" dirty="0" smtClean="0"/>
          </a:p>
          <a:p>
            <a:pPr marL="0" indent="0" algn="ctr">
              <a:buNone/>
            </a:pPr>
            <a:r>
              <a:rPr lang="en-US" sz="19200" b="1" dirty="0" smtClean="0"/>
              <a:t>Thank You!</a:t>
            </a:r>
          </a:p>
          <a:p>
            <a:pPr marL="0" indent="0" algn="ctr">
              <a:buNone/>
            </a:pPr>
            <a:endParaRPr lang="en-US" sz="16000" b="1" dirty="0" smtClean="0"/>
          </a:p>
          <a:p>
            <a:pPr marL="0" indent="0" algn="ctr">
              <a:buNone/>
            </a:pPr>
            <a:endParaRPr lang="en-US" sz="16000" b="1" dirty="0" smtClean="0"/>
          </a:p>
          <a:p>
            <a:pPr marL="0" indent="0" algn="ctr">
              <a:buSzPct val="75000"/>
              <a:buNone/>
            </a:pPr>
            <a:r>
              <a:rPr lang="en-GB" sz="11200" b="1" dirty="0"/>
              <a:t>Tiago Sousa </a:t>
            </a:r>
            <a:r>
              <a:rPr lang="en-GB" sz="11200" b="1" dirty="0" smtClean="0"/>
              <a:t>Prado</a:t>
            </a:r>
            <a:endParaRPr lang="en-GB" sz="11200" b="1" dirty="0"/>
          </a:p>
          <a:p>
            <a:pPr marL="0" indent="0" algn="ctr">
              <a:buSzPct val="75000"/>
              <a:buNone/>
            </a:pPr>
            <a:r>
              <a:rPr lang="en-GB" sz="8000" b="1" dirty="0"/>
              <a:t>Specialist on </a:t>
            </a:r>
            <a:r>
              <a:rPr lang="en-GB" sz="8000" b="1" dirty="0" smtClean="0"/>
              <a:t>Regulatory Affairs </a:t>
            </a:r>
            <a:r>
              <a:rPr lang="en-GB" sz="8000" b="1" dirty="0"/>
              <a:t>- Advisor </a:t>
            </a:r>
            <a:r>
              <a:rPr lang="en-GB" sz="8000" b="1" dirty="0" smtClean="0"/>
              <a:t>- ANATEL</a:t>
            </a:r>
            <a:r>
              <a:rPr lang="en-GB" sz="8000" b="1" dirty="0"/>
              <a:t>/Brazil</a:t>
            </a:r>
          </a:p>
          <a:p>
            <a:pPr marL="0" indent="0" algn="ctr">
              <a:buSzPct val="75000"/>
              <a:buNone/>
            </a:pPr>
            <a:r>
              <a:rPr lang="en-GB" sz="8000" b="1" dirty="0" err="1"/>
              <a:t>tiago.prado@</a:t>
            </a:r>
            <a:r>
              <a:rPr lang="en-GB" sz="8000" b="1" dirty="0" err="1" smtClean="0"/>
              <a:t>anatel.gov.br</a:t>
            </a:r>
            <a:endParaRPr lang="en-GB" sz="8000" b="1" dirty="0"/>
          </a:p>
        </p:txBody>
      </p:sp>
    </p:spTree>
    <p:extLst>
      <p:ext uri="{BB962C8B-B14F-4D97-AF65-F5344CB8AC3E}">
        <p14:creationId xmlns:p14="http://schemas.microsoft.com/office/powerpoint/2010/main" val="115276903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457199" y="1693488"/>
            <a:ext cx="8229601" cy="600619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57199" y="2426022"/>
            <a:ext cx="8229601" cy="1107313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57199" y="3685735"/>
            <a:ext cx="8229601" cy="1107313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457199" y="4924965"/>
            <a:ext cx="8229601" cy="6874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577200"/>
            <a:ext cx="8382085" cy="422246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alt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QoS</a:t>
            </a:r>
            <a:r>
              <a:rPr lang="en-US" alt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 monitoring strategy: 2002-2015</a:t>
            </a:r>
          </a:p>
          <a:p>
            <a:pPr>
              <a:lnSpc>
                <a:spcPct val="120000"/>
              </a:lnSpc>
            </a:pPr>
            <a:r>
              <a:rPr lang="en-US" alt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Key </a:t>
            </a:r>
            <a:r>
              <a:rPr lang="en-US" alt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review points </a:t>
            </a:r>
            <a:r>
              <a:rPr lang="en-US" alt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of </a:t>
            </a:r>
            <a:r>
              <a:rPr lang="en-US" alt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the current </a:t>
            </a:r>
            <a:r>
              <a:rPr lang="en-US" alt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strategy  </a:t>
            </a:r>
            <a:r>
              <a:rPr lang="en-US" alt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considering </a:t>
            </a:r>
            <a:r>
              <a:rPr lang="en-US" alt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convergent networks and services</a:t>
            </a:r>
          </a:p>
          <a:p>
            <a:pPr>
              <a:lnSpc>
                <a:spcPct val="120000"/>
              </a:lnSpc>
            </a:pPr>
            <a:r>
              <a:rPr lang="en-US" alt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ITU/ANATEL partnership for building a new </a:t>
            </a:r>
            <a:r>
              <a:rPr lang="en-US" alt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regulatory quality framework </a:t>
            </a:r>
            <a:endParaRPr lang="en-US" alt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en-US" alt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Re-</a:t>
            </a:r>
            <a:r>
              <a:rPr lang="en-US" alt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thinking </a:t>
            </a:r>
            <a:r>
              <a:rPr lang="en-US" alt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the strategy for 2017 and ahead</a:t>
            </a:r>
          </a:p>
          <a:p>
            <a:endParaRPr lang="en-US" alt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30579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9449" y="3401226"/>
            <a:ext cx="3404551" cy="3302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QoS</a:t>
            </a:r>
            <a:r>
              <a:rPr lang="en-US" dirty="0" smtClean="0"/>
              <a:t> Monitoring Strategy</a:t>
            </a:r>
            <a:br>
              <a:rPr lang="en-US" dirty="0" smtClean="0"/>
            </a:br>
            <a:r>
              <a:rPr lang="en-US" dirty="0" smtClean="0"/>
              <a:t>2002-2015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68" y="1703575"/>
            <a:ext cx="8584250" cy="4526310"/>
          </a:xfrm>
        </p:spPr>
        <p:txBody>
          <a:bodyPr>
            <a:normAutofit fontScale="92500"/>
          </a:bodyPr>
          <a:lstStyle/>
          <a:p>
            <a:pPr>
              <a:lnSpc>
                <a:spcPct val="120000"/>
              </a:lnSpc>
              <a:defRPr/>
            </a:pPr>
            <a:r>
              <a:rPr lang="en-US" altLang="en-US" dirty="0"/>
              <a:t>Continental territory </a:t>
            </a:r>
            <a:r>
              <a:rPr lang="en-US" altLang="en-US" dirty="0" smtClean="0"/>
              <a:t>and 200 million inhabitants</a:t>
            </a:r>
            <a:endParaRPr lang="en-US" altLang="en-US" dirty="0"/>
          </a:p>
          <a:p>
            <a:pPr>
              <a:lnSpc>
                <a:spcPct val="120000"/>
              </a:lnSpc>
              <a:defRPr/>
            </a:pPr>
            <a:r>
              <a:rPr lang="en-US" altLang="en-US" dirty="0"/>
              <a:t>Strong socioeconomic differences </a:t>
            </a:r>
            <a:r>
              <a:rPr lang="en-US" altLang="en-US" dirty="0" smtClean="0"/>
              <a:t>between regions</a:t>
            </a:r>
            <a:endParaRPr lang="en-US" altLang="en-US" dirty="0"/>
          </a:p>
          <a:p>
            <a:pPr>
              <a:lnSpc>
                <a:spcPct val="120000"/>
              </a:lnSpc>
              <a:defRPr/>
            </a:pPr>
            <a:r>
              <a:rPr lang="en-US" altLang="en-US" dirty="0"/>
              <a:t>Lack of infrastructure at </a:t>
            </a:r>
            <a:r>
              <a:rPr lang="en-US" altLang="en-US" dirty="0" smtClean="0"/>
              <a:t> small </a:t>
            </a:r>
            <a:r>
              <a:rPr lang="en-US" altLang="en-US" dirty="0"/>
              <a:t>and medium cities</a:t>
            </a:r>
          </a:p>
          <a:p>
            <a:pPr>
              <a:lnSpc>
                <a:spcPct val="120000"/>
              </a:lnSpc>
              <a:defRPr/>
            </a:pPr>
            <a:r>
              <a:rPr lang="en-US" altLang="en-US" dirty="0"/>
              <a:t>Lack of competition in </a:t>
            </a:r>
            <a:r>
              <a:rPr lang="en-US" altLang="en-US" dirty="0" smtClean="0"/>
              <a:t> service </a:t>
            </a:r>
          </a:p>
          <a:p>
            <a:pPr marL="0" indent="0">
              <a:lnSpc>
                <a:spcPct val="120000"/>
              </a:lnSpc>
              <a:buNone/>
              <a:defRPr/>
            </a:pPr>
            <a:r>
              <a:rPr lang="en-US" altLang="en-US" dirty="0" smtClean="0"/>
              <a:t>    provision </a:t>
            </a:r>
            <a:r>
              <a:rPr lang="en-US" altLang="en-US" dirty="0"/>
              <a:t>at small cities</a:t>
            </a:r>
          </a:p>
          <a:p>
            <a:pPr>
              <a:lnSpc>
                <a:spcPct val="120000"/>
              </a:lnSpc>
              <a:defRPr/>
            </a:pPr>
            <a:r>
              <a:rPr lang="en-US" altLang="en-US" dirty="0"/>
              <a:t>High level of </a:t>
            </a:r>
            <a:r>
              <a:rPr lang="en-US" altLang="en-US" dirty="0" smtClean="0"/>
              <a:t>complaints regarding quality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23093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Quality Monitoring Strategy</a:t>
            </a:r>
            <a:br>
              <a:rPr lang="en-US" dirty="0" smtClean="0"/>
            </a:br>
            <a:r>
              <a:rPr lang="en-US" dirty="0" smtClean="0"/>
              <a:t>2002-2015</a:t>
            </a:r>
            <a:endParaRPr lang="en-US" dirty="0"/>
          </a:p>
        </p:txBody>
      </p:sp>
      <p:grpSp>
        <p:nvGrpSpPr>
          <p:cNvPr id="4" name="Group 57"/>
          <p:cNvGrpSpPr>
            <a:grpSpLocks/>
          </p:cNvGrpSpPr>
          <p:nvPr/>
        </p:nvGrpSpPr>
        <p:grpSpPr bwMode="auto">
          <a:xfrm>
            <a:off x="88109" y="1245856"/>
            <a:ext cx="8991601" cy="4978999"/>
            <a:chOff x="48" y="717"/>
            <a:chExt cx="5664" cy="3656"/>
          </a:xfrm>
        </p:grpSpPr>
        <p:sp>
          <p:nvSpPr>
            <p:cNvPr id="5" name="Text Box 36"/>
            <p:cNvSpPr txBox="1">
              <a:spLocks noChangeArrowheads="1"/>
            </p:cNvSpPr>
            <p:nvPr/>
          </p:nvSpPr>
          <p:spPr bwMode="auto">
            <a:xfrm>
              <a:off x="2316" y="3407"/>
              <a:ext cx="1104" cy="678"/>
            </a:xfrm>
            <a:prstGeom prst="rect">
              <a:avLst/>
            </a:prstGeom>
            <a:solidFill>
              <a:srgbClr val="85B2F6"/>
            </a:solidFill>
            <a:ln w="9525">
              <a:solidFill>
                <a:srgbClr val="5D9ACF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Verdana" charset="0"/>
                  <a:ea typeface="MS PGothic" charset="0"/>
                  <a:cs typeface="MS PGothic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Verdana" charset="0"/>
                  <a:ea typeface="MS PGothic" charset="0"/>
                  <a:cs typeface="MS PGothic" charset="0"/>
                </a:defRPr>
              </a:lvl2pPr>
              <a:lvl3pPr>
                <a:defRPr sz="2000">
                  <a:solidFill>
                    <a:schemeClr val="tx1"/>
                  </a:solidFill>
                  <a:latin typeface="Verdana" charset="0"/>
                  <a:ea typeface="MS PGothic" charset="0"/>
                  <a:cs typeface="MS PGothic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charset="0"/>
                  <a:ea typeface="MS PGothic" charset="0"/>
                  <a:cs typeface="MS PGothic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charset="0"/>
                  <a:ea typeface="MS PGothic" charset="0"/>
                  <a:cs typeface="MS PGothic" charset="0"/>
                </a:defRPr>
              </a:lvl5pPr>
              <a:lvl6pPr eaLnBrk="0" hangingPunct="0">
                <a:defRPr>
                  <a:solidFill>
                    <a:schemeClr val="tx1"/>
                  </a:solidFill>
                  <a:latin typeface="Verdana" charset="0"/>
                  <a:ea typeface="MS PGothic" charset="0"/>
                  <a:cs typeface="MS PGothic" charset="0"/>
                </a:defRPr>
              </a:lvl6pPr>
              <a:lvl7pPr eaLnBrk="0" hangingPunct="0">
                <a:defRPr>
                  <a:solidFill>
                    <a:schemeClr val="tx1"/>
                  </a:solidFill>
                  <a:latin typeface="Verdana" charset="0"/>
                  <a:ea typeface="MS PGothic" charset="0"/>
                  <a:cs typeface="MS PGothic" charset="0"/>
                </a:defRPr>
              </a:lvl7pPr>
              <a:lvl8pPr eaLnBrk="0" hangingPunct="0">
                <a:defRPr>
                  <a:solidFill>
                    <a:schemeClr val="tx1"/>
                  </a:solidFill>
                  <a:latin typeface="Verdana" charset="0"/>
                  <a:ea typeface="MS PGothic" charset="0"/>
                  <a:cs typeface="MS PGothic" charset="0"/>
                </a:defRPr>
              </a:lvl8pPr>
              <a:lvl9pPr eaLnBrk="0" hangingPunct="0">
                <a:defRPr>
                  <a:solidFill>
                    <a:schemeClr val="tx1"/>
                  </a:solidFill>
                  <a:latin typeface="Verdana" charset="0"/>
                  <a:ea typeface="MS PGothic" charset="0"/>
                  <a:cs typeface="MS PGothic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pt-BR" sz="1800" b="1" dirty="0" err="1" smtClean="0">
                  <a:solidFill>
                    <a:schemeClr val="bg1"/>
                  </a:solidFill>
                  <a:latin typeface="Arial" charset="0"/>
                </a:rPr>
                <a:t>Customer</a:t>
              </a:r>
              <a:r>
                <a:rPr lang="pt-BR" sz="1800" b="1" dirty="0" smtClean="0">
                  <a:solidFill>
                    <a:schemeClr val="bg1"/>
                  </a:solidFill>
                  <a:latin typeface="Arial" charset="0"/>
                </a:rPr>
                <a:t> </a:t>
              </a:r>
              <a:r>
                <a:rPr lang="pt-BR" sz="1800" b="1" dirty="0" err="1" smtClean="0">
                  <a:solidFill>
                    <a:schemeClr val="bg1"/>
                  </a:solidFill>
                  <a:latin typeface="Arial" charset="0"/>
                </a:rPr>
                <a:t>Perception</a:t>
              </a:r>
              <a:r>
                <a:rPr lang="pt-BR" sz="1800" b="1" dirty="0" smtClean="0">
                  <a:solidFill>
                    <a:schemeClr val="bg1"/>
                  </a:solidFill>
                  <a:latin typeface="Arial" charset="0"/>
                </a:rPr>
                <a:t> </a:t>
              </a:r>
              <a:r>
                <a:rPr lang="pt-BR" sz="1800" b="1" dirty="0" err="1" smtClean="0">
                  <a:solidFill>
                    <a:schemeClr val="bg1"/>
                  </a:solidFill>
                  <a:latin typeface="Arial" charset="0"/>
                </a:rPr>
                <a:t>Survey</a:t>
              </a:r>
              <a:endParaRPr lang="pt-BR" sz="1800" b="1" dirty="0" smtClean="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6" name="AutoShape 38"/>
            <p:cNvSpPr>
              <a:spLocks noChangeArrowheads="1"/>
            </p:cNvSpPr>
            <p:nvPr/>
          </p:nvSpPr>
          <p:spPr bwMode="auto">
            <a:xfrm>
              <a:off x="48" y="2894"/>
              <a:ext cx="2177" cy="1479"/>
            </a:xfrm>
            <a:prstGeom prst="cloudCallout">
              <a:avLst>
                <a:gd name="adj1" fmla="val -27685"/>
                <a:gd name="adj2" fmla="val -46528"/>
              </a:avLst>
            </a:prstGeom>
            <a:solidFill>
              <a:srgbClr val="85B2F6"/>
            </a:solidFill>
            <a:ln w="9525">
              <a:solidFill>
                <a:srgbClr val="5D9ACF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pt-BR" sz="1600" b="1" dirty="0" err="1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Specific</a:t>
              </a:r>
              <a:r>
                <a:rPr lang="pt-BR" sz="1600" b="1" dirty="0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 </a:t>
              </a:r>
              <a:r>
                <a:rPr lang="pt-BR" sz="1600" b="1" dirty="0" err="1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indicators</a:t>
              </a:r>
              <a:r>
                <a:rPr lang="pt-BR" sz="1600" b="1" dirty="0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 </a:t>
              </a:r>
              <a:r>
                <a:rPr lang="pt-BR" sz="1600" b="1" dirty="0" err="1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related</a:t>
              </a:r>
              <a:r>
                <a:rPr lang="pt-BR" sz="1600" b="1" dirty="0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 </a:t>
              </a:r>
              <a:r>
                <a:rPr lang="pt-BR" sz="1600" b="1" dirty="0" err="1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with</a:t>
              </a:r>
              <a:r>
                <a:rPr lang="pt-BR" sz="1600" b="1" dirty="0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 </a:t>
              </a:r>
              <a:r>
                <a:rPr lang="pt-BR" sz="1600" b="1" dirty="0" err="1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the</a:t>
              </a:r>
              <a:r>
                <a:rPr lang="pt-BR" sz="1600" b="1" dirty="0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 </a:t>
              </a:r>
              <a:r>
                <a:rPr lang="pt-BR" sz="1600" b="1" dirty="0" err="1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provision</a:t>
              </a:r>
              <a:r>
                <a:rPr lang="pt-BR" sz="1600" b="1" dirty="0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 </a:t>
              </a:r>
              <a:r>
                <a:rPr lang="pt-BR" sz="1600" b="1" dirty="0" err="1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of</a:t>
              </a:r>
              <a:r>
                <a:rPr lang="pt-BR" sz="1600" b="1" dirty="0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 </a:t>
              </a:r>
              <a:r>
                <a:rPr lang="pt-BR" sz="1600" b="1" dirty="0" err="1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Fixed</a:t>
              </a:r>
              <a:r>
                <a:rPr lang="pt-BR" sz="1600" b="1" dirty="0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 </a:t>
              </a:r>
              <a:r>
                <a:rPr lang="pt-BR" sz="1600" b="1" dirty="0" err="1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and</a:t>
              </a:r>
              <a:r>
                <a:rPr lang="pt-BR" sz="1600" b="1" dirty="0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 Mobile </a:t>
              </a:r>
              <a:r>
                <a:rPr lang="pt-BR" sz="1600" b="1" dirty="0" err="1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Broadband</a:t>
              </a:r>
              <a:r>
                <a:rPr lang="pt-BR" sz="1600" b="1" dirty="0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.</a:t>
              </a:r>
            </a:p>
          </p:txBody>
        </p:sp>
        <p:sp>
          <p:nvSpPr>
            <p:cNvPr id="7" name="Text Box 39"/>
            <p:cNvSpPr txBox="1">
              <a:spLocks noChangeArrowheads="1"/>
            </p:cNvSpPr>
            <p:nvPr/>
          </p:nvSpPr>
          <p:spPr bwMode="auto">
            <a:xfrm>
              <a:off x="357" y="2591"/>
              <a:ext cx="1008" cy="256"/>
            </a:xfrm>
            <a:prstGeom prst="rect">
              <a:avLst/>
            </a:prstGeom>
            <a:solidFill>
              <a:srgbClr val="85B2F6"/>
            </a:solidFill>
            <a:ln w="9525">
              <a:solidFill>
                <a:srgbClr val="5D9ACF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/>
            <a:lstStyle>
              <a:lvl1pPr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pt-BR" sz="1800" dirty="0" err="1" smtClean="0">
                  <a:solidFill>
                    <a:schemeClr val="bg1"/>
                  </a:solidFill>
                  <a:latin typeface="Arial" charset="0"/>
                </a:rPr>
                <a:t>Broadband</a:t>
              </a:r>
              <a:endParaRPr lang="pt-BR" sz="1800" dirty="0" smtClean="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8" name="AutoShape 41"/>
            <p:cNvSpPr>
              <a:spLocks noChangeArrowheads="1"/>
            </p:cNvSpPr>
            <p:nvPr/>
          </p:nvSpPr>
          <p:spPr bwMode="auto">
            <a:xfrm>
              <a:off x="79" y="998"/>
              <a:ext cx="2041" cy="1479"/>
            </a:xfrm>
            <a:prstGeom prst="cloudCallout">
              <a:avLst>
                <a:gd name="adj1" fmla="val -26431"/>
                <a:gd name="adj2" fmla="val -42560"/>
              </a:avLst>
            </a:prstGeom>
            <a:solidFill>
              <a:srgbClr val="85B2F6"/>
            </a:solidFill>
            <a:ln w="9525">
              <a:solidFill>
                <a:srgbClr val="5D9ACF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pt-BR" sz="1600" b="1" dirty="0" err="1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Assess</a:t>
              </a:r>
              <a:r>
                <a:rPr lang="pt-BR" sz="1600" b="1" dirty="0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 </a:t>
              </a:r>
              <a:r>
                <a:rPr lang="pt-BR" sz="1600" b="1" dirty="0" err="1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the</a:t>
              </a:r>
              <a:r>
                <a:rPr lang="pt-BR" sz="1600" b="1" dirty="0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 </a:t>
              </a:r>
              <a:r>
                <a:rPr lang="pt-BR" sz="1600" b="1" dirty="0" err="1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key</a:t>
              </a:r>
              <a:r>
                <a:rPr lang="pt-BR" sz="1600" b="1" dirty="0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 </a:t>
              </a:r>
              <a:r>
                <a:rPr lang="pt-BR" sz="1600" b="1" dirty="0" err="1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aspects</a:t>
              </a:r>
              <a:r>
                <a:rPr lang="pt-BR" sz="1600" b="1" dirty="0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 </a:t>
              </a:r>
              <a:r>
                <a:rPr lang="pt-BR" sz="1600" b="1" dirty="0" err="1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and</a:t>
              </a:r>
              <a:r>
                <a:rPr lang="pt-BR" sz="1600" b="1" dirty="0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 </a:t>
              </a:r>
              <a:r>
                <a:rPr lang="pt-BR" sz="1600" b="1" dirty="0" err="1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requirements</a:t>
              </a:r>
              <a:r>
                <a:rPr lang="pt-BR" sz="1600" b="1" dirty="0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 for </a:t>
              </a:r>
              <a:r>
                <a:rPr lang="pt-BR" sz="1600" b="1" dirty="0" err="1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delivering</a:t>
              </a:r>
              <a:r>
                <a:rPr lang="pt-BR" sz="1600" b="1" dirty="0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 </a:t>
              </a:r>
              <a:r>
                <a:rPr lang="pt-BR" sz="1600" b="1" dirty="0" err="1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an</a:t>
              </a:r>
              <a:r>
                <a:rPr lang="pt-BR" sz="1600" b="1" dirty="0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 </a:t>
              </a:r>
              <a:r>
                <a:rPr lang="pt-BR" sz="1600" b="1" dirty="0" err="1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adequate</a:t>
              </a:r>
              <a:r>
                <a:rPr lang="pt-BR" sz="1600" b="1" dirty="0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 </a:t>
              </a:r>
              <a:r>
                <a:rPr lang="pt-BR" sz="1600" b="1" dirty="0" err="1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service</a:t>
              </a:r>
              <a:r>
                <a:rPr lang="pt-BR" sz="1600" b="1" dirty="0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.</a:t>
              </a:r>
            </a:p>
          </p:txBody>
        </p:sp>
        <p:sp>
          <p:nvSpPr>
            <p:cNvPr id="9" name="Text Box 42"/>
            <p:cNvSpPr txBox="1">
              <a:spLocks noChangeArrowheads="1"/>
            </p:cNvSpPr>
            <p:nvPr/>
          </p:nvSpPr>
          <p:spPr bwMode="auto">
            <a:xfrm>
              <a:off x="285" y="733"/>
              <a:ext cx="1296" cy="240"/>
            </a:xfrm>
            <a:prstGeom prst="rect">
              <a:avLst/>
            </a:prstGeom>
            <a:solidFill>
              <a:srgbClr val="85B2F6"/>
            </a:solidFill>
            <a:ln w="9525">
              <a:solidFill>
                <a:srgbClr val="5D9ACF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/>
            <a:lstStyle>
              <a:lvl1pPr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pt-BR" sz="1800" dirty="0" smtClean="0">
                  <a:solidFill>
                    <a:schemeClr val="bg1"/>
                  </a:solidFill>
                  <a:latin typeface="Arial" charset="0"/>
                </a:rPr>
                <a:t>Network</a:t>
              </a:r>
            </a:p>
          </p:txBody>
        </p:sp>
        <p:sp>
          <p:nvSpPr>
            <p:cNvPr id="10" name="AutoShape 44"/>
            <p:cNvSpPr>
              <a:spLocks noChangeArrowheads="1"/>
            </p:cNvSpPr>
            <p:nvPr/>
          </p:nvSpPr>
          <p:spPr bwMode="auto">
            <a:xfrm>
              <a:off x="3572" y="2876"/>
              <a:ext cx="2140" cy="1479"/>
            </a:xfrm>
            <a:prstGeom prst="cloudCallout">
              <a:avLst>
                <a:gd name="adj1" fmla="val -27685"/>
                <a:gd name="adj2" fmla="val -46528"/>
              </a:avLst>
            </a:prstGeom>
            <a:solidFill>
              <a:srgbClr val="85B2F6"/>
            </a:solidFill>
            <a:ln w="9525">
              <a:solidFill>
                <a:srgbClr val="5D9ACF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pt-BR" sz="1600" b="1" dirty="0" err="1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Quality</a:t>
              </a:r>
              <a:r>
                <a:rPr lang="pt-BR" sz="1600" b="1" dirty="0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 </a:t>
              </a:r>
              <a:r>
                <a:rPr lang="pt-BR" sz="1600" b="1" dirty="0" err="1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of</a:t>
              </a:r>
              <a:r>
                <a:rPr lang="pt-BR" sz="1600" b="1" dirty="0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 </a:t>
              </a:r>
              <a:r>
                <a:rPr lang="pt-BR" sz="1600" b="1" dirty="0" err="1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Customer</a:t>
              </a:r>
              <a:r>
                <a:rPr lang="pt-BR" sz="1600" b="1" dirty="0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 Services, </a:t>
              </a:r>
              <a:r>
                <a:rPr lang="pt-BR" sz="1600" b="1" dirty="0" err="1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including</a:t>
              </a:r>
              <a:r>
                <a:rPr lang="pt-BR" sz="1600" b="1" dirty="0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 </a:t>
              </a:r>
              <a:r>
                <a:rPr lang="pt-BR" sz="1600" b="1" dirty="0" err="1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their</a:t>
              </a:r>
              <a:r>
                <a:rPr lang="pt-BR" sz="1600" b="1" dirty="0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 </a:t>
              </a:r>
              <a:r>
                <a:rPr lang="pt-BR" sz="1600" b="1" dirty="0" err="1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perception</a:t>
              </a:r>
              <a:r>
                <a:rPr lang="pt-BR" sz="1600" b="1" dirty="0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 </a:t>
              </a:r>
              <a:r>
                <a:rPr lang="pt-BR" sz="1600" b="1" dirty="0" err="1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about</a:t>
              </a:r>
              <a:r>
                <a:rPr lang="pt-BR" sz="1600" b="1" dirty="0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 </a:t>
              </a:r>
              <a:r>
                <a:rPr lang="pt-BR" sz="1600" b="1" dirty="0" err="1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the</a:t>
              </a:r>
              <a:r>
                <a:rPr lang="pt-BR" sz="1600" b="1" dirty="0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 </a:t>
              </a:r>
              <a:r>
                <a:rPr lang="pt-BR" sz="1600" b="1" dirty="0" err="1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service</a:t>
              </a:r>
              <a:r>
                <a:rPr lang="pt-BR" sz="1600" b="1" dirty="0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 </a:t>
              </a:r>
              <a:r>
                <a:rPr lang="pt-BR" sz="1600" b="1" dirty="0" err="1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provision</a:t>
              </a:r>
              <a:r>
                <a:rPr lang="pt-BR" sz="1600" b="1" dirty="0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.</a:t>
              </a:r>
            </a:p>
          </p:txBody>
        </p:sp>
        <p:sp>
          <p:nvSpPr>
            <p:cNvPr id="11" name="Text Box 45"/>
            <p:cNvSpPr txBox="1">
              <a:spLocks noChangeArrowheads="1"/>
            </p:cNvSpPr>
            <p:nvPr/>
          </p:nvSpPr>
          <p:spPr bwMode="auto">
            <a:xfrm>
              <a:off x="4029" y="2501"/>
              <a:ext cx="1497" cy="256"/>
            </a:xfrm>
            <a:prstGeom prst="rect">
              <a:avLst/>
            </a:prstGeom>
            <a:solidFill>
              <a:srgbClr val="85B2F6"/>
            </a:solidFill>
            <a:ln w="9525">
              <a:solidFill>
                <a:srgbClr val="5D9ACF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/>
            <a:lstStyle>
              <a:lvl1pPr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pt-BR" sz="1800" dirty="0" err="1" smtClean="0">
                  <a:solidFill>
                    <a:schemeClr val="bg1"/>
                  </a:solidFill>
                  <a:latin typeface="Arial" charset="0"/>
                </a:rPr>
                <a:t>Customer</a:t>
              </a:r>
              <a:r>
                <a:rPr lang="pt-BR" sz="1800" dirty="0" smtClean="0">
                  <a:solidFill>
                    <a:schemeClr val="bg1"/>
                  </a:solidFill>
                  <a:latin typeface="Arial" charset="0"/>
                </a:rPr>
                <a:t> Services</a:t>
              </a:r>
            </a:p>
          </p:txBody>
        </p:sp>
        <p:sp>
          <p:nvSpPr>
            <p:cNvPr id="12" name="AutoShape 47"/>
            <p:cNvSpPr>
              <a:spLocks noChangeArrowheads="1"/>
            </p:cNvSpPr>
            <p:nvPr/>
          </p:nvSpPr>
          <p:spPr bwMode="auto">
            <a:xfrm>
              <a:off x="3712" y="1136"/>
              <a:ext cx="1824" cy="1204"/>
            </a:xfrm>
            <a:prstGeom prst="cloudCallout">
              <a:avLst>
                <a:gd name="adj1" fmla="val -23630"/>
                <a:gd name="adj2" fmla="val -41269"/>
              </a:avLst>
            </a:prstGeom>
            <a:solidFill>
              <a:srgbClr val="85B2F6"/>
            </a:solidFill>
            <a:ln w="9525">
              <a:solidFill>
                <a:srgbClr val="5D9ACF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pt-BR" sz="1600" b="1" dirty="0" err="1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Consumer</a:t>
              </a:r>
              <a:r>
                <a:rPr lang="pt-BR" sz="1600" b="1" dirty="0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 </a:t>
              </a:r>
              <a:r>
                <a:rPr lang="pt-BR" sz="1600" b="1" dirty="0" err="1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complaints</a:t>
              </a:r>
              <a:r>
                <a:rPr lang="pt-BR" sz="1600" b="1" dirty="0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 </a:t>
              </a:r>
              <a:r>
                <a:rPr lang="pt-BR" sz="1600" b="1" dirty="0" err="1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about</a:t>
              </a:r>
              <a:r>
                <a:rPr lang="pt-BR" sz="1600" b="1" dirty="0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 </a:t>
              </a:r>
              <a:r>
                <a:rPr lang="pt-BR" sz="1600" b="1" dirty="0" err="1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the</a:t>
              </a:r>
              <a:r>
                <a:rPr lang="pt-BR" sz="1600" b="1" dirty="0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 </a:t>
              </a:r>
              <a:r>
                <a:rPr lang="pt-BR" sz="1600" b="1" dirty="0" err="1" smtClean="0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service</a:t>
              </a:r>
              <a:r>
                <a:rPr lang="pt-BR" sz="1600" b="1" dirty="0" smtClean="0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 </a:t>
              </a:r>
              <a:r>
                <a:rPr lang="pt-BR" sz="1600" b="1" dirty="0" err="1" smtClean="0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provision</a:t>
              </a:r>
              <a:r>
                <a:rPr lang="pt-BR" sz="1600" b="1" dirty="0">
                  <a:solidFill>
                    <a:schemeClr val="bg1"/>
                  </a:solidFill>
                  <a:latin typeface="Arial" charset="0"/>
                  <a:ea typeface="MS PGothic" charset="0"/>
                  <a:cs typeface="Times New Roman" charset="0"/>
                </a:rPr>
                <a:t>. </a:t>
              </a:r>
            </a:p>
          </p:txBody>
        </p:sp>
        <p:sp>
          <p:nvSpPr>
            <p:cNvPr id="13" name="Text Box 48"/>
            <p:cNvSpPr txBox="1">
              <a:spLocks noChangeArrowheads="1"/>
            </p:cNvSpPr>
            <p:nvPr/>
          </p:nvSpPr>
          <p:spPr bwMode="auto">
            <a:xfrm>
              <a:off x="3768" y="717"/>
              <a:ext cx="1678" cy="256"/>
            </a:xfrm>
            <a:prstGeom prst="rect">
              <a:avLst/>
            </a:prstGeom>
            <a:solidFill>
              <a:srgbClr val="85B2F6"/>
            </a:solidFill>
            <a:ln w="9525">
              <a:solidFill>
                <a:srgbClr val="5D9ACF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/>
            <a:lstStyle>
              <a:lvl1pPr>
                <a:defRPr sz="2800">
                  <a:solidFill>
                    <a:schemeClr val="tx1"/>
                  </a:solidFill>
                  <a:latin typeface="Verdana" charset="0"/>
                  <a:ea typeface="MS PGothic" charset="0"/>
                  <a:cs typeface="MS PGothic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Verdana" charset="0"/>
                  <a:ea typeface="MS PGothic" charset="0"/>
                  <a:cs typeface="MS PGothic" charset="0"/>
                </a:defRPr>
              </a:lvl2pPr>
              <a:lvl3pPr>
                <a:defRPr sz="2000">
                  <a:solidFill>
                    <a:schemeClr val="tx1"/>
                  </a:solidFill>
                  <a:latin typeface="Verdana" charset="0"/>
                  <a:ea typeface="MS PGothic" charset="0"/>
                  <a:cs typeface="MS PGothic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charset="0"/>
                  <a:ea typeface="MS PGothic" charset="0"/>
                  <a:cs typeface="MS PGothic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charset="0"/>
                  <a:ea typeface="MS PGothic" charset="0"/>
                  <a:cs typeface="MS PGothic" charset="0"/>
                </a:defRPr>
              </a:lvl5pPr>
              <a:lvl6pPr eaLnBrk="0" hangingPunct="0">
                <a:defRPr>
                  <a:solidFill>
                    <a:schemeClr val="tx1"/>
                  </a:solidFill>
                  <a:latin typeface="Verdana" charset="0"/>
                  <a:ea typeface="MS PGothic" charset="0"/>
                  <a:cs typeface="MS PGothic" charset="0"/>
                </a:defRPr>
              </a:lvl6pPr>
              <a:lvl7pPr eaLnBrk="0" hangingPunct="0">
                <a:defRPr>
                  <a:solidFill>
                    <a:schemeClr val="tx1"/>
                  </a:solidFill>
                  <a:latin typeface="Verdana" charset="0"/>
                  <a:ea typeface="MS PGothic" charset="0"/>
                  <a:cs typeface="MS PGothic" charset="0"/>
                </a:defRPr>
              </a:lvl7pPr>
              <a:lvl8pPr eaLnBrk="0" hangingPunct="0">
                <a:defRPr>
                  <a:solidFill>
                    <a:schemeClr val="tx1"/>
                  </a:solidFill>
                  <a:latin typeface="Verdana" charset="0"/>
                  <a:ea typeface="MS PGothic" charset="0"/>
                  <a:cs typeface="MS PGothic" charset="0"/>
                </a:defRPr>
              </a:lvl8pPr>
              <a:lvl9pPr eaLnBrk="0" hangingPunct="0">
                <a:defRPr>
                  <a:solidFill>
                    <a:schemeClr val="tx1"/>
                  </a:solidFill>
                  <a:latin typeface="Verdana" charset="0"/>
                  <a:ea typeface="MS PGothic" charset="0"/>
                  <a:cs typeface="MS PGothic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pt-BR" sz="1800" b="1" dirty="0" err="1" smtClean="0">
                  <a:solidFill>
                    <a:schemeClr val="bg1"/>
                  </a:solidFill>
                  <a:latin typeface="Arial" charset="0"/>
                </a:rPr>
                <a:t>Customer</a:t>
              </a:r>
              <a:r>
                <a:rPr lang="pt-BR" sz="1800" b="1" dirty="0" smtClean="0">
                  <a:solidFill>
                    <a:schemeClr val="bg1"/>
                  </a:solidFill>
                  <a:latin typeface="Arial" charset="0"/>
                </a:rPr>
                <a:t> </a:t>
              </a:r>
              <a:r>
                <a:rPr lang="pt-BR" sz="1800" b="1" dirty="0" err="1" smtClean="0">
                  <a:solidFill>
                    <a:schemeClr val="bg1"/>
                  </a:solidFill>
                  <a:latin typeface="Arial" charset="0"/>
                </a:rPr>
                <a:t>reaction</a:t>
              </a:r>
              <a:endParaRPr lang="pt-BR" sz="1800" b="1" dirty="0" smtClean="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14" name="Line 49"/>
            <p:cNvSpPr>
              <a:spLocks noChangeShapeType="1"/>
            </p:cNvSpPr>
            <p:nvPr/>
          </p:nvSpPr>
          <p:spPr bwMode="auto">
            <a:xfrm flipH="1" flipV="1">
              <a:off x="1998" y="2035"/>
              <a:ext cx="266" cy="258"/>
            </a:xfrm>
            <a:prstGeom prst="line">
              <a:avLst/>
            </a:prstGeom>
            <a:noFill/>
            <a:ln w="9525">
              <a:solidFill>
                <a:srgbClr val="5D9ACF"/>
              </a:solidFill>
              <a:round/>
              <a:headEnd/>
              <a:tailEnd type="triangle" w="med" len="med"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5" name="Line 50"/>
            <p:cNvSpPr>
              <a:spLocks noChangeShapeType="1"/>
            </p:cNvSpPr>
            <p:nvPr/>
          </p:nvSpPr>
          <p:spPr bwMode="auto">
            <a:xfrm flipV="1">
              <a:off x="3357" y="1930"/>
              <a:ext cx="378" cy="313"/>
            </a:xfrm>
            <a:prstGeom prst="line">
              <a:avLst/>
            </a:prstGeom>
            <a:noFill/>
            <a:ln w="9525">
              <a:solidFill>
                <a:srgbClr val="5D9ACF"/>
              </a:solidFill>
              <a:round/>
              <a:headEnd/>
              <a:tailEnd type="triangle" w="med" len="med"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6" name="Line 51"/>
            <p:cNvSpPr>
              <a:spLocks noChangeShapeType="1"/>
            </p:cNvSpPr>
            <p:nvPr/>
          </p:nvSpPr>
          <p:spPr bwMode="auto">
            <a:xfrm>
              <a:off x="3572" y="2813"/>
              <a:ext cx="334" cy="231"/>
            </a:xfrm>
            <a:prstGeom prst="line">
              <a:avLst/>
            </a:prstGeom>
            <a:noFill/>
            <a:ln w="9525">
              <a:solidFill>
                <a:srgbClr val="5D9ACF"/>
              </a:solidFill>
              <a:round/>
              <a:headEnd/>
              <a:tailEnd type="triangle" w="med" len="med"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7" name="Line 52"/>
            <p:cNvSpPr>
              <a:spLocks noChangeShapeType="1"/>
            </p:cNvSpPr>
            <p:nvPr/>
          </p:nvSpPr>
          <p:spPr bwMode="auto">
            <a:xfrm flipH="1">
              <a:off x="1998" y="2757"/>
              <a:ext cx="227" cy="287"/>
            </a:xfrm>
            <a:prstGeom prst="line">
              <a:avLst/>
            </a:prstGeom>
            <a:noFill/>
            <a:ln w="9525">
              <a:solidFill>
                <a:srgbClr val="5D9ACF"/>
              </a:solidFill>
              <a:round/>
              <a:headEnd/>
              <a:tailEnd type="triangle" w="med" len="med"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8" name="Oval 53"/>
            <p:cNvSpPr>
              <a:spLocks noChangeArrowheads="1"/>
            </p:cNvSpPr>
            <p:nvPr/>
          </p:nvSpPr>
          <p:spPr bwMode="auto">
            <a:xfrm>
              <a:off x="1952" y="2243"/>
              <a:ext cx="1770" cy="679"/>
            </a:xfrm>
            <a:prstGeom prst="ellipse">
              <a:avLst/>
            </a:prstGeom>
            <a:solidFill>
              <a:srgbClr val="85B2F6"/>
            </a:solidFill>
            <a:ln w="9525">
              <a:solidFill>
                <a:srgbClr val="5D9ACF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/>
            <a:lstStyle/>
            <a:p>
              <a:pPr algn="ctr">
                <a:spcBef>
                  <a:spcPct val="50000"/>
                </a:spcBef>
                <a:defRPr/>
              </a:pPr>
              <a:r>
                <a:rPr lang="pt-BR" sz="2000" b="1" dirty="0" err="1">
                  <a:solidFill>
                    <a:schemeClr val="bg1"/>
                  </a:solidFill>
                  <a:latin typeface="Arial" charset="0"/>
                  <a:ea typeface="+mn-ea"/>
                </a:rPr>
                <a:t>Quality</a:t>
              </a:r>
              <a:r>
                <a:rPr lang="pt-BR" sz="2000" b="1" dirty="0">
                  <a:solidFill>
                    <a:schemeClr val="bg1"/>
                  </a:solidFill>
                  <a:latin typeface="Arial" charset="0"/>
                  <a:ea typeface="+mn-ea"/>
                </a:rPr>
                <a:t> </a:t>
              </a:r>
              <a:r>
                <a:rPr lang="pt-BR" sz="2000" b="1" dirty="0" err="1" smtClean="0">
                  <a:solidFill>
                    <a:schemeClr val="bg1"/>
                  </a:solidFill>
                  <a:latin typeface="Arial" charset="0"/>
                  <a:ea typeface="+mn-ea"/>
                </a:rPr>
                <a:t>Managementt</a:t>
              </a:r>
              <a:endParaRPr lang="pt-BR" sz="2000" b="1" dirty="0">
                <a:solidFill>
                  <a:schemeClr val="bg1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9" name="AutoShape 54"/>
            <p:cNvSpPr>
              <a:spLocks noChangeArrowheads="1"/>
            </p:cNvSpPr>
            <p:nvPr/>
          </p:nvSpPr>
          <p:spPr bwMode="auto">
            <a:xfrm>
              <a:off x="2543" y="2982"/>
              <a:ext cx="538" cy="308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85B2F6"/>
            </a:solidFill>
            <a:ln w="9525">
              <a:solidFill>
                <a:srgbClr val="5D9ACF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>
              <a:spAutoFit/>
            </a:bodyPr>
            <a:lstStyle/>
            <a:p>
              <a:pPr>
                <a:defRPr/>
              </a:pPr>
              <a:endParaRPr lang="en-US">
                <a:solidFill>
                  <a:schemeClr val="bg1"/>
                </a:solidFill>
                <a:latin typeface="+mn-lt"/>
                <a:ea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6692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en-US" dirty="0" smtClean="0"/>
              <a:t>Key review points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7048"/>
            <a:ext cx="8229600" cy="3831167"/>
          </a:xfrm>
        </p:spPr>
        <p:txBody>
          <a:bodyPr>
            <a:normAutofit/>
          </a:bodyPr>
          <a:lstStyle/>
          <a:p>
            <a:r>
              <a:rPr lang="pt-BR" sz="2800" dirty="0" err="1" smtClean="0">
                <a:latin typeface="Calibri" panose="020F0502020204030204" pitchFamily="34" charset="0"/>
              </a:rPr>
              <a:t>Several</a:t>
            </a:r>
            <a:r>
              <a:rPr lang="pt-BR" sz="2800" dirty="0" smtClean="0">
                <a:latin typeface="Calibri" panose="020F0502020204030204" pitchFamily="34" charset="0"/>
              </a:rPr>
              <a:t>  </a:t>
            </a:r>
            <a:r>
              <a:rPr lang="pt-BR" sz="2800" dirty="0" err="1" smtClean="0">
                <a:latin typeface="Calibri" panose="020F0502020204030204" pitchFamily="34" charset="0"/>
              </a:rPr>
              <a:t>overlaping</a:t>
            </a:r>
            <a:r>
              <a:rPr lang="pt-BR" sz="2800" dirty="0" smtClean="0">
                <a:latin typeface="Calibri" panose="020F0502020204030204" pitchFamily="34" charset="0"/>
              </a:rPr>
              <a:t> </a:t>
            </a:r>
            <a:r>
              <a:rPr lang="pt-BR" sz="2800" dirty="0" err="1" smtClean="0">
                <a:latin typeface="Calibri" panose="020F0502020204030204" pitchFamily="34" charset="0"/>
              </a:rPr>
              <a:t>indicators</a:t>
            </a:r>
            <a:r>
              <a:rPr lang="pt-BR" sz="2800" dirty="0" smtClean="0">
                <a:latin typeface="Calibri" panose="020F0502020204030204" pitchFamily="34" charset="0"/>
              </a:rPr>
              <a:t> </a:t>
            </a:r>
            <a:r>
              <a:rPr lang="pt-BR" sz="2800" dirty="0" err="1" smtClean="0">
                <a:latin typeface="Calibri" panose="020F0502020204030204" pitchFamily="34" charset="0"/>
              </a:rPr>
              <a:t>to</a:t>
            </a:r>
            <a:r>
              <a:rPr lang="pt-BR" sz="2800" dirty="0" smtClean="0">
                <a:latin typeface="Calibri" panose="020F0502020204030204" pitchFamily="34" charset="0"/>
              </a:rPr>
              <a:t> monitor </a:t>
            </a:r>
            <a:r>
              <a:rPr lang="pt-BR" sz="2800" dirty="0" err="1" smtClean="0">
                <a:latin typeface="Calibri" panose="020F0502020204030204" pitchFamily="34" charset="0"/>
              </a:rPr>
              <a:t>the</a:t>
            </a:r>
            <a:r>
              <a:rPr lang="pt-BR" sz="2800" dirty="0" smtClean="0">
                <a:latin typeface="Calibri" panose="020F0502020204030204" pitchFamily="34" charset="0"/>
              </a:rPr>
              <a:t> </a:t>
            </a:r>
            <a:r>
              <a:rPr lang="pt-BR" sz="2800" dirty="0" err="1" smtClean="0">
                <a:latin typeface="Calibri" panose="020F0502020204030204" pitchFamily="34" charset="0"/>
              </a:rPr>
              <a:t>QoS</a:t>
            </a:r>
            <a:r>
              <a:rPr lang="pt-BR" sz="2800" dirty="0" smtClean="0">
                <a:latin typeface="Calibri" panose="020F0502020204030204" pitchFamily="34" charset="0"/>
              </a:rPr>
              <a:t> </a:t>
            </a:r>
            <a:r>
              <a:rPr lang="pt-BR" sz="2800" dirty="0" err="1" smtClean="0">
                <a:latin typeface="Calibri" panose="020F0502020204030204" pitchFamily="34" charset="0"/>
              </a:rPr>
              <a:t>provided</a:t>
            </a:r>
            <a:r>
              <a:rPr lang="pt-BR" sz="2800" dirty="0" smtClean="0">
                <a:latin typeface="Calibri" panose="020F0502020204030204" pitchFamily="34" charset="0"/>
              </a:rPr>
              <a:t> </a:t>
            </a:r>
            <a:r>
              <a:rPr lang="pt-BR" sz="2800" dirty="0" err="1" smtClean="0">
                <a:latin typeface="Calibri" panose="020F0502020204030204" pitchFamily="34" charset="0"/>
              </a:rPr>
              <a:t>by</a:t>
            </a:r>
            <a:r>
              <a:rPr lang="pt-BR" sz="2800" dirty="0" smtClean="0">
                <a:latin typeface="Calibri" panose="020F0502020204030204" pitchFamily="34" charset="0"/>
              </a:rPr>
              <a:t> </a:t>
            </a:r>
            <a:r>
              <a:rPr lang="pt-BR" sz="2800" dirty="0" err="1" smtClean="0">
                <a:latin typeface="Calibri" panose="020F0502020204030204" pitchFamily="34" charset="0"/>
              </a:rPr>
              <a:t>the</a:t>
            </a:r>
            <a:r>
              <a:rPr lang="pt-BR" sz="2800" dirty="0" smtClean="0">
                <a:latin typeface="Calibri" panose="020F0502020204030204" pitchFamily="34" charset="0"/>
              </a:rPr>
              <a:t> </a:t>
            </a:r>
            <a:r>
              <a:rPr lang="pt-BR" sz="2800" dirty="0" err="1" smtClean="0">
                <a:latin typeface="Calibri" panose="020F0502020204030204" pitchFamily="34" charset="0"/>
              </a:rPr>
              <a:t>same</a:t>
            </a:r>
            <a:r>
              <a:rPr lang="pt-BR" sz="2800" dirty="0" smtClean="0">
                <a:latin typeface="Calibri" panose="020F0502020204030204" pitchFamily="34" charset="0"/>
              </a:rPr>
              <a:t> networks/</a:t>
            </a:r>
            <a:r>
              <a:rPr lang="pt-BR" sz="2800" dirty="0" err="1" smtClean="0">
                <a:latin typeface="Calibri" panose="020F0502020204030204" pitchFamily="34" charset="0"/>
              </a:rPr>
              <a:t>operators</a:t>
            </a:r>
            <a:endParaRPr lang="pt-BR" sz="2800" dirty="0">
              <a:latin typeface="Calibri" panose="020F0502020204030204" pitchFamily="34" charset="0"/>
            </a:endParaRPr>
          </a:p>
          <a:p>
            <a:endParaRPr lang="en-US" altLang="en-US" dirty="0"/>
          </a:p>
        </p:txBody>
      </p:sp>
      <p:sp>
        <p:nvSpPr>
          <p:cNvPr id="4" name="Arredondar Retângulo em um Canto Diagonal 16"/>
          <p:cNvSpPr/>
          <p:nvPr/>
        </p:nvSpPr>
        <p:spPr>
          <a:xfrm>
            <a:off x="313576" y="4467548"/>
            <a:ext cx="2304256" cy="1386154"/>
          </a:xfrm>
          <a:prstGeom prst="round2Diag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>
              <a:latin typeface="Calibri" panose="020F0502020204030204" pitchFamily="34" charset="0"/>
            </a:endParaRPr>
          </a:p>
        </p:txBody>
      </p:sp>
      <p:sp>
        <p:nvSpPr>
          <p:cNvPr id="5" name="Arredondar Retângulo em um Canto Diagonal 15"/>
          <p:cNvSpPr/>
          <p:nvPr/>
        </p:nvSpPr>
        <p:spPr>
          <a:xfrm>
            <a:off x="2784803" y="4465839"/>
            <a:ext cx="2588033" cy="1387863"/>
          </a:xfrm>
          <a:prstGeom prst="round2Diag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n>
                <a:solidFill>
                  <a:srgbClr val="00B050"/>
                </a:solidFill>
              </a:ln>
            </a:endParaRPr>
          </a:p>
        </p:txBody>
      </p:sp>
      <p:sp>
        <p:nvSpPr>
          <p:cNvPr id="6" name="Arredondar Retângulo em um Canto Diagonal 14"/>
          <p:cNvSpPr/>
          <p:nvPr/>
        </p:nvSpPr>
        <p:spPr>
          <a:xfrm>
            <a:off x="2784804" y="2923907"/>
            <a:ext cx="2588033" cy="1386331"/>
          </a:xfrm>
          <a:prstGeom prst="round2Diag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n>
                <a:solidFill>
                  <a:srgbClr val="00B050"/>
                </a:solidFill>
              </a:ln>
            </a:endParaRPr>
          </a:p>
        </p:txBody>
      </p:sp>
      <p:sp>
        <p:nvSpPr>
          <p:cNvPr id="7" name="Arredondar Retângulo em um Canto Diagonal 13"/>
          <p:cNvSpPr/>
          <p:nvPr/>
        </p:nvSpPr>
        <p:spPr>
          <a:xfrm>
            <a:off x="313576" y="2924084"/>
            <a:ext cx="2304256" cy="1386154"/>
          </a:xfrm>
          <a:prstGeom prst="round2Diag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de cantos arredondados 4"/>
          <p:cNvSpPr/>
          <p:nvPr/>
        </p:nvSpPr>
        <p:spPr>
          <a:xfrm>
            <a:off x="385584" y="3068100"/>
            <a:ext cx="1584176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200" dirty="0" err="1" smtClean="0">
                <a:latin typeface="Calibri" panose="020F0502020204030204" pitchFamily="34" charset="0"/>
              </a:rPr>
              <a:t>Broadband</a:t>
            </a:r>
            <a:endParaRPr lang="pt-BR" sz="2200" dirty="0">
              <a:latin typeface="Calibri" panose="020F0502020204030204" pitchFamily="34" charset="0"/>
            </a:endParaRPr>
          </a:p>
        </p:txBody>
      </p:sp>
      <p:sp>
        <p:nvSpPr>
          <p:cNvPr id="9" name="Retângulo de cantos arredondados 5"/>
          <p:cNvSpPr/>
          <p:nvPr/>
        </p:nvSpPr>
        <p:spPr>
          <a:xfrm>
            <a:off x="2911195" y="3006730"/>
            <a:ext cx="1759388" cy="93610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Fixed</a:t>
            </a:r>
            <a:r>
              <a:rPr lang="pt-BR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pt-BR" b="1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Telephony</a:t>
            </a:r>
            <a:endParaRPr lang="pt-BR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Retângulo de cantos arredondados 6"/>
          <p:cNvSpPr/>
          <p:nvPr/>
        </p:nvSpPr>
        <p:spPr>
          <a:xfrm>
            <a:off x="388880" y="4643846"/>
            <a:ext cx="1584176" cy="792088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 err="1" smtClean="0">
                <a:latin typeface="Calibri" panose="020F0502020204030204" pitchFamily="34" charset="0"/>
              </a:rPr>
              <a:t>Paid</a:t>
            </a:r>
            <a:r>
              <a:rPr lang="pt-BR" sz="2000" dirty="0" smtClean="0">
                <a:latin typeface="Calibri" panose="020F0502020204030204" pitchFamily="34" charset="0"/>
              </a:rPr>
              <a:t>-TV</a:t>
            </a:r>
            <a:endParaRPr lang="pt-BR" sz="2000" dirty="0">
              <a:latin typeface="Calibri" panose="020F0502020204030204" pitchFamily="34" charset="0"/>
            </a:endParaRPr>
          </a:p>
        </p:txBody>
      </p:sp>
      <p:sp>
        <p:nvSpPr>
          <p:cNvPr id="11" name="Retângulo de cantos arredondados 7"/>
          <p:cNvSpPr/>
          <p:nvPr/>
        </p:nvSpPr>
        <p:spPr>
          <a:xfrm>
            <a:off x="2839186" y="4586123"/>
            <a:ext cx="1831397" cy="738663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 smtClean="0">
                <a:latin typeface="Calibri" panose="020F0502020204030204" pitchFamily="34" charset="0"/>
              </a:rPr>
              <a:t>Mobile</a:t>
            </a:r>
            <a:endParaRPr lang="pt-BR" sz="2000" dirty="0">
              <a:latin typeface="Calibri" panose="020F0502020204030204" pitchFamily="34" charset="0"/>
            </a:endParaRPr>
          </a:p>
        </p:txBody>
      </p:sp>
      <p:sp>
        <p:nvSpPr>
          <p:cNvPr id="12" name="CaixaDeTexto 8"/>
          <p:cNvSpPr txBox="1"/>
          <p:nvPr/>
        </p:nvSpPr>
        <p:spPr>
          <a:xfrm>
            <a:off x="476544" y="3901608"/>
            <a:ext cx="14088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21 </a:t>
            </a:r>
            <a:r>
              <a:rPr lang="pt-BR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indicators</a:t>
            </a:r>
            <a:endParaRPr lang="pt-BR" b="1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3" name="CaixaDeTexto 9"/>
          <p:cNvSpPr txBox="1"/>
          <p:nvPr/>
        </p:nvSpPr>
        <p:spPr>
          <a:xfrm>
            <a:off x="476544" y="5441862"/>
            <a:ext cx="14088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rgbClr val="558ED5"/>
                </a:solidFill>
                <a:latin typeface="Calibri" panose="020F0502020204030204" pitchFamily="34" charset="0"/>
              </a:rPr>
              <a:t>17 </a:t>
            </a:r>
            <a:r>
              <a:rPr lang="pt-BR" b="1" dirty="0" err="1" smtClean="0">
                <a:solidFill>
                  <a:srgbClr val="558ED5"/>
                </a:solidFill>
                <a:latin typeface="Calibri" panose="020F0502020204030204" pitchFamily="34" charset="0"/>
              </a:rPr>
              <a:t>indicators</a:t>
            </a:r>
            <a:endParaRPr lang="pt-BR" b="1" dirty="0">
              <a:solidFill>
                <a:srgbClr val="558ED5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CaixaDeTexto 10"/>
          <p:cNvSpPr txBox="1"/>
          <p:nvPr/>
        </p:nvSpPr>
        <p:spPr>
          <a:xfrm>
            <a:off x="2998858" y="3942834"/>
            <a:ext cx="14088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rgbClr val="558ED5"/>
                </a:solidFill>
                <a:latin typeface="Calibri" panose="020F0502020204030204" pitchFamily="34" charset="0"/>
              </a:rPr>
              <a:t>21 </a:t>
            </a:r>
            <a:r>
              <a:rPr lang="pt-BR" b="1" dirty="0" err="1" smtClean="0">
                <a:solidFill>
                  <a:srgbClr val="558ED5"/>
                </a:solidFill>
                <a:latin typeface="Calibri" panose="020F0502020204030204" pitchFamily="34" charset="0"/>
              </a:rPr>
              <a:t>indicators</a:t>
            </a:r>
            <a:endParaRPr lang="pt-BR" b="1" dirty="0">
              <a:solidFill>
                <a:srgbClr val="558ED5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CaixaDeTexto 11"/>
          <p:cNvSpPr txBox="1"/>
          <p:nvPr/>
        </p:nvSpPr>
        <p:spPr>
          <a:xfrm>
            <a:off x="2998859" y="5368883"/>
            <a:ext cx="14088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rgbClr val="558ED5"/>
                </a:solidFill>
                <a:latin typeface="Calibri" panose="020F0502020204030204" pitchFamily="34" charset="0"/>
              </a:rPr>
              <a:t>20 </a:t>
            </a:r>
            <a:r>
              <a:rPr lang="pt-BR" b="1" dirty="0" err="1" smtClean="0">
                <a:solidFill>
                  <a:srgbClr val="558ED5"/>
                </a:solidFill>
                <a:latin typeface="Calibri" panose="020F0502020204030204" pitchFamily="34" charset="0"/>
              </a:rPr>
              <a:t>indicators</a:t>
            </a:r>
            <a:endParaRPr lang="pt-BR" b="1" dirty="0">
              <a:solidFill>
                <a:srgbClr val="558ED5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Retângulo 12"/>
          <p:cNvSpPr/>
          <p:nvPr/>
        </p:nvSpPr>
        <p:spPr>
          <a:xfrm>
            <a:off x="5536712" y="2853556"/>
            <a:ext cx="333965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400" b="1" i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79 </a:t>
            </a:r>
            <a:r>
              <a:rPr lang="pt-BR" sz="4400" b="1" i="1" u="sng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indicators</a:t>
            </a:r>
            <a:endParaRPr lang="pt-BR" sz="4400" b="1" i="1" u="sng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380190" y="3588778"/>
            <a:ext cx="376381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charset="2"/>
              <a:buChar char="§"/>
            </a:pP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Regulatory </a:t>
            </a:r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overburden</a:t>
            </a:r>
          </a:p>
          <a:p>
            <a:pPr marL="285750" indent="-285750">
              <a:lnSpc>
                <a:spcPct val="150000"/>
              </a:lnSpc>
              <a:buFont typeface="Wingdings" charset="2"/>
              <a:buChar char="§"/>
            </a:pP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Expensive </a:t>
            </a:r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to measure and 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to certify </a:t>
            </a:r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the collection 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methods</a:t>
            </a:r>
          </a:p>
          <a:p>
            <a:pPr marL="285750" indent="-285750">
              <a:lnSpc>
                <a:spcPct val="150000"/>
              </a:lnSpc>
              <a:buFont typeface="Wingdings" charset="2"/>
              <a:buChar char="§"/>
            </a:pPr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Hard to 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monitor and compare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charset="2"/>
              <a:buChar char="§"/>
            </a:pP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Poor </a:t>
            </a:r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consumer 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awareness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315" y="4643846"/>
            <a:ext cx="265054" cy="275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4867" y="4586123"/>
            <a:ext cx="265054" cy="275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685" y="3064671"/>
            <a:ext cx="265054" cy="275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4994" y="3389783"/>
            <a:ext cx="265054" cy="246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685" y="3380817"/>
            <a:ext cx="265054" cy="246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4867" y="4963176"/>
            <a:ext cx="265054" cy="246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315" y="4963176"/>
            <a:ext cx="265054" cy="246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0274" y="3704592"/>
            <a:ext cx="223876" cy="238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4994" y="3731644"/>
            <a:ext cx="223876" cy="238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5904" y="5301467"/>
            <a:ext cx="223876" cy="238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6268" y="5301467"/>
            <a:ext cx="223876" cy="238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9278" y="4053506"/>
            <a:ext cx="377127" cy="14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1127" y="5626528"/>
            <a:ext cx="402170" cy="143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2912" y="5643658"/>
            <a:ext cx="330588" cy="14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4867" y="3064670"/>
            <a:ext cx="265054" cy="275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622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en-US" dirty="0"/>
              <a:t>Key review points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0312"/>
            <a:ext cx="8229600" cy="3831167"/>
          </a:xfrm>
        </p:spPr>
        <p:txBody>
          <a:bodyPr>
            <a:normAutofit lnSpcReduction="10000"/>
          </a:bodyPr>
          <a:lstStyle/>
          <a:p>
            <a:r>
              <a:rPr lang="pt-BR" sz="2800" dirty="0" err="1" smtClean="0">
                <a:latin typeface="Calibri" panose="020F0502020204030204" pitchFamily="34" charset="0"/>
              </a:rPr>
              <a:t>Bundles</a:t>
            </a:r>
            <a:r>
              <a:rPr lang="pt-BR" sz="2800" dirty="0" smtClean="0">
                <a:latin typeface="Calibri" panose="020F0502020204030204" pitchFamily="34" charset="0"/>
              </a:rPr>
              <a:t> triple/</a:t>
            </a:r>
            <a:r>
              <a:rPr lang="pt-BR" sz="2800" dirty="0" err="1" smtClean="0">
                <a:latin typeface="Calibri" panose="020F0502020204030204" pitchFamily="34" charset="0"/>
              </a:rPr>
              <a:t>quad</a:t>
            </a:r>
            <a:r>
              <a:rPr lang="pt-BR" sz="2800" dirty="0" smtClean="0">
                <a:latin typeface="Calibri" panose="020F0502020204030204" pitchFamily="34" charset="0"/>
              </a:rPr>
              <a:t> play</a:t>
            </a:r>
          </a:p>
          <a:p>
            <a:r>
              <a:rPr lang="pt-BR" sz="2800" dirty="0" err="1" smtClean="0">
                <a:latin typeface="Calibri" panose="020F0502020204030204" pitchFamily="34" charset="0"/>
              </a:rPr>
              <a:t>Same</a:t>
            </a:r>
            <a:r>
              <a:rPr lang="pt-BR" sz="2800" dirty="0" smtClean="0">
                <a:latin typeface="Calibri" panose="020F0502020204030204" pitchFamily="34" charset="0"/>
              </a:rPr>
              <a:t> </a:t>
            </a:r>
            <a:r>
              <a:rPr lang="pt-BR" sz="2800" dirty="0" err="1" smtClean="0">
                <a:latin typeface="Calibri" panose="020F0502020204030204" pitchFamily="34" charset="0"/>
              </a:rPr>
              <a:t>customer</a:t>
            </a:r>
            <a:r>
              <a:rPr lang="pt-BR" sz="2800" dirty="0" smtClean="0">
                <a:latin typeface="Calibri" panose="020F0502020204030204" pitchFamily="34" charset="0"/>
              </a:rPr>
              <a:t> </a:t>
            </a:r>
            <a:r>
              <a:rPr lang="pt-BR" sz="2800" dirty="0" err="1" smtClean="0">
                <a:latin typeface="Calibri" panose="020F0502020204030204" pitchFamily="34" charset="0"/>
              </a:rPr>
              <a:t>service</a:t>
            </a:r>
            <a:r>
              <a:rPr lang="pt-BR" sz="2800" dirty="0" smtClean="0">
                <a:latin typeface="Calibri" panose="020F0502020204030204" pitchFamily="34" charset="0"/>
              </a:rPr>
              <a:t> </a:t>
            </a:r>
            <a:r>
              <a:rPr lang="pt-BR" sz="2800" dirty="0" err="1" smtClean="0">
                <a:latin typeface="Calibri" panose="020F0502020204030204" pitchFamily="34" charset="0"/>
              </a:rPr>
              <a:t>platforms</a:t>
            </a:r>
            <a:endParaRPr lang="pt-BR" sz="2800" dirty="0" smtClean="0">
              <a:latin typeface="Calibri" panose="020F0502020204030204" pitchFamily="34" charset="0"/>
            </a:endParaRPr>
          </a:p>
          <a:p>
            <a:r>
              <a:rPr lang="pt-BR" sz="2800" dirty="0" err="1" smtClean="0">
                <a:latin typeface="Calibri" panose="020F0502020204030204" pitchFamily="34" charset="0"/>
              </a:rPr>
              <a:t>Integrated</a:t>
            </a:r>
            <a:r>
              <a:rPr lang="pt-BR" sz="2800" dirty="0" smtClean="0">
                <a:latin typeface="Calibri" panose="020F0502020204030204" pitchFamily="34" charset="0"/>
              </a:rPr>
              <a:t> network management </a:t>
            </a:r>
            <a:r>
              <a:rPr lang="pt-BR" sz="2800" dirty="0" err="1" smtClean="0">
                <a:latin typeface="Calibri" panose="020F0502020204030204" pitchFamily="34" charset="0"/>
              </a:rPr>
              <a:t>and</a:t>
            </a:r>
            <a:r>
              <a:rPr lang="pt-BR" sz="2800" dirty="0" smtClean="0">
                <a:latin typeface="Calibri" panose="020F0502020204030204" pitchFamily="34" charset="0"/>
              </a:rPr>
              <a:t> </a:t>
            </a:r>
            <a:r>
              <a:rPr lang="pt-BR" sz="2800" dirty="0" err="1" smtClean="0">
                <a:latin typeface="Calibri" panose="020F0502020204030204" pitchFamily="34" charset="0"/>
              </a:rPr>
              <a:t>maintenance</a:t>
            </a:r>
            <a:r>
              <a:rPr lang="pt-BR" sz="2800" dirty="0" smtClean="0">
                <a:latin typeface="Calibri" panose="020F0502020204030204" pitchFamily="34" charset="0"/>
              </a:rPr>
              <a:t> </a:t>
            </a:r>
            <a:r>
              <a:rPr lang="pt-BR" sz="2800" dirty="0" err="1" smtClean="0">
                <a:latin typeface="Calibri" panose="020F0502020204030204" pitchFamily="34" charset="0"/>
              </a:rPr>
              <a:t>teams</a:t>
            </a:r>
            <a:endParaRPr lang="pt-BR" sz="2800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pt-BR" sz="2800" b="1" u="sng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pt-BR" sz="2800" b="1" u="sng" dirty="0" err="1" smtClean="0">
                <a:latin typeface="Calibri" panose="020F0502020204030204" pitchFamily="34" charset="0"/>
              </a:rPr>
              <a:t>Necessity</a:t>
            </a:r>
            <a:r>
              <a:rPr lang="pt-BR" sz="2800" b="1" u="sng" dirty="0" smtClean="0">
                <a:latin typeface="Calibri" panose="020F0502020204030204" pitchFamily="34" charset="0"/>
              </a:rPr>
              <a:t> </a:t>
            </a:r>
            <a:r>
              <a:rPr lang="pt-BR" sz="2800" b="1" u="sng" dirty="0" err="1" smtClean="0">
                <a:latin typeface="Calibri" panose="020F0502020204030204" pitchFamily="34" charset="0"/>
              </a:rPr>
              <a:t>of</a:t>
            </a:r>
            <a:r>
              <a:rPr lang="pt-BR" sz="2800" b="1" u="sng" dirty="0" smtClean="0">
                <a:latin typeface="Calibri" panose="020F0502020204030204" pitchFamily="34" charset="0"/>
              </a:rPr>
              <a:t> a </a:t>
            </a:r>
            <a:r>
              <a:rPr lang="pt-BR" sz="2800" b="1" u="sng" dirty="0" err="1" smtClean="0">
                <a:latin typeface="Calibri" panose="020F0502020204030204" pitchFamily="34" charset="0"/>
              </a:rPr>
              <a:t>flexible</a:t>
            </a:r>
            <a:r>
              <a:rPr lang="pt-BR" sz="2800" b="1" u="sng" dirty="0" smtClean="0">
                <a:latin typeface="Calibri" panose="020F0502020204030204" pitchFamily="34" charset="0"/>
              </a:rPr>
              <a:t> approach for </a:t>
            </a:r>
            <a:r>
              <a:rPr lang="pt-BR" sz="2800" b="1" u="sng" dirty="0" err="1" smtClean="0">
                <a:latin typeface="Calibri" panose="020F0502020204030204" pitchFamily="34" charset="0"/>
              </a:rPr>
              <a:t>monitoring</a:t>
            </a:r>
            <a:r>
              <a:rPr lang="pt-BR" sz="2800" b="1" u="sng" dirty="0" smtClean="0">
                <a:latin typeface="Calibri" panose="020F0502020204030204" pitchFamily="34" charset="0"/>
              </a:rPr>
              <a:t> </a:t>
            </a:r>
            <a:r>
              <a:rPr lang="pt-BR" sz="2800" b="1" u="sng" dirty="0" err="1" smtClean="0">
                <a:latin typeface="Calibri" panose="020F0502020204030204" pitchFamily="34" charset="0"/>
              </a:rPr>
              <a:t>quality</a:t>
            </a:r>
            <a:r>
              <a:rPr lang="pt-BR" sz="2800" b="1" u="sng" dirty="0" smtClean="0">
                <a:latin typeface="Calibri" panose="020F0502020204030204" pitchFamily="34" charset="0"/>
              </a:rPr>
              <a:t> </a:t>
            </a:r>
            <a:r>
              <a:rPr lang="pt-BR" sz="2800" b="1" u="sng" dirty="0" err="1" smtClean="0">
                <a:latin typeface="Calibri" panose="020F0502020204030204" pitchFamily="34" charset="0"/>
              </a:rPr>
              <a:t>by</a:t>
            </a:r>
            <a:r>
              <a:rPr lang="pt-BR" sz="2800" b="1" u="sng" dirty="0" smtClean="0">
                <a:latin typeface="Calibri" panose="020F0502020204030204" pitchFamily="34" charset="0"/>
              </a:rPr>
              <a:t> </a:t>
            </a:r>
            <a:r>
              <a:rPr lang="en-US" altLang="pt-BR" sz="2800" b="1" u="sng" dirty="0" smtClean="0"/>
              <a:t>capturing real </a:t>
            </a:r>
            <a:r>
              <a:rPr lang="en-US" altLang="pt-BR" sz="2800" b="1" u="sng" dirty="0"/>
              <a:t>users </a:t>
            </a:r>
            <a:r>
              <a:rPr lang="en-US" altLang="pt-BR" sz="2800" b="1" u="sng" dirty="0" smtClean="0"/>
              <a:t>experiences (</a:t>
            </a:r>
            <a:r>
              <a:rPr lang="en-US" altLang="pt-BR" sz="2800" b="1" u="sng" dirty="0" err="1" smtClean="0"/>
              <a:t>QoE</a:t>
            </a:r>
            <a:r>
              <a:rPr lang="en-US" altLang="pt-BR" sz="2800" b="1" u="sng" dirty="0" smtClean="0"/>
              <a:t>) </a:t>
            </a:r>
            <a:r>
              <a:rPr lang="pt-BR" sz="2800" b="1" u="sng" dirty="0" err="1" smtClean="0">
                <a:latin typeface="Calibri" panose="020F0502020204030204" pitchFamily="34" charset="0"/>
              </a:rPr>
              <a:t>and</a:t>
            </a:r>
            <a:r>
              <a:rPr lang="pt-BR" sz="2800" b="1" u="sng" dirty="0" smtClean="0">
                <a:latin typeface="Calibri" panose="020F0502020204030204" pitchFamily="34" charset="0"/>
              </a:rPr>
              <a:t> ranking </a:t>
            </a:r>
            <a:r>
              <a:rPr lang="pt-BR" sz="2800" b="1" u="sng" dirty="0" err="1" smtClean="0">
                <a:latin typeface="Calibri" panose="020F0502020204030204" pitchFamily="34" charset="0"/>
              </a:rPr>
              <a:t>the</a:t>
            </a:r>
            <a:r>
              <a:rPr lang="pt-BR" sz="2800" b="1" u="sng" dirty="0" smtClean="0">
                <a:latin typeface="Calibri" panose="020F0502020204030204" pitchFamily="34" charset="0"/>
              </a:rPr>
              <a:t> </a:t>
            </a:r>
            <a:r>
              <a:rPr lang="pt-BR" sz="2800" b="1" u="sng" dirty="0" err="1">
                <a:latin typeface="Calibri" panose="020F0502020204030204" pitchFamily="34" charset="0"/>
              </a:rPr>
              <a:t>operators</a:t>
            </a:r>
            <a:r>
              <a:rPr lang="pt-BR" sz="2800" b="1" u="sng" dirty="0">
                <a:latin typeface="Calibri" panose="020F0502020204030204" pitchFamily="34" charset="0"/>
              </a:rPr>
              <a:t> </a:t>
            </a:r>
            <a:r>
              <a:rPr lang="pt-BR" sz="2800" b="1" u="sng" dirty="0" err="1" smtClean="0">
                <a:latin typeface="Calibri" panose="020F0502020204030204" pitchFamily="34" charset="0"/>
              </a:rPr>
              <a:t>by</a:t>
            </a:r>
            <a:r>
              <a:rPr lang="pt-BR" sz="2800" b="1" u="sng" dirty="0" smtClean="0">
                <a:latin typeface="Calibri" panose="020F0502020204030204" pitchFamily="34" charset="0"/>
              </a:rPr>
              <a:t> </a:t>
            </a:r>
            <a:r>
              <a:rPr lang="pt-BR" sz="2800" b="1" u="sng" dirty="0" err="1" smtClean="0">
                <a:latin typeface="Calibri" panose="020F0502020204030204" pitchFamily="34" charset="0"/>
              </a:rPr>
              <a:t>service</a:t>
            </a:r>
            <a:r>
              <a:rPr lang="pt-BR" sz="2800" b="1" u="sng" dirty="0" smtClean="0">
                <a:latin typeface="Calibri" panose="020F0502020204030204" pitchFamily="34" charset="0"/>
              </a:rPr>
              <a:t> in local/regional </a:t>
            </a:r>
            <a:r>
              <a:rPr lang="pt-BR" sz="2800" b="1" u="sng" dirty="0" err="1" smtClean="0">
                <a:latin typeface="Calibri" panose="020F0502020204030204" pitchFamily="34" charset="0"/>
              </a:rPr>
              <a:t>contexts</a:t>
            </a:r>
            <a:endParaRPr lang="en-US" altLang="pt-BR" sz="2800" b="1" u="sng" dirty="0" smtClean="0"/>
          </a:p>
          <a:p>
            <a:endParaRPr lang="en-US" sz="2800" dirty="0">
              <a:latin typeface="Calibri" panose="020F0502020204030204" pitchFamily="34" charset="0"/>
            </a:endParaRPr>
          </a:p>
          <a:p>
            <a:endParaRPr lang="pt-BR" sz="2800" dirty="0" smtClean="0">
              <a:latin typeface="Calibri" panose="020F050202020403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9864" y="5349539"/>
            <a:ext cx="3460335" cy="1583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423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ITU/ANATEL Partnership for a new regulatory quality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Provision of </a:t>
            </a:r>
            <a:r>
              <a:rPr lang="en-US" dirty="0" smtClean="0"/>
              <a:t>consulting services </a:t>
            </a:r>
            <a:r>
              <a:rPr lang="en-US" dirty="0"/>
              <a:t>to support </a:t>
            </a:r>
            <a:r>
              <a:rPr lang="en-US" dirty="0" err="1"/>
              <a:t>Anatel</a:t>
            </a:r>
            <a:r>
              <a:rPr lang="en-US" dirty="0"/>
              <a:t> on the implementation of </a:t>
            </a:r>
            <a:r>
              <a:rPr lang="en-US" dirty="0" smtClean="0"/>
              <a:t>strategic </a:t>
            </a:r>
            <a:r>
              <a:rPr lang="en-US" dirty="0"/>
              <a:t>projects</a:t>
            </a:r>
            <a:endParaRPr lang="en-US" altLang="en-US" dirty="0" smtClean="0"/>
          </a:p>
          <a:p>
            <a:r>
              <a:rPr lang="en-US" altLang="en-US" dirty="0" smtClean="0"/>
              <a:t>RFP issued in March/2015 by ITU</a:t>
            </a:r>
          </a:p>
          <a:p>
            <a:r>
              <a:rPr lang="en-US" altLang="en-US" dirty="0" smtClean="0"/>
              <a:t>Project duration: 18 months (until the end of 2016)</a:t>
            </a:r>
          </a:p>
          <a:p>
            <a:pPr marL="0" indent="0">
              <a:buNone/>
            </a:pPr>
            <a:r>
              <a:rPr lang="en-US" altLang="en-US" u="sng" dirty="0" smtClean="0"/>
              <a:t>Phase 1 :</a:t>
            </a:r>
          </a:p>
          <a:p>
            <a:pPr lvl="1">
              <a:buFont typeface="Wingdings" charset="2"/>
              <a:buChar char="§"/>
            </a:pPr>
            <a:r>
              <a:rPr lang="en-US" altLang="en-US" dirty="0" smtClean="0"/>
              <a:t>International benchmark on </a:t>
            </a:r>
            <a:r>
              <a:rPr lang="en-US" altLang="en-US" dirty="0" err="1" smtClean="0"/>
              <a:t>QoS</a:t>
            </a:r>
            <a:r>
              <a:rPr lang="en-US" altLang="en-US" dirty="0" smtClean="0"/>
              <a:t>/</a:t>
            </a:r>
            <a:r>
              <a:rPr lang="en-US" altLang="en-US" dirty="0" err="1" smtClean="0"/>
              <a:t>QoE</a:t>
            </a:r>
            <a:r>
              <a:rPr lang="en-US" altLang="en-US" dirty="0" smtClean="0"/>
              <a:t> standards (ITU, 3GPP, ISO, ETSI and Academia)</a:t>
            </a:r>
          </a:p>
          <a:p>
            <a:pPr lvl="1">
              <a:buFont typeface="Wingdings" charset="2"/>
              <a:buChar char="§"/>
            </a:pPr>
            <a:r>
              <a:rPr lang="en-US" dirty="0" smtClean="0"/>
              <a:t>International benchmark of regulatory quality framework, (considering countries sizes, </a:t>
            </a:r>
            <a:r>
              <a:rPr lang="en-US" dirty="0"/>
              <a:t>socioeconomic </a:t>
            </a:r>
            <a:r>
              <a:rPr lang="en-US" dirty="0" smtClean="0"/>
              <a:t>conditions and level </a:t>
            </a:r>
            <a:r>
              <a:rPr lang="en-US" dirty="0"/>
              <a:t>of </a:t>
            </a:r>
            <a:r>
              <a:rPr lang="en-US" dirty="0" smtClean="0"/>
              <a:t>competition)</a:t>
            </a:r>
          </a:p>
          <a:p>
            <a:pPr lvl="1">
              <a:buFont typeface="Wingdings" charset="2"/>
              <a:buChar char="§"/>
            </a:pPr>
            <a:r>
              <a:rPr lang="en-US" altLang="en-US" dirty="0"/>
              <a:t>Global trends in quality regulation for the next 15 years (considering impacts from OTTs, M2M and </a:t>
            </a:r>
            <a:r>
              <a:rPr lang="en-US" altLang="en-US" dirty="0" err="1"/>
              <a:t>IoT</a:t>
            </a:r>
            <a:r>
              <a:rPr lang="en-US" altLang="en-US" dirty="0"/>
              <a:t> explosion, </a:t>
            </a:r>
            <a:r>
              <a:rPr lang="en-US" altLang="en-US" dirty="0" err="1"/>
              <a:t>femto</a:t>
            </a:r>
            <a:r>
              <a:rPr lang="en-US" altLang="en-US" dirty="0"/>
              <a:t>/</a:t>
            </a:r>
            <a:r>
              <a:rPr lang="en-US" altLang="en-US" dirty="0" err="1"/>
              <a:t>smallcells</a:t>
            </a:r>
            <a:r>
              <a:rPr lang="en-US" altLang="en-US" dirty="0"/>
              <a:t>, seamless </a:t>
            </a:r>
            <a:r>
              <a:rPr lang="en-US" altLang="en-US" dirty="0" err="1"/>
              <a:t>Wi-fi</a:t>
            </a:r>
            <a:r>
              <a:rPr lang="en-US" altLang="en-US" dirty="0"/>
              <a:t> offloading, convergence</a:t>
            </a:r>
            <a:r>
              <a:rPr lang="en-US" altLang="en-US" dirty="0" smtClean="0"/>
              <a:t>)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8694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ITU/ANATEL Partnership for a new regulatory quality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8500"/>
            <a:ext cx="8229600" cy="403919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altLang="en-US" sz="3800" u="sng" dirty="0" smtClean="0"/>
              <a:t>Phase 2:</a:t>
            </a:r>
          </a:p>
          <a:p>
            <a:pPr lvl="1"/>
            <a:endParaRPr lang="en-US" sz="3400" dirty="0" smtClean="0"/>
          </a:p>
          <a:p>
            <a:pPr lvl="1">
              <a:buFont typeface="Wingdings" charset="2"/>
              <a:buChar char="§"/>
            </a:pPr>
            <a:r>
              <a:rPr lang="en-US" sz="3400" dirty="0" smtClean="0"/>
              <a:t>Analyze all quality </a:t>
            </a:r>
            <a:r>
              <a:rPr lang="en-US" sz="3400" dirty="0"/>
              <a:t>indicators defined in regulation for the main services (fixed, mobile, broadband and Pay </a:t>
            </a:r>
            <a:r>
              <a:rPr lang="en-US" sz="3400" dirty="0" smtClean="0"/>
              <a:t>TV)</a:t>
            </a:r>
          </a:p>
          <a:p>
            <a:pPr lvl="1">
              <a:buFont typeface="Wingdings" charset="2"/>
              <a:buChar char="§"/>
            </a:pPr>
            <a:endParaRPr lang="en-US" sz="3400" dirty="0" smtClean="0"/>
          </a:p>
          <a:p>
            <a:pPr lvl="1">
              <a:buFont typeface="Wingdings" charset="2"/>
              <a:buChar char="§"/>
            </a:pPr>
            <a:r>
              <a:rPr lang="en-US" sz="3400" dirty="0" smtClean="0"/>
              <a:t>Identify bottlenecks</a:t>
            </a:r>
            <a:r>
              <a:rPr lang="en-US" sz="3400" dirty="0"/>
              <a:t>, inefficiencies and </a:t>
            </a:r>
            <a:r>
              <a:rPr lang="en-US" sz="3400" dirty="0" smtClean="0"/>
              <a:t>impacts </a:t>
            </a:r>
            <a:r>
              <a:rPr lang="en-US" sz="3400" dirty="0"/>
              <a:t>on service provision as a consequence of current quality </a:t>
            </a:r>
            <a:r>
              <a:rPr lang="en-US" sz="3400" dirty="0" smtClean="0"/>
              <a:t>regulation</a:t>
            </a:r>
          </a:p>
          <a:p>
            <a:pPr lvl="1">
              <a:buFont typeface="Wingdings" charset="2"/>
              <a:buChar char="§"/>
            </a:pPr>
            <a:endParaRPr lang="en-US" sz="3400" dirty="0" smtClean="0"/>
          </a:p>
          <a:p>
            <a:pPr lvl="1">
              <a:buFont typeface="Wingdings" charset="2"/>
              <a:buChar char="§"/>
            </a:pPr>
            <a:r>
              <a:rPr lang="en-US" sz="3400" dirty="0" smtClean="0"/>
              <a:t>Propose of optimizations in the current regulatory framework</a:t>
            </a:r>
          </a:p>
          <a:p>
            <a:pPr lvl="1">
              <a:buFont typeface="Wingdings" charset="2"/>
              <a:buChar char="§"/>
            </a:pPr>
            <a:endParaRPr lang="en-US" sz="3400" dirty="0" smtClean="0"/>
          </a:p>
          <a:p>
            <a:pPr lvl="1">
              <a:buFont typeface="Wingdings" charset="2"/>
              <a:buChar char="§"/>
            </a:pPr>
            <a:r>
              <a:rPr lang="en-US" sz="3400" dirty="0" smtClean="0"/>
              <a:t>Report a quantitative </a:t>
            </a:r>
            <a:r>
              <a:rPr lang="en-US" sz="3400" dirty="0"/>
              <a:t>analysis on economic, social, and competitive </a:t>
            </a:r>
            <a:r>
              <a:rPr lang="en-US" sz="3400" dirty="0" smtClean="0"/>
              <a:t>impacts of the proposals of optimization</a:t>
            </a:r>
            <a:endParaRPr lang="en-US" altLang="en-US" sz="3400" dirty="0"/>
          </a:p>
        </p:txBody>
      </p:sp>
    </p:spTree>
    <p:extLst>
      <p:ext uri="{BB962C8B-B14F-4D97-AF65-F5344CB8AC3E}">
        <p14:creationId xmlns:p14="http://schemas.microsoft.com/office/powerpoint/2010/main" val="340885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Re-thinking the strategy for 2017 and </a:t>
            </a:r>
            <a:r>
              <a:rPr lang="en-US" altLang="en-US" dirty="0" smtClean="0"/>
              <a:t>ahead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3972"/>
            <a:ext cx="8686800" cy="4369511"/>
          </a:xfrm>
        </p:spPr>
        <p:txBody>
          <a:bodyPr>
            <a:normAutofit fontScale="92500"/>
          </a:bodyPr>
          <a:lstStyle/>
          <a:p>
            <a:r>
              <a:rPr lang="en-US" altLang="en-US" dirty="0" smtClean="0"/>
              <a:t>ANATEL’s Strategic </a:t>
            </a:r>
            <a:r>
              <a:rPr lang="en-US" altLang="en-US" dirty="0"/>
              <a:t>P</a:t>
            </a:r>
            <a:r>
              <a:rPr lang="en-US" altLang="en-US" dirty="0" smtClean="0"/>
              <a:t>lan for the next 15 years: </a:t>
            </a:r>
          </a:p>
          <a:p>
            <a:pPr lvl="1">
              <a:buFont typeface="Wingdings" charset="2"/>
              <a:buChar char="§"/>
            </a:pPr>
            <a:r>
              <a:rPr lang="en-US" altLang="en-US" sz="2600" dirty="0" smtClean="0"/>
              <a:t>Strategic Objective: create conditions for improvements in </a:t>
            </a:r>
            <a:r>
              <a:rPr lang="en-US" altLang="en-US" sz="2600" dirty="0" err="1" smtClean="0"/>
              <a:t>QoS</a:t>
            </a:r>
            <a:r>
              <a:rPr lang="en-US" altLang="en-US" sz="2600" dirty="0" smtClean="0"/>
              <a:t>/</a:t>
            </a:r>
            <a:r>
              <a:rPr lang="en-US" altLang="en-US" sz="2600" dirty="0" err="1" smtClean="0"/>
              <a:t>QoE</a:t>
            </a:r>
            <a:endParaRPr lang="en-US" altLang="en-US" sz="2600" dirty="0" smtClean="0"/>
          </a:p>
          <a:p>
            <a:pPr lvl="1">
              <a:buFont typeface="Wingdings" charset="2"/>
              <a:buChar char="§"/>
            </a:pPr>
            <a:r>
              <a:rPr lang="en-US" altLang="en-US" sz="2600" dirty="0" smtClean="0"/>
              <a:t>Operational Plan: issue a new regulatory framework on quality</a:t>
            </a:r>
          </a:p>
          <a:p>
            <a:pPr lvl="1">
              <a:buFont typeface="Wingdings" charset="2"/>
              <a:buChar char="§"/>
            </a:pPr>
            <a:r>
              <a:rPr lang="en-US" altLang="en-US" dirty="0" smtClean="0"/>
              <a:t>Key drivers:</a:t>
            </a:r>
          </a:p>
          <a:p>
            <a:pPr lvl="2">
              <a:buFont typeface="Courier New"/>
              <a:buChar char="o"/>
            </a:pPr>
            <a:r>
              <a:rPr lang="en-US" altLang="en-US" dirty="0" smtClean="0"/>
              <a:t>Monitor just the most relevant KPIs in convergent operations</a:t>
            </a:r>
          </a:p>
          <a:p>
            <a:pPr lvl="2">
              <a:buFont typeface="Courier New"/>
              <a:buChar char="o"/>
            </a:pPr>
            <a:r>
              <a:rPr lang="en-US" altLang="en-US" dirty="0" smtClean="0"/>
              <a:t>Focus </a:t>
            </a:r>
            <a:r>
              <a:rPr lang="en-US" altLang="en-US" dirty="0"/>
              <a:t>on transparency and consumer </a:t>
            </a:r>
            <a:r>
              <a:rPr lang="en-US" altLang="en-US" dirty="0" smtClean="0"/>
              <a:t>empowerment</a:t>
            </a:r>
          </a:p>
          <a:p>
            <a:pPr lvl="2">
              <a:buFont typeface="Courier New"/>
              <a:buChar char="o"/>
            </a:pPr>
            <a:r>
              <a:rPr lang="en-US" altLang="en-US" dirty="0"/>
              <a:t>Flexibility</a:t>
            </a:r>
          </a:p>
          <a:p>
            <a:pPr lvl="2">
              <a:buFont typeface="Courier New"/>
              <a:buChar char="o"/>
            </a:pPr>
            <a:r>
              <a:rPr lang="en-US" altLang="en-US" dirty="0" smtClean="0"/>
              <a:t>Raise </a:t>
            </a:r>
            <a:r>
              <a:rPr lang="en-US" altLang="en-US" dirty="0"/>
              <a:t>the effectiveness of the </a:t>
            </a:r>
            <a:r>
              <a:rPr lang="en-US" altLang="en-US" dirty="0" smtClean="0"/>
              <a:t>regulation</a:t>
            </a:r>
          </a:p>
        </p:txBody>
      </p:sp>
    </p:spTree>
    <p:extLst>
      <p:ext uri="{BB962C8B-B14F-4D97-AF65-F5344CB8AC3E}">
        <p14:creationId xmlns:p14="http://schemas.microsoft.com/office/powerpoint/2010/main" val="3063349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ACBFDEBF007414984B2FB03AEE0D39A" ma:contentTypeVersion="1" ma:contentTypeDescription="Create a new document." ma:contentTypeScope="" ma:versionID="64be4a23d98191cdc44f0315bb0935a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11556d0edaacd44299612f6ec025f07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9DA318C-7033-480E-B580-B284AD4A1630}"/>
</file>

<file path=customXml/itemProps2.xml><?xml version="1.0" encoding="utf-8"?>
<ds:datastoreItem xmlns:ds="http://schemas.openxmlformats.org/officeDocument/2006/customXml" ds:itemID="{EC8ECDE7-303F-4A70-9CFB-1E5FE06AE81A}"/>
</file>

<file path=customXml/itemProps3.xml><?xml version="1.0" encoding="utf-8"?>
<ds:datastoreItem xmlns:ds="http://schemas.openxmlformats.org/officeDocument/2006/customXml" ds:itemID="{8A2BE1D7-12E5-44F5-9D83-CB01577426CF}"/>
</file>

<file path=docProps/app.xml><?xml version="1.0" encoding="utf-8"?>
<Properties xmlns="http://schemas.openxmlformats.org/officeDocument/2006/extended-properties" xmlns:vt="http://schemas.openxmlformats.org/officeDocument/2006/docPropsVTypes">
  <TotalTime>4876</TotalTime>
  <Words>672</Words>
  <Application>Microsoft Office PowerPoint</Application>
  <PresentationFormat>On-screen Show (4:3)</PresentationFormat>
  <Paragraphs>107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ＭＳ Ｐゴシック</vt:lpstr>
      <vt:lpstr>ＭＳ Ｐゴシック</vt:lpstr>
      <vt:lpstr>Arial</vt:lpstr>
      <vt:lpstr>Calibri</vt:lpstr>
      <vt:lpstr>Courier New</vt:lpstr>
      <vt:lpstr>Times New Roman</vt:lpstr>
      <vt:lpstr>Wingdings</vt:lpstr>
      <vt:lpstr>Office Theme</vt:lpstr>
      <vt:lpstr>ITU Workshop on “Performance, QoS and QoE of Emerging Networks and Services Athens, Greece, 8 September 2015</vt:lpstr>
      <vt:lpstr>AGENDA</vt:lpstr>
      <vt:lpstr>QoS Monitoring Strategy 2002-2015</vt:lpstr>
      <vt:lpstr>Quality Monitoring Strategy 2002-2015</vt:lpstr>
      <vt:lpstr>Key review points</vt:lpstr>
      <vt:lpstr>Key review points</vt:lpstr>
      <vt:lpstr>ITU/ANATEL Partnership for a new regulatory quality framework</vt:lpstr>
      <vt:lpstr>ITU/ANATEL Partnership for a new regulatory quality framework</vt:lpstr>
      <vt:lpstr>Re-thinking the strategy for 2017 and ahead</vt:lpstr>
      <vt:lpstr>Re-thinking the strategy for 2017 and ahead</vt:lpstr>
      <vt:lpstr>Re-thinking the strategy for 2017 and ahead</vt:lpstr>
      <vt:lpstr>Re-thinking the strategy for 2017 and ahead</vt:lpstr>
      <vt:lpstr>ITU Workshop on “Performance, QoS and QoE of Emerging Networks and Services Athens, Greece, 8 September 2015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Gaspari</dc:creator>
  <cp:lastModifiedBy>Aloran, Rakan</cp:lastModifiedBy>
  <cp:revision>219</cp:revision>
  <cp:lastPrinted>2015-01-19T16:17:40Z</cp:lastPrinted>
  <dcterms:created xsi:type="dcterms:W3CDTF">2014-09-01T15:38:30Z</dcterms:created>
  <dcterms:modified xsi:type="dcterms:W3CDTF">2015-09-07T07:16:56Z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0x0101001ACBFDEBF007414984B2FB03AEE0D39A</vt:lpwstr>
  </property>
</Properties>
</file>