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3" r:id="rId2"/>
    <p:sldId id="285" r:id="rId3"/>
    <p:sldId id="289" r:id="rId4"/>
    <p:sldId id="286" r:id="rId5"/>
    <p:sldId id="295" r:id="rId6"/>
    <p:sldId id="293" r:id="rId7"/>
    <p:sldId id="304" r:id="rId8"/>
    <p:sldId id="296" r:id="rId9"/>
    <p:sldId id="301" r:id="rId10"/>
    <p:sldId id="302" r:id="rId11"/>
    <p:sldId id="305" r:id="rId12"/>
    <p:sldId id="287" r:id="rId13"/>
    <p:sldId id="307" r:id="rId14"/>
    <p:sldId id="306" r:id="rId15"/>
    <p:sldId id="308" r:id="rId16"/>
    <p:sldId id="303" r:id="rId17"/>
    <p:sldId id="297" r:id="rId18"/>
    <p:sldId id="290" r:id="rId19"/>
    <p:sldId id="291" r:id="rId20"/>
    <p:sldId id="292" r:id="rId21"/>
    <p:sldId id="294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713"/>
    <a:srgbClr val="FF6600"/>
    <a:srgbClr val="FFCCFF"/>
    <a:srgbClr val="FFCC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>
      <p:cViewPr varScale="1">
        <p:scale>
          <a:sx n="68" d="100"/>
          <a:sy n="68" d="100"/>
        </p:scale>
        <p:origin x="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C61F94-C8CC-4B7B-89FE-103E68344BDB}" type="datetimeFigureOut">
              <a:rPr lang="el-GR"/>
              <a:pPr>
                <a:defRPr/>
              </a:pPr>
              <a:t>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2FDA551-08CD-4E50-9E32-8E1F67C980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13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3" name="Image" r:id="rId3" imgW="8421641" imgH="6318517" progId="">
                  <p:embed/>
                </p:oleObj>
              </mc:Choice>
              <mc:Fallback>
                <p:oleObj name="Image" r:id="rId3" imgW="8421641" imgH="6318517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</p:spPr>
        <p:txBody>
          <a:bodyPr/>
          <a:lstStyle>
            <a:lvl1pPr algn="l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775575" cy="792162"/>
          </a:xfrm>
        </p:spPr>
        <p:txBody>
          <a:bodyPr/>
          <a:lstStyle>
            <a:lvl1pPr marL="0" indent="0">
              <a:buFont typeface="Wingdings 2" pitchFamily="18" charset="2"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732D-EB72-4BD0-89F9-2CC599896E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0819-7D09-4D7C-A7C1-2793A2D58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43000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A6BF-F200-4A14-A0AB-8B0CFA3E7A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390B-00EE-4EC9-8EED-502CC134A6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135437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13702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4E42-0EE3-4B4C-B49E-BA1F9A19D9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FD1C-15D8-4D75-A5C5-86A638E154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7BDB-3711-4392-957F-FE6E66B723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22FF-5711-4D5C-AB91-6276D31B4A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A71B-938A-4C84-BE64-6D945AEF8A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10CF-AD3E-485A-902C-6765DC11A7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E_B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42486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10906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10906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453188"/>
            <a:ext cx="5184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el-GR"/>
              <a:t>Μελέτη διεθνών πρακτικών για μετρήσεις ΔΠ</a:t>
            </a:r>
          </a:p>
        </p:txBody>
      </p:sp>
      <p:pic>
        <p:nvPicPr>
          <p:cNvPr id="1032" name="Picture 9" descr="EETTg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77125" y="6213475"/>
            <a:ext cx="1631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453188"/>
            <a:ext cx="441325" cy="215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fld id="{E42E55AD-7CB9-4EBC-82F3-2EB8B4AACC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Clr>
          <a:srgbClr val="FF6600"/>
        </a:buClr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6600"/>
        </a:buClr>
        <a:buFont typeface="Wingdings 2" pitchFamily="18" charset="2"/>
        <a:buChar char="¡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Char char="¡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Clr>
          <a:srgbClr val="FF6600"/>
        </a:buClr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FF6600"/>
        </a:buClr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FF6600"/>
        </a:buClr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FF6600"/>
        </a:buClr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30000"/>
        </a:spcBef>
        <a:spcAft>
          <a:spcPct val="0"/>
        </a:spcAft>
        <a:buClr>
          <a:srgbClr val="FF6600"/>
        </a:buClr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1928813"/>
            <a:ext cx="7772400" cy="16589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Monitoring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QoS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&amp;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QoE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System of Mobile &amp; Fixed Networks</a:t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Case study of Greece</a:t>
            </a:r>
            <a:endParaRPr lang="el-GR" sz="2800" b="1" dirty="0" smtClean="0">
              <a:latin typeface="Calibri" pitchFamily="34" charset="0"/>
            </a:endParaRPr>
          </a:p>
        </p:txBody>
      </p:sp>
      <p:sp>
        <p:nvSpPr>
          <p:cNvPr id="382978" name="Subtitle 3"/>
          <p:cNvSpPr>
            <a:spLocks noGrp="1"/>
          </p:cNvSpPr>
          <p:nvPr>
            <p:ph type="subTitle" idx="1"/>
          </p:nvPr>
        </p:nvSpPr>
        <p:spPr>
          <a:xfrm>
            <a:off x="827088" y="4221163"/>
            <a:ext cx="8064500" cy="1368425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Dr</a:t>
            </a:r>
            <a:r>
              <a:rPr lang="el-GR" dirty="0" smtClean="0">
                <a:latin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</a:rPr>
              <a:t>Stavroula</a:t>
            </a:r>
            <a:r>
              <a:rPr lang="en-US" dirty="0" smtClean="0">
                <a:latin typeface="Calibri" pitchFamily="34" charset="0"/>
              </a:rPr>
              <a:t> Bouzouki</a:t>
            </a:r>
            <a:endParaRPr lang="el-GR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Head of Regional Office of Hellenic Telecommunication &amp; Post Commission</a:t>
            </a:r>
            <a:endParaRPr lang="el-GR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71472" y="1785926"/>
            <a:ext cx="7886700" cy="396876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Nemo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Invex</a:t>
            </a:r>
            <a:r>
              <a:rPr lang="el-GR" dirty="0" smtClean="0">
                <a:latin typeface="Calibri" pitchFamily="34" charset="0"/>
              </a:rPr>
              <a:t> - </a:t>
            </a:r>
            <a:r>
              <a:rPr lang="en-US" dirty="0" err="1">
                <a:latin typeface="Calibri" pitchFamily="34" charset="0"/>
              </a:rPr>
              <a:t>Nemo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Walker</a:t>
            </a:r>
            <a:endParaRPr lang="el-GR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Nemo </a:t>
            </a:r>
            <a:r>
              <a:rPr lang="en-US" dirty="0" err="1">
                <a:latin typeface="Calibri" pitchFamily="34" charset="0"/>
              </a:rPr>
              <a:t>Invex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Outdoor</a:t>
            </a:r>
            <a:endParaRPr lang="el-GR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latin typeface="Calibri" pitchFamily="34" charset="0"/>
              </a:rPr>
              <a:t>Nemo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Autonomous</a:t>
            </a:r>
            <a:r>
              <a:rPr lang="el-GR" dirty="0" smtClean="0">
                <a:latin typeface="Calibri" pitchFamily="34" charset="0"/>
              </a:rPr>
              <a:t> / </a:t>
            </a:r>
            <a:r>
              <a:rPr lang="en-US" dirty="0" err="1">
                <a:latin typeface="Calibri" pitchFamily="34" charset="0"/>
              </a:rPr>
              <a:t>Nemo</a:t>
            </a:r>
            <a:r>
              <a:rPr lang="en-US" dirty="0">
                <a:latin typeface="Calibri" pitchFamily="34" charset="0"/>
              </a:rPr>
              <a:t> Fleet </a:t>
            </a:r>
            <a:r>
              <a:rPr lang="en-US" dirty="0" smtClean="0">
                <a:latin typeface="Calibri" pitchFamily="34" charset="0"/>
              </a:rPr>
              <a:t>Manager</a:t>
            </a:r>
            <a:r>
              <a:rPr lang="el-GR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</a:rPr>
              <a:t>Nemo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Analyze Server </a:t>
            </a:r>
            <a:r>
              <a:rPr lang="el-GR" dirty="0" smtClean="0">
                <a:latin typeface="Calibri" pitchFamily="34" charset="0"/>
              </a:rPr>
              <a:t>/ </a:t>
            </a:r>
            <a:r>
              <a:rPr lang="en-US" dirty="0" smtClean="0">
                <a:latin typeface="Calibri" pitchFamily="34" charset="0"/>
              </a:rPr>
              <a:t>Voice Server / Data Server</a:t>
            </a:r>
            <a:endParaRPr lang="el-GR" dirty="0" smtClean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Orchard CMS</a:t>
            </a:r>
            <a:endParaRPr lang="el-GR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Visualization tools</a:t>
            </a:r>
            <a:endParaRPr lang="el-GR" dirty="0" smtClean="0">
              <a:latin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Google </a:t>
            </a:r>
            <a:r>
              <a:rPr lang="en-US" dirty="0">
                <a:latin typeface="Calibri" pitchFamily="34" charset="0"/>
              </a:rPr>
              <a:t>Maps API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Orchard </a:t>
            </a:r>
            <a:r>
              <a:rPr lang="en-US" dirty="0">
                <a:latin typeface="Calibri" pitchFamily="34" charset="0"/>
              </a:rPr>
              <a:t>CMS custom </a:t>
            </a:r>
            <a:r>
              <a:rPr lang="en-US" dirty="0" smtClean="0">
                <a:latin typeface="Calibri" pitchFamily="34" charset="0"/>
              </a:rPr>
              <a:t>module for the visualization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of the quality Indicators</a:t>
            </a: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786578" y="1857364"/>
            <a:ext cx="269394" cy="99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43768" y="2143116"/>
            <a:ext cx="1711211" cy="438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5000"/>
              <a:buFontTx/>
              <a:buChar char="●"/>
              <a:defRPr sz="18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Tx/>
              <a:buChar char="►"/>
              <a:defRPr sz="16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Char char="■"/>
              <a:defRPr sz="1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Wingdings 3" panose="05040102010807070707" pitchFamily="18" charset="2"/>
              <a:buChar char=""/>
              <a:defRPr sz="10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dirty="0" smtClean="0"/>
              <a:t>Sub-System </a:t>
            </a:r>
            <a:r>
              <a:rPr lang="el-GR" sz="1400" dirty="0" smtClean="0"/>
              <a:t>1 &amp; 2</a:t>
            </a:r>
            <a:endParaRPr lang="en-US" sz="1400" dirty="0"/>
          </a:p>
        </p:txBody>
      </p:sp>
      <p:sp>
        <p:nvSpPr>
          <p:cNvPr id="7" name="Right Brace 6"/>
          <p:cNvSpPr/>
          <p:nvPr/>
        </p:nvSpPr>
        <p:spPr>
          <a:xfrm>
            <a:off x="6894894" y="3522550"/>
            <a:ext cx="269394" cy="9949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380312" y="3800915"/>
            <a:ext cx="1530210" cy="43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5000"/>
              <a:buFontTx/>
              <a:buChar char="●"/>
              <a:defRPr sz="18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Tx/>
              <a:buChar char="►"/>
              <a:defRPr sz="16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Char char="■"/>
              <a:defRPr sz="1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Wingdings 3" panose="05040102010807070707" pitchFamily="18" charset="2"/>
              <a:buChar char=""/>
              <a:defRPr sz="10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dirty="0" smtClean="0"/>
              <a:t>Sub-System 3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100392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Technological Solutions for mobile networks 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01090" cy="11430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Technical Characteristics for mobile networks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29289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alibri" pitchFamily="34" charset="0"/>
              </a:rPr>
              <a:t>Supported Technologies</a:t>
            </a:r>
            <a:endParaRPr lang="el-GR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latin typeface="Calibri" pitchFamily="34" charset="0"/>
              </a:rPr>
              <a:t> </a:t>
            </a:r>
            <a:r>
              <a:rPr lang="en-GB" sz="1200" dirty="0" smtClean="0">
                <a:latin typeface="Calibri" pitchFamily="34" charset="0"/>
              </a:rPr>
              <a:t>LTE/LTE-A (FDD/TDD, carrier aggregation)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err="1" smtClean="0">
                <a:latin typeface="Calibri" pitchFamily="34" charset="0"/>
              </a:rPr>
              <a:t>VoLTE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smtClean="0">
                <a:latin typeface="Calibri" pitchFamily="34" charset="0"/>
              </a:rPr>
              <a:t>HSPA+ Dual Cell /HSPA+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smtClean="0">
                <a:latin typeface="Calibri" pitchFamily="34" charset="0"/>
              </a:rPr>
              <a:t>GSM, </a:t>
            </a:r>
            <a:r>
              <a:rPr lang="en-GB" sz="1200" dirty="0" err="1" smtClean="0">
                <a:latin typeface="Calibri" pitchFamily="34" charset="0"/>
              </a:rPr>
              <a:t>cdmaOne</a:t>
            </a:r>
            <a:r>
              <a:rPr lang="en-GB" sz="1200" dirty="0" smtClean="0">
                <a:latin typeface="Calibri" pitchFamily="34" charset="0"/>
              </a:rPr>
              <a:t>, AMPS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smtClean="0">
                <a:latin typeface="Calibri" pitchFamily="34" charset="0"/>
              </a:rPr>
              <a:t>TETRA, </a:t>
            </a:r>
            <a:r>
              <a:rPr lang="en-GB" sz="1200" dirty="0" err="1" smtClean="0">
                <a:latin typeface="Calibri" pitchFamily="34" charset="0"/>
              </a:rPr>
              <a:t>iDEN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smtClean="0">
                <a:latin typeface="Calibri" pitchFamily="34" charset="0"/>
              </a:rPr>
              <a:t>HSCSD, GPRS, EDGE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smtClean="0">
                <a:latin typeface="Calibri" pitchFamily="34" charset="0"/>
              </a:rPr>
              <a:t>WCDMA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smtClean="0">
                <a:latin typeface="Calibri" pitchFamily="34" charset="0"/>
              </a:rPr>
              <a:t>CDMA2000 1xRTT, CDMA2000 1xEVDO (Rel. 0, Rev. A, Rev. B)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smtClean="0">
                <a:latin typeface="Calibri" pitchFamily="34" charset="0"/>
              </a:rPr>
              <a:t>HSDPA, HSUPA, TD-SCDMA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200" dirty="0" err="1" smtClean="0">
                <a:latin typeface="Calibri" pitchFamily="34" charset="0"/>
              </a:rPr>
              <a:t>WiMAX</a:t>
            </a:r>
            <a:r>
              <a:rPr lang="en-GB" sz="1200" dirty="0" smtClean="0">
                <a:latin typeface="Calibri" pitchFamily="34" charset="0"/>
              </a:rPr>
              <a:t> (802.16e)</a:t>
            </a:r>
            <a:endParaRPr lang="el-GR" sz="1200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071546"/>
            <a:ext cx="578647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alibri" pitchFamily="34" charset="0"/>
              </a:rPr>
              <a:t>Measurement Options </a:t>
            </a:r>
            <a:endParaRPr lang="el-GR" b="1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CS and PS data measurements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Voice, voice quality PESQ and POLQA (ITU-T P.862.1, WB-AMR, P862.2, ITU-T P.863)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latin typeface="Calibri" pitchFamily="34" charset="0"/>
              </a:rPr>
              <a:t>VoLTE</a:t>
            </a:r>
            <a:r>
              <a:rPr lang="en-GB" sz="1200" dirty="0" smtClean="0">
                <a:latin typeface="Calibri" pitchFamily="34" charset="0"/>
              </a:rPr>
              <a:t> voice call support (Qualcomm IMS, Samsung IMS client)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Video call, video call quality, video streaming, PVI video quality streaming, YouTube video streaming, and video streaming analysis measurements (PEVQ-S)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Multi measurements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Indoor measurements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Frequency scanning, pilot scanning, CW scanning and spectrum analyzer measurements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SMS, MMS, and USSD measurements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FTP testing for file transfers (multi-threaded)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SFTP testing for file transfers (download and upload)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HTTP/S testing for file transfers (download and upload)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HTTP/S testing for web browsing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SMTP/POP3/IMAP for email testing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WAP testing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latin typeface="Calibri" pitchFamily="34" charset="0"/>
              </a:rPr>
              <a:t>Iperf</a:t>
            </a:r>
            <a:r>
              <a:rPr lang="en-GB" sz="1200" dirty="0" smtClean="0">
                <a:latin typeface="Calibri" pitchFamily="34" charset="0"/>
              </a:rPr>
              <a:t> for UDP/TCP testing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SIP-based VoIP call, voice quality testing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PTT call testing (</a:t>
            </a:r>
            <a:r>
              <a:rPr lang="en-GB" sz="1200" dirty="0" err="1" smtClean="0">
                <a:latin typeface="Calibri" pitchFamily="34" charset="0"/>
              </a:rPr>
              <a:t>QChat</a:t>
            </a:r>
            <a:r>
              <a:rPr lang="en-GB" sz="1200" dirty="0" smtClean="0">
                <a:latin typeface="Calibri" pitchFamily="34" charset="0"/>
              </a:rPr>
              <a:t> and Kodiak </a:t>
            </a:r>
            <a:r>
              <a:rPr lang="en-GB" sz="1200" dirty="0" err="1" smtClean="0">
                <a:latin typeface="Calibri" pitchFamily="34" charset="0"/>
              </a:rPr>
              <a:t>InstaPoC</a:t>
            </a:r>
            <a:r>
              <a:rPr lang="en-GB" sz="1200" dirty="0" smtClean="0">
                <a:latin typeface="Calibri" pitchFamily="34" charset="0"/>
              </a:rPr>
              <a:t>™)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err="1" smtClean="0">
                <a:latin typeface="Calibri" pitchFamily="34" charset="0"/>
              </a:rPr>
              <a:t>Facebook</a:t>
            </a:r>
            <a:r>
              <a:rPr lang="en-GB" sz="1200" dirty="0" smtClean="0">
                <a:latin typeface="Calibri" pitchFamily="34" charset="0"/>
              </a:rPr>
              <a:t>, Twitter, </a:t>
            </a:r>
            <a:r>
              <a:rPr lang="en-GB" sz="1200" dirty="0" err="1" smtClean="0">
                <a:latin typeface="Calibri" pitchFamily="34" charset="0"/>
              </a:rPr>
              <a:t>Instagram</a:t>
            </a:r>
            <a:r>
              <a:rPr lang="en-GB" sz="1200" dirty="0" smtClean="0">
                <a:latin typeface="Calibri" pitchFamily="34" charset="0"/>
              </a:rPr>
              <a:t> testing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IP packet capturing and playback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Missing </a:t>
            </a:r>
            <a:r>
              <a:rPr lang="en-GB" sz="1200" dirty="0" err="1" smtClean="0">
                <a:latin typeface="Calibri" pitchFamily="34" charset="0"/>
              </a:rPr>
              <a:t>neighbor</a:t>
            </a:r>
            <a:r>
              <a:rPr lang="en-GB" sz="1200" dirty="0" smtClean="0">
                <a:latin typeface="Calibri" pitchFamily="34" charset="0"/>
              </a:rPr>
              <a:t> detection for GSM, WCDMA, and CDMA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CDMA, EVDO, and WCDMA pilot pollution analysis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GSM interference analysis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LTE ANR CGI reports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Diagnostics data logging (Qualcomm)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Carrier aggregation testing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Emergency call testing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Calibri" pitchFamily="34" charset="0"/>
              </a:rPr>
              <a:t>Remote controlled measurements with </a:t>
            </a:r>
            <a:r>
              <a:rPr lang="en-GB" sz="1200" dirty="0" err="1" smtClean="0">
                <a:latin typeface="Calibri" pitchFamily="34" charset="0"/>
              </a:rPr>
              <a:t>Nemo</a:t>
            </a:r>
            <a:r>
              <a:rPr lang="en-GB" sz="1200" dirty="0" smtClean="0">
                <a:latin typeface="Calibri" pitchFamily="34" charset="0"/>
              </a:rPr>
              <a:t> Commander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Quality Indicators categories of Monitoring System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10713"/>
                </a:solidFill>
                <a:latin typeface="Calibri" pitchFamily="34" charset="0"/>
              </a:rPr>
              <a:t>The quality indicators are divided into three main categories:</a:t>
            </a:r>
          </a:p>
          <a:p>
            <a:pPr>
              <a:buNone/>
            </a:pPr>
            <a:endParaRPr lang="en-US" dirty="0" smtClean="0">
              <a:solidFill>
                <a:srgbClr val="010713"/>
              </a:solidFill>
              <a:latin typeface="Calibri" pitchFamily="34" charset="0"/>
            </a:endParaRPr>
          </a:p>
          <a:p>
            <a:pPr marL="1524000" indent="-15240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Category 1:</a:t>
            </a:r>
            <a:r>
              <a:rPr lang="en-US" dirty="0" smtClean="0">
                <a:latin typeface="Calibri" pitchFamily="34" charset="0"/>
              </a:rPr>
              <a:t> Quality indicators of fixed communications systems services</a:t>
            </a:r>
          </a:p>
          <a:p>
            <a:pPr marL="1524000" indent="-15240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Category 2:</a:t>
            </a:r>
            <a:r>
              <a:rPr lang="en-US" dirty="0" smtClean="0">
                <a:latin typeface="Calibri" pitchFamily="34" charset="0"/>
              </a:rPr>
              <a:t> Quality indicators of mobile communications systems services</a:t>
            </a:r>
          </a:p>
          <a:p>
            <a:pPr marL="1524000" indent="-1524000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Category 3:</a:t>
            </a:r>
            <a:r>
              <a:rPr lang="en-US" dirty="0" smtClean="0">
                <a:latin typeface="Calibri" pitchFamily="34" charset="0"/>
              </a:rPr>
              <a:t> Consumer Services and directory inquiry services quality indicators</a:t>
            </a: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Quality indicators of fixed communications systems services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748712" cy="4784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 Service parameters for Fixed Telephony services: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Unsuccessful call percentage (ETSI EG 202 057-2 v1.3.1)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Proportion of card and coin operated public pay-telephones in working order (only for providers with Universal Service Obligation) (ETSI ETR 138)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Speech connection quality (ITU-T G.107 , G.108, G.109, G.177, Y.1541, ETSI EG 202 057-2 v1.3.1, ETSI TS 101 329-5 V1.1.2)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Supply time for initial connection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Faults rate per access line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 repair time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Service parameters for Fixed Broadband services: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Data transmission speed achieved (ETSI EG 202 057-4 v1.2.1)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Interconnection capacity (N/A)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VoIP unsuccessful call percentage (ETSI EG 202 057-2 v1.3.1)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fr-FR" sz="1200" dirty="0" err="1" smtClean="0">
                <a:latin typeface="Calibri" pitchFamily="34" charset="0"/>
              </a:rPr>
              <a:t>VoIP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</a:rPr>
              <a:t>connection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</a:rPr>
              <a:t>quality</a:t>
            </a:r>
            <a:r>
              <a:rPr lang="fr-FR" sz="1200" dirty="0" smtClean="0">
                <a:latin typeface="Calibri" pitchFamily="34" charset="0"/>
              </a:rPr>
              <a:t> (ITU-T G.107 , G.108, G.109, G.177, Y.1541, ETSI EG 202 057-2 v1.3.1, ETSI TS 101 329-5 V1.1.2)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Supply time for initial connection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Faults rate per connection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 repair time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Limitations in use and provision of </a:t>
            </a:r>
            <a:r>
              <a:rPr lang="en-GB" sz="1200" dirty="0" err="1" smtClean="0">
                <a:latin typeface="Calibri" pitchFamily="34" charset="0"/>
              </a:rPr>
              <a:t>QoS</a:t>
            </a:r>
            <a:r>
              <a:rPr lang="en-GB" sz="1200" dirty="0" smtClean="0">
                <a:latin typeface="Calibri" pitchFamily="34" charset="0"/>
              </a:rPr>
              <a:t> guarantees/SLAs </a:t>
            </a:r>
            <a:endParaRPr lang="el-GR" sz="1200" dirty="0" smtClean="0">
              <a:latin typeface="Calibri" pitchFamily="34" charset="0"/>
            </a:endParaRPr>
          </a:p>
          <a:p>
            <a:endParaRPr lang="el-GR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Quality indicators of mobile communications systems services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3748084" cy="4784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Radio Network availability</a:t>
            </a: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Voice quality</a:t>
            </a: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Call block rate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Call drop rate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Voice quality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Call Setup time</a:t>
            </a:r>
            <a:r>
              <a:rPr lang="en-US" sz="1600" dirty="0" smtClean="0">
                <a:latin typeface="Calibri" pitchFamily="34" charset="0"/>
              </a:rPr>
              <a:t> </a:t>
            </a:r>
            <a:endParaRPr lang="el-GR" sz="1600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10713"/>
                </a:solidFill>
                <a:latin typeface="Calibri" pitchFamily="34" charset="0"/>
              </a:rPr>
              <a:t>FTP Uplink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Mean Data Rate UL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FTP Upload IP Service Setup Time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FTP Upload Data Transfer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FTP server connection success rate </a:t>
            </a:r>
            <a:r>
              <a:rPr lang="en-US" sz="1600" dirty="0" smtClean="0">
                <a:latin typeface="Calibri" pitchFamily="34" charset="0"/>
              </a:rPr>
              <a:t> </a:t>
            </a:r>
            <a:endParaRPr lang="el-GR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10713"/>
                </a:solidFill>
                <a:latin typeface="Calibri" pitchFamily="34" charset="0"/>
              </a:rPr>
              <a:t>FTP Downlink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Mean Data Rate DL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FTP Download IP Service Setup Time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FTP Upload Data Transfer Cut-Off Ratio 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FTP server connection success rate </a:t>
            </a:r>
            <a:endParaRPr lang="el-GR" sz="12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 </a:t>
            </a:r>
            <a:endParaRPr lang="el-GR" sz="16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1078" y="1305212"/>
            <a:ext cx="301345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10713"/>
                </a:solidFill>
                <a:latin typeface="Calibri" pitchFamily="34" charset="0"/>
                <a:cs typeface="+mn-cs"/>
              </a:rPr>
              <a:t>HTTP Downlink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Data Transfer Non-Stability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Mean Data Rate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IP Service setup Time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transfer duration </a:t>
            </a:r>
            <a:r>
              <a:rPr lang="en-US" sz="1200" dirty="0" smtClean="0">
                <a:latin typeface="Calibri" pitchFamily="34" charset="0"/>
                <a:cs typeface="+mn-cs"/>
              </a:rPr>
              <a:t> 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10713"/>
                </a:solidFill>
                <a:latin typeface="Calibri" pitchFamily="34" charset="0"/>
                <a:cs typeface="+mn-cs"/>
              </a:rPr>
              <a:t>HTTP Web Browsing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Browsing attempt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Browsing failure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Browsing Success Ratio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Session Time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HTTP browsing transfer duration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IP Service setup Time </a:t>
            </a:r>
            <a:r>
              <a:rPr lang="en-US" sz="1200" dirty="0" smtClean="0">
                <a:latin typeface="Calibri" pitchFamily="34" charset="0"/>
                <a:cs typeface="+mn-cs"/>
              </a:rPr>
              <a:t> 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lvl="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10713"/>
                </a:solidFill>
                <a:latin typeface="Calibri" pitchFamily="34" charset="0"/>
                <a:cs typeface="+mn-cs"/>
              </a:rPr>
              <a:t>Video Streaming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Streaming Service Non-Accessibility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Streaming Reproduction Cut-Off Ratio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Streaming service access time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Streaming </a:t>
            </a:r>
            <a:r>
              <a:rPr lang="en-GB" sz="1200" dirty="0" err="1" smtClean="0">
                <a:latin typeface="Calibri" pitchFamily="34" charset="0"/>
                <a:cs typeface="+mn-cs"/>
              </a:rPr>
              <a:t>Rebuffering</a:t>
            </a:r>
            <a:r>
              <a:rPr lang="en-GB" sz="1200" dirty="0" smtClean="0">
                <a:latin typeface="Calibri" pitchFamily="34" charset="0"/>
                <a:cs typeface="+mn-cs"/>
              </a:rPr>
              <a:t> Rate  </a:t>
            </a:r>
            <a:r>
              <a:rPr lang="en-GB" dirty="0" smtClean="0">
                <a:latin typeface="Calibri" pitchFamily="34" charset="0"/>
              </a:rPr>
              <a:t>          </a:t>
            </a:r>
            <a:endParaRPr lang="el-GR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1411686"/>
            <a:ext cx="3143240" cy="167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10713"/>
                </a:solidFill>
                <a:latin typeface="Calibri" pitchFamily="34" charset="0"/>
                <a:cs typeface="+mn-cs"/>
              </a:rPr>
              <a:t>E-mail Send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E-mail IP service access time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E-mail Upload Service Non-Accessibility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E-mail Upload Session Time 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pPr marL="342900" indent="100013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  <a:cs typeface="+mn-cs"/>
              </a:rPr>
              <a:t>E-mail Upload Session Failure Ratio</a:t>
            </a:r>
            <a:endParaRPr lang="el-GR" sz="1200" dirty="0" smtClean="0">
              <a:latin typeface="Calibri" pitchFamily="34" charset="0"/>
              <a:cs typeface="+mn-cs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Consumer Services and directory inquiry services quality indicators 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424862" cy="4784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 Service parameters for Helpdesk services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Availability and call charges of customer services (N/A)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Unanswered calls percentage per customer service line (ETSI EG 202 057-1 v1.3.1)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Mean response time per customer service line (ETSI EG 202 057-1 v1.3.1)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Customer complaints’ resolution percentage (ETSI EG 202 057-1 v1.3.1)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Bill correctness complaints (ETSI EG 202 057-1 v1.3.1)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Directory services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Response time for directory enquiry services (ETSI EG 202 009-2 v1.2.1)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Service parameters for Fixed Telephony services: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Supply time for initial connection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Faults rate per access line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lvl="0"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 repair time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10713"/>
                </a:solidFill>
                <a:latin typeface="Calibri" pitchFamily="34" charset="0"/>
              </a:rPr>
              <a:t>Service parameters for Fixed Broadband services:</a:t>
            </a:r>
            <a:endParaRPr lang="el-GR" sz="1600" b="1" dirty="0" smtClean="0">
              <a:solidFill>
                <a:srgbClr val="010713"/>
              </a:solidFill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Supply time for initial connection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Faults rate per connection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Fault repair time (ETSI EG 202 057-1 v1.3.1, ETSI EG 201 769 v1.1.2)</a:t>
            </a:r>
            <a:endParaRPr lang="el-GR" sz="1200" dirty="0" smtClean="0">
              <a:latin typeface="Calibri" pitchFamily="34" charset="0"/>
            </a:endParaRPr>
          </a:p>
          <a:p>
            <a:pPr indent="100013">
              <a:buFont typeface="Wingdings" pitchFamily="2" charset="2"/>
              <a:buChar char="ü"/>
            </a:pPr>
            <a:r>
              <a:rPr lang="en-GB" sz="1200" dirty="0" smtClean="0">
                <a:latin typeface="Calibri" pitchFamily="34" charset="0"/>
              </a:rPr>
              <a:t>Limitations in use and provision of </a:t>
            </a:r>
            <a:r>
              <a:rPr lang="en-GB" sz="1200" dirty="0" err="1" smtClean="0">
                <a:latin typeface="Calibri" pitchFamily="34" charset="0"/>
              </a:rPr>
              <a:t>QoS</a:t>
            </a:r>
            <a:r>
              <a:rPr lang="en-GB" sz="1200" dirty="0" smtClean="0">
                <a:latin typeface="Calibri" pitchFamily="34" charset="0"/>
              </a:rPr>
              <a:t> guarantees/SLAs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Monitoring System: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Metis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Portal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565119" cy="41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Monitoring System benefits (1/4)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1143008" cy="21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214686"/>
            <a:ext cx="2071702" cy="176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_e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429132"/>
            <a:ext cx="2152650" cy="7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207167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10713"/>
                </a:solidFill>
              </a:rPr>
              <a:t>QoS</a:t>
            </a:r>
            <a:r>
              <a:rPr lang="en-US" b="1" dirty="0" smtClean="0">
                <a:solidFill>
                  <a:srgbClr val="010713"/>
                </a:solidFill>
              </a:rPr>
              <a:t> &amp; </a:t>
            </a:r>
            <a:r>
              <a:rPr lang="en-US" b="1" dirty="0" err="1" smtClean="0">
                <a:solidFill>
                  <a:srgbClr val="010713"/>
                </a:solidFill>
              </a:rPr>
              <a:t>QoE</a:t>
            </a:r>
            <a:r>
              <a:rPr lang="en-US" b="1" dirty="0" smtClean="0">
                <a:solidFill>
                  <a:srgbClr val="010713"/>
                </a:solidFill>
              </a:rPr>
              <a:t> monitoring system</a:t>
            </a:r>
            <a:endParaRPr lang="el-GR" b="1" dirty="0">
              <a:solidFill>
                <a:srgbClr val="010713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143108" y="1285860"/>
            <a:ext cx="4071966" cy="142876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214546" y="1428736"/>
            <a:ext cx="4429156" cy="1428760"/>
          </a:xfrm>
          <a:prstGeom prst="roundRect">
            <a:avLst/>
          </a:prstGeom>
          <a:noFill/>
          <a:ln w="476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2143108" y="3000372"/>
            <a:ext cx="1071570" cy="928694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arrow"/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3822695" y="3606801"/>
            <a:ext cx="1214446" cy="1588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arrow"/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5822165" y="3178967"/>
            <a:ext cx="928694" cy="71438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arrow"/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cxnSp>
      <p:sp>
        <p:nvSpPr>
          <p:cNvPr id="20" name="TextBox 19"/>
          <p:cNvSpPr txBox="1"/>
          <p:nvPr/>
        </p:nvSpPr>
        <p:spPr>
          <a:xfrm>
            <a:off x="7286644" y="478632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10713"/>
                </a:solidFill>
              </a:rPr>
              <a:t>Investors</a:t>
            </a:r>
            <a:endParaRPr lang="el-GR" sz="1400" b="1" dirty="0">
              <a:solidFill>
                <a:srgbClr val="0107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Monitoring System benefits (2/4)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10713"/>
                </a:solidFill>
                <a:latin typeface="Calibri" pitchFamily="34" charset="0"/>
              </a:rPr>
              <a:t>The benefits for the consumers are: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Objective information on the quality of in-use electronic services offered by their providers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Possibility of objective comparison between service providers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Possibility of combining the aforementioned points with geographical criteria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Objective information on the quality of customer service of all service providers regardless of technology</a:t>
            </a:r>
            <a:endParaRPr lang="el-GR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Monitoring System benefits (3/4)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10713"/>
                </a:solidFill>
                <a:latin typeface="Calibri" pitchFamily="34" charset="0"/>
              </a:rPr>
              <a:t>The benefits for investors are:</a:t>
            </a:r>
          </a:p>
          <a:p>
            <a:pPr marL="176213" indent="-176213" algn="just"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An objective point of view about the size, extent and potential of electronic communications networks per provider and technology</a:t>
            </a:r>
          </a:p>
          <a:p>
            <a:pPr marL="176213" indent="-176213" algn="just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 Information on the level of quality of electronic services in the whole Greek Territory</a:t>
            </a:r>
          </a:p>
          <a:p>
            <a:pPr marL="176213" indent="-176213" algn="just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 Information about the dynamic of the market of electronic communications as a sector of economic development</a:t>
            </a:r>
            <a:endParaRPr lang="el-GR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7235825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Outline</a:t>
            </a:r>
            <a:endParaRPr lang="el-G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900112" y="1484313"/>
            <a:ext cx="702947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10713"/>
                </a:solidFill>
              </a:rPr>
              <a:t> </a:t>
            </a:r>
            <a:r>
              <a:rPr lang="en-US" sz="2400" b="1" dirty="0" smtClean="0">
                <a:solidFill>
                  <a:srgbClr val="010713"/>
                </a:solidFill>
              </a:rPr>
              <a:t> </a:t>
            </a:r>
            <a:r>
              <a:rPr lang="en-US" sz="2400" b="1" dirty="0" err="1" smtClean="0">
                <a:solidFill>
                  <a:srgbClr val="010713"/>
                </a:solidFill>
              </a:rPr>
              <a:t>QoS</a:t>
            </a:r>
            <a:r>
              <a:rPr lang="en-US" sz="2400" b="1" dirty="0" smtClean="0">
                <a:solidFill>
                  <a:srgbClr val="010713"/>
                </a:solidFill>
              </a:rPr>
              <a:t> &amp; </a:t>
            </a:r>
            <a:r>
              <a:rPr lang="en-US" sz="2400" b="1" dirty="0" err="1" smtClean="0">
                <a:solidFill>
                  <a:srgbClr val="010713"/>
                </a:solidFill>
              </a:rPr>
              <a:t>QoE</a:t>
            </a:r>
            <a:r>
              <a:rPr lang="en-US" sz="2400" b="1" dirty="0" smtClean="0">
                <a:solidFill>
                  <a:srgbClr val="010713"/>
                </a:solidFill>
              </a:rPr>
              <a:t> c</a:t>
            </a:r>
            <a:r>
              <a:rPr lang="el-GR" sz="2400" b="1" dirty="0" err="1" smtClean="0">
                <a:solidFill>
                  <a:srgbClr val="010713"/>
                </a:solidFill>
              </a:rPr>
              <a:t>oncept</a:t>
            </a:r>
            <a:r>
              <a:rPr lang="el-GR" sz="2400" b="1" dirty="0" smtClean="0">
                <a:solidFill>
                  <a:srgbClr val="010713"/>
                </a:solidFill>
              </a:rPr>
              <a:t> </a:t>
            </a:r>
            <a:r>
              <a:rPr lang="en-US" sz="2400" b="1" dirty="0" smtClean="0">
                <a:solidFill>
                  <a:srgbClr val="010713"/>
                </a:solidFill>
              </a:rPr>
              <a:t> </a:t>
            </a:r>
            <a:r>
              <a:rPr lang="el-GR" sz="2400" b="1" dirty="0" smtClean="0">
                <a:solidFill>
                  <a:srgbClr val="010713"/>
                </a:solidFill>
              </a:rPr>
              <a:t>f</a:t>
            </a:r>
            <a:r>
              <a:rPr lang="en-US" sz="2400" b="1" dirty="0" smtClean="0">
                <a:solidFill>
                  <a:srgbClr val="010713"/>
                </a:solidFill>
              </a:rPr>
              <a:t>or</a:t>
            </a:r>
            <a:r>
              <a:rPr lang="el-GR" sz="2400" b="1" dirty="0" smtClean="0">
                <a:solidFill>
                  <a:srgbClr val="010713"/>
                </a:solidFill>
              </a:rPr>
              <a:t> </a:t>
            </a:r>
            <a:r>
              <a:rPr lang="el-GR" sz="2400" b="1" dirty="0">
                <a:solidFill>
                  <a:srgbClr val="010713"/>
                </a:solidFill>
              </a:rPr>
              <a:t>NRA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10713"/>
                </a:solidFill>
              </a:rPr>
              <a:t> </a:t>
            </a:r>
            <a:r>
              <a:rPr lang="en-US" sz="2400" b="1" dirty="0" smtClean="0">
                <a:solidFill>
                  <a:srgbClr val="010713"/>
                </a:solidFill>
              </a:rPr>
              <a:t> </a:t>
            </a:r>
            <a:r>
              <a:rPr lang="el-GR" sz="2400" b="1" dirty="0" err="1">
                <a:solidFill>
                  <a:srgbClr val="010713"/>
                </a:solidFill>
              </a:rPr>
              <a:t>Motivation</a:t>
            </a:r>
            <a:endParaRPr lang="el-GR" sz="2400" b="1" dirty="0">
              <a:solidFill>
                <a:srgbClr val="010713"/>
              </a:solidFill>
            </a:endParaRP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10713"/>
                </a:solidFill>
              </a:rPr>
              <a:t> </a:t>
            </a:r>
            <a:r>
              <a:rPr lang="el-GR" sz="2400" b="1" dirty="0" err="1">
                <a:solidFill>
                  <a:srgbClr val="010713"/>
                </a:solidFill>
              </a:rPr>
              <a:t>Solution</a:t>
            </a:r>
            <a:r>
              <a:rPr lang="el-GR" sz="2400" b="1" dirty="0">
                <a:solidFill>
                  <a:srgbClr val="010713"/>
                </a:solidFill>
              </a:rPr>
              <a:t> (</a:t>
            </a:r>
            <a:r>
              <a:rPr lang="el-GR" sz="2400" b="1" dirty="0" err="1">
                <a:solidFill>
                  <a:srgbClr val="010713"/>
                </a:solidFill>
              </a:rPr>
              <a:t>post</a:t>
            </a:r>
            <a:r>
              <a:rPr lang="el-GR" sz="2400" b="1" dirty="0">
                <a:solidFill>
                  <a:srgbClr val="010713"/>
                </a:solidFill>
              </a:rPr>
              <a:t>-</a:t>
            </a:r>
            <a:r>
              <a:rPr lang="el-GR" sz="2400" b="1" dirty="0" err="1">
                <a:solidFill>
                  <a:srgbClr val="010713"/>
                </a:solidFill>
              </a:rPr>
              <a:t>process</a:t>
            </a:r>
            <a:r>
              <a:rPr lang="el-GR" sz="2400" b="1" dirty="0">
                <a:solidFill>
                  <a:srgbClr val="010713"/>
                </a:solidFill>
              </a:rPr>
              <a:t> </a:t>
            </a:r>
            <a:r>
              <a:rPr lang="el-GR" sz="2400" b="1" dirty="0" err="1">
                <a:solidFill>
                  <a:srgbClr val="010713"/>
                </a:solidFill>
              </a:rPr>
              <a:t>and</a:t>
            </a:r>
            <a:r>
              <a:rPr lang="el-GR" sz="2400" b="1" dirty="0">
                <a:solidFill>
                  <a:srgbClr val="010713"/>
                </a:solidFill>
              </a:rPr>
              <a:t> </a:t>
            </a:r>
            <a:r>
              <a:rPr lang="el-GR" sz="2400" b="1" dirty="0" err="1">
                <a:solidFill>
                  <a:srgbClr val="010713"/>
                </a:solidFill>
              </a:rPr>
              <a:t>visualization</a:t>
            </a:r>
            <a:r>
              <a:rPr lang="el-GR" sz="2400" b="1" dirty="0">
                <a:solidFill>
                  <a:srgbClr val="010713"/>
                </a:solidFill>
              </a:rPr>
              <a:t>)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10713"/>
                </a:solidFill>
              </a:rPr>
              <a:t> Monitoring System benefits </a:t>
            </a: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10713"/>
                </a:solidFill>
              </a:rPr>
              <a:t> </a:t>
            </a:r>
            <a:r>
              <a:rPr lang="el-GR" sz="2400" b="1" dirty="0" err="1" smtClean="0">
                <a:solidFill>
                  <a:srgbClr val="010713"/>
                </a:solidFill>
              </a:rPr>
              <a:t>Future</a:t>
            </a:r>
            <a:r>
              <a:rPr lang="en-US" sz="2400" b="1" dirty="0" smtClean="0">
                <a:solidFill>
                  <a:srgbClr val="010713"/>
                </a:solidFill>
              </a:rPr>
              <a:t> </a:t>
            </a:r>
            <a:r>
              <a:rPr lang="en-US" sz="2400" b="1" dirty="0">
                <a:solidFill>
                  <a:srgbClr val="010713"/>
                </a:solidFill>
              </a:rPr>
              <a:t>work</a:t>
            </a:r>
            <a:endParaRPr lang="el-GR" sz="2400" b="1" dirty="0">
              <a:solidFill>
                <a:srgbClr val="0107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Monitoring System benefits (4/4)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10713"/>
                </a:solidFill>
                <a:latin typeface="Calibri" pitchFamily="34" charset="0"/>
              </a:rPr>
              <a:t>The benefits for EETT are:</a:t>
            </a:r>
          </a:p>
          <a:p>
            <a:pPr marL="261938" indent="-261938" algn="just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Transparency in the providers control data in accordance with the terms of licenses per technology</a:t>
            </a:r>
          </a:p>
          <a:p>
            <a:pPr marL="261938" indent="-261938" algn="just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Encouraging competition and broadband promotion due to the publication of quality indicators</a:t>
            </a:r>
          </a:p>
          <a:p>
            <a:pPr marL="261938" indent="-261938" algn="just"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Additional control mechanism</a:t>
            </a:r>
            <a:endParaRPr lang="el-GR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Future work (1/4) 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571612"/>
            <a:ext cx="8424862" cy="478472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en-US" dirty="0" smtClean="0">
                <a:solidFill>
                  <a:srgbClr val="010713"/>
                </a:solidFill>
                <a:latin typeface="Calibri" pitchFamily="34" charset="0"/>
              </a:rPr>
              <a:t>The future work of EETT as an NRA concerns: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The legislative framework 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Technical issues of </a:t>
            </a:r>
            <a:r>
              <a:rPr lang="en-US" dirty="0" err="1" smtClean="0">
                <a:latin typeface="Calibri" pitchFamily="34" charset="0"/>
              </a:rPr>
              <a:t>QoS</a:t>
            </a:r>
            <a:r>
              <a:rPr lang="en-US" dirty="0" smtClean="0">
                <a:latin typeface="Calibri" pitchFamily="34" charset="0"/>
              </a:rPr>
              <a:t> &amp; </a:t>
            </a:r>
            <a:r>
              <a:rPr lang="en-US" dirty="0" err="1" smtClean="0">
                <a:latin typeface="Calibri" pitchFamily="34" charset="0"/>
              </a:rPr>
              <a:t>QoE</a:t>
            </a:r>
            <a:r>
              <a:rPr lang="en-US" dirty="0" smtClean="0">
                <a:latin typeface="Calibri" pitchFamily="34" charset="0"/>
              </a:rPr>
              <a:t> parameters of mobile networks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Technical issues of </a:t>
            </a:r>
            <a:r>
              <a:rPr lang="en-US" dirty="0" err="1" smtClean="0">
                <a:latin typeface="Calibri" pitchFamily="34" charset="0"/>
              </a:rPr>
              <a:t>QoS</a:t>
            </a:r>
            <a:r>
              <a:rPr lang="en-US" dirty="0" smtClean="0">
                <a:latin typeface="Calibri" pitchFamily="34" charset="0"/>
              </a:rPr>
              <a:t> &amp; </a:t>
            </a:r>
            <a:r>
              <a:rPr lang="en-US" dirty="0" err="1" smtClean="0">
                <a:latin typeface="Calibri" pitchFamily="34" charset="0"/>
              </a:rPr>
              <a:t>QoE</a:t>
            </a:r>
            <a:r>
              <a:rPr lang="en-US" dirty="0" smtClean="0">
                <a:latin typeface="Calibri" pitchFamily="34" charset="0"/>
              </a:rPr>
              <a:t> parameters of fixed networks</a:t>
            </a: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Future work (2/4) </a:t>
            </a:r>
            <a:endParaRPr lang="el-G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58" y="1428737"/>
            <a:ext cx="84248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</a:pP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Legislative framework 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1071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objectives to be fulfilled by the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107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new legislative framework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1071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are the following: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 Fast adaptation of the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KPI’s of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technological developments which introduce new communication services</a:t>
            </a: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</a:t>
            </a:r>
            <a:r>
              <a:rPr lang="en-US" sz="2200" kern="0" dirty="0" smtClean="0">
                <a:latin typeface="Calibri" pitchFamily="34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accurate and quick response to new needs in measuring equipment (hardware &amp; software)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Easy adjustment to the information needs of end users</a:t>
            </a:r>
            <a:endParaRPr kumimoji="0" lang="el-GR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Future work (3/4)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Technical issues of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parameters of mobile networks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Calibri" pitchFamily="34" charset="0"/>
              </a:rPr>
              <a:t>Include crowd sourcing measurements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Calibri" pitchFamily="34" charset="0"/>
              </a:rPr>
              <a:t>Different end users profile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Future work (4/4)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Technical issues of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parameters of fixed networks</a:t>
            </a:r>
            <a:endParaRPr lang="el-G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Include crowd sourcing measurements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Measurement probes in end user site</a:t>
            </a:r>
          </a:p>
          <a:p>
            <a:pPr>
              <a:buNone/>
            </a:pPr>
            <a:endParaRPr lang="el-GR" dirty="0" smtClean="0">
              <a:latin typeface="Calibri" pitchFamily="34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NRA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QoE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357298"/>
            <a:ext cx="8748712" cy="107157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>
                <a:latin typeface="Calibri" pitchFamily="34" charset="0"/>
              </a:rPr>
              <a:t>Recognizing the importance of this information to users and the telecommunications market in accordance with International Standards and Recommendations of International Organizations, a National Regulatory Authority (NRA) has a duty to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take steps to ensure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0034" y="2857496"/>
            <a:ext cx="7715305" cy="3186082"/>
            <a:chOff x="500034" y="2000240"/>
            <a:chExt cx="8429685" cy="3990747"/>
          </a:xfrm>
        </p:grpSpPr>
        <p:sp>
          <p:nvSpPr>
            <p:cNvPr id="5" name="Cloud Callout 4"/>
            <p:cNvSpPr/>
            <p:nvPr/>
          </p:nvSpPr>
          <p:spPr>
            <a:xfrm>
              <a:off x="2607463" y="3123310"/>
              <a:ext cx="2991189" cy="1614413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6116" y="3571876"/>
              <a:ext cx="1441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NRA</a:t>
              </a:r>
              <a:endParaRPr lang="el-G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641446" y="3614653"/>
              <a:ext cx="815779" cy="5615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1774077" y="3611202"/>
              <a:ext cx="747797" cy="56153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3774072" y="4819193"/>
              <a:ext cx="575724" cy="6611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034" y="3404077"/>
              <a:ext cx="1291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The healthy competition between providers</a:t>
              </a:r>
              <a:endParaRPr lang="el-GR" sz="14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4401" y="3404077"/>
              <a:ext cx="2515318" cy="925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The development of reliable electronic communications networks</a:t>
              </a:r>
              <a:endParaRPr lang="el-GR" sz="14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8425" y="5605479"/>
              <a:ext cx="2631674" cy="385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The protection of end users</a:t>
              </a:r>
              <a:endParaRPr lang="el-GR" sz="14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3610" y="2000240"/>
              <a:ext cx="4418802" cy="65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Calibri" pitchFamily="34" charset="0"/>
                </a:rPr>
                <a:t>The provision of objective information to all entrepreneurship in telecommunications</a:t>
              </a:r>
              <a:endParaRPr lang="el-GR" sz="1400" dirty="0">
                <a:solidFill>
                  <a:srgbClr val="C00000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3763149" y="2561775"/>
              <a:ext cx="611834" cy="56153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Motivation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10713"/>
                </a:solidFill>
                <a:latin typeface="Calibri" pitchFamily="34" charset="0"/>
              </a:rPr>
              <a:t>The main motives of EETT for the development of a Monitoring </a:t>
            </a:r>
            <a:r>
              <a:rPr lang="en-US" sz="2000" dirty="0" err="1" smtClean="0">
                <a:solidFill>
                  <a:srgbClr val="010713"/>
                </a:solidFill>
                <a:latin typeface="Calibri" pitchFamily="34" charset="0"/>
              </a:rPr>
              <a:t>QoS</a:t>
            </a:r>
            <a:r>
              <a:rPr lang="en-US" sz="2000" dirty="0" smtClean="0">
                <a:solidFill>
                  <a:srgbClr val="010713"/>
                </a:solidFill>
                <a:latin typeface="Calibri" pitchFamily="34" charset="0"/>
              </a:rPr>
              <a:t> &amp; </a:t>
            </a:r>
            <a:r>
              <a:rPr lang="en-US" sz="2000" dirty="0" err="1" smtClean="0">
                <a:solidFill>
                  <a:srgbClr val="010713"/>
                </a:solidFill>
                <a:latin typeface="Calibri" pitchFamily="34" charset="0"/>
              </a:rPr>
              <a:t>QoE</a:t>
            </a:r>
            <a:r>
              <a:rPr lang="en-US" sz="2000" dirty="0" smtClean="0">
                <a:solidFill>
                  <a:srgbClr val="010713"/>
                </a:solidFill>
                <a:latin typeface="Calibri" pitchFamily="34" charset="0"/>
              </a:rPr>
              <a:t> System are the following:</a:t>
            </a:r>
          </a:p>
          <a:p>
            <a:pPr marL="265113" indent="-265113">
              <a:buNone/>
            </a:pPr>
            <a:r>
              <a:rPr lang="en-US" sz="2000" dirty="0" smtClean="0">
                <a:latin typeface="Calibri" pitchFamily="34" charset="0"/>
              </a:rPr>
              <a:t>1. The ability to inform the end users objectively regarding the quality of different mobile services of all mobile providers in specific geographical locations</a:t>
            </a:r>
          </a:p>
          <a:p>
            <a:pPr marL="265113" indent="-265113">
              <a:buNone/>
            </a:pPr>
            <a:r>
              <a:rPr lang="en-US" sz="2000" dirty="0" smtClean="0">
                <a:latin typeface="Calibri" pitchFamily="34" charset="0"/>
              </a:rPr>
              <a:t>2. To protect the end users through the control of the service provider with whom they are affiliated</a:t>
            </a:r>
          </a:p>
          <a:p>
            <a:pPr marL="265113" indent="-265113">
              <a:buNone/>
            </a:pPr>
            <a:r>
              <a:rPr lang="en-US" sz="2000" dirty="0" smtClean="0">
                <a:latin typeface="Calibri" pitchFamily="34" charset="0"/>
              </a:rPr>
              <a:t>3. To strengthen the competition between providers of telecommunications services  aimed at improving the provided service quality, availability and geographical coverage of their networks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4. To increase available information and enhance the auditing role of EETT</a:t>
            </a:r>
            <a:endParaRPr lang="el-GR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measurement methodologies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en-US" sz="2200" dirty="0" smtClean="0">
                <a:solidFill>
                  <a:srgbClr val="010713"/>
                </a:solidFill>
                <a:latin typeface="Calibri" pitchFamily="34" charset="0"/>
              </a:rPr>
              <a:t>The </a:t>
            </a:r>
            <a:r>
              <a:rPr lang="en-US" sz="2200" dirty="0" err="1" smtClean="0">
                <a:solidFill>
                  <a:srgbClr val="010713"/>
                </a:solidFill>
                <a:latin typeface="Calibri" pitchFamily="34" charset="0"/>
              </a:rPr>
              <a:t>QoS</a:t>
            </a:r>
            <a:r>
              <a:rPr lang="en-US" sz="2200" dirty="0" smtClean="0">
                <a:solidFill>
                  <a:srgbClr val="010713"/>
                </a:solidFill>
                <a:latin typeface="Calibri" pitchFamily="34" charset="0"/>
              </a:rPr>
              <a:t> &amp; </a:t>
            </a:r>
            <a:r>
              <a:rPr lang="en-US" sz="2200" dirty="0" err="1" smtClean="0">
                <a:solidFill>
                  <a:srgbClr val="010713"/>
                </a:solidFill>
                <a:latin typeface="Calibri" pitchFamily="34" charset="0"/>
              </a:rPr>
              <a:t>QoE</a:t>
            </a:r>
            <a:r>
              <a:rPr lang="en-US" sz="2200" dirty="0" smtClean="0">
                <a:solidFill>
                  <a:srgbClr val="010713"/>
                </a:solidFill>
                <a:latin typeface="Calibri" pitchFamily="34" charset="0"/>
              </a:rPr>
              <a:t> measurement methodologies fall in the following two categories:</a:t>
            </a:r>
          </a:p>
          <a:p>
            <a:pPr algn="just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Category 1:</a:t>
            </a:r>
            <a:r>
              <a:rPr lang="en-US" sz="2200" dirty="0" smtClean="0">
                <a:latin typeface="Calibri" pitchFamily="34" charset="0"/>
              </a:rPr>
              <a:t> measurement methodologies with controlled measuring devices for simultaneous measurement of all providers (benchmarking measurements).</a:t>
            </a:r>
          </a:p>
          <a:p>
            <a:pPr algn="just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Category 2:</a:t>
            </a:r>
            <a:r>
              <a:rPr lang="en-US" sz="2200" dirty="0" smtClean="0">
                <a:latin typeface="Calibri" pitchFamily="34" charset="0"/>
              </a:rPr>
              <a:t> measurement methodologies from each user terminal device, capable of measuring only the operator of the specific user (crowd sourcing measurements).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en-US" sz="2200" dirty="0" smtClean="0">
                <a:latin typeface="Calibri" pitchFamily="34" charset="0"/>
              </a:rPr>
              <a:t>The differences between the categories make impossible the comparison of the respective results</a:t>
            </a:r>
            <a:endParaRPr lang="el-G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Basic features of EETT’s Monitoring System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214422"/>
            <a:ext cx="8424862" cy="5143536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dirty="0" smtClean="0">
                <a:solidFill>
                  <a:srgbClr val="010713"/>
                </a:solidFill>
                <a:latin typeface="Calibri" pitchFamily="34" charset="0"/>
              </a:rPr>
              <a:t>The implementation covers: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err="1" smtClean="0">
                <a:latin typeface="Calibri" pitchFamily="34" charset="0"/>
              </a:rPr>
              <a:t>QoS</a:t>
            </a:r>
            <a:r>
              <a:rPr lang="en-US" sz="2200" dirty="0" smtClean="0">
                <a:latin typeface="Calibri" pitchFamily="34" charset="0"/>
              </a:rPr>
              <a:t> &amp; </a:t>
            </a:r>
            <a:r>
              <a:rPr lang="en-US" sz="2200" dirty="0" err="1" smtClean="0">
                <a:latin typeface="Calibri" pitchFamily="34" charset="0"/>
              </a:rPr>
              <a:t>QoE</a:t>
            </a:r>
            <a:r>
              <a:rPr lang="en-US" sz="2200" dirty="0" smtClean="0">
                <a:latin typeface="Calibri" pitchFamily="34" charset="0"/>
              </a:rPr>
              <a:t> measurement methodology of category 1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Provision of the move measurements of mobile service quality indicators simultaneously for all mobile providers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Measuring Network of broadband quality indicators at fixed points for all mobile providers, via a dynamic procedure covering all the country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Information for measurements’ control and presentation system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Comparison results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GIS search results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The measurements are performed according ETSI standards and ITU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Overview of the Project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Project</a:t>
            </a:r>
            <a:r>
              <a:rPr lang="el-GR" b="1" dirty="0" smtClean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System for Measurement and Presentation of Quality Indicators for Communication </a:t>
            </a:r>
            <a:r>
              <a:rPr lang="en-US" dirty="0" smtClean="0">
                <a:latin typeface="Calibri" pitchFamily="34" charset="0"/>
              </a:rPr>
              <a:t>Networks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Budget</a:t>
            </a:r>
            <a:r>
              <a:rPr lang="el-GR" b="1" dirty="0" smtClean="0">
                <a:latin typeface="Calibri" pitchFamily="34" charset="0"/>
              </a:rPr>
              <a:t>: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€ 910.000,00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Duration</a:t>
            </a:r>
            <a:r>
              <a:rPr lang="el-GR" b="1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11 months</a:t>
            </a: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Consortium: </a:t>
            </a:r>
            <a:r>
              <a:rPr lang="el-GR" dirty="0" smtClean="0">
                <a:latin typeface="Calibri" pitchFamily="34" charset="0"/>
              </a:rPr>
              <a:t>ΑΡΤΕΜΙΣ </a:t>
            </a:r>
            <a:r>
              <a:rPr lang="en-US" dirty="0">
                <a:latin typeface="Calibri" pitchFamily="34" charset="0"/>
              </a:rPr>
              <a:t>ITS </a:t>
            </a:r>
            <a:r>
              <a:rPr lang="el-GR" dirty="0">
                <a:latin typeface="Calibri" pitchFamily="34" charset="0"/>
              </a:rPr>
              <a:t>&amp; </a:t>
            </a:r>
            <a:r>
              <a:rPr lang="en-US" dirty="0">
                <a:latin typeface="Calibri" pitchFamily="34" charset="0"/>
              </a:rPr>
              <a:t>VECTOR 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Subcontractors</a:t>
            </a:r>
            <a:r>
              <a:rPr lang="el-GR" b="1" dirty="0" smtClean="0">
                <a:latin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</a:rPr>
              <a:t>Anite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Finland ltd (Nemo)</a:t>
            </a:r>
            <a:r>
              <a:rPr lang="el-GR" dirty="0">
                <a:latin typeface="Calibri" pitchFamily="34" charset="0"/>
              </a:rPr>
              <a:t> &amp; </a:t>
            </a:r>
            <a:r>
              <a:rPr lang="en-US" dirty="0" smtClean="0">
                <a:latin typeface="Calibri" pitchFamily="34" charset="0"/>
              </a:rPr>
              <a:t>University of Piraeus Research Center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n-US" b="1" dirty="0" err="1">
                <a:latin typeface="Calibri" pitchFamily="34" charset="0"/>
              </a:rPr>
              <a:t>Urbanit</a:t>
            </a:r>
            <a:endParaRPr lang="el-GR" dirty="0">
              <a:latin typeface="Calibri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l-G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100392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Architecture of Monitoring System (1/2)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94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67000"/>
            <a:ext cx="6677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4282" y="1071546"/>
            <a:ext cx="92472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0713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High Level Architecture of the Approach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Sub-System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1: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Mobile Measurements Stations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Sub-System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2: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Fixed Measurements Stations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Sub-System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3: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System for the Presentation of Quality Indicators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7972" y="1060044"/>
            <a:ext cx="9046028" cy="59011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010713"/>
                </a:solidFill>
                <a:latin typeface="Calibri" pitchFamily="34" charset="0"/>
              </a:rPr>
              <a:t>The </a:t>
            </a:r>
            <a:r>
              <a:rPr lang="en-US" sz="2200" b="1" dirty="0" smtClean="0">
                <a:solidFill>
                  <a:srgbClr val="010713"/>
                </a:solidFill>
                <a:latin typeface="Calibri" pitchFamily="34" charset="0"/>
              </a:rPr>
              <a:t>high level architecture </a:t>
            </a:r>
            <a:r>
              <a:rPr lang="en-US" sz="2200" dirty="0" smtClean="0">
                <a:solidFill>
                  <a:srgbClr val="010713"/>
                </a:solidFill>
                <a:latin typeface="Calibri" pitchFamily="34" charset="0"/>
              </a:rPr>
              <a:t>consists of two parts: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A)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Measurements Equipment for performing campaigns by EETT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(Sub-System 1&amp;2)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B) </a:t>
            </a:r>
            <a:r>
              <a:rPr lang="en-US" sz="2200" b="1" dirty="0">
                <a:solidFill>
                  <a:srgbClr val="C00000"/>
                </a:solidFill>
                <a:latin typeface="Calibri" pitchFamily="34" charset="0"/>
              </a:rPr>
              <a:t>System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for the Presentation </a:t>
            </a:r>
            <a:r>
              <a:rPr lang="en-US" sz="2200" b="1" dirty="0">
                <a:solidFill>
                  <a:srgbClr val="C00000"/>
                </a:solidFill>
                <a:latin typeface="Calibri" pitchFamily="34" charset="0"/>
              </a:rPr>
              <a:t>of Quality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Indicators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(Sub-System 3)</a:t>
            </a:r>
            <a:endParaRPr lang="en-US" sz="2200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en-US" sz="2200" b="1" dirty="0" smtClean="0">
                <a:latin typeface="Calibri" pitchFamily="34" charset="0"/>
              </a:rPr>
              <a:t>Sub-System 1 &amp; 2</a:t>
            </a:r>
            <a:r>
              <a:rPr lang="el-GR" sz="2200" b="1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carries out quality indicators measurements with the use of mobile and fixed units. </a:t>
            </a:r>
            <a:r>
              <a:rPr lang="en-US" sz="2200" b="1" dirty="0" smtClean="0">
                <a:latin typeface="Calibri" pitchFamily="34" charset="0"/>
              </a:rPr>
              <a:t>Sub-System 3 </a:t>
            </a:r>
            <a:r>
              <a:rPr lang="en-US" sz="2200" dirty="0" smtClean="0">
                <a:latin typeface="Calibri" pitchFamily="34" charset="0"/>
              </a:rPr>
              <a:t>undertakes the visualization of the results through a Content Management System (CMS). Moreover </a:t>
            </a:r>
            <a:r>
              <a:rPr lang="en-US" sz="2200" b="1" dirty="0" smtClean="0">
                <a:latin typeface="Calibri" pitchFamily="34" charset="0"/>
              </a:rPr>
              <a:t>Sub-System 3 </a:t>
            </a:r>
            <a:r>
              <a:rPr lang="en-US" sz="2200" dirty="0" smtClean="0">
                <a:latin typeface="Calibri" pitchFamily="34" charset="0"/>
              </a:rPr>
              <a:t>receives and visualizes fixed line measurements from the operators.</a:t>
            </a:r>
            <a:endParaRPr lang="el-GR" sz="2200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Sub-System 1 includes </a:t>
            </a:r>
            <a:r>
              <a:rPr lang="el-GR" b="1" dirty="0" smtClean="0">
                <a:latin typeface="Calibri" pitchFamily="34" charset="0"/>
              </a:rPr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One mobile measurement station (</a:t>
            </a:r>
            <a:r>
              <a:rPr lang="en-US" sz="1900" b="1" dirty="0" smtClean="0">
                <a:latin typeface="Calibri" pitchFamily="34" charset="0"/>
              </a:rPr>
              <a:t>modified vehicle </a:t>
            </a:r>
            <a:r>
              <a:rPr lang="en-US" sz="1900" dirty="0" smtClean="0">
                <a:latin typeface="Calibri" pitchFamily="34" charset="0"/>
              </a:rPr>
              <a:t>for long distance coverage measurements)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One mobile measurement station (</a:t>
            </a:r>
            <a:r>
              <a:rPr lang="en-US" sz="1900" b="1" dirty="0" smtClean="0">
                <a:latin typeface="Calibri" pitchFamily="34" charset="0"/>
              </a:rPr>
              <a:t>modified backpack</a:t>
            </a:r>
            <a:r>
              <a:rPr lang="en-US" sz="1900" dirty="0" smtClean="0">
                <a:latin typeface="Calibri" pitchFamily="34" charset="0"/>
              </a:rPr>
              <a:t>)</a:t>
            </a:r>
            <a:endParaRPr lang="el-GR" sz="19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Sub-System 2 includes </a:t>
            </a:r>
            <a:r>
              <a:rPr lang="el-GR" b="1" dirty="0" smtClean="0">
                <a:latin typeface="Calibri" pitchFamily="34" charset="0"/>
              </a:rPr>
              <a:t>:</a:t>
            </a:r>
            <a:endParaRPr lang="en-US" b="1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Twenty </a:t>
            </a:r>
            <a:r>
              <a:rPr lang="el-GR" sz="1900" dirty="0" smtClean="0">
                <a:latin typeface="Calibri" pitchFamily="34" charset="0"/>
              </a:rPr>
              <a:t>(20</a:t>
            </a:r>
            <a:r>
              <a:rPr lang="el-GR" sz="1900" dirty="0">
                <a:latin typeface="Calibri" pitchFamily="34" charset="0"/>
              </a:rPr>
              <a:t>) </a:t>
            </a:r>
            <a:r>
              <a:rPr lang="el-GR" sz="1900" dirty="0" err="1" smtClean="0">
                <a:latin typeface="Calibri" pitchFamily="34" charset="0"/>
              </a:rPr>
              <a:t>probe</a:t>
            </a:r>
            <a:r>
              <a:rPr lang="en-US" sz="1900" dirty="0">
                <a:latin typeface="Calibri" pitchFamily="34" charset="0"/>
              </a:rPr>
              <a:t>s</a:t>
            </a:r>
            <a:endParaRPr lang="el-GR" sz="19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Sub-System 3 includes</a:t>
            </a:r>
            <a:r>
              <a:rPr lang="el-GR" b="1" dirty="0" smtClean="0">
                <a:latin typeface="Calibri" pitchFamily="34" charset="0"/>
              </a:rPr>
              <a:t>:</a:t>
            </a:r>
            <a:endParaRPr lang="en-US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Visualization of the Quality Indicators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latin typeface="Calibri" pitchFamily="34" charset="0"/>
              </a:rPr>
              <a:t>Operators' Measurements Results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100392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Architecture of Monitoring System (2/2)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TT-Παρουσίαση-Ελληνικό-v1">
  <a:themeElements>
    <a:clrScheme name="EETT-Παρουσίαση-Ελληνικό-v.2 15">
      <a:dk1>
        <a:srgbClr val="0C3A9C"/>
      </a:dk1>
      <a:lt1>
        <a:srgbClr val="FFFFFF"/>
      </a:lt1>
      <a:dk2>
        <a:srgbClr val="C41230"/>
      </a:dk2>
      <a:lt2>
        <a:srgbClr val="969696"/>
      </a:lt2>
      <a:accent1>
        <a:srgbClr val="FBDF53"/>
      </a:accent1>
      <a:accent2>
        <a:srgbClr val="005DAA"/>
      </a:accent2>
      <a:accent3>
        <a:srgbClr val="FFFFFF"/>
      </a:accent3>
      <a:accent4>
        <a:srgbClr val="093085"/>
      </a:accent4>
      <a:accent5>
        <a:srgbClr val="FDECB3"/>
      </a:accent5>
      <a:accent6>
        <a:srgbClr val="00539A"/>
      </a:accent6>
      <a:hlink>
        <a:srgbClr val="FF9933"/>
      </a:hlink>
      <a:folHlink>
        <a:srgbClr val="008000"/>
      </a:folHlink>
    </a:clrScheme>
    <a:fontScheme name="EETT-Παρουσίαση-Ελληνικό-v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ETT-Παρουσίαση-Ελληνικό-v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TT-Παρουσίαση-Ελληνικό-v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TT-Παρουσίαση-Ελληνικό-v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TT-Παρουσίαση-Ελληνικό-v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TT-Παρουσίαση-Ελληνικό-v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TT-Παρουσίαση-Ελληνικό-v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TT-Παρουσίαση-Ελληνικό-v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TT-Παρουσίαση-Ελληνικό-v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TT-Παρουσίαση-Ελληνικό-v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TT-Παρουσίαση-Ελληνικό-v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TT-Παρουσίαση-Ελληνικό-v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TT-Παρουσίαση-Ελληνικό-v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TT-Παρουσίαση-Ελληνικό-v.2 13">
        <a:dk1>
          <a:srgbClr val="0C3A9C"/>
        </a:dk1>
        <a:lt1>
          <a:srgbClr val="FFFFFF"/>
        </a:lt1>
        <a:dk2>
          <a:srgbClr val="C4123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93085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TT-Παρουσίαση-Ελληνικό-v.2 14">
        <a:dk1>
          <a:srgbClr val="0C3A9C"/>
        </a:dk1>
        <a:lt1>
          <a:srgbClr val="FFFFFF"/>
        </a:lt1>
        <a:dk2>
          <a:srgbClr val="C41230"/>
        </a:dk2>
        <a:lt2>
          <a:srgbClr val="969696"/>
        </a:lt2>
        <a:accent1>
          <a:srgbClr val="FBDF53"/>
        </a:accent1>
        <a:accent2>
          <a:srgbClr val="005DAA"/>
        </a:accent2>
        <a:accent3>
          <a:srgbClr val="FFFFFF"/>
        </a:accent3>
        <a:accent4>
          <a:srgbClr val="093085"/>
        </a:accent4>
        <a:accent5>
          <a:srgbClr val="FDECB3"/>
        </a:accent5>
        <a:accent6>
          <a:srgbClr val="00539A"/>
        </a:accent6>
        <a:hlink>
          <a:srgbClr val="CC33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TT-Παρουσίαση-Ελληνικό-v.2 15">
        <a:dk1>
          <a:srgbClr val="0C3A9C"/>
        </a:dk1>
        <a:lt1>
          <a:srgbClr val="FFFFFF"/>
        </a:lt1>
        <a:dk2>
          <a:srgbClr val="C41230"/>
        </a:dk2>
        <a:lt2>
          <a:srgbClr val="969696"/>
        </a:lt2>
        <a:accent1>
          <a:srgbClr val="FBDF53"/>
        </a:accent1>
        <a:accent2>
          <a:srgbClr val="005DAA"/>
        </a:accent2>
        <a:accent3>
          <a:srgbClr val="FFFFFF"/>
        </a:accent3>
        <a:accent4>
          <a:srgbClr val="093085"/>
        </a:accent4>
        <a:accent5>
          <a:srgbClr val="FDECB3"/>
        </a:accent5>
        <a:accent6>
          <a:srgbClr val="00539A"/>
        </a:accent6>
        <a:hlink>
          <a:srgbClr val="FF9933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BFDEBF007414984B2FB03AEE0D39A" ma:contentTypeVersion="1" ma:contentTypeDescription="Create a new document." ma:contentTypeScope="" ma:versionID="64be4a23d98191cdc44f0315bb0935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10F69D-48C9-40D3-8AB7-E16F30539C78}"/>
</file>

<file path=customXml/itemProps2.xml><?xml version="1.0" encoding="utf-8"?>
<ds:datastoreItem xmlns:ds="http://schemas.openxmlformats.org/officeDocument/2006/customXml" ds:itemID="{CD197D80-2860-4D2D-AF31-FA1B62CE8BFF}"/>
</file>

<file path=customXml/itemProps3.xml><?xml version="1.0" encoding="utf-8"?>
<ds:datastoreItem xmlns:ds="http://schemas.openxmlformats.org/officeDocument/2006/customXml" ds:itemID="{E775D3AB-B51B-4C07-892E-F0E723C514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1757</Words>
  <Application>Microsoft Office PowerPoint</Application>
  <PresentationFormat>On-screen Show (4:3)</PresentationFormat>
  <Paragraphs>235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Wingdings 2</vt:lpstr>
      <vt:lpstr>EETT-Παρουσίαση-Ελληνικό-v1</vt:lpstr>
      <vt:lpstr>Image</vt:lpstr>
      <vt:lpstr>Monitoring QoS &amp; QoE System of Mobile &amp; Fixed Networks Case study of Greece</vt:lpstr>
      <vt:lpstr>Outline</vt:lpstr>
      <vt:lpstr>NRA and QoS &amp; QoE</vt:lpstr>
      <vt:lpstr>Motivation</vt:lpstr>
      <vt:lpstr>QoS &amp; QoE measurement methodologies</vt:lpstr>
      <vt:lpstr>Basic features of EETT’s Monitoring System</vt:lpstr>
      <vt:lpstr>Overview of the Project</vt:lpstr>
      <vt:lpstr>Architecture of Monitoring System (1/2)</vt:lpstr>
      <vt:lpstr>Architecture of Monitoring System (2/2)</vt:lpstr>
      <vt:lpstr>Technological Solutions for mobile networks </vt:lpstr>
      <vt:lpstr>Technical Characteristics for mobile networks</vt:lpstr>
      <vt:lpstr>Quality Indicators categories of Monitoring System</vt:lpstr>
      <vt:lpstr>Quality indicators of fixed communications systems services</vt:lpstr>
      <vt:lpstr>Quality indicators of mobile communications systems services</vt:lpstr>
      <vt:lpstr>Consumer Services and directory inquiry services quality indicators </vt:lpstr>
      <vt:lpstr>Monitoring System: Metis Portal</vt:lpstr>
      <vt:lpstr>Monitoring System benefits (1/4)</vt:lpstr>
      <vt:lpstr>Monitoring System benefits (2/4)</vt:lpstr>
      <vt:lpstr>Monitoring System benefits (3/4)</vt:lpstr>
      <vt:lpstr>Monitoring System benefits (4/4)</vt:lpstr>
      <vt:lpstr>Future work (1/4) </vt:lpstr>
      <vt:lpstr>Future work (2/4) </vt:lpstr>
      <vt:lpstr>Future work (3/4) </vt:lpstr>
      <vt:lpstr>Future work (4/4) </vt:lpstr>
    </vt:vector>
  </TitlesOfParts>
  <Company>EETT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mstamato</dc:creator>
  <cp:lastModifiedBy>Aloran, Rakan</cp:lastModifiedBy>
  <cp:revision>320</cp:revision>
  <dcterms:created xsi:type="dcterms:W3CDTF">2013-07-23T12:38:56Z</dcterms:created>
  <dcterms:modified xsi:type="dcterms:W3CDTF">2015-09-01T09:12:03Z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0x0101001ACBFDEBF007414984B2FB03AEE0D39A</vt:lpwstr>
  </property>
</Properties>
</file>