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entation.xml" ContentType="application/vnd.openxmlformats-officedocument.presentationml.presentation.main+xml"/>
  <Override PartName="/ppt/slides/slide3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37.xml" ContentType="application/vnd.openxmlformats-officedocument.presentationml.slide+xml"/>
  <Override PartName="/ppt/slides/slide33.xml" ContentType="application/vnd.openxmlformats-officedocument.presentationml.slide+xml"/>
  <Override PartName="/ppt/slides/slide38.xml" ContentType="application/vnd.openxmlformats-officedocument.presentationml.slide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4"/>
  </p:sldMasterIdLst>
  <p:notesMasterIdLst>
    <p:notesMasterId r:id="rId46"/>
  </p:notesMasterIdLst>
  <p:sldIdLst>
    <p:sldId id="421" r:id="rId5"/>
    <p:sldId id="301" r:id="rId6"/>
    <p:sldId id="302" r:id="rId7"/>
    <p:sldId id="305" r:id="rId8"/>
    <p:sldId id="306" r:id="rId9"/>
    <p:sldId id="303" r:id="rId10"/>
    <p:sldId id="327" r:id="rId11"/>
    <p:sldId id="329" r:id="rId12"/>
    <p:sldId id="330" r:id="rId13"/>
    <p:sldId id="422" r:id="rId14"/>
    <p:sldId id="423" r:id="rId15"/>
    <p:sldId id="313" r:id="rId16"/>
    <p:sldId id="314" r:id="rId17"/>
    <p:sldId id="315" r:id="rId18"/>
    <p:sldId id="316" r:id="rId19"/>
    <p:sldId id="317" r:id="rId20"/>
    <p:sldId id="269" r:id="rId21"/>
    <p:sldId id="270" r:id="rId22"/>
    <p:sldId id="328" r:id="rId23"/>
    <p:sldId id="424" r:id="rId24"/>
    <p:sldId id="322" r:id="rId25"/>
    <p:sldId id="323" r:id="rId26"/>
    <p:sldId id="321" r:id="rId27"/>
    <p:sldId id="425" r:id="rId28"/>
    <p:sldId id="324" r:id="rId29"/>
    <p:sldId id="426" r:id="rId30"/>
    <p:sldId id="325" r:id="rId31"/>
    <p:sldId id="427" r:id="rId32"/>
    <p:sldId id="431" r:id="rId33"/>
    <p:sldId id="432" r:id="rId34"/>
    <p:sldId id="453" r:id="rId35"/>
    <p:sldId id="454" r:id="rId36"/>
    <p:sldId id="455" r:id="rId37"/>
    <p:sldId id="457" r:id="rId38"/>
    <p:sldId id="458" r:id="rId39"/>
    <p:sldId id="459" r:id="rId40"/>
    <p:sldId id="460" r:id="rId41"/>
    <p:sldId id="464" r:id="rId42"/>
    <p:sldId id="465" r:id="rId43"/>
    <p:sldId id="466" r:id="rId44"/>
    <p:sldId id="419" r:id="rId45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3300"/>
    <a:srgbClr val="3333CC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en-GB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endParaRPr lang="en-GB" alt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Textmasterformate durch Klicken bearbeiten</a:t>
            </a:r>
          </a:p>
          <a:p>
            <a:pPr lvl="1"/>
            <a:r>
              <a:rPr lang="en-GB" altLang="en-US" smtClean="0"/>
              <a:t>Zweite Ebene</a:t>
            </a:r>
          </a:p>
          <a:p>
            <a:pPr lvl="2"/>
            <a:r>
              <a:rPr lang="en-GB" altLang="en-US" smtClean="0"/>
              <a:t>Dritte Ebene</a:t>
            </a:r>
          </a:p>
          <a:p>
            <a:pPr lvl="3"/>
            <a:r>
              <a:rPr lang="en-GB" altLang="en-US" smtClean="0"/>
              <a:t>Vierte Ebene</a:t>
            </a:r>
          </a:p>
          <a:p>
            <a:pPr lvl="4"/>
            <a:r>
              <a:rPr lang="en-GB" altLang="en-US" smtClean="0"/>
              <a:t>Fünfte Ebene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en-GB" alt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46FF2D86-7EE7-496B-8272-6D5A4A339E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491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7DE53-3A5A-418A-AE99-B88C8AA9249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01762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0" hangingPunct="0"/>
            <a:fld id="{C87FA7B3-C716-41AA-9711-9B9B2D3007E3}" type="slidenum">
              <a:rPr lang="en-US" altLang="en-US" sz="1200">
                <a:latin typeface="Verdana" panose="020B0604030504040204" pitchFamily="34" charset="0"/>
              </a:rPr>
              <a:pPr algn="r" eaLnBrk="0" hangingPunct="0"/>
              <a:t>1</a:t>
            </a:fld>
            <a:endParaRPr lang="en-US" altLang="en-US" sz="1200">
              <a:latin typeface="Verdana" panose="020B0604030504040204" pitchFamily="34" charset="0"/>
            </a:endParaRPr>
          </a:p>
        </p:txBody>
      </p:sp>
      <p:sp>
        <p:nvSpPr>
          <p:cNvPr id="501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501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3288"/>
            <a:ext cx="4984750" cy="4468812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0050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1FDA55-69B0-4A03-A40B-DC7115BFECF3}" type="slidenum">
              <a:rPr lang="en-GB" altLang="en-US"/>
              <a:pPr/>
              <a:t>41</a:t>
            </a:fld>
            <a:endParaRPr lang="en-GB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5637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02674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4E5363-1F8B-483D-A5E9-724E3B62F7A1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5198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AEC74-6AB6-42AE-8FC2-73C930B8AFF5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7225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63177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213F36-84F1-45EC-8862-B536DB06D683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7225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107522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A3680-118B-4EC5-B484-C4A4C9980324}" type="slidenum">
              <a:rPr lang="en-GB" altLang="en-US"/>
              <a:pPr/>
              <a:t>23</a:t>
            </a:fld>
            <a:endParaRPr lang="en-GB" altLang="en-US"/>
          </a:p>
        </p:txBody>
      </p:sp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849688" y="9431338"/>
            <a:ext cx="29479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58" tIns="46428" rIns="92858" bIns="46428" anchor="b"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0250" indent="-2794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5538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4800" indent="-225425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4063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12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84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56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28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FD45EB7-4D45-46AA-A3D9-CF1B28598B4B}" type="slidenum">
              <a:rPr lang="en-GB" altLang="en-US" sz="1200">
                <a:latin typeface="Times New Roman" panose="02020603050405020304" pitchFamily="18" charset="0"/>
              </a:rPr>
              <a:pPr algn="r"/>
              <a:t>23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7225"/>
          </a:xfrm>
        </p:spPr>
        <p:txBody>
          <a:bodyPr lIns="92858" tIns="46428" rIns="92858" bIns="464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938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1086C-E82D-4C72-BE03-D725210E8E2C}" type="slidenum">
              <a:rPr lang="en-GB" altLang="en-US"/>
              <a:pPr/>
              <a:t>24</a:t>
            </a:fld>
            <a:endParaRPr lang="en-GB" altLang="en-US"/>
          </a:p>
        </p:txBody>
      </p:sp>
      <p:sp>
        <p:nvSpPr>
          <p:cNvPr id="509954" name="Rectangle 7"/>
          <p:cNvSpPr txBox="1">
            <a:spLocks noGrp="1" noChangeArrowheads="1"/>
          </p:cNvSpPr>
          <p:nvPr/>
        </p:nvSpPr>
        <p:spPr bwMode="auto">
          <a:xfrm>
            <a:off x="3849688" y="9431338"/>
            <a:ext cx="29479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58" tIns="46428" rIns="92858" bIns="46428" anchor="b"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0250" indent="-2794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5538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4800" indent="-225425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4063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12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84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56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2863" indent="-227013" defTabSz="93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5C4B465-6870-4AE8-BA90-253EB2C3649E}" type="slidenum">
              <a:rPr lang="en-GB" altLang="en-US" sz="1200">
                <a:latin typeface="Times New Roman" panose="02020603050405020304" pitchFamily="18" charset="0"/>
              </a:rPr>
              <a:pPr algn="r"/>
              <a:t>24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509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7225"/>
          </a:xfrm>
        </p:spPr>
        <p:txBody>
          <a:bodyPr lIns="92858" tIns="46428" rIns="92858" bIns="464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999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33161-3D58-426F-AC95-24D1105F5602}" type="slidenum">
              <a:rPr lang="en-GB" altLang="en-US"/>
              <a:pPr/>
              <a:t>31</a:t>
            </a:fld>
            <a:endParaRPr lang="en-GB" alt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39651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4D4C2C-05E6-4B2A-9AEF-0CB491476508}" type="slidenum">
              <a:rPr lang="en-GB" altLang="en-US"/>
              <a:pPr/>
              <a:t>32</a:t>
            </a:fld>
            <a:endParaRPr lang="en-GB" altLang="en-US"/>
          </a:p>
        </p:txBody>
      </p:sp>
      <p:sp>
        <p:nvSpPr>
          <p:cNvPr id="547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47843" name="Notizenplatzhalter 2"/>
          <p:cNvSpPr>
            <a:spLocks noGrp="1"/>
          </p:cNvSpPr>
          <p:nvPr>
            <p:ph type="body" idx="1"/>
          </p:nvPr>
        </p:nvSpPr>
        <p:spPr>
          <a:xfrm>
            <a:off x="679450" y="4716463"/>
            <a:ext cx="5438775" cy="4465637"/>
          </a:xfrm>
        </p:spPr>
        <p:txBody>
          <a:bodyPr lIns="90575" tIns="45288" rIns="90575" bIns="45288"/>
          <a:lstStyle/>
          <a:p>
            <a:pPr>
              <a:spcBef>
                <a:spcPct val="0"/>
              </a:spcBef>
            </a:pPr>
            <a:endParaRPr lang="de-DE" altLang="en-US"/>
          </a:p>
        </p:txBody>
      </p:sp>
      <p:sp>
        <p:nvSpPr>
          <p:cNvPr id="547844" name="Foliennummernplatzhalter 3"/>
          <p:cNvSpPr txBox="1">
            <a:spLocks noGrp="1"/>
          </p:cNvSpPr>
          <p:nvPr/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75" tIns="45288" rIns="90575" bIns="45288" anchor="b"/>
          <a:lstStyle>
            <a:lvl1pPr defTabSz="906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4163" defTabSz="906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5425" defTabSz="906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5913" indent="-227013" defTabSz="906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27013" defTabSz="906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27013" defTabSz="906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27013" defTabSz="906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27013" defTabSz="906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27013" defTabSz="906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1F79951-F9B2-4848-83B9-B7388FE171BF}" type="slidenum">
              <a:rPr lang="de-DE" altLang="en-US" sz="1200">
                <a:cs typeface="Arial" panose="020B0604020202020204" pitchFamily="34" charset="0"/>
              </a:rPr>
              <a:pPr algn="r"/>
              <a:t>32</a:t>
            </a:fld>
            <a:endParaRPr lang="de-DE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028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C0363-05C5-4866-9CD7-DB965D176C21}" type="slidenum">
              <a:rPr lang="en-GB" altLang="en-US"/>
              <a:pPr/>
              <a:t>33</a:t>
            </a:fld>
            <a:endParaRPr lang="en-GB" altLang="en-US"/>
          </a:p>
        </p:txBody>
      </p:sp>
      <p:sp>
        <p:nvSpPr>
          <p:cNvPr id="549890" name="Text Box 2"/>
          <p:cNvSpPr txBox="1">
            <a:spLocks noChangeArrowheads="1"/>
          </p:cNvSpPr>
          <p:nvPr/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00" tIns="45500" rIns="91000" bIns="45500"/>
          <a:lstStyle>
            <a:lvl1pPr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76225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3313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4638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de-DE" altLang="en-US" sz="1100">
                <a:solidFill>
                  <a:srgbClr val="000000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TNO Meeting, Delft, 01.09.2005</a:t>
            </a:r>
          </a:p>
        </p:txBody>
      </p:sp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0" y="9431338"/>
            <a:ext cx="294481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00" tIns="45500" rIns="91000" bIns="45500" anchor="b"/>
          <a:lstStyle>
            <a:lvl1pPr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76225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3313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4638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de-DE" altLang="en-US" sz="1100">
                <a:solidFill>
                  <a:srgbClr val="000000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(c) OPTICOM 2005 - C O N F I D E N T I A L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3851275" y="9431338"/>
            <a:ext cx="294481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00" tIns="45500" rIns="91000" bIns="45500" anchor="b"/>
          <a:lstStyle>
            <a:lvl1pPr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76225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3313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4638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20663" defTabSz="433388"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20663" defTabSz="433388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4038" algn="l"/>
                <a:tab pos="6067425" algn="l"/>
                <a:tab pos="6500813" algn="l"/>
                <a:tab pos="6934200" algn="l"/>
                <a:tab pos="7367588" algn="l"/>
                <a:tab pos="7800975" algn="l"/>
                <a:tab pos="8234363" algn="l"/>
                <a:tab pos="8667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SzPct val="100000"/>
            </a:pPr>
            <a:fld id="{704B02FA-0E49-4887-BB94-6B2C419F8CCC}" type="slidenum">
              <a:rPr lang="de-DE" altLang="en-US" sz="1100">
                <a:solidFill>
                  <a:srgbClr val="000000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 algn="r">
                <a:buSzPct val="100000"/>
              </a:pPr>
              <a:t>33</a:t>
            </a:fld>
            <a:endParaRPr lang="de-DE" altLang="en-US" sz="1100">
              <a:solidFill>
                <a:srgbClr val="000000"/>
              </a:solidFill>
              <a:latin typeface="Univers 47 CondensedLight" pitchFamily="2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4989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62000"/>
            <a:ext cx="4972050" cy="3729038"/>
          </a:xfrm>
          <a:ln/>
        </p:spPr>
      </p:sp>
      <p:sp>
        <p:nvSpPr>
          <p:cNvPr id="5498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2813" y="4719638"/>
            <a:ext cx="4948237" cy="4487862"/>
          </a:xfrm>
        </p:spPr>
        <p:txBody>
          <a:bodyPr wrap="none" lIns="90849" tIns="45425" rIns="90849" bIns="45425" anchor="ctr"/>
          <a:lstStyle/>
          <a:p>
            <a:pPr defTabSz="449263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en-US"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40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374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0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911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6800" y="6176433"/>
            <a:ext cx="2133600" cy="365125"/>
          </a:xfrm>
        </p:spPr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116138" y="6176963"/>
            <a:ext cx="3413125" cy="364595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4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3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7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44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0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43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079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2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Calibri"/>
              </a:rPr>
              <a:t>Dakar, Senegal, 24 March 2015</a:t>
            </a:r>
            <a:endParaRPr lang="en-US" dirty="0">
              <a:solidFill>
                <a:srgbClr val="4F81BD">
                  <a:lumMod val="60000"/>
                  <a:lumOff val="4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184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qa.inf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08F-BCCA-4333-A07F-8CB6D4EADBC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00739" name="Rectangle 10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US" altLang="en-US" sz="2400"/>
              <a:t>Quality of Service (QoS), Quality of Experience (QoE) and Performance</a:t>
            </a:r>
          </a:p>
        </p:txBody>
      </p:sp>
      <p:sp>
        <p:nvSpPr>
          <p:cNvPr id="500740" name="Rectangle 11"/>
          <p:cNvSpPr>
            <a:spLocks noGrp="1" noChangeArrowheads="1"/>
          </p:cNvSpPr>
          <p:nvPr>
            <p:ph type="subTitle" idx="4294967295"/>
          </p:nvPr>
        </p:nvSpPr>
        <p:spPr>
          <a:xfrm>
            <a:off x="2536825" y="4140200"/>
            <a:ext cx="6607175" cy="1844675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de-DE" altLang="en-US" sz="2400">
                <a:solidFill>
                  <a:schemeClr val="tx1"/>
                </a:solidFill>
              </a:rPr>
              <a:t>Joachim Pomy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altLang="en-US" sz="2400">
                <a:solidFill>
                  <a:schemeClr val="tx1"/>
                </a:solidFill>
              </a:rPr>
              <a:t>Consultant@joachimpomy.de</a:t>
            </a:r>
            <a:br>
              <a:rPr lang="de-DE" altLang="en-US" sz="2400">
                <a:solidFill>
                  <a:schemeClr val="tx1"/>
                </a:solidFill>
              </a:rPr>
            </a:br>
            <a:r>
              <a:rPr lang="de-DE" altLang="en-US" sz="2400">
                <a:solidFill>
                  <a:schemeClr val="tx1"/>
                </a:solidFill>
              </a:rPr>
              <a:t>OPTICOM, Germany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00741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r>
              <a:rPr lang="en-US" altLang="en-US" sz="2400" b="1" dirty="0"/>
              <a:t>ITU Workshop on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 smtClean="0"/>
              <a:t>“Performance, Quality of Service and Quality of Experience of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 smtClean="0"/>
              <a:t>Emerging Networks and Services”</a:t>
            </a:r>
            <a:endParaRPr lang="en-US" alt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solidFill>
                  <a:srgbClr val="22228B"/>
                </a:solidFill>
              </a:rPr>
              <a:t>(Athens, Greece 7-8 September 2015)</a:t>
            </a:r>
            <a:endParaRPr lang="en-US" altLang="en-US" sz="1800" b="1" dirty="0"/>
          </a:p>
        </p:txBody>
      </p:sp>
      <p:sp>
        <p:nvSpPr>
          <p:cNvPr id="500742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00743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00744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00745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00746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pic>
        <p:nvPicPr>
          <p:cNvPr id="500747" name="Picture 16" descr="ITUse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en-US"/>
              <a:t>Transmission Planning Challenges - 1</a:t>
            </a:r>
            <a:endParaRPr lang="en-GB" altLang="en-US"/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en-US"/>
              <a:t>Multinational networks require planning which takes into account regional differences in loss plan requirements and inter-network transmission plans</a:t>
            </a:r>
          </a:p>
          <a:p>
            <a:pPr lvl="1"/>
            <a:r>
              <a:rPr lang="en-US" altLang="en-US"/>
              <a:t>Due to liberalization of the telecommunication markets (e.g. in Europe) there are no longer laid down ranges of values for transmission parameters by regulation</a:t>
            </a:r>
          </a:p>
          <a:p>
            <a:pPr lvl="1"/>
            <a:r>
              <a:rPr lang="en-US" altLang="en-US"/>
              <a:t>The changing scenario in the public network operator domain is impacting transmission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26B6-7F97-44AD-8D3A-55FF5F8F9CA3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en-US"/>
              <a:t>Transmission Planning Challenges - 2</a:t>
            </a:r>
            <a:endParaRPr lang="en-GB" altLang="en-US"/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/>
              <a:t>G.108 is applicable to the use of new technology within the networks, including wireless (cordless or mobile), IP transmission etc.</a:t>
            </a:r>
          </a:p>
          <a:p>
            <a:pPr lvl="1"/>
            <a:r>
              <a:rPr lang="en-US" altLang="en-US"/>
              <a:t>G.108 provides planning methods and contains necessary information and tools which will enable the planner to design the network transmission plan </a:t>
            </a:r>
          </a:p>
          <a:p>
            <a:pPr lvl="1"/>
            <a:r>
              <a:rPr lang="en-US" altLang="en-US"/>
              <a:t>Guidelines and planning examples are based on the use of the E-Model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DFC7-422D-4582-9B02-F048BDAFAD64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E-Model - ITU-T Rec. G.107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sz="2800"/>
              <a:t>Computational model for use in transmission planning</a:t>
            </a:r>
            <a:r>
              <a:rPr lang="de-DE" altLang="en-US" sz="2800"/>
              <a:t> </a:t>
            </a:r>
          </a:p>
          <a:p>
            <a:r>
              <a:rPr lang="en-GB" altLang="en-US" sz="2800"/>
              <a:t>Assessing the combined effects of variations in several transmission parameters that affect conversational quality of 3.1 kHz handset telephony</a:t>
            </a:r>
            <a:r>
              <a:rPr lang="de-DE" altLang="en-US" sz="2800"/>
              <a:t> </a:t>
            </a:r>
          </a:p>
          <a:p>
            <a:r>
              <a:rPr lang="en-US" altLang="en-US" sz="2800"/>
              <a:t>Covers also packet loss</a:t>
            </a:r>
          </a:p>
          <a:p>
            <a:r>
              <a:rPr lang="en-GB" altLang="en-US" sz="2800"/>
              <a:t>For many combinations of high importance to transmission planners, the E-model can be used with confidence</a:t>
            </a:r>
          </a:p>
          <a:p>
            <a:r>
              <a:rPr lang="en-GB" altLang="en-US" sz="2800"/>
              <a:t>Caution must be exercised when using the E-model for some conditions</a:t>
            </a:r>
            <a:r>
              <a:rPr lang="de-DE" altLang="en-US" sz="280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642E4-D94C-4F1D-9156-DD1F0DBC06D7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/>
              <a:t>Reference connection of the E-model</a:t>
            </a:r>
            <a:r>
              <a:rPr lang="de-DE" altLang="en-US"/>
              <a:t>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B8A-2C5D-41AD-8A37-ED69816383E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336704" cy="457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00" name="Rectangle 42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Effects of Talker Echo </a:t>
            </a:r>
            <a:br>
              <a:rPr lang="en-US" altLang="en-US"/>
            </a:br>
            <a:r>
              <a:rPr lang="en-US" altLang="en-US"/>
              <a:t>in the Presence of Delay</a:t>
            </a:r>
            <a:endParaRPr lang="de-DE" altLang="en-US"/>
          </a:p>
        </p:txBody>
      </p:sp>
      <p:sp>
        <p:nvSpPr>
          <p:cNvPr id="4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64352-4E5F-4F6C-8A10-E30A24271F66}" type="slidenum">
              <a:rPr lang="en-US" altLang="en-US"/>
              <a:pPr/>
              <a:t>14</a:t>
            </a:fld>
            <a:endParaRPr lang="en-US" altLang="en-US"/>
          </a:p>
        </p:txBody>
      </p:sp>
      <p:grpSp>
        <p:nvGrpSpPr>
          <p:cNvPr id="75780" name="Group 4"/>
          <p:cNvGrpSpPr>
            <a:grpSpLocks noChangeAspect="1"/>
          </p:cNvGrpSpPr>
          <p:nvPr/>
        </p:nvGrpSpPr>
        <p:grpSpPr bwMode="auto">
          <a:xfrm>
            <a:off x="980592" y="1196752"/>
            <a:ext cx="7668108" cy="4781550"/>
            <a:chOff x="96" y="848"/>
            <a:chExt cx="5568" cy="3472"/>
          </a:xfrm>
        </p:grpSpPr>
        <p:sp>
          <p:nvSpPr>
            <p:cNvPr id="75781" name="AutoShape 5"/>
            <p:cNvSpPr>
              <a:spLocks noChangeAspect="1" noChangeArrowheads="1" noTextEdit="1"/>
            </p:cNvSpPr>
            <p:nvPr/>
          </p:nvSpPr>
          <p:spPr bwMode="auto">
            <a:xfrm>
              <a:off x="96" y="848"/>
              <a:ext cx="5568" cy="3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782" name="Group 6"/>
            <p:cNvGrpSpPr>
              <a:grpSpLocks/>
            </p:cNvGrpSpPr>
            <p:nvPr/>
          </p:nvGrpSpPr>
          <p:grpSpPr bwMode="auto">
            <a:xfrm>
              <a:off x="492" y="1295"/>
              <a:ext cx="4229" cy="2649"/>
              <a:chOff x="492" y="1295"/>
              <a:chExt cx="4229" cy="2649"/>
            </a:xfrm>
          </p:grpSpPr>
          <p:sp>
            <p:nvSpPr>
              <p:cNvPr id="75783" name="Rectangle 7"/>
              <p:cNvSpPr>
                <a:spLocks noChangeArrowheads="1"/>
              </p:cNvSpPr>
              <p:nvPr/>
            </p:nvSpPr>
            <p:spPr bwMode="auto">
              <a:xfrm>
                <a:off x="515" y="1295"/>
                <a:ext cx="4205" cy="2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4" name="Line 8"/>
              <p:cNvSpPr>
                <a:spLocks noChangeShapeType="1"/>
              </p:cNvSpPr>
              <p:nvPr/>
            </p:nvSpPr>
            <p:spPr bwMode="auto">
              <a:xfrm>
                <a:off x="515" y="3396"/>
                <a:ext cx="42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5" name="Line 9"/>
              <p:cNvSpPr>
                <a:spLocks noChangeShapeType="1"/>
              </p:cNvSpPr>
              <p:nvPr/>
            </p:nvSpPr>
            <p:spPr bwMode="auto">
              <a:xfrm>
                <a:off x="515" y="2870"/>
                <a:ext cx="42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6" name="Line 10"/>
              <p:cNvSpPr>
                <a:spLocks noChangeShapeType="1"/>
              </p:cNvSpPr>
              <p:nvPr/>
            </p:nvSpPr>
            <p:spPr bwMode="auto">
              <a:xfrm>
                <a:off x="515" y="2346"/>
                <a:ext cx="42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7" name="Line 11"/>
              <p:cNvSpPr>
                <a:spLocks noChangeShapeType="1"/>
              </p:cNvSpPr>
              <p:nvPr/>
            </p:nvSpPr>
            <p:spPr bwMode="auto">
              <a:xfrm>
                <a:off x="515" y="1820"/>
                <a:ext cx="42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8" name="Line 12"/>
              <p:cNvSpPr>
                <a:spLocks noChangeShapeType="1"/>
              </p:cNvSpPr>
              <p:nvPr/>
            </p:nvSpPr>
            <p:spPr bwMode="auto">
              <a:xfrm>
                <a:off x="515" y="1295"/>
                <a:ext cx="42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9" name="Line 13"/>
              <p:cNvSpPr>
                <a:spLocks noChangeShapeType="1"/>
              </p:cNvSpPr>
              <p:nvPr/>
            </p:nvSpPr>
            <p:spPr bwMode="auto">
              <a:xfrm>
                <a:off x="936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0" name="Line 14"/>
              <p:cNvSpPr>
                <a:spLocks noChangeShapeType="1"/>
              </p:cNvSpPr>
              <p:nvPr/>
            </p:nvSpPr>
            <p:spPr bwMode="auto">
              <a:xfrm>
                <a:off x="1356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1" name="Line 15"/>
              <p:cNvSpPr>
                <a:spLocks noChangeShapeType="1"/>
              </p:cNvSpPr>
              <p:nvPr/>
            </p:nvSpPr>
            <p:spPr bwMode="auto">
              <a:xfrm>
                <a:off x="1777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2" name="Line 16"/>
              <p:cNvSpPr>
                <a:spLocks noChangeShapeType="1"/>
              </p:cNvSpPr>
              <p:nvPr/>
            </p:nvSpPr>
            <p:spPr bwMode="auto">
              <a:xfrm>
                <a:off x="2197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3" name="Line 17"/>
              <p:cNvSpPr>
                <a:spLocks noChangeShapeType="1"/>
              </p:cNvSpPr>
              <p:nvPr/>
            </p:nvSpPr>
            <p:spPr bwMode="auto">
              <a:xfrm>
                <a:off x="2618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4" name="Line 18"/>
              <p:cNvSpPr>
                <a:spLocks noChangeShapeType="1"/>
              </p:cNvSpPr>
              <p:nvPr/>
            </p:nvSpPr>
            <p:spPr bwMode="auto">
              <a:xfrm>
                <a:off x="3038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5" name="Line 19"/>
              <p:cNvSpPr>
                <a:spLocks noChangeShapeType="1"/>
              </p:cNvSpPr>
              <p:nvPr/>
            </p:nvSpPr>
            <p:spPr bwMode="auto">
              <a:xfrm>
                <a:off x="3458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6" name="Line 20"/>
              <p:cNvSpPr>
                <a:spLocks noChangeShapeType="1"/>
              </p:cNvSpPr>
              <p:nvPr/>
            </p:nvSpPr>
            <p:spPr bwMode="auto">
              <a:xfrm>
                <a:off x="3879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7" name="Line 21"/>
              <p:cNvSpPr>
                <a:spLocks noChangeShapeType="1"/>
              </p:cNvSpPr>
              <p:nvPr/>
            </p:nvSpPr>
            <p:spPr bwMode="auto">
              <a:xfrm>
                <a:off x="4300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8" name="Line 22"/>
              <p:cNvSpPr>
                <a:spLocks noChangeShapeType="1"/>
              </p:cNvSpPr>
              <p:nvPr/>
            </p:nvSpPr>
            <p:spPr bwMode="auto">
              <a:xfrm>
                <a:off x="4720" y="1295"/>
                <a:ext cx="1" cy="262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9" name="Rectangle 23"/>
              <p:cNvSpPr>
                <a:spLocks noChangeArrowheads="1"/>
              </p:cNvSpPr>
              <p:nvPr/>
            </p:nvSpPr>
            <p:spPr bwMode="auto">
              <a:xfrm>
                <a:off x="515" y="1295"/>
                <a:ext cx="4205" cy="2626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0" name="Line 24"/>
              <p:cNvSpPr>
                <a:spLocks noChangeShapeType="1"/>
              </p:cNvSpPr>
              <p:nvPr/>
            </p:nvSpPr>
            <p:spPr bwMode="auto">
              <a:xfrm>
                <a:off x="515" y="1295"/>
                <a:ext cx="1" cy="2626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1" name="Line 25"/>
              <p:cNvSpPr>
                <a:spLocks noChangeShapeType="1"/>
              </p:cNvSpPr>
              <p:nvPr/>
            </p:nvSpPr>
            <p:spPr bwMode="auto">
              <a:xfrm>
                <a:off x="492" y="3921"/>
                <a:ext cx="23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2" name="Line 26"/>
              <p:cNvSpPr>
                <a:spLocks noChangeShapeType="1"/>
              </p:cNvSpPr>
              <p:nvPr/>
            </p:nvSpPr>
            <p:spPr bwMode="auto">
              <a:xfrm>
                <a:off x="492" y="3396"/>
                <a:ext cx="23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3" name="Line 27"/>
              <p:cNvSpPr>
                <a:spLocks noChangeShapeType="1"/>
              </p:cNvSpPr>
              <p:nvPr/>
            </p:nvSpPr>
            <p:spPr bwMode="auto">
              <a:xfrm>
                <a:off x="492" y="2870"/>
                <a:ext cx="23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4" name="Line 28"/>
              <p:cNvSpPr>
                <a:spLocks noChangeShapeType="1"/>
              </p:cNvSpPr>
              <p:nvPr/>
            </p:nvSpPr>
            <p:spPr bwMode="auto">
              <a:xfrm>
                <a:off x="492" y="2346"/>
                <a:ext cx="23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5" name="Line 29"/>
              <p:cNvSpPr>
                <a:spLocks noChangeShapeType="1"/>
              </p:cNvSpPr>
              <p:nvPr/>
            </p:nvSpPr>
            <p:spPr bwMode="auto">
              <a:xfrm>
                <a:off x="492" y="1820"/>
                <a:ext cx="23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6" name="Line 30"/>
              <p:cNvSpPr>
                <a:spLocks noChangeShapeType="1"/>
              </p:cNvSpPr>
              <p:nvPr/>
            </p:nvSpPr>
            <p:spPr bwMode="auto">
              <a:xfrm>
                <a:off x="492" y="1295"/>
                <a:ext cx="23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7" name="Line 31"/>
              <p:cNvSpPr>
                <a:spLocks noChangeShapeType="1"/>
              </p:cNvSpPr>
              <p:nvPr/>
            </p:nvSpPr>
            <p:spPr bwMode="auto">
              <a:xfrm>
                <a:off x="515" y="3921"/>
                <a:ext cx="4205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8" name="Line 32"/>
              <p:cNvSpPr>
                <a:spLocks noChangeShapeType="1"/>
              </p:cNvSpPr>
              <p:nvPr/>
            </p:nvSpPr>
            <p:spPr bwMode="auto">
              <a:xfrm flipV="1">
                <a:off x="515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9" name="Line 33"/>
              <p:cNvSpPr>
                <a:spLocks noChangeShapeType="1"/>
              </p:cNvSpPr>
              <p:nvPr/>
            </p:nvSpPr>
            <p:spPr bwMode="auto">
              <a:xfrm flipV="1">
                <a:off x="936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0" name="Line 34"/>
              <p:cNvSpPr>
                <a:spLocks noChangeShapeType="1"/>
              </p:cNvSpPr>
              <p:nvPr/>
            </p:nvSpPr>
            <p:spPr bwMode="auto">
              <a:xfrm flipV="1">
                <a:off x="1356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1" name="Line 35"/>
              <p:cNvSpPr>
                <a:spLocks noChangeShapeType="1"/>
              </p:cNvSpPr>
              <p:nvPr/>
            </p:nvSpPr>
            <p:spPr bwMode="auto">
              <a:xfrm flipV="1">
                <a:off x="1777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2" name="Line 36"/>
              <p:cNvSpPr>
                <a:spLocks noChangeShapeType="1"/>
              </p:cNvSpPr>
              <p:nvPr/>
            </p:nvSpPr>
            <p:spPr bwMode="auto">
              <a:xfrm flipV="1">
                <a:off x="2197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3" name="Line 37"/>
              <p:cNvSpPr>
                <a:spLocks noChangeShapeType="1"/>
              </p:cNvSpPr>
              <p:nvPr/>
            </p:nvSpPr>
            <p:spPr bwMode="auto">
              <a:xfrm flipV="1">
                <a:off x="2618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4" name="Line 38"/>
              <p:cNvSpPr>
                <a:spLocks noChangeShapeType="1"/>
              </p:cNvSpPr>
              <p:nvPr/>
            </p:nvSpPr>
            <p:spPr bwMode="auto">
              <a:xfrm flipV="1">
                <a:off x="3038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5" name="Line 39"/>
              <p:cNvSpPr>
                <a:spLocks noChangeShapeType="1"/>
              </p:cNvSpPr>
              <p:nvPr/>
            </p:nvSpPr>
            <p:spPr bwMode="auto">
              <a:xfrm flipV="1">
                <a:off x="3458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6" name="Line 40"/>
              <p:cNvSpPr>
                <a:spLocks noChangeShapeType="1"/>
              </p:cNvSpPr>
              <p:nvPr/>
            </p:nvSpPr>
            <p:spPr bwMode="auto">
              <a:xfrm flipV="1">
                <a:off x="3879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7" name="Line 41"/>
              <p:cNvSpPr>
                <a:spLocks noChangeShapeType="1"/>
              </p:cNvSpPr>
              <p:nvPr/>
            </p:nvSpPr>
            <p:spPr bwMode="auto">
              <a:xfrm flipV="1">
                <a:off x="4300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8" name="Line 42"/>
              <p:cNvSpPr>
                <a:spLocks noChangeShapeType="1"/>
              </p:cNvSpPr>
              <p:nvPr/>
            </p:nvSpPr>
            <p:spPr bwMode="auto">
              <a:xfrm flipV="1">
                <a:off x="4720" y="3921"/>
                <a:ext cx="1" cy="23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9" name="Line 43"/>
              <p:cNvSpPr>
                <a:spLocks noChangeShapeType="1"/>
              </p:cNvSpPr>
              <p:nvPr/>
            </p:nvSpPr>
            <p:spPr bwMode="auto">
              <a:xfrm>
                <a:off x="515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0" name="Line 44"/>
              <p:cNvSpPr>
                <a:spLocks noChangeShapeType="1"/>
              </p:cNvSpPr>
              <p:nvPr/>
            </p:nvSpPr>
            <p:spPr bwMode="auto">
              <a:xfrm>
                <a:off x="558" y="1652"/>
                <a:ext cx="41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1" name="Line 45"/>
              <p:cNvSpPr>
                <a:spLocks noChangeShapeType="1"/>
              </p:cNvSpPr>
              <p:nvPr/>
            </p:nvSpPr>
            <p:spPr bwMode="auto">
              <a:xfrm>
                <a:off x="599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2" name="Line 46"/>
              <p:cNvSpPr>
                <a:spLocks noChangeShapeType="1"/>
              </p:cNvSpPr>
              <p:nvPr/>
            </p:nvSpPr>
            <p:spPr bwMode="auto">
              <a:xfrm>
                <a:off x="641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3" name="Line 47"/>
              <p:cNvSpPr>
                <a:spLocks noChangeShapeType="1"/>
              </p:cNvSpPr>
              <p:nvPr/>
            </p:nvSpPr>
            <p:spPr bwMode="auto">
              <a:xfrm>
                <a:off x="684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4" name="Line 48"/>
              <p:cNvSpPr>
                <a:spLocks noChangeShapeType="1"/>
              </p:cNvSpPr>
              <p:nvPr/>
            </p:nvSpPr>
            <p:spPr bwMode="auto">
              <a:xfrm>
                <a:off x="726" y="1652"/>
                <a:ext cx="41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5" name="Line 49"/>
              <p:cNvSpPr>
                <a:spLocks noChangeShapeType="1"/>
              </p:cNvSpPr>
              <p:nvPr/>
            </p:nvSpPr>
            <p:spPr bwMode="auto">
              <a:xfrm>
                <a:off x="767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6" name="Line 50"/>
              <p:cNvSpPr>
                <a:spLocks noChangeShapeType="1"/>
              </p:cNvSpPr>
              <p:nvPr/>
            </p:nvSpPr>
            <p:spPr bwMode="auto">
              <a:xfrm>
                <a:off x="810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7" name="Line 51"/>
              <p:cNvSpPr>
                <a:spLocks noChangeShapeType="1"/>
              </p:cNvSpPr>
              <p:nvPr/>
            </p:nvSpPr>
            <p:spPr bwMode="auto">
              <a:xfrm>
                <a:off x="852" y="1652"/>
                <a:ext cx="41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8" name="Line 52"/>
              <p:cNvSpPr>
                <a:spLocks noChangeShapeType="1"/>
              </p:cNvSpPr>
              <p:nvPr/>
            </p:nvSpPr>
            <p:spPr bwMode="auto">
              <a:xfrm>
                <a:off x="893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9" name="Line 53"/>
              <p:cNvSpPr>
                <a:spLocks noChangeShapeType="1"/>
              </p:cNvSpPr>
              <p:nvPr/>
            </p:nvSpPr>
            <p:spPr bwMode="auto">
              <a:xfrm>
                <a:off x="936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0" name="Line 54"/>
              <p:cNvSpPr>
                <a:spLocks noChangeShapeType="1"/>
              </p:cNvSpPr>
              <p:nvPr/>
            </p:nvSpPr>
            <p:spPr bwMode="auto">
              <a:xfrm>
                <a:off x="978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1" name="Line 55"/>
              <p:cNvSpPr>
                <a:spLocks noChangeShapeType="1"/>
              </p:cNvSpPr>
              <p:nvPr/>
            </p:nvSpPr>
            <p:spPr bwMode="auto">
              <a:xfrm>
                <a:off x="1020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2" name="Line 56"/>
              <p:cNvSpPr>
                <a:spLocks noChangeShapeType="1"/>
              </p:cNvSpPr>
              <p:nvPr/>
            </p:nvSpPr>
            <p:spPr bwMode="auto">
              <a:xfrm>
                <a:off x="1062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3" name="Line 57"/>
              <p:cNvSpPr>
                <a:spLocks noChangeShapeType="1"/>
              </p:cNvSpPr>
              <p:nvPr/>
            </p:nvSpPr>
            <p:spPr bwMode="auto">
              <a:xfrm>
                <a:off x="1104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4" name="Line 58"/>
              <p:cNvSpPr>
                <a:spLocks noChangeShapeType="1"/>
              </p:cNvSpPr>
              <p:nvPr/>
            </p:nvSpPr>
            <p:spPr bwMode="auto">
              <a:xfrm>
                <a:off x="1146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5" name="Line 59"/>
              <p:cNvSpPr>
                <a:spLocks noChangeShapeType="1"/>
              </p:cNvSpPr>
              <p:nvPr/>
            </p:nvSpPr>
            <p:spPr bwMode="auto">
              <a:xfrm>
                <a:off x="1189" y="1652"/>
                <a:ext cx="41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6" name="Line 60"/>
              <p:cNvSpPr>
                <a:spLocks noChangeShapeType="1"/>
              </p:cNvSpPr>
              <p:nvPr/>
            </p:nvSpPr>
            <p:spPr bwMode="auto">
              <a:xfrm>
                <a:off x="1230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7" name="Line 61"/>
              <p:cNvSpPr>
                <a:spLocks noChangeShapeType="1"/>
              </p:cNvSpPr>
              <p:nvPr/>
            </p:nvSpPr>
            <p:spPr bwMode="auto">
              <a:xfrm>
                <a:off x="1272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8" name="Line 62"/>
              <p:cNvSpPr>
                <a:spLocks noChangeShapeType="1"/>
              </p:cNvSpPr>
              <p:nvPr/>
            </p:nvSpPr>
            <p:spPr bwMode="auto">
              <a:xfrm>
                <a:off x="1315" y="1652"/>
                <a:ext cx="41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9" name="Line 63"/>
              <p:cNvSpPr>
                <a:spLocks noChangeShapeType="1"/>
              </p:cNvSpPr>
              <p:nvPr/>
            </p:nvSpPr>
            <p:spPr bwMode="auto">
              <a:xfrm>
                <a:off x="1356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0" name="Line 64"/>
              <p:cNvSpPr>
                <a:spLocks noChangeShapeType="1"/>
              </p:cNvSpPr>
              <p:nvPr/>
            </p:nvSpPr>
            <p:spPr bwMode="auto">
              <a:xfrm>
                <a:off x="1398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1" name="Line 65"/>
              <p:cNvSpPr>
                <a:spLocks noChangeShapeType="1"/>
              </p:cNvSpPr>
              <p:nvPr/>
            </p:nvSpPr>
            <p:spPr bwMode="auto">
              <a:xfrm>
                <a:off x="1441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2" name="Freeform 66"/>
              <p:cNvSpPr>
                <a:spLocks/>
              </p:cNvSpPr>
              <p:nvPr/>
            </p:nvSpPr>
            <p:spPr bwMode="auto">
              <a:xfrm>
                <a:off x="1483" y="1652"/>
                <a:ext cx="41" cy="1"/>
              </a:xfrm>
              <a:custGeom>
                <a:avLst/>
                <a:gdLst>
                  <a:gd name="T0" fmla="*/ 0 w 82"/>
                  <a:gd name="T1" fmla="*/ 0 h 2"/>
                  <a:gd name="T2" fmla="*/ 40 w 82"/>
                  <a:gd name="T3" fmla="*/ 0 h 2"/>
                  <a:gd name="T4" fmla="*/ 82 w 8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2">
                    <a:moveTo>
                      <a:pt x="0" y="0"/>
                    </a:moveTo>
                    <a:lnTo>
                      <a:pt x="40" y="0"/>
                    </a:lnTo>
                    <a:lnTo>
                      <a:pt x="82" y="2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3" name="Line 67"/>
              <p:cNvSpPr>
                <a:spLocks noChangeShapeType="1"/>
              </p:cNvSpPr>
              <p:nvPr/>
            </p:nvSpPr>
            <p:spPr bwMode="auto">
              <a:xfrm>
                <a:off x="1524" y="1652"/>
                <a:ext cx="43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4" name="Line 68"/>
              <p:cNvSpPr>
                <a:spLocks noChangeShapeType="1"/>
              </p:cNvSpPr>
              <p:nvPr/>
            </p:nvSpPr>
            <p:spPr bwMode="auto">
              <a:xfrm>
                <a:off x="1567" y="1652"/>
                <a:ext cx="42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5" name="Line 69"/>
              <p:cNvSpPr>
                <a:spLocks noChangeShapeType="1"/>
              </p:cNvSpPr>
              <p:nvPr/>
            </p:nvSpPr>
            <p:spPr bwMode="auto">
              <a:xfrm>
                <a:off x="1609" y="1652"/>
                <a:ext cx="41" cy="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6" name="Line 70"/>
              <p:cNvSpPr>
                <a:spLocks noChangeShapeType="1"/>
              </p:cNvSpPr>
              <p:nvPr/>
            </p:nvSpPr>
            <p:spPr bwMode="auto">
              <a:xfrm>
                <a:off x="1650" y="1653"/>
                <a:ext cx="43" cy="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7" name="Freeform 71"/>
              <p:cNvSpPr>
                <a:spLocks/>
              </p:cNvSpPr>
              <p:nvPr/>
            </p:nvSpPr>
            <p:spPr bwMode="auto">
              <a:xfrm>
                <a:off x="1693" y="1655"/>
                <a:ext cx="42" cy="2"/>
              </a:xfrm>
              <a:custGeom>
                <a:avLst/>
                <a:gdLst>
                  <a:gd name="T0" fmla="*/ 0 w 85"/>
                  <a:gd name="T1" fmla="*/ 0 h 4"/>
                  <a:gd name="T2" fmla="*/ 42 w 85"/>
                  <a:gd name="T3" fmla="*/ 2 h 4"/>
                  <a:gd name="T4" fmla="*/ 85 w 85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4">
                    <a:moveTo>
                      <a:pt x="0" y="0"/>
                    </a:moveTo>
                    <a:lnTo>
                      <a:pt x="42" y="2"/>
                    </a:lnTo>
                    <a:lnTo>
                      <a:pt x="85" y="4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8" name="Line 72"/>
              <p:cNvSpPr>
                <a:spLocks noChangeShapeType="1"/>
              </p:cNvSpPr>
              <p:nvPr/>
            </p:nvSpPr>
            <p:spPr bwMode="auto">
              <a:xfrm>
                <a:off x="1735" y="1657"/>
                <a:ext cx="42" cy="4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9" name="Freeform 73"/>
              <p:cNvSpPr>
                <a:spLocks/>
              </p:cNvSpPr>
              <p:nvPr/>
            </p:nvSpPr>
            <p:spPr bwMode="auto">
              <a:xfrm>
                <a:off x="1777" y="1661"/>
                <a:ext cx="42" cy="4"/>
              </a:xfrm>
              <a:custGeom>
                <a:avLst/>
                <a:gdLst>
                  <a:gd name="T0" fmla="*/ 0 w 83"/>
                  <a:gd name="T1" fmla="*/ 0 h 9"/>
                  <a:gd name="T2" fmla="*/ 41 w 83"/>
                  <a:gd name="T3" fmla="*/ 3 h 9"/>
                  <a:gd name="T4" fmla="*/ 83 w 83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9">
                    <a:moveTo>
                      <a:pt x="0" y="0"/>
                    </a:moveTo>
                    <a:lnTo>
                      <a:pt x="41" y="3"/>
                    </a:lnTo>
                    <a:lnTo>
                      <a:pt x="83" y="9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0" name="Freeform 74"/>
              <p:cNvSpPr>
                <a:spLocks/>
              </p:cNvSpPr>
              <p:nvPr/>
            </p:nvSpPr>
            <p:spPr bwMode="auto">
              <a:xfrm>
                <a:off x="1819" y="1665"/>
                <a:ext cx="42" cy="8"/>
              </a:xfrm>
              <a:custGeom>
                <a:avLst/>
                <a:gdLst>
                  <a:gd name="T0" fmla="*/ 0 w 85"/>
                  <a:gd name="T1" fmla="*/ 0 h 14"/>
                  <a:gd name="T2" fmla="*/ 42 w 85"/>
                  <a:gd name="T3" fmla="*/ 7 h 14"/>
                  <a:gd name="T4" fmla="*/ 85 w 85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4">
                    <a:moveTo>
                      <a:pt x="0" y="0"/>
                    </a:moveTo>
                    <a:lnTo>
                      <a:pt x="42" y="7"/>
                    </a:lnTo>
                    <a:lnTo>
                      <a:pt x="85" y="14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1" name="Freeform 75"/>
              <p:cNvSpPr>
                <a:spLocks/>
              </p:cNvSpPr>
              <p:nvPr/>
            </p:nvSpPr>
            <p:spPr bwMode="auto">
              <a:xfrm>
                <a:off x="1861" y="1673"/>
                <a:ext cx="42" cy="8"/>
              </a:xfrm>
              <a:custGeom>
                <a:avLst/>
                <a:gdLst>
                  <a:gd name="T0" fmla="*/ 0 w 84"/>
                  <a:gd name="T1" fmla="*/ 0 h 17"/>
                  <a:gd name="T2" fmla="*/ 42 w 84"/>
                  <a:gd name="T3" fmla="*/ 8 h 17"/>
                  <a:gd name="T4" fmla="*/ 84 w 84"/>
                  <a:gd name="T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7">
                    <a:moveTo>
                      <a:pt x="0" y="0"/>
                    </a:moveTo>
                    <a:lnTo>
                      <a:pt x="42" y="8"/>
                    </a:lnTo>
                    <a:lnTo>
                      <a:pt x="84" y="17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2" name="Freeform 76"/>
              <p:cNvSpPr>
                <a:spLocks/>
              </p:cNvSpPr>
              <p:nvPr/>
            </p:nvSpPr>
            <p:spPr bwMode="auto">
              <a:xfrm>
                <a:off x="1903" y="1681"/>
                <a:ext cx="42" cy="12"/>
              </a:xfrm>
              <a:custGeom>
                <a:avLst/>
                <a:gdLst>
                  <a:gd name="T0" fmla="*/ 0 w 83"/>
                  <a:gd name="T1" fmla="*/ 0 h 24"/>
                  <a:gd name="T2" fmla="*/ 41 w 83"/>
                  <a:gd name="T3" fmla="*/ 11 h 24"/>
                  <a:gd name="T4" fmla="*/ 83 w 83"/>
                  <a:gd name="T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24">
                    <a:moveTo>
                      <a:pt x="0" y="0"/>
                    </a:moveTo>
                    <a:lnTo>
                      <a:pt x="41" y="11"/>
                    </a:lnTo>
                    <a:lnTo>
                      <a:pt x="83" y="24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3" name="Line 77"/>
              <p:cNvSpPr>
                <a:spLocks noChangeShapeType="1"/>
              </p:cNvSpPr>
              <p:nvPr/>
            </p:nvSpPr>
            <p:spPr bwMode="auto">
              <a:xfrm>
                <a:off x="1945" y="1693"/>
                <a:ext cx="42" cy="14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4" name="Freeform 78"/>
              <p:cNvSpPr>
                <a:spLocks/>
              </p:cNvSpPr>
              <p:nvPr/>
            </p:nvSpPr>
            <p:spPr bwMode="auto">
              <a:xfrm>
                <a:off x="1987" y="1707"/>
                <a:ext cx="42" cy="15"/>
              </a:xfrm>
              <a:custGeom>
                <a:avLst/>
                <a:gdLst>
                  <a:gd name="T0" fmla="*/ 0 w 84"/>
                  <a:gd name="T1" fmla="*/ 0 h 31"/>
                  <a:gd name="T2" fmla="*/ 42 w 84"/>
                  <a:gd name="T3" fmla="*/ 14 h 31"/>
                  <a:gd name="T4" fmla="*/ 84 w 84"/>
                  <a:gd name="T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31">
                    <a:moveTo>
                      <a:pt x="0" y="0"/>
                    </a:moveTo>
                    <a:lnTo>
                      <a:pt x="42" y="14"/>
                    </a:lnTo>
                    <a:lnTo>
                      <a:pt x="84" y="31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5" name="Freeform 79"/>
              <p:cNvSpPr>
                <a:spLocks/>
              </p:cNvSpPr>
              <p:nvPr/>
            </p:nvSpPr>
            <p:spPr bwMode="auto">
              <a:xfrm>
                <a:off x="2029" y="1722"/>
                <a:ext cx="42" cy="20"/>
              </a:xfrm>
              <a:custGeom>
                <a:avLst/>
                <a:gdLst>
                  <a:gd name="T0" fmla="*/ 0 w 85"/>
                  <a:gd name="T1" fmla="*/ 0 h 39"/>
                  <a:gd name="T2" fmla="*/ 43 w 85"/>
                  <a:gd name="T3" fmla="*/ 18 h 39"/>
                  <a:gd name="T4" fmla="*/ 85 w 85"/>
                  <a:gd name="T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39">
                    <a:moveTo>
                      <a:pt x="0" y="0"/>
                    </a:moveTo>
                    <a:lnTo>
                      <a:pt x="43" y="18"/>
                    </a:lnTo>
                    <a:lnTo>
                      <a:pt x="85" y="39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6" name="Line 80"/>
              <p:cNvSpPr>
                <a:spLocks noChangeShapeType="1"/>
              </p:cNvSpPr>
              <p:nvPr/>
            </p:nvSpPr>
            <p:spPr bwMode="auto">
              <a:xfrm>
                <a:off x="2071" y="1742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7" name="Freeform 81"/>
              <p:cNvSpPr>
                <a:spLocks/>
              </p:cNvSpPr>
              <p:nvPr/>
            </p:nvSpPr>
            <p:spPr bwMode="auto">
              <a:xfrm>
                <a:off x="2113" y="1763"/>
                <a:ext cx="42" cy="23"/>
              </a:xfrm>
              <a:custGeom>
                <a:avLst/>
                <a:gdLst>
                  <a:gd name="T0" fmla="*/ 0 w 84"/>
                  <a:gd name="T1" fmla="*/ 0 h 46"/>
                  <a:gd name="T2" fmla="*/ 42 w 84"/>
                  <a:gd name="T3" fmla="*/ 22 h 46"/>
                  <a:gd name="T4" fmla="*/ 84 w 84"/>
                  <a:gd name="T5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46">
                    <a:moveTo>
                      <a:pt x="0" y="0"/>
                    </a:moveTo>
                    <a:lnTo>
                      <a:pt x="42" y="22"/>
                    </a:lnTo>
                    <a:lnTo>
                      <a:pt x="84" y="46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8" name="Freeform 82"/>
              <p:cNvSpPr>
                <a:spLocks/>
              </p:cNvSpPr>
              <p:nvPr/>
            </p:nvSpPr>
            <p:spPr bwMode="auto">
              <a:xfrm>
                <a:off x="2155" y="1786"/>
                <a:ext cx="42" cy="26"/>
              </a:xfrm>
              <a:custGeom>
                <a:avLst/>
                <a:gdLst>
                  <a:gd name="T0" fmla="*/ 0 w 85"/>
                  <a:gd name="T1" fmla="*/ 0 h 51"/>
                  <a:gd name="T2" fmla="*/ 43 w 85"/>
                  <a:gd name="T3" fmla="*/ 26 h 51"/>
                  <a:gd name="T4" fmla="*/ 85 w 85"/>
                  <a:gd name="T5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51">
                    <a:moveTo>
                      <a:pt x="0" y="0"/>
                    </a:moveTo>
                    <a:lnTo>
                      <a:pt x="43" y="26"/>
                    </a:lnTo>
                    <a:lnTo>
                      <a:pt x="85" y="51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9" name="Freeform 83"/>
              <p:cNvSpPr>
                <a:spLocks/>
              </p:cNvSpPr>
              <p:nvPr/>
            </p:nvSpPr>
            <p:spPr bwMode="auto">
              <a:xfrm>
                <a:off x="2197" y="1812"/>
                <a:ext cx="43" cy="27"/>
              </a:xfrm>
              <a:custGeom>
                <a:avLst/>
                <a:gdLst>
                  <a:gd name="T0" fmla="*/ 0 w 84"/>
                  <a:gd name="T1" fmla="*/ 0 h 56"/>
                  <a:gd name="T2" fmla="*/ 42 w 84"/>
                  <a:gd name="T3" fmla="*/ 28 h 56"/>
                  <a:gd name="T4" fmla="*/ 84 w 84"/>
                  <a:gd name="T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56">
                    <a:moveTo>
                      <a:pt x="0" y="0"/>
                    </a:moveTo>
                    <a:lnTo>
                      <a:pt x="42" y="28"/>
                    </a:lnTo>
                    <a:lnTo>
                      <a:pt x="84" y="56"/>
                    </a:lnTo>
                  </a:path>
                </a:pathLst>
              </a:custGeom>
              <a:noFill/>
              <a:ln w="23813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0" name="Line 84"/>
              <p:cNvSpPr>
                <a:spLocks noChangeShapeType="1"/>
              </p:cNvSpPr>
              <p:nvPr/>
            </p:nvSpPr>
            <p:spPr bwMode="auto">
              <a:xfrm>
                <a:off x="2240" y="1839"/>
                <a:ext cx="41" cy="2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1" name="Line 85"/>
              <p:cNvSpPr>
                <a:spLocks noChangeShapeType="1"/>
              </p:cNvSpPr>
              <p:nvPr/>
            </p:nvSpPr>
            <p:spPr bwMode="auto">
              <a:xfrm>
                <a:off x="2281" y="1868"/>
                <a:ext cx="42" cy="2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2" name="Line 86"/>
              <p:cNvSpPr>
                <a:spLocks noChangeShapeType="1"/>
              </p:cNvSpPr>
              <p:nvPr/>
            </p:nvSpPr>
            <p:spPr bwMode="auto">
              <a:xfrm>
                <a:off x="2323" y="1897"/>
                <a:ext cx="43" cy="3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3" name="Line 87"/>
              <p:cNvSpPr>
                <a:spLocks noChangeShapeType="1"/>
              </p:cNvSpPr>
              <p:nvPr/>
            </p:nvSpPr>
            <p:spPr bwMode="auto">
              <a:xfrm>
                <a:off x="2366" y="1928"/>
                <a:ext cx="41" cy="3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4" name="Line 88"/>
              <p:cNvSpPr>
                <a:spLocks noChangeShapeType="1"/>
              </p:cNvSpPr>
              <p:nvPr/>
            </p:nvSpPr>
            <p:spPr bwMode="auto">
              <a:xfrm>
                <a:off x="2407" y="1959"/>
                <a:ext cx="42" cy="3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5" name="Line 89"/>
              <p:cNvSpPr>
                <a:spLocks noChangeShapeType="1"/>
              </p:cNvSpPr>
              <p:nvPr/>
            </p:nvSpPr>
            <p:spPr bwMode="auto">
              <a:xfrm>
                <a:off x="2449" y="1991"/>
                <a:ext cx="43" cy="3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6" name="Line 90"/>
              <p:cNvSpPr>
                <a:spLocks noChangeShapeType="1"/>
              </p:cNvSpPr>
              <p:nvPr/>
            </p:nvSpPr>
            <p:spPr bwMode="auto">
              <a:xfrm>
                <a:off x="2492" y="2023"/>
                <a:ext cx="42" cy="33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7" name="Line 91"/>
              <p:cNvSpPr>
                <a:spLocks noChangeShapeType="1"/>
              </p:cNvSpPr>
              <p:nvPr/>
            </p:nvSpPr>
            <p:spPr bwMode="auto">
              <a:xfrm>
                <a:off x="2534" y="2056"/>
                <a:ext cx="41" cy="3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8" name="Line 92"/>
              <p:cNvSpPr>
                <a:spLocks noChangeShapeType="1"/>
              </p:cNvSpPr>
              <p:nvPr/>
            </p:nvSpPr>
            <p:spPr bwMode="auto">
              <a:xfrm>
                <a:off x="2575" y="2088"/>
                <a:ext cx="43" cy="3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9" name="Line 93"/>
              <p:cNvSpPr>
                <a:spLocks noChangeShapeType="1"/>
              </p:cNvSpPr>
              <p:nvPr/>
            </p:nvSpPr>
            <p:spPr bwMode="auto">
              <a:xfrm>
                <a:off x="2618" y="2120"/>
                <a:ext cx="42" cy="3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0" name="Line 94"/>
              <p:cNvSpPr>
                <a:spLocks noChangeShapeType="1"/>
              </p:cNvSpPr>
              <p:nvPr/>
            </p:nvSpPr>
            <p:spPr bwMode="auto">
              <a:xfrm>
                <a:off x="2660" y="2152"/>
                <a:ext cx="41" cy="33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1" name="Line 95"/>
              <p:cNvSpPr>
                <a:spLocks noChangeShapeType="1"/>
              </p:cNvSpPr>
              <p:nvPr/>
            </p:nvSpPr>
            <p:spPr bwMode="auto">
              <a:xfrm>
                <a:off x="2701" y="2185"/>
                <a:ext cx="43" cy="3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2" name="Line 96"/>
              <p:cNvSpPr>
                <a:spLocks noChangeShapeType="1"/>
              </p:cNvSpPr>
              <p:nvPr/>
            </p:nvSpPr>
            <p:spPr bwMode="auto">
              <a:xfrm>
                <a:off x="2744" y="2216"/>
                <a:ext cx="42" cy="3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3" name="Line 97"/>
              <p:cNvSpPr>
                <a:spLocks noChangeShapeType="1"/>
              </p:cNvSpPr>
              <p:nvPr/>
            </p:nvSpPr>
            <p:spPr bwMode="auto">
              <a:xfrm>
                <a:off x="2786" y="2247"/>
                <a:ext cx="42" cy="3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4" name="Line 98"/>
              <p:cNvSpPr>
                <a:spLocks noChangeShapeType="1"/>
              </p:cNvSpPr>
              <p:nvPr/>
            </p:nvSpPr>
            <p:spPr bwMode="auto">
              <a:xfrm>
                <a:off x="2828" y="2278"/>
                <a:ext cx="42" cy="3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5" name="Line 99"/>
              <p:cNvSpPr>
                <a:spLocks noChangeShapeType="1"/>
              </p:cNvSpPr>
              <p:nvPr/>
            </p:nvSpPr>
            <p:spPr bwMode="auto">
              <a:xfrm>
                <a:off x="2870" y="2309"/>
                <a:ext cx="42" cy="30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6" name="Line 100"/>
              <p:cNvSpPr>
                <a:spLocks noChangeShapeType="1"/>
              </p:cNvSpPr>
              <p:nvPr/>
            </p:nvSpPr>
            <p:spPr bwMode="auto">
              <a:xfrm>
                <a:off x="2912" y="2339"/>
                <a:ext cx="42" cy="30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7" name="Line 101"/>
              <p:cNvSpPr>
                <a:spLocks noChangeShapeType="1"/>
              </p:cNvSpPr>
              <p:nvPr/>
            </p:nvSpPr>
            <p:spPr bwMode="auto">
              <a:xfrm>
                <a:off x="2954" y="2369"/>
                <a:ext cx="42" cy="2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8" name="Line 102"/>
              <p:cNvSpPr>
                <a:spLocks noChangeShapeType="1"/>
              </p:cNvSpPr>
              <p:nvPr/>
            </p:nvSpPr>
            <p:spPr bwMode="auto">
              <a:xfrm>
                <a:off x="2996" y="2398"/>
                <a:ext cx="42" cy="2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9" name="Line 103"/>
              <p:cNvSpPr>
                <a:spLocks noChangeShapeType="1"/>
              </p:cNvSpPr>
              <p:nvPr/>
            </p:nvSpPr>
            <p:spPr bwMode="auto">
              <a:xfrm>
                <a:off x="3038" y="2427"/>
                <a:ext cx="42" cy="28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0" name="Line 104"/>
              <p:cNvSpPr>
                <a:spLocks noChangeShapeType="1"/>
              </p:cNvSpPr>
              <p:nvPr/>
            </p:nvSpPr>
            <p:spPr bwMode="auto">
              <a:xfrm>
                <a:off x="3080" y="2455"/>
                <a:ext cx="43" cy="2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1" name="Line 105"/>
              <p:cNvSpPr>
                <a:spLocks noChangeShapeType="1"/>
              </p:cNvSpPr>
              <p:nvPr/>
            </p:nvSpPr>
            <p:spPr bwMode="auto">
              <a:xfrm>
                <a:off x="3123" y="2484"/>
                <a:ext cx="41" cy="27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2" name="Line 106"/>
              <p:cNvSpPr>
                <a:spLocks noChangeShapeType="1"/>
              </p:cNvSpPr>
              <p:nvPr/>
            </p:nvSpPr>
            <p:spPr bwMode="auto">
              <a:xfrm>
                <a:off x="3164" y="2511"/>
                <a:ext cx="42" cy="27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3" name="Line 107"/>
              <p:cNvSpPr>
                <a:spLocks noChangeShapeType="1"/>
              </p:cNvSpPr>
              <p:nvPr/>
            </p:nvSpPr>
            <p:spPr bwMode="auto">
              <a:xfrm>
                <a:off x="3206" y="2538"/>
                <a:ext cx="43" cy="27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4" name="Line 108"/>
              <p:cNvSpPr>
                <a:spLocks noChangeShapeType="1"/>
              </p:cNvSpPr>
              <p:nvPr/>
            </p:nvSpPr>
            <p:spPr bwMode="auto">
              <a:xfrm>
                <a:off x="3249" y="2565"/>
                <a:ext cx="42" cy="26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5" name="Line 109"/>
              <p:cNvSpPr>
                <a:spLocks noChangeShapeType="1"/>
              </p:cNvSpPr>
              <p:nvPr/>
            </p:nvSpPr>
            <p:spPr bwMode="auto">
              <a:xfrm>
                <a:off x="3291" y="2591"/>
                <a:ext cx="41" cy="26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6" name="Line 110"/>
              <p:cNvSpPr>
                <a:spLocks noChangeShapeType="1"/>
              </p:cNvSpPr>
              <p:nvPr/>
            </p:nvSpPr>
            <p:spPr bwMode="auto">
              <a:xfrm>
                <a:off x="3332" y="2617"/>
                <a:ext cx="43" cy="26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7" name="Line 111"/>
              <p:cNvSpPr>
                <a:spLocks noChangeShapeType="1"/>
              </p:cNvSpPr>
              <p:nvPr/>
            </p:nvSpPr>
            <p:spPr bwMode="auto">
              <a:xfrm>
                <a:off x="3375" y="2643"/>
                <a:ext cx="42" cy="2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8" name="Line 112"/>
              <p:cNvSpPr>
                <a:spLocks noChangeShapeType="1"/>
              </p:cNvSpPr>
              <p:nvPr/>
            </p:nvSpPr>
            <p:spPr bwMode="auto">
              <a:xfrm>
                <a:off x="3417" y="2668"/>
                <a:ext cx="41" cy="2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9" name="Line 113"/>
              <p:cNvSpPr>
                <a:spLocks noChangeShapeType="1"/>
              </p:cNvSpPr>
              <p:nvPr/>
            </p:nvSpPr>
            <p:spPr bwMode="auto">
              <a:xfrm>
                <a:off x="3458" y="2693"/>
                <a:ext cx="43" cy="24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0" name="Line 114"/>
              <p:cNvSpPr>
                <a:spLocks noChangeShapeType="1"/>
              </p:cNvSpPr>
              <p:nvPr/>
            </p:nvSpPr>
            <p:spPr bwMode="auto">
              <a:xfrm>
                <a:off x="3501" y="2717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1" name="Line 115"/>
              <p:cNvSpPr>
                <a:spLocks noChangeShapeType="1"/>
              </p:cNvSpPr>
              <p:nvPr/>
            </p:nvSpPr>
            <p:spPr bwMode="auto">
              <a:xfrm>
                <a:off x="3543" y="2740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2" name="Line 116"/>
              <p:cNvSpPr>
                <a:spLocks noChangeShapeType="1"/>
              </p:cNvSpPr>
              <p:nvPr/>
            </p:nvSpPr>
            <p:spPr bwMode="auto">
              <a:xfrm>
                <a:off x="3585" y="2763"/>
                <a:ext cx="42" cy="24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3" name="Line 117"/>
              <p:cNvSpPr>
                <a:spLocks noChangeShapeType="1"/>
              </p:cNvSpPr>
              <p:nvPr/>
            </p:nvSpPr>
            <p:spPr bwMode="auto">
              <a:xfrm>
                <a:off x="3627" y="2787"/>
                <a:ext cx="42" cy="2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4" name="Line 118"/>
              <p:cNvSpPr>
                <a:spLocks noChangeShapeType="1"/>
              </p:cNvSpPr>
              <p:nvPr/>
            </p:nvSpPr>
            <p:spPr bwMode="auto">
              <a:xfrm>
                <a:off x="3669" y="2809"/>
                <a:ext cx="42" cy="2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5" name="Line 119"/>
              <p:cNvSpPr>
                <a:spLocks noChangeShapeType="1"/>
              </p:cNvSpPr>
              <p:nvPr/>
            </p:nvSpPr>
            <p:spPr bwMode="auto">
              <a:xfrm>
                <a:off x="3711" y="2831"/>
                <a:ext cx="42" cy="22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6" name="Line 120"/>
              <p:cNvSpPr>
                <a:spLocks noChangeShapeType="1"/>
              </p:cNvSpPr>
              <p:nvPr/>
            </p:nvSpPr>
            <p:spPr bwMode="auto">
              <a:xfrm>
                <a:off x="3753" y="2853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7" name="Line 121"/>
              <p:cNvSpPr>
                <a:spLocks noChangeShapeType="1"/>
              </p:cNvSpPr>
              <p:nvPr/>
            </p:nvSpPr>
            <p:spPr bwMode="auto">
              <a:xfrm>
                <a:off x="3795" y="2874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8" name="Line 122"/>
              <p:cNvSpPr>
                <a:spLocks noChangeShapeType="1"/>
              </p:cNvSpPr>
              <p:nvPr/>
            </p:nvSpPr>
            <p:spPr bwMode="auto">
              <a:xfrm>
                <a:off x="3837" y="2895"/>
                <a:ext cx="42" cy="20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9" name="Line 123"/>
              <p:cNvSpPr>
                <a:spLocks noChangeShapeType="1"/>
              </p:cNvSpPr>
              <p:nvPr/>
            </p:nvSpPr>
            <p:spPr bwMode="auto">
              <a:xfrm>
                <a:off x="3879" y="2915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0" name="Line 124"/>
              <p:cNvSpPr>
                <a:spLocks noChangeShapeType="1"/>
              </p:cNvSpPr>
              <p:nvPr/>
            </p:nvSpPr>
            <p:spPr bwMode="auto">
              <a:xfrm>
                <a:off x="3921" y="2936"/>
                <a:ext cx="42" cy="20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1" name="Line 125"/>
              <p:cNvSpPr>
                <a:spLocks noChangeShapeType="1"/>
              </p:cNvSpPr>
              <p:nvPr/>
            </p:nvSpPr>
            <p:spPr bwMode="auto">
              <a:xfrm>
                <a:off x="3963" y="2956"/>
                <a:ext cx="42" cy="1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2" name="Line 126"/>
              <p:cNvSpPr>
                <a:spLocks noChangeShapeType="1"/>
              </p:cNvSpPr>
              <p:nvPr/>
            </p:nvSpPr>
            <p:spPr bwMode="auto">
              <a:xfrm>
                <a:off x="4005" y="2975"/>
                <a:ext cx="42" cy="20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3" name="Line 127"/>
              <p:cNvSpPr>
                <a:spLocks noChangeShapeType="1"/>
              </p:cNvSpPr>
              <p:nvPr/>
            </p:nvSpPr>
            <p:spPr bwMode="auto">
              <a:xfrm>
                <a:off x="4047" y="2995"/>
                <a:ext cx="42" cy="1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4" name="Line 128"/>
              <p:cNvSpPr>
                <a:spLocks noChangeShapeType="1"/>
              </p:cNvSpPr>
              <p:nvPr/>
            </p:nvSpPr>
            <p:spPr bwMode="auto">
              <a:xfrm>
                <a:off x="4089" y="3014"/>
                <a:ext cx="42" cy="18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5" name="Line 129"/>
              <p:cNvSpPr>
                <a:spLocks noChangeShapeType="1"/>
              </p:cNvSpPr>
              <p:nvPr/>
            </p:nvSpPr>
            <p:spPr bwMode="auto">
              <a:xfrm>
                <a:off x="4131" y="3032"/>
                <a:ext cx="43" cy="19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6" name="Line 130"/>
              <p:cNvSpPr>
                <a:spLocks noChangeShapeType="1"/>
              </p:cNvSpPr>
              <p:nvPr/>
            </p:nvSpPr>
            <p:spPr bwMode="auto">
              <a:xfrm>
                <a:off x="4174" y="3051"/>
                <a:ext cx="41" cy="17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7" name="Line 131"/>
              <p:cNvSpPr>
                <a:spLocks noChangeShapeType="1"/>
              </p:cNvSpPr>
              <p:nvPr/>
            </p:nvSpPr>
            <p:spPr bwMode="auto">
              <a:xfrm>
                <a:off x="4215" y="3068"/>
                <a:ext cx="42" cy="18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8" name="Line 132"/>
              <p:cNvSpPr>
                <a:spLocks noChangeShapeType="1"/>
              </p:cNvSpPr>
              <p:nvPr/>
            </p:nvSpPr>
            <p:spPr bwMode="auto">
              <a:xfrm>
                <a:off x="4257" y="3086"/>
                <a:ext cx="43" cy="17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9" name="Line 133"/>
              <p:cNvSpPr>
                <a:spLocks noChangeShapeType="1"/>
              </p:cNvSpPr>
              <p:nvPr/>
            </p:nvSpPr>
            <p:spPr bwMode="auto">
              <a:xfrm>
                <a:off x="4300" y="3103"/>
                <a:ext cx="42" cy="18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0" name="Line 134"/>
              <p:cNvSpPr>
                <a:spLocks noChangeShapeType="1"/>
              </p:cNvSpPr>
              <p:nvPr/>
            </p:nvSpPr>
            <p:spPr bwMode="auto">
              <a:xfrm>
                <a:off x="4342" y="3121"/>
                <a:ext cx="41" cy="16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1" name="Line 135"/>
              <p:cNvSpPr>
                <a:spLocks noChangeShapeType="1"/>
              </p:cNvSpPr>
              <p:nvPr/>
            </p:nvSpPr>
            <p:spPr bwMode="auto">
              <a:xfrm>
                <a:off x="4383" y="3137"/>
                <a:ext cx="43" cy="17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2" name="Line 136"/>
              <p:cNvSpPr>
                <a:spLocks noChangeShapeType="1"/>
              </p:cNvSpPr>
              <p:nvPr/>
            </p:nvSpPr>
            <p:spPr bwMode="auto">
              <a:xfrm>
                <a:off x="4426" y="3154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3" name="Line 137"/>
              <p:cNvSpPr>
                <a:spLocks noChangeShapeType="1"/>
              </p:cNvSpPr>
              <p:nvPr/>
            </p:nvSpPr>
            <p:spPr bwMode="auto">
              <a:xfrm>
                <a:off x="4468" y="3169"/>
                <a:ext cx="41" cy="16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4" name="Line 138"/>
              <p:cNvSpPr>
                <a:spLocks noChangeShapeType="1"/>
              </p:cNvSpPr>
              <p:nvPr/>
            </p:nvSpPr>
            <p:spPr bwMode="auto">
              <a:xfrm>
                <a:off x="4509" y="3185"/>
                <a:ext cx="43" cy="16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5" name="Line 139"/>
              <p:cNvSpPr>
                <a:spLocks noChangeShapeType="1"/>
              </p:cNvSpPr>
              <p:nvPr/>
            </p:nvSpPr>
            <p:spPr bwMode="auto">
              <a:xfrm>
                <a:off x="4552" y="3201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6" name="Line 140"/>
              <p:cNvSpPr>
                <a:spLocks noChangeShapeType="1"/>
              </p:cNvSpPr>
              <p:nvPr/>
            </p:nvSpPr>
            <p:spPr bwMode="auto">
              <a:xfrm>
                <a:off x="4594" y="3216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7" name="Line 141"/>
              <p:cNvSpPr>
                <a:spLocks noChangeShapeType="1"/>
              </p:cNvSpPr>
              <p:nvPr/>
            </p:nvSpPr>
            <p:spPr bwMode="auto">
              <a:xfrm>
                <a:off x="4636" y="3231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8" name="Line 142"/>
              <p:cNvSpPr>
                <a:spLocks noChangeShapeType="1"/>
              </p:cNvSpPr>
              <p:nvPr/>
            </p:nvSpPr>
            <p:spPr bwMode="auto">
              <a:xfrm>
                <a:off x="4678" y="3246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9" name="Line 143"/>
              <p:cNvSpPr>
                <a:spLocks noChangeShapeType="1"/>
              </p:cNvSpPr>
              <p:nvPr/>
            </p:nvSpPr>
            <p:spPr bwMode="auto">
              <a:xfrm>
                <a:off x="515" y="1652"/>
                <a:ext cx="43" cy="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0" name="Freeform 144"/>
              <p:cNvSpPr>
                <a:spLocks/>
              </p:cNvSpPr>
              <p:nvPr/>
            </p:nvSpPr>
            <p:spPr bwMode="auto">
              <a:xfrm>
                <a:off x="558" y="1661"/>
                <a:ext cx="41" cy="10"/>
              </a:xfrm>
              <a:custGeom>
                <a:avLst/>
                <a:gdLst>
                  <a:gd name="T0" fmla="*/ 0 w 83"/>
                  <a:gd name="T1" fmla="*/ 0 h 20"/>
                  <a:gd name="T2" fmla="*/ 41 w 83"/>
                  <a:gd name="T3" fmla="*/ 11 h 20"/>
                  <a:gd name="T4" fmla="*/ 83 w 83"/>
                  <a:gd name="T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20">
                    <a:moveTo>
                      <a:pt x="0" y="0"/>
                    </a:moveTo>
                    <a:lnTo>
                      <a:pt x="41" y="11"/>
                    </a:lnTo>
                    <a:lnTo>
                      <a:pt x="83" y="20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1" name="Freeform 145"/>
              <p:cNvSpPr>
                <a:spLocks/>
              </p:cNvSpPr>
              <p:nvPr/>
            </p:nvSpPr>
            <p:spPr bwMode="auto">
              <a:xfrm>
                <a:off x="599" y="1671"/>
                <a:ext cx="42" cy="8"/>
              </a:xfrm>
              <a:custGeom>
                <a:avLst/>
                <a:gdLst>
                  <a:gd name="T0" fmla="*/ 0 w 85"/>
                  <a:gd name="T1" fmla="*/ 0 h 16"/>
                  <a:gd name="T2" fmla="*/ 42 w 85"/>
                  <a:gd name="T3" fmla="*/ 9 h 16"/>
                  <a:gd name="T4" fmla="*/ 85 w 85"/>
                  <a:gd name="T5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6">
                    <a:moveTo>
                      <a:pt x="0" y="0"/>
                    </a:moveTo>
                    <a:lnTo>
                      <a:pt x="42" y="9"/>
                    </a:lnTo>
                    <a:lnTo>
                      <a:pt x="85" y="16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2" name="Line 146"/>
              <p:cNvSpPr>
                <a:spLocks noChangeShapeType="1"/>
              </p:cNvSpPr>
              <p:nvPr/>
            </p:nvSpPr>
            <p:spPr bwMode="auto">
              <a:xfrm>
                <a:off x="641" y="1679"/>
                <a:ext cx="43" cy="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3" name="Line 147"/>
              <p:cNvSpPr>
                <a:spLocks noChangeShapeType="1"/>
              </p:cNvSpPr>
              <p:nvPr/>
            </p:nvSpPr>
            <p:spPr bwMode="auto">
              <a:xfrm>
                <a:off x="684" y="1687"/>
                <a:ext cx="42" cy="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4" name="Line 148"/>
              <p:cNvSpPr>
                <a:spLocks noChangeShapeType="1"/>
              </p:cNvSpPr>
              <p:nvPr/>
            </p:nvSpPr>
            <p:spPr bwMode="auto">
              <a:xfrm>
                <a:off x="726" y="1695"/>
                <a:ext cx="41" cy="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5" name="Line 149"/>
              <p:cNvSpPr>
                <a:spLocks noChangeShapeType="1"/>
              </p:cNvSpPr>
              <p:nvPr/>
            </p:nvSpPr>
            <p:spPr bwMode="auto">
              <a:xfrm>
                <a:off x="767" y="1702"/>
                <a:ext cx="43" cy="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6" name="Line 150"/>
              <p:cNvSpPr>
                <a:spLocks noChangeShapeType="1"/>
              </p:cNvSpPr>
              <p:nvPr/>
            </p:nvSpPr>
            <p:spPr bwMode="auto">
              <a:xfrm>
                <a:off x="810" y="1709"/>
                <a:ext cx="42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7" name="Line 151"/>
              <p:cNvSpPr>
                <a:spLocks noChangeShapeType="1"/>
              </p:cNvSpPr>
              <p:nvPr/>
            </p:nvSpPr>
            <p:spPr bwMode="auto">
              <a:xfrm>
                <a:off x="852" y="1715"/>
                <a:ext cx="41" cy="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8" name="Line 152"/>
              <p:cNvSpPr>
                <a:spLocks noChangeShapeType="1"/>
              </p:cNvSpPr>
              <p:nvPr/>
            </p:nvSpPr>
            <p:spPr bwMode="auto">
              <a:xfrm>
                <a:off x="893" y="1722"/>
                <a:ext cx="43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9" name="Line 153"/>
              <p:cNvSpPr>
                <a:spLocks noChangeShapeType="1"/>
              </p:cNvSpPr>
              <p:nvPr/>
            </p:nvSpPr>
            <p:spPr bwMode="auto">
              <a:xfrm>
                <a:off x="936" y="1728"/>
                <a:ext cx="42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0" name="Line 154"/>
              <p:cNvSpPr>
                <a:spLocks noChangeShapeType="1"/>
              </p:cNvSpPr>
              <p:nvPr/>
            </p:nvSpPr>
            <p:spPr bwMode="auto">
              <a:xfrm>
                <a:off x="978" y="1734"/>
                <a:ext cx="42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1" name="Freeform 155"/>
              <p:cNvSpPr>
                <a:spLocks/>
              </p:cNvSpPr>
              <p:nvPr/>
            </p:nvSpPr>
            <p:spPr bwMode="auto">
              <a:xfrm>
                <a:off x="1020" y="1740"/>
                <a:ext cx="42" cy="6"/>
              </a:xfrm>
              <a:custGeom>
                <a:avLst/>
                <a:gdLst>
                  <a:gd name="T0" fmla="*/ 0 w 82"/>
                  <a:gd name="T1" fmla="*/ 0 h 13"/>
                  <a:gd name="T2" fmla="*/ 40 w 82"/>
                  <a:gd name="T3" fmla="*/ 5 h 13"/>
                  <a:gd name="T4" fmla="*/ 82 w 82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13">
                    <a:moveTo>
                      <a:pt x="0" y="0"/>
                    </a:moveTo>
                    <a:lnTo>
                      <a:pt x="40" y="5"/>
                    </a:lnTo>
                    <a:lnTo>
                      <a:pt x="82" y="13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2" name="Line 156"/>
              <p:cNvSpPr>
                <a:spLocks noChangeShapeType="1"/>
              </p:cNvSpPr>
              <p:nvPr/>
            </p:nvSpPr>
            <p:spPr bwMode="auto">
              <a:xfrm>
                <a:off x="1062" y="1746"/>
                <a:ext cx="42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3" name="Line 157"/>
              <p:cNvSpPr>
                <a:spLocks noChangeShapeType="1"/>
              </p:cNvSpPr>
              <p:nvPr/>
            </p:nvSpPr>
            <p:spPr bwMode="auto">
              <a:xfrm>
                <a:off x="1104" y="1752"/>
                <a:ext cx="42" cy="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4" name="Freeform 158"/>
              <p:cNvSpPr>
                <a:spLocks/>
              </p:cNvSpPr>
              <p:nvPr/>
            </p:nvSpPr>
            <p:spPr bwMode="auto">
              <a:xfrm>
                <a:off x="1146" y="1757"/>
                <a:ext cx="43" cy="7"/>
              </a:xfrm>
              <a:custGeom>
                <a:avLst/>
                <a:gdLst>
                  <a:gd name="T0" fmla="*/ 0 w 84"/>
                  <a:gd name="T1" fmla="*/ 0 h 13"/>
                  <a:gd name="T2" fmla="*/ 42 w 84"/>
                  <a:gd name="T3" fmla="*/ 5 h 13"/>
                  <a:gd name="T4" fmla="*/ 84 w 84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3">
                    <a:moveTo>
                      <a:pt x="0" y="0"/>
                    </a:moveTo>
                    <a:lnTo>
                      <a:pt x="42" y="5"/>
                    </a:lnTo>
                    <a:lnTo>
                      <a:pt x="84" y="13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5" name="Line 159"/>
              <p:cNvSpPr>
                <a:spLocks noChangeShapeType="1"/>
              </p:cNvSpPr>
              <p:nvPr/>
            </p:nvSpPr>
            <p:spPr bwMode="auto">
              <a:xfrm>
                <a:off x="1189" y="1764"/>
                <a:ext cx="41" cy="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6" name="Line 160"/>
              <p:cNvSpPr>
                <a:spLocks noChangeShapeType="1"/>
              </p:cNvSpPr>
              <p:nvPr/>
            </p:nvSpPr>
            <p:spPr bwMode="auto">
              <a:xfrm>
                <a:off x="1230" y="1769"/>
                <a:ext cx="42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7" name="Line 161"/>
              <p:cNvSpPr>
                <a:spLocks noChangeShapeType="1"/>
              </p:cNvSpPr>
              <p:nvPr/>
            </p:nvSpPr>
            <p:spPr bwMode="auto">
              <a:xfrm>
                <a:off x="1272" y="1775"/>
                <a:ext cx="43" cy="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8" name="Line 162"/>
              <p:cNvSpPr>
                <a:spLocks noChangeShapeType="1"/>
              </p:cNvSpPr>
              <p:nvPr/>
            </p:nvSpPr>
            <p:spPr bwMode="auto">
              <a:xfrm>
                <a:off x="1315" y="1780"/>
                <a:ext cx="41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9" name="Line 163"/>
              <p:cNvSpPr>
                <a:spLocks noChangeShapeType="1"/>
              </p:cNvSpPr>
              <p:nvPr/>
            </p:nvSpPr>
            <p:spPr bwMode="auto">
              <a:xfrm>
                <a:off x="1356" y="1786"/>
                <a:ext cx="42" cy="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0" name="Line 164"/>
              <p:cNvSpPr>
                <a:spLocks noChangeShapeType="1"/>
              </p:cNvSpPr>
              <p:nvPr/>
            </p:nvSpPr>
            <p:spPr bwMode="auto">
              <a:xfrm>
                <a:off x="1398" y="1791"/>
                <a:ext cx="43" cy="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1" name="Line 165"/>
              <p:cNvSpPr>
                <a:spLocks noChangeShapeType="1"/>
              </p:cNvSpPr>
              <p:nvPr/>
            </p:nvSpPr>
            <p:spPr bwMode="auto">
              <a:xfrm>
                <a:off x="1441" y="1796"/>
                <a:ext cx="42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2" name="Line 166"/>
              <p:cNvSpPr>
                <a:spLocks noChangeShapeType="1"/>
              </p:cNvSpPr>
              <p:nvPr/>
            </p:nvSpPr>
            <p:spPr bwMode="auto">
              <a:xfrm>
                <a:off x="1483" y="1802"/>
                <a:ext cx="41" cy="4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3" name="Line 167"/>
              <p:cNvSpPr>
                <a:spLocks noChangeShapeType="1"/>
              </p:cNvSpPr>
              <p:nvPr/>
            </p:nvSpPr>
            <p:spPr bwMode="auto">
              <a:xfrm>
                <a:off x="1524" y="1806"/>
                <a:ext cx="43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4" name="Line 168"/>
              <p:cNvSpPr>
                <a:spLocks noChangeShapeType="1"/>
              </p:cNvSpPr>
              <p:nvPr/>
            </p:nvSpPr>
            <p:spPr bwMode="auto">
              <a:xfrm>
                <a:off x="1567" y="1812"/>
                <a:ext cx="42" cy="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5" name="Line 169"/>
              <p:cNvSpPr>
                <a:spLocks noChangeShapeType="1"/>
              </p:cNvSpPr>
              <p:nvPr/>
            </p:nvSpPr>
            <p:spPr bwMode="auto">
              <a:xfrm>
                <a:off x="1609" y="1817"/>
                <a:ext cx="41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6" name="Line 170"/>
              <p:cNvSpPr>
                <a:spLocks noChangeShapeType="1"/>
              </p:cNvSpPr>
              <p:nvPr/>
            </p:nvSpPr>
            <p:spPr bwMode="auto">
              <a:xfrm>
                <a:off x="1650" y="1823"/>
                <a:ext cx="43" cy="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7" name="Line 171"/>
              <p:cNvSpPr>
                <a:spLocks noChangeShapeType="1"/>
              </p:cNvSpPr>
              <p:nvPr/>
            </p:nvSpPr>
            <p:spPr bwMode="auto">
              <a:xfrm>
                <a:off x="1693" y="1829"/>
                <a:ext cx="42" cy="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8" name="Line 172"/>
              <p:cNvSpPr>
                <a:spLocks noChangeShapeType="1"/>
              </p:cNvSpPr>
              <p:nvPr/>
            </p:nvSpPr>
            <p:spPr bwMode="auto">
              <a:xfrm>
                <a:off x="1735" y="1837"/>
                <a:ext cx="42" cy="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9" name="Freeform 173"/>
              <p:cNvSpPr>
                <a:spLocks/>
              </p:cNvSpPr>
              <p:nvPr/>
            </p:nvSpPr>
            <p:spPr bwMode="auto">
              <a:xfrm>
                <a:off x="1777" y="1845"/>
                <a:ext cx="42" cy="9"/>
              </a:xfrm>
              <a:custGeom>
                <a:avLst/>
                <a:gdLst>
                  <a:gd name="T0" fmla="*/ 0 w 83"/>
                  <a:gd name="T1" fmla="*/ 0 h 18"/>
                  <a:gd name="T2" fmla="*/ 41 w 83"/>
                  <a:gd name="T3" fmla="*/ 9 h 18"/>
                  <a:gd name="T4" fmla="*/ 83 w 83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18">
                    <a:moveTo>
                      <a:pt x="0" y="0"/>
                    </a:moveTo>
                    <a:lnTo>
                      <a:pt x="41" y="9"/>
                    </a:lnTo>
                    <a:lnTo>
                      <a:pt x="83" y="18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0" name="Freeform 174"/>
              <p:cNvSpPr>
                <a:spLocks/>
              </p:cNvSpPr>
              <p:nvPr/>
            </p:nvSpPr>
            <p:spPr bwMode="auto">
              <a:xfrm>
                <a:off x="1819" y="1854"/>
                <a:ext cx="42" cy="12"/>
              </a:xfrm>
              <a:custGeom>
                <a:avLst/>
                <a:gdLst>
                  <a:gd name="T0" fmla="*/ 0 w 85"/>
                  <a:gd name="T1" fmla="*/ 0 h 24"/>
                  <a:gd name="T2" fmla="*/ 42 w 85"/>
                  <a:gd name="T3" fmla="*/ 11 h 24"/>
                  <a:gd name="T4" fmla="*/ 85 w 85"/>
                  <a:gd name="T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24">
                    <a:moveTo>
                      <a:pt x="0" y="0"/>
                    </a:moveTo>
                    <a:lnTo>
                      <a:pt x="42" y="11"/>
                    </a:lnTo>
                    <a:lnTo>
                      <a:pt x="85" y="24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1" name="Freeform 175"/>
              <p:cNvSpPr>
                <a:spLocks/>
              </p:cNvSpPr>
              <p:nvPr/>
            </p:nvSpPr>
            <p:spPr bwMode="auto">
              <a:xfrm>
                <a:off x="1861" y="1866"/>
                <a:ext cx="42" cy="13"/>
              </a:xfrm>
              <a:custGeom>
                <a:avLst/>
                <a:gdLst>
                  <a:gd name="T0" fmla="*/ 0 w 84"/>
                  <a:gd name="T1" fmla="*/ 0 h 26"/>
                  <a:gd name="T2" fmla="*/ 42 w 84"/>
                  <a:gd name="T3" fmla="*/ 13 h 26"/>
                  <a:gd name="T4" fmla="*/ 84 w 84"/>
                  <a:gd name="T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26">
                    <a:moveTo>
                      <a:pt x="0" y="0"/>
                    </a:moveTo>
                    <a:lnTo>
                      <a:pt x="42" y="13"/>
                    </a:lnTo>
                    <a:lnTo>
                      <a:pt x="84" y="26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2" name="Freeform 176"/>
              <p:cNvSpPr>
                <a:spLocks/>
              </p:cNvSpPr>
              <p:nvPr/>
            </p:nvSpPr>
            <p:spPr bwMode="auto">
              <a:xfrm>
                <a:off x="1903" y="1879"/>
                <a:ext cx="42" cy="16"/>
              </a:xfrm>
              <a:custGeom>
                <a:avLst/>
                <a:gdLst>
                  <a:gd name="T0" fmla="*/ 0 w 83"/>
                  <a:gd name="T1" fmla="*/ 0 h 33"/>
                  <a:gd name="T2" fmla="*/ 41 w 83"/>
                  <a:gd name="T3" fmla="*/ 16 h 33"/>
                  <a:gd name="T4" fmla="*/ 83 w 83"/>
                  <a:gd name="T5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33">
                    <a:moveTo>
                      <a:pt x="0" y="0"/>
                    </a:moveTo>
                    <a:lnTo>
                      <a:pt x="41" y="16"/>
                    </a:lnTo>
                    <a:lnTo>
                      <a:pt x="83" y="33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3" name="Freeform 177"/>
              <p:cNvSpPr>
                <a:spLocks/>
              </p:cNvSpPr>
              <p:nvPr/>
            </p:nvSpPr>
            <p:spPr bwMode="auto">
              <a:xfrm>
                <a:off x="1945" y="1895"/>
                <a:ext cx="42" cy="18"/>
              </a:xfrm>
              <a:custGeom>
                <a:avLst/>
                <a:gdLst>
                  <a:gd name="T0" fmla="*/ 0 w 85"/>
                  <a:gd name="T1" fmla="*/ 0 h 35"/>
                  <a:gd name="T2" fmla="*/ 42 w 85"/>
                  <a:gd name="T3" fmla="*/ 17 h 35"/>
                  <a:gd name="T4" fmla="*/ 85 w 85"/>
                  <a:gd name="T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35">
                    <a:moveTo>
                      <a:pt x="0" y="0"/>
                    </a:moveTo>
                    <a:lnTo>
                      <a:pt x="42" y="17"/>
                    </a:lnTo>
                    <a:lnTo>
                      <a:pt x="85" y="35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4" name="Freeform 178"/>
              <p:cNvSpPr>
                <a:spLocks/>
              </p:cNvSpPr>
              <p:nvPr/>
            </p:nvSpPr>
            <p:spPr bwMode="auto">
              <a:xfrm>
                <a:off x="1987" y="1913"/>
                <a:ext cx="42" cy="21"/>
              </a:xfrm>
              <a:custGeom>
                <a:avLst/>
                <a:gdLst>
                  <a:gd name="T0" fmla="*/ 0 w 84"/>
                  <a:gd name="T1" fmla="*/ 0 h 42"/>
                  <a:gd name="T2" fmla="*/ 42 w 84"/>
                  <a:gd name="T3" fmla="*/ 20 h 42"/>
                  <a:gd name="T4" fmla="*/ 84 w 84"/>
                  <a:gd name="T5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42">
                    <a:moveTo>
                      <a:pt x="0" y="0"/>
                    </a:moveTo>
                    <a:lnTo>
                      <a:pt x="42" y="20"/>
                    </a:lnTo>
                    <a:lnTo>
                      <a:pt x="84" y="42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5" name="Freeform 179"/>
              <p:cNvSpPr>
                <a:spLocks/>
              </p:cNvSpPr>
              <p:nvPr/>
            </p:nvSpPr>
            <p:spPr bwMode="auto">
              <a:xfrm>
                <a:off x="2029" y="1934"/>
                <a:ext cx="42" cy="23"/>
              </a:xfrm>
              <a:custGeom>
                <a:avLst/>
                <a:gdLst>
                  <a:gd name="T0" fmla="*/ 0 w 85"/>
                  <a:gd name="T1" fmla="*/ 0 h 46"/>
                  <a:gd name="T2" fmla="*/ 43 w 85"/>
                  <a:gd name="T3" fmla="*/ 22 h 46"/>
                  <a:gd name="T4" fmla="*/ 85 w 85"/>
                  <a:gd name="T5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46">
                    <a:moveTo>
                      <a:pt x="0" y="0"/>
                    </a:moveTo>
                    <a:lnTo>
                      <a:pt x="43" y="22"/>
                    </a:lnTo>
                    <a:lnTo>
                      <a:pt x="85" y="46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6" name="Freeform 180"/>
              <p:cNvSpPr>
                <a:spLocks/>
              </p:cNvSpPr>
              <p:nvPr/>
            </p:nvSpPr>
            <p:spPr bwMode="auto">
              <a:xfrm>
                <a:off x="2071" y="1957"/>
                <a:ext cx="42" cy="26"/>
              </a:xfrm>
              <a:custGeom>
                <a:avLst/>
                <a:gdLst>
                  <a:gd name="T0" fmla="*/ 0 w 83"/>
                  <a:gd name="T1" fmla="*/ 0 h 52"/>
                  <a:gd name="T2" fmla="*/ 40 w 83"/>
                  <a:gd name="T3" fmla="*/ 26 h 52"/>
                  <a:gd name="T4" fmla="*/ 83 w 83"/>
                  <a:gd name="T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52">
                    <a:moveTo>
                      <a:pt x="0" y="0"/>
                    </a:moveTo>
                    <a:lnTo>
                      <a:pt x="40" y="26"/>
                    </a:lnTo>
                    <a:lnTo>
                      <a:pt x="83" y="52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7" name="Freeform 181"/>
              <p:cNvSpPr>
                <a:spLocks/>
              </p:cNvSpPr>
              <p:nvPr/>
            </p:nvSpPr>
            <p:spPr bwMode="auto">
              <a:xfrm>
                <a:off x="2113" y="1983"/>
                <a:ext cx="42" cy="28"/>
              </a:xfrm>
              <a:custGeom>
                <a:avLst/>
                <a:gdLst>
                  <a:gd name="T0" fmla="*/ 0 w 84"/>
                  <a:gd name="T1" fmla="*/ 0 h 55"/>
                  <a:gd name="T2" fmla="*/ 42 w 84"/>
                  <a:gd name="T3" fmla="*/ 27 h 55"/>
                  <a:gd name="T4" fmla="*/ 84 w 84"/>
                  <a:gd name="T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55">
                    <a:moveTo>
                      <a:pt x="0" y="0"/>
                    </a:moveTo>
                    <a:lnTo>
                      <a:pt x="42" y="27"/>
                    </a:lnTo>
                    <a:lnTo>
                      <a:pt x="84" y="55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8" name="Freeform 182"/>
              <p:cNvSpPr>
                <a:spLocks/>
              </p:cNvSpPr>
              <p:nvPr/>
            </p:nvSpPr>
            <p:spPr bwMode="auto">
              <a:xfrm>
                <a:off x="2155" y="2011"/>
                <a:ext cx="42" cy="30"/>
              </a:xfrm>
              <a:custGeom>
                <a:avLst/>
                <a:gdLst>
                  <a:gd name="T0" fmla="*/ 0 w 85"/>
                  <a:gd name="T1" fmla="*/ 0 h 61"/>
                  <a:gd name="T2" fmla="*/ 43 w 85"/>
                  <a:gd name="T3" fmla="*/ 30 h 61"/>
                  <a:gd name="T4" fmla="*/ 85 w 85"/>
                  <a:gd name="T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61">
                    <a:moveTo>
                      <a:pt x="0" y="0"/>
                    </a:moveTo>
                    <a:lnTo>
                      <a:pt x="43" y="30"/>
                    </a:lnTo>
                    <a:lnTo>
                      <a:pt x="85" y="61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9" name="Line 183"/>
              <p:cNvSpPr>
                <a:spLocks noChangeShapeType="1"/>
              </p:cNvSpPr>
              <p:nvPr/>
            </p:nvSpPr>
            <p:spPr bwMode="auto">
              <a:xfrm>
                <a:off x="2197" y="2041"/>
                <a:ext cx="43" cy="31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0" name="Line 184"/>
              <p:cNvSpPr>
                <a:spLocks noChangeShapeType="1"/>
              </p:cNvSpPr>
              <p:nvPr/>
            </p:nvSpPr>
            <p:spPr bwMode="auto">
              <a:xfrm>
                <a:off x="2240" y="2072"/>
                <a:ext cx="41" cy="32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1" name="Line 185"/>
              <p:cNvSpPr>
                <a:spLocks noChangeShapeType="1"/>
              </p:cNvSpPr>
              <p:nvPr/>
            </p:nvSpPr>
            <p:spPr bwMode="auto">
              <a:xfrm>
                <a:off x="2281" y="2104"/>
                <a:ext cx="42" cy="34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2" name="Line 186"/>
              <p:cNvSpPr>
                <a:spLocks noChangeShapeType="1"/>
              </p:cNvSpPr>
              <p:nvPr/>
            </p:nvSpPr>
            <p:spPr bwMode="auto">
              <a:xfrm>
                <a:off x="2323" y="2138"/>
                <a:ext cx="43" cy="3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3" name="Line 187"/>
              <p:cNvSpPr>
                <a:spLocks noChangeShapeType="1"/>
              </p:cNvSpPr>
              <p:nvPr/>
            </p:nvSpPr>
            <p:spPr bwMode="auto">
              <a:xfrm>
                <a:off x="2366" y="2173"/>
                <a:ext cx="41" cy="3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4" name="Line 188"/>
              <p:cNvSpPr>
                <a:spLocks noChangeShapeType="1"/>
              </p:cNvSpPr>
              <p:nvPr/>
            </p:nvSpPr>
            <p:spPr bwMode="auto">
              <a:xfrm>
                <a:off x="2407" y="2208"/>
                <a:ext cx="42" cy="3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5" name="Line 189"/>
              <p:cNvSpPr>
                <a:spLocks noChangeShapeType="1"/>
              </p:cNvSpPr>
              <p:nvPr/>
            </p:nvSpPr>
            <p:spPr bwMode="auto">
              <a:xfrm>
                <a:off x="2449" y="2244"/>
                <a:ext cx="43" cy="3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6" name="Line 190"/>
              <p:cNvSpPr>
                <a:spLocks noChangeShapeType="1"/>
              </p:cNvSpPr>
              <p:nvPr/>
            </p:nvSpPr>
            <p:spPr bwMode="auto">
              <a:xfrm>
                <a:off x="2492" y="2280"/>
                <a:ext cx="42" cy="3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7" name="Freeform 191"/>
              <p:cNvSpPr>
                <a:spLocks/>
              </p:cNvSpPr>
              <p:nvPr/>
            </p:nvSpPr>
            <p:spPr bwMode="auto">
              <a:xfrm>
                <a:off x="2534" y="2316"/>
                <a:ext cx="41" cy="37"/>
              </a:xfrm>
              <a:custGeom>
                <a:avLst/>
                <a:gdLst>
                  <a:gd name="T0" fmla="*/ 0 w 83"/>
                  <a:gd name="T1" fmla="*/ 0 h 74"/>
                  <a:gd name="T2" fmla="*/ 41 w 83"/>
                  <a:gd name="T3" fmla="*/ 37 h 74"/>
                  <a:gd name="T4" fmla="*/ 83 w 83"/>
                  <a:gd name="T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74">
                    <a:moveTo>
                      <a:pt x="0" y="0"/>
                    </a:moveTo>
                    <a:lnTo>
                      <a:pt x="41" y="37"/>
                    </a:lnTo>
                    <a:lnTo>
                      <a:pt x="83" y="74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8" name="Line 192"/>
              <p:cNvSpPr>
                <a:spLocks noChangeShapeType="1"/>
              </p:cNvSpPr>
              <p:nvPr/>
            </p:nvSpPr>
            <p:spPr bwMode="auto">
              <a:xfrm>
                <a:off x="2575" y="2353"/>
                <a:ext cx="43" cy="3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9" name="Line 193"/>
              <p:cNvSpPr>
                <a:spLocks noChangeShapeType="1"/>
              </p:cNvSpPr>
              <p:nvPr/>
            </p:nvSpPr>
            <p:spPr bwMode="auto">
              <a:xfrm>
                <a:off x="2618" y="2389"/>
                <a:ext cx="42" cy="3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0" name="Line 194"/>
              <p:cNvSpPr>
                <a:spLocks noChangeShapeType="1"/>
              </p:cNvSpPr>
              <p:nvPr/>
            </p:nvSpPr>
            <p:spPr bwMode="auto">
              <a:xfrm>
                <a:off x="2660" y="2425"/>
                <a:ext cx="41" cy="3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1" name="Freeform 195"/>
              <p:cNvSpPr>
                <a:spLocks/>
              </p:cNvSpPr>
              <p:nvPr/>
            </p:nvSpPr>
            <p:spPr bwMode="auto">
              <a:xfrm>
                <a:off x="2701" y="2460"/>
                <a:ext cx="43" cy="36"/>
              </a:xfrm>
              <a:custGeom>
                <a:avLst/>
                <a:gdLst>
                  <a:gd name="T0" fmla="*/ 0 w 84"/>
                  <a:gd name="T1" fmla="*/ 0 h 72"/>
                  <a:gd name="T2" fmla="*/ 42 w 84"/>
                  <a:gd name="T3" fmla="*/ 37 h 72"/>
                  <a:gd name="T4" fmla="*/ 84 w 84"/>
                  <a:gd name="T5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72">
                    <a:moveTo>
                      <a:pt x="0" y="0"/>
                    </a:moveTo>
                    <a:lnTo>
                      <a:pt x="42" y="37"/>
                    </a:lnTo>
                    <a:lnTo>
                      <a:pt x="84" y="72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2" name="Freeform 196"/>
              <p:cNvSpPr>
                <a:spLocks/>
              </p:cNvSpPr>
              <p:nvPr/>
            </p:nvSpPr>
            <p:spPr bwMode="auto">
              <a:xfrm>
                <a:off x="2744" y="2496"/>
                <a:ext cx="42" cy="34"/>
              </a:xfrm>
              <a:custGeom>
                <a:avLst/>
                <a:gdLst>
                  <a:gd name="T0" fmla="*/ 0 w 85"/>
                  <a:gd name="T1" fmla="*/ 0 h 68"/>
                  <a:gd name="T2" fmla="*/ 43 w 85"/>
                  <a:gd name="T3" fmla="*/ 35 h 68"/>
                  <a:gd name="T4" fmla="*/ 85 w 85"/>
                  <a:gd name="T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68">
                    <a:moveTo>
                      <a:pt x="0" y="0"/>
                    </a:moveTo>
                    <a:lnTo>
                      <a:pt x="43" y="35"/>
                    </a:lnTo>
                    <a:lnTo>
                      <a:pt x="85" y="68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3" name="Line 197"/>
              <p:cNvSpPr>
                <a:spLocks noChangeShapeType="1"/>
              </p:cNvSpPr>
              <p:nvPr/>
            </p:nvSpPr>
            <p:spPr bwMode="auto">
              <a:xfrm>
                <a:off x="2786" y="2530"/>
                <a:ext cx="42" cy="3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4" name="Line 198"/>
              <p:cNvSpPr>
                <a:spLocks noChangeShapeType="1"/>
              </p:cNvSpPr>
              <p:nvPr/>
            </p:nvSpPr>
            <p:spPr bwMode="auto">
              <a:xfrm>
                <a:off x="2828" y="2565"/>
                <a:ext cx="42" cy="34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5" name="Line 199"/>
              <p:cNvSpPr>
                <a:spLocks noChangeShapeType="1"/>
              </p:cNvSpPr>
              <p:nvPr/>
            </p:nvSpPr>
            <p:spPr bwMode="auto">
              <a:xfrm>
                <a:off x="2870" y="2599"/>
                <a:ext cx="42" cy="33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6" name="Freeform 200"/>
              <p:cNvSpPr>
                <a:spLocks/>
              </p:cNvSpPr>
              <p:nvPr/>
            </p:nvSpPr>
            <p:spPr bwMode="auto">
              <a:xfrm>
                <a:off x="2912" y="2632"/>
                <a:ext cx="42" cy="34"/>
              </a:xfrm>
              <a:custGeom>
                <a:avLst/>
                <a:gdLst>
                  <a:gd name="T0" fmla="*/ 0 w 85"/>
                  <a:gd name="T1" fmla="*/ 0 h 68"/>
                  <a:gd name="T2" fmla="*/ 42 w 85"/>
                  <a:gd name="T3" fmla="*/ 35 h 68"/>
                  <a:gd name="T4" fmla="*/ 85 w 85"/>
                  <a:gd name="T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68">
                    <a:moveTo>
                      <a:pt x="0" y="0"/>
                    </a:moveTo>
                    <a:lnTo>
                      <a:pt x="42" y="35"/>
                    </a:lnTo>
                    <a:lnTo>
                      <a:pt x="85" y="68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7" name="Freeform 201"/>
              <p:cNvSpPr>
                <a:spLocks/>
              </p:cNvSpPr>
              <p:nvPr/>
            </p:nvSpPr>
            <p:spPr bwMode="auto">
              <a:xfrm>
                <a:off x="2954" y="2666"/>
                <a:ext cx="42" cy="32"/>
              </a:xfrm>
              <a:custGeom>
                <a:avLst/>
                <a:gdLst>
                  <a:gd name="T0" fmla="*/ 0 w 82"/>
                  <a:gd name="T1" fmla="*/ 0 h 64"/>
                  <a:gd name="T2" fmla="*/ 40 w 82"/>
                  <a:gd name="T3" fmla="*/ 33 h 64"/>
                  <a:gd name="T4" fmla="*/ 82 w 82"/>
                  <a:gd name="T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64">
                    <a:moveTo>
                      <a:pt x="0" y="0"/>
                    </a:moveTo>
                    <a:lnTo>
                      <a:pt x="40" y="33"/>
                    </a:lnTo>
                    <a:lnTo>
                      <a:pt x="82" y="64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8" name="Line 202"/>
              <p:cNvSpPr>
                <a:spLocks noChangeShapeType="1"/>
              </p:cNvSpPr>
              <p:nvPr/>
            </p:nvSpPr>
            <p:spPr bwMode="auto">
              <a:xfrm>
                <a:off x="2996" y="2698"/>
                <a:ext cx="42" cy="32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9" name="Line 203"/>
              <p:cNvSpPr>
                <a:spLocks noChangeShapeType="1"/>
              </p:cNvSpPr>
              <p:nvPr/>
            </p:nvSpPr>
            <p:spPr bwMode="auto">
              <a:xfrm>
                <a:off x="3038" y="2730"/>
                <a:ext cx="42" cy="33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0" name="Line 204"/>
              <p:cNvSpPr>
                <a:spLocks noChangeShapeType="1"/>
              </p:cNvSpPr>
              <p:nvPr/>
            </p:nvSpPr>
            <p:spPr bwMode="auto">
              <a:xfrm>
                <a:off x="3080" y="2763"/>
                <a:ext cx="43" cy="31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1" name="Line 205"/>
              <p:cNvSpPr>
                <a:spLocks noChangeShapeType="1"/>
              </p:cNvSpPr>
              <p:nvPr/>
            </p:nvSpPr>
            <p:spPr bwMode="auto">
              <a:xfrm>
                <a:off x="3123" y="2794"/>
                <a:ext cx="41" cy="30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2" name="Line 206"/>
              <p:cNvSpPr>
                <a:spLocks noChangeShapeType="1"/>
              </p:cNvSpPr>
              <p:nvPr/>
            </p:nvSpPr>
            <p:spPr bwMode="auto">
              <a:xfrm>
                <a:off x="3164" y="2824"/>
                <a:ext cx="42" cy="31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5983" name="Group 207"/>
            <p:cNvGrpSpPr>
              <a:grpSpLocks/>
            </p:cNvGrpSpPr>
            <p:nvPr/>
          </p:nvGrpSpPr>
          <p:grpSpPr bwMode="auto">
            <a:xfrm>
              <a:off x="348" y="970"/>
              <a:ext cx="4458" cy="3112"/>
              <a:chOff x="348" y="970"/>
              <a:chExt cx="4458" cy="3112"/>
            </a:xfrm>
          </p:grpSpPr>
          <p:sp>
            <p:nvSpPr>
              <p:cNvPr id="75984" name="Line 208"/>
              <p:cNvSpPr>
                <a:spLocks noChangeShapeType="1"/>
              </p:cNvSpPr>
              <p:nvPr/>
            </p:nvSpPr>
            <p:spPr bwMode="auto">
              <a:xfrm>
                <a:off x="3206" y="2855"/>
                <a:ext cx="43" cy="2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5" name="Line 209"/>
              <p:cNvSpPr>
                <a:spLocks noChangeShapeType="1"/>
              </p:cNvSpPr>
              <p:nvPr/>
            </p:nvSpPr>
            <p:spPr bwMode="auto">
              <a:xfrm>
                <a:off x="3249" y="2884"/>
                <a:ext cx="42" cy="30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6" name="Line 210"/>
              <p:cNvSpPr>
                <a:spLocks noChangeShapeType="1"/>
              </p:cNvSpPr>
              <p:nvPr/>
            </p:nvSpPr>
            <p:spPr bwMode="auto">
              <a:xfrm>
                <a:off x="3291" y="2914"/>
                <a:ext cx="41" cy="2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7" name="Line 211"/>
              <p:cNvSpPr>
                <a:spLocks noChangeShapeType="1"/>
              </p:cNvSpPr>
              <p:nvPr/>
            </p:nvSpPr>
            <p:spPr bwMode="auto">
              <a:xfrm>
                <a:off x="3332" y="2943"/>
                <a:ext cx="43" cy="2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8" name="Line 212"/>
              <p:cNvSpPr>
                <a:spLocks noChangeShapeType="1"/>
              </p:cNvSpPr>
              <p:nvPr/>
            </p:nvSpPr>
            <p:spPr bwMode="auto">
              <a:xfrm>
                <a:off x="3375" y="2972"/>
                <a:ext cx="42" cy="2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9" name="Line 213"/>
              <p:cNvSpPr>
                <a:spLocks noChangeShapeType="1"/>
              </p:cNvSpPr>
              <p:nvPr/>
            </p:nvSpPr>
            <p:spPr bwMode="auto">
              <a:xfrm>
                <a:off x="3417" y="2999"/>
                <a:ext cx="41" cy="2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0" name="Line 214"/>
              <p:cNvSpPr>
                <a:spLocks noChangeShapeType="1"/>
              </p:cNvSpPr>
              <p:nvPr/>
            </p:nvSpPr>
            <p:spPr bwMode="auto">
              <a:xfrm>
                <a:off x="3458" y="3027"/>
                <a:ext cx="43" cy="2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1" name="Line 215"/>
              <p:cNvSpPr>
                <a:spLocks noChangeShapeType="1"/>
              </p:cNvSpPr>
              <p:nvPr/>
            </p:nvSpPr>
            <p:spPr bwMode="auto">
              <a:xfrm>
                <a:off x="3501" y="3053"/>
                <a:ext cx="42" cy="2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2" name="Line 216"/>
              <p:cNvSpPr>
                <a:spLocks noChangeShapeType="1"/>
              </p:cNvSpPr>
              <p:nvPr/>
            </p:nvSpPr>
            <p:spPr bwMode="auto">
              <a:xfrm>
                <a:off x="3543" y="3080"/>
                <a:ext cx="42" cy="2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3" name="Line 217"/>
              <p:cNvSpPr>
                <a:spLocks noChangeShapeType="1"/>
              </p:cNvSpPr>
              <p:nvPr/>
            </p:nvSpPr>
            <p:spPr bwMode="auto">
              <a:xfrm>
                <a:off x="3585" y="3106"/>
                <a:ext cx="42" cy="2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4" name="Line 218"/>
              <p:cNvSpPr>
                <a:spLocks noChangeShapeType="1"/>
              </p:cNvSpPr>
              <p:nvPr/>
            </p:nvSpPr>
            <p:spPr bwMode="auto">
              <a:xfrm>
                <a:off x="3627" y="3132"/>
                <a:ext cx="42" cy="2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5" name="Line 219"/>
              <p:cNvSpPr>
                <a:spLocks noChangeShapeType="1"/>
              </p:cNvSpPr>
              <p:nvPr/>
            </p:nvSpPr>
            <p:spPr bwMode="auto">
              <a:xfrm>
                <a:off x="3669" y="3157"/>
                <a:ext cx="42" cy="25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6" name="Line 220"/>
              <p:cNvSpPr>
                <a:spLocks noChangeShapeType="1"/>
              </p:cNvSpPr>
              <p:nvPr/>
            </p:nvSpPr>
            <p:spPr bwMode="auto">
              <a:xfrm>
                <a:off x="3711" y="3182"/>
                <a:ext cx="42" cy="24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7" name="Freeform 221"/>
              <p:cNvSpPr>
                <a:spLocks/>
              </p:cNvSpPr>
              <p:nvPr/>
            </p:nvSpPr>
            <p:spPr bwMode="auto">
              <a:xfrm>
                <a:off x="3753" y="3206"/>
                <a:ext cx="42" cy="25"/>
              </a:xfrm>
              <a:custGeom>
                <a:avLst/>
                <a:gdLst>
                  <a:gd name="T0" fmla="*/ 0 w 85"/>
                  <a:gd name="T1" fmla="*/ 0 h 50"/>
                  <a:gd name="T2" fmla="*/ 42 w 85"/>
                  <a:gd name="T3" fmla="*/ 26 h 50"/>
                  <a:gd name="T4" fmla="*/ 85 w 85"/>
                  <a:gd name="T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50">
                    <a:moveTo>
                      <a:pt x="0" y="0"/>
                    </a:moveTo>
                    <a:lnTo>
                      <a:pt x="42" y="26"/>
                    </a:lnTo>
                    <a:lnTo>
                      <a:pt x="85" y="50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8" name="Freeform 222"/>
              <p:cNvSpPr>
                <a:spLocks/>
              </p:cNvSpPr>
              <p:nvPr/>
            </p:nvSpPr>
            <p:spPr bwMode="auto">
              <a:xfrm>
                <a:off x="3795" y="3231"/>
                <a:ext cx="42" cy="23"/>
              </a:xfrm>
              <a:custGeom>
                <a:avLst/>
                <a:gdLst>
                  <a:gd name="T0" fmla="*/ 0 w 84"/>
                  <a:gd name="T1" fmla="*/ 0 h 46"/>
                  <a:gd name="T2" fmla="*/ 42 w 84"/>
                  <a:gd name="T3" fmla="*/ 24 h 46"/>
                  <a:gd name="T4" fmla="*/ 84 w 84"/>
                  <a:gd name="T5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46">
                    <a:moveTo>
                      <a:pt x="0" y="0"/>
                    </a:moveTo>
                    <a:lnTo>
                      <a:pt x="42" y="24"/>
                    </a:lnTo>
                    <a:lnTo>
                      <a:pt x="84" y="46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99" name="Line 223"/>
              <p:cNvSpPr>
                <a:spLocks noChangeShapeType="1"/>
              </p:cNvSpPr>
              <p:nvPr/>
            </p:nvSpPr>
            <p:spPr bwMode="auto">
              <a:xfrm>
                <a:off x="3837" y="3254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0" name="Line 224"/>
              <p:cNvSpPr>
                <a:spLocks noChangeShapeType="1"/>
              </p:cNvSpPr>
              <p:nvPr/>
            </p:nvSpPr>
            <p:spPr bwMode="auto">
              <a:xfrm>
                <a:off x="3879" y="3277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1" name="Line 225"/>
              <p:cNvSpPr>
                <a:spLocks noChangeShapeType="1"/>
              </p:cNvSpPr>
              <p:nvPr/>
            </p:nvSpPr>
            <p:spPr bwMode="auto">
              <a:xfrm>
                <a:off x="3921" y="3300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2" name="Line 226"/>
              <p:cNvSpPr>
                <a:spLocks noChangeShapeType="1"/>
              </p:cNvSpPr>
              <p:nvPr/>
            </p:nvSpPr>
            <p:spPr bwMode="auto">
              <a:xfrm>
                <a:off x="3963" y="3323"/>
                <a:ext cx="42" cy="22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3" name="Line 227"/>
              <p:cNvSpPr>
                <a:spLocks noChangeShapeType="1"/>
              </p:cNvSpPr>
              <p:nvPr/>
            </p:nvSpPr>
            <p:spPr bwMode="auto">
              <a:xfrm>
                <a:off x="4005" y="3345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4" name="Line 228"/>
              <p:cNvSpPr>
                <a:spLocks noChangeShapeType="1"/>
              </p:cNvSpPr>
              <p:nvPr/>
            </p:nvSpPr>
            <p:spPr bwMode="auto">
              <a:xfrm>
                <a:off x="4047" y="3366"/>
                <a:ext cx="42" cy="22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5" name="Line 229"/>
              <p:cNvSpPr>
                <a:spLocks noChangeShapeType="1"/>
              </p:cNvSpPr>
              <p:nvPr/>
            </p:nvSpPr>
            <p:spPr bwMode="auto">
              <a:xfrm>
                <a:off x="4089" y="3388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6" name="Line 230"/>
              <p:cNvSpPr>
                <a:spLocks noChangeShapeType="1"/>
              </p:cNvSpPr>
              <p:nvPr/>
            </p:nvSpPr>
            <p:spPr bwMode="auto">
              <a:xfrm>
                <a:off x="4131" y="3409"/>
                <a:ext cx="43" cy="21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7" name="Line 231"/>
              <p:cNvSpPr>
                <a:spLocks noChangeShapeType="1"/>
              </p:cNvSpPr>
              <p:nvPr/>
            </p:nvSpPr>
            <p:spPr bwMode="auto">
              <a:xfrm>
                <a:off x="4174" y="3430"/>
                <a:ext cx="41" cy="20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8" name="Line 232"/>
              <p:cNvSpPr>
                <a:spLocks noChangeShapeType="1"/>
              </p:cNvSpPr>
              <p:nvPr/>
            </p:nvSpPr>
            <p:spPr bwMode="auto">
              <a:xfrm>
                <a:off x="4215" y="3450"/>
                <a:ext cx="42" cy="1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09" name="Freeform 233"/>
              <p:cNvSpPr>
                <a:spLocks/>
              </p:cNvSpPr>
              <p:nvPr/>
            </p:nvSpPr>
            <p:spPr bwMode="auto">
              <a:xfrm>
                <a:off x="4257" y="3469"/>
                <a:ext cx="43" cy="21"/>
              </a:xfrm>
              <a:custGeom>
                <a:avLst/>
                <a:gdLst>
                  <a:gd name="T0" fmla="*/ 0 w 85"/>
                  <a:gd name="T1" fmla="*/ 0 h 40"/>
                  <a:gd name="T2" fmla="*/ 42 w 85"/>
                  <a:gd name="T3" fmla="*/ 20 h 40"/>
                  <a:gd name="T4" fmla="*/ 85 w 85"/>
                  <a:gd name="T5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40">
                    <a:moveTo>
                      <a:pt x="0" y="0"/>
                    </a:moveTo>
                    <a:lnTo>
                      <a:pt x="42" y="20"/>
                    </a:lnTo>
                    <a:lnTo>
                      <a:pt x="85" y="40"/>
                    </a:lnTo>
                  </a:path>
                </a:pathLst>
              </a:custGeom>
              <a:noFill/>
              <a:ln w="23813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0" name="Line 234"/>
              <p:cNvSpPr>
                <a:spLocks noChangeShapeType="1"/>
              </p:cNvSpPr>
              <p:nvPr/>
            </p:nvSpPr>
            <p:spPr bwMode="auto">
              <a:xfrm>
                <a:off x="4300" y="3490"/>
                <a:ext cx="42" cy="1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1" name="Line 235"/>
              <p:cNvSpPr>
                <a:spLocks noChangeShapeType="1"/>
              </p:cNvSpPr>
              <p:nvPr/>
            </p:nvSpPr>
            <p:spPr bwMode="auto">
              <a:xfrm>
                <a:off x="4342" y="3509"/>
                <a:ext cx="41" cy="1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2" name="Line 236"/>
              <p:cNvSpPr>
                <a:spLocks noChangeShapeType="1"/>
              </p:cNvSpPr>
              <p:nvPr/>
            </p:nvSpPr>
            <p:spPr bwMode="auto">
              <a:xfrm>
                <a:off x="4383" y="3527"/>
                <a:ext cx="43" cy="1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3" name="Line 237"/>
              <p:cNvSpPr>
                <a:spLocks noChangeShapeType="1"/>
              </p:cNvSpPr>
              <p:nvPr/>
            </p:nvSpPr>
            <p:spPr bwMode="auto">
              <a:xfrm>
                <a:off x="4426" y="3546"/>
                <a:ext cx="42" cy="1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4" name="Line 238"/>
              <p:cNvSpPr>
                <a:spLocks noChangeShapeType="1"/>
              </p:cNvSpPr>
              <p:nvPr/>
            </p:nvSpPr>
            <p:spPr bwMode="auto">
              <a:xfrm>
                <a:off x="4468" y="3564"/>
                <a:ext cx="41" cy="19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5" name="Line 239"/>
              <p:cNvSpPr>
                <a:spLocks noChangeShapeType="1"/>
              </p:cNvSpPr>
              <p:nvPr/>
            </p:nvSpPr>
            <p:spPr bwMode="auto">
              <a:xfrm>
                <a:off x="4509" y="3583"/>
                <a:ext cx="43" cy="1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6" name="Line 240"/>
              <p:cNvSpPr>
                <a:spLocks noChangeShapeType="1"/>
              </p:cNvSpPr>
              <p:nvPr/>
            </p:nvSpPr>
            <p:spPr bwMode="auto">
              <a:xfrm>
                <a:off x="4552" y="3600"/>
                <a:ext cx="42" cy="18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7" name="Line 241"/>
              <p:cNvSpPr>
                <a:spLocks noChangeShapeType="1"/>
              </p:cNvSpPr>
              <p:nvPr/>
            </p:nvSpPr>
            <p:spPr bwMode="auto">
              <a:xfrm>
                <a:off x="4594" y="3618"/>
                <a:ext cx="42" cy="1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8" name="Line 242"/>
              <p:cNvSpPr>
                <a:spLocks noChangeShapeType="1"/>
              </p:cNvSpPr>
              <p:nvPr/>
            </p:nvSpPr>
            <p:spPr bwMode="auto">
              <a:xfrm>
                <a:off x="4636" y="3635"/>
                <a:ext cx="42" cy="17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19" name="Line 243"/>
              <p:cNvSpPr>
                <a:spLocks noChangeShapeType="1"/>
              </p:cNvSpPr>
              <p:nvPr/>
            </p:nvSpPr>
            <p:spPr bwMode="auto">
              <a:xfrm>
                <a:off x="4678" y="3652"/>
                <a:ext cx="42" cy="16"/>
              </a:xfrm>
              <a:prstGeom prst="line">
                <a:avLst/>
              </a:prstGeom>
              <a:noFill/>
              <a:ln w="238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0" name="Freeform 244"/>
              <p:cNvSpPr>
                <a:spLocks/>
              </p:cNvSpPr>
              <p:nvPr/>
            </p:nvSpPr>
            <p:spPr bwMode="auto">
              <a:xfrm>
                <a:off x="515" y="1652"/>
                <a:ext cx="43" cy="27"/>
              </a:xfrm>
              <a:custGeom>
                <a:avLst/>
                <a:gdLst>
                  <a:gd name="T0" fmla="*/ 0 w 84"/>
                  <a:gd name="T1" fmla="*/ 0 h 55"/>
                  <a:gd name="T2" fmla="*/ 22 w 84"/>
                  <a:gd name="T3" fmla="*/ 15 h 55"/>
                  <a:gd name="T4" fmla="*/ 42 w 84"/>
                  <a:gd name="T5" fmla="*/ 30 h 55"/>
                  <a:gd name="T6" fmla="*/ 64 w 84"/>
                  <a:gd name="T7" fmla="*/ 42 h 55"/>
                  <a:gd name="T8" fmla="*/ 84 w 84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55">
                    <a:moveTo>
                      <a:pt x="0" y="0"/>
                    </a:moveTo>
                    <a:lnTo>
                      <a:pt x="22" y="15"/>
                    </a:lnTo>
                    <a:lnTo>
                      <a:pt x="42" y="30"/>
                    </a:lnTo>
                    <a:lnTo>
                      <a:pt x="64" y="42"/>
                    </a:lnTo>
                    <a:lnTo>
                      <a:pt x="84" y="55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1" name="Freeform 245"/>
              <p:cNvSpPr>
                <a:spLocks/>
              </p:cNvSpPr>
              <p:nvPr/>
            </p:nvSpPr>
            <p:spPr bwMode="auto">
              <a:xfrm>
                <a:off x="558" y="1679"/>
                <a:ext cx="41" cy="16"/>
              </a:xfrm>
              <a:custGeom>
                <a:avLst/>
                <a:gdLst>
                  <a:gd name="T0" fmla="*/ 0 w 83"/>
                  <a:gd name="T1" fmla="*/ 0 h 32"/>
                  <a:gd name="T2" fmla="*/ 21 w 83"/>
                  <a:gd name="T3" fmla="*/ 10 h 32"/>
                  <a:gd name="T4" fmla="*/ 41 w 83"/>
                  <a:gd name="T5" fmla="*/ 17 h 32"/>
                  <a:gd name="T6" fmla="*/ 83 w 83"/>
                  <a:gd name="T7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32">
                    <a:moveTo>
                      <a:pt x="0" y="0"/>
                    </a:moveTo>
                    <a:lnTo>
                      <a:pt x="21" y="10"/>
                    </a:lnTo>
                    <a:lnTo>
                      <a:pt x="41" y="17"/>
                    </a:lnTo>
                    <a:lnTo>
                      <a:pt x="83" y="32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2" name="Line 246"/>
              <p:cNvSpPr>
                <a:spLocks noChangeShapeType="1"/>
              </p:cNvSpPr>
              <p:nvPr/>
            </p:nvSpPr>
            <p:spPr bwMode="auto">
              <a:xfrm>
                <a:off x="599" y="1695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3" name="Line 247"/>
              <p:cNvSpPr>
                <a:spLocks noChangeShapeType="1"/>
              </p:cNvSpPr>
              <p:nvPr/>
            </p:nvSpPr>
            <p:spPr bwMode="auto">
              <a:xfrm>
                <a:off x="641" y="1710"/>
                <a:ext cx="43" cy="1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4" name="Line 248"/>
              <p:cNvSpPr>
                <a:spLocks noChangeShapeType="1"/>
              </p:cNvSpPr>
              <p:nvPr/>
            </p:nvSpPr>
            <p:spPr bwMode="auto">
              <a:xfrm>
                <a:off x="684" y="1725"/>
                <a:ext cx="42" cy="1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5" name="Line 249"/>
              <p:cNvSpPr>
                <a:spLocks noChangeShapeType="1"/>
              </p:cNvSpPr>
              <p:nvPr/>
            </p:nvSpPr>
            <p:spPr bwMode="auto">
              <a:xfrm>
                <a:off x="726" y="1740"/>
                <a:ext cx="41" cy="16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6" name="Line 250"/>
              <p:cNvSpPr>
                <a:spLocks noChangeShapeType="1"/>
              </p:cNvSpPr>
              <p:nvPr/>
            </p:nvSpPr>
            <p:spPr bwMode="auto">
              <a:xfrm>
                <a:off x="767" y="1756"/>
                <a:ext cx="43" cy="1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7" name="Line 251"/>
              <p:cNvSpPr>
                <a:spLocks noChangeShapeType="1"/>
              </p:cNvSpPr>
              <p:nvPr/>
            </p:nvSpPr>
            <p:spPr bwMode="auto">
              <a:xfrm>
                <a:off x="810" y="1771"/>
                <a:ext cx="42" cy="17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8" name="Line 252"/>
              <p:cNvSpPr>
                <a:spLocks noChangeShapeType="1"/>
              </p:cNvSpPr>
              <p:nvPr/>
            </p:nvSpPr>
            <p:spPr bwMode="auto">
              <a:xfrm>
                <a:off x="852" y="1788"/>
                <a:ext cx="41" cy="16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29" name="Line 253"/>
              <p:cNvSpPr>
                <a:spLocks noChangeShapeType="1"/>
              </p:cNvSpPr>
              <p:nvPr/>
            </p:nvSpPr>
            <p:spPr bwMode="auto">
              <a:xfrm>
                <a:off x="893" y="1804"/>
                <a:ext cx="43" cy="18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0" name="Line 254"/>
              <p:cNvSpPr>
                <a:spLocks noChangeShapeType="1"/>
              </p:cNvSpPr>
              <p:nvPr/>
            </p:nvSpPr>
            <p:spPr bwMode="auto">
              <a:xfrm>
                <a:off x="936" y="1822"/>
                <a:ext cx="42" cy="18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1" name="Line 255"/>
              <p:cNvSpPr>
                <a:spLocks noChangeShapeType="1"/>
              </p:cNvSpPr>
              <p:nvPr/>
            </p:nvSpPr>
            <p:spPr bwMode="auto">
              <a:xfrm>
                <a:off x="978" y="1840"/>
                <a:ext cx="42" cy="19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2" name="Line 256"/>
              <p:cNvSpPr>
                <a:spLocks noChangeShapeType="1"/>
              </p:cNvSpPr>
              <p:nvPr/>
            </p:nvSpPr>
            <p:spPr bwMode="auto">
              <a:xfrm>
                <a:off x="1020" y="1859"/>
                <a:ext cx="42" cy="19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3" name="Line 257"/>
              <p:cNvSpPr>
                <a:spLocks noChangeShapeType="1"/>
              </p:cNvSpPr>
              <p:nvPr/>
            </p:nvSpPr>
            <p:spPr bwMode="auto">
              <a:xfrm>
                <a:off x="1062" y="1878"/>
                <a:ext cx="42" cy="2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4" name="Line 258"/>
              <p:cNvSpPr>
                <a:spLocks noChangeShapeType="1"/>
              </p:cNvSpPr>
              <p:nvPr/>
            </p:nvSpPr>
            <p:spPr bwMode="auto">
              <a:xfrm>
                <a:off x="1104" y="1898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5" name="Line 259"/>
              <p:cNvSpPr>
                <a:spLocks noChangeShapeType="1"/>
              </p:cNvSpPr>
              <p:nvPr/>
            </p:nvSpPr>
            <p:spPr bwMode="auto">
              <a:xfrm>
                <a:off x="1146" y="1919"/>
                <a:ext cx="43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6" name="Freeform 260"/>
              <p:cNvSpPr>
                <a:spLocks/>
              </p:cNvSpPr>
              <p:nvPr/>
            </p:nvSpPr>
            <p:spPr bwMode="auto">
              <a:xfrm>
                <a:off x="1189" y="1940"/>
                <a:ext cx="41" cy="20"/>
              </a:xfrm>
              <a:custGeom>
                <a:avLst/>
                <a:gdLst>
                  <a:gd name="T0" fmla="*/ 0 w 83"/>
                  <a:gd name="T1" fmla="*/ 0 h 41"/>
                  <a:gd name="T2" fmla="*/ 41 w 83"/>
                  <a:gd name="T3" fmla="*/ 21 h 41"/>
                  <a:gd name="T4" fmla="*/ 83 w 83"/>
                  <a:gd name="T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41">
                    <a:moveTo>
                      <a:pt x="0" y="0"/>
                    </a:moveTo>
                    <a:lnTo>
                      <a:pt x="41" y="21"/>
                    </a:lnTo>
                    <a:lnTo>
                      <a:pt x="83" y="41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7" name="Freeform 261"/>
              <p:cNvSpPr>
                <a:spLocks/>
              </p:cNvSpPr>
              <p:nvPr/>
            </p:nvSpPr>
            <p:spPr bwMode="auto">
              <a:xfrm>
                <a:off x="1230" y="1960"/>
                <a:ext cx="42" cy="22"/>
              </a:xfrm>
              <a:custGeom>
                <a:avLst/>
                <a:gdLst>
                  <a:gd name="T0" fmla="*/ 0 w 84"/>
                  <a:gd name="T1" fmla="*/ 0 h 44"/>
                  <a:gd name="T2" fmla="*/ 42 w 84"/>
                  <a:gd name="T3" fmla="*/ 22 h 44"/>
                  <a:gd name="T4" fmla="*/ 84 w 84"/>
                  <a:gd name="T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44">
                    <a:moveTo>
                      <a:pt x="0" y="0"/>
                    </a:moveTo>
                    <a:lnTo>
                      <a:pt x="42" y="22"/>
                    </a:lnTo>
                    <a:lnTo>
                      <a:pt x="84" y="44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8" name="Line 262"/>
              <p:cNvSpPr>
                <a:spLocks noChangeShapeType="1"/>
              </p:cNvSpPr>
              <p:nvPr/>
            </p:nvSpPr>
            <p:spPr bwMode="auto">
              <a:xfrm>
                <a:off x="1272" y="1982"/>
                <a:ext cx="43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39" name="Line 263"/>
              <p:cNvSpPr>
                <a:spLocks noChangeShapeType="1"/>
              </p:cNvSpPr>
              <p:nvPr/>
            </p:nvSpPr>
            <p:spPr bwMode="auto">
              <a:xfrm>
                <a:off x="1315" y="2003"/>
                <a:ext cx="41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0" name="Freeform 264"/>
              <p:cNvSpPr>
                <a:spLocks/>
              </p:cNvSpPr>
              <p:nvPr/>
            </p:nvSpPr>
            <p:spPr bwMode="auto">
              <a:xfrm>
                <a:off x="1356" y="2024"/>
                <a:ext cx="42" cy="22"/>
              </a:xfrm>
              <a:custGeom>
                <a:avLst/>
                <a:gdLst>
                  <a:gd name="T0" fmla="*/ 0 w 84"/>
                  <a:gd name="T1" fmla="*/ 0 h 44"/>
                  <a:gd name="T2" fmla="*/ 42 w 84"/>
                  <a:gd name="T3" fmla="*/ 22 h 44"/>
                  <a:gd name="T4" fmla="*/ 84 w 84"/>
                  <a:gd name="T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44">
                    <a:moveTo>
                      <a:pt x="0" y="0"/>
                    </a:moveTo>
                    <a:lnTo>
                      <a:pt x="42" y="22"/>
                    </a:lnTo>
                    <a:lnTo>
                      <a:pt x="84" y="44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1" name="Line 265"/>
              <p:cNvSpPr>
                <a:spLocks noChangeShapeType="1"/>
              </p:cNvSpPr>
              <p:nvPr/>
            </p:nvSpPr>
            <p:spPr bwMode="auto">
              <a:xfrm>
                <a:off x="1398" y="2046"/>
                <a:ext cx="43" cy="22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2" name="Freeform 266"/>
              <p:cNvSpPr>
                <a:spLocks/>
              </p:cNvSpPr>
              <p:nvPr/>
            </p:nvSpPr>
            <p:spPr bwMode="auto">
              <a:xfrm>
                <a:off x="1441" y="2068"/>
                <a:ext cx="42" cy="22"/>
              </a:xfrm>
              <a:custGeom>
                <a:avLst/>
                <a:gdLst>
                  <a:gd name="T0" fmla="*/ 0 w 85"/>
                  <a:gd name="T1" fmla="*/ 0 h 44"/>
                  <a:gd name="T2" fmla="*/ 42 w 85"/>
                  <a:gd name="T3" fmla="*/ 22 h 44"/>
                  <a:gd name="T4" fmla="*/ 85 w 85"/>
                  <a:gd name="T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44">
                    <a:moveTo>
                      <a:pt x="0" y="0"/>
                    </a:moveTo>
                    <a:lnTo>
                      <a:pt x="42" y="22"/>
                    </a:lnTo>
                    <a:lnTo>
                      <a:pt x="85" y="44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3" name="Line 267"/>
              <p:cNvSpPr>
                <a:spLocks noChangeShapeType="1"/>
              </p:cNvSpPr>
              <p:nvPr/>
            </p:nvSpPr>
            <p:spPr bwMode="auto">
              <a:xfrm>
                <a:off x="1483" y="2090"/>
                <a:ext cx="41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4" name="Line 268"/>
              <p:cNvSpPr>
                <a:spLocks noChangeShapeType="1"/>
              </p:cNvSpPr>
              <p:nvPr/>
            </p:nvSpPr>
            <p:spPr bwMode="auto">
              <a:xfrm>
                <a:off x="1524" y="2111"/>
                <a:ext cx="43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5" name="Line 269"/>
              <p:cNvSpPr>
                <a:spLocks noChangeShapeType="1"/>
              </p:cNvSpPr>
              <p:nvPr/>
            </p:nvSpPr>
            <p:spPr bwMode="auto">
              <a:xfrm>
                <a:off x="1567" y="2132"/>
                <a:ext cx="42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6" name="Line 270"/>
              <p:cNvSpPr>
                <a:spLocks noChangeShapeType="1"/>
              </p:cNvSpPr>
              <p:nvPr/>
            </p:nvSpPr>
            <p:spPr bwMode="auto">
              <a:xfrm>
                <a:off x="1609" y="2153"/>
                <a:ext cx="41" cy="2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7" name="Line 271"/>
              <p:cNvSpPr>
                <a:spLocks noChangeShapeType="1"/>
              </p:cNvSpPr>
              <p:nvPr/>
            </p:nvSpPr>
            <p:spPr bwMode="auto">
              <a:xfrm>
                <a:off x="1650" y="2174"/>
                <a:ext cx="43" cy="22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8" name="Line 272"/>
              <p:cNvSpPr>
                <a:spLocks noChangeShapeType="1"/>
              </p:cNvSpPr>
              <p:nvPr/>
            </p:nvSpPr>
            <p:spPr bwMode="auto">
              <a:xfrm>
                <a:off x="1693" y="2196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49" name="Line 273"/>
              <p:cNvSpPr>
                <a:spLocks noChangeShapeType="1"/>
              </p:cNvSpPr>
              <p:nvPr/>
            </p:nvSpPr>
            <p:spPr bwMode="auto">
              <a:xfrm>
                <a:off x="1735" y="2219"/>
                <a:ext cx="42" cy="23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0" name="Line 274"/>
              <p:cNvSpPr>
                <a:spLocks noChangeShapeType="1"/>
              </p:cNvSpPr>
              <p:nvPr/>
            </p:nvSpPr>
            <p:spPr bwMode="auto">
              <a:xfrm>
                <a:off x="1777" y="2242"/>
                <a:ext cx="42" cy="2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1" name="Line 275"/>
              <p:cNvSpPr>
                <a:spLocks noChangeShapeType="1"/>
              </p:cNvSpPr>
              <p:nvPr/>
            </p:nvSpPr>
            <p:spPr bwMode="auto">
              <a:xfrm>
                <a:off x="1819" y="2266"/>
                <a:ext cx="42" cy="2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2" name="Freeform 276"/>
              <p:cNvSpPr>
                <a:spLocks/>
              </p:cNvSpPr>
              <p:nvPr/>
            </p:nvSpPr>
            <p:spPr bwMode="auto">
              <a:xfrm>
                <a:off x="1861" y="2291"/>
                <a:ext cx="42" cy="27"/>
              </a:xfrm>
              <a:custGeom>
                <a:avLst/>
                <a:gdLst>
                  <a:gd name="T0" fmla="*/ 0 w 84"/>
                  <a:gd name="T1" fmla="*/ 0 h 53"/>
                  <a:gd name="T2" fmla="*/ 42 w 84"/>
                  <a:gd name="T3" fmla="*/ 25 h 53"/>
                  <a:gd name="T4" fmla="*/ 84 w 84"/>
                  <a:gd name="T5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53">
                    <a:moveTo>
                      <a:pt x="0" y="0"/>
                    </a:moveTo>
                    <a:lnTo>
                      <a:pt x="42" y="25"/>
                    </a:lnTo>
                    <a:lnTo>
                      <a:pt x="84" y="53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3" name="Freeform 277"/>
              <p:cNvSpPr>
                <a:spLocks/>
              </p:cNvSpPr>
              <p:nvPr/>
            </p:nvSpPr>
            <p:spPr bwMode="auto">
              <a:xfrm>
                <a:off x="1903" y="2318"/>
                <a:ext cx="42" cy="29"/>
              </a:xfrm>
              <a:custGeom>
                <a:avLst/>
                <a:gdLst>
                  <a:gd name="T0" fmla="*/ 0 w 83"/>
                  <a:gd name="T1" fmla="*/ 0 h 59"/>
                  <a:gd name="T2" fmla="*/ 41 w 83"/>
                  <a:gd name="T3" fmla="*/ 29 h 59"/>
                  <a:gd name="T4" fmla="*/ 83 w 83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59">
                    <a:moveTo>
                      <a:pt x="0" y="0"/>
                    </a:moveTo>
                    <a:lnTo>
                      <a:pt x="41" y="29"/>
                    </a:lnTo>
                    <a:lnTo>
                      <a:pt x="83" y="59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4" name="Line 278"/>
              <p:cNvSpPr>
                <a:spLocks noChangeShapeType="1"/>
              </p:cNvSpPr>
              <p:nvPr/>
            </p:nvSpPr>
            <p:spPr bwMode="auto">
              <a:xfrm>
                <a:off x="1945" y="2347"/>
                <a:ext cx="42" cy="32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5" name="Freeform 279"/>
              <p:cNvSpPr>
                <a:spLocks/>
              </p:cNvSpPr>
              <p:nvPr/>
            </p:nvSpPr>
            <p:spPr bwMode="auto">
              <a:xfrm>
                <a:off x="1987" y="2379"/>
                <a:ext cx="42" cy="33"/>
              </a:xfrm>
              <a:custGeom>
                <a:avLst/>
                <a:gdLst>
                  <a:gd name="T0" fmla="*/ 0 w 84"/>
                  <a:gd name="T1" fmla="*/ 0 h 67"/>
                  <a:gd name="T2" fmla="*/ 42 w 84"/>
                  <a:gd name="T3" fmla="*/ 34 h 67"/>
                  <a:gd name="T4" fmla="*/ 84 w 84"/>
                  <a:gd name="T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67">
                    <a:moveTo>
                      <a:pt x="0" y="0"/>
                    </a:moveTo>
                    <a:lnTo>
                      <a:pt x="42" y="34"/>
                    </a:lnTo>
                    <a:lnTo>
                      <a:pt x="84" y="67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6" name="Freeform 280"/>
              <p:cNvSpPr>
                <a:spLocks/>
              </p:cNvSpPr>
              <p:nvPr/>
            </p:nvSpPr>
            <p:spPr bwMode="auto">
              <a:xfrm>
                <a:off x="2029" y="2412"/>
                <a:ext cx="42" cy="36"/>
              </a:xfrm>
              <a:custGeom>
                <a:avLst/>
                <a:gdLst>
                  <a:gd name="T0" fmla="*/ 0 w 85"/>
                  <a:gd name="T1" fmla="*/ 0 h 72"/>
                  <a:gd name="T2" fmla="*/ 43 w 85"/>
                  <a:gd name="T3" fmla="*/ 35 h 72"/>
                  <a:gd name="T4" fmla="*/ 85 w 85"/>
                  <a:gd name="T5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72">
                    <a:moveTo>
                      <a:pt x="0" y="0"/>
                    </a:moveTo>
                    <a:lnTo>
                      <a:pt x="43" y="35"/>
                    </a:lnTo>
                    <a:lnTo>
                      <a:pt x="85" y="72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7" name="Freeform 281"/>
              <p:cNvSpPr>
                <a:spLocks/>
              </p:cNvSpPr>
              <p:nvPr/>
            </p:nvSpPr>
            <p:spPr bwMode="auto">
              <a:xfrm>
                <a:off x="2071" y="2448"/>
                <a:ext cx="42" cy="37"/>
              </a:xfrm>
              <a:custGeom>
                <a:avLst/>
                <a:gdLst>
                  <a:gd name="T0" fmla="*/ 0 w 83"/>
                  <a:gd name="T1" fmla="*/ 0 h 73"/>
                  <a:gd name="T2" fmla="*/ 40 w 83"/>
                  <a:gd name="T3" fmla="*/ 36 h 73"/>
                  <a:gd name="T4" fmla="*/ 83 w 83"/>
                  <a:gd name="T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73">
                    <a:moveTo>
                      <a:pt x="0" y="0"/>
                    </a:moveTo>
                    <a:lnTo>
                      <a:pt x="40" y="36"/>
                    </a:lnTo>
                    <a:lnTo>
                      <a:pt x="83" y="73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8" name="Freeform 282"/>
              <p:cNvSpPr>
                <a:spLocks/>
              </p:cNvSpPr>
              <p:nvPr/>
            </p:nvSpPr>
            <p:spPr bwMode="auto">
              <a:xfrm>
                <a:off x="2113" y="2485"/>
                <a:ext cx="42" cy="39"/>
              </a:xfrm>
              <a:custGeom>
                <a:avLst/>
                <a:gdLst>
                  <a:gd name="T0" fmla="*/ 0 w 84"/>
                  <a:gd name="T1" fmla="*/ 0 h 79"/>
                  <a:gd name="T2" fmla="*/ 42 w 84"/>
                  <a:gd name="T3" fmla="*/ 39 h 79"/>
                  <a:gd name="T4" fmla="*/ 84 w 84"/>
                  <a:gd name="T5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79">
                    <a:moveTo>
                      <a:pt x="0" y="0"/>
                    </a:moveTo>
                    <a:lnTo>
                      <a:pt x="42" y="39"/>
                    </a:lnTo>
                    <a:lnTo>
                      <a:pt x="84" y="79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59" name="Freeform 283"/>
              <p:cNvSpPr>
                <a:spLocks/>
              </p:cNvSpPr>
              <p:nvPr/>
            </p:nvSpPr>
            <p:spPr bwMode="auto">
              <a:xfrm>
                <a:off x="2155" y="2524"/>
                <a:ext cx="42" cy="42"/>
              </a:xfrm>
              <a:custGeom>
                <a:avLst/>
                <a:gdLst>
                  <a:gd name="T0" fmla="*/ 0 w 85"/>
                  <a:gd name="T1" fmla="*/ 0 h 83"/>
                  <a:gd name="T2" fmla="*/ 43 w 85"/>
                  <a:gd name="T3" fmla="*/ 41 h 83"/>
                  <a:gd name="T4" fmla="*/ 85 w 85"/>
                  <a:gd name="T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83">
                    <a:moveTo>
                      <a:pt x="0" y="0"/>
                    </a:moveTo>
                    <a:lnTo>
                      <a:pt x="43" y="41"/>
                    </a:lnTo>
                    <a:lnTo>
                      <a:pt x="85" y="83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0" name="Freeform 284"/>
              <p:cNvSpPr>
                <a:spLocks/>
              </p:cNvSpPr>
              <p:nvPr/>
            </p:nvSpPr>
            <p:spPr bwMode="auto">
              <a:xfrm>
                <a:off x="2197" y="2566"/>
                <a:ext cx="43" cy="41"/>
              </a:xfrm>
              <a:custGeom>
                <a:avLst/>
                <a:gdLst>
                  <a:gd name="T0" fmla="*/ 0 w 84"/>
                  <a:gd name="T1" fmla="*/ 0 h 83"/>
                  <a:gd name="T2" fmla="*/ 42 w 84"/>
                  <a:gd name="T3" fmla="*/ 41 h 83"/>
                  <a:gd name="T4" fmla="*/ 84 w 84"/>
                  <a:gd name="T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83">
                    <a:moveTo>
                      <a:pt x="0" y="0"/>
                    </a:moveTo>
                    <a:lnTo>
                      <a:pt x="42" y="41"/>
                    </a:lnTo>
                    <a:lnTo>
                      <a:pt x="84" y="83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1" name="Freeform 285"/>
              <p:cNvSpPr>
                <a:spLocks/>
              </p:cNvSpPr>
              <p:nvPr/>
            </p:nvSpPr>
            <p:spPr bwMode="auto">
              <a:xfrm>
                <a:off x="2240" y="2607"/>
                <a:ext cx="41" cy="43"/>
              </a:xfrm>
              <a:custGeom>
                <a:avLst/>
                <a:gdLst>
                  <a:gd name="T0" fmla="*/ 0 w 83"/>
                  <a:gd name="T1" fmla="*/ 0 h 87"/>
                  <a:gd name="T2" fmla="*/ 41 w 83"/>
                  <a:gd name="T3" fmla="*/ 42 h 87"/>
                  <a:gd name="T4" fmla="*/ 83 w 83"/>
                  <a:gd name="T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87">
                    <a:moveTo>
                      <a:pt x="0" y="0"/>
                    </a:moveTo>
                    <a:lnTo>
                      <a:pt x="41" y="42"/>
                    </a:lnTo>
                    <a:lnTo>
                      <a:pt x="83" y="87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2" name="Line 286"/>
              <p:cNvSpPr>
                <a:spLocks noChangeShapeType="1"/>
              </p:cNvSpPr>
              <p:nvPr/>
            </p:nvSpPr>
            <p:spPr bwMode="auto">
              <a:xfrm>
                <a:off x="2281" y="2650"/>
                <a:ext cx="42" cy="4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3" name="Line 287"/>
              <p:cNvSpPr>
                <a:spLocks noChangeShapeType="1"/>
              </p:cNvSpPr>
              <p:nvPr/>
            </p:nvSpPr>
            <p:spPr bwMode="auto">
              <a:xfrm>
                <a:off x="2323" y="2694"/>
                <a:ext cx="43" cy="46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4" name="Line 288"/>
              <p:cNvSpPr>
                <a:spLocks noChangeShapeType="1"/>
              </p:cNvSpPr>
              <p:nvPr/>
            </p:nvSpPr>
            <p:spPr bwMode="auto">
              <a:xfrm>
                <a:off x="2366" y="2740"/>
                <a:ext cx="41" cy="4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5" name="Line 289"/>
              <p:cNvSpPr>
                <a:spLocks noChangeShapeType="1"/>
              </p:cNvSpPr>
              <p:nvPr/>
            </p:nvSpPr>
            <p:spPr bwMode="auto">
              <a:xfrm>
                <a:off x="2407" y="2785"/>
                <a:ext cx="42" cy="4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6" name="Line 290"/>
              <p:cNvSpPr>
                <a:spLocks noChangeShapeType="1"/>
              </p:cNvSpPr>
              <p:nvPr/>
            </p:nvSpPr>
            <p:spPr bwMode="auto">
              <a:xfrm>
                <a:off x="2449" y="2829"/>
                <a:ext cx="43" cy="4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7" name="Line 291"/>
              <p:cNvSpPr>
                <a:spLocks noChangeShapeType="1"/>
              </p:cNvSpPr>
              <p:nvPr/>
            </p:nvSpPr>
            <p:spPr bwMode="auto">
              <a:xfrm>
                <a:off x="2492" y="2874"/>
                <a:ext cx="42" cy="4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8" name="Line 292"/>
              <p:cNvSpPr>
                <a:spLocks noChangeShapeType="1"/>
              </p:cNvSpPr>
              <p:nvPr/>
            </p:nvSpPr>
            <p:spPr bwMode="auto">
              <a:xfrm>
                <a:off x="2534" y="2919"/>
                <a:ext cx="41" cy="4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69" name="Line 293"/>
              <p:cNvSpPr>
                <a:spLocks noChangeShapeType="1"/>
              </p:cNvSpPr>
              <p:nvPr/>
            </p:nvSpPr>
            <p:spPr bwMode="auto">
              <a:xfrm>
                <a:off x="2575" y="2964"/>
                <a:ext cx="43" cy="4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0" name="Line 294"/>
              <p:cNvSpPr>
                <a:spLocks noChangeShapeType="1"/>
              </p:cNvSpPr>
              <p:nvPr/>
            </p:nvSpPr>
            <p:spPr bwMode="auto">
              <a:xfrm>
                <a:off x="2618" y="3008"/>
                <a:ext cx="42" cy="4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1" name="Line 295"/>
              <p:cNvSpPr>
                <a:spLocks noChangeShapeType="1"/>
              </p:cNvSpPr>
              <p:nvPr/>
            </p:nvSpPr>
            <p:spPr bwMode="auto">
              <a:xfrm>
                <a:off x="2660" y="3052"/>
                <a:ext cx="41" cy="43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2" name="Line 296"/>
              <p:cNvSpPr>
                <a:spLocks noChangeShapeType="1"/>
              </p:cNvSpPr>
              <p:nvPr/>
            </p:nvSpPr>
            <p:spPr bwMode="auto">
              <a:xfrm>
                <a:off x="2701" y="3095"/>
                <a:ext cx="43" cy="43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3" name="Line 297"/>
              <p:cNvSpPr>
                <a:spLocks noChangeShapeType="1"/>
              </p:cNvSpPr>
              <p:nvPr/>
            </p:nvSpPr>
            <p:spPr bwMode="auto">
              <a:xfrm>
                <a:off x="2744" y="3138"/>
                <a:ext cx="42" cy="42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4" name="Line 298"/>
              <p:cNvSpPr>
                <a:spLocks noChangeShapeType="1"/>
              </p:cNvSpPr>
              <p:nvPr/>
            </p:nvSpPr>
            <p:spPr bwMode="auto">
              <a:xfrm>
                <a:off x="2786" y="3180"/>
                <a:ext cx="42" cy="42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5" name="Line 299"/>
              <p:cNvSpPr>
                <a:spLocks noChangeShapeType="1"/>
              </p:cNvSpPr>
              <p:nvPr/>
            </p:nvSpPr>
            <p:spPr bwMode="auto">
              <a:xfrm>
                <a:off x="2828" y="3222"/>
                <a:ext cx="42" cy="4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6" name="Line 300"/>
              <p:cNvSpPr>
                <a:spLocks noChangeShapeType="1"/>
              </p:cNvSpPr>
              <p:nvPr/>
            </p:nvSpPr>
            <p:spPr bwMode="auto">
              <a:xfrm>
                <a:off x="2870" y="3262"/>
                <a:ext cx="42" cy="4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7" name="Line 301"/>
              <p:cNvSpPr>
                <a:spLocks noChangeShapeType="1"/>
              </p:cNvSpPr>
              <p:nvPr/>
            </p:nvSpPr>
            <p:spPr bwMode="auto">
              <a:xfrm>
                <a:off x="2912" y="3303"/>
                <a:ext cx="42" cy="39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8" name="Freeform 302"/>
              <p:cNvSpPr>
                <a:spLocks/>
              </p:cNvSpPr>
              <p:nvPr/>
            </p:nvSpPr>
            <p:spPr bwMode="auto">
              <a:xfrm>
                <a:off x="2954" y="3342"/>
                <a:ext cx="42" cy="40"/>
              </a:xfrm>
              <a:custGeom>
                <a:avLst/>
                <a:gdLst>
                  <a:gd name="T0" fmla="*/ 0 w 82"/>
                  <a:gd name="T1" fmla="*/ 0 h 79"/>
                  <a:gd name="T2" fmla="*/ 40 w 82"/>
                  <a:gd name="T3" fmla="*/ 40 h 79"/>
                  <a:gd name="T4" fmla="*/ 82 w 82"/>
                  <a:gd name="T5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79">
                    <a:moveTo>
                      <a:pt x="0" y="0"/>
                    </a:moveTo>
                    <a:lnTo>
                      <a:pt x="40" y="40"/>
                    </a:lnTo>
                    <a:lnTo>
                      <a:pt x="82" y="79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79" name="Freeform 303"/>
              <p:cNvSpPr>
                <a:spLocks/>
              </p:cNvSpPr>
              <p:nvPr/>
            </p:nvSpPr>
            <p:spPr bwMode="auto">
              <a:xfrm>
                <a:off x="2996" y="3382"/>
                <a:ext cx="42" cy="38"/>
              </a:xfrm>
              <a:custGeom>
                <a:avLst/>
                <a:gdLst>
                  <a:gd name="T0" fmla="*/ 0 w 85"/>
                  <a:gd name="T1" fmla="*/ 0 h 76"/>
                  <a:gd name="T2" fmla="*/ 43 w 85"/>
                  <a:gd name="T3" fmla="*/ 39 h 76"/>
                  <a:gd name="T4" fmla="*/ 85 w 85"/>
                  <a:gd name="T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76">
                    <a:moveTo>
                      <a:pt x="0" y="0"/>
                    </a:moveTo>
                    <a:lnTo>
                      <a:pt x="43" y="39"/>
                    </a:lnTo>
                    <a:lnTo>
                      <a:pt x="85" y="76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0" name="Line 304"/>
              <p:cNvSpPr>
                <a:spLocks noChangeShapeType="1"/>
              </p:cNvSpPr>
              <p:nvPr/>
            </p:nvSpPr>
            <p:spPr bwMode="auto">
              <a:xfrm>
                <a:off x="3038" y="3420"/>
                <a:ext cx="42" cy="38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1" name="Line 305"/>
              <p:cNvSpPr>
                <a:spLocks noChangeShapeType="1"/>
              </p:cNvSpPr>
              <p:nvPr/>
            </p:nvSpPr>
            <p:spPr bwMode="auto">
              <a:xfrm>
                <a:off x="3080" y="3458"/>
                <a:ext cx="43" cy="36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2" name="Line 306"/>
              <p:cNvSpPr>
                <a:spLocks noChangeShapeType="1"/>
              </p:cNvSpPr>
              <p:nvPr/>
            </p:nvSpPr>
            <p:spPr bwMode="auto">
              <a:xfrm>
                <a:off x="3123" y="3494"/>
                <a:ext cx="41" cy="37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3" name="Line 307"/>
              <p:cNvSpPr>
                <a:spLocks noChangeShapeType="1"/>
              </p:cNvSpPr>
              <p:nvPr/>
            </p:nvSpPr>
            <p:spPr bwMode="auto">
              <a:xfrm>
                <a:off x="3164" y="3531"/>
                <a:ext cx="42" cy="36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4" name="Line 308"/>
              <p:cNvSpPr>
                <a:spLocks noChangeShapeType="1"/>
              </p:cNvSpPr>
              <p:nvPr/>
            </p:nvSpPr>
            <p:spPr bwMode="auto">
              <a:xfrm>
                <a:off x="3206" y="3567"/>
                <a:ext cx="43" cy="3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5" name="Line 309"/>
              <p:cNvSpPr>
                <a:spLocks noChangeShapeType="1"/>
              </p:cNvSpPr>
              <p:nvPr/>
            </p:nvSpPr>
            <p:spPr bwMode="auto">
              <a:xfrm>
                <a:off x="3249" y="3602"/>
                <a:ext cx="42" cy="35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6" name="Line 310"/>
              <p:cNvSpPr>
                <a:spLocks noChangeShapeType="1"/>
              </p:cNvSpPr>
              <p:nvPr/>
            </p:nvSpPr>
            <p:spPr bwMode="auto">
              <a:xfrm>
                <a:off x="3291" y="3637"/>
                <a:ext cx="41" cy="34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7" name="Line 311"/>
              <p:cNvSpPr>
                <a:spLocks noChangeShapeType="1"/>
              </p:cNvSpPr>
              <p:nvPr/>
            </p:nvSpPr>
            <p:spPr bwMode="auto">
              <a:xfrm>
                <a:off x="3332" y="3671"/>
                <a:ext cx="43" cy="33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8" name="Line 312"/>
              <p:cNvSpPr>
                <a:spLocks noChangeShapeType="1"/>
              </p:cNvSpPr>
              <p:nvPr/>
            </p:nvSpPr>
            <p:spPr bwMode="auto">
              <a:xfrm>
                <a:off x="3375" y="3704"/>
                <a:ext cx="42" cy="32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89" name="Line 313"/>
              <p:cNvSpPr>
                <a:spLocks noChangeShapeType="1"/>
              </p:cNvSpPr>
              <p:nvPr/>
            </p:nvSpPr>
            <p:spPr bwMode="auto">
              <a:xfrm>
                <a:off x="3417" y="3736"/>
                <a:ext cx="41" cy="33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0" name="Freeform 314"/>
              <p:cNvSpPr>
                <a:spLocks/>
              </p:cNvSpPr>
              <p:nvPr/>
            </p:nvSpPr>
            <p:spPr bwMode="auto">
              <a:xfrm>
                <a:off x="3458" y="3769"/>
                <a:ext cx="43" cy="32"/>
              </a:xfrm>
              <a:custGeom>
                <a:avLst/>
                <a:gdLst>
                  <a:gd name="T0" fmla="*/ 0 w 84"/>
                  <a:gd name="T1" fmla="*/ 0 h 65"/>
                  <a:gd name="T2" fmla="*/ 42 w 84"/>
                  <a:gd name="T3" fmla="*/ 33 h 65"/>
                  <a:gd name="T4" fmla="*/ 84 w 84"/>
                  <a:gd name="T5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65">
                    <a:moveTo>
                      <a:pt x="0" y="0"/>
                    </a:moveTo>
                    <a:lnTo>
                      <a:pt x="42" y="33"/>
                    </a:lnTo>
                    <a:lnTo>
                      <a:pt x="84" y="65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1" name="Freeform 315"/>
              <p:cNvSpPr>
                <a:spLocks/>
              </p:cNvSpPr>
              <p:nvPr/>
            </p:nvSpPr>
            <p:spPr bwMode="auto">
              <a:xfrm>
                <a:off x="3501" y="3801"/>
                <a:ext cx="42" cy="30"/>
              </a:xfrm>
              <a:custGeom>
                <a:avLst/>
                <a:gdLst>
                  <a:gd name="T0" fmla="*/ 0 w 85"/>
                  <a:gd name="T1" fmla="*/ 0 h 60"/>
                  <a:gd name="T2" fmla="*/ 42 w 85"/>
                  <a:gd name="T3" fmla="*/ 31 h 60"/>
                  <a:gd name="T4" fmla="*/ 85 w 85"/>
                  <a:gd name="T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60">
                    <a:moveTo>
                      <a:pt x="0" y="0"/>
                    </a:moveTo>
                    <a:lnTo>
                      <a:pt x="42" y="31"/>
                    </a:lnTo>
                    <a:lnTo>
                      <a:pt x="85" y="60"/>
                    </a:lnTo>
                  </a:path>
                </a:pathLst>
              </a:custGeom>
              <a:noFill/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2" name="Line 316"/>
              <p:cNvSpPr>
                <a:spLocks noChangeShapeType="1"/>
              </p:cNvSpPr>
              <p:nvPr/>
            </p:nvSpPr>
            <p:spPr bwMode="auto">
              <a:xfrm>
                <a:off x="3543" y="3831"/>
                <a:ext cx="42" cy="31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3" name="Line 317"/>
              <p:cNvSpPr>
                <a:spLocks noChangeShapeType="1"/>
              </p:cNvSpPr>
              <p:nvPr/>
            </p:nvSpPr>
            <p:spPr bwMode="auto">
              <a:xfrm>
                <a:off x="3585" y="3862"/>
                <a:ext cx="42" cy="30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4" name="Line 318"/>
              <p:cNvSpPr>
                <a:spLocks noChangeShapeType="1"/>
              </p:cNvSpPr>
              <p:nvPr/>
            </p:nvSpPr>
            <p:spPr bwMode="auto">
              <a:xfrm>
                <a:off x="3627" y="3892"/>
                <a:ext cx="42" cy="29"/>
              </a:xfrm>
              <a:prstGeom prst="line">
                <a:avLst/>
              </a:prstGeom>
              <a:noFill/>
              <a:ln w="238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5" name="Freeform 319"/>
              <p:cNvSpPr>
                <a:spLocks/>
              </p:cNvSpPr>
              <p:nvPr/>
            </p:nvSpPr>
            <p:spPr bwMode="auto">
              <a:xfrm>
                <a:off x="515" y="1652"/>
                <a:ext cx="43" cy="62"/>
              </a:xfrm>
              <a:custGeom>
                <a:avLst/>
                <a:gdLst>
                  <a:gd name="T0" fmla="*/ 0 w 84"/>
                  <a:gd name="T1" fmla="*/ 0 h 125"/>
                  <a:gd name="T2" fmla="*/ 22 w 84"/>
                  <a:gd name="T3" fmla="*/ 33 h 125"/>
                  <a:gd name="T4" fmla="*/ 42 w 84"/>
                  <a:gd name="T5" fmla="*/ 66 h 125"/>
                  <a:gd name="T6" fmla="*/ 64 w 84"/>
                  <a:gd name="T7" fmla="*/ 98 h 125"/>
                  <a:gd name="T8" fmla="*/ 73 w 84"/>
                  <a:gd name="T9" fmla="*/ 112 h 125"/>
                  <a:gd name="T10" fmla="*/ 84 w 84"/>
                  <a:gd name="T11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125">
                    <a:moveTo>
                      <a:pt x="0" y="0"/>
                    </a:moveTo>
                    <a:lnTo>
                      <a:pt x="22" y="33"/>
                    </a:lnTo>
                    <a:lnTo>
                      <a:pt x="42" y="66"/>
                    </a:lnTo>
                    <a:lnTo>
                      <a:pt x="64" y="98"/>
                    </a:lnTo>
                    <a:lnTo>
                      <a:pt x="73" y="112"/>
                    </a:lnTo>
                    <a:lnTo>
                      <a:pt x="84" y="125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6" name="Freeform 320"/>
              <p:cNvSpPr>
                <a:spLocks/>
              </p:cNvSpPr>
              <p:nvPr/>
            </p:nvSpPr>
            <p:spPr bwMode="auto">
              <a:xfrm>
                <a:off x="558" y="1714"/>
                <a:ext cx="41" cy="34"/>
              </a:xfrm>
              <a:custGeom>
                <a:avLst/>
                <a:gdLst>
                  <a:gd name="T0" fmla="*/ 0 w 83"/>
                  <a:gd name="T1" fmla="*/ 0 h 68"/>
                  <a:gd name="T2" fmla="*/ 11 w 83"/>
                  <a:gd name="T3" fmla="*/ 11 h 68"/>
                  <a:gd name="T4" fmla="*/ 21 w 83"/>
                  <a:gd name="T5" fmla="*/ 21 h 68"/>
                  <a:gd name="T6" fmla="*/ 41 w 83"/>
                  <a:gd name="T7" fmla="*/ 37 h 68"/>
                  <a:gd name="T8" fmla="*/ 63 w 83"/>
                  <a:gd name="T9" fmla="*/ 52 h 68"/>
                  <a:gd name="T10" fmla="*/ 83 w 83"/>
                  <a:gd name="T11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68">
                    <a:moveTo>
                      <a:pt x="0" y="0"/>
                    </a:moveTo>
                    <a:lnTo>
                      <a:pt x="11" y="11"/>
                    </a:lnTo>
                    <a:lnTo>
                      <a:pt x="21" y="21"/>
                    </a:lnTo>
                    <a:lnTo>
                      <a:pt x="41" y="37"/>
                    </a:lnTo>
                    <a:lnTo>
                      <a:pt x="63" y="52"/>
                    </a:lnTo>
                    <a:lnTo>
                      <a:pt x="83" y="68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7" name="Freeform 321"/>
              <p:cNvSpPr>
                <a:spLocks/>
              </p:cNvSpPr>
              <p:nvPr/>
            </p:nvSpPr>
            <p:spPr bwMode="auto">
              <a:xfrm>
                <a:off x="599" y="1748"/>
                <a:ext cx="42" cy="37"/>
              </a:xfrm>
              <a:custGeom>
                <a:avLst/>
                <a:gdLst>
                  <a:gd name="T0" fmla="*/ 0 w 85"/>
                  <a:gd name="T1" fmla="*/ 0 h 74"/>
                  <a:gd name="T2" fmla="*/ 42 w 85"/>
                  <a:gd name="T3" fmla="*/ 35 h 74"/>
                  <a:gd name="T4" fmla="*/ 85 w 85"/>
                  <a:gd name="T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74">
                    <a:moveTo>
                      <a:pt x="0" y="0"/>
                    </a:moveTo>
                    <a:lnTo>
                      <a:pt x="42" y="35"/>
                    </a:lnTo>
                    <a:lnTo>
                      <a:pt x="85" y="74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8" name="Freeform 322"/>
              <p:cNvSpPr>
                <a:spLocks/>
              </p:cNvSpPr>
              <p:nvPr/>
            </p:nvSpPr>
            <p:spPr bwMode="auto">
              <a:xfrm>
                <a:off x="641" y="1785"/>
                <a:ext cx="43" cy="43"/>
              </a:xfrm>
              <a:custGeom>
                <a:avLst/>
                <a:gdLst>
                  <a:gd name="T0" fmla="*/ 0 w 84"/>
                  <a:gd name="T1" fmla="*/ 0 h 87"/>
                  <a:gd name="T2" fmla="*/ 42 w 84"/>
                  <a:gd name="T3" fmla="*/ 42 h 87"/>
                  <a:gd name="T4" fmla="*/ 84 w 84"/>
                  <a:gd name="T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87">
                    <a:moveTo>
                      <a:pt x="0" y="0"/>
                    </a:moveTo>
                    <a:lnTo>
                      <a:pt x="42" y="42"/>
                    </a:lnTo>
                    <a:lnTo>
                      <a:pt x="84" y="87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99" name="Freeform 323"/>
              <p:cNvSpPr>
                <a:spLocks/>
              </p:cNvSpPr>
              <p:nvPr/>
            </p:nvSpPr>
            <p:spPr bwMode="auto">
              <a:xfrm>
                <a:off x="684" y="1828"/>
                <a:ext cx="42" cy="50"/>
              </a:xfrm>
              <a:custGeom>
                <a:avLst/>
                <a:gdLst>
                  <a:gd name="T0" fmla="*/ 0 w 85"/>
                  <a:gd name="T1" fmla="*/ 0 h 99"/>
                  <a:gd name="T2" fmla="*/ 43 w 85"/>
                  <a:gd name="T3" fmla="*/ 47 h 99"/>
                  <a:gd name="T4" fmla="*/ 85 w 85"/>
                  <a:gd name="T5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99">
                    <a:moveTo>
                      <a:pt x="0" y="0"/>
                    </a:moveTo>
                    <a:lnTo>
                      <a:pt x="43" y="47"/>
                    </a:lnTo>
                    <a:lnTo>
                      <a:pt x="85" y="99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0" name="Freeform 324"/>
              <p:cNvSpPr>
                <a:spLocks/>
              </p:cNvSpPr>
              <p:nvPr/>
            </p:nvSpPr>
            <p:spPr bwMode="auto">
              <a:xfrm>
                <a:off x="726" y="1878"/>
                <a:ext cx="41" cy="58"/>
              </a:xfrm>
              <a:custGeom>
                <a:avLst/>
                <a:gdLst>
                  <a:gd name="T0" fmla="*/ 0 w 83"/>
                  <a:gd name="T1" fmla="*/ 0 h 116"/>
                  <a:gd name="T2" fmla="*/ 40 w 83"/>
                  <a:gd name="T3" fmla="*/ 57 h 116"/>
                  <a:gd name="T4" fmla="*/ 83 w 83"/>
                  <a:gd name="T5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116">
                    <a:moveTo>
                      <a:pt x="0" y="0"/>
                    </a:moveTo>
                    <a:lnTo>
                      <a:pt x="40" y="57"/>
                    </a:lnTo>
                    <a:lnTo>
                      <a:pt x="83" y="116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1" name="Freeform 325"/>
              <p:cNvSpPr>
                <a:spLocks/>
              </p:cNvSpPr>
              <p:nvPr/>
            </p:nvSpPr>
            <p:spPr bwMode="auto">
              <a:xfrm>
                <a:off x="767" y="1936"/>
                <a:ext cx="43" cy="64"/>
              </a:xfrm>
              <a:custGeom>
                <a:avLst/>
                <a:gdLst>
                  <a:gd name="T0" fmla="*/ 0 w 84"/>
                  <a:gd name="T1" fmla="*/ 0 h 127"/>
                  <a:gd name="T2" fmla="*/ 42 w 84"/>
                  <a:gd name="T3" fmla="*/ 63 h 127"/>
                  <a:gd name="T4" fmla="*/ 84 w 84"/>
                  <a:gd name="T5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27">
                    <a:moveTo>
                      <a:pt x="0" y="0"/>
                    </a:moveTo>
                    <a:lnTo>
                      <a:pt x="42" y="63"/>
                    </a:lnTo>
                    <a:lnTo>
                      <a:pt x="84" y="127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2" name="Freeform 326"/>
              <p:cNvSpPr>
                <a:spLocks/>
              </p:cNvSpPr>
              <p:nvPr/>
            </p:nvSpPr>
            <p:spPr bwMode="auto">
              <a:xfrm>
                <a:off x="810" y="2000"/>
                <a:ext cx="42" cy="69"/>
              </a:xfrm>
              <a:custGeom>
                <a:avLst/>
                <a:gdLst>
                  <a:gd name="T0" fmla="*/ 0 w 85"/>
                  <a:gd name="T1" fmla="*/ 0 h 140"/>
                  <a:gd name="T2" fmla="*/ 43 w 85"/>
                  <a:gd name="T3" fmla="*/ 68 h 140"/>
                  <a:gd name="T4" fmla="*/ 85 w 85"/>
                  <a:gd name="T5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40">
                    <a:moveTo>
                      <a:pt x="0" y="0"/>
                    </a:moveTo>
                    <a:lnTo>
                      <a:pt x="43" y="68"/>
                    </a:lnTo>
                    <a:lnTo>
                      <a:pt x="85" y="140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3" name="Freeform 327"/>
              <p:cNvSpPr>
                <a:spLocks/>
              </p:cNvSpPr>
              <p:nvPr/>
            </p:nvSpPr>
            <p:spPr bwMode="auto">
              <a:xfrm>
                <a:off x="852" y="2069"/>
                <a:ext cx="41" cy="75"/>
              </a:xfrm>
              <a:custGeom>
                <a:avLst/>
                <a:gdLst>
                  <a:gd name="T0" fmla="*/ 0 w 83"/>
                  <a:gd name="T1" fmla="*/ 0 h 149"/>
                  <a:gd name="T2" fmla="*/ 40 w 83"/>
                  <a:gd name="T3" fmla="*/ 74 h 149"/>
                  <a:gd name="T4" fmla="*/ 83 w 83"/>
                  <a:gd name="T5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149">
                    <a:moveTo>
                      <a:pt x="0" y="0"/>
                    </a:moveTo>
                    <a:lnTo>
                      <a:pt x="40" y="74"/>
                    </a:lnTo>
                    <a:lnTo>
                      <a:pt x="83" y="149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4" name="Line 328"/>
              <p:cNvSpPr>
                <a:spLocks noChangeShapeType="1"/>
              </p:cNvSpPr>
              <p:nvPr/>
            </p:nvSpPr>
            <p:spPr bwMode="auto">
              <a:xfrm>
                <a:off x="893" y="2144"/>
                <a:ext cx="43" cy="75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5" name="Line 329"/>
              <p:cNvSpPr>
                <a:spLocks noChangeShapeType="1"/>
              </p:cNvSpPr>
              <p:nvPr/>
            </p:nvSpPr>
            <p:spPr bwMode="auto">
              <a:xfrm>
                <a:off x="936" y="2219"/>
                <a:ext cx="42" cy="76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6" name="Freeform 330"/>
              <p:cNvSpPr>
                <a:spLocks/>
              </p:cNvSpPr>
              <p:nvPr/>
            </p:nvSpPr>
            <p:spPr bwMode="auto">
              <a:xfrm>
                <a:off x="978" y="2295"/>
                <a:ext cx="42" cy="75"/>
              </a:xfrm>
              <a:custGeom>
                <a:avLst/>
                <a:gdLst>
                  <a:gd name="T0" fmla="*/ 0 w 85"/>
                  <a:gd name="T1" fmla="*/ 0 h 149"/>
                  <a:gd name="T2" fmla="*/ 42 w 85"/>
                  <a:gd name="T3" fmla="*/ 75 h 149"/>
                  <a:gd name="T4" fmla="*/ 85 w 85"/>
                  <a:gd name="T5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49">
                    <a:moveTo>
                      <a:pt x="0" y="0"/>
                    </a:moveTo>
                    <a:lnTo>
                      <a:pt x="42" y="75"/>
                    </a:lnTo>
                    <a:lnTo>
                      <a:pt x="85" y="149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7" name="Freeform 331"/>
              <p:cNvSpPr>
                <a:spLocks/>
              </p:cNvSpPr>
              <p:nvPr/>
            </p:nvSpPr>
            <p:spPr bwMode="auto">
              <a:xfrm>
                <a:off x="1020" y="2370"/>
                <a:ext cx="42" cy="72"/>
              </a:xfrm>
              <a:custGeom>
                <a:avLst/>
                <a:gdLst>
                  <a:gd name="T0" fmla="*/ 0 w 82"/>
                  <a:gd name="T1" fmla="*/ 0 h 145"/>
                  <a:gd name="T2" fmla="*/ 40 w 82"/>
                  <a:gd name="T3" fmla="*/ 74 h 145"/>
                  <a:gd name="T4" fmla="*/ 82 w 82"/>
                  <a:gd name="T5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145">
                    <a:moveTo>
                      <a:pt x="0" y="0"/>
                    </a:moveTo>
                    <a:lnTo>
                      <a:pt x="40" y="74"/>
                    </a:lnTo>
                    <a:lnTo>
                      <a:pt x="82" y="145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8" name="Freeform 332"/>
              <p:cNvSpPr>
                <a:spLocks/>
              </p:cNvSpPr>
              <p:nvPr/>
            </p:nvSpPr>
            <p:spPr bwMode="auto">
              <a:xfrm>
                <a:off x="1062" y="2442"/>
                <a:ext cx="42" cy="69"/>
              </a:xfrm>
              <a:custGeom>
                <a:avLst/>
                <a:gdLst>
                  <a:gd name="T0" fmla="*/ 0 w 85"/>
                  <a:gd name="T1" fmla="*/ 0 h 139"/>
                  <a:gd name="T2" fmla="*/ 43 w 85"/>
                  <a:gd name="T3" fmla="*/ 70 h 139"/>
                  <a:gd name="T4" fmla="*/ 85 w 85"/>
                  <a:gd name="T5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39">
                    <a:moveTo>
                      <a:pt x="0" y="0"/>
                    </a:moveTo>
                    <a:lnTo>
                      <a:pt x="43" y="70"/>
                    </a:lnTo>
                    <a:lnTo>
                      <a:pt x="85" y="139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09" name="Line 333"/>
              <p:cNvSpPr>
                <a:spLocks noChangeShapeType="1"/>
              </p:cNvSpPr>
              <p:nvPr/>
            </p:nvSpPr>
            <p:spPr bwMode="auto">
              <a:xfrm>
                <a:off x="1104" y="2511"/>
                <a:ext cx="42" cy="67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0" name="Freeform 334"/>
              <p:cNvSpPr>
                <a:spLocks/>
              </p:cNvSpPr>
              <p:nvPr/>
            </p:nvSpPr>
            <p:spPr bwMode="auto">
              <a:xfrm>
                <a:off x="1146" y="2578"/>
                <a:ext cx="43" cy="63"/>
              </a:xfrm>
              <a:custGeom>
                <a:avLst/>
                <a:gdLst>
                  <a:gd name="T0" fmla="*/ 0 w 84"/>
                  <a:gd name="T1" fmla="*/ 0 h 127"/>
                  <a:gd name="T2" fmla="*/ 42 w 84"/>
                  <a:gd name="T3" fmla="*/ 65 h 127"/>
                  <a:gd name="T4" fmla="*/ 84 w 84"/>
                  <a:gd name="T5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27">
                    <a:moveTo>
                      <a:pt x="0" y="0"/>
                    </a:moveTo>
                    <a:lnTo>
                      <a:pt x="42" y="65"/>
                    </a:lnTo>
                    <a:lnTo>
                      <a:pt x="84" y="127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1" name="Freeform 335"/>
              <p:cNvSpPr>
                <a:spLocks/>
              </p:cNvSpPr>
              <p:nvPr/>
            </p:nvSpPr>
            <p:spPr bwMode="auto">
              <a:xfrm>
                <a:off x="1189" y="2641"/>
                <a:ext cx="41" cy="60"/>
              </a:xfrm>
              <a:custGeom>
                <a:avLst/>
                <a:gdLst>
                  <a:gd name="T0" fmla="*/ 0 w 83"/>
                  <a:gd name="T1" fmla="*/ 0 h 120"/>
                  <a:gd name="T2" fmla="*/ 41 w 83"/>
                  <a:gd name="T3" fmla="*/ 61 h 120"/>
                  <a:gd name="T4" fmla="*/ 83 w 83"/>
                  <a:gd name="T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120">
                    <a:moveTo>
                      <a:pt x="0" y="0"/>
                    </a:moveTo>
                    <a:lnTo>
                      <a:pt x="41" y="61"/>
                    </a:lnTo>
                    <a:lnTo>
                      <a:pt x="83" y="120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2" name="Freeform 336"/>
              <p:cNvSpPr>
                <a:spLocks/>
              </p:cNvSpPr>
              <p:nvPr/>
            </p:nvSpPr>
            <p:spPr bwMode="auto">
              <a:xfrm>
                <a:off x="1230" y="2701"/>
                <a:ext cx="42" cy="57"/>
              </a:xfrm>
              <a:custGeom>
                <a:avLst/>
                <a:gdLst>
                  <a:gd name="T0" fmla="*/ 0 w 84"/>
                  <a:gd name="T1" fmla="*/ 0 h 114"/>
                  <a:gd name="T2" fmla="*/ 42 w 84"/>
                  <a:gd name="T3" fmla="*/ 57 h 114"/>
                  <a:gd name="T4" fmla="*/ 84 w 84"/>
                  <a:gd name="T5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14">
                    <a:moveTo>
                      <a:pt x="0" y="0"/>
                    </a:moveTo>
                    <a:lnTo>
                      <a:pt x="42" y="57"/>
                    </a:lnTo>
                    <a:lnTo>
                      <a:pt x="84" y="114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3" name="Freeform 337"/>
              <p:cNvSpPr>
                <a:spLocks/>
              </p:cNvSpPr>
              <p:nvPr/>
            </p:nvSpPr>
            <p:spPr bwMode="auto">
              <a:xfrm>
                <a:off x="1272" y="2758"/>
                <a:ext cx="43" cy="53"/>
              </a:xfrm>
              <a:custGeom>
                <a:avLst/>
                <a:gdLst>
                  <a:gd name="T0" fmla="*/ 0 w 85"/>
                  <a:gd name="T1" fmla="*/ 0 h 107"/>
                  <a:gd name="T2" fmla="*/ 43 w 85"/>
                  <a:gd name="T3" fmla="*/ 53 h 107"/>
                  <a:gd name="T4" fmla="*/ 85 w 85"/>
                  <a:gd name="T5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07">
                    <a:moveTo>
                      <a:pt x="0" y="0"/>
                    </a:moveTo>
                    <a:lnTo>
                      <a:pt x="43" y="53"/>
                    </a:lnTo>
                    <a:lnTo>
                      <a:pt x="85" y="107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4" name="Freeform 338"/>
              <p:cNvSpPr>
                <a:spLocks/>
              </p:cNvSpPr>
              <p:nvPr/>
            </p:nvSpPr>
            <p:spPr bwMode="auto">
              <a:xfrm>
                <a:off x="1315" y="2811"/>
                <a:ext cx="41" cy="52"/>
              </a:xfrm>
              <a:custGeom>
                <a:avLst/>
                <a:gdLst>
                  <a:gd name="T0" fmla="*/ 0 w 83"/>
                  <a:gd name="T1" fmla="*/ 0 h 103"/>
                  <a:gd name="T2" fmla="*/ 41 w 83"/>
                  <a:gd name="T3" fmla="*/ 51 h 103"/>
                  <a:gd name="T4" fmla="*/ 83 w 83"/>
                  <a:gd name="T5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103">
                    <a:moveTo>
                      <a:pt x="0" y="0"/>
                    </a:moveTo>
                    <a:lnTo>
                      <a:pt x="41" y="51"/>
                    </a:lnTo>
                    <a:lnTo>
                      <a:pt x="83" y="103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5" name="Freeform 339"/>
              <p:cNvSpPr>
                <a:spLocks/>
              </p:cNvSpPr>
              <p:nvPr/>
            </p:nvSpPr>
            <p:spPr bwMode="auto">
              <a:xfrm>
                <a:off x="1356" y="2863"/>
                <a:ext cx="42" cy="49"/>
              </a:xfrm>
              <a:custGeom>
                <a:avLst/>
                <a:gdLst>
                  <a:gd name="T0" fmla="*/ 0 w 84"/>
                  <a:gd name="T1" fmla="*/ 0 h 97"/>
                  <a:gd name="T2" fmla="*/ 42 w 84"/>
                  <a:gd name="T3" fmla="*/ 50 h 97"/>
                  <a:gd name="T4" fmla="*/ 84 w 84"/>
                  <a:gd name="T5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97">
                    <a:moveTo>
                      <a:pt x="0" y="0"/>
                    </a:moveTo>
                    <a:lnTo>
                      <a:pt x="42" y="50"/>
                    </a:lnTo>
                    <a:lnTo>
                      <a:pt x="84" y="97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6" name="Freeform 340"/>
              <p:cNvSpPr>
                <a:spLocks/>
              </p:cNvSpPr>
              <p:nvPr/>
            </p:nvSpPr>
            <p:spPr bwMode="auto">
              <a:xfrm>
                <a:off x="1398" y="2912"/>
                <a:ext cx="43" cy="46"/>
              </a:xfrm>
              <a:custGeom>
                <a:avLst/>
                <a:gdLst>
                  <a:gd name="T0" fmla="*/ 0 w 85"/>
                  <a:gd name="T1" fmla="*/ 0 h 92"/>
                  <a:gd name="T2" fmla="*/ 43 w 85"/>
                  <a:gd name="T3" fmla="*/ 46 h 92"/>
                  <a:gd name="T4" fmla="*/ 85 w 85"/>
                  <a:gd name="T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92">
                    <a:moveTo>
                      <a:pt x="0" y="0"/>
                    </a:moveTo>
                    <a:lnTo>
                      <a:pt x="43" y="46"/>
                    </a:lnTo>
                    <a:lnTo>
                      <a:pt x="85" y="92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7" name="Freeform 341"/>
              <p:cNvSpPr>
                <a:spLocks/>
              </p:cNvSpPr>
              <p:nvPr/>
            </p:nvSpPr>
            <p:spPr bwMode="auto">
              <a:xfrm>
                <a:off x="1441" y="2958"/>
                <a:ext cx="42" cy="43"/>
              </a:xfrm>
              <a:custGeom>
                <a:avLst/>
                <a:gdLst>
                  <a:gd name="T0" fmla="*/ 0 w 85"/>
                  <a:gd name="T1" fmla="*/ 0 h 87"/>
                  <a:gd name="T2" fmla="*/ 42 w 85"/>
                  <a:gd name="T3" fmla="*/ 45 h 87"/>
                  <a:gd name="T4" fmla="*/ 85 w 85"/>
                  <a:gd name="T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87">
                    <a:moveTo>
                      <a:pt x="0" y="0"/>
                    </a:moveTo>
                    <a:lnTo>
                      <a:pt x="42" y="45"/>
                    </a:lnTo>
                    <a:lnTo>
                      <a:pt x="85" y="87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8" name="Line 342"/>
              <p:cNvSpPr>
                <a:spLocks noChangeShapeType="1"/>
              </p:cNvSpPr>
              <p:nvPr/>
            </p:nvSpPr>
            <p:spPr bwMode="auto">
              <a:xfrm>
                <a:off x="1483" y="3001"/>
                <a:ext cx="41" cy="41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19" name="Freeform 343"/>
              <p:cNvSpPr>
                <a:spLocks/>
              </p:cNvSpPr>
              <p:nvPr/>
            </p:nvSpPr>
            <p:spPr bwMode="auto">
              <a:xfrm>
                <a:off x="1524" y="3042"/>
                <a:ext cx="43" cy="41"/>
              </a:xfrm>
              <a:custGeom>
                <a:avLst/>
                <a:gdLst>
                  <a:gd name="T0" fmla="*/ 0 w 85"/>
                  <a:gd name="T1" fmla="*/ 0 h 81"/>
                  <a:gd name="T2" fmla="*/ 43 w 85"/>
                  <a:gd name="T3" fmla="*/ 40 h 81"/>
                  <a:gd name="T4" fmla="*/ 85 w 85"/>
                  <a:gd name="T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81">
                    <a:moveTo>
                      <a:pt x="0" y="0"/>
                    </a:moveTo>
                    <a:lnTo>
                      <a:pt x="43" y="40"/>
                    </a:lnTo>
                    <a:lnTo>
                      <a:pt x="85" y="81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0" name="Freeform 344"/>
              <p:cNvSpPr>
                <a:spLocks/>
              </p:cNvSpPr>
              <p:nvPr/>
            </p:nvSpPr>
            <p:spPr bwMode="auto">
              <a:xfrm>
                <a:off x="1567" y="3083"/>
                <a:ext cx="42" cy="38"/>
              </a:xfrm>
              <a:custGeom>
                <a:avLst/>
                <a:gdLst>
                  <a:gd name="T0" fmla="*/ 0 w 85"/>
                  <a:gd name="T1" fmla="*/ 0 h 75"/>
                  <a:gd name="T2" fmla="*/ 42 w 85"/>
                  <a:gd name="T3" fmla="*/ 38 h 75"/>
                  <a:gd name="T4" fmla="*/ 85 w 85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75">
                    <a:moveTo>
                      <a:pt x="0" y="0"/>
                    </a:moveTo>
                    <a:lnTo>
                      <a:pt x="42" y="38"/>
                    </a:lnTo>
                    <a:lnTo>
                      <a:pt x="85" y="75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1" name="Line 345"/>
              <p:cNvSpPr>
                <a:spLocks noChangeShapeType="1"/>
              </p:cNvSpPr>
              <p:nvPr/>
            </p:nvSpPr>
            <p:spPr bwMode="auto">
              <a:xfrm>
                <a:off x="1609" y="3121"/>
                <a:ext cx="41" cy="36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2" name="Line 346"/>
              <p:cNvSpPr>
                <a:spLocks noChangeShapeType="1"/>
              </p:cNvSpPr>
              <p:nvPr/>
            </p:nvSpPr>
            <p:spPr bwMode="auto">
              <a:xfrm>
                <a:off x="1650" y="3157"/>
                <a:ext cx="43" cy="36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3" name="Line 347"/>
              <p:cNvSpPr>
                <a:spLocks noChangeShapeType="1"/>
              </p:cNvSpPr>
              <p:nvPr/>
            </p:nvSpPr>
            <p:spPr bwMode="auto">
              <a:xfrm>
                <a:off x="1693" y="3193"/>
                <a:ext cx="42" cy="35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4" name="Line 348"/>
              <p:cNvSpPr>
                <a:spLocks noChangeShapeType="1"/>
              </p:cNvSpPr>
              <p:nvPr/>
            </p:nvSpPr>
            <p:spPr bwMode="auto">
              <a:xfrm>
                <a:off x="1735" y="3228"/>
                <a:ext cx="42" cy="34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5" name="Line 349"/>
              <p:cNvSpPr>
                <a:spLocks noChangeShapeType="1"/>
              </p:cNvSpPr>
              <p:nvPr/>
            </p:nvSpPr>
            <p:spPr bwMode="auto">
              <a:xfrm>
                <a:off x="1777" y="3262"/>
                <a:ext cx="42" cy="35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6" name="Line 350"/>
              <p:cNvSpPr>
                <a:spLocks noChangeShapeType="1"/>
              </p:cNvSpPr>
              <p:nvPr/>
            </p:nvSpPr>
            <p:spPr bwMode="auto">
              <a:xfrm>
                <a:off x="1819" y="3297"/>
                <a:ext cx="42" cy="36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7" name="Line 351"/>
              <p:cNvSpPr>
                <a:spLocks noChangeShapeType="1"/>
              </p:cNvSpPr>
              <p:nvPr/>
            </p:nvSpPr>
            <p:spPr bwMode="auto">
              <a:xfrm>
                <a:off x="1861" y="3333"/>
                <a:ext cx="42" cy="37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8" name="Line 352"/>
              <p:cNvSpPr>
                <a:spLocks noChangeShapeType="1"/>
              </p:cNvSpPr>
              <p:nvPr/>
            </p:nvSpPr>
            <p:spPr bwMode="auto">
              <a:xfrm>
                <a:off x="1903" y="3370"/>
                <a:ext cx="42" cy="38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29" name="Line 353"/>
              <p:cNvSpPr>
                <a:spLocks noChangeShapeType="1"/>
              </p:cNvSpPr>
              <p:nvPr/>
            </p:nvSpPr>
            <p:spPr bwMode="auto">
              <a:xfrm>
                <a:off x="1945" y="3408"/>
                <a:ext cx="42" cy="38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0" name="Line 354"/>
              <p:cNvSpPr>
                <a:spLocks noChangeShapeType="1"/>
              </p:cNvSpPr>
              <p:nvPr/>
            </p:nvSpPr>
            <p:spPr bwMode="auto">
              <a:xfrm>
                <a:off x="1987" y="3446"/>
                <a:ext cx="42" cy="41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1" name="Line 355"/>
              <p:cNvSpPr>
                <a:spLocks noChangeShapeType="1"/>
              </p:cNvSpPr>
              <p:nvPr/>
            </p:nvSpPr>
            <p:spPr bwMode="auto">
              <a:xfrm>
                <a:off x="2029" y="3487"/>
                <a:ext cx="42" cy="42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2" name="Freeform 356"/>
              <p:cNvSpPr>
                <a:spLocks/>
              </p:cNvSpPr>
              <p:nvPr/>
            </p:nvSpPr>
            <p:spPr bwMode="auto">
              <a:xfrm>
                <a:off x="2071" y="3529"/>
                <a:ext cx="42" cy="45"/>
              </a:xfrm>
              <a:custGeom>
                <a:avLst/>
                <a:gdLst>
                  <a:gd name="T0" fmla="*/ 0 w 83"/>
                  <a:gd name="T1" fmla="*/ 0 h 88"/>
                  <a:gd name="T2" fmla="*/ 40 w 83"/>
                  <a:gd name="T3" fmla="*/ 44 h 88"/>
                  <a:gd name="T4" fmla="*/ 83 w 83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88">
                    <a:moveTo>
                      <a:pt x="0" y="0"/>
                    </a:moveTo>
                    <a:lnTo>
                      <a:pt x="40" y="44"/>
                    </a:lnTo>
                    <a:lnTo>
                      <a:pt x="83" y="88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3" name="Line 357"/>
              <p:cNvSpPr>
                <a:spLocks noChangeShapeType="1"/>
              </p:cNvSpPr>
              <p:nvPr/>
            </p:nvSpPr>
            <p:spPr bwMode="auto">
              <a:xfrm>
                <a:off x="2113" y="3574"/>
                <a:ext cx="42" cy="45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4" name="Freeform 358"/>
              <p:cNvSpPr>
                <a:spLocks/>
              </p:cNvSpPr>
              <p:nvPr/>
            </p:nvSpPr>
            <p:spPr bwMode="auto">
              <a:xfrm>
                <a:off x="2155" y="3619"/>
                <a:ext cx="42" cy="47"/>
              </a:xfrm>
              <a:custGeom>
                <a:avLst/>
                <a:gdLst>
                  <a:gd name="T0" fmla="*/ 0 w 85"/>
                  <a:gd name="T1" fmla="*/ 0 h 94"/>
                  <a:gd name="T2" fmla="*/ 43 w 85"/>
                  <a:gd name="T3" fmla="*/ 46 h 94"/>
                  <a:gd name="T4" fmla="*/ 85 w 85"/>
                  <a:gd name="T5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94">
                    <a:moveTo>
                      <a:pt x="0" y="0"/>
                    </a:moveTo>
                    <a:lnTo>
                      <a:pt x="43" y="46"/>
                    </a:lnTo>
                    <a:lnTo>
                      <a:pt x="85" y="94"/>
                    </a:lnTo>
                  </a:path>
                </a:pathLst>
              </a:custGeom>
              <a:noFill/>
              <a:ln w="23813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5" name="Line 359"/>
              <p:cNvSpPr>
                <a:spLocks noChangeShapeType="1"/>
              </p:cNvSpPr>
              <p:nvPr/>
            </p:nvSpPr>
            <p:spPr bwMode="auto">
              <a:xfrm>
                <a:off x="2197" y="3666"/>
                <a:ext cx="43" cy="46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6" name="Line 360"/>
              <p:cNvSpPr>
                <a:spLocks noChangeShapeType="1"/>
              </p:cNvSpPr>
              <p:nvPr/>
            </p:nvSpPr>
            <p:spPr bwMode="auto">
              <a:xfrm>
                <a:off x="2240" y="3712"/>
                <a:ext cx="41" cy="48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7" name="Line 361"/>
              <p:cNvSpPr>
                <a:spLocks noChangeShapeType="1"/>
              </p:cNvSpPr>
              <p:nvPr/>
            </p:nvSpPr>
            <p:spPr bwMode="auto">
              <a:xfrm>
                <a:off x="2281" y="3760"/>
                <a:ext cx="42" cy="49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8" name="Line 362"/>
              <p:cNvSpPr>
                <a:spLocks noChangeShapeType="1"/>
              </p:cNvSpPr>
              <p:nvPr/>
            </p:nvSpPr>
            <p:spPr bwMode="auto">
              <a:xfrm>
                <a:off x="2323" y="3809"/>
                <a:ext cx="43" cy="49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39" name="Line 363"/>
              <p:cNvSpPr>
                <a:spLocks noChangeShapeType="1"/>
              </p:cNvSpPr>
              <p:nvPr/>
            </p:nvSpPr>
            <p:spPr bwMode="auto">
              <a:xfrm>
                <a:off x="2366" y="3858"/>
                <a:ext cx="41" cy="49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0" name="Line 364"/>
              <p:cNvSpPr>
                <a:spLocks noChangeShapeType="1"/>
              </p:cNvSpPr>
              <p:nvPr/>
            </p:nvSpPr>
            <p:spPr bwMode="auto">
              <a:xfrm>
                <a:off x="2407" y="3907"/>
                <a:ext cx="42" cy="48"/>
              </a:xfrm>
              <a:prstGeom prst="line">
                <a:avLst/>
              </a:prstGeom>
              <a:noFill/>
              <a:ln w="23813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1" name="Freeform 365"/>
              <p:cNvSpPr>
                <a:spLocks/>
              </p:cNvSpPr>
              <p:nvPr/>
            </p:nvSpPr>
            <p:spPr bwMode="auto">
              <a:xfrm>
                <a:off x="515" y="1652"/>
                <a:ext cx="43" cy="160"/>
              </a:xfrm>
              <a:custGeom>
                <a:avLst/>
                <a:gdLst>
                  <a:gd name="T0" fmla="*/ 0 w 84"/>
                  <a:gd name="T1" fmla="*/ 0 h 318"/>
                  <a:gd name="T2" fmla="*/ 22 w 84"/>
                  <a:gd name="T3" fmla="*/ 81 h 318"/>
                  <a:gd name="T4" fmla="*/ 42 w 84"/>
                  <a:gd name="T5" fmla="*/ 164 h 318"/>
                  <a:gd name="T6" fmla="*/ 53 w 84"/>
                  <a:gd name="T7" fmla="*/ 204 h 318"/>
                  <a:gd name="T8" fmla="*/ 64 w 84"/>
                  <a:gd name="T9" fmla="*/ 245 h 318"/>
                  <a:gd name="T10" fmla="*/ 73 w 84"/>
                  <a:gd name="T11" fmla="*/ 283 h 318"/>
                  <a:gd name="T12" fmla="*/ 84 w 84"/>
                  <a:gd name="T13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318">
                    <a:moveTo>
                      <a:pt x="0" y="0"/>
                    </a:moveTo>
                    <a:lnTo>
                      <a:pt x="22" y="81"/>
                    </a:lnTo>
                    <a:lnTo>
                      <a:pt x="42" y="164"/>
                    </a:lnTo>
                    <a:lnTo>
                      <a:pt x="53" y="204"/>
                    </a:lnTo>
                    <a:lnTo>
                      <a:pt x="64" y="245"/>
                    </a:lnTo>
                    <a:lnTo>
                      <a:pt x="73" y="283"/>
                    </a:lnTo>
                    <a:lnTo>
                      <a:pt x="84" y="318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2" name="Freeform 366"/>
              <p:cNvSpPr>
                <a:spLocks/>
              </p:cNvSpPr>
              <p:nvPr/>
            </p:nvSpPr>
            <p:spPr bwMode="auto">
              <a:xfrm>
                <a:off x="558" y="1812"/>
                <a:ext cx="41" cy="117"/>
              </a:xfrm>
              <a:custGeom>
                <a:avLst/>
                <a:gdLst>
                  <a:gd name="T0" fmla="*/ 0 w 83"/>
                  <a:gd name="T1" fmla="*/ 0 h 234"/>
                  <a:gd name="T2" fmla="*/ 11 w 83"/>
                  <a:gd name="T3" fmla="*/ 34 h 234"/>
                  <a:gd name="T4" fmla="*/ 21 w 83"/>
                  <a:gd name="T5" fmla="*/ 63 h 234"/>
                  <a:gd name="T6" fmla="*/ 32 w 83"/>
                  <a:gd name="T7" fmla="*/ 91 h 234"/>
                  <a:gd name="T8" fmla="*/ 41 w 83"/>
                  <a:gd name="T9" fmla="*/ 118 h 234"/>
                  <a:gd name="T10" fmla="*/ 52 w 83"/>
                  <a:gd name="T11" fmla="*/ 144 h 234"/>
                  <a:gd name="T12" fmla="*/ 63 w 83"/>
                  <a:gd name="T13" fmla="*/ 172 h 234"/>
                  <a:gd name="T14" fmla="*/ 72 w 83"/>
                  <a:gd name="T15" fmla="*/ 201 h 234"/>
                  <a:gd name="T16" fmla="*/ 83 w 83"/>
                  <a:gd name="T1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234">
                    <a:moveTo>
                      <a:pt x="0" y="0"/>
                    </a:moveTo>
                    <a:lnTo>
                      <a:pt x="11" y="34"/>
                    </a:lnTo>
                    <a:lnTo>
                      <a:pt x="21" y="63"/>
                    </a:lnTo>
                    <a:lnTo>
                      <a:pt x="32" y="91"/>
                    </a:lnTo>
                    <a:lnTo>
                      <a:pt x="41" y="118"/>
                    </a:lnTo>
                    <a:lnTo>
                      <a:pt x="52" y="144"/>
                    </a:lnTo>
                    <a:lnTo>
                      <a:pt x="63" y="172"/>
                    </a:lnTo>
                    <a:lnTo>
                      <a:pt x="72" y="201"/>
                    </a:lnTo>
                    <a:lnTo>
                      <a:pt x="83" y="234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3" name="Freeform 367"/>
              <p:cNvSpPr>
                <a:spLocks/>
              </p:cNvSpPr>
              <p:nvPr/>
            </p:nvSpPr>
            <p:spPr bwMode="auto">
              <a:xfrm>
                <a:off x="599" y="1929"/>
                <a:ext cx="42" cy="157"/>
              </a:xfrm>
              <a:custGeom>
                <a:avLst/>
                <a:gdLst>
                  <a:gd name="T0" fmla="*/ 0 w 85"/>
                  <a:gd name="T1" fmla="*/ 0 h 315"/>
                  <a:gd name="T2" fmla="*/ 11 w 85"/>
                  <a:gd name="T3" fmla="*/ 35 h 315"/>
                  <a:gd name="T4" fmla="*/ 20 w 85"/>
                  <a:gd name="T5" fmla="*/ 72 h 315"/>
                  <a:gd name="T6" fmla="*/ 42 w 85"/>
                  <a:gd name="T7" fmla="*/ 149 h 315"/>
                  <a:gd name="T8" fmla="*/ 63 w 85"/>
                  <a:gd name="T9" fmla="*/ 230 h 315"/>
                  <a:gd name="T10" fmla="*/ 85 w 85"/>
                  <a:gd name="T11" fmla="*/ 315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5" h="315">
                    <a:moveTo>
                      <a:pt x="0" y="0"/>
                    </a:moveTo>
                    <a:lnTo>
                      <a:pt x="11" y="35"/>
                    </a:lnTo>
                    <a:lnTo>
                      <a:pt x="20" y="72"/>
                    </a:lnTo>
                    <a:lnTo>
                      <a:pt x="42" y="149"/>
                    </a:lnTo>
                    <a:lnTo>
                      <a:pt x="63" y="230"/>
                    </a:lnTo>
                    <a:lnTo>
                      <a:pt x="85" y="315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4" name="Freeform 368"/>
              <p:cNvSpPr>
                <a:spLocks/>
              </p:cNvSpPr>
              <p:nvPr/>
            </p:nvSpPr>
            <p:spPr bwMode="auto">
              <a:xfrm>
                <a:off x="641" y="2086"/>
                <a:ext cx="43" cy="186"/>
              </a:xfrm>
              <a:custGeom>
                <a:avLst/>
                <a:gdLst>
                  <a:gd name="T0" fmla="*/ 0 w 84"/>
                  <a:gd name="T1" fmla="*/ 0 h 372"/>
                  <a:gd name="T2" fmla="*/ 11 w 84"/>
                  <a:gd name="T3" fmla="*/ 44 h 372"/>
                  <a:gd name="T4" fmla="*/ 20 w 84"/>
                  <a:gd name="T5" fmla="*/ 88 h 372"/>
                  <a:gd name="T6" fmla="*/ 42 w 84"/>
                  <a:gd name="T7" fmla="*/ 182 h 372"/>
                  <a:gd name="T8" fmla="*/ 64 w 84"/>
                  <a:gd name="T9" fmla="*/ 276 h 372"/>
                  <a:gd name="T10" fmla="*/ 84 w 84"/>
                  <a:gd name="T11" fmla="*/ 372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372">
                    <a:moveTo>
                      <a:pt x="0" y="0"/>
                    </a:moveTo>
                    <a:lnTo>
                      <a:pt x="11" y="44"/>
                    </a:lnTo>
                    <a:lnTo>
                      <a:pt x="20" y="88"/>
                    </a:lnTo>
                    <a:lnTo>
                      <a:pt x="42" y="182"/>
                    </a:lnTo>
                    <a:lnTo>
                      <a:pt x="64" y="276"/>
                    </a:lnTo>
                    <a:lnTo>
                      <a:pt x="84" y="372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5" name="Freeform 369"/>
              <p:cNvSpPr>
                <a:spLocks/>
              </p:cNvSpPr>
              <p:nvPr/>
            </p:nvSpPr>
            <p:spPr bwMode="auto">
              <a:xfrm>
                <a:off x="684" y="2272"/>
                <a:ext cx="42" cy="193"/>
              </a:xfrm>
              <a:custGeom>
                <a:avLst/>
                <a:gdLst>
                  <a:gd name="T0" fmla="*/ 0 w 85"/>
                  <a:gd name="T1" fmla="*/ 0 h 387"/>
                  <a:gd name="T2" fmla="*/ 22 w 85"/>
                  <a:gd name="T3" fmla="*/ 96 h 387"/>
                  <a:gd name="T4" fmla="*/ 43 w 85"/>
                  <a:gd name="T5" fmla="*/ 193 h 387"/>
                  <a:gd name="T6" fmla="*/ 65 w 85"/>
                  <a:gd name="T7" fmla="*/ 291 h 387"/>
                  <a:gd name="T8" fmla="*/ 85 w 85"/>
                  <a:gd name="T9" fmla="*/ 387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387">
                    <a:moveTo>
                      <a:pt x="0" y="0"/>
                    </a:moveTo>
                    <a:lnTo>
                      <a:pt x="22" y="96"/>
                    </a:lnTo>
                    <a:lnTo>
                      <a:pt x="43" y="193"/>
                    </a:lnTo>
                    <a:lnTo>
                      <a:pt x="65" y="291"/>
                    </a:lnTo>
                    <a:lnTo>
                      <a:pt x="85" y="387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6" name="Freeform 370"/>
              <p:cNvSpPr>
                <a:spLocks/>
              </p:cNvSpPr>
              <p:nvPr/>
            </p:nvSpPr>
            <p:spPr bwMode="auto">
              <a:xfrm>
                <a:off x="726" y="2465"/>
                <a:ext cx="41" cy="184"/>
              </a:xfrm>
              <a:custGeom>
                <a:avLst/>
                <a:gdLst>
                  <a:gd name="T0" fmla="*/ 0 w 83"/>
                  <a:gd name="T1" fmla="*/ 0 h 368"/>
                  <a:gd name="T2" fmla="*/ 20 w 83"/>
                  <a:gd name="T3" fmla="*/ 93 h 368"/>
                  <a:gd name="T4" fmla="*/ 40 w 83"/>
                  <a:gd name="T5" fmla="*/ 187 h 368"/>
                  <a:gd name="T6" fmla="*/ 62 w 83"/>
                  <a:gd name="T7" fmla="*/ 278 h 368"/>
                  <a:gd name="T8" fmla="*/ 83 w 83"/>
                  <a:gd name="T9" fmla="*/ 368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368">
                    <a:moveTo>
                      <a:pt x="0" y="0"/>
                    </a:moveTo>
                    <a:lnTo>
                      <a:pt x="20" y="93"/>
                    </a:lnTo>
                    <a:lnTo>
                      <a:pt x="40" y="187"/>
                    </a:lnTo>
                    <a:lnTo>
                      <a:pt x="62" y="278"/>
                    </a:lnTo>
                    <a:lnTo>
                      <a:pt x="83" y="368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7" name="Freeform 371"/>
              <p:cNvSpPr>
                <a:spLocks/>
              </p:cNvSpPr>
              <p:nvPr/>
            </p:nvSpPr>
            <p:spPr bwMode="auto">
              <a:xfrm>
                <a:off x="767" y="2649"/>
                <a:ext cx="43" cy="170"/>
              </a:xfrm>
              <a:custGeom>
                <a:avLst/>
                <a:gdLst>
                  <a:gd name="T0" fmla="*/ 0 w 84"/>
                  <a:gd name="T1" fmla="*/ 0 h 338"/>
                  <a:gd name="T2" fmla="*/ 20 w 84"/>
                  <a:gd name="T3" fmla="*/ 88 h 338"/>
                  <a:gd name="T4" fmla="*/ 42 w 84"/>
                  <a:gd name="T5" fmla="*/ 173 h 338"/>
                  <a:gd name="T6" fmla="*/ 62 w 84"/>
                  <a:gd name="T7" fmla="*/ 257 h 338"/>
                  <a:gd name="T8" fmla="*/ 84 w 84"/>
                  <a:gd name="T9" fmla="*/ 338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338">
                    <a:moveTo>
                      <a:pt x="0" y="0"/>
                    </a:moveTo>
                    <a:lnTo>
                      <a:pt x="20" y="88"/>
                    </a:lnTo>
                    <a:lnTo>
                      <a:pt x="42" y="173"/>
                    </a:lnTo>
                    <a:lnTo>
                      <a:pt x="62" y="257"/>
                    </a:lnTo>
                    <a:lnTo>
                      <a:pt x="84" y="338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8" name="Freeform 372"/>
              <p:cNvSpPr>
                <a:spLocks/>
              </p:cNvSpPr>
              <p:nvPr/>
            </p:nvSpPr>
            <p:spPr bwMode="auto">
              <a:xfrm>
                <a:off x="810" y="2819"/>
                <a:ext cx="42" cy="154"/>
              </a:xfrm>
              <a:custGeom>
                <a:avLst/>
                <a:gdLst>
                  <a:gd name="T0" fmla="*/ 0 w 85"/>
                  <a:gd name="T1" fmla="*/ 0 h 310"/>
                  <a:gd name="T2" fmla="*/ 22 w 85"/>
                  <a:gd name="T3" fmla="*/ 80 h 310"/>
                  <a:gd name="T4" fmla="*/ 43 w 85"/>
                  <a:gd name="T5" fmla="*/ 159 h 310"/>
                  <a:gd name="T6" fmla="*/ 65 w 85"/>
                  <a:gd name="T7" fmla="*/ 236 h 310"/>
                  <a:gd name="T8" fmla="*/ 85 w 85"/>
                  <a:gd name="T9" fmla="*/ 310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310">
                    <a:moveTo>
                      <a:pt x="0" y="0"/>
                    </a:moveTo>
                    <a:lnTo>
                      <a:pt x="22" y="80"/>
                    </a:lnTo>
                    <a:lnTo>
                      <a:pt x="43" y="159"/>
                    </a:lnTo>
                    <a:lnTo>
                      <a:pt x="65" y="236"/>
                    </a:lnTo>
                    <a:lnTo>
                      <a:pt x="85" y="310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49" name="Freeform 373"/>
              <p:cNvSpPr>
                <a:spLocks/>
              </p:cNvSpPr>
              <p:nvPr/>
            </p:nvSpPr>
            <p:spPr bwMode="auto">
              <a:xfrm>
                <a:off x="852" y="2973"/>
                <a:ext cx="41" cy="140"/>
              </a:xfrm>
              <a:custGeom>
                <a:avLst/>
                <a:gdLst>
                  <a:gd name="T0" fmla="*/ 0 w 83"/>
                  <a:gd name="T1" fmla="*/ 0 h 280"/>
                  <a:gd name="T2" fmla="*/ 20 w 83"/>
                  <a:gd name="T3" fmla="*/ 72 h 280"/>
                  <a:gd name="T4" fmla="*/ 40 w 83"/>
                  <a:gd name="T5" fmla="*/ 143 h 280"/>
                  <a:gd name="T6" fmla="*/ 62 w 83"/>
                  <a:gd name="T7" fmla="*/ 211 h 280"/>
                  <a:gd name="T8" fmla="*/ 83 w 83"/>
                  <a:gd name="T9" fmla="*/ 28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280">
                    <a:moveTo>
                      <a:pt x="0" y="0"/>
                    </a:moveTo>
                    <a:lnTo>
                      <a:pt x="20" y="72"/>
                    </a:lnTo>
                    <a:lnTo>
                      <a:pt x="40" y="143"/>
                    </a:lnTo>
                    <a:lnTo>
                      <a:pt x="62" y="211"/>
                    </a:lnTo>
                    <a:lnTo>
                      <a:pt x="83" y="280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0" name="Freeform 374"/>
              <p:cNvSpPr>
                <a:spLocks/>
              </p:cNvSpPr>
              <p:nvPr/>
            </p:nvSpPr>
            <p:spPr bwMode="auto">
              <a:xfrm>
                <a:off x="893" y="3113"/>
                <a:ext cx="43" cy="128"/>
              </a:xfrm>
              <a:custGeom>
                <a:avLst/>
                <a:gdLst>
                  <a:gd name="T0" fmla="*/ 0 w 84"/>
                  <a:gd name="T1" fmla="*/ 0 h 255"/>
                  <a:gd name="T2" fmla="*/ 20 w 84"/>
                  <a:gd name="T3" fmla="*/ 66 h 255"/>
                  <a:gd name="T4" fmla="*/ 42 w 84"/>
                  <a:gd name="T5" fmla="*/ 130 h 255"/>
                  <a:gd name="T6" fmla="*/ 62 w 84"/>
                  <a:gd name="T7" fmla="*/ 193 h 255"/>
                  <a:gd name="T8" fmla="*/ 84 w 84"/>
                  <a:gd name="T9" fmla="*/ 255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255">
                    <a:moveTo>
                      <a:pt x="0" y="0"/>
                    </a:moveTo>
                    <a:lnTo>
                      <a:pt x="20" y="66"/>
                    </a:lnTo>
                    <a:lnTo>
                      <a:pt x="42" y="130"/>
                    </a:lnTo>
                    <a:lnTo>
                      <a:pt x="62" y="193"/>
                    </a:lnTo>
                    <a:lnTo>
                      <a:pt x="84" y="255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1" name="Freeform 375"/>
              <p:cNvSpPr>
                <a:spLocks/>
              </p:cNvSpPr>
              <p:nvPr/>
            </p:nvSpPr>
            <p:spPr bwMode="auto">
              <a:xfrm>
                <a:off x="936" y="3241"/>
                <a:ext cx="42" cy="116"/>
              </a:xfrm>
              <a:custGeom>
                <a:avLst/>
                <a:gdLst>
                  <a:gd name="T0" fmla="*/ 0 w 85"/>
                  <a:gd name="T1" fmla="*/ 0 h 232"/>
                  <a:gd name="T2" fmla="*/ 21 w 85"/>
                  <a:gd name="T3" fmla="*/ 61 h 232"/>
                  <a:gd name="T4" fmla="*/ 43 w 85"/>
                  <a:gd name="T5" fmla="*/ 118 h 232"/>
                  <a:gd name="T6" fmla="*/ 65 w 85"/>
                  <a:gd name="T7" fmla="*/ 177 h 232"/>
                  <a:gd name="T8" fmla="*/ 85 w 85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232">
                    <a:moveTo>
                      <a:pt x="0" y="0"/>
                    </a:moveTo>
                    <a:lnTo>
                      <a:pt x="21" y="61"/>
                    </a:lnTo>
                    <a:lnTo>
                      <a:pt x="43" y="118"/>
                    </a:lnTo>
                    <a:lnTo>
                      <a:pt x="65" y="177"/>
                    </a:lnTo>
                    <a:lnTo>
                      <a:pt x="85" y="232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2" name="Freeform 376"/>
              <p:cNvSpPr>
                <a:spLocks/>
              </p:cNvSpPr>
              <p:nvPr/>
            </p:nvSpPr>
            <p:spPr bwMode="auto">
              <a:xfrm>
                <a:off x="978" y="3357"/>
                <a:ext cx="42" cy="106"/>
              </a:xfrm>
              <a:custGeom>
                <a:avLst/>
                <a:gdLst>
                  <a:gd name="T0" fmla="*/ 0 w 85"/>
                  <a:gd name="T1" fmla="*/ 0 h 212"/>
                  <a:gd name="T2" fmla="*/ 42 w 85"/>
                  <a:gd name="T3" fmla="*/ 109 h 212"/>
                  <a:gd name="T4" fmla="*/ 85 w 85"/>
                  <a:gd name="T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212">
                    <a:moveTo>
                      <a:pt x="0" y="0"/>
                    </a:moveTo>
                    <a:lnTo>
                      <a:pt x="42" y="109"/>
                    </a:lnTo>
                    <a:lnTo>
                      <a:pt x="85" y="212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3" name="Freeform 377"/>
              <p:cNvSpPr>
                <a:spLocks/>
              </p:cNvSpPr>
              <p:nvPr/>
            </p:nvSpPr>
            <p:spPr bwMode="auto">
              <a:xfrm>
                <a:off x="1020" y="3463"/>
                <a:ext cx="42" cy="97"/>
              </a:xfrm>
              <a:custGeom>
                <a:avLst/>
                <a:gdLst>
                  <a:gd name="T0" fmla="*/ 0 w 82"/>
                  <a:gd name="T1" fmla="*/ 0 h 193"/>
                  <a:gd name="T2" fmla="*/ 40 w 82"/>
                  <a:gd name="T3" fmla="*/ 100 h 193"/>
                  <a:gd name="T4" fmla="*/ 82 w 82"/>
                  <a:gd name="T5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193">
                    <a:moveTo>
                      <a:pt x="0" y="0"/>
                    </a:moveTo>
                    <a:lnTo>
                      <a:pt x="40" y="100"/>
                    </a:lnTo>
                    <a:lnTo>
                      <a:pt x="82" y="193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4" name="Freeform 378"/>
              <p:cNvSpPr>
                <a:spLocks/>
              </p:cNvSpPr>
              <p:nvPr/>
            </p:nvSpPr>
            <p:spPr bwMode="auto">
              <a:xfrm>
                <a:off x="1062" y="3560"/>
                <a:ext cx="42" cy="89"/>
              </a:xfrm>
              <a:custGeom>
                <a:avLst/>
                <a:gdLst>
                  <a:gd name="T0" fmla="*/ 0 w 85"/>
                  <a:gd name="T1" fmla="*/ 0 h 179"/>
                  <a:gd name="T2" fmla="*/ 43 w 85"/>
                  <a:gd name="T3" fmla="*/ 91 h 179"/>
                  <a:gd name="T4" fmla="*/ 85 w 85"/>
                  <a:gd name="T5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79">
                    <a:moveTo>
                      <a:pt x="0" y="0"/>
                    </a:moveTo>
                    <a:lnTo>
                      <a:pt x="43" y="91"/>
                    </a:lnTo>
                    <a:lnTo>
                      <a:pt x="85" y="179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5" name="Freeform 379"/>
              <p:cNvSpPr>
                <a:spLocks/>
              </p:cNvSpPr>
              <p:nvPr/>
            </p:nvSpPr>
            <p:spPr bwMode="auto">
              <a:xfrm>
                <a:off x="1104" y="3649"/>
                <a:ext cx="42" cy="83"/>
              </a:xfrm>
              <a:custGeom>
                <a:avLst/>
                <a:gdLst>
                  <a:gd name="T0" fmla="*/ 0 w 85"/>
                  <a:gd name="T1" fmla="*/ 0 h 166"/>
                  <a:gd name="T2" fmla="*/ 42 w 85"/>
                  <a:gd name="T3" fmla="*/ 85 h 166"/>
                  <a:gd name="T4" fmla="*/ 85 w 85"/>
                  <a:gd name="T5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166">
                    <a:moveTo>
                      <a:pt x="0" y="0"/>
                    </a:moveTo>
                    <a:lnTo>
                      <a:pt x="42" y="85"/>
                    </a:lnTo>
                    <a:lnTo>
                      <a:pt x="85" y="166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6" name="Freeform 380"/>
              <p:cNvSpPr>
                <a:spLocks/>
              </p:cNvSpPr>
              <p:nvPr/>
            </p:nvSpPr>
            <p:spPr bwMode="auto">
              <a:xfrm>
                <a:off x="1146" y="3732"/>
                <a:ext cx="43" cy="76"/>
              </a:xfrm>
              <a:custGeom>
                <a:avLst/>
                <a:gdLst>
                  <a:gd name="T0" fmla="*/ 0 w 84"/>
                  <a:gd name="T1" fmla="*/ 0 h 152"/>
                  <a:gd name="T2" fmla="*/ 42 w 84"/>
                  <a:gd name="T3" fmla="*/ 77 h 152"/>
                  <a:gd name="T4" fmla="*/ 84 w 84"/>
                  <a:gd name="T5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52">
                    <a:moveTo>
                      <a:pt x="0" y="0"/>
                    </a:moveTo>
                    <a:lnTo>
                      <a:pt x="42" y="77"/>
                    </a:lnTo>
                    <a:lnTo>
                      <a:pt x="84" y="152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7" name="Freeform 381"/>
              <p:cNvSpPr>
                <a:spLocks/>
              </p:cNvSpPr>
              <p:nvPr/>
            </p:nvSpPr>
            <p:spPr bwMode="auto">
              <a:xfrm>
                <a:off x="1189" y="3808"/>
                <a:ext cx="41" cy="71"/>
              </a:xfrm>
              <a:custGeom>
                <a:avLst/>
                <a:gdLst>
                  <a:gd name="T0" fmla="*/ 0 w 83"/>
                  <a:gd name="T1" fmla="*/ 0 h 142"/>
                  <a:gd name="T2" fmla="*/ 41 w 83"/>
                  <a:gd name="T3" fmla="*/ 72 h 142"/>
                  <a:gd name="T4" fmla="*/ 83 w 83"/>
                  <a:gd name="T5" fmla="*/ 142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142">
                    <a:moveTo>
                      <a:pt x="0" y="0"/>
                    </a:moveTo>
                    <a:lnTo>
                      <a:pt x="41" y="72"/>
                    </a:lnTo>
                    <a:lnTo>
                      <a:pt x="83" y="142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8" name="Freeform 382"/>
              <p:cNvSpPr>
                <a:spLocks/>
              </p:cNvSpPr>
              <p:nvPr/>
            </p:nvSpPr>
            <p:spPr bwMode="auto">
              <a:xfrm>
                <a:off x="1230" y="3879"/>
                <a:ext cx="42" cy="66"/>
              </a:xfrm>
              <a:custGeom>
                <a:avLst/>
                <a:gdLst>
                  <a:gd name="T0" fmla="*/ 0 w 84"/>
                  <a:gd name="T1" fmla="*/ 0 h 133"/>
                  <a:gd name="T2" fmla="*/ 42 w 84"/>
                  <a:gd name="T3" fmla="*/ 66 h 133"/>
                  <a:gd name="T4" fmla="*/ 84 w 84"/>
                  <a:gd name="T5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" h="133">
                    <a:moveTo>
                      <a:pt x="0" y="0"/>
                    </a:moveTo>
                    <a:lnTo>
                      <a:pt x="42" y="66"/>
                    </a:lnTo>
                    <a:lnTo>
                      <a:pt x="84" y="133"/>
                    </a:lnTo>
                  </a:path>
                </a:pathLst>
              </a:custGeom>
              <a:noFill/>
              <a:ln w="23813">
                <a:solidFill>
                  <a:srgbClr val="808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59" name="Freeform 383"/>
              <p:cNvSpPr>
                <a:spLocks/>
              </p:cNvSpPr>
              <p:nvPr/>
            </p:nvSpPr>
            <p:spPr bwMode="auto">
              <a:xfrm>
                <a:off x="515" y="1652"/>
                <a:ext cx="43" cy="575"/>
              </a:xfrm>
              <a:custGeom>
                <a:avLst/>
                <a:gdLst>
                  <a:gd name="T0" fmla="*/ 0 w 84"/>
                  <a:gd name="T1" fmla="*/ 0 h 1149"/>
                  <a:gd name="T2" fmla="*/ 11 w 84"/>
                  <a:gd name="T3" fmla="*/ 145 h 1149"/>
                  <a:gd name="T4" fmla="*/ 22 w 84"/>
                  <a:gd name="T5" fmla="*/ 295 h 1149"/>
                  <a:gd name="T6" fmla="*/ 31 w 84"/>
                  <a:gd name="T7" fmla="*/ 445 h 1149"/>
                  <a:gd name="T8" fmla="*/ 42 w 84"/>
                  <a:gd name="T9" fmla="*/ 595 h 1149"/>
                  <a:gd name="T10" fmla="*/ 53 w 84"/>
                  <a:gd name="T11" fmla="*/ 742 h 1149"/>
                  <a:gd name="T12" fmla="*/ 59 w 84"/>
                  <a:gd name="T13" fmla="*/ 814 h 1149"/>
                  <a:gd name="T14" fmla="*/ 64 w 84"/>
                  <a:gd name="T15" fmla="*/ 884 h 1149"/>
                  <a:gd name="T16" fmla="*/ 68 w 84"/>
                  <a:gd name="T17" fmla="*/ 954 h 1149"/>
                  <a:gd name="T18" fmla="*/ 73 w 84"/>
                  <a:gd name="T19" fmla="*/ 1020 h 1149"/>
                  <a:gd name="T20" fmla="*/ 79 w 84"/>
                  <a:gd name="T21" fmla="*/ 1086 h 1149"/>
                  <a:gd name="T22" fmla="*/ 84 w 84"/>
                  <a:gd name="T23" fmla="*/ 1149 h 1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1149">
                    <a:moveTo>
                      <a:pt x="0" y="0"/>
                    </a:moveTo>
                    <a:lnTo>
                      <a:pt x="11" y="145"/>
                    </a:lnTo>
                    <a:lnTo>
                      <a:pt x="22" y="295"/>
                    </a:lnTo>
                    <a:lnTo>
                      <a:pt x="31" y="445"/>
                    </a:lnTo>
                    <a:lnTo>
                      <a:pt x="42" y="595"/>
                    </a:lnTo>
                    <a:lnTo>
                      <a:pt x="53" y="742"/>
                    </a:lnTo>
                    <a:lnTo>
                      <a:pt x="59" y="814"/>
                    </a:lnTo>
                    <a:lnTo>
                      <a:pt x="64" y="884"/>
                    </a:lnTo>
                    <a:lnTo>
                      <a:pt x="68" y="954"/>
                    </a:lnTo>
                    <a:lnTo>
                      <a:pt x="73" y="1020"/>
                    </a:lnTo>
                    <a:lnTo>
                      <a:pt x="79" y="1086"/>
                    </a:lnTo>
                    <a:lnTo>
                      <a:pt x="84" y="1149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0" name="Freeform 384"/>
              <p:cNvSpPr>
                <a:spLocks/>
              </p:cNvSpPr>
              <p:nvPr/>
            </p:nvSpPr>
            <p:spPr bwMode="auto">
              <a:xfrm>
                <a:off x="558" y="2227"/>
                <a:ext cx="41" cy="415"/>
              </a:xfrm>
              <a:custGeom>
                <a:avLst/>
                <a:gdLst>
                  <a:gd name="T0" fmla="*/ 0 w 83"/>
                  <a:gd name="T1" fmla="*/ 0 h 830"/>
                  <a:gd name="T2" fmla="*/ 6 w 83"/>
                  <a:gd name="T3" fmla="*/ 60 h 830"/>
                  <a:gd name="T4" fmla="*/ 11 w 83"/>
                  <a:gd name="T5" fmla="*/ 119 h 830"/>
                  <a:gd name="T6" fmla="*/ 15 w 83"/>
                  <a:gd name="T7" fmla="*/ 176 h 830"/>
                  <a:gd name="T8" fmla="*/ 21 w 83"/>
                  <a:gd name="T9" fmla="*/ 232 h 830"/>
                  <a:gd name="T10" fmla="*/ 26 w 83"/>
                  <a:gd name="T11" fmla="*/ 285 h 830"/>
                  <a:gd name="T12" fmla="*/ 32 w 83"/>
                  <a:gd name="T13" fmla="*/ 338 h 830"/>
                  <a:gd name="T14" fmla="*/ 41 w 83"/>
                  <a:gd name="T15" fmla="*/ 440 h 830"/>
                  <a:gd name="T16" fmla="*/ 52 w 83"/>
                  <a:gd name="T17" fmla="*/ 539 h 830"/>
                  <a:gd name="T18" fmla="*/ 63 w 83"/>
                  <a:gd name="T19" fmla="*/ 637 h 830"/>
                  <a:gd name="T20" fmla="*/ 72 w 83"/>
                  <a:gd name="T21" fmla="*/ 732 h 830"/>
                  <a:gd name="T22" fmla="*/ 83 w 83"/>
                  <a:gd name="T23" fmla="*/ 830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" h="830">
                    <a:moveTo>
                      <a:pt x="0" y="0"/>
                    </a:moveTo>
                    <a:lnTo>
                      <a:pt x="6" y="60"/>
                    </a:lnTo>
                    <a:lnTo>
                      <a:pt x="11" y="119"/>
                    </a:lnTo>
                    <a:lnTo>
                      <a:pt x="15" y="176"/>
                    </a:lnTo>
                    <a:lnTo>
                      <a:pt x="21" y="232"/>
                    </a:lnTo>
                    <a:lnTo>
                      <a:pt x="26" y="285"/>
                    </a:lnTo>
                    <a:lnTo>
                      <a:pt x="32" y="338"/>
                    </a:lnTo>
                    <a:lnTo>
                      <a:pt x="41" y="440"/>
                    </a:lnTo>
                    <a:lnTo>
                      <a:pt x="52" y="539"/>
                    </a:lnTo>
                    <a:lnTo>
                      <a:pt x="63" y="637"/>
                    </a:lnTo>
                    <a:lnTo>
                      <a:pt x="72" y="732"/>
                    </a:lnTo>
                    <a:lnTo>
                      <a:pt x="83" y="830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1" name="Freeform 385"/>
              <p:cNvSpPr>
                <a:spLocks/>
              </p:cNvSpPr>
              <p:nvPr/>
            </p:nvSpPr>
            <p:spPr bwMode="auto">
              <a:xfrm>
                <a:off x="599" y="2642"/>
                <a:ext cx="42" cy="371"/>
              </a:xfrm>
              <a:custGeom>
                <a:avLst/>
                <a:gdLst>
                  <a:gd name="T0" fmla="*/ 0 w 85"/>
                  <a:gd name="T1" fmla="*/ 0 h 742"/>
                  <a:gd name="T2" fmla="*/ 20 w 85"/>
                  <a:gd name="T3" fmla="*/ 195 h 742"/>
                  <a:gd name="T4" fmla="*/ 31 w 85"/>
                  <a:gd name="T5" fmla="*/ 289 h 742"/>
                  <a:gd name="T6" fmla="*/ 42 w 85"/>
                  <a:gd name="T7" fmla="*/ 383 h 742"/>
                  <a:gd name="T8" fmla="*/ 53 w 85"/>
                  <a:gd name="T9" fmla="*/ 477 h 742"/>
                  <a:gd name="T10" fmla="*/ 63 w 85"/>
                  <a:gd name="T11" fmla="*/ 567 h 742"/>
                  <a:gd name="T12" fmla="*/ 74 w 85"/>
                  <a:gd name="T13" fmla="*/ 655 h 742"/>
                  <a:gd name="T14" fmla="*/ 85 w 85"/>
                  <a:gd name="T15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742">
                    <a:moveTo>
                      <a:pt x="0" y="0"/>
                    </a:moveTo>
                    <a:lnTo>
                      <a:pt x="20" y="195"/>
                    </a:lnTo>
                    <a:lnTo>
                      <a:pt x="31" y="289"/>
                    </a:lnTo>
                    <a:lnTo>
                      <a:pt x="42" y="383"/>
                    </a:lnTo>
                    <a:lnTo>
                      <a:pt x="53" y="477"/>
                    </a:lnTo>
                    <a:lnTo>
                      <a:pt x="63" y="567"/>
                    </a:lnTo>
                    <a:lnTo>
                      <a:pt x="74" y="655"/>
                    </a:lnTo>
                    <a:lnTo>
                      <a:pt x="85" y="742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2" name="Freeform 386"/>
              <p:cNvSpPr>
                <a:spLocks/>
              </p:cNvSpPr>
              <p:nvPr/>
            </p:nvSpPr>
            <p:spPr bwMode="auto">
              <a:xfrm>
                <a:off x="641" y="3013"/>
                <a:ext cx="43" cy="314"/>
              </a:xfrm>
              <a:custGeom>
                <a:avLst/>
                <a:gdLst>
                  <a:gd name="T0" fmla="*/ 0 w 84"/>
                  <a:gd name="T1" fmla="*/ 0 h 628"/>
                  <a:gd name="T2" fmla="*/ 11 w 84"/>
                  <a:gd name="T3" fmla="*/ 85 h 628"/>
                  <a:gd name="T4" fmla="*/ 20 w 84"/>
                  <a:gd name="T5" fmla="*/ 167 h 628"/>
                  <a:gd name="T6" fmla="*/ 31 w 84"/>
                  <a:gd name="T7" fmla="*/ 248 h 628"/>
                  <a:gd name="T8" fmla="*/ 42 w 84"/>
                  <a:gd name="T9" fmla="*/ 328 h 628"/>
                  <a:gd name="T10" fmla="*/ 53 w 84"/>
                  <a:gd name="T11" fmla="*/ 405 h 628"/>
                  <a:gd name="T12" fmla="*/ 64 w 84"/>
                  <a:gd name="T13" fmla="*/ 480 h 628"/>
                  <a:gd name="T14" fmla="*/ 73 w 84"/>
                  <a:gd name="T15" fmla="*/ 554 h 628"/>
                  <a:gd name="T16" fmla="*/ 84 w 84"/>
                  <a:gd name="T17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" h="628">
                    <a:moveTo>
                      <a:pt x="0" y="0"/>
                    </a:moveTo>
                    <a:lnTo>
                      <a:pt x="11" y="85"/>
                    </a:lnTo>
                    <a:lnTo>
                      <a:pt x="20" y="167"/>
                    </a:lnTo>
                    <a:lnTo>
                      <a:pt x="31" y="248"/>
                    </a:lnTo>
                    <a:lnTo>
                      <a:pt x="42" y="328"/>
                    </a:lnTo>
                    <a:lnTo>
                      <a:pt x="53" y="405"/>
                    </a:lnTo>
                    <a:lnTo>
                      <a:pt x="64" y="480"/>
                    </a:lnTo>
                    <a:lnTo>
                      <a:pt x="73" y="554"/>
                    </a:lnTo>
                    <a:lnTo>
                      <a:pt x="84" y="628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3" name="Freeform 387"/>
              <p:cNvSpPr>
                <a:spLocks/>
              </p:cNvSpPr>
              <p:nvPr/>
            </p:nvSpPr>
            <p:spPr bwMode="auto">
              <a:xfrm>
                <a:off x="684" y="3327"/>
                <a:ext cx="42" cy="265"/>
              </a:xfrm>
              <a:custGeom>
                <a:avLst/>
                <a:gdLst>
                  <a:gd name="T0" fmla="*/ 0 w 85"/>
                  <a:gd name="T1" fmla="*/ 0 h 530"/>
                  <a:gd name="T2" fmla="*/ 11 w 85"/>
                  <a:gd name="T3" fmla="*/ 71 h 530"/>
                  <a:gd name="T4" fmla="*/ 22 w 85"/>
                  <a:gd name="T5" fmla="*/ 141 h 530"/>
                  <a:gd name="T6" fmla="*/ 32 w 85"/>
                  <a:gd name="T7" fmla="*/ 209 h 530"/>
                  <a:gd name="T8" fmla="*/ 43 w 85"/>
                  <a:gd name="T9" fmla="*/ 276 h 530"/>
                  <a:gd name="T10" fmla="*/ 65 w 85"/>
                  <a:gd name="T11" fmla="*/ 405 h 530"/>
                  <a:gd name="T12" fmla="*/ 85 w 85"/>
                  <a:gd name="T13" fmla="*/ 53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5" h="530">
                    <a:moveTo>
                      <a:pt x="0" y="0"/>
                    </a:moveTo>
                    <a:lnTo>
                      <a:pt x="11" y="71"/>
                    </a:lnTo>
                    <a:lnTo>
                      <a:pt x="22" y="141"/>
                    </a:lnTo>
                    <a:lnTo>
                      <a:pt x="32" y="209"/>
                    </a:lnTo>
                    <a:lnTo>
                      <a:pt x="43" y="276"/>
                    </a:lnTo>
                    <a:lnTo>
                      <a:pt x="65" y="405"/>
                    </a:lnTo>
                    <a:lnTo>
                      <a:pt x="85" y="530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4" name="Freeform 388"/>
              <p:cNvSpPr>
                <a:spLocks/>
              </p:cNvSpPr>
              <p:nvPr/>
            </p:nvSpPr>
            <p:spPr bwMode="auto">
              <a:xfrm>
                <a:off x="726" y="3592"/>
                <a:ext cx="41" cy="227"/>
              </a:xfrm>
              <a:custGeom>
                <a:avLst/>
                <a:gdLst>
                  <a:gd name="T0" fmla="*/ 0 w 83"/>
                  <a:gd name="T1" fmla="*/ 0 h 455"/>
                  <a:gd name="T2" fmla="*/ 11 w 83"/>
                  <a:gd name="T3" fmla="*/ 61 h 455"/>
                  <a:gd name="T4" fmla="*/ 20 w 83"/>
                  <a:gd name="T5" fmla="*/ 119 h 455"/>
                  <a:gd name="T6" fmla="*/ 40 w 83"/>
                  <a:gd name="T7" fmla="*/ 235 h 455"/>
                  <a:gd name="T8" fmla="*/ 62 w 83"/>
                  <a:gd name="T9" fmla="*/ 348 h 455"/>
                  <a:gd name="T10" fmla="*/ 83 w 83"/>
                  <a:gd name="T1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455">
                    <a:moveTo>
                      <a:pt x="0" y="0"/>
                    </a:moveTo>
                    <a:lnTo>
                      <a:pt x="11" y="61"/>
                    </a:lnTo>
                    <a:lnTo>
                      <a:pt x="20" y="119"/>
                    </a:lnTo>
                    <a:lnTo>
                      <a:pt x="40" y="235"/>
                    </a:lnTo>
                    <a:lnTo>
                      <a:pt x="62" y="348"/>
                    </a:lnTo>
                    <a:lnTo>
                      <a:pt x="83" y="455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5" name="Freeform 389"/>
              <p:cNvSpPr>
                <a:spLocks/>
              </p:cNvSpPr>
              <p:nvPr/>
            </p:nvSpPr>
            <p:spPr bwMode="auto">
              <a:xfrm>
                <a:off x="767" y="3819"/>
                <a:ext cx="43" cy="197"/>
              </a:xfrm>
              <a:custGeom>
                <a:avLst/>
                <a:gdLst>
                  <a:gd name="T0" fmla="*/ 0 w 84"/>
                  <a:gd name="T1" fmla="*/ 0 h 393"/>
                  <a:gd name="T2" fmla="*/ 11 w 84"/>
                  <a:gd name="T3" fmla="*/ 51 h 393"/>
                  <a:gd name="T4" fmla="*/ 20 w 84"/>
                  <a:gd name="T5" fmla="*/ 103 h 393"/>
                  <a:gd name="T6" fmla="*/ 42 w 84"/>
                  <a:gd name="T7" fmla="*/ 200 h 393"/>
                  <a:gd name="T8" fmla="*/ 62 w 84"/>
                  <a:gd name="T9" fmla="*/ 296 h 393"/>
                  <a:gd name="T10" fmla="*/ 84 w 84"/>
                  <a:gd name="T11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393">
                    <a:moveTo>
                      <a:pt x="0" y="0"/>
                    </a:moveTo>
                    <a:lnTo>
                      <a:pt x="11" y="51"/>
                    </a:lnTo>
                    <a:lnTo>
                      <a:pt x="20" y="103"/>
                    </a:lnTo>
                    <a:lnTo>
                      <a:pt x="42" y="200"/>
                    </a:lnTo>
                    <a:lnTo>
                      <a:pt x="62" y="296"/>
                    </a:lnTo>
                    <a:lnTo>
                      <a:pt x="84" y="393"/>
                    </a:lnTo>
                  </a:path>
                </a:pathLst>
              </a:custGeom>
              <a:noFill/>
              <a:ln w="23813">
                <a:solidFill>
                  <a:srgbClr val="8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66" name="Rectangle 390"/>
              <p:cNvSpPr>
                <a:spLocks noChangeArrowheads="1"/>
              </p:cNvSpPr>
              <p:nvPr/>
            </p:nvSpPr>
            <p:spPr bwMode="auto">
              <a:xfrm>
                <a:off x="2967" y="970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endParaRPr lang="de-DE" altLang="en-US"/>
              </a:p>
            </p:txBody>
          </p:sp>
          <p:sp>
            <p:nvSpPr>
              <p:cNvPr id="76167" name="Rectangle 391"/>
              <p:cNvSpPr>
                <a:spLocks noChangeArrowheads="1"/>
              </p:cNvSpPr>
              <p:nvPr/>
            </p:nvSpPr>
            <p:spPr bwMode="auto">
              <a:xfrm>
                <a:off x="391" y="387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50</a:t>
                </a:r>
                <a:endParaRPr lang="de-DE" altLang="en-US"/>
              </a:p>
            </p:txBody>
          </p:sp>
          <p:sp>
            <p:nvSpPr>
              <p:cNvPr id="76168" name="Rectangle 392"/>
              <p:cNvSpPr>
                <a:spLocks noChangeArrowheads="1"/>
              </p:cNvSpPr>
              <p:nvPr/>
            </p:nvSpPr>
            <p:spPr bwMode="auto">
              <a:xfrm>
                <a:off x="391" y="3352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60</a:t>
                </a:r>
                <a:endParaRPr lang="de-DE" altLang="en-US"/>
              </a:p>
            </p:txBody>
          </p:sp>
          <p:sp>
            <p:nvSpPr>
              <p:cNvPr id="76169" name="Rectangle 393"/>
              <p:cNvSpPr>
                <a:spLocks noChangeArrowheads="1"/>
              </p:cNvSpPr>
              <p:nvPr/>
            </p:nvSpPr>
            <p:spPr bwMode="auto">
              <a:xfrm>
                <a:off x="391" y="2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70</a:t>
                </a:r>
                <a:endParaRPr lang="de-DE" altLang="en-US"/>
              </a:p>
            </p:txBody>
          </p:sp>
          <p:sp>
            <p:nvSpPr>
              <p:cNvPr id="76170" name="Rectangle 394"/>
              <p:cNvSpPr>
                <a:spLocks noChangeArrowheads="1"/>
              </p:cNvSpPr>
              <p:nvPr/>
            </p:nvSpPr>
            <p:spPr bwMode="auto">
              <a:xfrm>
                <a:off x="391" y="2301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80</a:t>
                </a:r>
                <a:endParaRPr lang="de-DE" altLang="en-US"/>
              </a:p>
            </p:txBody>
          </p:sp>
          <p:sp>
            <p:nvSpPr>
              <p:cNvPr id="76171" name="Rectangle 395"/>
              <p:cNvSpPr>
                <a:spLocks noChangeArrowheads="1"/>
              </p:cNvSpPr>
              <p:nvPr/>
            </p:nvSpPr>
            <p:spPr bwMode="auto">
              <a:xfrm>
                <a:off x="391" y="177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90</a:t>
                </a:r>
                <a:endParaRPr lang="de-DE" altLang="en-US"/>
              </a:p>
            </p:txBody>
          </p:sp>
          <p:sp>
            <p:nvSpPr>
              <p:cNvPr id="76172" name="Rectangle 396"/>
              <p:cNvSpPr>
                <a:spLocks noChangeArrowheads="1"/>
              </p:cNvSpPr>
              <p:nvPr/>
            </p:nvSpPr>
            <p:spPr bwMode="auto">
              <a:xfrm>
                <a:off x="348" y="1251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100</a:t>
                </a:r>
                <a:endParaRPr lang="de-DE" altLang="en-US"/>
              </a:p>
            </p:txBody>
          </p:sp>
          <p:sp>
            <p:nvSpPr>
              <p:cNvPr id="76173" name="Rectangle 397"/>
              <p:cNvSpPr>
                <a:spLocks noChangeArrowheads="1"/>
              </p:cNvSpPr>
              <p:nvPr/>
            </p:nvSpPr>
            <p:spPr bwMode="auto">
              <a:xfrm>
                <a:off x="511" y="3986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0</a:t>
                </a:r>
                <a:endParaRPr lang="de-DE" altLang="en-US"/>
              </a:p>
            </p:txBody>
          </p:sp>
          <p:sp>
            <p:nvSpPr>
              <p:cNvPr id="76174" name="Rectangle 398"/>
              <p:cNvSpPr>
                <a:spLocks noChangeArrowheads="1"/>
              </p:cNvSpPr>
              <p:nvPr/>
            </p:nvSpPr>
            <p:spPr bwMode="auto">
              <a:xfrm>
                <a:off x="910" y="398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50</a:t>
                </a:r>
                <a:endParaRPr lang="de-DE" altLang="en-US"/>
              </a:p>
            </p:txBody>
          </p:sp>
          <p:sp>
            <p:nvSpPr>
              <p:cNvPr id="76175" name="Rectangle 399"/>
              <p:cNvSpPr>
                <a:spLocks noChangeArrowheads="1"/>
              </p:cNvSpPr>
              <p:nvPr/>
            </p:nvSpPr>
            <p:spPr bwMode="auto">
              <a:xfrm>
                <a:off x="1309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100</a:t>
                </a:r>
                <a:endParaRPr lang="de-DE" altLang="en-US"/>
              </a:p>
            </p:txBody>
          </p:sp>
          <p:sp>
            <p:nvSpPr>
              <p:cNvPr id="76176" name="Rectangle 400"/>
              <p:cNvSpPr>
                <a:spLocks noChangeArrowheads="1"/>
              </p:cNvSpPr>
              <p:nvPr/>
            </p:nvSpPr>
            <p:spPr bwMode="auto">
              <a:xfrm>
                <a:off x="1731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150</a:t>
                </a:r>
                <a:endParaRPr lang="de-DE" altLang="en-US"/>
              </a:p>
            </p:txBody>
          </p:sp>
          <p:sp>
            <p:nvSpPr>
              <p:cNvPr id="76177" name="Rectangle 401"/>
              <p:cNvSpPr>
                <a:spLocks noChangeArrowheads="1"/>
              </p:cNvSpPr>
              <p:nvPr/>
            </p:nvSpPr>
            <p:spPr bwMode="auto">
              <a:xfrm>
                <a:off x="2151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200</a:t>
                </a:r>
                <a:endParaRPr lang="de-DE" altLang="en-US"/>
              </a:p>
            </p:txBody>
          </p:sp>
          <p:sp>
            <p:nvSpPr>
              <p:cNvPr id="76178" name="Rectangle 402"/>
              <p:cNvSpPr>
                <a:spLocks noChangeArrowheads="1"/>
              </p:cNvSpPr>
              <p:nvPr/>
            </p:nvSpPr>
            <p:spPr bwMode="auto">
              <a:xfrm>
                <a:off x="2571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250</a:t>
                </a:r>
                <a:endParaRPr lang="de-DE" altLang="en-US"/>
              </a:p>
            </p:txBody>
          </p:sp>
          <p:sp>
            <p:nvSpPr>
              <p:cNvPr id="76179" name="Rectangle 403"/>
              <p:cNvSpPr>
                <a:spLocks noChangeArrowheads="1"/>
              </p:cNvSpPr>
              <p:nvPr/>
            </p:nvSpPr>
            <p:spPr bwMode="auto">
              <a:xfrm>
                <a:off x="2992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300</a:t>
                </a:r>
                <a:endParaRPr lang="de-DE" altLang="en-US"/>
              </a:p>
            </p:txBody>
          </p:sp>
          <p:sp>
            <p:nvSpPr>
              <p:cNvPr id="76180" name="Rectangle 404"/>
              <p:cNvSpPr>
                <a:spLocks noChangeArrowheads="1"/>
              </p:cNvSpPr>
              <p:nvPr/>
            </p:nvSpPr>
            <p:spPr bwMode="auto">
              <a:xfrm>
                <a:off x="3412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350</a:t>
                </a:r>
                <a:endParaRPr lang="de-DE" altLang="en-US"/>
              </a:p>
            </p:txBody>
          </p:sp>
          <p:sp>
            <p:nvSpPr>
              <p:cNvPr id="76181" name="Rectangle 405"/>
              <p:cNvSpPr>
                <a:spLocks noChangeArrowheads="1"/>
              </p:cNvSpPr>
              <p:nvPr/>
            </p:nvSpPr>
            <p:spPr bwMode="auto">
              <a:xfrm>
                <a:off x="3833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400</a:t>
                </a:r>
                <a:endParaRPr lang="de-DE" altLang="en-US"/>
              </a:p>
            </p:txBody>
          </p:sp>
          <p:sp>
            <p:nvSpPr>
              <p:cNvPr id="76182" name="Rectangle 406"/>
              <p:cNvSpPr>
                <a:spLocks noChangeArrowheads="1"/>
              </p:cNvSpPr>
              <p:nvPr/>
            </p:nvSpPr>
            <p:spPr bwMode="auto">
              <a:xfrm>
                <a:off x="4253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450</a:t>
                </a:r>
                <a:endParaRPr lang="de-DE" altLang="en-US"/>
              </a:p>
            </p:txBody>
          </p:sp>
          <p:sp>
            <p:nvSpPr>
              <p:cNvPr id="76183" name="Rectangle 407"/>
              <p:cNvSpPr>
                <a:spLocks noChangeArrowheads="1"/>
              </p:cNvSpPr>
              <p:nvPr/>
            </p:nvSpPr>
            <p:spPr bwMode="auto">
              <a:xfrm>
                <a:off x="4674" y="3986"/>
                <a:ext cx="13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de-DE" altLang="en-US" sz="1000">
                    <a:solidFill>
                      <a:srgbClr val="000000"/>
                    </a:solidFill>
                  </a:rPr>
                  <a:t>500</a:t>
                </a:r>
                <a:endParaRPr lang="de-DE" altLang="en-US"/>
              </a:p>
            </p:txBody>
          </p:sp>
        </p:grpSp>
        <p:sp>
          <p:nvSpPr>
            <p:cNvPr id="76184" name="Rectangle 408"/>
            <p:cNvSpPr>
              <a:spLocks noChangeArrowheads="1"/>
            </p:cNvSpPr>
            <p:nvPr/>
          </p:nvSpPr>
          <p:spPr bwMode="auto">
            <a:xfrm>
              <a:off x="2196" y="4115"/>
              <a:ext cx="91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Mouth-to-Ear-Delay / ms</a:t>
              </a:r>
              <a:endParaRPr lang="de-DE" altLang="en-US"/>
            </a:p>
          </p:txBody>
        </p:sp>
        <p:sp>
          <p:nvSpPr>
            <p:cNvPr id="76185" name="Rectangle 409"/>
            <p:cNvSpPr>
              <a:spLocks noChangeArrowheads="1"/>
            </p:cNvSpPr>
            <p:nvPr/>
          </p:nvSpPr>
          <p:spPr bwMode="auto">
            <a:xfrm rot="16200000">
              <a:off x="-79" y="2527"/>
              <a:ext cx="6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E-Model Rating R</a:t>
              </a:r>
              <a:endParaRPr lang="de-DE" altLang="en-US"/>
            </a:p>
          </p:txBody>
        </p:sp>
        <p:sp>
          <p:nvSpPr>
            <p:cNvPr id="76186" name="Rectangle 410"/>
            <p:cNvSpPr>
              <a:spLocks noChangeArrowheads="1"/>
            </p:cNvSpPr>
            <p:nvPr/>
          </p:nvSpPr>
          <p:spPr bwMode="auto">
            <a:xfrm>
              <a:off x="4856" y="2257"/>
              <a:ext cx="762" cy="70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87" name="Line 411"/>
            <p:cNvSpPr>
              <a:spLocks noChangeShapeType="1"/>
            </p:cNvSpPr>
            <p:nvPr/>
          </p:nvSpPr>
          <p:spPr bwMode="auto">
            <a:xfrm>
              <a:off x="4883" y="2313"/>
              <a:ext cx="138" cy="1"/>
            </a:xfrm>
            <a:prstGeom prst="line">
              <a:avLst/>
            </a:prstGeom>
            <a:noFill/>
            <a:ln w="23813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88" name="Rectangle 412"/>
            <p:cNvSpPr>
              <a:spLocks noChangeArrowheads="1"/>
            </p:cNvSpPr>
            <p:nvPr/>
          </p:nvSpPr>
          <p:spPr bwMode="auto">
            <a:xfrm>
              <a:off x="5058" y="2274"/>
              <a:ext cx="57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no Talker Echo</a:t>
              </a:r>
              <a:endParaRPr lang="de-DE" altLang="en-US"/>
            </a:p>
          </p:txBody>
        </p:sp>
        <p:sp>
          <p:nvSpPr>
            <p:cNvPr id="76189" name="Line 413"/>
            <p:cNvSpPr>
              <a:spLocks noChangeShapeType="1"/>
            </p:cNvSpPr>
            <p:nvPr/>
          </p:nvSpPr>
          <p:spPr bwMode="auto">
            <a:xfrm>
              <a:off x="4883" y="2430"/>
              <a:ext cx="138" cy="1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90" name="Rectangle 414"/>
            <p:cNvSpPr>
              <a:spLocks noChangeArrowheads="1"/>
            </p:cNvSpPr>
            <p:nvPr/>
          </p:nvSpPr>
          <p:spPr bwMode="auto">
            <a:xfrm>
              <a:off x="5057" y="2391"/>
              <a:ext cx="4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TELR=65 dB</a:t>
              </a:r>
              <a:endParaRPr lang="de-DE" altLang="en-US"/>
            </a:p>
          </p:txBody>
        </p:sp>
        <p:sp>
          <p:nvSpPr>
            <p:cNvPr id="76191" name="Line 415"/>
            <p:cNvSpPr>
              <a:spLocks noChangeShapeType="1"/>
            </p:cNvSpPr>
            <p:nvPr/>
          </p:nvSpPr>
          <p:spPr bwMode="auto">
            <a:xfrm>
              <a:off x="4883" y="2547"/>
              <a:ext cx="138" cy="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92" name="Rectangle 416"/>
            <p:cNvSpPr>
              <a:spLocks noChangeArrowheads="1"/>
            </p:cNvSpPr>
            <p:nvPr/>
          </p:nvSpPr>
          <p:spPr bwMode="auto">
            <a:xfrm>
              <a:off x="5057" y="2508"/>
              <a:ext cx="4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TELR=55 dB</a:t>
              </a:r>
              <a:endParaRPr lang="de-DE" altLang="en-US"/>
            </a:p>
          </p:txBody>
        </p:sp>
        <p:sp>
          <p:nvSpPr>
            <p:cNvPr id="76193" name="Line 417"/>
            <p:cNvSpPr>
              <a:spLocks noChangeShapeType="1"/>
            </p:cNvSpPr>
            <p:nvPr/>
          </p:nvSpPr>
          <p:spPr bwMode="auto">
            <a:xfrm>
              <a:off x="4883" y="2664"/>
              <a:ext cx="138" cy="1"/>
            </a:xfrm>
            <a:prstGeom prst="line">
              <a:avLst/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94" name="Rectangle 418"/>
            <p:cNvSpPr>
              <a:spLocks noChangeArrowheads="1"/>
            </p:cNvSpPr>
            <p:nvPr/>
          </p:nvSpPr>
          <p:spPr bwMode="auto">
            <a:xfrm>
              <a:off x="5057" y="2625"/>
              <a:ext cx="4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TELR=45 dB</a:t>
              </a:r>
              <a:endParaRPr lang="de-DE" altLang="en-US"/>
            </a:p>
          </p:txBody>
        </p:sp>
        <p:sp>
          <p:nvSpPr>
            <p:cNvPr id="76195" name="Line 419"/>
            <p:cNvSpPr>
              <a:spLocks noChangeShapeType="1"/>
            </p:cNvSpPr>
            <p:nvPr/>
          </p:nvSpPr>
          <p:spPr bwMode="auto">
            <a:xfrm>
              <a:off x="4883" y="2781"/>
              <a:ext cx="138" cy="1"/>
            </a:xfrm>
            <a:prstGeom prst="line">
              <a:avLst/>
            </a:prstGeom>
            <a:noFill/>
            <a:ln w="23813">
              <a:solidFill>
                <a:srgbClr val="8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96" name="Rectangle 420"/>
            <p:cNvSpPr>
              <a:spLocks noChangeArrowheads="1"/>
            </p:cNvSpPr>
            <p:nvPr/>
          </p:nvSpPr>
          <p:spPr bwMode="auto">
            <a:xfrm>
              <a:off x="5057" y="2741"/>
              <a:ext cx="4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TELR=35 dB</a:t>
              </a:r>
              <a:endParaRPr lang="de-DE" altLang="en-US"/>
            </a:p>
          </p:txBody>
        </p:sp>
        <p:sp>
          <p:nvSpPr>
            <p:cNvPr id="76197" name="Line 421"/>
            <p:cNvSpPr>
              <a:spLocks noChangeShapeType="1"/>
            </p:cNvSpPr>
            <p:nvPr/>
          </p:nvSpPr>
          <p:spPr bwMode="auto">
            <a:xfrm>
              <a:off x="4883" y="2898"/>
              <a:ext cx="138" cy="1"/>
            </a:xfrm>
            <a:prstGeom prst="line">
              <a:avLst/>
            </a:prstGeom>
            <a:noFill/>
            <a:ln w="2381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98" name="Rectangle 422"/>
            <p:cNvSpPr>
              <a:spLocks noChangeArrowheads="1"/>
            </p:cNvSpPr>
            <p:nvPr/>
          </p:nvSpPr>
          <p:spPr bwMode="auto">
            <a:xfrm>
              <a:off x="5057" y="2858"/>
              <a:ext cx="4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altLang="en-US" sz="1000" b="1">
                  <a:solidFill>
                    <a:srgbClr val="000000"/>
                  </a:solidFill>
                </a:rPr>
                <a:t>TELR=25 dB</a:t>
              </a:r>
              <a:endParaRPr lang="de-DE" altLang="en-US"/>
            </a:p>
          </p:txBody>
        </p:sp>
      </p:grp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10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/>
              <a:t>Categories of Communication Quality</a:t>
            </a:r>
            <a:r>
              <a:rPr lang="de-DE" altLang="en-US" sz="3600" dirty="0"/>
              <a:t> </a:t>
            </a:r>
            <a:br>
              <a:rPr lang="de-DE" altLang="en-US" sz="3600" dirty="0"/>
            </a:br>
            <a:r>
              <a:rPr lang="de-DE" altLang="en-US" sz="3600" dirty="0"/>
              <a:t>in Terms of Users' </a:t>
            </a:r>
            <a:r>
              <a:rPr lang="de-DE" altLang="en-US" sz="3600" dirty="0" err="1"/>
              <a:t>Satisfaction</a:t>
            </a:r>
            <a:r>
              <a:rPr lang="de-DE" altLang="en-US" sz="3600" dirty="0"/>
              <a:t> </a:t>
            </a:r>
            <a:r>
              <a:rPr lang="de-DE" altLang="en-US" sz="3600" dirty="0" err="1"/>
              <a:t>Classes</a:t>
            </a:r>
            <a:endParaRPr lang="de-DE" altLang="en-US" sz="3600" dirty="0"/>
          </a:p>
        </p:txBody>
      </p:sp>
      <p:pic>
        <p:nvPicPr>
          <p:cNvPr id="76811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88" y="1968500"/>
            <a:ext cx="4268424" cy="3830638"/>
          </a:xfrm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0387-C2EF-423C-B07D-E07228F96B45}" type="slidenum">
              <a:rPr lang="en-US" altLang="en-US"/>
              <a:pPr/>
              <a:t>15</a:t>
            </a:fld>
            <a:endParaRPr lang="en-US" altLang="en-US"/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7596188" y="1700213"/>
            <a:ext cx="685800" cy="4038600"/>
            <a:chOff x="4992" y="1296"/>
            <a:chExt cx="432" cy="2544"/>
          </a:xfrm>
        </p:grpSpPr>
        <p:grpSp>
          <p:nvGrpSpPr>
            <p:cNvPr id="76805" name="Group 5"/>
            <p:cNvGrpSpPr>
              <a:grpSpLocks/>
            </p:cNvGrpSpPr>
            <p:nvPr/>
          </p:nvGrpSpPr>
          <p:grpSpPr bwMode="auto">
            <a:xfrm>
              <a:off x="4992" y="1296"/>
              <a:ext cx="432" cy="2304"/>
              <a:chOff x="1152" y="864"/>
              <a:chExt cx="1200" cy="2784"/>
            </a:xfrm>
          </p:grpSpPr>
          <p:sp>
            <p:nvSpPr>
              <p:cNvPr id="76806" name="Rectangle 6"/>
              <p:cNvSpPr>
                <a:spLocks noChangeArrowheads="1"/>
              </p:cNvSpPr>
              <p:nvPr/>
            </p:nvSpPr>
            <p:spPr bwMode="auto">
              <a:xfrm>
                <a:off x="1152" y="864"/>
                <a:ext cx="1200" cy="1392"/>
              </a:xfrm>
              <a:prstGeom prst="rect">
                <a:avLst/>
              </a:prstGeom>
              <a:gradFill rotWithShape="1">
                <a:gsLst>
                  <a:gs pos="0">
                    <a:srgbClr val="00CC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7" name="Rectangle 7"/>
              <p:cNvSpPr>
                <a:spLocks noChangeArrowheads="1"/>
              </p:cNvSpPr>
              <p:nvPr/>
            </p:nvSpPr>
            <p:spPr bwMode="auto">
              <a:xfrm>
                <a:off x="1152" y="2256"/>
                <a:ext cx="1200" cy="139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808" name="Rectangle 8"/>
            <p:cNvSpPr>
              <a:spLocks noChangeArrowheads="1"/>
            </p:cNvSpPr>
            <p:nvPr/>
          </p:nvSpPr>
          <p:spPr bwMode="auto">
            <a:xfrm>
              <a:off x="4992" y="3600"/>
              <a:ext cx="432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09" name="Text Box 9"/>
          <p:cNvSpPr txBox="1">
            <a:spLocks noChangeArrowheads="1"/>
          </p:cNvSpPr>
          <p:nvPr/>
        </p:nvSpPr>
        <p:spPr bwMode="auto">
          <a:xfrm rot="16200000">
            <a:off x="6976269" y="3833019"/>
            <a:ext cx="290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Voice Quality Continuum</a:t>
            </a:r>
            <a:endParaRPr lang="de-DE" altLang="en-US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Example with Delay as Impairment</a:t>
            </a:r>
            <a:endParaRPr lang="de-DE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5524-B82D-4412-B7D5-93CC19FC5E57}" type="slidenum">
              <a:rPr lang="en-US" altLang="en-US"/>
              <a:pPr/>
              <a:t>16</a:t>
            </a:fld>
            <a:endParaRPr lang="en-US" altLang="en-US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6913463" cy="43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QoE Definition</a:t>
            </a:r>
            <a:endParaRPr lang="en-GB" alt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altLang="en-US"/>
              <a:t>ITU-T Rec. G.100 / P.10 defines</a:t>
            </a:r>
          </a:p>
          <a:p>
            <a:pPr lvl="1"/>
            <a:r>
              <a:rPr lang="en-GB" altLang="en-US"/>
              <a:t>Quality of Experience (QoE): The overall acceptability of an application or service, as perceived subjectively by the end-user. </a:t>
            </a:r>
          </a:p>
          <a:p>
            <a:pPr lvl="1"/>
            <a:r>
              <a:rPr lang="en-GB" altLang="en-US"/>
              <a:t>NOTE 1 – Quality of experience includes the complete end-to-end system effects (client, terminal, network, services infrastructure, etc.).</a:t>
            </a:r>
          </a:p>
          <a:p>
            <a:pPr lvl="1"/>
            <a:r>
              <a:rPr lang="en-GB" altLang="en-US"/>
              <a:t>NOTE 2 – Overall acceptability may be influenced by user expectations and context.</a:t>
            </a:r>
            <a:endParaRPr lang="de-DE" altLang="en-US"/>
          </a:p>
          <a:p>
            <a:endParaRPr lang="en-GB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5E3B7-2374-4D3E-BA30-57ED05AA380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3248025" y="2990850"/>
            <a:ext cx="2647950" cy="8747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under review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QoE Implications</a:t>
            </a:r>
            <a:endParaRPr lang="en-GB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en-US"/>
              <a:t>QoE includes „everything“</a:t>
            </a:r>
          </a:p>
          <a:p>
            <a:pPr lvl="1"/>
            <a:r>
              <a:rPr lang="de-DE" altLang="en-US"/>
              <a:t>Many aspects out of control of Operators</a:t>
            </a:r>
          </a:p>
          <a:p>
            <a:pPr lvl="1"/>
            <a:r>
              <a:rPr lang="de-DE" altLang="en-US"/>
              <a:t>Includes Terminal Aspects</a:t>
            </a:r>
          </a:p>
          <a:p>
            <a:pPr lvl="1"/>
            <a:r>
              <a:rPr lang="de-DE" altLang="en-US"/>
              <a:t>Conext and Environment of the User</a:t>
            </a:r>
          </a:p>
          <a:p>
            <a:r>
              <a:rPr lang="de-DE" altLang="en-US"/>
              <a:t>Proper QoS and NP</a:t>
            </a:r>
          </a:p>
          <a:p>
            <a:pPr lvl="1"/>
            <a:r>
              <a:rPr lang="de-DE" altLang="en-US"/>
              <a:t>Technical pre-requisites</a:t>
            </a:r>
          </a:p>
          <a:p>
            <a:pPr lvl="1"/>
            <a:r>
              <a:rPr lang="de-DE" altLang="en-US"/>
              <a:t>For achieving desired QoE 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496-F50F-4E24-A826-508F3B181519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10" name="Rectangle 86"/>
          <p:cNvSpPr>
            <a:spLocks noGrp="1" noChangeArrowheads="1"/>
          </p:cNvSpPr>
          <p:nvPr>
            <p:ph type="title"/>
          </p:nvPr>
        </p:nvSpPr>
        <p:spPr>
          <a:xfrm>
            <a:off x="503816" y="570972"/>
            <a:ext cx="8182984" cy="408003"/>
          </a:xfrm>
        </p:spPr>
        <p:txBody>
          <a:bodyPr>
            <a:normAutofit fontScale="90000"/>
          </a:bodyPr>
          <a:lstStyle/>
          <a:p>
            <a:r>
              <a:rPr lang="de-DE" altLang="en-US" dirty="0"/>
              <a:t>Users‘ </a:t>
            </a:r>
            <a:r>
              <a:rPr lang="de-DE" altLang="en-US" dirty="0" err="1"/>
              <a:t>Perception</a:t>
            </a:r>
            <a:r>
              <a:rPr lang="de-DE" altLang="en-US" dirty="0"/>
              <a:t> of Speech Quality</a:t>
            </a:r>
            <a:endParaRPr lang="en-GB" altLang="en-US" dirty="0"/>
          </a:p>
        </p:txBody>
      </p:sp>
      <p:sp>
        <p:nvSpPr>
          <p:cNvPr id="8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4558-BCD3-47BD-AD8A-FCC4078E385F}" type="slidenum">
              <a:rPr lang="en-US" altLang="en-US"/>
              <a:pPr/>
              <a:t>19</a:t>
            </a:fld>
            <a:endParaRPr lang="en-US" altLang="en-US"/>
          </a:p>
        </p:txBody>
      </p:sp>
      <p:grpSp>
        <p:nvGrpSpPr>
          <p:cNvPr id="103512" name="Group 88"/>
          <p:cNvGrpSpPr>
            <a:grpSpLocks/>
          </p:cNvGrpSpPr>
          <p:nvPr/>
        </p:nvGrpSpPr>
        <p:grpSpPr bwMode="auto">
          <a:xfrm>
            <a:off x="251520" y="1124744"/>
            <a:ext cx="8134350" cy="5157788"/>
            <a:chOff x="127" y="709"/>
            <a:chExt cx="5124" cy="3249"/>
          </a:xfrm>
        </p:grpSpPr>
        <p:sp>
          <p:nvSpPr>
            <p:cNvPr id="103426" name="Rectangle 2"/>
            <p:cNvSpPr>
              <a:spLocks noChangeAspect="1" noChangeArrowheads="1"/>
            </p:cNvSpPr>
            <p:nvPr/>
          </p:nvSpPr>
          <p:spPr bwMode="auto">
            <a:xfrm>
              <a:off x="1944" y="1669"/>
              <a:ext cx="1549" cy="899"/>
            </a:xfrm>
            <a:prstGeom prst="rect">
              <a:avLst/>
            </a:prstGeom>
            <a:solidFill>
              <a:srgbClr val="FF99A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tx1"/>
                </a:buClr>
              </a:pPr>
              <a:r>
                <a:rPr lang="de-DE" altLang="en-US" sz="2400" b="1" dirty="0"/>
                <a:t>Speech</a:t>
              </a:r>
            </a:p>
            <a:p>
              <a:pPr algn="ctr">
                <a:buClr>
                  <a:schemeClr val="tx1"/>
                </a:buClr>
              </a:pPr>
              <a:r>
                <a:rPr lang="de-DE" altLang="en-US" sz="2400" b="1" dirty="0"/>
                <a:t>(Transmission) Quality</a:t>
              </a:r>
              <a:endParaRPr lang="de-DE" altLang="en-US" sz="2800" b="1" dirty="0"/>
            </a:p>
          </p:txBody>
        </p:sp>
        <p:grpSp>
          <p:nvGrpSpPr>
            <p:cNvPr id="103427" name="Group 3"/>
            <p:cNvGrpSpPr>
              <a:grpSpLocks noChangeAspect="1"/>
            </p:cNvGrpSpPr>
            <p:nvPr/>
          </p:nvGrpSpPr>
          <p:grpSpPr bwMode="auto">
            <a:xfrm>
              <a:off x="593" y="2677"/>
              <a:ext cx="1439" cy="949"/>
              <a:chOff x="499" y="2426"/>
              <a:chExt cx="1694" cy="1031"/>
            </a:xfrm>
          </p:grpSpPr>
          <p:sp>
            <p:nvSpPr>
              <p:cNvPr id="103428" name="Freeform 4"/>
              <p:cNvSpPr>
                <a:spLocks noChangeAspect="1"/>
              </p:cNvSpPr>
              <p:nvPr/>
            </p:nvSpPr>
            <p:spPr bwMode="auto">
              <a:xfrm>
                <a:off x="1623" y="2697"/>
                <a:ext cx="105" cy="77"/>
              </a:xfrm>
              <a:custGeom>
                <a:avLst/>
                <a:gdLst>
                  <a:gd name="T0" fmla="*/ 94 w 105"/>
                  <a:gd name="T1" fmla="*/ 0 h 77"/>
                  <a:gd name="T2" fmla="*/ 105 w 105"/>
                  <a:gd name="T3" fmla="*/ 21 h 77"/>
                  <a:gd name="T4" fmla="*/ 11 w 105"/>
                  <a:gd name="T5" fmla="*/ 77 h 77"/>
                  <a:gd name="T6" fmla="*/ 0 w 105"/>
                  <a:gd name="T7" fmla="*/ 58 h 77"/>
                  <a:gd name="T8" fmla="*/ 94 w 105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" h="77">
                    <a:moveTo>
                      <a:pt x="94" y="0"/>
                    </a:moveTo>
                    <a:lnTo>
                      <a:pt x="105" y="21"/>
                    </a:lnTo>
                    <a:lnTo>
                      <a:pt x="11" y="77"/>
                    </a:lnTo>
                    <a:lnTo>
                      <a:pt x="0" y="58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429" name="Group 5"/>
              <p:cNvGrpSpPr>
                <a:grpSpLocks noChangeAspect="1"/>
              </p:cNvGrpSpPr>
              <p:nvPr/>
            </p:nvGrpSpPr>
            <p:grpSpPr bwMode="auto">
              <a:xfrm>
                <a:off x="499" y="2426"/>
                <a:ext cx="1694" cy="1031"/>
                <a:chOff x="499" y="2426"/>
                <a:chExt cx="1694" cy="1031"/>
              </a:xfrm>
            </p:grpSpPr>
            <p:sp>
              <p:nvSpPr>
                <p:cNvPr id="103430" name="Freeform 6"/>
                <p:cNvSpPr>
                  <a:spLocks noChangeAspect="1"/>
                </p:cNvSpPr>
                <p:nvPr/>
              </p:nvSpPr>
              <p:spPr bwMode="auto">
                <a:xfrm>
                  <a:off x="1736" y="2630"/>
                  <a:ext cx="108" cy="77"/>
                </a:xfrm>
                <a:custGeom>
                  <a:avLst/>
                  <a:gdLst>
                    <a:gd name="T0" fmla="*/ 96 w 108"/>
                    <a:gd name="T1" fmla="*/ 0 h 77"/>
                    <a:gd name="T2" fmla="*/ 108 w 108"/>
                    <a:gd name="T3" fmla="*/ 19 h 77"/>
                    <a:gd name="T4" fmla="*/ 12 w 108"/>
                    <a:gd name="T5" fmla="*/ 77 h 77"/>
                    <a:gd name="T6" fmla="*/ 0 w 108"/>
                    <a:gd name="T7" fmla="*/ 57 h 77"/>
                    <a:gd name="T8" fmla="*/ 96 w 108"/>
                    <a:gd name="T9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8" h="77">
                      <a:moveTo>
                        <a:pt x="96" y="0"/>
                      </a:moveTo>
                      <a:lnTo>
                        <a:pt x="108" y="19"/>
                      </a:lnTo>
                      <a:lnTo>
                        <a:pt x="12" y="77"/>
                      </a:lnTo>
                      <a:lnTo>
                        <a:pt x="0" y="57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31" name="Freeform 7"/>
                <p:cNvSpPr>
                  <a:spLocks noChangeAspect="1"/>
                </p:cNvSpPr>
                <p:nvPr/>
              </p:nvSpPr>
              <p:spPr bwMode="auto">
                <a:xfrm>
                  <a:off x="1851" y="2561"/>
                  <a:ext cx="108" cy="76"/>
                </a:xfrm>
                <a:custGeom>
                  <a:avLst/>
                  <a:gdLst>
                    <a:gd name="T0" fmla="*/ 94 w 108"/>
                    <a:gd name="T1" fmla="*/ 0 h 76"/>
                    <a:gd name="T2" fmla="*/ 108 w 108"/>
                    <a:gd name="T3" fmla="*/ 19 h 76"/>
                    <a:gd name="T4" fmla="*/ 12 w 108"/>
                    <a:gd name="T5" fmla="*/ 76 h 76"/>
                    <a:gd name="T6" fmla="*/ 0 w 108"/>
                    <a:gd name="T7" fmla="*/ 57 h 76"/>
                    <a:gd name="T8" fmla="*/ 94 w 108"/>
                    <a:gd name="T9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8" h="76">
                      <a:moveTo>
                        <a:pt x="94" y="0"/>
                      </a:moveTo>
                      <a:lnTo>
                        <a:pt x="108" y="19"/>
                      </a:lnTo>
                      <a:lnTo>
                        <a:pt x="12" y="76"/>
                      </a:lnTo>
                      <a:lnTo>
                        <a:pt x="0" y="57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32" name="Freeform 8"/>
                <p:cNvSpPr>
                  <a:spLocks noChangeAspect="1"/>
                </p:cNvSpPr>
                <p:nvPr/>
              </p:nvSpPr>
              <p:spPr bwMode="auto">
                <a:xfrm>
                  <a:off x="1964" y="2492"/>
                  <a:ext cx="108" cy="76"/>
                </a:xfrm>
                <a:custGeom>
                  <a:avLst/>
                  <a:gdLst>
                    <a:gd name="T0" fmla="*/ 96 w 108"/>
                    <a:gd name="T1" fmla="*/ 0 h 76"/>
                    <a:gd name="T2" fmla="*/ 108 w 108"/>
                    <a:gd name="T3" fmla="*/ 19 h 76"/>
                    <a:gd name="T4" fmla="*/ 12 w 108"/>
                    <a:gd name="T5" fmla="*/ 76 h 76"/>
                    <a:gd name="T6" fmla="*/ 0 w 108"/>
                    <a:gd name="T7" fmla="*/ 57 h 76"/>
                    <a:gd name="T8" fmla="*/ 96 w 108"/>
                    <a:gd name="T9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8" h="76">
                      <a:moveTo>
                        <a:pt x="96" y="0"/>
                      </a:moveTo>
                      <a:lnTo>
                        <a:pt x="108" y="19"/>
                      </a:lnTo>
                      <a:lnTo>
                        <a:pt x="12" y="76"/>
                      </a:lnTo>
                      <a:lnTo>
                        <a:pt x="0" y="57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33" name="Freeform 9"/>
                <p:cNvSpPr>
                  <a:spLocks noChangeAspect="1"/>
                </p:cNvSpPr>
                <p:nvPr/>
              </p:nvSpPr>
              <p:spPr bwMode="auto">
                <a:xfrm>
                  <a:off x="2043" y="2426"/>
                  <a:ext cx="150" cy="117"/>
                </a:xfrm>
                <a:custGeom>
                  <a:avLst/>
                  <a:gdLst>
                    <a:gd name="T0" fmla="*/ 86 w 150"/>
                    <a:gd name="T1" fmla="*/ 39 h 117"/>
                    <a:gd name="T2" fmla="*/ 150 w 150"/>
                    <a:gd name="T3" fmla="*/ 0 h 117"/>
                    <a:gd name="T4" fmla="*/ 0 w 150"/>
                    <a:gd name="T5" fmla="*/ 33 h 117"/>
                    <a:gd name="T6" fmla="*/ 4 w 150"/>
                    <a:gd name="T7" fmla="*/ 35 h 117"/>
                    <a:gd name="T8" fmla="*/ 6 w 150"/>
                    <a:gd name="T9" fmla="*/ 37 h 117"/>
                    <a:gd name="T10" fmla="*/ 10 w 150"/>
                    <a:gd name="T11" fmla="*/ 39 h 117"/>
                    <a:gd name="T12" fmla="*/ 12 w 150"/>
                    <a:gd name="T13" fmla="*/ 41 h 117"/>
                    <a:gd name="T14" fmla="*/ 15 w 150"/>
                    <a:gd name="T15" fmla="*/ 43 h 117"/>
                    <a:gd name="T16" fmla="*/ 17 w 150"/>
                    <a:gd name="T17" fmla="*/ 44 h 117"/>
                    <a:gd name="T18" fmla="*/ 19 w 150"/>
                    <a:gd name="T19" fmla="*/ 46 h 117"/>
                    <a:gd name="T20" fmla="*/ 23 w 150"/>
                    <a:gd name="T21" fmla="*/ 48 h 117"/>
                    <a:gd name="T22" fmla="*/ 25 w 150"/>
                    <a:gd name="T23" fmla="*/ 50 h 117"/>
                    <a:gd name="T24" fmla="*/ 27 w 150"/>
                    <a:gd name="T25" fmla="*/ 52 h 117"/>
                    <a:gd name="T26" fmla="*/ 29 w 150"/>
                    <a:gd name="T27" fmla="*/ 54 h 117"/>
                    <a:gd name="T28" fmla="*/ 31 w 150"/>
                    <a:gd name="T29" fmla="*/ 56 h 117"/>
                    <a:gd name="T30" fmla="*/ 33 w 150"/>
                    <a:gd name="T31" fmla="*/ 60 h 117"/>
                    <a:gd name="T32" fmla="*/ 35 w 150"/>
                    <a:gd name="T33" fmla="*/ 62 h 117"/>
                    <a:gd name="T34" fmla="*/ 37 w 150"/>
                    <a:gd name="T35" fmla="*/ 64 h 117"/>
                    <a:gd name="T36" fmla="*/ 38 w 150"/>
                    <a:gd name="T37" fmla="*/ 67 h 117"/>
                    <a:gd name="T38" fmla="*/ 40 w 150"/>
                    <a:gd name="T39" fmla="*/ 69 h 117"/>
                    <a:gd name="T40" fmla="*/ 40 w 150"/>
                    <a:gd name="T41" fmla="*/ 71 h 117"/>
                    <a:gd name="T42" fmla="*/ 42 w 150"/>
                    <a:gd name="T43" fmla="*/ 75 h 117"/>
                    <a:gd name="T44" fmla="*/ 44 w 150"/>
                    <a:gd name="T45" fmla="*/ 77 h 117"/>
                    <a:gd name="T46" fmla="*/ 44 w 150"/>
                    <a:gd name="T47" fmla="*/ 81 h 117"/>
                    <a:gd name="T48" fmla="*/ 46 w 150"/>
                    <a:gd name="T49" fmla="*/ 83 h 117"/>
                    <a:gd name="T50" fmla="*/ 46 w 150"/>
                    <a:gd name="T51" fmla="*/ 87 h 117"/>
                    <a:gd name="T52" fmla="*/ 48 w 150"/>
                    <a:gd name="T53" fmla="*/ 91 h 117"/>
                    <a:gd name="T54" fmla="*/ 48 w 150"/>
                    <a:gd name="T55" fmla="*/ 92 h 117"/>
                    <a:gd name="T56" fmla="*/ 48 w 150"/>
                    <a:gd name="T57" fmla="*/ 96 h 117"/>
                    <a:gd name="T58" fmla="*/ 50 w 150"/>
                    <a:gd name="T59" fmla="*/ 100 h 117"/>
                    <a:gd name="T60" fmla="*/ 50 w 150"/>
                    <a:gd name="T61" fmla="*/ 102 h 117"/>
                    <a:gd name="T62" fmla="*/ 50 w 150"/>
                    <a:gd name="T63" fmla="*/ 106 h 117"/>
                    <a:gd name="T64" fmla="*/ 50 w 150"/>
                    <a:gd name="T65" fmla="*/ 110 h 117"/>
                    <a:gd name="T66" fmla="*/ 50 w 150"/>
                    <a:gd name="T67" fmla="*/ 114 h 117"/>
                    <a:gd name="T68" fmla="*/ 50 w 150"/>
                    <a:gd name="T69" fmla="*/ 117 h 117"/>
                    <a:gd name="T70" fmla="*/ 150 w 150"/>
                    <a:gd name="T71" fmla="*/ 0 h 117"/>
                    <a:gd name="T72" fmla="*/ 86 w 150"/>
                    <a:gd name="T73" fmla="*/ 39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50" h="117">
                      <a:moveTo>
                        <a:pt x="86" y="39"/>
                      </a:moveTo>
                      <a:lnTo>
                        <a:pt x="150" y="0"/>
                      </a:lnTo>
                      <a:lnTo>
                        <a:pt x="0" y="33"/>
                      </a:lnTo>
                      <a:lnTo>
                        <a:pt x="4" y="35"/>
                      </a:lnTo>
                      <a:lnTo>
                        <a:pt x="6" y="37"/>
                      </a:lnTo>
                      <a:lnTo>
                        <a:pt x="10" y="39"/>
                      </a:lnTo>
                      <a:lnTo>
                        <a:pt x="12" y="41"/>
                      </a:lnTo>
                      <a:lnTo>
                        <a:pt x="15" y="43"/>
                      </a:lnTo>
                      <a:lnTo>
                        <a:pt x="17" y="44"/>
                      </a:lnTo>
                      <a:lnTo>
                        <a:pt x="19" y="46"/>
                      </a:lnTo>
                      <a:lnTo>
                        <a:pt x="23" y="48"/>
                      </a:lnTo>
                      <a:lnTo>
                        <a:pt x="25" y="50"/>
                      </a:lnTo>
                      <a:lnTo>
                        <a:pt x="27" y="52"/>
                      </a:lnTo>
                      <a:lnTo>
                        <a:pt x="29" y="54"/>
                      </a:lnTo>
                      <a:lnTo>
                        <a:pt x="31" y="56"/>
                      </a:lnTo>
                      <a:lnTo>
                        <a:pt x="33" y="60"/>
                      </a:lnTo>
                      <a:lnTo>
                        <a:pt x="35" y="62"/>
                      </a:lnTo>
                      <a:lnTo>
                        <a:pt x="37" y="64"/>
                      </a:lnTo>
                      <a:lnTo>
                        <a:pt x="38" y="67"/>
                      </a:lnTo>
                      <a:lnTo>
                        <a:pt x="40" y="69"/>
                      </a:lnTo>
                      <a:lnTo>
                        <a:pt x="40" y="71"/>
                      </a:lnTo>
                      <a:lnTo>
                        <a:pt x="42" y="75"/>
                      </a:lnTo>
                      <a:lnTo>
                        <a:pt x="44" y="77"/>
                      </a:lnTo>
                      <a:lnTo>
                        <a:pt x="44" y="81"/>
                      </a:lnTo>
                      <a:lnTo>
                        <a:pt x="46" y="83"/>
                      </a:lnTo>
                      <a:lnTo>
                        <a:pt x="46" y="87"/>
                      </a:lnTo>
                      <a:lnTo>
                        <a:pt x="48" y="91"/>
                      </a:lnTo>
                      <a:lnTo>
                        <a:pt x="48" y="92"/>
                      </a:lnTo>
                      <a:lnTo>
                        <a:pt x="48" y="96"/>
                      </a:lnTo>
                      <a:lnTo>
                        <a:pt x="50" y="100"/>
                      </a:lnTo>
                      <a:lnTo>
                        <a:pt x="50" y="102"/>
                      </a:lnTo>
                      <a:lnTo>
                        <a:pt x="50" y="106"/>
                      </a:lnTo>
                      <a:lnTo>
                        <a:pt x="50" y="110"/>
                      </a:lnTo>
                      <a:lnTo>
                        <a:pt x="50" y="114"/>
                      </a:lnTo>
                      <a:lnTo>
                        <a:pt x="50" y="117"/>
                      </a:lnTo>
                      <a:lnTo>
                        <a:pt x="150" y="0"/>
                      </a:lnTo>
                      <a:lnTo>
                        <a:pt x="86" y="3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3434" name="Group 10"/>
                <p:cNvGrpSpPr>
                  <a:grpSpLocks noChangeAspect="1"/>
                </p:cNvGrpSpPr>
                <p:nvPr/>
              </p:nvGrpSpPr>
              <p:grpSpPr bwMode="auto">
                <a:xfrm>
                  <a:off x="499" y="3041"/>
                  <a:ext cx="660" cy="416"/>
                  <a:chOff x="499" y="3041"/>
                  <a:chExt cx="660" cy="416"/>
                </a:xfrm>
              </p:grpSpPr>
              <p:sp>
                <p:nvSpPr>
                  <p:cNvPr id="103435" name="Freeform 11"/>
                  <p:cNvSpPr>
                    <a:spLocks noChangeAspect="1"/>
                  </p:cNvSpPr>
                  <p:nvPr/>
                </p:nvSpPr>
                <p:spPr bwMode="auto">
                  <a:xfrm>
                    <a:off x="823" y="3177"/>
                    <a:ext cx="107" cy="77"/>
                  </a:xfrm>
                  <a:custGeom>
                    <a:avLst/>
                    <a:gdLst>
                      <a:gd name="T0" fmla="*/ 96 w 107"/>
                      <a:gd name="T1" fmla="*/ 0 h 77"/>
                      <a:gd name="T2" fmla="*/ 107 w 107"/>
                      <a:gd name="T3" fmla="*/ 19 h 77"/>
                      <a:gd name="T4" fmla="*/ 12 w 107"/>
                      <a:gd name="T5" fmla="*/ 77 h 77"/>
                      <a:gd name="T6" fmla="*/ 0 w 107"/>
                      <a:gd name="T7" fmla="*/ 58 h 77"/>
                      <a:gd name="T8" fmla="*/ 96 w 107"/>
                      <a:gd name="T9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7" h="77">
                        <a:moveTo>
                          <a:pt x="96" y="0"/>
                        </a:moveTo>
                        <a:lnTo>
                          <a:pt x="107" y="19"/>
                        </a:lnTo>
                        <a:lnTo>
                          <a:pt x="12" y="77"/>
                        </a:lnTo>
                        <a:lnTo>
                          <a:pt x="0" y="58"/>
                        </a:lnTo>
                        <a:lnTo>
                          <a:pt x="96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36" name="Freeform 12"/>
                  <p:cNvSpPr>
                    <a:spLocks noChangeAspect="1"/>
                  </p:cNvSpPr>
                  <p:nvPr/>
                </p:nvSpPr>
                <p:spPr bwMode="auto">
                  <a:xfrm>
                    <a:off x="938" y="3110"/>
                    <a:ext cx="106" cy="75"/>
                  </a:xfrm>
                  <a:custGeom>
                    <a:avLst/>
                    <a:gdLst>
                      <a:gd name="T0" fmla="*/ 94 w 106"/>
                      <a:gd name="T1" fmla="*/ 0 h 75"/>
                      <a:gd name="T2" fmla="*/ 106 w 106"/>
                      <a:gd name="T3" fmla="*/ 19 h 75"/>
                      <a:gd name="T4" fmla="*/ 12 w 106"/>
                      <a:gd name="T5" fmla="*/ 75 h 75"/>
                      <a:gd name="T6" fmla="*/ 0 w 106"/>
                      <a:gd name="T7" fmla="*/ 55 h 75"/>
                      <a:gd name="T8" fmla="*/ 94 w 106"/>
                      <a:gd name="T9" fmla="*/ 0 h 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6" h="75">
                        <a:moveTo>
                          <a:pt x="94" y="0"/>
                        </a:moveTo>
                        <a:lnTo>
                          <a:pt x="106" y="19"/>
                        </a:lnTo>
                        <a:lnTo>
                          <a:pt x="12" y="75"/>
                        </a:lnTo>
                        <a:lnTo>
                          <a:pt x="0" y="55"/>
                        </a:lnTo>
                        <a:lnTo>
                          <a:pt x="94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37" name="Freeform 13"/>
                  <p:cNvSpPr>
                    <a:spLocks noChangeAspect="1"/>
                  </p:cNvSpPr>
                  <p:nvPr/>
                </p:nvSpPr>
                <p:spPr bwMode="auto">
                  <a:xfrm>
                    <a:off x="1051" y="3041"/>
                    <a:ext cx="108" cy="76"/>
                  </a:xfrm>
                  <a:custGeom>
                    <a:avLst/>
                    <a:gdLst>
                      <a:gd name="T0" fmla="*/ 96 w 108"/>
                      <a:gd name="T1" fmla="*/ 0 h 76"/>
                      <a:gd name="T2" fmla="*/ 108 w 108"/>
                      <a:gd name="T3" fmla="*/ 19 h 76"/>
                      <a:gd name="T4" fmla="*/ 12 w 108"/>
                      <a:gd name="T5" fmla="*/ 76 h 76"/>
                      <a:gd name="T6" fmla="*/ 0 w 108"/>
                      <a:gd name="T7" fmla="*/ 57 h 76"/>
                      <a:gd name="T8" fmla="*/ 96 w 108"/>
                      <a:gd name="T9" fmla="*/ 0 h 7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8" h="76">
                        <a:moveTo>
                          <a:pt x="96" y="0"/>
                        </a:moveTo>
                        <a:lnTo>
                          <a:pt x="108" y="19"/>
                        </a:lnTo>
                        <a:lnTo>
                          <a:pt x="12" y="76"/>
                        </a:lnTo>
                        <a:lnTo>
                          <a:pt x="0" y="57"/>
                        </a:lnTo>
                        <a:lnTo>
                          <a:pt x="96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38" name="Freeform 14"/>
                  <p:cNvSpPr>
                    <a:spLocks noChangeAspect="1"/>
                  </p:cNvSpPr>
                  <p:nvPr/>
                </p:nvSpPr>
                <p:spPr bwMode="auto">
                  <a:xfrm>
                    <a:off x="499" y="3169"/>
                    <a:ext cx="416" cy="288"/>
                  </a:xfrm>
                  <a:custGeom>
                    <a:avLst/>
                    <a:gdLst>
                      <a:gd name="T0" fmla="*/ 230 w 416"/>
                      <a:gd name="T1" fmla="*/ 2 h 288"/>
                      <a:gd name="T2" fmla="*/ 270 w 416"/>
                      <a:gd name="T3" fmla="*/ 8 h 288"/>
                      <a:gd name="T4" fmla="*/ 307 w 416"/>
                      <a:gd name="T5" fmla="*/ 18 h 288"/>
                      <a:gd name="T6" fmla="*/ 341 w 416"/>
                      <a:gd name="T7" fmla="*/ 33 h 288"/>
                      <a:gd name="T8" fmla="*/ 368 w 416"/>
                      <a:gd name="T9" fmla="*/ 54 h 288"/>
                      <a:gd name="T10" fmla="*/ 391 w 416"/>
                      <a:gd name="T11" fmla="*/ 77 h 288"/>
                      <a:gd name="T12" fmla="*/ 407 w 416"/>
                      <a:gd name="T13" fmla="*/ 102 h 288"/>
                      <a:gd name="T14" fmla="*/ 416 w 416"/>
                      <a:gd name="T15" fmla="*/ 131 h 288"/>
                      <a:gd name="T16" fmla="*/ 416 w 416"/>
                      <a:gd name="T17" fmla="*/ 160 h 288"/>
                      <a:gd name="T18" fmla="*/ 407 w 416"/>
                      <a:gd name="T19" fmla="*/ 186 h 288"/>
                      <a:gd name="T20" fmla="*/ 391 w 416"/>
                      <a:gd name="T21" fmla="*/ 213 h 288"/>
                      <a:gd name="T22" fmla="*/ 368 w 416"/>
                      <a:gd name="T23" fmla="*/ 236 h 288"/>
                      <a:gd name="T24" fmla="*/ 341 w 416"/>
                      <a:gd name="T25" fmla="*/ 256 h 288"/>
                      <a:gd name="T26" fmla="*/ 307 w 416"/>
                      <a:gd name="T27" fmla="*/ 271 h 288"/>
                      <a:gd name="T28" fmla="*/ 270 w 416"/>
                      <a:gd name="T29" fmla="*/ 282 h 288"/>
                      <a:gd name="T30" fmla="*/ 230 w 416"/>
                      <a:gd name="T31" fmla="*/ 288 h 288"/>
                      <a:gd name="T32" fmla="*/ 186 w 416"/>
                      <a:gd name="T33" fmla="*/ 288 h 288"/>
                      <a:gd name="T34" fmla="*/ 146 w 416"/>
                      <a:gd name="T35" fmla="*/ 282 h 288"/>
                      <a:gd name="T36" fmla="*/ 109 w 416"/>
                      <a:gd name="T37" fmla="*/ 271 h 288"/>
                      <a:gd name="T38" fmla="*/ 77 w 416"/>
                      <a:gd name="T39" fmla="*/ 256 h 288"/>
                      <a:gd name="T40" fmla="*/ 48 w 416"/>
                      <a:gd name="T41" fmla="*/ 236 h 288"/>
                      <a:gd name="T42" fmla="*/ 25 w 416"/>
                      <a:gd name="T43" fmla="*/ 213 h 288"/>
                      <a:gd name="T44" fmla="*/ 9 w 416"/>
                      <a:gd name="T45" fmla="*/ 186 h 288"/>
                      <a:gd name="T46" fmla="*/ 0 w 416"/>
                      <a:gd name="T47" fmla="*/ 160 h 288"/>
                      <a:gd name="T48" fmla="*/ 0 w 416"/>
                      <a:gd name="T49" fmla="*/ 131 h 288"/>
                      <a:gd name="T50" fmla="*/ 9 w 416"/>
                      <a:gd name="T51" fmla="*/ 102 h 288"/>
                      <a:gd name="T52" fmla="*/ 25 w 416"/>
                      <a:gd name="T53" fmla="*/ 77 h 288"/>
                      <a:gd name="T54" fmla="*/ 48 w 416"/>
                      <a:gd name="T55" fmla="*/ 54 h 288"/>
                      <a:gd name="T56" fmla="*/ 77 w 416"/>
                      <a:gd name="T57" fmla="*/ 33 h 288"/>
                      <a:gd name="T58" fmla="*/ 109 w 416"/>
                      <a:gd name="T59" fmla="*/ 18 h 288"/>
                      <a:gd name="T60" fmla="*/ 146 w 416"/>
                      <a:gd name="T61" fmla="*/ 8 h 288"/>
                      <a:gd name="T62" fmla="*/ 186 w 416"/>
                      <a:gd name="T63" fmla="*/ 2 h 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416" h="288">
                        <a:moveTo>
                          <a:pt x="209" y="0"/>
                        </a:moveTo>
                        <a:lnTo>
                          <a:pt x="230" y="2"/>
                        </a:lnTo>
                        <a:lnTo>
                          <a:pt x="249" y="4"/>
                        </a:lnTo>
                        <a:lnTo>
                          <a:pt x="270" y="8"/>
                        </a:lnTo>
                        <a:lnTo>
                          <a:pt x="289" y="12"/>
                        </a:lnTo>
                        <a:lnTo>
                          <a:pt x="307" y="18"/>
                        </a:lnTo>
                        <a:lnTo>
                          <a:pt x="324" y="25"/>
                        </a:lnTo>
                        <a:lnTo>
                          <a:pt x="341" y="33"/>
                        </a:lnTo>
                        <a:lnTo>
                          <a:pt x="355" y="42"/>
                        </a:lnTo>
                        <a:lnTo>
                          <a:pt x="368" y="54"/>
                        </a:lnTo>
                        <a:lnTo>
                          <a:pt x="382" y="64"/>
                        </a:lnTo>
                        <a:lnTo>
                          <a:pt x="391" y="77"/>
                        </a:lnTo>
                        <a:lnTo>
                          <a:pt x="401" y="89"/>
                        </a:lnTo>
                        <a:lnTo>
                          <a:pt x="407" y="102"/>
                        </a:lnTo>
                        <a:lnTo>
                          <a:pt x="412" y="115"/>
                        </a:lnTo>
                        <a:lnTo>
                          <a:pt x="416" y="131"/>
                        </a:lnTo>
                        <a:lnTo>
                          <a:pt x="416" y="144"/>
                        </a:lnTo>
                        <a:lnTo>
                          <a:pt x="416" y="160"/>
                        </a:lnTo>
                        <a:lnTo>
                          <a:pt x="412" y="173"/>
                        </a:lnTo>
                        <a:lnTo>
                          <a:pt x="407" y="186"/>
                        </a:lnTo>
                        <a:lnTo>
                          <a:pt x="401" y="200"/>
                        </a:lnTo>
                        <a:lnTo>
                          <a:pt x="391" y="213"/>
                        </a:lnTo>
                        <a:lnTo>
                          <a:pt x="382" y="225"/>
                        </a:lnTo>
                        <a:lnTo>
                          <a:pt x="368" y="236"/>
                        </a:lnTo>
                        <a:lnTo>
                          <a:pt x="355" y="246"/>
                        </a:lnTo>
                        <a:lnTo>
                          <a:pt x="341" y="256"/>
                        </a:lnTo>
                        <a:lnTo>
                          <a:pt x="324" y="263"/>
                        </a:lnTo>
                        <a:lnTo>
                          <a:pt x="307" y="271"/>
                        </a:lnTo>
                        <a:lnTo>
                          <a:pt x="289" y="277"/>
                        </a:lnTo>
                        <a:lnTo>
                          <a:pt x="270" y="282"/>
                        </a:lnTo>
                        <a:lnTo>
                          <a:pt x="249" y="286"/>
                        </a:lnTo>
                        <a:lnTo>
                          <a:pt x="230" y="288"/>
                        </a:lnTo>
                        <a:lnTo>
                          <a:pt x="209" y="288"/>
                        </a:lnTo>
                        <a:lnTo>
                          <a:pt x="186" y="288"/>
                        </a:lnTo>
                        <a:lnTo>
                          <a:pt x="167" y="286"/>
                        </a:lnTo>
                        <a:lnTo>
                          <a:pt x="146" y="282"/>
                        </a:lnTo>
                        <a:lnTo>
                          <a:pt x="126" y="277"/>
                        </a:lnTo>
                        <a:lnTo>
                          <a:pt x="109" y="271"/>
                        </a:lnTo>
                        <a:lnTo>
                          <a:pt x="92" y="263"/>
                        </a:lnTo>
                        <a:lnTo>
                          <a:pt x="77" y="256"/>
                        </a:lnTo>
                        <a:lnTo>
                          <a:pt x="61" y="246"/>
                        </a:lnTo>
                        <a:lnTo>
                          <a:pt x="48" y="236"/>
                        </a:lnTo>
                        <a:lnTo>
                          <a:pt x="36" y="225"/>
                        </a:lnTo>
                        <a:lnTo>
                          <a:pt x="25" y="213"/>
                        </a:lnTo>
                        <a:lnTo>
                          <a:pt x="15" y="200"/>
                        </a:lnTo>
                        <a:lnTo>
                          <a:pt x="9" y="186"/>
                        </a:lnTo>
                        <a:lnTo>
                          <a:pt x="4" y="173"/>
                        </a:lnTo>
                        <a:lnTo>
                          <a:pt x="0" y="160"/>
                        </a:lnTo>
                        <a:lnTo>
                          <a:pt x="0" y="144"/>
                        </a:lnTo>
                        <a:lnTo>
                          <a:pt x="0" y="131"/>
                        </a:lnTo>
                        <a:lnTo>
                          <a:pt x="4" y="115"/>
                        </a:lnTo>
                        <a:lnTo>
                          <a:pt x="9" y="102"/>
                        </a:lnTo>
                        <a:lnTo>
                          <a:pt x="15" y="89"/>
                        </a:lnTo>
                        <a:lnTo>
                          <a:pt x="25" y="77"/>
                        </a:lnTo>
                        <a:lnTo>
                          <a:pt x="36" y="64"/>
                        </a:lnTo>
                        <a:lnTo>
                          <a:pt x="48" y="54"/>
                        </a:lnTo>
                        <a:lnTo>
                          <a:pt x="61" y="42"/>
                        </a:lnTo>
                        <a:lnTo>
                          <a:pt x="77" y="33"/>
                        </a:lnTo>
                        <a:lnTo>
                          <a:pt x="92" y="25"/>
                        </a:lnTo>
                        <a:lnTo>
                          <a:pt x="109" y="18"/>
                        </a:lnTo>
                        <a:lnTo>
                          <a:pt x="126" y="12"/>
                        </a:lnTo>
                        <a:lnTo>
                          <a:pt x="146" y="8"/>
                        </a:lnTo>
                        <a:lnTo>
                          <a:pt x="167" y="4"/>
                        </a:lnTo>
                        <a:lnTo>
                          <a:pt x="186" y="2"/>
                        </a:lnTo>
                        <a:lnTo>
                          <a:pt x="20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39" name="Freeform 15"/>
                  <p:cNvSpPr>
                    <a:spLocks noChangeAspect="1"/>
                  </p:cNvSpPr>
                  <p:nvPr/>
                </p:nvSpPr>
                <p:spPr bwMode="auto">
                  <a:xfrm>
                    <a:off x="499" y="3169"/>
                    <a:ext cx="416" cy="288"/>
                  </a:xfrm>
                  <a:custGeom>
                    <a:avLst/>
                    <a:gdLst>
                      <a:gd name="T0" fmla="*/ 230 w 416"/>
                      <a:gd name="T1" fmla="*/ 2 h 288"/>
                      <a:gd name="T2" fmla="*/ 270 w 416"/>
                      <a:gd name="T3" fmla="*/ 8 h 288"/>
                      <a:gd name="T4" fmla="*/ 307 w 416"/>
                      <a:gd name="T5" fmla="*/ 18 h 288"/>
                      <a:gd name="T6" fmla="*/ 341 w 416"/>
                      <a:gd name="T7" fmla="*/ 33 h 288"/>
                      <a:gd name="T8" fmla="*/ 368 w 416"/>
                      <a:gd name="T9" fmla="*/ 54 h 288"/>
                      <a:gd name="T10" fmla="*/ 391 w 416"/>
                      <a:gd name="T11" fmla="*/ 77 h 288"/>
                      <a:gd name="T12" fmla="*/ 407 w 416"/>
                      <a:gd name="T13" fmla="*/ 102 h 288"/>
                      <a:gd name="T14" fmla="*/ 416 w 416"/>
                      <a:gd name="T15" fmla="*/ 131 h 288"/>
                      <a:gd name="T16" fmla="*/ 416 w 416"/>
                      <a:gd name="T17" fmla="*/ 160 h 288"/>
                      <a:gd name="T18" fmla="*/ 407 w 416"/>
                      <a:gd name="T19" fmla="*/ 186 h 288"/>
                      <a:gd name="T20" fmla="*/ 391 w 416"/>
                      <a:gd name="T21" fmla="*/ 213 h 288"/>
                      <a:gd name="T22" fmla="*/ 368 w 416"/>
                      <a:gd name="T23" fmla="*/ 236 h 288"/>
                      <a:gd name="T24" fmla="*/ 341 w 416"/>
                      <a:gd name="T25" fmla="*/ 256 h 288"/>
                      <a:gd name="T26" fmla="*/ 307 w 416"/>
                      <a:gd name="T27" fmla="*/ 271 h 288"/>
                      <a:gd name="T28" fmla="*/ 270 w 416"/>
                      <a:gd name="T29" fmla="*/ 282 h 288"/>
                      <a:gd name="T30" fmla="*/ 230 w 416"/>
                      <a:gd name="T31" fmla="*/ 288 h 288"/>
                      <a:gd name="T32" fmla="*/ 186 w 416"/>
                      <a:gd name="T33" fmla="*/ 288 h 288"/>
                      <a:gd name="T34" fmla="*/ 146 w 416"/>
                      <a:gd name="T35" fmla="*/ 282 h 288"/>
                      <a:gd name="T36" fmla="*/ 109 w 416"/>
                      <a:gd name="T37" fmla="*/ 271 h 288"/>
                      <a:gd name="T38" fmla="*/ 77 w 416"/>
                      <a:gd name="T39" fmla="*/ 256 h 288"/>
                      <a:gd name="T40" fmla="*/ 48 w 416"/>
                      <a:gd name="T41" fmla="*/ 236 h 288"/>
                      <a:gd name="T42" fmla="*/ 25 w 416"/>
                      <a:gd name="T43" fmla="*/ 213 h 288"/>
                      <a:gd name="T44" fmla="*/ 9 w 416"/>
                      <a:gd name="T45" fmla="*/ 186 h 288"/>
                      <a:gd name="T46" fmla="*/ 0 w 416"/>
                      <a:gd name="T47" fmla="*/ 160 h 288"/>
                      <a:gd name="T48" fmla="*/ 0 w 416"/>
                      <a:gd name="T49" fmla="*/ 131 h 288"/>
                      <a:gd name="T50" fmla="*/ 9 w 416"/>
                      <a:gd name="T51" fmla="*/ 102 h 288"/>
                      <a:gd name="T52" fmla="*/ 25 w 416"/>
                      <a:gd name="T53" fmla="*/ 77 h 288"/>
                      <a:gd name="T54" fmla="*/ 48 w 416"/>
                      <a:gd name="T55" fmla="*/ 54 h 288"/>
                      <a:gd name="T56" fmla="*/ 77 w 416"/>
                      <a:gd name="T57" fmla="*/ 33 h 288"/>
                      <a:gd name="T58" fmla="*/ 109 w 416"/>
                      <a:gd name="T59" fmla="*/ 18 h 288"/>
                      <a:gd name="T60" fmla="*/ 146 w 416"/>
                      <a:gd name="T61" fmla="*/ 8 h 288"/>
                      <a:gd name="T62" fmla="*/ 186 w 416"/>
                      <a:gd name="T63" fmla="*/ 2 h 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416" h="288">
                        <a:moveTo>
                          <a:pt x="209" y="0"/>
                        </a:moveTo>
                        <a:lnTo>
                          <a:pt x="230" y="2"/>
                        </a:lnTo>
                        <a:lnTo>
                          <a:pt x="249" y="4"/>
                        </a:lnTo>
                        <a:lnTo>
                          <a:pt x="270" y="8"/>
                        </a:lnTo>
                        <a:lnTo>
                          <a:pt x="289" y="12"/>
                        </a:lnTo>
                        <a:lnTo>
                          <a:pt x="307" y="18"/>
                        </a:lnTo>
                        <a:lnTo>
                          <a:pt x="324" y="25"/>
                        </a:lnTo>
                        <a:lnTo>
                          <a:pt x="341" y="33"/>
                        </a:lnTo>
                        <a:lnTo>
                          <a:pt x="355" y="42"/>
                        </a:lnTo>
                        <a:lnTo>
                          <a:pt x="368" y="54"/>
                        </a:lnTo>
                        <a:lnTo>
                          <a:pt x="382" y="64"/>
                        </a:lnTo>
                        <a:lnTo>
                          <a:pt x="391" y="77"/>
                        </a:lnTo>
                        <a:lnTo>
                          <a:pt x="401" y="89"/>
                        </a:lnTo>
                        <a:lnTo>
                          <a:pt x="407" y="102"/>
                        </a:lnTo>
                        <a:lnTo>
                          <a:pt x="412" y="115"/>
                        </a:lnTo>
                        <a:lnTo>
                          <a:pt x="416" y="131"/>
                        </a:lnTo>
                        <a:lnTo>
                          <a:pt x="416" y="144"/>
                        </a:lnTo>
                        <a:lnTo>
                          <a:pt x="416" y="160"/>
                        </a:lnTo>
                        <a:lnTo>
                          <a:pt x="412" y="173"/>
                        </a:lnTo>
                        <a:lnTo>
                          <a:pt x="407" y="186"/>
                        </a:lnTo>
                        <a:lnTo>
                          <a:pt x="401" y="200"/>
                        </a:lnTo>
                        <a:lnTo>
                          <a:pt x="391" y="213"/>
                        </a:lnTo>
                        <a:lnTo>
                          <a:pt x="382" y="225"/>
                        </a:lnTo>
                        <a:lnTo>
                          <a:pt x="368" y="236"/>
                        </a:lnTo>
                        <a:lnTo>
                          <a:pt x="355" y="246"/>
                        </a:lnTo>
                        <a:lnTo>
                          <a:pt x="341" y="256"/>
                        </a:lnTo>
                        <a:lnTo>
                          <a:pt x="324" y="263"/>
                        </a:lnTo>
                        <a:lnTo>
                          <a:pt x="307" y="271"/>
                        </a:lnTo>
                        <a:lnTo>
                          <a:pt x="289" y="277"/>
                        </a:lnTo>
                        <a:lnTo>
                          <a:pt x="270" y="282"/>
                        </a:lnTo>
                        <a:lnTo>
                          <a:pt x="249" y="286"/>
                        </a:lnTo>
                        <a:lnTo>
                          <a:pt x="230" y="288"/>
                        </a:lnTo>
                        <a:lnTo>
                          <a:pt x="209" y="288"/>
                        </a:lnTo>
                        <a:lnTo>
                          <a:pt x="186" y="288"/>
                        </a:lnTo>
                        <a:lnTo>
                          <a:pt x="167" y="286"/>
                        </a:lnTo>
                        <a:lnTo>
                          <a:pt x="146" y="282"/>
                        </a:lnTo>
                        <a:lnTo>
                          <a:pt x="126" y="277"/>
                        </a:lnTo>
                        <a:lnTo>
                          <a:pt x="109" y="271"/>
                        </a:lnTo>
                        <a:lnTo>
                          <a:pt x="92" y="263"/>
                        </a:lnTo>
                        <a:lnTo>
                          <a:pt x="77" y="256"/>
                        </a:lnTo>
                        <a:lnTo>
                          <a:pt x="61" y="246"/>
                        </a:lnTo>
                        <a:lnTo>
                          <a:pt x="48" y="236"/>
                        </a:lnTo>
                        <a:lnTo>
                          <a:pt x="36" y="225"/>
                        </a:lnTo>
                        <a:lnTo>
                          <a:pt x="25" y="213"/>
                        </a:lnTo>
                        <a:lnTo>
                          <a:pt x="15" y="200"/>
                        </a:lnTo>
                        <a:lnTo>
                          <a:pt x="9" y="186"/>
                        </a:lnTo>
                        <a:lnTo>
                          <a:pt x="4" y="173"/>
                        </a:lnTo>
                        <a:lnTo>
                          <a:pt x="0" y="160"/>
                        </a:lnTo>
                        <a:lnTo>
                          <a:pt x="0" y="144"/>
                        </a:lnTo>
                        <a:lnTo>
                          <a:pt x="0" y="131"/>
                        </a:lnTo>
                        <a:lnTo>
                          <a:pt x="4" y="115"/>
                        </a:lnTo>
                        <a:lnTo>
                          <a:pt x="9" y="102"/>
                        </a:lnTo>
                        <a:lnTo>
                          <a:pt x="15" y="89"/>
                        </a:lnTo>
                        <a:lnTo>
                          <a:pt x="25" y="77"/>
                        </a:lnTo>
                        <a:lnTo>
                          <a:pt x="36" y="64"/>
                        </a:lnTo>
                        <a:lnTo>
                          <a:pt x="48" y="54"/>
                        </a:lnTo>
                        <a:lnTo>
                          <a:pt x="61" y="42"/>
                        </a:lnTo>
                        <a:lnTo>
                          <a:pt x="77" y="33"/>
                        </a:lnTo>
                        <a:lnTo>
                          <a:pt x="92" y="25"/>
                        </a:lnTo>
                        <a:lnTo>
                          <a:pt x="109" y="18"/>
                        </a:lnTo>
                        <a:lnTo>
                          <a:pt x="126" y="12"/>
                        </a:lnTo>
                        <a:lnTo>
                          <a:pt x="146" y="8"/>
                        </a:lnTo>
                        <a:lnTo>
                          <a:pt x="167" y="4"/>
                        </a:lnTo>
                        <a:lnTo>
                          <a:pt x="186" y="2"/>
                        </a:lnTo>
                        <a:lnTo>
                          <a:pt x="209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40" name="Rectangle 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5" y="3187"/>
                    <a:ext cx="155" cy="20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pPr>
                      <a:buClr>
                        <a:schemeClr val="tx1"/>
                      </a:buClr>
                    </a:pPr>
                    <a:r>
                      <a:rPr lang="de-DE" altLang="en-US" sz="2000">
                        <a:solidFill>
                          <a:srgbClr val="000000"/>
                        </a:solidFill>
                        <a:latin typeface="AvantGarde Bk BT" pitchFamily="34" charset="0"/>
                      </a:rPr>
                      <a:t>...</a:t>
                    </a:r>
                    <a:endParaRPr lang="de-DE" altLang="en-US" sz="2000" b="1"/>
                  </a:p>
                </p:txBody>
              </p:sp>
            </p:grpSp>
          </p:grpSp>
        </p:grpSp>
        <p:grpSp>
          <p:nvGrpSpPr>
            <p:cNvPr id="103441" name="Group 17"/>
            <p:cNvGrpSpPr>
              <a:grpSpLocks noChangeAspect="1"/>
            </p:cNvGrpSpPr>
            <p:nvPr/>
          </p:nvGrpSpPr>
          <p:grpSpPr bwMode="auto">
            <a:xfrm>
              <a:off x="3484" y="2677"/>
              <a:ext cx="1428" cy="1037"/>
              <a:chOff x="3612" y="2445"/>
              <a:chExt cx="1681" cy="1127"/>
            </a:xfrm>
          </p:grpSpPr>
          <p:sp>
            <p:nvSpPr>
              <p:cNvPr id="103442" name="Freeform 18"/>
              <p:cNvSpPr>
                <a:spLocks noChangeAspect="1"/>
              </p:cNvSpPr>
              <p:nvPr/>
            </p:nvSpPr>
            <p:spPr bwMode="auto">
              <a:xfrm>
                <a:off x="3612" y="2445"/>
                <a:ext cx="148" cy="123"/>
              </a:xfrm>
              <a:custGeom>
                <a:avLst/>
                <a:gdLst>
                  <a:gd name="T0" fmla="*/ 62 w 148"/>
                  <a:gd name="T1" fmla="*/ 43 h 123"/>
                  <a:gd name="T2" fmla="*/ 0 w 148"/>
                  <a:gd name="T3" fmla="*/ 0 h 123"/>
                  <a:gd name="T4" fmla="*/ 92 w 148"/>
                  <a:gd name="T5" fmla="*/ 123 h 123"/>
                  <a:gd name="T6" fmla="*/ 92 w 148"/>
                  <a:gd name="T7" fmla="*/ 120 h 123"/>
                  <a:gd name="T8" fmla="*/ 92 w 148"/>
                  <a:gd name="T9" fmla="*/ 116 h 123"/>
                  <a:gd name="T10" fmla="*/ 94 w 148"/>
                  <a:gd name="T11" fmla="*/ 112 h 123"/>
                  <a:gd name="T12" fmla="*/ 94 w 148"/>
                  <a:gd name="T13" fmla="*/ 110 h 123"/>
                  <a:gd name="T14" fmla="*/ 94 w 148"/>
                  <a:gd name="T15" fmla="*/ 106 h 123"/>
                  <a:gd name="T16" fmla="*/ 94 w 148"/>
                  <a:gd name="T17" fmla="*/ 102 h 123"/>
                  <a:gd name="T18" fmla="*/ 96 w 148"/>
                  <a:gd name="T19" fmla="*/ 100 h 123"/>
                  <a:gd name="T20" fmla="*/ 96 w 148"/>
                  <a:gd name="T21" fmla="*/ 96 h 123"/>
                  <a:gd name="T22" fmla="*/ 98 w 148"/>
                  <a:gd name="T23" fmla="*/ 93 h 123"/>
                  <a:gd name="T24" fmla="*/ 98 w 148"/>
                  <a:gd name="T25" fmla="*/ 91 h 123"/>
                  <a:gd name="T26" fmla="*/ 100 w 148"/>
                  <a:gd name="T27" fmla="*/ 87 h 123"/>
                  <a:gd name="T28" fmla="*/ 102 w 148"/>
                  <a:gd name="T29" fmla="*/ 85 h 123"/>
                  <a:gd name="T30" fmla="*/ 102 w 148"/>
                  <a:gd name="T31" fmla="*/ 81 h 123"/>
                  <a:gd name="T32" fmla="*/ 104 w 148"/>
                  <a:gd name="T33" fmla="*/ 79 h 123"/>
                  <a:gd name="T34" fmla="*/ 106 w 148"/>
                  <a:gd name="T35" fmla="*/ 77 h 123"/>
                  <a:gd name="T36" fmla="*/ 108 w 148"/>
                  <a:gd name="T37" fmla="*/ 73 h 123"/>
                  <a:gd name="T38" fmla="*/ 110 w 148"/>
                  <a:gd name="T39" fmla="*/ 72 h 123"/>
                  <a:gd name="T40" fmla="*/ 112 w 148"/>
                  <a:gd name="T41" fmla="*/ 70 h 123"/>
                  <a:gd name="T42" fmla="*/ 114 w 148"/>
                  <a:gd name="T43" fmla="*/ 66 h 123"/>
                  <a:gd name="T44" fmla="*/ 115 w 148"/>
                  <a:gd name="T45" fmla="*/ 64 h 123"/>
                  <a:gd name="T46" fmla="*/ 117 w 148"/>
                  <a:gd name="T47" fmla="*/ 62 h 123"/>
                  <a:gd name="T48" fmla="*/ 119 w 148"/>
                  <a:gd name="T49" fmla="*/ 60 h 123"/>
                  <a:gd name="T50" fmla="*/ 121 w 148"/>
                  <a:gd name="T51" fmla="*/ 58 h 123"/>
                  <a:gd name="T52" fmla="*/ 125 w 148"/>
                  <a:gd name="T53" fmla="*/ 56 h 123"/>
                  <a:gd name="T54" fmla="*/ 127 w 148"/>
                  <a:gd name="T55" fmla="*/ 54 h 123"/>
                  <a:gd name="T56" fmla="*/ 129 w 148"/>
                  <a:gd name="T57" fmla="*/ 52 h 123"/>
                  <a:gd name="T58" fmla="*/ 133 w 148"/>
                  <a:gd name="T59" fmla="*/ 50 h 123"/>
                  <a:gd name="T60" fmla="*/ 135 w 148"/>
                  <a:gd name="T61" fmla="*/ 48 h 123"/>
                  <a:gd name="T62" fmla="*/ 138 w 148"/>
                  <a:gd name="T63" fmla="*/ 47 h 123"/>
                  <a:gd name="T64" fmla="*/ 140 w 148"/>
                  <a:gd name="T65" fmla="*/ 45 h 123"/>
                  <a:gd name="T66" fmla="*/ 144 w 148"/>
                  <a:gd name="T67" fmla="*/ 43 h 123"/>
                  <a:gd name="T68" fmla="*/ 148 w 148"/>
                  <a:gd name="T69" fmla="*/ 43 h 123"/>
                  <a:gd name="T70" fmla="*/ 0 w 148"/>
                  <a:gd name="T71" fmla="*/ 0 h 123"/>
                  <a:gd name="T72" fmla="*/ 62 w 148"/>
                  <a:gd name="T73" fmla="*/ 4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" h="123">
                    <a:moveTo>
                      <a:pt x="62" y="43"/>
                    </a:moveTo>
                    <a:lnTo>
                      <a:pt x="0" y="0"/>
                    </a:lnTo>
                    <a:lnTo>
                      <a:pt x="92" y="123"/>
                    </a:lnTo>
                    <a:lnTo>
                      <a:pt x="92" y="120"/>
                    </a:lnTo>
                    <a:lnTo>
                      <a:pt x="92" y="116"/>
                    </a:lnTo>
                    <a:lnTo>
                      <a:pt x="94" y="112"/>
                    </a:lnTo>
                    <a:lnTo>
                      <a:pt x="94" y="110"/>
                    </a:lnTo>
                    <a:lnTo>
                      <a:pt x="94" y="106"/>
                    </a:lnTo>
                    <a:lnTo>
                      <a:pt x="94" y="102"/>
                    </a:lnTo>
                    <a:lnTo>
                      <a:pt x="96" y="100"/>
                    </a:lnTo>
                    <a:lnTo>
                      <a:pt x="96" y="96"/>
                    </a:lnTo>
                    <a:lnTo>
                      <a:pt x="98" y="93"/>
                    </a:lnTo>
                    <a:lnTo>
                      <a:pt x="98" y="91"/>
                    </a:lnTo>
                    <a:lnTo>
                      <a:pt x="100" y="87"/>
                    </a:lnTo>
                    <a:lnTo>
                      <a:pt x="102" y="85"/>
                    </a:lnTo>
                    <a:lnTo>
                      <a:pt x="102" y="81"/>
                    </a:lnTo>
                    <a:lnTo>
                      <a:pt x="104" y="79"/>
                    </a:lnTo>
                    <a:lnTo>
                      <a:pt x="106" y="77"/>
                    </a:lnTo>
                    <a:lnTo>
                      <a:pt x="108" y="73"/>
                    </a:lnTo>
                    <a:lnTo>
                      <a:pt x="110" y="72"/>
                    </a:lnTo>
                    <a:lnTo>
                      <a:pt x="112" y="70"/>
                    </a:lnTo>
                    <a:lnTo>
                      <a:pt x="114" y="66"/>
                    </a:lnTo>
                    <a:lnTo>
                      <a:pt x="115" y="64"/>
                    </a:lnTo>
                    <a:lnTo>
                      <a:pt x="117" y="62"/>
                    </a:lnTo>
                    <a:lnTo>
                      <a:pt x="119" y="60"/>
                    </a:lnTo>
                    <a:lnTo>
                      <a:pt x="121" y="58"/>
                    </a:lnTo>
                    <a:lnTo>
                      <a:pt x="125" y="56"/>
                    </a:lnTo>
                    <a:lnTo>
                      <a:pt x="127" y="54"/>
                    </a:lnTo>
                    <a:lnTo>
                      <a:pt x="129" y="52"/>
                    </a:lnTo>
                    <a:lnTo>
                      <a:pt x="133" y="50"/>
                    </a:lnTo>
                    <a:lnTo>
                      <a:pt x="135" y="48"/>
                    </a:lnTo>
                    <a:lnTo>
                      <a:pt x="138" y="47"/>
                    </a:lnTo>
                    <a:lnTo>
                      <a:pt x="140" y="45"/>
                    </a:lnTo>
                    <a:lnTo>
                      <a:pt x="144" y="43"/>
                    </a:lnTo>
                    <a:lnTo>
                      <a:pt x="148" y="43"/>
                    </a:lnTo>
                    <a:lnTo>
                      <a:pt x="0" y="0"/>
                    </a:lnTo>
                    <a:lnTo>
                      <a:pt x="62" y="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443" name="Group 19"/>
              <p:cNvGrpSpPr>
                <a:grpSpLocks noChangeAspect="1"/>
              </p:cNvGrpSpPr>
              <p:nvPr/>
            </p:nvGrpSpPr>
            <p:grpSpPr bwMode="auto">
              <a:xfrm>
                <a:off x="3727" y="2520"/>
                <a:ext cx="1566" cy="1052"/>
                <a:chOff x="3727" y="2520"/>
                <a:chExt cx="1566" cy="1052"/>
              </a:xfrm>
            </p:grpSpPr>
            <p:sp>
              <p:nvSpPr>
                <p:cNvPr id="103444" name="Freeform 20"/>
                <p:cNvSpPr>
                  <a:spLocks noChangeAspect="1"/>
                </p:cNvSpPr>
                <p:nvPr/>
              </p:nvSpPr>
              <p:spPr bwMode="auto">
                <a:xfrm>
                  <a:off x="3948" y="2668"/>
                  <a:ext cx="106" cy="81"/>
                </a:xfrm>
                <a:custGeom>
                  <a:avLst/>
                  <a:gdLst>
                    <a:gd name="T0" fmla="*/ 0 w 106"/>
                    <a:gd name="T1" fmla="*/ 19 h 81"/>
                    <a:gd name="T2" fmla="*/ 14 w 106"/>
                    <a:gd name="T3" fmla="*/ 0 h 81"/>
                    <a:gd name="T4" fmla="*/ 106 w 106"/>
                    <a:gd name="T5" fmla="*/ 64 h 81"/>
                    <a:gd name="T6" fmla="*/ 92 w 106"/>
                    <a:gd name="T7" fmla="*/ 81 h 81"/>
                    <a:gd name="T8" fmla="*/ 0 w 106"/>
                    <a:gd name="T9" fmla="*/ 19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81">
                      <a:moveTo>
                        <a:pt x="0" y="19"/>
                      </a:moveTo>
                      <a:lnTo>
                        <a:pt x="14" y="0"/>
                      </a:lnTo>
                      <a:lnTo>
                        <a:pt x="106" y="64"/>
                      </a:lnTo>
                      <a:lnTo>
                        <a:pt x="92" y="81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45" name="Freeform 21"/>
                <p:cNvSpPr>
                  <a:spLocks noChangeAspect="1"/>
                </p:cNvSpPr>
                <p:nvPr/>
              </p:nvSpPr>
              <p:spPr bwMode="auto">
                <a:xfrm>
                  <a:off x="3839" y="2593"/>
                  <a:ext cx="103" cy="81"/>
                </a:xfrm>
                <a:custGeom>
                  <a:avLst/>
                  <a:gdLst>
                    <a:gd name="T0" fmla="*/ 0 w 103"/>
                    <a:gd name="T1" fmla="*/ 19 h 81"/>
                    <a:gd name="T2" fmla="*/ 11 w 103"/>
                    <a:gd name="T3" fmla="*/ 0 h 81"/>
                    <a:gd name="T4" fmla="*/ 103 w 103"/>
                    <a:gd name="T5" fmla="*/ 64 h 81"/>
                    <a:gd name="T6" fmla="*/ 92 w 103"/>
                    <a:gd name="T7" fmla="*/ 81 h 81"/>
                    <a:gd name="T8" fmla="*/ 0 w 103"/>
                    <a:gd name="T9" fmla="*/ 19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" h="81">
                      <a:moveTo>
                        <a:pt x="0" y="19"/>
                      </a:moveTo>
                      <a:lnTo>
                        <a:pt x="11" y="0"/>
                      </a:lnTo>
                      <a:lnTo>
                        <a:pt x="103" y="64"/>
                      </a:lnTo>
                      <a:lnTo>
                        <a:pt x="92" y="81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46" name="Freeform 22"/>
                <p:cNvSpPr>
                  <a:spLocks noChangeAspect="1"/>
                </p:cNvSpPr>
                <p:nvPr/>
              </p:nvSpPr>
              <p:spPr bwMode="auto">
                <a:xfrm>
                  <a:off x="3727" y="2520"/>
                  <a:ext cx="106" cy="81"/>
                </a:xfrm>
                <a:custGeom>
                  <a:avLst/>
                  <a:gdLst>
                    <a:gd name="T0" fmla="*/ 0 w 106"/>
                    <a:gd name="T1" fmla="*/ 18 h 81"/>
                    <a:gd name="T2" fmla="*/ 14 w 106"/>
                    <a:gd name="T3" fmla="*/ 0 h 81"/>
                    <a:gd name="T4" fmla="*/ 106 w 106"/>
                    <a:gd name="T5" fmla="*/ 62 h 81"/>
                    <a:gd name="T6" fmla="*/ 93 w 106"/>
                    <a:gd name="T7" fmla="*/ 81 h 81"/>
                    <a:gd name="T8" fmla="*/ 0 w 106"/>
                    <a:gd name="T9" fmla="*/ 18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81">
                      <a:moveTo>
                        <a:pt x="0" y="18"/>
                      </a:moveTo>
                      <a:lnTo>
                        <a:pt x="14" y="0"/>
                      </a:lnTo>
                      <a:lnTo>
                        <a:pt x="106" y="62"/>
                      </a:lnTo>
                      <a:lnTo>
                        <a:pt x="93" y="81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3447" name="Group 23"/>
                <p:cNvGrpSpPr>
                  <a:grpSpLocks noChangeAspect="1"/>
                </p:cNvGrpSpPr>
                <p:nvPr/>
              </p:nvGrpSpPr>
              <p:grpSpPr bwMode="auto">
                <a:xfrm>
                  <a:off x="4721" y="3190"/>
                  <a:ext cx="572" cy="382"/>
                  <a:chOff x="4721" y="3190"/>
                  <a:chExt cx="572" cy="382"/>
                </a:xfrm>
              </p:grpSpPr>
              <p:sp>
                <p:nvSpPr>
                  <p:cNvPr id="103448" name="Freeform 24"/>
                  <p:cNvSpPr>
                    <a:spLocks noChangeAspect="1"/>
                  </p:cNvSpPr>
                  <p:nvPr/>
                </p:nvSpPr>
                <p:spPr bwMode="auto">
                  <a:xfrm>
                    <a:off x="4831" y="3265"/>
                    <a:ext cx="105" cy="81"/>
                  </a:xfrm>
                  <a:custGeom>
                    <a:avLst/>
                    <a:gdLst>
                      <a:gd name="T0" fmla="*/ 0 w 105"/>
                      <a:gd name="T1" fmla="*/ 18 h 81"/>
                      <a:gd name="T2" fmla="*/ 13 w 105"/>
                      <a:gd name="T3" fmla="*/ 0 h 81"/>
                      <a:gd name="T4" fmla="*/ 105 w 105"/>
                      <a:gd name="T5" fmla="*/ 62 h 81"/>
                      <a:gd name="T6" fmla="*/ 92 w 105"/>
                      <a:gd name="T7" fmla="*/ 81 h 81"/>
                      <a:gd name="T8" fmla="*/ 0 w 105"/>
                      <a:gd name="T9" fmla="*/ 18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5" h="81">
                        <a:moveTo>
                          <a:pt x="0" y="18"/>
                        </a:moveTo>
                        <a:lnTo>
                          <a:pt x="13" y="0"/>
                        </a:lnTo>
                        <a:lnTo>
                          <a:pt x="105" y="62"/>
                        </a:lnTo>
                        <a:lnTo>
                          <a:pt x="92" y="81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49" name="Freeform 25"/>
                  <p:cNvSpPr>
                    <a:spLocks noChangeAspect="1"/>
                  </p:cNvSpPr>
                  <p:nvPr/>
                </p:nvSpPr>
                <p:spPr bwMode="auto">
                  <a:xfrm>
                    <a:off x="4721" y="3190"/>
                    <a:ext cx="104" cy="81"/>
                  </a:xfrm>
                  <a:custGeom>
                    <a:avLst/>
                    <a:gdLst>
                      <a:gd name="T0" fmla="*/ 0 w 104"/>
                      <a:gd name="T1" fmla="*/ 20 h 81"/>
                      <a:gd name="T2" fmla="*/ 12 w 104"/>
                      <a:gd name="T3" fmla="*/ 0 h 81"/>
                      <a:gd name="T4" fmla="*/ 104 w 104"/>
                      <a:gd name="T5" fmla="*/ 62 h 81"/>
                      <a:gd name="T6" fmla="*/ 92 w 104"/>
                      <a:gd name="T7" fmla="*/ 81 h 81"/>
                      <a:gd name="T8" fmla="*/ 0 w 104"/>
                      <a:gd name="T9" fmla="*/ 20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4" h="81">
                        <a:moveTo>
                          <a:pt x="0" y="20"/>
                        </a:moveTo>
                        <a:lnTo>
                          <a:pt x="12" y="0"/>
                        </a:lnTo>
                        <a:lnTo>
                          <a:pt x="104" y="62"/>
                        </a:lnTo>
                        <a:lnTo>
                          <a:pt x="92" y="81"/>
                        </a:lnTo>
                        <a:lnTo>
                          <a:pt x="0" y="2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50" name="Freeform 26"/>
                  <p:cNvSpPr>
                    <a:spLocks noChangeAspect="1"/>
                  </p:cNvSpPr>
                  <p:nvPr/>
                </p:nvSpPr>
                <p:spPr bwMode="auto">
                  <a:xfrm>
                    <a:off x="4877" y="3284"/>
                    <a:ext cx="416" cy="288"/>
                  </a:xfrm>
                  <a:custGeom>
                    <a:avLst/>
                    <a:gdLst>
                      <a:gd name="T0" fmla="*/ 228 w 416"/>
                      <a:gd name="T1" fmla="*/ 2 h 288"/>
                      <a:gd name="T2" fmla="*/ 268 w 416"/>
                      <a:gd name="T3" fmla="*/ 8 h 288"/>
                      <a:gd name="T4" fmla="*/ 307 w 416"/>
                      <a:gd name="T5" fmla="*/ 18 h 288"/>
                      <a:gd name="T6" fmla="*/ 339 w 416"/>
                      <a:gd name="T7" fmla="*/ 33 h 288"/>
                      <a:gd name="T8" fmla="*/ 368 w 416"/>
                      <a:gd name="T9" fmla="*/ 54 h 288"/>
                      <a:gd name="T10" fmla="*/ 391 w 416"/>
                      <a:gd name="T11" fmla="*/ 77 h 288"/>
                      <a:gd name="T12" fmla="*/ 406 w 416"/>
                      <a:gd name="T13" fmla="*/ 102 h 288"/>
                      <a:gd name="T14" fmla="*/ 414 w 416"/>
                      <a:gd name="T15" fmla="*/ 131 h 288"/>
                      <a:gd name="T16" fmla="*/ 414 w 416"/>
                      <a:gd name="T17" fmla="*/ 160 h 288"/>
                      <a:gd name="T18" fmla="*/ 406 w 416"/>
                      <a:gd name="T19" fmla="*/ 187 h 288"/>
                      <a:gd name="T20" fmla="*/ 391 w 416"/>
                      <a:gd name="T21" fmla="*/ 214 h 288"/>
                      <a:gd name="T22" fmla="*/ 368 w 416"/>
                      <a:gd name="T23" fmla="*/ 237 h 288"/>
                      <a:gd name="T24" fmla="*/ 339 w 416"/>
                      <a:gd name="T25" fmla="*/ 256 h 288"/>
                      <a:gd name="T26" fmla="*/ 307 w 416"/>
                      <a:gd name="T27" fmla="*/ 271 h 288"/>
                      <a:gd name="T28" fmla="*/ 268 w 416"/>
                      <a:gd name="T29" fmla="*/ 283 h 288"/>
                      <a:gd name="T30" fmla="*/ 228 w 416"/>
                      <a:gd name="T31" fmla="*/ 288 h 288"/>
                      <a:gd name="T32" fmla="*/ 186 w 416"/>
                      <a:gd name="T33" fmla="*/ 288 h 288"/>
                      <a:gd name="T34" fmla="*/ 145 w 416"/>
                      <a:gd name="T35" fmla="*/ 283 h 288"/>
                      <a:gd name="T36" fmla="*/ 109 w 416"/>
                      <a:gd name="T37" fmla="*/ 271 h 288"/>
                      <a:gd name="T38" fmla="*/ 74 w 416"/>
                      <a:gd name="T39" fmla="*/ 256 h 288"/>
                      <a:gd name="T40" fmla="*/ 46 w 416"/>
                      <a:gd name="T41" fmla="*/ 237 h 288"/>
                      <a:gd name="T42" fmla="*/ 25 w 416"/>
                      <a:gd name="T43" fmla="*/ 214 h 288"/>
                      <a:gd name="T44" fmla="*/ 7 w 416"/>
                      <a:gd name="T45" fmla="*/ 187 h 288"/>
                      <a:gd name="T46" fmla="*/ 0 w 416"/>
                      <a:gd name="T47" fmla="*/ 160 h 288"/>
                      <a:gd name="T48" fmla="*/ 0 w 416"/>
                      <a:gd name="T49" fmla="*/ 131 h 288"/>
                      <a:gd name="T50" fmla="*/ 7 w 416"/>
                      <a:gd name="T51" fmla="*/ 102 h 288"/>
                      <a:gd name="T52" fmla="*/ 25 w 416"/>
                      <a:gd name="T53" fmla="*/ 77 h 288"/>
                      <a:gd name="T54" fmla="*/ 46 w 416"/>
                      <a:gd name="T55" fmla="*/ 54 h 288"/>
                      <a:gd name="T56" fmla="*/ 74 w 416"/>
                      <a:gd name="T57" fmla="*/ 33 h 288"/>
                      <a:gd name="T58" fmla="*/ 109 w 416"/>
                      <a:gd name="T59" fmla="*/ 18 h 288"/>
                      <a:gd name="T60" fmla="*/ 145 w 416"/>
                      <a:gd name="T61" fmla="*/ 8 h 288"/>
                      <a:gd name="T62" fmla="*/ 186 w 416"/>
                      <a:gd name="T63" fmla="*/ 2 h 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416" h="288">
                        <a:moveTo>
                          <a:pt x="207" y="0"/>
                        </a:moveTo>
                        <a:lnTo>
                          <a:pt x="228" y="2"/>
                        </a:lnTo>
                        <a:lnTo>
                          <a:pt x="249" y="4"/>
                        </a:lnTo>
                        <a:lnTo>
                          <a:pt x="268" y="8"/>
                        </a:lnTo>
                        <a:lnTo>
                          <a:pt x="287" y="12"/>
                        </a:lnTo>
                        <a:lnTo>
                          <a:pt x="307" y="18"/>
                        </a:lnTo>
                        <a:lnTo>
                          <a:pt x="324" y="25"/>
                        </a:lnTo>
                        <a:lnTo>
                          <a:pt x="339" y="33"/>
                        </a:lnTo>
                        <a:lnTo>
                          <a:pt x="355" y="43"/>
                        </a:lnTo>
                        <a:lnTo>
                          <a:pt x="368" y="54"/>
                        </a:lnTo>
                        <a:lnTo>
                          <a:pt x="379" y="64"/>
                        </a:lnTo>
                        <a:lnTo>
                          <a:pt x="391" y="77"/>
                        </a:lnTo>
                        <a:lnTo>
                          <a:pt x="399" y="89"/>
                        </a:lnTo>
                        <a:lnTo>
                          <a:pt x="406" y="102"/>
                        </a:lnTo>
                        <a:lnTo>
                          <a:pt x="412" y="116"/>
                        </a:lnTo>
                        <a:lnTo>
                          <a:pt x="414" y="131"/>
                        </a:lnTo>
                        <a:lnTo>
                          <a:pt x="416" y="144"/>
                        </a:lnTo>
                        <a:lnTo>
                          <a:pt x="414" y="160"/>
                        </a:lnTo>
                        <a:lnTo>
                          <a:pt x="412" y="173"/>
                        </a:lnTo>
                        <a:lnTo>
                          <a:pt x="406" y="187"/>
                        </a:lnTo>
                        <a:lnTo>
                          <a:pt x="399" y="200"/>
                        </a:lnTo>
                        <a:lnTo>
                          <a:pt x="391" y="214"/>
                        </a:lnTo>
                        <a:lnTo>
                          <a:pt x="379" y="225"/>
                        </a:lnTo>
                        <a:lnTo>
                          <a:pt x="368" y="237"/>
                        </a:lnTo>
                        <a:lnTo>
                          <a:pt x="355" y="246"/>
                        </a:lnTo>
                        <a:lnTo>
                          <a:pt x="339" y="256"/>
                        </a:lnTo>
                        <a:lnTo>
                          <a:pt x="324" y="263"/>
                        </a:lnTo>
                        <a:lnTo>
                          <a:pt x="307" y="271"/>
                        </a:lnTo>
                        <a:lnTo>
                          <a:pt x="287" y="277"/>
                        </a:lnTo>
                        <a:lnTo>
                          <a:pt x="268" y="283"/>
                        </a:lnTo>
                        <a:lnTo>
                          <a:pt x="249" y="286"/>
                        </a:lnTo>
                        <a:lnTo>
                          <a:pt x="228" y="288"/>
                        </a:lnTo>
                        <a:lnTo>
                          <a:pt x="207" y="288"/>
                        </a:lnTo>
                        <a:lnTo>
                          <a:pt x="186" y="288"/>
                        </a:lnTo>
                        <a:lnTo>
                          <a:pt x="165" y="286"/>
                        </a:lnTo>
                        <a:lnTo>
                          <a:pt x="145" y="283"/>
                        </a:lnTo>
                        <a:lnTo>
                          <a:pt x="126" y="277"/>
                        </a:lnTo>
                        <a:lnTo>
                          <a:pt x="109" y="271"/>
                        </a:lnTo>
                        <a:lnTo>
                          <a:pt x="92" y="263"/>
                        </a:lnTo>
                        <a:lnTo>
                          <a:pt x="74" y="256"/>
                        </a:lnTo>
                        <a:lnTo>
                          <a:pt x="59" y="246"/>
                        </a:lnTo>
                        <a:lnTo>
                          <a:pt x="46" y="237"/>
                        </a:lnTo>
                        <a:lnTo>
                          <a:pt x="34" y="225"/>
                        </a:lnTo>
                        <a:lnTo>
                          <a:pt x="25" y="214"/>
                        </a:lnTo>
                        <a:lnTo>
                          <a:pt x="15" y="200"/>
                        </a:lnTo>
                        <a:lnTo>
                          <a:pt x="7" y="187"/>
                        </a:lnTo>
                        <a:lnTo>
                          <a:pt x="3" y="173"/>
                        </a:lnTo>
                        <a:lnTo>
                          <a:pt x="0" y="160"/>
                        </a:lnTo>
                        <a:lnTo>
                          <a:pt x="0" y="144"/>
                        </a:lnTo>
                        <a:lnTo>
                          <a:pt x="0" y="131"/>
                        </a:lnTo>
                        <a:lnTo>
                          <a:pt x="3" y="116"/>
                        </a:lnTo>
                        <a:lnTo>
                          <a:pt x="7" y="102"/>
                        </a:lnTo>
                        <a:lnTo>
                          <a:pt x="15" y="89"/>
                        </a:lnTo>
                        <a:lnTo>
                          <a:pt x="25" y="77"/>
                        </a:lnTo>
                        <a:lnTo>
                          <a:pt x="34" y="64"/>
                        </a:lnTo>
                        <a:lnTo>
                          <a:pt x="46" y="54"/>
                        </a:lnTo>
                        <a:lnTo>
                          <a:pt x="59" y="43"/>
                        </a:lnTo>
                        <a:lnTo>
                          <a:pt x="74" y="33"/>
                        </a:lnTo>
                        <a:lnTo>
                          <a:pt x="92" y="25"/>
                        </a:lnTo>
                        <a:lnTo>
                          <a:pt x="109" y="18"/>
                        </a:lnTo>
                        <a:lnTo>
                          <a:pt x="126" y="12"/>
                        </a:lnTo>
                        <a:lnTo>
                          <a:pt x="145" y="8"/>
                        </a:lnTo>
                        <a:lnTo>
                          <a:pt x="165" y="4"/>
                        </a:lnTo>
                        <a:lnTo>
                          <a:pt x="186" y="2"/>
                        </a:lnTo>
                        <a:lnTo>
                          <a:pt x="207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51" name="Freeform 27"/>
                  <p:cNvSpPr>
                    <a:spLocks noChangeAspect="1"/>
                  </p:cNvSpPr>
                  <p:nvPr/>
                </p:nvSpPr>
                <p:spPr bwMode="auto">
                  <a:xfrm>
                    <a:off x="4877" y="3284"/>
                    <a:ext cx="416" cy="288"/>
                  </a:xfrm>
                  <a:custGeom>
                    <a:avLst/>
                    <a:gdLst>
                      <a:gd name="T0" fmla="*/ 228 w 416"/>
                      <a:gd name="T1" fmla="*/ 2 h 288"/>
                      <a:gd name="T2" fmla="*/ 268 w 416"/>
                      <a:gd name="T3" fmla="*/ 8 h 288"/>
                      <a:gd name="T4" fmla="*/ 307 w 416"/>
                      <a:gd name="T5" fmla="*/ 18 h 288"/>
                      <a:gd name="T6" fmla="*/ 339 w 416"/>
                      <a:gd name="T7" fmla="*/ 33 h 288"/>
                      <a:gd name="T8" fmla="*/ 368 w 416"/>
                      <a:gd name="T9" fmla="*/ 54 h 288"/>
                      <a:gd name="T10" fmla="*/ 391 w 416"/>
                      <a:gd name="T11" fmla="*/ 77 h 288"/>
                      <a:gd name="T12" fmla="*/ 406 w 416"/>
                      <a:gd name="T13" fmla="*/ 102 h 288"/>
                      <a:gd name="T14" fmla="*/ 414 w 416"/>
                      <a:gd name="T15" fmla="*/ 131 h 288"/>
                      <a:gd name="T16" fmla="*/ 414 w 416"/>
                      <a:gd name="T17" fmla="*/ 160 h 288"/>
                      <a:gd name="T18" fmla="*/ 406 w 416"/>
                      <a:gd name="T19" fmla="*/ 187 h 288"/>
                      <a:gd name="T20" fmla="*/ 391 w 416"/>
                      <a:gd name="T21" fmla="*/ 214 h 288"/>
                      <a:gd name="T22" fmla="*/ 368 w 416"/>
                      <a:gd name="T23" fmla="*/ 237 h 288"/>
                      <a:gd name="T24" fmla="*/ 339 w 416"/>
                      <a:gd name="T25" fmla="*/ 256 h 288"/>
                      <a:gd name="T26" fmla="*/ 307 w 416"/>
                      <a:gd name="T27" fmla="*/ 271 h 288"/>
                      <a:gd name="T28" fmla="*/ 268 w 416"/>
                      <a:gd name="T29" fmla="*/ 283 h 288"/>
                      <a:gd name="T30" fmla="*/ 228 w 416"/>
                      <a:gd name="T31" fmla="*/ 288 h 288"/>
                      <a:gd name="T32" fmla="*/ 186 w 416"/>
                      <a:gd name="T33" fmla="*/ 288 h 288"/>
                      <a:gd name="T34" fmla="*/ 145 w 416"/>
                      <a:gd name="T35" fmla="*/ 283 h 288"/>
                      <a:gd name="T36" fmla="*/ 109 w 416"/>
                      <a:gd name="T37" fmla="*/ 271 h 288"/>
                      <a:gd name="T38" fmla="*/ 74 w 416"/>
                      <a:gd name="T39" fmla="*/ 256 h 288"/>
                      <a:gd name="T40" fmla="*/ 46 w 416"/>
                      <a:gd name="T41" fmla="*/ 237 h 288"/>
                      <a:gd name="T42" fmla="*/ 25 w 416"/>
                      <a:gd name="T43" fmla="*/ 214 h 288"/>
                      <a:gd name="T44" fmla="*/ 7 w 416"/>
                      <a:gd name="T45" fmla="*/ 187 h 288"/>
                      <a:gd name="T46" fmla="*/ 0 w 416"/>
                      <a:gd name="T47" fmla="*/ 160 h 288"/>
                      <a:gd name="T48" fmla="*/ 0 w 416"/>
                      <a:gd name="T49" fmla="*/ 131 h 288"/>
                      <a:gd name="T50" fmla="*/ 7 w 416"/>
                      <a:gd name="T51" fmla="*/ 102 h 288"/>
                      <a:gd name="T52" fmla="*/ 25 w 416"/>
                      <a:gd name="T53" fmla="*/ 77 h 288"/>
                      <a:gd name="T54" fmla="*/ 46 w 416"/>
                      <a:gd name="T55" fmla="*/ 54 h 288"/>
                      <a:gd name="T56" fmla="*/ 74 w 416"/>
                      <a:gd name="T57" fmla="*/ 33 h 288"/>
                      <a:gd name="T58" fmla="*/ 109 w 416"/>
                      <a:gd name="T59" fmla="*/ 18 h 288"/>
                      <a:gd name="T60" fmla="*/ 145 w 416"/>
                      <a:gd name="T61" fmla="*/ 8 h 288"/>
                      <a:gd name="T62" fmla="*/ 186 w 416"/>
                      <a:gd name="T63" fmla="*/ 2 h 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416" h="288">
                        <a:moveTo>
                          <a:pt x="207" y="0"/>
                        </a:moveTo>
                        <a:lnTo>
                          <a:pt x="228" y="2"/>
                        </a:lnTo>
                        <a:lnTo>
                          <a:pt x="249" y="4"/>
                        </a:lnTo>
                        <a:lnTo>
                          <a:pt x="268" y="8"/>
                        </a:lnTo>
                        <a:lnTo>
                          <a:pt x="287" y="12"/>
                        </a:lnTo>
                        <a:lnTo>
                          <a:pt x="307" y="18"/>
                        </a:lnTo>
                        <a:lnTo>
                          <a:pt x="324" y="25"/>
                        </a:lnTo>
                        <a:lnTo>
                          <a:pt x="339" y="33"/>
                        </a:lnTo>
                        <a:lnTo>
                          <a:pt x="355" y="43"/>
                        </a:lnTo>
                        <a:lnTo>
                          <a:pt x="368" y="54"/>
                        </a:lnTo>
                        <a:lnTo>
                          <a:pt x="379" y="64"/>
                        </a:lnTo>
                        <a:lnTo>
                          <a:pt x="391" y="77"/>
                        </a:lnTo>
                        <a:lnTo>
                          <a:pt x="399" y="89"/>
                        </a:lnTo>
                        <a:lnTo>
                          <a:pt x="406" y="102"/>
                        </a:lnTo>
                        <a:lnTo>
                          <a:pt x="412" y="116"/>
                        </a:lnTo>
                        <a:lnTo>
                          <a:pt x="414" y="131"/>
                        </a:lnTo>
                        <a:lnTo>
                          <a:pt x="416" y="144"/>
                        </a:lnTo>
                        <a:lnTo>
                          <a:pt x="414" y="160"/>
                        </a:lnTo>
                        <a:lnTo>
                          <a:pt x="412" y="173"/>
                        </a:lnTo>
                        <a:lnTo>
                          <a:pt x="406" y="187"/>
                        </a:lnTo>
                        <a:lnTo>
                          <a:pt x="399" y="200"/>
                        </a:lnTo>
                        <a:lnTo>
                          <a:pt x="391" y="214"/>
                        </a:lnTo>
                        <a:lnTo>
                          <a:pt x="379" y="225"/>
                        </a:lnTo>
                        <a:lnTo>
                          <a:pt x="368" y="237"/>
                        </a:lnTo>
                        <a:lnTo>
                          <a:pt x="355" y="246"/>
                        </a:lnTo>
                        <a:lnTo>
                          <a:pt x="339" y="256"/>
                        </a:lnTo>
                        <a:lnTo>
                          <a:pt x="324" y="263"/>
                        </a:lnTo>
                        <a:lnTo>
                          <a:pt x="307" y="271"/>
                        </a:lnTo>
                        <a:lnTo>
                          <a:pt x="287" y="277"/>
                        </a:lnTo>
                        <a:lnTo>
                          <a:pt x="268" y="283"/>
                        </a:lnTo>
                        <a:lnTo>
                          <a:pt x="249" y="286"/>
                        </a:lnTo>
                        <a:lnTo>
                          <a:pt x="228" y="288"/>
                        </a:lnTo>
                        <a:lnTo>
                          <a:pt x="207" y="288"/>
                        </a:lnTo>
                        <a:lnTo>
                          <a:pt x="186" y="288"/>
                        </a:lnTo>
                        <a:lnTo>
                          <a:pt x="165" y="286"/>
                        </a:lnTo>
                        <a:lnTo>
                          <a:pt x="145" y="283"/>
                        </a:lnTo>
                        <a:lnTo>
                          <a:pt x="126" y="277"/>
                        </a:lnTo>
                        <a:lnTo>
                          <a:pt x="109" y="271"/>
                        </a:lnTo>
                        <a:lnTo>
                          <a:pt x="92" y="263"/>
                        </a:lnTo>
                        <a:lnTo>
                          <a:pt x="74" y="256"/>
                        </a:lnTo>
                        <a:lnTo>
                          <a:pt x="59" y="246"/>
                        </a:lnTo>
                        <a:lnTo>
                          <a:pt x="46" y="237"/>
                        </a:lnTo>
                        <a:lnTo>
                          <a:pt x="34" y="225"/>
                        </a:lnTo>
                        <a:lnTo>
                          <a:pt x="25" y="214"/>
                        </a:lnTo>
                        <a:lnTo>
                          <a:pt x="15" y="200"/>
                        </a:lnTo>
                        <a:lnTo>
                          <a:pt x="7" y="187"/>
                        </a:lnTo>
                        <a:lnTo>
                          <a:pt x="3" y="173"/>
                        </a:lnTo>
                        <a:lnTo>
                          <a:pt x="0" y="160"/>
                        </a:lnTo>
                        <a:lnTo>
                          <a:pt x="0" y="144"/>
                        </a:lnTo>
                        <a:lnTo>
                          <a:pt x="0" y="131"/>
                        </a:lnTo>
                        <a:lnTo>
                          <a:pt x="3" y="116"/>
                        </a:lnTo>
                        <a:lnTo>
                          <a:pt x="7" y="102"/>
                        </a:lnTo>
                        <a:lnTo>
                          <a:pt x="15" y="89"/>
                        </a:lnTo>
                        <a:lnTo>
                          <a:pt x="25" y="77"/>
                        </a:lnTo>
                        <a:lnTo>
                          <a:pt x="34" y="64"/>
                        </a:lnTo>
                        <a:lnTo>
                          <a:pt x="46" y="54"/>
                        </a:lnTo>
                        <a:lnTo>
                          <a:pt x="59" y="43"/>
                        </a:lnTo>
                        <a:lnTo>
                          <a:pt x="74" y="33"/>
                        </a:lnTo>
                        <a:lnTo>
                          <a:pt x="92" y="25"/>
                        </a:lnTo>
                        <a:lnTo>
                          <a:pt x="109" y="18"/>
                        </a:lnTo>
                        <a:lnTo>
                          <a:pt x="126" y="12"/>
                        </a:lnTo>
                        <a:lnTo>
                          <a:pt x="145" y="8"/>
                        </a:lnTo>
                        <a:lnTo>
                          <a:pt x="165" y="4"/>
                        </a:lnTo>
                        <a:lnTo>
                          <a:pt x="186" y="2"/>
                        </a:lnTo>
                        <a:lnTo>
                          <a:pt x="207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452" name="Rectangle 2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63" y="3302"/>
                    <a:ext cx="156" cy="20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pPr>
                      <a:buClr>
                        <a:schemeClr val="tx1"/>
                      </a:buClr>
                    </a:pPr>
                    <a:r>
                      <a:rPr lang="de-DE" altLang="en-US" sz="2000">
                        <a:solidFill>
                          <a:srgbClr val="000000"/>
                        </a:solidFill>
                        <a:latin typeface="AvantGarde Bk BT" pitchFamily="34" charset="0"/>
                      </a:rPr>
                      <a:t>...</a:t>
                    </a:r>
                    <a:endParaRPr lang="de-DE" altLang="en-US" sz="2000" b="1"/>
                  </a:p>
                </p:txBody>
              </p:sp>
            </p:grpSp>
          </p:grpSp>
        </p:grpSp>
        <p:grpSp>
          <p:nvGrpSpPr>
            <p:cNvPr id="103453" name="Group 29"/>
            <p:cNvGrpSpPr>
              <a:grpSpLocks noChangeAspect="1"/>
            </p:cNvGrpSpPr>
            <p:nvPr/>
          </p:nvGrpSpPr>
          <p:grpSpPr bwMode="auto">
            <a:xfrm>
              <a:off x="1288" y="709"/>
              <a:ext cx="1339" cy="891"/>
              <a:chOff x="1232" y="480"/>
              <a:chExt cx="1577" cy="969"/>
            </a:xfrm>
          </p:grpSpPr>
          <p:sp>
            <p:nvSpPr>
              <p:cNvPr id="103454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1232" y="480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Sound Quality &amp;</a:t>
                </a:r>
              </a:p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Naturalness </a:t>
                </a:r>
                <a:endParaRPr lang="de-DE" altLang="en-US" sz="2000" b="1"/>
              </a:p>
            </p:txBody>
          </p:sp>
          <p:sp>
            <p:nvSpPr>
              <p:cNvPr id="103455" name="Line 31"/>
              <p:cNvSpPr>
                <a:spLocks noChangeAspect="1" noChangeShapeType="1"/>
              </p:cNvSpPr>
              <p:nvPr/>
            </p:nvSpPr>
            <p:spPr bwMode="auto">
              <a:xfrm>
                <a:off x="2139" y="1029"/>
                <a:ext cx="453" cy="4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56" name="Group 32"/>
            <p:cNvGrpSpPr>
              <a:grpSpLocks noChangeAspect="1"/>
            </p:cNvGrpSpPr>
            <p:nvPr/>
          </p:nvGrpSpPr>
          <p:grpSpPr bwMode="auto">
            <a:xfrm>
              <a:off x="2925" y="709"/>
              <a:ext cx="1340" cy="916"/>
              <a:chOff x="3006" y="480"/>
              <a:chExt cx="1577" cy="996"/>
            </a:xfrm>
          </p:grpSpPr>
          <p:sp>
            <p:nvSpPr>
              <p:cNvPr id="103457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3006" y="480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Intellegibility</a:t>
                </a:r>
                <a:endParaRPr lang="de-DE" altLang="en-US" sz="2000" b="1"/>
              </a:p>
            </p:txBody>
          </p:sp>
          <p:sp>
            <p:nvSpPr>
              <p:cNvPr id="103458" name="Line 34"/>
              <p:cNvSpPr>
                <a:spLocks noChangeAspect="1" noChangeShapeType="1"/>
              </p:cNvSpPr>
              <p:nvPr/>
            </p:nvSpPr>
            <p:spPr bwMode="auto">
              <a:xfrm flipH="1">
                <a:off x="3408" y="1029"/>
                <a:ext cx="352" cy="44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59" name="Group 35"/>
            <p:cNvGrpSpPr>
              <a:grpSpLocks noChangeAspect="1"/>
            </p:cNvGrpSpPr>
            <p:nvPr/>
          </p:nvGrpSpPr>
          <p:grpSpPr bwMode="auto">
            <a:xfrm>
              <a:off x="127" y="1861"/>
              <a:ext cx="1670" cy="505"/>
              <a:chOff x="215" y="1643"/>
              <a:chExt cx="1966" cy="549"/>
            </a:xfrm>
          </p:grpSpPr>
          <p:sp>
            <p:nvSpPr>
              <p:cNvPr id="103460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15" y="1643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Listening &amp; Talking</a:t>
                </a:r>
              </a:p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Efforts</a:t>
                </a:r>
              </a:p>
            </p:txBody>
          </p:sp>
          <p:sp>
            <p:nvSpPr>
              <p:cNvPr id="103461" name="Line 37"/>
              <p:cNvSpPr>
                <a:spLocks noChangeAspect="1" noChangeShapeType="1"/>
              </p:cNvSpPr>
              <p:nvPr/>
            </p:nvSpPr>
            <p:spPr bwMode="auto">
              <a:xfrm>
                <a:off x="1792" y="1956"/>
                <a:ext cx="38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62" name="Group 38"/>
            <p:cNvGrpSpPr>
              <a:grpSpLocks noChangeAspect="1"/>
            </p:cNvGrpSpPr>
            <p:nvPr/>
          </p:nvGrpSpPr>
          <p:grpSpPr bwMode="auto">
            <a:xfrm>
              <a:off x="3628" y="1861"/>
              <a:ext cx="1623" cy="505"/>
              <a:chOff x="3612" y="1643"/>
              <a:chExt cx="1911" cy="549"/>
            </a:xfrm>
          </p:grpSpPr>
          <p:sp>
            <p:nvSpPr>
              <p:cNvPr id="103463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946" y="1643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Conversational</a:t>
                </a:r>
              </a:p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Efforts</a:t>
                </a:r>
                <a:endParaRPr lang="de-DE" altLang="en-US" sz="2000" b="1"/>
              </a:p>
            </p:txBody>
          </p:sp>
          <p:sp>
            <p:nvSpPr>
              <p:cNvPr id="103464" name="Line 40"/>
              <p:cNvSpPr>
                <a:spLocks noChangeAspect="1" noChangeShapeType="1"/>
              </p:cNvSpPr>
              <p:nvPr/>
            </p:nvSpPr>
            <p:spPr bwMode="auto">
              <a:xfrm flipH="1">
                <a:off x="3612" y="1956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65" name="Group 41"/>
            <p:cNvGrpSpPr>
              <a:grpSpLocks noChangeAspect="1"/>
            </p:cNvGrpSpPr>
            <p:nvPr/>
          </p:nvGrpSpPr>
          <p:grpSpPr bwMode="auto">
            <a:xfrm>
              <a:off x="1379" y="2657"/>
              <a:ext cx="1340" cy="744"/>
              <a:chOff x="1331" y="2428"/>
              <a:chExt cx="1577" cy="809"/>
            </a:xfrm>
          </p:grpSpPr>
          <p:sp>
            <p:nvSpPr>
              <p:cNvPr id="103466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1331" y="2688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Doubletalk</a:t>
                </a:r>
                <a:br>
                  <a:rPr lang="de-DE" altLang="en-US" b="1"/>
                </a:br>
                <a:r>
                  <a:rPr lang="de-DE" altLang="en-US" b="1"/>
                  <a:t> Capability</a:t>
                </a:r>
              </a:p>
            </p:txBody>
          </p:sp>
          <p:sp>
            <p:nvSpPr>
              <p:cNvPr id="103467" name="Line 43"/>
              <p:cNvSpPr>
                <a:spLocks noChangeAspect="1" noChangeShapeType="1"/>
              </p:cNvSpPr>
              <p:nvPr/>
            </p:nvSpPr>
            <p:spPr bwMode="auto">
              <a:xfrm flipV="1">
                <a:off x="2174" y="2428"/>
                <a:ext cx="418" cy="2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68" name="Group 44"/>
            <p:cNvGrpSpPr>
              <a:grpSpLocks noChangeAspect="1"/>
            </p:cNvGrpSpPr>
            <p:nvPr/>
          </p:nvGrpSpPr>
          <p:grpSpPr bwMode="auto">
            <a:xfrm>
              <a:off x="2985" y="2659"/>
              <a:ext cx="1340" cy="742"/>
              <a:chOff x="3071" y="2430"/>
              <a:chExt cx="1577" cy="807"/>
            </a:xfrm>
          </p:grpSpPr>
          <p:sp>
            <p:nvSpPr>
              <p:cNvPr id="103469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3071" y="2688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/>
                  <a:t>Expectation </a:t>
                </a:r>
                <a:endParaRPr lang="de-DE" altLang="en-US" sz="2000" b="1"/>
              </a:p>
            </p:txBody>
          </p:sp>
          <p:sp>
            <p:nvSpPr>
              <p:cNvPr id="103470" name="Line 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264" y="2430"/>
                <a:ext cx="385" cy="28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71" name="Group 47"/>
            <p:cNvGrpSpPr>
              <a:grpSpLocks noChangeAspect="1"/>
            </p:cNvGrpSpPr>
            <p:nvPr/>
          </p:nvGrpSpPr>
          <p:grpSpPr bwMode="auto">
            <a:xfrm>
              <a:off x="2144" y="2677"/>
              <a:ext cx="1509" cy="1281"/>
              <a:chOff x="2246" y="2448"/>
              <a:chExt cx="1577" cy="1392"/>
            </a:xfrm>
          </p:grpSpPr>
          <p:sp>
            <p:nvSpPr>
              <p:cNvPr id="103472" name="Rectangle 48"/>
              <p:cNvSpPr>
                <a:spLocks noChangeAspect="1" noChangeArrowheads="1"/>
              </p:cNvSpPr>
              <p:nvPr/>
            </p:nvSpPr>
            <p:spPr bwMode="auto">
              <a:xfrm>
                <a:off x="2246" y="3291"/>
                <a:ext cx="1577" cy="549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>
                  <a:buClr>
                    <a:schemeClr val="tx1"/>
                  </a:buClr>
                </a:pPr>
                <a:r>
                  <a:rPr lang="de-DE" altLang="en-US" b="1" dirty="0" err="1"/>
                  <a:t>Backgroundnoise</a:t>
                </a:r>
                <a:r>
                  <a:rPr lang="de-DE" altLang="en-US" b="1" dirty="0"/>
                  <a:t> </a:t>
                </a:r>
                <a:br>
                  <a:rPr lang="de-DE" altLang="en-US" b="1" dirty="0"/>
                </a:br>
                <a:r>
                  <a:rPr lang="de-DE" altLang="en-US" b="1" dirty="0"/>
                  <a:t>Transmission </a:t>
                </a:r>
                <a:endParaRPr lang="de-DE" altLang="en-US" sz="2000" b="1" dirty="0"/>
              </a:p>
            </p:txBody>
          </p:sp>
          <p:sp>
            <p:nvSpPr>
              <p:cNvPr id="103473" name="Line 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976" y="2448"/>
                <a:ext cx="0" cy="85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03474" name="Group 50"/>
            <p:cNvGrpSpPr>
              <a:grpSpLocks noChangeAspect="1"/>
            </p:cNvGrpSpPr>
            <p:nvPr/>
          </p:nvGrpSpPr>
          <p:grpSpPr bwMode="auto">
            <a:xfrm>
              <a:off x="249" y="1026"/>
              <a:ext cx="1632" cy="831"/>
              <a:chOff x="269" y="896"/>
              <a:chExt cx="1922" cy="903"/>
            </a:xfrm>
          </p:grpSpPr>
          <p:sp>
            <p:nvSpPr>
              <p:cNvPr id="103475" name="Freeform 51"/>
              <p:cNvSpPr>
                <a:spLocks noChangeAspect="1"/>
              </p:cNvSpPr>
              <p:nvPr/>
            </p:nvSpPr>
            <p:spPr bwMode="auto">
              <a:xfrm>
                <a:off x="269" y="896"/>
                <a:ext cx="1423" cy="789"/>
              </a:xfrm>
              <a:custGeom>
                <a:avLst/>
                <a:gdLst>
                  <a:gd name="T0" fmla="*/ 784 w 1423"/>
                  <a:gd name="T1" fmla="*/ 2 h 789"/>
                  <a:gd name="T2" fmla="*/ 888 w 1423"/>
                  <a:gd name="T3" fmla="*/ 12 h 789"/>
                  <a:gd name="T4" fmla="*/ 988 w 1423"/>
                  <a:gd name="T5" fmla="*/ 31 h 789"/>
                  <a:gd name="T6" fmla="*/ 1080 w 1423"/>
                  <a:gd name="T7" fmla="*/ 58 h 789"/>
                  <a:gd name="T8" fmla="*/ 1162 w 1423"/>
                  <a:gd name="T9" fmla="*/ 90 h 789"/>
                  <a:gd name="T10" fmla="*/ 1237 w 1423"/>
                  <a:gd name="T11" fmla="*/ 129 h 789"/>
                  <a:gd name="T12" fmla="*/ 1300 w 1423"/>
                  <a:gd name="T13" fmla="*/ 175 h 789"/>
                  <a:gd name="T14" fmla="*/ 1352 w 1423"/>
                  <a:gd name="T15" fmla="*/ 223 h 789"/>
                  <a:gd name="T16" fmla="*/ 1390 w 1423"/>
                  <a:gd name="T17" fmla="*/ 277 h 789"/>
                  <a:gd name="T18" fmla="*/ 1413 w 1423"/>
                  <a:gd name="T19" fmla="*/ 334 h 789"/>
                  <a:gd name="T20" fmla="*/ 1423 w 1423"/>
                  <a:gd name="T21" fmla="*/ 396 h 789"/>
                  <a:gd name="T22" fmla="*/ 1413 w 1423"/>
                  <a:gd name="T23" fmla="*/ 455 h 789"/>
                  <a:gd name="T24" fmla="*/ 1390 w 1423"/>
                  <a:gd name="T25" fmla="*/ 513 h 789"/>
                  <a:gd name="T26" fmla="*/ 1352 w 1423"/>
                  <a:gd name="T27" fmla="*/ 567 h 789"/>
                  <a:gd name="T28" fmla="*/ 1300 w 1423"/>
                  <a:gd name="T29" fmla="*/ 616 h 789"/>
                  <a:gd name="T30" fmla="*/ 1237 w 1423"/>
                  <a:gd name="T31" fmla="*/ 661 h 789"/>
                  <a:gd name="T32" fmla="*/ 1162 w 1423"/>
                  <a:gd name="T33" fmla="*/ 699 h 789"/>
                  <a:gd name="T34" fmla="*/ 1080 w 1423"/>
                  <a:gd name="T35" fmla="*/ 734 h 789"/>
                  <a:gd name="T36" fmla="*/ 988 w 1423"/>
                  <a:gd name="T37" fmla="*/ 759 h 789"/>
                  <a:gd name="T38" fmla="*/ 888 w 1423"/>
                  <a:gd name="T39" fmla="*/ 778 h 789"/>
                  <a:gd name="T40" fmla="*/ 784 w 1423"/>
                  <a:gd name="T41" fmla="*/ 787 h 789"/>
                  <a:gd name="T42" fmla="*/ 675 w 1423"/>
                  <a:gd name="T43" fmla="*/ 789 h 789"/>
                  <a:gd name="T44" fmla="*/ 567 w 1423"/>
                  <a:gd name="T45" fmla="*/ 782 h 789"/>
                  <a:gd name="T46" fmla="*/ 466 w 1423"/>
                  <a:gd name="T47" fmla="*/ 766 h 789"/>
                  <a:gd name="T48" fmla="*/ 372 w 1423"/>
                  <a:gd name="T49" fmla="*/ 743 h 789"/>
                  <a:gd name="T50" fmla="*/ 285 w 1423"/>
                  <a:gd name="T51" fmla="*/ 711 h 789"/>
                  <a:gd name="T52" fmla="*/ 209 w 1423"/>
                  <a:gd name="T53" fmla="*/ 674 h 789"/>
                  <a:gd name="T54" fmla="*/ 142 w 1423"/>
                  <a:gd name="T55" fmla="*/ 632 h 789"/>
                  <a:gd name="T56" fmla="*/ 86 w 1423"/>
                  <a:gd name="T57" fmla="*/ 584 h 789"/>
                  <a:gd name="T58" fmla="*/ 44 w 1423"/>
                  <a:gd name="T59" fmla="*/ 530 h 789"/>
                  <a:gd name="T60" fmla="*/ 15 w 1423"/>
                  <a:gd name="T61" fmla="*/ 474 h 789"/>
                  <a:gd name="T62" fmla="*/ 0 w 1423"/>
                  <a:gd name="T63" fmla="*/ 415 h 789"/>
                  <a:gd name="T64" fmla="*/ 3 w 1423"/>
                  <a:gd name="T65" fmla="*/ 355 h 789"/>
                  <a:gd name="T66" fmla="*/ 23 w 1423"/>
                  <a:gd name="T67" fmla="*/ 296 h 789"/>
                  <a:gd name="T68" fmla="*/ 55 w 1423"/>
                  <a:gd name="T69" fmla="*/ 242 h 789"/>
                  <a:gd name="T70" fmla="*/ 103 w 1423"/>
                  <a:gd name="T71" fmla="*/ 190 h 789"/>
                  <a:gd name="T72" fmla="*/ 163 w 1423"/>
                  <a:gd name="T73" fmla="*/ 144 h 789"/>
                  <a:gd name="T74" fmla="*/ 234 w 1423"/>
                  <a:gd name="T75" fmla="*/ 102 h 789"/>
                  <a:gd name="T76" fmla="*/ 314 w 1423"/>
                  <a:gd name="T77" fmla="*/ 67 h 789"/>
                  <a:gd name="T78" fmla="*/ 402 w 1423"/>
                  <a:gd name="T79" fmla="*/ 39 h 789"/>
                  <a:gd name="T80" fmla="*/ 500 w 1423"/>
                  <a:gd name="T81" fmla="*/ 17 h 789"/>
                  <a:gd name="T82" fmla="*/ 602 w 1423"/>
                  <a:gd name="T83" fmla="*/ 4 h 789"/>
                  <a:gd name="T84" fmla="*/ 711 w 1423"/>
                  <a:gd name="T85" fmla="*/ 0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23" h="789">
                    <a:moveTo>
                      <a:pt x="711" y="0"/>
                    </a:moveTo>
                    <a:lnTo>
                      <a:pt x="748" y="0"/>
                    </a:lnTo>
                    <a:lnTo>
                      <a:pt x="784" y="2"/>
                    </a:lnTo>
                    <a:lnTo>
                      <a:pt x="819" y="4"/>
                    </a:lnTo>
                    <a:lnTo>
                      <a:pt x="853" y="8"/>
                    </a:lnTo>
                    <a:lnTo>
                      <a:pt x="888" y="12"/>
                    </a:lnTo>
                    <a:lnTo>
                      <a:pt x="922" y="17"/>
                    </a:lnTo>
                    <a:lnTo>
                      <a:pt x="955" y="23"/>
                    </a:lnTo>
                    <a:lnTo>
                      <a:pt x="988" y="31"/>
                    </a:lnTo>
                    <a:lnTo>
                      <a:pt x="1018" y="39"/>
                    </a:lnTo>
                    <a:lnTo>
                      <a:pt x="1049" y="48"/>
                    </a:lnTo>
                    <a:lnTo>
                      <a:pt x="1080" y="58"/>
                    </a:lnTo>
                    <a:lnTo>
                      <a:pt x="1108" y="67"/>
                    </a:lnTo>
                    <a:lnTo>
                      <a:pt x="1135" y="79"/>
                    </a:lnTo>
                    <a:lnTo>
                      <a:pt x="1162" y="90"/>
                    </a:lnTo>
                    <a:lnTo>
                      <a:pt x="1189" y="102"/>
                    </a:lnTo>
                    <a:lnTo>
                      <a:pt x="1214" y="115"/>
                    </a:lnTo>
                    <a:lnTo>
                      <a:pt x="1237" y="129"/>
                    </a:lnTo>
                    <a:lnTo>
                      <a:pt x="1260" y="144"/>
                    </a:lnTo>
                    <a:lnTo>
                      <a:pt x="1281" y="160"/>
                    </a:lnTo>
                    <a:lnTo>
                      <a:pt x="1300" y="175"/>
                    </a:lnTo>
                    <a:lnTo>
                      <a:pt x="1319" y="190"/>
                    </a:lnTo>
                    <a:lnTo>
                      <a:pt x="1337" y="208"/>
                    </a:lnTo>
                    <a:lnTo>
                      <a:pt x="1352" y="223"/>
                    </a:lnTo>
                    <a:lnTo>
                      <a:pt x="1365" y="242"/>
                    </a:lnTo>
                    <a:lnTo>
                      <a:pt x="1379" y="259"/>
                    </a:lnTo>
                    <a:lnTo>
                      <a:pt x="1390" y="277"/>
                    </a:lnTo>
                    <a:lnTo>
                      <a:pt x="1400" y="296"/>
                    </a:lnTo>
                    <a:lnTo>
                      <a:pt x="1408" y="315"/>
                    </a:lnTo>
                    <a:lnTo>
                      <a:pt x="1413" y="334"/>
                    </a:lnTo>
                    <a:lnTo>
                      <a:pt x="1419" y="355"/>
                    </a:lnTo>
                    <a:lnTo>
                      <a:pt x="1421" y="375"/>
                    </a:lnTo>
                    <a:lnTo>
                      <a:pt x="1423" y="396"/>
                    </a:lnTo>
                    <a:lnTo>
                      <a:pt x="1421" y="415"/>
                    </a:lnTo>
                    <a:lnTo>
                      <a:pt x="1419" y="436"/>
                    </a:lnTo>
                    <a:lnTo>
                      <a:pt x="1413" y="455"/>
                    </a:lnTo>
                    <a:lnTo>
                      <a:pt x="1408" y="474"/>
                    </a:lnTo>
                    <a:lnTo>
                      <a:pt x="1400" y="494"/>
                    </a:lnTo>
                    <a:lnTo>
                      <a:pt x="1390" y="513"/>
                    </a:lnTo>
                    <a:lnTo>
                      <a:pt x="1379" y="530"/>
                    </a:lnTo>
                    <a:lnTo>
                      <a:pt x="1365" y="549"/>
                    </a:lnTo>
                    <a:lnTo>
                      <a:pt x="1352" y="567"/>
                    </a:lnTo>
                    <a:lnTo>
                      <a:pt x="1337" y="584"/>
                    </a:lnTo>
                    <a:lnTo>
                      <a:pt x="1319" y="599"/>
                    </a:lnTo>
                    <a:lnTo>
                      <a:pt x="1300" y="616"/>
                    </a:lnTo>
                    <a:lnTo>
                      <a:pt x="1281" y="632"/>
                    </a:lnTo>
                    <a:lnTo>
                      <a:pt x="1260" y="645"/>
                    </a:lnTo>
                    <a:lnTo>
                      <a:pt x="1237" y="661"/>
                    </a:lnTo>
                    <a:lnTo>
                      <a:pt x="1214" y="674"/>
                    </a:lnTo>
                    <a:lnTo>
                      <a:pt x="1189" y="687"/>
                    </a:lnTo>
                    <a:lnTo>
                      <a:pt x="1162" y="699"/>
                    </a:lnTo>
                    <a:lnTo>
                      <a:pt x="1135" y="711"/>
                    </a:lnTo>
                    <a:lnTo>
                      <a:pt x="1108" y="722"/>
                    </a:lnTo>
                    <a:lnTo>
                      <a:pt x="1080" y="734"/>
                    </a:lnTo>
                    <a:lnTo>
                      <a:pt x="1049" y="743"/>
                    </a:lnTo>
                    <a:lnTo>
                      <a:pt x="1018" y="751"/>
                    </a:lnTo>
                    <a:lnTo>
                      <a:pt x="988" y="759"/>
                    </a:lnTo>
                    <a:lnTo>
                      <a:pt x="955" y="766"/>
                    </a:lnTo>
                    <a:lnTo>
                      <a:pt x="922" y="772"/>
                    </a:lnTo>
                    <a:lnTo>
                      <a:pt x="888" y="778"/>
                    </a:lnTo>
                    <a:lnTo>
                      <a:pt x="853" y="782"/>
                    </a:lnTo>
                    <a:lnTo>
                      <a:pt x="819" y="785"/>
                    </a:lnTo>
                    <a:lnTo>
                      <a:pt x="784" y="787"/>
                    </a:lnTo>
                    <a:lnTo>
                      <a:pt x="748" y="789"/>
                    </a:lnTo>
                    <a:lnTo>
                      <a:pt x="711" y="789"/>
                    </a:lnTo>
                    <a:lnTo>
                      <a:pt x="675" y="789"/>
                    </a:lnTo>
                    <a:lnTo>
                      <a:pt x="638" y="787"/>
                    </a:lnTo>
                    <a:lnTo>
                      <a:pt x="602" y="785"/>
                    </a:lnTo>
                    <a:lnTo>
                      <a:pt x="567" y="782"/>
                    </a:lnTo>
                    <a:lnTo>
                      <a:pt x="533" y="778"/>
                    </a:lnTo>
                    <a:lnTo>
                      <a:pt x="500" y="772"/>
                    </a:lnTo>
                    <a:lnTo>
                      <a:pt x="466" y="766"/>
                    </a:lnTo>
                    <a:lnTo>
                      <a:pt x="435" y="759"/>
                    </a:lnTo>
                    <a:lnTo>
                      <a:pt x="402" y="751"/>
                    </a:lnTo>
                    <a:lnTo>
                      <a:pt x="372" y="743"/>
                    </a:lnTo>
                    <a:lnTo>
                      <a:pt x="343" y="734"/>
                    </a:lnTo>
                    <a:lnTo>
                      <a:pt x="314" y="722"/>
                    </a:lnTo>
                    <a:lnTo>
                      <a:pt x="285" y="711"/>
                    </a:lnTo>
                    <a:lnTo>
                      <a:pt x="259" y="699"/>
                    </a:lnTo>
                    <a:lnTo>
                      <a:pt x="234" y="687"/>
                    </a:lnTo>
                    <a:lnTo>
                      <a:pt x="209" y="674"/>
                    </a:lnTo>
                    <a:lnTo>
                      <a:pt x="184" y="661"/>
                    </a:lnTo>
                    <a:lnTo>
                      <a:pt x="163" y="645"/>
                    </a:lnTo>
                    <a:lnTo>
                      <a:pt x="142" y="632"/>
                    </a:lnTo>
                    <a:lnTo>
                      <a:pt x="120" y="616"/>
                    </a:lnTo>
                    <a:lnTo>
                      <a:pt x="103" y="599"/>
                    </a:lnTo>
                    <a:lnTo>
                      <a:pt x="86" y="584"/>
                    </a:lnTo>
                    <a:lnTo>
                      <a:pt x="71" y="567"/>
                    </a:lnTo>
                    <a:lnTo>
                      <a:pt x="55" y="549"/>
                    </a:lnTo>
                    <a:lnTo>
                      <a:pt x="44" y="530"/>
                    </a:lnTo>
                    <a:lnTo>
                      <a:pt x="32" y="513"/>
                    </a:lnTo>
                    <a:lnTo>
                      <a:pt x="23" y="494"/>
                    </a:lnTo>
                    <a:lnTo>
                      <a:pt x="15" y="474"/>
                    </a:lnTo>
                    <a:lnTo>
                      <a:pt x="7" y="455"/>
                    </a:lnTo>
                    <a:lnTo>
                      <a:pt x="3" y="436"/>
                    </a:lnTo>
                    <a:lnTo>
                      <a:pt x="0" y="415"/>
                    </a:lnTo>
                    <a:lnTo>
                      <a:pt x="0" y="396"/>
                    </a:lnTo>
                    <a:lnTo>
                      <a:pt x="0" y="375"/>
                    </a:lnTo>
                    <a:lnTo>
                      <a:pt x="3" y="355"/>
                    </a:lnTo>
                    <a:lnTo>
                      <a:pt x="7" y="334"/>
                    </a:lnTo>
                    <a:lnTo>
                      <a:pt x="15" y="315"/>
                    </a:lnTo>
                    <a:lnTo>
                      <a:pt x="23" y="296"/>
                    </a:lnTo>
                    <a:lnTo>
                      <a:pt x="32" y="277"/>
                    </a:lnTo>
                    <a:lnTo>
                      <a:pt x="44" y="259"/>
                    </a:lnTo>
                    <a:lnTo>
                      <a:pt x="55" y="242"/>
                    </a:lnTo>
                    <a:lnTo>
                      <a:pt x="71" y="223"/>
                    </a:lnTo>
                    <a:lnTo>
                      <a:pt x="86" y="208"/>
                    </a:lnTo>
                    <a:lnTo>
                      <a:pt x="103" y="190"/>
                    </a:lnTo>
                    <a:lnTo>
                      <a:pt x="120" y="175"/>
                    </a:lnTo>
                    <a:lnTo>
                      <a:pt x="142" y="160"/>
                    </a:lnTo>
                    <a:lnTo>
                      <a:pt x="163" y="144"/>
                    </a:lnTo>
                    <a:lnTo>
                      <a:pt x="184" y="129"/>
                    </a:lnTo>
                    <a:lnTo>
                      <a:pt x="209" y="115"/>
                    </a:lnTo>
                    <a:lnTo>
                      <a:pt x="234" y="102"/>
                    </a:lnTo>
                    <a:lnTo>
                      <a:pt x="259" y="90"/>
                    </a:lnTo>
                    <a:lnTo>
                      <a:pt x="285" y="79"/>
                    </a:lnTo>
                    <a:lnTo>
                      <a:pt x="314" y="67"/>
                    </a:lnTo>
                    <a:lnTo>
                      <a:pt x="343" y="58"/>
                    </a:lnTo>
                    <a:lnTo>
                      <a:pt x="372" y="48"/>
                    </a:lnTo>
                    <a:lnTo>
                      <a:pt x="402" y="39"/>
                    </a:lnTo>
                    <a:lnTo>
                      <a:pt x="435" y="31"/>
                    </a:lnTo>
                    <a:lnTo>
                      <a:pt x="466" y="23"/>
                    </a:lnTo>
                    <a:lnTo>
                      <a:pt x="500" y="17"/>
                    </a:lnTo>
                    <a:lnTo>
                      <a:pt x="533" y="12"/>
                    </a:lnTo>
                    <a:lnTo>
                      <a:pt x="567" y="8"/>
                    </a:lnTo>
                    <a:lnTo>
                      <a:pt x="602" y="4"/>
                    </a:lnTo>
                    <a:lnTo>
                      <a:pt x="638" y="2"/>
                    </a:lnTo>
                    <a:lnTo>
                      <a:pt x="675" y="0"/>
                    </a:lnTo>
                    <a:lnTo>
                      <a:pt x="711" y="0"/>
                    </a:lnTo>
                    <a:close/>
                  </a:path>
                </a:pathLst>
              </a:custGeom>
              <a:solidFill>
                <a:srgbClr val="EDF2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6" name="Freeform 52"/>
              <p:cNvSpPr>
                <a:spLocks noChangeAspect="1"/>
              </p:cNvSpPr>
              <p:nvPr/>
            </p:nvSpPr>
            <p:spPr bwMode="auto">
              <a:xfrm>
                <a:off x="269" y="896"/>
                <a:ext cx="1423" cy="789"/>
              </a:xfrm>
              <a:custGeom>
                <a:avLst/>
                <a:gdLst>
                  <a:gd name="T0" fmla="*/ 784 w 1423"/>
                  <a:gd name="T1" fmla="*/ 2 h 789"/>
                  <a:gd name="T2" fmla="*/ 888 w 1423"/>
                  <a:gd name="T3" fmla="*/ 12 h 789"/>
                  <a:gd name="T4" fmla="*/ 988 w 1423"/>
                  <a:gd name="T5" fmla="*/ 31 h 789"/>
                  <a:gd name="T6" fmla="*/ 1080 w 1423"/>
                  <a:gd name="T7" fmla="*/ 58 h 789"/>
                  <a:gd name="T8" fmla="*/ 1162 w 1423"/>
                  <a:gd name="T9" fmla="*/ 90 h 789"/>
                  <a:gd name="T10" fmla="*/ 1237 w 1423"/>
                  <a:gd name="T11" fmla="*/ 129 h 789"/>
                  <a:gd name="T12" fmla="*/ 1300 w 1423"/>
                  <a:gd name="T13" fmla="*/ 175 h 789"/>
                  <a:gd name="T14" fmla="*/ 1352 w 1423"/>
                  <a:gd name="T15" fmla="*/ 223 h 789"/>
                  <a:gd name="T16" fmla="*/ 1390 w 1423"/>
                  <a:gd name="T17" fmla="*/ 277 h 789"/>
                  <a:gd name="T18" fmla="*/ 1413 w 1423"/>
                  <a:gd name="T19" fmla="*/ 334 h 789"/>
                  <a:gd name="T20" fmla="*/ 1423 w 1423"/>
                  <a:gd name="T21" fmla="*/ 396 h 789"/>
                  <a:gd name="T22" fmla="*/ 1413 w 1423"/>
                  <a:gd name="T23" fmla="*/ 455 h 789"/>
                  <a:gd name="T24" fmla="*/ 1390 w 1423"/>
                  <a:gd name="T25" fmla="*/ 513 h 789"/>
                  <a:gd name="T26" fmla="*/ 1352 w 1423"/>
                  <a:gd name="T27" fmla="*/ 567 h 789"/>
                  <a:gd name="T28" fmla="*/ 1300 w 1423"/>
                  <a:gd name="T29" fmla="*/ 616 h 789"/>
                  <a:gd name="T30" fmla="*/ 1237 w 1423"/>
                  <a:gd name="T31" fmla="*/ 661 h 789"/>
                  <a:gd name="T32" fmla="*/ 1162 w 1423"/>
                  <a:gd name="T33" fmla="*/ 699 h 789"/>
                  <a:gd name="T34" fmla="*/ 1080 w 1423"/>
                  <a:gd name="T35" fmla="*/ 734 h 789"/>
                  <a:gd name="T36" fmla="*/ 988 w 1423"/>
                  <a:gd name="T37" fmla="*/ 759 h 789"/>
                  <a:gd name="T38" fmla="*/ 888 w 1423"/>
                  <a:gd name="T39" fmla="*/ 778 h 789"/>
                  <a:gd name="T40" fmla="*/ 784 w 1423"/>
                  <a:gd name="T41" fmla="*/ 787 h 789"/>
                  <a:gd name="T42" fmla="*/ 675 w 1423"/>
                  <a:gd name="T43" fmla="*/ 789 h 789"/>
                  <a:gd name="T44" fmla="*/ 567 w 1423"/>
                  <a:gd name="T45" fmla="*/ 782 h 789"/>
                  <a:gd name="T46" fmla="*/ 466 w 1423"/>
                  <a:gd name="T47" fmla="*/ 766 h 789"/>
                  <a:gd name="T48" fmla="*/ 372 w 1423"/>
                  <a:gd name="T49" fmla="*/ 743 h 789"/>
                  <a:gd name="T50" fmla="*/ 285 w 1423"/>
                  <a:gd name="T51" fmla="*/ 711 h 789"/>
                  <a:gd name="T52" fmla="*/ 209 w 1423"/>
                  <a:gd name="T53" fmla="*/ 674 h 789"/>
                  <a:gd name="T54" fmla="*/ 142 w 1423"/>
                  <a:gd name="T55" fmla="*/ 632 h 789"/>
                  <a:gd name="T56" fmla="*/ 86 w 1423"/>
                  <a:gd name="T57" fmla="*/ 584 h 789"/>
                  <a:gd name="T58" fmla="*/ 44 w 1423"/>
                  <a:gd name="T59" fmla="*/ 530 h 789"/>
                  <a:gd name="T60" fmla="*/ 15 w 1423"/>
                  <a:gd name="T61" fmla="*/ 474 h 789"/>
                  <a:gd name="T62" fmla="*/ 0 w 1423"/>
                  <a:gd name="T63" fmla="*/ 415 h 789"/>
                  <a:gd name="T64" fmla="*/ 3 w 1423"/>
                  <a:gd name="T65" fmla="*/ 355 h 789"/>
                  <a:gd name="T66" fmla="*/ 23 w 1423"/>
                  <a:gd name="T67" fmla="*/ 296 h 789"/>
                  <a:gd name="T68" fmla="*/ 55 w 1423"/>
                  <a:gd name="T69" fmla="*/ 242 h 789"/>
                  <a:gd name="T70" fmla="*/ 103 w 1423"/>
                  <a:gd name="T71" fmla="*/ 190 h 789"/>
                  <a:gd name="T72" fmla="*/ 163 w 1423"/>
                  <a:gd name="T73" fmla="*/ 144 h 789"/>
                  <a:gd name="T74" fmla="*/ 234 w 1423"/>
                  <a:gd name="T75" fmla="*/ 102 h 789"/>
                  <a:gd name="T76" fmla="*/ 314 w 1423"/>
                  <a:gd name="T77" fmla="*/ 67 h 789"/>
                  <a:gd name="T78" fmla="*/ 402 w 1423"/>
                  <a:gd name="T79" fmla="*/ 39 h 789"/>
                  <a:gd name="T80" fmla="*/ 500 w 1423"/>
                  <a:gd name="T81" fmla="*/ 17 h 789"/>
                  <a:gd name="T82" fmla="*/ 602 w 1423"/>
                  <a:gd name="T83" fmla="*/ 4 h 789"/>
                  <a:gd name="T84" fmla="*/ 711 w 1423"/>
                  <a:gd name="T85" fmla="*/ 0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23" h="789">
                    <a:moveTo>
                      <a:pt x="711" y="0"/>
                    </a:moveTo>
                    <a:lnTo>
                      <a:pt x="748" y="0"/>
                    </a:lnTo>
                    <a:lnTo>
                      <a:pt x="784" y="2"/>
                    </a:lnTo>
                    <a:lnTo>
                      <a:pt x="819" y="4"/>
                    </a:lnTo>
                    <a:lnTo>
                      <a:pt x="853" y="8"/>
                    </a:lnTo>
                    <a:lnTo>
                      <a:pt x="888" y="12"/>
                    </a:lnTo>
                    <a:lnTo>
                      <a:pt x="922" y="17"/>
                    </a:lnTo>
                    <a:lnTo>
                      <a:pt x="955" y="23"/>
                    </a:lnTo>
                    <a:lnTo>
                      <a:pt x="988" y="31"/>
                    </a:lnTo>
                    <a:lnTo>
                      <a:pt x="1018" y="39"/>
                    </a:lnTo>
                    <a:lnTo>
                      <a:pt x="1049" y="48"/>
                    </a:lnTo>
                    <a:lnTo>
                      <a:pt x="1080" y="58"/>
                    </a:lnTo>
                    <a:lnTo>
                      <a:pt x="1108" y="67"/>
                    </a:lnTo>
                    <a:lnTo>
                      <a:pt x="1135" y="79"/>
                    </a:lnTo>
                    <a:lnTo>
                      <a:pt x="1162" y="90"/>
                    </a:lnTo>
                    <a:lnTo>
                      <a:pt x="1189" y="102"/>
                    </a:lnTo>
                    <a:lnTo>
                      <a:pt x="1214" y="115"/>
                    </a:lnTo>
                    <a:lnTo>
                      <a:pt x="1237" y="129"/>
                    </a:lnTo>
                    <a:lnTo>
                      <a:pt x="1260" y="144"/>
                    </a:lnTo>
                    <a:lnTo>
                      <a:pt x="1281" y="160"/>
                    </a:lnTo>
                    <a:lnTo>
                      <a:pt x="1300" y="175"/>
                    </a:lnTo>
                    <a:lnTo>
                      <a:pt x="1319" y="190"/>
                    </a:lnTo>
                    <a:lnTo>
                      <a:pt x="1337" y="208"/>
                    </a:lnTo>
                    <a:lnTo>
                      <a:pt x="1352" y="223"/>
                    </a:lnTo>
                    <a:lnTo>
                      <a:pt x="1365" y="242"/>
                    </a:lnTo>
                    <a:lnTo>
                      <a:pt x="1379" y="259"/>
                    </a:lnTo>
                    <a:lnTo>
                      <a:pt x="1390" y="277"/>
                    </a:lnTo>
                    <a:lnTo>
                      <a:pt x="1400" y="296"/>
                    </a:lnTo>
                    <a:lnTo>
                      <a:pt x="1408" y="315"/>
                    </a:lnTo>
                    <a:lnTo>
                      <a:pt x="1413" y="334"/>
                    </a:lnTo>
                    <a:lnTo>
                      <a:pt x="1419" y="355"/>
                    </a:lnTo>
                    <a:lnTo>
                      <a:pt x="1421" y="375"/>
                    </a:lnTo>
                    <a:lnTo>
                      <a:pt x="1423" y="396"/>
                    </a:lnTo>
                    <a:lnTo>
                      <a:pt x="1421" y="415"/>
                    </a:lnTo>
                    <a:lnTo>
                      <a:pt x="1419" y="436"/>
                    </a:lnTo>
                    <a:lnTo>
                      <a:pt x="1413" y="455"/>
                    </a:lnTo>
                    <a:lnTo>
                      <a:pt x="1408" y="474"/>
                    </a:lnTo>
                    <a:lnTo>
                      <a:pt x="1400" y="494"/>
                    </a:lnTo>
                    <a:lnTo>
                      <a:pt x="1390" y="513"/>
                    </a:lnTo>
                    <a:lnTo>
                      <a:pt x="1379" y="530"/>
                    </a:lnTo>
                    <a:lnTo>
                      <a:pt x="1365" y="549"/>
                    </a:lnTo>
                    <a:lnTo>
                      <a:pt x="1352" y="567"/>
                    </a:lnTo>
                    <a:lnTo>
                      <a:pt x="1337" y="584"/>
                    </a:lnTo>
                    <a:lnTo>
                      <a:pt x="1319" y="599"/>
                    </a:lnTo>
                    <a:lnTo>
                      <a:pt x="1300" y="616"/>
                    </a:lnTo>
                    <a:lnTo>
                      <a:pt x="1281" y="632"/>
                    </a:lnTo>
                    <a:lnTo>
                      <a:pt x="1260" y="645"/>
                    </a:lnTo>
                    <a:lnTo>
                      <a:pt x="1237" y="661"/>
                    </a:lnTo>
                    <a:lnTo>
                      <a:pt x="1214" y="674"/>
                    </a:lnTo>
                    <a:lnTo>
                      <a:pt x="1189" y="687"/>
                    </a:lnTo>
                    <a:lnTo>
                      <a:pt x="1162" y="699"/>
                    </a:lnTo>
                    <a:lnTo>
                      <a:pt x="1135" y="711"/>
                    </a:lnTo>
                    <a:lnTo>
                      <a:pt x="1108" y="722"/>
                    </a:lnTo>
                    <a:lnTo>
                      <a:pt x="1080" y="734"/>
                    </a:lnTo>
                    <a:lnTo>
                      <a:pt x="1049" y="743"/>
                    </a:lnTo>
                    <a:lnTo>
                      <a:pt x="1018" y="751"/>
                    </a:lnTo>
                    <a:lnTo>
                      <a:pt x="988" y="759"/>
                    </a:lnTo>
                    <a:lnTo>
                      <a:pt x="955" y="766"/>
                    </a:lnTo>
                    <a:lnTo>
                      <a:pt x="922" y="772"/>
                    </a:lnTo>
                    <a:lnTo>
                      <a:pt x="888" y="778"/>
                    </a:lnTo>
                    <a:lnTo>
                      <a:pt x="853" y="782"/>
                    </a:lnTo>
                    <a:lnTo>
                      <a:pt x="819" y="785"/>
                    </a:lnTo>
                    <a:lnTo>
                      <a:pt x="784" y="787"/>
                    </a:lnTo>
                    <a:lnTo>
                      <a:pt x="748" y="789"/>
                    </a:lnTo>
                    <a:lnTo>
                      <a:pt x="711" y="789"/>
                    </a:lnTo>
                    <a:lnTo>
                      <a:pt x="675" y="789"/>
                    </a:lnTo>
                    <a:lnTo>
                      <a:pt x="638" y="787"/>
                    </a:lnTo>
                    <a:lnTo>
                      <a:pt x="602" y="785"/>
                    </a:lnTo>
                    <a:lnTo>
                      <a:pt x="567" y="782"/>
                    </a:lnTo>
                    <a:lnTo>
                      <a:pt x="533" y="778"/>
                    </a:lnTo>
                    <a:lnTo>
                      <a:pt x="500" y="772"/>
                    </a:lnTo>
                    <a:lnTo>
                      <a:pt x="466" y="766"/>
                    </a:lnTo>
                    <a:lnTo>
                      <a:pt x="435" y="759"/>
                    </a:lnTo>
                    <a:lnTo>
                      <a:pt x="402" y="751"/>
                    </a:lnTo>
                    <a:lnTo>
                      <a:pt x="372" y="743"/>
                    </a:lnTo>
                    <a:lnTo>
                      <a:pt x="343" y="734"/>
                    </a:lnTo>
                    <a:lnTo>
                      <a:pt x="314" y="722"/>
                    </a:lnTo>
                    <a:lnTo>
                      <a:pt x="285" y="711"/>
                    </a:lnTo>
                    <a:lnTo>
                      <a:pt x="259" y="699"/>
                    </a:lnTo>
                    <a:lnTo>
                      <a:pt x="234" y="687"/>
                    </a:lnTo>
                    <a:lnTo>
                      <a:pt x="209" y="674"/>
                    </a:lnTo>
                    <a:lnTo>
                      <a:pt x="184" y="661"/>
                    </a:lnTo>
                    <a:lnTo>
                      <a:pt x="163" y="645"/>
                    </a:lnTo>
                    <a:lnTo>
                      <a:pt x="142" y="632"/>
                    </a:lnTo>
                    <a:lnTo>
                      <a:pt x="120" y="616"/>
                    </a:lnTo>
                    <a:lnTo>
                      <a:pt x="103" y="599"/>
                    </a:lnTo>
                    <a:lnTo>
                      <a:pt x="86" y="584"/>
                    </a:lnTo>
                    <a:lnTo>
                      <a:pt x="71" y="567"/>
                    </a:lnTo>
                    <a:lnTo>
                      <a:pt x="55" y="549"/>
                    </a:lnTo>
                    <a:lnTo>
                      <a:pt x="44" y="530"/>
                    </a:lnTo>
                    <a:lnTo>
                      <a:pt x="32" y="513"/>
                    </a:lnTo>
                    <a:lnTo>
                      <a:pt x="23" y="494"/>
                    </a:lnTo>
                    <a:lnTo>
                      <a:pt x="15" y="474"/>
                    </a:lnTo>
                    <a:lnTo>
                      <a:pt x="7" y="455"/>
                    </a:lnTo>
                    <a:lnTo>
                      <a:pt x="3" y="436"/>
                    </a:lnTo>
                    <a:lnTo>
                      <a:pt x="0" y="415"/>
                    </a:lnTo>
                    <a:lnTo>
                      <a:pt x="0" y="396"/>
                    </a:lnTo>
                    <a:lnTo>
                      <a:pt x="0" y="375"/>
                    </a:lnTo>
                    <a:lnTo>
                      <a:pt x="3" y="355"/>
                    </a:lnTo>
                    <a:lnTo>
                      <a:pt x="7" y="334"/>
                    </a:lnTo>
                    <a:lnTo>
                      <a:pt x="15" y="315"/>
                    </a:lnTo>
                    <a:lnTo>
                      <a:pt x="23" y="296"/>
                    </a:lnTo>
                    <a:lnTo>
                      <a:pt x="32" y="277"/>
                    </a:lnTo>
                    <a:lnTo>
                      <a:pt x="44" y="259"/>
                    </a:lnTo>
                    <a:lnTo>
                      <a:pt x="55" y="242"/>
                    </a:lnTo>
                    <a:lnTo>
                      <a:pt x="71" y="223"/>
                    </a:lnTo>
                    <a:lnTo>
                      <a:pt x="86" y="208"/>
                    </a:lnTo>
                    <a:lnTo>
                      <a:pt x="103" y="190"/>
                    </a:lnTo>
                    <a:lnTo>
                      <a:pt x="120" y="175"/>
                    </a:lnTo>
                    <a:lnTo>
                      <a:pt x="142" y="160"/>
                    </a:lnTo>
                    <a:lnTo>
                      <a:pt x="163" y="144"/>
                    </a:lnTo>
                    <a:lnTo>
                      <a:pt x="184" y="129"/>
                    </a:lnTo>
                    <a:lnTo>
                      <a:pt x="209" y="115"/>
                    </a:lnTo>
                    <a:lnTo>
                      <a:pt x="234" y="102"/>
                    </a:lnTo>
                    <a:lnTo>
                      <a:pt x="259" y="90"/>
                    </a:lnTo>
                    <a:lnTo>
                      <a:pt x="285" y="79"/>
                    </a:lnTo>
                    <a:lnTo>
                      <a:pt x="314" y="67"/>
                    </a:lnTo>
                    <a:lnTo>
                      <a:pt x="343" y="58"/>
                    </a:lnTo>
                    <a:lnTo>
                      <a:pt x="372" y="48"/>
                    </a:lnTo>
                    <a:lnTo>
                      <a:pt x="402" y="39"/>
                    </a:lnTo>
                    <a:lnTo>
                      <a:pt x="435" y="31"/>
                    </a:lnTo>
                    <a:lnTo>
                      <a:pt x="466" y="23"/>
                    </a:lnTo>
                    <a:lnTo>
                      <a:pt x="500" y="17"/>
                    </a:lnTo>
                    <a:lnTo>
                      <a:pt x="533" y="12"/>
                    </a:lnTo>
                    <a:lnTo>
                      <a:pt x="567" y="8"/>
                    </a:lnTo>
                    <a:lnTo>
                      <a:pt x="602" y="4"/>
                    </a:lnTo>
                    <a:lnTo>
                      <a:pt x="638" y="2"/>
                    </a:lnTo>
                    <a:lnTo>
                      <a:pt x="675" y="0"/>
                    </a:lnTo>
                    <a:lnTo>
                      <a:pt x="711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62" y="1077"/>
                <a:ext cx="603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de-DE" altLang="en-US" b="1">
                    <a:solidFill>
                      <a:srgbClr val="000000"/>
                    </a:solidFill>
                  </a:rPr>
                  <a:t>Speech</a:t>
                </a:r>
                <a:endParaRPr lang="de-DE" altLang="en-US" sz="2000" b="1"/>
              </a:p>
            </p:txBody>
          </p:sp>
          <p:sp>
            <p:nvSpPr>
              <p:cNvPr id="1034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366" y="1257"/>
                <a:ext cx="1130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de-DE" altLang="en-US" b="1">
                    <a:solidFill>
                      <a:srgbClr val="000000"/>
                    </a:solidFill>
                  </a:rPr>
                  <a:t>Charakteristic</a:t>
                </a:r>
                <a:endParaRPr lang="de-DE" altLang="en-US" sz="2000" b="1"/>
              </a:p>
            </p:txBody>
          </p:sp>
          <p:sp>
            <p:nvSpPr>
              <p:cNvPr id="103479" name="Freeform 55"/>
              <p:cNvSpPr>
                <a:spLocks noChangeAspect="1"/>
              </p:cNvSpPr>
              <p:nvPr/>
            </p:nvSpPr>
            <p:spPr bwMode="auto">
              <a:xfrm>
                <a:off x="1627" y="1284"/>
                <a:ext cx="504" cy="461"/>
              </a:xfrm>
              <a:custGeom>
                <a:avLst/>
                <a:gdLst>
                  <a:gd name="T0" fmla="*/ 497 w 504"/>
                  <a:gd name="T1" fmla="*/ 451 h 461"/>
                  <a:gd name="T2" fmla="*/ 504 w 504"/>
                  <a:gd name="T3" fmla="*/ 443 h 461"/>
                  <a:gd name="T4" fmla="*/ 15 w 504"/>
                  <a:gd name="T5" fmla="*/ 0 h 461"/>
                  <a:gd name="T6" fmla="*/ 0 w 504"/>
                  <a:gd name="T7" fmla="*/ 17 h 461"/>
                  <a:gd name="T8" fmla="*/ 489 w 504"/>
                  <a:gd name="T9" fmla="*/ 461 h 461"/>
                  <a:gd name="T10" fmla="*/ 497 w 504"/>
                  <a:gd name="T11" fmla="*/ 451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461">
                    <a:moveTo>
                      <a:pt x="497" y="451"/>
                    </a:moveTo>
                    <a:lnTo>
                      <a:pt x="504" y="443"/>
                    </a:lnTo>
                    <a:lnTo>
                      <a:pt x="15" y="0"/>
                    </a:lnTo>
                    <a:lnTo>
                      <a:pt x="0" y="17"/>
                    </a:lnTo>
                    <a:lnTo>
                      <a:pt x="489" y="461"/>
                    </a:lnTo>
                    <a:lnTo>
                      <a:pt x="497" y="4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0" name="Freeform 56"/>
              <p:cNvSpPr>
                <a:spLocks noChangeAspect="1"/>
              </p:cNvSpPr>
              <p:nvPr/>
            </p:nvSpPr>
            <p:spPr bwMode="auto">
              <a:xfrm>
                <a:off x="2051" y="1664"/>
                <a:ext cx="140" cy="135"/>
              </a:xfrm>
              <a:custGeom>
                <a:avLst/>
                <a:gdLst>
                  <a:gd name="T0" fmla="*/ 86 w 140"/>
                  <a:gd name="T1" fmla="*/ 85 h 135"/>
                  <a:gd name="T2" fmla="*/ 140 w 140"/>
                  <a:gd name="T3" fmla="*/ 135 h 135"/>
                  <a:gd name="T4" fmla="*/ 67 w 140"/>
                  <a:gd name="T5" fmla="*/ 0 h 135"/>
                  <a:gd name="T6" fmla="*/ 65 w 140"/>
                  <a:gd name="T7" fmla="*/ 4 h 135"/>
                  <a:gd name="T8" fmla="*/ 65 w 140"/>
                  <a:gd name="T9" fmla="*/ 8 h 135"/>
                  <a:gd name="T10" fmla="*/ 63 w 140"/>
                  <a:gd name="T11" fmla="*/ 12 h 135"/>
                  <a:gd name="T12" fmla="*/ 63 w 140"/>
                  <a:gd name="T13" fmla="*/ 14 h 135"/>
                  <a:gd name="T14" fmla="*/ 61 w 140"/>
                  <a:gd name="T15" fmla="*/ 17 h 135"/>
                  <a:gd name="T16" fmla="*/ 61 w 140"/>
                  <a:gd name="T17" fmla="*/ 21 h 135"/>
                  <a:gd name="T18" fmla="*/ 59 w 140"/>
                  <a:gd name="T19" fmla="*/ 23 h 135"/>
                  <a:gd name="T20" fmla="*/ 57 w 140"/>
                  <a:gd name="T21" fmla="*/ 27 h 135"/>
                  <a:gd name="T22" fmla="*/ 57 w 140"/>
                  <a:gd name="T23" fmla="*/ 29 h 135"/>
                  <a:gd name="T24" fmla="*/ 55 w 140"/>
                  <a:gd name="T25" fmla="*/ 33 h 135"/>
                  <a:gd name="T26" fmla="*/ 54 w 140"/>
                  <a:gd name="T27" fmla="*/ 35 h 135"/>
                  <a:gd name="T28" fmla="*/ 52 w 140"/>
                  <a:gd name="T29" fmla="*/ 37 h 135"/>
                  <a:gd name="T30" fmla="*/ 50 w 140"/>
                  <a:gd name="T31" fmla="*/ 40 h 135"/>
                  <a:gd name="T32" fmla="*/ 48 w 140"/>
                  <a:gd name="T33" fmla="*/ 42 h 135"/>
                  <a:gd name="T34" fmla="*/ 46 w 140"/>
                  <a:gd name="T35" fmla="*/ 44 h 135"/>
                  <a:gd name="T36" fmla="*/ 44 w 140"/>
                  <a:gd name="T37" fmla="*/ 46 h 135"/>
                  <a:gd name="T38" fmla="*/ 42 w 140"/>
                  <a:gd name="T39" fmla="*/ 50 h 135"/>
                  <a:gd name="T40" fmla="*/ 40 w 140"/>
                  <a:gd name="T41" fmla="*/ 52 h 135"/>
                  <a:gd name="T42" fmla="*/ 38 w 140"/>
                  <a:gd name="T43" fmla="*/ 54 h 135"/>
                  <a:gd name="T44" fmla="*/ 36 w 140"/>
                  <a:gd name="T45" fmla="*/ 56 h 135"/>
                  <a:gd name="T46" fmla="*/ 34 w 140"/>
                  <a:gd name="T47" fmla="*/ 58 h 135"/>
                  <a:gd name="T48" fmla="*/ 30 w 140"/>
                  <a:gd name="T49" fmla="*/ 60 h 135"/>
                  <a:gd name="T50" fmla="*/ 29 w 140"/>
                  <a:gd name="T51" fmla="*/ 62 h 135"/>
                  <a:gd name="T52" fmla="*/ 25 w 140"/>
                  <a:gd name="T53" fmla="*/ 63 h 135"/>
                  <a:gd name="T54" fmla="*/ 23 w 140"/>
                  <a:gd name="T55" fmla="*/ 63 h 135"/>
                  <a:gd name="T56" fmla="*/ 19 w 140"/>
                  <a:gd name="T57" fmla="*/ 65 h 135"/>
                  <a:gd name="T58" fmla="*/ 17 w 140"/>
                  <a:gd name="T59" fmla="*/ 67 h 135"/>
                  <a:gd name="T60" fmla="*/ 13 w 140"/>
                  <a:gd name="T61" fmla="*/ 69 h 135"/>
                  <a:gd name="T62" fmla="*/ 11 w 140"/>
                  <a:gd name="T63" fmla="*/ 69 h 135"/>
                  <a:gd name="T64" fmla="*/ 7 w 140"/>
                  <a:gd name="T65" fmla="*/ 71 h 135"/>
                  <a:gd name="T66" fmla="*/ 4 w 140"/>
                  <a:gd name="T67" fmla="*/ 71 h 135"/>
                  <a:gd name="T68" fmla="*/ 0 w 140"/>
                  <a:gd name="T69" fmla="*/ 73 h 135"/>
                  <a:gd name="T70" fmla="*/ 140 w 140"/>
                  <a:gd name="T71" fmla="*/ 135 h 135"/>
                  <a:gd name="T72" fmla="*/ 86 w 140"/>
                  <a:gd name="T73" fmla="*/ 8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0" h="135">
                    <a:moveTo>
                      <a:pt x="86" y="85"/>
                    </a:moveTo>
                    <a:lnTo>
                      <a:pt x="140" y="135"/>
                    </a:lnTo>
                    <a:lnTo>
                      <a:pt x="67" y="0"/>
                    </a:lnTo>
                    <a:lnTo>
                      <a:pt x="65" y="4"/>
                    </a:lnTo>
                    <a:lnTo>
                      <a:pt x="65" y="8"/>
                    </a:lnTo>
                    <a:lnTo>
                      <a:pt x="63" y="12"/>
                    </a:lnTo>
                    <a:lnTo>
                      <a:pt x="63" y="14"/>
                    </a:lnTo>
                    <a:lnTo>
                      <a:pt x="61" y="17"/>
                    </a:lnTo>
                    <a:lnTo>
                      <a:pt x="61" y="21"/>
                    </a:lnTo>
                    <a:lnTo>
                      <a:pt x="59" y="23"/>
                    </a:lnTo>
                    <a:lnTo>
                      <a:pt x="57" y="27"/>
                    </a:lnTo>
                    <a:lnTo>
                      <a:pt x="57" y="29"/>
                    </a:lnTo>
                    <a:lnTo>
                      <a:pt x="55" y="33"/>
                    </a:lnTo>
                    <a:lnTo>
                      <a:pt x="54" y="35"/>
                    </a:lnTo>
                    <a:lnTo>
                      <a:pt x="52" y="37"/>
                    </a:lnTo>
                    <a:lnTo>
                      <a:pt x="50" y="40"/>
                    </a:lnTo>
                    <a:lnTo>
                      <a:pt x="48" y="42"/>
                    </a:lnTo>
                    <a:lnTo>
                      <a:pt x="46" y="44"/>
                    </a:lnTo>
                    <a:lnTo>
                      <a:pt x="44" y="46"/>
                    </a:lnTo>
                    <a:lnTo>
                      <a:pt x="42" y="50"/>
                    </a:lnTo>
                    <a:lnTo>
                      <a:pt x="40" y="52"/>
                    </a:lnTo>
                    <a:lnTo>
                      <a:pt x="38" y="54"/>
                    </a:lnTo>
                    <a:lnTo>
                      <a:pt x="36" y="56"/>
                    </a:lnTo>
                    <a:lnTo>
                      <a:pt x="34" y="58"/>
                    </a:lnTo>
                    <a:lnTo>
                      <a:pt x="30" y="60"/>
                    </a:lnTo>
                    <a:lnTo>
                      <a:pt x="29" y="62"/>
                    </a:lnTo>
                    <a:lnTo>
                      <a:pt x="25" y="63"/>
                    </a:lnTo>
                    <a:lnTo>
                      <a:pt x="23" y="63"/>
                    </a:lnTo>
                    <a:lnTo>
                      <a:pt x="19" y="65"/>
                    </a:lnTo>
                    <a:lnTo>
                      <a:pt x="17" y="67"/>
                    </a:lnTo>
                    <a:lnTo>
                      <a:pt x="13" y="69"/>
                    </a:lnTo>
                    <a:lnTo>
                      <a:pt x="11" y="69"/>
                    </a:lnTo>
                    <a:lnTo>
                      <a:pt x="7" y="71"/>
                    </a:lnTo>
                    <a:lnTo>
                      <a:pt x="4" y="71"/>
                    </a:lnTo>
                    <a:lnTo>
                      <a:pt x="0" y="73"/>
                    </a:lnTo>
                    <a:lnTo>
                      <a:pt x="140" y="135"/>
                    </a:lnTo>
                    <a:lnTo>
                      <a:pt x="86" y="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81" name="Group 57"/>
            <p:cNvGrpSpPr>
              <a:grpSpLocks noChangeAspect="1"/>
            </p:cNvGrpSpPr>
            <p:nvPr/>
          </p:nvGrpSpPr>
          <p:grpSpPr bwMode="auto">
            <a:xfrm>
              <a:off x="3628" y="997"/>
              <a:ext cx="1607" cy="889"/>
              <a:chOff x="3599" y="896"/>
              <a:chExt cx="1893" cy="966"/>
            </a:xfrm>
          </p:grpSpPr>
          <p:grpSp>
            <p:nvGrpSpPr>
              <p:cNvPr id="103482" name="Group 58"/>
              <p:cNvGrpSpPr>
                <a:grpSpLocks noChangeAspect="1"/>
              </p:cNvGrpSpPr>
              <p:nvPr/>
            </p:nvGrpSpPr>
            <p:grpSpPr bwMode="auto">
              <a:xfrm>
                <a:off x="4069" y="896"/>
                <a:ext cx="1423" cy="789"/>
                <a:chOff x="4069" y="896"/>
                <a:chExt cx="1423" cy="789"/>
              </a:xfrm>
            </p:grpSpPr>
            <p:sp>
              <p:nvSpPr>
                <p:cNvPr id="103483" name="Freeform 59"/>
                <p:cNvSpPr>
                  <a:spLocks noChangeAspect="1"/>
                </p:cNvSpPr>
                <p:nvPr/>
              </p:nvSpPr>
              <p:spPr bwMode="auto">
                <a:xfrm>
                  <a:off x="4069" y="896"/>
                  <a:ext cx="1423" cy="789"/>
                </a:xfrm>
                <a:custGeom>
                  <a:avLst/>
                  <a:gdLst>
                    <a:gd name="T0" fmla="*/ 785 w 1423"/>
                    <a:gd name="T1" fmla="*/ 2 h 789"/>
                    <a:gd name="T2" fmla="*/ 890 w 1423"/>
                    <a:gd name="T3" fmla="*/ 12 h 789"/>
                    <a:gd name="T4" fmla="*/ 988 w 1423"/>
                    <a:gd name="T5" fmla="*/ 31 h 789"/>
                    <a:gd name="T6" fmla="*/ 1080 w 1423"/>
                    <a:gd name="T7" fmla="*/ 58 h 789"/>
                    <a:gd name="T8" fmla="*/ 1164 w 1423"/>
                    <a:gd name="T9" fmla="*/ 90 h 789"/>
                    <a:gd name="T10" fmla="*/ 1239 w 1423"/>
                    <a:gd name="T11" fmla="*/ 129 h 789"/>
                    <a:gd name="T12" fmla="*/ 1303 w 1423"/>
                    <a:gd name="T13" fmla="*/ 175 h 789"/>
                    <a:gd name="T14" fmla="*/ 1352 w 1423"/>
                    <a:gd name="T15" fmla="*/ 223 h 789"/>
                    <a:gd name="T16" fmla="*/ 1391 w 1423"/>
                    <a:gd name="T17" fmla="*/ 277 h 789"/>
                    <a:gd name="T18" fmla="*/ 1416 w 1423"/>
                    <a:gd name="T19" fmla="*/ 334 h 789"/>
                    <a:gd name="T20" fmla="*/ 1423 w 1423"/>
                    <a:gd name="T21" fmla="*/ 396 h 789"/>
                    <a:gd name="T22" fmla="*/ 1416 w 1423"/>
                    <a:gd name="T23" fmla="*/ 455 h 789"/>
                    <a:gd name="T24" fmla="*/ 1391 w 1423"/>
                    <a:gd name="T25" fmla="*/ 513 h 789"/>
                    <a:gd name="T26" fmla="*/ 1352 w 1423"/>
                    <a:gd name="T27" fmla="*/ 567 h 789"/>
                    <a:gd name="T28" fmla="*/ 1303 w 1423"/>
                    <a:gd name="T29" fmla="*/ 616 h 789"/>
                    <a:gd name="T30" fmla="*/ 1239 w 1423"/>
                    <a:gd name="T31" fmla="*/ 661 h 789"/>
                    <a:gd name="T32" fmla="*/ 1164 w 1423"/>
                    <a:gd name="T33" fmla="*/ 699 h 789"/>
                    <a:gd name="T34" fmla="*/ 1080 w 1423"/>
                    <a:gd name="T35" fmla="*/ 734 h 789"/>
                    <a:gd name="T36" fmla="*/ 988 w 1423"/>
                    <a:gd name="T37" fmla="*/ 759 h 789"/>
                    <a:gd name="T38" fmla="*/ 890 w 1423"/>
                    <a:gd name="T39" fmla="*/ 778 h 789"/>
                    <a:gd name="T40" fmla="*/ 785 w 1423"/>
                    <a:gd name="T41" fmla="*/ 787 h 789"/>
                    <a:gd name="T42" fmla="*/ 675 w 1423"/>
                    <a:gd name="T43" fmla="*/ 789 h 789"/>
                    <a:gd name="T44" fmla="*/ 570 w 1423"/>
                    <a:gd name="T45" fmla="*/ 782 h 789"/>
                    <a:gd name="T46" fmla="*/ 468 w 1423"/>
                    <a:gd name="T47" fmla="*/ 766 h 789"/>
                    <a:gd name="T48" fmla="*/ 374 w 1423"/>
                    <a:gd name="T49" fmla="*/ 743 h 789"/>
                    <a:gd name="T50" fmla="*/ 288 w 1423"/>
                    <a:gd name="T51" fmla="*/ 711 h 789"/>
                    <a:gd name="T52" fmla="*/ 209 w 1423"/>
                    <a:gd name="T53" fmla="*/ 674 h 789"/>
                    <a:gd name="T54" fmla="*/ 142 w 1423"/>
                    <a:gd name="T55" fmla="*/ 632 h 789"/>
                    <a:gd name="T56" fmla="*/ 86 w 1423"/>
                    <a:gd name="T57" fmla="*/ 584 h 789"/>
                    <a:gd name="T58" fmla="*/ 44 w 1423"/>
                    <a:gd name="T59" fmla="*/ 530 h 789"/>
                    <a:gd name="T60" fmla="*/ 15 w 1423"/>
                    <a:gd name="T61" fmla="*/ 474 h 789"/>
                    <a:gd name="T62" fmla="*/ 2 w 1423"/>
                    <a:gd name="T63" fmla="*/ 415 h 789"/>
                    <a:gd name="T64" fmla="*/ 4 w 1423"/>
                    <a:gd name="T65" fmla="*/ 355 h 789"/>
                    <a:gd name="T66" fmla="*/ 23 w 1423"/>
                    <a:gd name="T67" fmla="*/ 296 h 789"/>
                    <a:gd name="T68" fmla="*/ 58 w 1423"/>
                    <a:gd name="T69" fmla="*/ 242 h 789"/>
                    <a:gd name="T70" fmla="*/ 104 w 1423"/>
                    <a:gd name="T71" fmla="*/ 190 h 789"/>
                    <a:gd name="T72" fmla="*/ 163 w 1423"/>
                    <a:gd name="T73" fmla="*/ 144 h 789"/>
                    <a:gd name="T74" fmla="*/ 234 w 1423"/>
                    <a:gd name="T75" fmla="*/ 102 h 789"/>
                    <a:gd name="T76" fmla="*/ 315 w 1423"/>
                    <a:gd name="T77" fmla="*/ 67 h 789"/>
                    <a:gd name="T78" fmla="*/ 405 w 1423"/>
                    <a:gd name="T79" fmla="*/ 39 h 789"/>
                    <a:gd name="T80" fmla="*/ 501 w 1423"/>
                    <a:gd name="T81" fmla="*/ 17 h 789"/>
                    <a:gd name="T82" fmla="*/ 604 w 1423"/>
                    <a:gd name="T83" fmla="*/ 4 h 789"/>
                    <a:gd name="T84" fmla="*/ 712 w 1423"/>
                    <a:gd name="T85" fmla="*/ 0 h 7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423" h="789">
                      <a:moveTo>
                        <a:pt x="712" y="0"/>
                      </a:moveTo>
                      <a:lnTo>
                        <a:pt x="748" y="0"/>
                      </a:lnTo>
                      <a:lnTo>
                        <a:pt x="785" y="2"/>
                      </a:lnTo>
                      <a:lnTo>
                        <a:pt x="821" y="4"/>
                      </a:lnTo>
                      <a:lnTo>
                        <a:pt x="856" y="8"/>
                      </a:lnTo>
                      <a:lnTo>
                        <a:pt x="890" y="12"/>
                      </a:lnTo>
                      <a:lnTo>
                        <a:pt x="923" y="17"/>
                      </a:lnTo>
                      <a:lnTo>
                        <a:pt x="957" y="23"/>
                      </a:lnTo>
                      <a:lnTo>
                        <a:pt x="988" y="31"/>
                      </a:lnTo>
                      <a:lnTo>
                        <a:pt x="1021" y="39"/>
                      </a:lnTo>
                      <a:lnTo>
                        <a:pt x="1051" y="48"/>
                      </a:lnTo>
                      <a:lnTo>
                        <a:pt x="1080" y="58"/>
                      </a:lnTo>
                      <a:lnTo>
                        <a:pt x="1109" y="67"/>
                      </a:lnTo>
                      <a:lnTo>
                        <a:pt x="1138" y="79"/>
                      </a:lnTo>
                      <a:lnTo>
                        <a:pt x="1164" y="90"/>
                      </a:lnTo>
                      <a:lnTo>
                        <a:pt x="1189" y="102"/>
                      </a:lnTo>
                      <a:lnTo>
                        <a:pt x="1214" y="115"/>
                      </a:lnTo>
                      <a:lnTo>
                        <a:pt x="1239" y="129"/>
                      </a:lnTo>
                      <a:lnTo>
                        <a:pt x="1260" y="144"/>
                      </a:lnTo>
                      <a:lnTo>
                        <a:pt x="1281" y="160"/>
                      </a:lnTo>
                      <a:lnTo>
                        <a:pt x="1303" y="175"/>
                      </a:lnTo>
                      <a:lnTo>
                        <a:pt x="1320" y="190"/>
                      </a:lnTo>
                      <a:lnTo>
                        <a:pt x="1337" y="208"/>
                      </a:lnTo>
                      <a:lnTo>
                        <a:pt x="1352" y="223"/>
                      </a:lnTo>
                      <a:lnTo>
                        <a:pt x="1368" y="242"/>
                      </a:lnTo>
                      <a:lnTo>
                        <a:pt x="1379" y="259"/>
                      </a:lnTo>
                      <a:lnTo>
                        <a:pt x="1391" y="277"/>
                      </a:lnTo>
                      <a:lnTo>
                        <a:pt x="1400" y="296"/>
                      </a:lnTo>
                      <a:lnTo>
                        <a:pt x="1408" y="315"/>
                      </a:lnTo>
                      <a:lnTo>
                        <a:pt x="1416" y="334"/>
                      </a:lnTo>
                      <a:lnTo>
                        <a:pt x="1420" y="355"/>
                      </a:lnTo>
                      <a:lnTo>
                        <a:pt x="1423" y="375"/>
                      </a:lnTo>
                      <a:lnTo>
                        <a:pt x="1423" y="396"/>
                      </a:lnTo>
                      <a:lnTo>
                        <a:pt x="1423" y="415"/>
                      </a:lnTo>
                      <a:lnTo>
                        <a:pt x="1420" y="436"/>
                      </a:lnTo>
                      <a:lnTo>
                        <a:pt x="1416" y="455"/>
                      </a:lnTo>
                      <a:lnTo>
                        <a:pt x="1408" y="474"/>
                      </a:lnTo>
                      <a:lnTo>
                        <a:pt x="1400" y="494"/>
                      </a:lnTo>
                      <a:lnTo>
                        <a:pt x="1391" y="513"/>
                      </a:lnTo>
                      <a:lnTo>
                        <a:pt x="1379" y="530"/>
                      </a:lnTo>
                      <a:lnTo>
                        <a:pt x="1368" y="549"/>
                      </a:lnTo>
                      <a:lnTo>
                        <a:pt x="1352" y="567"/>
                      </a:lnTo>
                      <a:lnTo>
                        <a:pt x="1337" y="584"/>
                      </a:lnTo>
                      <a:lnTo>
                        <a:pt x="1320" y="599"/>
                      </a:lnTo>
                      <a:lnTo>
                        <a:pt x="1303" y="616"/>
                      </a:lnTo>
                      <a:lnTo>
                        <a:pt x="1281" y="632"/>
                      </a:lnTo>
                      <a:lnTo>
                        <a:pt x="1260" y="645"/>
                      </a:lnTo>
                      <a:lnTo>
                        <a:pt x="1239" y="661"/>
                      </a:lnTo>
                      <a:lnTo>
                        <a:pt x="1214" y="674"/>
                      </a:lnTo>
                      <a:lnTo>
                        <a:pt x="1189" y="687"/>
                      </a:lnTo>
                      <a:lnTo>
                        <a:pt x="1164" y="699"/>
                      </a:lnTo>
                      <a:lnTo>
                        <a:pt x="1138" y="711"/>
                      </a:lnTo>
                      <a:lnTo>
                        <a:pt x="1109" y="722"/>
                      </a:lnTo>
                      <a:lnTo>
                        <a:pt x="1080" y="734"/>
                      </a:lnTo>
                      <a:lnTo>
                        <a:pt x="1051" y="743"/>
                      </a:lnTo>
                      <a:lnTo>
                        <a:pt x="1021" y="751"/>
                      </a:lnTo>
                      <a:lnTo>
                        <a:pt x="988" y="759"/>
                      </a:lnTo>
                      <a:lnTo>
                        <a:pt x="957" y="766"/>
                      </a:lnTo>
                      <a:lnTo>
                        <a:pt x="923" y="772"/>
                      </a:lnTo>
                      <a:lnTo>
                        <a:pt x="890" y="778"/>
                      </a:lnTo>
                      <a:lnTo>
                        <a:pt x="856" y="782"/>
                      </a:lnTo>
                      <a:lnTo>
                        <a:pt x="821" y="785"/>
                      </a:lnTo>
                      <a:lnTo>
                        <a:pt x="785" y="787"/>
                      </a:lnTo>
                      <a:lnTo>
                        <a:pt x="748" y="789"/>
                      </a:lnTo>
                      <a:lnTo>
                        <a:pt x="712" y="789"/>
                      </a:lnTo>
                      <a:lnTo>
                        <a:pt x="675" y="789"/>
                      </a:lnTo>
                      <a:lnTo>
                        <a:pt x="639" y="787"/>
                      </a:lnTo>
                      <a:lnTo>
                        <a:pt x="604" y="785"/>
                      </a:lnTo>
                      <a:lnTo>
                        <a:pt x="570" y="782"/>
                      </a:lnTo>
                      <a:lnTo>
                        <a:pt x="535" y="778"/>
                      </a:lnTo>
                      <a:lnTo>
                        <a:pt x="501" y="772"/>
                      </a:lnTo>
                      <a:lnTo>
                        <a:pt x="468" y="766"/>
                      </a:lnTo>
                      <a:lnTo>
                        <a:pt x="435" y="759"/>
                      </a:lnTo>
                      <a:lnTo>
                        <a:pt x="405" y="751"/>
                      </a:lnTo>
                      <a:lnTo>
                        <a:pt x="374" y="743"/>
                      </a:lnTo>
                      <a:lnTo>
                        <a:pt x="343" y="734"/>
                      </a:lnTo>
                      <a:lnTo>
                        <a:pt x="315" y="722"/>
                      </a:lnTo>
                      <a:lnTo>
                        <a:pt x="288" y="711"/>
                      </a:lnTo>
                      <a:lnTo>
                        <a:pt x="261" y="699"/>
                      </a:lnTo>
                      <a:lnTo>
                        <a:pt x="234" y="687"/>
                      </a:lnTo>
                      <a:lnTo>
                        <a:pt x="209" y="674"/>
                      </a:lnTo>
                      <a:lnTo>
                        <a:pt x="186" y="661"/>
                      </a:lnTo>
                      <a:lnTo>
                        <a:pt x="163" y="645"/>
                      </a:lnTo>
                      <a:lnTo>
                        <a:pt x="142" y="632"/>
                      </a:lnTo>
                      <a:lnTo>
                        <a:pt x="123" y="616"/>
                      </a:lnTo>
                      <a:lnTo>
                        <a:pt x="104" y="599"/>
                      </a:lnTo>
                      <a:lnTo>
                        <a:pt x="86" y="584"/>
                      </a:lnTo>
                      <a:lnTo>
                        <a:pt x="71" y="567"/>
                      </a:lnTo>
                      <a:lnTo>
                        <a:pt x="58" y="549"/>
                      </a:lnTo>
                      <a:lnTo>
                        <a:pt x="44" y="530"/>
                      </a:lnTo>
                      <a:lnTo>
                        <a:pt x="33" y="513"/>
                      </a:lnTo>
                      <a:lnTo>
                        <a:pt x="23" y="494"/>
                      </a:lnTo>
                      <a:lnTo>
                        <a:pt x="15" y="474"/>
                      </a:lnTo>
                      <a:lnTo>
                        <a:pt x="10" y="455"/>
                      </a:lnTo>
                      <a:lnTo>
                        <a:pt x="4" y="436"/>
                      </a:lnTo>
                      <a:lnTo>
                        <a:pt x="2" y="415"/>
                      </a:lnTo>
                      <a:lnTo>
                        <a:pt x="0" y="396"/>
                      </a:lnTo>
                      <a:lnTo>
                        <a:pt x="2" y="375"/>
                      </a:lnTo>
                      <a:lnTo>
                        <a:pt x="4" y="355"/>
                      </a:lnTo>
                      <a:lnTo>
                        <a:pt x="10" y="334"/>
                      </a:lnTo>
                      <a:lnTo>
                        <a:pt x="15" y="315"/>
                      </a:lnTo>
                      <a:lnTo>
                        <a:pt x="23" y="296"/>
                      </a:lnTo>
                      <a:lnTo>
                        <a:pt x="33" y="277"/>
                      </a:lnTo>
                      <a:lnTo>
                        <a:pt x="44" y="259"/>
                      </a:lnTo>
                      <a:lnTo>
                        <a:pt x="58" y="242"/>
                      </a:lnTo>
                      <a:lnTo>
                        <a:pt x="71" y="223"/>
                      </a:lnTo>
                      <a:lnTo>
                        <a:pt x="86" y="208"/>
                      </a:lnTo>
                      <a:lnTo>
                        <a:pt x="104" y="190"/>
                      </a:lnTo>
                      <a:lnTo>
                        <a:pt x="123" y="175"/>
                      </a:lnTo>
                      <a:lnTo>
                        <a:pt x="142" y="160"/>
                      </a:lnTo>
                      <a:lnTo>
                        <a:pt x="163" y="144"/>
                      </a:lnTo>
                      <a:lnTo>
                        <a:pt x="186" y="129"/>
                      </a:lnTo>
                      <a:lnTo>
                        <a:pt x="209" y="115"/>
                      </a:lnTo>
                      <a:lnTo>
                        <a:pt x="234" y="102"/>
                      </a:lnTo>
                      <a:lnTo>
                        <a:pt x="261" y="90"/>
                      </a:lnTo>
                      <a:lnTo>
                        <a:pt x="288" y="79"/>
                      </a:lnTo>
                      <a:lnTo>
                        <a:pt x="315" y="67"/>
                      </a:lnTo>
                      <a:lnTo>
                        <a:pt x="343" y="58"/>
                      </a:lnTo>
                      <a:lnTo>
                        <a:pt x="374" y="48"/>
                      </a:lnTo>
                      <a:lnTo>
                        <a:pt x="405" y="39"/>
                      </a:lnTo>
                      <a:lnTo>
                        <a:pt x="435" y="31"/>
                      </a:lnTo>
                      <a:lnTo>
                        <a:pt x="468" y="23"/>
                      </a:lnTo>
                      <a:lnTo>
                        <a:pt x="501" y="17"/>
                      </a:lnTo>
                      <a:lnTo>
                        <a:pt x="535" y="12"/>
                      </a:lnTo>
                      <a:lnTo>
                        <a:pt x="570" y="8"/>
                      </a:lnTo>
                      <a:lnTo>
                        <a:pt x="604" y="4"/>
                      </a:lnTo>
                      <a:lnTo>
                        <a:pt x="639" y="2"/>
                      </a:lnTo>
                      <a:lnTo>
                        <a:pt x="675" y="0"/>
                      </a:lnTo>
                      <a:lnTo>
                        <a:pt x="712" y="0"/>
                      </a:lnTo>
                      <a:close/>
                    </a:path>
                  </a:pathLst>
                </a:custGeom>
                <a:solidFill>
                  <a:srgbClr val="EDF2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84" name="Freeform 60"/>
                <p:cNvSpPr>
                  <a:spLocks noChangeAspect="1"/>
                </p:cNvSpPr>
                <p:nvPr/>
              </p:nvSpPr>
              <p:spPr bwMode="auto">
                <a:xfrm>
                  <a:off x="4069" y="896"/>
                  <a:ext cx="1423" cy="789"/>
                </a:xfrm>
                <a:custGeom>
                  <a:avLst/>
                  <a:gdLst>
                    <a:gd name="T0" fmla="*/ 785 w 1423"/>
                    <a:gd name="T1" fmla="*/ 2 h 789"/>
                    <a:gd name="T2" fmla="*/ 890 w 1423"/>
                    <a:gd name="T3" fmla="*/ 12 h 789"/>
                    <a:gd name="T4" fmla="*/ 988 w 1423"/>
                    <a:gd name="T5" fmla="*/ 31 h 789"/>
                    <a:gd name="T6" fmla="*/ 1080 w 1423"/>
                    <a:gd name="T7" fmla="*/ 58 h 789"/>
                    <a:gd name="T8" fmla="*/ 1164 w 1423"/>
                    <a:gd name="T9" fmla="*/ 90 h 789"/>
                    <a:gd name="T10" fmla="*/ 1239 w 1423"/>
                    <a:gd name="T11" fmla="*/ 129 h 789"/>
                    <a:gd name="T12" fmla="*/ 1303 w 1423"/>
                    <a:gd name="T13" fmla="*/ 175 h 789"/>
                    <a:gd name="T14" fmla="*/ 1352 w 1423"/>
                    <a:gd name="T15" fmla="*/ 223 h 789"/>
                    <a:gd name="T16" fmla="*/ 1391 w 1423"/>
                    <a:gd name="T17" fmla="*/ 277 h 789"/>
                    <a:gd name="T18" fmla="*/ 1416 w 1423"/>
                    <a:gd name="T19" fmla="*/ 334 h 789"/>
                    <a:gd name="T20" fmla="*/ 1423 w 1423"/>
                    <a:gd name="T21" fmla="*/ 396 h 789"/>
                    <a:gd name="T22" fmla="*/ 1416 w 1423"/>
                    <a:gd name="T23" fmla="*/ 455 h 789"/>
                    <a:gd name="T24" fmla="*/ 1391 w 1423"/>
                    <a:gd name="T25" fmla="*/ 513 h 789"/>
                    <a:gd name="T26" fmla="*/ 1352 w 1423"/>
                    <a:gd name="T27" fmla="*/ 567 h 789"/>
                    <a:gd name="T28" fmla="*/ 1303 w 1423"/>
                    <a:gd name="T29" fmla="*/ 616 h 789"/>
                    <a:gd name="T30" fmla="*/ 1239 w 1423"/>
                    <a:gd name="T31" fmla="*/ 661 h 789"/>
                    <a:gd name="T32" fmla="*/ 1164 w 1423"/>
                    <a:gd name="T33" fmla="*/ 699 h 789"/>
                    <a:gd name="T34" fmla="*/ 1080 w 1423"/>
                    <a:gd name="T35" fmla="*/ 734 h 789"/>
                    <a:gd name="T36" fmla="*/ 988 w 1423"/>
                    <a:gd name="T37" fmla="*/ 759 h 789"/>
                    <a:gd name="T38" fmla="*/ 890 w 1423"/>
                    <a:gd name="T39" fmla="*/ 778 h 789"/>
                    <a:gd name="T40" fmla="*/ 785 w 1423"/>
                    <a:gd name="T41" fmla="*/ 787 h 789"/>
                    <a:gd name="T42" fmla="*/ 675 w 1423"/>
                    <a:gd name="T43" fmla="*/ 789 h 789"/>
                    <a:gd name="T44" fmla="*/ 570 w 1423"/>
                    <a:gd name="T45" fmla="*/ 782 h 789"/>
                    <a:gd name="T46" fmla="*/ 468 w 1423"/>
                    <a:gd name="T47" fmla="*/ 766 h 789"/>
                    <a:gd name="T48" fmla="*/ 374 w 1423"/>
                    <a:gd name="T49" fmla="*/ 743 h 789"/>
                    <a:gd name="T50" fmla="*/ 288 w 1423"/>
                    <a:gd name="T51" fmla="*/ 711 h 789"/>
                    <a:gd name="T52" fmla="*/ 209 w 1423"/>
                    <a:gd name="T53" fmla="*/ 674 h 789"/>
                    <a:gd name="T54" fmla="*/ 142 w 1423"/>
                    <a:gd name="T55" fmla="*/ 632 h 789"/>
                    <a:gd name="T56" fmla="*/ 86 w 1423"/>
                    <a:gd name="T57" fmla="*/ 584 h 789"/>
                    <a:gd name="T58" fmla="*/ 44 w 1423"/>
                    <a:gd name="T59" fmla="*/ 530 h 789"/>
                    <a:gd name="T60" fmla="*/ 15 w 1423"/>
                    <a:gd name="T61" fmla="*/ 474 h 789"/>
                    <a:gd name="T62" fmla="*/ 2 w 1423"/>
                    <a:gd name="T63" fmla="*/ 415 h 789"/>
                    <a:gd name="T64" fmla="*/ 4 w 1423"/>
                    <a:gd name="T65" fmla="*/ 355 h 789"/>
                    <a:gd name="T66" fmla="*/ 23 w 1423"/>
                    <a:gd name="T67" fmla="*/ 296 h 789"/>
                    <a:gd name="T68" fmla="*/ 58 w 1423"/>
                    <a:gd name="T69" fmla="*/ 242 h 789"/>
                    <a:gd name="T70" fmla="*/ 104 w 1423"/>
                    <a:gd name="T71" fmla="*/ 190 h 789"/>
                    <a:gd name="T72" fmla="*/ 163 w 1423"/>
                    <a:gd name="T73" fmla="*/ 144 h 789"/>
                    <a:gd name="T74" fmla="*/ 234 w 1423"/>
                    <a:gd name="T75" fmla="*/ 102 h 789"/>
                    <a:gd name="T76" fmla="*/ 315 w 1423"/>
                    <a:gd name="T77" fmla="*/ 67 h 789"/>
                    <a:gd name="T78" fmla="*/ 405 w 1423"/>
                    <a:gd name="T79" fmla="*/ 39 h 789"/>
                    <a:gd name="T80" fmla="*/ 501 w 1423"/>
                    <a:gd name="T81" fmla="*/ 17 h 789"/>
                    <a:gd name="T82" fmla="*/ 604 w 1423"/>
                    <a:gd name="T83" fmla="*/ 4 h 789"/>
                    <a:gd name="T84" fmla="*/ 712 w 1423"/>
                    <a:gd name="T85" fmla="*/ 0 h 7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423" h="789">
                      <a:moveTo>
                        <a:pt x="712" y="0"/>
                      </a:moveTo>
                      <a:lnTo>
                        <a:pt x="748" y="0"/>
                      </a:lnTo>
                      <a:lnTo>
                        <a:pt x="785" y="2"/>
                      </a:lnTo>
                      <a:lnTo>
                        <a:pt x="821" y="4"/>
                      </a:lnTo>
                      <a:lnTo>
                        <a:pt x="856" y="8"/>
                      </a:lnTo>
                      <a:lnTo>
                        <a:pt x="890" y="12"/>
                      </a:lnTo>
                      <a:lnTo>
                        <a:pt x="923" y="17"/>
                      </a:lnTo>
                      <a:lnTo>
                        <a:pt x="957" y="23"/>
                      </a:lnTo>
                      <a:lnTo>
                        <a:pt x="988" y="31"/>
                      </a:lnTo>
                      <a:lnTo>
                        <a:pt x="1021" y="39"/>
                      </a:lnTo>
                      <a:lnTo>
                        <a:pt x="1051" y="48"/>
                      </a:lnTo>
                      <a:lnTo>
                        <a:pt x="1080" y="58"/>
                      </a:lnTo>
                      <a:lnTo>
                        <a:pt x="1109" y="67"/>
                      </a:lnTo>
                      <a:lnTo>
                        <a:pt x="1138" y="79"/>
                      </a:lnTo>
                      <a:lnTo>
                        <a:pt x="1164" y="90"/>
                      </a:lnTo>
                      <a:lnTo>
                        <a:pt x="1189" y="102"/>
                      </a:lnTo>
                      <a:lnTo>
                        <a:pt x="1214" y="115"/>
                      </a:lnTo>
                      <a:lnTo>
                        <a:pt x="1239" y="129"/>
                      </a:lnTo>
                      <a:lnTo>
                        <a:pt x="1260" y="144"/>
                      </a:lnTo>
                      <a:lnTo>
                        <a:pt x="1281" y="160"/>
                      </a:lnTo>
                      <a:lnTo>
                        <a:pt x="1303" y="175"/>
                      </a:lnTo>
                      <a:lnTo>
                        <a:pt x="1320" y="190"/>
                      </a:lnTo>
                      <a:lnTo>
                        <a:pt x="1337" y="208"/>
                      </a:lnTo>
                      <a:lnTo>
                        <a:pt x="1352" y="223"/>
                      </a:lnTo>
                      <a:lnTo>
                        <a:pt x="1368" y="242"/>
                      </a:lnTo>
                      <a:lnTo>
                        <a:pt x="1379" y="259"/>
                      </a:lnTo>
                      <a:lnTo>
                        <a:pt x="1391" y="277"/>
                      </a:lnTo>
                      <a:lnTo>
                        <a:pt x="1400" y="296"/>
                      </a:lnTo>
                      <a:lnTo>
                        <a:pt x="1408" y="315"/>
                      </a:lnTo>
                      <a:lnTo>
                        <a:pt x="1416" y="334"/>
                      </a:lnTo>
                      <a:lnTo>
                        <a:pt x="1420" y="355"/>
                      </a:lnTo>
                      <a:lnTo>
                        <a:pt x="1423" y="375"/>
                      </a:lnTo>
                      <a:lnTo>
                        <a:pt x="1423" y="396"/>
                      </a:lnTo>
                      <a:lnTo>
                        <a:pt x="1423" y="415"/>
                      </a:lnTo>
                      <a:lnTo>
                        <a:pt x="1420" y="436"/>
                      </a:lnTo>
                      <a:lnTo>
                        <a:pt x="1416" y="455"/>
                      </a:lnTo>
                      <a:lnTo>
                        <a:pt x="1408" y="474"/>
                      </a:lnTo>
                      <a:lnTo>
                        <a:pt x="1400" y="494"/>
                      </a:lnTo>
                      <a:lnTo>
                        <a:pt x="1391" y="513"/>
                      </a:lnTo>
                      <a:lnTo>
                        <a:pt x="1379" y="530"/>
                      </a:lnTo>
                      <a:lnTo>
                        <a:pt x="1368" y="549"/>
                      </a:lnTo>
                      <a:lnTo>
                        <a:pt x="1352" y="567"/>
                      </a:lnTo>
                      <a:lnTo>
                        <a:pt x="1337" y="584"/>
                      </a:lnTo>
                      <a:lnTo>
                        <a:pt x="1320" y="599"/>
                      </a:lnTo>
                      <a:lnTo>
                        <a:pt x="1303" y="616"/>
                      </a:lnTo>
                      <a:lnTo>
                        <a:pt x="1281" y="632"/>
                      </a:lnTo>
                      <a:lnTo>
                        <a:pt x="1260" y="645"/>
                      </a:lnTo>
                      <a:lnTo>
                        <a:pt x="1239" y="661"/>
                      </a:lnTo>
                      <a:lnTo>
                        <a:pt x="1214" y="674"/>
                      </a:lnTo>
                      <a:lnTo>
                        <a:pt x="1189" y="687"/>
                      </a:lnTo>
                      <a:lnTo>
                        <a:pt x="1164" y="699"/>
                      </a:lnTo>
                      <a:lnTo>
                        <a:pt x="1138" y="711"/>
                      </a:lnTo>
                      <a:lnTo>
                        <a:pt x="1109" y="722"/>
                      </a:lnTo>
                      <a:lnTo>
                        <a:pt x="1080" y="734"/>
                      </a:lnTo>
                      <a:lnTo>
                        <a:pt x="1051" y="743"/>
                      </a:lnTo>
                      <a:lnTo>
                        <a:pt x="1021" y="751"/>
                      </a:lnTo>
                      <a:lnTo>
                        <a:pt x="988" y="759"/>
                      </a:lnTo>
                      <a:lnTo>
                        <a:pt x="957" y="766"/>
                      </a:lnTo>
                      <a:lnTo>
                        <a:pt x="923" y="772"/>
                      </a:lnTo>
                      <a:lnTo>
                        <a:pt x="890" y="778"/>
                      </a:lnTo>
                      <a:lnTo>
                        <a:pt x="856" y="782"/>
                      </a:lnTo>
                      <a:lnTo>
                        <a:pt x="821" y="785"/>
                      </a:lnTo>
                      <a:lnTo>
                        <a:pt x="785" y="787"/>
                      </a:lnTo>
                      <a:lnTo>
                        <a:pt x="748" y="789"/>
                      </a:lnTo>
                      <a:lnTo>
                        <a:pt x="712" y="789"/>
                      </a:lnTo>
                      <a:lnTo>
                        <a:pt x="675" y="789"/>
                      </a:lnTo>
                      <a:lnTo>
                        <a:pt x="639" y="787"/>
                      </a:lnTo>
                      <a:lnTo>
                        <a:pt x="604" y="785"/>
                      </a:lnTo>
                      <a:lnTo>
                        <a:pt x="570" y="782"/>
                      </a:lnTo>
                      <a:lnTo>
                        <a:pt x="535" y="778"/>
                      </a:lnTo>
                      <a:lnTo>
                        <a:pt x="501" y="772"/>
                      </a:lnTo>
                      <a:lnTo>
                        <a:pt x="468" y="766"/>
                      </a:lnTo>
                      <a:lnTo>
                        <a:pt x="435" y="759"/>
                      </a:lnTo>
                      <a:lnTo>
                        <a:pt x="405" y="751"/>
                      </a:lnTo>
                      <a:lnTo>
                        <a:pt x="374" y="743"/>
                      </a:lnTo>
                      <a:lnTo>
                        <a:pt x="343" y="734"/>
                      </a:lnTo>
                      <a:lnTo>
                        <a:pt x="315" y="722"/>
                      </a:lnTo>
                      <a:lnTo>
                        <a:pt x="288" y="711"/>
                      </a:lnTo>
                      <a:lnTo>
                        <a:pt x="261" y="699"/>
                      </a:lnTo>
                      <a:lnTo>
                        <a:pt x="234" y="687"/>
                      </a:lnTo>
                      <a:lnTo>
                        <a:pt x="209" y="674"/>
                      </a:lnTo>
                      <a:lnTo>
                        <a:pt x="186" y="661"/>
                      </a:lnTo>
                      <a:lnTo>
                        <a:pt x="163" y="645"/>
                      </a:lnTo>
                      <a:lnTo>
                        <a:pt x="142" y="632"/>
                      </a:lnTo>
                      <a:lnTo>
                        <a:pt x="123" y="616"/>
                      </a:lnTo>
                      <a:lnTo>
                        <a:pt x="104" y="599"/>
                      </a:lnTo>
                      <a:lnTo>
                        <a:pt x="86" y="584"/>
                      </a:lnTo>
                      <a:lnTo>
                        <a:pt x="71" y="567"/>
                      </a:lnTo>
                      <a:lnTo>
                        <a:pt x="58" y="549"/>
                      </a:lnTo>
                      <a:lnTo>
                        <a:pt x="44" y="530"/>
                      </a:lnTo>
                      <a:lnTo>
                        <a:pt x="33" y="513"/>
                      </a:lnTo>
                      <a:lnTo>
                        <a:pt x="23" y="494"/>
                      </a:lnTo>
                      <a:lnTo>
                        <a:pt x="15" y="474"/>
                      </a:lnTo>
                      <a:lnTo>
                        <a:pt x="10" y="455"/>
                      </a:lnTo>
                      <a:lnTo>
                        <a:pt x="4" y="436"/>
                      </a:lnTo>
                      <a:lnTo>
                        <a:pt x="2" y="415"/>
                      </a:lnTo>
                      <a:lnTo>
                        <a:pt x="0" y="396"/>
                      </a:lnTo>
                      <a:lnTo>
                        <a:pt x="2" y="375"/>
                      </a:lnTo>
                      <a:lnTo>
                        <a:pt x="4" y="355"/>
                      </a:lnTo>
                      <a:lnTo>
                        <a:pt x="10" y="334"/>
                      </a:lnTo>
                      <a:lnTo>
                        <a:pt x="15" y="315"/>
                      </a:lnTo>
                      <a:lnTo>
                        <a:pt x="23" y="296"/>
                      </a:lnTo>
                      <a:lnTo>
                        <a:pt x="33" y="277"/>
                      </a:lnTo>
                      <a:lnTo>
                        <a:pt x="44" y="259"/>
                      </a:lnTo>
                      <a:lnTo>
                        <a:pt x="58" y="242"/>
                      </a:lnTo>
                      <a:lnTo>
                        <a:pt x="71" y="223"/>
                      </a:lnTo>
                      <a:lnTo>
                        <a:pt x="86" y="208"/>
                      </a:lnTo>
                      <a:lnTo>
                        <a:pt x="104" y="190"/>
                      </a:lnTo>
                      <a:lnTo>
                        <a:pt x="123" y="175"/>
                      </a:lnTo>
                      <a:lnTo>
                        <a:pt x="142" y="160"/>
                      </a:lnTo>
                      <a:lnTo>
                        <a:pt x="163" y="144"/>
                      </a:lnTo>
                      <a:lnTo>
                        <a:pt x="186" y="129"/>
                      </a:lnTo>
                      <a:lnTo>
                        <a:pt x="209" y="115"/>
                      </a:lnTo>
                      <a:lnTo>
                        <a:pt x="234" y="102"/>
                      </a:lnTo>
                      <a:lnTo>
                        <a:pt x="261" y="90"/>
                      </a:lnTo>
                      <a:lnTo>
                        <a:pt x="288" y="79"/>
                      </a:lnTo>
                      <a:lnTo>
                        <a:pt x="315" y="67"/>
                      </a:lnTo>
                      <a:lnTo>
                        <a:pt x="343" y="58"/>
                      </a:lnTo>
                      <a:lnTo>
                        <a:pt x="374" y="48"/>
                      </a:lnTo>
                      <a:lnTo>
                        <a:pt x="405" y="39"/>
                      </a:lnTo>
                      <a:lnTo>
                        <a:pt x="435" y="31"/>
                      </a:lnTo>
                      <a:lnTo>
                        <a:pt x="468" y="23"/>
                      </a:lnTo>
                      <a:lnTo>
                        <a:pt x="501" y="17"/>
                      </a:lnTo>
                      <a:lnTo>
                        <a:pt x="535" y="12"/>
                      </a:lnTo>
                      <a:lnTo>
                        <a:pt x="570" y="8"/>
                      </a:lnTo>
                      <a:lnTo>
                        <a:pt x="604" y="4"/>
                      </a:lnTo>
                      <a:lnTo>
                        <a:pt x="639" y="2"/>
                      </a:lnTo>
                      <a:lnTo>
                        <a:pt x="675" y="0"/>
                      </a:lnTo>
                      <a:lnTo>
                        <a:pt x="712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85" name="Rectangle 61"/>
                <p:cNvSpPr>
                  <a:spLocks noChangeAspect="1" noChangeArrowheads="1"/>
                </p:cNvSpPr>
                <p:nvPr/>
              </p:nvSpPr>
              <p:spPr bwMode="auto">
                <a:xfrm>
                  <a:off x="4429" y="1136"/>
                  <a:ext cx="839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Clr>
                      <a:schemeClr val="tx1"/>
                    </a:buClr>
                  </a:pPr>
                  <a:r>
                    <a:rPr lang="de-DE" altLang="en-US" b="1" dirty="0">
                      <a:solidFill>
                        <a:srgbClr val="000000"/>
                      </a:solidFill>
                    </a:rPr>
                    <a:t>Individual </a:t>
                  </a:r>
                  <a:endParaRPr lang="de-DE" altLang="en-US" sz="2000" b="1" dirty="0"/>
                </a:p>
              </p:txBody>
            </p:sp>
            <p:sp>
              <p:nvSpPr>
                <p:cNvPr id="103486" name="Rectangl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4449" y="1315"/>
                  <a:ext cx="877" cy="1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Clr>
                      <a:schemeClr val="tx1"/>
                    </a:buClr>
                  </a:pPr>
                  <a:r>
                    <a:rPr lang="de-DE" altLang="en-US" b="1">
                      <a:solidFill>
                        <a:srgbClr val="000000"/>
                      </a:solidFill>
                    </a:rPr>
                    <a:t>Perception</a:t>
                  </a:r>
                  <a:endParaRPr lang="de-DE" altLang="en-US" sz="2000" b="1"/>
                </a:p>
              </p:txBody>
            </p:sp>
          </p:grpSp>
          <p:sp>
            <p:nvSpPr>
              <p:cNvPr id="103487" name="Freeform 63"/>
              <p:cNvSpPr>
                <a:spLocks noChangeAspect="1"/>
              </p:cNvSpPr>
              <p:nvPr/>
            </p:nvSpPr>
            <p:spPr bwMode="auto">
              <a:xfrm>
                <a:off x="3649" y="1280"/>
                <a:ext cx="437" cy="517"/>
              </a:xfrm>
              <a:custGeom>
                <a:avLst/>
                <a:gdLst>
                  <a:gd name="T0" fmla="*/ 9 w 437"/>
                  <a:gd name="T1" fmla="*/ 511 h 517"/>
                  <a:gd name="T2" fmla="*/ 17 w 437"/>
                  <a:gd name="T3" fmla="*/ 517 h 517"/>
                  <a:gd name="T4" fmla="*/ 437 w 437"/>
                  <a:gd name="T5" fmla="*/ 14 h 517"/>
                  <a:gd name="T6" fmla="*/ 420 w 437"/>
                  <a:gd name="T7" fmla="*/ 0 h 517"/>
                  <a:gd name="T8" fmla="*/ 0 w 437"/>
                  <a:gd name="T9" fmla="*/ 503 h 517"/>
                  <a:gd name="T10" fmla="*/ 9 w 437"/>
                  <a:gd name="T11" fmla="*/ 511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7" h="517">
                    <a:moveTo>
                      <a:pt x="9" y="511"/>
                    </a:moveTo>
                    <a:lnTo>
                      <a:pt x="17" y="517"/>
                    </a:lnTo>
                    <a:lnTo>
                      <a:pt x="437" y="14"/>
                    </a:lnTo>
                    <a:lnTo>
                      <a:pt x="420" y="0"/>
                    </a:lnTo>
                    <a:lnTo>
                      <a:pt x="0" y="503"/>
                    </a:lnTo>
                    <a:lnTo>
                      <a:pt x="9" y="5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8" name="Freeform 64"/>
              <p:cNvSpPr>
                <a:spLocks noChangeAspect="1"/>
              </p:cNvSpPr>
              <p:nvPr/>
            </p:nvSpPr>
            <p:spPr bwMode="auto">
              <a:xfrm>
                <a:off x="3599" y="1718"/>
                <a:ext cx="130" cy="144"/>
              </a:xfrm>
              <a:custGeom>
                <a:avLst/>
                <a:gdLst>
                  <a:gd name="T0" fmla="*/ 48 w 130"/>
                  <a:gd name="T1" fmla="*/ 86 h 144"/>
                  <a:gd name="T2" fmla="*/ 0 w 130"/>
                  <a:gd name="T3" fmla="*/ 144 h 144"/>
                  <a:gd name="T4" fmla="*/ 130 w 130"/>
                  <a:gd name="T5" fmla="*/ 63 h 144"/>
                  <a:gd name="T6" fmla="*/ 127 w 130"/>
                  <a:gd name="T7" fmla="*/ 63 h 144"/>
                  <a:gd name="T8" fmla="*/ 123 w 130"/>
                  <a:gd name="T9" fmla="*/ 61 h 144"/>
                  <a:gd name="T10" fmla="*/ 119 w 130"/>
                  <a:gd name="T11" fmla="*/ 61 h 144"/>
                  <a:gd name="T12" fmla="*/ 117 w 130"/>
                  <a:gd name="T13" fmla="*/ 59 h 144"/>
                  <a:gd name="T14" fmla="*/ 113 w 130"/>
                  <a:gd name="T15" fmla="*/ 59 h 144"/>
                  <a:gd name="T16" fmla="*/ 109 w 130"/>
                  <a:gd name="T17" fmla="*/ 57 h 144"/>
                  <a:gd name="T18" fmla="*/ 107 w 130"/>
                  <a:gd name="T19" fmla="*/ 57 h 144"/>
                  <a:gd name="T20" fmla="*/ 104 w 130"/>
                  <a:gd name="T21" fmla="*/ 56 h 144"/>
                  <a:gd name="T22" fmla="*/ 102 w 130"/>
                  <a:gd name="T23" fmla="*/ 56 h 144"/>
                  <a:gd name="T24" fmla="*/ 98 w 130"/>
                  <a:gd name="T25" fmla="*/ 54 h 144"/>
                  <a:gd name="T26" fmla="*/ 96 w 130"/>
                  <a:gd name="T27" fmla="*/ 52 h 144"/>
                  <a:gd name="T28" fmla="*/ 92 w 130"/>
                  <a:gd name="T29" fmla="*/ 50 h 144"/>
                  <a:gd name="T30" fmla="*/ 90 w 130"/>
                  <a:gd name="T31" fmla="*/ 50 h 144"/>
                  <a:gd name="T32" fmla="*/ 88 w 130"/>
                  <a:gd name="T33" fmla="*/ 48 h 144"/>
                  <a:gd name="T34" fmla="*/ 84 w 130"/>
                  <a:gd name="T35" fmla="*/ 46 h 144"/>
                  <a:gd name="T36" fmla="*/ 82 w 130"/>
                  <a:gd name="T37" fmla="*/ 44 h 144"/>
                  <a:gd name="T38" fmla="*/ 81 w 130"/>
                  <a:gd name="T39" fmla="*/ 42 h 144"/>
                  <a:gd name="T40" fmla="*/ 79 w 130"/>
                  <a:gd name="T41" fmla="*/ 40 h 144"/>
                  <a:gd name="T42" fmla="*/ 77 w 130"/>
                  <a:gd name="T43" fmla="*/ 36 h 144"/>
                  <a:gd name="T44" fmla="*/ 75 w 130"/>
                  <a:gd name="T45" fmla="*/ 34 h 144"/>
                  <a:gd name="T46" fmla="*/ 71 w 130"/>
                  <a:gd name="T47" fmla="*/ 33 h 144"/>
                  <a:gd name="T48" fmla="*/ 69 w 130"/>
                  <a:gd name="T49" fmla="*/ 31 h 144"/>
                  <a:gd name="T50" fmla="*/ 69 w 130"/>
                  <a:gd name="T51" fmla="*/ 27 h 144"/>
                  <a:gd name="T52" fmla="*/ 67 w 130"/>
                  <a:gd name="T53" fmla="*/ 25 h 144"/>
                  <a:gd name="T54" fmla="*/ 65 w 130"/>
                  <a:gd name="T55" fmla="*/ 23 h 144"/>
                  <a:gd name="T56" fmla="*/ 63 w 130"/>
                  <a:gd name="T57" fmla="*/ 19 h 144"/>
                  <a:gd name="T58" fmla="*/ 61 w 130"/>
                  <a:gd name="T59" fmla="*/ 17 h 144"/>
                  <a:gd name="T60" fmla="*/ 59 w 130"/>
                  <a:gd name="T61" fmla="*/ 13 h 144"/>
                  <a:gd name="T62" fmla="*/ 59 w 130"/>
                  <a:gd name="T63" fmla="*/ 9 h 144"/>
                  <a:gd name="T64" fmla="*/ 57 w 130"/>
                  <a:gd name="T65" fmla="*/ 8 h 144"/>
                  <a:gd name="T66" fmla="*/ 56 w 130"/>
                  <a:gd name="T67" fmla="*/ 4 h 144"/>
                  <a:gd name="T68" fmla="*/ 56 w 130"/>
                  <a:gd name="T69" fmla="*/ 0 h 144"/>
                  <a:gd name="T70" fmla="*/ 0 w 130"/>
                  <a:gd name="T71" fmla="*/ 144 h 144"/>
                  <a:gd name="T72" fmla="*/ 48 w 130"/>
                  <a:gd name="T73" fmla="*/ 86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0" h="144">
                    <a:moveTo>
                      <a:pt x="48" y="86"/>
                    </a:moveTo>
                    <a:lnTo>
                      <a:pt x="0" y="144"/>
                    </a:lnTo>
                    <a:lnTo>
                      <a:pt x="130" y="63"/>
                    </a:lnTo>
                    <a:lnTo>
                      <a:pt x="127" y="63"/>
                    </a:lnTo>
                    <a:lnTo>
                      <a:pt x="123" y="61"/>
                    </a:lnTo>
                    <a:lnTo>
                      <a:pt x="119" y="61"/>
                    </a:lnTo>
                    <a:lnTo>
                      <a:pt x="117" y="59"/>
                    </a:lnTo>
                    <a:lnTo>
                      <a:pt x="113" y="59"/>
                    </a:lnTo>
                    <a:lnTo>
                      <a:pt x="109" y="57"/>
                    </a:lnTo>
                    <a:lnTo>
                      <a:pt x="107" y="57"/>
                    </a:lnTo>
                    <a:lnTo>
                      <a:pt x="104" y="56"/>
                    </a:lnTo>
                    <a:lnTo>
                      <a:pt x="102" y="56"/>
                    </a:lnTo>
                    <a:lnTo>
                      <a:pt x="98" y="54"/>
                    </a:lnTo>
                    <a:lnTo>
                      <a:pt x="96" y="52"/>
                    </a:lnTo>
                    <a:lnTo>
                      <a:pt x="92" y="50"/>
                    </a:lnTo>
                    <a:lnTo>
                      <a:pt x="90" y="50"/>
                    </a:lnTo>
                    <a:lnTo>
                      <a:pt x="88" y="48"/>
                    </a:lnTo>
                    <a:lnTo>
                      <a:pt x="84" y="46"/>
                    </a:lnTo>
                    <a:lnTo>
                      <a:pt x="82" y="44"/>
                    </a:lnTo>
                    <a:lnTo>
                      <a:pt x="81" y="42"/>
                    </a:lnTo>
                    <a:lnTo>
                      <a:pt x="79" y="40"/>
                    </a:lnTo>
                    <a:lnTo>
                      <a:pt x="77" y="36"/>
                    </a:lnTo>
                    <a:lnTo>
                      <a:pt x="75" y="34"/>
                    </a:lnTo>
                    <a:lnTo>
                      <a:pt x="71" y="33"/>
                    </a:lnTo>
                    <a:lnTo>
                      <a:pt x="69" y="31"/>
                    </a:lnTo>
                    <a:lnTo>
                      <a:pt x="69" y="27"/>
                    </a:lnTo>
                    <a:lnTo>
                      <a:pt x="67" y="25"/>
                    </a:lnTo>
                    <a:lnTo>
                      <a:pt x="65" y="23"/>
                    </a:lnTo>
                    <a:lnTo>
                      <a:pt x="63" y="19"/>
                    </a:lnTo>
                    <a:lnTo>
                      <a:pt x="61" y="17"/>
                    </a:lnTo>
                    <a:lnTo>
                      <a:pt x="59" y="13"/>
                    </a:lnTo>
                    <a:lnTo>
                      <a:pt x="59" y="9"/>
                    </a:lnTo>
                    <a:lnTo>
                      <a:pt x="57" y="8"/>
                    </a:lnTo>
                    <a:lnTo>
                      <a:pt x="56" y="4"/>
                    </a:lnTo>
                    <a:lnTo>
                      <a:pt x="56" y="0"/>
                    </a:lnTo>
                    <a:lnTo>
                      <a:pt x="0" y="144"/>
                    </a:lnTo>
                    <a:lnTo>
                      <a:pt x="48" y="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89" name="Group 65"/>
            <p:cNvGrpSpPr>
              <a:grpSpLocks noChangeAspect="1"/>
            </p:cNvGrpSpPr>
            <p:nvPr/>
          </p:nvGrpSpPr>
          <p:grpSpPr bwMode="auto">
            <a:xfrm>
              <a:off x="3628" y="2485"/>
              <a:ext cx="1620" cy="728"/>
              <a:chOff x="3584" y="2221"/>
              <a:chExt cx="1908" cy="791"/>
            </a:xfrm>
          </p:grpSpPr>
          <p:sp>
            <p:nvSpPr>
              <p:cNvPr id="103490" name="Freeform 66"/>
              <p:cNvSpPr>
                <a:spLocks noChangeAspect="1"/>
              </p:cNvSpPr>
              <p:nvPr/>
            </p:nvSpPr>
            <p:spPr bwMode="auto">
              <a:xfrm>
                <a:off x="4059" y="2743"/>
                <a:ext cx="104" cy="81"/>
              </a:xfrm>
              <a:custGeom>
                <a:avLst/>
                <a:gdLst>
                  <a:gd name="T0" fmla="*/ 0 w 104"/>
                  <a:gd name="T1" fmla="*/ 19 h 81"/>
                  <a:gd name="T2" fmla="*/ 12 w 104"/>
                  <a:gd name="T3" fmla="*/ 0 h 81"/>
                  <a:gd name="T4" fmla="*/ 104 w 104"/>
                  <a:gd name="T5" fmla="*/ 61 h 81"/>
                  <a:gd name="T6" fmla="*/ 92 w 104"/>
                  <a:gd name="T7" fmla="*/ 81 h 81"/>
                  <a:gd name="T8" fmla="*/ 0 w 104"/>
                  <a:gd name="T9" fmla="*/ 1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81">
                    <a:moveTo>
                      <a:pt x="0" y="19"/>
                    </a:moveTo>
                    <a:lnTo>
                      <a:pt x="12" y="0"/>
                    </a:lnTo>
                    <a:lnTo>
                      <a:pt x="104" y="61"/>
                    </a:lnTo>
                    <a:lnTo>
                      <a:pt x="92" y="81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1" name="Freeform 67"/>
              <p:cNvSpPr>
                <a:spLocks noChangeAspect="1"/>
              </p:cNvSpPr>
              <p:nvPr/>
            </p:nvSpPr>
            <p:spPr bwMode="auto">
              <a:xfrm>
                <a:off x="4069" y="2221"/>
                <a:ext cx="1423" cy="791"/>
              </a:xfrm>
              <a:custGeom>
                <a:avLst/>
                <a:gdLst>
                  <a:gd name="T0" fmla="*/ 785 w 1423"/>
                  <a:gd name="T1" fmla="*/ 2 h 791"/>
                  <a:gd name="T2" fmla="*/ 890 w 1423"/>
                  <a:gd name="T3" fmla="*/ 11 h 791"/>
                  <a:gd name="T4" fmla="*/ 988 w 1423"/>
                  <a:gd name="T5" fmla="*/ 31 h 791"/>
                  <a:gd name="T6" fmla="*/ 1080 w 1423"/>
                  <a:gd name="T7" fmla="*/ 57 h 791"/>
                  <a:gd name="T8" fmla="*/ 1164 w 1423"/>
                  <a:gd name="T9" fmla="*/ 90 h 791"/>
                  <a:gd name="T10" fmla="*/ 1239 w 1423"/>
                  <a:gd name="T11" fmla="*/ 128 h 791"/>
                  <a:gd name="T12" fmla="*/ 1303 w 1423"/>
                  <a:gd name="T13" fmla="*/ 175 h 791"/>
                  <a:gd name="T14" fmla="*/ 1352 w 1423"/>
                  <a:gd name="T15" fmla="*/ 224 h 791"/>
                  <a:gd name="T16" fmla="*/ 1391 w 1423"/>
                  <a:gd name="T17" fmla="*/ 278 h 791"/>
                  <a:gd name="T18" fmla="*/ 1416 w 1423"/>
                  <a:gd name="T19" fmla="*/ 334 h 791"/>
                  <a:gd name="T20" fmla="*/ 1423 w 1423"/>
                  <a:gd name="T21" fmla="*/ 395 h 791"/>
                  <a:gd name="T22" fmla="*/ 1416 w 1423"/>
                  <a:gd name="T23" fmla="*/ 455 h 791"/>
                  <a:gd name="T24" fmla="*/ 1391 w 1423"/>
                  <a:gd name="T25" fmla="*/ 512 h 791"/>
                  <a:gd name="T26" fmla="*/ 1352 w 1423"/>
                  <a:gd name="T27" fmla="*/ 566 h 791"/>
                  <a:gd name="T28" fmla="*/ 1303 w 1423"/>
                  <a:gd name="T29" fmla="*/ 616 h 791"/>
                  <a:gd name="T30" fmla="*/ 1239 w 1423"/>
                  <a:gd name="T31" fmla="*/ 660 h 791"/>
                  <a:gd name="T32" fmla="*/ 1164 w 1423"/>
                  <a:gd name="T33" fmla="*/ 701 h 791"/>
                  <a:gd name="T34" fmla="*/ 1080 w 1423"/>
                  <a:gd name="T35" fmla="*/ 733 h 791"/>
                  <a:gd name="T36" fmla="*/ 988 w 1423"/>
                  <a:gd name="T37" fmla="*/ 758 h 791"/>
                  <a:gd name="T38" fmla="*/ 890 w 1423"/>
                  <a:gd name="T39" fmla="*/ 777 h 791"/>
                  <a:gd name="T40" fmla="*/ 785 w 1423"/>
                  <a:gd name="T41" fmla="*/ 789 h 791"/>
                  <a:gd name="T42" fmla="*/ 675 w 1423"/>
                  <a:gd name="T43" fmla="*/ 789 h 791"/>
                  <a:gd name="T44" fmla="*/ 570 w 1423"/>
                  <a:gd name="T45" fmla="*/ 781 h 791"/>
                  <a:gd name="T46" fmla="*/ 468 w 1423"/>
                  <a:gd name="T47" fmla="*/ 766 h 791"/>
                  <a:gd name="T48" fmla="*/ 374 w 1423"/>
                  <a:gd name="T49" fmla="*/ 743 h 791"/>
                  <a:gd name="T50" fmla="*/ 288 w 1423"/>
                  <a:gd name="T51" fmla="*/ 712 h 791"/>
                  <a:gd name="T52" fmla="*/ 209 w 1423"/>
                  <a:gd name="T53" fmla="*/ 674 h 791"/>
                  <a:gd name="T54" fmla="*/ 142 w 1423"/>
                  <a:gd name="T55" fmla="*/ 631 h 791"/>
                  <a:gd name="T56" fmla="*/ 86 w 1423"/>
                  <a:gd name="T57" fmla="*/ 583 h 791"/>
                  <a:gd name="T58" fmla="*/ 44 w 1423"/>
                  <a:gd name="T59" fmla="*/ 530 h 791"/>
                  <a:gd name="T60" fmla="*/ 15 w 1423"/>
                  <a:gd name="T61" fmla="*/ 474 h 791"/>
                  <a:gd name="T62" fmla="*/ 2 w 1423"/>
                  <a:gd name="T63" fmla="*/ 415 h 791"/>
                  <a:gd name="T64" fmla="*/ 4 w 1423"/>
                  <a:gd name="T65" fmla="*/ 355 h 791"/>
                  <a:gd name="T66" fmla="*/ 23 w 1423"/>
                  <a:gd name="T67" fmla="*/ 296 h 791"/>
                  <a:gd name="T68" fmla="*/ 58 w 1423"/>
                  <a:gd name="T69" fmla="*/ 242 h 791"/>
                  <a:gd name="T70" fmla="*/ 104 w 1423"/>
                  <a:gd name="T71" fmla="*/ 190 h 791"/>
                  <a:gd name="T72" fmla="*/ 163 w 1423"/>
                  <a:gd name="T73" fmla="*/ 144 h 791"/>
                  <a:gd name="T74" fmla="*/ 234 w 1423"/>
                  <a:gd name="T75" fmla="*/ 102 h 791"/>
                  <a:gd name="T76" fmla="*/ 315 w 1423"/>
                  <a:gd name="T77" fmla="*/ 67 h 791"/>
                  <a:gd name="T78" fmla="*/ 405 w 1423"/>
                  <a:gd name="T79" fmla="*/ 38 h 791"/>
                  <a:gd name="T80" fmla="*/ 501 w 1423"/>
                  <a:gd name="T81" fmla="*/ 17 h 791"/>
                  <a:gd name="T82" fmla="*/ 604 w 1423"/>
                  <a:gd name="T83" fmla="*/ 4 h 791"/>
                  <a:gd name="T84" fmla="*/ 712 w 1423"/>
                  <a:gd name="T85" fmla="*/ 0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23" h="791">
                    <a:moveTo>
                      <a:pt x="712" y="0"/>
                    </a:moveTo>
                    <a:lnTo>
                      <a:pt x="748" y="0"/>
                    </a:lnTo>
                    <a:lnTo>
                      <a:pt x="785" y="2"/>
                    </a:lnTo>
                    <a:lnTo>
                      <a:pt x="821" y="4"/>
                    </a:lnTo>
                    <a:lnTo>
                      <a:pt x="856" y="8"/>
                    </a:lnTo>
                    <a:lnTo>
                      <a:pt x="890" y="11"/>
                    </a:lnTo>
                    <a:lnTo>
                      <a:pt x="923" y="17"/>
                    </a:lnTo>
                    <a:lnTo>
                      <a:pt x="957" y="23"/>
                    </a:lnTo>
                    <a:lnTo>
                      <a:pt x="988" y="31"/>
                    </a:lnTo>
                    <a:lnTo>
                      <a:pt x="1021" y="38"/>
                    </a:lnTo>
                    <a:lnTo>
                      <a:pt x="1051" y="48"/>
                    </a:lnTo>
                    <a:lnTo>
                      <a:pt x="1080" y="57"/>
                    </a:lnTo>
                    <a:lnTo>
                      <a:pt x="1109" y="67"/>
                    </a:lnTo>
                    <a:lnTo>
                      <a:pt x="1138" y="79"/>
                    </a:lnTo>
                    <a:lnTo>
                      <a:pt x="1164" y="90"/>
                    </a:lnTo>
                    <a:lnTo>
                      <a:pt x="1189" y="102"/>
                    </a:lnTo>
                    <a:lnTo>
                      <a:pt x="1214" y="115"/>
                    </a:lnTo>
                    <a:lnTo>
                      <a:pt x="1239" y="128"/>
                    </a:lnTo>
                    <a:lnTo>
                      <a:pt x="1260" y="144"/>
                    </a:lnTo>
                    <a:lnTo>
                      <a:pt x="1281" y="159"/>
                    </a:lnTo>
                    <a:lnTo>
                      <a:pt x="1303" y="175"/>
                    </a:lnTo>
                    <a:lnTo>
                      <a:pt x="1320" y="190"/>
                    </a:lnTo>
                    <a:lnTo>
                      <a:pt x="1337" y="207"/>
                    </a:lnTo>
                    <a:lnTo>
                      <a:pt x="1352" y="224"/>
                    </a:lnTo>
                    <a:lnTo>
                      <a:pt x="1368" y="242"/>
                    </a:lnTo>
                    <a:lnTo>
                      <a:pt x="1379" y="259"/>
                    </a:lnTo>
                    <a:lnTo>
                      <a:pt x="1391" y="278"/>
                    </a:lnTo>
                    <a:lnTo>
                      <a:pt x="1400" y="296"/>
                    </a:lnTo>
                    <a:lnTo>
                      <a:pt x="1408" y="315"/>
                    </a:lnTo>
                    <a:lnTo>
                      <a:pt x="1416" y="334"/>
                    </a:lnTo>
                    <a:lnTo>
                      <a:pt x="1420" y="355"/>
                    </a:lnTo>
                    <a:lnTo>
                      <a:pt x="1423" y="374"/>
                    </a:lnTo>
                    <a:lnTo>
                      <a:pt x="1423" y="395"/>
                    </a:lnTo>
                    <a:lnTo>
                      <a:pt x="1423" y="415"/>
                    </a:lnTo>
                    <a:lnTo>
                      <a:pt x="1420" y="436"/>
                    </a:lnTo>
                    <a:lnTo>
                      <a:pt x="1416" y="455"/>
                    </a:lnTo>
                    <a:lnTo>
                      <a:pt x="1408" y="474"/>
                    </a:lnTo>
                    <a:lnTo>
                      <a:pt x="1400" y="493"/>
                    </a:lnTo>
                    <a:lnTo>
                      <a:pt x="1391" y="512"/>
                    </a:lnTo>
                    <a:lnTo>
                      <a:pt x="1379" y="530"/>
                    </a:lnTo>
                    <a:lnTo>
                      <a:pt x="1368" y="549"/>
                    </a:lnTo>
                    <a:lnTo>
                      <a:pt x="1352" y="566"/>
                    </a:lnTo>
                    <a:lnTo>
                      <a:pt x="1337" y="583"/>
                    </a:lnTo>
                    <a:lnTo>
                      <a:pt x="1320" y="599"/>
                    </a:lnTo>
                    <a:lnTo>
                      <a:pt x="1303" y="616"/>
                    </a:lnTo>
                    <a:lnTo>
                      <a:pt x="1281" y="631"/>
                    </a:lnTo>
                    <a:lnTo>
                      <a:pt x="1260" y="647"/>
                    </a:lnTo>
                    <a:lnTo>
                      <a:pt x="1239" y="660"/>
                    </a:lnTo>
                    <a:lnTo>
                      <a:pt x="1214" y="674"/>
                    </a:lnTo>
                    <a:lnTo>
                      <a:pt x="1189" y="687"/>
                    </a:lnTo>
                    <a:lnTo>
                      <a:pt x="1164" y="701"/>
                    </a:lnTo>
                    <a:lnTo>
                      <a:pt x="1138" y="712"/>
                    </a:lnTo>
                    <a:lnTo>
                      <a:pt x="1109" y="722"/>
                    </a:lnTo>
                    <a:lnTo>
                      <a:pt x="1080" y="733"/>
                    </a:lnTo>
                    <a:lnTo>
                      <a:pt x="1051" y="743"/>
                    </a:lnTo>
                    <a:lnTo>
                      <a:pt x="1021" y="751"/>
                    </a:lnTo>
                    <a:lnTo>
                      <a:pt x="988" y="758"/>
                    </a:lnTo>
                    <a:lnTo>
                      <a:pt x="957" y="766"/>
                    </a:lnTo>
                    <a:lnTo>
                      <a:pt x="923" y="772"/>
                    </a:lnTo>
                    <a:lnTo>
                      <a:pt x="890" y="777"/>
                    </a:lnTo>
                    <a:lnTo>
                      <a:pt x="856" y="781"/>
                    </a:lnTo>
                    <a:lnTo>
                      <a:pt x="821" y="785"/>
                    </a:lnTo>
                    <a:lnTo>
                      <a:pt x="785" y="789"/>
                    </a:lnTo>
                    <a:lnTo>
                      <a:pt x="748" y="789"/>
                    </a:lnTo>
                    <a:lnTo>
                      <a:pt x="712" y="791"/>
                    </a:lnTo>
                    <a:lnTo>
                      <a:pt x="675" y="789"/>
                    </a:lnTo>
                    <a:lnTo>
                      <a:pt x="639" y="789"/>
                    </a:lnTo>
                    <a:lnTo>
                      <a:pt x="604" y="785"/>
                    </a:lnTo>
                    <a:lnTo>
                      <a:pt x="570" y="781"/>
                    </a:lnTo>
                    <a:lnTo>
                      <a:pt x="535" y="777"/>
                    </a:lnTo>
                    <a:lnTo>
                      <a:pt x="501" y="772"/>
                    </a:lnTo>
                    <a:lnTo>
                      <a:pt x="468" y="766"/>
                    </a:lnTo>
                    <a:lnTo>
                      <a:pt x="435" y="758"/>
                    </a:lnTo>
                    <a:lnTo>
                      <a:pt x="405" y="751"/>
                    </a:lnTo>
                    <a:lnTo>
                      <a:pt x="374" y="743"/>
                    </a:lnTo>
                    <a:lnTo>
                      <a:pt x="343" y="733"/>
                    </a:lnTo>
                    <a:lnTo>
                      <a:pt x="315" y="722"/>
                    </a:lnTo>
                    <a:lnTo>
                      <a:pt x="288" y="712"/>
                    </a:lnTo>
                    <a:lnTo>
                      <a:pt x="261" y="701"/>
                    </a:lnTo>
                    <a:lnTo>
                      <a:pt x="234" y="687"/>
                    </a:lnTo>
                    <a:lnTo>
                      <a:pt x="209" y="674"/>
                    </a:lnTo>
                    <a:lnTo>
                      <a:pt x="186" y="660"/>
                    </a:lnTo>
                    <a:lnTo>
                      <a:pt x="163" y="647"/>
                    </a:lnTo>
                    <a:lnTo>
                      <a:pt x="142" y="631"/>
                    </a:lnTo>
                    <a:lnTo>
                      <a:pt x="123" y="616"/>
                    </a:lnTo>
                    <a:lnTo>
                      <a:pt x="104" y="599"/>
                    </a:lnTo>
                    <a:lnTo>
                      <a:pt x="86" y="583"/>
                    </a:lnTo>
                    <a:lnTo>
                      <a:pt x="71" y="566"/>
                    </a:lnTo>
                    <a:lnTo>
                      <a:pt x="58" y="549"/>
                    </a:lnTo>
                    <a:lnTo>
                      <a:pt x="44" y="530"/>
                    </a:lnTo>
                    <a:lnTo>
                      <a:pt x="33" y="512"/>
                    </a:lnTo>
                    <a:lnTo>
                      <a:pt x="23" y="493"/>
                    </a:lnTo>
                    <a:lnTo>
                      <a:pt x="15" y="474"/>
                    </a:lnTo>
                    <a:lnTo>
                      <a:pt x="10" y="455"/>
                    </a:lnTo>
                    <a:lnTo>
                      <a:pt x="4" y="436"/>
                    </a:lnTo>
                    <a:lnTo>
                      <a:pt x="2" y="415"/>
                    </a:lnTo>
                    <a:lnTo>
                      <a:pt x="0" y="395"/>
                    </a:lnTo>
                    <a:lnTo>
                      <a:pt x="2" y="374"/>
                    </a:lnTo>
                    <a:lnTo>
                      <a:pt x="4" y="355"/>
                    </a:lnTo>
                    <a:lnTo>
                      <a:pt x="10" y="334"/>
                    </a:lnTo>
                    <a:lnTo>
                      <a:pt x="15" y="315"/>
                    </a:lnTo>
                    <a:lnTo>
                      <a:pt x="23" y="296"/>
                    </a:lnTo>
                    <a:lnTo>
                      <a:pt x="33" y="278"/>
                    </a:lnTo>
                    <a:lnTo>
                      <a:pt x="44" y="259"/>
                    </a:lnTo>
                    <a:lnTo>
                      <a:pt x="58" y="242"/>
                    </a:lnTo>
                    <a:lnTo>
                      <a:pt x="71" y="224"/>
                    </a:lnTo>
                    <a:lnTo>
                      <a:pt x="86" y="207"/>
                    </a:lnTo>
                    <a:lnTo>
                      <a:pt x="104" y="190"/>
                    </a:lnTo>
                    <a:lnTo>
                      <a:pt x="123" y="175"/>
                    </a:lnTo>
                    <a:lnTo>
                      <a:pt x="142" y="159"/>
                    </a:lnTo>
                    <a:lnTo>
                      <a:pt x="163" y="144"/>
                    </a:lnTo>
                    <a:lnTo>
                      <a:pt x="186" y="128"/>
                    </a:lnTo>
                    <a:lnTo>
                      <a:pt x="209" y="115"/>
                    </a:lnTo>
                    <a:lnTo>
                      <a:pt x="234" y="102"/>
                    </a:lnTo>
                    <a:lnTo>
                      <a:pt x="261" y="90"/>
                    </a:lnTo>
                    <a:lnTo>
                      <a:pt x="288" y="79"/>
                    </a:lnTo>
                    <a:lnTo>
                      <a:pt x="315" y="67"/>
                    </a:lnTo>
                    <a:lnTo>
                      <a:pt x="343" y="57"/>
                    </a:lnTo>
                    <a:lnTo>
                      <a:pt x="374" y="48"/>
                    </a:lnTo>
                    <a:lnTo>
                      <a:pt x="405" y="38"/>
                    </a:lnTo>
                    <a:lnTo>
                      <a:pt x="435" y="31"/>
                    </a:lnTo>
                    <a:lnTo>
                      <a:pt x="468" y="23"/>
                    </a:lnTo>
                    <a:lnTo>
                      <a:pt x="501" y="17"/>
                    </a:lnTo>
                    <a:lnTo>
                      <a:pt x="535" y="11"/>
                    </a:lnTo>
                    <a:lnTo>
                      <a:pt x="570" y="8"/>
                    </a:lnTo>
                    <a:lnTo>
                      <a:pt x="604" y="4"/>
                    </a:lnTo>
                    <a:lnTo>
                      <a:pt x="639" y="2"/>
                    </a:lnTo>
                    <a:lnTo>
                      <a:pt x="675" y="0"/>
                    </a:lnTo>
                    <a:lnTo>
                      <a:pt x="712" y="0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2" name="Freeform 68"/>
              <p:cNvSpPr>
                <a:spLocks noChangeAspect="1"/>
              </p:cNvSpPr>
              <p:nvPr/>
            </p:nvSpPr>
            <p:spPr bwMode="auto">
              <a:xfrm>
                <a:off x="4069" y="2221"/>
                <a:ext cx="1423" cy="791"/>
              </a:xfrm>
              <a:custGeom>
                <a:avLst/>
                <a:gdLst>
                  <a:gd name="T0" fmla="*/ 785 w 1423"/>
                  <a:gd name="T1" fmla="*/ 2 h 791"/>
                  <a:gd name="T2" fmla="*/ 890 w 1423"/>
                  <a:gd name="T3" fmla="*/ 11 h 791"/>
                  <a:gd name="T4" fmla="*/ 988 w 1423"/>
                  <a:gd name="T5" fmla="*/ 31 h 791"/>
                  <a:gd name="T6" fmla="*/ 1080 w 1423"/>
                  <a:gd name="T7" fmla="*/ 57 h 791"/>
                  <a:gd name="T8" fmla="*/ 1164 w 1423"/>
                  <a:gd name="T9" fmla="*/ 90 h 791"/>
                  <a:gd name="T10" fmla="*/ 1239 w 1423"/>
                  <a:gd name="T11" fmla="*/ 128 h 791"/>
                  <a:gd name="T12" fmla="*/ 1303 w 1423"/>
                  <a:gd name="T13" fmla="*/ 175 h 791"/>
                  <a:gd name="T14" fmla="*/ 1352 w 1423"/>
                  <a:gd name="T15" fmla="*/ 224 h 791"/>
                  <a:gd name="T16" fmla="*/ 1391 w 1423"/>
                  <a:gd name="T17" fmla="*/ 278 h 791"/>
                  <a:gd name="T18" fmla="*/ 1416 w 1423"/>
                  <a:gd name="T19" fmla="*/ 334 h 791"/>
                  <a:gd name="T20" fmla="*/ 1423 w 1423"/>
                  <a:gd name="T21" fmla="*/ 395 h 791"/>
                  <a:gd name="T22" fmla="*/ 1416 w 1423"/>
                  <a:gd name="T23" fmla="*/ 455 h 791"/>
                  <a:gd name="T24" fmla="*/ 1391 w 1423"/>
                  <a:gd name="T25" fmla="*/ 512 h 791"/>
                  <a:gd name="T26" fmla="*/ 1352 w 1423"/>
                  <a:gd name="T27" fmla="*/ 566 h 791"/>
                  <a:gd name="T28" fmla="*/ 1303 w 1423"/>
                  <a:gd name="T29" fmla="*/ 616 h 791"/>
                  <a:gd name="T30" fmla="*/ 1239 w 1423"/>
                  <a:gd name="T31" fmla="*/ 660 h 791"/>
                  <a:gd name="T32" fmla="*/ 1164 w 1423"/>
                  <a:gd name="T33" fmla="*/ 701 h 791"/>
                  <a:gd name="T34" fmla="*/ 1080 w 1423"/>
                  <a:gd name="T35" fmla="*/ 733 h 791"/>
                  <a:gd name="T36" fmla="*/ 988 w 1423"/>
                  <a:gd name="T37" fmla="*/ 758 h 791"/>
                  <a:gd name="T38" fmla="*/ 890 w 1423"/>
                  <a:gd name="T39" fmla="*/ 777 h 791"/>
                  <a:gd name="T40" fmla="*/ 785 w 1423"/>
                  <a:gd name="T41" fmla="*/ 789 h 791"/>
                  <a:gd name="T42" fmla="*/ 675 w 1423"/>
                  <a:gd name="T43" fmla="*/ 789 h 791"/>
                  <a:gd name="T44" fmla="*/ 570 w 1423"/>
                  <a:gd name="T45" fmla="*/ 781 h 791"/>
                  <a:gd name="T46" fmla="*/ 468 w 1423"/>
                  <a:gd name="T47" fmla="*/ 766 h 791"/>
                  <a:gd name="T48" fmla="*/ 374 w 1423"/>
                  <a:gd name="T49" fmla="*/ 743 h 791"/>
                  <a:gd name="T50" fmla="*/ 288 w 1423"/>
                  <a:gd name="T51" fmla="*/ 712 h 791"/>
                  <a:gd name="T52" fmla="*/ 209 w 1423"/>
                  <a:gd name="T53" fmla="*/ 674 h 791"/>
                  <a:gd name="T54" fmla="*/ 142 w 1423"/>
                  <a:gd name="T55" fmla="*/ 631 h 791"/>
                  <a:gd name="T56" fmla="*/ 86 w 1423"/>
                  <a:gd name="T57" fmla="*/ 583 h 791"/>
                  <a:gd name="T58" fmla="*/ 44 w 1423"/>
                  <a:gd name="T59" fmla="*/ 530 h 791"/>
                  <a:gd name="T60" fmla="*/ 15 w 1423"/>
                  <a:gd name="T61" fmla="*/ 474 h 791"/>
                  <a:gd name="T62" fmla="*/ 2 w 1423"/>
                  <a:gd name="T63" fmla="*/ 415 h 791"/>
                  <a:gd name="T64" fmla="*/ 4 w 1423"/>
                  <a:gd name="T65" fmla="*/ 355 h 791"/>
                  <a:gd name="T66" fmla="*/ 23 w 1423"/>
                  <a:gd name="T67" fmla="*/ 296 h 791"/>
                  <a:gd name="T68" fmla="*/ 58 w 1423"/>
                  <a:gd name="T69" fmla="*/ 242 h 791"/>
                  <a:gd name="T70" fmla="*/ 104 w 1423"/>
                  <a:gd name="T71" fmla="*/ 190 h 791"/>
                  <a:gd name="T72" fmla="*/ 163 w 1423"/>
                  <a:gd name="T73" fmla="*/ 144 h 791"/>
                  <a:gd name="T74" fmla="*/ 234 w 1423"/>
                  <a:gd name="T75" fmla="*/ 102 h 791"/>
                  <a:gd name="T76" fmla="*/ 315 w 1423"/>
                  <a:gd name="T77" fmla="*/ 67 h 791"/>
                  <a:gd name="T78" fmla="*/ 405 w 1423"/>
                  <a:gd name="T79" fmla="*/ 38 h 791"/>
                  <a:gd name="T80" fmla="*/ 501 w 1423"/>
                  <a:gd name="T81" fmla="*/ 17 h 791"/>
                  <a:gd name="T82" fmla="*/ 604 w 1423"/>
                  <a:gd name="T83" fmla="*/ 4 h 791"/>
                  <a:gd name="T84" fmla="*/ 712 w 1423"/>
                  <a:gd name="T85" fmla="*/ 0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23" h="791">
                    <a:moveTo>
                      <a:pt x="712" y="0"/>
                    </a:moveTo>
                    <a:lnTo>
                      <a:pt x="748" y="0"/>
                    </a:lnTo>
                    <a:lnTo>
                      <a:pt x="785" y="2"/>
                    </a:lnTo>
                    <a:lnTo>
                      <a:pt x="821" y="4"/>
                    </a:lnTo>
                    <a:lnTo>
                      <a:pt x="856" y="8"/>
                    </a:lnTo>
                    <a:lnTo>
                      <a:pt x="890" y="11"/>
                    </a:lnTo>
                    <a:lnTo>
                      <a:pt x="923" y="17"/>
                    </a:lnTo>
                    <a:lnTo>
                      <a:pt x="957" y="23"/>
                    </a:lnTo>
                    <a:lnTo>
                      <a:pt x="988" y="31"/>
                    </a:lnTo>
                    <a:lnTo>
                      <a:pt x="1021" y="38"/>
                    </a:lnTo>
                    <a:lnTo>
                      <a:pt x="1051" y="48"/>
                    </a:lnTo>
                    <a:lnTo>
                      <a:pt x="1080" y="57"/>
                    </a:lnTo>
                    <a:lnTo>
                      <a:pt x="1109" y="67"/>
                    </a:lnTo>
                    <a:lnTo>
                      <a:pt x="1138" y="79"/>
                    </a:lnTo>
                    <a:lnTo>
                      <a:pt x="1164" y="90"/>
                    </a:lnTo>
                    <a:lnTo>
                      <a:pt x="1189" y="102"/>
                    </a:lnTo>
                    <a:lnTo>
                      <a:pt x="1214" y="115"/>
                    </a:lnTo>
                    <a:lnTo>
                      <a:pt x="1239" y="128"/>
                    </a:lnTo>
                    <a:lnTo>
                      <a:pt x="1260" y="144"/>
                    </a:lnTo>
                    <a:lnTo>
                      <a:pt x="1281" y="159"/>
                    </a:lnTo>
                    <a:lnTo>
                      <a:pt x="1303" y="175"/>
                    </a:lnTo>
                    <a:lnTo>
                      <a:pt x="1320" y="190"/>
                    </a:lnTo>
                    <a:lnTo>
                      <a:pt x="1337" y="207"/>
                    </a:lnTo>
                    <a:lnTo>
                      <a:pt x="1352" y="224"/>
                    </a:lnTo>
                    <a:lnTo>
                      <a:pt x="1368" y="242"/>
                    </a:lnTo>
                    <a:lnTo>
                      <a:pt x="1379" y="259"/>
                    </a:lnTo>
                    <a:lnTo>
                      <a:pt x="1391" y="278"/>
                    </a:lnTo>
                    <a:lnTo>
                      <a:pt x="1400" y="296"/>
                    </a:lnTo>
                    <a:lnTo>
                      <a:pt x="1408" y="315"/>
                    </a:lnTo>
                    <a:lnTo>
                      <a:pt x="1416" y="334"/>
                    </a:lnTo>
                    <a:lnTo>
                      <a:pt x="1420" y="355"/>
                    </a:lnTo>
                    <a:lnTo>
                      <a:pt x="1423" y="374"/>
                    </a:lnTo>
                    <a:lnTo>
                      <a:pt x="1423" y="395"/>
                    </a:lnTo>
                    <a:lnTo>
                      <a:pt x="1423" y="415"/>
                    </a:lnTo>
                    <a:lnTo>
                      <a:pt x="1420" y="436"/>
                    </a:lnTo>
                    <a:lnTo>
                      <a:pt x="1416" y="455"/>
                    </a:lnTo>
                    <a:lnTo>
                      <a:pt x="1408" y="474"/>
                    </a:lnTo>
                    <a:lnTo>
                      <a:pt x="1400" y="493"/>
                    </a:lnTo>
                    <a:lnTo>
                      <a:pt x="1391" y="512"/>
                    </a:lnTo>
                    <a:lnTo>
                      <a:pt x="1379" y="530"/>
                    </a:lnTo>
                    <a:lnTo>
                      <a:pt x="1368" y="549"/>
                    </a:lnTo>
                    <a:lnTo>
                      <a:pt x="1352" y="566"/>
                    </a:lnTo>
                    <a:lnTo>
                      <a:pt x="1337" y="583"/>
                    </a:lnTo>
                    <a:lnTo>
                      <a:pt x="1320" y="599"/>
                    </a:lnTo>
                    <a:lnTo>
                      <a:pt x="1303" y="616"/>
                    </a:lnTo>
                    <a:lnTo>
                      <a:pt x="1281" y="631"/>
                    </a:lnTo>
                    <a:lnTo>
                      <a:pt x="1260" y="647"/>
                    </a:lnTo>
                    <a:lnTo>
                      <a:pt x="1239" y="660"/>
                    </a:lnTo>
                    <a:lnTo>
                      <a:pt x="1214" y="674"/>
                    </a:lnTo>
                    <a:lnTo>
                      <a:pt x="1189" y="687"/>
                    </a:lnTo>
                    <a:lnTo>
                      <a:pt x="1164" y="701"/>
                    </a:lnTo>
                    <a:lnTo>
                      <a:pt x="1138" y="712"/>
                    </a:lnTo>
                    <a:lnTo>
                      <a:pt x="1109" y="722"/>
                    </a:lnTo>
                    <a:lnTo>
                      <a:pt x="1080" y="733"/>
                    </a:lnTo>
                    <a:lnTo>
                      <a:pt x="1051" y="743"/>
                    </a:lnTo>
                    <a:lnTo>
                      <a:pt x="1021" y="751"/>
                    </a:lnTo>
                    <a:lnTo>
                      <a:pt x="988" y="758"/>
                    </a:lnTo>
                    <a:lnTo>
                      <a:pt x="957" y="766"/>
                    </a:lnTo>
                    <a:lnTo>
                      <a:pt x="923" y="772"/>
                    </a:lnTo>
                    <a:lnTo>
                      <a:pt x="890" y="777"/>
                    </a:lnTo>
                    <a:lnTo>
                      <a:pt x="856" y="781"/>
                    </a:lnTo>
                    <a:lnTo>
                      <a:pt x="821" y="785"/>
                    </a:lnTo>
                    <a:lnTo>
                      <a:pt x="785" y="789"/>
                    </a:lnTo>
                    <a:lnTo>
                      <a:pt x="748" y="789"/>
                    </a:lnTo>
                    <a:lnTo>
                      <a:pt x="712" y="791"/>
                    </a:lnTo>
                    <a:lnTo>
                      <a:pt x="675" y="789"/>
                    </a:lnTo>
                    <a:lnTo>
                      <a:pt x="639" y="789"/>
                    </a:lnTo>
                    <a:lnTo>
                      <a:pt x="604" y="785"/>
                    </a:lnTo>
                    <a:lnTo>
                      <a:pt x="570" y="781"/>
                    </a:lnTo>
                    <a:lnTo>
                      <a:pt x="535" y="777"/>
                    </a:lnTo>
                    <a:lnTo>
                      <a:pt x="501" y="772"/>
                    </a:lnTo>
                    <a:lnTo>
                      <a:pt x="468" y="766"/>
                    </a:lnTo>
                    <a:lnTo>
                      <a:pt x="435" y="758"/>
                    </a:lnTo>
                    <a:lnTo>
                      <a:pt x="405" y="751"/>
                    </a:lnTo>
                    <a:lnTo>
                      <a:pt x="374" y="743"/>
                    </a:lnTo>
                    <a:lnTo>
                      <a:pt x="343" y="733"/>
                    </a:lnTo>
                    <a:lnTo>
                      <a:pt x="315" y="722"/>
                    </a:lnTo>
                    <a:lnTo>
                      <a:pt x="288" y="712"/>
                    </a:lnTo>
                    <a:lnTo>
                      <a:pt x="261" y="701"/>
                    </a:lnTo>
                    <a:lnTo>
                      <a:pt x="234" y="687"/>
                    </a:lnTo>
                    <a:lnTo>
                      <a:pt x="209" y="674"/>
                    </a:lnTo>
                    <a:lnTo>
                      <a:pt x="186" y="660"/>
                    </a:lnTo>
                    <a:lnTo>
                      <a:pt x="163" y="647"/>
                    </a:lnTo>
                    <a:lnTo>
                      <a:pt x="142" y="631"/>
                    </a:lnTo>
                    <a:lnTo>
                      <a:pt x="123" y="616"/>
                    </a:lnTo>
                    <a:lnTo>
                      <a:pt x="104" y="599"/>
                    </a:lnTo>
                    <a:lnTo>
                      <a:pt x="86" y="583"/>
                    </a:lnTo>
                    <a:lnTo>
                      <a:pt x="71" y="566"/>
                    </a:lnTo>
                    <a:lnTo>
                      <a:pt x="58" y="549"/>
                    </a:lnTo>
                    <a:lnTo>
                      <a:pt x="44" y="530"/>
                    </a:lnTo>
                    <a:lnTo>
                      <a:pt x="33" y="512"/>
                    </a:lnTo>
                    <a:lnTo>
                      <a:pt x="23" y="493"/>
                    </a:lnTo>
                    <a:lnTo>
                      <a:pt x="15" y="474"/>
                    </a:lnTo>
                    <a:lnTo>
                      <a:pt x="10" y="455"/>
                    </a:lnTo>
                    <a:lnTo>
                      <a:pt x="4" y="436"/>
                    </a:lnTo>
                    <a:lnTo>
                      <a:pt x="2" y="415"/>
                    </a:lnTo>
                    <a:lnTo>
                      <a:pt x="0" y="395"/>
                    </a:lnTo>
                    <a:lnTo>
                      <a:pt x="2" y="374"/>
                    </a:lnTo>
                    <a:lnTo>
                      <a:pt x="4" y="355"/>
                    </a:lnTo>
                    <a:lnTo>
                      <a:pt x="10" y="334"/>
                    </a:lnTo>
                    <a:lnTo>
                      <a:pt x="15" y="315"/>
                    </a:lnTo>
                    <a:lnTo>
                      <a:pt x="23" y="296"/>
                    </a:lnTo>
                    <a:lnTo>
                      <a:pt x="33" y="278"/>
                    </a:lnTo>
                    <a:lnTo>
                      <a:pt x="44" y="259"/>
                    </a:lnTo>
                    <a:lnTo>
                      <a:pt x="58" y="242"/>
                    </a:lnTo>
                    <a:lnTo>
                      <a:pt x="71" y="224"/>
                    </a:lnTo>
                    <a:lnTo>
                      <a:pt x="86" y="207"/>
                    </a:lnTo>
                    <a:lnTo>
                      <a:pt x="104" y="190"/>
                    </a:lnTo>
                    <a:lnTo>
                      <a:pt x="123" y="175"/>
                    </a:lnTo>
                    <a:lnTo>
                      <a:pt x="142" y="159"/>
                    </a:lnTo>
                    <a:lnTo>
                      <a:pt x="163" y="144"/>
                    </a:lnTo>
                    <a:lnTo>
                      <a:pt x="186" y="128"/>
                    </a:lnTo>
                    <a:lnTo>
                      <a:pt x="209" y="115"/>
                    </a:lnTo>
                    <a:lnTo>
                      <a:pt x="234" y="102"/>
                    </a:lnTo>
                    <a:lnTo>
                      <a:pt x="261" y="90"/>
                    </a:lnTo>
                    <a:lnTo>
                      <a:pt x="288" y="79"/>
                    </a:lnTo>
                    <a:lnTo>
                      <a:pt x="315" y="67"/>
                    </a:lnTo>
                    <a:lnTo>
                      <a:pt x="343" y="57"/>
                    </a:lnTo>
                    <a:lnTo>
                      <a:pt x="374" y="48"/>
                    </a:lnTo>
                    <a:lnTo>
                      <a:pt x="405" y="38"/>
                    </a:lnTo>
                    <a:lnTo>
                      <a:pt x="435" y="31"/>
                    </a:lnTo>
                    <a:lnTo>
                      <a:pt x="468" y="23"/>
                    </a:lnTo>
                    <a:lnTo>
                      <a:pt x="501" y="17"/>
                    </a:lnTo>
                    <a:lnTo>
                      <a:pt x="535" y="11"/>
                    </a:lnTo>
                    <a:lnTo>
                      <a:pt x="570" y="8"/>
                    </a:lnTo>
                    <a:lnTo>
                      <a:pt x="604" y="4"/>
                    </a:lnTo>
                    <a:lnTo>
                      <a:pt x="639" y="2"/>
                    </a:lnTo>
                    <a:lnTo>
                      <a:pt x="675" y="0"/>
                    </a:lnTo>
                    <a:lnTo>
                      <a:pt x="712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3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4430" y="2461"/>
                <a:ext cx="669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de-DE" altLang="en-US" b="1">
                    <a:solidFill>
                      <a:srgbClr val="000000"/>
                    </a:solidFill>
                  </a:rPr>
                  <a:t>Network</a:t>
                </a:r>
                <a:endParaRPr lang="de-DE" altLang="en-US" sz="2000" b="1"/>
              </a:p>
            </p:txBody>
          </p:sp>
          <p:sp>
            <p:nvSpPr>
              <p:cNvPr id="103494" name="Rectangle 70"/>
              <p:cNvSpPr>
                <a:spLocks noChangeAspect="1" noChangeArrowheads="1"/>
              </p:cNvSpPr>
              <p:nvPr/>
            </p:nvSpPr>
            <p:spPr bwMode="auto">
              <a:xfrm>
                <a:off x="4328" y="2639"/>
                <a:ext cx="886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de-DE" altLang="en-US" b="1">
                    <a:solidFill>
                      <a:srgbClr val="000000"/>
                    </a:solidFill>
                  </a:rPr>
                  <a:t>Conditions</a:t>
                </a:r>
              </a:p>
            </p:txBody>
          </p:sp>
          <p:sp>
            <p:nvSpPr>
              <p:cNvPr id="103495" name="Freeform 71"/>
              <p:cNvSpPr>
                <a:spLocks noChangeAspect="1"/>
              </p:cNvSpPr>
              <p:nvPr/>
            </p:nvSpPr>
            <p:spPr bwMode="auto">
              <a:xfrm>
                <a:off x="3655" y="2351"/>
                <a:ext cx="456" cy="309"/>
              </a:xfrm>
              <a:custGeom>
                <a:avLst/>
                <a:gdLst>
                  <a:gd name="T0" fmla="*/ 7 w 456"/>
                  <a:gd name="T1" fmla="*/ 10 h 309"/>
                  <a:gd name="T2" fmla="*/ 0 w 456"/>
                  <a:gd name="T3" fmla="*/ 20 h 309"/>
                  <a:gd name="T4" fmla="*/ 445 w 456"/>
                  <a:gd name="T5" fmla="*/ 309 h 309"/>
                  <a:gd name="T6" fmla="*/ 456 w 456"/>
                  <a:gd name="T7" fmla="*/ 292 h 309"/>
                  <a:gd name="T8" fmla="*/ 13 w 456"/>
                  <a:gd name="T9" fmla="*/ 0 h 309"/>
                  <a:gd name="T10" fmla="*/ 7 w 456"/>
                  <a:gd name="T11" fmla="*/ 1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6" h="309">
                    <a:moveTo>
                      <a:pt x="7" y="10"/>
                    </a:moveTo>
                    <a:lnTo>
                      <a:pt x="0" y="20"/>
                    </a:lnTo>
                    <a:lnTo>
                      <a:pt x="445" y="309"/>
                    </a:lnTo>
                    <a:lnTo>
                      <a:pt x="456" y="292"/>
                    </a:lnTo>
                    <a:lnTo>
                      <a:pt x="13" y="0"/>
                    </a:lnTo>
                    <a:lnTo>
                      <a:pt x="7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6" name="Freeform 72"/>
              <p:cNvSpPr>
                <a:spLocks noChangeAspect="1"/>
              </p:cNvSpPr>
              <p:nvPr/>
            </p:nvSpPr>
            <p:spPr bwMode="auto">
              <a:xfrm>
                <a:off x="3584" y="2309"/>
                <a:ext cx="149" cy="121"/>
              </a:xfrm>
              <a:custGeom>
                <a:avLst/>
                <a:gdLst>
                  <a:gd name="T0" fmla="*/ 63 w 149"/>
                  <a:gd name="T1" fmla="*/ 40 h 121"/>
                  <a:gd name="T2" fmla="*/ 0 w 149"/>
                  <a:gd name="T3" fmla="*/ 0 h 121"/>
                  <a:gd name="T4" fmla="*/ 96 w 149"/>
                  <a:gd name="T5" fmla="*/ 121 h 121"/>
                  <a:gd name="T6" fmla="*/ 96 w 149"/>
                  <a:gd name="T7" fmla="*/ 117 h 121"/>
                  <a:gd name="T8" fmla="*/ 96 w 149"/>
                  <a:gd name="T9" fmla="*/ 115 h 121"/>
                  <a:gd name="T10" fmla="*/ 96 w 149"/>
                  <a:gd name="T11" fmla="*/ 112 h 121"/>
                  <a:gd name="T12" fmla="*/ 96 w 149"/>
                  <a:gd name="T13" fmla="*/ 108 h 121"/>
                  <a:gd name="T14" fmla="*/ 96 w 149"/>
                  <a:gd name="T15" fmla="*/ 104 h 121"/>
                  <a:gd name="T16" fmla="*/ 97 w 149"/>
                  <a:gd name="T17" fmla="*/ 102 h 121"/>
                  <a:gd name="T18" fmla="*/ 97 w 149"/>
                  <a:gd name="T19" fmla="*/ 98 h 121"/>
                  <a:gd name="T20" fmla="*/ 99 w 149"/>
                  <a:gd name="T21" fmla="*/ 94 h 121"/>
                  <a:gd name="T22" fmla="*/ 99 w 149"/>
                  <a:gd name="T23" fmla="*/ 92 h 121"/>
                  <a:gd name="T24" fmla="*/ 101 w 149"/>
                  <a:gd name="T25" fmla="*/ 88 h 121"/>
                  <a:gd name="T26" fmla="*/ 101 w 149"/>
                  <a:gd name="T27" fmla="*/ 87 h 121"/>
                  <a:gd name="T28" fmla="*/ 103 w 149"/>
                  <a:gd name="T29" fmla="*/ 83 h 121"/>
                  <a:gd name="T30" fmla="*/ 103 w 149"/>
                  <a:gd name="T31" fmla="*/ 81 h 121"/>
                  <a:gd name="T32" fmla="*/ 105 w 149"/>
                  <a:gd name="T33" fmla="*/ 77 h 121"/>
                  <a:gd name="T34" fmla="*/ 107 w 149"/>
                  <a:gd name="T35" fmla="*/ 75 h 121"/>
                  <a:gd name="T36" fmla="*/ 109 w 149"/>
                  <a:gd name="T37" fmla="*/ 71 h 121"/>
                  <a:gd name="T38" fmla="*/ 111 w 149"/>
                  <a:gd name="T39" fmla="*/ 69 h 121"/>
                  <a:gd name="T40" fmla="*/ 113 w 149"/>
                  <a:gd name="T41" fmla="*/ 67 h 121"/>
                  <a:gd name="T42" fmla="*/ 115 w 149"/>
                  <a:gd name="T43" fmla="*/ 65 h 121"/>
                  <a:gd name="T44" fmla="*/ 117 w 149"/>
                  <a:gd name="T45" fmla="*/ 62 h 121"/>
                  <a:gd name="T46" fmla="*/ 119 w 149"/>
                  <a:gd name="T47" fmla="*/ 60 h 121"/>
                  <a:gd name="T48" fmla="*/ 120 w 149"/>
                  <a:gd name="T49" fmla="*/ 58 h 121"/>
                  <a:gd name="T50" fmla="*/ 122 w 149"/>
                  <a:gd name="T51" fmla="*/ 56 h 121"/>
                  <a:gd name="T52" fmla="*/ 126 w 149"/>
                  <a:gd name="T53" fmla="*/ 54 h 121"/>
                  <a:gd name="T54" fmla="*/ 128 w 149"/>
                  <a:gd name="T55" fmla="*/ 52 h 121"/>
                  <a:gd name="T56" fmla="*/ 130 w 149"/>
                  <a:gd name="T57" fmla="*/ 50 h 121"/>
                  <a:gd name="T58" fmla="*/ 134 w 149"/>
                  <a:gd name="T59" fmla="*/ 48 h 121"/>
                  <a:gd name="T60" fmla="*/ 136 w 149"/>
                  <a:gd name="T61" fmla="*/ 46 h 121"/>
                  <a:gd name="T62" fmla="*/ 140 w 149"/>
                  <a:gd name="T63" fmla="*/ 44 h 121"/>
                  <a:gd name="T64" fmla="*/ 142 w 149"/>
                  <a:gd name="T65" fmla="*/ 42 h 121"/>
                  <a:gd name="T66" fmla="*/ 145 w 149"/>
                  <a:gd name="T67" fmla="*/ 40 h 121"/>
                  <a:gd name="T68" fmla="*/ 149 w 149"/>
                  <a:gd name="T69" fmla="*/ 40 h 121"/>
                  <a:gd name="T70" fmla="*/ 0 w 149"/>
                  <a:gd name="T71" fmla="*/ 0 h 121"/>
                  <a:gd name="T72" fmla="*/ 63 w 149"/>
                  <a:gd name="T73" fmla="*/ 4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" h="121">
                    <a:moveTo>
                      <a:pt x="63" y="40"/>
                    </a:moveTo>
                    <a:lnTo>
                      <a:pt x="0" y="0"/>
                    </a:lnTo>
                    <a:lnTo>
                      <a:pt x="96" y="121"/>
                    </a:lnTo>
                    <a:lnTo>
                      <a:pt x="96" y="117"/>
                    </a:lnTo>
                    <a:lnTo>
                      <a:pt x="96" y="115"/>
                    </a:lnTo>
                    <a:lnTo>
                      <a:pt x="96" y="112"/>
                    </a:lnTo>
                    <a:lnTo>
                      <a:pt x="96" y="108"/>
                    </a:lnTo>
                    <a:lnTo>
                      <a:pt x="96" y="104"/>
                    </a:lnTo>
                    <a:lnTo>
                      <a:pt x="97" y="102"/>
                    </a:lnTo>
                    <a:lnTo>
                      <a:pt x="97" y="98"/>
                    </a:lnTo>
                    <a:lnTo>
                      <a:pt x="99" y="94"/>
                    </a:lnTo>
                    <a:lnTo>
                      <a:pt x="99" y="92"/>
                    </a:lnTo>
                    <a:lnTo>
                      <a:pt x="101" y="88"/>
                    </a:lnTo>
                    <a:lnTo>
                      <a:pt x="101" y="87"/>
                    </a:lnTo>
                    <a:lnTo>
                      <a:pt x="103" y="83"/>
                    </a:lnTo>
                    <a:lnTo>
                      <a:pt x="103" y="81"/>
                    </a:lnTo>
                    <a:lnTo>
                      <a:pt x="105" y="77"/>
                    </a:lnTo>
                    <a:lnTo>
                      <a:pt x="107" y="75"/>
                    </a:lnTo>
                    <a:lnTo>
                      <a:pt x="109" y="71"/>
                    </a:lnTo>
                    <a:lnTo>
                      <a:pt x="111" y="69"/>
                    </a:lnTo>
                    <a:lnTo>
                      <a:pt x="113" y="67"/>
                    </a:lnTo>
                    <a:lnTo>
                      <a:pt x="115" y="65"/>
                    </a:lnTo>
                    <a:lnTo>
                      <a:pt x="117" y="62"/>
                    </a:lnTo>
                    <a:lnTo>
                      <a:pt x="119" y="60"/>
                    </a:lnTo>
                    <a:lnTo>
                      <a:pt x="120" y="58"/>
                    </a:lnTo>
                    <a:lnTo>
                      <a:pt x="122" y="56"/>
                    </a:lnTo>
                    <a:lnTo>
                      <a:pt x="126" y="54"/>
                    </a:lnTo>
                    <a:lnTo>
                      <a:pt x="128" y="52"/>
                    </a:lnTo>
                    <a:lnTo>
                      <a:pt x="130" y="50"/>
                    </a:lnTo>
                    <a:lnTo>
                      <a:pt x="134" y="48"/>
                    </a:lnTo>
                    <a:lnTo>
                      <a:pt x="136" y="46"/>
                    </a:lnTo>
                    <a:lnTo>
                      <a:pt x="140" y="44"/>
                    </a:lnTo>
                    <a:lnTo>
                      <a:pt x="142" y="42"/>
                    </a:lnTo>
                    <a:lnTo>
                      <a:pt x="145" y="40"/>
                    </a:lnTo>
                    <a:lnTo>
                      <a:pt x="149" y="40"/>
                    </a:lnTo>
                    <a:lnTo>
                      <a:pt x="0" y="0"/>
                    </a:lnTo>
                    <a:lnTo>
                      <a:pt x="6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97" name="Group 73"/>
            <p:cNvGrpSpPr>
              <a:grpSpLocks noChangeAspect="1"/>
            </p:cNvGrpSpPr>
            <p:nvPr/>
          </p:nvGrpSpPr>
          <p:grpSpPr bwMode="auto">
            <a:xfrm>
              <a:off x="172" y="2437"/>
              <a:ext cx="1634" cy="761"/>
              <a:chOff x="269" y="2221"/>
              <a:chExt cx="1924" cy="827"/>
            </a:xfrm>
          </p:grpSpPr>
          <p:grpSp>
            <p:nvGrpSpPr>
              <p:cNvPr id="103498" name="Group 74"/>
              <p:cNvGrpSpPr>
                <a:grpSpLocks noChangeAspect="1"/>
              </p:cNvGrpSpPr>
              <p:nvPr/>
            </p:nvGrpSpPr>
            <p:grpSpPr bwMode="auto">
              <a:xfrm>
                <a:off x="269" y="2221"/>
                <a:ext cx="1423" cy="827"/>
                <a:chOff x="269" y="2221"/>
                <a:chExt cx="1423" cy="827"/>
              </a:xfrm>
            </p:grpSpPr>
            <p:sp>
              <p:nvSpPr>
                <p:cNvPr id="103499" name="Freeform 75"/>
                <p:cNvSpPr>
                  <a:spLocks noChangeAspect="1"/>
                </p:cNvSpPr>
                <p:nvPr/>
              </p:nvSpPr>
              <p:spPr bwMode="auto">
                <a:xfrm>
                  <a:off x="1166" y="2972"/>
                  <a:ext cx="106" cy="76"/>
                </a:xfrm>
                <a:custGeom>
                  <a:avLst/>
                  <a:gdLst>
                    <a:gd name="T0" fmla="*/ 94 w 106"/>
                    <a:gd name="T1" fmla="*/ 0 h 76"/>
                    <a:gd name="T2" fmla="*/ 106 w 106"/>
                    <a:gd name="T3" fmla="*/ 19 h 76"/>
                    <a:gd name="T4" fmla="*/ 12 w 106"/>
                    <a:gd name="T5" fmla="*/ 76 h 76"/>
                    <a:gd name="T6" fmla="*/ 0 w 106"/>
                    <a:gd name="T7" fmla="*/ 57 h 76"/>
                    <a:gd name="T8" fmla="*/ 94 w 106"/>
                    <a:gd name="T9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76">
                      <a:moveTo>
                        <a:pt x="94" y="0"/>
                      </a:moveTo>
                      <a:lnTo>
                        <a:pt x="106" y="19"/>
                      </a:lnTo>
                      <a:lnTo>
                        <a:pt x="12" y="76"/>
                      </a:lnTo>
                      <a:lnTo>
                        <a:pt x="0" y="57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00" name="Freeform 76"/>
                <p:cNvSpPr>
                  <a:spLocks noChangeAspect="1"/>
                </p:cNvSpPr>
                <p:nvPr/>
              </p:nvSpPr>
              <p:spPr bwMode="auto">
                <a:xfrm>
                  <a:off x="1508" y="2766"/>
                  <a:ext cx="107" cy="77"/>
                </a:xfrm>
                <a:custGeom>
                  <a:avLst/>
                  <a:gdLst>
                    <a:gd name="T0" fmla="*/ 96 w 107"/>
                    <a:gd name="T1" fmla="*/ 0 h 77"/>
                    <a:gd name="T2" fmla="*/ 107 w 107"/>
                    <a:gd name="T3" fmla="*/ 19 h 77"/>
                    <a:gd name="T4" fmla="*/ 11 w 107"/>
                    <a:gd name="T5" fmla="*/ 77 h 77"/>
                    <a:gd name="T6" fmla="*/ 0 w 107"/>
                    <a:gd name="T7" fmla="*/ 58 h 77"/>
                    <a:gd name="T8" fmla="*/ 96 w 107"/>
                    <a:gd name="T9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" h="77">
                      <a:moveTo>
                        <a:pt x="96" y="0"/>
                      </a:moveTo>
                      <a:lnTo>
                        <a:pt x="107" y="19"/>
                      </a:lnTo>
                      <a:lnTo>
                        <a:pt x="11" y="77"/>
                      </a:lnTo>
                      <a:lnTo>
                        <a:pt x="0" y="58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01" name="Freeform 77"/>
                <p:cNvSpPr>
                  <a:spLocks noChangeAspect="1"/>
                </p:cNvSpPr>
                <p:nvPr/>
              </p:nvSpPr>
              <p:spPr bwMode="auto">
                <a:xfrm>
                  <a:off x="269" y="2221"/>
                  <a:ext cx="1423" cy="791"/>
                </a:xfrm>
                <a:custGeom>
                  <a:avLst/>
                  <a:gdLst>
                    <a:gd name="T0" fmla="*/ 784 w 1423"/>
                    <a:gd name="T1" fmla="*/ 2 h 791"/>
                    <a:gd name="T2" fmla="*/ 888 w 1423"/>
                    <a:gd name="T3" fmla="*/ 11 h 791"/>
                    <a:gd name="T4" fmla="*/ 988 w 1423"/>
                    <a:gd name="T5" fmla="*/ 31 h 791"/>
                    <a:gd name="T6" fmla="*/ 1080 w 1423"/>
                    <a:gd name="T7" fmla="*/ 57 h 791"/>
                    <a:gd name="T8" fmla="*/ 1162 w 1423"/>
                    <a:gd name="T9" fmla="*/ 90 h 791"/>
                    <a:gd name="T10" fmla="*/ 1237 w 1423"/>
                    <a:gd name="T11" fmla="*/ 128 h 791"/>
                    <a:gd name="T12" fmla="*/ 1300 w 1423"/>
                    <a:gd name="T13" fmla="*/ 175 h 791"/>
                    <a:gd name="T14" fmla="*/ 1352 w 1423"/>
                    <a:gd name="T15" fmla="*/ 224 h 791"/>
                    <a:gd name="T16" fmla="*/ 1390 w 1423"/>
                    <a:gd name="T17" fmla="*/ 278 h 791"/>
                    <a:gd name="T18" fmla="*/ 1413 w 1423"/>
                    <a:gd name="T19" fmla="*/ 334 h 791"/>
                    <a:gd name="T20" fmla="*/ 1423 w 1423"/>
                    <a:gd name="T21" fmla="*/ 395 h 791"/>
                    <a:gd name="T22" fmla="*/ 1413 w 1423"/>
                    <a:gd name="T23" fmla="*/ 455 h 791"/>
                    <a:gd name="T24" fmla="*/ 1390 w 1423"/>
                    <a:gd name="T25" fmla="*/ 512 h 791"/>
                    <a:gd name="T26" fmla="*/ 1352 w 1423"/>
                    <a:gd name="T27" fmla="*/ 566 h 791"/>
                    <a:gd name="T28" fmla="*/ 1300 w 1423"/>
                    <a:gd name="T29" fmla="*/ 616 h 791"/>
                    <a:gd name="T30" fmla="*/ 1237 w 1423"/>
                    <a:gd name="T31" fmla="*/ 660 h 791"/>
                    <a:gd name="T32" fmla="*/ 1162 w 1423"/>
                    <a:gd name="T33" fmla="*/ 701 h 791"/>
                    <a:gd name="T34" fmla="*/ 1080 w 1423"/>
                    <a:gd name="T35" fmla="*/ 733 h 791"/>
                    <a:gd name="T36" fmla="*/ 988 w 1423"/>
                    <a:gd name="T37" fmla="*/ 758 h 791"/>
                    <a:gd name="T38" fmla="*/ 888 w 1423"/>
                    <a:gd name="T39" fmla="*/ 777 h 791"/>
                    <a:gd name="T40" fmla="*/ 784 w 1423"/>
                    <a:gd name="T41" fmla="*/ 789 h 791"/>
                    <a:gd name="T42" fmla="*/ 675 w 1423"/>
                    <a:gd name="T43" fmla="*/ 789 h 791"/>
                    <a:gd name="T44" fmla="*/ 567 w 1423"/>
                    <a:gd name="T45" fmla="*/ 781 h 791"/>
                    <a:gd name="T46" fmla="*/ 466 w 1423"/>
                    <a:gd name="T47" fmla="*/ 766 h 791"/>
                    <a:gd name="T48" fmla="*/ 372 w 1423"/>
                    <a:gd name="T49" fmla="*/ 743 h 791"/>
                    <a:gd name="T50" fmla="*/ 285 w 1423"/>
                    <a:gd name="T51" fmla="*/ 712 h 791"/>
                    <a:gd name="T52" fmla="*/ 209 w 1423"/>
                    <a:gd name="T53" fmla="*/ 674 h 791"/>
                    <a:gd name="T54" fmla="*/ 142 w 1423"/>
                    <a:gd name="T55" fmla="*/ 631 h 791"/>
                    <a:gd name="T56" fmla="*/ 86 w 1423"/>
                    <a:gd name="T57" fmla="*/ 583 h 791"/>
                    <a:gd name="T58" fmla="*/ 44 w 1423"/>
                    <a:gd name="T59" fmla="*/ 530 h 791"/>
                    <a:gd name="T60" fmla="*/ 15 w 1423"/>
                    <a:gd name="T61" fmla="*/ 474 h 791"/>
                    <a:gd name="T62" fmla="*/ 0 w 1423"/>
                    <a:gd name="T63" fmla="*/ 415 h 791"/>
                    <a:gd name="T64" fmla="*/ 3 w 1423"/>
                    <a:gd name="T65" fmla="*/ 355 h 791"/>
                    <a:gd name="T66" fmla="*/ 23 w 1423"/>
                    <a:gd name="T67" fmla="*/ 296 h 791"/>
                    <a:gd name="T68" fmla="*/ 55 w 1423"/>
                    <a:gd name="T69" fmla="*/ 242 h 791"/>
                    <a:gd name="T70" fmla="*/ 103 w 1423"/>
                    <a:gd name="T71" fmla="*/ 190 h 791"/>
                    <a:gd name="T72" fmla="*/ 163 w 1423"/>
                    <a:gd name="T73" fmla="*/ 144 h 791"/>
                    <a:gd name="T74" fmla="*/ 234 w 1423"/>
                    <a:gd name="T75" fmla="*/ 102 h 791"/>
                    <a:gd name="T76" fmla="*/ 314 w 1423"/>
                    <a:gd name="T77" fmla="*/ 67 h 791"/>
                    <a:gd name="T78" fmla="*/ 402 w 1423"/>
                    <a:gd name="T79" fmla="*/ 38 h 791"/>
                    <a:gd name="T80" fmla="*/ 500 w 1423"/>
                    <a:gd name="T81" fmla="*/ 17 h 791"/>
                    <a:gd name="T82" fmla="*/ 602 w 1423"/>
                    <a:gd name="T83" fmla="*/ 4 h 791"/>
                    <a:gd name="T84" fmla="*/ 711 w 1423"/>
                    <a:gd name="T85" fmla="*/ 0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423" h="791">
                      <a:moveTo>
                        <a:pt x="711" y="0"/>
                      </a:moveTo>
                      <a:lnTo>
                        <a:pt x="748" y="0"/>
                      </a:lnTo>
                      <a:lnTo>
                        <a:pt x="784" y="2"/>
                      </a:lnTo>
                      <a:lnTo>
                        <a:pt x="819" y="4"/>
                      </a:lnTo>
                      <a:lnTo>
                        <a:pt x="853" y="8"/>
                      </a:lnTo>
                      <a:lnTo>
                        <a:pt x="888" y="11"/>
                      </a:lnTo>
                      <a:lnTo>
                        <a:pt x="922" y="17"/>
                      </a:lnTo>
                      <a:lnTo>
                        <a:pt x="955" y="23"/>
                      </a:lnTo>
                      <a:lnTo>
                        <a:pt x="988" y="31"/>
                      </a:lnTo>
                      <a:lnTo>
                        <a:pt x="1018" y="38"/>
                      </a:lnTo>
                      <a:lnTo>
                        <a:pt x="1049" y="48"/>
                      </a:lnTo>
                      <a:lnTo>
                        <a:pt x="1080" y="57"/>
                      </a:lnTo>
                      <a:lnTo>
                        <a:pt x="1108" y="67"/>
                      </a:lnTo>
                      <a:lnTo>
                        <a:pt x="1135" y="79"/>
                      </a:lnTo>
                      <a:lnTo>
                        <a:pt x="1162" y="90"/>
                      </a:lnTo>
                      <a:lnTo>
                        <a:pt x="1189" y="102"/>
                      </a:lnTo>
                      <a:lnTo>
                        <a:pt x="1214" y="115"/>
                      </a:lnTo>
                      <a:lnTo>
                        <a:pt x="1237" y="128"/>
                      </a:lnTo>
                      <a:lnTo>
                        <a:pt x="1260" y="144"/>
                      </a:lnTo>
                      <a:lnTo>
                        <a:pt x="1281" y="159"/>
                      </a:lnTo>
                      <a:lnTo>
                        <a:pt x="1300" y="175"/>
                      </a:lnTo>
                      <a:lnTo>
                        <a:pt x="1319" y="190"/>
                      </a:lnTo>
                      <a:lnTo>
                        <a:pt x="1337" y="207"/>
                      </a:lnTo>
                      <a:lnTo>
                        <a:pt x="1352" y="224"/>
                      </a:lnTo>
                      <a:lnTo>
                        <a:pt x="1365" y="242"/>
                      </a:lnTo>
                      <a:lnTo>
                        <a:pt x="1379" y="259"/>
                      </a:lnTo>
                      <a:lnTo>
                        <a:pt x="1390" y="278"/>
                      </a:lnTo>
                      <a:lnTo>
                        <a:pt x="1400" y="296"/>
                      </a:lnTo>
                      <a:lnTo>
                        <a:pt x="1408" y="315"/>
                      </a:lnTo>
                      <a:lnTo>
                        <a:pt x="1413" y="334"/>
                      </a:lnTo>
                      <a:lnTo>
                        <a:pt x="1419" y="355"/>
                      </a:lnTo>
                      <a:lnTo>
                        <a:pt x="1421" y="374"/>
                      </a:lnTo>
                      <a:lnTo>
                        <a:pt x="1423" y="395"/>
                      </a:lnTo>
                      <a:lnTo>
                        <a:pt x="1421" y="415"/>
                      </a:lnTo>
                      <a:lnTo>
                        <a:pt x="1419" y="436"/>
                      </a:lnTo>
                      <a:lnTo>
                        <a:pt x="1413" y="455"/>
                      </a:lnTo>
                      <a:lnTo>
                        <a:pt x="1408" y="474"/>
                      </a:lnTo>
                      <a:lnTo>
                        <a:pt x="1400" y="493"/>
                      </a:lnTo>
                      <a:lnTo>
                        <a:pt x="1390" y="512"/>
                      </a:lnTo>
                      <a:lnTo>
                        <a:pt x="1379" y="530"/>
                      </a:lnTo>
                      <a:lnTo>
                        <a:pt x="1365" y="549"/>
                      </a:lnTo>
                      <a:lnTo>
                        <a:pt x="1352" y="566"/>
                      </a:lnTo>
                      <a:lnTo>
                        <a:pt x="1337" y="583"/>
                      </a:lnTo>
                      <a:lnTo>
                        <a:pt x="1319" y="599"/>
                      </a:lnTo>
                      <a:lnTo>
                        <a:pt x="1300" y="616"/>
                      </a:lnTo>
                      <a:lnTo>
                        <a:pt x="1281" y="631"/>
                      </a:lnTo>
                      <a:lnTo>
                        <a:pt x="1260" y="647"/>
                      </a:lnTo>
                      <a:lnTo>
                        <a:pt x="1237" y="660"/>
                      </a:lnTo>
                      <a:lnTo>
                        <a:pt x="1214" y="674"/>
                      </a:lnTo>
                      <a:lnTo>
                        <a:pt x="1189" y="687"/>
                      </a:lnTo>
                      <a:lnTo>
                        <a:pt x="1162" y="701"/>
                      </a:lnTo>
                      <a:lnTo>
                        <a:pt x="1135" y="712"/>
                      </a:lnTo>
                      <a:lnTo>
                        <a:pt x="1108" y="722"/>
                      </a:lnTo>
                      <a:lnTo>
                        <a:pt x="1080" y="733"/>
                      </a:lnTo>
                      <a:lnTo>
                        <a:pt x="1049" y="743"/>
                      </a:lnTo>
                      <a:lnTo>
                        <a:pt x="1018" y="751"/>
                      </a:lnTo>
                      <a:lnTo>
                        <a:pt x="988" y="758"/>
                      </a:lnTo>
                      <a:lnTo>
                        <a:pt x="955" y="766"/>
                      </a:lnTo>
                      <a:lnTo>
                        <a:pt x="922" y="772"/>
                      </a:lnTo>
                      <a:lnTo>
                        <a:pt x="888" y="777"/>
                      </a:lnTo>
                      <a:lnTo>
                        <a:pt x="853" y="781"/>
                      </a:lnTo>
                      <a:lnTo>
                        <a:pt x="819" y="785"/>
                      </a:lnTo>
                      <a:lnTo>
                        <a:pt x="784" y="789"/>
                      </a:lnTo>
                      <a:lnTo>
                        <a:pt x="748" y="789"/>
                      </a:lnTo>
                      <a:lnTo>
                        <a:pt x="711" y="791"/>
                      </a:lnTo>
                      <a:lnTo>
                        <a:pt x="675" y="789"/>
                      </a:lnTo>
                      <a:lnTo>
                        <a:pt x="638" y="789"/>
                      </a:lnTo>
                      <a:lnTo>
                        <a:pt x="602" y="785"/>
                      </a:lnTo>
                      <a:lnTo>
                        <a:pt x="567" y="781"/>
                      </a:lnTo>
                      <a:lnTo>
                        <a:pt x="533" y="777"/>
                      </a:lnTo>
                      <a:lnTo>
                        <a:pt x="500" y="772"/>
                      </a:lnTo>
                      <a:lnTo>
                        <a:pt x="466" y="766"/>
                      </a:lnTo>
                      <a:lnTo>
                        <a:pt x="435" y="758"/>
                      </a:lnTo>
                      <a:lnTo>
                        <a:pt x="402" y="751"/>
                      </a:lnTo>
                      <a:lnTo>
                        <a:pt x="372" y="743"/>
                      </a:lnTo>
                      <a:lnTo>
                        <a:pt x="343" y="733"/>
                      </a:lnTo>
                      <a:lnTo>
                        <a:pt x="314" y="722"/>
                      </a:lnTo>
                      <a:lnTo>
                        <a:pt x="285" y="712"/>
                      </a:lnTo>
                      <a:lnTo>
                        <a:pt x="259" y="701"/>
                      </a:lnTo>
                      <a:lnTo>
                        <a:pt x="234" y="687"/>
                      </a:lnTo>
                      <a:lnTo>
                        <a:pt x="209" y="674"/>
                      </a:lnTo>
                      <a:lnTo>
                        <a:pt x="184" y="660"/>
                      </a:lnTo>
                      <a:lnTo>
                        <a:pt x="163" y="647"/>
                      </a:lnTo>
                      <a:lnTo>
                        <a:pt x="142" y="631"/>
                      </a:lnTo>
                      <a:lnTo>
                        <a:pt x="120" y="616"/>
                      </a:lnTo>
                      <a:lnTo>
                        <a:pt x="103" y="599"/>
                      </a:lnTo>
                      <a:lnTo>
                        <a:pt x="86" y="583"/>
                      </a:lnTo>
                      <a:lnTo>
                        <a:pt x="71" y="566"/>
                      </a:lnTo>
                      <a:lnTo>
                        <a:pt x="55" y="549"/>
                      </a:lnTo>
                      <a:lnTo>
                        <a:pt x="44" y="530"/>
                      </a:lnTo>
                      <a:lnTo>
                        <a:pt x="32" y="512"/>
                      </a:lnTo>
                      <a:lnTo>
                        <a:pt x="23" y="493"/>
                      </a:lnTo>
                      <a:lnTo>
                        <a:pt x="15" y="474"/>
                      </a:lnTo>
                      <a:lnTo>
                        <a:pt x="7" y="455"/>
                      </a:lnTo>
                      <a:lnTo>
                        <a:pt x="3" y="436"/>
                      </a:lnTo>
                      <a:lnTo>
                        <a:pt x="0" y="415"/>
                      </a:lnTo>
                      <a:lnTo>
                        <a:pt x="0" y="395"/>
                      </a:lnTo>
                      <a:lnTo>
                        <a:pt x="0" y="374"/>
                      </a:lnTo>
                      <a:lnTo>
                        <a:pt x="3" y="355"/>
                      </a:lnTo>
                      <a:lnTo>
                        <a:pt x="7" y="334"/>
                      </a:lnTo>
                      <a:lnTo>
                        <a:pt x="15" y="315"/>
                      </a:lnTo>
                      <a:lnTo>
                        <a:pt x="23" y="296"/>
                      </a:lnTo>
                      <a:lnTo>
                        <a:pt x="32" y="278"/>
                      </a:lnTo>
                      <a:lnTo>
                        <a:pt x="44" y="259"/>
                      </a:lnTo>
                      <a:lnTo>
                        <a:pt x="55" y="242"/>
                      </a:lnTo>
                      <a:lnTo>
                        <a:pt x="71" y="224"/>
                      </a:lnTo>
                      <a:lnTo>
                        <a:pt x="86" y="207"/>
                      </a:lnTo>
                      <a:lnTo>
                        <a:pt x="103" y="190"/>
                      </a:lnTo>
                      <a:lnTo>
                        <a:pt x="120" y="175"/>
                      </a:lnTo>
                      <a:lnTo>
                        <a:pt x="142" y="159"/>
                      </a:lnTo>
                      <a:lnTo>
                        <a:pt x="163" y="144"/>
                      </a:lnTo>
                      <a:lnTo>
                        <a:pt x="184" y="128"/>
                      </a:lnTo>
                      <a:lnTo>
                        <a:pt x="209" y="115"/>
                      </a:lnTo>
                      <a:lnTo>
                        <a:pt x="234" y="102"/>
                      </a:lnTo>
                      <a:lnTo>
                        <a:pt x="259" y="90"/>
                      </a:lnTo>
                      <a:lnTo>
                        <a:pt x="285" y="79"/>
                      </a:lnTo>
                      <a:lnTo>
                        <a:pt x="314" y="67"/>
                      </a:lnTo>
                      <a:lnTo>
                        <a:pt x="343" y="57"/>
                      </a:lnTo>
                      <a:lnTo>
                        <a:pt x="372" y="48"/>
                      </a:lnTo>
                      <a:lnTo>
                        <a:pt x="402" y="38"/>
                      </a:lnTo>
                      <a:lnTo>
                        <a:pt x="435" y="31"/>
                      </a:lnTo>
                      <a:lnTo>
                        <a:pt x="466" y="23"/>
                      </a:lnTo>
                      <a:lnTo>
                        <a:pt x="500" y="17"/>
                      </a:lnTo>
                      <a:lnTo>
                        <a:pt x="533" y="11"/>
                      </a:lnTo>
                      <a:lnTo>
                        <a:pt x="567" y="8"/>
                      </a:lnTo>
                      <a:lnTo>
                        <a:pt x="602" y="4"/>
                      </a:lnTo>
                      <a:lnTo>
                        <a:pt x="638" y="2"/>
                      </a:lnTo>
                      <a:lnTo>
                        <a:pt x="675" y="0"/>
                      </a:lnTo>
                      <a:lnTo>
                        <a:pt x="711" y="0"/>
                      </a:lnTo>
                      <a:close/>
                    </a:path>
                  </a:pathLst>
                </a:custGeom>
                <a:solidFill>
                  <a:srgbClr val="CC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02" name="Freeform 78"/>
                <p:cNvSpPr>
                  <a:spLocks noChangeAspect="1"/>
                </p:cNvSpPr>
                <p:nvPr/>
              </p:nvSpPr>
              <p:spPr bwMode="auto">
                <a:xfrm>
                  <a:off x="269" y="2221"/>
                  <a:ext cx="1423" cy="791"/>
                </a:xfrm>
                <a:custGeom>
                  <a:avLst/>
                  <a:gdLst>
                    <a:gd name="T0" fmla="*/ 784 w 1423"/>
                    <a:gd name="T1" fmla="*/ 2 h 791"/>
                    <a:gd name="T2" fmla="*/ 888 w 1423"/>
                    <a:gd name="T3" fmla="*/ 11 h 791"/>
                    <a:gd name="T4" fmla="*/ 988 w 1423"/>
                    <a:gd name="T5" fmla="*/ 31 h 791"/>
                    <a:gd name="T6" fmla="*/ 1080 w 1423"/>
                    <a:gd name="T7" fmla="*/ 57 h 791"/>
                    <a:gd name="T8" fmla="*/ 1162 w 1423"/>
                    <a:gd name="T9" fmla="*/ 90 h 791"/>
                    <a:gd name="T10" fmla="*/ 1237 w 1423"/>
                    <a:gd name="T11" fmla="*/ 128 h 791"/>
                    <a:gd name="T12" fmla="*/ 1300 w 1423"/>
                    <a:gd name="T13" fmla="*/ 175 h 791"/>
                    <a:gd name="T14" fmla="*/ 1352 w 1423"/>
                    <a:gd name="T15" fmla="*/ 224 h 791"/>
                    <a:gd name="T16" fmla="*/ 1390 w 1423"/>
                    <a:gd name="T17" fmla="*/ 278 h 791"/>
                    <a:gd name="T18" fmla="*/ 1413 w 1423"/>
                    <a:gd name="T19" fmla="*/ 334 h 791"/>
                    <a:gd name="T20" fmla="*/ 1423 w 1423"/>
                    <a:gd name="T21" fmla="*/ 395 h 791"/>
                    <a:gd name="T22" fmla="*/ 1413 w 1423"/>
                    <a:gd name="T23" fmla="*/ 455 h 791"/>
                    <a:gd name="T24" fmla="*/ 1390 w 1423"/>
                    <a:gd name="T25" fmla="*/ 512 h 791"/>
                    <a:gd name="T26" fmla="*/ 1352 w 1423"/>
                    <a:gd name="T27" fmla="*/ 566 h 791"/>
                    <a:gd name="T28" fmla="*/ 1300 w 1423"/>
                    <a:gd name="T29" fmla="*/ 616 h 791"/>
                    <a:gd name="T30" fmla="*/ 1237 w 1423"/>
                    <a:gd name="T31" fmla="*/ 660 h 791"/>
                    <a:gd name="T32" fmla="*/ 1162 w 1423"/>
                    <a:gd name="T33" fmla="*/ 701 h 791"/>
                    <a:gd name="T34" fmla="*/ 1080 w 1423"/>
                    <a:gd name="T35" fmla="*/ 733 h 791"/>
                    <a:gd name="T36" fmla="*/ 988 w 1423"/>
                    <a:gd name="T37" fmla="*/ 758 h 791"/>
                    <a:gd name="T38" fmla="*/ 888 w 1423"/>
                    <a:gd name="T39" fmla="*/ 777 h 791"/>
                    <a:gd name="T40" fmla="*/ 784 w 1423"/>
                    <a:gd name="T41" fmla="*/ 789 h 791"/>
                    <a:gd name="T42" fmla="*/ 675 w 1423"/>
                    <a:gd name="T43" fmla="*/ 789 h 791"/>
                    <a:gd name="T44" fmla="*/ 567 w 1423"/>
                    <a:gd name="T45" fmla="*/ 781 h 791"/>
                    <a:gd name="T46" fmla="*/ 466 w 1423"/>
                    <a:gd name="T47" fmla="*/ 766 h 791"/>
                    <a:gd name="T48" fmla="*/ 372 w 1423"/>
                    <a:gd name="T49" fmla="*/ 743 h 791"/>
                    <a:gd name="T50" fmla="*/ 285 w 1423"/>
                    <a:gd name="T51" fmla="*/ 712 h 791"/>
                    <a:gd name="T52" fmla="*/ 209 w 1423"/>
                    <a:gd name="T53" fmla="*/ 674 h 791"/>
                    <a:gd name="T54" fmla="*/ 142 w 1423"/>
                    <a:gd name="T55" fmla="*/ 631 h 791"/>
                    <a:gd name="T56" fmla="*/ 86 w 1423"/>
                    <a:gd name="T57" fmla="*/ 583 h 791"/>
                    <a:gd name="T58" fmla="*/ 44 w 1423"/>
                    <a:gd name="T59" fmla="*/ 530 h 791"/>
                    <a:gd name="T60" fmla="*/ 15 w 1423"/>
                    <a:gd name="T61" fmla="*/ 474 h 791"/>
                    <a:gd name="T62" fmla="*/ 0 w 1423"/>
                    <a:gd name="T63" fmla="*/ 415 h 791"/>
                    <a:gd name="T64" fmla="*/ 3 w 1423"/>
                    <a:gd name="T65" fmla="*/ 355 h 791"/>
                    <a:gd name="T66" fmla="*/ 23 w 1423"/>
                    <a:gd name="T67" fmla="*/ 296 h 791"/>
                    <a:gd name="T68" fmla="*/ 55 w 1423"/>
                    <a:gd name="T69" fmla="*/ 242 h 791"/>
                    <a:gd name="T70" fmla="*/ 103 w 1423"/>
                    <a:gd name="T71" fmla="*/ 190 h 791"/>
                    <a:gd name="T72" fmla="*/ 163 w 1423"/>
                    <a:gd name="T73" fmla="*/ 144 h 791"/>
                    <a:gd name="T74" fmla="*/ 234 w 1423"/>
                    <a:gd name="T75" fmla="*/ 102 h 791"/>
                    <a:gd name="T76" fmla="*/ 314 w 1423"/>
                    <a:gd name="T77" fmla="*/ 67 h 791"/>
                    <a:gd name="T78" fmla="*/ 402 w 1423"/>
                    <a:gd name="T79" fmla="*/ 38 h 791"/>
                    <a:gd name="T80" fmla="*/ 500 w 1423"/>
                    <a:gd name="T81" fmla="*/ 17 h 791"/>
                    <a:gd name="T82" fmla="*/ 602 w 1423"/>
                    <a:gd name="T83" fmla="*/ 4 h 791"/>
                    <a:gd name="T84" fmla="*/ 711 w 1423"/>
                    <a:gd name="T85" fmla="*/ 0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423" h="791">
                      <a:moveTo>
                        <a:pt x="711" y="0"/>
                      </a:moveTo>
                      <a:lnTo>
                        <a:pt x="748" y="0"/>
                      </a:lnTo>
                      <a:lnTo>
                        <a:pt x="784" y="2"/>
                      </a:lnTo>
                      <a:lnTo>
                        <a:pt x="819" y="4"/>
                      </a:lnTo>
                      <a:lnTo>
                        <a:pt x="853" y="8"/>
                      </a:lnTo>
                      <a:lnTo>
                        <a:pt x="888" y="11"/>
                      </a:lnTo>
                      <a:lnTo>
                        <a:pt x="922" y="17"/>
                      </a:lnTo>
                      <a:lnTo>
                        <a:pt x="955" y="23"/>
                      </a:lnTo>
                      <a:lnTo>
                        <a:pt x="988" y="31"/>
                      </a:lnTo>
                      <a:lnTo>
                        <a:pt x="1018" y="38"/>
                      </a:lnTo>
                      <a:lnTo>
                        <a:pt x="1049" y="48"/>
                      </a:lnTo>
                      <a:lnTo>
                        <a:pt x="1080" y="57"/>
                      </a:lnTo>
                      <a:lnTo>
                        <a:pt x="1108" y="67"/>
                      </a:lnTo>
                      <a:lnTo>
                        <a:pt x="1135" y="79"/>
                      </a:lnTo>
                      <a:lnTo>
                        <a:pt x="1162" y="90"/>
                      </a:lnTo>
                      <a:lnTo>
                        <a:pt x="1189" y="102"/>
                      </a:lnTo>
                      <a:lnTo>
                        <a:pt x="1214" y="115"/>
                      </a:lnTo>
                      <a:lnTo>
                        <a:pt x="1237" y="128"/>
                      </a:lnTo>
                      <a:lnTo>
                        <a:pt x="1260" y="144"/>
                      </a:lnTo>
                      <a:lnTo>
                        <a:pt x="1281" y="159"/>
                      </a:lnTo>
                      <a:lnTo>
                        <a:pt x="1300" y="175"/>
                      </a:lnTo>
                      <a:lnTo>
                        <a:pt x="1319" y="190"/>
                      </a:lnTo>
                      <a:lnTo>
                        <a:pt x="1337" y="207"/>
                      </a:lnTo>
                      <a:lnTo>
                        <a:pt x="1352" y="224"/>
                      </a:lnTo>
                      <a:lnTo>
                        <a:pt x="1365" y="242"/>
                      </a:lnTo>
                      <a:lnTo>
                        <a:pt x="1379" y="259"/>
                      </a:lnTo>
                      <a:lnTo>
                        <a:pt x="1390" y="278"/>
                      </a:lnTo>
                      <a:lnTo>
                        <a:pt x="1400" y="296"/>
                      </a:lnTo>
                      <a:lnTo>
                        <a:pt x="1408" y="315"/>
                      </a:lnTo>
                      <a:lnTo>
                        <a:pt x="1413" y="334"/>
                      </a:lnTo>
                      <a:lnTo>
                        <a:pt x="1419" y="355"/>
                      </a:lnTo>
                      <a:lnTo>
                        <a:pt x="1421" y="374"/>
                      </a:lnTo>
                      <a:lnTo>
                        <a:pt x="1423" y="395"/>
                      </a:lnTo>
                      <a:lnTo>
                        <a:pt x="1421" y="415"/>
                      </a:lnTo>
                      <a:lnTo>
                        <a:pt x="1419" y="436"/>
                      </a:lnTo>
                      <a:lnTo>
                        <a:pt x="1413" y="455"/>
                      </a:lnTo>
                      <a:lnTo>
                        <a:pt x="1408" y="474"/>
                      </a:lnTo>
                      <a:lnTo>
                        <a:pt x="1400" y="493"/>
                      </a:lnTo>
                      <a:lnTo>
                        <a:pt x="1390" y="512"/>
                      </a:lnTo>
                      <a:lnTo>
                        <a:pt x="1379" y="530"/>
                      </a:lnTo>
                      <a:lnTo>
                        <a:pt x="1365" y="549"/>
                      </a:lnTo>
                      <a:lnTo>
                        <a:pt x="1352" y="566"/>
                      </a:lnTo>
                      <a:lnTo>
                        <a:pt x="1337" y="583"/>
                      </a:lnTo>
                      <a:lnTo>
                        <a:pt x="1319" y="599"/>
                      </a:lnTo>
                      <a:lnTo>
                        <a:pt x="1300" y="616"/>
                      </a:lnTo>
                      <a:lnTo>
                        <a:pt x="1281" y="631"/>
                      </a:lnTo>
                      <a:lnTo>
                        <a:pt x="1260" y="647"/>
                      </a:lnTo>
                      <a:lnTo>
                        <a:pt x="1237" y="660"/>
                      </a:lnTo>
                      <a:lnTo>
                        <a:pt x="1214" y="674"/>
                      </a:lnTo>
                      <a:lnTo>
                        <a:pt x="1189" y="687"/>
                      </a:lnTo>
                      <a:lnTo>
                        <a:pt x="1162" y="701"/>
                      </a:lnTo>
                      <a:lnTo>
                        <a:pt x="1135" y="712"/>
                      </a:lnTo>
                      <a:lnTo>
                        <a:pt x="1108" y="722"/>
                      </a:lnTo>
                      <a:lnTo>
                        <a:pt x="1080" y="733"/>
                      </a:lnTo>
                      <a:lnTo>
                        <a:pt x="1049" y="743"/>
                      </a:lnTo>
                      <a:lnTo>
                        <a:pt x="1018" y="751"/>
                      </a:lnTo>
                      <a:lnTo>
                        <a:pt x="988" y="758"/>
                      </a:lnTo>
                      <a:lnTo>
                        <a:pt x="955" y="766"/>
                      </a:lnTo>
                      <a:lnTo>
                        <a:pt x="922" y="772"/>
                      </a:lnTo>
                      <a:lnTo>
                        <a:pt x="888" y="777"/>
                      </a:lnTo>
                      <a:lnTo>
                        <a:pt x="853" y="781"/>
                      </a:lnTo>
                      <a:lnTo>
                        <a:pt x="819" y="785"/>
                      </a:lnTo>
                      <a:lnTo>
                        <a:pt x="784" y="789"/>
                      </a:lnTo>
                      <a:lnTo>
                        <a:pt x="748" y="789"/>
                      </a:lnTo>
                      <a:lnTo>
                        <a:pt x="711" y="791"/>
                      </a:lnTo>
                      <a:lnTo>
                        <a:pt x="675" y="789"/>
                      </a:lnTo>
                      <a:lnTo>
                        <a:pt x="638" y="789"/>
                      </a:lnTo>
                      <a:lnTo>
                        <a:pt x="602" y="785"/>
                      </a:lnTo>
                      <a:lnTo>
                        <a:pt x="567" y="781"/>
                      </a:lnTo>
                      <a:lnTo>
                        <a:pt x="533" y="777"/>
                      </a:lnTo>
                      <a:lnTo>
                        <a:pt x="500" y="772"/>
                      </a:lnTo>
                      <a:lnTo>
                        <a:pt x="466" y="766"/>
                      </a:lnTo>
                      <a:lnTo>
                        <a:pt x="435" y="758"/>
                      </a:lnTo>
                      <a:lnTo>
                        <a:pt x="402" y="751"/>
                      </a:lnTo>
                      <a:lnTo>
                        <a:pt x="372" y="743"/>
                      </a:lnTo>
                      <a:lnTo>
                        <a:pt x="343" y="733"/>
                      </a:lnTo>
                      <a:lnTo>
                        <a:pt x="314" y="722"/>
                      </a:lnTo>
                      <a:lnTo>
                        <a:pt x="285" y="712"/>
                      </a:lnTo>
                      <a:lnTo>
                        <a:pt x="259" y="701"/>
                      </a:lnTo>
                      <a:lnTo>
                        <a:pt x="234" y="687"/>
                      </a:lnTo>
                      <a:lnTo>
                        <a:pt x="209" y="674"/>
                      </a:lnTo>
                      <a:lnTo>
                        <a:pt x="184" y="660"/>
                      </a:lnTo>
                      <a:lnTo>
                        <a:pt x="163" y="647"/>
                      </a:lnTo>
                      <a:lnTo>
                        <a:pt x="142" y="631"/>
                      </a:lnTo>
                      <a:lnTo>
                        <a:pt x="120" y="616"/>
                      </a:lnTo>
                      <a:lnTo>
                        <a:pt x="103" y="599"/>
                      </a:lnTo>
                      <a:lnTo>
                        <a:pt x="86" y="583"/>
                      </a:lnTo>
                      <a:lnTo>
                        <a:pt x="71" y="566"/>
                      </a:lnTo>
                      <a:lnTo>
                        <a:pt x="55" y="549"/>
                      </a:lnTo>
                      <a:lnTo>
                        <a:pt x="44" y="530"/>
                      </a:lnTo>
                      <a:lnTo>
                        <a:pt x="32" y="512"/>
                      </a:lnTo>
                      <a:lnTo>
                        <a:pt x="23" y="493"/>
                      </a:lnTo>
                      <a:lnTo>
                        <a:pt x="15" y="474"/>
                      </a:lnTo>
                      <a:lnTo>
                        <a:pt x="7" y="455"/>
                      </a:lnTo>
                      <a:lnTo>
                        <a:pt x="3" y="436"/>
                      </a:lnTo>
                      <a:lnTo>
                        <a:pt x="0" y="415"/>
                      </a:lnTo>
                      <a:lnTo>
                        <a:pt x="0" y="395"/>
                      </a:lnTo>
                      <a:lnTo>
                        <a:pt x="0" y="374"/>
                      </a:lnTo>
                      <a:lnTo>
                        <a:pt x="3" y="355"/>
                      </a:lnTo>
                      <a:lnTo>
                        <a:pt x="7" y="334"/>
                      </a:lnTo>
                      <a:lnTo>
                        <a:pt x="15" y="315"/>
                      </a:lnTo>
                      <a:lnTo>
                        <a:pt x="23" y="296"/>
                      </a:lnTo>
                      <a:lnTo>
                        <a:pt x="32" y="278"/>
                      </a:lnTo>
                      <a:lnTo>
                        <a:pt x="44" y="259"/>
                      </a:lnTo>
                      <a:lnTo>
                        <a:pt x="55" y="242"/>
                      </a:lnTo>
                      <a:lnTo>
                        <a:pt x="71" y="224"/>
                      </a:lnTo>
                      <a:lnTo>
                        <a:pt x="86" y="207"/>
                      </a:lnTo>
                      <a:lnTo>
                        <a:pt x="103" y="190"/>
                      </a:lnTo>
                      <a:lnTo>
                        <a:pt x="120" y="175"/>
                      </a:lnTo>
                      <a:lnTo>
                        <a:pt x="142" y="159"/>
                      </a:lnTo>
                      <a:lnTo>
                        <a:pt x="163" y="144"/>
                      </a:lnTo>
                      <a:lnTo>
                        <a:pt x="184" y="128"/>
                      </a:lnTo>
                      <a:lnTo>
                        <a:pt x="209" y="115"/>
                      </a:lnTo>
                      <a:lnTo>
                        <a:pt x="234" y="102"/>
                      </a:lnTo>
                      <a:lnTo>
                        <a:pt x="259" y="90"/>
                      </a:lnTo>
                      <a:lnTo>
                        <a:pt x="285" y="79"/>
                      </a:lnTo>
                      <a:lnTo>
                        <a:pt x="314" y="67"/>
                      </a:lnTo>
                      <a:lnTo>
                        <a:pt x="343" y="57"/>
                      </a:lnTo>
                      <a:lnTo>
                        <a:pt x="372" y="48"/>
                      </a:lnTo>
                      <a:lnTo>
                        <a:pt x="402" y="38"/>
                      </a:lnTo>
                      <a:lnTo>
                        <a:pt x="435" y="31"/>
                      </a:lnTo>
                      <a:lnTo>
                        <a:pt x="466" y="23"/>
                      </a:lnTo>
                      <a:lnTo>
                        <a:pt x="500" y="17"/>
                      </a:lnTo>
                      <a:lnTo>
                        <a:pt x="533" y="11"/>
                      </a:lnTo>
                      <a:lnTo>
                        <a:pt x="567" y="8"/>
                      </a:lnTo>
                      <a:lnTo>
                        <a:pt x="602" y="4"/>
                      </a:lnTo>
                      <a:lnTo>
                        <a:pt x="638" y="2"/>
                      </a:lnTo>
                      <a:lnTo>
                        <a:pt x="675" y="0"/>
                      </a:lnTo>
                      <a:lnTo>
                        <a:pt x="71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03" name="Rectangl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449" y="2461"/>
                  <a:ext cx="1177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Clr>
                      <a:schemeClr val="tx1"/>
                    </a:buClr>
                  </a:pPr>
                  <a:r>
                    <a:rPr lang="de-DE" altLang="en-US" b="1">
                      <a:solidFill>
                        <a:srgbClr val="000000"/>
                      </a:solidFill>
                    </a:rPr>
                    <a:t>Environmental</a:t>
                  </a:r>
                  <a:endParaRPr lang="de-DE" altLang="en-US" sz="2000" b="1"/>
                </a:p>
              </p:txBody>
            </p:sp>
            <p:sp>
              <p:nvSpPr>
                <p:cNvPr id="103504" name="Rectangl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584" y="2639"/>
                  <a:ext cx="886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Clr>
                      <a:schemeClr val="tx1"/>
                    </a:buClr>
                  </a:pPr>
                  <a:r>
                    <a:rPr lang="de-DE" altLang="en-US" b="1">
                      <a:solidFill>
                        <a:srgbClr val="000000"/>
                      </a:solidFill>
                    </a:rPr>
                    <a:t>Conditions</a:t>
                  </a:r>
                  <a:endParaRPr lang="de-DE" altLang="en-US" sz="2000" b="1"/>
                </a:p>
              </p:txBody>
            </p:sp>
          </p:grpSp>
          <p:sp>
            <p:nvSpPr>
              <p:cNvPr id="103505" name="Freeform 81"/>
              <p:cNvSpPr>
                <a:spLocks noChangeAspect="1"/>
              </p:cNvSpPr>
              <p:nvPr/>
            </p:nvSpPr>
            <p:spPr bwMode="auto">
              <a:xfrm>
                <a:off x="1642" y="2349"/>
                <a:ext cx="478" cy="298"/>
              </a:xfrm>
              <a:custGeom>
                <a:avLst/>
                <a:gdLst>
                  <a:gd name="T0" fmla="*/ 472 w 478"/>
                  <a:gd name="T1" fmla="*/ 10 h 298"/>
                  <a:gd name="T2" fmla="*/ 466 w 478"/>
                  <a:gd name="T3" fmla="*/ 0 h 298"/>
                  <a:gd name="T4" fmla="*/ 0 w 478"/>
                  <a:gd name="T5" fmla="*/ 279 h 298"/>
                  <a:gd name="T6" fmla="*/ 12 w 478"/>
                  <a:gd name="T7" fmla="*/ 298 h 298"/>
                  <a:gd name="T8" fmla="*/ 478 w 478"/>
                  <a:gd name="T9" fmla="*/ 20 h 298"/>
                  <a:gd name="T10" fmla="*/ 472 w 478"/>
                  <a:gd name="T11" fmla="*/ 1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8" h="298">
                    <a:moveTo>
                      <a:pt x="472" y="10"/>
                    </a:moveTo>
                    <a:lnTo>
                      <a:pt x="466" y="0"/>
                    </a:lnTo>
                    <a:lnTo>
                      <a:pt x="0" y="279"/>
                    </a:lnTo>
                    <a:lnTo>
                      <a:pt x="12" y="298"/>
                    </a:lnTo>
                    <a:lnTo>
                      <a:pt x="478" y="20"/>
                    </a:lnTo>
                    <a:lnTo>
                      <a:pt x="472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06" name="Freeform 82"/>
              <p:cNvSpPr>
                <a:spLocks noChangeAspect="1"/>
              </p:cNvSpPr>
              <p:nvPr/>
            </p:nvSpPr>
            <p:spPr bwMode="auto">
              <a:xfrm>
                <a:off x="2043" y="2311"/>
                <a:ext cx="150" cy="117"/>
              </a:xfrm>
              <a:custGeom>
                <a:avLst/>
                <a:gdLst>
                  <a:gd name="T0" fmla="*/ 86 w 150"/>
                  <a:gd name="T1" fmla="*/ 38 h 117"/>
                  <a:gd name="T2" fmla="*/ 150 w 150"/>
                  <a:gd name="T3" fmla="*/ 0 h 117"/>
                  <a:gd name="T4" fmla="*/ 0 w 150"/>
                  <a:gd name="T5" fmla="*/ 33 h 117"/>
                  <a:gd name="T6" fmla="*/ 4 w 150"/>
                  <a:gd name="T7" fmla="*/ 35 h 117"/>
                  <a:gd name="T8" fmla="*/ 6 w 150"/>
                  <a:gd name="T9" fmla="*/ 37 h 117"/>
                  <a:gd name="T10" fmla="*/ 10 w 150"/>
                  <a:gd name="T11" fmla="*/ 38 h 117"/>
                  <a:gd name="T12" fmla="*/ 12 w 150"/>
                  <a:gd name="T13" fmla="*/ 40 h 117"/>
                  <a:gd name="T14" fmla="*/ 15 w 150"/>
                  <a:gd name="T15" fmla="*/ 42 h 117"/>
                  <a:gd name="T16" fmla="*/ 17 w 150"/>
                  <a:gd name="T17" fmla="*/ 44 h 117"/>
                  <a:gd name="T18" fmla="*/ 19 w 150"/>
                  <a:gd name="T19" fmla="*/ 46 h 117"/>
                  <a:gd name="T20" fmla="*/ 23 w 150"/>
                  <a:gd name="T21" fmla="*/ 48 h 117"/>
                  <a:gd name="T22" fmla="*/ 25 w 150"/>
                  <a:gd name="T23" fmla="*/ 50 h 117"/>
                  <a:gd name="T24" fmla="*/ 27 w 150"/>
                  <a:gd name="T25" fmla="*/ 52 h 117"/>
                  <a:gd name="T26" fmla="*/ 29 w 150"/>
                  <a:gd name="T27" fmla="*/ 54 h 117"/>
                  <a:gd name="T28" fmla="*/ 31 w 150"/>
                  <a:gd name="T29" fmla="*/ 56 h 117"/>
                  <a:gd name="T30" fmla="*/ 33 w 150"/>
                  <a:gd name="T31" fmla="*/ 60 h 117"/>
                  <a:gd name="T32" fmla="*/ 35 w 150"/>
                  <a:gd name="T33" fmla="*/ 62 h 117"/>
                  <a:gd name="T34" fmla="*/ 37 w 150"/>
                  <a:gd name="T35" fmla="*/ 63 h 117"/>
                  <a:gd name="T36" fmla="*/ 38 w 150"/>
                  <a:gd name="T37" fmla="*/ 67 h 117"/>
                  <a:gd name="T38" fmla="*/ 40 w 150"/>
                  <a:gd name="T39" fmla="*/ 69 h 117"/>
                  <a:gd name="T40" fmla="*/ 42 w 150"/>
                  <a:gd name="T41" fmla="*/ 71 h 117"/>
                  <a:gd name="T42" fmla="*/ 42 w 150"/>
                  <a:gd name="T43" fmla="*/ 75 h 117"/>
                  <a:gd name="T44" fmla="*/ 44 w 150"/>
                  <a:gd name="T45" fmla="*/ 77 h 117"/>
                  <a:gd name="T46" fmla="*/ 44 w 150"/>
                  <a:gd name="T47" fmla="*/ 81 h 117"/>
                  <a:gd name="T48" fmla="*/ 46 w 150"/>
                  <a:gd name="T49" fmla="*/ 83 h 117"/>
                  <a:gd name="T50" fmla="*/ 46 w 150"/>
                  <a:gd name="T51" fmla="*/ 86 h 117"/>
                  <a:gd name="T52" fmla="*/ 48 w 150"/>
                  <a:gd name="T53" fmla="*/ 90 h 117"/>
                  <a:gd name="T54" fmla="*/ 48 w 150"/>
                  <a:gd name="T55" fmla="*/ 92 h 117"/>
                  <a:gd name="T56" fmla="*/ 48 w 150"/>
                  <a:gd name="T57" fmla="*/ 96 h 117"/>
                  <a:gd name="T58" fmla="*/ 50 w 150"/>
                  <a:gd name="T59" fmla="*/ 100 h 117"/>
                  <a:gd name="T60" fmla="*/ 50 w 150"/>
                  <a:gd name="T61" fmla="*/ 102 h 117"/>
                  <a:gd name="T62" fmla="*/ 50 w 150"/>
                  <a:gd name="T63" fmla="*/ 106 h 117"/>
                  <a:gd name="T64" fmla="*/ 50 w 150"/>
                  <a:gd name="T65" fmla="*/ 110 h 117"/>
                  <a:gd name="T66" fmla="*/ 50 w 150"/>
                  <a:gd name="T67" fmla="*/ 113 h 117"/>
                  <a:gd name="T68" fmla="*/ 50 w 150"/>
                  <a:gd name="T69" fmla="*/ 117 h 117"/>
                  <a:gd name="T70" fmla="*/ 150 w 150"/>
                  <a:gd name="T71" fmla="*/ 0 h 117"/>
                  <a:gd name="T72" fmla="*/ 86 w 150"/>
                  <a:gd name="T73" fmla="*/ 3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0" h="117">
                    <a:moveTo>
                      <a:pt x="86" y="38"/>
                    </a:moveTo>
                    <a:lnTo>
                      <a:pt x="150" y="0"/>
                    </a:lnTo>
                    <a:lnTo>
                      <a:pt x="0" y="33"/>
                    </a:lnTo>
                    <a:lnTo>
                      <a:pt x="4" y="35"/>
                    </a:lnTo>
                    <a:lnTo>
                      <a:pt x="6" y="37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15" y="42"/>
                    </a:lnTo>
                    <a:lnTo>
                      <a:pt x="17" y="44"/>
                    </a:lnTo>
                    <a:lnTo>
                      <a:pt x="19" y="46"/>
                    </a:lnTo>
                    <a:lnTo>
                      <a:pt x="23" y="48"/>
                    </a:lnTo>
                    <a:lnTo>
                      <a:pt x="25" y="50"/>
                    </a:lnTo>
                    <a:lnTo>
                      <a:pt x="27" y="52"/>
                    </a:lnTo>
                    <a:lnTo>
                      <a:pt x="29" y="54"/>
                    </a:lnTo>
                    <a:lnTo>
                      <a:pt x="31" y="56"/>
                    </a:lnTo>
                    <a:lnTo>
                      <a:pt x="33" y="60"/>
                    </a:lnTo>
                    <a:lnTo>
                      <a:pt x="35" y="62"/>
                    </a:lnTo>
                    <a:lnTo>
                      <a:pt x="37" y="63"/>
                    </a:lnTo>
                    <a:lnTo>
                      <a:pt x="38" y="67"/>
                    </a:lnTo>
                    <a:lnTo>
                      <a:pt x="40" y="69"/>
                    </a:lnTo>
                    <a:lnTo>
                      <a:pt x="42" y="71"/>
                    </a:lnTo>
                    <a:lnTo>
                      <a:pt x="42" y="75"/>
                    </a:lnTo>
                    <a:lnTo>
                      <a:pt x="44" y="77"/>
                    </a:lnTo>
                    <a:lnTo>
                      <a:pt x="44" y="81"/>
                    </a:lnTo>
                    <a:lnTo>
                      <a:pt x="46" y="83"/>
                    </a:lnTo>
                    <a:lnTo>
                      <a:pt x="46" y="86"/>
                    </a:lnTo>
                    <a:lnTo>
                      <a:pt x="48" y="90"/>
                    </a:lnTo>
                    <a:lnTo>
                      <a:pt x="48" y="92"/>
                    </a:lnTo>
                    <a:lnTo>
                      <a:pt x="48" y="96"/>
                    </a:lnTo>
                    <a:lnTo>
                      <a:pt x="50" y="100"/>
                    </a:lnTo>
                    <a:lnTo>
                      <a:pt x="50" y="102"/>
                    </a:lnTo>
                    <a:lnTo>
                      <a:pt x="50" y="106"/>
                    </a:lnTo>
                    <a:lnTo>
                      <a:pt x="50" y="110"/>
                    </a:lnTo>
                    <a:lnTo>
                      <a:pt x="50" y="113"/>
                    </a:lnTo>
                    <a:lnTo>
                      <a:pt x="50" y="117"/>
                    </a:lnTo>
                    <a:lnTo>
                      <a:pt x="150" y="0"/>
                    </a:lnTo>
                    <a:lnTo>
                      <a:pt x="86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Where it All Begins:</a:t>
            </a:r>
            <a:br>
              <a:rPr lang="en-US" altLang="en-US" sz="2400"/>
            </a:br>
            <a:r>
              <a:rPr lang="en-US" altLang="en-US" sz="2400"/>
              <a:t>Real Communication Situation</a:t>
            </a:r>
            <a:endParaRPr lang="de-DE" altLang="en-US" sz="2400"/>
          </a:p>
        </p:txBody>
      </p:sp>
      <p:pic>
        <p:nvPicPr>
          <p:cNvPr id="522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4893" y="1556792"/>
            <a:ext cx="6251444" cy="404232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6E0D-C20D-4FAC-8244-7C79A027BA07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Motivation for Multimedia Quality - 1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Quality as perceived by the User</a:t>
            </a:r>
            <a:r>
              <a:rPr lang="en-GB" altLang="en-US"/>
              <a:t> </a:t>
            </a:r>
          </a:p>
          <a:p>
            <a:pPr lvl="1"/>
            <a:r>
              <a:rPr lang="en-GB" altLang="en-US"/>
              <a:t>A Promotional Factor for the Market</a:t>
            </a:r>
          </a:p>
          <a:p>
            <a:r>
              <a:rPr lang="en-US" altLang="en-US"/>
              <a:t>User compares Quality of New Telecommunication Services</a:t>
            </a:r>
          </a:p>
          <a:p>
            <a:pPr lvl="1"/>
            <a:r>
              <a:rPr lang="en-US" altLang="en-US"/>
              <a:t>With Quality experienced in the Past</a:t>
            </a:r>
          </a:p>
          <a:p>
            <a:pPr lvl="1"/>
            <a:r>
              <a:rPr lang="en-US" altLang="en-US"/>
              <a:t>With other Telecommunication Service offers</a:t>
            </a:r>
          </a:p>
          <a:p>
            <a:pPr lvl="1"/>
            <a:r>
              <a:rPr lang="en-US" altLang="en-US"/>
              <a:t>With Quality experienced for Entertainment Services	</a:t>
            </a:r>
          </a:p>
          <a:p>
            <a:pPr lvl="1"/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C610-BBC1-4105-BDC7-A4B825BAD8AB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 for Multimedia Quality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Individual Quality Threshold</a:t>
            </a:r>
          </a:p>
          <a:p>
            <a:pPr lvl="1"/>
            <a:r>
              <a:rPr lang="en-US" altLang="en-US"/>
              <a:t>Users try new Service only few times ( ~ 3x … 5x )</a:t>
            </a:r>
          </a:p>
          <a:p>
            <a:pPr lvl="1"/>
            <a:r>
              <a:rPr lang="en-US" altLang="en-US"/>
              <a:t>If Quality below Indivdual Threshold Users give up</a:t>
            </a:r>
          </a:p>
          <a:p>
            <a:pPr lvl="1"/>
            <a:r>
              <a:rPr lang="en-US" altLang="en-US"/>
              <a:t>e.g. Download of a Website takes too long	</a:t>
            </a:r>
          </a:p>
          <a:p>
            <a:pPr lvl="2"/>
            <a:r>
              <a:rPr lang="en-US" altLang="en-US"/>
              <a:t>User remembers this experience</a:t>
            </a:r>
          </a:p>
          <a:p>
            <a:pPr lvl="2"/>
            <a:r>
              <a:rPr lang="en-US" altLang="en-US"/>
              <a:t>Will try a few times and conclude this as Static Effect:</a:t>
            </a:r>
            <a:br>
              <a:rPr lang="en-US" altLang="en-US"/>
            </a:br>
            <a:r>
              <a:rPr lang="en-US" altLang="en-US"/>
              <a:t>"This website is not useable - let's try the Offer of the Competitor…"	</a:t>
            </a:r>
          </a:p>
          <a:p>
            <a:pPr lvl="1"/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A82B-2841-494B-A82C-F165EE2F092A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/>
              <a:t>Diffusion, Transmission Quality</a:t>
            </a:r>
            <a:br>
              <a:rPr lang="en-GB" altLang="en-US" sz="2400"/>
            </a:br>
            <a:r>
              <a:rPr lang="en-GB" altLang="en-US" sz="2400"/>
              <a:t>and Expectation for an Innovation</a:t>
            </a:r>
            <a:r>
              <a:rPr lang="en-US" altLang="en-US" sz="2400"/>
              <a:t> </a:t>
            </a:r>
          </a:p>
        </p:txBody>
      </p:sp>
      <p:pic>
        <p:nvPicPr>
          <p:cNvPr id="96260" name="Picture 4" descr="Pages from G113 - 02-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81075"/>
            <a:ext cx="3633788" cy="50403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DF8A-88E4-41FC-8254-283930670ECC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683125" y="981075"/>
            <a:ext cx="4460875" cy="5040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/>
              <a:t>Diffusion Theory generally accepted for describing Consumer Behaviour on the Introduction of an Innovation</a:t>
            </a:r>
            <a:r>
              <a:rPr lang="en-US" altLang="en-US" sz="2000"/>
              <a:t> or New Service</a:t>
            </a:r>
          </a:p>
          <a:p>
            <a:pPr>
              <a:lnSpc>
                <a:spcPct val="80000"/>
              </a:lnSpc>
            </a:pPr>
            <a:r>
              <a:rPr lang="en-GB" altLang="en-US" sz="2000"/>
              <a:t>Number of Users develops in S‑shaped Curve</a:t>
            </a:r>
          </a:p>
          <a:p>
            <a:pPr>
              <a:lnSpc>
                <a:spcPct val="80000"/>
              </a:lnSpc>
            </a:pPr>
            <a:r>
              <a:rPr lang="en-GB" altLang="en-US" sz="2000"/>
              <a:t>5 Classes of Users:</a:t>
            </a:r>
            <a:endParaRPr lang="en-US" altLang="en-US" sz="2000"/>
          </a:p>
          <a:p>
            <a:pPr lvl="1">
              <a:lnSpc>
                <a:spcPct val="80000"/>
              </a:lnSpc>
            </a:pPr>
            <a:r>
              <a:rPr lang="en-US" altLang="en-US" sz="1800"/>
              <a:t>(1) Innovators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(2) Early Adaptors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(3) Early Majority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(4) Late Majority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(5) Laggards</a:t>
            </a:r>
            <a:br>
              <a:rPr lang="en-US" altLang="en-US" sz="1800"/>
            </a:b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2000"/>
              <a:t>Trade-off between Transmission Quality and New Functionality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Changes in Users' Behaviour - 1</a:t>
            </a:r>
            <a:endParaRPr lang="en-GB" alt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en-US" sz="2800"/>
              <a:t>Users tend to be much more reluctant to accept lower quality</a:t>
            </a:r>
          </a:p>
          <a:p>
            <a:pPr lvl="1"/>
            <a:r>
              <a:rPr lang="en-GB" altLang="en-US" sz="2400"/>
              <a:t>This is quoted frequently</a:t>
            </a:r>
          </a:p>
          <a:p>
            <a:pPr lvl="2"/>
            <a:r>
              <a:rPr lang="en-GB" altLang="en-US" sz="2000"/>
              <a:t>True for some sorts of social calls</a:t>
            </a:r>
          </a:p>
          <a:p>
            <a:pPr lvl="2"/>
            <a:r>
              <a:rPr lang="en-GB" altLang="en-US" sz="2000"/>
              <a:t>Definitively NOT true for sensible business calls</a:t>
            </a:r>
          </a:p>
          <a:p>
            <a:pPr lvl="1"/>
            <a:r>
              <a:rPr lang="en-GB" altLang="en-US" sz="2400"/>
              <a:t>Does it help network operators when defining QoS for their network ?</a:t>
            </a:r>
          </a:p>
          <a:p>
            <a:pPr lvl="2"/>
            <a:r>
              <a:rPr lang="en-GB" altLang="en-US" sz="2000"/>
              <a:t>High quality has to be provided when demanded by business customers or other sensible clients</a:t>
            </a:r>
          </a:p>
          <a:p>
            <a:pPr lvl="2"/>
            <a:r>
              <a:rPr lang="en-GB" altLang="en-US" sz="2000"/>
              <a:t>But the distribution of quality acceptance over time and areas cannot be matched with the occurrence of impairments in the network</a:t>
            </a:r>
          </a:p>
          <a:p>
            <a:pPr lvl="1"/>
            <a:r>
              <a:rPr lang="en-GB" altLang="en-US" sz="2400"/>
              <a:t>Not really useful for designing networks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2E05-6C08-443B-9EA7-B098DC277DC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92162" name="Slide Number Placeholder 4"/>
          <p:cNvSpPr txBox="1">
            <a:spLocks noGrp="1"/>
          </p:cNvSpPr>
          <p:nvPr/>
        </p:nvSpPr>
        <p:spPr bwMode="auto">
          <a:xfrm>
            <a:off x="8504238" y="6372225"/>
            <a:ext cx="468312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4ED3625F-82F2-4F8D-ADA4-919610C248C7}" type="slidenum">
              <a:rPr lang="en-GB" altLang="en-US" sz="1200" b="1">
                <a:solidFill>
                  <a:schemeClr val="bg1"/>
                </a:solidFill>
              </a:rPr>
              <a:pPr algn="ctr"/>
              <a:t>23</a:t>
            </a:fld>
            <a:endParaRPr lang="en-GB" altLang="en-US" sz="1200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Changes in Users' Behaviour - 2</a:t>
            </a:r>
            <a:endParaRPr lang="en-GB" altLang="en-US"/>
          </a:p>
        </p:txBody>
      </p:sp>
      <p:sp>
        <p:nvSpPr>
          <p:cNvPr id="5089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Users switch between different communication devices</a:t>
            </a:r>
          </a:p>
          <a:p>
            <a:pPr lvl="1"/>
            <a:r>
              <a:rPr lang="en-GB" altLang="en-US"/>
              <a:t>Wireline, wireless, PC, PDA etc</a:t>
            </a:r>
          </a:p>
          <a:p>
            <a:pPr lvl="1"/>
            <a:r>
              <a:rPr lang="en-GB" altLang="en-US"/>
              <a:t>Depending on place, task, purpose </a:t>
            </a:r>
          </a:p>
          <a:p>
            <a:pPr lvl="2"/>
            <a:r>
              <a:rPr lang="en-GB" altLang="en-US"/>
              <a:t>And depending on QUALITY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CF5A1-E25F-45A7-9677-D986CD04BCE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08930" name="Slide Number Placeholder 4"/>
          <p:cNvSpPr txBox="1">
            <a:spLocks noGrp="1"/>
          </p:cNvSpPr>
          <p:nvPr/>
        </p:nvSpPr>
        <p:spPr bwMode="auto">
          <a:xfrm>
            <a:off x="8504238" y="6372225"/>
            <a:ext cx="468312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63B56A-38FF-43A3-8623-404FC1C20444}" type="slidenum">
              <a:rPr lang="en-GB" altLang="en-US" sz="1200" b="1">
                <a:solidFill>
                  <a:schemeClr val="bg1"/>
                </a:solidFill>
              </a:rPr>
              <a:pPr algn="ctr"/>
              <a:t>24</a:t>
            </a:fld>
            <a:endParaRPr lang="en-GB" altLang="en-US" sz="1200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Key Parameters affecting MM Quality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76853" cy="3887961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 Media Distortion</a:t>
            </a:r>
          </a:p>
          <a:p>
            <a:r>
              <a:rPr lang="en-US" altLang="en-US" dirty="0"/>
              <a:t> End-to-End Delay</a:t>
            </a:r>
          </a:p>
          <a:p>
            <a:r>
              <a:rPr lang="en-US" altLang="en-US" dirty="0"/>
              <a:t> Echo Effects</a:t>
            </a:r>
          </a:p>
          <a:p>
            <a:r>
              <a:rPr lang="en-US" altLang="en-US" dirty="0"/>
              <a:t> Information Loss</a:t>
            </a:r>
          </a:p>
          <a:p>
            <a:r>
              <a:rPr lang="en-US" altLang="en-US" dirty="0"/>
              <a:t> Background Noise Distortion</a:t>
            </a:r>
          </a:p>
          <a:p>
            <a:r>
              <a:rPr lang="en-US" altLang="en-US" dirty="0"/>
              <a:t> Loss of Synchronization between Media </a:t>
            </a:r>
            <a:r>
              <a:rPr lang="en-US" altLang="en-US" dirty="0" smtClean="0"/>
              <a:t>	Streams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FD40-C33A-4EC0-9DF6-9994A72F9A02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Lip Sync</a:t>
            </a:r>
          </a:p>
        </p:txBody>
      </p:sp>
      <p:pic>
        <p:nvPicPr>
          <p:cNvPr id="510980" name="Picture 4" descr="lipsyn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46150"/>
            <a:ext cx="8964613" cy="528637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E962-825B-4125-A2CC-FF27C2657E7F}" type="slidenum">
              <a:rPr lang="en-US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Impairments in packet networks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idx="1"/>
          </p:nvPr>
        </p:nvSpPr>
        <p:spPr>
          <a:xfrm>
            <a:off x="481955" y="1713972"/>
            <a:ext cx="8204845" cy="36720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 Distinction between Effects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that occur in the Network and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Mechanisms in the Terminals that are affected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Terminals can be used to correct for the Effects in the Network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Remaining Issues are: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End-to-End Delay is increased when compensating for other Effects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Loss of Information can be Concealed but Not Recovered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95B2-6721-4467-A9A1-E080697D6FC8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Impairments in packet networks</a:t>
            </a:r>
          </a:p>
        </p:txBody>
      </p:sp>
      <p:pic>
        <p:nvPicPr>
          <p:cNvPr id="513028" name="Picture 4" descr="dela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56792"/>
            <a:ext cx="8964613" cy="39608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D004-FB75-4473-A733-01FE08C568CE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QoS Layers in Mobile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>
          <a:xfrm>
            <a:off x="602605" y="1628800"/>
            <a:ext cx="8104823" cy="36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400" dirty="0"/>
              <a:t>QoS model for mobile has four layers.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First layer is the Network Availability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defines QoS rather from the viewpoint of the service provider than the service user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Second layer is the Network Access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from user's point of view basic requirement for all the other QoS aspects and parameters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Third layer contains other QoS aspects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Service Access, Service Integrity &amp; Service </a:t>
            </a:r>
            <a:r>
              <a:rPr lang="en-GB" altLang="en-US" sz="2000" dirty="0" err="1"/>
              <a:t>Retainability</a:t>
            </a:r>
            <a:endParaRPr lang="en-GB" altLang="en-US" sz="2000" dirty="0"/>
          </a:p>
          <a:p>
            <a:pPr>
              <a:lnSpc>
                <a:spcPct val="80000"/>
              </a:lnSpc>
            </a:pPr>
            <a:r>
              <a:rPr lang="en-GB" altLang="en-US" sz="2400" dirty="0"/>
              <a:t>Different services are located in the fourth layer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Their outcome are the QoS parameters</a:t>
            </a:r>
            <a:r>
              <a:rPr lang="de-DE" altLang="en-US" sz="2000" dirty="0"/>
              <a:t> </a:t>
            </a:r>
            <a:r>
              <a:rPr lang="de-DE" altLang="en-US" sz="2000" dirty="0" err="1"/>
              <a:t>as</a:t>
            </a:r>
            <a:r>
              <a:rPr lang="de-DE" altLang="en-US" sz="2000" dirty="0"/>
              <a:t> </a:t>
            </a:r>
            <a:r>
              <a:rPr lang="de-DE" altLang="en-US" sz="2000" dirty="0" err="1"/>
              <a:t>perceived</a:t>
            </a:r>
            <a:r>
              <a:rPr lang="de-DE" altLang="en-US" sz="2000" dirty="0"/>
              <a:t> </a:t>
            </a:r>
            <a:r>
              <a:rPr lang="de-DE" altLang="en-US" sz="2000" dirty="0" err="1"/>
              <a:t>by</a:t>
            </a:r>
            <a:r>
              <a:rPr lang="de-DE" altLang="en-US" sz="2000" dirty="0"/>
              <a:t> </a:t>
            </a:r>
            <a:r>
              <a:rPr lang="de-DE" altLang="en-US" sz="2000" dirty="0" err="1"/>
              <a:t>the</a:t>
            </a:r>
            <a:r>
              <a:rPr lang="de-DE" altLang="en-US" sz="2000" dirty="0"/>
              <a:t> </a:t>
            </a:r>
            <a:r>
              <a:rPr lang="de-DE" altLang="en-US" sz="2000" dirty="0" err="1"/>
              <a:t>user</a:t>
            </a:r>
            <a:endParaRPr lang="de-DE" alt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07CA-118D-4257-96F8-417811A168F7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... and where End-to-End Quality comes to Play:</a:t>
            </a:r>
            <a:br>
              <a:rPr lang="en-US" altLang="en-US" sz="2400"/>
            </a:br>
            <a:r>
              <a:rPr lang="en-US" altLang="en-US" sz="2400"/>
              <a:t>Employing a Telecommunication System</a:t>
            </a:r>
            <a:endParaRPr lang="de-DE" altLang="en-US" sz="240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623-A967-411B-8D1D-319BF5A55D8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900113" y="2205038"/>
            <a:ext cx="7162800" cy="2828925"/>
            <a:chOff x="1008" y="1344"/>
            <a:chExt cx="4512" cy="1782"/>
          </a:xfrm>
        </p:grpSpPr>
        <p:graphicFrame>
          <p:nvGraphicFramePr>
            <p:cNvPr id="53253" name="Object 5"/>
            <p:cNvGraphicFramePr>
              <a:graphicFrameLocks noChangeAspect="1"/>
            </p:cNvGraphicFramePr>
            <p:nvPr/>
          </p:nvGraphicFramePr>
          <p:xfrm>
            <a:off x="1008" y="1968"/>
            <a:ext cx="3642" cy="11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70" name="Picture" r:id="rId3" imgW="5992368" imgH="1905000" progId="Word.Picture.8">
                    <p:embed/>
                  </p:oleObj>
                </mc:Choice>
                <mc:Fallback>
                  <p:oleObj name="Picture" r:id="rId3" imgW="5992368" imgH="1905000" progId="Word.Picture.8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1968"/>
                          <a:ext cx="3642" cy="11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3254" name="Group 6"/>
            <p:cNvGrpSpPr>
              <a:grpSpLocks/>
            </p:cNvGrpSpPr>
            <p:nvPr/>
          </p:nvGrpSpPr>
          <p:grpSpPr bwMode="auto">
            <a:xfrm>
              <a:off x="1440" y="1488"/>
              <a:ext cx="1104" cy="576"/>
              <a:chOff x="1440" y="1488"/>
              <a:chExt cx="1104" cy="576"/>
            </a:xfrm>
          </p:grpSpPr>
          <p:sp>
            <p:nvSpPr>
              <p:cNvPr id="53255" name="AutoShape 7"/>
              <p:cNvSpPr>
                <a:spLocks noChangeArrowheads="1"/>
              </p:cNvSpPr>
              <p:nvPr/>
            </p:nvSpPr>
            <p:spPr bwMode="auto">
              <a:xfrm>
                <a:off x="1440" y="1488"/>
                <a:ext cx="1104" cy="576"/>
              </a:xfrm>
              <a:prstGeom prst="cloudCallout">
                <a:avLst>
                  <a:gd name="adj1" fmla="val -60690"/>
                  <a:gd name="adj2" fmla="val 86111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lang="de-DE" altLang="en-US"/>
              </a:p>
            </p:txBody>
          </p:sp>
          <p:sp>
            <p:nvSpPr>
              <p:cNvPr id="53256" name="Text Box 8"/>
              <p:cNvSpPr txBox="1">
                <a:spLocks noChangeArrowheads="1"/>
              </p:cNvSpPr>
              <p:nvPr/>
            </p:nvSpPr>
            <p:spPr bwMode="auto">
              <a:xfrm>
                <a:off x="1536" y="1536"/>
                <a:ext cx="8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/>
                  <a:t>... can you hear me ?</a:t>
                </a:r>
                <a:endParaRPr lang="de-DE" altLang="en-US"/>
              </a:p>
            </p:txBody>
          </p:sp>
        </p:grpSp>
        <p:grpSp>
          <p:nvGrpSpPr>
            <p:cNvPr id="53257" name="Group 9"/>
            <p:cNvGrpSpPr>
              <a:grpSpLocks/>
            </p:cNvGrpSpPr>
            <p:nvPr/>
          </p:nvGrpSpPr>
          <p:grpSpPr bwMode="auto">
            <a:xfrm>
              <a:off x="4416" y="1344"/>
              <a:ext cx="1104" cy="576"/>
              <a:chOff x="4416" y="1344"/>
              <a:chExt cx="1104" cy="576"/>
            </a:xfrm>
          </p:grpSpPr>
          <p:sp>
            <p:nvSpPr>
              <p:cNvPr id="53258" name="AutoShape 10"/>
              <p:cNvSpPr>
                <a:spLocks noChangeArrowheads="1"/>
              </p:cNvSpPr>
              <p:nvPr/>
            </p:nvSpPr>
            <p:spPr bwMode="auto">
              <a:xfrm>
                <a:off x="4416" y="1344"/>
                <a:ext cx="1104" cy="576"/>
              </a:xfrm>
              <a:prstGeom prst="cloudCallout">
                <a:avLst>
                  <a:gd name="adj1" fmla="val -55796"/>
                  <a:gd name="adj2" fmla="val 106426"/>
                </a:avLst>
              </a:prstGeom>
              <a:solidFill>
                <a:srgbClr val="FF9900">
                  <a:alpha val="97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lang="de-DE" altLang="en-US"/>
              </a:p>
            </p:txBody>
          </p:sp>
          <p:sp>
            <p:nvSpPr>
              <p:cNvPr id="53259" name="Text Box 11"/>
              <p:cNvSpPr txBox="1">
                <a:spLocks noChangeArrowheads="1"/>
              </p:cNvSpPr>
              <p:nvPr/>
            </p:nvSpPr>
            <p:spPr bwMode="auto">
              <a:xfrm>
                <a:off x="4460" y="1430"/>
                <a:ext cx="917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/>
                  <a:t>... I want to speak now !</a:t>
                </a:r>
                <a:endParaRPr lang="de-DE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70972"/>
            <a:ext cx="8219256" cy="622019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QoS aspects of Mobile</a:t>
            </a:r>
            <a:r>
              <a:rPr lang="de-DE" alt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216F-1AA2-41F1-B7F0-F300A92A76C6}" type="slidenum">
              <a:rPr lang="en-US" altLang="en-US"/>
              <a:pPr/>
              <a:t>30</a:t>
            </a:fld>
            <a:endParaRPr lang="en-US" altLang="en-US"/>
          </a:p>
        </p:txBody>
      </p:sp>
      <p:pic>
        <p:nvPicPr>
          <p:cNvPr id="520195" name="Picture 3" descr="QoS_Param_v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9" t="6726" r="2647" b="5331"/>
          <a:stretch>
            <a:fillRect/>
          </a:stretch>
        </p:blipFill>
        <p:spPr bwMode="auto">
          <a:xfrm>
            <a:off x="1979712" y="1340768"/>
            <a:ext cx="49657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POLQA</a:t>
            </a:r>
            <a:r>
              <a:rPr lang="en-GB" altLang="en-US"/>
              <a:t>™ - Rec.</a:t>
            </a:r>
            <a:r>
              <a:rPr lang="en-US" altLang="en-US"/>
              <a:t> P.863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99"/>
            <a:ext cx="8228013" cy="385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The limitations of existing standards that are now addressed by </a:t>
            </a:r>
            <a:r>
              <a:rPr lang="en-US" altLang="en-US" sz="2000" dirty="0" err="1"/>
              <a:t>POLQA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CDMA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Chinese </a:t>
            </a:r>
            <a:r>
              <a:rPr lang="en-US" altLang="en-US" sz="1800" dirty="0" err="1"/>
              <a:t>3G</a:t>
            </a:r>
            <a:r>
              <a:rPr lang="en-US" altLang="en-US" sz="1800" dirty="0"/>
              <a:t> TD-</a:t>
            </a:r>
            <a:r>
              <a:rPr lang="en-US" altLang="en-US" sz="1800" dirty="0" err="1"/>
              <a:t>SCDMA</a:t>
            </a: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POLQA</a:t>
            </a:r>
            <a:r>
              <a:rPr lang="en-US" altLang="en-US" sz="2000" dirty="0"/>
              <a:t> offers immediate, strong support for testing of new wideband </a:t>
            </a:r>
            <a:r>
              <a:rPr lang="en-US" altLang="en-US" sz="2000" dirty="0" err="1"/>
              <a:t>4G</a:t>
            </a:r>
            <a:r>
              <a:rPr lang="en-US" altLang="en-US" sz="2000" dirty="0"/>
              <a:t>/LTE networks delivering HD-quality voice services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Tests carried out during the </a:t>
            </a:r>
            <a:r>
              <a:rPr lang="en-US" altLang="en-US" sz="2000" dirty="0" err="1"/>
              <a:t>POLQA</a:t>
            </a:r>
            <a:r>
              <a:rPr lang="en-US" altLang="en-US" sz="2000" dirty="0"/>
              <a:t> evaluation included future technologies such as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Unified Communications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Next Gen Networks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/>
              <a:t>4G</a:t>
            </a:r>
            <a:r>
              <a:rPr lang="en-US" altLang="en-US" sz="1800" dirty="0"/>
              <a:t>/LTE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HD Voice, i.e. "wide-band" and "super-wide-band" 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See </a:t>
            </a:r>
            <a:r>
              <a:rPr lang="en-US" altLang="en-US" sz="2000" dirty="0" err="1"/>
              <a:t>POLQA</a:t>
            </a:r>
            <a:r>
              <a:rPr lang="en-US" altLang="en-US" sz="2000" dirty="0"/>
              <a:t>: The Next Generation in Voice Quality Testing </a:t>
            </a: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err="1">
                <a:hlinkClick r:id="rId3"/>
              </a:rPr>
              <a:t>www.polqa.info</a:t>
            </a:r>
            <a:endParaRPr lang="en-US" alt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B65E-141C-4169-8DFB-83E8F31B53C5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678B9-BAC4-4EFF-AE4B-F623805C62C6}" type="slidenum">
              <a:rPr lang="en-US" altLang="en-US"/>
              <a:pPr/>
              <a:t>32</a:t>
            </a:fld>
            <a:endParaRPr lang="en-US" altLang="en-US"/>
          </a:p>
        </p:txBody>
      </p:sp>
      <p:pic>
        <p:nvPicPr>
          <p:cNvPr id="546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6"/>
            <a:ext cx="6624215" cy="479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505B-6946-4B58-88CE-920E46D5A7CC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548866" name="Text Box 2"/>
          <p:cNvSpPr txBox="1">
            <a:spLocks noChangeArrowheads="1"/>
          </p:cNvSpPr>
          <p:nvPr/>
        </p:nvSpPr>
        <p:spPr bwMode="auto">
          <a:xfrm>
            <a:off x="4602163" y="6524625"/>
            <a:ext cx="3641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buSzPct val="100000"/>
            </a:pPr>
            <a:r>
              <a:rPr lang="de-DE" altLang="en-US" sz="1000">
                <a:solidFill>
                  <a:srgbClr val="808080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POLQA Introduction - (c) OPTICOM GmbH 2010</a:t>
            </a:r>
          </a:p>
        </p:txBody>
      </p:sp>
      <p:sp>
        <p:nvSpPr>
          <p:cNvPr id="548867" name="Text Box 3"/>
          <p:cNvSpPr txBox="1">
            <a:spLocks noChangeArrowheads="1"/>
          </p:cNvSpPr>
          <p:nvPr/>
        </p:nvSpPr>
        <p:spPr bwMode="auto">
          <a:xfrm>
            <a:off x="8382000" y="6524625"/>
            <a:ext cx="7620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0" hangingPunct="0">
              <a:buSzPct val="100000"/>
            </a:pPr>
            <a:fld id="{6A0CDBC5-60F6-47E9-A162-9F52DF0DD7E7}" type="slidenum">
              <a:rPr lang="de-DE" altLang="en-US" sz="1000">
                <a:solidFill>
                  <a:srgbClr val="808080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 algn="r" eaLnBrk="0" hangingPunct="0">
                <a:buSzPct val="100000"/>
              </a:pPr>
              <a:t>33</a:t>
            </a:fld>
            <a:endParaRPr lang="de-DE" altLang="en-US" sz="1000">
              <a:solidFill>
                <a:srgbClr val="808080"/>
              </a:solidFill>
              <a:latin typeface="Univers 47 CondensedLight" pitchFamily="2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400" b="1">
                <a:solidFill>
                  <a:srgbClr val="172E8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47 CondensedLight" pitchFamily="2" charset="0"/>
                <a:cs typeface="Lucida Sans Unicode" pitchFamily="34" charset="0"/>
              </a:rPr>
              <a:t>Performance Validation</a:t>
            </a:r>
          </a:p>
        </p:txBody>
      </p:sp>
      <p:sp>
        <p:nvSpPr>
          <p:cNvPr id="548869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73596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39725" defTabSz="4492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39725" defTabSz="4492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  <a:buSzPct val="100000"/>
            </a:pPr>
            <a:endParaRPr lang="de-DE" altLang="en-US" b="1">
              <a:solidFill>
                <a:srgbClr val="172E8C"/>
              </a:solidFill>
              <a:latin typeface="Univers 47 CondensedLight" pitchFamily="2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ts val="1125"/>
              </a:spcBef>
              <a:buClr>
                <a:srgbClr val="172E8C"/>
              </a:buClr>
              <a:buSzPct val="100000"/>
              <a:buFont typeface="Univers 47 CondensedLight" pitchFamily="2" charset="0"/>
              <a:buChar char="•"/>
            </a:pPr>
            <a:r>
              <a:rPr lang="de-DE" altLang="en-US" b="1">
                <a:solidFill>
                  <a:srgbClr val="172E8C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The ITU has validated POLQA on: </a:t>
            </a:r>
          </a:p>
          <a:p>
            <a:pPr lvl="1">
              <a:spcBef>
                <a:spcPts val="1125"/>
              </a:spcBef>
              <a:buClr>
                <a:srgbClr val="172E8C"/>
              </a:buClr>
              <a:buSzPct val="100000"/>
            </a:pPr>
            <a:endParaRPr lang="de-DE" altLang="en-US" b="1">
              <a:solidFill>
                <a:srgbClr val="172E8C"/>
              </a:solidFill>
              <a:latin typeface="Univers 47 CondensedLight" pitchFamily="2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>
              <a:spcBef>
                <a:spcPts val="1125"/>
              </a:spcBef>
              <a:buClr>
                <a:srgbClr val="172E8C"/>
              </a:buClr>
              <a:buSzPct val="100000"/>
            </a:pPr>
            <a:endParaRPr lang="de-DE" altLang="en-US" b="1">
              <a:solidFill>
                <a:srgbClr val="172E8C"/>
              </a:solidFill>
              <a:latin typeface="Univers 47 CondensedLight" pitchFamily="2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ts val="1125"/>
              </a:spcBef>
              <a:buClr>
                <a:srgbClr val="172E8C"/>
              </a:buClr>
              <a:buSzPct val="100000"/>
              <a:buFont typeface="Univers 47 CondensedLight" pitchFamily="2" charset="0"/>
              <a:buChar char="•"/>
            </a:pPr>
            <a:r>
              <a:rPr lang="de-DE" altLang="en-US" b="1">
                <a:solidFill>
                  <a:srgbClr val="172E8C"/>
                </a:solidFill>
                <a:latin typeface="Univers 47 CondensedLight" pitchFamily="2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Languages included in the POLQA validation:</a:t>
            </a:r>
          </a:p>
          <a:p>
            <a:pPr>
              <a:spcBef>
                <a:spcPts val="1125"/>
              </a:spcBef>
              <a:buClr>
                <a:srgbClr val="172E8C"/>
              </a:buClr>
              <a:buSzPct val="100000"/>
              <a:buFont typeface="Univers 47 CondensedLight" pitchFamily="2" charset="0"/>
              <a:buChar char="•"/>
            </a:pPr>
            <a:endParaRPr lang="de-DE" altLang="en-US" b="1">
              <a:solidFill>
                <a:srgbClr val="172E8C"/>
              </a:solidFill>
              <a:latin typeface="Univers 47 CondensedLight" pitchFamily="2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-160338" y="1190625"/>
            <a:ext cx="9144001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nivers 47 CondensedLight" pitchFamily="2" charset="0"/>
            </a:endParaRPr>
          </a:p>
        </p:txBody>
      </p:sp>
      <p:grpSp>
        <p:nvGrpSpPr>
          <p:cNvPr id="548871" name="Gruppieren 14"/>
          <p:cNvGrpSpPr>
            <a:grpSpLocks/>
          </p:cNvGrpSpPr>
          <p:nvPr/>
        </p:nvGrpSpPr>
        <p:grpSpPr bwMode="auto">
          <a:xfrm>
            <a:off x="1187450" y="2997200"/>
            <a:ext cx="6134100" cy="2244725"/>
            <a:chOff x="1227667" y="3293533"/>
            <a:chExt cx="6134123" cy="2243667"/>
          </a:xfrm>
        </p:grpSpPr>
        <p:sp>
          <p:nvSpPr>
            <p:cNvPr id="11" name="Abgerundetes Rechteck 10"/>
            <p:cNvSpPr/>
            <p:nvPr/>
          </p:nvSpPr>
          <p:spPr bwMode="auto">
            <a:xfrm>
              <a:off x="1227667" y="3293533"/>
              <a:ext cx="5773760" cy="2243667"/>
            </a:xfrm>
            <a:prstGeom prst="round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de-D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47 CondensedLight" pitchFamily="2" charset="0"/>
              </a:endParaRPr>
            </a:p>
          </p:txBody>
        </p:sp>
        <p:grpSp>
          <p:nvGrpSpPr>
            <p:cNvPr id="548873" name="Gruppieren 9"/>
            <p:cNvGrpSpPr>
              <a:grpSpLocks/>
            </p:cNvGrpSpPr>
            <p:nvPr/>
          </p:nvGrpSpPr>
          <p:grpSpPr bwMode="auto">
            <a:xfrm>
              <a:off x="1409678" y="3530603"/>
              <a:ext cx="5952112" cy="1871833"/>
              <a:chOff x="1058332" y="2912529"/>
              <a:chExt cx="5952112" cy="1871833"/>
            </a:xfrm>
          </p:grpSpPr>
          <p:sp>
            <p:nvSpPr>
              <p:cNvPr id="8" name="Textfeld 7"/>
              <p:cNvSpPr txBox="1"/>
              <p:nvPr/>
            </p:nvSpPr>
            <p:spPr>
              <a:xfrm>
                <a:off x="3733832" y="2911885"/>
                <a:ext cx="3276612" cy="187236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742950" lvl="1" indent="-285750" defTabSz="449263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/>
                </a:pPr>
                <a:r>
                  <a:rPr lang="de-DE" sz="1600" b="1" dirty="0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German </a:t>
                </a:r>
              </a:p>
              <a:p>
                <a:pPr marL="742950" lvl="1" indent="-285750" defTabSz="449263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/>
                </a:pPr>
                <a:r>
                  <a:rPr lang="de-DE" sz="1600" b="1" dirty="0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Swiss German</a:t>
                </a:r>
              </a:p>
              <a:p>
                <a:pPr marL="742950" lvl="1" indent="-285750" defTabSz="449263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/>
                </a:pPr>
                <a:r>
                  <a:rPr lang="de-DE" sz="1600" b="1" dirty="0" err="1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Italian</a:t>
                </a:r>
                <a:r>
                  <a:rPr lang="de-DE" sz="1600" b="1" dirty="0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,</a:t>
                </a:r>
              </a:p>
              <a:p>
                <a:pPr marL="742950" lvl="1" indent="-285750" defTabSz="449263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/>
                </a:pPr>
                <a:r>
                  <a:rPr lang="de-DE" sz="1600" b="1" dirty="0" err="1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Japanese</a:t>
                </a:r>
                <a:r>
                  <a:rPr lang="de-DE" sz="1600" b="1" dirty="0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,</a:t>
                </a:r>
              </a:p>
              <a:p>
                <a:pPr marL="742950" lvl="1" indent="-285750" defTabSz="449263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/>
                </a:pPr>
                <a:r>
                  <a:rPr lang="de-DE" sz="1600" b="1" dirty="0" err="1">
                    <a:solidFill>
                      <a:srgbClr val="172E8C"/>
                    </a:solidFill>
                    <a:latin typeface="Univers 47 CondensedLight" pitchFamily="2" charset="0"/>
                    <a:cs typeface="Lucida Sans Unicode" pitchFamily="34" charset="0"/>
                  </a:rPr>
                  <a:t>Swedish</a:t>
                </a:r>
                <a:endParaRPr lang="de-DE" sz="1600" b="1" dirty="0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endParaRPr>
              </a:p>
              <a:p>
                <a:pPr eaLnBrk="0" hangingPunct="0">
                  <a:defRPr/>
                </a:pPr>
                <a:endParaRPr lang="de-DE" sz="2000" b="1" dirty="0">
                  <a:solidFill>
                    <a:srgbClr val="333399"/>
                  </a:solidFill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548875" name="Textfeld 8"/>
              <p:cNvSpPr txBox="1">
                <a:spLocks noChangeArrowheads="1"/>
              </p:cNvSpPr>
              <p:nvPr/>
            </p:nvSpPr>
            <p:spPr bwMode="auto">
              <a:xfrm>
                <a:off x="1058332" y="2912529"/>
                <a:ext cx="3276916" cy="181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 defTabSz="449263"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49263"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49263"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49263"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49263"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  <a:tab pos="790575" algn="l"/>
                    <a:tab pos="1239838" algn="l"/>
                    <a:tab pos="1689100" algn="l"/>
                    <a:tab pos="2138363" algn="l"/>
                    <a:tab pos="2587625" algn="l"/>
                    <a:tab pos="3036888" algn="l"/>
                    <a:tab pos="3486150" algn="l"/>
                    <a:tab pos="3935413" algn="l"/>
                    <a:tab pos="4384675" algn="l"/>
                    <a:tab pos="4833938" algn="l"/>
                    <a:tab pos="5283200" algn="l"/>
                    <a:tab pos="5732463" algn="l"/>
                    <a:tab pos="6181725" algn="l"/>
                    <a:tab pos="6630988" algn="l"/>
                    <a:tab pos="7080250" algn="l"/>
                    <a:tab pos="7529513" algn="l"/>
                    <a:tab pos="7978775" algn="l"/>
                    <a:tab pos="8428038" algn="l"/>
                    <a:tab pos="8877300" algn="l"/>
                    <a:tab pos="93265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1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</a:pPr>
                <a:r>
                  <a:rPr lang="de-DE" altLang="en-US" sz="1600" b="1">
                    <a:solidFill>
                      <a:srgbClr val="172E8C"/>
                    </a:solidFill>
                    <a:latin typeface="Univers 47 CondensedLight" pitchFamily="2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American English and British English </a:t>
                </a:r>
              </a:p>
              <a:p>
                <a:pPr lvl="1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</a:pPr>
                <a:r>
                  <a:rPr lang="de-DE" altLang="en-US" sz="1600" b="1">
                    <a:solidFill>
                      <a:srgbClr val="172E8C"/>
                    </a:solidFill>
                    <a:latin typeface="Univers 47 CondensedLight" pitchFamily="2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Chinese (Mandarin),</a:t>
                </a:r>
              </a:p>
              <a:p>
                <a:pPr lvl="1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</a:pPr>
                <a:r>
                  <a:rPr lang="de-DE" altLang="en-US" sz="1600" b="1">
                    <a:solidFill>
                      <a:srgbClr val="172E8C"/>
                    </a:solidFill>
                    <a:latin typeface="Univers 47 CondensedLight" pitchFamily="2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Czech,</a:t>
                </a:r>
              </a:p>
              <a:p>
                <a:pPr lvl="1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</a:pPr>
                <a:r>
                  <a:rPr lang="de-DE" altLang="en-US" sz="1600" b="1">
                    <a:solidFill>
                      <a:srgbClr val="172E8C"/>
                    </a:solidFill>
                    <a:latin typeface="Univers 47 CondensedLight" pitchFamily="2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Dutch,</a:t>
                </a:r>
              </a:p>
              <a:p>
                <a:pPr lvl="1">
                  <a:spcBef>
                    <a:spcPts val="500"/>
                  </a:spcBef>
                  <a:buClr>
                    <a:srgbClr val="172E8C"/>
                  </a:buClr>
                  <a:buSzPct val="100000"/>
                  <a:buFont typeface="Univers 47 CondensedLight" pitchFamily="2" charset="0"/>
                  <a:buChar char="•"/>
                </a:pPr>
                <a:r>
                  <a:rPr lang="de-DE" altLang="en-US" sz="1600" b="1">
                    <a:solidFill>
                      <a:srgbClr val="172E8C"/>
                    </a:solidFill>
                    <a:latin typeface="Univers 47 CondensedLight" pitchFamily="2" charset="0"/>
                    <a:ea typeface="Lucida Sans Unicode" panose="020B0602030504020204" pitchFamily="34" charset="0"/>
                    <a:cs typeface="Lucida Sans Unicode" panose="020B0602030504020204" pitchFamily="34" charset="0"/>
                  </a:rPr>
                  <a:t>French,</a:t>
                </a:r>
              </a:p>
            </p:txBody>
          </p:sp>
        </p:grpSp>
      </p:grpSp>
      <p:grpSp>
        <p:nvGrpSpPr>
          <p:cNvPr id="548876" name="Gruppieren 13"/>
          <p:cNvGrpSpPr>
            <a:grpSpLocks/>
          </p:cNvGrpSpPr>
          <p:nvPr/>
        </p:nvGrpSpPr>
        <p:grpSpPr bwMode="auto">
          <a:xfrm>
            <a:off x="1176338" y="1643063"/>
            <a:ext cx="5700712" cy="1244600"/>
            <a:chOff x="1176885" y="1456267"/>
            <a:chExt cx="5774266" cy="1497239"/>
          </a:xfrm>
        </p:grpSpPr>
        <p:sp>
          <p:nvSpPr>
            <p:cNvPr id="12" name="Abgerundetes Rechteck 11"/>
            <p:cNvSpPr/>
            <p:nvPr/>
          </p:nvSpPr>
          <p:spPr bwMode="auto">
            <a:xfrm>
              <a:off x="1176885" y="1456267"/>
              <a:ext cx="5774266" cy="1151575"/>
            </a:xfrm>
            <a:prstGeom prst="round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de-D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47 CondensedLight" pitchFamily="2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405219" y="1643422"/>
              <a:ext cx="4394617" cy="13100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800100" lvl="1" indent="-339725" defTabSz="449263">
                <a:spcBef>
                  <a:spcPts val="1125"/>
                </a:spcBef>
                <a:buClr>
                  <a:srgbClr val="172E8C"/>
                </a:buClr>
                <a:buSzPct val="100000"/>
                <a:buFont typeface="Univers 47 CondensedLight" pitchFamily="2" charset="0"/>
                <a:buChar char="•"/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/>
              </a:pPr>
              <a:r>
                <a:rPr lang="de-DE" b="1" dirty="0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47000 </a:t>
              </a:r>
              <a:r>
                <a:rPr lang="de-DE" b="1" dirty="0" err="1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file</a:t>
              </a:r>
              <a:r>
                <a:rPr lang="de-DE" b="1" dirty="0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 </a:t>
              </a:r>
              <a:r>
                <a:rPr lang="de-DE" b="1" dirty="0" err="1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pairs</a:t>
              </a:r>
              <a:r>
                <a:rPr lang="de-DE" b="1" dirty="0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 </a:t>
              </a:r>
              <a:r>
                <a:rPr lang="de-DE" b="1" dirty="0" err="1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across</a:t>
              </a:r>
              <a:endParaRPr lang="de-DE" b="1" dirty="0">
                <a:solidFill>
                  <a:srgbClr val="172E8C"/>
                </a:solidFill>
                <a:latin typeface="Univers 47 CondensedLight" pitchFamily="2" charset="0"/>
                <a:cs typeface="Lucida Sans Unicode" pitchFamily="34" charset="0"/>
              </a:endParaRPr>
            </a:p>
            <a:p>
              <a:pPr marL="800100" lvl="1" indent="-339725" defTabSz="449263">
                <a:spcBef>
                  <a:spcPts val="1125"/>
                </a:spcBef>
                <a:buClr>
                  <a:srgbClr val="172E8C"/>
                </a:buClr>
                <a:buSzPct val="100000"/>
                <a:buFont typeface="Univers 47 CondensedLight" pitchFamily="2" charset="0"/>
                <a:buChar char="•"/>
                <a:tabLst>
                  <a:tab pos="342900" algn="l"/>
                  <a:tab pos="790575" algn="l"/>
                  <a:tab pos="1239838" algn="l"/>
                  <a:tab pos="1689100" algn="l"/>
                  <a:tab pos="2138363" algn="l"/>
                  <a:tab pos="2587625" algn="l"/>
                  <a:tab pos="3036888" algn="l"/>
                  <a:tab pos="3486150" algn="l"/>
                  <a:tab pos="3935413" algn="l"/>
                  <a:tab pos="4384675" algn="l"/>
                  <a:tab pos="4833938" algn="l"/>
                  <a:tab pos="5283200" algn="l"/>
                  <a:tab pos="5732463" algn="l"/>
                  <a:tab pos="6181725" algn="l"/>
                  <a:tab pos="6630988" algn="l"/>
                  <a:tab pos="7080250" algn="l"/>
                  <a:tab pos="7529513" algn="l"/>
                  <a:tab pos="7978775" algn="l"/>
                  <a:tab pos="8428038" algn="l"/>
                  <a:tab pos="8877300" algn="l"/>
                  <a:tab pos="9326563" algn="l"/>
                </a:tabLst>
                <a:defRPr/>
              </a:pPr>
              <a:r>
                <a:rPr lang="de-DE" b="1" dirty="0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64 </a:t>
              </a:r>
              <a:r>
                <a:rPr lang="de-DE" b="1" dirty="0" err="1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subjective</a:t>
              </a:r>
              <a:r>
                <a:rPr lang="de-DE" b="1" dirty="0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 </a:t>
              </a:r>
              <a:r>
                <a:rPr lang="de-DE" b="1" dirty="0" err="1">
                  <a:solidFill>
                    <a:srgbClr val="172E8C"/>
                  </a:solidFill>
                  <a:latin typeface="Univers 47 CondensedLight" pitchFamily="2" charset="0"/>
                  <a:cs typeface="Lucida Sans Unicode" pitchFamily="34" charset="0"/>
                </a:rPr>
                <a:t>experiments</a:t>
              </a:r>
              <a:endParaRPr lang="de-DE" b="1" dirty="0">
                <a:solidFill>
                  <a:srgbClr val="172E8C"/>
                </a:solidFill>
                <a:latin typeface="Univers 47 CondensedLight" pitchFamily="2" charset="0"/>
                <a:cs typeface="Lucida Sans Unicode" pitchFamily="34" charset="0"/>
              </a:endParaRPr>
            </a:p>
            <a:p>
              <a:pPr eaLnBrk="0" hangingPunct="0">
                <a:defRPr/>
              </a:pPr>
              <a:endParaRPr lang="de-DE" sz="2000" b="1" dirty="0">
                <a:solidFill>
                  <a:srgbClr val="333399"/>
                </a:solidFill>
                <a:latin typeface="+mn-lt"/>
                <a:cs typeface="Arial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064500" cy="863947"/>
          </a:xfrm>
        </p:spPr>
        <p:txBody>
          <a:bodyPr>
            <a:normAutofit/>
          </a:bodyPr>
          <a:lstStyle/>
          <a:p>
            <a:r>
              <a:rPr lang="de-DE" altLang="en-US" sz="2800" dirty="0" err="1"/>
              <a:t>Confidence</a:t>
            </a:r>
            <a:r>
              <a:rPr lang="de-DE" altLang="en-US" sz="2800" dirty="0"/>
              <a:t> Intervalls </a:t>
            </a:r>
            <a:r>
              <a:rPr lang="de-DE" altLang="en-US" sz="2800" dirty="0" err="1"/>
              <a:t>for</a:t>
            </a:r>
            <a:r>
              <a:rPr lang="de-DE" altLang="en-US" sz="2800" dirty="0"/>
              <a:t> </a:t>
            </a:r>
            <a:r>
              <a:rPr lang="en-GB" altLang="en-US" sz="2800" dirty="0"/>
              <a:t>Different Sample Sizes (1)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493125" cy="3240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400" dirty="0"/>
              <a:t>Effect of different sample sizes in a measurement campaign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based on the Pearson-</a:t>
            </a:r>
            <a:r>
              <a:rPr lang="en-GB" altLang="en-US" sz="2000" dirty="0" err="1"/>
              <a:t>Clopper</a:t>
            </a:r>
            <a:r>
              <a:rPr lang="en-GB" altLang="en-US" sz="2000" dirty="0"/>
              <a:t> formulas for calculation of confidence intervals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valid in a generic way and even for small sample sizes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for higher sample numbers, the calculation of confidence intervals based on the approximation of a normal distribution can be applied</a:t>
            </a:r>
          </a:p>
          <a:p>
            <a:pPr lvl="1">
              <a:lnSpc>
                <a:spcPct val="80000"/>
              </a:lnSpc>
            </a:pPr>
            <a:r>
              <a:rPr lang="en-GB" altLang="en-US" sz="2000" dirty="0"/>
              <a:t>Three different graphs are depicted: Sample sizes in the range:</a:t>
            </a:r>
          </a:p>
          <a:p>
            <a:pPr lvl="2">
              <a:lnSpc>
                <a:spcPct val="80000"/>
              </a:lnSpc>
            </a:pPr>
            <a:r>
              <a:rPr lang="en-GB" altLang="en-US" sz="1800" dirty="0"/>
              <a:t>between 100 and 1 100 samples;</a:t>
            </a:r>
          </a:p>
          <a:p>
            <a:pPr lvl="2">
              <a:lnSpc>
                <a:spcPct val="80000"/>
              </a:lnSpc>
            </a:pPr>
            <a:r>
              <a:rPr lang="en-GB" altLang="en-US" sz="1800" dirty="0"/>
              <a:t>between 1 100 and 2 100 samples; and</a:t>
            </a:r>
          </a:p>
          <a:p>
            <a:pPr lvl="2">
              <a:lnSpc>
                <a:spcPct val="80000"/>
              </a:lnSpc>
            </a:pPr>
            <a:r>
              <a:rPr lang="en-GB" altLang="en-US" sz="1800" dirty="0"/>
              <a:t>between 1 000 and 11 000 samples.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059C-5945-4461-82B8-CA06AFAF8712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848600" cy="509587"/>
          </a:xfrm>
        </p:spPr>
        <p:txBody>
          <a:bodyPr>
            <a:noAutofit/>
          </a:bodyPr>
          <a:lstStyle/>
          <a:p>
            <a:r>
              <a:rPr lang="de-DE" altLang="en-US" sz="2800" dirty="0" err="1"/>
              <a:t>Confidence</a:t>
            </a:r>
            <a:r>
              <a:rPr lang="de-DE" altLang="en-US" sz="2800" dirty="0"/>
              <a:t> Intervalls </a:t>
            </a:r>
            <a:r>
              <a:rPr lang="de-DE" altLang="en-US" sz="2800" dirty="0" err="1"/>
              <a:t>for</a:t>
            </a:r>
            <a:r>
              <a:rPr lang="de-DE" altLang="en-US" sz="2800" dirty="0"/>
              <a:t> </a:t>
            </a:r>
            <a:r>
              <a:rPr lang="en-GB" altLang="en-US" sz="2800" dirty="0"/>
              <a:t>Different Sample Sizes (2)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4435-80F9-452C-AA02-A129278838C3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553987" name="Rectangle 3"/>
          <p:cNvSpPr>
            <a:spLocks noChangeArrowheads="1"/>
          </p:cNvSpPr>
          <p:nvPr/>
        </p:nvSpPr>
        <p:spPr bwMode="auto">
          <a:xfrm>
            <a:off x="0" y="1204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53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/>
          <a:stretch>
            <a:fillRect/>
          </a:stretch>
        </p:blipFill>
        <p:spPr bwMode="auto">
          <a:xfrm>
            <a:off x="1692275" y="981075"/>
            <a:ext cx="4867275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424862" cy="509587"/>
          </a:xfrm>
        </p:spPr>
        <p:txBody>
          <a:bodyPr>
            <a:noAutofit/>
          </a:bodyPr>
          <a:lstStyle/>
          <a:p>
            <a:r>
              <a:rPr lang="de-DE" altLang="en-US" sz="2800" dirty="0" err="1"/>
              <a:t>Confidence</a:t>
            </a:r>
            <a:r>
              <a:rPr lang="de-DE" altLang="en-US" sz="2800" dirty="0"/>
              <a:t> Intervalls </a:t>
            </a:r>
            <a:r>
              <a:rPr lang="de-DE" altLang="en-US" sz="2800" dirty="0" err="1"/>
              <a:t>for</a:t>
            </a:r>
            <a:r>
              <a:rPr lang="de-DE" altLang="en-US" sz="2800" dirty="0"/>
              <a:t> </a:t>
            </a:r>
            <a:r>
              <a:rPr lang="en-GB" altLang="en-US" sz="2800" dirty="0"/>
              <a:t>Different Sample Sizes (3)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7C27D-FFA0-4492-BF05-56DA0198C0B6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555011" name="Rectangle 3"/>
          <p:cNvSpPr>
            <a:spLocks noChangeArrowheads="1"/>
          </p:cNvSpPr>
          <p:nvPr/>
        </p:nvSpPr>
        <p:spPr bwMode="auto">
          <a:xfrm>
            <a:off x="0" y="1204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5012" name="Rectangle 4"/>
          <p:cNvSpPr>
            <a:spLocks noChangeArrowheads="1"/>
          </p:cNvSpPr>
          <p:nvPr/>
        </p:nvSpPr>
        <p:spPr bwMode="auto">
          <a:xfrm>
            <a:off x="0" y="1195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550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5"/>
          <a:stretch>
            <a:fillRect/>
          </a:stretch>
        </p:blipFill>
        <p:spPr bwMode="auto">
          <a:xfrm>
            <a:off x="1763713" y="1125538"/>
            <a:ext cx="489585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920037" cy="509587"/>
          </a:xfrm>
        </p:spPr>
        <p:txBody>
          <a:bodyPr>
            <a:noAutofit/>
          </a:bodyPr>
          <a:lstStyle/>
          <a:p>
            <a:r>
              <a:rPr lang="de-DE" altLang="en-US" sz="2800" dirty="0" err="1"/>
              <a:t>Confidence</a:t>
            </a:r>
            <a:r>
              <a:rPr lang="de-DE" altLang="en-US" sz="2800" dirty="0"/>
              <a:t> Intervalls </a:t>
            </a:r>
            <a:r>
              <a:rPr lang="de-DE" altLang="en-US" sz="2800" dirty="0" err="1"/>
              <a:t>for</a:t>
            </a:r>
            <a:r>
              <a:rPr lang="de-DE" altLang="en-US" sz="2800" dirty="0"/>
              <a:t> </a:t>
            </a:r>
            <a:r>
              <a:rPr lang="en-GB" altLang="en-US" sz="2800" dirty="0"/>
              <a:t>Different Sample Sizes (4)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DEC-4765-4CDF-9213-456C88ACF912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0" y="1204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0" y="1366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560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6"/>
          <a:stretch>
            <a:fillRect/>
          </a:stretch>
        </p:blipFill>
        <p:spPr bwMode="auto">
          <a:xfrm>
            <a:off x="2124075" y="1052513"/>
            <a:ext cx="45148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KPIs based on Network Counters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Vendor specific = network internal </a:t>
            </a:r>
            <a:r>
              <a:rPr lang="en-US" altLang="en-US" sz="2800" dirty="0" err="1"/>
              <a:t>KPIs</a:t>
            </a:r>
            <a:endParaRPr lang="en-US" altLang="en-US" sz="28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different strategies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how to count network events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which events are included in which counter(s)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Requires knowledge of specific system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specialists with detailed system knowledge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testing the counters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documentation may be faulty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approach to counter change with system update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Mobile operators struggling with this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most operator live in a multi vendor environment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counters from different vendors cannot be directly compared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requires </a:t>
            </a:r>
            <a:r>
              <a:rPr lang="en-US" altLang="en-US" sz="2400" dirty="0" err="1"/>
              <a:t>continous</a:t>
            </a:r>
            <a:r>
              <a:rPr lang="en-US" altLang="en-US" sz="2400" dirty="0"/>
              <a:t> attention and a strategy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1BFD-06DB-47D4-AE40-C897EF4EBFBC}" type="slidenum">
              <a:rPr lang="en-US" altLang="en-US"/>
              <a:pPr/>
              <a:t>38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KPIs from Users' Perspective = KQIs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Key Quality Indicators (KQIs) = external indicators</a:t>
            </a:r>
          </a:p>
          <a:p>
            <a:pPr lvl="1"/>
            <a:r>
              <a:rPr lang="en-US" altLang="en-US"/>
              <a:t>can be assessed in the Field</a:t>
            </a:r>
          </a:p>
          <a:p>
            <a:r>
              <a:rPr lang="en-US" altLang="en-US"/>
              <a:t>For Monitoring, Regulation etc.</a:t>
            </a:r>
          </a:p>
          <a:p>
            <a:pPr lvl="1"/>
            <a:r>
              <a:rPr lang="en-US" altLang="en-US"/>
              <a:t>a subset can be selected</a:t>
            </a:r>
          </a:p>
          <a:p>
            <a:pPr lvl="2"/>
            <a:r>
              <a:rPr lang="en-US" altLang="en-US"/>
              <a:t>applicable across all vendors &amp; operators</a:t>
            </a:r>
          </a:p>
          <a:p>
            <a:pPr lvl="2"/>
            <a:r>
              <a:rPr lang="en-US" altLang="en-US"/>
              <a:t>not limited to mobile, but also good for broadband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C9DA-0104-4A92-8533-8788F983E710}" type="slidenum">
              <a:rPr lang="en-US" altLang="en-US"/>
              <a:pPr/>
              <a:t>39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Definitions start here:  ITU-T Rec. </a:t>
            </a:r>
            <a:r>
              <a:rPr lang="en-US" altLang="en-US" sz="3200" dirty="0" err="1"/>
              <a:t>E.800</a:t>
            </a:r>
            <a:endParaRPr lang="de-DE" altLang="en-US" sz="3200" dirty="0"/>
          </a:p>
        </p:txBody>
      </p:sp>
      <p:sp>
        <p:nvSpPr>
          <p:cNvPr id="64521" name="Rectangle 9"/>
          <p:cNvSpPr>
            <a:spLocks noGrp="1" noChangeArrowheads="1"/>
          </p:cNvSpPr>
          <p:nvPr>
            <p:ph idx="1"/>
          </p:nvPr>
        </p:nvSpPr>
        <p:spPr>
          <a:xfrm>
            <a:off x="4572000" y="3860800"/>
            <a:ext cx="4316413" cy="20875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</a:rPr>
              <a:t>Quality of Service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Service Support Performance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Service Operability Performance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Serveability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Service Security Performance</a:t>
            </a:r>
            <a:endParaRPr lang="de-DE" altLang="en-US" sz="2000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7E59-65F7-45CA-BF2D-471F39807CA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8032" y="3788618"/>
            <a:ext cx="4283968" cy="2231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</a:rPr>
              <a:t>Network Performance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Charging Performance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Provisioning Performance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Administration Performance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Availability Performance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Transmission Performance</a:t>
            </a:r>
            <a:endParaRPr lang="de-DE" altLang="en-US" sz="2000" dirty="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79512" y="1412776"/>
            <a:ext cx="8605713" cy="2081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2800">
                <a:solidFill>
                  <a:srgbClr val="3333CC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400">
                <a:solidFill>
                  <a:srgbClr val="3333CC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000">
                <a:solidFill>
                  <a:srgbClr val="3333CC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rgbClr val="3333CC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rgbClr val="3333CC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>
                <a:solidFill>
                  <a:srgbClr val="3333CC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>
                <a:solidFill>
                  <a:srgbClr val="3333CC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>
                <a:solidFill>
                  <a:srgbClr val="3333CC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>
                <a:solidFill>
                  <a:srgbClr val="3333CC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000" dirty="0">
                <a:cs typeface="Arial" panose="020B0604020202020204" pitchFamily="34" charset="0"/>
              </a:rPr>
              <a:t>Network Performance (NP)</a:t>
            </a:r>
          </a:p>
          <a:p>
            <a:pPr lvl="1"/>
            <a:r>
              <a:rPr lang="en-US" altLang="en-US" sz="2000" dirty="0">
                <a:cs typeface="Arial" panose="020B0604020202020204" pitchFamily="34" charset="0"/>
              </a:rPr>
              <a:t>Pre-requisite to Quality of Service (QoS)</a:t>
            </a:r>
          </a:p>
          <a:p>
            <a:pPr lvl="1"/>
            <a:r>
              <a:rPr lang="en-US" altLang="en-US" sz="2000" dirty="0">
                <a:cs typeface="Arial" panose="020B0604020202020204" pitchFamily="34" charset="0"/>
              </a:rPr>
              <a:t>Not directly visible to the user</a:t>
            </a:r>
          </a:p>
          <a:p>
            <a:r>
              <a:rPr lang="en-US" altLang="en-US" sz="2000" dirty="0">
                <a:cs typeface="Arial" panose="020B0604020202020204" pitchFamily="34" charset="0"/>
              </a:rPr>
              <a:t>Quality of Service (QoS)</a:t>
            </a:r>
          </a:p>
          <a:p>
            <a:pPr lvl="1"/>
            <a:r>
              <a:rPr lang="en-US" altLang="en-US" sz="2000" dirty="0">
                <a:cs typeface="Arial" panose="020B0604020202020204" pitchFamily="34" charset="0"/>
              </a:rPr>
              <a:t>Performance of the Service offered to the User</a:t>
            </a:r>
          </a:p>
          <a:p>
            <a:pPr lvl="1"/>
            <a:r>
              <a:rPr lang="en-US" altLang="en-US" sz="2000" dirty="0">
                <a:cs typeface="Arial" panose="020B0604020202020204" pitchFamily="34" charset="0"/>
              </a:rPr>
              <a:t>Some QoS Aspects directly perceivable, some indirectly</a:t>
            </a:r>
            <a:endParaRPr lang="de-DE" altLang="en-US" sz="2000" dirty="0">
              <a:cs typeface="Arial" panose="020B0604020202020204" pitchFamily="34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7237413" y="1949450"/>
            <a:ext cx="1685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4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4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45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45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 build="p"/>
      <p:bldP spid="64517" grpId="0" build="p"/>
      <p:bldP spid="645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KPIs versus KQIs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Sometimes confused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KPIs</a:t>
            </a:r>
            <a:r>
              <a:rPr lang="en-US" altLang="en-US" sz="2400" dirty="0"/>
              <a:t> = internal indicators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part of network performance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based on network counters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essential for operation, maintenance, business model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could be reported, audited etc.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however, meaningless when out of context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KQIs</a:t>
            </a:r>
            <a:r>
              <a:rPr lang="en-US" altLang="en-US" sz="2400" dirty="0"/>
              <a:t> = external indicators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basis for QoS assessment as perceived by the user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vendor </a:t>
            </a:r>
            <a:r>
              <a:rPr lang="en-US" altLang="en-US" sz="2000" dirty="0" err="1"/>
              <a:t>independant</a:t>
            </a:r>
            <a:endParaRPr lang="en-US" altLang="en-US" sz="20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operator </a:t>
            </a:r>
            <a:r>
              <a:rPr lang="en-US" altLang="en-US" sz="2000" dirty="0" err="1"/>
              <a:t>independant</a:t>
            </a:r>
            <a:endParaRPr lang="en-US" altLang="en-US" sz="20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ideal to compare different operators on a statistical basis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cannot be reported from the system itself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requires some kind of field testing, drive, walk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A546-8426-43E4-B6F3-1DA1737092FD}" type="slidenum">
              <a:rPr lang="en-US" altLang="en-US"/>
              <a:pPr/>
              <a:t>40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Any questions </a:t>
            </a:r>
            <a:r>
              <a:rPr lang="en-US" altLang="en-US" sz="5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3D24-0AE8-4637-BBB6-DDA2B15117F0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en-US" sz="1000">
              <a:latin typeface="Trebuchet MS" panose="020B0603020202020204" pitchFamily="34" charset="0"/>
            </a:endParaRP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4321175" y="1509713"/>
          <a:ext cx="162083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1" name="Microsoft ClipArt Gallery" r:id="rId4" imgW="1621800" imgH="3934080" progId="MS_ClipArt_Gallery">
                  <p:embed/>
                </p:oleObj>
              </mc:Choice>
              <mc:Fallback>
                <p:oleObj name="Microsoft ClipArt Gallery" r:id="rId4" imgW="1621800" imgH="393408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1509713"/>
                        <a:ext cx="1620838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5762625" y="2343150"/>
            <a:ext cx="2936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en-US" sz="1400">
                <a:solidFill>
                  <a:schemeClr val="tx2"/>
                </a:solidFill>
              </a:rPr>
              <a:t>Contact:</a:t>
            </a:r>
            <a:br>
              <a:rPr lang="de-DE" altLang="en-US" sz="1400">
                <a:solidFill>
                  <a:schemeClr val="tx2"/>
                </a:solidFill>
              </a:rPr>
            </a:br>
            <a:r>
              <a:rPr lang="de-DE" altLang="en-US" sz="1400">
                <a:solidFill>
                  <a:schemeClr val="tx2"/>
                </a:solidFill>
              </a:rPr>
              <a:t>Consultant@joachimpomy.de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Four Viewpoints of QoS</a:t>
            </a:r>
            <a:r>
              <a:rPr lang="de-DE" altLang="en-US"/>
              <a:t> 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sz="2800"/>
              <a:t>Consistent Approach to QoS</a:t>
            </a:r>
            <a:endParaRPr lang="de-DE" altLang="en-US" sz="2800"/>
          </a:p>
          <a:p>
            <a:pPr lvl="1"/>
            <a:r>
              <a:rPr lang="en-GB" altLang="en-US" sz="2400"/>
              <a:t>Well-defined and Relevant (e.g. Customer-affecting)</a:t>
            </a:r>
          </a:p>
          <a:p>
            <a:pPr lvl="1"/>
            <a:r>
              <a:rPr lang="en-GB" altLang="en-US" sz="2400"/>
              <a:t>Used to Plan and Deploy Networks</a:t>
            </a:r>
          </a:p>
          <a:p>
            <a:pPr lvl="1"/>
            <a:r>
              <a:rPr lang="en-GB" altLang="en-US" sz="2400"/>
              <a:t>Includes Monitoring Service Quality</a:t>
            </a:r>
            <a:r>
              <a:rPr lang="de-DE" altLang="en-US" sz="2400"/>
              <a:t> </a:t>
            </a:r>
          </a:p>
          <a:p>
            <a:r>
              <a:rPr lang="en-GB" altLang="en-US" sz="2800"/>
              <a:t>ITU-T Rec. G.1000 defines four Viewpoints of QoS</a:t>
            </a:r>
          </a:p>
          <a:p>
            <a:pPr lvl="1"/>
            <a:r>
              <a:rPr lang="en-GB" altLang="en-US" sz="2400"/>
              <a:t>Customer's QoS Rrequirements</a:t>
            </a:r>
          </a:p>
          <a:p>
            <a:pPr lvl="1"/>
            <a:r>
              <a:rPr lang="en-GB" altLang="en-US" sz="2400"/>
              <a:t>Service provider's offerings of QoS (or targeted QoS)</a:t>
            </a:r>
          </a:p>
          <a:p>
            <a:pPr lvl="1"/>
            <a:r>
              <a:rPr lang="en-GB" altLang="en-US" sz="2400"/>
              <a:t>QoS achieved or delivered</a:t>
            </a:r>
          </a:p>
          <a:p>
            <a:pPr lvl="1"/>
            <a:r>
              <a:rPr lang="en-GB" altLang="en-US" sz="2400"/>
              <a:t>Customer survey ratings of QoS</a:t>
            </a:r>
          </a:p>
          <a:p>
            <a:r>
              <a:rPr lang="en-GB" altLang="en-US" sz="2800"/>
              <a:t>Ideally there would be 1:1 Correspondence between Delivered QoS and Perceived QoS</a:t>
            </a:r>
            <a:r>
              <a:rPr lang="de-DE" altLang="en-US" sz="280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58F-7207-4874-B72D-0ED7FB86692C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55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55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55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55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55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 Viewpoints of QoS</a:t>
            </a:r>
            <a:endParaRPr lang="de-DE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D21F-37A8-4A77-B5DB-4FA8392B7F8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5364906" cy="416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2400"/>
              <a:t>ITU-T Rec. G.101</a:t>
            </a:r>
            <a:endParaRPr lang="en-GB" altLang="en-US" sz="240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2428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de-DE" altLang="en-US" sz="2800" dirty="0"/>
              <a:t>The Transmission Plan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Fundamental principles of transmission planning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A good transmission plan is set up in order to deliver to users signals that are at a desirable level and free from objectionable amounts of delay, echo and distortion 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Has to take into account transmission parameters and impairments, different network configurations and elements 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Specific transmission plans have to be set up in order to take care of specific transmission impairments and conditions for</a:t>
            </a:r>
          </a:p>
          <a:p>
            <a:pPr lvl="2">
              <a:lnSpc>
                <a:spcPct val="90000"/>
              </a:lnSpc>
            </a:pPr>
            <a:r>
              <a:rPr lang="en-GB" altLang="en-US" sz="2000" dirty="0"/>
              <a:t>traditional narrow-band telephone networks</a:t>
            </a:r>
          </a:p>
          <a:p>
            <a:pPr lvl="2">
              <a:lnSpc>
                <a:spcPct val="90000"/>
              </a:lnSpc>
            </a:pPr>
            <a:r>
              <a:rPr lang="en-GB" altLang="en-US" sz="2000" dirty="0"/>
              <a:t>mobile networks</a:t>
            </a:r>
          </a:p>
          <a:p>
            <a:pPr lvl="2">
              <a:lnSpc>
                <a:spcPct val="90000"/>
              </a:lnSpc>
            </a:pPr>
            <a:r>
              <a:rPr lang="en-GB" altLang="en-US" sz="2000" dirty="0"/>
              <a:t>packet switched networks</a:t>
            </a:r>
          </a:p>
          <a:p>
            <a:pPr lvl="2">
              <a:lnSpc>
                <a:spcPct val="90000"/>
              </a:lnSpc>
            </a:pPr>
            <a:r>
              <a:rPr lang="en-GB" altLang="en-US" sz="2000" dirty="0"/>
              <a:t>multimedia applications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23ABE-5709-4C38-B036-0FC7179B16A3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Traditional Transmission Planning</a:t>
            </a:r>
            <a:endParaRPr lang="en-GB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BE69-DE14-40AB-B97E-F297AAB63B6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539750" y="1700213"/>
          <a:ext cx="7416800" cy="358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r:id="rId3" imgW="5991225" imgH="2895600" progId="Designer.Drawing.7">
                  <p:embed/>
                </p:oleObj>
              </mc:Choice>
              <mc:Fallback>
                <p:oleObj r:id="rId3" imgW="5991225" imgH="2895600" progId="Designer.Drawing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00213"/>
                        <a:ext cx="7416800" cy="358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Transmission Planning Today</a:t>
            </a:r>
            <a:endParaRPr lang="en-GB" alt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en-US"/>
              <a:t>ITU-T Rec. G.108: Transmission Planning with the E-Model</a:t>
            </a:r>
          </a:p>
          <a:p>
            <a:r>
              <a:rPr lang="en-US" altLang="en-US"/>
              <a:t>Traditional transmission planning methodologies no longer flexible enough to account for new factors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78786-0CAC-43DA-98CB-5369222C5366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CBFDEBF007414984B2FB03AEE0D39A" ma:contentTypeVersion="1" ma:contentTypeDescription="Create a new document." ma:contentTypeScope="" ma:versionID="64be4a23d98191cdc44f0315bb0935a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11CB31-0381-4C42-B2E3-20EB877F9904}"/>
</file>

<file path=customXml/itemProps2.xml><?xml version="1.0" encoding="utf-8"?>
<ds:datastoreItem xmlns:ds="http://schemas.openxmlformats.org/officeDocument/2006/customXml" ds:itemID="{018E3351-17DC-45B2-BEDD-F6015B99CCBB}"/>
</file>

<file path=customXml/itemProps3.xml><?xml version="1.0" encoding="utf-8"?>
<ds:datastoreItem xmlns:ds="http://schemas.openxmlformats.org/officeDocument/2006/customXml" ds:itemID="{A21AB357-3678-46B8-9FFA-1E3D8F4964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1718</Words>
  <Application>Microsoft Office PowerPoint</Application>
  <PresentationFormat>On-screen Show (4:3)</PresentationFormat>
  <Paragraphs>343</Paragraphs>
  <Slides>41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55" baseType="lpstr">
      <vt:lpstr>AvantGarde Bk BT</vt:lpstr>
      <vt:lpstr>Univers 47 CondensedLight</vt:lpstr>
      <vt:lpstr>Arial</vt:lpstr>
      <vt:lpstr>Calibri</vt:lpstr>
      <vt:lpstr>Impact</vt:lpstr>
      <vt:lpstr>Lucida Sans Unicode</vt:lpstr>
      <vt:lpstr>Times New Roman</vt:lpstr>
      <vt:lpstr>Trebuchet MS</vt:lpstr>
      <vt:lpstr>Verdana</vt:lpstr>
      <vt:lpstr>Wingdings</vt:lpstr>
      <vt:lpstr>Office Theme</vt:lpstr>
      <vt:lpstr>Picture</vt:lpstr>
      <vt:lpstr>Designer.Drawing.7</vt:lpstr>
      <vt:lpstr>Microsoft ClipArt Gallery</vt:lpstr>
      <vt:lpstr>Quality of Service (QoS), Quality of Experience (QoE) and Performance</vt:lpstr>
      <vt:lpstr>Where it All Begins: Real Communication Situation</vt:lpstr>
      <vt:lpstr>... and where End-to-End Quality comes to Play: Employing a Telecommunication System</vt:lpstr>
      <vt:lpstr>Definitions start here:  ITU-T Rec. E.800</vt:lpstr>
      <vt:lpstr>Four Viewpoints of QoS </vt:lpstr>
      <vt:lpstr>4 Viewpoints of QoS</vt:lpstr>
      <vt:lpstr>ITU-T Rec. G.101</vt:lpstr>
      <vt:lpstr>Traditional Transmission Planning</vt:lpstr>
      <vt:lpstr>Transmission Planning Today</vt:lpstr>
      <vt:lpstr>Transmission Planning Challenges - 1</vt:lpstr>
      <vt:lpstr>Transmission Planning Challenges - 2</vt:lpstr>
      <vt:lpstr>E-Model - ITU-T Rec. G.107</vt:lpstr>
      <vt:lpstr>Reference connection of the E-model </vt:lpstr>
      <vt:lpstr>Effects of Talker Echo  in the Presence of Delay</vt:lpstr>
      <vt:lpstr>Categories of Communication Quality  in Terms of Users' Satisfaction Classes</vt:lpstr>
      <vt:lpstr>Example with Delay as Impairment</vt:lpstr>
      <vt:lpstr>QoE Definition</vt:lpstr>
      <vt:lpstr>QoE Implications</vt:lpstr>
      <vt:lpstr>Users‘ Perception of Speech Quality</vt:lpstr>
      <vt:lpstr>Motivation for Multimedia Quality - 1</vt:lpstr>
      <vt:lpstr>Motivation for Multimedia Quality</vt:lpstr>
      <vt:lpstr>Diffusion, Transmission Quality and Expectation for an Innovation </vt:lpstr>
      <vt:lpstr>Changes in Users' Behaviour - 1</vt:lpstr>
      <vt:lpstr>Changes in Users' Behaviour - 2</vt:lpstr>
      <vt:lpstr>Key Parameters affecting MM Quality</vt:lpstr>
      <vt:lpstr>Example: Lip Sync</vt:lpstr>
      <vt:lpstr>Impairments in packet networks</vt:lpstr>
      <vt:lpstr>Impairments in packet networks</vt:lpstr>
      <vt:lpstr>QoS Layers in Mobile</vt:lpstr>
      <vt:lpstr>QoS aspects of Mobile </vt:lpstr>
      <vt:lpstr>POLQA™ - Rec. P.863</vt:lpstr>
      <vt:lpstr>PowerPoint Presentation</vt:lpstr>
      <vt:lpstr>PowerPoint Presentation</vt:lpstr>
      <vt:lpstr>Confidence Intervalls for Different Sample Sizes (1)</vt:lpstr>
      <vt:lpstr>Confidence Intervalls for Different Sample Sizes (2)</vt:lpstr>
      <vt:lpstr>Confidence Intervalls for Different Sample Sizes (3)</vt:lpstr>
      <vt:lpstr>Confidence Intervalls for Different Sample Sizes (4)</vt:lpstr>
      <vt:lpstr>KPIs based on Network Counters</vt:lpstr>
      <vt:lpstr>KPIs from Users' Perspective = KQIs</vt:lpstr>
      <vt:lpstr>KPIs versus KQIs</vt:lpstr>
      <vt:lpstr>Any questions ?</vt:lpstr>
    </vt:vector>
  </TitlesOfParts>
  <Company>TIS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JP</dc:creator>
  <cp:lastModifiedBy>Aloran, Rakan</cp:lastModifiedBy>
  <cp:revision>73</cp:revision>
  <dcterms:created xsi:type="dcterms:W3CDTF">2011-04-19T05:42:22Z</dcterms:created>
  <dcterms:modified xsi:type="dcterms:W3CDTF">2015-08-26T08:11:43Z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0x0101001ACBFDEBF007414984B2FB03AEE0D39A</vt:lpwstr>
  </property>
</Properties>
</file>