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slides/slide13.xml" ContentType="application/vnd.openxmlformats-officedocument.presentationml.slide+xml"/>
  <Override PartName="/ppt/slides/slide14.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4" r:id="rId4"/>
  </p:sldMasterIdLst>
  <p:notesMasterIdLst>
    <p:notesMasterId r:id="rId19"/>
  </p:notesMasterIdLst>
  <p:handoutMasterIdLst>
    <p:handoutMasterId r:id="rId20"/>
  </p:handoutMasterIdLst>
  <p:sldIdLst>
    <p:sldId id="440" r:id="rId5"/>
    <p:sldId id="446" r:id="rId6"/>
    <p:sldId id="462" r:id="rId7"/>
    <p:sldId id="461" r:id="rId8"/>
    <p:sldId id="447" r:id="rId9"/>
    <p:sldId id="456" r:id="rId10"/>
    <p:sldId id="448" r:id="rId11"/>
    <p:sldId id="450" r:id="rId12"/>
    <p:sldId id="457" r:id="rId13"/>
    <p:sldId id="458" r:id="rId14"/>
    <p:sldId id="464" r:id="rId15"/>
    <p:sldId id="465" r:id="rId16"/>
    <p:sldId id="455" r:id="rId17"/>
    <p:sldId id="463" r:id="rId18"/>
  </p:sldIdLst>
  <p:sldSz cx="9144000" cy="6858000" type="screen4x3"/>
  <p:notesSz cx="6797675" cy="987425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82A8"/>
    <a:srgbClr val="C6D254"/>
    <a:srgbClr val="B1D254"/>
    <a:srgbClr val="2A6EA8"/>
    <a:srgbClr val="1A4669"/>
    <a:srgbClr val="0F5C77"/>
    <a:srgbClr val="127092"/>
    <a:srgbClr val="6373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7" autoAdjust="0"/>
    <p:restoredTop sz="94700" autoAdjust="0"/>
  </p:normalViewPr>
  <p:slideViewPr>
    <p:cSldViewPr snapToGrid="0">
      <p:cViewPr>
        <p:scale>
          <a:sx n="72" d="100"/>
          <a:sy n="72" d="100"/>
        </p:scale>
        <p:origin x="-444" y="9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2566" tIns="46283" rIns="92566" bIns="46283" numCol="1" anchor="t" anchorCtr="0" compatLnSpc="1">
            <a:prstTxWarp prst="textNoShape">
              <a:avLst/>
            </a:prstTxWarp>
          </a:bodyPr>
          <a:lstStyle>
            <a:lvl1pPr defTabSz="925955">
              <a:defRPr sz="1200">
                <a:latin typeface="Times New Roman" pitchFamily="18" charset="0"/>
              </a:defRPr>
            </a:lvl1pPr>
          </a:lstStyle>
          <a:p>
            <a:pPr>
              <a:defRPr/>
            </a:pPr>
            <a:endParaRPr lang="en-GB"/>
          </a:p>
        </p:txBody>
      </p:sp>
      <p:sp>
        <p:nvSpPr>
          <p:cNvPr id="9219" name="Rectangle 3"/>
          <p:cNvSpPr>
            <a:spLocks noGrp="1" noChangeArrowheads="1"/>
          </p:cNvSpPr>
          <p:nvPr>
            <p:ph type="dt" sz="quarter" idx="1"/>
          </p:nvPr>
        </p:nvSpPr>
        <p:spPr bwMode="auto">
          <a:xfrm>
            <a:off x="3851275" y="0"/>
            <a:ext cx="2946400" cy="493713"/>
          </a:xfrm>
          <a:prstGeom prst="rect">
            <a:avLst/>
          </a:prstGeom>
          <a:noFill/>
          <a:ln w="9525">
            <a:noFill/>
            <a:miter lim="800000"/>
            <a:headEnd/>
            <a:tailEnd/>
          </a:ln>
          <a:effectLst/>
        </p:spPr>
        <p:txBody>
          <a:bodyPr vert="horz" wrap="square" lIns="92566" tIns="46283" rIns="92566" bIns="46283" numCol="1" anchor="t" anchorCtr="0" compatLnSpc="1">
            <a:prstTxWarp prst="textNoShape">
              <a:avLst/>
            </a:prstTxWarp>
          </a:bodyPr>
          <a:lstStyle>
            <a:lvl1pPr algn="r" defTabSz="925955">
              <a:defRPr sz="1200">
                <a:latin typeface="Times New Roman" pitchFamily="18" charset="0"/>
              </a:defRPr>
            </a:lvl1pPr>
          </a:lstStyle>
          <a:p>
            <a:pPr>
              <a:defRPr/>
            </a:pPr>
            <a:endParaRPr lang="en-GB"/>
          </a:p>
        </p:txBody>
      </p:sp>
      <p:sp>
        <p:nvSpPr>
          <p:cNvPr id="9220" name="Rectangle 4"/>
          <p:cNvSpPr>
            <a:spLocks noGrp="1" noChangeArrowheads="1"/>
          </p:cNvSpPr>
          <p:nvPr>
            <p:ph type="ftr" sz="quarter" idx="2"/>
          </p:nvPr>
        </p:nvSpPr>
        <p:spPr bwMode="auto">
          <a:xfrm>
            <a:off x="0" y="9380538"/>
            <a:ext cx="2946400" cy="493712"/>
          </a:xfrm>
          <a:prstGeom prst="rect">
            <a:avLst/>
          </a:prstGeom>
          <a:noFill/>
          <a:ln w="9525">
            <a:noFill/>
            <a:miter lim="800000"/>
            <a:headEnd/>
            <a:tailEnd/>
          </a:ln>
          <a:effectLst/>
        </p:spPr>
        <p:txBody>
          <a:bodyPr vert="horz" wrap="square" lIns="92566" tIns="46283" rIns="92566" bIns="46283" numCol="1" anchor="b" anchorCtr="0" compatLnSpc="1">
            <a:prstTxWarp prst="textNoShape">
              <a:avLst/>
            </a:prstTxWarp>
          </a:bodyPr>
          <a:lstStyle>
            <a:lvl1pPr defTabSz="925955">
              <a:defRPr sz="1200">
                <a:latin typeface="Times New Roman" pitchFamily="18" charset="0"/>
              </a:defRPr>
            </a:lvl1pPr>
          </a:lstStyle>
          <a:p>
            <a:pPr>
              <a:defRPr/>
            </a:pPr>
            <a:endParaRPr lang="en-GB"/>
          </a:p>
        </p:txBody>
      </p:sp>
      <p:sp>
        <p:nvSpPr>
          <p:cNvPr id="9221" name="Rectangle 5"/>
          <p:cNvSpPr>
            <a:spLocks noGrp="1" noChangeArrowheads="1"/>
          </p:cNvSpPr>
          <p:nvPr>
            <p:ph type="sldNum" sz="quarter" idx="3"/>
          </p:nvPr>
        </p:nvSpPr>
        <p:spPr bwMode="auto">
          <a:xfrm>
            <a:off x="3851275" y="9380538"/>
            <a:ext cx="2946400" cy="493712"/>
          </a:xfrm>
          <a:prstGeom prst="rect">
            <a:avLst/>
          </a:prstGeom>
          <a:noFill/>
          <a:ln w="9525">
            <a:noFill/>
            <a:miter lim="800000"/>
            <a:headEnd/>
            <a:tailEnd/>
          </a:ln>
          <a:effectLst/>
        </p:spPr>
        <p:txBody>
          <a:bodyPr vert="horz" wrap="square" lIns="92566" tIns="46283" rIns="92566" bIns="46283" numCol="1" anchor="b" anchorCtr="0" compatLnSpc="1">
            <a:prstTxWarp prst="textNoShape">
              <a:avLst/>
            </a:prstTxWarp>
          </a:bodyPr>
          <a:lstStyle>
            <a:lvl1pPr algn="r" defTabSz="925955">
              <a:defRPr sz="1200">
                <a:latin typeface="Times New Roman" pitchFamily="18" charset="0"/>
              </a:defRPr>
            </a:lvl1pPr>
          </a:lstStyle>
          <a:p>
            <a:pPr>
              <a:defRPr/>
            </a:pPr>
            <a:fld id="{F84883C6-1A34-49C5-B226-39C4628E6FF6}" type="slidenum">
              <a:rPr lang="en-GB"/>
              <a:pPr>
                <a:defRPr/>
              </a:pPr>
              <a:t>‹#›</a:t>
            </a:fld>
            <a:endParaRPr lang="en-GB"/>
          </a:p>
        </p:txBody>
      </p:sp>
    </p:spTree>
    <p:extLst>
      <p:ext uri="{BB962C8B-B14F-4D97-AF65-F5344CB8AC3E}">
        <p14:creationId xmlns:p14="http://schemas.microsoft.com/office/powerpoint/2010/main" val="23691683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2566" tIns="46283" rIns="92566" bIns="46283" numCol="1" anchor="t" anchorCtr="0" compatLnSpc="1">
            <a:prstTxWarp prst="textNoShape">
              <a:avLst/>
            </a:prstTxWarp>
          </a:bodyPr>
          <a:lstStyle>
            <a:lvl1pPr defTabSz="925955">
              <a:defRPr sz="1200">
                <a:latin typeface="Times New Roman" pitchFamily="18" charset="0"/>
              </a:defRPr>
            </a:lvl1pPr>
          </a:lstStyle>
          <a:p>
            <a:pPr>
              <a:defRPr/>
            </a:pPr>
            <a:endParaRPr lang="en-GB"/>
          </a:p>
        </p:txBody>
      </p:sp>
      <p:sp>
        <p:nvSpPr>
          <p:cNvPr id="4099" name="Rectangle 3"/>
          <p:cNvSpPr>
            <a:spLocks noGrp="1" noChangeArrowheads="1"/>
          </p:cNvSpPr>
          <p:nvPr>
            <p:ph type="dt" idx="1"/>
          </p:nvPr>
        </p:nvSpPr>
        <p:spPr bwMode="auto">
          <a:xfrm>
            <a:off x="3851275" y="0"/>
            <a:ext cx="2946400" cy="493713"/>
          </a:xfrm>
          <a:prstGeom prst="rect">
            <a:avLst/>
          </a:prstGeom>
          <a:noFill/>
          <a:ln w="9525">
            <a:noFill/>
            <a:miter lim="800000"/>
            <a:headEnd/>
            <a:tailEnd/>
          </a:ln>
          <a:effectLst/>
        </p:spPr>
        <p:txBody>
          <a:bodyPr vert="horz" wrap="square" lIns="92566" tIns="46283" rIns="92566" bIns="46283" numCol="1" anchor="t" anchorCtr="0" compatLnSpc="1">
            <a:prstTxWarp prst="textNoShape">
              <a:avLst/>
            </a:prstTxWarp>
          </a:bodyPr>
          <a:lstStyle>
            <a:lvl1pPr algn="r" defTabSz="925955">
              <a:defRPr sz="1200">
                <a:latin typeface="Times New Roman" pitchFamily="18" charset="0"/>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930275" y="739775"/>
            <a:ext cx="4937125" cy="3703638"/>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8050" y="4689475"/>
            <a:ext cx="4981575" cy="4445000"/>
          </a:xfrm>
          <a:prstGeom prst="rect">
            <a:avLst/>
          </a:prstGeom>
          <a:noFill/>
          <a:ln w="9525">
            <a:noFill/>
            <a:miter lim="800000"/>
            <a:headEnd/>
            <a:tailEnd/>
          </a:ln>
          <a:effectLst/>
        </p:spPr>
        <p:txBody>
          <a:bodyPr vert="horz" wrap="square" lIns="92566" tIns="46283" rIns="92566" bIns="46283"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102" name="Rectangle 6"/>
          <p:cNvSpPr>
            <a:spLocks noGrp="1" noChangeArrowheads="1"/>
          </p:cNvSpPr>
          <p:nvPr>
            <p:ph type="ftr" sz="quarter" idx="4"/>
          </p:nvPr>
        </p:nvSpPr>
        <p:spPr bwMode="auto">
          <a:xfrm>
            <a:off x="0" y="9380538"/>
            <a:ext cx="2946400" cy="493712"/>
          </a:xfrm>
          <a:prstGeom prst="rect">
            <a:avLst/>
          </a:prstGeom>
          <a:noFill/>
          <a:ln w="9525">
            <a:noFill/>
            <a:miter lim="800000"/>
            <a:headEnd/>
            <a:tailEnd/>
          </a:ln>
          <a:effectLst/>
        </p:spPr>
        <p:txBody>
          <a:bodyPr vert="horz" wrap="square" lIns="92566" tIns="46283" rIns="92566" bIns="46283" numCol="1" anchor="b" anchorCtr="0" compatLnSpc="1">
            <a:prstTxWarp prst="textNoShape">
              <a:avLst/>
            </a:prstTxWarp>
          </a:bodyPr>
          <a:lstStyle>
            <a:lvl1pPr defTabSz="925955">
              <a:defRPr sz="1200">
                <a:latin typeface="Times New Roman" pitchFamily="18" charset="0"/>
              </a:defRPr>
            </a:lvl1pPr>
          </a:lstStyle>
          <a:p>
            <a:pPr>
              <a:defRPr/>
            </a:pPr>
            <a:endParaRPr lang="en-GB"/>
          </a:p>
        </p:txBody>
      </p:sp>
      <p:sp>
        <p:nvSpPr>
          <p:cNvPr id="4103" name="Rectangle 7"/>
          <p:cNvSpPr>
            <a:spLocks noGrp="1" noChangeArrowheads="1"/>
          </p:cNvSpPr>
          <p:nvPr>
            <p:ph type="sldNum" sz="quarter" idx="5"/>
          </p:nvPr>
        </p:nvSpPr>
        <p:spPr bwMode="auto">
          <a:xfrm>
            <a:off x="3851275" y="9380538"/>
            <a:ext cx="2946400" cy="493712"/>
          </a:xfrm>
          <a:prstGeom prst="rect">
            <a:avLst/>
          </a:prstGeom>
          <a:noFill/>
          <a:ln w="9525">
            <a:noFill/>
            <a:miter lim="800000"/>
            <a:headEnd/>
            <a:tailEnd/>
          </a:ln>
          <a:effectLst/>
        </p:spPr>
        <p:txBody>
          <a:bodyPr vert="horz" wrap="square" lIns="92566" tIns="46283" rIns="92566" bIns="46283" numCol="1" anchor="b" anchorCtr="0" compatLnSpc="1">
            <a:prstTxWarp prst="textNoShape">
              <a:avLst/>
            </a:prstTxWarp>
          </a:bodyPr>
          <a:lstStyle>
            <a:lvl1pPr algn="r" defTabSz="925955">
              <a:defRPr sz="1200">
                <a:latin typeface="Times New Roman" pitchFamily="18" charset="0"/>
              </a:defRPr>
            </a:lvl1pPr>
          </a:lstStyle>
          <a:p>
            <a:pPr>
              <a:defRPr/>
            </a:pPr>
            <a:fld id="{790A4B0E-5FE7-4DD8-9388-F39339404880}" type="slidenum">
              <a:rPr lang="en-GB"/>
              <a:pPr>
                <a:defRPr/>
              </a:pPr>
              <a:t>‹#›</a:t>
            </a:fld>
            <a:endParaRPr lang="en-GB"/>
          </a:p>
        </p:txBody>
      </p:sp>
    </p:spTree>
    <p:extLst>
      <p:ext uri="{BB962C8B-B14F-4D97-AF65-F5344CB8AC3E}">
        <p14:creationId xmlns:p14="http://schemas.microsoft.com/office/powerpoint/2010/main" val="26406915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txBox="1">
            <a:spLocks noGrp="1" noChangeArrowheads="1"/>
          </p:cNvSpPr>
          <p:nvPr/>
        </p:nvSpPr>
        <p:spPr bwMode="auto">
          <a:xfrm>
            <a:off x="3851275" y="9378950"/>
            <a:ext cx="2946400" cy="495300"/>
          </a:xfrm>
          <a:prstGeom prst="rect">
            <a:avLst/>
          </a:prstGeom>
          <a:noFill/>
          <a:ln w="9525">
            <a:noFill/>
            <a:miter lim="800000"/>
            <a:headEnd/>
            <a:tailEnd/>
          </a:ln>
        </p:spPr>
        <p:txBody>
          <a:bodyPr anchor="b"/>
          <a:lstStyle/>
          <a:p>
            <a:pPr algn="r" eaLnBrk="0" hangingPunct="0"/>
            <a:fld id="{718FD301-1067-445F-8157-532E9C473CE7}" type="slidenum">
              <a:rPr lang="en-US" altLang="en-US" sz="1200">
                <a:latin typeface="Verdana" pitchFamily="34" charset="0"/>
              </a:rPr>
              <a:pPr algn="r" eaLnBrk="0" hangingPunct="0"/>
              <a:t>1</a:t>
            </a:fld>
            <a:endParaRPr lang="en-US" altLang="en-US" sz="1200" dirty="0">
              <a:latin typeface="Verdana" pitchFamily="34" charset="0"/>
            </a:endParaRPr>
          </a:p>
        </p:txBody>
      </p:sp>
      <p:sp>
        <p:nvSpPr>
          <p:cNvPr id="14339" name="Rectangle 2"/>
          <p:cNvSpPr>
            <a:spLocks noGrp="1" noRot="1" noChangeAspect="1" noChangeArrowheads="1" noTextEdit="1"/>
          </p:cNvSpPr>
          <p:nvPr>
            <p:ph type="sldImg"/>
          </p:nvPr>
        </p:nvSpPr>
        <p:spPr>
          <a:xfrm>
            <a:off x="931863" y="741363"/>
            <a:ext cx="4933950" cy="3700462"/>
          </a:xfrm>
          <a:ln/>
        </p:spPr>
      </p:sp>
      <p:sp>
        <p:nvSpPr>
          <p:cNvPr id="14340" name="Rectangle 3"/>
          <p:cNvSpPr>
            <a:spLocks noGrp="1" noChangeArrowheads="1"/>
          </p:cNvSpPr>
          <p:nvPr>
            <p:ph type="body" idx="1"/>
          </p:nvPr>
        </p:nvSpPr>
        <p:spPr>
          <a:xfrm>
            <a:off x="906463" y="4689475"/>
            <a:ext cx="4984750" cy="4443413"/>
          </a:xfrm>
          <a:noFill/>
          <a:ln/>
        </p:spPr>
        <p:txBody>
          <a:bodyPr lIns="91440" tIns="45720" rIns="91440" bIns="45720"/>
          <a:lstStyle/>
          <a:p>
            <a:pPr eaLnBrk="1" hangingPunct="1"/>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Maputo, Mozambique, 14-16 April 2014</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descr="Watermark"/>
          <p:cNvPicPr>
            <a:picLocks noChangeAspect="1" noChangeArrowheads="1"/>
          </p:cNvPicPr>
          <p:nvPr/>
        </p:nvPicPr>
        <p:blipFill>
          <a:blip r:embed="rId13" cstate="print"/>
          <a:srcRect l="6723" b="12773"/>
          <a:stretch>
            <a:fillRect/>
          </a:stretch>
        </p:blipFill>
        <p:spPr bwMode="auto">
          <a:xfrm>
            <a:off x="0" y="765175"/>
            <a:ext cx="6467475" cy="6092825"/>
          </a:xfrm>
          <a:prstGeom prst="rect">
            <a:avLst/>
          </a:prstGeom>
          <a:noFill/>
          <a:ln w="9525">
            <a:noFill/>
            <a:miter lim="800000"/>
            <a:headEnd/>
            <a:tailEnd/>
          </a:ln>
        </p:spPr>
      </p:pic>
      <p:sp>
        <p:nvSpPr>
          <p:cNvPr id="8"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90000"/>
              </a:lnSpc>
              <a:defRPr/>
            </a:pPr>
            <a:r>
              <a:rPr lang="en-US" altLang="en-US" sz="1000" smtClean="0">
                <a:solidFill>
                  <a:schemeClr val="bg1"/>
                </a:solidFill>
                <a:latin typeface="Univers" pitchFamily="34" charset="0"/>
              </a:rPr>
              <a:t/>
            </a:r>
            <a:br>
              <a:rPr lang="en-US" altLang="en-US" sz="1000" smtClean="0">
                <a:solidFill>
                  <a:schemeClr val="bg1"/>
                </a:solidFill>
                <a:latin typeface="Univers" pitchFamily="34" charset="0"/>
              </a:rPr>
            </a:br>
            <a:endParaRPr lang="en-US" altLang="en-US" sz="1000" smtClean="0">
              <a:solidFill>
                <a:schemeClr val="bg1"/>
              </a:solidFill>
              <a:latin typeface="Univers" pitchFamily="34" charset="0"/>
            </a:endParaRPr>
          </a:p>
        </p:txBody>
      </p:sp>
      <p:sp>
        <p:nvSpPr>
          <p:cNvPr id="9" name="Rectangle 7"/>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ltLang="en-US" sz="1200" b="1" smtClean="0">
                <a:solidFill>
                  <a:srgbClr val="0C4B84"/>
                </a:solidFill>
                <a:latin typeface="Verdana" pitchFamily="34" charset="0"/>
              </a:rPr>
              <a:t> </a:t>
            </a:r>
            <a:endParaRPr lang="en-US" altLang="en-US" sz="2400" smtClean="0">
              <a:latin typeface="Verdana" pitchFamily="34" charset="0"/>
            </a:endParaRPr>
          </a:p>
        </p:txBody>
      </p:sp>
      <p:sp>
        <p:nvSpPr>
          <p:cNvPr id="10" name="Rectangle 8"/>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ltLang="en-US" sz="1200" b="1" smtClean="0">
                <a:solidFill>
                  <a:srgbClr val="0C4B84"/>
                </a:solidFill>
                <a:latin typeface="Verdana" pitchFamily="34" charset="0"/>
              </a:rPr>
              <a:t> </a:t>
            </a:r>
            <a:endParaRPr lang="en-US" altLang="en-US" sz="2400" smtClean="0">
              <a:latin typeface="Verdana" pitchFamily="34" charset="0"/>
            </a:endParaRPr>
          </a:p>
        </p:txBody>
      </p:sp>
      <p:sp>
        <p:nvSpPr>
          <p:cNvPr id="11" name="Rectangle 9"/>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ltLang="en-US" sz="1000" smtClean="0">
                <a:solidFill>
                  <a:srgbClr val="000000"/>
                </a:solidFill>
                <a:latin typeface="Verdana" pitchFamily="34" charset="0"/>
              </a:rPr>
              <a:t> </a:t>
            </a:r>
            <a:endParaRPr lang="en-US" altLang="en-US" sz="2400" smtClean="0">
              <a:latin typeface="Verdana" pitchFamily="34" charset="0"/>
            </a:endParaRPr>
          </a:p>
        </p:txBody>
      </p:sp>
      <p:sp>
        <p:nvSpPr>
          <p:cNvPr id="12" name="AutoShape 18"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GB" altLang="en-US" sz="3200" smtClean="0">
              <a:latin typeface="Verdana" pitchFamily="34" charset="0"/>
            </a:endParaRPr>
          </a:p>
        </p:txBody>
      </p:sp>
      <p:sp>
        <p:nvSpPr>
          <p:cNvPr id="13" name="AutoShape 20"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GB" altLang="en-US" sz="3200" smtClean="0">
              <a:latin typeface="Verdana" pitchFamily="34" charset="0"/>
            </a:endParaRPr>
          </a:p>
        </p:txBody>
      </p:sp>
      <p:sp>
        <p:nvSpPr>
          <p:cNvPr id="14" name="AutoShape 23" descr="image002"/>
          <p:cNvSpPr>
            <a:spLocks noChangeAspect="1" noChangeArrowheads="1"/>
          </p:cNvSpPr>
          <p:nvPr/>
        </p:nvSpPr>
        <p:spPr bwMode="auto">
          <a:xfrm>
            <a:off x="200025" y="460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GB" altLang="en-US" sz="3200" smtClean="0">
              <a:latin typeface="Verdana" pitchFamily="34" charset="0"/>
            </a:endParaRPr>
          </a:p>
        </p:txBody>
      </p:sp>
      <p:sp>
        <p:nvSpPr>
          <p:cNvPr id="15" name="AutoShape 25"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GB" altLang="en-US" sz="3200" smtClean="0">
              <a:latin typeface="Verdana" pitchFamily="34" charset="0"/>
            </a:endParaRPr>
          </a:p>
        </p:txBody>
      </p:sp>
      <p:pic>
        <p:nvPicPr>
          <p:cNvPr id="2059" name="Picture 26" descr="Picture1"/>
          <p:cNvPicPr>
            <a:picLocks noChangeAspect="1" noChangeArrowheads="1"/>
          </p:cNvPicPr>
          <p:nvPr/>
        </p:nvPicPr>
        <p:blipFill>
          <a:blip r:embed="rId14" cstate="print"/>
          <a:srcRect/>
          <a:stretch>
            <a:fillRect/>
          </a:stretch>
        </p:blipFill>
        <p:spPr bwMode="auto">
          <a:xfrm>
            <a:off x="4122738" y="3132138"/>
            <a:ext cx="896937" cy="592137"/>
          </a:xfrm>
          <a:prstGeom prst="rect">
            <a:avLst/>
          </a:prstGeom>
          <a:noFill/>
          <a:ln w="9525">
            <a:noFill/>
            <a:miter lim="800000"/>
            <a:headEnd/>
            <a:tailEnd/>
          </a:ln>
        </p:spPr>
      </p:pic>
      <p:sp>
        <p:nvSpPr>
          <p:cNvPr id="2060"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61" name="Rectangle 37"/>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7" name="Rectangle 4"/>
          <p:cNvSpPr>
            <a:spLocks noGrp="1" noChangeArrowheads="1"/>
          </p:cNvSpPr>
          <p:nvPr>
            <p:ph type="dt" sz="half" idx="2"/>
          </p:nvPr>
        </p:nvSpPr>
        <p:spPr bwMode="auto">
          <a:xfrm>
            <a:off x="179388" y="6453188"/>
            <a:ext cx="3609975" cy="26828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Univers" pitchFamily="34" charset="0"/>
              </a:defRPr>
            </a:lvl1pPr>
          </a:lstStyle>
          <a:p>
            <a:pPr>
              <a:defRPr/>
            </a:pPr>
            <a:r>
              <a:rPr lang="en-US" altLang="en-US"/>
              <a:t>Maputo, Mozambique, 14-16 April 2014</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hf hdr="0" ftr="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fontAlgn="base">
        <a:spcBef>
          <a:spcPct val="0"/>
        </a:spcBef>
        <a:spcAft>
          <a:spcPct val="0"/>
        </a:spcAft>
        <a:defRPr sz="3200" b="1">
          <a:solidFill>
            <a:schemeClr val="bg2"/>
          </a:solidFill>
          <a:latin typeface="Verdana" pitchFamily="34" charset="0"/>
        </a:defRPr>
      </a:lvl6pPr>
      <a:lvl7pPr marL="914400" algn="ctr" rtl="0" fontAlgn="base">
        <a:spcBef>
          <a:spcPct val="0"/>
        </a:spcBef>
        <a:spcAft>
          <a:spcPct val="0"/>
        </a:spcAft>
        <a:defRPr sz="3200" b="1">
          <a:solidFill>
            <a:schemeClr val="bg2"/>
          </a:solidFill>
          <a:latin typeface="Verdana" pitchFamily="34" charset="0"/>
        </a:defRPr>
      </a:lvl7pPr>
      <a:lvl8pPr marL="1371600" algn="ctr" rtl="0" fontAlgn="base">
        <a:spcBef>
          <a:spcPct val="0"/>
        </a:spcBef>
        <a:spcAft>
          <a:spcPct val="0"/>
        </a:spcAft>
        <a:defRPr sz="3200" b="1">
          <a:solidFill>
            <a:schemeClr val="bg2"/>
          </a:solidFill>
          <a:latin typeface="Verdana" pitchFamily="34" charset="0"/>
        </a:defRPr>
      </a:lvl8pPr>
      <a:lvl9pPr marL="1828800" algn="ctr" rtl="0" fontAlgn="base">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6"/>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5"/>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6"/>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5"/>
        </a:buBlip>
        <a:defRPr sz="2000">
          <a:solidFill>
            <a:schemeClr val="bg2"/>
          </a:solidFill>
          <a:latin typeface="+mn-lt"/>
        </a:defRPr>
      </a:lvl5pPr>
      <a:lvl6pPr marL="2514600" indent="-228600" algn="l" rtl="0" fontAlgn="base">
        <a:spcBef>
          <a:spcPct val="20000"/>
        </a:spcBef>
        <a:spcAft>
          <a:spcPct val="0"/>
        </a:spcAft>
        <a:buSzPct val="60000"/>
        <a:buBlip>
          <a:blip r:embed="rId15"/>
        </a:buBlip>
        <a:defRPr sz="2000">
          <a:solidFill>
            <a:schemeClr val="bg2"/>
          </a:solidFill>
          <a:latin typeface="+mn-lt"/>
        </a:defRPr>
      </a:lvl6pPr>
      <a:lvl7pPr marL="2971800" indent="-228600" algn="l" rtl="0" fontAlgn="base">
        <a:spcBef>
          <a:spcPct val="20000"/>
        </a:spcBef>
        <a:spcAft>
          <a:spcPct val="0"/>
        </a:spcAft>
        <a:buSzPct val="60000"/>
        <a:buBlip>
          <a:blip r:embed="rId15"/>
        </a:buBlip>
        <a:defRPr sz="2000">
          <a:solidFill>
            <a:schemeClr val="bg2"/>
          </a:solidFill>
          <a:latin typeface="+mn-lt"/>
        </a:defRPr>
      </a:lvl7pPr>
      <a:lvl8pPr marL="3429000" indent="-228600" algn="l" rtl="0" fontAlgn="base">
        <a:spcBef>
          <a:spcPct val="20000"/>
        </a:spcBef>
        <a:spcAft>
          <a:spcPct val="0"/>
        </a:spcAft>
        <a:buSzPct val="60000"/>
        <a:buBlip>
          <a:blip r:embed="rId15"/>
        </a:buBlip>
        <a:defRPr sz="2000">
          <a:solidFill>
            <a:schemeClr val="bg2"/>
          </a:solidFill>
          <a:latin typeface="+mn-lt"/>
        </a:defRPr>
      </a:lvl8pPr>
      <a:lvl9pPr marL="3886200" indent="-228600" algn="l" rtl="0" fontAlgn="base">
        <a:spcBef>
          <a:spcPct val="20000"/>
        </a:spcBef>
        <a:spcAft>
          <a:spcPct val="0"/>
        </a:spcAft>
        <a:buSzPct val="60000"/>
        <a:buBlip>
          <a:blip r:embed="rId15"/>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
          <p:cNvSpPr>
            <a:spLocks noGrp="1" noChangeArrowheads="1"/>
          </p:cNvSpPr>
          <p:nvPr>
            <p:ph type="ctrTitle" idx="4294967295"/>
          </p:nvPr>
        </p:nvSpPr>
        <p:spPr>
          <a:xfrm>
            <a:off x="0" y="2708275"/>
            <a:ext cx="9144000" cy="1296988"/>
          </a:xfrm>
        </p:spPr>
        <p:txBody>
          <a:bodyPr/>
          <a:lstStyle/>
          <a:p>
            <a:pPr eaLnBrk="1" hangingPunct="1"/>
            <a:r>
              <a:rPr lang="en-GB" altLang="en-US" dirty="0" smtClean="0">
                <a:latin typeface="Times New Roman" pitchFamily="18" charset="0"/>
                <a:cs typeface="Times New Roman" pitchFamily="18" charset="0"/>
              </a:rPr>
              <a:t> </a:t>
            </a:r>
            <a:r>
              <a:rPr lang="en-GB" altLang="en-US" dirty="0">
                <a:latin typeface="Times New Roman" pitchFamily="18" charset="0"/>
                <a:cs typeface="Times New Roman" pitchFamily="18" charset="0"/>
              </a:rPr>
              <a:t>Quality </a:t>
            </a:r>
            <a:r>
              <a:rPr lang="en-GB" altLang="en-US" dirty="0" smtClean="0">
                <a:latin typeface="Times New Roman" pitchFamily="18" charset="0"/>
                <a:cs typeface="Times New Roman" pitchFamily="18" charset="0"/>
              </a:rPr>
              <a:t>of </a:t>
            </a:r>
            <a:r>
              <a:rPr lang="en-GB" altLang="en-US" dirty="0" smtClean="0">
                <a:latin typeface="Times New Roman" pitchFamily="18" charset="0"/>
                <a:cs typeface="Times New Roman" pitchFamily="18" charset="0"/>
              </a:rPr>
              <a:t>Service Measurements </a:t>
            </a:r>
            <a:r>
              <a:rPr lang="en-GB" altLang="en-US" dirty="0" smtClean="0">
                <a:latin typeface="Times New Roman" pitchFamily="18" charset="0"/>
                <a:cs typeface="Times New Roman" pitchFamily="18" charset="0"/>
              </a:rPr>
              <a:t>of Mobile Networks</a:t>
            </a:r>
            <a:endParaRPr lang="en-US" altLang="en-US" dirty="0" smtClean="0">
              <a:latin typeface="Times New Roman" pitchFamily="18" charset="0"/>
              <a:cs typeface="Times New Roman" pitchFamily="18" charset="0"/>
            </a:endParaRPr>
          </a:p>
        </p:txBody>
      </p:sp>
      <p:sp>
        <p:nvSpPr>
          <p:cNvPr id="3075" name="Rectangle 13"/>
          <p:cNvSpPr>
            <a:spLocks noChangeArrowheads="1"/>
          </p:cNvSpPr>
          <p:nvPr/>
        </p:nvSpPr>
        <p:spPr bwMode="auto">
          <a:xfrm>
            <a:off x="0" y="952500"/>
            <a:ext cx="9144000" cy="1612900"/>
          </a:xfrm>
          <a:prstGeom prst="rect">
            <a:avLst/>
          </a:prstGeom>
          <a:noFill/>
          <a:ln w="9525">
            <a:noFill/>
            <a:miter lim="800000"/>
            <a:headEnd/>
            <a:tailEnd/>
          </a:ln>
        </p:spPr>
        <p:txBody>
          <a:bodyPr anchor="ctr"/>
          <a:lstStyle/>
          <a:p>
            <a:pPr algn="ctr" eaLnBrk="0" hangingPunct="0">
              <a:lnSpc>
                <a:spcPct val="80000"/>
              </a:lnSpc>
            </a:pPr>
            <a:r>
              <a:rPr lang="en-US" altLang="en-US" sz="2400" b="1" dirty="0">
                <a:solidFill>
                  <a:schemeClr val="bg2"/>
                </a:solidFill>
                <a:latin typeface="Times New Roman" pitchFamily="18" charset="0"/>
                <a:cs typeface="Times New Roman" pitchFamily="18" charset="0"/>
              </a:rPr>
              <a:t>Workshop on “Monitoring </a:t>
            </a:r>
            <a:r>
              <a:rPr lang="en-US" altLang="en-US" sz="2400" b="1" dirty="0" smtClean="0">
                <a:solidFill>
                  <a:schemeClr val="bg2"/>
                </a:solidFill>
                <a:latin typeface="Times New Roman" pitchFamily="18" charset="0"/>
                <a:cs typeface="Times New Roman" pitchFamily="18" charset="0"/>
              </a:rPr>
              <a:t>and Benchmarking of Quality </a:t>
            </a:r>
            <a:r>
              <a:rPr lang="en-US" altLang="en-US" sz="2400" b="1" dirty="0">
                <a:solidFill>
                  <a:schemeClr val="bg2"/>
                </a:solidFill>
                <a:latin typeface="Times New Roman" pitchFamily="18" charset="0"/>
                <a:cs typeface="Times New Roman" pitchFamily="18" charset="0"/>
              </a:rPr>
              <a:t>of </a:t>
            </a:r>
          </a:p>
          <a:p>
            <a:pPr algn="ctr" eaLnBrk="0" hangingPunct="0">
              <a:lnSpc>
                <a:spcPct val="80000"/>
              </a:lnSpc>
            </a:pPr>
            <a:r>
              <a:rPr lang="en-US" altLang="en-US" sz="2400" b="1" dirty="0">
                <a:solidFill>
                  <a:schemeClr val="bg2"/>
                </a:solidFill>
                <a:latin typeface="Times New Roman" pitchFamily="18" charset="0"/>
                <a:cs typeface="Times New Roman" pitchFamily="18" charset="0"/>
              </a:rPr>
              <a:t>Service and Quality of Experience of Multimedia Services in </a:t>
            </a:r>
            <a:r>
              <a:rPr lang="en-US" altLang="en-US" sz="2400" b="1" dirty="0" smtClean="0">
                <a:solidFill>
                  <a:schemeClr val="bg2"/>
                </a:solidFill>
                <a:latin typeface="Times New Roman" pitchFamily="18" charset="0"/>
                <a:cs typeface="Times New Roman" pitchFamily="18" charset="0"/>
              </a:rPr>
              <a:t>Mobile Networks</a:t>
            </a:r>
            <a:r>
              <a:rPr lang="en-US" altLang="en-US" sz="2400" b="1" dirty="0">
                <a:solidFill>
                  <a:schemeClr val="bg2"/>
                </a:solidFill>
                <a:latin typeface="Times New Roman" pitchFamily="18" charset="0"/>
                <a:cs typeface="Times New Roman" pitchFamily="18" charset="0"/>
              </a:rPr>
              <a:t>”</a:t>
            </a:r>
            <a:endParaRPr lang="en-US" altLang="en-US" sz="2400" b="1" dirty="0">
              <a:solidFill>
                <a:srgbClr val="22228B"/>
              </a:solidFill>
              <a:latin typeface="Times New Roman" pitchFamily="18" charset="0"/>
              <a:cs typeface="Times New Roman" pitchFamily="18" charset="0"/>
            </a:endParaRPr>
          </a:p>
          <a:p>
            <a:pPr algn="ctr" eaLnBrk="0" hangingPunct="0">
              <a:lnSpc>
                <a:spcPct val="80000"/>
              </a:lnSpc>
            </a:pPr>
            <a:endParaRPr lang="en-US" altLang="en-US" sz="2400" b="1" dirty="0">
              <a:solidFill>
                <a:srgbClr val="22228B"/>
              </a:solidFill>
              <a:latin typeface="Times New Roman" pitchFamily="18" charset="0"/>
              <a:cs typeface="Times New Roman" pitchFamily="18" charset="0"/>
            </a:endParaRPr>
          </a:p>
          <a:p>
            <a:pPr algn="ctr" eaLnBrk="0" hangingPunct="0">
              <a:lnSpc>
                <a:spcPct val="80000"/>
              </a:lnSpc>
            </a:pPr>
            <a:r>
              <a:rPr lang="en-US" altLang="en-US" b="1" dirty="0" smtClean="0">
                <a:solidFill>
                  <a:srgbClr val="22228B"/>
                </a:solidFill>
                <a:latin typeface="Times New Roman" pitchFamily="18" charset="0"/>
                <a:cs typeface="Times New Roman" pitchFamily="18" charset="0"/>
              </a:rPr>
              <a:t>(</a:t>
            </a:r>
            <a:r>
              <a:rPr lang="en-US" altLang="en-US" b="1" dirty="0" smtClean="0">
                <a:solidFill>
                  <a:schemeClr val="bg2"/>
                </a:solidFill>
                <a:latin typeface="Times New Roman" pitchFamily="18" charset="0"/>
                <a:cs typeface="Times New Roman" pitchFamily="18" charset="0"/>
              </a:rPr>
              <a:t>Buenos Aires, Argentina, 24-25 July 2014</a:t>
            </a:r>
            <a:r>
              <a:rPr lang="en-US" altLang="en-US" b="1" dirty="0" smtClean="0">
                <a:solidFill>
                  <a:srgbClr val="22228B"/>
                </a:solidFill>
                <a:latin typeface="Times New Roman" pitchFamily="18" charset="0"/>
                <a:cs typeface="Times New Roman" pitchFamily="18" charset="0"/>
              </a:rPr>
              <a:t>)</a:t>
            </a:r>
            <a:endParaRPr lang="en-US" altLang="en-US" b="1" dirty="0">
              <a:solidFill>
                <a:schemeClr val="bg2"/>
              </a:solidFill>
              <a:latin typeface="Times New Roman" pitchFamily="18" charset="0"/>
              <a:cs typeface="Times New Roman" pitchFamily="18" charset="0"/>
            </a:endParaRPr>
          </a:p>
        </p:txBody>
      </p:sp>
      <p:sp>
        <p:nvSpPr>
          <p:cNvPr id="3076" name="AutoShape 18"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ltLang="en-US" sz="3200" dirty="0">
              <a:latin typeface="Verdana" pitchFamily="34" charset="0"/>
            </a:endParaRPr>
          </a:p>
        </p:txBody>
      </p:sp>
      <p:sp>
        <p:nvSpPr>
          <p:cNvPr id="3077" name="AutoShape 20"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ltLang="en-US" sz="3200" dirty="0">
              <a:latin typeface="Verdana" pitchFamily="34" charset="0"/>
            </a:endParaRPr>
          </a:p>
        </p:txBody>
      </p:sp>
      <p:sp>
        <p:nvSpPr>
          <p:cNvPr id="3078" name="AutoShape 22"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ltLang="en-US" sz="3200" dirty="0">
              <a:latin typeface="Verdana" pitchFamily="34" charset="0"/>
            </a:endParaRPr>
          </a:p>
        </p:txBody>
      </p:sp>
      <p:sp>
        <p:nvSpPr>
          <p:cNvPr id="3079" name="AutoShape 24"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ltLang="en-US" sz="3200" dirty="0">
              <a:latin typeface="Verdana" pitchFamily="34" charset="0"/>
            </a:endParaRPr>
          </a:p>
        </p:txBody>
      </p:sp>
      <p:sp>
        <p:nvSpPr>
          <p:cNvPr id="3080" name="Rectangle 26"/>
          <p:cNvSpPr>
            <a:spLocks noChangeArrowheads="1"/>
          </p:cNvSpPr>
          <p:nvPr/>
        </p:nvSpPr>
        <p:spPr bwMode="auto">
          <a:xfrm>
            <a:off x="0" y="2640013"/>
            <a:ext cx="184150" cy="579437"/>
          </a:xfrm>
          <a:prstGeom prst="rect">
            <a:avLst/>
          </a:prstGeom>
          <a:noFill/>
          <a:ln w="9525">
            <a:noFill/>
            <a:miter lim="800000"/>
            <a:headEnd/>
            <a:tailEnd/>
          </a:ln>
        </p:spPr>
        <p:txBody>
          <a:bodyPr wrap="none" anchor="ctr">
            <a:spAutoFit/>
          </a:bodyPr>
          <a:lstStyle/>
          <a:p>
            <a:endParaRPr lang="en-GB" altLang="en-US" sz="3200" dirty="0">
              <a:latin typeface="Verdana" pitchFamily="34" charset="0"/>
            </a:endParaRPr>
          </a:p>
        </p:txBody>
      </p:sp>
      <p:pic>
        <p:nvPicPr>
          <p:cNvPr id="3081" name="Picture 16" descr="ITUseries"/>
          <p:cNvPicPr>
            <a:picLocks noChangeAspect="1" noChangeArrowheads="1"/>
          </p:cNvPicPr>
          <p:nvPr/>
        </p:nvPicPr>
        <p:blipFill>
          <a:blip r:embed="rId3" cstate="print"/>
          <a:srcRect t="17264" b="69327"/>
          <a:stretch>
            <a:fillRect/>
          </a:stretch>
        </p:blipFill>
        <p:spPr bwMode="auto">
          <a:xfrm>
            <a:off x="6729413" y="188913"/>
            <a:ext cx="1768475" cy="763587"/>
          </a:xfrm>
          <a:prstGeom prst="rect">
            <a:avLst/>
          </a:prstGeom>
          <a:noFill/>
          <a:ln w="9525">
            <a:noFill/>
            <a:miter lim="800000"/>
            <a:headEnd/>
            <a:tailEnd/>
          </a:ln>
        </p:spPr>
      </p:pic>
      <p:sp>
        <p:nvSpPr>
          <p:cNvPr id="3082" name="Text Box 10"/>
          <p:cNvSpPr txBox="1">
            <a:spLocks noChangeArrowheads="1"/>
          </p:cNvSpPr>
          <p:nvPr/>
        </p:nvSpPr>
        <p:spPr bwMode="auto">
          <a:xfrm>
            <a:off x="2546349" y="4399929"/>
            <a:ext cx="6465129" cy="1785104"/>
          </a:xfrm>
          <a:prstGeom prst="rect">
            <a:avLst/>
          </a:prstGeom>
          <a:noFill/>
          <a:ln w="9525">
            <a:noFill/>
            <a:miter lim="800000"/>
            <a:headEnd/>
            <a:tailEnd/>
          </a:ln>
          <a:effectLst/>
        </p:spPr>
        <p:txBody>
          <a:bodyPr wrap="square">
            <a:spAutoFit/>
          </a:bodyPr>
          <a:lstStyle/>
          <a:p>
            <a:pPr>
              <a:spcBef>
                <a:spcPct val="50000"/>
              </a:spcBef>
            </a:pPr>
            <a:r>
              <a:rPr lang="de-DE" altLang="en-US" sz="2000" dirty="0">
                <a:solidFill>
                  <a:srgbClr val="5C5C5C"/>
                </a:solidFill>
                <a:latin typeface="Times New Roman" pitchFamily="18" charset="0"/>
                <a:cs typeface="Times New Roman" pitchFamily="18" charset="0"/>
              </a:rPr>
              <a:t>Yvonne UMUTONI</a:t>
            </a:r>
          </a:p>
          <a:p>
            <a:pPr>
              <a:spcBef>
                <a:spcPct val="50000"/>
              </a:spcBef>
            </a:pPr>
            <a:r>
              <a:rPr lang="de-DE" altLang="en-US" sz="2000" dirty="0">
                <a:solidFill>
                  <a:srgbClr val="5C5C5C"/>
                </a:solidFill>
                <a:latin typeface="Times New Roman" pitchFamily="18" charset="0"/>
                <a:cs typeface="Times New Roman" pitchFamily="18" charset="0"/>
              </a:rPr>
              <a:t>Quality of Service </a:t>
            </a:r>
            <a:r>
              <a:rPr lang="de-DE" altLang="en-US" sz="2000" dirty="0" smtClean="0">
                <a:solidFill>
                  <a:srgbClr val="5C5C5C"/>
                </a:solidFill>
                <a:latin typeface="Times New Roman" pitchFamily="18" charset="0"/>
                <a:cs typeface="Times New Roman" pitchFamily="18" charset="0"/>
              </a:rPr>
              <a:t>Development Group (QSDG) </a:t>
            </a:r>
            <a:r>
              <a:rPr lang="de-DE" altLang="en-US" sz="2000" dirty="0">
                <a:solidFill>
                  <a:srgbClr val="5C5C5C"/>
                </a:solidFill>
                <a:latin typeface="Times New Roman" pitchFamily="18" charset="0"/>
                <a:cs typeface="Times New Roman" pitchFamily="18" charset="0"/>
              </a:rPr>
              <a:t>Chairperson</a:t>
            </a:r>
          </a:p>
          <a:p>
            <a:pPr>
              <a:spcBef>
                <a:spcPct val="50000"/>
              </a:spcBef>
            </a:pPr>
            <a:r>
              <a:rPr lang="de-DE" altLang="en-US" sz="2000" dirty="0">
                <a:solidFill>
                  <a:srgbClr val="5C5C5C"/>
                </a:solidFill>
                <a:latin typeface="Times New Roman" pitchFamily="18" charset="0"/>
                <a:cs typeface="Times New Roman" pitchFamily="18" charset="0"/>
              </a:rPr>
              <a:t>yvonne.umutoni@rura.rw</a:t>
            </a:r>
          </a:p>
          <a:p>
            <a:pPr>
              <a:spcBef>
                <a:spcPct val="50000"/>
              </a:spcBef>
            </a:pPr>
            <a:r>
              <a:rPr lang="de-DE" altLang="en-US" sz="2000" dirty="0">
                <a:solidFill>
                  <a:srgbClr val="5C5C5C"/>
                </a:solidFill>
                <a:latin typeface="Times New Roman" pitchFamily="18" charset="0"/>
                <a:cs typeface="Times New Roman" pitchFamily="18" charset="0"/>
              </a:rPr>
              <a:t>+250 782052394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557" y="-159026"/>
            <a:ext cx="8587408" cy="715617"/>
          </a:xfrm>
        </p:spPr>
        <p:txBody>
          <a:bodyPr/>
          <a:lstStyle/>
          <a:p>
            <a:r>
              <a:rPr lang="en-GB" dirty="0">
                <a:latin typeface="Times New Roman" pitchFamily="18" charset="0"/>
                <a:cs typeface="Times New Roman" pitchFamily="18" charset="0"/>
              </a:rPr>
              <a:t>QUALITY OF SERVICE PARAMETERS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76880961"/>
              </p:ext>
            </p:extLst>
          </p:nvPr>
        </p:nvGraphicFramePr>
        <p:xfrm>
          <a:off x="132522" y="657775"/>
          <a:ext cx="8918713" cy="5716521"/>
        </p:xfrm>
        <a:graphic>
          <a:graphicData uri="http://schemas.openxmlformats.org/drawingml/2006/table">
            <a:tbl>
              <a:tblPr firstRow="1" bandRow="1">
                <a:tableStyleId>{5DA37D80-6434-44D0-A028-1B22A696006F}</a:tableStyleId>
              </a:tblPr>
              <a:tblGrid>
                <a:gridCol w="2835965"/>
                <a:gridCol w="6082748"/>
              </a:tblGrid>
              <a:tr h="390161">
                <a:tc>
                  <a:txBody>
                    <a:bodyPr/>
                    <a:lstStyle/>
                    <a:p>
                      <a:pPr algn="ctr"/>
                      <a:r>
                        <a:rPr lang="en-GB" sz="2000" baseline="0" dirty="0" smtClean="0">
                          <a:latin typeface="Times New Roman" panose="02020603050405020304" pitchFamily="18" charset="0"/>
                          <a:cs typeface="Times New Roman" panose="02020603050405020304" pitchFamily="18" charset="0"/>
                        </a:rPr>
                        <a:t> </a:t>
                      </a:r>
                      <a:r>
                        <a:rPr lang="en-GB" sz="2000" dirty="0" smtClean="0">
                          <a:latin typeface="Times New Roman" panose="02020603050405020304" pitchFamily="18" charset="0"/>
                          <a:cs typeface="Times New Roman" panose="02020603050405020304" pitchFamily="18" charset="0"/>
                        </a:rPr>
                        <a:t>VOICE</a:t>
                      </a:r>
                      <a:r>
                        <a:rPr lang="en-GB" sz="2000" baseline="0" dirty="0" smtClean="0">
                          <a:latin typeface="Times New Roman" panose="02020603050405020304" pitchFamily="18" charset="0"/>
                          <a:cs typeface="Times New Roman" panose="02020603050405020304" pitchFamily="18" charset="0"/>
                        </a:rPr>
                        <a:t> KPIs</a:t>
                      </a:r>
                      <a:endParaRPr lang="en-GB" sz="20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algn="ctr"/>
                      <a:r>
                        <a:rPr lang="en-GB" sz="2000" dirty="0" smtClean="0">
                          <a:latin typeface="Times New Roman" panose="02020603050405020304" pitchFamily="18" charset="0"/>
                          <a:cs typeface="Times New Roman" panose="02020603050405020304" pitchFamily="18" charset="0"/>
                        </a:rPr>
                        <a:t>Definitions</a:t>
                      </a:r>
                      <a:endParaRPr lang="en-GB"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1014568">
                <a:tc>
                  <a:txBody>
                    <a:bodyPr/>
                    <a:lstStyle/>
                    <a:p>
                      <a:pPr algn="l"/>
                      <a:r>
                        <a:rPr lang="en-US" sz="2000" dirty="0" smtClean="0">
                          <a:latin typeface="Times New Roman" panose="02020603050405020304" pitchFamily="18" charset="0"/>
                          <a:cs typeface="Times New Roman" panose="02020603050405020304" pitchFamily="18" charset="0"/>
                        </a:rPr>
                        <a:t>Call Setup Success Rate (</a:t>
                      </a:r>
                      <a:r>
                        <a:rPr lang="en-US" sz="2000" dirty="0" smtClean="0">
                          <a:latin typeface="Times New Roman" panose="02020603050405020304" pitchFamily="18" charset="0"/>
                          <a:cs typeface="Times New Roman" panose="02020603050405020304" pitchFamily="18" charset="0"/>
                        </a:rPr>
                        <a:t>CSSR)</a:t>
                      </a:r>
                      <a:endParaRPr lang="en-GB"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algn="just"/>
                      <a:r>
                        <a:rPr lang="en-GB" sz="20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CSSR denotes the probability that the end-user can access the mobile telephony service when requested if it is offered by display of the network indicator on the user equipment</a:t>
                      </a:r>
                      <a:endParaRPr lang="en-GB"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1018754">
                <a:tc>
                  <a:txBody>
                    <a:bodyPr/>
                    <a:lstStyle/>
                    <a:p>
                      <a:pPr algn="l"/>
                      <a:r>
                        <a:rPr lang="en-US" sz="2000" dirty="0" smtClean="0">
                          <a:latin typeface="Times New Roman" panose="02020603050405020304" pitchFamily="18" charset="0"/>
                          <a:cs typeface="Times New Roman" panose="02020603050405020304" pitchFamily="18" charset="0"/>
                        </a:rPr>
                        <a:t>Call Setup time (CST</a:t>
                      </a:r>
                      <a:r>
                        <a:rPr lang="en-US" sz="2000" dirty="0" smtClean="0">
                          <a:latin typeface="Times New Roman" panose="02020603050405020304" pitchFamily="18" charset="0"/>
                          <a:cs typeface="Times New Roman" panose="02020603050405020304" pitchFamily="18" charset="0"/>
                        </a:rPr>
                        <a:t>)</a:t>
                      </a:r>
                      <a:endParaRPr lang="en-GB" sz="20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algn="just"/>
                      <a:r>
                        <a:rPr lang="en-GB" sz="20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CST describes the time period between sending of complete address information by the MOC and receipt of call set-up notification or an alerting message.</a:t>
                      </a:r>
                      <a:endParaRPr lang="en-GB"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7048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f-ZA" sz="2000" dirty="0" smtClean="0">
                          <a:latin typeface="Times New Roman" panose="02020603050405020304" pitchFamily="18" charset="0"/>
                          <a:cs typeface="Times New Roman" panose="02020603050405020304" pitchFamily="18" charset="0"/>
                        </a:rPr>
                        <a:t>Call Drop Rate (</a:t>
                      </a:r>
                      <a:r>
                        <a:rPr lang="af-ZA" sz="2000" dirty="0" smtClean="0">
                          <a:latin typeface="Times New Roman" panose="02020603050405020304" pitchFamily="18" charset="0"/>
                          <a:cs typeface="Times New Roman" panose="02020603050405020304" pitchFamily="18" charset="0"/>
                        </a:rPr>
                        <a:t>CDR)</a:t>
                      </a:r>
                      <a:endParaRPr lang="af-ZA" sz="2000" dirty="0" smtClean="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algn="just"/>
                      <a:r>
                        <a:rPr lang="en-GB" sz="2000" dirty="0" smtClean="0">
                          <a:latin typeface="Times New Roman" panose="02020603050405020304" pitchFamily="18" charset="0"/>
                          <a:cs typeface="Times New Roman" panose="02020603050405020304" pitchFamily="18" charset="0"/>
                        </a:rPr>
                        <a:t>CDR </a:t>
                      </a:r>
                      <a:r>
                        <a:rPr lang="en-GB" sz="20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denotes the probability that a successful established attempt is ended unintentionally by MOC or MTC party</a:t>
                      </a:r>
                      <a:endParaRPr lang="en-GB"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9884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f-ZA" sz="2000" dirty="0" smtClean="0">
                          <a:latin typeface="Times New Roman" panose="02020603050405020304" pitchFamily="18" charset="0"/>
                          <a:cs typeface="Times New Roman" panose="02020603050405020304" pitchFamily="18" charset="0"/>
                        </a:rPr>
                        <a:t>Speech </a:t>
                      </a:r>
                      <a:r>
                        <a:rPr lang="af-ZA" sz="2000" dirty="0" smtClean="0">
                          <a:latin typeface="Times New Roman" panose="02020603050405020304" pitchFamily="18" charset="0"/>
                          <a:cs typeface="Times New Roman" panose="02020603050405020304" pitchFamily="18" charset="0"/>
                        </a:rPr>
                        <a:t>Quality</a:t>
                      </a:r>
                      <a:endParaRPr lang="af-ZA" sz="2000" dirty="0" smtClean="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algn="just"/>
                      <a:r>
                        <a:rPr lang="en-GB" sz="20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Speech quality on sample basis: is an indicator representing the quantification of the end-to-end speech transmission quality of the mobile telephony service. </a:t>
                      </a:r>
                      <a:endParaRPr lang="en-GB"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10102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anose="02020603050405020304" pitchFamily="18" charset="0"/>
                          <a:cs typeface="Times New Roman" panose="02020603050405020304" pitchFamily="18" charset="0"/>
                        </a:rPr>
                        <a:t>Service coverage Area </a:t>
                      </a:r>
                      <a:r>
                        <a:rPr lang="en-US" sz="2000" dirty="0" smtClean="0">
                          <a:latin typeface="Times New Roman" panose="02020603050405020304" pitchFamily="18" charset="0"/>
                          <a:cs typeface="Times New Roman" panose="02020603050405020304" pitchFamily="18" charset="0"/>
                        </a:rPr>
                        <a:t>(Signal level): </a:t>
                      </a:r>
                      <a:r>
                        <a:rPr lang="en-GB" sz="20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-95 </a:t>
                      </a:r>
                      <a:r>
                        <a:rPr lang="en-GB" sz="20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dBm</a:t>
                      </a:r>
                      <a:r>
                        <a:rPr lang="en-GB" sz="20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t>
                      </a:r>
                      <a:endParaRPr lang="en-GB" sz="2000" dirty="0" smtClean="0">
                        <a:latin typeface="Times New Roman" panose="02020603050405020304" pitchFamily="18" charset="0"/>
                        <a:cs typeface="Times New Roman" panose="02020603050405020304" pitchFamily="18" charset="0"/>
                      </a:endParaRPr>
                    </a:p>
                    <a:p>
                      <a:pPr algn="l"/>
                      <a:endParaRPr lang="en-GB"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The Service coverage area verification depends on Operator’s coverage plan. </a:t>
                      </a:r>
                      <a:endParaRPr lang="en-GB"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bl>
          </a:graphicData>
        </a:graphic>
      </p:graphicFrame>
      <p:sp>
        <p:nvSpPr>
          <p:cNvPr id="4" name="Date Placeholder 3"/>
          <p:cNvSpPr>
            <a:spLocks noGrp="1"/>
          </p:cNvSpPr>
          <p:nvPr>
            <p:ph type="dt" sz="half" idx="10"/>
          </p:nvPr>
        </p:nvSpPr>
        <p:spPr>
          <a:xfrm>
            <a:off x="99875" y="6589713"/>
            <a:ext cx="3609975" cy="268287"/>
          </a:xfrm>
        </p:spPr>
        <p:txBody>
          <a:bodyPr/>
          <a:lstStyle/>
          <a:p>
            <a:pPr>
              <a:defRPr/>
            </a:pPr>
            <a:r>
              <a:rPr lang="en-US" altLang="en-US" b="1" dirty="0">
                <a:solidFill>
                  <a:schemeClr val="bg2"/>
                </a:solidFill>
                <a:latin typeface="Times New Roman" pitchFamily="18" charset="0"/>
                <a:cs typeface="Times New Roman" pitchFamily="18" charset="0"/>
              </a:rPr>
              <a:t>Buenos Aires, Argentina, 24-25 July 2014</a:t>
            </a:r>
            <a:endParaRPr lang="en-US" altLang="en-US" dirty="0"/>
          </a:p>
        </p:txBody>
      </p:sp>
    </p:spTree>
    <p:extLst>
      <p:ext uri="{BB962C8B-B14F-4D97-AF65-F5344CB8AC3E}">
        <p14:creationId xmlns:p14="http://schemas.microsoft.com/office/powerpoint/2010/main" val="4851521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Times New Roman" pitchFamily="18" charset="0"/>
                <a:cs typeface="Times New Roman" pitchFamily="18" charset="0"/>
              </a:rPr>
              <a:t>QUALITY OF SERVICE PARAMETERS (</a:t>
            </a:r>
            <a:r>
              <a:rPr lang="en-GB" dirty="0" err="1">
                <a:latin typeface="Times New Roman" pitchFamily="18" charset="0"/>
                <a:cs typeface="Times New Roman" pitchFamily="18" charset="0"/>
              </a:rPr>
              <a:t>Cont</a:t>
            </a:r>
            <a:r>
              <a:rPr lang="en-GB" dirty="0">
                <a:latin typeface="Times New Roman" pitchFamily="18" charset="0"/>
                <a:cs typeface="Times New Roman" pitchFamily="18" charset="0"/>
              </a:rPr>
              <a:t>…)</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62069343"/>
              </p:ext>
            </p:extLst>
          </p:nvPr>
        </p:nvGraphicFramePr>
        <p:xfrm>
          <a:off x="172278" y="1600200"/>
          <a:ext cx="8812696" cy="4057153"/>
        </p:xfrm>
        <a:graphic>
          <a:graphicData uri="http://schemas.openxmlformats.org/drawingml/2006/table">
            <a:tbl>
              <a:tblPr firstRow="1" bandRow="1">
                <a:tableStyleId>{21E4AEA4-8DFA-4A89-87EB-49C32662AFE0}</a:tableStyleId>
              </a:tblPr>
              <a:tblGrid>
                <a:gridCol w="2126020"/>
                <a:gridCol w="6686676"/>
              </a:tblGrid>
              <a:tr h="734833">
                <a:tc>
                  <a:txBody>
                    <a:bodyPr/>
                    <a:lstStyle/>
                    <a:p>
                      <a:pPr algn="just"/>
                      <a:r>
                        <a:rPr lang="en-GB" sz="2000" dirty="0" smtClean="0">
                          <a:latin typeface="Times New Roman" panose="02020603050405020304" pitchFamily="18" charset="0"/>
                          <a:cs typeface="Times New Roman" panose="02020603050405020304" pitchFamily="18" charset="0"/>
                        </a:rPr>
                        <a:t>KPIs</a:t>
                      </a:r>
                      <a:r>
                        <a:rPr lang="en-GB" sz="2000" baseline="0" dirty="0" smtClean="0">
                          <a:latin typeface="Times New Roman" panose="02020603050405020304" pitchFamily="18" charset="0"/>
                          <a:cs typeface="Times New Roman" panose="02020603050405020304" pitchFamily="18" charset="0"/>
                        </a:rPr>
                        <a:t> for SMS</a:t>
                      </a:r>
                      <a:endParaRPr lang="en-GB" sz="2000" dirty="0">
                        <a:latin typeface="Times New Roman" panose="02020603050405020304" pitchFamily="18" charset="0"/>
                        <a:cs typeface="Times New Roman" panose="02020603050405020304" pitchFamily="18" charset="0"/>
                      </a:endParaRPr>
                    </a:p>
                  </a:txBody>
                  <a:tcPr/>
                </a:tc>
                <a:tc>
                  <a:txBody>
                    <a:bodyPr/>
                    <a:lstStyle/>
                    <a:p>
                      <a:pPr algn="just"/>
                      <a:r>
                        <a:rPr lang="en-GB" sz="2000" dirty="0" smtClean="0">
                          <a:latin typeface="Times New Roman" panose="02020603050405020304" pitchFamily="18" charset="0"/>
                          <a:cs typeface="Times New Roman" panose="02020603050405020304" pitchFamily="18" charset="0"/>
                        </a:rPr>
                        <a:t>Definitions</a:t>
                      </a:r>
                      <a:endParaRPr lang="en-GB" sz="2000" dirty="0">
                        <a:latin typeface="Times New Roman" panose="02020603050405020304" pitchFamily="18" charset="0"/>
                        <a:cs typeface="Times New Roman" panose="02020603050405020304" pitchFamily="18" charset="0"/>
                      </a:endParaRPr>
                    </a:p>
                  </a:txBody>
                  <a:tcPr/>
                </a:tc>
              </a:tr>
              <a:tr h="734833">
                <a:tc>
                  <a:txBody>
                    <a:bodyPr/>
                    <a:lstStyle/>
                    <a:p>
                      <a:pPr algn="just"/>
                      <a:r>
                        <a:rPr lang="en-GB" sz="2000" u="none" strike="noStrike" kern="1200" baseline="0" dirty="0" smtClean="0">
                          <a:latin typeface="Times New Roman" panose="02020603050405020304" pitchFamily="18" charset="0"/>
                          <a:cs typeface="Times New Roman" panose="02020603050405020304" pitchFamily="18" charset="0"/>
                        </a:rPr>
                        <a:t>SMS Service</a:t>
                      </a:r>
                    </a:p>
                    <a:p>
                      <a:pPr algn="just"/>
                      <a:r>
                        <a:rPr lang="en-GB" sz="2000" u="none" strike="noStrike" kern="1200" baseline="0" dirty="0" smtClean="0">
                          <a:latin typeface="Times New Roman" panose="02020603050405020304" pitchFamily="18" charset="0"/>
                          <a:cs typeface="Times New Roman" panose="02020603050405020304" pitchFamily="18" charset="0"/>
                        </a:rPr>
                        <a:t>Accessibility</a:t>
                      </a:r>
                      <a:endParaRPr lang="en-GB" sz="2000" dirty="0">
                        <a:latin typeface="Times New Roman" panose="02020603050405020304" pitchFamily="18" charset="0"/>
                        <a:cs typeface="Times New Roman" panose="02020603050405020304" pitchFamily="18" charset="0"/>
                      </a:endParaRPr>
                    </a:p>
                  </a:txBody>
                  <a:tcPr/>
                </a:tc>
                <a:tc>
                  <a:txBody>
                    <a:bodyPr/>
                    <a:lstStyle/>
                    <a:p>
                      <a:pPr algn="just"/>
                      <a:r>
                        <a:rPr lang="en-GB" sz="2000" u="none" strike="noStrike" kern="1200" baseline="0" dirty="0" smtClean="0">
                          <a:latin typeface="Times New Roman" panose="02020603050405020304" pitchFamily="18" charset="0"/>
                          <a:cs typeface="Times New Roman" panose="02020603050405020304" pitchFamily="18" charset="0"/>
                        </a:rPr>
                        <a:t>SMS service accessibility denotes the probability that the end-user can access the SMS when requested while it is offered by display of the network indicator on the user equipment.</a:t>
                      </a:r>
                      <a:endParaRPr lang="en-GB" sz="2000" dirty="0">
                        <a:latin typeface="Times New Roman" panose="02020603050405020304" pitchFamily="18" charset="0"/>
                        <a:cs typeface="Times New Roman" panose="02020603050405020304" pitchFamily="18" charset="0"/>
                      </a:endParaRPr>
                    </a:p>
                  </a:txBody>
                  <a:tcPr/>
                </a:tc>
              </a:tr>
              <a:tr h="734833">
                <a:tc>
                  <a:txBody>
                    <a:bodyPr/>
                    <a:lstStyle/>
                    <a:p>
                      <a:pPr algn="just"/>
                      <a:r>
                        <a:rPr lang="en-GB" sz="2000" u="none" strike="noStrike" kern="1200" baseline="0" dirty="0" smtClean="0">
                          <a:latin typeface="Times New Roman" panose="02020603050405020304" pitchFamily="18" charset="0"/>
                          <a:cs typeface="Times New Roman" panose="02020603050405020304" pitchFamily="18" charset="0"/>
                        </a:rPr>
                        <a:t>SMS Completion</a:t>
                      </a:r>
                    </a:p>
                    <a:p>
                      <a:pPr algn="just"/>
                      <a:r>
                        <a:rPr lang="en-GB" sz="2000" u="none" strike="noStrike" kern="1200" baseline="0" dirty="0" smtClean="0">
                          <a:latin typeface="Times New Roman" panose="02020603050405020304" pitchFamily="18" charset="0"/>
                          <a:cs typeface="Times New Roman" panose="02020603050405020304" pitchFamily="18" charset="0"/>
                        </a:rPr>
                        <a:t>Ratio</a:t>
                      </a:r>
                      <a:endParaRPr lang="en-GB" sz="2000" dirty="0">
                        <a:latin typeface="Times New Roman" panose="02020603050405020304" pitchFamily="18" charset="0"/>
                        <a:cs typeface="Times New Roman" panose="02020603050405020304" pitchFamily="18" charset="0"/>
                      </a:endParaRPr>
                    </a:p>
                  </a:txBody>
                  <a:tcPr/>
                </a:tc>
                <a:tc>
                  <a:txBody>
                    <a:bodyPr/>
                    <a:lstStyle/>
                    <a:p>
                      <a:pPr algn="just"/>
                      <a:r>
                        <a:rPr lang="en-GB" sz="2000" u="none" strike="noStrike" kern="1200" baseline="0" dirty="0" smtClean="0">
                          <a:latin typeface="Times New Roman" panose="02020603050405020304" pitchFamily="18" charset="0"/>
                          <a:cs typeface="Times New Roman" panose="02020603050405020304" pitchFamily="18" charset="0"/>
                        </a:rPr>
                        <a:t>SMS Completion Ratio is the ratio of successfully received and sent messages from the sending UE (user equipment) to the receiving UE, excluding duplicate received and corrupted messages.</a:t>
                      </a:r>
                      <a:endParaRPr lang="en-GB" sz="2000" dirty="0">
                        <a:latin typeface="Times New Roman" panose="02020603050405020304" pitchFamily="18" charset="0"/>
                        <a:cs typeface="Times New Roman" panose="02020603050405020304" pitchFamily="18" charset="0"/>
                      </a:endParaRPr>
                    </a:p>
                  </a:txBody>
                  <a:tcPr/>
                </a:tc>
              </a:tr>
              <a:tr h="734833">
                <a:tc>
                  <a:txBody>
                    <a:bodyPr/>
                    <a:lstStyle/>
                    <a:p>
                      <a:pPr algn="just"/>
                      <a:r>
                        <a:rPr lang="en-GB" sz="2000" u="none" strike="noStrike" kern="1200" baseline="0" dirty="0" smtClean="0">
                          <a:latin typeface="Times New Roman" panose="02020603050405020304" pitchFamily="18" charset="0"/>
                          <a:cs typeface="Times New Roman" panose="02020603050405020304" pitchFamily="18" charset="0"/>
                        </a:rPr>
                        <a:t>SMS End-to-End</a:t>
                      </a:r>
                    </a:p>
                    <a:p>
                      <a:pPr algn="just"/>
                      <a:r>
                        <a:rPr lang="en-GB" sz="2000" u="none" strike="noStrike" kern="1200" baseline="0" dirty="0" smtClean="0">
                          <a:latin typeface="Times New Roman" panose="02020603050405020304" pitchFamily="18" charset="0"/>
                          <a:cs typeface="Times New Roman" panose="02020603050405020304" pitchFamily="18" charset="0"/>
                        </a:rPr>
                        <a:t>Delivery Time [s]</a:t>
                      </a:r>
                      <a:endParaRPr lang="en-GB" sz="2000" dirty="0">
                        <a:latin typeface="Times New Roman" panose="02020603050405020304" pitchFamily="18" charset="0"/>
                        <a:cs typeface="Times New Roman" panose="02020603050405020304" pitchFamily="18" charset="0"/>
                      </a:endParaRPr>
                    </a:p>
                  </a:txBody>
                  <a:tcPr/>
                </a:tc>
                <a:tc>
                  <a:txBody>
                    <a:bodyPr/>
                    <a:lstStyle/>
                    <a:p>
                      <a:pPr algn="just"/>
                      <a:r>
                        <a:rPr lang="en-GB" sz="2000" u="none" strike="noStrike" kern="1200" baseline="0" dirty="0" smtClean="0">
                          <a:latin typeface="Times New Roman" panose="02020603050405020304" pitchFamily="18" charset="0"/>
                          <a:cs typeface="Times New Roman" panose="02020603050405020304" pitchFamily="18" charset="0"/>
                        </a:rPr>
                        <a:t>SMS end-to-end delivery time is the time period between sending a short message to the network and receiving the very same short message at another UE.</a:t>
                      </a:r>
                      <a:endParaRPr lang="en-GB" sz="2000" dirty="0">
                        <a:latin typeface="Times New Roman" panose="02020603050405020304" pitchFamily="18" charset="0"/>
                        <a:cs typeface="Times New Roman" panose="02020603050405020304" pitchFamily="18" charset="0"/>
                      </a:endParaRPr>
                    </a:p>
                  </a:txBody>
                  <a:tcPr/>
                </a:tc>
              </a:tr>
            </a:tbl>
          </a:graphicData>
        </a:graphic>
      </p:graphicFrame>
      <p:sp>
        <p:nvSpPr>
          <p:cNvPr id="4" name="Date Placeholder 3"/>
          <p:cNvSpPr>
            <a:spLocks noGrp="1"/>
          </p:cNvSpPr>
          <p:nvPr>
            <p:ph type="dt" sz="half" idx="10"/>
          </p:nvPr>
        </p:nvSpPr>
        <p:spPr/>
        <p:txBody>
          <a:bodyPr/>
          <a:lstStyle/>
          <a:p>
            <a:pPr>
              <a:defRPr/>
            </a:pPr>
            <a:r>
              <a:rPr lang="en-US" altLang="en-US" b="1" dirty="0">
                <a:solidFill>
                  <a:schemeClr val="bg2"/>
                </a:solidFill>
                <a:latin typeface="Times New Roman" pitchFamily="18" charset="0"/>
                <a:cs typeface="Times New Roman" pitchFamily="18" charset="0"/>
              </a:rPr>
              <a:t>Buenos Aires, Argentina, 24-25 July 2014</a:t>
            </a:r>
            <a:endParaRPr lang="en-US" altLang="en-US" dirty="0"/>
          </a:p>
        </p:txBody>
      </p:sp>
    </p:spTree>
    <p:extLst>
      <p:ext uri="{BB962C8B-B14F-4D97-AF65-F5344CB8AC3E}">
        <p14:creationId xmlns:p14="http://schemas.microsoft.com/office/powerpoint/2010/main" val="30631097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Times New Roman" pitchFamily="18" charset="0"/>
                <a:cs typeface="Times New Roman" pitchFamily="18" charset="0"/>
              </a:rPr>
              <a:t>QUALITY OF SERVICE PARAMETERS (</a:t>
            </a:r>
            <a:r>
              <a:rPr lang="en-GB" dirty="0" err="1">
                <a:latin typeface="Times New Roman" pitchFamily="18" charset="0"/>
                <a:cs typeface="Times New Roman" pitchFamily="18" charset="0"/>
              </a:rPr>
              <a:t>Cont</a:t>
            </a:r>
            <a:r>
              <a:rPr lang="en-GB" dirty="0">
                <a:latin typeface="Times New Roman" pitchFamily="18" charset="0"/>
                <a:cs typeface="Times New Roman" pitchFamily="18" charset="0"/>
              </a:rPr>
              <a:t>…)</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04012624"/>
              </p:ext>
            </p:extLst>
          </p:nvPr>
        </p:nvGraphicFramePr>
        <p:xfrm>
          <a:off x="185530" y="1272211"/>
          <a:ext cx="8799444" cy="4686337"/>
        </p:xfrm>
        <a:graphic>
          <a:graphicData uri="http://schemas.openxmlformats.org/drawingml/2006/table">
            <a:tbl>
              <a:tblPr firstRow="1" bandRow="1">
                <a:tableStyleId>{21E4AEA4-8DFA-4A89-87EB-49C32662AFE0}</a:tableStyleId>
              </a:tblPr>
              <a:tblGrid>
                <a:gridCol w="2862470"/>
                <a:gridCol w="5936974"/>
              </a:tblGrid>
              <a:tr h="655164">
                <a:tc>
                  <a:txBody>
                    <a:bodyPr/>
                    <a:lstStyle/>
                    <a:p>
                      <a:pPr algn="l"/>
                      <a:r>
                        <a:rPr lang="en-GB" sz="2000" baseline="0" dirty="0" smtClean="0">
                          <a:latin typeface="Times New Roman" panose="02020603050405020304" pitchFamily="18" charset="0"/>
                          <a:cs typeface="Times New Roman" panose="02020603050405020304" pitchFamily="18" charset="0"/>
                        </a:rPr>
                        <a:t>KPIs Data services </a:t>
                      </a:r>
                      <a:endParaRPr lang="en-GB" sz="2000" dirty="0">
                        <a:latin typeface="Times New Roman" panose="02020603050405020304" pitchFamily="18" charset="0"/>
                        <a:cs typeface="Times New Roman" panose="02020603050405020304" pitchFamily="18" charset="0"/>
                      </a:endParaRPr>
                    </a:p>
                  </a:txBody>
                  <a:tcPr/>
                </a:tc>
                <a:tc>
                  <a:txBody>
                    <a:bodyPr/>
                    <a:lstStyle/>
                    <a:p>
                      <a:pPr algn="l"/>
                      <a:r>
                        <a:rPr lang="en-GB" sz="2000" dirty="0" smtClean="0">
                          <a:latin typeface="Times New Roman" panose="02020603050405020304" pitchFamily="18" charset="0"/>
                          <a:cs typeface="Times New Roman" panose="02020603050405020304" pitchFamily="18" charset="0"/>
                        </a:rPr>
                        <a:t>Definitions</a:t>
                      </a:r>
                      <a:endParaRPr lang="en-GB" sz="2000" dirty="0">
                        <a:latin typeface="Times New Roman" panose="02020603050405020304" pitchFamily="18" charset="0"/>
                        <a:cs typeface="Times New Roman" panose="02020603050405020304" pitchFamily="18" charset="0"/>
                      </a:endParaRPr>
                    </a:p>
                  </a:txBody>
                  <a:tcPr/>
                </a:tc>
              </a:tr>
              <a:tr h="688249">
                <a:tc>
                  <a:txBody>
                    <a:bodyPr/>
                    <a:lstStyle/>
                    <a:p>
                      <a:pPr algn="l"/>
                      <a:r>
                        <a:rPr lang="en-GB" sz="1800" u="none" strike="noStrike" kern="1200" baseline="0" dirty="0" smtClean="0">
                          <a:latin typeface="Times New Roman" panose="02020603050405020304" pitchFamily="18" charset="0"/>
                          <a:cs typeface="Times New Roman" panose="02020603050405020304" pitchFamily="18" charset="0"/>
                        </a:rPr>
                        <a:t>Attach failure </a:t>
                      </a:r>
                      <a:r>
                        <a:rPr lang="en-GB" sz="1800" u="none" strike="noStrike" kern="1200" baseline="0" dirty="0" smtClean="0">
                          <a:latin typeface="Times New Roman" panose="02020603050405020304" pitchFamily="18" charset="0"/>
                          <a:cs typeface="Times New Roman" panose="02020603050405020304" pitchFamily="18" charset="0"/>
                        </a:rPr>
                        <a:t>ratio</a:t>
                      </a:r>
                      <a:endParaRPr lang="en-GB" sz="1800" u="none" strike="noStrike" kern="1200" baseline="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r>
                        <a:rPr lang="en-GB" sz="1800" u="none" strike="noStrike" kern="1200" baseline="0" dirty="0" smtClean="0">
                          <a:latin typeface="Times New Roman" panose="02020603050405020304" pitchFamily="18" charset="0"/>
                          <a:cs typeface="Times New Roman" panose="02020603050405020304" pitchFamily="18" charset="0"/>
                        </a:rPr>
                        <a:t>Attach failure ratio denotes the probability that a subscriber cannot attach to the Packet Switched (PS) network.</a:t>
                      </a:r>
                      <a:endParaRPr lang="en-GB" sz="18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r>
              <a:tr h="688249">
                <a:tc>
                  <a:txBody>
                    <a:bodyPr/>
                    <a:lstStyle/>
                    <a:p>
                      <a:r>
                        <a:rPr lang="en-GB" sz="1800" u="none" strike="noStrike" kern="1200" baseline="0" dirty="0" smtClean="0">
                          <a:latin typeface="Times New Roman" panose="02020603050405020304" pitchFamily="18" charset="0"/>
                          <a:cs typeface="Times New Roman" panose="02020603050405020304" pitchFamily="18" charset="0"/>
                        </a:rPr>
                        <a:t>Attach Setup </a:t>
                      </a:r>
                      <a:r>
                        <a:rPr lang="en-GB" sz="1800" u="none" strike="noStrike" kern="1200" baseline="0" dirty="0" smtClean="0">
                          <a:latin typeface="Times New Roman" panose="02020603050405020304" pitchFamily="18" charset="0"/>
                          <a:cs typeface="Times New Roman" panose="02020603050405020304" pitchFamily="18" charset="0"/>
                        </a:rPr>
                        <a:t>time</a:t>
                      </a:r>
                      <a:endParaRPr lang="en-GB" sz="1800" u="none" strike="noStrike" kern="1200" baseline="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r>
                        <a:rPr lang="en-GB" sz="1800" u="none" strike="noStrike" kern="1200" baseline="0" dirty="0" smtClean="0">
                          <a:latin typeface="Times New Roman" panose="02020603050405020304" pitchFamily="18" charset="0"/>
                          <a:cs typeface="Times New Roman" panose="02020603050405020304" pitchFamily="18" charset="0"/>
                        </a:rPr>
                        <a:t>Attach setup time describes the time period needed to attach to the PS network</a:t>
                      </a:r>
                      <a:endParaRPr lang="en-GB" dirty="0">
                        <a:latin typeface="Times New Roman" panose="02020603050405020304" pitchFamily="18" charset="0"/>
                        <a:cs typeface="Times New Roman" panose="02020603050405020304" pitchFamily="18" charset="0"/>
                      </a:endParaRPr>
                    </a:p>
                  </a:txBody>
                  <a:tcPr/>
                </a:tc>
              </a:tr>
              <a:tr h="1278177">
                <a:tc>
                  <a:txBody>
                    <a:bodyPr/>
                    <a:lstStyle/>
                    <a:p>
                      <a:pPr algn="l"/>
                      <a:r>
                        <a:rPr lang="en-GB" sz="1800" u="none" strike="noStrike" kern="1200" baseline="0" dirty="0" smtClean="0">
                          <a:latin typeface="Times New Roman" panose="02020603050405020304" pitchFamily="18" charset="0"/>
                          <a:cs typeface="Times New Roman" panose="02020603050405020304" pitchFamily="18" charset="0"/>
                        </a:rPr>
                        <a:t>PDP Context Activation </a:t>
                      </a:r>
                      <a:r>
                        <a:rPr lang="en-GB" sz="1800" u="none" strike="noStrike" kern="1200" baseline="0" dirty="0" smtClean="0">
                          <a:latin typeface="Times New Roman" panose="02020603050405020304" pitchFamily="18" charset="0"/>
                          <a:cs typeface="Times New Roman" panose="02020603050405020304" pitchFamily="18" charset="0"/>
                        </a:rPr>
                        <a:t>Failure Ratio </a:t>
                      </a:r>
                      <a:endParaRPr lang="en-GB" sz="1800" u="none" strike="noStrike" kern="1200" baseline="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a:r>
                        <a:rPr lang="en-GB" sz="1800" u="none" strike="noStrike" kern="1200" baseline="0" dirty="0" smtClean="0">
                          <a:latin typeface="Times New Roman" panose="02020603050405020304" pitchFamily="18" charset="0"/>
                          <a:cs typeface="Times New Roman" panose="02020603050405020304" pitchFamily="18" charset="0"/>
                        </a:rPr>
                        <a:t>PDP context activation failure ratio denotes the probability that the PDP context cannot be activated. It is the proportion of unsuccessful PDP context activation attempts and the total number of PDP context activation attempts.</a:t>
                      </a:r>
                      <a:endParaRPr lang="en-GB" sz="18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r>
              <a:tr h="688249">
                <a:tc>
                  <a:txBody>
                    <a:bodyPr/>
                    <a:lstStyle/>
                    <a:p>
                      <a:pPr algn="l"/>
                      <a:r>
                        <a:rPr lang="en-GB" sz="1800" u="none" strike="noStrike" kern="1200" baseline="0" dirty="0" smtClean="0">
                          <a:latin typeface="Times New Roman" panose="02020603050405020304" pitchFamily="18" charset="0"/>
                          <a:cs typeface="Times New Roman" panose="02020603050405020304" pitchFamily="18" charset="0"/>
                        </a:rPr>
                        <a:t>PDP Context Activation Time</a:t>
                      </a:r>
                      <a:endParaRPr lang="en-GB" dirty="0">
                        <a:latin typeface="Times New Roman" panose="02020603050405020304" pitchFamily="18" charset="0"/>
                        <a:cs typeface="Times New Roman" panose="02020603050405020304" pitchFamily="18" charset="0"/>
                      </a:endParaRPr>
                    </a:p>
                  </a:txBody>
                  <a:tcPr/>
                </a:tc>
                <a:tc>
                  <a:txBody>
                    <a:bodyPr/>
                    <a:lstStyle/>
                    <a:p>
                      <a:r>
                        <a:rPr lang="en-GB" sz="1800" u="none" strike="noStrike" kern="1200" baseline="0" dirty="0" smtClean="0">
                          <a:latin typeface="Times New Roman" panose="02020603050405020304" pitchFamily="18" charset="0"/>
                          <a:cs typeface="Times New Roman" panose="02020603050405020304" pitchFamily="18" charset="0"/>
                        </a:rPr>
                        <a:t>PDP context activation time describes the time period needed for activating the PDP context.</a:t>
                      </a:r>
                      <a:endParaRPr lang="en-GB" dirty="0">
                        <a:latin typeface="Times New Roman" panose="02020603050405020304" pitchFamily="18" charset="0"/>
                        <a:cs typeface="Times New Roman" panose="02020603050405020304" pitchFamily="18" charset="0"/>
                      </a:endParaRPr>
                    </a:p>
                  </a:txBody>
                  <a:tcPr/>
                </a:tc>
              </a:tr>
              <a:tr h="688249">
                <a:tc>
                  <a:txBody>
                    <a:bodyPr/>
                    <a:lstStyle/>
                    <a:p>
                      <a:pPr algn="l"/>
                      <a:r>
                        <a:rPr lang="en-GB" sz="1800" u="none" strike="noStrike" kern="1200" baseline="0" dirty="0" smtClean="0">
                          <a:latin typeface="Times New Roman" panose="02020603050405020304" pitchFamily="18" charset="0"/>
                          <a:cs typeface="Times New Roman" panose="02020603050405020304" pitchFamily="18" charset="0"/>
                        </a:rPr>
                        <a:t>PDP Context Cut-off Ratio</a:t>
                      </a:r>
                      <a:endParaRPr lang="en-GB" dirty="0">
                        <a:latin typeface="Times New Roman" panose="02020603050405020304" pitchFamily="18" charset="0"/>
                        <a:cs typeface="Times New Roman" panose="02020603050405020304" pitchFamily="18" charset="0"/>
                      </a:endParaRPr>
                    </a:p>
                  </a:txBody>
                  <a:tcPr/>
                </a:tc>
                <a:tc>
                  <a:txBody>
                    <a:bodyPr/>
                    <a:lstStyle/>
                    <a:p>
                      <a:r>
                        <a:rPr lang="en-GB" sz="1800" u="none" strike="noStrike" kern="1200" baseline="0" dirty="0" smtClean="0">
                          <a:latin typeface="Times New Roman" panose="02020603050405020304" pitchFamily="18" charset="0"/>
                          <a:cs typeface="Times New Roman" panose="02020603050405020304" pitchFamily="18" charset="0"/>
                        </a:rPr>
                        <a:t>PDP context cut-off ratio denotes the probability that a PDP context is deactivated without being initiated.</a:t>
                      </a:r>
                      <a:endParaRPr lang="en-GB" dirty="0">
                        <a:latin typeface="Times New Roman" panose="02020603050405020304" pitchFamily="18" charset="0"/>
                        <a:cs typeface="Times New Roman" panose="02020603050405020304" pitchFamily="18" charset="0"/>
                      </a:endParaRPr>
                    </a:p>
                  </a:txBody>
                  <a:tcPr/>
                </a:tc>
              </a:tr>
            </a:tbl>
          </a:graphicData>
        </a:graphic>
      </p:graphicFrame>
      <p:sp>
        <p:nvSpPr>
          <p:cNvPr id="4" name="Date Placeholder 3"/>
          <p:cNvSpPr>
            <a:spLocks noGrp="1"/>
          </p:cNvSpPr>
          <p:nvPr>
            <p:ph type="dt" sz="half" idx="10"/>
          </p:nvPr>
        </p:nvSpPr>
        <p:spPr/>
        <p:txBody>
          <a:bodyPr/>
          <a:lstStyle/>
          <a:p>
            <a:pPr>
              <a:defRPr/>
            </a:pPr>
            <a:r>
              <a:rPr lang="en-US" altLang="en-US" b="1" dirty="0">
                <a:solidFill>
                  <a:schemeClr val="bg2"/>
                </a:solidFill>
                <a:latin typeface="Times New Roman" pitchFamily="18" charset="0"/>
                <a:cs typeface="Times New Roman" pitchFamily="18" charset="0"/>
              </a:rPr>
              <a:t>Buenos Aires, Argentina, 24-25 July 2014</a:t>
            </a:r>
            <a:endParaRPr lang="en-US" altLang="en-US" dirty="0"/>
          </a:p>
          <a:p>
            <a:pPr>
              <a:defRPr/>
            </a:pPr>
            <a:endParaRPr lang="en-US" altLang="en-US" dirty="0"/>
          </a:p>
        </p:txBody>
      </p:sp>
    </p:spTree>
    <p:extLst>
      <p:ext uri="{BB962C8B-B14F-4D97-AF65-F5344CB8AC3E}">
        <p14:creationId xmlns:p14="http://schemas.microsoft.com/office/powerpoint/2010/main" val="2501650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07165"/>
          </a:xfrm>
        </p:spPr>
        <p:txBody>
          <a:bodyPr/>
          <a:lstStyle/>
          <a:p>
            <a:r>
              <a:rPr lang="af-ZA" dirty="0" smtClean="0">
                <a:latin typeface="Times New Roman" pitchFamily="18" charset="0"/>
                <a:cs typeface="Times New Roman" pitchFamily="18" charset="0"/>
              </a:rPr>
              <a:t>PUBLICATION</a:t>
            </a:r>
            <a:endParaRPr lang="af-ZA" dirty="0">
              <a:latin typeface="Times New Roman" pitchFamily="18" charset="0"/>
              <a:cs typeface="Times New Roman" pitchFamily="18" charset="0"/>
            </a:endParaRPr>
          </a:p>
        </p:txBody>
      </p:sp>
      <p:sp>
        <p:nvSpPr>
          <p:cNvPr id="3" name="Content Placeholder 2"/>
          <p:cNvSpPr>
            <a:spLocks noGrp="1"/>
          </p:cNvSpPr>
          <p:nvPr>
            <p:ph idx="1"/>
          </p:nvPr>
        </p:nvSpPr>
        <p:spPr>
          <a:xfrm>
            <a:off x="304800" y="1391478"/>
            <a:ext cx="8382000" cy="4734685"/>
          </a:xfrm>
        </p:spPr>
        <p:txBody>
          <a:bodyPr/>
          <a:lstStyle/>
          <a:p>
            <a:pPr algn="just"/>
            <a:r>
              <a:rPr lang="en-GB" sz="2800" dirty="0" smtClean="0">
                <a:latin typeface="Times New Roman" pitchFamily="18" charset="0"/>
                <a:ea typeface="+mj-ea"/>
                <a:cs typeface="Times New Roman" pitchFamily="18" charset="0"/>
              </a:rPr>
              <a:t>For Consumer protection and Awareness purposes, the Quality of Service results from Audit Campaign (drive test, consumer survey...) </a:t>
            </a:r>
            <a:r>
              <a:rPr lang="en-GB" sz="2800" dirty="0" smtClean="0">
                <a:latin typeface="Times New Roman" pitchFamily="18" charset="0"/>
                <a:ea typeface="+mj-ea"/>
                <a:cs typeface="Times New Roman" pitchFamily="18" charset="0"/>
              </a:rPr>
              <a:t>are</a:t>
            </a:r>
            <a:r>
              <a:rPr lang="en-GB" sz="2800" dirty="0" smtClean="0">
                <a:latin typeface="Times New Roman" pitchFamily="18" charset="0"/>
                <a:ea typeface="+mj-ea"/>
                <a:cs typeface="Times New Roman" pitchFamily="18" charset="0"/>
              </a:rPr>
              <a:t> published by Regulators, on website, or in magazine for a regulator;</a:t>
            </a:r>
          </a:p>
          <a:p>
            <a:endParaRPr lang="af-ZA" sz="1600" dirty="0"/>
          </a:p>
        </p:txBody>
      </p:sp>
      <p:sp>
        <p:nvSpPr>
          <p:cNvPr id="4" name="Date Placeholder 3"/>
          <p:cNvSpPr>
            <a:spLocks noGrp="1"/>
          </p:cNvSpPr>
          <p:nvPr>
            <p:ph type="dt" sz="half" idx="10"/>
          </p:nvPr>
        </p:nvSpPr>
        <p:spPr/>
        <p:txBody>
          <a:bodyPr/>
          <a:lstStyle/>
          <a:p>
            <a:pPr>
              <a:defRPr/>
            </a:pPr>
            <a:r>
              <a:rPr lang="en-US" altLang="en-US" b="1" dirty="0">
                <a:solidFill>
                  <a:schemeClr val="bg2"/>
                </a:solidFill>
                <a:latin typeface="Times New Roman" pitchFamily="18" charset="0"/>
                <a:cs typeface="Times New Roman" pitchFamily="18" charset="0"/>
              </a:rPr>
              <a:t>Buenos Aires, Argentina, 24-25 July 2014</a:t>
            </a:r>
            <a:endParaRPr lang="en-US"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765" y="1921566"/>
            <a:ext cx="8945218" cy="1143000"/>
          </a:xfrm>
        </p:spPr>
        <p:txBody>
          <a:bodyPr/>
          <a:lstStyle/>
          <a:p>
            <a:r>
              <a:rPr lang="en-GB" dirty="0">
                <a:latin typeface="Times New Roman" pitchFamily="18" charset="0"/>
                <a:cs typeface="Times New Roman" pitchFamily="18" charset="0"/>
              </a:rPr>
              <a:t>Thank you for your attention</a:t>
            </a:r>
          </a:p>
        </p:txBody>
      </p:sp>
      <p:sp>
        <p:nvSpPr>
          <p:cNvPr id="4" name="Date Placeholder 3"/>
          <p:cNvSpPr>
            <a:spLocks noGrp="1"/>
          </p:cNvSpPr>
          <p:nvPr>
            <p:ph type="dt" sz="half" idx="10"/>
          </p:nvPr>
        </p:nvSpPr>
        <p:spPr/>
        <p:txBody>
          <a:bodyPr/>
          <a:lstStyle/>
          <a:p>
            <a:pPr>
              <a:defRPr/>
            </a:pPr>
            <a:r>
              <a:rPr lang="en-US" altLang="en-US" b="1" dirty="0">
                <a:solidFill>
                  <a:schemeClr val="bg2"/>
                </a:solidFill>
                <a:latin typeface="Times New Roman" pitchFamily="18" charset="0"/>
                <a:cs typeface="Times New Roman" pitchFamily="18" charset="0"/>
              </a:rPr>
              <a:t>Buenos Aires, Argentina, 24-25 July 2014</a:t>
            </a:r>
            <a:endParaRPr lang="en-US" altLang="en-US" dirty="0"/>
          </a:p>
        </p:txBody>
      </p:sp>
    </p:spTree>
    <p:extLst>
      <p:ext uri="{BB962C8B-B14F-4D97-AF65-F5344CB8AC3E}">
        <p14:creationId xmlns:p14="http://schemas.microsoft.com/office/powerpoint/2010/main" val="414258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131763"/>
            <a:ext cx="9144000" cy="822326"/>
          </a:xfrm>
        </p:spPr>
        <p:txBody>
          <a:bodyPr/>
          <a:lstStyle/>
          <a:p>
            <a:pPr eaLnBrk="1" hangingPunct="1"/>
            <a:r>
              <a:rPr lang="en-GB" altLang="en-US" dirty="0" smtClean="0">
                <a:latin typeface="Times New Roman" pitchFamily="18" charset="0"/>
                <a:cs typeface="Times New Roman" pitchFamily="18" charset="0"/>
              </a:rPr>
              <a:t>EXECUTIVE SUMMARY</a:t>
            </a:r>
          </a:p>
        </p:txBody>
      </p:sp>
      <p:sp>
        <p:nvSpPr>
          <p:cNvPr id="4099" name="Content Placeholder 2"/>
          <p:cNvSpPr>
            <a:spLocks noGrp="1"/>
          </p:cNvSpPr>
          <p:nvPr>
            <p:ph idx="1"/>
          </p:nvPr>
        </p:nvSpPr>
        <p:spPr>
          <a:xfrm>
            <a:off x="317500" y="822325"/>
            <a:ext cx="8574088" cy="5273675"/>
          </a:xfrm>
        </p:spPr>
        <p:txBody>
          <a:bodyPr/>
          <a:lstStyle/>
          <a:p>
            <a:pPr algn="just" eaLnBrk="1" hangingPunct="1">
              <a:defRPr/>
            </a:pPr>
            <a:r>
              <a:rPr lang="en-GB" sz="2800" dirty="0" smtClean="0">
                <a:latin typeface="Times New Roman" pitchFamily="18" charset="0"/>
                <a:cs typeface="Times New Roman" pitchFamily="18" charset="0"/>
              </a:rPr>
              <a:t>This presentation focuses on the quality of service monitoring and enforcement </a:t>
            </a:r>
            <a:r>
              <a:rPr lang="en-GB" sz="2800" dirty="0" smtClean="0">
                <a:latin typeface="Times New Roman" pitchFamily="18" charset="0"/>
                <a:cs typeface="Times New Roman" pitchFamily="18" charset="0"/>
              </a:rPr>
              <a:t>for </a:t>
            </a:r>
            <a:r>
              <a:rPr lang="en-GB" sz="2800" dirty="0" smtClean="0">
                <a:latin typeface="Times New Roman" pitchFamily="18" charset="0"/>
                <a:cs typeface="Times New Roman" pitchFamily="18" charset="0"/>
              </a:rPr>
              <a:t>mobile networks from the </a:t>
            </a:r>
            <a:r>
              <a:rPr lang="en-GB" sz="2800" dirty="0" smtClean="0">
                <a:latin typeface="Times New Roman" pitchFamily="18" charset="0"/>
                <a:cs typeface="Times New Roman" pitchFamily="18" charset="0"/>
              </a:rPr>
              <a:t>Regulatory </a:t>
            </a:r>
            <a:r>
              <a:rPr lang="en-GB" sz="2800" dirty="0" smtClean="0">
                <a:latin typeface="Times New Roman" pitchFamily="18" charset="0"/>
                <a:cs typeface="Times New Roman" pitchFamily="18" charset="0"/>
              </a:rPr>
              <a:t>point of view. </a:t>
            </a:r>
            <a:endParaRPr lang="en-GB" sz="2800" dirty="0" smtClean="0">
              <a:latin typeface="Times New Roman" pitchFamily="18" charset="0"/>
              <a:cs typeface="Times New Roman" pitchFamily="18" charset="0"/>
            </a:endParaRPr>
          </a:p>
          <a:p>
            <a:pPr algn="just" eaLnBrk="1" hangingPunct="1">
              <a:defRPr/>
            </a:pPr>
            <a:r>
              <a:rPr lang="en-GB" sz="2800" dirty="0" smtClean="0">
                <a:latin typeface="Times New Roman" pitchFamily="18" charset="0"/>
                <a:cs typeface="Times New Roman" pitchFamily="18" charset="0"/>
              </a:rPr>
              <a:t>It covers the following:</a:t>
            </a:r>
          </a:p>
          <a:p>
            <a:pPr lvl="1" algn="just" eaLnBrk="1" hangingPunct="1">
              <a:defRPr/>
            </a:pPr>
            <a:r>
              <a:rPr lang="en-GB" sz="2400" dirty="0" smtClean="0">
                <a:latin typeface="Times New Roman" pitchFamily="18" charset="0"/>
                <a:cs typeface="Times New Roman" pitchFamily="18" charset="0"/>
              </a:rPr>
              <a:t>purposes of </a:t>
            </a:r>
            <a:r>
              <a:rPr lang="en-GB" sz="2400" dirty="0" err="1" smtClean="0">
                <a:latin typeface="Times New Roman" pitchFamily="18" charset="0"/>
                <a:cs typeface="Times New Roman" pitchFamily="18" charset="0"/>
              </a:rPr>
              <a:t>QoS</a:t>
            </a:r>
            <a:r>
              <a:rPr lang="en-GB" sz="2400" dirty="0" smtClean="0">
                <a:latin typeface="Times New Roman" pitchFamily="18" charset="0"/>
                <a:cs typeface="Times New Roman" pitchFamily="18" charset="0"/>
              </a:rPr>
              <a:t> regulations</a:t>
            </a:r>
          </a:p>
          <a:p>
            <a:pPr lvl="1" algn="just" eaLnBrk="1" hangingPunct="1">
              <a:defRPr/>
            </a:pPr>
            <a:r>
              <a:rPr lang="en-GB" sz="2400" dirty="0" smtClean="0">
                <a:latin typeface="Times New Roman" pitchFamily="18" charset="0"/>
                <a:cs typeface="Times New Roman" pitchFamily="18" charset="0"/>
              </a:rPr>
              <a:t>Requirements for a Regulator in order to enforce Quality of service</a:t>
            </a:r>
          </a:p>
          <a:p>
            <a:pPr lvl="1" algn="just" eaLnBrk="1" hangingPunct="1">
              <a:defRPr/>
            </a:pPr>
            <a:r>
              <a:rPr lang="en-GB" sz="2400" dirty="0" smtClean="0">
                <a:latin typeface="Times New Roman" pitchFamily="18" charset="0"/>
                <a:cs typeface="Times New Roman" pitchFamily="18" charset="0"/>
              </a:rPr>
              <a:t>Purpose of Auditing the </a:t>
            </a:r>
            <a:r>
              <a:rPr lang="en-GB" sz="2400" dirty="0" err="1" smtClean="0">
                <a:latin typeface="Times New Roman" pitchFamily="18" charset="0"/>
                <a:cs typeface="Times New Roman" pitchFamily="18" charset="0"/>
              </a:rPr>
              <a:t>QoS</a:t>
            </a:r>
            <a:r>
              <a:rPr lang="en-GB" sz="2400" dirty="0" smtClean="0">
                <a:latin typeface="Times New Roman" pitchFamily="18" charset="0"/>
                <a:cs typeface="Times New Roman" pitchFamily="18" charset="0"/>
              </a:rPr>
              <a:t> and auditing methods</a:t>
            </a:r>
          </a:p>
          <a:p>
            <a:pPr lvl="1" algn="just" eaLnBrk="1" hangingPunct="1">
              <a:defRPr/>
            </a:pPr>
            <a:r>
              <a:rPr lang="en-GB" sz="2400" dirty="0">
                <a:latin typeface="Times New Roman" pitchFamily="18" charset="0"/>
                <a:cs typeface="Times New Roman" pitchFamily="18" charset="0"/>
              </a:rPr>
              <a:t>prerequisites </a:t>
            </a:r>
            <a:r>
              <a:rPr lang="en-GB" sz="2400" dirty="0" smtClean="0">
                <a:latin typeface="Times New Roman" pitchFamily="18" charset="0"/>
                <a:cs typeface="Times New Roman" pitchFamily="18" charset="0"/>
              </a:rPr>
              <a:t>so as to conduct a </a:t>
            </a:r>
            <a:r>
              <a:rPr lang="en-GB" sz="2400" dirty="0" err="1" smtClean="0">
                <a:latin typeface="Times New Roman" pitchFamily="18" charset="0"/>
                <a:cs typeface="Times New Roman" pitchFamily="18" charset="0"/>
              </a:rPr>
              <a:t>QoS</a:t>
            </a:r>
            <a:r>
              <a:rPr lang="en-GB" sz="2400" dirty="0" smtClean="0">
                <a:latin typeface="Times New Roman" pitchFamily="18" charset="0"/>
                <a:cs typeface="Times New Roman" pitchFamily="18" charset="0"/>
              </a:rPr>
              <a:t> </a:t>
            </a:r>
            <a:r>
              <a:rPr lang="en-GB" sz="2400" dirty="0">
                <a:latin typeface="Times New Roman" pitchFamily="18" charset="0"/>
                <a:cs typeface="Times New Roman" pitchFamily="18" charset="0"/>
              </a:rPr>
              <a:t>Measurement </a:t>
            </a:r>
            <a:r>
              <a:rPr lang="en-GB" sz="2400" dirty="0" smtClean="0">
                <a:latin typeface="Times New Roman" pitchFamily="18" charset="0"/>
                <a:cs typeface="Times New Roman" pitchFamily="18" charset="0"/>
              </a:rPr>
              <a:t>Campaign</a:t>
            </a:r>
          </a:p>
          <a:p>
            <a:pPr lvl="1" algn="just" eaLnBrk="1" hangingPunct="1">
              <a:defRPr/>
            </a:pPr>
            <a:r>
              <a:rPr lang="en-GB" sz="2400" dirty="0" err="1" smtClean="0">
                <a:latin typeface="Times New Roman" pitchFamily="18" charset="0"/>
                <a:cs typeface="Times New Roman" pitchFamily="18" charset="0"/>
              </a:rPr>
              <a:t>QoS</a:t>
            </a:r>
            <a:r>
              <a:rPr lang="en-GB" sz="2400" dirty="0" smtClean="0">
                <a:latin typeface="Times New Roman" pitchFamily="18" charset="0"/>
                <a:cs typeface="Times New Roman" pitchFamily="18" charset="0"/>
              </a:rPr>
              <a:t> Parameters of some mobile services such as voice, </a:t>
            </a:r>
            <a:r>
              <a:rPr lang="en-GB" sz="2400" dirty="0" err="1" smtClean="0">
                <a:latin typeface="Times New Roman" pitchFamily="18" charset="0"/>
                <a:cs typeface="Times New Roman" pitchFamily="18" charset="0"/>
              </a:rPr>
              <a:t>sms</a:t>
            </a:r>
            <a:r>
              <a:rPr lang="en-GB" sz="2400" dirty="0" smtClean="0">
                <a:latin typeface="Times New Roman" pitchFamily="18" charset="0"/>
                <a:cs typeface="Times New Roman" pitchFamily="18" charset="0"/>
              </a:rPr>
              <a:t>, data…</a:t>
            </a:r>
          </a:p>
          <a:p>
            <a:pPr lvl="1" eaLnBrk="1" hangingPunct="1">
              <a:defRPr/>
            </a:pPr>
            <a:endParaRPr lang="en-GB" sz="2000" dirty="0" smtClean="0">
              <a:latin typeface="Times New Roman" pitchFamily="18" charset="0"/>
              <a:cs typeface="Times New Roman" pitchFamily="18" charset="0"/>
            </a:endParaRPr>
          </a:p>
          <a:p>
            <a:pPr marL="457200" lvl="1" indent="0" eaLnBrk="1" hangingPunct="1">
              <a:buNone/>
              <a:defRPr/>
            </a:pPr>
            <a:endParaRPr lang="en-GB" sz="2000" dirty="0" smtClean="0">
              <a:latin typeface="Times New Roman" pitchFamily="18" charset="0"/>
              <a:cs typeface="Times New Roman" pitchFamily="18" charset="0"/>
            </a:endParaRPr>
          </a:p>
          <a:p>
            <a:pPr eaLnBrk="1" hangingPunct="1">
              <a:defRPr/>
            </a:pPr>
            <a:endParaRPr lang="en-GB" sz="2400" dirty="0" smtClean="0">
              <a:latin typeface="Times New Roman" pitchFamily="18" charset="0"/>
              <a:cs typeface="Times New Roman" pitchFamily="18" charset="0"/>
            </a:endParaRPr>
          </a:p>
          <a:p>
            <a:pPr eaLnBrk="1" hangingPunct="1">
              <a:defRPr/>
            </a:pPr>
            <a:endParaRPr lang="en-GB" sz="2400" dirty="0" smtClean="0">
              <a:latin typeface="Times New Roman" pitchFamily="18" charset="0"/>
              <a:cs typeface="Times New Roman" pitchFamily="18" charset="0"/>
            </a:endParaRPr>
          </a:p>
          <a:p>
            <a:pPr eaLnBrk="1" hangingPunct="1">
              <a:defRPr/>
            </a:pPr>
            <a:endParaRPr lang="en-GB" sz="2400" dirty="0" smtClean="0">
              <a:latin typeface="Times New Roman" pitchFamily="18" charset="0"/>
              <a:cs typeface="Times New Roman" pitchFamily="18" charset="0"/>
            </a:endParaRPr>
          </a:p>
          <a:p>
            <a:pPr marL="0" indent="0" eaLnBrk="1" hangingPunct="1">
              <a:buNone/>
              <a:defRPr/>
            </a:pPr>
            <a:endParaRPr lang="en-GB" altLang="en-US" sz="2200" dirty="0" smtClean="0">
              <a:latin typeface="Times New Roman" pitchFamily="18" charset="0"/>
              <a:cs typeface="Times New Roman" pitchFamily="18" charset="0"/>
            </a:endParaRPr>
          </a:p>
        </p:txBody>
      </p:sp>
      <p:sp>
        <p:nvSpPr>
          <p:cNvPr id="4100" name="Date Placeholder 3"/>
          <p:cNvSpPr>
            <a:spLocks noGrp="1"/>
          </p:cNvSpPr>
          <p:nvPr>
            <p:ph type="dt" sz="quarter" idx="10"/>
          </p:nvPr>
        </p:nvSpPr>
        <p:spPr>
          <a:noFill/>
        </p:spPr>
        <p:txBody>
          <a:bodyPr/>
          <a:lstStyle/>
          <a:p>
            <a:r>
              <a:rPr lang="en-US" altLang="en-US" sz="1400" b="1" dirty="0" smtClean="0">
                <a:solidFill>
                  <a:schemeClr val="bg2"/>
                </a:solidFill>
                <a:latin typeface="Times New Roman" pitchFamily="18" charset="0"/>
                <a:cs typeface="Times New Roman" pitchFamily="18" charset="0"/>
              </a:rPr>
              <a:t>Buenos Aires, Argentina, 24-25 July 2014</a:t>
            </a:r>
            <a:endParaRPr lang="en-US" altLang="en-US" sz="1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Times New Roman" pitchFamily="18" charset="0"/>
                <a:cs typeface="Times New Roman" pitchFamily="18" charset="0"/>
              </a:rPr>
              <a:t>QUALITY OF SERVICE REGULATION</a:t>
            </a:r>
          </a:p>
        </p:txBody>
      </p:sp>
      <p:sp>
        <p:nvSpPr>
          <p:cNvPr id="3" name="Content Placeholder 2"/>
          <p:cNvSpPr>
            <a:spLocks noGrp="1"/>
          </p:cNvSpPr>
          <p:nvPr>
            <p:ph idx="1"/>
          </p:nvPr>
        </p:nvSpPr>
        <p:spPr>
          <a:xfrm>
            <a:off x="145774" y="1258956"/>
            <a:ext cx="8852452" cy="4893712"/>
          </a:xfrm>
        </p:spPr>
        <p:txBody>
          <a:bodyPr/>
          <a:lstStyle/>
          <a:p>
            <a:pPr algn="just"/>
            <a:r>
              <a:rPr lang="en-GB" sz="2800" dirty="0">
                <a:latin typeface="Times New Roman" pitchFamily="18" charset="0"/>
                <a:cs typeface="Times New Roman" pitchFamily="18" charset="0"/>
              </a:rPr>
              <a:t>QoS is defined as the </a:t>
            </a:r>
            <a:r>
              <a:rPr lang="en-GB" sz="2800" dirty="0" smtClean="0">
                <a:latin typeface="Times New Roman" pitchFamily="18" charset="0"/>
                <a:cs typeface="Times New Roman" pitchFamily="18" charset="0"/>
              </a:rPr>
              <a:t>“</a:t>
            </a:r>
            <a:r>
              <a:rPr lang="en-GB" sz="2800" i="1" dirty="0" smtClean="0">
                <a:latin typeface="Times New Roman" pitchFamily="18" charset="0"/>
                <a:cs typeface="Times New Roman" pitchFamily="18" charset="0"/>
              </a:rPr>
              <a:t>Collective </a:t>
            </a:r>
            <a:r>
              <a:rPr lang="en-GB" sz="2800" i="1" dirty="0">
                <a:latin typeface="Times New Roman" pitchFamily="18" charset="0"/>
                <a:cs typeface="Times New Roman" pitchFamily="18" charset="0"/>
              </a:rPr>
              <a:t>effect of service performance, which determines the degree of satisfaction of a user of the service</a:t>
            </a:r>
            <a:r>
              <a:rPr lang="en-GB" sz="2800" dirty="0">
                <a:latin typeface="Times New Roman" pitchFamily="18" charset="0"/>
                <a:cs typeface="Times New Roman" pitchFamily="18" charset="0"/>
              </a:rPr>
              <a:t>” </a:t>
            </a:r>
            <a:r>
              <a:rPr lang="en-GB" sz="2800" dirty="0" smtClean="0">
                <a:latin typeface="Times New Roman" pitchFamily="18" charset="0"/>
                <a:cs typeface="Times New Roman" pitchFamily="18" charset="0"/>
              </a:rPr>
              <a:t>[ITU-T </a:t>
            </a:r>
            <a:r>
              <a:rPr lang="en-GB" sz="2800" dirty="0">
                <a:latin typeface="Times New Roman" pitchFamily="18" charset="0"/>
                <a:cs typeface="Times New Roman" pitchFamily="18" charset="0"/>
              </a:rPr>
              <a:t>Recommendation </a:t>
            </a:r>
            <a:r>
              <a:rPr lang="en-GB" sz="2800" dirty="0" smtClean="0">
                <a:latin typeface="Times New Roman" pitchFamily="18" charset="0"/>
                <a:cs typeface="Times New Roman" pitchFamily="18" charset="0"/>
              </a:rPr>
              <a:t>E.800]. </a:t>
            </a:r>
            <a:endParaRPr lang="en-GB" sz="2800" dirty="0">
              <a:latin typeface="Times New Roman" pitchFamily="18" charset="0"/>
              <a:cs typeface="Times New Roman" pitchFamily="18" charset="0"/>
            </a:endParaRPr>
          </a:p>
          <a:p>
            <a:pPr algn="just">
              <a:lnSpc>
                <a:spcPct val="150000"/>
              </a:lnSpc>
            </a:pPr>
            <a:r>
              <a:rPr lang="en-GB" sz="2400" dirty="0" err="1" smtClean="0">
                <a:latin typeface="Times New Roman" pitchFamily="18" charset="0"/>
                <a:cs typeface="Times New Roman" pitchFamily="18" charset="0"/>
              </a:rPr>
              <a:t>QoS</a:t>
            </a:r>
            <a:r>
              <a:rPr lang="en-GB" sz="2400" dirty="0" smtClean="0">
                <a:latin typeface="Times New Roman" pitchFamily="18" charset="0"/>
                <a:cs typeface="Times New Roman" pitchFamily="18" charset="0"/>
              </a:rPr>
              <a:t> </a:t>
            </a:r>
            <a:r>
              <a:rPr lang="en-GB" sz="2400" dirty="0">
                <a:latin typeface="Times New Roman" pitchFamily="18" charset="0"/>
                <a:cs typeface="Times New Roman" pitchFamily="18" charset="0"/>
              </a:rPr>
              <a:t>regulation is part of customer protection; </a:t>
            </a:r>
            <a:endParaRPr lang="en-GB" sz="2400" dirty="0" smtClean="0">
              <a:latin typeface="Times New Roman" pitchFamily="18" charset="0"/>
              <a:cs typeface="Times New Roman" pitchFamily="18" charset="0"/>
            </a:endParaRPr>
          </a:p>
          <a:p>
            <a:pPr algn="just">
              <a:lnSpc>
                <a:spcPct val="150000"/>
              </a:lnSpc>
            </a:pPr>
            <a:r>
              <a:rPr lang="en-GB" sz="2400" dirty="0" smtClean="0">
                <a:latin typeface="Times New Roman" pitchFamily="18" charset="0"/>
                <a:cs typeface="Times New Roman" pitchFamily="18" charset="0"/>
              </a:rPr>
              <a:t>But </a:t>
            </a:r>
            <a:r>
              <a:rPr lang="en-GB" sz="2400" dirty="0">
                <a:latin typeface="Times New Roman" pitchFamily="18" charset="0"/>
                <a:cs typeface="Times New Roman" pitchFamily="18" charset="0"/>
              </a:rPr>
              <a:t>customer protection is broader than QoS </a:t>
            </a:r>
            <a:r>
              <a:rPr lang="en-GB" sz="2400" dirty="0" smtClean="0">
                <a:latin typeface="Times New Roman" pitchFamily="18" charset="0"/>
                <a:cs typeface="Times New Roman" pitchFamily="18" charset="0"/>
              </a:rPr>
              <a:t>regulation and </a:t>
            </a:r>
            <a:endParaRPr lang="en-GB" sz="2400" dirty="0">
              <a:latin typeface="Times New Roman" pitchFamily="18" charset="0"/>
              <a:cs typeface="Times New Roman" pitchFamily="18" charset="0"/>
            </a:endParaRPr>
          </a:p>
          <a:p>
            <a:pPr algn="just">
              <a:lnSpc>
                <a:spcPct val="150000"/>
              </a:lnSpc>
            </a:pPr>
            <a:r>
              <a:rPr lang="en-GB" sz="2400" dirty="0" err="1" smtClean="0">
                <a:latin typeface="Times New Roman" pitchFamily="18" charset="0"/>
                <a:cs typeface="Times New Roman" pitchFamily="18" charset="0"/>
              </a:rPr>
              <a:t>QoS</a:t>
            </a:r>
            <a:r>
              <a:rPr lang="en-GB" sz="2400" dirty="0" smtClean="0">
                <a:latin typeface="Times New Roman" pitchFamily="18" charset="0"/>
                <a:cs typeface="Times New Roman" pitchFamily="18" charset="0"/>
              </a:rPr>
              <a:t> is </a:t>
            </a:r>
            <a:r>
              <a:rPr lang="en-GB" sz="2400" dirty="0">
                <a:latin typeface="Times New Roman" pitchFamily="18" charset="0"/>
                <a:cs typeface="Times New Roman" pitchFamily="18" charset="0"/>
              </a:rPr>
              <a:t>not the same as network performance, which is </a:t>
            </a:r>
            <a:r>
              <a:rPr lang="en-GB" sz="2400" dirty="0" smtClean="0">
                <a:latin typeface="Times New Roman" pitchFamily="18" charset="0"/>
                <a:cs typeface="Times New Roman" pitchFamily="18" charset="0"/>
              </a:rPr>
              <a:t>more concerned with standards for the network, not  </a:t>
            </a:r>
            <a:r>
              <a:rPr lang="en-GB" sz="2400" dirty="0">
                <a:latin typeface="Times New Roman" pitchFamily="18" charset="0"/>
                <a:cs typeface="Times New Roman" pitchFamily="18" charset="0"/>
              </a:rPr>
              <a:t>user </a:t>
            </a:r>
            <a:r>
              <a:rPr lang="en-GB" sz="2400" dirty="0" smtClean="0">
                <a:latin typeface="Times New Roman" pitchFamily="18" charset="0"/>
                <a:cs typeface="Times New Roman" pitchFamily="18" charset="0"/>
              </a:rPr>
              <a:t>experience.</a:t>
            </a:r>
            <a:endParaRPr lang="en-GB" sz="1800" dirty="0" smtClean="0"/>
          </a:p>
        </p:txBody>
      </p:sp>
      <p:sp>
        <p:nvSpPr>
          <p:cNvPr id="4" name="Date Placeholder 3"/>
          <p:cNvSpPr>
            <a:spLocks noGrp="1"/>
          </p:cNvSpPr>
          <p:nvPr>
            <p:ph type="dt" sz="half" idx="10"/>
          </p:nvPr>
        </p:nvSpPr>
        <p:spPr/>
        <p:txBody>
          <a:bodyPr/>
          <a:lstStyle/>
          <a:p>
            <a:r>
              <a:rPr lang="en-US" altLang="en-US" b="1" dirty="0">
                <a:solidFill>
                  <a:schemeClr val="bg2"/>
                </a:solidFill>
                <a:latin typeface="Times New Roman" pitchFamily="18" charset="0"/>
                <a:cs typeface="Times New Roman" pitchFamily="18" charset="0"/>
              </a:rPr>
              <a:t>Buenos Aires, Argentina, 24-25 July 2014</a:t>
            </a:r>
            <a:endParaRPr lang="en-US" altLang="en-US" dirty="0">
              <a:latin typeface="Times New Roman" pitchFamily="18" charset="0"/>
              <a:cs typeface="Times New Roman" pitchFamily="18" charset="0"/>
            </a:endParaRPr>
          </a:p>
        </p:txBody>
      </p:sp>
    </p:spTree>
    <p:extLst>
      <p:ext uri="{BB962C8B-B14F-4D97-AF65-F5344CB8AC3E}">
        <p14:creationId xmlns:p14="http://schemas.microsoft.com/office/powerpoint/2010/main" val="493661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Times New Roman" pitchFamily="18" charset="0"/>
                <a:cs typeface="Times New Roman" pitchFamily="18" charset="0"/>
              </a:rPr>
              <a:t>QUALITY OF SERVICE </a:t>
            </a:r>
            <a:r>
              <a:rPr lang="en-GB" dirty="0" smtClean="0">
                <a:latin typeface="Times New Roman" pitchFamily="18" charset="0"/>
                <a:cs typeface="Times New Roman" pitchFamily="18" charset="0"/>
              </a:rPr>
              <a:t>REGULATION (</a:t>
            </a:r>
            <a:r>
              <a:rPr lang="en-GB" dirty="0" err="1">
                <a:latin typeface="Times New Roman" pitchFamily="18" charset="0"/>
                <a:cs typeface="Times New Roman" pitchFamily="18" charset="0"/>
              </a:rPr>
              <a:t>Cont</a:t>
            </a:r>
            <a:r>
              <a:rPr lang="en-GB" dirty="0">
                <a:latin typeface="Times New Roman" pitchFamily="18" charset="0"/>
                <a:cs typeface="Times New Roman" pitchFamily="18" charset="0"/>
              </a:rPr>
              <a:t>…)</a:t>
            </a:r>
          </a:p>
        </p:txBody>
      </p:sp>
      <p:sp>
        <p:nvSpPr>
          <p:cNvPr id="3" name="Content Placeholder 2"/>
          <p:cNvSpPr>
            <a:spLocks noGrp="1"/>
          </p:cNvSpPr>
          <p:nvPr>
            <p:ph idx="1"/>
          </p:nvPr>
        </p:nvSpPr>
        <p:spPr>
          <a:xfrm>
            <a:off x="119270" y="1417983"/>
            <a:ext cx="8931965" cy="4890051"/>
          </a:xfrm>
        </p:spPr>
        <p:txBody>
          <a:bodyPr/>
          <a:lstStyle/>
          <a:p>
            <a:pPr algn="just"/>
            <a:r>
              <a:rPr lang="en-GB" sz="2800" dirty="0" smtClean="0">
                <a:latin typeface="Times New Roman" pitchFamily="18" charset="0"/>
                <a:cs typeface="Times New Roman" pitchFamily="18" charset="0"/>
              </a:rPr>
              <a:t>Main purposes of </a:t>
            </a:r>
            <a:r>
              <a:rPr lang="en-GB" sz="2800" dirty="0">
                <a:latin typeface="Times New Roman" pitchFamily="18" charset="0"/>
                <a:cs typeface="Times New Roman" pitchFamily="18" charset="0"/>
              </a:rPr>
              <a:t>QoS regulation </a:t>
            </a:r>
            <a:r>
              <a:rPr lang="en-GB" sz="2800" dirty="0" smtClean="0">
                <a:latin typeface="Times New Roman" pitchFamily="18" charset="0"/>
                <a:cs typeface="Times New Roman" pitchFamily="18" charset="0"/>
              </a:rPr>
              <a:t>are [ITU-T </a:t>
            </a:r>
            <a:r>
              <a:rPr lang="en-GB" sz="2800" dirty="0">
                <a:latin typeface="Times New Roman" pitchFamily="18" charset="0"/>
                <a:cs typeface="Times New Roman" pitchFamily="18" charset="0"/>
              </a:rPr>
              <a:t>Supp. 9 of E.800 Series]:</a:t>
            </a:r>
          </a:p>
          <a:p>
            <a:pPr lvl="1" algn="just"/>
            <a:r>
              <a:rPr lang="en-GB" sz="2400" dirty="0">
                <a:latin typeface="Times New Roman" pitchFamily="18" charset="0"/>
                <a:cs typeface="Times New Roman" pitchFamily="18" charset="0"/>
              </a:rPr>
              <a:t>Helping </a:t>
            </a:r>
            <a:r>
              <a:rPr lang="en-GB" sz="2400" dirty="0" smtClean="0">
                <a:latin typeface="Times New Roman" pitchFamily="18" charset="0"/>
                <a:cs typeface="Times New Roman" pitchFamily="18" charset="0"/>
              </a:rPr>
              <a:t>customers be aware of the Quality of service  provided by Telecom Operators/ ISPs </a:t>
            </a:r>
            <a:r>
              <a:rPr lang="en-GB" sz="2400" dirty="0">
                <a:latin typeface="Times New Roman" pitchFamily="18" charset="0"/>
                <a:cs typeface="Times New Roman" pitchFamily="18" charset="0"/>
              </a:rPr>
              <a:t>through networks (mobile &amp; </a:t>
            </a:r>
            <a:r>
              <a:rPr lang="en-GB" sz="2400" dirty="0" smtClean="0">
                <a:latin typeface="Times New Roman" pitchFamily="18" charset="0"/>
                <a:cs typeface="Times New Roman" pitchFamily="18" charset="0"/>
              </a:rPr>
              <a:t>fixed), </a:t>
            </a:r>
            <a:r>
              <a:rPr lang="en-GB" sz="2400" dirty="0" smtClean="0">
                <a:latin typeface="Times New Roman" pitchFamily="18" charset="0"/>
                <a:cs typeface="Times New Roman" pitchFamily="18" charset="0"/>
              </a:rPr>
              <a:t>so that to make </a:t>
            </a:r>
            <a:r>
              <a:rPr lang="en-GB" sz="2400" dirty="0" smtClean="0">
                <a:latin typeface="Times New Roman" pitchFamily="18" charset="0"/>
                <a:cs typeface="Times New Roman" pitchFamily="18" charset="0"/>
              </a:rPr>
              <a:t>their own</a:t>
            </a:r>
            <a:r>
              <a:rPr lang="en-GB" sz="2400" dirty="0" smtClean="0">
                <a:latin typeface="Times New Roman" pitchFamily="18" charset="0"/>
                <a:cs typeface="Times New Roman" pitchFamily="18" charset="0"/>
              </a:rPr>
              <a:t> </a:t>
            </a:r>
            <a:r>
              <a:rPr lang="en-GB" sz="2400" dirty="0">
                <a:latin typeface="Times New Roman" pitchFamily="18" charset="0"/>
                <a:cs typeface="Times New Roman" pitchFamily="18" charset="0"/>
              </a:rPr>
              <a:t>choices;</a:t>
            </a:r>
          </a:p>
          <a:p>
            <a:pPr lvl="1" algn="just"/>
            <a:r>
              <a:rPr lang="en-GB" sz="2400" dirty="0">
                <a:latin typeface="Times New Roman" pitchFamily="18" charset="0"/>
                <a:cs typeface="Times New Roman" pitchFamily="18" charset="0"/>
              </a:rPr>
              <a:t>Checking claims by operators;</a:t>
            </a:r>
          </a:p>
          <a:p>
            <a:pPr lvl="1" algn="just"/>
            <a:r>
              <a:rPr lang="en-GB" sz="2400" dirty="0">
                <a:latin typeface="Times New Roman" pitchFamily="18" charset="0"/>
                <a:cs typeface="Times New Roman" pitchFamily="18" charset="0"/>
              </a:rPr>
              <a:t>Understanding the state of the market;</a:t>
            </a:r>
          </a:p>
          <a:p>
            <a:pPr lvl="1" algn="just"/>
            <a:r>
              <a:rPr lang="en-GB" sz="2400" dirty="0" smtClean="0">
                <a:latin typeface="Times New Roman" pitchFamily="18" charset="0"/>
                <a:cs typeface="Times New Roman" pitchFamily="18" charset="0"/>
              </a:rPr>
              <a:t>Maintaining / improving the QoS </a:t>
            </a:r>
            <a:r>
              <a:rPr lang="en-GB" sz="2400" dirty="0">
                <a:latin typeface="Times New Roman" pitchFamily="18" charset="0"/>
                <a:cs typeface="Times New Roman" pitchFamily="18" charset="0"/>
              </a:rPr>
              <a:t>in </a:t>
            </a:r>
            <a:r>
              <a:rPr lang="en-GB" sz="2400" dirty="0" smtClean="0">
                <a:latin typeface="Times New Roman" pitchFamily="18" charset="0"/>
                <a:cs typeface="Times New Roman" pitchFamily="18" charset="0"/>
              </a:rPr>
              <a:t>presence </a:t>
            </a:r>
            <a:r>
              <a:rPr lang="en-GB" sz="2400" dirty="0">
                <a:latin typeface="Times New Roman" pitchFamily="18" charset="0"/>
                <a:cs typeface="Times New Roman" pitchFamily="18" charset="0"/>
              </a:rPr>
              <a:t>of competition;</a:t>
            </a:r>
          </a:p>
          <a:p>
            <a:pPr lvl="1" algn="just"/>
            <a:r>
              <a:rPr lang="en-GB" sz="2400" dirty="0" smtClean="0">
                <a:latin typeface="Times New Roman" pitchFamily="18" charset="0"/>
                <a:cs typeface="Times New Roman" pitchFamily="18" charset="0"/>
              </a:rPr>
              <a:t>Maintaining / improving the QoS </a:t>
            </a:r>
            <a:r>
              <a:rPr lang="en-GB" sz="2400" dirty="0">
                <a:latin typeface="Times New Roman" pitchFamily="18" charset="0"/>
                <a:cs typeface="Times New Roman" pitchFamily="18" charset="0"/>
              </a:rPr>
              <a:t>in </a:t>
            </a:r>
            <a:r>
              <a:rPr lang="en-GB" sz="2400" dirty="0" smtClean="0">
                <a:latin typeface="Times New Roman" pitchFamily="18" charset="0"/>
                <a:cs typeface="Times New Roman" pitchFamily="18" charset="0"/>
              </a:rPr>
              <a:t>absence </a:t>
            </a:r>
            <a:r>
              <a:rPr lang="en-GB" sz="2400" dirty="0">
                <a:latin typeface="Times New Roman" pitchFamily="18" charset="0"/>
                <a:cs typeface="Times New Roman" pitchFamily="18" charset="0"/>
              </a:rPr>
              <a:t>of competition;</a:t>
            </a:r>
          </a:p>
          <a:p>
            <a:pPr lvl="1" algn="just"/>
            <a:r>
              <a:rPr lang="en-GB" sz="2400" dirty="0">
                <a:latin typeface="Times New Roman" pitchFamily="18" charset="0"/>
                <a:cs typeface="Times New Roman" pitchFamily="18" charset="0"/>
              </a:rPr>
              <a:t>Helping operators to achieve fair competition; and</a:t>
            </a:r>
          </a:p>
          <a:p>
            <a:pPr lvl="1" algn="just"/>
            <a:r>
              <a:rPr lang="en-GB" sz="2400" dirty="0">
                <a:latin typeface="Times New Roman" pitchFamily="18" charset="0"/>
                <a:cs typeface="Times New Roman" pitchFamily="18" charset="0"/>
              </a:rPr>
              <a:t>Making interconnected networks work well </a:t>
            </a:r>
            <a:r>
              <a:rPr lang="en-GB" sz="2400" dirty="0" smtClean="0">
                <a:latin typeface="Times New Roman" pitchFamily="18" charset="0"/>
                <a:cs typeface="Times New Roman" pitchFamily="18" charset="0"/>
              </a:rPr>
              <a:t>together.</a:t>
            </a:r>
            <a:endParaRPr lang="en-GB"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pPr>
              <a:defRPr/>
            </a:pPr>
            <a:r>
              <a:rPr lang="en-US" altLang="en-US" b="1" dirty="0">
                <a:solidFill>
                  <a:schemeClr val="bg2"/>
                </a:solidFill>
                <a:latin typeface="Times New Roman" pitchFamily="18" charset="0"/>
                <a:cs typeface="Times New Roman" pitchFamily="18" charset="0"/>
              </a:rPr>
              <a:t>Buenos Aires, Argentina, 24-25 July 2014</a:t>
            </a:r>
            <a:endParaRPr lang="en-US" altLang="en-US" dirty="0">
              <a:latin typeface="Times New Roman" pitchFamily="18" charset="0"/>
              <a:cs typeface="Times New Roman" pitchFamily="18" charset="0"/>
            </a:endParaRPr>
          </a:p>
          <a:p>
            <a:pPr>
              <a:defRPr/>
            </a:pPr>
            <a:endParaRPr lang="en-US" altLang="en-US" dirty="0"/>
          </a:p>
        </p:txBody>
      </p:sp>
    </p:spTree>
    <p:extLst>
      <p:ext uri="{BB962C8B-B14F-4D97-AF65-F5344CB8AC3E}">
        <p14:creationId xmlns:p14="http://schemas.microsoft.com/office/powerpoint/2010/main" val="9644108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95130"/>
          </a:xfrm>
        </p:spPr>
        <p:txBody>
          <a:bodyPr/>
          <a:lstStyle/>
          <a:p>
            <a:r>
              <a:rPr lang="af-ZA" dirty="0" smtClean="0">
                <a:latin typeface="Times New Roman" pitchFamily="18" charset="0"/>
                <a:cs typeface="Times New Roman" pitchFamily="18" charset="0"/>
              </a:rPr>
              <a:t>ENFORCEMENT OF QUALITY OF SERVICE</a:t>
            </a:r>
            <a:endParaRPr lang="af-ZA" dirty="0"/>
          </a:p>
        </p:txBody>
      </p:sp>
      <p:sp>
        <p:nvSpPr>
          <p:cNvPr id="3" name="Content Placeholder 2"/>
          <p:cNvSpPr>
            <a:spLocks noGrp="1"/>
          </p:cNvSpPr>
          <p:nvPr>
            <p:ph idx="1"/>
          </p:nvPr>
        </p:nvSpPr>
        <p:spPr>
          <a:xfrm>
            <a:off x="0" y="940905"/>
            <a:ext cx="9144000" cy="5671930"/>
          </a:xfrm>
        </p:spPr>
        <p:txBody>
          <a:bodyPr/>
          <a:lstStyle/>
          <a:p>
            <a:pPr algn="just">
              <a:buFont typeface="Wingdings" pitchFamily="2" charset="2"/>
              <a:buChar char="q"/>
            </a:pPr>
            <a:r>
              <a:rPr lang="en-GB" sz="2800" dirty="0" smtClean="0">
                <a:latin typeface="Times New Roman" pitchFamily="18" charset="0"/>
                <a:cs typeface="Times New Roman" pitchFamily="18" charset="0"/>
              </a:rPr>
              <a:t>Requirements so as t</a:t>
            </a:r>
            <a:r>
              <a:rPr lang="en-US" sz="2800" dirty="0" smtClean="0">
                <a:latin typeface="Times New Roman" pitchFamily="18" charset="0"/>
                <a:cs typeface="Times New Roman" pitchFamily="18" charset="0"/>
              </a:rPr>
              <a:t>o enforce the quality of service:</a:t>
            </a:r>
          </a:p>
          <a:p>
            <a:pPr marL="1028700" lvl="1" indent="-571500" algn="just">
              <a:buFont typeface="+mj-lt"/>
              <a:buAutoNum type="romanLcPeriod"/>
            </a:pPr>
            <a:r>
              <a:rPr lang="en-US" dirty="0" smtClean="0">
                <a:latin typeface="Times New Roman" pitchFamily="18" charset="0"/>
                <a:cs typeface="Times New Roman" pitchFamily="18" charset="0"/>
              </a:rPr>
              <a:t>ICT Law: </a:t>
            </a:r>
          </a:p>
          <a:p>
            <a:pPr lvl="2" algn="just"/>
            <a:r>
              <a:rPr lang="en-US" sz="2000" dirty="0" smtClean="0">
                <a:latin typeface="Times New Roman" pitchFamily="18" charset="0"/>
                <a:cs typeface="Times New Roman" pitchFamily="18" charset="0"/>
              </a:rPr>
              <a:t>Adopted and published in the Official Gazette</a:t>
            </a:r>
          </a:p>
          <a:p>
            <a:pPr marL="1028700" lvl="1" indent="-571500" algn="just">
              <a:buFont typeface="+mj-lt"/>
              <a:buAutoNum type="romanLcPeriod"/>
            </a:pPr>
            <a:r>
              <a:rPr lang="en-US" dirty="0" smtClean="0">
                <a:latin typeface="Times New Roman" pitchFamily="18" charset="0"/>
                <a:cs typeface="Times New Roman" pitchFamily="18" charset="0"/>
              </a:rPr>
              <a:t>Regulations </a:t>
            </a:r>
            <a:r>
              <a:rPr lang="en-US" dirty="0" smtClean="0">
                <a:latin typeface="Times New Roman" pitchFamily="18" charset="0"/>
                <a:cs typeface="Times New Roman" pitchFamily="18" charset="0"/>
              </a:rPr>
              <a:t>/ Guidelines of Quality of Service in Mobile networks:</a:t>
            </a:r>
          </a:p>
          <a:p>
            <a:pPr marL="1771650" lvl="3" indent="-457200" algn="just">
              <a:buFont typeface="Arial" pitchFamily="34" charset="0"/>
              <a:buChar char="•"/>
            </a:pPr>
            <a:r>
              <a:rPr lang="en-US" sz="2400" b="1" dirty="0" smtClean="0">
                <a:latin typeface="Times New Roman" pitchFamily="18" charset="0"/>
                <a:cs typeface="Times New Roman" pitchFamily="18" charset="0"/>
              </a:rPr>
              <a:t>With a purpose: </a:t>
            </a:r>
          </a:p>
          <a:p>
            <a:pPr marL="2228850" lvl="4" indent="-457200" algn="just">
              <a:buFont typeface="Arial" pitchFamily="34" charset="0"/>
              <a:buChar char="•"/>
            </a:pPr>
            <a:r>
              <a:rPr lang="en-US" dirty="0" smtClean="0">
                <a:latin typeface="Times New Roman" pitchFamily="18" charset="0"/>
                <a:cs typeface="Times New Roman" pitchFamily="18" charset="0"/>
              </a:rPr>
              <a:t>Improve / maintain service quality; </a:t>
            </a:r>
          </a:p>
          <a:p>
            <a:pPr marL="2228850" lvl="4" indent="-457200" algn="just">
              <a:buFont typeface="Arial" pitchFamily="34" charset="0"/>
              <a:buChar char="•"/>
            </a:pPr>
            <a:r>
              <a:rPr lang="en-US" dirty="0" smtClean="0">
                <a:latin typeface="Times New Roman" pitchFamily="18" charset="0"/>
                <a:cs typeface="Times New Roman" pitchFamily="18" charset="0"/>
              </a:rPr>
              <a:t>make QoS Information available to customers;</a:t>
            </a:r>
          </a:p>
          <a:p>
            <a:pPr marL="2228850" lvl="4" indent="-457200" algn="just">
              <a:buFont typeface="Arial" pitchFamily="34" charset="0"/>
              <a:buChar char="•"/>
            </a:pPr>
            <a:r>
              <a:rPr lang="en-US" dirty="0" smtClean="0">
                <a:latin typeface="Times New Roman" pitchFamily="18" charset="0"/>
                <a:cs typeface="Times New Roman" pitchFamily="18" charset="0"/>
              </a:rPr>
              <a:t>assist the development of telecommunication markets and;</a:t>
            </a:r>
          </a:p>
          <a:p>
            <a:pPr marL="2228850" lvl="4" indent="-457200" algn="just">
              <a:buFont typeface="Arial" pitchFamily="34" charset="0"/>
              <a:buChar char="•"/>
            </a:pPr>
            <a:r>
              <a:rPr lang="en-GB" dirty="0">
                <a:latin typeface="Times New Roman" pitchFamily="18" charset="0"/>
                <a:cs typeface="Times New Roman" pitchFamily="18" charset="0"/>
              </a:rPr>
              <a:t>improve operation and performance of interconnected </a:t>
            </a:r>
            <a:r>
              <a:rPr lang="en-GB" dirty="0" smtClean="0">
                <a:latin typeface="Times New Roman" pitchFamily="18" charset="0"/>
                <a:cs typeface="Times New Roman" pitchFamily="18" charset="0"/>
              </a:rPr>
              <a:t>networks.</a:t>
            </a:r>
            <a:endParaRPr lang="en-US" dirty="0">
              <a:latin typeface="Times New Roman" pitchFamily="18" charset="0"/>
              <a:cs typeface="Times New Roman" pitchFamily="18" charset="0"/>
            </a:endParaRPr>
          </a:p>
          <a:p>
            <a:pPr marL="1771650" lvl="3" indent="-457200" algn="just">
              <a:buFont typeface="Arial" pitchFamily="34" charset="0"/>
              <a:buChar char="•"/>
            </a:pPr>
            <a:r>
              <a:rPr lang="en-US" sz="2400" b="1" dirty="0" smtClean="0">
                <a:latin typeface="Times New Roman" pitchFamily="18" charset="0"/>
                <a:cs typeface="Times New Roman" pitchFamily="18" charset="0"/>
              </a:rPr>
              <a:t>Guidance about:</a:t>
            </a:r>
          </a:p>
          <a:p>
            <a:pPr marL="2228850" lvl="4" indent="-457200" algn="just">
              <a:buFont typeface="Arial" pitchFamily="34" charset="0"/>
              <a:buChar char="•"/>
            </a:pPr>
            <a:r>
              <a:rPr lang="en-US" dirty="0" smtClean="0">
                <a:latin typeface="Times New Roman" pitchFamily="18" charset="0"/>
                <a:cs typeface="Times New Roman" pitchFamily="18" charset="0"/>
              </a:rPr>
              <a:t>Methodologies for measuring, reporting and recording.</a:t>
            </a:r>
          </a:p>
          <a:p>
            <a:pPr marL="2228850" lvl="4" indent="-457200" algn="just">
              <a:buFont typeface="Arial" pitchFamily="34" charset="0"/>
              <a:buChar char="•"/>
            </a:pPr>
            <a:r>
              <a:rPr lang="en-US" dirty="0" smtClean="0">
                <a:latin typeface="Times New Roman" pitchFamily="18" charset="0"/>
                <a:cs typeface="Times New Roman" pitchFamily="18" charset="0"/>
              </a:rPr>
              <a:t>QoS parameters definitions and thresholds. </a:t>
            </a:r>
            <a:endParaRPr lang="en-US" b="1" dirty="0" smtClean="0">
              <a:latin typeface="Times New Roman" pitchFamily="18" charset="0"/>
              <a:cs typeface="Times New Roman" pitchFamily="18" charset="0"/>
            </a:endParaRPr>
          </a:p>
          <a:p>
            <a:pPr marL="457200" lvl="1" indent="0">
              <a:buNone/>
            </a:pPr>
            <a:endParaRPr lang="en-US" sz="2000" dirty="0" smtClean="0">
              <a:latin typeface="Times New Roman" pitchFamily="18" charset="0"/>
              <a:cs typeface="Times New Roman" pitchFamily="18" charset="0"/>
            </a:endParaRPr>
          </a:p>
          <a:p>
            <a:pPr lvl="1">
              <a:buNone/>
            </a:pPr>
            <a:endParaRPr lang="en-US" sz="800" dirty="0" smtClean="0">
              <a:latin typeface="Times New Roman" pitchFamily="18" charset="0"/>
              <a:cs typeface="Times New Roman" pitchFamily="18" charset="0"/>
            </a:endParaRPr>
          </a:p>
          <a:p>
            <a:pPr lvl="4">
              <a:buNone/>
            </a:pPr>
            <a:endParaRPr lang="af-ZA" dirty="0"/>
          </a:p>
        </p:txBody>
      </p:sp>
      <p:sp>
        <p:nvSpPr>
          <p:cNvPr id="4" name="Date Placeholder 3"/>
          <p:cNvSpPr>
            <a:spLocks noGrp="1"/>
          </p:cNvSpPr>
          <p:nvPr>
            <p:ph type="dt" sz="half" idx="10"/>
          </p:nvPr>
        </p:nvSpPr>
        <p:spPr>
          <a:xfrm>
            <a:off x="0" y="6589713"/>
            <a:ext cx="3609975" cy="268287"/>
          </a:xfrm>
        </p:spPr>
        <p:txBody>
          <a:bodyPr/>
          <a:lstStyle/>
          <a:p>
            <a:pPr>
              <a:defRPr/>
            </a:pPr>
            <a:r>
              <a:rPr lang="en-US" altLang="en-US" b="1" dirty="0">
                <a:solidFill>
                  <a:schemeClr val="bg2"/>
                </a:solidFill>
                <a:latin typeface="Times New Roman" pitchFamily="18" charset="0"/>
                <a:cs typeface="Times New Roman" pitchFamily="18" charset="0"/>
              </a:rPr>
              <a:t>Buenos Aires, Argentina, 24-25 July 2014</a:t>
            </a:r>
            <a:endParaRPr lang="en-US"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40904"/>
          </a:xfrm>
        </p:spPr>
        <p:txBody>
          <a:bodyPr/>
          <a:lstStyle/>
          <a:p>
            <a:r>
              <a:rPr lang="af-ZA" dirty="0" smtClean="0">
                <a:latin typeface="Times New Roman" pitchFamily="18" charset="0"/>
                <a:cs typeface="Times New Roman" pitchFamily="18" charset="0"/>
              </a:rPr>
              <a:t>ENFORCEMENT OF QUALITY OF SERVICE (Cont..)</a:t>
            </a:r>
            <a:endParaRPr lang="af-ZA" dirty="0"/>
          </a:p>
        </p:txBody>
      </p:sp>
      <p:sp>
        <p:nvSpPr>
          <p:cNvPr id="3" name="Content Placeholder 2"/>
          <p:cNvSpPr>
            <a:spLocks noGrp="1"/>
          </p:cNvSpPr>
          <p:nvPr>
            <p:ph idx="1"/>
          </p:nvPr>
        </p:nvSpPr>
        <p:spPr>
          <a:xfrm>
            <a:off x="198784" y="1192696"/>
            <a:ext cx="8772938" cy="5155095"/>
          </a:xfrm>
        </p:spPr>
        <p:txBody>
          <a:bodyPr/>
          <a:lstStyle/>
          <a:p>
            <a:pPr marL="1028700" lvl="1" indent="-571500" algn="just">
              <a:lnSpc>
                <a:spcPct val="150000"/>
              </a:lnSpc>
              <a:buNone/>
            </a:pPr>
            <a:r>
              <a:rPr lang="en-US" sz="2000" dirty="0" smtClean="0">
                <a:latin typeface="Times New Roman" pitchFamily="18" charset="0"/>
                <a:ea typeface="+mn-ea"/>
                <a:cs typeface="Times New Roman" pitchFamily="18" charset="0"/>
              </a:rPr>
              <a:t>iii.  </a:t>
            </a:r>
            <a:r>
              <a:rPr lang="en-US" dirty="0" smtClean="0">
                <a:latin typeface="Times New Roman" pitchFamily="18" charset="0"/>
                <a:ea typeface="+mn-ea"/>
                <a:cs typeface="Times New Roman" pitchFamily="18" charset="0"/>
              </a:rPr>
              <a:t>Reports of QoS submitted Monthly or Quarterly by Telecom Operators to the Regulatory Authority: </a:t>
            </a:r>
          </a:p>
          <a:p>
            <a:pPr lvl="3" algn="just">
              <a:lnSpc>
                <a:spcPct val="150000"/>
              </a:lnSpc>
            </a:pPr>
            <a:r>
              <a:rPr lang="en-US" dirty="0" smtClean="0">
                <a:latin typeface="Times New Roman" pitchFamily="18" charset="0"/>
                <a:cs typeface="Times New Roman" pitchFamily="18" charset="0"/>
              </a:rPr>
              <a:t>Include technical and non technical parameters</a:t>
            </a:r>
          </a:p>
          <a:p>
            <a:pPr lvl="1" algn="just">
              <a:lnSpc>
                <a:spcPct val="150000"/>
              </a:lnSpc>
              <a:buNone/>
            </a:pPr>
            <a:r>
              <a:rPr lang="en-US" sz="2000" dirty="0" smtClean="0">
                <a:latin typeface="Times New Roman" pitchFamily="18" charset="0"/>
                <a:ea typeface="+mn-ea"/>
                <a:cs typeface="Times New Roman" pitchFamily="18" charset="0"/>
              </a:rPr>
              <a:t>iv.    </a:t>
            </a:r>
            <a:r>
              <a:rPr lang="en-US" dirty="0" smtClean="0">
                <a:latin typeface="Times New Roman" pitchFamily="18" charset="0"/>
                <a:ea typeface="+mn-ea"/>
                <a:cs typeface="Times New Roman" pitchFamily="18" charset="0"/>
              </a:rPr>
              <a:t>QoS Monitoring Tools for auditing  the QoS of mobile networks independently</a:t>
            </a:r>
          </a:p>
          <a:p>
            <a:pPr lvl="1" algn="just">
              <a:lnSpc>
                <a:spcPct val="150000"/>
              </a:lnSpc>
              <a:buNone/>
            </a:pPr>
            <a:r>
              <a:rPr lang="en-US" sz="2000" dirty="0" smtClean="0">
                <a:latin typeface="Times New Roman" pitchFamily="18" charset="0"/>
                <a:ea typeface="+mn-ea"/>
                <a:cs typeface="Times New Roman" pitchFamily="18" charset="0"/>
              </a:rPr>
              <a:t>v.        </a:t>
            </a:r>
            <a:r>
              <a:rPr lang="en-US" dirty="0" smtClean="0">
                <a:latin typeface="Times New Roman" pitchFamily="18" charset="0"/>
                <a:ea typeface="+mn-ea"/>
                <a:cs typeface="Times New Roman" pitchFamily="18" charset="0"/>
              </a:rPr>
              <a:t>Staff  in charge well trained </a:t>
            </a:r>
          </a:p>
          <a:p>
            <a:endParaRPr lang="af-ZA" dirty="0"/>
          </a:p>
        </p:txBody>
      </p:sp>
      <p:sp>
        <p:nvSpPr>
          <p:cNvPr id="4" name="Date Placeholder 3"/>
          <p:cNvSpPr>
            <a:spLocks noGrp="1"/>
          </p:cNvSpPr>
          <p:nvPr>
            <p:ph type="dt" sz="half" idx="10"/>
          </p:nvPr>
        </p:nvSpPr>
        <p:spPr/>
        <p:txBody>
          <a:bodyPr/>
          <a:lstStyle/>
          <a:p>
            <a:pPr>
              <a:defRPr/>
            </a:pPr>
            <a:r>
              <a:rPr lang="en-US" altLang="en-US" b="1" dirty="0">
                <a:solidFill>
                  <a:schemeClr val="bg2"/>
                </a:solidFill>
                <a:latin typeface="Times New Roman" pitchFamily="18" charset="0"/>
                <a:cs typeface="Times New Roman" pitchFamily="18" charset="0"/>
              </a:rPr>
              <a:t>Buenos Aires, Argentina, 24-25 July 2014</a:t>
            </a:r>
            <a:endParaRPr lang="en-US" altLang="en-US" dirty="0"/>
          </a:p>
          <a:p>
            <a:pPr>
              <a:defRPr/>
            </a:pPr>
            <a:endParaRPr lang="en-US"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596348"/>
          </a:xfrm>
        </p:spPr>
        <p:txBody>
          <a:bodyPr/>
          <a:lstStyle/>
          <a:p>
            <a:r>
              <a:rPr lang="af-ZA" dirty="0" smtClean="0">
                <a:latin typeface="Times New Roman" pitchFamily="18" charset="0"/>
                <a:cs typeface="Times New Roman" pitchFamily="18" charset="0"/>
              </a:rPr>
              <a:t/>
            </a:r>
            <a:br>
              <a:rPr lang="af-ZA" dirty="0" smtClean="0">
                <a:latin typeface="Times New Roman" pitchFamily="18" charset="0"/>
                <a:cs typeface="Times New Roman" pitchFamily="18" charset="0"/>
              </a:rPr>
            </a:br>
            <a:r>
              <a:rPr lang="af-ZA" sz="3600" dirty="0" smtClean="0">
                <a:latin typeface="Times New Roman" pitchFamily="18" charset="0"/>
                <a:cs typeface="Times New Roman" pitchFamily="18" charset="0"/>
              </a:rPr>
              <a:t>AUDIT OF QUALITY OF SERVICE </a:t>
            </a:r>
            <a:r>
              <a:rPr lang="af-ZA" sz="3600" dirty="0" smtClean="0"/>
              <a:t/>
            </a:r>
            <a:br>
              <a:rPr lang="af-ZA" sz="3600" dirty="0" smtClean="0"/>
            </a:br>
            <a:endParaRPr lang="af-ZA" sz="3600" dirty="0"/>
          </a:p>
        </p:txBody>
      </p:sp>
      <p:sp>
        <p:nvSpPr>
          <p:cNvPr id="3" name="Content Placeholder 2"/>
          <p:cNvSpPr>
            <a:spLocks noGrp="1"/>
          </p:cNvSpPr>
          <p:nvPr>
            <p:ph idx="1"/>
          </p:nvPr>
        </p:nvSpPr>
        <p:spPr>
          <a:xfrm>
            <a:off x="159026" y="821635"/>
            <a:ext cx="8825947" cy="5565913"/>
          </a:xfrm>
        </p:spPr>
        <p:txBody>
          <a:bodyPr/>
          <a:lstStyle/>
          <a:p>
            <a:r>
              <a:rPr lang="en-US" sz="2800" dirty="0" smtClean="0">
                <a:latin typeface="Times New Roman" pitchFamily="18" charset="0"/>
                <a:cs typeface="Times New Roman" pitchFamily="18" charset="0"/>
              </a:rPr>
              <a:t>Purpose of QoS Auditing : </a:t>
            </a:r>
          </a:p>
          <a:p>
            <a:pPr lvl="1"/>
            <a:r>
              <a:rPr lang="en-US" sz="2400" dirty="0" smtClean="0">
                <a:latin typeface="Times New Roman" pitchFamily="18" charset="0"/>
                <a:cs typeface="Times New Roman" pitchFamily="18" charset="0"/>
              </a:rPr>
              <a:t>Verify the QoS of Mobile Networks  experienced by customers and </a:t>
            </a:r>
          </a:p>
          <a:p>
            <a:pPr lvl="1"/>
            <a:r>
              <a:rPr lang="en-US" sz="2400" dirty="0" smtClean="0">
                <a:latin typeface="Times New Roman" pitchFamily="18" charset="0"/>
                <a:cs typeface="Times New Roman" pitchFamily="18" charset="0"/>
              </a:rPr>
              <a:t>Compare the Results (from audit exercise) against the licence obligations</a:t>
            </a:r>
          </a:p>
          <a:p>
            <a:r>
              <a:rPr lang="en-US" sz="2800" dirty="0" smtClean="0">
                <a:latin typeface="Times New Roman" pitchFamily="18" charset="0"/>
                <a:cs typeface="Times New Roman" pitchFamily="18" charset="0"/>
              </a:rPr>
              <a:t>Methods to audit telecom operators’ mobile networks </a:t>
            </a:r>
            <a:r>
              <a:rPr lang="en-US" sz="2800" dirty="0" smtClean="0">
                <a:latin typeface="Times New Roman" pitchFamily="18" charset="0"/>
                <a:cs typeface="Times New Roman" pitchFamily="18" charset="0"/>
              </a:rPr>
              <a:t>are, but not limited to: </a:t>
            </a:r>
            <a:endParaRPr lang="en-US" sz="2800" dirty="0" smtClean="0">
              <a:latin typeface="Times New Roman" pitchFamily="18" charset="0"/>
              <a:cs typeface="Times New Roman" pitchFamily="18" charset="0"/>
            </a:endParaRPr>
          </a:p>
          <a:p>
            <a:pPr lvl="1"/>
            <a:r>
              <a:rPr lang="en-US" sz="2400" dirty="0" smtClean="0">
                <a:latin typeface="Times New Roman" pitchFamily="18" charset="0"/>
                <a:cs typeface="Times New Roman" pitchFamily="18" charset="0"/>
              </a:rPr>
              <a:t>Drive Test (performed  on quarterly basis or any time required)</a:t>
            </a:r>
          </a:p>
          <a:p>
            <a:pPr lvl="1"/>
            <a:r>
              <a:rPr lang="en-US" sz="2400" dirty="0" smtClean="0">
                <a:latin typeface="Times New Roman" pitchFamily="18" charset="0"/>
                <a:cs typeface="Times New Roman" pitchFamily="18" charset="0"/>
              </a:rPr>
              <a:t>Consumer </a:t>
            </a:r>
            <a:r>
              <a:rPr lang="en-US" sz="2400" dirty="0" smtClean="0">
                <a:latin typeface="Times New Roman" pitchFamily="18" charset="0"/>
                <a:cs typeface="Times New Roman" pitchFamily="18" charset="0"/>
              </a:rPr>
              <a:t>survey </a:t>
            </a:r>
            <a:endParaRPr lang="en-US" sz="2400" dirty="0" smtClean="0">
              <a:latin typeface="Times New Roman" pitchFamily="18" charset="0"/>
              <a:cs typeface="Times New Roman" pitchFamily="18" charset="0"/>
            </a:endParaRPr>
          </a:p>
          <a:p>
            <a:pPr lvl="1"/>
            <a:r>
              <a:rPr lang="en-US" sz="2400" dirty="0" smtClean="0">
                <a:latin typeface="Times New Roman" pitchFamily="18" charset="0"/>
                <a:cs typeface="Times New Roman" pitchFamily="18" charset="0"/>
              </a:rPr>
              <a:t>Data submitted on monthly or quarterly basis by Mobile Telecom </a:t>
            </a:r>
            <a:r>
              <a:rPr lang="en-US" sz="2400" dirty="0" smtClean="0">
                <a:latin typeface="Times New Roman" pitchFamily="18" charset="0"/>
                <a:cs typeface="Times New Roman" pitchFamily="18" charset="0"/>
              </a:rPr>
              <a:t>Operators</a:t>
            </a:r>
          </a:p>
          <a:p>
            <a:pPr lvl="1"/>
            <a:r>
              <a:rPr lang="en-US" sz="2400" dirty="0" smtClean="0">
                <a:latin typeface="Times New Roman" pitchFamily="18" charset="0"/>
                <a:cs typeface="Times New Roman" pitchFamily="18" charset="0"/>
              </a:rPr>
              <a:t>Etc.</a:t>
            </a:r>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af-ZA" sz="2000" dirty="0"/>
          </a:p>
        </p:txBody>
      </p:sp>
      <p:sp>
        <p:nvSpPr>
          <p:cNvPr id="4" name="Date Placeholder 3"/>
          <p:cNvSpPr>
            <a:spLocks noGrp="1"/>
          </p:cNvSpPr>
          <p:nvPr>
            <p:ph type="dt" sz="half" idx="10"/>
          </p:nvPr>
        </p:nvSpPr>
        <p:spPr/>
        <p:txBody>
          <a:bodyPr/>
          <a:lstStyle/>
          <a:p>
            <a:pPr>
              <a:defRPr/>
            </a:pPr>
            <a:r>
              <a:rPr lang="en-US" altLang="en-US" b="1" dirty="0" smtClean="0">
                <a:solidFill>
                  <a:schemeClr val="bg2"/>
                </a:solidFill>
                <a:latin typeface="Times New Roman" pitchFamily="18" charset="0"/>
                <a:cs typeface="Times New Roman" pitchFamily="18" charset="0"/>
              </a:rPr>
              <a:t>Buenos Aires, Argentina, 24-25 July 2014</a:t>
            </a:r>
            <a:endParaRPr lang="en-US"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42122"/>
          </a:xfrm>
        </p:spPr>
        <p:txBody>
          <a:bodyPr/>
          <a:lstStyle/>
          <a:p>
            <a:r>
              <a:rPr lang="af-ZA" dirty="0" smtClean="0">
                <a:latin typeface="Times New Roman" pitchFamily="18" charset="0"/>
                <a:cs typeface="Times New Roman" pitchFamily="18" charset="0"/>
              </a:rPr>
              <a:t>METHODOLOGIES FOR MEASUREMENT</a:t>
            </a:r>
            <a:endParaRPr lang="af-ZA" dirty="0"/>
          </a:p>
        </p:txBody>
      </p:sp>
      <p:sp>
        <p:nvSpPr>
          <p:cNvPr id="3" name="Content Placeholder 2"/>
          <p:cNvSpPr>
            <a:spLocks noGrp="1"/>
          </p:cNvSpPr>
          <p:nvPr>
            <p:ph idx="1"/>
          </p:nvPr>
        </p:nvSpPr>
        <p:spPr>
          <a:xfrm>
            <a:off x="145774" y="861392"/>
            <a:ext cx="8799443" cy="5605670"/>
          </a:xfrm>
        </p:spPr>
        <p:txBody>
          <a:bodyPr/>
          <a:lstStyle/>
          <a:p>
            <a:pPr algn="just"/>
            <a:r>
              <a:rPr lang="en-GB" sz="2800" dirty="0" smtClean="0">
                <a:latin typeface="Times New Roman" pitchFamily="18" charset="0"/>
                <a:cs typeface="Times New Roman" pitchFamily="18" charset="0"/>
              </a:rPr>
              <a:t>This presentation focuses on Drive Test Methodology </a:t>
            </a:r>
          </a:p>
          <a:p>
            <a:pPr algn="just"/>
            <a:r>
              <a:rPr lang="en-GB" sz="2800" dirty="0">
                <a:latin typeface="Times New Roman" pitchFamily="18" charset="0"/>
                <a:cs typeface="Times New Roman" pitchFamily="18" charset="0"/>
              </a:rPr>
              <a:t>QoS Measurement Campaign prerequisites:</a:t>
            </a:r>
          </a:p>
          <a:p>
            <a:pPr lvl="2" algn="just"/>
            <a:r>
              <a:rPr lang="en-GB" dirty="0" smtClean="0">
                <a:latin typeface="Times New Roman" pitchFamily="18" charset="0"/>
                <a:cs typeface="Times New Roman" pitchFamily="18" charset="0"/>
              </a:rPr>
              <a:t>Specify Locations </a:t>
            </a:r>
            <a:r>
              <a:rPr lang="en-GB" dirty="0" smtClean="0">
                <a:latin typeface="Times New Roman" pitchFamily="18" charset="0"/>
                <a:cs typeface="Times New Roman" pitchFamily="18" charset="0"/>
              </a:rPr>
              <a:t>(e.g.: </a:t>
            </a:r>
            <a:r>
              <a:rPr lang="en-GB" dirty="0" smtClean="0">
                <a:latin typeface="Times New Roman" pitchFamily="18" charset="0"/>
                <a:cs typeface="Times New Roman" pitchFamily="18" charset="0"/>
              </a:rPr>
              <a:t>City, sector)</a:t>
            </a:r>
          </a:p>
          <a:p>
            <a:pPr lvl="2" algn="just"/>
            <a:r>
              <a:rPr lang="en-GB" dirty="0" smtClean="0">
                <a:latin typeface="Times New Roman" pitchFamily="18" charset="0"/>
                <a:cs typeface="Times New Roman" pitchFamily="18" charset="0"/>
              </a:rPr>
              <a:t>Prepare maps for those locations </a:t>
            </a:r>
          </a:p>
          <a:p>
            <a:pPr lvl="2" algn="just"/>
            <a:r>
              <a:rPr lang="en-GB" dirty="0" smtClean="0">
                <a:latin typeface="Times New Roman" pitchFamily="18" charset="0"/>
                <a:cs typeface="Times New Roman" pitchFamily="18" charset="0"/>
              </a:rPr>
              <a:t>Calculate Samples (attempts) required for each location based on </a:t>
            </a:r>
            <a:r>
              <a:rPr lang="en-GB" dirty="0" smtClean="0">
                <a:latin typeface="Times New Roman" pitchFamily="18" charset="0"/>
                <a:cs typeface="Times New Roman" pitchFamily="18" charset="0"/>
              </a:rPr>
              <a:t>population: For more information, please refer to ITU-T Recommendation E.804.  </a:t>
            </a:r>
            <a:endParaRPr lang="en-GB" dirty="0" smtClean="0">
              <a:latin typeface="Times New Roman" pitchFamily="18" charset="0"/>
              <a:cs typeface="Times New Roman" pitchFamily="18" charset="0"/>
            </a:endParaRPr>
          </a:p>
          <a:p>
            <a:pPr lvl="2" algn="just"/>
            <a:r>
              <a:rPr lang="en-GB" dirty="0" smtClean="0">
                <a:latin typeface="Times New Roman" pitchFamily="18" charset="0"/>
                <a:cs typeface="Times New Roman" pitchFamily="18" charset="0"/>
              </a:rPr>
              <a:t>Calculate number of days/ hours required</a:t>
            </a:r>
          </a:p>
          <a:p>
            <a:pPr lvl="2" algn="just"/>
            <a:r>
              <a:rPr lang="en-GB" dirty="0" smtClean="0">
                <a:latin typeface="Times New Roman" pitchFamily="18" charset="0"/>
                <a:cs typeface="Times New Roman" pitchFamily="18" charset="0"/>
              </a:rPr>
              <a:t>Calculate number of hotspots (for measurement of data services) and locate those hotspots</a:t>
            </a:r>
          </a:p>
          <a:p>
            <a:pPr lvl="2" algn="just"/>
            <a:r>
              <a:rPr lang="en-GB" dirty="0" smtClean="0">
                <a:latin typeface="Times New Roman" pitchFamily="18" charset="0"/>
                <a:cs typeface="Times New Roman" pitchFamily="18" charset="0"/>
              </a:rPr>
              <a:t>Prepare a script for each service (</a:t>
            </a:r>
            <a:r>
              <a:rPr lang="en-GB" dirty="0" err="1" smtClean="0">
                <a:latin typeface="Times New Roman" pitchFamily="18" charset="0"/>
                <a:cs typeface="Times New Roman" pitchFamily="18" charset="0"/>
              </a:rPr>
              <a:t>e.g</a:t>
            </a:r>
            <a:r>
              <a:rPr lang="en-GB" dirty="0" smtClean="0">
                <a:latin typeface="Times New Roman" pitchFamily="18" charset="0"/>
                <a:cs typeface="Times New Roman" pitchFamily="18" charset="0"/>
              </a:rPr>
              <a:t>: Voice, FTP, HTTP…)</a:t>
            </a:r>
          </a:p>
          <a:p>
            <a:pPr lvl="2" algn="just"/>
            <a:r>
              <a:rPr lang="en-GB" dirty="0" smtClean="0">
                <a:latin typeface="Times New Roman" pitchFamily="18" charset="0"/>
                <a:cs typeface="Times New Roman" pitchFamily="18" charset="0"/>
              </a:rPr>
              <a:t>For Voice service measurement, specify the Mode (</a:t>
            </a:r>
            <a:r>
              <a:rPr lang="en-GB" dirty="0" err="1" smtClean="0">
                <a:latin typeface="Times New Roman" pitchFamily="18" charset="0"/>
                <a:cs typeface="Times New Roman" pitchFamily="18" charset="0"/>
              </a:rPr>
              <a:t>e.g</a:t>
            </a:r>
            <a:r>
              <a:rPr lang="en-GB" dirty="0" smtClean="0">
                <a:latin typeface="Times New Roman" pitchFamily="18" charset="0"/>
                <a:cs typeface="Times New Roman" pitchFamily="18" charset="0"/>
              </a:rPr>
              <a:t>: GSM, 3G or Dual mode)</a:t>
            </a:r>
          </a:p>
          <a:p>
            <a:endParaRPr lang="af-ZA" sz="1800" dirty="0" smtClean="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pPr>
              <a:defRPr/>
            </a:pPr>
            <a:r>
              <a:rPr lang="en-US" altLang="en-US" b="1" dirty="0">
                <a:solidFill>
                  <a:schemeClr val="bg2"/>
                </a:solidFill>
                <a:latin typeface="Times New Roman" pitchFamily="18" charset="0"/>
                <a:cs typeface="Times New Roman" pitchFamily="18" charset="0"/>
              </a:rPr>
              <a:t>Buenos Aires, Argentina, 24-25 July 2014</a:t>
            </a:r>
            <a:endParaRPr lang="en-US"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f-ZA" dirty="0">
                <a:latin typeface="Times New Roman" pitchFamily="18" charset="0"/>
                <a:cs typeface="Times New Roman" pitchFamily="18" charset="0"/>
              </a:rPr>
              <a:t>METHODOLOGIES FOR </a:t>
            </a:r>
            <a:r>
              <a:rPr lang="af-ZA" dirty="0" smtClean="0">
                <a:latin typeface="Times New Roman" pitchFamily="18" charset="0"/>
                <a:cs typeface="Times New Roman" pitchFamily="18" charset="0"/>
              </a:rPr>
              <a:t>MEASUREMENT (Cont...)</a:t>
            </a:r>
            <a:endParaRPr lang="af-ZA" dirty="0"/>
          </a:p>
        </p:txBody>
      </p:sp>
      <p:sp>
        <p:nvSpPr>
          <p:cNvPr id="3" name="Content Placeholder 2"/>
          <p:cNvSpPr>
            <a:spLocks noGrp="1"/>
          </p:cNvSpPr>
          <p:nvPr>
            <p:ph idx="1"/>
          </p:nvPr>
        </p:nvSpPr>
        <p:spPr>
          <a:xfrm>
            <a:off x="185530" y="1364974"/>
            <a:ext cx="8501270" cy="4761189"/>
          </a:xfrm>
        </p:spPr>
        <p:txBody>
          <a:bodyPr/>
          <a:lstStyle/>
          <a:p>
            <a:pPr>
              <a:lnSpc>
                <a:spcPct val="150000"/>
              </a:lnSpc>
            </a:pPr>
            <a:r>
              <a:rPr lang="en-GB" sz="2800" dirty="0">
                <a:latin typeface="Times New Roman" pitchFamily="18" charset="0"/>
                <a:cs typeface="Times New Roman" pitchFamily="18" charset="0"/>
              </a:rPr>
              <a:t>Example of  Voice call sequence:</a:t>
            </a:r>
          </a:p>
          <a:p>
            <a:pPr lvl="1"/>
            <a:r>
              <a:rPr lang="x-none" sz="2400">
                <a:latin typeface="Times New Roman" pitchFamily="18" charset="0"/>
                <a:cs typeface="Times New Roman" pitchFamily="18" charset="0"/>
              </a:rPr>
              <a:t>Start loop </a:t>
            </a:r>
            <a:endParaRPr lang="af-ZA" sz="2400" dirty="0">
              <a:latin typeface="Times New Roman" pitchFamily="18" charset="0"/>
              <a:cs typeface="Times New Roman" pitchFamily="18" charset="0"/>
            </a:endParaRPr>
          </a:p>
          <a:p>
            <a:pPr lvl="1"/>
            <a:r>
              <a:rPr lang="x-none" sz="2400">
                <a:latin typeface="Times New Roman" pitchFamily="18" charset="0"/>
                <a:cs typeface="Times New Roman" pitchFamily="18" charset="0"/>
              </a:rPr>
              <a:t>Make a voice call from </a:t>
            </a:r>
            <a:r>
              <a:rPr lang="en-GB" sz="2400" dirty="0">
                <a:latin typeface="Times New Roman" pitchFamily="18" charset="0"/>
                <a:cs typeface="Times New Roman" pitchFamily="18" charset="0"/>
              </a:rPr>
              <a:t>MOC</a:t>
            </a:r>
            <a:r>
              <a:rPr lang="x-none" sz="2400">
                <a:latin typeface="Times New Roman" pitchFamily="18" charset="0"/>
                <a:cs typeface="Times New Roman" pitchFamily="18" charset="0"/>
              </a:rPr>
              <a:t> to </a:t>
            </a:r>
            <a:r>
              <a:rPr lang="en-GB" sz="2400" dirty="0">
                <a:latin typeface="Times New Roman" pitchFamily="18" charset="0"/>
                <a:cs typeface="Times New Roman" pitchFamily="18" charset="0"/>
              </a:rPr>
              <a:t>MTC</a:t>
            </a:r>
            <a:endParaRPr lang="af-ZA" sz="2400" dirty="0">
              <a:latin typeface="Times New Roman" pitchFamily="18" charset="0"/>
              <a:cs typeface="Times New Roman" pitchFamily="18" charset="0"/>
            </a:endParaRPr>
          </a:p>
          <a:p>
            <a:pPr lvl="1"/>
            <a:r>
              <a:rPr lang="af-ZA" sz="2400" dirty="0">
                <a:latin typeface="Times New Roman" pitchFamily="18" charset="0"/>
                <a:cs typeface="Times New Roman" pitchFamily="18" charset="0"/>
              </a:rPr>
              <a:t>Call </a:t>
            </a:r>
            <a:r>
              <a:rPr lang="af-ZA" sz="2400" dirty="0" smtClean="0">
                <a:latin typeface="Times New Roman" pitchFamily="18" charset="0"/>
                <a:cs typeface="Times New Roman" pitchFamily="18" charset="0"/>
              </a:rPr>
              <a:t>duration</a:t>
            </a:r>
            <a:r>
              <a:rPr lang="af-ZA" sz="2400" dirty="0">
                <a:latin typeface="Times New Roman" pitchFamily="18" charset="0"/>
                <a:cs typeface="Times New Roman" pitchFamily="18" charset="0"/>
              </a:rPr>
              <a:t>: w</a:t>
            </a:r>
            <a:r>
              <a:rPr lang="x-none" sz="2400">
                <a:latin typeface="Times New Roman" pitchFamily="18" charset="0"/>
                <a:cs typeface="Times New Roman" pitchFamily="18" charset="0"/>
              </a:rPr>
              <a:t>ait </a:t>
            </a:r>
            <a:r>
              <a:rPr lang="en-GB" sz="2400" dirty="0" smtClean="0">
                <a:latin typeface="Times New Roman" pitchFamily="18" charset="0"/>
                <a:cs typeface="Times New Roman" pitchFamily="18" charset="0"/>
              </a:rPr>
              <a:t> </a:t>
            </a:r>
            <a:r>
              <a:rPr lang="x-none" sz="2400" smtClean="0">
                <a:latin typeface="Times New Roman" pitchFamily="18" charset="0"/>
                <a:cs typeface="Times New Roman" pitchFamily="18" charset="0"/>
              </a:rPr>
              <a:t>90</a:t>
            </a:r>
            <a:r>
              <a:rPr lang="en-GB" sz="2400" dirty="0" smtClean="0">
                <a:latin typeface="Times New Roman" pitchFamily="18" charset="0"/>
                <a:cs typeface="Times New Roman" pitchFamily="18" charset="0"/>
              </a:rPr>
              <a:t>, or </a:t>
            </a:r>
            <a:r>
              <a:rPr lang="en-GB" sz="24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120</a:t>
            </a:r>
            <a:r>
              <a:rPr lang="x-none" sz="2400" smtClean="0">
                <a:latin typeface="Times New Roman" pitchFamily="18" charset="0"/>
                <a:cs typeface="Times New Roman" pitchFamily="18" charset="0"/>
              </a:rPr>
              <a:t> </a:t>
            </a:r>
            <a:r>
              <a:rPr lang="x-none" sz="2400">
                <a:latin typeface="Times New Roman" pitchFamily="18" charset="0"/>
                <a:cs typeface="Times New Roman" pitchFamily="18" charset="0"/>
              </a:rPr>
              <a:t>seconds </a:t>
            </a:r>
            <a:endParaRPr lang="en-GB" sz="2400" dirty="0">
              <a:latin typeface="Times New Roman" pitchFamily="18" charset="0"/>
              <a:cs typeface="Times New Roman" pitchFamily="18" charset="0"/>
            </a:endParaRPr>
          </a:p>
          <a:p>
            <a:pPr lvl="1"/>
            <a:r>
              <a:rPr lang="en-GB" sz="2400" dirty="0">
                <a:latin typeface="Times New Roman" pitchFamily="18" charset="0"/>
                <a:cs typeface="Times New Roman" pitchFamily="18" charset="0"/>
              </a:rPr>
              <a:t>MOC</a:t>
            </a:r>
            <a:r>
              <a:rPr lang="x-none" sz="2400">
                <a:latin typeface="Times New Roman" pitchFamily="18" charset="0"/>
                <a:cs typeface="Times New Roman" pitchFamily="18" charset="0"/>
              </a:rPr>
              <a:t> disconnects the call (Hang-up)</a:t>
            </a:r>
            <a:endParaRPr lang="af-ZA" sz="2400" dirty="0">
              <a:latin typeface="Times New Roman" pitchFamily="18" charset="0"/>
              <a:cs typeface="Times New Roman" pitchFamily="18" charset="0"/>
            </a:endParaRPr>
          </a:p>
          <a:p>
            <a:pPr lvl="1"/>
            <a:r>
              <a:rPr lang="af-ZA" sz="2400" dirty="0">
                <a:latin typeface="Times New Roman" pitchFamily="18" charset="0"/>
                <a:cs typeface="Times New Roman" pitchFamily="18" charset="0"/>
              </a:rPr>
              <a:t>Pause (Idle Mode) time: </a:t>
            </a:r>
            <a:r>
              <a:rPr lang="en-GB" sz="2400" dirty="0">
                <a:latin typeface="Times New Roman" pitchFamily="18" charset="0"/>
                <a:cs typeface="Times New Roman" pitchFamily="18" charset="0"/>
              </a:rPr>
              <a:t>w</a:t>
            </a:r>
            <a:r>
              <a:rPr lang="x-none" sz="2400">
                <a:latin typeface="Times New Roman" pitchFamily="18" charset="0"/>
                <a:cs typeface="Times New Roman" pitchFamily="18" charset="0"/>
              </a:rPr>
              <a:t>ait </a:t>
            </a:r>
            <a:r>
              <a:rPr lang="x-none" sz="2400" smtClean="0">
                <a:latin typeface="Times New Roman" pitchFamily="18" charset="0"/>
                <a:cs typeface="Times New Roman" pitchFamily="18" charset="0"/>
              </a:rPr>
              <a:t>20</a:t>
            </a:r>
            <a:r>
              <a:rPr lang="en-GB" sz="2400" dirty="0" smtClean="0">
                <a:latin typeface="Times New Roman" pitchFamily="18" charset="0"/>
                <a:cs typeface="Times New Roman" pitchFamily="18" charset="0"/>
              </a:rPr>
              <a:t> seconds</a:t>
            </a:r>
            <a:r>
              <a:rPr lang="x-none" sz="2400" smtClean="0">
                <a:latin typeface="Times New Roman" pitchFamily="18" charset="0"/>
                <a:cs typeface="Times New Roman" pitchFamily="18" charset="0"/>
              </a:rPr>
              <a:t> </a:t>
            </a:r>
            <a:endParaRPr lang="af-ZA" sz="2400" dirty="0">
              <a:latin typeface="Times New Roman" pitchFamily="18" charset="0"/>
              <a:cs typeface="Times New Roman" pitchFamily="18" charset="0"/>
            </a:endParaRPr>
          </a:p>
          <a:p>
            <a:pPr lvl="1"/>
            <a:r>
              <a:rPr lang="x-none" sz="2400">
                <a:latin typeface="Times New Roman" pitchFamily="18" charset="0"/>
                <a:cs typeface="Times New Roman" pitchFamily="18" charset="0"/>
              </a:rPr>
              <a:t>End loop (go back to step </a:t>
            </a:r>
            <a:r>
              <a:rPr lang="en-GB" sz="2400" dirty="0" smtClean="0">
                <a:latin typeface="Times New Roman" pitchFamily="18" charset="0"/>
                <a:cs typeface="Times New Roman" pitchFamily="18" charset="0"/>
              </a:rPr>
              <a:t>2</a:t>
            </a:r>
            <a:r>
              <a:rPr lang="x-none" sz="2400" smtClean="0">
                <a:latin typeface="Times New Roman" pitchFamily="18" charset="0"/>
                <a:cs typeface="Times New Roman" pitchFamily="18" charset="0"/>
              </a:rPr>
              <a:t>)</a:t>
            </a:r>
            <a:endParaRPr lang="af-ZA" sz="2400" dirty="0"/>
          </a:p>
        </p:txBody>
      </p:sp>
      <p:sp>
        <p:nvSpPr>
          <p:cNvPr id="4" name="Date Placeholder 3"/>
          <p:cNvSpPr>
            <a:spLocks noGrp="1"/>
          </p:cNvSpPr>
          <p:nvPr>
            <p:ph type="dt" sz="half" idx="10"/>
          </p:nvPr>
        </p:nvSpPr>
        <p:spPr/>
        <p:txBody>
          <a:bodyPr/>
          <a:lstStyle/>
          <a:p>
            <a:pPr>
              <a:defRPr/>
            </a:pPr>
            <a:r>
              <a:rPr lang="en-US" altLang="en-US" b="1" dirty="0">
                <a:solidFill>
                  <a:schemeClr val="bg2"/>
                </a:solidFill>
                <a:latin typeface="Times New Roman" pitchFamily="18" charset="0"/>
                <a:cs typeface="Times New Roman" pitchFamily="18" charset="0"/>
              </a:rPr>
              <a:t>Buenos Aires, Argentina, 24-25 July 2014</a:t>
            </a:r>
            <a:endParaRPr lang="en-US"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ITU-e">
  <a:themeElements>
    <a:clrScheme name="1_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1_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1_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C66FF15A3F8344936EBAAA6CEBBE25" ma:contentTypeVersion="1" ma:contentTypeDescription="Create a new document." ma:contentTypeScope="" ma:versionID="7e81f4ae2986375f295c5aa98f8143b9">
  <xsd:schema xmlns:xsd="http://www.w3.org/2001/XMLSchema" xmlns:xs="http://www.w3.org/2001/XMLSchema" xmlns:p="http://schemas.microsoft.com/office/2006/metadata/properties" xmlns:ns1="http://schemas.microsoft.com/sharepoint/v3" targetNamespace="http://schemas.microsoft.com/office/2006/metadata/properties" ma:root="true" ma:fieldsID="8303a022970234111fe8b8d63fca19c6"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BB0D78B-361A-451B-8A4E-21A60A5EC2E3}"/>
</file>

<file path=customXml/itemProps2.xml><?xml version="1.0" encoding="utf-8"?>
<ds:datastoreItem xmlns:ds="http://schemas.openxmlformats.org/officeDocument/2006/customXml" ds:itemID="{782FD0B6-ED8D-46B6-9CD7-A4691BDF07A2}"/>
</file>

<file path=customXml/itemProps3.xml><?xml version="1.0" encoding="utf-8"?>
<ds:datastoreItem xmlns:ds="http://schemas.openxmlformats.org/officeDocument/2006/customXml" ds:itemID="{264F679B-D650-46F3-B5CF-3283B6D77FC5}"/>
</file>

<file path=docProps/app.xml><?xml version="1.0" encoding="utf-8"?>
<Properties xmlns="http://schemas.openxmlformats.org/officeDocument/2006/extended-properties" xmlns:vt="http://schemas.openxmlformats.org/officeDocument/2006/docPropsVTypes">
  <Template>blank</Template>
  <TotalTime>3393</TotalTime>
  <Words>1215</Words>
  <Application>Microsoft Office PowerPoint</Application>
  <PresentationFormat>On-screen Show (4:3)</PresentationFormat>
  <Paragraphs>136</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1_ITU-e</vt:lpstr>
      <vt:lpstr> Quality of Service Measurements of Mobile Networks</vt:lpstr>
      <vt:lpstr>EXECUTIVE SUMMARY</vt:lpstr>
      <vt:lpstr>QUALITY OF SERVICE REGULATION</vt:lpstr>
      <vt:lpstr>QUALITY OF SERVICE REGULATION (Cont…)</vt:lpstr>
      <vt:lpstr>ENFORCEMENT OF QUALITY OF SERVICE</vt:lpstr>
      <vt:lpstr>ENFORCEMENT OF QUALITY OF SERVICE (Cont..)</vt:lpstr>
      <vt:lpstr> AUDIT OF QUALITY OF SERVICE  </vt:lpstr>
      <vt:lpstr>METHODOLOGIES FOR MEASUREMENT</vt:lpstr>
      <vt:lpstr>METHODOLOGIES FOR MEASUREMENT (Cont...)</vt:lpstr>
      <vt:lpstr>QUALITY OF SERVICE PARAMETERS</vt:lpstr>
      <vt:lpstr>QUALITY OF SERVICE PARAMETERS (Cont…)</vt:lpstr>
      <vt:lpstr>QUALITY OF SERVICE PARAMETERS (Cont…)</vt:lpstr>
      <vt:lpstr>PUBLICATION</vt:lpstr>
      <vt:lpstr>Thank you for your attention</vt:lpstr>
    </vt:vector>
  </TitlesOfParts>
  <Company>ETSI Secretariat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Voice and Fax/Modem transmission in VoIP networks</dc:title>
  <dc:creator>Nathalie Guinet</dc:creator>
  <dc:description>© ETSI 2009. All rights reserved</dc:description>
  <cp:lastModifiedBy>umuvonne</cp:lastModifiedBy>
  <cp:revision>255</cp:revision>
  <dcterms:created xsi:type="dcterms:W3CDTF">2010-11-10T10:59:42Z</dcterms:created>
  <dcterms:modified xsi:type="dcterms:W3CDTF">2014-07-23T18:40:54Z</dcterms:modified>
  <cp:contentStatus>February 2009</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0x0101000FC66FF15A3F8344936EBAAA6CEBBE25</vt:lpwstr>
  </property>
</Properties>
</file>