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4" r:id="rId4"/>
  </p:sldMasterIdLst>
  <p:notesMasterIdLst>
    <p:notesMasterId r:id="rId19"/>
  </p:notesMasterIdLst>
  <p:handoutMasterIdLst>
    <p:handoutMasterId r:id="rId20"/>
  </p:handoutMasterIdLst>
  <p:sldIdLst>
    <p:sldId id="440" r:id="rId5"/>
    <p:sldId id="446" r:id="rId6"/>
    <p:sldId id="462" r:id="rId7"/>
    <p:sldId id="461" r:id="rId8"/>
    <p:sldId id="447" r:id="rId9"/>
    <p:sldId id="456" r:id="rId10"/>
    <p:sldId id="448" r:id="rId11"/>
    <p:sldId id="450" r:id="rId12"/>
    <p:sldId id="457" r:id="rId13"/>
    <p:sldId id="458" r:id="rId14"/>
    <p:sldId id="464" r:id="rId15"/>
    <p:sldId id="465" r:id="rId16"/>
    <p:sldId id="455" r:id="rId17"/>
    <p:sldId id="463" r:id="rId18"/>
  </p:sldIdLst>
  <p:sldSz cx="9144000" cy="6858000" type="screen4x3"/>
  <p:notesSz cx="6797675" cy="9928225"/>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82A8"/>
    <a:srgbClr val="C6D254"/>
    <a:srgbClr val="B1D254"/>
    <a:srgbClr val="2A6EA8"/>
    <a:srgbClr val="1A4669"/>
    <a:srgbClr val="0F5C77"/>
    <a:srgbClr val="127092"/>
    <a:srgbClr val="6373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94700" autoAdjust="0"/>
  </p:normalViewPr>
  <p:slideViewPr>
    <p:cSldViewPr snapToGrid="0">
      <p:cViewPr varScale="1">
        <p:scale>
          <a:sx n="107" d="100"/>
          <a:sy n="107" d="100"/>
        </p:scale>
        <p:origin x="114"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412"/>
          </a:xfrm>
          <a:prstGeom prst="rect">
            <a:avLst/>
          </a:prstGeom>
          <a:noFill/>
          <a:ln w="9525">
            <a:noFill/>
            <a:miter lim="800000"/>
            <a:headEnd/>
            <a:tailEnd/>
          </a:ln>
          <a:effectLst/>
        </p:spPr>
        <p:txBody>
          <a:bodyPr vert="horz" wrap="square" lIns="92566" tIns="46283" rIns="92566" bIns="46283" numCol="1" anchor="t" anchorCtr="0" compatLnSpc="1">
            <a:prstTxWarp prst="textNoShape">
              <a:avLst/>
            </a:prstTxWarp>
          </a:bodyPr>
          <a:lstStyle>
            <a:lvl1pPr defTabSz="925955">
              <a:defRPr sz="1200">
                <a:latin typeface="Times New Roman" pitchFamily="18" charset="0"/>
              </a:defRPr>
            </a:lvl1pPr>
          </a:lstStyle>
          <a:p>
            <a:pPr>
              <a:defRPr/>
            </a:pPr>
            <a:endParaRPr lang="en-GB"/>
          </a:p>
        </p:txBody>
      </p:sp>
      <p:sp>
        <p:nvSpPr>
          <p:cNvPr id="9219" name="Rectangle 3"/>
          <p:cNvSpPr>
            <a:spLocks noGrp="1" noChangeArrowheads="1"/>
          </p:cNvSpPr>
          <p:nvPr>
            <p:ph type="dt" sz="quarter" idx="1"/>
          </p:nvPr>
        </p:nvSpPr>
        <p:spPr bwMode="auto">
          <a:xfrm>
            <a:off x="3851275" y="0"/>
            <a:ext cx="2946400" cy="496412"/>
          </a:xfrm>
          <a:prstGeom prst="rect">
            <a:avLst/>
          </a:prstGeom>
          <a:noFill/>
          <a:ln w="9525">
            <a:noFill/>
            <a:miter lim="800000"/>
            <a:headEnd/>
            <a:tailEnd/>
          </a:ln>
          <a:effectLst/>
        </p:spPr>
        <p:txBody>
          <a:bodyPr vert="horz" wrap="square" lIns="92566" tIns="46283" rIns="92566" bIns="46283" numCol="1" anchor="t" anchorCtr="0" compatLnSpc="1">
            <a:prstTxWarp prst="textNoShape">
              <a:avLst/>
            </a:prstTxWarp>
          </a:bodyPr>
          <a:lstStyle>
            <a:lvl1pPr algn="r" defTabSz="925955">
              <a:defRPr sz="1200">
                <a:latin typeface="Times New Roman" pitchFamily="18" charset="0"/>
              </a:defRPr>
            </a:lvl1pPr>
          </a:lstStyle>
          <a:p>
            <a:pPr>
              <a:defRPr/>
            </a:pPr>
            <a:endParaRPr lang="en-GB"/>
          </a:p>
        </p:txBody>
      </p:sp>
      <p:sp>
        <p:nvSpPr>
          <p:cNvPr id="9220" name="Rectangle 4"/>
          <p:cNvSpPr>
            <a:spLocks noGrp="1" noChangeArrowheads="1"/>
          </p:cNvSpPr>
          <p:nvPr>
            <p:ph type="ftr" sz="quarter" idx="2"/>
          </p:nvPr>
        </p:nvSpPr>
        <p:spPr bwMode="auto">
          <a:xfrm>
            <a:off x="0" y="9431814"/>
            <a:ext cx="2946400" cy="496411"/>
          </a:xfrm>
          <a:prstGeom prst="rect">
            <a:avLst/>
          </a:prstGeom>
          <a:noFill/>
          <a:ln w="9525">
            <a:noFill/>
            <a:miter lim="800000"/>
            <a:headEnd/>
            <a:tailEnd/>
          </a:ln>
          <a:effectLst/>
        </p:spPr>
        <p:txBody>
          <a:bodyPr vert="horz" wrap="square" lIns="92566" tIns="46283" rIns="92566" bIns="46283" numCol="1" anchor="b" anchorCtr="0" compatLnSpc="1">
            <a:prstTxWarp prst="textNoShape">
              <a:avLst/>
            </a:prstTxWarp>
          </a:bodyPr>
          <a:lstStyle>
            <a:lvl1pPr defTabSz="925955">
              <a:defRPr sz="1200">
                <a:latin typeface="Times New Roman" pitchFamily="18" charset="0"/>
              </a:defRPr>
            </a:lvl1pPr>
          </a:lstStyle>
          <a:p>
            <a:pPr>
              <a:defRPr/>
            </a:pPr>
            <a:endParaRPr lang="en-GB"/>
          </a:p>
        </p:txBody>
      </p:sp>
      <p:sp>
        <p:nvSpPr>
          <p:cNvPr id="9221" name="Rectangle 5"/>
          <p:cNvSpPr>
            <a:spLocks noGrp="1" noChangeArrowheads="1"/>
          </p:cNvSpPr>
          <p:nvPr>
            <p:ph type="sldNum" sz="quarter" idx="3"/>
          </p:nvPr>
        </p:nvSpPr>
        <p:spPr bwMode="auto">
          <a:xfrm>
            <a:off x="3851275" y="9431814"/>
            <a:ext cx="2946400" cy="496411"/>
          </a:xfrm>
          <a:prstGeom prst="rect">
            <a:avLst/>
          </a:prstGeom>
          <a:noFill/>
          <a:ln w="9525">
            <a:noFill/>
            <a:miter lim="800000"/>
            <a:headEnd/>
            <a:tailEnd/>
          </a:ln>
          <a:effectLst/>
        </p:spPr>
        <p:txBody>
          <a:bodyPr vert="horz" wrap="square" lIns="92566" tIns="46283" rIns="92566" bIns="46283" numCol="1" anchor="b" anchorCtr="0" compatLnSpc="1">
            <a:prstTxWarp prst="textNoShape">
              <a:avLst/>
            </a:prstTxWarp>
          </a:bodyPr>
          <a:lstStyle>
            <a:lvl1pPr algn="r" defTabSz="925955">
              <a:defRPr sz="1200">
                <a:latin typeface="Times New Roman" pitchFamily="18" charset="0"/>
              </a:defRPr>
            </a:lvl1pPr>
          </a:lstStyle>
          <a:p>
            <a:pPr>
              <a:defRPr/>
            </a:pPr>
            <a:fld id="{F84883C6-1A34-49C5-B226-39C4628E6FF6}" type="slidenum">
              <a:rPr lang="en-GB"/>
              <a:pPr>
                <a:defRPr/>
              </a:pPr>
              <a:t>‹#›</a:t>
            </a:fld>
            <a:endParaRPr lang="en-GB"/>
          </a:p>
        </p:txBody>
      </p:sp>
    </p:spTree>
    <p:extLst>
      <p:ext uri="{BB962C8B-B14F-4D97-AF65-F5344CB8AC3E}">
        <p14:creationId xmlns:p14="http://schemas.microsoft.com/office/powerpoint/2010/main" val="2369168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412"/>
          </a:xfrm>
          <a:prstGeom prst="rect">
            <a:avLst/>
          </a:prstGeom>
          <a:noFill/>
          <a:ln w="9525">
            <a:noFill/>
            <a:miter lim="800000"/>
            <a:headEnd/>
            <a:tailEnd/>
          </a:ln>
          <a:effectLst/>
        </p:spPr>
        <p:txBody>
          <a:bodyPr vert="horz" wrap="square" lIns="92566" tIns="46283" rIns="92566" bIns="46283" numCol="1" anchor="t" anchorCtr="0" compatLnSpc="1">
            <a:prstTxWarp prst="textNoShape">
              <a:avLst/>
            </a:prstTxWarp>
          </a:bodyPr>
          <a:lstStyle>
            <a:lvl1pPr defTabSz="925955">
              <a:defRPr sz="1200">
                <a:latin typeface="Times New Roman" pitchFamily="18" charset="0"/>
              </a:defRPr>
            </a:lvl1pPr>
          </a:lstStyle>
          <a:p>
            <a:pPr>
              <a:defRPr/>
            </a:pPr>
            <a:endParaRPr lang="en-GB"/>
          </a:p>
        </p:txBody>
      </p:sp>
      <p:sp>
        <p:nvSpPr>
          <p:cNvPr id="4099" name="Rectangle 3"/>
          <p:cNvSpPr>
            <a:spLocks noGrp="1" noChangeArrowheads="1"/>
          </p:cNvSpPr>
          <p:nvPr>
            <p:ph type="dt" idx="1"/>
          </p:nvPr>
        </p:nvSpPr>
        <p:spPr bwMode="auto">
          <a:xfrm>
            <a:off x="3851275" y="0"/>
            <a:ext cx="2946400" cy="496412"/>
          </a:xfrm>
          <a:prstGeom prst="rect">
            <a:avLst/>
          </a:prstGeom>
          <a:noFill/>
          <a:ln w="9525">
            <a:noFill/>
            <a:miter lim="800000"/>
            <a:headEnd/>
            <a:tailEnd/>
          </a:ln>
          <a:effectLst/>
        </p:spPr>
        <p:txBody>
          <a:bodyPr vert="horz" wrap="square" lIns="92566" tIns="46283" rIns="92566" bIns="46283" numCol="1" anchor="t" anchorCtr="0" compatLnSpc="1">
            <a:prstTxWarp prst="textNoShape">
              <a:avLst/>
            </a:prstTxWarp>
          </a:bodyPr>
          <a:lstStyle>
            <a:lvl1pPr algn="r" defTabSz="925955">
              <a:defRPr sz="1200">
                <a:latin typeface="Times New Roman" pitchFamily="18" charset="0"/>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8050" y="4715109"/>
            <a:ext cx="4981575" cy="4469297"/>
          </a:xfrm>
          <a:prstGeom prst="rect">
            <a:avLst/>
          </a:prstGeom>
          <a:noFill/>
          <a:ln w="9525">
            <a:noFill/>
            <a:miter lim="800000"/>
            <a:headEnd/>
            <a:tailEnd/>
          </a:ln>
          <a:effectLst/>
        </p:spPr>
        <p:txBody>
          <a:bodyPr vert="horz" wrap="square" lIns="92566" tIns="46283" rIns="92566" bIns="46283"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102" name="Rectangle 6"/>
          <p:cNvSpPr>
            <a:spLocks noGrp="1" noChangeArrowheads="1"/>
          </p:cNvSpPr>
          <p:nvPr>
            <p:ph type="ftr" sz="quarter" idx="4"/>
          </p:nvPr>
        </p:nvSpPr>
        <p:spPr bwMode="auto">
          <a:xfrm>
            <a:off x="0" y="9431814"/>
            <a:ext cx="2946400" cy="496411"/>
          </a:xfrm>
          <a:prstGeom prst="rect">
            <a:avLst/>
          </a:prstGeom>
          <a:noFill/>
          <a:ln w="9525">
            <a:noFill/>
            <a:miter lim="800000"/>
            <a:headEnd/>
            <a:tailEnd/>
          </a:ln>
          <a:effectLst/>
        </p:spPr>
        <p:txBody>
          <a:bodyPr vert="horz" wrap="square" lIns="92566" tIns="46283" rIns="92566" bIns="46283" numCol="1" anchor="b" anchorCtr="0" compatLnSpc="1">
            <a:prstTxWarp prst="textNoShape">
              <a:avLst/>
            </a:prstTxWarp>
          </a:bodyPr>
          <a:lstStyle>
            <a:lvl1pPr defTabSz="925955">
              <a:defRPr sz="1200">
                <a:latin typeface="Times New Roman" pitchFamily="18" charset="0"/>
              </a:defRPr>
            </a:lvl1pPr>
          </a:lstStyle>
          <a:p>
            <a:pPr>
              <a:defRPr/>
            </a:pPr>
            <a:endParaRPr lang="en-GB"/>
          </a:p>
        </p:txBody>
      </p:sp>
      <p:sp>
        <p:nvSpPr>
          <p:cNvPr id="4103" name="Rectangle 7"/>
          <p:cNvSpPr>
            <a:spLocks noGrp="1" noChangeArrowheads="1"/>
          </p:cNvSpPr>
          <p:nvPr>
            <p:ph type="sldNum" sz="quarter" idx="5"/>
          </p:nvPr>
        </p:nvSpPr>
        <p:spPr bwMode="auto">
          <a:xfrm>
            <a:off x="3851275" y="9431814"/>
            <a:ext cx="2946400" cy="496411"/>
          </a:xfrm>
          <a:prstGeom prst="rect">
            <a:avLst/>
          </a:prstGeom>
          <a:noFill/>
          <a:ln w="9525">
            <a:noFill/>
            <a:miter lim="800000"/>
            <a:headEnd/>
            <a:tailEnd/>
          </a:ln>
          <a:effectLst/>
        </p:spPr>
        <p:txBody>
          <a:bodyPr vert="horz" wrap="square" lIns="92566" tIns="46283" rIns="92566" bIns="46283" numCol="1" anchor="b" anchorCtr="0" compatLnSpc="1">
            <a:prstTxWarp prst="textNoShape">
              <a:avLst/>
            </a:prstTxWarp>
          </a:bodyPr>
          <a:lstStyle>
            <a:lvl1pPr algn="r" defTabSz="925955">
              <a:defRPr sz="1200">
                <a:latin typeface="Times New Roman" pitchFamily="18" charset="0"/>
              </a:defRPr>
            </a:lvl1pPr>
          </a:lstStyle>
          <a:p>
            <a:pPr>
              <a:defRPr/>
            </a:pPr>
            <a:fld id="{790A4B0E-5FE7-4DD8-9388-F39339404880}" type="slidenum">
              <a:rPr lang="en-GB"/>
              <a:pPr>
                <a:defRPr/>
              </a:pPr>
              <a:t>‹#›</a:t>
            </a:fld>
            <a:endParaRPr lang="en-GB"/>
          </a:p>
        </p:txBody>
      </p:sp>
    </p:spTree>
    <p:extLst>
      <p:ext uri="{BB962C8B-B14F-4D97-AF65-F5344CB8AC3E}">
        <p14:creationId xmlns:p14="http://schemas.microsoft.com/office/powerpoint/2010/main" val="26406915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txBox="1">
            <a:spLocks noGrp="1" noChangeArrowheads="1"/>
          </p:cNvSpPr>
          <p:nvPr/>
        </p:nvSpPr>
        <p:spPr bwMode="auto">
          <a:xfrm>
            <a:off x="3851275" y="9430218"/>
            <a:ext cx="2946400" cy="498007"/>
          </a:xfrm>
          <a:prstGeom prst="rect">
            <a:avLst/>
          </a:prstGeom>
          <a:noFill/>
          <a:ln w="9525">
            <a:noFill/>
            <a:miter lim="800000"/>
            <a:headEnd/>
            <a:tailEnd/>
          </a:ln>
        </p:spPr>
        <p:txBody>
          <a:bodyPr anchor="b"/>
          <a:lstStyle/>
          <a:p>
            <a:pPr algn="r" eaLnBrk="0" hangingPunct="0"/>
            <a:fld id="{718FD301-1067-445F-8157-532E9C473CE7}" type="slidenum">
              <a:rPr lang="en-US" altLang="en-US" sz="1200">
                <a:latin typeface="Verdana" pitchFamily="34" charset="0"/>
              </a:rPr>
              <a:pPr algn="r" eaLnBrk="0" hangingPunct="0"/>
              <a:t>1</a:t>
            </a:fld>
            <a:endParaRPr lang="en-US" altLang="en-US" sz="1200" dirty="0">
              <a:latin typeface="Verdana" pitchFamily="34" charset="0"/>
            </a:endParaRPr>
          </a:p>
        </p:txBody>
      </p:sp>
      <p:sp>
        <p:nvSpPr>
          <p:cNvPr id="14339" name="Rectangle 2"/>
          <p:cNvSpPr>
            <a:spLocks noGrp="1" noRot="1" noChangeAspect="1" noChangeArrowheads="1" noTextEdit="1"/>
          </p:cNvSpPr>
          <p:nvPr>
            <p:ph type="sldImg"/>
          </p:nvPr>
        </p:nvSpPr>
        <p:spPr>
          <a:xfrm>
            <a:off x="919163" y="746125"/>
            <a:ext cx="4959350" cy="3719513"/>
          </a:xfrm>
          <a:ln/>
        </p:spPr>
      </p:sp>
      <p:sp>
        <p:nvSpPr>
          <p:cNvPr id="14340" name="Rectangle 3"/>
          <p:cNvSpPr>
            <a:spLocks noGrp="1" noChangeArrowheads="1"/>
          </p:cNvSpPr>
          <p:nvPr>
            <p:ph type="body" idx="1"/>
          </p:nvPr>
        </p:nvSpPr>
        <p:spPr>
          <a:xfrm>
            <a:off x="906463" y="4715109"/>
            <a:ext cx="4984750" cy="4467702"/>
          </a:xfrm>
          <a:noFill/>
          <a:ln/>
        </p:spPr>
        <p:txBody>
          <a:bodyPr lIns="91440" tIns="45720" rIns="91440" bIns="45720"/>
          <a:lstStyle/>
          <a:p>
            <a:pPr eaLnBrk="1" hangingPunct="1"/>
            <a:endParaRPr lang="en-US" altLang="en-US" dirty="0" smtClean="0"/>
          </a:p>
        </p:txBody>
      </p:sp>
    </p:spTree>
    <p:extLst>
      <p:ext uri="{BB962C8B-B14F-4D97-AF65-F5344CB8AC3E}">
        <p14:creationId xmlns:p14="http://schemas.microsoft.com/office/powerpoint/2010/main" val="3490809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Watermark"/>
          <p:cNvPicPr>
            <a:picLocks noChangeAspect="1" noChangeArrowheads="1"/>
          </p:cNvPicPr>
          <p:nvPr/>
        </p:nvPicPr>
        <p:blipFill>
          <a:blip r:embed="rId13" cstate="print"/>
          <a:srcRect l="6723" b="12773"/>
          <a:stretch>
            <a:fillRect/>
          </a:stretch>
        </p:blipFill>
        <p:spPr bwMode="auto">
          <a:xfrm>
            <a:off x="0" y="765175"/>
            <a:ext cx="6467475" cy="6092825"/>
          </a:xfrm>
          <a:prstGeom prst="rect">
            <a:avLst/>
          </a:prstGeom>
          <a:noFill/>
          <a:ln w="9525">
            <a:noFill/>
            <a:miter lim="800000"/>
            <a:headEnd/>
            <a:tailEnd/>
          </a:ln>
        </p:spPr>
      </p:pic>
      <p:sp>
        <p:nvSpPr>
          <p:cNvPr id="8"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defRPr/>
            </a:pPr>
            <a:r>
              <a:rPr lang="en-US" altLang="en-US" sz="1000" smtClean="0">
                <a:solidFill>
                  <a:schemeClr val="bg1"/>
                </a:solidFill>
                <a:latin typeface="Univers" pitchFamily="34" charset="0"/>
              </a:rPr>
              <a:t/>
            </a:r>
            <a:br>
              <a:rPr lang="en-US" altLang="en-US" sz="1000" smtClean="0">
                <a:solidFill>
                  <a:schemeClr val="bg1"/>
                </a:solidFill>
                <a:latin typeface="Univers" pitchFamily="34" charset="0"/>
              </a:rPr>
            </a:br>
            <a:endParaRPr lang="en-US" altLang="en-US" sz="1000" smtClean="0">
              <a:solidFill>
                <a:schemeClr val="bg1"/>
              </a:solidFill>
              <a:latin typeface="Univers" pitchFamily="34" charset="0"/>
            </a:endParaRPr>
          </a:p>
        </p:txBody>
      </p:sp>
      <p:sp>
        <p:nvSpPr>
          <p:cNvPr id="9" name="Rectangle 7"/>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ltLang="en-US" sz="1200" b="1" smtClean="0">
                <a:solidFill>
                  <a:srgbClr val="0C4B84"/>
                </a:solidFill>
                <a:latin typeface="Verdana" pitchFamily="34" charset="0"/>
              </a:rPr>
              <a:t> </a:t>
            </a:r>
            <a:endParaRPr lang="en-US" altLang="en-US" sz="2400" smtClean="0">
              <a:latin typeface="Verdana" pitchFamily="34" charset="0"/>
            </a:endParaRPr>
          </a:p>
        </p:txBody>
      </p:sp>
      <p:sp>
        <p:nvSpPr>
          <p:cNvPr id="10" name="Rectangle 8"/>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ltLang="en-US" sz="1200" b="1" smtClean="0">
                <a:solidFill>
                  <a:srgbClr val="0C4B84"/>
                </a:solidFill>
                <a:latin typeface="Verdana" pitchFamily="34" charset="0"/>
              </a:rPr>
              <a:t> </a:t>
            </a:r>
            <a:endParaRPr lang="en-US" altLang="en-US" sz="2400" smtClean="0">
              <a:latin typeface="Verdana" pitchFamily="34" charset="0"/>
            </a:endParaRPr>
          </a:p>
        </p:txBody>
      </p:sp>
      <p:sp>
        <p:nvSpPr>
          <p:cNvPr id="11" name="Rectangle 9"/>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ltLang="en-US" sz="1000" smtClean="0">
                <a:solidFill>
                  <a:srgbClr val="000000"/>
                </a:solidFill>
                <a:latin typeface="Verdana" pitchFamily="34" charset="0"/>
              </a:rPr>
              <a:t> </a:t>
            </a:r>
            <a:endParaRPr lang="en-US" altLang="en-US" sz="2400" smtClean="0">
              <a:latin typeface="Verdana" pitchFamily="34" charset="0"/>
            </a:endParaRPr>
          </a:p>
        </p:txBody>
      </p:sp>
      <p:sp>
        <p:nvSpPr>
          <p:cNvPr id="12" name="AutoShape 18"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GB" altLang="en-US" sz="3200" smtClean="0">
              <a:latin typeface="Verdana" pitchFamily="34" charset="0"/>
            </a:endParaRPr>
          </a:p>
        </p:txBody>
      </p:sp>
      <p:sp>
        <p:nvSpPr>
          <p:cNvPr id="13" name="AutoShape 20"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GB" altLang="en-US" sz="3200" smtClean="0">
              <a:latin typeface="Verdana" pitchFamily="34" charset="0"/>
            </a:endParaRPr>
          </a:p>
        </p:txBody>
      </p:sp>
      <p:sp>
        <p:nvSpPr>
          <p:cNvPr id="14" name="AutoShape 23" descr="image002"/>
          <p:cNvSpPr>
            <a:spLocks noChangeAspect="1" noChangeArrowheads="1"/>
          </p:cNvSpPr>
          <p:nvPr/>
        </p:nvSpPr>
        <p:spPr bwMode="auto">
          <a:xfrm>
            <a:off x="200025" y="460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GB" altLang="en-US" sz="3200" smtClean="0">
              <a:latin typeface="Verdana" pitchFamily="34" charset="0"/>
            </a:endParaRPr>
          </a:p>
        </p:txBody>
      </p:sp>
      <p:sp>
        <p:nvSpPr>
          <p:cNvPr id="15" name="AutoShape 25"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GB" altLang="en-US" sz="3200" smtClean="0">
              <a:latin typeface="Verdana" pitchFamily="34" charset="0"/>
            </a:endParaRPr>
          </a:p>
        </p:txBody>
      </p:sp>
      <p:pic>
        <p:nvPicPr>
          <p:cNvPr id="2059" name="Picture 26" descr="Picture1"/>
          <p:cNvPicPr>
            <a:picLocks noChangeAspect="1" noChangeArrowheads="1"/>
          </p:cNvPicPr>
          <p:nvPr/>
        </p:nvPicPr>
        <p:blipFill>
          <a:blip r:embed="rId14" cstate="print"/>
          <a:srcRect/>
          <a:stretch>
            <a:fillRect/>
          </a:stretch>
        </p:blipFill>
        <p:spPr bwMode="auto">
          <a:xfrm>
            <a:off x="4122738" y="3132138"/>
            <a:ext cx="896937" cy="592137"/>
          </a:xfrm>
          <a:prstGeom prst="rect">
            <a:avLst/>
          </a:prstGeom>
          <a:noFill/>
          <a:ln w="9525">
            <a:noFill/>
            <a:miter lim="800000"/>
            <a:headEnd/>
            <a:tailEnd/>
          </a:ln>
        </p:spPr>
      </p:pic>
      <p:sp>
        <p:nvSpPr>
          <p:cNvPr id="2060"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61" name="Rectangle 37"/>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7" name="Rectangle 4"/>
          <p:cNvSpPr>
            <a:spLocks noGrp="1" noChangeArrowheads="1"/>
          </p:cNvSpPr>
          <p:nvPr>
            <p:ph type="dt" sz="half" idx="2"/>
          </p:nvPr>
        </p:nvSpPr>
        <p:spPr bwMode="auto">
          <a:xfrm>
            <a:off x="179388" y="6453188"/>
            <a:ext cx="3609975" cy="26828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Univers" pitchFamily="34" charset="0"/>
              </a:defRPr>
            </a:lvl1pPr>
          </a:lstStyle>
          <a:p>
            <a:pPr>
              <a:defRPr/>
            </a:pPr>
            <a:r>
              <a:rPr lang="en-US" altLang="en-US"/>
              <a:t>Maputo, Mozambique, 14-16 April 2014</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hf hdr="0" ftr="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fontAlgn="base">
        <a:spcBef>
          <a:spcPct val="0"/>
        </a:spcBef>
        <a:spcAft>
          <a:spcPct val="0"/>
        </a:spcAft>
        <a:defRPr sz="3200" b="1">
          <a:solidFill>
            <a:schemeClr val="bg2"/>
          </a:solidFill>
          <a:latin typeface="Verdana" pitchFamily="34" charset="0"/>
        </a:defRPr>
      </a:lvl6pPr>
      <a:lvl7pPr marL="914400" algn="ctr" rtl="0" fontAlgn="base">
        <a:spcBef>
          <a:spcPct val="0"/>
        </a:spcBef>
        <a:spcAft>
          <a:spcPct val="0"/>
        </a:spcAft>
        <a:defRPr sz="3200" b="1">
          <a:solidFill>
            <a:schemeClr val="bg2"/>
          </a:solidFill>
          <a:latin typeface="Verdana" pitchFamily="34" charset="0"/>
        </a:defRPr>
      </a:lvl7pPr>
      <a:lvl8pPr marL="1371600" algn="ctr" rtl="0" fontAlgn="base">
        <a:spcBef>
          <a:spcPct val="0"/>
        </a:spcBef>
        <a:spcAft>
          <a:spcPct val="0"/>
        </a:spcAft>
        <a:defRPr sz="3200" b="1">
          <a:solidFill>
            <a:schemeClr val="bg2"/>
          </a:solidFill>
          <a:latin typeface="Verdana" pitchFamily="34" charset="0"/>
        </a:defRPr>
      </a:lvl8pPr>
      <a:lvl9pPr marL="1828800" algn="ctr" rtl="0" fontAlgn="base">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5"/>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5"/>
        </a:buBlip>
        <a:defRPr sz="2000">
          <a:solidFill>
            <a:schemeClr val="bg2"/>
          </a:solidFill>
          <a:latin typeface="+mn-lt"/>
        </a:defRPr>
      </a:lvl5pPr>
      <a:lvl6pPr marL="2514600" indent="-228600" algn="l" rtl="0" fontAlgn="base">
        <a:spcBef>
          <a:spcPct val="20000"/>
        </a:spcBef>
        <a:spcAft>
          <a:spcPct val="0"/>
        </a:spcAft>
        <a:buSzPct val="60000"/>
        <a:buBlip>
          <a:blip r:embed="rId15"/>
        </a:buBlip>
        <a:defRPr sz="2000">
          <a:solidFill>
            <a:schemeClr val="bg2"/>
          </a:solidFill>
          <a:latin typeface="+mn-lt"/>
        </a:defRPr>
      </a:lvl6pPr>
      <a:lvl7pPr marL="2971800" indent="-228600" algn="l" rtl="0" fontAlgn="base">
        <a:spcBef>
          <a:spcPct val="20000"/>
        </a:spcBef>
        <a:spcAft>
          <a:spcPct val="0"/>
        </a:spcAft>
        <a:buSzPct val="60000"/>
        <a:buBlip>
          <a:blip r:embed="rId15"/>
        </a:buBlip>
        <a:defRPr sz="2000">
          <a:solidFill>
            <a:schemeClr val="bg2"/>
          </a:solidFill>
          <a:latin typeface="+mn-lt"/>
        </a:defRPr>
      </a:lvl7pPr>
      <a:lvl8pPr marL="3429000" indent="-228600" algn="l" rtl="0" fontAlgn="base">
        <a:spcBef>
          <a:spcPct val="20000"/>
        </a:spcBef>
        <a:spcAft>
          <a:spcPct val="0"/>
        </a:spcAft>
        <a:buSzPct val="60000"/>
        <a:buBlip>
          <a:blip r:embed="rId15"/>
        </a:buBlip>
        <a:defRPr sz="2000">
          <a:solidFill>
            <a:schemeClr val="bg2"/>
          </a:solidFill>
          <a:latin typeface="+mn-lt"/>
        </a:defRPr>
      </a:lvl8pPr>
      <a:lvl9pPr marL="3886200" indent="-228600" algn="l" rtl="0" fontAlgn="base">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
          <p:cNvSpPr>
            <a:spLocks noGrp="1" noChangeArrowheads="1"/>
          </p:cNvSpPr>
          <p:nvPr>
            <p:ph type="ctrTitle" idx="4294967295"/>
          </p:nvPr>
        </p:nvSpPr>
        <p:spPr>
          <a:xfrm>
            <a:off x="0" y="2708275"/>
            <a:ext cx="9144000" cy="1296988"/>
          </a:xfrm>
        </p:spPr>
        <p:txBody>
          <a:bodyPr/>
          <a:lstStyle/>
          <a:p>
            <a:pPr eaLnBrk="1" hangingPunct="1"/>
            <a:r>
              <a:rPr lang="en-GB" altLang="en-US" dirty="0" smtClean="0">
                <a:latin typeface="Times New Roman" pitchFamily="18" charset="0"/>
                <a:cs typeface="Times New Roman" pitchFamily="18" charset="0"/>
              </a:rPr>
              <a:t> </a:t>
            </a:r>
            <a:r>
              <a:rPr lang="es-AR" altLang="en-US" dirty="0" smtClean="0">
                <a:latin typeface="Times New Roman" pitchFamily="18" charset="0"/>
                <a:cs typeface="Times New Roman" pitchFamily="18" charset="0"/>
              </a:rPr>
              <a:t>Medición de la Calidad de Servicio en las Redes Móviles</a:t>
            </a:r>
          </a:p>
        </p:txBody>
      </p:sp>
      <p:sp>
        <p:nvSpPr>
          <p:cNvPr id="3075" name="Rectangle 13"/>
          <p:cNvSpPr>
            <a:spLocks noChangeArrowheads="1"/>
          </p:cNvSpPr>
          <p:nvPr/>
        </p:nvSpPr>
        <p:spPr bwMode="auto">
          <a:xfrm>
            <a:off x="0" y="952500"/>
            <a:ext cx="9144000" cy="1612900"/>
          </a:xfrm>
          <a:prstGeom prst="rect">
            <a:avLst/>
          </a:prstGeom>
          <a:noFill/>
          <a:ln w="9525">
            <a:noFill/>
            <a:miter lim="800000"/>
            <a:headEnd/>
            <a:tailEnd/>
          </a:ln>
        </p:spPr>
        <p:txBody>
          <a:bodyPr anchor="ctr"/>
          <a:lstStyle/>
          <a:p>
            <a:pPr algn="ctr" eaLnBrk="0" hangingPunct="0">
              <a:lnSpc>
                <a:spcPct val="80000"/>
              </a:lnSpc>
            </a:pPr>
            <a:r>
              <a:rPr lang="es-AR" altLang="en-US" sz="2400" b="1" dirty="0" smtClean="0">
                <a:solidFill>
                  <a:schemeClr val="bg2"/>
                </a:solidFill>
                <a:latin typeface="Times New Roman" pitchFamily="18" charset="0"/>
                <a:cs typeface="Times New Roman" pitchFamily="18" charset="0"/>
              </a:rPr>
              <a:t>Taller sobre “</a:t>
            </a:r>
            <a:r>
              <a:rPr lang="es-AR" sz="2400" b="1" dirty="0" smtClean="0">
                <a:solidFill>
                  <a:schemeClr val="bg2"/>
                </a:solidFill>
                <a:latin typeface="Times New Roman" pitchFamily="18" charset="0"/>
                <a:cs typeface="Times New Roman" pitchFamily="18" charset="0"/>
              </a:rPr>
              <a:t>Monitoreo y Referenciación de Calidad de Servicio y Calidad de Experiencia en Sistemas Multimedia de Redes Móviles</a:t>
            </a:r>
            <a:r>
              <a:rPr lang="es-AR" altLang="en-US" sz="2400" b="1" dirty="0" smtClean="0">
                <a:solidFill>
                  <a:schemeClr val="bg2"/>
                </a:solidFill>
                <a:latin typeface="Times New Roman" pitchFamily="18" charset="0"/>
                <a:cs typeface="Times New Roman" pitchFamily="18" charset="0"/>
              </a:rPr>
              <a:t>”</a:t>
            </a:r>
            <a:endParaRPr lang="es-AR" altLang="en-US" sz="2400" b="1" dirty="0" smtClean="0">
              <a:solidFill>
                <a:srgbClr val="22228B"/>
              </a:solidFill>
              <a:latin typeface="Times New Roman" pitchFamily="18" charset="0"/>
              <a:cs typeface="Times New Roman" pitchFamily="18" charset="0"/>
            </a:endParaRPr>
          </a:p>
          <a:p>
            <a:pPr algn="ctr" eaLnBrk="0" hangingPunct="0">
              <a:lnSpc>
                <a:spcPct val="80000"/>
              </a:lnSpc>
            </a:pPr>
            <a:endParaRPr lang="es-AR" altLang="en-US" sz="2400" b="1" dirty="0" smtClean="0">
              <a:solidFill>
                <a:srgbClr val="22228B"/>
              </a:solidFill>
              <a:latin typeface="Times New Roman" pitchFamily="18" charset="0"/>
              <a:cs typeface="Times New Roman" pitchFamily="18" charset="0"/>
            </a:endParaRPr>
          </a:p>
          <a:p>
            <a:pPr algn="ctr" eaLnBrk="0" hangingPunct="0">
              <a:lnSpc>
                <a:spcPct val="80000"/>
              </a:lnSpc>
            </a:pPr>
            <a:r>
              <a:rPr lang="es-AR" altLang="en-US" b="1" dirty="0" smtClean="0">
                <a:solidFill>
                  <a:srgbClr val="22228B"/>
                </a:solidFill>
                <a:latin typeface="Times New Roman" pitchFamily="18" charset="0"/>
                <a:cs typeface="Times New Roman" pitchFamily="18" charset="0"/>
              </a:rPr>
              <a:t>(</a:t>
            </a:r>
            <a:r>
              <a:rPr lang="es-AR" altLang="en-US" b="1" dirty="0" smtClean="0">
                <a:solidFill>
                  <a:schemeClr val="bg2"/>
                </a:solidFill>
                <a:latin typeface="Times New Roman" pitchFamily="18" charset="0"/>
                <a:cs typeface="Times New Roman" pitchFamily="18" charset="0"/>
              </a:rPr>
              <a:t>Buenos Aires, Argentina, 24-25 de julio de 2014</a:t>
            </a:r>
            <a:r>
              <a:rPr lang="es-AR" altLang="en-US" b="1" dirty="0" smtClean="0">
                <a:solidFill>
                  <a:srgbClr val="22228B"/>
                </a:solidFill>
                <a:latin typeface="Times New Roman" pitchFamily="18" charset="0"/>
                <a:cs typeface="Times New Roman" pitchFamily="18" charset="0"/>
              </a:rPr>
              <a:t>)</a:t>
            </a:r>
            <a:endParaRPr lang="es-AR" altLang="en-US" b="1" dirty="0">
              <a:solidFill>
                <a:schemeClr val="bg2"/>
              </a:solidFill>
              <a:latin typeface="Times New Roman" pitchFamily="18" charset="0"/>
              <a:cs typeface="Times New Roman" pitchFamily="18" charset="0"/>
            </a:endParaRPr>
          </a:p>
        </p:txBody>
      </p:sp>
      <p:sp>
        <p:nvSpPr>
          <p:cNvPr id="3076" name="AutoShape 18"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sz="3200" dirty="0">
              <a:latin typeface="Verdana" pitchFamily="34" charset="0"/>
            </a:endParaRPr>
          </a:p>
        </p:txBody>
      </p:sp>
      <p:sp>
        <p:nvSpPr>
          <p:cNvPr id="3077" name="AutoShape 20"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sz="3200" dirty="0">
              <a:latin typeface="Verdana" pitchFamily="34" charset="0"/>
            </a:endParaRPr>
          </a:p>
        </p:txBody>
      </p:sp>
      <p:sp>
        <p:nvSpPr>
          <p:cNvPr id="3078" name="AutoShape 22"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sz="3200" dirty="0">
              <a:latin typeface="Verdana" pitchFamily="34" charset="0"/>
            </a:endParaRPr>
          </a:p>
        </p:txBody>
      </p:sp>
      <p:sp>
        <p:nvSpPr>
          <p:cNvPr id="3079" name="AutoShape 24"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sz="3200" dirty="0">
              <a:latin typeface="Verdana" pitchFamily="34" charset="0"/>
            </a:endParaRPr>
          </a:p>
        </p:txBody>
      </p:sp>
      <p:sp>
        <p:nvSpPr>
          <p:cNvPr id="3080" name="Rectangle 26"/>
          <p:cNvSpPr>
            <a:spLocks noChangeArrowheads="1"/>
          </p:cNvSpPr>
          <p:nvPr/>
        </p:nvSpPr>
        <p:spPr bwMode="auto">
          <a:xfrm>
            <a:off x="0" y="2640013"/>
            <a:ext cx="184150" cy="579437"/>
          </a:xfrm>
          <a:prstGeom prst="rect">
            <a:avLst/>
          </a:prstGeom>
          <a:noFill/>
          <a:ln w="9525">
            <a:noFill/>
            <a:miter lim="800000"/>
            <a:headEnd/>
            <a:tailEnd/>
          </a:ln>
        </p:spPr>
        <p:txBody>
          <a:bodyPr wrap="none" anchor="ctr">
            <a:spAutoFit/>
          </a:bodyPr>
          <a:lstStyle/>
          <a:p>
            <a:endParaRPr lang="en-GB" altLang="en-US" sz="3200" dirty="0">
              <a:latin typeface="Verdana" pitchFamily="34" charset="0"/>
            </a:endParaRPr>
          </a:p>
        </p:txBody>
      </p:sp>
      <p:pic>
        <p:nvPicPr>
          <p:cNvPr id="3081" name="Picture 16" descr="ITUseries"/>
          <p:cNvPicPr>
            <a:picLocks noChangeAspect="1" noChangeArrowheads="1"/>
          </p:cNvPicPr>
          <p:nvPr/>
        </p:nvPicPr>
        <p:blipFill>
          <a:blip r:embed="rId3" cstate="print"/>
          <a:srcRect t="17264" b="69327"/>
          <a:stretch>
            <a:fillRect/>
          </a:stretch>
        </p:blipFill>
        <p:spPr bwMode="auto">
          <a:xfrm>
            <a:off x="6729413" y="188913"/>
            <a:ext cx="1768475" cy="763587"/>
          </a:xfrm>
          <a:prstGeom prst="rect">
            <a:avLst/>
          </a:prstGeom>
          <a:noFill/>
          <a:ln w="9525">
            <a:noFill/>
            <a:miter lim="800000"/>
            <a:headEnd/>
            <a:tailEnd/>
          </a:ln>
        </p:spPr>
      </p:pic>
      <p:sp>
        <p:nvSpPr>
          <p:cNvPr id="3082" name="Text Box 10"/>
          <p:cNvSpPr txBox="1">
            <a:spLocks noChangeArrowheads="1"/>
          </p:cNvSpPr>
          <p:nvPr/>
        </p:nvSpPr>
        <p:spPr bwMode="auto">
          <a:xfrm>
            <a:off x="2546349" y="4399929"/>
            <a:ext cx="6465129" cy="1785104"/>
          </a:xfrm>
          <a:prstGeom prst="rect">
            <a:avLst/>
          </a:prstGeom>
          <a:noFill/>
          <a:ln w="9525">
            <a:noFill/>
            <a:miter lim="800000"/>
            <a:headEnd/>
            <a:tailEnd/>
          </a:ln>
          <a:effectLst/>
        </p:spPr>
        <p:txBody>
          <a:bodyPr wrap="square">
            <a:spAutoFit/>
          </a:bodyPr>
          <a:lstStyle/>
          <a:p>
            <a:pPr>
              <a:spcBef>
                <a:spcPct val="50000"/>
              </a:spcBef>
            </a:pPr>
            <a:r>
              <a:rPr lang="de-DE" altLang="en-US" sz="2000" dirty="0">
                <a:solidFill>
                  <a:srgbClr val="5C5C5C"/>
                </a:solidFill>
                <a:latin typeface="Times New Roman" pitchFamily="18" charset="0"/>
                <a:cs typeface="Times New Roman" pitchFamily="18" charset="0"/>
              </a:rPr>
              <a:t>Yvonne UMUTONI</a:t>
            </a:r>
          </a:p>
          <a:p>
            <a:pPr>
              <a:spcBef>
                <a:spcPct val="50000"/>
              </a:spcBef>
            </a:pPr>
            <a:r>
              <a:rPr lang="de-DE" altLang="en-US" sz="2000" dirty="0">
                <a:solidFill>
                  <a:srgbClr val="5C5C5C"/>
                </a:solidFill>
                <a:latin typeface="Times New Roman" pitchFamily="18" charset="0"/>
                <a:cs typeface="Times New Roman" pitchFamily="18" charset="0"/>
              </a:rPr>
              <a:t>Quality of Service </a:t>
            </a:r>
            <a:r>
              <a:rPr lang="de-DE" altLang="en-US" sz="2000" dirty="0" smtClean="0">
                <a:solidFill>
                  <a:srgbClr val="5C5C5C"/>
                </a:solidFill>
                <a:latin typeface="Times New Roman" pitchFamily="18" charset="0"/>
                <a:cs typeface="Times New Roman" pitchFamily="18" charset="0"/>
              </a:rPr>
              <a:t>Development Group (QSDG) </a:t>
            </a:r>
            <a:r>
              <a:rPr lang="de-DE" altLang="en-US" sz="2000" dirty="0">
                <a:solidFill>
                  <a:srgbClr val="5C5C5C"/>
                </a:solidFill>
                <a:latin typeface="Times New Roman" pitchFamily="18" charset="0"/>
                <a:cs typeface="Times New Roman" pitchFamily="18" charset="0"/>
              </a:rPr>
              <a:t>Chairperson</a:t>
            </a:r>
          </a:p>
          <a:p>
            <a:pPr>
              <a:spcBef>
                <a:spcPct val="50000"/>
              </a:spcBef>
            </a:pPr>
            <a:r>
              <a:rPr lang="de-DE" altLang="en-US" sz="2000" dirty="0">
                <a:solidFill>
                  <a:srgbClr val="5C5C5C"/>
                </a:solidFill>
                <a:latin typeface="Times New Roman" pitchFamily="18" charset="0"/>
                <a:cs typeface="Times New Roman" pitchFamily="18" charset="0"/>
              </a:rPr>
              <a:t>yvonne.umutoni@rura.rw</a:t>
            </a:r>
          </a:p>
          <a:p>
            <a:pPr>
              <a:spcBef>
                <a:spcPct val="50000"/>
              </a:spcBef>
            </a:pPr>
            <a:r>
              <a:rPr lang="de-DE" altLang="en-US" sz="2000" dirty="0">
                <a:solidFill>
                  <a:srgbClr val="5C5C5C"/>
                </a:solidFill>
                <a:latin typeface="Times New Roman" pitchFamily="18" charset="0"/>
                <a:cs typeface="Times New Roman" pitchFamily="18" charset="0"/>
              </a:rPr>
              <a:t>+250 782052394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557" y="-159026"/>
            <a:ext cx="8587408" cy="715617"/>
          </a:xfrm>
        </p:spPr>
        <p:txBody>
          <a:bodyPr/>
          <a:lstStyle/>
          <a:p>
            <a:r>
              <a:rPr lang="en-GB" dirty="0" smtClean="0">
                <a:latin typeface="Times New Roman" pitchFamily="18" charset="0"/>
                <a:cs typeface="Times New Roman" pitchFamily="18" charset="0"/>
              </a:rPr>
              <a:t>PARÁMETROS DE CALIDAD DE SERVICIO</a:t>
            </a:r>
            <a:endParaRPr lang="en-GB"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76880961"/>
              </p:ext>
            </p:extLst>
          </p:nvPr>
        </p:nvGraphicFramePr>
        <p:xfrm>
          <a:off x="225288" y="525254"/>
          <a:ext cx="8574156" cy="5871800"/>
        </p:xfrm>
        <a:graphic>
          <a:graphicData uri="http://schemas.openxmlformats.org/drawingml/2006/table">
            <a:tbl>
              <a:tblPr firstRow="1" bandRow="1">
                <a:tableStyleId>{5DA37D80-6434-44D0-A028-1B22A696006F}</a:tableStyleId>
              </a:tblPr>
              <a:tblGrid>
                <a:gridCol w="2726403"/>
                <a:gridCol w="5847753"/>
              </a:tblGrid>
              <a:tr h="629903">
                <a:tc>
                  <a:txBody>
                    <a:bodyPr/>
                    <a:lstStyle/>
                    <a:p>
                      <a:pPr algn="l"/>
                      <a:r>
                        <a:rPr lang="es-AR" sz="1800" baseline="0" noProof="0" dirty="0" err="1" smtClean="0">
                          <a:latin typeface="Times New Roman" panose="02020603050405020304" pitchFamily="18" charset="0"/>
                          <a:cs typeface="Times New Roman" panose="02020603050405020304" pitchFamily="18" charset="0"/>
                        </a:rPr>
                        <a:t>KPIs</a:t>
                      </a:r>
                      <a:r>
                        <a:rPr lang="es-AR" sz="1800" baseline="0" noProof="0" dirty="0" smtClean="0">
                          <a:latin typeface="Times New Roman" panose="02020603050405020304" pitchFamily="18" charset="0"/>
                          <a:cs typeface="Times New Roman" panose="02020603050405020304" pitchFamily="18" charset="0"/>
                        </a:rPr>
                        <a:t> para el servicio de VOZ</a:t>
                      </a:r>
                      <a:endParaRPr lang="es-AR" sz="1800" noProof="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algn="l"/>
                      <a:r>
                        <a:rPr lang="es-AR" sz="1800" noProof="0" dirty="0" smtClean="0">
                          <a:latin typeface="Times New Roman" panose="02020603050405020304" pitchFamily="18" charset="0"/>
                          <a:cs typeface="Times New Roman" panose="02020603050405020304" pitchFamily="18" charset="0"/>
                        </a:rPr>
                        <a:t>Definiciones</a:t>
                      </a:r>
                      <a:endParaRPr lang="es-AR" sz="1800" noProof="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1169820">
                <a:tc>
                  <a:txBody>
                    <a:bodyPr/>
                    <a:lstStyle/>
                    <a:p>
                      <a:pPr algn="l"/>
                      <a:r>
                        <a:rPr lang="es-AR" sz="1800" noProof="0" smtClean="0">
                          <a:latin typeface="Times New Roman" panose="02020603050405020304" pitchFamily="18" charset="0"/>
                          <a:cs typeface="Times New Roman" panose="02020603050405020304" pitchFamily="18" charset="0"/>
                        </a:rPr>
                        <a:t>Tasa de éxito del establecimiento de llamada (CSSR, por su sigla en inglés)</a:t>
                      </a:r>
                      <a:endParaRPr lang="es-AR" sz="1800" noProof="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algn="just"/>
                      <a:r>
                        <a:rPr lang="es-AR" sz="1800" b="0" i="0" u="none" strike="noStrike" kern="1200" baseline="0" noProof="0" dirty="0" smtClean="0">
                          <a:solidFill>
                            <a:schemeClr val="tx1"/>
                          </a:solidFill>
                          <a:latin typeface="Times New Roman" panose="02020603050405020304" pitchFamily="18" charset="0"/>
                          <a:ea typeface="+mn-ea"/>
                          <a:cs typeface="Times New Roman" panose="02020603050405020304" pitchFamily="18" charset="0"/>
                        </a:rPr>
                        <a:t>CSSR indica la probabilidad de que el usuario final pueda acceder al servicio de telefonía móvil cuando lo solicite si está disponible en la pantalla del indicador de red en el equipo del usuario</a:t>
                      </a:r>
                      <a:endParaRPr lang="es-AR" sz="1800" noProof="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1169820">
                <a:tc>
                  <a:txBody>
                    <a:bodyPr/>
                    <a:lstStyle/>
                    <a:p>
                      <a:pPr algn="l"/>
                      <a:r>
                        <a:rPr lang="es-AR" sz="1800" noProof="0" smtClean="0">
                          <a:latin typeface="Times New Roman" panose="02020603050405020304" pitchFamily="18" charset="0"/>
                          <a:cs typeface="Times New Roman" panose="02020603050405020304" pitchFamily="18" charset="0"/>
                        </a:rPr>
                        <a:t>Tiempo de establecimiento (CST)</a:t>
                      </a:r>
                      <a:endParaRPr lang="es-AR" sz="1800" noProof="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algn="just"/>
                      <a:r>
                        <a:rPr lang="es-AR" sz="1800" b="0" i="0" u="none" strike="noStrike" kern="1200" baseline="0" noProof="0" dirty="0" smtClean="0">
                          <a:solidFill>
                            <a:schemeClr val="tx1"/>
                          </a:solidFill>
                          <a:latin typeface="Times New Roman" panose="02020603050405020304" pitchFamily="18" charset="0"/>
                          <a:ea typeface="+mn-ea"/>
                          <a:cs typeface="Times New Roman" panose="02020603050405020304" pitchFamily="18" charset="0"/>
                        </a:rPr>
                        <a:t>CST describe el período de tiempo entre el envío de la información de la dirección completa por parte del MOC y la recepción de la notificación del establecimiento de la llamada o de un mensaje de alerta.</a:t>
                      </a:r>
                      <a:endParaRPr lang="es-AR" sz="1800" noProof="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8998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800" noProof="0" smtClean="0">
                          <a:latin typeface="Times New Roman" panose="02020603050405020304" pitchFamily="18" charset="0"/>
                          <a:cs typeface="Times New Roman" panose="02020603050405020304" pitchFamily="18" charset="0"/>
                        </a:rPr>
                        <a:t>Tasa de cortes</a:t>
                      </a:r>
                      <a:r>
                        <a:rPr lang="es-AR" sz="1800" baseline="0" noProof="0" smtClean="0">
                          <a:latin typeface="Times New Roman" panose="02020603050405020304" pitchFamily="18" charset="0"/>
                          <a:cs typeface="Times New Roman" panose="02020603050405020304" pitchFamily="18" charset="0"/>
                        </a:rPr>
                        <a:t> de llamadas </a:t>
                      </a:r>
                      <a:r>
                        <a:rPr lang="es-AR" sz="1800" noProof="0" smtClean="0">
                          <a:latin typeface="Times New Roman" panose="02020603050405020304" pitchFamily="18" charset="0"/>
                          <a:cs typeface="Times New Roman" panose="02020603050405020304" pitchFamily="18" charset="0"/>
                        </a:rPr>
                        <a:t>(CDR)</a:t>
                      </a:r>
                    </a:p>
                  </a:txBody>
                  <a:tcPr>
                    <a:lnR w="12700" cap="flat" cmpd="sng" algn="ctr">
                      <a:solidFill>
                        <a:schemeClr val="tx1"/>
                      </a:solidFill>
                      <a:prstDash val="solid"/>
                      <a:round/>
                      <a:headEnd type="none" w="med" len="med"/>
                      <a:tailEnd type="none" w="med" len="med"/>
                    </a:lnR>
                  </a:tcPr>
                </a:tc>
                <a:tc>
                  <a:txBody>
                    <a:bodyPr/>
                    <a:lstStyle/>
                    <a:p>
                      <a:pPr algn="just"/>
                      <a:r>
                        <a:rPr lang="es-AR" sz="1800" noProof="0" smtClean="0">
                          <a:latin typeface="Times New Roman" panose="02020603050405020304" pitchFamily="18" charset="0"/>
                          <a:cs typeface="Times New Roman" panose="02020603050405020304" pitchFamily="18" charset="0"/>
                        </a:rPr>
                        <a:t>CDR indica la probabilidad de que un intento de establecimiento exitoso sea terminado involuntariamente por parte del MOC o MTC</a:t>
                      </a:r>
                      <a:endParaRPr lang="es-AR" sz="1800" noProof="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959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800" noProof="0" smtClean="0">
                          <a:latin typeface="Times New Roman" panose="02020603050405020304" pitchFamily="18" charset="0"/>
                          <a:cs typeface="Times New Roman" panose="02020603050405020304" pitchFamily="18" charset="0"/>
                        </a:rPr>
                        <a:t>Calidad de voz</a:t>
                      </a:r>
                    </a:p>
                  </a:txBody>
                  <a:tcPr>
                    <a:lnR w="12700" cap="flat" cmpd="sng" algn="ctr">
                      <a:solidFill>
                        <a:schemeClr val="tx1"/>
                      </a:solidFill>
                      <a:prstDash val="solid"/>
                      <a:round/>
                      <a:headEnd type="none" w="med" len="med"/>
                      <a:tailEnd type="none" w="med" len="med"/>
                    </a:lnR>
                  </a:tcPr>
                </a:tc>
                <a:tc>
                  <a:txBody>
                    <a:bodyPr/>
                    <a:lstStyle/>
                    <a:p>
                      <a:pPr algn="just"/>
                      <a:r>
                        <a:rPr lang="es-AR" sz="1800" b="0" i="0" u="none" strike="noStrike" kern="1200" baseline="0" noProof="0" dirty="0" smtClean="0">
                          <a:solidFill>
                            <a:schemeClr val="tx1"/>
                          </a:solidFill>
                          <a:latin typeface="Times New Roman" panose="02020603050405020304" pitchFamily="18" charset="0"/>
                          <a:ea typeface="+mn-ea"/>
                          <a:cs typeface="Times New Roman" panose="02020603050405020304" pitchFamily="18" charset="0"/>
                        </a:rPr>
                        <a:t>Calidad de voz en base a la muestra: es un indicador que representa la cuantificación de la calidad de la transmisión de voz ,de extremo a extremo, del servicio de telefonía móvil. </a:t>
                      </a:r>
                      <a:endParaRPr lang="es-AR" sz="1800" noProof="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9805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800" noProof="0" dirty="0" smtClean="0">
                          <a:latin typeface="Times New Roman" panose="02020603050405020304" pitchFamily="18" charset="0"/>
                          <a:cs typeface="Times New Roman" panose="02020603050405020304" pitchFamily="18" charset="0"/>
                        </a:rPr>
                        <a:t>Área</a:t>
                      </a:r>
                      <a:r>
                        <a:rPr lang="es-AR" sz="1800" baseline="0" noProof="0" dirty="0" smtClean="0">
                          <a:latin typeface="Times New Roman" panose="02020603050405020304" pitchFamily="18" charset="0"/>
                          <a:cs typeface="Times New Roman" panose="02020603050405020304" pitchFamily="18" charset="0"/>
                        </a:rPr>
                        <a:t> de cobertura del servicio </a:t>
                      </a:r>
                      <a:r>
                        <a:rPr lang="es-AR" sz="1800" noProof="0" dirty="0" smtClean="0">
                          <a:latin typeface="Times New Roman" panose="02020603050405020304" pitchFamily="18" charset="0"/>
                          <a:cs typeface="Times New Roman" panose="02020603050405020304" pitchFamily="18" charset="0"/>
                        </a:rPr>
                        <a:t>(nivel de la señal): </a:t>
                      </a:r>
                      <a:r>
                        <a:rPr lang="es-AR" sz="1800" b="0" i="0" u="none" strike="noStrike" kern="1200" baseline="0" noProof="0" dirty="0" smtClean="0">
                          <a:solidFill>
                            <a:schemeClr val="tx1"/>
                          </a:solidFill>
                          <a:latin typeface="Times New Roman" panose="02020603050405020304" pitchFamily="18" charset="0"/>
                          <a:ea typeface="+mn-ea"/>
                          <a:cs typeface="Times New Roman" panose="02020603050405020304" pitchFamily="18" charset="0"/>
                        </a:rPr>
                        <a:t>≥ -95 </a:t>
                      </a:r>
                      <a:r>
                        <a:rPr lang="es-AR" sz="1800" b="0" i="0" u="none" strike="noStrike" kern="1200" baseline="0" noProof="0" dirty="0" err="1" smtClean="0">
                          <a:solidFill>
                            <a:schemeClr val="tx1"/>
                          </a:solidFill>
                          <a:latin typeface="Times New Roman" panose="02020603050405020304" pitchFamily="18" charset="0"/>
                          <a:ea typeface="+mn-ea"/>
                          <a:cs typeface="Times New Roman" panose="02020603050405020304" pitchFamily="18" charset="0"/>
                        </a:rPr>
                        <a:t>dBm</a:t>
                      </a:r>
                      <a:r>
                        <a:rPr lang="es-AR" sz="1800" b="0" i="0" u="none" strike="noStrike" kern="1200" baseline="0" noProof="0" dirty="0" smtClean="0">
                          <a:solidFill>
                            <a:schemeClr val="tx1"/>
                          </a:solidFill>
                          <a:latin typeface="Times New Roman" panose="02020603050405020304" pitchFamily="18" charset="0"/>
                          <a:ea typeface="+mn-ea"/>
                          <a:cs typeface="Times New Roman" panose="02020603050405020304" pitchFamily="18" charset="0"/>
                        </a:rPr>
                        <a:t>. </a:t>
                      </a:r>
                      <a:endParaRPr lang="es-AR" sz="1800" noProof="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800" b="0" i="0" u="none" strike="noStrike" kern="1200" baseline="0" noProof="0" dirty="0" smtClean="0">
                          <a:solidFill>
                            <a:schemeClr val="tx1"/>
                          </a:solidFill>
                          <a:latin typeface="Times New Roman" panose="02020603050405020304" pitchFamily="18" charset="0"/>
                          <a:ea typeface="+mn-ea"/>
                          <a:cs typeface="Times New Roman" panose="02020603050405020304" pitchFamily="18" charset="0"/>
                        </a:rPr>
                        <a:t>La verificación del área de cobertura del servicio depende del plan de cobertura del Operador</a:t>
                      </a:r>
                      <a:endParaRPr lang="es-AR" sz="1800" noProof="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bl>
          </a:graphicData>
        </a:graphic>
      </p:graphicFrame>
      <p:sp>
        <p:nvSpPr>
          <p:cNvPr id="4" name="Date Placeholder 3"/>
          <p:cNvSpPr>
            <a:spLocks noGrp="1"/>
          </p:cNvSpPr>
          <p:nvPr>
            <p:ph type="dt" sz="half" idx="10"/>
          </p:nvPr>
        </p:nvSpPr>
        <p:spPr>
          <a:xfrm>
            <a:off x="99875" y="6589713"/>
            <a:ext cx="3609975" cy="268287"/>
          </a:xfrm>
        </p:spPr>
        <p:txBody>
          <a:bodyPr/>
          <a:lstStyle/>
          <a:p>
            <a:pPr>
              <a:defRPr/>
            </a:pPr>
            <a:r>
              <a:rPr lang="en-US" altLang="en-US" b="1" dirty="0">
                <a:solidFill>
                  <a:schemeClr val="bg2"/>
                </a:solidFill>
                <a:latin typeface="Times New Roman" pitchFamily="18" charset="0"/>
                <a:cs typeface="Times New Roman" pitchFamily="18" charset="0"/>
              </a:rPr>
              <a:t>Buenos Aires, Argentina, 24-25 </a:t>
            </a:r>
            <a:r>
              <a:rPr lang="en-US" altLang="en-US" b="1" dirty="0" smtClean="0">
                <a:solidFill>
                  <a:schemeClr val="bg2"/>
                </a:solidFill>
                <a:latin typeface="Times New Roman" pitchFamily="18" charset="0"/>
                <a:cs typeface="Times New Roman" pitchFamily="18" charset="0"/>
              </a:rPr>
              <a:t>de </a:t>
            </a:r>
            <a:r>
              <a:rPr lang="en-US" altLang="en-US" b="1" dirty="0" err="1" smtClean="0">
                <a:solidFill>
                  <a:schemeClr val="bg2"/>
                </a:solidFill>
                <a:latin typeface="Times New Roman" pitchFamily="18" charset="0"/>
                <a:cs typeface="Times New Roman" pitchFamily="18" charset="0"/>
              </a:rPr>
              <a:t>julio</a:t>
            </a:r>
            <a:r>
              <a:rPr lang="en-US" altLang="en-US" b="1" dirty="0" smtClean="0">
                <a:solidFill>
                  <a:schemeClr val="bg2"/>
                </a:solidFill>
                <a:latin typeface="Times New Roman" pitchFamily="18" charset="0"/>
                <a:cs typeface="Times New Roman" pitchFamily="18" charset="0"/>
              </a:rPr>
              <a:t> de 2014</a:t>
            </a:r>
            <a:endParaRPr lang="en-US" altLang="en-US" dirty="0"/>
          </a:p>
        </p:txBody>
      </p:sp>
    </p:spTree>
    <p:extLst>
      <p:ext uri="{BB962C8B-B14F-4D97-AF65-F5344CB8AC3E}">
        <p14:creationId xmlns:p14="http://schemas.microsoft.com/office/powerpoint/2010/main" val="485152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itchFamily="18" charset="0"/>
                <a:cs typeface="Times New Roman" pitchFamily="18" charset="0"/>
              </a:rPr>
              <a:t>PARÁMETROS DE CALIDAD DE SERVICIO (Cont</a:t>
            </a:r>
            <a:r>
              <a:rPr lang="en-GB" dirty="0">
                <a:latin typeface="Times New Roman" pitchFamily="18" charset="0"/>
                <a:cs typeface="Times New Roman" pitchFamily="18" charset="0"/>
              </a:rPr>
              <a:t>…)</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62069343"/>
              </p:ext>
            </p:extLst>
          </p:nvPr>
        </p:nvGraphicFramePr>
        <p:xfrm>
          <a:off x="172278" y="1600200"/>
          <a:ext cx="8812696" cy="4361953"/>
        </p:xfrm>
        <a:graphic>
          <a:graphicData uri="http://schemas.openxmlformats.org/drawingml/2006/table">
            <a:tbl>
              <a:tblPr firstRow="1" bandRow="1">
                <a:tableStyleId>{21E4AEA4-8DFA-4A89-87EB-49C32662AFE0}</a:tableStyleId>
              </a:tblPr>
              <a:tblGrid>
                <a:gridCol w="2126020"/>
                <a:gridCol w="6686676"/>
              </a:tblGrid>
              <a:tr h="734833">
                <a:tc>
                  <a:txBody>
                    <a:bodyPr/>
                    <a:lstStyle/>
                    <a:p>
                      <a:pPr algn="l"/>
                      <a:r>
                        <a:rPr lang="es-AR" sz="2000" noProof="0" dirty="0" err="1" smtClean="0">
                          <a:latin typeface="Times New Roman" panose="02020603050405020304" pitchFamily="18" charset="0"/>
                          <a:cs typeface="Times New Roman" panose="02020603050405020304" pitchFamily="18" charset="0"/>
                        </a:rPr>
                        <a:t>KPIs</a:t>
                      </a:r>
                      <a:r>
                        <a:rPr lang="es-AR" sz="2000" baseline="0" noProof="0" dirty="0" smtClean="0">
                          <a:latin typeface="Times New Roman" panose="02020603050405020304" pitchFamily="18" charset="0"/>
                          <a:cs typeface="Times New Roman" panose="02020603050405020304" pitchFamily="18" charset="0"/>
                        </a:rPr>
                        <a:t> para los SMS</a:t>
                      </a:r>
                      <a:endParaRPr lang="es-AR" sz="2000" noProof="0" dirty="0">
                        <a:latin typeface="Times New Roman" panose="02020603050405020304" pitchFamily="18" charset="0"/>
                        <a:cs typeface="Times New Roman" panose="02020603050405020304" pitchFamily="18" charset="0"/>
                      </a:endParaRPr>
                    </a:p>
                  </a:txBody>
                  <a:tcPr/>
                </a:tc>
                <a:tc>
                  <a:txBody>
                    <a:bodyPr/>
                    <a:lstStyle/>
                    <a:p>
                      <a:pPr algn="just"/>
                      <a:r>
                        <a:rPr lang="es-AR" sz="2000" noProof="0" smtClean="0">
                          <a:latin typeface="Times New Roman" panose="02020603050405020304" pitchFamily="18" charset="0"/>
                          <a:cs typeface="Times New Roman" panose="02020603050405020304" pitchFamily="18" charset="0"/>
                        </a:rPr>
                        <a:t>Definiciones</a:t>
                      </a:r>
                      <a:endParaRPr lang="es-AR" sz="2000" noProof="0">
                        <a:latin typeface="Times New Roman" panose="02020603050405020304" pitchFamily="18" charset="0"/>
                        <a:cs typeface="Times New Roman" panose="02020603050405020304" pitchFamily="18" charset="0"/>
                      </a:endParaRPr>
                    </a:p>
                  </a:txBody>
                  <a:tcPr/>
                </a:tc>
              </a:tr>
              <a:tr h="734833">
                <a:tc>
                  <a:txBody>
                    <a:bodyPr/>
                    <a:lstStyle/>
                    <a:p>
                      <a:pPr algn="l"/>
                      <a:r>
                        <a:rPr lang="es-AR" sz="2000" u="none" strike="noStrike" kern="1200" baseline="0" noProof="0" smtClean="0">
                          <a:latin typeface="Times New Roman" panose="02020603050405020304" pitchFamily="18" charset="0"/>
                          <a:cs typeface="Times New Roman" panose="02020603050405020304" pitchFamily="18" charset="0"/>
                        </a:rPr>
                        <a:t>Accesibilidad al servicio SMS</a:t>
                      </a:r>
                      <a:endParaRPr lang="es-AR" sz="2000" noProof="0">
                        <a:latin typeface="Times New Roman" panose="02020603050405020304" pitchFamily="18" charset="0"/>
                        <a:cs typeface="Times New Roman" panose="02020603050405020304" pitchFamily="18" charset="0"/>
                      </a:endParaRPr>
                    </a:p>
                  </a:txBody>
                  <a:tcPr/>
                </a:tc>
                <a:tc>
                  <a:txBody>
                    <a:bodyPr/>
                    <a:lstStyle/>
                    <a:p>
                      <a:pPr algn="just"/>
                      <a:r>
                        <a:rPr lang="es-AR" sz="2000" u="none" strike="noStrike" kern="1200" baseline="0" noProof="0" dirty="0" smtClean="0">
                          <a:latin typeface="Times New Roman" panose="02020603050405020304" pitchFamily="18" charset="0"/>
                          <a:cs typeface="Times New Roman" panose="02020603050405020304" pitchFamily="18" charset="0"/>
                        </a:rPr>
                        <a:t>La accesibilidad del servicio de SMS indica la probabilidad de que el usuario final pueda acceder al SMS cuando lo solicite si figura disponible en la pantalla del indicador de red en el equipo de usuario.</a:t>
                      </a:r>
                      <a:endParaRPr lang="es-AR" sz="2000" noProof="0" dirty="0">
                        <a:latin typeface="Times New Roman" panose="02020603050405020304" pitchFamily="18" charset="0"/>
                        <a:cs typeface="Times New Roman" panose="02020603050405020304" pitchFamily="18" charset="0"/>
                      </a:endParaRPr>
                    </a:p>
                  </a:txBody>
                  <a:tcPr/>
                </a:tc>
              </a:tr>
              <a:tr h="734833">
                <a:tc>
                  <a:txBody>
                    <a:bodyPr/>
                    <a:lstStyle/>
                    <a:p>
                      <a:pPr algn="l"/>
                      <a:r>
                        <a:rPr lang="es-AR" sz="2000" u="none" strike="noStrike" kern="1200" baseline="0" noProof="0" smtClean="0">
                          <a:latin typeface="Times New Roman" panose="02020603050405020304" pitchFamily="18" charset="0"/>
                          <a:cs typeface="Times New Roman" panose="02020603050405020304" pitchFamily="18" charset="0"/>
                        </a:rPr>
                        <a:t>Tasa de completamiento de SMS</a:t>
                      </a:r>
                      <a:endParaRPr lang="es-AR" sz="2000" noProof="0">
                        <a:latin typeface="Times New Roman" panose="02020603050405020304" pitchFamily="18" charset="0"/>
                        <a:cs typeface="Times New Roman" panose="02020603050405020304" pitchFamily="18" charset="0"/>
                      </a:endParaRPr>
                    </a:p>
                  </a:txBody>
                  <a:tcPr/>
                </a:tc>
                <a:tc>
                  <a:txBody>
                    <a:bodyPr/>
                    <a:lstStyle/>
                    <a:p>
                      <a:pPr algn="just"/>
                      <a:r>
                        <a:rPr lang="es-AR" sz="2000" u="none" strike="noStrike" kern="1200" baseline="0" noProof="0" dirty="0" smtClean="0">
                          <a:latin typeface="Times New Roman" panose="02020603050405020304" pitchFamily="18" charset="0"/>
                          <a:cs typeface="Times New Roman" panose="02020603050405020304" pitchFamily="18" charset="0"/>
                        </a:rPr>
                        <a:t>La tasa de Completamiento de SMS es la relación de los mensajes recibidos y enviados con éxito desde el EU (equipo del usuario) que lo envió al EU receptor, excluyendo los mensajes recibidos por duplicado y los mensajes erróneos.</a:t>
                      </a:r>
                      <a:endParaRPr lang="es-AR" sz="2000" noProof="0" dirty="0">
                        <a:latin typeface="Times New Roman" panose="02020603050405020304" pitchFamily="18" charset="0"/>
                        <a:cs typeface="Times New Roman" panose="02020603050405020304" pitchFamily="18" charset="0"/>
                      </a:endParaRPr>
                    </a:p>
                  </a:txBody>
                  <a:tcPr/>
                </a:tc>
              </a:tr>
              <a:tr h="734833">
                <a:tc>
                  <a:txBody>
                    <a:bodyPr/>
                    <a:lstStyle/>
                    <a:p>
                      <a:pPr algn="l"/>
                      <a:r>
                        <a:rPr lang="es-AR" sz="2000" u="none" strike="noStrike" kern="1200" baseline="0" noProof="0" smtClean="0">
                          <a:latin typeface="Times New Roman" panose="02020603050405020304" pitchFamily="18" charset="0"/>
                          <a:cs typeface="Times New Roman" panose="02020603050405020304" pitchFamily="18" charset="0"/>
                        </a:rPr>
                        <a:t>Tiempo[s] de entrega de SMS extremo a extremo</a:t>
                      </a:r>
                      <a:endParaRPr lang="es-AR" sz="2000" noProof="0">
                        <a:latin typeface="Times New Roman" panose="02020603050405020304" pitchFamily="18" charset="0"/>
                        <a:cs typeface="Times New Roman" panose="02020603050405020304" pitchFamily="18" charset="0"/>
                      </a:endParaRPr>
                    </a:p>
                  </a:txBody>
                  <a:tcPr/>
                </a:tc>
                <a:tc>
                  <a:txBody>
                    <a:bodyPr/>
                    <a:lstStyle/>
                    <a:p>
                      <a:pPr algn="just"/>
                      <a:r>
                        <a:rPr lang="es-AR" sz="2000" u="none" strike="noStrike" kern="1200" baseline="0" noProof="0" dirty="0" smtClean="0">
                          <a:latin typeface="Times New Roman" panose="02020603050405020304" pitchFamily="18" charset="0"/>
                          <a:cs typeface="Times New Roman" panose="02020603050405020304" pitchFamily="18" charset="0"/>
                        </a:rPr>
                        <a:t>Plazo de entrega de SMS de extremo a extremo es el período de tiempo entre el envío de un mensaje corto a la red y la recepción de ese mismo mensaje corto por otro EU.</a:t>
                      </a:r>
                      <a:endParaRPr lang="es-AR" sz="2000" noProof="0" dirty="0">
                        <a:latin typeface="Times New Roman" panose="02020603050405020304" pitchFamily="18" charset="0"/>
                        <a:cs typeface="Times New Roman" panose="02020603050405020304" pitchFamily="18" charset="0"/>
                      </a:endParaRPr>
                    </a:p>
                  </a:txBody>
                  <a:tcPr/>
                </a:tc>
              </a:tr>
            </a:tbl>
          </a:graphicData>
        </a:graphic>
      </p:graphicFrame>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24-25 </a:t>
            </a:r>
            <a:r>
              <a:rPr lang="en-US" altLang="en-US" b="1" dirty="0" smtClean="0">
                <a:solidFill>
                  <a:schemeClr val="bg2"/>
                </a:solidFill>
                <a:latin typeface="Times New Roman" pitchFamily="18" charset="0"/>
                <a:cs typeface="Times New Roman" pitchFamily="18" charset="0"/>
              </a:rPr>
              <a:t>de </a:t>
            </a:r>
            <a:r>
              <a:rPr lang="en-US" altLang="en-US" b="1" dirty="0" err="1" smtClean="0">
                <a:solidFill>
                  <a:schemeClr val="bg2"/>
                </a:solidFill>
                <a:latin typeface="Times New Roman" pitchFamily="18" charset="0"/>
                <a:cs typeface="Times New Roman" pitchFamily="18" charset="0"/>
              </a:rPr>
              <a:t>julio</a:t>
            </a:r>
            <a:r>
              <a:rPr lang="en-US" altLang="en-US" b="1" dirty="0" smtClean="0">
                <a:solidFill>
                  <a:schemeClr val="bg2"/>
                </a:solidFill>
                <a:latin typeface="Times New Roman" pitchFamily="18" charset="0"/>
                <a:cs typeface="Times New Roman" pitchFamily="18" charset="0"/>
              </a:rPr>
              <a:t> de 2014</a:t>
            </a:r>
            <a:endParaRPr lang="en-US" altLang="en-US" dirty="0"/>
          </a:p>
        </p:txBody>
      </p:sp>
    </p:spTree>
    <p:extLst>
      <p:ext uri="{BB962C8B-B14F-4D97-AF65-F5344CB8AC3E}">
        <p14:creationId xmlns:p14="http://schemas.microsoft.com/office/powerpoint/2010/main" val="30631097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itchFamily="18" charset="0"/>
                <a:cs typeface="Times New Roman" pitchFamily="18" charset="0"/>
              </a:rPr>
              <a:t>PARÁMETROS DE CALIDAD DE SERVICIO (Cont</a:t>
            </a:r>
            <a:r>
              <a:rPr lang="en-GB" dirty="0">
                <a:latin typeface="Times New Roman" pitchFamily="18" charset="0"/>
                <a:cs typeface="Times New Roman" pitchFamily="18" charset="0"/>
              </a:rPr>
              <a:t>…)</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04012624"/>
              </p:ext>
            </p:extLst>
          </p:nvPr>
        </p:nvGraphicFramePr>
        <p:xfrm>
          <a:off x="185530" y="1272211"/>
          <a:ext cx="8799444" cy="5155862"/>
        </p:xfrm>
        <a:graphic>
          <a:graphicData uri="http://schemas.openxmlformats.org/drawingml/2006/table">
            <a:tbl>
              <a:tblPr firstRow="1" bandRow="1">
                <a:tableStyleId>{21E4AEA4-8DFA-4A89-87EB-49C32662AFE0}</a:tableStyleId>
              </a:tblPr>
              <a:tblGrid>
                <a:gridCol w="2862470"/>
                <a:gridCol w="5936974"/>
              </a:tblGrid>
              <a:tr h="655164">
                <a:tc>
                  <a:txBody>
                    <a:bodyPr/>
                    <a:lstStyle/>
                    <a:p>
                      <a:pPr algn="l"/>
                      <a:r>
                        <a:rPr lang="es-AR" sz="1700" baseline="0" noProof="0" dirty="0" err="1" smtClean="0">
                          <a:latin typeface="Times New Roman" panose="02020603050405020304" pitchFamily="18" charset="0"/>
                          <a:cs typeface="Times New Roman" panose="02020603050405020304" pitchFamily="18" charset="0"/>
                        </a:rPr>
                        <a:t>KPIs</a:t>
                      </a:r>
                      <a:r>
                        <a:rPr lang="es-AR" sz="1700" baseline="0" noProof="0" dirty="0" smtClean="0">
                          <a:latin typeface="Times New Roman" panose="02020603050405020304" pitchFamily="18" charset="0"/>
                          <a:cs typeface="Times New Roman" panose="02020603050405020304" pitchFamily="18" charset="0"/>
                        </a:rPr>
                        <a:t>  para los Servicios de datos </a:t>
                      </a:r>
                      <a:endParaRPr lang="es-AR" sz="1700" noProof="0" dirty="0">
                        <a:latin typeface="Times New Roman" panose="02020603050405020304" pitchFamily="18" charset="0"/>
                        <a:cs typeface="Times New Roman" panose="02020603050405020304" pitchFamily="18" charset="0"/>
                      </a:endParaRPr>
                    </a:p>
                  </a:txBody>
                  <a:tcPr/>
                </a:tc>
                <a:tc>
                  <a:txBody>
                    <a:bodyPr/>
                    <a:lstStyle/>
                    <a:p>
                      <a:pPr algn="l"/>
                      <a:r>
                        <a:rPr lang="es-AR" sz="1700" noProof="0" smtClean="0">
                          <a:latin typeface="Times New Roman" panose="02020603050405020304" pitchFamily="18" charset="0"/>
                          <a:cs typeface="Times New Roman" panose="02020603050405020304" pitchFamily="18" charset="0"/>
                        </a:rPr>
                        <a:t>Definiciones</a:t>
                      </a:r>
                      <a:endParaRPr lang="es-AR" sz="1700" noProof="0">
                        <a:latin typeface="Times New Roman" panose="02020603050405020304" pitchFamily="18" charset="0"/>
                        <a:cs typeface="Times New Roman" panose="02020603050405020304" pitchFamily="18" charset="0"/>
                      </a:endParaRPr>
                    </a:p>
                  </a:txBody>
                  <a:tcPr/>
                </a:tc>
              </a:tr>
              <a:tr h="688249">
                <a:tc>
                  <a:txBody>
                    <a:bodyPr/>
                    <a:lstStyle/>
                    <a:p>
                      <a:pPr algn="l"/>
                      <a:r>
                        <a:rPr lang="es-AR" sz="1700" u="none" strike="noStrike" kern="1200" baseline="0" noProof="0" dirty="0" smtClean="0">
                          <a:latin typeface="Times New Roman" panose="02020603050405020304" pitchFamily="18" charset="0"/>
                          <a:cs typeface="Times New Roman" panose="02020603050405020304" pitchFamily="18" charset="0"/>
                        </a:rPr>
                        <a:t>Tasa de fallas al adjuntar datos</a:t>
                      </a:r>
                      <a:endParaRPr lang="es-AR" sz="1700" u="none" strike="noStrike" kern="1200" baseline="0" noProof="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700" u="none" strike="noStrike" kern="1200" baseline="0" noProof="0" dirty="0" smtClean="0">
                          <a:latin typeface="Times New Roman" panose="02020603050405020304" pitchFamily="18" charset="0"/>
                          <a:cs typeface="Times New Roman" panose="02020603050405020304" pitchFamily="18" charset="0"/>
                        </a:rPr>
                        <a:t>La tasa de fallas al adjuntar datos indica la probabilidad de que un abonado no pueda conectarse a la red de Conmutación de Paquetes.</a:t>
                      </a:r>
                      <a:endParaRPr lang="es-AR" sz="1700" b="0" i="0" u="none" strike="noStrike" kern="1200" baseline="0" noProof="0" dirty="0" smtClean="0">
                        <a:solidFill>
                          <a:schemeClr val="dk1"/>
                        </a:solidFill>
                        <a:latin typeface="Times New Roman" panose="02020603050405020304" pitchFamily="18" charset="0"/>
                        <a:ea typeface="+mn-ea"/>
                        <a:cs typeface="Times New Roman" panose="02020603050405020304" pitchFamily="18" charset="0"/>
                      </a:endParaRPr>
                    </a:p>
                  </a:txBody>
                  <a:tcPr/>
                </a:tc>
              </a:tr>
              <a:tr h="688249">
                <a:tc>
                  <a:txBody>
                    <a:bodyPr/>
                    <a:lstStyle/>
                    <a:p>
                      <a:r>
                        <a:rPr lang="es-AR" sz="1700" u="none" strike="noStrike" kern="1200" baseline="0" noProof="0" dirty="0" smtClean="0">
                          <a:latin typeface="Times New Roman" panose="02020603050405020304" pitchFamily="18" charset="0"/>
                          <a:cs typeface="Times New Roman" panose="02020603050405020304" pitchFamily="18" charset="0"/>
                        </a:rPr>
                        <a:t>Tiempo requerido para que se adjunten los datos</a:t>
                      </a:r>
                      <a:endParaRPr lang="es-AR" sz="1700" u="none" strike="noStrike" kern="1200" baseline="0" noProof="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700" u="none" strike="noStrike" kern="1200" baseline="0" noProof="0" dirty="0" smtClean="0">
                          <a:latin typeface="Times New Roman" panose="02020603050405020304" pitchFamily="18" charset="0"/>
                          <a:cs typeface="Times New Roman" panose="02020603050405020304" pitchFamily="18" charset="0"/>
                        </a:rPr>
                        <a:t>El tiempo requerido para que se adjunten los datos describe</a:t>
                      </a:r>
                      <a:r>
                        <a:rPr lang="es-AR" sz="1700" u="none" strike="noStrike" kern="1200" baseline="0" noProof="0" dirty="0" smtClean="0">
                          <a:solidFill>
                            <a:schemeClr val="dk1"/>
                          </a:solidFill>
                          <a:latin typeface="Times New Roman" panose="02020603050405020304" pitchFamily="18" charset="0"/>
                          <a:ea typeface="+mn-ea"/>
                          <a:cs typeface="Times New Roman" panose="02020603050405020304" pitchFamily="18" charset="0"/>
                        </a:rPr>
                        <a:t> e</a:t>
                      </a:r>
                      <a:r>
                        <a:rPr lang="es-AR" sz="1700" u="none" strike="noStrike" kern="1200" baseline="0" noProof="0" dirty="0" smtClean="0">
                          <a:latin typeface="Times New Roman" panose="02020603050405020304" pitchFamily="18" charset="0"/>
                          <a:cs typeface="Times New Roman" panose="02020603050405020304" pitchFamily="18" charset="0"/>
                        </a:rPr>
                        <a:t>l período de tiempo necesario para que se adjunten a la red de Conmutación de Paquetes. </a:t>
                      </a:r>
                      <a:endParaRPr lang="es-AR" sz="1700" noProof="0" dirty="0">
                        <a:latin typeface="Times New Roman" panose="02020603050405020304" pitchFamily="18" charset="0"/>
                        <a:cs typeface="Times New Roman" panose="02020603050405020304" pitchFamily="18" charset="0"/>
                      </a:endParaRPr>
                    </a:p>
                  </a:txBody>
                  <a:tcPr/>
                </a:tc>
              </a:tr>
              <a:tr h="1278177">
                <a:tc>
                  <a:txBody>
                    <a:bodyPr/>
                    <a:lstStyle/>
                    <a:p>
                      <a:pPr algn="l"/>
                      <a:r>
                        <a:rPr lang="es-AR" sz="1700" u="none" strike="noStrike" kern="1200" baseline="0" noProof="0" dirty="0" smtClean="0">
                          <a:latin typeface="Times New Roman" panose="02020603050405020304" pitchFamily="18" charset="0"/>
                          <a:cs typeface="Times New Roman" panose="02020603050405020304" pitchFamily="18" charset="0"/>
                        </a:rPr>
                        <a:t>Tasa de fallas de activación en un contexto PDP (Protocolo de Datos por Paquete)</a:t>
                      </a:r>
                      <a:endParaRPr lang="es-AR" sz="1700" u="none" strike="noStrike" kern="1200" baseline="0" noProof="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a:r>
                        <a:rPr lang="es-AR" sz="1700" u="none" strike="noStrike" kern="1200" baseline="0" noProof="0" dirty="0" smtClean="0">
                          <a:latin typeface="Times New Roman" panose="02020603050405020304" pitchFamily="18" charset="0"/>
                          <a:cs typeface="Times New Roman" panose="02020603050405020304" pitchFamily="18" charset="0"/>
                        </a:rPr>
                        <a:t>La tasa de fallas de activación en un contexto PDP denota la probabilidad de que no pueda activarse un contexto PDP. Es la proporción de intentos de activación infructuosos en un contexto PDP y la cantidad total de intentos de activación en un contexto PDP.</a:t>
                      </a:r>
                      <a:endParaRPr lang="es-AR" sz="1700" b="0" i="0" u="none" strike="noStrike" kern="1200" baseline="0" noProof="0" dirty="0" smtClean="0">
                        <a:solidFill>
                          <a:schemeClr val="dk1"/>
                        </a:solidFill>
                        <a:latin typeface="Times New Roman" panose="02020603050405020304" pitchFamily="18" charset="0"/>
                        <a:ea typeface="+mn-ea"/>
                        <a:cs typeface="Times New Roman" panose="02020603050405020304" pitchFamily="18" charset="0"/>
                      </a:endParaRPr>
                    </a:p>
                  </a:txBody>
                  <a:tcPr/>
                </a:tc>
              </a:tr>
              <a:tr h="688249">
                <a:tc>
                  <a:txBody>
                    <a:bodyPr/>
                    <a:lstStyle/>
                    <a:p>
                      <a:pPr algn="l"/>
                      <a:r>
                        <a:rPr lang="es-AR" sz="1700" u="none" strike="noStrike" kern="1200" baseline="0" noProof="0" dirty="0" smtClean="0">
                          <a:latin typeface="Times New Roman" panose="02020603050405020304" pitchFamily="18" charset="0"/>
                          <a:cs typeface="Times New Roman" panose="02020603050405020304" pitchFamily="18" charset="0"/>
                        </a:rPr>
                        <a:t>Tiempo de activación en un contexto PDP</a:t>
                      </a:r>
                      <a:endParaRPr lang="es-AR" sz="1700" noProof="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700" u="none" strike="noStrike" kern="1200" baseline="0" noProof="0" dirty="0" smtClean="0">
                          <a:latin typeface="Times New Roman" panose="02020603050405020304" pitchFamily="18" charset="0"/>
                          <a:cs typeface="Times New Roman" panose="02020603050405020304" pitchFamily="18" charset="0"/>
                        </a:rPr>
                        <a:t>El tiempo de activación en un contexto PDP describe el período de tiempo necesario para activar un contexto PDP.</a:t>
                      </a:r>
                      <a:endParaRPr lang="es-AR" sz="1700" noProof="0" dirty="0" smtClean="0">
                        <a:latin typeface="Times New Roman" panose="02020603050405020304" pitchFamily="18" charset="0"/>
                        <a:cs typeface="Times New Roman" panose="02020603050405020304" pitchFamily="18" charset="0"/>
                      </a:endParaRPr>
                    </a:p>
                  </a:txBody>
                  <a:tcPr/>
                </a:tc>
              </a:tr>
              <a:tr h="688249">
                <a:tc>
                  <a:txBody>
                    <a:bodyPr/>
                    <a:lstStyle/>
                    <a:p>
                      <a:pPr algn="l"/>
                      <a:r>
                        <a:rPr lang="es-AR" sz="1700" u="none" strike="noStrike" kern="1200" baseline="0" noProof="0" dirty="0" smtClean="0">
                          <a:latin typeface="Times New Roman" panose="02020603050405020304" pitchFamily="18" charset="0"/>
                          <a:cs typeface="Times New Roman" panose="02020603050405020304" pitchFamily="18" charset="0"/>
                        </a:rPr>
                        <a:t>Tasa de corte en un contexto PDP</a:t>
                      </a:r>
                      <a:endParaRPr lang="es-AR" sz="1700" noProof="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700" u="none" strike="noStrike" kern="1200" baseline="0" noProof="0" dirty="0" smtClean="0">
                          <a:latin typeface="Times New Roman" panose="02020603050405020304" pitchFamily="18" charset="0"/>
                          <a:cs typeface="Times New Roman" panose="02020603050405020304" pitchFamily="18" charset="0"/>
                        </a:rPr>
                        <a:t>La tasa de corte en un contexto PDP denota la probabilidad de que un contexto PDP sea desactivado sin haber sido iniciado. </a:t>
                      </a:r>
                      <a:endParaRPr lang="es-AR" sz="1700" noProof="0" dirty="0">
                        <a:latin typeface="Times New Roman" panose="02020603050405020304" pitchFamily="18" charset="0"/>
                        <a:cs typeface="Times New Roman" panose="02020603050405020304" pitchFamily="18" charset="0"/>
                      </a:endParaRPr>
                    </a:p>
                  </a:txBody>
                  <a:tcPr/>
                </a:tc>
              </a:tr>
            </a:tbl>
          </a:graphicData>
        </a:graphic>
      </p:graphicFrame>
      <p:sp>
        <p:nvSpPr>
          <p:cNvPr id="4" name="Date Placeholder 3"/>
          <p:cNvSpPr>
            <a:spLocks noGrp="1"/>
          </p:cNvSpPr>
          <p:nvPr>
            <p:ph type="dt" sz="half" idx="10"/>
          </p:nvPr>
        </p:nvSpPr>
        <p:spPr>
          <a:xfrm>
            <a:off x="166136" y="6589713"/>
            <a:ext cx="3609975" cy="268287"/>
          </a:xfrm>
        </p:spPr>
        <p:txBody>
          <a:bodyPr/>
          <a:lstStyle/>
          <a:p>
            <a:pPr>
              <a:defRPr/>
            </a:pPr>
            <a:r>
              <a:rPr lang="en-US" altLang="en-US" b="1" dirty="0">
                <a:solidFill>
                  <a:schemeClr val="bg2"/>
                </a:solidFill>
                <a:latin typeface="Times New Roman" pitchFamily="18" charset="0"/>
                <a:cs typeface="Times New Roman" pitchFamily="18" charset="0"/>
              </a:rPr>
              <a:t>Buenos Aires, Argentina, 24-25 </a:t>
            </a:r>
            <a:r>
              <a:rPr lang="en-US" altLang="en-US" b="1" dirty="0" smtClean="0">
                <a:solidFill>
                  <a:schemeClr val="bg2"/>
                </a:solidFill>
                <a:latin typeface="Times New Roman" pitchFamily="18" charset="0"/>
                <a:cs typeface="Times New Roman" pitchFamily="18" charset="0"/>
              </a:rPr>
              <a:t>de </a:t>
            </a:r>
            <a:r>
              <a:rPr lang="en-US" altLang="en-US" b="1" dirty="0" err="1" smtClean="0">
                <a:solidFill>
                  <a:schemeClr val="bg2"/>
                </a:solidFill>
                <a:latin typeface="Times New Roman" pitchFamily="18" charset="0"/>
                <a:cs typeface="Times New Roman" pitchFamily="18" charset="0"/>
              </a:rPr>
              <a:t>julio</a:t>
            </a:r>
            <a:r>
              <a:rPr lang="en-US" altLang="en-US" b="1" dirty="0" smtClean="0">
                <a:solidFill>
                  <a:schemeClr val="bg2"/>
                </a:solidFill>
                <a:latin typeface="Times New Roman" pitchFamily="18" charset="0"/>
                <a:cs typeface="Times New Roman" pitchFamily="18" charset="0"/>
              </a:rPr>
              <a:t> de 2014</a:t>
            </a:r>
            <a:endParaRPr lang="en-US" altLang="en-US" dirty="0"/>
          </a:p>
          <a:p>
            <a:pPr>
              <a:defRPr/>
            </a:pPr>
            <a:endParaRPr lang="en-US" altLang="en-US" dirty="0"/>
          </a:p>
        </p:txBody>
      </p:sp>
    </p:spTree>
    <p:extLst>
      <p:ext uri="{BB962C8B-B14F-4D97-AF65-F5344CB8AC3E}">
        <p14:creationId xmlns:p14="http://schemas.microsoft.com/office/powerpoint/2010/main" val="2501650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07165"/>
          </a:xfrm>
        </p:spPr>
        <p:txBody>
          <a:bodyPr/>
          <a:lstStyle/>
          <a:p>
            <a:r>
              <a:rPr lang="af-ZA" dirty="0" smtClean="0">
                <a:latin typeface="Times New Roman" pitchFamily="18" charset="0"/>
                <a:cs typeface="Times New Roman" pitchFamily="18" charset="0"/>
              </a:rPr>
              <a:t>PUBLICACIÓN</a:t>
            </a:r>
            <a:endParaRPr lang="af-ZA" dirty="0">
              <a:latin typeface="Times New Roman" pitchFamily="18" charset="0"/>
              <a:cs typeface="Times New Roman" pitchFamily="18" charset="0"/>
            </a:endParaRPr>
          </a:p>
        </p:txBody>
      </p:sp>
      <p:sp>
        <p:nvSpPr>
          <p:cNvPr id="3" name="Content Placeholder 2"/>
          <p:cNvSpPr>
            <a:spLocks noGrp="1"/>
          </p:cNvSpPr>
          <p:nvPr>
            <p:ph idx="1"/>
          </p:nvPr>
        </p:nvSpPr>
        <p:spPr>
          <a:xfrm>
            <a:off x="304800" y="1391478"/>
            <a:ext cx="8382000" cy="4734685"/>
          </a:xfrm>
        </p:spPr>
        <p:txBody>
          <a:bodyPr/>
          <a:lstStyle/>
          <a:p>
            <a:pPr algn="just"/>
            <a:r>
              <a:rPr lang="es-AR" sz="2800" dirty="0" smtClean="0">
                <a:latin typeface="Times New Roman" pitchFamily="18" charset="0"/>
                <a:ea typeface="+mj-ea"/>
                <a:cs typeface="Times New Roman" pitchFamily="18" charset="0"/>
              </a:rPr>
              <a:t>Por motivos de protección del consumidor y de concientización, los resultados relacionados con la calidad de servicio derivados de la Campaña de Auditoría (drive test, encuesta de consumidores...) son publicados por los reguladores, en sus respectivos sitio/s web o publicaciones;</a:t>
            </a:r>
            <a:endParaRPr lang="af-ZA" sz="1600" dirty="0"/>
          </a:p>
        </p:txBody>
      </p:sp>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24-25 </a:t>
            </a:r>
            <a:r>
              <a:rPr lang="en-US" altLang="en-US" b="1" dirty="0" smtClean="0">
                <a:solidFill>
                  <a:schemeClr val="bg2"/>
                </a:solidFill>
                <a:latin typeface="Times New Roman" pitchFamily="18" charset="0"/>
                <a:cs typeface="Times New Roman" pitchFamily="18" charset="0"/>
              </a:rPr>
              <a:t>de </a:t>
            </a:r>
            <a:r>
              <a:rPr lang="en-US" altLang="en-US" b="1" dirty="0" err="1" smtClean="0">
                <a:solidFill>
                  <a:schemeClr val="bg2"/>
                </a:solidFill>
                <a:latin typeface="Times New Roman" pitchFamily="18" charset="0"/>
                <a:cs typeface="Times New Roman" pitchFamily="18" charset="0"/>
              </a:rPr>
              <a:t>julio</a:t>
            </a:r>
            <a:r>
              <a:rPr lang="en-US" altLang="en-US" b="1" dirty="0" smtClean="0">
                <a:solidFill>
                  <a:schemeClr val="bg2"/>
                </a:solidFill>
                <a:latin typeface="Times New Roman" pitchFamily="18" charset="0"/>
                <a:cs typeface="Times New Roman" pitchFamily="18" charset="0"/>
              </a:rPr>
              <a:t> de 2014</a:t>
            </a:r>
            <a:endParaRPr lang="en-US"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765" y="1921566"/>
            <a:ext cx="8945218" cy="1143000"/>
          </a:xfrm>
        </p:spPr>
        <p:txBody>
          <a:bodyPr/>
          <a:lstStyle/>
          <a:p>
            <a:r>
              <a:rPr lang="es-AR" dirty="0" smtClean="0">
                <a:latin typeface="Times New Roman" pitchFamily="18" charset="0"/>
                <a:cs typeface="Times New Roman" pitchFamily="18" charset="0"/>
              </a:rPr>
              <a:t>Muchas gracias por su atención</a:t>
            </a:r>
            <a:endParaRPr lang="es-AR"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24-25 </a:t>
            </a:r>
            <a:r>
              <a:rPr lang="en-US" altLang="en-US" b="1" dirty="0" smtClean="0">
                <a:solidFill>
                  <a:schemeClr val="bg2"/>
                </a:solidFill>
                <a:latin typeface="Times New Roman" pitchFamily="18" charset="0"/>
                <a:cs typeface="Times New Roman" pitchFamily="18" charset="0"/>
              </a:rPr>
              <a:t>de </a:t>
            </a:r>
            <a:r>
              <a:rPr lang="en-US" altLang="en-US" b="1" dirty="0" err="1" smtClean="0">
                <a:solidFill>
                  <a:schemeClr val="bg2"/>
                </a:solidFill>
                <a:latin typeface="Times New Roman" pitchFamily="18" charset="0"/>
                <a:cs typeface="Times New Roman" pitchFamily="18" charset="0"/>
              </a:rPr>
              <a:t>julio</a:t>
            </a:r>
            <a:r>
              <a:rPr lang="en-US" altLang="en-US" b="1" dirty="0" smtClean="0">
                <a:solidFill>
                  <a:schemeClr val="bg2"/>
                </a:solidFill>
                <a:latin typeface="Times New Roman" pitchFamily="18" charset="0"/>
                <a:cs typeface="Times New Roman" pitchFamily="18" charset="0"/>
              </a:rPr>
              <a:t> de 2014</a:t>
            </a:r>
            <a:endParaRPr lang="en-US" altLang="en-US" dirty="0"/>
          </a:p>
        </p:txBody>
      </p:sp>
    </p:spTree>
    <p:extLst>
      <p:ext uri="{BB962C8B-B14F-4D97-AF65-F5344CB8AC3E}">
        <p14:creationId xmlns:p14="http://schemas.microsoft.com/office/powerpoint/2010/main" val="414258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31763"/>
            <a:ext cx="9144000" cy="822326"/>
          </a:xfrm>
        </p:spPr>
        <p:txBody>
          <a:bodyPr/>
          <a:lstStyle/>
          <a:p>
            <a:pPr eaLnBrk="1" hangingPunct="1"/>
            <a:r>
              <a:rPr lang="en-GB" altLang="en-US" dirty="0" smtClean="0">
                <a:latin typeface="Times New Roman" pitchFamily="18" charset="0"/>
                <a:cs typeface="Times New Roman" pitchFamily="18" charset="0"/>
              </a:rPr>
              <a:t>SÍNTESIS EJECUTIVA</a:t>
            </a:r>
          </a:p>
        </p:txBody>
      </p:sp>
      <p:sp>
        <p:nvSpPr>
          <p:cNvPr id="4099" name="Content Placeholder 2"/>
          <p:cNvSpPr>
            <a:spLocks noGrp="1"/>
          </p:cNvSpPr>
          <p:nvPr>
            <p:ph idx="1"/>
          </p:nvPr>
        </p:nvSpPr>
        <p:spPr>
          <a:xfrm>
            <a:off x="317500" y="822325"/>
            <a:ext cx="8574088" cy="5273675"/>
          </a:xfrm>
        </p:spPr>
        <p:txBody>
          <a:bodyPr/>
          <a:lstStyle/>
          <a:p>
            <a:pPr algn="just" eaLnBrk="1" hangingPunct="1">
              <a:defRPr/>
            </a:pPr>
            <a:r>
              <a:rPr lang="es-AR" sz="2800" dirty="0" smtClean="0">
                <a:latin typeface="Times New Roman" pitchFamily="18" charset="0"/>
                <a:cs typeface="Times New Roman" pitchFamily="18" charset="0"/>
              </a:rPr>
              <a:t>Esta presentación se centra en el monitoreo y la aplicación de la calidad de servicio para las redes móviles desde el punto de vista regulatorio. </a:t>
            </a:r>
          </a:p>
          <a:p>
            <a:pPr algn="just" eaLnBrk="1" hangingPunct="1">
              <a:defRPr/>
            </a:pPr>
            <a:r>
              <a:rPr lang="es-AR" sz="2800" dirty="0" smtClean="0">
                <a:latin typeface="Times New Roman" pitchFamily="18" charset="0"/>
                <a:cs typeface="Times New Roman" pitchFamily="18" charset="0"/>
              </a:rPr>
              <a:t>Abarca lo siguiente:</a:t>
            </a:r>
          </a:p>
          <a:p>
            <a:pPr lvl="1" algn="just" eaLnBrk="1" hangingPunct="1">
              <a:defRPr/>
            </a:pPr>
            <a:r>
              <a:rPr lang="es-AR" sz="2400" dirty="0" smtClean="0">
                <a:latin typeface="Times New Roman" pitchFamily="18" charset="0"/>
                <a:cs typeface="Times New Roman" pitchFamily="18" charset="0"/>
              </a:rPr>
              <a:t>Finalidad de la regulación en materia de </a:t>
            </a:r>
            <a:r>
              <a:rPr lang="es-AR" sz="2400" dirty="0" err="1" smtClean="0">
                <a:latin typeface="Times New Roman" pitchFamily="18" charset="0"/>
                <a:cs typeface="Times New Roman" pitchFamily="18" charset="0"/>
              </a:rPr>
              <a:t>QoS</a:t>
            </a:r>
            <a:endParaRPr lang="es-AR" sz="2400" dirty="0" smtClean="0">
              <a:latin typeface="Times New Roman" pitchFamily="18" charset="0"/>
              <a:cs typeface="Times New Roman" pitchFamily="18" charset="0"/>
            </a:endParaRPr>
          </a:p>
          <a:p>
            <a:pPr lvl="1" algn="just" eaLnBrk="1" hangingPunct="1">
              <a:defRPr/>
            </a:pPr>
            <a:r>
              <a:rPr lang="es-AR" sz="2400" dirty="0" smtClean="0">
                <a:latin typeface="Times New Roman" pitchFamily="18" charset="0"/>
                <a:cs typeface="Times New Roman" pitchFamily="18" charset="0"/>
              </a:rPr>
              <a:t>Requerimientos para que el Regulador aplique la Calidad de Servicio</a:t>
            </a:r>
          </a:p>
          <a:p>
            <a:pPr lvl="1" algn="just" eaLnBrk="1" hangingPunct="1">
              <a:defRPr/>
            </a:pPr>
            <a:r>
              <a:rPr lang="es-AR" sz="2400" dirty="0" smtClean="0">
                <a:latin typeface="Times New Roman" pitchFamily="18" charset="0"/>
                <a:cs typeface="Times New Roman" pitchFamily="18" charset="0"/>
              </a:rPr>
              <a:t>Finalidad de auditar la </a:t>
            </a:r>
            <a:r>
              <a:rPr lang="es-AR" sz="2400" dirty="0" err="1" smtClean="0">
                <a:latin typeface="Times New Roman" pitchFamily="18" charset="0"/>
                <a:cs typeface="Times New Roman" pitchFamily="18" charset="0"/>
              </a:rPr>
              <a:t>QoS</a:t>
            </a:r>
            <a:r>
              <a:rPr lang="es-AR" sz="2400" dirty="0" smtClean="0">
                <a:latin typeface="Times New Roman" pitchFamily="18" charset="0"/>
                <a:cs typeface="Times New Roman" pitchFamily="18" charset="0"/>
              </a:rPr>
              <a:t> y métodos de auditoría</a:t>
            </a:r>
          </a:p>
          <a:p>
            <a:pPr lvl="1" algn="just" eaLnBrk="1" hangingPunct="1">
              <a:defRPr/>
            </a:pPr>
            <a:r>
              <a:rPr lang="es-AR" sz="2400" dirty="0" smtClean="0">
                <a:latin typeface="Times New Roman" pitchFamily="18" charset="0"/>
                <a:cs typeface="Times New Roman" pitchFamily="18" charset="0"/>
              </a:rPr>
              <a:t>Prerrequisitos para llevar a cabo una Campaña de Medición de la </a:t>
            </a:r>
            <a:r>
              <a:rPr lang="es-AR" sz="2400" dirty="0" err="1" smtClean="0">
                <a:latin typeface="Times New Roman" pitchFamily="18" charset="0"/>
                <a:cs typeface="Times New Roman" pitchFamily="18" charset="0"/>
              </a:rPr>
              <a:t>QoS</a:t>
            </a:r>
            <a:endParaRPr lang="es-AR" sz="2400" dirty="0" smtClean="0">
              <a:latin typeface="Times New Roman" pitchFamily="18" charset="0"/>
              <a:cs typeface="Times New Roman" pitchFamily="18" charset="0"/>
            </a:endParaRPr>
          </a:p>
          <a:p>
            <a:pPr lvl="1" algn="just" eaLnBrk="1" hangingPunct="1">
              <a:defRPr/>
            </a:pPr>
            <a:r>
              <a:rPr lang="es-AR" sz="2400" dirty="0" smtClean="0">
                <a:latin typeface="Times New Roman" pitchFamily="18" charset="0"/>
                <a:cs typeface="Times New Roman" pitchFamily="18" charset="0"/>
              </a:rPr>
              <a:t>Parámetros de </a:t>
            </a:r>
            <a:r>
              <a:rPr lang="es-AR" sz="2400" dirty="0" err="1" smtClean="0">
                <a:latin typeface="Times New Roman" pitchFamily="18" charset="0"/>
                <a:cs typeface="Times New Roman" pitchFamily="18" charset="0"/>
              </a:rPr>
              <a:t>QoS</a:t>
            </a:r>
            <a:r>
              <a:rPr lang="es-AR" sz="2400" dirty="0" smtClean="0">
                <a:latin typeface="Times New Roman" pitchFamily="18" charset="0"/>
                <a:cs typeface="Times New Roman" pitchFamily="18" charset="0"/>
              </a:rPr>
              <a:t> de algunos servicios móviles tales como voz, SMS, datos…</a:t>
            </a:r>
          </a:p>
          <a:p>
            <a:pPr lvl="1" eaLnBrk="1" hangingPunct="1">
              <a:defRPr/>
            </a:pPr>
            <a:endParaRPr lang="en-GB" sz="2000" dirty="0" smtClean="0">
              <a:latin typeface="Times New Roman" pitchFamily="18" charset="0"/>
              <a:cs typeface="Times New Roman" pitchFamily="18" charset="0"/>
            </a:endParaRPr>
          </a:p>
          <a:p>
            <a:pPr marL="457200" lvl="1" indent="0" eaLnBrk="1" hangingPunct="1">
              <a:buNone/>
              <a:defRPr/>
            </a:pPr>
            <a:endParaRPr lang="en-GB" sz="2000" dirty="0" smtClean="0">
              <a:latin typeface="Times New Roman" pitchFamily="18" charset="0"/>
              <a:cs typeface="Times New Roman" pitchFamily="18" charset="0"/>
            </a:endParaRPr>
          </a:p>
          <a:p>
            <a:pPr eaLnBrk="1" hangingPunct="1">
              <a:defRPr/>
            </a:pPr>
            <a:endParaRPr lang="en-GB" sz="2400" dirty="0" smtClean="0">
              <a:latin typeface="Times New Roman" pitchFamily="18" charset="0"/>
              <a:cs typeface="Times New Roman" pitchFamily="18" charset="0"/>
            </a:endParaRPr>
          </a:p>
          <a:p>
            <a:pPr eaLnBrk="1" hangingPunct="1">
              <a:defRPr/>
            </a:pPr>
            <a:endParaRPr lang="en-GB" sz="2400" dirty="0" smtClean="0">
              <a:latin typeface="Times New Roman" pitchFamily="18" charset="0"/>
              <a:cs typeface="Times New Roman" pitchFamily="18" charset="0"/>
            </a:endParaRPr>
          </a:p>
          <a:p>
            <a:pPr eaLnBrk="1" hangingPunct="1">
              <a:defRPr/>
            </a:pPr>
            <a:endParaRPr lang="en-GB" sz="2400" dirty="0" smtClean="0">
              <a:latin typeface="Times New Roman" pitchFamily="18" charset="0"/>
              <a:cs typeface="Times New Roman" pitchFamily="18" charset="0"/>
            </a:endParaRPr>
          </a:p>
          <a:p>
            <a:pPr marL="0" indent="0" eaLnBrk="1" hangingPunct="1">
              <a:buNone/>
              <a:defRPr/>
            </a:pPr>
            <a:endParaRPr lang="en-GB" altLang="en-US" sz="2200" dirty="0" smtClean="0">
              <a:latin typeface="Times New Roman" pitchFamily="18" charset="0"/>
              <a:cs typeface="Times New Roman" pitchFamily="18" charset="0"/>
            </a:endParaRPr>
          </a:p>
        </p:txBody>
      </p:sp>
      <p:sp>
        <p:nvSpPr>
          <p:cNvPr id="4100" name="Date Placeholder 3"/>
          <p:cNvSpPr>
            <a:spLocks noGrp="1"/>
          </p:cNvSpPr>
          <p:nvPr>
            <p:ph type="dt" sz="quarter" idx="10"/>
          </p:nvPr>
        </p:nvSpPr>
        <p:spPr>
          <a:xfrm>
            <a:off x="179388" y="6334540"/>
            <a:ext cx="4021551" cy="386936"/>
          </a:xfrm>
          <a:noFill/>
        </p:spPr>
        <p:txBody>
          <a:bodyPr/>
          <a:lstStyle/>
          <a:p>
            <a:r>
              <a:rPr lang="en-US" altLang="en-US" sz="1400" b="1" dirty="0" smtClean="0">
                <a:solidFill>
                  <a:schemeClr val="bg2"/>
                </a:solidFill>
                <a:latin typeface="Times New Roman" pitchFamily="18" charset="0"/>
                <a:cs typeface="Times New Roman" pitchFamily="18" charset="0"/>
              </a:rPr>
              <a:t>Buenos Aires, Argentina, 24-25 de </a:t>
            </a:r>
            <a:r>
              <a:rPr lang="es-AR" altLang="en-US" sz="1400" b="1" dirty="0" smtClean="0">
                <a:solidFill>
                  <a:schemeClr val="bg2"/>
                </a:solidFill>
                <a:latin typeface="Times New Roman" pitchFamily="18" charset="0"/>
                <a:cs typeface="Times New Roman" pitchFamily="18" charset="0"/>
              </a:rPr>
              <a:t>julio</a:t>
            </a:r>
            <a:r>
              <a:rPr lang="en-US" altLang="en-US" sz="1400" b="1" dirty="0" smtClean="0">
                <a:solidFill>
                  <a:schemeClr val="bg2"/>
                </a:solidFill>
                <a:latin typeface="Times New Roman" pitchFamily="18" charset="0"/>
                <a:cs typeface="Times New Roman" pitchFamily="18" charset="0"/>
              </a:rPr>
              <a:t> de 2014</a:t>
            </a:r>
            <a:endParaRPr lang="en-US" altLang="en-US" sz="1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itchFamily="18" charset="0"/>
                <a:cs typeface="Times New Roman" pitchFamily="18" charset="0"/>
              </a:rPr>
              <a:t>REGULACIÓN  DE LA CALIDAD DE SERVICIO</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a:xfrm>
            <a:off x="145774" y="1258956"/>
            <a:ext cx="8852452" cy="4893712"/>
          </a:xfrm>
        </p:spPr>
        <p:txBody>
          <a:bodyPr/>
          <a:lstStyle/>
          <a:p>
            <a:pPr algn="just"/>
            <a:r>
              <a:rPr lang="es-AR" sz="2600" dirty="0" smtClean="0">
                <a:latin typeface="Times New Roman" pitchFamily="18" charset="0"/>
                <a:cs typeface="Times New Roman" pitchFamily="18" charset="0"/>
              </a:rPr>
              <a:t>La </a:t>
            </a:r>
            <a:r>
              <a:rPr lang="es-AR" sz="2600" dirty="0" err="1" smtClean="0">
                <a:latin typeface="Times New Roman" pitchFamily="18" charset="0"/>
                <a:cs typeface="Times New Roman" pitchFamily="18" charset="0"/>
              </a:rPr>
              <a:t>QoS</a:t>
            </a:r>
            <a:r>
              <a:rPr lang="es-AR" sz="2600" dirty="0" smtClean="0">
                <a:latin typeface="Times New Roman" pitchFamily="18" charset="0"/>
                <a:cs typeface="Times New Roman" pitchFamily="18" charset="0"/>
              </a:rPr>
              <a:t> se define como el “</a:t>
            </a:r>
            <a:r>
              <a:rPr lang="es-AR" sz="2600" i="1" dirty="0" smtClean="0">
                <a:latin typeface="Times New Roman" pitchFamily="18" charset="0"/>
                <a:cs typeface="Times New Roman" pitchFamily="18" charset="0"/>
              </a:rPr>
              <a:t>Efecto colectivo del desempeño del servicio, que determina el grado de satisfacción del usuario del servicio</a:t>
            </a:r>
            <a:r>
              <a:rPr lang="es-AR" sz="2600" dirty="0" smtClean="0">
                <a:latin typeface="Times New Roman" pitchFamily="18" charset="0"/>
                <a:cs typeface="Times New Roman" pitchFamily="18" charset="0"/>
              </a:rPr>
              <a:t>” [Recomendación E.800 del UIT-T </a:t>
            </a:r>
            <a:r>
              <a:rPr lang="es-AR" sz="2600" smtClean="0">
                <a:latin typeface="Times New Roman" pitchFamily="18" charset="0"/>
                <a:cs typeface="Times New Roman" pitchFamily="18" charset="0"/>
              </a:rPr>
              <a:t>]. </a:t>
            </a:r>
            <a:endParaRPr lang="es-AR" sz="2600" dirty="0" smtClean="0">
              <a:latin typeface="Times New Roman" pitchFamily="18" charset="0"/>
              <a:cs typeface="Times New Roman" pitchFamily="18" charset="0"/>
            </a:endParaRPr>
          </a:p>
          <a:p>
            <a:pPr algn="just"/>
            <a:r>
              <a:rPr lang="es-AR" sz="2600" smtClean="0">
                <a:latin typeface="Times New Roman" pitchFamily="18" charset="0"/>
                <a:cs typeface="Times New Roman" pitchFamily="18" charset="0"/>
              </a:rPr>
              <a:t>La regulación de </a:t>
            </a:r>
            <a:r>
              <a:rPr lang="es-AR" sz="2600" dirty="0" smtClean="0">
                <a:latin typeface="Times New Roman" pitchFamily="18" charset="0"/>
                <a:cs typeface="Times New Roman" pitchFamily="18" charset="0"/>
              </a:rPr>
              <a:t>la </a:t>
            </a:r>
            <a:r>
              <a:rPr lang="es-AR" sz="2600" dirty="0" err="1" smtClean="0">
                <a:latin typeface="Times New Roman" pitchFamily="18" charset="0"/>
                <a:cs typeface="Times New Roman" pitchFamily="18" charset="0"/>
              </a:rPr>
              <a:t>QoS</a:t>
            </a:r>
            <a:r>
              <a:rPr lang="es-AR" sz="2600" dirty="0" smtClean="0">
                <a:latin typeface="Times New Roman" pitchFamily="18" charset="0"/>
                <a:cs typeface="Times New Roman" pitchFamily="18" charset="0"/>
              </a:rPr>
              <a:t> es parte de la protección </a:t>
            </a:r>
            <a:r>
              <a:rPr lang="es-AR" sz="2600" smtClean="0">
                <a:latin typeface="Times New Roman" pitchFamily="18" charset="0"/>
                <a:cs typeface="Times New Roman" pitchFamily="18" charset="0"/>
              </a:rPr>
              <a:t>del consumidor; </a:t>
            </a:r>
            <a:endParaRPr lang="es-AR" sz="2600" dirty="0" smtClean="0">
              <a:latin typeface="Times New Roman" pitchFamily="18" charset="0"/>
              <a:cs typeface="Times New Roman" pitchFamily="18" charset="0"/>
            </a:endParaRPr>
          </a:p>
          <a:p>
            <a:pPr algn="just"/>
            <a:r>
              <a:rPr lang="es-AR" sz="2600" smtClean="0">
                <a:latin typeface="Times New Roman" pitchFamily="18" charset="0"/>
                <a:cs typeface="Times New Roman" pitchFamily="18" charset="0"/>
              </a:rPr>
              <a:t>Pero la protección del consumidor es más amplia que la regulación en materia de calidad de servicio y</a:t>
            </a:r>
            <a:endParaRPr lang="es-AR" sz="2600" dirty="0" smtClean="0">
              <a:latin typeface="Times New Roman" pitchFamily="18" charset="0"/>
              <a:cs typeface="Times New Roman" pitchFamily="18" charset="0"/>
            </a:endParaRPr>
          </a:p>
          <a:p>
            <a:pPr algn="just"/>
            <a:r>
              <a:rPr lang="es-AR" sz="2600" smtClean="0">
                <a:latin typeface="Times New Roman" pitchFamily="18" charset="0"/>
                <a:cs typeface="Times New Roman" pitchFamily="18" charset="0"/>
              </a:rPr>
              <a:t>la QoS no es lo mismo que el desempeño de la red, que tiene más que ver con los estándares de la red y no con la experiencia de los usuarios.</a:t>
            </a:r>
            <a:endParaRPr lang="es-AR" sz="2600" dirty="0" smtClean="0"/>
          </a:p>
        </p:txBody>
      </p:sp>
      <p:sp>
        <p:nvSpPr>
          <p:cNvPr id="4" name="Date Placeholder 3"/>
          <p:cNvSpPr>
            <a:spLocks noGrp="1"/>
          </p:cNvSpPr>
          <p:nvPr>
            <p:ph type="dt" sz="half" idx="10"/>
          </p:nvPr>
        </p:nvSpPr>
        <p:spPr/>
        <p:txBody>
          <a:bodyPr/>
          <a:lstStyle/>
          <a:p>
            <a:r>
              <a:rPr lang="en-US" altLang="en-US" b="1" dirty="0">
                <a:solidFill>
                  <a:schemeClr val="bg2"/>
                </a:solidFill>
                <a:latin typeface="Times New Roman" pitchFamily="18" charset="0"/>
                <a:cs typeface="Times New Roman" pitchFamily="18" charset="0"/>
              </a:rPr>
              <a:t>Buenos Aires, Argentina, 24-25 </a:t>
            </a:r>
            <a:r>
              <a:rPr lang="en-US" altLang="en-US" b="1" dirty="0" smtClean="0">
                <a:solidFill>
                  <a:schemeClr val="bg2"/>
                </a:solidFill>
                <a:latin typeface="Times New Roman" pitchFamily="18" charset="0"/>
                <a:cs typeface="Times New Roman" pitchFamily="18" charset="0"/>
              </a:rPr>
              <a:t>de </a:t>
            </a:r>
            <a:r>
              <a:rPr lang="en-US" altLang="en-US" b="1" dirty="0" err="1" smtClean="0">
                <a:solidFill>
                  <a:schemeClr val="bg2"/>
                </a:solidFill>
                <a:latin typeface="Times New Roman" pitchFamily="18" charset="0"/>
                <a:cs typeface="Times New Roman" pitchFamily="18" charset="0"/>
              </a:rPr>
              <a:t>julio</a:t>
            </a:r>
            <a:r>
              <a:rPr lang="en-US" altLang="en-US" b="1" dirty="0" smtClean="0">
                <a:solidFill>
                  <a:schemeClr val="bg2"/>
                </a:solidFill>
                <a:latin typeface="Times New Roman" pitchFamily="18" charset="0"/>
                <a:cs typeface="Times New Roman" pitchFamily="18" charset="0"/>
              </a:rPr>
              <a:t> de 2014</a:t>
            </a:r>
            <a:endParaRPr lang="en-US" altLang="en-US" dirty="0">
              <a:latin typeface="Times New Roman" pitchFamily="18" charset="0"/>
              <a:cs typeface="Times New Roman" pitchFamily="18" charset="0"/>
            </a:endParaRPr>
          </a:p>
        </p:txBody>
      </p:sp>
    </p:spTree>
    <p:extLst>
      <p:ext uri="{BB962C8B-B14F-4D97-AF65-F5344CB8AC3E}">
        <p14:creationId xmlns:p14="http://schemas.microsoft.com/office/powerpoint/2010/main" val="493661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itchFamily="18" charset="0"/>
                <a:cs typeface="Times New Roman" pitchFamily="18" charset="0"/>
              </a:rPr>
              <a:t>REGULACIÓN  DE LA CALIDAD DE SERVICIO (Cont</a:t>
            </a:r>
            <a:r>
              <a:rPr lang="en-GB" dirty="0">
                <a:latin typeface="Times New Roman" pitchFamily="18" charset="0"/>
                <a:cs typeface="Times New Roman" pitchFamily="18" charset="0"/>
              </a:rPr>
              <a:t>…)</a:t>
            </a:r>
          </a:p>
        </p:txBody>
      </p:sp>
      <p:sp>
        <p:nvSpPr>
          <p:cNvPr id="3" name="Content Placeholder 2"/>
          <p:cNvSpPr>
            <a:spLocks noGrp="1"/>
          </p:cNvSpPr>
          <p:nvPr>
            <p:ph idx="1"/>
          </p:nvPr>
        </p:nvSpPr>
        <p:spPr>
          <a:xfrm>
            <a:off x="119270" y="1417983"/>
            <a:ext cx="8931965" cy="4890051"/>
          </a:xfrm>
        </p:spPr>
        <p:txBody>
          <a:bodyPr/>
          <a:lstStyle/>
          <a:p>
            <a:pPr algn="just"/>
            <a:r>
              <a:rPr lang="es-AR" sz="2800" dirty="0" smtClean="0">
                <a:latin typeface="Times New Roman" pitchFamily="18" charset="0"/>
                <a:cs typeface="Times New Roman" pitchFamily="18" charset="0"/>
              </a:rPr>
              <a:t>La finalidad principal de regular la </a:t>
            </a:r>
            <a:r>
              <a:rPr lang="es-AR" sz="2800" dirty="0" err="1" smtClean="0">
                <a:latin typeface="Times New Roman" pitchFamily="18" charset="0"/>
                <a:cs typeface="Times New Roman" pitchFamily="18" charset="0"/>
              </a:rPr>
              <a:t>QoS</a:t>
            </a:r>
            <a:r>
              <a:rPr lang="es-AR" sz="2800" dirty="0" smtClean="0">
                <a:latin typeface="Times New Roman" pitchFamily="18" charset="0"/>
                <a:cs typeface="Times New Roman" pitchFamily="18" charset="0"/>
              </a:rPr>
              <a:t> [UIT-T </a:t>
            </a:r>
            <a:r>
              <a:rPr lang="es-AR" sz="2800" dirty="0" err="1" smtClean="0">
                <a:latin typeface="Times New Roman" pitchFamily="18" charset="0"/>
                <a:cs typeface="Times New Roman" pitchFamily="18" charset="0"/>
              </a:rPr>
              <a:t>Supp</a:t>
            </a:r>
            <a:r>
              <a:rPr lang="es-AR" sz="2800" dirty="0" smtClean="0">
                <a:latin typeface="Times New Roman" pitchFamily="18" charset="0"/>
                <a:cs typeface="Times New Roman" pitchFamily="18" charset="0"/>
              </a:rPr>
              <a:t>. 9 de la Serie E.800] es:</a:t>
            </a:r>
          </a:p>
          <a:p>
            <a:pPr lvl="1" algn="just"/>
            <a:r>
              <a:rPr lang="es-AR" sz="2200" dirty="0" smtClean="0">
                <a:latin typeface="Times New Roman" pitchFamily="18" charset="0"/>
                <a:cs typeface="Times New Roman" pitchFamily="18" charset="0"/>
              </a:rPr>
              <a:t>Ayudar a los consumidores a tomar conciencia de la Calidad de los Servicios provistos por los Operadores de Telecomunicaciones/</a:t>
            </a:r>
            <a:r>
              <a:rPr lang="es-AR" sz="2200" dirty="0" err="1" smtClean="0">
                <a:latin typeface="Times New Roman" pitchFamily="18" charset="0"/>
                <a:cs typeface="Times New Roman" pitchFamily="18" charset="0"/>
              </a:rPr>
              <a:t>ISPs</a:t>
            </a:r>
            <a:r>
              <a:rPr lang="es-AR" sz="2200" dirty="0" smtClean="0">
                <a:latin typeface="Times New Roman" pitchFamily="18" charset="0"/>
                <a:cs typeface="Times New Roman" pitchFamily="18" charset="0"/>
              </a:rPr>
              <a:t> a través de las redes (móviles y fijas) para que puedan optar;</a:t>
            </a:r>
          </a:p>
          <a:p>
            <a:pPr lvl="1" algn="just"/>
            <a:r>
              <a:rPr lang="es-AR" sz="2200" dirty="0" smtClean="0">
                <a:latin typeface="Times New Roman" pitchFamily="18" charset="0"/>
                <a:cs typeface="Times New Roman" pitchFamily="18" charset="0"/>
              </a:rPr>
              <a:t>Verificar reclamos de los operadores</a:t>
            </a:r>
          </a:p>
          <a:p>
            <a:pPr lvl="1" algn="just"/>
            <a:r>
              <a:rPr lang="es-AR" sz="2200" dirty="0" smtClean="0">
                <a:latin typeface="Times New Roman" pitchFamily="18" charset="0"/>
                <a:cs typeface="Times New Roman" pitchFamily="18" charset="0"/>
              </a:rPr>
              <a:t>Comprender el estado del mercado;</a:t>
            </a:r>
          </a:p>
          <a:p>
            <a:pPr lvl="1" algn="just"/>
            <a:r>
              <a:rPr lang="es-AR" sz="2200" dirty="0" smtClean="0">
                <a:latin typeface="Times New Roman" pitchFamily="18" charset="0"/>
                <a:cs typeface="Times New Roman" pitchFamily="18" charset="0"/>
              </a:rPr>
              <a:t>Mantener/mejorar la </a:t>
            </a:r>
            <a:r>
              <a:rPr lang="es-AR" sz="2200" dirty="0" err="1" smtClean="0">
                <a:latin typeface="Times New Roman" pitchFamily="18" charset="0"/>
                <a:cs typeface="Times New Roman" pitchFamily="18" charset="0"/>
              </a:rPr>
              <a:t>QoS</a:t>
            </a:r>
            <a:r>
              <a:rPr lang="es-AR" sz="2200" dirty="0" smtClean="0">
                <a:latin typeface="Times New Roman" pitchFamily="18" charset="0"/>
                <a:cs typeface="Times New Roman" pitchFamily="18" charset="0"/>
              </a:rPr>
              <a:t> en presencia de competencia;</a:t>
            </a:r>
          </a:p>
          <a:p>
            <a:pPr lvl="1" algn="just"/>
            <a:r>
              <a:rPr lang="es-AR" sz="2200" dirty="0" smtClean="0">
                <a:latin typeface="Times New Roman" pitchFamily="18" charset="0"/>
                <a:cs typeface="Times New Roman" pitchFamily="18" charset="0"/>
              </a:rPr>
              <a:t>Mantener/mejorar la </a:t>
            </a:r>
            <a:r>
              <a:rPr lang="es-AR" sz="2200" dirty="0" err="1" smtClean="0">
                <a:latin typeface="Times New Roman" pitchFamily="18" charset="0"/>
                <a:cs typeface="Times New Roman" pitchFamily="18" charset="0"/>
              </a:rPr>
              <a:t>QoS</a:t>
            </a:r>
            <a:r>
              <a:rPr lang="es-AR" sz="2200" dirty="0" smtClean="0">
                <a:latin typeface="Times New Roman" pitchFamily="18" charset="0"/>
                <a:cs typeface="Times New Roman" pitchFamily="18" charset="0"/>
              </a:rPr>
              <a:t> en ausencia de competencia;</a:t>
            </a:r>
          </a:p>
          <a:p>
            <a:pPr lvl="1" algn="just"/>
            <a:r>
              <a:rPr lang="es-AR" sz="2200" dirty="0" smtClean="0">
                <a:latin typeface="Times New Roman" pitchFamily="18" charset="0"/>
                <a:cs typeface="Times New Roman" pitchFamily="18" charset="0"/>
              </a:rPr>
              <a:t>Ayudar a los operadores a lograr una competencia justa; y</a:t>
            </a:r>
          </a:p>
          <a:p>
            <a:pPr lvl="1" algn="just"/>
            <a:r>
              <a:rPr lang="es-AR" sz="2200" dirty="0" smtClean="0">
                <a:latin typeface="Times New Roman" pitchFamily="18" charset="0"/>
                <a:cs typeface="Times New Roman" pitchFamily="18" charset="0"/>
              </a:rPr>
              <a:t>Lograr que las redes interconectadas funcionen bien juntas</a:t>
            </a:r>
            <a:r>
              <a:rPr lang="en-GB" sz="2200" dirty="0" smtClean="0">
                <a:latin typeface="Times New Roman" pitchFamily="18" charset="0"/>
                <a:cs typeface="Times New Roman" pitchFamily="18" charset="0"/>
              </a:rPr>
              <a:t>.</a:t>
            </a:r>
            <a:endParaRPr lang="en-GB" sz="2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24-25 </a:t>
            </a:r>
            <a:r>
              <a:rPr lang="en-US" altLang="en-US" b="1" dirty="0" smtClean="0">
                <a:solidFill>
                  <a:schemeClr val="bg2"/>
                </a:solidFill>
                <a:latin typeface="Times New Roman" pitchFamily="18" charset="0"/>
                <a:cs typeface="Times New Roman" pitchFamily="18" charset="0"/>
              </a:rPr>
              <a:t>de </a:t>
            </a:r>
            <a:r>
              <a:rPr lang="en-US" altLang="en-US" b="1" dirty="0" err="1" smtClean="0">
                <a:solidFill>
                  <a:schemeClr val="bg2"/>
                </a:solidFill>
                <a:latin typeface="Times New Roman" pitchFamily="18" charset="0"/>
                <a:cs typeface="Times New Roman" pitchFamily="18" charset="0"/>
              </a:rPr>
              <a:t>julio</a:t>
            </a:r>
            <a:r>
              <a:rPr lang="en-US" altLang="en-US" b="1" dirty="0" smtClean="0">
                <a:solidFill>
                  <a:schemeClr val="bg2"/>
                </a:solidFill>
                <a:latin typeface="Times New Roman" pitchFamily="18" charset="0"/>
                <a:cs typeface="Times New Roman" pitchFamily="18" charset="0"/>
              </a:rPr>
              <a:t> de 2014</a:t>
            </a:r>
            <a:endParaRPr lang="en-US" altLang="en-US" dirty="0">
              <a:latin typeface="Times New Roman" pitchFamily="18" charset="0"/>
              <a:cs typeface="Times New Roman" pitchFamily="18" charset="0"/>
            </a:endParaRPr>
          </a:p>
          <a:p>
            <a:pPr>
              <a:defRPr/>
            </a:pPr>
            <a:endParaRPr lang="en-US" altLang="en-US" dirty="0"/>
          </a:p>
        </p:txBody>
      </p:sp>
    </p:spTree>
    <p:extLst>
      <p:ext uri="{BB962C8B-B14F-4D97-AF65-F5344CB8AC3E}">
        <p14:creationId xmlns:p14="http://schemas.microsoft.com/office/powerpoint/2010/main" val="964410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95130"/>
          </a:xfrm>
        </p:spPr>
        <p:txBody>
          <a:bodyPr/>
          <a:lstStyle/>
          <a:p>
            <a:r>
              <a:rPr lang="af-ZA" dirty="0" smtClean="0">
                <a:latin typeface="Times New Roman" pitchFamily="18" charset="0"/>
                <a:cs typeface="Times New Roman" pitchFamily="18" charset="0"/>
              </a:rPr>
              <a:t>APLICACIÓN DE LA CALIDAD DE SERVICIO</a:t>
            </a:r>
            <a:endParaRPr lang="af-ZA" dirty="0"/>
          </a:p>
        </p:txBody>
      </p:sp>
      <p:sp>
        <p:nvSpPr>
          <p:cNvPr id="3" name="Content Placeholder 2"/>
          <p:cNvSpPr>
            <a:spLocks noGrp="1"/>
          </p:cNvSpPr>
          <p:nvPr>
            <p:ph idx="1"/>
          </p:nvPr>
        </p:nvSpPr>
        <p:spPr>
          <a:xfrm>
            <a:off x="0" y="940905"/>
            <a:ext cx="9144000" cy="5671930"/>
          </a:xfrm>
        </p:spPr>
        <p:txBody>
          <a:bodyPr/>
          <a:lstStyle/>
          <a:p>
            <a:pPr algn="just">
              <a:buFont typeface="Wingdings" pitchFamily="2" charset="2"/>
              <a:buChar char="q"/>
            </a:pPr>
            <a:r>
              <a:rPr lang="es-AR" sz="2600" dirty="0" smtClean="0">
                <a:latin typeface="Times New Roman" pitchFamily="18" charset="0"/>
                <a:cs typeface="Times New Roman" pitchFamily="18" charset="0"/>
              </a:rPr>
              <a:t>Requerimientos para poder aplicar la calidad de servicio</a:t>
            </a:r>
            <a:r>
              <a:rPr lang="en-US" sz="2600" dirty="0" smtClean="0">
                <a:latin typeface="Times New Roman" pitchFamily="18" charset="0"/>
                <a:cs typeface="Times New Roman" pitchFamily="18" charset="0"/>
              </a:rPr>
              <a:t>:</a:t>
            </a:r>
          </a:p>
          <a:p>
            <a:pPr marL="1028700" lvl="1" indent="-571500" algn="just">
              <a:buFont typeface="+mj-lt"/>
              <a:buAutoNum type="romanLcPeriod"/>
            </a:pPr>
            <a:r>
              <a:rPr lang="es-AR" sz="2400" dirty="0" smtClean="0">
                <a:latin typeface="Times New Roman" pitchFamily="18" charset="0"/>
                <a:cs typeface="Times New Roman" pitchFamily="18" charset="0"/>
              </a:rPr>
              <a:t>Ley TIC: </a:t>
            </a:r>
          </a:p>
          <a:p>
            <a:pPr lvl="2" algn="just"/>
            <a:r>
              <a:rPr lang="es-AR" sz="2000" dirty="0" smtClean="0">
                <a:latin typeface="Times New Roman" pitchFamily="18" charset="0"/>
                <a:cs typeface="Times New Roman" pitchFamily="18" charset="0"/>
              </a:rPr>
              <a:t>Aprobada y publicada en el Boletín Oficial</a:t>
            </a:r>
          </a:p>
          <a:p>
            <a:pPr marL="1028700" lvl="1" indent="-571500" algn="just">
              <a:buFont typeface="+mj-lt"/>
              <a:buAutoNum type="romanLcPeriod"/>
            </a:pPr>
            <a:r>
              <a:rPr lang="es-AR" sz="2400" dirty="0" smtClean="0">
                <a:latin typeface="Times New Roman" pitchFamily="18" charset="0"/>
                <a:cs typeface="Times New Roman" pitchFamily="18" charset="0"/>
              </a:rPr>
              <a:t>Reglamentos/Lineamientos de Calidad de Servicio en las Redes Móviles :</a:t>
            </a:r>
          </a:p>
          <a:p>
            <a:pPr marL="1771650" lvl="3" indent="-457200" algn="just">
              <a:buFont typeface="Arial" pitchFamily="34" charset="0"/>
              <a:buChar char="•"/>
            </a:pPr>
            <a:r>
              <a:rPr lang="es-AR" sz="2200" b="1" dirty="0" smtClean="0">
                <a:latin typeface="Times New Roman" pitchFamily="18" charset="0"/>
                <a:cs typeface="Times New Roman" pitchFamily="18" charset="0"/>
              </a:rPr>
              <a:t>Con una finalidad</a:t>
            </a:r>
            <a:r>
              <a:rPr lang="es-AR" sz="2400" b="1" dirty="0" smtClean="0">
                <a:latin typeface="Times New Roman" pitchFamily="18" charset="0"/>
                <a:cs typeface="Times New Roman" pitchFamily="18" charset="0"/>
              </a:rPr>
              <a:t>: </a:t>
            </a:r>
          </a:p>
          <a:p>
            <a:pPr marL="2228850" lvl="4" indent="-457200" algn="just">
              <a:buFont typeface="Arial" pitchFamily="34" charset="0"/>
              <a:buChar char="•"/>
            </a:pPr>
            <a:r>
              <a:rPr lang="es-AR" sz="1900" dirty="0" smtClean="0">
                <a:latin typeface="Times New Roman" pitchFamily="18" charset="0"/>
                <a:cs typeface="Times New Roman" pitchFamily="18" charset="0"/>
              </a:rPr>
              <a:t>mejorar/mantener la calidad del servicio; </a:t>
            </a:r>
          </a:p>
          <a:p>
            <a:pPr marL="2228850" lvl="4" indent="-457200" algn="just">
              <a:buFont typeface="Arial" pitchFamily="34" charset="0"/>
              <a:buChar char="•"/>
            </a:pPr>
            <a:r>
              <a:rPr lang="es-AR" sz="1900" dirty="0" smtClean="0">
                <a:latin typeface="Times New Roman" pitchFamily="18" charset="0"/>
                <a:cs typeface="Times New Roman" pitchFamily="18" charset="0"/>
              </a:rPr>
              <a:t>poner a disposición de los consumidores la información relacionada con la </a:t>
            </a:r>
            <a:r>
              <a:rPr lang="es-AR" sz="1900" dirty="0" err="1" smtClean="0">
                <a:latin typeface="Times New Roman" pitchFamily="18" charset="0"/>
                <a:cs typeface="Times New Roman" pitchFamily="18" charset="0"/>
              </a:rPr>
              <a:t>QoS</a:t>
            </a:r>
            <a:r>
              <a:rPr lang="es-AR" sz="1900" dirty="0" smtClean="0">
                <a:latin typeface="Times New Roman" pitchFamily="18" charset="0"/>
                <a:cs typeface="Times New Roman" pitchFamily="18" charset="0"/>
              </a:rPr>
              <a:t>;</a:t>
            </a:r>
          </a:p>
          <a:p>
            <a:pPr marL="2228850" lvl="4" indent="-457200" algn="just">
              <a:buFont typeface="Arial" pitchFamily="34" charset="0"/>
              <a:buChar char="•"/>
            </a:pPr>
            <a:r>
              <a:rPr lang="es-AR" sz="1900" dirty="0" smtClean="0">
                <a:latin typeface="Times New Roman" pitchFamily="18" charset="0"/>
                <a:cs typeface="Times New Roman" pitchFamily="18" charset="0"/>
              </a:rPr>
              <a:t>ayudar al desarrollo de los mercados de telecomunicaciones y;</a:t>
            </a:r>
          </a:p>
          <a:p>
            <a:pPr marL="2228850" lvl="4" indent="-457200" algn="just">
              <a:buFont typeface="Arial" pitchFamily="34" charset="0"/>
              <a:buChar char="•"/>
            </a:pPr>
            <a:r>
              <a:rPr lang="es-AR" sz="1900" dirty="0" smtClean="0">
                <a:latin typeface="Times New Roman" pitchFamily="18" charset="0"/>
                <a:cs typeface="Times New Roman" pitchFamily="18" charset="0"/>
              </a:rPr>
              <a:t>mejorar la operación y el funcionamiento de las redes interconectadas.</a:t>
            </a:r>
          </a:p>
          <a:p>
            <a:pPr marL="1771650" lvl="3" indent="-457200" algn="just">
              <a:buFont typeface="Arial" pitchFamily="34" charset="0"/>
              <a:buChar char="•"/>
            </a:pPr>
            <a:r>
              <a:rPr lang="es-AR" sz="2200" b="1" dirty="0" smtClean="0">
                <a:latin typeface="Times New Roman" pitchFamily="18" charset="0"/>
                <a:cs typeface="Times New Roman" pitchFamily="18" charset="0"/>
              </a:rPr>
              <a:t>Lineamientos sobre:</a:t>
            </a:r>
          </a:p>
          <a:p>
            <a:pPr marL="2228850" lvl="4" indent="-457200" algn="just">
              <a:buFont typeface="Arial" pitchFamily="34" charset="0"/>
              <a:buChar char="•"/>
            </a:pPr>
            <a:r>
              <a:rPr lang="es-AR" sz="1900" dirty="0" smtClean="0">
                <a:latin typeface="Times New Roman" pitchFamily="18" charset="0"/>
                <a:cs typeface="Times New Roman" pitchFamily="18" charset="0"/>
              </a:rPr>
              <a:t>Metodologías para medir, informar y registrar.</a:t>
            </a:r>
          </a:p>
          <a:p>
            <a:pPr marL="2228850" lvl="4" indent="-457200" algn="just">
              <a:buFont typeface="Arial" pitchFamily="34" charset="0"/>
              <a:buChar char="•"/>
            </a:pPr>
            <a:r>
              <a:rPr lang="es-AR" sz="1900" dirty="0" smtClean="0">
                <a:latin typeface="Times New Roman" pitchFamily="18" charset="0"/>
                <a:cs typeface="Times New Roman" pitchFamily="18" charset="0"/>
              </a:rPr>
              <a:t>Definiciones y límites de los parámetros de </a:t>
            </a:r>
            <a:r>
              <a:rPr lang="es-AR" sz="1900" dirty="0" err="1" smtClean="0">
                <a:latin typeface="Times New Roman" pitchFamily="18" charset="0"/>
                <a:cs typeface="Times New Roman" pitchFamily="18" charset="0"/>
              </a:rPr>
              <a:t>QoS</a:t>
            </a:r>
            <a:r>
              <a:rPr lang="es-AR" sz="1900" dirty="0" smtClean="0">
                <a:latin typeface="Times New Roman" pitchFamily="18" charset="0"/>
                <a:cs typeface="Times New Roman" pitchFamily="18" charset="0"/>
              </a:rPr>
              <a:t>. </a:t>
            </a:r>
            <a:endParaRPr lang="es-AR" sz="1900" b="1" dirty="0" smtClean="0">
              <a:latin typeface="Times New Roman" pitchFamily="18" charset="0"/>
              <a:cs typeface="Times New Roman" pitchFamily="18" charset="0"/>
            </a:endParaRPr>
          </a:p>
          <a:p>
            <a:pPr marL="457200" lvl="1" indent="0">
              <a:buNone/>
            </a:pPr>
            <a:endParaRPr lang="en-US" sz="2000" dirty="0" smtClean="0">
              <a:latin typeface="Times New Roman" pitchFamily="18" charset="0"/>
              <a:cs typeface="Times New Roman" pitchFamily="18" charset="0"/>
            </a:endParaRPr>
          </a:p>
          <a:p>
            <a:pPr lvl="1">
              <a:buNone/>
            </a:pPr>
            <a:endParaRPr lang="en-US" sz="800" dirty="0" smtClean="0">
              <a:latin typeface="Times New Roman" pitchFamily="18" charset="0"/>
              <a:cs typeface="Times New Roman" pitchFamily="18" charset="0"/>
            </a:endParaRPr>
          </a:p>
          <a:p>
            <a:pPr lvl="4">
              <a:buNone/>
            </a:pPr>
            <a:endParaRPr lang="af-ZA" dirty="0"/>
          </a:p>
        </p:txBody>
      </p:sp>
      <p:sp>
        <p:nvSpPr>
          <p:cNvPr id="4" name="Date Placeholder 3"/>
          <p:cNvSpPr>
            <a:spLocks noGrp="1"/>
          </p:cNvSpPr>
          <p:nvPr>
            <p:ph type="dt" sz="half" idx="10"/>
          </p:nvPr>
        </p:nvSpPr>
        <p:spPr>
          <a:xfrm>
            <a:off x="0" y="6589713"/>
            <a:ext cx="3609975" cy="268287"/>
          </a:xfrm>
        </p:spPr>
        <p:txBody>
          <a:bodyPr/>
          <a:lstStyle/>
          <a:p>
            <a:pPr>
              <a:defRPr/>
            </a:pPr>
            <a:r>
              <a:rPr lang="en-US" altLang="en-US" b="1" dirty="0">
                <a:solidFill>
                  <a:schemeClr val="bg2"/>
                </a:solidFill>
                <a:latin typeface="Times New Roman" pitchFamily="18" charset="0"/>
                <a:cs typeface="Times New Roman" pitchFamily="18" charset="0"/>
              </a:rPr>
              <a:t>Buenos Aires, Argentina, 24-25 </a:t>
            </a:r>
            <a:r>
              <a:rPr lang="en-US" altLang="en-US" b="1" dirty="0" smtClean="0">
                <a:solidFill>
                  <a:schemeClr val="bg2"/>
                </a:solidFill>
                <a:latin typeface="Times New Roman" pitchFamily="18" charset="0"/>
                <a:cs typeface="Times New Roman" pitchFamily="18" charset="0"/>
              </a:rPr>
              <a:t>de </a:t>
            </a:r>
            <a:r>
              <a:rPr lang="en-US" altLang="en-US" b="1" dirty="0" err="1" smtClean="0">
                <a:solidFill>
                  <a:schemeClr val="bg2"/>
                </a:solidFill>
                <a:latin typeface="Times New Roman" pitchFamily="18" charset="0"/>
                <a:cs typeface="Times New Roman" pitchFamily="18" charset="0"/>
              </a:rPr>
              <a:t>julio</a:t>
            </a:r>
            <a:r>
              <a:rPr lang="en-US" altLang="en-US" b="1" dirty="0" smtClean="0">
                <a:solidFill>
                  <a:schemeClr val="bg2"/>
                </a:solidFill>
                <a:latin typeface="Times New Roman" pitchFamily="18" charset="0"/>
                <a:cs typeface="Times New Roman" pitchFamily="18" charset="0"/>
              </a:rPr>
              <a:t> de 2014</a:t>
            </a:r>
            <a:endParaRPr lang="en-US"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40904"/>
          </a:xfrm>
        </p:spPr>
        <p:txBody>
          <a:bodyPr/>
          <a:lstStyle/>
          <a:p>
            <a:r>
              <a:rPr lang="af-ZA" dirty="0" smtClean="0">
                <a:latin typeface="Times New Roman" pitchFamily="18" charset="0"/>
                <a:cs typeface="Times New Roman" pitchFamily="18" charset="0"/>
              </a:rPr>
              <a:t>APLICACIÓN DE LA CALIDAD DE SERVICIO (Cont...)</a:t>
            </a:r>
            <a:endParaRPr lang="af-ZA" dirty="0"/>
          </a:p>
        </p:txBody>
      </p:sp>
      <p:sp>
        <p:nvSpPr>
          <p:cNvPr id="3" name="Content Placeholder 2"/>
          <p:cNvSpPr>
            <a:spLocks noGrp="1"/>
          </p:cNvSpPr>
          <p:nvPr>
            <p:ph idx="1"/>
          </p:nvPr>
        </p:nvSpPr>
        <p:spPr>
          <a:xfrm>
            <a:off x="198784" y="1192696"/>
            <a:ext cx="8772938" cy="5155095"/>
          </a:xfrm>
        </p:spPr>
        <p:txBody>
          <a:bodyPr/>
          <a:lstStyle/>
          <a:p>
            <a:pPr marL="1028700" lvl="1" indent="-571500" algn="just">
              <a:lnSpc>
                <a:spcPct val="150000"/>
              </a:lnSpc>
              <a:buNone/>
            </a:pPr>
            <a:r>
              <a:rPr lang="en-US" sz="2000" dirty="0" smtClean="0">
                <a:latin typeface="Times New Roman" pitchFamily="18" charset="0"/>
                <a:ea typeface="+mn-ea"/>
                <a:cs typeface="Times New Roman" pitchFamily="18" charset="0"/>
              </a:rPr>
              <a:t>iii.</a:t>
            </a:r>
            <a:r>
              <a:rPr lang="en-US" dirty="0" smtClean="0">
                <a:latin typeface="Times New Roman" pitchFamily="18" charset="0"/>
                <a:ea typeface="+mn-ea"/>
                <a:cs typeface="Times New Roman" pitchFamily="18" charset="0"/>
              </a:rPr>
              <a:t> </a:t>
            </a:r>
            <a:r>
              <a:rPr lang="es-AR" dirty="0" smtClean="0">
                <a:latin typeface="Times New Roman" pitchFamily="18" charset="0"/>
                <a:ea typeface="+mn-ea"/>
                <a:cs typeface="Times New Roman" pitchFamily="18" charset="0"/>
              </a:rPr>
              <a:t>Informes de </a:t>
            </a:r>
            <a:r>
              <a:rPr lang="es-AR" dirty="0" err="1" smtClean="0">
                <a:latin typeface="Times New Roman" pitchFamily="18" charset="0"/>
                <a:ea typeface="+mn-ea"/>
                <a:cs typeface="Times New Roman" pitchFamily="18" charset="0"/>
              </a:rPr>
              <a:t>QoS</a:t>
            </a:r>
            <a:r>
              <a:rPr lang="es-AR" dirty="0" smtClean="0">
                <a:latin typeface="Times New Roman" pitchFamily="18" charset="0"/>
                <a:ea typeface="+mn-ea"/>
                <a:cs typeface="Times New Roman" pitchFamily="18" charset="0"/>
              </a:rPr>
              <a:t> presentados mensual o trimestralmente por los operadores de telecomunicaciones a la Autoridad Reguladora : </a:t>
            </a:r>
          </a:p>
          <a:p>
            <a:pPr lvl="3" algn="just">
              <a:lnSpc>
                <a:spcPct val="150000"/>
              </a:lnSpc>
            </a:pPr>
            <a:r>
              <a:rPr lang="es-AR" dirty="0" smtClean="0">
                <a:latin typeface="Times New Roman" pitchFamily="18" charset="0"/>
                <a:cs typeface="Times New Roman" pitchFamily="18" charset="0"/>
              </a:rPr>
              <a:t>Incluyendo parámetros técnicos y no técnicos</a:t>
            </a:r>
          </a:p>
          <a:p>
            <a:pPr lvl="1" algn="just">
              <a:lnSpc>
                <a:spcPct val="150000"/>
              </a:lnSpc>
              <a:buNone/>
            </a:pPr>
            <a:r>
              <a:rPr lang="es-AR" sz="2000" dirty="0" err="1" smtClean="0">
                <a:latin typeface="Times New Roman" pitchFamily="18" charset="0"/>
                <a:ea typeface="+mn-ea"/>
                <a:cs typeface="Times New Roman" pitchFamily="18" charset="0"/>
              </a:rPr>
              <a:t>iv</a:t>
            </a:r>
            <a:r>
              <a:rPr lang="es-AR" sz="2000" dirty="0" smtClean="0">
                <a:latin typeface="Times New Roman" pitchFamily="18" charset="0"/>
                <a:ea typeface="+mn-ea"/>
                <a:cs typeface="Times New Roman" pitchFamily="18" charset="0"/>
              </a:rPr>
              <a:t>.    </a:t>
            </a:r>
            <a:r>
              <a:rPr lang="es-AR" dirty="0" smtClean="0">
                <a:latin typeface="Times New Roman" pitchFamily="18" charset="0"/>
                <a:ea typeface="+mn-ea"/>
                <a:cs typeface="Times New Roman" pitchFamily="18" charset="0"/>
              </a:rPr>
              <a:t>Herramientas de monitoreo de la </a:t>
            </a:r>
            <a:r>
              <a:rPr lang="es-AR" dirty="0" err="1" smtClean="0">
                <a:latin typeface="Times New Roman" pitchFamily="18" charset="0"/>
                <a:ea typeface="+mn-ea"/>
                <a:cs typeface="Times New Roman" pitchFamily="18" charset="0"/>
              </a:rPr>
              <a:t>QoS</a:t>
            </a:r>
            <a:r>
              <a:rPr lang="es-AR" dirty="0" smtClean="0">
                <a:latin typeface="Times New Roman" pitchFamily="18" charset="0"/>
                <a:ea typeface="+mn-ea"/>
                <a:cs typeface="Times New Roman" pitchFamily="18" charset="0"/>
              </a:rPr>
              <a:t> para auditar la </a:t>
            </a:r>
            <a:r>
              <a:rPr lang="es-AR" dirty="0" err="1" smtClean="0">
                <a:latin typeface="Times New Roman" pitchFamily="18" charset="0"/>
                <a:ea typeface="+mn-ea"/>
                <a:cs typeface="Times New Roman" pitchFamily="18" charset="0"/>
              </a:rPr>
              <a:t>QoS</a:t>
            </a:r>
            <a:r>
              <a:rPr lang="es-AR" dirty="0" smtClean="0">
                <a:latin typeface="Times New Roman" pitchFamily="18" charset="0"/>
                <a:ea typeface="+mn-ea"/>
                <a:cs typeface="Times New Roman" pitchFamily="18" charset="0"/>
              </a:rPr>
              <a:t> de las redes móviles</a:t>
            </a:r>
          </a:p>
          <a:p>
            <a:pPr lvl="1" algn="just">
              <a:lnSpc>
                <a:spcPct val="150000"/>
              </a:lnSpc>
              <a:buNone/>
            </a:pPr>
            <a:r>
              <a:rPr lang="es-AR" sz="2000" dirty="0" smtClean="0">
                <a:latin typeface="Times New Roman" pitchFamily="18" charset="0"/>
                <a:ea typeface="+mn-ea"/>
                <a:cs typeface="Times New Roman" pitchFamily="18" charset="0"/>
              </a:rPr>
              <a:t>v.        </a:t>
            </a:r>
            <a:r>
              <a:rPr lang="es-AR" dirty="0" smtClean="0">
                <a:latin typeface="Times New Roman" pitchFamily="18" charset="0"/>
                <a:ea typeface="+mn-ea"/>
                <a:cs typeface="Times New Roman" pitchFamily="18" charset="0"/>
              </a:rPr>
              <a:t>Personal a cargo bien entrenado</a:t>
            </a:r>
          </a:p>
          <a:p>
            <a:endParaRPr lang="af-ZA" dirty="0"/>
          </a:p>
        </p:txBody>
      </p:sp>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a:t>
            </a:r>
            <a:r>
              <a:rPr lang="en-US" altLang="en-US" b="1" dirty="0" smtClean="0">
                <a:solidFill>
                  <a:schemeClr val="bg2"/>
                </a:solidFill>
                <a:latin typeface="Times New Roman" pitchFamily="18" charset="0"/>
                <a:cs typeface="Times New Roman" pitchFamily="18" charset="0"/>
              </a:rPr>
              <a:t>24-25 de </a:t>
            </a:r>
            <a:r>
              <a:rPr lang="en-US" altLang="en-US" b="1" dirty="0" err="1" smtClean="0">
                <a:solidFill>
                  <a:schemeClr val="bg2"/>
                </a:solidFill>
                <a:latin typeface="Times New Roman" pitchFamily="18" charset="0"/>
                <a:cs typeface="Times New Roman" pitchFamily="18" charset="0"/>
              </a:rPr>
              <a:t>julio</a:t>
            </a:r>
            <a:r>
              <a:rPr lang="en-US" altLang="en-US" b="1" dirty="0" smtClean="0">
                <a:solidFill>
                  <a:schemeClr val="bg2"/>
                </a:solidFill>
                <a:latin typeface="Times New Roman" pitchFamily="18" charset="0"/>
                <a:cs typeface="Times New Roman" pitchFamily="18" charset="0"/>
              </a:rPr>
              <a:t> de 2014</a:t>
            </a:r>
            <a:endParaRPr lang="en-US" altLang="en-US" dirty="0"/>
          </a:p>
          <a:p>
            <a:pPr>
              <a:defRPr/>
            </a:pPr>
            <a:endParaRPr lang="en-US"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596348"/>
          </a:xfrm>
        </p:spPr>
        <p:txBody>
          <a:bodyPr/>
          <a:lstStyle/>
          <a:p>
            <a:r>
              <a:rPr lang="af-ZA" dirty="0" smtClean="0">
                <a:latin typeface="Times New Roman" pitchFamily="18" charset="0"/>
                <a:cs typeface="Times New Roman" pitchFamily="18" charset="0"/>
              </a:rPr>
              <a:t/>
            </a:r>
            <a:br>
              <a:rPr lang="af-ZA" dirty="0" smtClean="0">
                <a:latin typeface="Times New Roman" pitchFamily="18" charset="0"/>
                <a:cs typeface="Times New Roman" pitchFamily="18" charset="0"/>
              </a:rPr>
            </a:br>
            <a:r>
              <a:rPr lang="af-ZA" sz="3000" dirty="0" smtClean="0">
                <a:latin typeface="Times New Roman" pitchFamily="18" charset="0"/>
                <a:cs typeface="Times New Roman" pitchFamily="18" charset="0"/>
              </a:rPr>
              <a:t>AUDITAR DE LA CALIDAD DE SERVICIO</a:t>
            </a:r>
            <a:r>
              <a:rPr lang="af-ZA" sz="3600" dirty="0" smtClean="0"/>
              <a:t/>
            </a:r>
            <a:br>
              <a:rPr lang="af-ZA" sz="3600" dirty="0" smtClean="0"/>
            </a:br>
            <a:endParaRPr lang="af-ZA" sz="3600" dirty="0"/>
          </a:p>
        </p:txBody>
      </p:sp>
      <p:sp>
        <p:nvSpPr>
          <p:cNvPr id="3" name="Content Placeholder 2"/>
          <p:cNvSpPr>
            <a:spLocks noGrp="1"/>
          </p:cNvSpPr>
          <p:nvPr>
            <p:ph idx="1"/>
          </p:nvPr>
        </p:nvSpPr>
        <p:spPr>
          <a:xfrm>
            <a:off x="159026" y="821635"/>
            <a:ext cx="8825947" cy="5565913"/>
          </a:xfrm>
        </p:spPr>
        <p:txBody>
          <a:bodyPr/>
          <a:lstStyle/>
          <a:p>
            <a:r>
              <a:rPr lang="es-AR" sz="2800" dirty="0" smtClean="0">
                <a:latin typeface="Times New Roman" pitchFamily="18" charset="0"/>
                <a:cs typeface="Times New Roman" pitchFamily="18" charset="0"/>
              </a:rPr>
              <a:t>Finalidad de auditar la </a:t>
            </a:r>
            <a:r>
              <a:rPr lang="es-AR" sz="2800" dirty="0" err="1" smtClean="0">
                <a:latin typeface="Times New Roman" pitchFamily="18" charset="0"/>
                <a:cs typeface="Times New Roman" pitchFamily="18" charset="0"/>
              </a:rPr>
              <a:t>QoS</a:t>
            </a:r>
            <a:r>
              <a:rPr lang="es-AR" sz="2800" dirty="0" smtClean="0">
                <a:latin typeface="Times New Roman" pitchFamily="18" charset="0"/>
                <a:cs typeface="Times New Roman" pitchFamily="18" charset="0"/>
              </a:rPr>
              <a:t>: </a:t>
            </a:r>
          </a:p>
          <a:p>
            <a:pPr lvl="1"/>
            <a:r>
              <a:rPr lang="es-AR" sz="2400" dirty="0" smtClean="0">
                <a:latin typeface="Times New Roman" pitchFamily="18" charset="0"/>
                <a:cs typeface="Times New Roman" pitchFamily="18" charset="0"/>
              </a:rPr>
              <a:t>Verificar la </a:t>
            </a:r>
            <a:r>
              <a:rPr lang="es-AR" sz="2400" dirty="0" err="1" smtClean="0">
                <a:latin typeface="Times New Roman" pitchFamily="18" charset="0"/>
                <a:cs typeface="Times New Roman" pitchFamily="18" charset="0"/>
              </a:rPr>
              <a:t>QoS</a:t>
            </a:r>
            <a:r>
              <a:rPr lang="es-AR" sz="2400" dirty="0" smtClean="0">
                <a:latin typeface="Times New Roman" pitchFamily="18" charset="0"/>
                <a:cs typeface="Times New Roman" pitchFamily="18" charset="0"/>
              </a:rPr>
              <a:t> de las redes móviles según la experiencia de los consumidores y</a:t>
            </a:r>
          </a:p>
          <a:p>
            <a:pPr lvl="1"/>
            <a:r>
              <a:rPr lang="es-AR" sz="2400" dirty="0" smtClean="0">
                <a:latin typeface="Times New Roman" pitchFamily="18" charset="0"/>
                <a:cs typeface="Times New Roman" pitchFamily="18" charset="0"/>
              </a:rPr>
              <a:t>Comparar los resultados (del ejercicio de auditoría) con las obligaciones que derivan de las licencias</a:t>
            </a:r>
          </a:p>
          <a:p>
            <a:r>
              <a:rPr lang="es-AR" sz="2800" dirty="0" smtClean="0">
                <a:latin typeface="Times New Roman" pitchFamily="18" charset="0"/>
                <a:cs typeface="Times New Roman" pitchFamily="18" charset="0"/>
              </a:rPr>
              <a:t>Algunos métodos para auditar  las redes móviles de los operadores de telecomunicaciones son:</a:t>
            </a:r>
          </a:p>
          <a:p>
            <a:pPr lvl="1"/>
            <a:r>
              <a:rPr lang="es-AR" sz="2400" dirty="0" smtClean="0">
                <a:latin typeface="Times New Roman" pitchFamily="18" charset="0"/>
                <a:cs typeface="Times New Roman" pitchFamily="18" charset="0"/>
              </a:rPr>
              <a:t>Prueba práctica (</a:t>
            </a:r>
            <a:r>
              <a:rPr lang="es-AR" sz="2400" i="1" dirty="0" smtClean="0">
                <a:latin typeface="Times New Roman" pitchFamily="18" charset="0"/>
                <a:cs typeface="Times New Roman" pitchFamily="18" charset="0"/>
              </a:rPr>
              <a:t>drive test</a:t>
            </a:r>
            <a:r>
              <a:rPr lang="es-AR" sz="2400" dirty="0" smtClean="0">
                <a:latin typeface="Times New Roman" pitchFamily="18" charset="0"/>
                <a:cs typeface="Times New Roman" pitchFamily="18" charset="0"/>
              </a:rPr>
              <a:t>) (realizada en forma mensual o trimestral o cuando sea requerida)</a:t>
            </a:r>
          </a:p>
          <a:p>
            <a:pPr lvl="1"/>
            <a:r>
              <a:rPr lang="es-AR" sz="2400" dirty="0" smtClean="0">
                <a:latin typeface="Times New Roman" pitchFamily="18" charset="0"/>
                <a:cs typeface="Times New Roman" pitchFamily="18" charset="0"/>
              </a:rPr>
              <a:t>Encuesta a los consumidores</a:t>
            </a:r>
          </a:p>
          <a:p>
            <a:pPr lvl="1"/>
            <a:r>
              <a:rPr lang="es-AR" sz="2400" dirty="0" smtClean="0">
                <a:latin typeface="Times New Roman" pitchFamily="18" charset="0"/>
                <a:cs typeface="Times New Roman" pitchFamily="18" charset="0"/>
              </a:rPr>
              <a:t>Los datos presentados en forma mensual o trimestral por los operadores de telecomunicaciones móviles</a:t>
            </a:r>
            <a:endParaRPr lang="es-AR"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af-ZA" sz="2000" dirty="0"/>
          </a:p>
        </p:txBody>
      </p:sp>
      <p:sp>
        <p:nvSpPr>
          <p:cNvPr id="4" name="Date Placeholder 3"/>
          <p:cNvSpPr>
            <a:spLocks noGrp="1"/>
          </p:cNvSpPr>
          <p:nvPr>
            <p:ph type="dt" sz="half" idx="10"/>
          </p:nvPr>
        </p:nvSpPr>
        <p:spPr/>
        <p:txBody>
          <a:bodyPr/>
          <a:lstStyle/>
          <a:p>
            <a:pPr>
              <a:defRPr/>
            </a:pPr>
            <a:r>
              <a:rPr lang="en-US" altLang="en-US" b="1" dirty="0" smtClean="0">
                <a:solidFill>
                  <a:schemeClr val="bg2"/>
                </a:solidFill>
                <a:latin typeface="Times New Roman" pitchFamily="18" charset="0"/>
                <a:cs typeface="Times New Roman" pitchFamily="18" charset="0"/>
              </a:rPr>
              <a:t>Buenos Aires, Argentina, 24-25 de </a:t>
            </a:r>
            <a:r>
              <a:rPr lang="en-US" altLang="en-US" b="1" dirty="0" err="1" smtClean="0">
                <a:solidFill>
                  <a:schemeClr val="bg2"/>
                </a:solidFill>
                <a:latin typeface="Times New Roman" pitchFamily="18" charset="0"/>
                <a:cs typeface="Times New Roman" pitchFamily="18" charset="0"/>
              </a:rPr>
              <a:t>julio</a:t>
            </a:r>
            <a:r>
              <a:rPr lang="en-US" altLang="en-US" b="1" dirty="0" smtClean="0">
                <a:solidFill>
                  <a:schemeClr val="bg2"/>
                </a:solidFill>
                <a:latin typeface="Times New Roman" pitchFamily="18" charset="0"/>
                <a:cs typeface="Times New Roman" pitchFamily="18" charset="0"/>
              </a:rPr>
              <a:t> de 2014</a:t>
            </a:r>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42122"/>
          </a:xfrm>
        </p:spPr>
        <p:txBody>
          <a:bodyPr/>
          <a:lstStyle/>
          <a:p>
            <a:r>
              <a:rPr lang="af-ZA" sz="3000" dirty="0" smtClean="0">
                <a:latin typeface="Times New Roman" pitchFamily="18" charset="0"/>
                <a:cs typeface="Times New Roman" pitchFamily="18" charset="0"/>
              </a:rPr>
              <a:t>METODOLOGÍAS  PARA EFECTUAR LAS MEDICIONES</a:t>
            </a:r>
            <a:endParaRPr lang="af-ZA" sz="3000" dirty="0"/>
          </a:p>
        </p:txBody>
      </p:sp>
      <p:sp>
        <p:nvSpPr>
          <p:cNvPr id="3" name="Content Placeholder 2"/>
          <p:cNvSpPr>
            <a:spLocks noGrp="1"/>
          </p:cNvSpPr>
          <p:nvPr>
            <p:ph idx="1"/>
          </p:nvPr>
        </p:nvSpPr>
        <p:spPr>
          <a:xfrm>
            <a:off x="145774" y="861392"/>
            <a:ext cx="8799443" cy="5605670"/>
          </a:xfrm>
        </p:spPr>
        <p:txBody>
          <a:bodyPr/>
          <a:lstStyle/>
          <a:p>
            <a:pPr algn="just"/>
            <a:r>
              <a:rPr lang="es-AR" sz="2600" dirty="0" smtClean="0">
                <a:latin typeface="Times New Roman" pitchFamily="18" charset="0"/>
                <a:cs typeface="Times New Roman" pitchFamily="18" charset="0"/>
              </a:rPr>
              <a:t>Esta presentación se centra en la metodología </a:t>
            </a:r>
            <a:r>
              <a:rPr lang="es-AR" sz="2600" i="1" dirty="0" smtClean="0">
                <a:latin typeface="Times New Roman" pitchFamily="18" charset="0"/>
                <a:cs typeface="Times New Roman" pitchFamily="18" charset="0"/>
              </a:rPr>
              <a:t>Drive Test</a:t>
            </a:r>
          </a:p>
          <a:p>
            <a:pPr algn="just"/>
            <a:r>
              <a:rPr lang="es-AR" sz="2600" dirty="0" smtClean="0">
                <a:latin typeface="Times New Roman" pitchFamily="18" charset="0"/>
                <a:cs typeface="Times New Roman" pitchFamily="18" charset="0"/>
              </a:rPr>
              <a:t>Prerrequisitos de la Campaña  de Medición de la </a:t>
            </a:r>
            <a:r>
              <a:rPr lang="es-AR" sz="2600" dirty="0" err="1" smtClean="0">
                <a:latin typeface="Times New Roman" pitchFamily="18" charset="0"/>
                <a:cs typeface="Times New Roman" pitchFamily="18" charset="0"/>
              </a:rPr>
              <a:t>QoS</a:t>
            </a:r>
            <a:r>
              <a:rPr lang="es-AR" sz="2600" dirty="0" smtClean="0">
                <a:latin typeface="Times New Roman" pitchFamily="18" charset="0"/>
                <a:cs typeface="Times New Roman" pitchFamily="18" charset="0"/>
              </a:rPr>
              <a:t> :</a:t>
            </a:r>
          </a:p>
          <a:p>
            <a:pPr lvl="2" algn="just"/>
            <a:r>
              <a:rPr lang="es-AR" sz="2200" dirty="0" smtClean="0">
                <a:latin typeface="Times New Roman" pitchFamily="18" charset="0"/>
                <a:cs typeface="Times New Roman" pitchFamily="18" charset="0"/>
              </a:rPr>
              <a:t>Especificar ubicaciones (por ej.: ciudad, sector)</a:t>
            </a:r>
          </a:p>
          <a:p>
            <a:pPr lvl="2" algn="just"/>
            <a:r>
              <a:rPr lang="es-AR" sz="2200" dirty="0" smtClean="0">
                <a:latin typeface="Times New Roman" pitchFamily="18" charset="0"/>
                <a:cs typeface="Times New Roman" pitchFamily="18" charset="0"/>
              </a:rPr>
              <a:t>Preparar mapas para esas ubicaciones</a:t>
            </a:r>
          </a:p>
          <a:p>
            <a:pPr lvl="2" algn="just"/>
            <a:r>
              <a:rPr lang="es-AR" sz="2200" dirty="0" smtClean="0">
                <a:latin typeface="Times New Roman" pitchFamily="18" charset="0"/>
                <a:cs typeface="Times New Roman" pitchFamily="18" charset="0"/>
              </a:rPr>
              <a:t>Calcular las muestras (intentos) requeridas para cada ubicación en base a la población: Para mayor información, por favor remitirse a la Recomendación E.804 del UIT-T</a:t>
            </a:r>
          </a:p>
          <a:p>
            <a:pPr lvl="2" algn="just"/>
            <a:r>
              <a:rPr lang="es-AR" sz="2200" dirty="0" smtClean="0">
                <a:latin typeface="Times New Roman" pitchFamily="18" charset="0"/>
                <a:cs typeface="Times New Roman" pitchFamily="18" charset="0"/>
              </a:rPr>
              <a:t>Calcular la cantidad de días/horas requeridas</a:t>
            </a:r>
          </a:p>
          <a:p>
            <a:pPr lvl="2" algn="just"/>
            <a:r>
              <a:rPr lang="es-AR" sz="2200" dirty="0" smtClean="0">
                <a:latin typeface="Times New Roman" pitchFamily="18" charset="0"/>
                <a:cs typeface="Times New Roman" pitchFamily="18" charset="0"/>
              </a:rPr>
              <a:t>Calcular la cantidad de </a:t>
            </a:r>
            <a:r>
              <a:rPr lang="es-AR" sz="2200" i="1" dirty="0" err="1" smtClean="0">
                <a:latin typeface="Times New Roman" pitchFamily="18" charset="0"/>
                <a:cs typeface="Times New Roman" pitchFamily="18" charset="0"/>
              </a:rPr>
              <a:t>hotspots</a:t>
            </a:r>
            <a:r>
              <a:rPr lang="es-AR" sz="2200" dirty="0" smtClean="0">
                <a:latin typeface="Times New Roman" pitchFamily="18" charset="0"/>
                <a:cs typeface="Times New Roman" pitchFamily="18" charset="0"/>
              </a:rPr>
              <a:t> (para medir los servicios de datos) y ubicar esos </a:t>
            </a:r>
            <a:r>
              <a:rPr lang="es-AR" sz="2200" i="1" dirty="0" err="1" smtClean="0">
                <a:latin typeface="Times New Roman" pitchFamily="18" charset="0"/>
                <a:cs typeface="Times New Roman" pitchFamily="18" charset="0"/>
              </a:rPr>
              <a:t>hotspots</a:t>
            </a:r>
            <a:endParaRPr lang="es-AR" sz="2200" i="1" dirty="0" smtClean="0">
              <a:latin typeface="Times New Roman" pitchFamily="18" charset="0"/>
              <a:cs typeface="Times New Roman" pitchFamily="18" charset="0"/>
            </a:endParaRPr>
          </a:p>
          <a:p>
            <a:pPr lvl="2" algn="just"/>
            <a:r>
              <a:rPr lang="es-AR" sz="2200" dirty="0" smtClean="0">
                <a:latin typeface="Times New Roman" pitchFamily="18" charset="0"/>
                <a:cs typeface="Times New Roman" pitchFamily="18" charset="0"/>
              </a:rPr>
              <a:t>Preparar un texto para cada servicio (por ej.: Voz, FTP, HTTP…)</a:t>
            </a:r>
          </a:p>
          <a:p>
            <a:pPr lvl="2" algn="just"/>
            <a:r>
              <a:rPr lang="es-AR" sz="2200" dirty="0" smtClean="0">
                <a:latin typeface="Times New Roman" pitchFamily="18" charset="0"/>
                <a:cs typeface="Times New Roman" pitchFamily="18" charset="0"/>
              </a:rPr>
              <a:t>Para medir el servicio de voz, especificar el Modo (por ej.: GSM, 3G o Modo Dual)</a:t>
            </a:r>
          </a:p>
          <a:p>
            <a:endParaRPr lang="af-ZA" sz="1800"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24-25 </a:t>
            </a:r>
            <a:r>
              <a:rPr lang="en-US" altLang="en-US" b="1" dirty="0" smtClean="0">
                <a:solidFill>
                  <a:schemeClr val="bg2"/>
                </a:solidFill>
                <a:latin typeface="Times New Roman" pitchFamily="18" charset="0"/>
                <a:cs typeface="Times New Roman" pitchFamily="18" charset="0"/>
              </a:rPr>
              <a:t>de </a:t>
            </a:r>
            <a:r>
              <a:rPr lang="en-US" altLang="en-US" b="1" dirty="0" err="1" smtClean="0">
                <a:solidFill>
                  <a:schemeClr val="bg2"/>
                </a:solidFill>
                <a:latin typeface="Times New Roman" pitchFamily="18" charset="0"/>
                <a:cs typeface="Times New Roman" pitchFamily="18" charset="0"/>
              </a:rPr>
              <a:t>julio</a:t>
            </a:r>
            <a:r>
              <a:rPr lang="en-US" altLang="en-US" b="1" dirty="0" smtClean="0">
                <a:solidFill>
                  <a:schemeClr val="bg2"/>
                </a:solidFill>
                <a:latin typeface="Times New Roman" pitchFamily="18" charset="0"/>
                <a:cs typeface="Times New Roman" pitchFamily="18" charset="0"/>
              </a:rPr>
              <a:t> de 2014</a:t>
            </a:r>
            <a:endParaRPr lang="en-US"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f-ZA" dirty="0" smtClean="0">
                <a:latin typeface="Times New Roman" pitchFamily="18" charset="0"/>
                <a:cs typeface="Times New Roman" pitchFamily="18" charset="0"/>
              </a:rPr>
              <a:t>METODOLOGÍAS  PARA EFECTUAR LAS MEDICIONES  (Cont...)</a:t>
            </a:r>
            <a:endParaRPr lang="af-ZA" dirty="0"/>
          </a:p>
        </p:txBody>
      </p:sp>
      <p:sp>
        <p:nvSpPr>
          <p:cNvPr id="3" name="Content Placeholder 2"/>
          <p:cNvSpPr>
            <a:spLocks noGrp="1"/>
          </p:cNvSpPr>
          <p:nvPr>
            <p:ph idx="1"/>
          </p:nvPr>
        </p:nvSpPr>
        <p:spPr>
          <a:xfrm>
            <a:off x="185530" y="1364974"/>
            <a:ext cx="8501270" cy="4761189"/>
          </a:xfrm>
        </p:spPr>
        <p:txBody>
          <a:bodyPr/>
          <a:lstStyle/>
          <a:p>
            <a:pPr>
              <a:lnSpc>
                <a:spcPct val="150000"/>
              </a:lnSpc>
            </a:pPr>
            <a:r>
              <a:rPr lang="es-AR" sz="2800" dirty="0" smtClean="0">
                <a:latin typeface="Times New Roman" pitchFamily="18" charset="0"/>
                <a:cs typeface="Times New Roman" pitchFamily="18" charset="0"/>
              </a:rPr>
              <a:t>Ejemplo de secuencia de una llamada de voz :</a:t>
            </a:r>
          </a:p>
          <a:p>
            <a:pPr lvl="1"/>
            <a:r>
              <a:rPr lang="es-AR" sz="2400" dirty="0" smtClean="0">
                <a:latin typeface="Times New Roman" pitchFamily="18" charset="0"/>
                <a:cs typeface="Times New Roman" pitchFamily="18" charset="0"/>
              </a:rPr>
              <a:t>Bucle de inicio (</a:t>
            </a:r>
            <a:r>
              <a:rPr lang="es-AR" sz="2400" i="1" dirty="0" err="1" smtClean="0">
                <a:latin typeface="Times New Roman" pitchFamily="18" charset="0"/>
                <a:cs typeface="Times New Roman" pitchFamily="18" charset="0"/>
              </a:rPr>
              <a:t>start</a:t>
            </a:r>
            <a:r>
              <a:rPr lang="es-AR" sz="2400" i="1" dirty="0" smtClean="0">
                <a:latin typeface="Times New Roman" pitchFamily="18" charset="0"/>
                <a:cs typeface="Times New Roman" pitchFamily="18" charset="0"/>
              </a:rPr>
              <a:t> </a:t>
            </a:r>
            <a:r>
              <a:rPr lang="es-AR" sz="2400" i="1" dirty="0" err="1" smtClean="0">
                <a:latin typeface="Times New Roman" pitchFamily="18" charset="0"/>
                <a:cs typeface="Times New Roman" pitchFamily="18" charset="0"/>
              </a:rPr>
              <a:t>loop</a:t>
            </a:r>
            <a:r>
              <a:rPr lang="es-AR" sz="2400" dirty="0" smtClean="0">
                <a:latin typeface="Times New Roman" pitchFamily="18" charset="0"/>
                <a:cs typeface="Times New Roman" pitchFamily="18" charset="0"/>
              </a:rPr>
              <a:t>)</a:t>
            </a:r>
          </a:p>
          <a:p>
            <a:pPr lvl="1"/>
            <a:r>
              <a:rPr lang="es-AR" sz="2400" dirty="0" smtClean="0">
                <a:latin typeface="Times New Roman" pitchFamily="18" charset="0"/>
                <a:cs typeface="Times New Roman" pitchFamily="18" charset="0"/>
              </a:rPr>
              <a:t>Efectuar una llamada de voz de MOC a MTC</a:t>
            </a:r>
          </a:p>
          <a:p>
            <a:pPr lvl="1"/>
            <a:r>
              <a:rPr lang="es-AR" sz="2400" dirty="0" smtClean="0">
                <a:latin typeface="Times New Roman" pitchFamily="18" charset="0"/>
                <a:cs typeface="Times New Roman" pitchFamily="18" charset="0"/>
              </a:rPr>
              <a:t>Duración de la llamada: espera 90 o 120 segundos</a:t>
            </a:r>
          </a:p>
          <a:p>
            <a:pPr lvl="1"/>
            <a:r>
              <a:rPr lang="es-AR" sz="2400" dirty="0" smtClean="0">
                <a:latin typeface="Times New Roman" pitchFamily="18" charset="0"/>
                <a:cs typeface="Times New Roman" pitchFamily="18" charset="0"/>
              </a:rPr>
              <a:t>MOC desconecta la llamada (colgar)</a:t>
            </a:r>
          </a:p>
          <a:p>
            <a:pPr lvl="1"/>
            <a:r>
              <a:rPr lang="es-AR" sz="2400" dirty="0" smtClean="0">
                <a:latin typeface="Times New Roman" pitchFamily="18" charset="0"/>
                <a:cs typeface="Times New Roman" pitchFamily="18" charset="0"/>
              </a:rPr>
              <a:t>Tiempo de pausa (modo inactivo): espera 20 segundos</a:t>
            </a:r>
          </a:p>
          <a:p>
            <a:pPr lvl="1"/>
            <a:r>
              <a:rPr lang="es-AR" sz="2400" dirty="0" smtClean="0">
                <a:latin typeface="Times New Roman" pitchFamily="18" charset="0"/>
                <a:cs typeface="Times New Roman" pitchFamily="18" charset="0"/>
              </a:rPr>
              <a:t>Bucle de terminación (</a:t>
            </a:r>
            <a:r>
              <a:rPr lang="es-AR" sz="2400" i="1" dirty="0" err="1" smtClean="0">
                <a:latin typeface="Times New Roman" pitchFamily="18" charset="0"/>
                <a:cs typeface="Times New Roman" pitchFamily="18" charset="0"/>
              </a:rPr>
              <a:t>end</a:t>
            </a:r>
            <a:r>
              <a:rPr lang="es-AR" sz="2400" i="1" dirty="0" smtClean="0">
                <a:latin typeface="Times New Roman" pitchFamily="18" charset="0"/>
                <a:cs typeface="Times New Roman" pitchFamily="18" charset="0"/>
              </a:rPr>
              <a:t> </a:t>
            </a:r>
            <a:r>
              <a:rPr lang="es-AR" sz="2400" i="1" dirty="0" err="1" smtClean="0">
                <a:latin typeface="Times New Roman" pitchFamily="18" charset="0"/>
                <a:cs typeface="Times New Roman" pitchFamily="18" charset="0"/>
              </a:rPr>
              <a:t>loop</a:t>
            </a:r>
            <a:r>
              <a:rPr lang="es-AR" sz="2400" dirty="0" smtClean="0">
                <a:latin typeface="Times New Roman" pitchFamily="18" charset="0"/>
                <a:cs typeface="Times New Roman" pitchFamily="18" charset="0"/>
              </a:rPr>
              <a:t>) (volver al paso 2)</a:t>
            </a:r>
            <a:endParaRPr lang="es-AR" sz="2400" dirty="0"/>
          </a:p>
        </p:txBody>
      </p:sp>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24-25 </a:t>
            </a:r>
            <a:r>
              <a:rPr lang="en-US" altLang="en-US" b="1" dirty="0" smtClean="0">
                <a:solidFill>
                  <a:schemeClr val="bg2"/>
                </a:solidFill>
                <a:latin typeface="Times New Roman" pitchFamily="18" charset="0"/>
                <a:cs typeface="Times New Roman" pitchFamily="18" charset="0"/>
              </a:rPr>
              <a:t>de </a:t>
            </a:r>
            <a:r>
              <a:rPr lang="en-US" altLang="en-US" b="1" dirty="0" err="1" smtClean="0">
                <a:solidFill>
                  <a:schemeClr val="bg2"/>
                </a:solidFill>
                <a:latin typeface="Times New Roman" pitchFamily="18" charset="0"/>
                <a:cs typeface="Times New Roman" pitchFamily="18" charset="0"/>
              </a:rPr>
              <a:t>julio</a:t>
            </a:r>
            <a:r>
              <a:rPr lang="en-US" altLang="en-US" b="1" dirty="0" smtClean="0">
                <a:solidFill>
                  <a:schemeClr val="bg2"/>
                </a:solidFill>
                <a:latin typeface="Times New Roman" pitchFamily="18" charset="0"/>
                <a:cs typeface="Times New Roman" pitchFamily="18" charset="0"/>
              </a:rPr>
              <a:t> de 2014</a:t>
            </a:r>
            <a:endParaRPr lang="en-US"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ITU-e">
  <a:themeElements>
    <a:clrScheme name="1_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1_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1_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C66FF15A3F8344936EBAAA6CEBBE25" ma:contentTypeVersion="1" ma:contentTypeDescription="Create a new document." ma:contentTypeScope="" ma:versionID="7e81f4ae2986375f295c5aa98f8143b9">
  <xsd:schema xmlns:xsd="http://www.w3.org/2001/XMLSchema" xmlns:xs="http://www.w3.org/2001/XMLSchema" xmlns:p="http://schemas.microsoft.com/office/2006/metadata/properties" xmlns:ns1="http://schemas.microsoft.com/sharepoint/v3" targetNamespace="http://schemas.microsoft.com/office/2006/metadata/properties" ma:root="true" ma:fieldsID="8303a022970234111fe8b8d63fca19c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A7AE691-3AA4-4423-B321-A8EC72FBB935}"/>
</file>

<file path=customXml/itemProps2.xml><?xml version="1.0" encoding="utf-8"?>
<ds:datastoreItem xmlns:ds="http://schemas.openxmlformats.org/officeDocument/2006/customXml" ds:itemID="{782FD0B6-ED8D-46B6-9CD7-A4691BDF07A2}"/>
</file>

<file path=customXml/itemProps3.xml><?xml version="1.0" encoding="utf-8"?>
<ds:datastoreItem xmlns:ds="http://schemas.openxmlformats.org/officeDocument/2006/customXml" ds:itemID="{264F679B-D650-46F3-B5CF-3283B6D77FC5}"/>
</file>

<file path=docProps/app.xml><?xml version="1.0" encoding="utf-8"?>
<Properties xmlns="http://schemas.openxmlformats.org/officeDocument/2006/extended-properties" xmlns:vt="http://schemas.openxmlformats.org/officeDocument/2006/docPropsVTypes">
  <Template>blank</Template>
  <TotalTime>3956</TotalTime>
  <Words>1534</Words>
  <Application>Microsoft Office PowerPoint</Application>
  <PresentationFormat>On-screen Show (4:3)</PresentationFormat>
  <Paragraphs>131</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Times New Roman</vt:lpstr>
      <vt:lpstr>Univers</vt:lpstr>
      <vt:lpstr>Verdana</vt:lpstr>
      <vt:lpstr>Wingdings</vt:lpstr>
      <vt:lpstr>ZapfDingbats BT</vt:lpstr>
      <vt:lpstr>1_ITU-e</vt:lpstr>
      <vt:lpstr> Medición de la Calidad de Servicio en las Redes Móviles</vt:lpstr>
      <vt:lpstr>SÍNTESIS EJECUTIVA</vt:lpstr>
      <vt:lpstr>REGULACIÓN  DE LA CALIDAD DE SERVICIO</vt:lpstr>
      <vt:lpstr>REGULACIÓN  DE LA CALIDAD DE SERVICIO (Cont…)</vt:lpstr>
      <vt:lpstr>APLICACIÓN DE LA CALIDAD DE SERVICIO</vt:lpstr>
      <vt:lpstr>APLICACIÓN DE LA CALIDAD DE SERVICIO (Cont...)</vt:lpstr>
      <vt:lpstr> AUDITAR DE LA CALIDAD DE SERVICIO </vt:lpstr>
      <vt:lpstr>METODOLOGÍAS  PARA EFECTUAR LAS MEDICIONES</vt:lpstr>
      <vt:lpstr>METODOLOGÍAS  PARA EFECTUAR LAS MEDICIONES  (Cont...)</vt:lpstr>
      <vt:lpstr>PARÁMETROS DE CALIDAD DE SERVICIO</vt:lpstr>
      <vt:lpstr>PARÁMETROS DE CALIDAD DE SERVICIO (Cont…)</vt:lpstr>
      <vt:lpstr>PARÁMETROS DE CALIDAD DE SERVICIO (Cont…)</vt:lpstr>
      <vt:lpstr>PUBLICACIÓN</vt:lpstr>
      <vt:lpstr>Muchas gracias por su atención</vt:lpstr>
    </vt:vector>
  </TitlesOfParts>
  <Company>ETSI Secretariat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Voice and Fax/Modem transmission in VoIP networks</dc:title>
  <dc:creator>Nathalie Guinet</dc:creator>
  <dc:description>© ETSI 2009. All rights reserved</dc:description>
  <cp:lastModifiedBy>Aloran, Rakan</cp:lastModifiedBy>
  <cp:revision>288</cp:revision>
  <dcterms:created xsi:type="dcterms:W3CDTF">2010-11-10T10:59:42Z</dcterms:created>
  <dcterms:modified xsi:type="dcterms:W3CDTF">2014-08-18T12:14:35Z</dcterms:modified>
  <cp:contentStatus>February 2009</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0x0101000FC66FF15A3F8344936EBAAA6CEBBE25</vt:lpwstr>
  </property>
</Properties>
</file>