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slides/slide34.xml" ContentType="application/vnd.openxmlformats-officedocument.presentationml.slide+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38"/>
  </p:notesMasterIdLst>
  <p:handoutMasterIdLst>
    <p:handoutMasterId r:id="rId39"/>
  </p:handoutMasterIdLst>
  <p:sldIdLst>
    <p:sldId id="412" r:id="rId4"/>
    <p:sldId id="415" r:id="rId5"/>
    <p:sldId id="417" r:id="rId6"/>
    <p:sldId id="413" r:id="rId7"/>
    <p:sldId id="414" r:id="rId8"/>
    <p:sldId id="416" r:id="rId9"/>
    <p:sldId id="418" r:id="rId10"/>
    <p:sldId id="419" r:id="rId11"/>
    <p:sldId id="428" r:id="rId12"/>
    <p:sldId id="429" r:id="rId13"/>
    <p:sldId id="427" r:id="rId14"/>
    <p:sldId id="430" r:id="rId15"/>
    <p:sldId id="431" r:id="rId16"/>
    <p:sldId id="426" r:id="rId17"/>
    <p:sldId id="420" r:id="rId18"/>
    <p:sldId id="421" r:id="rId19"/>
    <p:sldId id="432" r:id="rId20"/>
    <p:sldId id="422" r:id="rId21"/>
    <p:sldId id="423" r:id="rId22"/>
    <p:sldId id="424" r:id="rId23"/>
    <p:sldId id="436" r:id="rId24"/>
    <p:sldId id="435" r:id="rId25"/>
    <p:sldId id="434" r:id="rId26"/>
    <p:sldId id="433" r:id="rId27"/>
    <p:sldId id="425" r:id="rId28"/>
    <p:sldId id="437" r:id="rId29"/>
    <p:sldId id="438" r:id="rId30"/>
    <p:sldId id="446" r:id="rId31"/>
    <p:sldId id="447" r:id="rId32"/>
    <p:sldId id="440" r:id="rId33"/>
    <p:sldId id="441" r:id="rId34"/>
    <p:sldId id="442" r:id="rId35"/>
    <p:sldId id="443" r:id="rId36"/>
    <p:sldId id="444" r:id="rId37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91181" autoAdjust="0"/>
  </p:normalViewPr>
  <p:slideViewPr>
    <p:cSldViewPr>
      <p:cViewPr varScale="1">
        <p:scale>
          <a:sx n="117" d="100"/>
          <a:sy n="117" d="100"/>
        </p:scale>
        <p:origin x="2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799" cy="49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702" y="1"/>
            <a:ext cx="2944798" cy="49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9685"/>
            <a:ext cx="2944799" cy="4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702" y="9409685"/>
            <a:ext cx="2944798" cy="4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9CA7A3-4E7E-4AE4-99CC-97C7BF9311CF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778237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799" cy="49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02" y="1"/>
            <a:ext cx="2944798" cy="49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49825" cy="3713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49" y="4703996"/>
            <a:ext cx="4981604" cy="445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9685"/>
            <a:ext cx="2944799" cy="4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02" y="9409685"/>
            <a:ext cx="2944798" cy="4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955245-3019-4CFF-AC3D-62D1619002C9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2378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E52D0-3EDC-41DF-8F4D-5598CB4B621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506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97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587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762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694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259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361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44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265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670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27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75CD37-EE64-4B3C-9F31-02D65EEFA31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0947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983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492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459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50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824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335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727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353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49688" y="9410384"/>
            <a:ext cx="2944812" cy="49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3AB700C-07C3-4E55-BCC3-B3C05EE273F3}" type="slidenum">
              <a:rPr lang="en-US" altLang="en-US"/>
              <a:pPr algn="r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353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466816-E931-4963-B503-5DF664C2E814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15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03D95-F251-460D-BBD9-59DD4FA680A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92998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5823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500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0282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52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43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ED99A-3897-467C-AF50-FACA7716996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4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A8EC7-3EA5-42B4-AE5E-4B9BFCA153E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506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58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632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03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359E0-4B73-4064-8E76-92D6B16EA134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90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/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endParaRPr lang="en-US" sz="100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Buenos Aires, Argentina, 24-25 July 2014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Buenos Aires, Argentina, 24-25 July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A80A8-E59C-4E5C-8559-3D3DE4821CFC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Buenos Aires, Argentina, 24-25 July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1C9C9-32CA-4AD0-B6AB-1E419CBF7455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Buenos Aires, Argentina, 24-25 July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/>
            </a:lvl1pPr>
          </a:lstStyle>
          <a:p>
            <a:fld id="{2567127C-FF51-4325-AE96-A7B9DDF8B343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Buenos Aires, Argentina, 24-25 July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0D092-D692-48F4-86FB-DED6453EABAE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Buenos Aires, Argentina, 24-25 July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518F2-7279-4A6F-874D-8719B0A4B15F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40322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Buenos Aires, Argentina, 24-25 July 2014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0D69F8-DA9E-4390-B7D0-09D5CA4B6F50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Buenos Aires, Argentina, 24-25 July 2014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2A812-A7B6-45FD-8723-3A62AF22CC50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Buenos Aires, Argentina, 24-25 July 2014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00483A-36EC-49C2-99DC-652821046ACF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Buenos Aires, Argentina, 24-25 July 2014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7A076-302B-46EC-B93E-EE19B6565643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Buenos Aires, Argentina, 24-25 July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D5BBB-958A-4811-A003-D545BDAA4910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Buenos Aires, Argentina, 24-25 July 2014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E0CD2-489E-4EE0-96DA-BC0FF8B5A927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/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Buenos Aires, Argentina, 24-25 July 2014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7A2319-45AA-414B-B2C6-94F963157795}" type="slidenum">
              <a:rPr lang="en-US" altLang="es-ES"/>
              <a:pPr/>
              <a:t>‹#›</a:t>
            </a:fld>
            <a:endParaRPr lang="en-US" altLang="es-ES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58" r:id="rId2"/>
    <p:sldLayoutId id="2147484159" r:id="rId3"/>
    <p:sldLayoutId id="2147484166" r:id="rId4"/>
    <p:sldLayoutId id="2147484160" r:id="rId5"/>
    <p:sldLayoutId id="2147484167" r:id="rId6"/>
    <p:sldLayoutId id="2147484161" r:id="rId7"/>
    <p:sldLayoutId id="2147484162" r:id="rId8"/>
    <p:sldLayoutId id="2147484168" r:id="rId9"/>
    <p:sldLayoutId id="2147484163" r:id="rId10"/>
    <p:sldLayoutId id="2147484164" r:id="rId11"/>
    <p:sldLayoutId id="214748416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montenegro@cnc.gob.a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1296988"/>
          </a:xfrm>
        </p:spPr>
        <p:txBody>
          <a:bodyPr/>
          <a:lstStyle/>
          <a:p>
            <a:r>
              <a:rPr lang="en-US" dirty="0" smtClean="0"/>
              <a:t>Regulatory framework </a:t>
            </a:r>
            <a:br>
              <a:rPr lang="en-US" dirty="0" smtClean="0"/>
            </a:br>
            <a:r>
              <a:rPr lang="en-US" dirty="0" smtClean="0"/>
              <a:t>for QoS and </a:t>
            </a:r>
            <a:r>
              <a:rPr lang="en-US" dirty="0" err="1" smtClean="0"/>
              <a:t>QoE</a:t>
            </a:r>
            <a:r>
              <a:rPr lang="en-US" dirty="0" smtClean="0"/>
              <a:t>: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</a:t>
            </a:r>
            <a:r>
              <a:rPr lang="en-US" dirty="0" smtClean="0"/>
              <a:t>case </a:t>
            </a:r>
            <a:r>
              <a:rPr lang="en-US" smtClean="0"/>
              <a:t>of ARGENTINA</a:t>
            </a:r>
            <a:endParaRPr lang="en-US" altLang="en-US" dirty="0" smtClean="0"/>
          </a:p>
        </p:txBody>
      </p:sp>
      <p:sp>
        <p:nvSpPr>
          <p:cNvPr id="9220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7126288" cy="1655762"/>
          </a:xfrm>
        </p:spPr>
        <p:txBody>
          <a:bodyPr/>
          <a:lstStyle/>
          <a:p>
            <a:r>
              <a:rPr lang="en-GB" altLang="en-US" b="1" smtClean="0"/>
              <a:t>Guillermo Montenegro</a:t>
            </a:r>
            <a:br>
              <a:rPr lang="en-GB" altLang="en-US" b="1" smtClean="0"/>
            </a:br>
            <a:r>
              <a:rPr lang="en-GB" altLang="en-US" b="1" smtClean="0"/>
              <a:t>Engineering Manager</a:t>
            </a:r>
            <a:br>
              <a:rPr lang="en-GB" altLang="en-US" b="1" smtClean="0"/>
            </a:br>
            <a:r>
              <a:rPr lang="en-GB" altLang="en-US" b="1" smtClean="0"/>
              <a:t>Comisión </a:t>
            </a:r>
            <a:r>
              <a:rPr lang="en-GB" altLang="en-US" b="1" dirty="0" err="1" smtClean="0"/>
              <a:t>Nacional</a:t>
            </a:r>
            <a:r>
              <a:rPr lang="en-GB" altLang="en-US" b="1" dirty="0" smtClean="0"/>
              <a:t> </a:t>
            </a:r>
            <a:r>
              <a:rPr lang="en-GB" altLang="en-US" b="1" smtClean="0"/>
              <a:t>de Comunicaciones</a:t>
            </a:r>
            <a:br>
              <a:rPr lang="en-GB" altLang="en-US" b="1" smtClean="0"/>
            </a:br>
            <a:r>
              <a:rPr lang="en-GB" altLang="en-US" b="1" smtClean="0"/>
              <a:t>gmontenegro@cnc.gov.ar</a:t>
            </a:r>
            <a:endParaRPr lang="en-US" altLang="en-US" b="1" dirty="0" smtClean="0"/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altLang="es-ES" sz="2400" b="1" dirty="0">
                <a:solidFill>
                  <a:schemeClr val="bg2"/>
                </a:solidFill>
              </a:rPr>
              <a:t>ITU Workshop on “Monitoring and Benchmarking</a:t>
            </a:r>
            <a:br>
              <a:rPr lang="en-US" altLang="es-ES" sz="2400" b="1" dirty="0">
                <a:solidFill>
                  <a:schemeClr val="bg2"/>
                </a:solidFill>
              </a:rPr>
            </a:br>
            <a:r>
              <a:rPr lang="en-US" altLang="es-ES" sz="2400" b="1" dirty="0">
                <a:solidFill>
                  <a:schemeClr val="bg2"/>
                </a:solidFill>
              </a:rPr>
              <a:t>of </a:t>
            </a:r>
            <a:r>
              <a:rPr lang="en-US" altLang="es-ES" sz="2400" b="1" dirty="0" err="1">
                <a:solidFill>
                  <a:schemeClr val="bg2"/>
                </a:solidFill>
              </a:rPr>
              <a:t>QoS</a:t>
            </a:r>
            <a:r>
              <a:rPr lang="en-US" altLang="es-ES" sz="2400" b="1" dirty="0">
                <a:solidFill>
                  <a:schemeClr val="bg2"/>
                </a:solidFill>
              </a:rPr>
              <a:t> and </a:t>
            </a:r>
            <a:r>
              <a:rPr lang="en-US" altLang="es-ES" sz="2400" b="1" dirty="0" err="1">
                <a:solidFill>
                  <a:schemeClr val="bg2"/>
                </a:solidFill>
              </a:rPr>
              <a:t>QoE</a:t>
            </a:r>
            <a:r>
              <a:rPr lang="en-US" altLang="es-ES" sz="2400" b="1" dirty="0">
                <a:solidFill>
                  <a:schemeClr val="bg2"/>
                </a:solidFill>
              </a:rPr>
              <a:t> of Multimedia Services in </a:t>
            </a:r>
            <a:br>
              <a:rPr lang="en-US" altLang="es-ES" sz="2400" b="1" dirty="0">
                <a:solidFill>
                  <a:schemeClr val="bg2"/>
                </a:solidFill>
              </a:rPr>
            </a:br>
            <a:r>
              <a:rPr lang="en-US" altLang="es-ES" sz="2400" b="1" dirty="0">
                <a:solidFill>
                  <a:schemeClr val="bg2"/>
                </a:solidFill>
              </a:rPr>
              <a:t>Mobile Networks”</a:t>
            </a:r>
          </a:p>
          <a:p>
            <a:pPr algn="ctr">
              <a:lnSpc>
                <a:spcPct val="80000"/>
              </a:lnSpc>
            </a:pPr>
            <a:endParaRPr lang="en-US" altLang="es-ES" sz="2400" b="1" dirty="0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altLang="es-ES" sz="1800" b="1" dirty="0">
                <a:solidFill>
                  <a:srgbClr val="22228B"/>
                </a:solidFill>
              </a:rPr>
              <a:t>(Buenos Aires, Argentina, 24-25 July 2014)</a:t>
            </a:r>
            <a:endParaRPr lang="en-US" altLang="es-ES" sz="1800" b="1" dirty="0">
              <a:solidFill>
                <a:schemeClr val="bg2"/>
              </a:solidFill>
            </a:endParaRPr>
          </a:p>
        </p:txBody>
      </p:sp>
      <p:sp>
        <p:nvSpPr>
          <p:cNvPr id="9222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9223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9224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9225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9226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altLang="en-US"/>
          </a:p>
        </p:txBody>
      </p:sp>
      <p:pic>
        <p:nvPicPr>
          <p:cNvPr id="9227" name="Picture 16" descr="ITUseries"/>
          <p:cNvPicPr>
            <a:picLocks noChangeAspect="1" noChangeArrowheads="1"/>
          </p:cNvPicPr>
          <p:nvPr/>
        </p:nvPicPr>
        <p:blipFill>
          <a:blip r:embed="rId3"/>
          <a:srcRect t="17264" b="69327"/>
          <a:stretch>
            <a:fillRect/>
          </a:stretch>
        </p:blipFill>
        <p:spPr bwMode="auto">
          <a:xfrm>
            <a:off x="6729413" y="188913"/>
            <a:ext cx="176847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10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 dirty="0" smtClean="0"/>
              <a:t>OVERALL STRUCTURE</a:t>
            </a:r>
          </a:p>
        </p:txBody>
      </p:sp>
      <p:grpSp>
        <p:nvGrpSpPr>
          <p:cNvPr id="5" name="4 Grupo"/>
          <p:cNvGrpSpPr>
            <a:grpSpLocks/>
          </p:cNvGrpSpPr>
          <p:nvPr/>
        </p:nvGrpSpPr>
        <p:grpSpPr bwMode="auto">
          <a:xfrm>
            <a:off x="4716463" y="2133600"/>
            <a:ext cx="2376487" cy="576263"/>
            <a:chOff x="4716463" y="2133600"/>
            <a:chExt cx="2376487" cy="57626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16463" y="2133600"/>
              <a:ext cx="2376487" cy="576263"/>
            </a:xfrm>
            <a:prstGeom prst="rect">
              <a:avLst/>
            </a:prstGeom>
            <a:noFill/>
            <a:ln w="12700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037EC9"/>
                </a:solidFill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995914" y="2258461"/>
              <a:ext cx="20714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 sz="1900" b="1" dirty="0" smtClean="0">
                  <a:solidFill>
                    <a:schemeClr val="accent2">
                      <a:lumMod val="75000"/>
                    </a:schemeClr>
                  </a:solidFill>
                </a:rPr>
                <a:t>DEFINITIONS</a:t>
              </a:r>
              <a:endParaRPr lang="es-ES" sz="19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8313" y="1484313"/>
            <a:ext cx="8207375" cy="4608512"/>
          </a:xfrm>
          <a:prstGeom prst="rect">
            <a:avLst/>
          </a:prstGeom>
          <a:noFill/>
          <a:ln w="63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9" name="8 Grupo"/>
          <p:cNvGrpSpPr>
            <a:grpSpLocks/>
          </p:cNvGrpSpPr>
          <p:nvPr/>
        </p:nvGrpSpPr>
        <p:grpSpPr bwMode="auto">
          <a:xfrm>
            <a:off x="4716463" y="2852738"/>
            <a:ext cx="2376487" cy="576262"/>
            <a:chOff x="4716463" y="2852738"/>
            <a:chExt cx="2376487" cy="576262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716463" y="2852738"/>
              <a:ext cx="2376487" cy="576262"/>
            </a:xfrm>
            <a:prstGeom prst="rect">
              <a:avLst/>
            </a:prstGeom>
            <a:noFill/>
            <a:ln w="12700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030179" y="2946400"/>
              <a:ext cx="1962397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 sz="1900" b="1" dirty="0" smtClean="0">
                  <a:solidFill>
                    <a:schemeClr val="accent2">
                      <a:lumMod val="75000"/>
                    </a:schemeClr>
                  </a:solidFill>
                </a:rPr>
                <a:t>INDICATORS</a:t>
              </a:r>
              <a:endParaRPr lang="es-ES" sz="19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11 Grupo"/>
          <p:cNvGrpSpPr>
            <a:grpSpLocks/>
          </p:cNvGrpSpPr>
          <p:nvPr/>
        </p:nvGrpSpPr>
        <p:grpSpPr bwMode="auto">
          <a:xfrm>
            <a:off x="4714875" y="4572000"/>
            <a:ext cx="2376488" cy="576263"/>
            <a:chOff x="4716463" y="3573463"/>
            <a:chExt cx="2376487" cy="576262"/>
          </a:xfrm>
        </p:grpSpPr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716463" y="3573463"/>
              <a:ext cx="2376487" cy="576262"/>
            </a:xfrm>
            <a:prstGeom prst="rect">
              <a:avLst/>
            </a:prstGeom>
            <a:noFill/>
            <a:ln w="12700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37EC9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073654" y="3667125"/>
              <a:ext cx="1816523" cy="38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 sz="1900" b="1" dirty="0" smtClean="0">
                  <a:solidFill>
                    <a:schemeClr val="accent2">
                      <a:lumMod val="75000"/>
                    </a:schemeClr>
                  </a:solidFill>
                </a:rPr>
                <a:t>SANCTIONS</a:t>
              </a:r>
              <a:endParaRPr lang="es-ES" sz="19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14 Grupo"/>
          <p:cNvGrpSpPr>
            <a:grpSpLocks/>
          </p:cNvGrpSpPr>
          <p:nvPr/>
        </p:nvGrpSpPr>
        <p:grpSpPr bwMode="auto">
          <a:xfrm>
            <a:off x="4714876" y="3571875"/>
            <a:ext cx="2376488" cy="865188"/>
            <a:chOff x="4716463" y="4292600"/>
            <a:chExt cx="2376487" cy="865188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716463" y="4292600"/>
              <a:ext cx="2376487" cy="865188"/>
            </a:xfrm>
            <a:prstGeom prst="rect">
              <a:avLst/>
            </a:prstGeom>
            <a:noFill/>
            <a:ln w="12700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37EC9"/>
                </a:solidFill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5015937" y="4386263"/>
              <a:ext cx="2063384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AR" sz="1900" b="1" dirty="0" smtClean="0">
                  <a:solidFill>
                    <a:schemeClr val="accent2">
                      <a:lumMod val="75000"/>
                    </a:schemeClr>
                  </a:solidFill>
                </a:rPr>
                <a:t>AUDIT AND </a:t>
              </a:r>
            </a:p>
            <a:p>
              <a:pPr algn="ctr" eaLnBrk="1" hangingPunct="1"/>
              <a:r>
                <a:rPr lang="es-AR" sz="1900" b="1" dirty="0" smtClean="0">
                  <a:solidFill>
                    <a:schemeClr val="accent2">
                      <a:lumMod val="75000"/>
                    </a:schemeClr>
                  </a:solidFill>
                </a:rPr>
                <a:t>MONITORING</a:t>
              </a:r>
              <a:endParaRPr lang="es-ES" sz="19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17 Grupo"/>
          <p:cNvGrpSpPr>
            <a:grpSpLocks/>
          </p:cNvGrpSpPr>
          <p:nvPr/>
        </p:nvGrpSpPr>
        <p:grpSpPr bwMode="auto">
          <a:xfrm>
            <a:off x="1765778" y="3213100"/>
            <a:ext cx="1959190" cy="933450"/>
            <a:chOff x="1766023" y="3213100"/>
            <a:chExt cx="1958942" cy="933450"/>
          </a:xfrm>
        </p:grpSpPr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1808403" y="3213100"/>
              <a:ext cx="1898410" cy="933450"/>
            </a:xfrm>
            <a:prstGeom prst="rect">
              <a:avLst/>
            </a:prstGeom>
            <a:solidFill>
              <a:srgbClr val="037EC9"/>
            </a:solidFill>
            <a:ln w="9525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37EC9"/>
                </a:solidFill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1766023" y="3495159"/>
              <a:ext cx="195894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 sz="1700" b="1" dirty="0" smtClean="0">
                  <a:solidFill>
                    <a:schemeClr val="bg1"/>
                  </a:solidFill>
                </a:rPr>
                <a:t>REGULATIONS</a:t>
              </a:r>
              <a:endParaRPr lang="es-ES" sz="1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20 Grupo"/>
          <p:cNvGrpSpPr>
            <a:grpSpLocks/>
          </p:cNvGrpSpPr>
          <p:nvPr/>
        </p:nvGrpSpPr>
        <p:grpSpPr bwMode="auto">
          <a:xfrm>
            <a:off x="3995738" y="2492375"/>
            <a:ext cx="504825" cy="2305050"/>
            <a:chOff x="3995738" y="2492375"/>
            <a:chExt cx="504825" cy="2305050"/>
          </a:xfrm>
        </p:grpSpPr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3995738" y="2492375"/>
              <a:ext cx="504825" cy="0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3995738" y="2492375"/>
              <a:ext cx="0" cy="2305050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3995738" y="4797425"/>
              <a:ext cx="504825" cy="0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11</a:t>
            </a:fld>
            <a:endParaRPr lang="en-US" altLang="en-US" sz="1400"/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INDICATORS AND PRESENTATION</a:t>
            </a: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68313" y="1484313"/>
            <a:ext cx="8207375" cy="4608512"/>
          </a:xfrm>
          <a:prstGeom prst="rect">
            <a:avLst/>
          </a:prstGeom>
          <a:noFill/>
          <a:ln w="63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49" name="48 Grupo"/>
          <p:cNvGrpSpPr>
            <a:grpSpLocks/>
          </p:cNvGrpSpPr>
          <p:nvPr/>
        </p:nvGrpSpPr>
        <p:grpSpPr bwMode="auto">
          <a:xfrm>
            <a:off x="1476375" y="2276475"/>
            <a:ext cx="1944688" cy="933450"/>
            <a:chOff x="1547813" y="3071813"/>
            <a:chExt cx="1944687" cy="933450"/>
          </a:xfrm>
        </p:grpSpPr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1547813" y="3071813"/>
              <a:ext cx="1944687" cy="933450"/>
            </a:xfrm>
            <a:prstGeom prst="rect">
              <a:avLst/>
            </a:prstGeom>
            <a:solidFill>
              <a:srgbClr val="037EC9"/>
            </a:solidFill>
            <a:ln w="9525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37EC9"/>
                </a:solidFill>
              </a:endParaRPr>
            </a:p>
          </p:txBody>
        </p:sp>
        <p:sp>
          <p:nvSpPr>
            <p:cNvPr id="51" name="Text Box 6"/>
            <p:cNvSpPr txBox="1">
              <a:spLocks noChangeArrowheads="1"/>
            </p:cNvSpPr>
            <p:nvPr/>
          </p:nvSpPr>
          <p:spPr bwMode="auto">
            <a:xfrm>
              <a:off x="1635015" y="3352800"/>
              <a:ext cx="177484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AR" sz="1700" b="1" dirty="0" smtClean="0">
                  <a:solidFill>
                    <a:schemeClr val="bg1"/>
                  </a:solidFill>
                </a:rPr>
                <a:t>INDICATORS</a:t>
              </a:r>
              <a:endParaRPr lang="es-ES" sz="1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51 Grupo"/>
          <p:cNvGrpSpPr>
            <a:grpSpLocks/>
          </p:cNvGrpSpPr>
          <p:nvPr/>
        </p:nvGrpSpPr>
        <p:grpSpPr bwMode="auto">
          <a:xfrm>
            <a:off x="4213227" y="1841500"/>
            <a:ext cx="3556987" cy="790575"/>
            <a:chOff x="4284663" y="2636838"/>
            <a:chExt cx="3167062" cy="790575"/>
          </a:xfrm>
        </p:grpSpPr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4284663" y="2636838"/>
              <a:ext cx="3167062" cy="790575"/>
            </a:xfrm>
            <a:prstGeom prst="rect">
              <a:avLst/>
            </a:prstGeom>
            <a:noFill/>
            <a:ln w="12700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4525258" y="2724140"/>
              <a:ext cx="248374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RELATING TO CUSTOMER </a:t>
              </a:r>
            </a:p>
            <a:p>
              <a:pPr algn="ctr" eaLnBrk="1" hangingPunct="1"/>
              <a:r>
                <a:rPr lang="es-E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SATISFACTION</a:t>
              </a:r>
              <a:endParaRPr lang="es-E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55" name="54 Grupo"/>
          <p:cNvGrpSpPr>
            <a:grpSpLocks/>
          </p:cNvGrpSpPr>
          <p:nvPr/>
        </p:nvGrpSpPr>
        <p:grpSpPr bwMode="auto">
          <a:xfrm>
            <a:off x="4213226" y="2776538"/>
            <a:ext cx="3561397" cy="790575"/>
            <a:chOff x="4284663" y="3571875"/>
            <a:chExt cx="3167062" cy="790575"/>
          </a:xfrm>
        </p:grpSpPr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4284663" y="3571875"/>
              <a:ext cx="3167062" cy="790575"/>
            </a:xfrm>
            <a:prstGeom prst="rect">
              <a:avLst/>
            </a:prstGeom>
            <a:noFill/>
            <a:ln w="12700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4718513" y="3714750"/>
              <a:ext cx="24079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RELATING TO NETWORK </a:t>
              </a:r>
            </a:p>
            <a:p>
              <a:pPr algn="ctr" eaLnBrk="1" hangingPunct="1"/>
              <a:r>
                <a:rPr lang="es-E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OPERABILITY</a:t>
              </a:r>
              <a:endParaRPr lang="es-E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58" name="57 Grupo"/>
          <p:cNvGrpSpPr>
            <a:grpSpLocks/>
          </p:cNvGrpSpPr>
          <p:nvPr/>
        </p:nvGrpSpPr>
        <p:grpSpPr bwMode="auto">
          <a:xfrm>
            <a:off x="3563938" y="2273300"/>
            <a:ext cx="504825" cy="936625"/>
            <a:chOff x="3635375" y="3068638"/>
            <a:chExt cx="504825" cy="936625"/>
          </a:xfrm>
        </p:grpSpPr>
        <p:sp>
          <p:nvSpPr>
            <p:cNvPr id="59" name="Line 11"/>
            <p:cNvSpPr>
              <a:spLocks noChangeShapeType="1"/>
            </p:cNvSpPr>
            <p:nvPr/>
          </p:nvSpPr>
          <p:spPr bwMode="auto">
            <a:xfrm flipH="1">
              <a:off x="3635375" y="3068638"/>
              <a:ext cx="504825" cy="0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2"/>
            <p:cNvSpPr>
              <a:spLocks noChangeShapeType="1"/>
            </p:cNvSpPr>
            <p:nvPr/>
          </p:nvSpPr>
          <p:spPr bwMode="auto">
            <a:xfrm>
              <a:off x="3636963" y="3068638"/>
              <a:ext cx="0" cy="936625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3"/>
            <p:cNvSpPr>
              <a:spLocks noChangeShapeType="1"/>
            </p:cNvSpPr>
            <p:nvPr/>
          </p:nvSpPr>
          <p:spPr bwMode="auto">
            <a:xfrm>
              <a:off x="3635375" y="4005263"/>
              <a:ext cx="504825" cy="0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12 Grupo"/>
          <p:cNvGrpSpPr>
            <a:grpSpLocks/>
          </p:cNvGrpSpPr>
          <p:nvPr/>
        </p:nvGrpSpPr>
        <p:grpSpPr bwMode="auto">
          <a:xfrm>
            <a:off x="1420611" y="4319588"/>
            <a:ext cx="1999880" cy="933450"/>
            <a:chOff x="1493075" y="3071813"/>
            <a:chExt cx="1999425" cy="933450"/>
          </a:xfrm>
        </p:grpSpPr>
        <p:sp>
          <p:nvSpPr>
            <p:cNvPr id="63" name="Rectangle 5"/>
            <p:cNvSpPr>
              <a:spLocks noChangeArrowheads="1"/>
            </p:cNvSpPr>
            <p:nvPr/>
          </p:nvSpPr>
          <p:spPr bwMode="auto">
            <a:xfrm>
              <a:off x="1547813" y="3071813"/>
              <a:ext cx="1944687" cy="933450"/>
            </a:xfrm>
            <a:prstGeom prst="rect">
              <a:avLst/>
            </a:prstGeom>
            <a:solidFill>
              <a:srgbClr val="037EC9"/>
            </a:solidFill>
            <a:ln w="9525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37EC9"/>
                </a:solidFill>
              </a:endParaRPr>
            </a:p>
          </p:txBody>
        </p:sp>
        <p:sp>
          <p:nvSpPr>
            <p:cNvPr id="64" name="Text Box 6"/>
            <p:cNvSpPr txBox="1">
              <a:spLocks noChangeArrowheads="1"/>
            </p:cNvSpPr>
            <p:nvPr/>
          </p:nvSpPr>
          <p:spPr bwMode="auto">
            <a:xfrm>
              <a:off x="1493075" y="3352800"/>
              <a:ext cx="19907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AR" sz="1600" b="1" dirty="0" smtClean="0">
                  <a:solidFill>
                    <a:schemeClr val="bg1"/>
                  </a:solidFill>
                </a:rPr>
                <a:t>PRESENTATION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14 Grupo"/>
          <p:cNvGrpSpPr>
            <a:grpSpLocks/>
          </p:cNvGrpSpPr>
          <p:nvPr/>
        </p:nvGrpSpPr>
        <p:grpSpPr bwMode="auto">
          <a:xfrm>
            <a:off x="4157107" y="3884613"/>
            <a:ext cx="3690433" cy="790575"/>
            <a:chOff x="4231095" y="2636838"/>
            <a:chExt cx="3296486" cy="790575"/>
          </a:xfrm>
        </p:grpSpPr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4284663" y="2636838"/>
              <a:ext cx="3167062" cy="790575"/>
            </a:xfrm>
            <a:prstGeom prst="rect">
              <a:avLst/>
            </a:prstGeom>
            <a:noFill/>
            <a:ln w="12700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7" name="Text Box 8"/>
            <p:cNvSpPr txBox="1">
              <a:spLocks noChangeArrowheads="1"/>
            </p:cNvSpPr>
            <p:nvPr/>
          </p:nvSpPr>
          <p:spPr bwMode="auto">
            <a:xfrm>
              <a:off x="4231095" y="2752729"/>
              <a:ext cx="329648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MEASUREMENTS UNDERTAKEN BY </a:t>
              </a:r>
            </a:p>
            <a:p>
              <a:pPr algn="ctr" eaLnBrk="1" hangingPunct="1"/>
              <a:r>
                <a:rPr lang="es-E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THE PROVIDER</a:t>
              </a:r>
              <a:endParaRPr lang="es-E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68" name="15 Grupo"/>
          <p:cNvGrpSpPr>
            <a:grpSpLocks/>
          </p:cNvGrpSpPr>
          <p:nvPr/>
        </p:nvGrpSpPr>
        <p:grpSpPr bwMode="auto">
          <a:xfrm>
            <a:off x="4213226" y="4819650"/>
            <a:ext cx="3577327" cy="790575"/>
            <a:chOff x="4284663" y="3571875"/>
            <a:chExt cx="3167062" cy="790575"/>
          </a:xfrm>
        </p:grpSpPr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4284663" y="3571875"/>
              <a:ext cx="3167062" cy="790575"/>
            </a:xfrm>
            <a:prstGeom prst="rect">
              <a:avLst/>
            </a:prstGeom>
            <a:noFill/>
            <a:ln w="12700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0" name="Text Box 10"/>
            <p:cNvSpPr txBox="1">
              <a:spLocks noChangeArrowheads="1"/>
            </p:cNvSpPr>
            <p:nvPr/>
          </p:nvSpPr>
          <p:spPr bwMode="auto">
            <a:xfrm>
              <a:off x="4445954" y="3714750"/>
              <a:ext cx="29124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PERIODIC </a:t>
              </a:r>
              <a:r>
                <a:rPr lang="es-ES" sz="1400" b="1" smtClean="0">
                  <a:solidFill>
                    <a:schemeClr val="accent2">
                      <a:lumMod val="75000"/>
                    </a:schemeClr>
                  </a:solidFill>
                </a:rPr>
                <a:t>PRESENTATION VIA</a:t>
              </a:r>
              <a:endParaRPr lang="es-ES" sz="14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eaLnBrk="1" hangingPunct="1"/>
              <a:r>
                <a:rPr lang="es-E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THE WEB PORTAL</a:t>
              </a:r>
              <a:endParaRPr lang="es-E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71" name="13 Grupo"/>
          <p:cNvGrpSpPr>
            <a:grpSpLocks/>
          </p:cNvGrpSpPr>
          <p:nvPr/>
        </p:nvGrpSpPr>
        <p:grpSpPr bwMode="auto">
          <a:xfrm>
            <a:off x="3563938" y="4316413"/>
            <a:ext cx="504825" cy="936625"/>
            <a:chOff x="3635375" y="3068638"/>
            <a:chExt cx="504825" cy="936625"/>
          </a:xfrm>
        </p:grpSpPr>
        <p:sp>
          <p:nvSpPr>
            <p:cNvPr id="72" name="Line 11"/>
            <p:cNvSpPr>
              <a:spLocks noChangeShapeType="1"/>
            </p:cNvSpPr>
            <p:nvPr/>
          </p:nvSpPr>
          <p:spPr bwMode="auto">
            <a:xfrm flipH="1">
              <a:off x="3635375" y="3068638"/>
              <a:ext cx="504825" cy="0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>
              <a:off x="3636963" y="3068638"/>
              <a:ext cx="0" cy="936625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>
              <a:off x="3635375" y="4005263"/>
              <a:ext cx="504825" cy="0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12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 dirty="0" smtClean="0"/>
              <a:t>CUSTOMER SATISFACTION INDICATORS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1214422"/>
            <a:ext cx="8207375" cy="5143536"/>
          </a:xfrm>
          <a:prstGeom prst="rect">
            <a:avLst/>
          </a:prstGeom>
          <a:noFill/>
          <a:ln w="63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6" name="5 Grupo"/>
          <p:cNvGrpSpPr>
            <a:grpSpLocks/>
          </p:cNvGrpSpPr>
          <p:nvPr/>
        </p:nvGrpSpPr>
        <p:grpSpPr bwMode="auto">
          <a:xfrm>
            <a:off x="601023" y="3071810"/>
            <a:ext cx="1962397" cy="933450"/>
            <a:chOff x="1172527" y="3071813"/>
            <a:chExt cx="1962397" cy="93345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187450" y="3071813"/>
              <a:ext cx="1944688" cy="933450"/>
            </a:xfrm>
            <a:prstGeom prst="rect">
              <a:avLst/>
            </a:prstGeom>
            <a:solidFill>
              <a:srgbClr val="037EC9"/>
            </a:solidFill>
            <a:ln w="9525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37EC9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172527" y="3352800"/>
              <a:ext cx="1962397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AR" sz="1900" b="1" smtClean="0">
                  <a:solidFill>
                    <a:schemeClr val="bg1"/>
                  </a:solidFill>
                </a:rPr>
                <a:t>INDICATORS</a:t>
              </a:r>
              <a:endParaRPr lang="es-ES" sz="1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67447" y="1772816"/>
            <a:ext cx="600079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1" hangingPunct="1">
              <a:buClr>
                <a:srgbClr val="037EC9"/>
              </a:buClr>
              <a:buBlip>
                <a:blip r:embed="rId3"/>
              </a:buBlip>
            </a:pPr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altLang="en-US" sz="1800" dirty="0" err="1" smtClean="0">
                <a:solidFill>
                  <a:srgbClr val="037EC9"/>
                </a:solidFill>
              </a:rPr>
              <a:t>Customer</a:t>
            </a:r>
            <a:r>
              <a:rPr lang="es-ES" altLang="en-US" sz="1800" dirty="0" smtClean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complaints</a:t>
            </a:r>
            <a:r>
              <a:rPr lang="es-ES" altLang="en-US" sz="1800" dirty="0">
                <a:solidFill>
                  <a:srgbClr val="037EC9"/>
                </a:solidFill>
              </a:rPr>
              <a:t> to </a:t>
            </a:r>
            <a:r>
              <a:rPr lang="es-ES" altLang="en-US" sz="1800" dirty="0" err="1">
                <a:solidFill>
                  <a:srgbClr val="037EC9"/>
                </a:solidFill>
              </a:rPr>
              <a:t>provider</a:t>
            </a:r>
            <a:endParaRPr lang="es-ES" altLang="en-US" sz="18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</a:pPr>
            <a:endParaRPr lang="es-ES" altLang="en-US" sz="18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</a:pP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Repeated</a:t>
            </a: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complaints</a:t>
            </a:r>
            <a:r>
              <a:rPr lang="es-ES" altLang="en-US" sz="1800" dirty="0">
                <a:solidFill>
                  <a:srgbClr val="037EC9"/>
                </a:solidFill>
              </a:rPr>
              <a:t> to </a:t>
            </a:r>
            <a:r>
              <a:rPr lang="es-ES" altLang="en-US" sz="1800" dirty="0" err="1">
                <a:solidFill>
                  <a:srgbClr val="037EC9"/>
                </a:solidFill>
              </a:rPr>
              <a:t>provider</a:t>
            </a:r>
            <a:endParaRPr lang="es-ES" altLang="en-US" sz="18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</a:pPr>
            <a:endParaRPr lang="es-ES" altLang="en-US" sz="18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</a:pP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Complaints</a:t>
            </a:r>
            <a:r>
              <a:rPr lang="es-ES" altLang="en-US" sz="1800" dirty="0">
                <a:solidFill>
                  <a:srgbClr val="037EC9"/>
                </a:solidFill>
              </a:rPr>
              <a:t> to </a:t>
            </a:r>
            <a:r>
              <a:rPr lang="es-ES" altLang="en-US" sz="1800" dirty="0" err="1">
                <a:solidFill>
                  <a:srgbClr val="037EC9"/>
                </a:solidFill>
              </a:rPr>
              <a:t>the</a:t>
            </a: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enforcement</a:t>
            </a: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authority</a:t>
            </a:r>
            <a:endParaRPr lang="es-ES" altLang="en-US" sz="18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</a:pPr>
            <a:endParaRPr lang="es-ES" altLang="en-US" sz="18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</a:pP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Operator’s</a:t>
            </a:r>
            <a:r>
              <a:rPr lang="es-ES" altLang="en-US" sz="1800" dirty="0">
                <a:solidFill>
                  <a:srgbClr val="037EC9"/>
                </a:solidFill>
              </a:rPr>
              <a:t> response to </a:t>
            </a:r>
            <a:r>
              <a:rPr lang="es-ES" altLang="en-US" sz="1800" dirty="0" err="1">
                <a:solidFill>
                  <a:srgbClr val="037EC9"/>
                </a:solidFill>
              </a:rPr>
              <a:t>customer</a:t>
            </a:r>
            <a:endParaRPr lang="es-ES" altLang="en-US" sz="18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</a:pPr>
            <a:endParaRPr lang="es-ES" altLang="en-US" sz="18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</a:pP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Complaints</a:t>
            </a: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concerning</a:t>
            </a: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prepaid</a:t>
            </a: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account</a:t>
            </a: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smtClean="0">
                <a:solidFill>
                  <a:srgbClr val="037EC9"/>
                </a:solidFill>
              </a:rPr>
              <a:t/>
            </a:r>
            <a:br>
              <a:rPr lang="es-ES" altLang="en-US" sz="1800" dirty="0" smtClean="0">
                <a:solidFill>
                  <a:srgbClr val="037EC9"/>
                </a:solidFill>
              </a:rPr>
            </a:br>
            <a:r>
              <a:rPr lang="es-ES" altLang="en-US" sz="1800" dirty="0" smtClean="0">
                <a:solidFill>
                  <a:srgbClr val="037EC9"/>
                </a:solidFill>
              </a:rPr>
              <a:t>   balances</a:t>
            </a:r>
            <a:endParaRPr lang="es-ES" altLang="en-US" sz="18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</a:pPr>
            <a:endParaRPr lang="es-ES" altLang="en-US" sz="18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</a:pP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Complaints</a:t>
            </a: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concerning</a:t>
            </a: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invoicing</a:t>
            </a:r>
            <a:endParaRPr lang="es-ES" altLang="en-US" sz="18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</a:pPr>
            <a:endParaRPr lang="es-ES" altLang="en-US" sz="18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</a:pP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Delay</a:t>
            </a:r>
            <a:r>
              <a:rPr lang="es-ES" altLang="en-US" sz="1800" dirty="0">
                <a:solidFill>
                  <a:srgbClr val="037EC9"/>
                </a:solidFill>
              </a:rPr>
              <a:t> in </a:t>
            </a:r>
            <a:r>
              <a:rPr lang="es-ES" altLang="en-US" sz="1800" dirty="0" err="1">
                <a:solidFill>
                  <a:srgbClr val="037EC9"/>
                </a:solidFill>
              </a:rPr>
              <a:t>requested</a:t>
            </a: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service</a:t>
            </a: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err="1">
                <a:solidFill>
                  <a:srgbClr val="037EC9"/>
                </a:solidFill>
              </a:rPr>
              <a:t>becoming</a:t>
            </a:r>
            <a:r>
              <a:rPr lang="es-ES" altLang="en-US" sz="1800" dirty="0">
                <a:solidFill>
                  <a:srgbClr val="037EC9"/>
                </a:solidFill>
              </a:rPr>
              <a:t> </a:t>
            </a:r>
            <a:r>
              <a:rPr lang="es-ES" altLang="en-US" sz="1800" dirty="0" smtClean="0">
                <a:solidFill>
                  <a:srgbClr val="037EC9"/>
                </a:solidFill>
              </a:rPr>
              <a:t/>
            </a:r>
            <a:br>
              <a:rPr lang="es-ES" altLang="en-US" sz="1800" dirty="0" smtClean="0">
                <a:solidFill>
                  <a:srgbClr val="037EC9"/>
                </a:solidFill>
              </a:rPr>
            </a:br>
            <a:r>
              <a:rPr lang="es-ES" altLang="en-US" sz="1800" dirty="0" smtClean="0">
                <a:solidFill>
                  <a:srgbClr val="037EC9"/>
                </a:solidFill>
              </a:rPr>
              <a:t>   </a:t>
            </a:r>
            <a:r>
              <a:rPr lang="es-ES" altLang="en-US" sz="1800" dirty="0" err="1" smtClean="0">
                <a:solidFill>
                  <a:srgbClr val="037EC9"/>
                </a:solidFill>
              </a:rPr>
              <a:t>operational</a:t>
            </a:r>
            <a:endParaRPr lang="es-ES" altLang="en-US" sz="1800" dirty="0">
              <a:solidFill>
                <a:srgbClr val="037EC9"/>
              </a:solidFill>
            </a:endParaRPr>
          </a:p>
        </p:txBody>
      </p:sp>
      <p:grpSp>
        <p:nvGrpSpPr>
          <p:cNvPr id="10" name="9 Grupo"/>
          <p:cNvGrpSpPr>
            <a:grpSpLocks/>
          </p:cNvGrpSpPr>
          <p:nvPr/>
        </p:nvGrpSpPr>
        <p:grpSpPr bwMode="auto">
          <a:xfrm>
            <a:off x="2643174" y="2143116"/>
            <a:ext cx="504825" cy="3240088"/>
            <a:chOff x="3348038" y="2133600"/>
            <a:chExt cx="504825" cy="3240088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348038" y="2133600"/>
              <a:ext cx="504825" cy="0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348038" y="2133600"/>
              <a:ext cx="0" cy="3240088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348038" y="5373688"/>
              <a:ext cx="504825" cy="0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13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2400" dirty="0">
                <a:latin typeface="Verdana" pitchFamily="34" charset="0"/>
              </a:rPr>
              <a:t>NETWORK OPERABILITY INDICATORS</a:t>
            </a:r>
            <a:endParaRPr lang="es-ES" sz="2400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313" y="1285860"/>
            <a:ext cx="8207375" cy="4806965"/>
          </a:xfrm>
          <a:prstGeom prst="rect">
            <a:avLst/>
          </a:prstGeom>
          <a:noFill/>
          <a:ln w="63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6" name="5 Grupo"/>
          <p:cNvGrpSpPr>
            <a:grpSpLocks/>
          </p:cNvGrpSpPr>
          <p:nvPr/>
        </p:nvGrpSpPr>
        <p:grpSpPr bwMode="auto">
          <a:xfrm>
            <a:off x="601024" y="3286124"/>
            <a:ext cx="1962396" cy="933450"/>
            <a:chOff x="1172528" y="3359150"/>
            <a:chExt cx="1962396" cy="93345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87450" y="3359150"/>
              <a:ext cx="1944688" cy="933450"/>
            </a:xfrm>
            <a:prstGeom prst="rect">
              <a:avLst/>
            </a:prstGeom>
            <a:solidFill>
              <a:srgbClr val="037EC9"/>
            </a:solidFill>
            <a:ln w="9525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37EC9"/>
                </a:solidFill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172528" y="3640138"/>
              <a:ext cx="1962396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AR" sz="1900" b="1" dirty="0" smtClean="0">
                  <a:solidFill>
                    <a:schemeClr val="bg1"/>
                  </a:solidFill>
                </a:rPr>
                <a:t>INDICATORS</a:t>
              </a:r>
              <a:endParaRPr lang="es-ES" sz="1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51944" y="1778001"/>
            <a:ext cx="528641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1" hangingPunct="1">
              <a:buClr>
                <a:srgbClr val="037EC9"/>
              </a:buClr>
              <a:buBlip>
                <a:blip r:embed="rId3"/>
              </a:buBlip>
              <a:defRPr/>
            </a:pPr>
            <a:r>
              <a:rPr lang="es-ES" altLang="en-US" sz="1600" dirty="0" smtClean="0">
                <a:solidFill>
                  <a:srgbClr val="037EC9"/>
                </a:solidFill>
              </a:rPr>
              <a:t> Nominal </a:t>
            </a:r>
            <a:r>
              <a:rPr lang="es-ES" altLang="en-US" sz="1600" dirty="0" err="1">
                <a:solidFill>
                  <a:srgbClr val="037EC9"/>
                </a:solidFill>
              </a:rPr>
              <a:t>reuse</a:t>
            </a:r>
            <a:r>
              <a:rPr lang="es-ES" altLang="en-US" sz="1600" dirty="0">
                <a:solidFill>
                  <a:srgbClr val="037EC9"/>
                </a:solidFill>
              </a:rPr>
              <a:t> factor</a:t>
            </a: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  <a:defRPr/>
            </a:pPr>
            <a:endParaRPr lang="es-ES" altLang="en-US" sz="1600" dirty="0">
              <a:solidFill>
                <a:srgbClr val="4D4D4D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  <a:defRPr/>
            </a:pPr>
            <a:r>
              <a:rPr lang="es-ES" altLang="en-US" sz="1600" dirty="0" smtClean="0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altLang="en-US" sz="1600" dirty="0" err="1" smtClean="0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Service</a:t>
            </a:r>
            <a:r>
              <a:rPr lang="es-ES" altLang="en-US" sz="1600" dirty="0" smtClean="0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altLang="en-US" sz="1600" dirty="0" err="1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accessibility</a:t>
            </a:r>
            <a:r>
              <a:rPr lang="es-ES" altLang="en-US" sz="1600" dirty="0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s-ES" altLang="en-US" sz="1600" dirty="0" err="1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resource</a:t>
            </a:r>
            <a:r>
              <a:rPr lang="es-ES" altLang="en-US" sz="1600" dirty="0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altLang="en-US" sz="1600" dirty="0" err="1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allocation</a:t>
            </a:r>
            <a:r>
              <a:rPr lang="es-ES" altLang="en-US" sz="1600" dirty="0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altLang="en-US" sz="1600" dirty="0" smtClean="0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altLang="en-US" sz="1600" dirty="0" smtClean="0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altLang="en-US" sz="1600" dirty="0" smtClean="0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s-ES" altLang="en-US" sz="1600" dirty="0" err="1" smtClean="0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</a:t>
            </a:r>
            <a:endParaRPr lang="es-ES" altLang="en-US" sz="1600" dirty="0">
              <a:solidFill>
                <a:srgbClr val="037EC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  <a:defRPr/>
            </a:pPr>
            <a:endParaRPr lang="es-ES" altLang="en-US" sz="16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  <a:defRPr/>
            </a:pPr>
            <a:r>
              <a:rPr lang="es-ES" altLang="en-US" sz="1600" dirty="0" smtClean="0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altLang="en-US" sz="1600" dirty="0" err="1" smtClean="0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Service</a:t>
            </a:r>
            <a:r>
              <a:rPr lang="es-ES" altLang="en-US" sz="1600" dirty="0" smtClean="0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altLang="en-US" sz="1600" dirty="0" err="1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retainability</a:t>
            </a:r>
            <a:r>
              <a:rPr lang="es-ES" altLang="en-US" sz="1600" dirty="0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s-ES" altLang="en-US" sz="1600" dirty="0" err="1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cut</a:t>
            </a:r>
            <a:r>
              <a:rPr lang="es-ES" altLang="en-US" sz="1600" dirty="0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-off </a:t>
            </a:r>
            <a:r>
              <a:rPr lang="es-ES" altLang="en-US" sz="1600" dirty="0" err="1" smtClean="0">
                <a:solidFill>
                  <a:srgbClr val="037EC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</a:t>
            </a:r>
            <a:endParaRPr lang="es-ES" altLang="en-US" sz="1600" dirty="0">
              <a:solidFill>
                <a:srgbClr val="037EC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  <a:defRPr/>
            </a:pPr>
            <a:endParaRPr lang="es-ES" altLang="en-US" sz="16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  <a:defRPr/>
            </a:pPr>
            <a:r>
              <a:rPr lang="es-ES" altLang="en-US" sz="1600" dirty="0" smtClean="0">
                <a:solidFill>
                  <a:srgbClr val="037EC9"/>
                </a:solidFill>
              </a:rPr>
              <a:t> </a:t>
            </a:r>
            <a:r>
              <a:rPr lang="es-ES" altLang="en-US" sz="1600" dirty="0" err="1" smtClean="0">
                <a:solidFill>
                  <a:srgbClr val="037EC9"/>
                </a:solidFill>
              </a:rPr>
              <a:t>Transmission</a:t>
            </a:r>
            <a:r>
              <a:rPr lang="es-ES" altLang="en-US" sz="1600" dirty="0" smtClean="0">
                <a:solidFill>
                  <a:srgbClr val="037EC9"/>
                </a:solidFill>
              </a:rPr>
              <a:t> </a:t>
            </a:r>
            <a:r>
              <a:rPr lang="es-ES" altLang="en-US" sz="1600" dirty="0">
                <a:solidFill>
                  <a:srgbClr val="037EC9"/>
                </a:solidFill>
              </a:rPr>
              <a:t>time </a:t>
            </a:r>
            <a:r>
              <a:rPr lang="es-ES" altLang="en-US" sz="1600" dirty="0" err="1">
                <a:solidFill>
                  <a:srgbClr val="037EC9"/>
                </a:solidFill>
              </a:rPr>
              <a:t>compliance</a:t>
            </a:r>
            <a:r>
              <a:rPr lang="es-ES" altLang="en-US" sz="1600" dirty="0">
                <a:solidFill>
                  <a:srgbClr val="037EC9"/>
                </a:solidFill>
              </a:rPr>
              <a:t> </a:t>
            </a:r>
            <a:r>
              <a:rPr lang="es-ES" altLang="en-US" sz="1600" dirty="0" err="1">
                <a:solidFill>
                  <a:srgbClr val="037EC9"/>
                </a:solidFill>
              </a:rPr>
              <a:t>rate</a:t>
            </a:r>
            <a:endParaRPr lang="es-ES" altLang="en-US" sz="16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  <a:defRPr/>
            </a:pPr>
            <a:endParaRPr lang="es-ES" altLang="en-US" sz="16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  <a:defRPr/>
            </a:pPr>
            <a:r>
              <a:rPr lang="es-ES" altLang="en-US" sz="1600" dirty="0" smtClean="0">
                <a:solidFill>
                  <a:srgbClr val="037EC9"/>
                </a:solidFill>
              </a:rPr>
              <a:t> </a:t>
            </a:r>
            <a:r>
              <a:rPr lang="es-ES" altLang="en-US" sz="1600" dirty="0" err="1" smtClean="0">
                <a:solidFill>
                  <a:srgbClr val="037EC9"/>
                </a:solidFill>
              </a:rPr>
              <a:t>Packet-loss</a:t>
            </a:r>
            <a:r>
              <a:rPr lang="es-ES" altLang="en-US" sz="1600" dirty="0" smtClean="0">
                <a:solidFill>
                  <a:srgbClr val="037EC9"/>
                </a:solidFill>
              </a:rPr>
              <a:t> </a:t>
            </a:r>
            <a:r>
              <a:rPr lang="es-ES" altLang="en-US" sz="1600" dirty="0" err="1">
                <a:solidFill>
                  <a:srgbClr val="037EC9"/>
                </a:solidFill>
              </a:rPr>
              <a:t>rate</a:t>
            </a:r>
            <a:endParaRPr lang="es-ES" altLang="en-US" sz="16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  <a:defRPr/>
            </a:pPr>
            <a:endParaRPr lang="es-ES" altLang="en-US" sz="16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  <a:defRPr/>
            </a:pPr>
            <a:r>
              <a:rPr lang="es-ES" altLang="en-US" sz="1600" dirty="0" smtClean="0">
                <a:solidFill>
                  <a:srgbClr val="037EC9"/>
                </a:solidFill>
              </a:rPr>
              <a:t> </a:t>
            </a:r>
            <a:r>
              <a:rPr lang="es-ES" altLang="en-US" sz="1600" dirty="0" err="1" smtClean="0">
                <a:solidFill>
                  <a:srgbClr val="037EC9"/>
                </a:solidFill>
              </a:rPr>
              <a:t>Maximum</a:t>
            </a:r>
            <a:r>
              <a:rPr lang="es-ES" altLang="en-US" sz="1600" dirty="0" smtClean="0">
                <a:solidFill>
                  <a:srgbClr val="037EC9"/>
                </a:solidFill>
              </a:rPr>
              <a:t> </a:t>
            </a:r>
            <a:r>
              <a:rPr lang="es-ES" altLang="en-US" sz="1600" dirty="0" err="1">
                <a:solidFill>
                  <a:srgbClr val="037EC9"/>
                </a:solidFill>
              </a:rPr>
              <a:t>fluctuation</a:t>
            </a:r>
            <a:r>
              <a:rPr lang="es-ES" altLang="en-US" sz="1600" dirty="0">
                <a:solidFill>
                  <a:srgbClr val="037EC9"/>
                </a:solidFill>
              </a:rPr>
              <a:t> </a:t>
            </a:r>
            <a:r>
              <a:rPr lang="es-ES" altLang="en-US" sz="1600" dirty="0" err="1">
                <a:solidFill>
                  <a:srgbClr val="037EC9"/>
                </a:solidFill>
              </a:rPr>
              <a:t>compliance</a:t>
            </a:r>
            <a:r>
              <a:rPr lang="es-ES" altLang="en-US" sz="1600" dirty="0">
                <a:solidFill>
                  <a:srgbClr val="037EC9"/>
                </a:solidFill>
              </a:rPr>
              <a:t> </a:t>
            </a:r>
            <a:r>
              <a:rPr lang="es-ES" altLang="en-US" sz="1600" dirty="0" err="1">
                <a:solidFill>
                  <a:srgbClr val="037EC9"/>
                </a:solidFill>
              </a:rPr>
              <a:t>rate</a:t>
            </a:r>
            <a:endParaRPr lang="es-ES" altLang="en-US" sz="16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  <a:defRPr/>
            </a:pPr>
            <a:endParaRPr lang="es-ES" altLang="en-US" sz="16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  <a:defRPr/>
            </a:pPr>
            <a:r>
              <a:rPr lang="es-ES" altLang="en-US" sz="1600" dirty="0" smtClean="0">
                <a:solidFill>
                  <a:srgbClr val="037EC9"/>
                </a:solidFill>
              </a:rPr>
              <a:t> </a:t>
            </a:r>
            <a:r>
              <a:rPr lang="es-ES" altLang="en-US" sz="1600" dirty="0" err="1" smtClean="0">
                <a:solidFill>
                  <a:srgbClr val="037EC9"/>
                </a:solidFill>
              </a:rPr>
              <a:t>Synchronism</a:t>
            </a:r>
            <a:r>
              <a:rPr lang="es-ES" altLang="en-US" sz="1600" dirty="0" smtClean="0">
                <a:solidFill>
                  <a:srgbClr val="037EC9"/>
                </a:solidFill>
              </a:rPr>
              <a:t> </a:t>
            </a:r>
            <a:r>
              <a:rPr lang="es-ES" altLang="en-US" sz="1600" dirty="0" err="1">
                <a:solidFill>
                  <a:srgbClr val="037EC9"/>
                </a:solidFill>
              </a:rPr>
              <a:t>compliance</a:t>
            </a:r>
            <a:r>
              <a:rPr lang="es-ES" altLang="en-US" sz="1600" dirty="0">
                <a:solidFill>
                  <a:srgbClr val="037EC9"/>
                </a:solidFill>
              </a:rPr>
              <a:t> </a:t>
            </a:r>
            <a:r>
              <a:rPr lang="es-ES" altLang="en-US" sz="1600" dirty="0" err="1">
                <a:solidFill>
                  <a:srgbClr val="037EC9"/>
                </a:solidFill>
              </a:rPr>
              <a:t>rate</a:t>
            </a:r>
            <a:endParaRPr lang="es-ES" altLang="en-US" sz="16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  <a:defRPr/>
            </a:pPr>
            <a:endParaRPr lang="es-ES" altLang="en-US" sz="1600" dirty="0">
              <a:solidFill>
                <a:srgbClr val="037EC9"/>
              </a:solidFill>
            </a:endParaRPr>
          </a:p>
          <a:p>
            <a:pPr lvl="1" eaLnBrk="1" hangingPunct="1">
              <a:buClr>
                <a:srgbClr val="037EC9"/>
              </a:buClr>
              <a:buBlip>
                <a:blip r:embed="rId3"/>
              </a:buBlip>
              <a:defRPr/>
            </a:pPr>
            <a:r>
              <a:rPr lang="es-ES" altLang="en-US" sz="1600" dirty="0" smtClean="0">
                <a:solidFill>
                  <a:srgbClr val="037EC9"/>
                </a:solidFill>
              </a:rPr>
              <a:t> </a:t>
            </a:r>
            <a:r>
              <a:rPr lang="es-ES" altLang="en-US" sz="1600" dirty="0" err="1" smtClean="0">
                <a:solidFill>
                  <a:srgbClr val="037EC9"/>
                </a:solidFill>
              </a:rPr>
              <a:t>Effective</a:t>
            </a:r>
            <a:r>
              <a:rPr lang="es-ES" altLang="en-US" sz="1600" dirty="0" smtClean="0">
                <a:solidFill>
                  <a:srgbClr val="037EC9"/>
                </a:solidFill>
              </a:rPr>
              <a:t> </a:t>
            </a:r>
            <a:r>
              <a:rPr lang="es-ES" altLang="en-US" sz="1600" dirty="0">
                <a:solidFill>
                  <a:srgbClr val="037EC9"/>
                </a:solidFill>
              </a:rPr>
              <a:t>mean transfer </a:t>
            </a:r>
            <a:r>
              <a:rPr lang="es-ES" altLang="en-US" sz="1600" dirty="0" err="1">
                <a:solidFill>
                  <a:srgbClr val="037EC9"/>
                </a:solidFill>
              </a:rPr>
              <a:t>velocity</a:t>
            </a:r>
            <a:r>
              <a:rPr lang="es-ES" altLang="en-US" sz="1600" dirty="0">
                <a:solidFill>
                  <a:srgbClr val="037EC9"/>
                </a:solidFill>
              </a:rPr>
              <a:t> </a:t>
            </a:r>
            <a:r>
              <a:rPr lang="es-ES" altLang="en-US" sz="1600" dirty="0" smtClean="0">
                <a:solidFill>
                  <a:srgbClr val="037EC9"/>
                </a:solidFill>
              </a:rPr>
              <a:t/>
            </a:r>
            <a:br>
              <a:rPr lang="es-ES" altLang="en-US" sz="1600" dirty="0" smtClean="0">
                <a:solidFill>
                  <a:srgbClr val="037EC9"/>
                </a:solidFill>
              </a:rPr>
            </a:br>
            <a:r>
              <a:rPr lang="es-ES" altLang="en-US" sz="1600" dirty="0" smtClean="0">
                <a:solidFill>
                  <a:srgbClr val="037EC9"/>
                </a:solidFill>
              </a:rPr>
              <a:t>   </a:t>
            </a:r>
            <a:r>
              <a:rPr lang="es-ES" altLang="en-US" sz="1600" dirty="0" err="1" smtClean="0">
                <a:solidFill>
                  <a:srgbClr val="037EC9"/>
                </a:solidFill>
              </a:rPr>
              <a:t>compliance</a:t>
            </a:r>
            <a:r>
              <a:rPr lang="es-ES" altLang="en-US" sz="1600" dirty="0" smtClean="0">
                <a:solidFill>
                  <a:srgbClr val="037EC9"/>
                </a:solidFill>
              </a:rPr>
              <a:t> </a:t>
            </a:r>
            <a:r>
              <a:rPr lang="es-ES" altLang="en-US" sz="1600" dirty="0" err="1">
                <a:solidFill>
                  <a:srgbClr val="037EC9"/>
                </a:solidFill>
              </a:rPr>
              <a:t>rate</a:t>
            </a:r>
            <a:endParaRPr lang="es-ES" altLang="en-US" sz="1600" dirty="0">
              <a:solidFill>
                <a:srgbClr val="037EC9"/>
              </a:solidFill>
            </a:endParaRPr>
          </a:p>
        </p:txBody>
      </p:sp>
      <p:grpSp>
        <p:nvGrpSpPr>
          <p:cNvPr id="10" name="9 Grupo"/>
          <p:cNvGrpSpPr>
            <a:grpSpLocks/>
          </p:cNvGrpSpPr>
          <p:nvPr/>
        </p:nvGrpSpPr>
        <p:grpSpPr bwMode="auto">
          <a:xfrm>
            <a:off x="2714612" y="1714488"/>
            <a:ext cx="504825" cy="4249737"/>
            <a:chOff x="3348038" y="1700213"/>
            <a:chExt cx="504825" cy="4249737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3348038" y="1700213"/>
              <a:ext cx="504825" cy="0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348038" y="1700213"/>
              <a:ext cx="0" cy="4249737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348038" y="5949950"/>
              <a:ext cx="504825" cy="0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14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9753"/>
            <a:ext cx="82296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QoS OFFERED BY THE PROVIDER</a:t>
            </a:r>
            <a:r>
              <a:rPr lang="en-US" sz="1800" dirty="0" smtClean="0">
                <a:solidFill>
                  <a:srgbClr val="D9D9D9"/>
                </a:solidFill>
              </a:rPr>
              <a:t/>
            </a:r>
            <a:br>
              <a:rPr lang="en-US" sz="1800" dirty="0" smtClean="0">
                <a:solidFill>
                  <a:srgbClr val="D9D9D9"/>
                </a:solidFill>
              </a:rPr>
            </a:br>
            <a:endParaRPr lang="es-ES" sz="1800" dirty="0" smtClean="0">
              <a:solidFill>
                <a:srgbClr val="D9D9D9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8432" y="1643848"/>
            <a:ext cx="8229600" cy="571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8000" marR="0" lvl="0" indent="-468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s-ES" sz="18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REQUIREMENT TO PRESENT, ON A MONTHLY BASIS, PLANS, PRICES, COMMERCIAL CONDITIONS AND SERVICE PROMOTIONS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68000" marR="0" lvl="0" indent="-468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FontTx/>
              <a:buNone/>
              <a:tabLst/>
              <a:defRPr/>
            </a:pPr>
            <a:endParaRPr kumimoji="0" lang="es-AR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endParaRPr kumimoji="0" lang="es-E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8432" y="2681834"/>
            <a:ext cx="8229600" cy="6080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468000" indent="-468000" algn="just" eaLnBrk="1" hangingPunct="1">
              <a:buClr>
                <a:srgbClr val="037EC9"/>
              </a:buClr>
              <a:buFont typeface="Wingdings" pitchFamily="2" charset="2"/>
              <a:buChar char="Ø"/>
              <a:defRPr/>
            </a:pPr>
            <a:r>
              <a:rPr lang="es-ES" sz="18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REQUIREMENT TO PRESENT THE  SERVICE COVERAGE AREA TO CUSTOMERS AND THE REGULATORY BODY.</a:t>
            </a:r>
            <a:endParaRPr lang="es-ES" sz="1800" b="1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20638" eaLnBrk="1" hangingPunct="1">
              <a:defRPr/>
            </a:pPr>
            <a:endParaRPr lang="es-ES" sz="1800" b="1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20638" eaLnBrk="1" hangingPunct="1">
              <a:defRPr/>
            </a:pPr>
            <a:endParaRPr lang="es-ES" sz="1800" b="1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20638" eaLnBrk="1" hangingPunct="1">
              <a:defRPr/>
            </a:pPr>
            <a:endParaRPr lang="es-ES" sz="1800" b="1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20638" eaLnBrk="1" hangingPunct="1">
              <a:spcBef>
                <a:spcPct val="20000"/>
              </a:spcBef>
              <a:buFontTx/>
              <a:buChar char="•"/>
              <a:defRPr/>
            </a:pPr>
            <a:endParaRPr lang="es-ES" sz="1800" b="1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34" y="3535363"/>
            <a:ext cx="8229600" cy="320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468000" indent="-468000" algn="just" eaLnBrk="1" hangingPunct="1">
              <a:buClr>
                <a:srgbClr val="037EC9"/>
              </a:buClr>
              <a:buFont typeface="Wingdings" pitchFamily="2" charset="2"/>
              <a:buChar char="Ø"/>
              <a:defRPr/>
            </a:pPr>
            <a:r>
              <a:rPr lang="es-ES" sz="18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REQUIREMENT TO </a:t>
            </a:r>
            <a:r>
              <a:rPr lang="es-ES" sz="1800" b="1" kern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HAVE CUSTOMER CENTRES </a:t>
            </a:r>
            <a:r>
              <a:rPr lang="es-ES" sz="18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IN ALL AREAS WHERE THE SERVICE IS OFFERED.</a:t>
            </a:r>
            <a:endParaRPr lang="es-ES" sz="1800" b="1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34" y="4347070"/>
            <a:ext cx="8229600" cy="679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468000" indent="-468000" algn="just" eaLnBrk="1" hangingPunct="1">
              <a:buClr>
                <a:srgbClr val="037EC9"/>
              </a:buClr>
              <a:buFont typeface="Wingdings" pitchFamily="2" charset="2"/>
              <a:buChar char="Ø"/>
              <a:defRPr/>
            </a:pPr>
            <a:r>
              <a:rPr lang="es-ES" sz="1800" b="1" kern="0" dirty="0" smtClean="0">
                <a:solidFill>
                  <a:schemeClr val="accent2">
                    <a:lumMod val="75000"/>
                  </a:schemeClr>
                </a:solidFill>
              </a:rPr>
              <a:t>REQUIREMENT TO HAVE LINES FOR COMPLAINTS AND ENQUIRIES  WHICH MUST OPERATE 365 DAYS A YEAR.</a:t>
            </a:r>
            <a:endParaRPr lang="es-ES" sz="1800" b="1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3868" y="5121575"/>
            <a:ext cx="8229600" cy="3222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468000" indent="-468000" algn="just" eaLnBrk="1" hangingPunct="1">
              <a:buClr>
                <a:srgbClr val="037EC9"/>
              </a:buClr>
              <a:buFont typeface="Wingdings" pitchFamily="2" charset="2"/>
              <a:buChar char="Ø"/>
              <a:defRPr/>
            </a:pPr>
            <a:r>
              <a:rPr lang="es-ES" sz="18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ADHERENCE TO MAXIMUM TIME-LIMIT FOR RESPONDING TO CALLS.</a:t>
            </a:r>
            <a:endParaRPr lang="es-ES" sz="1800" b="1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20638" eaLnBrk="1" hangingPunct="1">
              <a:spcBef>
                <a:spcPct val="20000"/>
              </a:spcBef>
              <a:defRPr/>
            </a:pPr>
            <a:endParaRPr lang="es-ES" sz="1800" b="1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15</a:t>
            </a:fld>
            <a:endParaRPr lang="en-US" altLang="en-US" sz="1400"/>
          </a:p>
        </p:txBody>
      </p:sp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1053928" y="1628775"/>
            <a:ext cx="3016422" cy="2697163"/>
            <a:chOff x="3403226" y="3716338"/>
            <a:chExt cx="4337424" cy="1712912"/>
          </a:xfrm>
        </p:grpSpPr>
        <p:sp>
          <p:nvSpPr>
            <p:cNvPr id="5" name="Rectangle 19" descr="Diagonal hacia abajo oscura"/>
            <p:cNvSpPr>
              <a:spLocks noChangeArrowheads="1"/>
            </p:cNvSpPr>
            <p:nvPr/>
          </p:nvSpPr>
          <p:spPr bwMode="auto">
            <a:xfrm>
              <a:off x="3492500" y="3716338"/>
              <a:ext cx="4248150" cy="1712912"/>
            </a:xfrm>
            <a:prstGeom prst="rect">
              <a:avLst/>
            </a:prstGeom>
            <a:pattFill prst="dkDnDiag">
              <a:fgClr>
                <a:srgbClr val="0099CC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3403226" y="3725783"/>
              <a:ext cx="855508" cy="215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600" dirty="0" err="1">
                  <a:solidFill>
                    <a:srgbClr val="037EC9"/>
                  </a:solidFill>
                </a:rPr>
                <a:t>QoE</a:t>
              </a:r>
              <a:endParaRPr lang="es-ES" sz="1600" dirty="0">
                <a:solidFill>
                  <a:srgbClr val="037EC9"/>
                </a:solidFill>
              </a:endParaRPr>
            </a:p>
          </p:txBody>
        </p:sp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/>
              <a:t>ITU-T RECOMMENDATION G.1000</a:t>
            </a:r>
            <a:endParaRPr lang="es-ES" sz="2400" dirty="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68313" y="1484313"/>
            <a:ext cx="8207375" cy="4537075"/>
          </a:xfrm>
          <a:prstGeom prst="rect">
            <a:avLst/>
          </a:prstGeom>
          <a:noFill/>
          <a:ln w="63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9" name="8 Grupo"/>
          <p:cNvGrpSpPr>
            <a:grpSpLocks/>
          </p:cNvGrpSpPr>
          <p:nvPr/>
        </p:nvGrpSpPr>
        <p:grpSpPr bwMode="auto">
          <a:xfrm>
            <a:off x="1368425" y="1844675"/>
            <a:ext cx="6262688" cy="3455988"/>
            <a:chOff x="1368425" y="1844675"/>
            <a:chExt cx="6262688" cy="3455988"/>
          </a:xfrm>
        </p:grpSpPr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4427538" y="1844675"/>
              <a:ext cx="0" cy="3455988"/>
            </a:xfrm>
            <a:prstGeom prst="line">
              <a:avLst/>
            </a:prstGeom>
            <a:noFill/>
            <a:ln w="9525">
              <a:solidFill>
                <a:srgbClr val="037EC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22 Grupo"/>
            <p:cNvGrpSpPr>
              <a:grpSpLocks/>
            </p:cNvGrpSpPr>
            <p:nvPr/>
          </p:nvGrpSpPr>
          <p:grpSpPr bwMode="auto">
            <a:xfrm>
              <a:off x="1368425" y="1879600"/>
              <a:ext cx="6262688" cy="2917825"/>
              <a:chOff x="1368425" y="1879600"/>
              <a:chExt cx="6262688" cy="2917825"/>
            </a:xfrm>
          </p:grpSpPr>
          <p:sp>
            <p:nvSpPr>
              <p:cNvPr id="12" name="18 CuadroTexto"/>
              <p:cNvSpPr txBox="1">
                <a:spLocks noChangeArrowheads="1"/>
              </p:cNvSpPr>
              <p:nvPr/>
            </p:nvSpPr>
            <p:spPr bwMode="auto">
              <a:xfrm>
                <a:off x="1368425" y="1879600"/>
                <a:ext cx="24828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s-ES" sz="2000" b="1" dirty="0" smtClean="0">
                    <a:solidFill>
                      <a:srgbClr val="037EC9"/>
                    </a:solidFill>
                  </a:rPr>
                  <a:t>CUSTOMER</a:t>
                </a:r>
                <a:endParaRPr lang="en-US" sz="2000" b="1" dirty="0">
                  <a:solidFill>
                    <a:srgbClr val="037EC9"/>
                  </a:solidFill>
                </a:endParaRPr>
              </a:p>
            </p:txBody>
          </p:sp>
          <p:sp>
            <p:nvSpPr>
              <p:cNvPr id="13" name="18 CuadroTexto"/>
              <p:cNvSpPr txBox="1">
                <a:spLocks noChangeArrowheads="1"/>
              </p:cNvSpPr>
              <p:nvPr/>
            </p:nvSpPr>
            <p:spPr bwMode="auto">
              <a:xfrm>
                <a:off x="5148263" y="1916113"/>
                <a:ext cx="248285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s-ES" sz="2000" b="1" dirty="0" smtClean="0">
                    <a:solidFill>
                      <a:srgbClr val="037EC9"/>
                    </a:solidFill>
                  </a:rPr>
                  <a:t>PROVIDER</a:t>
                </a:r>
                <a:endParaRPr lang="en-US" sz="2000" b="1" dirty="0">
                  <a:solidFill>
                    <a:srgbClr val="037EC9"/>
                  </a:solidFill>
                </a:endParaRPr>
              </a:p>
            </p:txBody>
          </p:sp>
          <p:grpSp>
            <p:nvGrpSpPr>
              <p:cNvPr id="14" name="21 Grupo"/>
              <p:cNvGrpSpPr>
                <a:grpSpLocks/>
              </p:cNvGrpSpPr>
              <p:nvPr/>
            </p:nvGrpSpPr>
            <p:grpSpPr bwMode="auto">
              <a:xfrm>
                <a:off x="1547813" y="2347913"/>
                <a:ext cx="5935852" cy="2449512"/>
                <a:chOff x="1547813" y="2347913"/>
                <a:chExt cx="5935852" cy="2449512"/>
              </a:xfrm>
            </p:grpSpPr>
            <p:sp>
              <p:nvSpPr>
                <p:cNvPr id="15" name="Rectangle 6"/>
                <p:cNvSpPr>
                  <a:spLocks noChangeArrowheads="1"/>
                </p:cNvSpPr>
                <p:nvPr/>
              </p:nvSpPr>
              <p:spPr bwMode="auto">
                <a:xfrm>
                  <a:off x="1547813" y="2347913"/>
                  <a:ext cx="2160587" cy="865187"/>
                </a:xfrm>
                <a:prstGeom prst="rect">
                  <a:avLst/>
                </a:prstGeom>
                <a:solidFill>
                  <a:srgbClr val="037EC9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037EC9"/>
                    </a:solidFill>
                  </a:endParaRPr>
                </a:p>
              </p:txBody>
            </p:sp>
            <p:sp>
              <p:nvSpPr>
                <p:cNvPr id="1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574535" y="2347913"/>
                  <a:ext cx="2070631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ES" sz="1600" dirty="0">
                      <a:solidFill>
                        <a:schemeClr val="bg1"/>
                      </a:solidFill>
                    </a:rPr>
                    <a:t>CUSTOMER’S </a:t>
                  </a:r>
                  <a:r>
                    <a:rPr lang="es-ES" sz="1600" b="1" dirty="0">
                      <a:solidFill>
                        <a:schemeClr val="bg1"/>
                      </a:solidFill>
                    </a:rPr>
                    <a:t>QoS</a:t>
                  </a:r>
                </a:p>
                <a:p>
                  <a:pPr algn="ctr"/>
                  <a:r>
                    <a:rPr lang="es-ES" sz="1600" dirty="0">
                      <a:solidFill>
                        <a:schemeClr val="bg1"/>
                      </a:solidFill>
                    </a:rPr>
                    <a:t>REQUIREMENTS</a:t>
                  </a:r>
                </a:p>
              </p:txBody>
            </p:sp>
            <p:sp>
              <p:nvSpPr>
                <p:cNvPr id="17" name="Rectangle 11"/>
                <p:cNvSpPr>
                  <a:spLocks noChangeArrowheads="1"/>
                </p:cNvSpPr>
                <p:nvPr/>
              </p:nvSpPr>
              <p:spPr bwMode="auto">
                <a:xfrm>
                  <a:off x="5292725" y="2347913"/>
                  <a:ext cx="2160588" cy="865187"/>
                </a:xfrm>
                <a:prstGeom prst="rect">
                  <a:avLst/>
                </a:prstGeom>
                <a:solidFill>
                  <a:srgbClr val="037EC9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037EC9"/>
                    </a:solidFill>
                  </a:endParaRPr>
                </a:p>
              </p:txBody>
            </p:sp>
            <p:sp>
              <p:nvSpPr>
                <p:cNvPr id="1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291138" y="2455635"/>
                  <a:ext cx="2090637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s-ES" sz="1600" b="1" dirty="0">
                      <a:solidFill>
                        <a:schemeClr val="bg1"/>
                      </a:solidFill>
                    </a:rPr>
                    <a:t>QoS</a:t>
                  </a:r>
                  <a:r>
                    <a:rPr lang="es-ES" sz="16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s-ES" sz="1600" dirty="0" smtClean="0">
                      <a:solidFill>
                        <a:schemeClr val="bg1"/>
                      </a:solidFill>
                    </a:rPr>
                    <a:t>OFFERED BY </a:t>
                  </a:r>
                </a:p>
                <a:p>
                  <a:pPr algn="ctr" eaLnBrk="1" hangingPunct="1"/>
                  <a:r>
                    <a:rPr lang="es-ES" sz="1600" dirty="0" smtClean="0">
                      <a:solidFill>
                        <a:schemeClr val="bg1"/>
                      </a:solidFill>
                    </a:rPr>
                    <a:t>THE PROVIDER</a:t>
                  </a:r>
                  <a:endParaRPr lang="es-E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Rectangle 13"/>
                <p:cNvSpPr>
                  <a:spLocks noChangeArrowheads="1"/>
                </p:cNvSpPr>
                <p:nvPr/>
              </p:nvSpPr>
              <p:spPr bwMode="auto">
                <a:xfrm>
                  <a:off x="5292725" y="3932238"/>
                  <a:ext cx="2160588" cy="865187"/>
                </a:xfrm>
                <a:prstGeom prst="rect">
                  <a:avLst/>
                </a:prstGeom>
                <a:solidFill>
                  <a:srgbClr val="037EC9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037EC9"/>
                    </a:solidFill>
                  </a:endParaRPr>
                </a:p>
              </p:txBody>
            </p:sp>
            <p:sp>
              <p:nvSpPr>
                <p:cNvPr id="20" name="Rectangle 14"/>
                <p:cNvSpPr>
                  <a:spLocks noChangeArrowheads="1"/>
                </p:cNvSpPr>
                <p:nvPr/>
              </p:nvSpPr>
              <p:spPr bwMode="auto">
                <a:xfrm>
                  <a:off x="1547813" y="3932238"/>
                  <a:ext cx="2160587" cy="865187"/>
                </a:xfrm>
                <a:prstGeom prst="rect">
                  <a:avLst/>
                </a:prstGeom>
                <a:solidFill>
                  <a:srgbClr val="037EC9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037EC9"/>
                    </a:solidFill>
                  </a:endParaRPr>
                </a:p>
              </p:txBody>
            </p:sp>
            <p:sp>
              <p:nvSpPr>
                <p:cNvPr id="2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269597" y="4038962"/>
                  <a:ext cx="2214068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s-ES" sz="1600" b="1" dirty="0">
                      <a:solidFill>
                        <a:schemeClr val="bg1"/>
                      </a:solidFill>
                    </a:rPr>
                    <a:t>QoS</a:t>
                  </a:r>
                  <a:r>
                    <a:rPr lang="es-ES" sz="16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s-ES" sz="1600" dirty="0" smtClean="0">
                      <a:solidFill>
                        <a:schemeClr val="bg1"/>
                      </a:solidFill>
                    </a:rPr>
                    <a:t>ACHIEVED BY </a:t>
                  </a:r>
                </a:p>
                <a:p>
                  <a:pPr algn="ctr" eaLnBrk="1" hangingPunct="1"/>
                  <a:r>
                    <a:rPr lang="es-ES" sz="1600" dirty="0" smtClean="0">
                      <a:solidFill>
                        <a:schemeClr val="bg1"/>
                      </a:solidFill>
                    </a:rPr>
                    <a:t>THE PROVIDER</a:t>
                  </a:r>
                  <a:endParaRPr lang="es-E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693682" y="3932238"/>
                  <a:ext cx="1830758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s-ES" sz="1600" b="1" dirty="0">
                      <a:solidFill>
                        <a:schemeClr val="bg1"/>
                      </a:solidFill>
                    </a:rPr>
                    <a:t>QoS</a:t>
                  </a:r>
                </a:p>
                <a:p>
                  <a:pPr algn="ctr" eaLnBrk="1" hangingPunct="1"/>
                  <a:r>
                    <a:rPr lang="es-ES" sz="1600" dirty="0" smtClean="0">
                      <a:solidFill>
                        <a:schemeClr val="bg1"/>
                      </a:solidFill>
                    </a:rPr>
                    <a:t>PERCEIVED BY </a:t>
                  </a:r>
                </a:p>
                <a:p>
                  <a:pPr algn="ctr" eaLnBrk="1" hangingPunct="1"/>
                  <a:r>
                    <a:rPr lang="es-ES" sz="1600" dirty="0" smtClean="0">
                      <a:solidFill>
                        <a:schemeClr val="bg1"/>
                      </a:solidFill>
                    </a:rPr>
                    <a:t>THE CUSTOMER</a:t>
                  </a:r>
                  <a:endParaRPr lang="es-E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AutoShape 24"/>
                <p:cNvSpPr>
                  <a:spLocks noChangeArrowheads="1"/>
                </p:cNvSpPr>
                <p:nvPr/>
              </p:nvSpPr>
              <p:spPr bwMode="auto">
                <a:xfrm>
                  <a:off x="3995738" y="2636838"/>
                  <a:ext cx="1008062" cy="334962"/>
                </a:xfrm>
                <a:prstGeom prst="rightArrow">
                  <a:avLst>
                    <a:gd name="adj1" fmla="val 50000"/>
                    <a:gd name="adj2" fmla="val 75237"/>
                  </a:avLst>
                </a:prstGeom>
                <a:solidFill>
                  <a:srgbClr val="037EC9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  <p:sp>
              <p:nvSpPr>
                <p:cNvPr id="24" name="AutoShape 25"/>
                <p:cNvSpPr>
                  <a:spLocks noChangeArrowheads="1"/>
                </p:cNvSpPr>
                <p:nvPr/>
              </p:nvSpPr>
              <p:spPr bwMode="auto">
                <a:xfrm rot="10800000">
                  <a:off x="3995738" y="4148138"/>
                  <a:ext cx="1008062" cy="334962"/>
                </a:xfrm>
                <a:prstGeom prst="rightArrow">
                  <a:avLst>
                    <a:gd name="adj1" fmla="val 50000"/>
                    <a:gd name="adj2" fmla="val 75237"/>
                  </a:avLst>
                </a:prstGeom>
                <a:solidFill>
                  <a:srgbClr val="037EC9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  <p:sp>
              <p:nvSpPr>
                <p:cNvPr id="25" name="AutoShape 27"/>
                <p:cNvSpPr>
                  <a:spLocks noChangeArrowheads="1"/>
                </p:cNvSpPr>
                <p:nvPr/>
              </p:nvSpPr>
              <p:spPr bwMode="auto">
                <a:xfrm rot="-5400000">
                  <a:off x="2266950" y="3381376"/>
                  <a:ext cx="623887" cy="334962"/>
                </a:xfrm>
                <a:prstGeom prst="rightArrow">
                  <a:avLst>
                    <a:gd name="adj1" fmla="val 50000"/>
                    <a:gd name="adj2" fmla="val 46564"/>
                  </a:avLst>
                </a:prstGeom>
                <a:solidFill>
                  <a:srgbClr val="037EC9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  <p:sp>
              <p:nvSpPr>
                <p:cNvPr id="26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6156325" y="3381376"/>
                  <a:ext cx="623887" cy="334962"/>
                </a:xfrm>
                <a:prstGeom prst="rightArrow">
                  <a:avLst>
                    <a:gd name="adj1" fmla="val 50000"/>
                    <a:gd name="adj2" fmla="val 46564"/>
                  </a:avLst>
                </a:prstGeom>
                <a:solidFill>
                  <a:srgbClr val="037EC9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16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 dirty="0" smtClean="0"/>
              <a:t>QUALITY OF EXPERIENCE (</a:t>
            </a:r>
            <a:r>
              <a:rPr lang="es-ES" sz="2400" dirty="0" err="1" smtClean="0"/>
              <a:t>QoE</a:t>
            </a:r>
            <a:r>
              <a:rPr lang="es-ES" sz="2400" dirty="0" smtClean="0"/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1484313"/>
            <a:ext cx="8207375" cy="4608512"/>
          </a:xfrm>
          <a:prstGeom prst="rect">
            <a:avLst/>
          </a:prstGeom>
          <a:noFill/>
          <a:ln w="63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6" name="5 Grupo"/>
          <p:cNvGrpSpPr>
            <a:grpSpLocks/>
          </p:cNvGrpSpPr>
          <p:nvPr/>
        </p:nvGrpSpPr>
        <p:grpSpPr bwMode="auto">
          <a:xfrm>
            <a:off x="1328738" y="3300424"/>
            <a:ext cx="1944687" cy="933450"/>
            <a:chOff x="1400791" y="3650060"/>
            <a:chExt cx="1944687" cy="93345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400791" y="3650060"/>
              <a:ext cx="1944687" cy="933450"/>
            </a:xfrm>
            <a:prstGeom prst="rect">
              <a:avLst/>
            </a:prstGeom>
            <a:solidFill>
              <a:srgbClr val="037EC9"/>
            </a:solidFill>
            <a:ln w="9525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37EC9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675509" y="3937395"/>
              <a:ext cx="145103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AR" sz="1900" b="1" dirty="0" smtClean="0">
                  <a:solidFill>
                    <a:schemeClr val="bg1"/>
                  </a:solidFill>
                </a:rPr>
                <a:t>SURVEYS</a:t>
              </a:r>
              <a:endParaRPr lang="es-ES" sz="1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8 Grupo"/>
          <p:cNvGrpSpPr>
            <a:grpSpLocks/>
          </p:cNvGrpSpPr>
          <p:nvPr/>
        </p:nvGrpSpPr>
        <p:grpSpPr bwMode="auto">
          <a:xfrm>
            <a:off x="4217275" y="2286011"/>
            <a:ext cx="3350789" cy="790575"/>
            <a:chOff x="4284663" y="2636838"/>
            <a:chExt cx="3167062" cy="790575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284663" y="2636838"/>
              <a:ext cx="3167062" cy="790575"/>
            </a:xfrm>
            <a:prstGeom prst="rect">
              <a:avLst/>
            </a:prstGeom>
            <a:noFill/>
            <a:ln w="12700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37EC9"/>
                </a:solidFill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479673" y="2708257"/>
              <a:ext cx="29138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BASIC TELEPHONY SERVICE </a:t>
              </a:r>
            </a:p>
            <a:p>
              <a:pPr algn="ctr" eaLnBrk="1" hangingPunct="1"/>
              <a:r>
                <a:rPr lang="es-E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(FIXED TELEPHONY)</a:t>
              </a:r>
              <a:endParaRPr lang="es-E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11 Grupo"/>
          <p:cNvGrpSpPr>
            <a:grpSpLocks/>
          </p:cNvGrpSpPr>
          <p:nvPr/>
        </p:nvGrpSpPr>
        <p:grpSpPr bwMode="auto">
          <a:xfrm>
            <a:off x="4213225" y="3221049"/>
            <a:ext cx="3359171" cy="790575"/>
            <a:chOff x="4284663" y="3571875"/>
            <a:chExt cx="3167062" cy="790575"/>
          </a:xfrm>
        </p:grpSpPr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284663" y="3571875"/>
              <a:ext cx="3167062" cy="790575"/>
            </a:xfrm>
            <a:prstGeom prst="rect">
              <a:avLst/>
            </a:prstGeom>
            <a:noFill/>
            <a:ln w="38100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37EC9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964346" y="3784997"/>
              <a:ext cx="21131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MOBILE TELEPHONY</a:t>
              </a:r>
              <a:endParaRPr lang="es-E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14 Grupo"/>
          <p:cNvGrpSpPr>
            <a:grpSpLocks/>
          </p:cNvGrpSpPr>
          <p:nvPr/>
        </p:nvGrpSpPr>
        <p:grpSpPr bwMode="auto">
          <a:xfrm>
            <a:off x="3468688" y="2794011"/>
            <a:ext cx="504825" cy="1943100"/>
            <a:chOff x="3635375" y="3068638"/>
            <a:chExt cx="504825" cy="936625"/>
          </a:xfrm>
        </p:grpSpPr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3635375" y="3068638"/>
              <a:ext cx="504825" cy="0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3636963" y="3068638"/>
              <a:ext cx="0" cy="936625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3635375" y="4005263"/>
              <a:ext cx="504825" cy="0"/>
            </a:xfrm>
            <a:prstGeom prst="line">
              <a:avLst/>
            </a:prstGeom>
            <a:noFill/>
            <a:ln w="19050">
              <a:solidFill>
                <a:srgbClr val="037EC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15 Grupo"/>
          <p:cNvGrpSpPr>
            <a:grpSpLocks/>
          </p:cNvGrpSpPr>
          <p:nvPr/>
        </p:nvGrpSpPr>
        <p:grpSpPr bwMode="auto">
          <a:xfrm>
            <a:off x="4205288" y="4210061"/>
            <a:ext cx="3367108" cy="790575"/>
            <a:chOff x="4284663" y="3571875"/>
            <a:chExt cx="3167062" cy="790575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4284663" y="3571875"/>
              <a:ext cx="3167062" cy="790575"/>
            </a:xfrm>
            <a:prstGeom prst="rect">
              <a:avLst/>
            </a:prstGeom>
            <a:noFill/>
            <a:ln w="12700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37EC9"/>
                </a:solidFill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5333735" y="3813273"/>
              <a:ext cx="12186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 sz="1400" b="1" dirty="0">
                  <a:solidFill>
                    <a:schemeClr val="accent2">
                      <a:lumMod val="75000"/>
                    </a:schemeClr>
                  </a:solidFill>
                </a:rPr>
                <a:t>INTERNET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17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 dirty="0"/>
              <a:t>QUALITY OF </a:t>
            </a:r>
            <a:r>
              <a:rPr lang="es-ES" sz="2400"/>
              <a:t>EXPERIENCE </a:t>
            </a:r>
            <a:r>
              <a:rPr lang="es-ES" sz="2400" smtClean="0"/>
              <a:t>(QoE)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SURVEYS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1484313"/>
            <a:ext cx="8207375" cy="4608512"/>
          </a:xfrm>
          <a:prstGeom prst="rect">
            <a:avLst/>
          </a:prstGeom>
          <a:noFill/>
          <a:ln w="63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8263" y="3136900"/>
            <a:ext cx="1925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AR" b="1">
                <a:solidFill>
                  <a:schemeClr val="bg1"/>
                </a:solidFill>
              </a:rPr>
              <a:t>METODOLOGÍA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1116013" y="2171713"/>
            <a:ext cx="73437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QUANTITATIVE, BASED ON SATISFACTION AND EXPECTATION SURVEYS</a:t>
            </a:r>
            <a:r>
              <a:rPr lang="es-ES" sz="1600" b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WITH GENERATION OF 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SATISFACTION INDICATORS FOR EACH SERVICE REVIEWED.</a:t>
            </a:r>
            <a:endParaRPr lang="es-ES" sz="1600" b="1" dirty="0">
              <a:solidFill>
                <a:schemeClr val="accent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ángulo 2"/>
          <p:cNvSpPr/>
          <p:nvPr/>
        </p:nvSpPr>
        <p:spPr>
          <a:xfrm>
            <a:off x="1116013" y="3417901"/>
            <a:ext cx="71278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s-ES" sz="1600" b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CONDUCTED ON THE BASIS OF SEMI-STRUCTURED QUESTIONNAIRES CONDUCTED IN THE HOME OR BY TELEPHONE. </a:t>
            </a:r>
            <a:endParaRPr lang="es-ES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1114425" y="4456126"/>
            <a:ext cx="712946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ES" sz="1600" b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THE SAMPLE DESIGN INCLUDES SPECIFIC FEATURES IN EACH SURVEY, BUT PROBABILISTIC SAMPLES ARE DESIGNED IN ALL CASES.</a:t>
            </a:r>
            <a:endParaRPr lang="es-ES" sz="16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18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/>
              <a:t>QUALITY OF EXPERIENCE (QoE)</a:t>
            </a:r>
            <a:r>
              <a:rPr lang="es-ES" sz="2400" smtClean="0"/>
              <a:t/>
            </a:r>
            <a:br>
              <a:rPr lang="es-ES" sz="2400" smtClean="0"/>
            </a:br>
            <a:r>
              <a:rPr lang="es-ES" sz="1800" smtClean="0"/>
              <a:t>PERCEIVED QUALITY OF VOICE, SMS AND DATA SERVICES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1484313"/>
            <a:ext cx="8207375" cy="4608512"/>
          </a:xfrm>
          <a:prstGeom prst="rect">
            <a:avLst/>
          </a:prstGeom>
          <a:noFill/>
          <a:ln w="63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8263" y="3136900"/>
            <a:ext cx="1925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AR" b="1">
                <a:solidFill>
                  <a:schemeClr val="bg1"/>
                </a:solidFill>
              </a:rPr>
              <a:t>METODOLOGÍA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1071538" y="1643050"/>
            <a:ext cx="7345363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s-ES" sz="18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VOICE</a:t>
            </a:r>
            <a: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8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Coverage</a:t>
            </a:r>
            <a: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8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Frequency of successful call setup</a:t>
            </a:r>
            <a: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8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Clarity of communication during call</a:t>
            </a:r>
            <a: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8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Call continuity</a:t>
            </a:r>
            <a:endParaRPr lang="es-ES" sz="1800" b="1" dirty="0">
              <a:solidFill>
                <a:schemeClr val="accent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ángulo 2"/>
          <p:cNvSpPr/>
          <p:nvPr/>
        </p:nvSpPr>
        <p:spPr>
          <a:xfrm>
            <a:off x="1071538" y="3214686"/>
            <a:ext cx="71294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s-ES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SMS</a:t>
            </a:r>
            <a: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8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Messages delivered in a timely manner</a:t>
            </a:r>
            <a: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8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Messages delivered to recipient</a:t>
            </a:r>
            <a:endParaRPr lang="es-ES" sz="1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1114425" y="4494228"/>
            <a:ext cx="71294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s-ES" sz="18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DATA</a:t>
            </a:r>
            <a: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8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Availability of connection</a:t>
            </a:r>
            <a: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8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Connection continuity</a:t>
            </a:r>
            <a: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8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8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Availability of speed specified in contract</a:t>
            </a:r>
            <a:endParaRPr lang="es-ES" sz="18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19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/>
              <a:t>QUALITY OF EXPERIENCE (QoE)</a:t>
            </a:r>
            <a:br>
              <a:rPr lang="es-ES" sz="2400"/>
            </a:br>
            <a:r>
              <a:rPr lang="es-ES" sz="1800"/>
              <a:t>PERCEIVED QUALITY OF VOICE, SMS AND DATA SERVICES</a:t>
            </a:r>
            <a:endParaRPr lang="es-ES" sz="180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1357298"/>
            <a:ext cx="8207375" cy="4735527"/>
          </a:xfrm>
          <a:prstGeom prst="rect">
            <a:avLst/>
          </a:prstGeom>
          <a:noFill/>
          <a:ln w="63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8263" y="3136900"/>
            <a:ext cx="1925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AR" b="1">
                <a:solidFill>
                  <a:schemeClr val="bg1"/>
                </a:solidFill>
              </a:rPr>
              <a:t>METODOLOGÍA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500034" y="1357298"/>
            <a:ext cx="7858125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s-ES" sz="16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CUSTOMER CARE</a:t>
            </a:r>
            <a:r>
              <a:rPr lang="es-ES" sz="16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6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6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Clarity of information provided</a:t>
            </a:r>
            <a:r>
              <a:rPr lang="es-ES" sz="16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6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6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Time waiting to be served</a:t>
            </a:r>
            <a:r>
              <a:rPr lang="es-ES" sz="16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6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6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Friendliness and politeness of the agent</a:t>
            </a:r>
            <a:r>
              <a:rPr lang="es-ES" sz="16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6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6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Technical and professional capacity of the staff</a:t>
            </a:r>
            <a:endParaRPr lang="es-ES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Rectángulo 2"/>
          <p:cNvSpPr/>
          <p:nvPr/>
        </p:nvSpPr>
        <p:spPr>
          <a:xfrm>
            <a:off x="500034" y="2714620"/>
            <a:ext cx="7642225" cy="1354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s-ES" sz="16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PLANS AND PROMOTIONS ON OFFER</a:t>
            </a:r>
            <a:r>
              <a:rPr lang="es-ES" sz="16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6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6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Number of plans and promotions available</a:t>
            </a:r>
            <a:r>
              <a:rPr lang="es-ES" sz="16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6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6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Clarity of information regarding plans and promotions</a:t>
            </a:r>
            <a:r>
              <a:rPr lang="es-ES" sz="16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6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6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Proper fulfilment of plans and promotions on offer</a:t>
            </a:r>
            <a:r>
              <a:rPr lang="es-ES" sz="16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600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600" b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Options for cancelling a plan or promotion</a:t>
            </a:r>
            <a:endParaRPr lang="es-ES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470708" y="4139536"/>
            <a:ext cx="813593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BILLING AND FACILITIES FOR TOPPING UP CREDIT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Variety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of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available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facilities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for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topping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up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credit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(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prepaid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and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mixed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segment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)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Clarity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and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reliability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of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information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contained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in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invoice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(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postpaid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segment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)</a:t>
            </a:r>
            <a:endParaRPr lang="es-ES" sz="16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0" name="Rectángulo 7"/>
          <p:cNvSpPr/>
          <p:nvPr/>
        </p:nvSpPr>
        <p:spPr>
          <a:xfrm>
            <a:off x="457200" y="5539009"/>
            <a:ext cx="81375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RELATIONSHIP BETWEEN PRICING AND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QoS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RECEIVED</a:t>
            </a:r>
            <a:endParaRPr lang="es-ES" sz="1600" b="1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6121DF-7E0E-432C-AEC3-B258ACFD680E}" type="slidenum">
              <a:rPr lang="en-US" altLang="en-US" sz="1400"/>
              <a:pPr/>
              <a:t>2</a:t>
            </a:fld>
            <a:endParaRPr lang="en-US" altLang="en-US" sz="14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9047"/>
            <a:ext cx="9144000" cy="1143000"/>
          </a:xfrm>
        </p:spPr>
        <p:txBody>
          <a:bodyPr/>
          <a:lstStyle/>
          <a:p>
            <a:r>
              <a:rPr lang="es-ES" dirty="0" smtClean="0"/>
              <a:t>ITU-T </a:t>
            </a:r>
            <a:r>
              <a:rPr lang="es-ES" dirty="0"/>
              <a:t>RECOMMENDATION E.800</a:t>
            </a:r>
            <a:endParaRPr lang="en-US" alt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2" y="3213099"/>
            <a:ext cx="65992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23528" y="1524246"/>
            <a:ext cx="8640763" cy="15044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indent="-342900" algn="just">
              <a:spcBef>
                <a:spcPct val="20000"/>
              </a:spcBef>
              <a:defRPr/>
            </a:pPr>
            <a:r>
              <a:rPr lang="en-US" sz="2800" b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QoS comprises both network performance and non-network related performance</a:t>
            </a:r>
            <a:r>
              <a:rPr lang="es-ES" sz="2800" b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3429000"/>
            <a:ext cx="194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QUALITY OF SERVICE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4909364"/>
            <a:ext cx="2664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NETWORK</a:t>
            </a:r>
            <a:b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PERFORMANCE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9746" y="4909364"/>
            <a:ext cx="2664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NON-NETWORK</a:t>
            </a:r>
            <a:b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PERFORMANCE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20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68550"/>
          </a:xfrm>
        </p:spPr>
        <p:txBody>
          <a:bodyPr/>
          <a:lstStyle/>
          <a:p>
            <a:pPr eaLnBrk="1" hangingPunct="1"/>
            <a:r>
              <a:rPr lang="es-ES" sz="4400" b="1" smtClean="0"/>
              <a:t>QUALITY OF SERVICE </a:t>
            </a:r>
            <a:r>
              <a:rPr lang="es-ES" sz="4400" smtClean="0"/>
              <a:t/>
            </a:r>
            <a:br>
              <a:rPr lang="es-ES" sz="4400" smtClean="0"/>
            </a:br>
            <a:r>
              <a:rPr lang="es-ES" sz="3000" smtClean="0"/>
              <a:t>REGULATORY FRAMEWORK</a:t>
            </a:r>
            <a:endParaRPr lang="en-US" sz="30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8313" y="2714625"/>
            <a:ext cx="8229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s-AR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YOU!</a:t>
            </a:r>
            <a:endParaRPr kumimoji="0" lang="es-AR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s-AR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s-AR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s-AR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s-AR" sz="1200" b="1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GUILLERMO </a:t>
            </a:r>
            <a:r>
              <a:rPr kumimoji="0" lang="es-A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MONTENEGRO (</a:t>
            </a:r>
            <a:r>
              <a:rPr kumimoji="0" lang="es-A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gmontenegro@cnc.gob.ar</a:t>
            </a:r>
            <a:r>
              <a:rPr kumimoji="0" lang="es-A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s-AR" sz="1200" b="1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ENGINEERING MANAGER </a:t>
            </a:r>
            <a:endParaRPr kumimoji="0" lang="es-AR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s-A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COMISIÓN NACIONAL DE COMUNICACIONES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s-AR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Perú 103 5º piso - Ciudad Autónoma de Buenos Aires – República Argentina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21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 smtClean="0"/>
              <a:t>INDICATORS RELATING TO</a:t>
            </a:r>
            <a:br>
              <a:rPr lang="es-ES" sz="2400" smtClean="0"/>
            </a:br>
            <a:r>
              <a:rPr lang="es-ES" sz="2400" smtClean="0"/>
              <a:t>CUSTOMER SATISFACTION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8888" y="335280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AR" b="1">
                <a:solidFill>
                  <a:schemeClr val="bg1"/>
                </a:solidFill>
              </a:rPr>
              <a:t>INDICADORES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00063" y="1714488"/>
            <a:ext cx="70723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1900" b="1" smtClean="0">
                <a:solidFill>
                  <a:schemeClr val="accent2">
                    <a:lumMod val="75000"/>
                  </a:schemeClr>
                </a:solidFill>
              </a:rPr>
              <a:t>Customer complaints indicator (CCI)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42938" y="235745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This is the ratio between the total number of complaints addressed by customers to the provider within a given period (GP) – irrespective of the means used to do so, resulting solution and/or reasonableness thereof – and the total number of access events recorded up to the final day of the given period.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71800" y="46286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989557"/>
              </p:ext>
            </p:extLst>
          </p:nvPr>
        </p:nvGraphicFramePr>
        <p:xfrm>
          <a:off x="2521275" y="4411969"/>
          <a:ext cx="3523600" cy="52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4" imgW="2857500" imgH="431800" progId="Equation.3">
                  <p:embed/>
                </p:oleObj>
              </mc:Choice>
              <mc:Fallback>
                <p:oleObj name="Equation" r:id="rId4" imgW="28575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275" y="4411969"/>
                        <a:ext cx="3523600" cy="5285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22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/>
              <a:t>INDICATORS RELATING TO</a:t>
            </a:r>
            <a:br>
              <a:rPr lang="es-ES" sz="2400"/>
            </a:br>
            <a:r>
              <a:rPr lang="es-ES" sz="2400"/>
              <a:t>CUSTOMER SATISFACTION</a:t>
            </a:r>
            <a:endParaRPr lang="es-ES" sz="240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8888" y="335280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AR" b="1">
                <a:solidFill>
                  <a:schemeClr val="bg1"/>
                </a:solidFill>
              </a:rPr>
              <a:t>INDICADORES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00063" y="1571625"/>
            <a:ext cx="70723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1900" b="1" smtClean="0">
                <a:solidFill>
                  <a:schemeClr val="accent2">
                    <a:lumMod val="75000"/>
                  </a:schemeClr>
                </a:solidFill>
              </a:rPr>
              <a:t>Repeated complaints indicator (RCI)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42938" y="200025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600" smtClean="0">
                <a:solidFill>
                  <a:schemeClr val="accent2">
                    <a:lumMod val="75000"/>
                  </a:schemeClr>
                </a:solidFill>
              </a:rPr>
              <a:t>This is the ratio between the number of users having addressed more than one </a:t>
            </a:r>
            <a:r>
              <a:rPr lang="es-ES" sz="160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s-ES" sz="1600" smtClean="0">
                <a:solidFill>
                  <a:schemeClr val="accent2">
                    <a:lumMod val="75000"/>
                  </a:schemeClr>
                </a:solidFill>
              </a:rPr>
              <a:t>complaint to the provider within the given period </a:t>
            </a:r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– irrespective of the means used to do </a:t>
            </a:r>
            <a:r>
              <a:rPr lang="en-US" sz="1600" smtClean="0">
                <a:solidFill>
                  <a:schemeClr val="accent2">
                    <a:lumMod val="75000"/>
                  </a:schemeClr>
                </a:solidFill>
              </a:rPr>
              <a:t>so or resulting solution (favourable or otherwise) – and the total number of users having addressed complaints to the provider during that same period.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11760" y="389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11760" y="40417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431736"/>
              </p:ext>
            </p:extLst>
          </p:nvPr>
        </p:nvGraphicFramePr>
        <p:xfrm>
          <a:off x="2411413" y="4041775"/>
          <a:ext cx="24669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4" imgW="2463800" imgH="508000" progId="Equation.3">
                  <p:embed/>
                </p:oleObj>
              </mc:Choice>
              <mc:Fallback>
                <p:oleObj name="Equation" r:id="rId4" imgW="24638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041775"/>
                        <a:ext cx="24669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66950" y="4739643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where:</a:t>
            </a:r>
          </a:p>
          <a:p>
            <a:pPr>
              <a:tabLst>
                <a:tab pos="1077913" algn="l"/>
              </a:tabLst>
            </a:pP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en-US" sz="1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Customers having addressed more than one complaint to the providers </a:t>
            </a:r>
          </a:p>
          <a:p>
            <a:pPr>
              <a:tabLst>
                <a:tab pos="1077913" algn="l"/>
              </a:tabLst>
            </a:pP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en-US" sz="1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Customers having addressed complaints to the provider</a:t>
            </a:r>
          </a:p>
          <a:p>
            <a:pPr>
              <a:tabLst>
                <a:tab pos="1077913" algn="l"/>
              </a:tabLst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23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/>
              <a:t>INDICATORS RELATING TO</a:t>
            </a:r>
            <a:br>
              <a:rPr lang="es-ES" sz="2400"/>
            </a:br>
            <a:r>
              <a:rPr lang="es-ES" sz="2400"/>
              <a:t>CUSTOMER SATISFACTION</a:t>
            </a:r>
            <a:endParaRPr lang="es-ES" sz="240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8888" y="335280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AR" b="1">
                <a:solidFill>
                  <a:schemeClr val="bg1"/>
                </a:solidFill>
              </a:rPr>
              <a:t>INDICADORES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57158" y="1500174"/>
            <a:ext cx="871543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900" b="1" smtClean="0">
                <a:solidFill>
                  <a:schemeClr val="accent2">
                    <a:lumMod val="75000"/>
                  </a:schemeClr>
                </a:solidFill>
              </a:rPr>
              <a:t>Indicator for complaints to the enforcing authority (ICEA)</a:t>
            </a:r>
            <a:endParaRPr lang="en-US" sz="1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42938" y="200025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This is the ratio between the number of customers having addressed complaints to the enforcing authority in respect of a specific provider, within the given period – irrespective of the means used to do so or resulting solution (favourable or otherwise) – and the total number of users having addressed complaints to the </a:t>
            </a:r>
            <a:r>
              <a:rPr lang="en-US" sz="1600" smtClean="0">
                <a:solidFill>
                  <a:schemeClr val="accent2">
                    <a:lumMod val="75000"/>
                  </a:schemeClr>
                </a:solidFill>
              </a:rPr>
              <a:t>provider in question during the period immediately preceding the given period.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393563"/>
              </p:ext>
            </p:extLst>
          </p:nvPr>
        </p:nvGraphicFramePr>
        <p:xfrm>
          <a:off x="2290763" y="4041775"/>
          <a:ext cx="27082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4" imgW="2705040" imgH="507960" progId="Equation.3">
                  <p:embed/>
                </p:oleObj>
              </mc:Choice>
              <mc:Fallback>
                <p:oleObj name="Equation" r:id="rId4" imgW="27050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4041775"/>
                        <a:ext cx="27082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51063" y="4785602"/>
            <a:ext cx="6553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6813" algn="l"/>
              </a:tabLst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where:</a:t>
            </a:r>
          </a:p>
          <a:p>
            <a:pPr>
              <a:tabLst>
                <a:tab pos="1166813" algn="l"/>
              </a:tabLst>
            </a:pP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en-US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Customers having addressed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complaints to the enforcing authority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166813" algn="l"/>
              </a:tabLst>
            </a:pP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en-US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Customers having addressed complaints to the provider</a:t>
            </a:r>
          </a:p>
          <a:p>
            <a:pPr>
              <a:tabLst>
                <a:tab pos="1166813" algn="l"/>
              </a:tabLst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period</a:t>
            </a:r>
          </a:p>
          <a:p>
            <a:pPr>
              <a:tabLst>
                <a:tab pos="1166813" algn="l"/>
              </a:tabLst>
            </a:pP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PGP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Period immediately preceding the given period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24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/>
              <a:t>INDICATORS RELATING TO</a:t>
            </a:r>
            <a:br>
              <a:rPr lang="es-ES" sz="2400"/>
            </a:br>
            <a:r>
              <a:rPr lang="es-ES" sz="2400"/>
              <a:t>CUSTOMER SATISFACTION</a:t>
            </a:r>
            <a:endParaRPr lang="es-ES" sz="2400" smtClean="0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71472" y="1571625"/>
            <a:ext cx="778674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900" b="1" smtClean="0">
                <a:solidFill>
                  <a:schemeClr val="accent2">
                    <a:lumMod val="75000"/>
                  </a:schemeClr>
                </a:solidFill>
              </a:rPr>
              <a:t>Indicator for operator customer care response (IOCCR)</a:t>
            </a:r>
            <a:endParaRPr lang="en-US" sz="1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642938" y="2500306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1600" smtClean="0">
                <a:solidFill>
                  <a:schemeClr val="accent2">
                    <a:lumMod val="75000"/>
                  </a:schemeClr>
                </a:solidFill>
              </a:rPr>
              <a:t>This is the ratio between the number of calls responded to by a human operator within THIRTY (30) seconds of being initiated by the caller, and the total number of calls made to the customer care number.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681709"/>
              </p:ext>
            </p:extLst>
          </p:nvPr>
        </p:nvGraphicFramePr>
        <p:xfrm>
          <a:off x="2684463" y="3990975"/>
          <a:ext cx="19192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4" imgW="1917360" imgH="609480" progId="Equation.3">
                  <p:embed/>
                </p:oleObj>
              </mc:Choice>
              <mc:Fallback>
                <p:oleObj name="Equation" r:id="rId4" imgW="19173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3" y="3990975"/>
                        <a:ext cx="1919287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51063" y="4785602"/>
            <a:ext cx="6553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where:</a:t>
            </a:r>
          </a:p>
          <a:p>
            <a:pPr>
              <a:tabLst>
                <a:tab pos="358775" algn="l"/>
              </a:tabLst>
            </a:pP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days in the month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58775" algn="l"/>
              </a:tabLst>
            </a:pP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requests for assistance answered within 30 seconds each day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58775" algn="l"/>
              </a:tabLst>
            </a:pP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requests for assistance per day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25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/>
              <a:t>INDICATORS RELATING TO</a:t>
            </a:r>
            <a:br>
              <a:rPr lang="es-ES" sz="2400"/>
            </a:br>
            <a:r>
              <a:rPr lang="es-ES" sz="2400"/>
              <a:t>CUSTOMER SATISFACTION</a:t>
            </a:r>
            <a:endParaRPr lang="es-ES" sz="240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8888" y="335280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AR" b="1">
                <a:solidFill>
                  <a:schemeClr val="bg1"/>
                </a:solidFill>
              </a:rPr>
              <a:t>INDICADORES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00063" y="1571625"/>
            <a:ext cx="82153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1900" b="1" smtClean="0">
                <a:solidFill>
                  <a:schemeClr val="accent2">
                    <a:lumMod val="75000"/>
                  </a:schemeClr>
                </a:solidFill>
              </a:rPr>
              <a:t>Indicator for complaints relating to prepaid account balances (ICPAB)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42938" y="2386029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This is the ratio between the total number of complaints relating to prepaid account balances – irrespective of the means used to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communicate those complaints or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resulting solution (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favourable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or otherwise) – and the total number of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accesses effected in prepaid mode.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942124"/>
              </p:ext>
            </p:extLst>
          </p:nvPr>
        </p:nvGraphicFramePr>
        <p:xfrm>
          <a:off x="2481263" y="4041775"/>
          <a:ext cx="23272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4" imgW="2323800" imgH="507960" progId="Equation.3">
                  <p:embed/>
                </p:oleObj>
              </mc:Choice>
              <mc:Fallback>
                <p:oleObj name="Equation" r:id="rId4" imgW="2323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4041775"/>
                        <a:ext cx="23272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51063" y="4785602"/>
            <a:ext cx="655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where:</a:t>
            </a:r>
          </a:p>
          <a:p>
            <a:pPr>
              <a:tabLst>
                <a:tab pos="358775" algn="l"/>
              </a:tabLst>
            </a:pP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en-US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PAB</a:t>
            </a:r>
            <a:r>
              <a:rPr lang="en-US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Complaints relating to prepaid account balances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58775" algn="l"/>
              </a:tabLst>
            </a:pP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AccCust</a:t>
            </a:r>
            <a:r>
              <a:rPr lang="en-US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Accesses by customers with prepaid mode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58775" algn="l"/>
              </a:tabLst>
            </a:pP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Given period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26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/>
              <a:t>INDICATORS RELATING TO</a:t>
            </a:r>
            <a:br>
              <a:rPr lang="es-ES" sz="2400"/>
            </a:br>
            <a:r>
              <a:rPr lang="es-ES" sz="2400"/>
              <a:t>CUSTOMER SATISFACTION</a:t>
            </a:r>
            <a:endParaRPr lang="es-ES" sz="240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8888" y="335280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AR" b="1">
                <a:solidFill>
                  <a:schemeClr val="bg1"/>
                </a:solidFill>
              </a:rPr>
              <a:t>INDICADORES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00063" y="1571625"/>
            <a:ext cx="82153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1900" b="1" smtClean="0">
                <a:solidFill>
                  <a:schemeClr val="accent2">
                    <a:lumMod val="75000"/>
                  </a:schemeClr>
                </a:solidFill>
              </a:rPr>
              <a:t>Indicator for complaints relating to billing (ICB)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42938" y="200025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600" smtClean="0">
                <a:solidFill>
                  <a:schemeClr val="accent2">
                    <a:lumMod val="75000"/>
                  </a:schemeClr>
                </a:solidFill>
              </a:rPr>
              <a:t>This is the ratio between the total number of complaints relating to billing </a:t>
            </a:r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– irrespective of the means used to communicate those </a:t>
            </a:r>
            <a:r>
              <a:rPr lang="en-US" sz="1600" smtClean="0">
                <a:solidFill>
                  <a:schemeClr val="accent2">
                    <a:lumMod val="75000"/>
                  </a:schemeClr>
                </a:solidFill>
              </a:rPr>
              <a:t>complaints, the date on which bills were issued </a:t>
            </a:r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or </a:t>
            </a:r>
            <a:r>
              <a:rPr lang="en-US" sz="1600" smtClean="0">
                <a:solidFill>
                  <a:schemeClr val="accent2">
                    <a:lumMod val="75000"/>
                  </a:schemeClr>
                </a:solidFill>
              </a:rPr>
              <a:t>the resulting </a:t>
            </a:r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solution (favourable or otherwise) – and the total number of</a:t>
            </a:r>
            <a:r>
              <a:rPr lang="es-ES" sz="1600" smtClean="0">
                <a:solidFill>
                  <a:schemeClr val="accent2">
                    <a:lumMod val="75000"/>
                  </a:schemeClr>
                </a:solidFill>
              </a:rPr>
              <a:t> bills issued during the period in question.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15963"/>
              </p:ext>
            </p:extLst>
          </p:nvPr>
        </p:nvGraphicFramePr>
        <p:xfrm>
          <a:off x="2493963" y="3717032"/>
          <a:ext cx="23018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4" imgW="2298600" imgH="533160" progId="Equation.3">
                  <p:embed/>
                </p:oleObj>
              </mc:Choice>
              <mc:Fallback>
                <p:oleObj name="Equation" r:id="rId4" imgW="22986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3717032"/>
                        <a:ext cx="23018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51063" y="4509120"/>
            <a:ext cx="6553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where:</a:t>
            </a:r>
          </a:p>
          <a:p>
            <a:pPr>
              <a:tabLst>
                <a:tab pos="358775" algn="l"/>
              </a:tabLst>
            </a:pP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	Number of days in the month</a:t>
            </a:r>
            <a:endParaRPr lang="en-US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58775" algn="l"/>
              </a:tabLst>
            </a:pP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en-US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Complaints relating to bills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58775" algn="l"/>
              </a:tabLst>
            </a:pP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BillsIss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Bills issued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58775" algn="l"/>
              </a:tabLst>
            </a:pP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Given period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27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/>
              <a:t>INDICATORS RELATING TO</a:t>
            </a:r>
            <a:br>
              <a:rPr lang="es-ES" sz="2400"/>
            </a:br>
            <a:r>
              <a:rPr lang="es-ES" sz="2400"/>
              <a:t>CUSTOMER SATISFACTION</a:t>
            </a:r>
            <a:endParaRPr lang="es-ES" sz="240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8888" y="335280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AR" b="1">
                <a:solidFill>
                  <a:schemeClr val="bg1"/>
                </a:solidFill>
              </a:rPr>
              <a:t>INDICADORES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00063" y="1428736"/>
            <a:ext cx="82153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1900" b="1" smtClean="0">
                <a:solidFill>
                  <a:schemeClr val="accent2">
                    <a:lumMod val="75000"/>
                  </a:schemeClr>
                </a:solidFill>
              </a:rPr>
              <a:t>Indicator relating to d</a:t>
            </a:r>
            <a:r>
              <a:rPr lang="en-US" sz="1900" b="1" smtClean="0">
                <a:solidFill>
                  <a:schemeClr val="accent2">
                    <a:lumMod val="75000"/>
                  </a:schemeClr>
                </a:solidFill>
              </a:rPr>
              <a:t>elay </a:t>
            </a:r>
            <a:r>
              <a:rPr lang="en-US" sz="1900" b="1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US" sz="1900" b="1" smtClean="0">
                <a:solidFill>
                  <a:schemeClr val="accent2">
                    <a:lumMod val="75000"/>
                  </a:schemeClr>
                </a:solidFill>
              </a:rPr>
              <a:t>the requested </a:t>
            </a:r>
            <a:r>
              <a:rPr lang="en-US" sz="1900" b="1">
                <a:solidFill>
                  <a:schemeClr val="accent2">
                    <a:lumMod val="75000"/>
                  </a:schemeClr>
                </a:solidFill>
              </a:rPr>
              <a:t>service becoming operational</a:t>
            </a:r>
            <a:r>
              <a:rPr lang="es-ES" sz="1900" b="1" smtClean="0">
                <a:solidFill>
                  <a:schemeClr val="accent2">
                    <a:lumMod val="75000"/>
                  </a:schemeClr>
                </a:solidFill>
              </a:rPr>
              <a:t> (IDRSO)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42938" y="2144701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600" smtClean="0">
                <a:solidFill>
                  <a:schemeClr val="accent2">
                    <a:lumMod val="75000"/>
                  </a:schemeClr>
                </a:solidFill>
              </a:rPr>
              <a:t>Defined as the delay between the time at which a service is requested by a customer and the time at which that service actually becomes accessible.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algn="just" eaLnBrk="1" hangingPunct="1"/>
            <a:r>
              <a:rPr lang="es-ES" sz="160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S" sz="160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1600" smtClean="0">
                <a:solidFill>
                  <a:schemeClr val="accent2">
                    <a:lumMod val="75000"/>
                  </a:schemeClr>
                </a:solidFill>
              </a:rPr>
              <a:t>To obtain the indicator, we must register the number of requests met within the maximum installation time (MIT) and number of requests received within the given period.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000017"/>
              </p:ext>
            </p:extLst>
          </p:nvPr>
        </p:nvGraphicFramePr>
        <p:xfrm>
          <a:off x="2443163" y="4060825"/>
          <a:ext cx="24050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4" imgW="2400120" imgH="469800" progId="Equation.3">
                  <p:embed/>
                </p:oleObj>
              </mc:Choice>
              <mc:Fallback>
                <p:oleObj name="Equation" r:id="rId4" imgW="2400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4060825"/>
                        <a:ext cx="2405062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51063" y="4861609"/>
            <a:ext cx="655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where:</a:t>
            </a:r>
          </a:p>
          <a:p>
            <a:pPr>
              <a:tabLst>
                <a:tab pos="628650" algn="l"/>
              </a:tabLst>
            </a:pP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Maximum installation time</a:t>
            </a:r>
            <a:endParaRPr lang="en-US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628650" algn="l"/>
              </a:tabLst>
            </a:pP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Given period: time-frame within which measurements are conducted</a:t>
            </a:r>
            <a:endParaRPr lang="en-US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628650" algn="l"/>
              </a:tabLst>
            </a:pP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IDRSO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requests met within the MIT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4"/>
          <p:cNvSpPr txBox="1">
            <a:spLocks noGrp="1"/>
          </p:cNvSpPr>
          <p:nvPr/>
        </p:nvSpPr>
        <p:spPr bwMode="auto">
          <a:xfrm>
            <a:off x="250825" y="6453188"/>
            <a:ext cx="40322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Univers"/>
              </a:rPr>
              <a:t>Buenos Aires, Argentina, 24-25 July 2014</a:t>
            </a:r>
          </a:p>
        </p:txBody>
      </p:sp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1E5F4FE6-A014-40EE-9784-0729E9B50C08}" type="slidenum">
              <a:rPr lang="en-US" altLang="en-US" sz="1400">
                <a:solidFill>
                  <a:schemeClr val="tx1"/>
                </a:solidFill>
                <a:latin typeface="Verdana" panose="020B0604030504040204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US" altLang="en-US" sz="14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2400" smtClean="0">
                <a:latin typeface="Verdana" panose="020B0604030504040204" pitchFamily="34" charset="0"/>
              </a:rPr>
              <a:t>NETWORK OPERABILITY INDICATORS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258888" y="3352800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s-AR" altLang="en-US" b="1">
                <a:solidFill>
                  <a:schemeClr val="bg1"/>
                </a:solidFill>
                <a:latin typeface="Verdana" panose="020B0604030504040204" pitchFamily="34" charset="0"/>
              </a:rPr>
              <a:t>INDICADORES</a:t>
            </a:r>
            <a:endParaRPr lang="es-ES" altLang="en-US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00063" y="1571625"/>
            <a:ext cx="82153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s-ES" altLang="en-US" sz="1900" b="1">
                <a:solidFill>
                  <a:srgbClr val="037EC9"/>
                </a:solidFill>
                <a:latin typeface="Verdana" panose="020B0604030504040204" pitchFamily="34" charset="0"/>
              </a:rPr>
              <a:t>Service accessibility indicator</a:t>
            </a:r>
            <a:endParaRPr lang="en-US" altLang="en-US" sz="1900">
              <a:solidFill>
                <a:srgbClr val="037EC9"/>
              </a:solidFill>
              <a:latin typeface="Verdana" panose="020B0604030504040204" pitchFamily="34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42938" y="2000250"/>
            <a:ext cx="8001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This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indicator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is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obtained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from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the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resource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allocation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rate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(RAR),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which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is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defined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as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the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percentage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ratio of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successful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allocations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of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resources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required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for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a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given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call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to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the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total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number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of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attempted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allocations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.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Measurements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need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to be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taken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on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a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daily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basis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and at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the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time of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peak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traffic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endParaRPr lang="es-ES" altLang="en-US" sz="1500" dirty="0">
              <a:solidFill>
                <a:srgbClr val="037EC9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The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indicator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is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obtained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from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the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monthly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sum of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daily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values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using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the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following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formula: 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928688" y="4071938"/>
            <a:ext cx="31734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s-ES" altLang="en-US" sz="1600">
                <a:solidFill>
                  <a:srgbClr val="037EC9"/>
                </a:solidFill>
                <a:latin typeface="Verdana" panose="020B0604030504040204" pitchFamily="34" charset="0"/>
              </a:rPr>
              <a:t>MOBILE ACCESS NETWORKS</a:t>
            </a:r>
            <a:endParaRPr lang="en-US" altLang="en-US" sz="16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5143500" y="4071938"/>
            <a:ext cx="3001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s-ES" altLang="en-US" sz="1600">
                <a:solidFill>
                  <a:srgbClr val="037EC9"/>
                </a:solidFill>
                <a:latin typeface="Verdana" panose="020B0604030504040204" pitchFamily="34" charset="0"/>
              </a:rPr>
              <a:t>FIXED ACCESS NETWORKS</a:t>
            </a:r>
            <a:endParaRPr lang="en-US" altLang="en-US" sz="16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1403350" y="4821238"/>
          <a:ext cx="18764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6" imgW="1879600" imgH="609600" progId="Equation.3">
                  <p:embed/>
                </p:oleObj>
              </mc:Choice>
              <mc:Fallback>
                <p:oleObj name="Equation" r:id="rId6" imgW="18796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821238"/>
                        <a:ext cx="18764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5651500" y="4516438"/>
          <a:ext cx="198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8" imgW="1981200" imgH="609600" progId="Equation.3">
                  <p:embed/>
                </p:oleObj>
              </mc:Choice>
              <mc:Fallback>
                <p:oleObj name="Equation" r:id="rId8" imgW="19812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516438"/>
                        <a:ext cx="198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4768850" y="5226050"/>
            <a:ext cx="37480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SzTx/>
              <a:buFontTx/>
              <a:buNone/>
            </a:pPr>
            <a:r>
              <a:rPr lang="fr-FR" alt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-F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Number of days in the month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0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AED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Number of daily successful resource allocations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0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Number of daily resource allocation attempts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Resource allocation rate</a:t>
            </a:r>
          </a:p>
        </p:txBody>
      </p:sp>
    </p:spTree>
    <p:extLst>
      <p:ext uri="{BB962C8B-B14F-4D97-AF65-F5344CB8AC3E}">
        <p14:creationId xmlns:p14="http://schemas.microsoft.com/office/powerpoint/2010/main" val="42373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  <a:latin typeface="Univers"/>
              </a:rPr>
              <a:t>Buenos Aires, Argentina, 24-25 July 2014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0EDA0A7-FBCD-4744-8107-D7955DC418FE}" type="slidenum">
              <a:rPr lang="en-US" altLang="en-US" sz="1400" smtClean="0">
                <a:solidFill>
                  <a:schemeClr val="tx1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US" altLang="en-US" sz="1400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2400" smtClean="0">
                <a:latin typeface="Verdana" panose="020B0604030504040204" pitchFamily="34" charset="0"/>
              </a:rPr>
              <a:t>NETWORK OPERABILITY INDICATORS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258888" y="3352800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s-AR" altLang="en-US" b="1">
                <a:solidFill>
                  <a:schemeClr val="bg1"/>
                </a:solidFill>
                <a:latin typeface="Verdana" panose="020B0604030504040204" pitchFamily="34" charset="0"/>
              </a:rPr>
              <a:t>INDICADORES</a:t>
            </a:r>
            <a:endParaRPr lang="es-ES" altLang="en-US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00063" y="1571625"/>
            <a:ext cx="82153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s-ES" altLang="en-US" sz="1900" b="1">
                <a:solidFill>
                  <a:srgbClr val="037EC9"/>
                </a:solidFill>
                <a:latin typeface="Verdana" panose="020B0604030504040204" pitchFamily="34" charset="0"/>
              </a:rPr>
              <a:t>Service retainability (SR)</a:t>
            </a:r>
            <a:r>
              <a:rPr lang="en-US" altLang="en-US" sz="190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900" b="1">
                <a:solidFill>
                  <a:srgbClr val="037EC9"/>
                </a:solidFill>
                <a:latin typeface="Verdana" panose="020B0604030504040204" pitchFamily="34" charset="0"/>
              </a:rPr>
              <a:t>indicator</a:t>
            </a:r>
            <a:endParaRPr lang="en-US" altLang="en-US" sz="1900">
              <a:solidFill>
                <a:srgbClr val="037EC9"/>
              </a:solidFill>
              <a:latin typeface="Verdana" panose="020B0604030504040204" pitchFamily="34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42938" y="2000250"/>
            <a:ext cx="80010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None/>
            </a:pP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This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indicator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is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obtained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from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the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cut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-off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rate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(CR),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defined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as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the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number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of </a:t>
            </a:r>
            <a:r>
              <a:rPr lang="en-U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established calls that are released for a reason other than intentional by any of the parties involved in the call as a percentage of the total quantity of resources allocated for traffic management purposes.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This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is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measured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daily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at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the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time of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peak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traffic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endParaRPr lang="es-ES" altLang="en-US" sz="1500" dirty="0">
              <a:solidFill>
                <a:srgbClr val="0E438A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SzTx/>
              <a:buNone/>
            </a:pP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The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indicator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is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obtained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from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the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monthly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sum of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daily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values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using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the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err="1">
                <a:solidFill>
                  <a:srgbClr val="037EC9"/>
                </a:solidFill>
                <a:latin typeface="Verdana" panose="020B0604030504040204" pitchFamily="34" charset="0"/>
              </a:rPr>
              <a:t>following</a:t>
            </a:r>
            <a:r>
              <a:rPr lang="es-ES" altLang="en-US" sz="1500" dirty="0">
                <a:solidFill>
                  <a:srgbClr val="037EC9"/>
                </a:solidFill>
                <a:latin typeface="Verdana" panose="020B0604030504040204" pitchFamily="34" charset="0"/>
              </a:rPr>
              <a:t> </a:t>
            </a:r>
            <a:r>
              <a:rPr lang="es-ES" altLang="en-US" sz="1500" dirty="0" smtClean="0">
                <a:solidFill>
                  <a:srgbClr val="037EC9"/>
                </a:solidFill>
                <a:latin typeface="Verdana" panose="020B0604030504040204" pitchFamily="34" charset="0"/>
              </a:rPr>
              <a:t>formula:</a:t>
            </a:r>
            <a:endParaRPr lang="es-ES" altLang="en-US" sz="1500" dirty="0">
              <a:solidFill>
                <a:srgbClr val="037EC9"/>
              </a:solidFill>
              <a:latin typeface="Verdana" panose="020B0604030504040204" pitchFamily="34" charset="0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928688" y="4071938"/>
            <a:ext cx="31734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s-ES" altLang="en-US" sz="1600">
                <a:solidFill>
                  <a:srgbClr val="037EC9"/>
                </a:solidFill>
                <a:latin typeface="Verdana" panose="020B0604030504040204" pitchFamily="34" charset="0"/>
              </a:rPr>
              <a:t>MOBILE ACCESS NETWORKS</a:t>
            </a:r>
            <a:endParaRPr lang="en-US" altLang="en-US" sz="16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5143500" y="4071938"/>
            <a:ext cx="3001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s-ES" altLang="en-US" sz="1600">
                <a:solidFill>
                  <a:srgbClr val="037EC9"/>
                </a:solidFill>
                <a:latin typeface="Verdana" panose="020B0604030504040204" pitchFamily="34" charset="0"/>
              </a:rPr>
              <a:t>FIXED ACCESS NETWORKS</a:t>
            </a:r>
            <a:endParaRPr lang="en-US" altLang="en-US" sz="16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1303338" y="4767263"/>
          <a:ext cx="172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6" imgW="1727200" imgH="609600" progId="Equation.3">
                  <p:embed/>
                </p:oleObj>
              </mc:Choice>
              <mc:Fallback>
                <p:oleObj name="Equation" r:id="rId6" imgW="17272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767263"/>
                        <a:ext cx="172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5784850" y="4516438"/>
          <a:ext cx="1714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8" imgW="1714500" imgH="609600" progId="Equation.3">
                  <p:embed/>
                </p:oleObj>
              </mc:Choice>
              <mc:Fallback>
                <p:oleObj name="Equation" r:id="rId8" imgW="17145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4516438"/>
                        <a:ext cx="1714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68850" y="5226050"/>
            <a:ext cx="37480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5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SzTx/>
              <a:buFontTx/>
              <a:buNone/>
            </a:pPr>
            <a:r>
              <a:rPr lang="fr-FR" alt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-F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Number of days in the month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0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DRLI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Daily number of resources released involuntarily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0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Daily number of assigned resources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Cut-off rate</a:t>
            </a:r>
          </a:p>
        </p:txBody>
      </p:sp>
    </p:spTree>
    <p:extLst>
      <p:ext uri="{BB962C8B-B14F-4D97-AF65-F5344CB8AC3E}">
        <p14:creationId xmlns:p14="http://schemas.microsoft.com/office/powerpoint/2010/main" val="31395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9FB26D-129F-40C7-A4E3-B4FA750B187B}" type="slidenum">
              <a:rPr lang="en-US" altLang="en-US" sz="1400"/>
              <a:pPr/>
              <a:t>3</a:t>
            </a:fld>
            <a:endParaRPr lang="en-US" altLang="en-US" sz="14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2" y="218234"/>
            <a:ext cx="9144000" cy="1143000"/>
          </a:xfrm>
        </p:spPr>
        <p:txBody>
          <a:bodyPr/>
          <a:lstStyle/>
          <a:p>
            <a:r>
              <a:rPr lang="es-ES" dirty="0" smtClean="0"/>
              <a:t>ITU-T </a:t>
            </a:r>
            <a:r>
              <a:rPr lang="es-ES" dirty="0"/>
              <a:t>RECOMMENDATION G.1000</a:t>
            </a:r>
            <a:endParaRPr lang="en-US" altLang="en-US" dirty="0" smtClean="0"/>
          </a:p>
        </p:txBody>
      </p:sp>
      <p:grpSp>
        <p:nvGrpSpPr>
          <p:cNvPr id="7" name="18 Grupo"/>
          <p:cNvGrpSpPr>
            <a:grpSpLocks/>
          </p:cNvGrpSpPr>
          <p:nvPr/>
        </p:nvGrpSpPr>
        <p:grpSpPr bwMode="auto">
          <a:xfrm>
            <a:off x="457200" y="1484313"/>
            <a:ext cx="8207375" cy="4537075"/>
            <a:chOff x="468313" y="1484313"/>
            <a:chExt cx="8207375" cy="4537075"/>
          </a:xfrm>
        </p:grpSpPr>
        <p:sp>
          <p:nvSpPr>
            <p:cNvPr id="13318" name="18 CuadroTexto"/>
            <p:cNvSpPr txBox="1">
              <a:spLocks noChangeArrowheads="1"/>
            </p:cNvSpPr>
            <p:nvPr/>
          </p:nvSpPr>
          <p:spPr bwMode="auto">
            <a:xfrm>
              <a:off x="1368425" y="1879600"/>
              <a:ext cx="24828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rgbClr val="037EC9"/>
                  </a:solidFill>
                </a:rPr>
                <a:t>CUSTOMER</a:t>
              </a:r>
              <a:endParaRPr lang="en-US" sz="2000" b="1" dirty="0">
                <a:solidFill>
                  <a:srgbClr val="037EC9"/>
                </a:solidFill>
              </a:endParaRPr>
            </a:p>
          </p:txBody>
        </p:sp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1547813" y="2347913"/>
              <a:ext cx="2160587" cy="865187"/>
            </a:xfrm>
            <a:prstGeom prst="rect">
              <a:avLst/>
            </a:prstGeom>
            <a:solidFill>
              <a:srgbClr val="037EC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37EC9"/>
                </a:solidFill>
              </a:endParaRPr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1578365" y="2430681"/>
              <a:ext cx="2088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600" dirty="0" smtClean="0">
                  <a:solidFill>
                    <a:schemeClr val="bg1"/>
                  </a:solidFill>
                </a:rPr>
                <a:t>CUSTOMER’S 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QoS</a:t>
              </a:r>
            </a:p>
            <a:p>
              <a:pPr algn="ctr"/>
              <a:r>
                <a:rPr lang="es-ES" sz="1600" dirty="0" smtClean="0">
                  <a:solidFill>
                    <a:schemeClr val="bg1"/>
                  </a:solidFill>
                </a:rPr>
                <a:t>REQUIREMENTS</a:t>
              </a:r>
              <a:endParaRPr lang="es-ES" sz="1600" dirty="0">
                <a:solidFill>
                  <a:schemeClr val="bg1"/>
                </a:solidFill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468313" y="1484313"/>
              <a:ext cx="8207375" cy="4537075"/>
            </a:xfrm>
            <a:prstGeom prst="rect">
              <a:avLst/>
            </a:prstGeom>
            <a:noFill/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18 CuadroTexto"/>
            <p:cNvSpPr txBox="1">
              <a:spLocks noChangeArrowheads="1"/>
            </p:cNvSpPr>
            <p:nvPr/>
          </p:nvSpPr>
          <p:spPr bwMode="auto">
            <a:xfrm>
              <a:off x="5148263" y="1916113"/>
              <a:ext cx="24828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rgbClr val="037EC9"/>
                  </a:solidFill>
                </a:rPr>
                <a:t>PROVIDER</a:t>
              </a:r>
              <a:endParaRPr lang="en-US" sz="2000" b="1" dirty="0">
                <a:solidFill>
                  <a:srgbClr val="037EC9"/>
                </a:solidFill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5292725" y="2347913"/>
              <a:ext cx="2160588" cy="865187"/>
            </a:xfrm>
            <a:prstGeom prst="rect">
              <a:avLst/>
            </a:prstGeom>
            <a:solidFill>
              <a:srgbClr val="037EC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37EC9"/>
                </a:solidFill>
              </a:endParaRPr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5321952" y="2476144"/>
              <a:ext cx="201850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QoS</a:t>
              </a:r>
              <a:r>
                <a:rPr lang="es-ES" sz="1600" dirty="0">
                  <a:solidFill>
                    <a:schemeClr val="bg1"/>
                  </a:solidFill>
                </a:rPr>
                <a:t> </a:t>
              </a:r>
              <a:r>
                <a:rPr lang="es-ES" sz="1600" dirty="0" smtClean="0">
                  <a:solidFill>
                    <a:schemeClr val="bg1"/>
                  </a:solidFill>
                </a:rPr>
                <a:t>OFFERED BY</a:t>
              </a:r>
            </a:p>
            <a:p>
              <a:pPr algn="ctr"/>
              <a:r>
                <a:rPr lang="es-ES" sz="1600" dirty="0" smtClean="0">
                  <a:solidFill>
                    <a:schemeClr val="bg1"/>
                  </a:solidFill>
                </a:rPr>
                <a:t>PROVIDER</a:t>
              </a:r>
              <a:endParaRPr lang="es-ES" sz="1600" dirty="0">
                <a:solidFill>
                  <a:schemeClr val="bg1"/>
                </a:solidFill>
              </a:endParaRPr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5292725" y="3932238"/>
              <a:ext cx="2160588" cy="865187"/>
            </a:xfrm>
            <a:prstGeom prst="rect">
              <a:avLst/>
            </a:prstGeom>
            <a:solidFill>
              <a:srgbClr val="037EC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37EC9"/>
                </a:solidFill>
              </a:endParaRP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1547813" y="3932238"/>
              <a:ext cx="2160587" cy="865187"/>
            </a:xfrm>
            <a:prstGeom prst="rect">
              <a:avLst/>
            </a:prstGeom>
            <a:solidFill>
              <a:srgbClr val="037EC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37EC9"/>
                </a:solidFill>
              </a:endParaRPr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5321952" y="4023231"/>
              <a:ext cx="221406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chemeClr val="bg1"/>
                  </a:solidFill>
                </a:rPr>
                <a:t>QoS</a:t>
              </a:r>
              <a:r>
                <a:rPr lang="es-ES" sz="1600" dirty="0" smtClean="0">
                  <a:solidFill>
                    <a:schemeClr val="bg1"/>
                  </a:solidFill>
                </a:rPr>
                <a:t> ACHIEVED BY </a:t>
              </a:r>
            </a:p>
            <a:p>
              <a:pPr algn="ctr"/>
              <a:r>
                <a:rPr lang="es-ES" sz="1600" dirty="0" smtClean="0">
                  <a:solidFill>
                    <a:schemeClr val="bg1"/>
                  </a:solidFill>
                </a:rPr>
                <a:t>PROVIDER</a:t>
              </a:r>
              <a:endParaRPr lang="es-ES" sz="1600" dirty="0">
                <a:solidFill>
                  <a:schemeClr val="bg1"/>
                </a:solidFill>
              </a:endParaRPr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1718430" y="3932238"/>
              <a:ext cx="178125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QoS</a:t>
              </a:r>
            </a:p>
            <a:p>
              <a:pPr algn="ctr"/>
              <a:r>
                <a:rPr lang="es-ES" sz="1600" dirty="0" smtClean="0">
                  <a:solidFill>
                    <a:schemeClr val="bg1"/>
                  </a:solidFill>
                </a:rPr>
                <a:t>PERCEIVED BY </a:t>
              </a:r>
            </a:p>
            <a:p>
              <a:pPr algn="ctr"/>
              <a:r>
                <a:rPr lang="es-ES" sz="1600" dirty="0" smtClean="0">
                  <a:solidFill>
                    <a:schemeClr val="bg1"/>
                  </a:solidFill>
                </a:rPr>
                <a:t>CUSTOMER</a:t>
              </a:r>
              <a:endParaRPr lang="es-ES" sz="1600" dirty="0">
                <a:solidFill>
                  <a:schemeClr val="bg1"/>
                </a:solidFill>
              </a:endParaRPr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>
              <a:off x="4427538" y="1844675"/>
              <a:ext cx="0" cy="3455988"/>
            </a:xfrm>
            <a:prstGeom prst="line">
              <a:avLst/>
            </a:prstGeom>
            <a:noFill/>
            <a:ln w="9525">
              <a:solidFill>
                <a:srgbClr val="037EC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AutoShape 24"/>
            <p:cNvSpPr>
              <a:spLocks noChangeArrowheads="1"/>
            </p:cNvSpPr>
            <p:nvPr/>
          </p:nvSpPr>
          <p:spPr bwMode="auto">
            <a:xfrm>
              <a:off x="3995738" y="2636838"/>
              <a:ext cx="1008062" cy="334962"/>
            </a:xfrm>
            <a:prstGeom prst="rightArrow">
              <a:avLst>
                <a:gd name="adj1" fmla="val 50000"/>
                <a:gd name="adj2" fmla="val 75237"/>
              </a:avLst>
            </a:prstGeom>
            <a:solidFill>
              <a:srgbClr val="037EC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AutoShape 25"/>
            <p:cNvSpPr>
              <a:spLocks noChangeArrowheads="1"/>
            </p:cNvSpPr>
            <p:nvPr/>
          </p:nvSpPr>
          <p:spPr bwMode="auto">
            <a:xfrm rot="10800000">
              <a:off x="3995738" y="4148138"/>
              <a:ext cx="1008062" cy="334962"/>
            </a:xfrm>
            <a:prstGeom prst="rightArrow">
              <a:avLst>
                <a:gd name="adj1" fmla="val 50000"/>
                <a:gd name="adj2" fmla="val 75237"/>
              </a:avLst>
            </a:prstGeom>
            <a:solidFill>
              <a:srgbClr val="037EC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AutoShape 27"/>
            <p:cNvSpPr>
              <a:spLocks noChangeArrowheads="1"/>
            </p:cNvSpPr>
            <p:nvPr/>
          </p:nvSpPr>
          <p:spPr bwMode="auto">
            <a:xfrm rot="-5400000">
              <a:off x="2266950" y="3381376"/>
              <a:ext cx="623887" cy="334962"/>
            </a:xfrm>
            <a:prstGeom prst="rightArrow">
              <a:avLst>
                <a:gd name="adj1" fmla="val 50000"/>
                <a:gd name="adj2" fmla="val 46564"/>
              </a:avLst>
            </a:prstGeom>
            <a:solidFill>
              <a:srgbClr val="037EC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AutoShape 28"/>
            <p:cNvSpPr>
              <a:spLocks noChangeArrowheads="1"/>
            </p:cNvSpPr>
            <p:nvPr/>
          </p:nvSpPr>
          <p:spPr bwMode="auto">
            <a:xfrm rot="5400000">
              <a:off x="6156325" y="3381376"/>
              <a:ext cx="623887" cy="334962"/>
            </a:xfrm>
            <a:prstGeom prst="rightArrow">
              <a:avLst>
                <a:gd name="adj1" fmla="val 50000"/>
                <a:gd name="adj2" fmla="val 46564"/>
              </a:avLst>
            </a:prstGeom>
            <a:solidFill>
              <a:srgbClr val="037EC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30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2000">
                <a:latin typeface="Verdana" panose="020B0604030504040204" pitchFamily="34" charset="0"/>
              </a:rPr>
              <a:t>NETWORK OPERABILITY </a:t>
            </a:r>
            <a:r>
              <a:rPr lang="es-ES" altLang="en-US" sz="2000" smtClean="0">
                <a:latin typeface="Verdana" panose="020B0604030504040204" pitchFamily="34" charset="0"/>
              </a:rPr>
              <a:t>INDICATORS</a:t>
            </a:r>
            <a:br>
              <a:rPr lang="es-ES" altLang="en-US" sz="2000" smtClean="0">
                <a:latin typeface="Verdana" panose="020B0604030504040204" pitchFamily="34" charset="0"/>
              </a:rPr>
            </a:br>
            <a:r>
              <a:rPr lang="es-ES" altLang="en-US" sz="1600" smtClean="0">
                <a:latin typeface="Verdana" panose="020B0604030504040204" pitchFamily="34" charset="0"/>
              </a:rPr>
              <a:t>(PARAMETERS RELATING TO TYPE OF INFORMATION)</a:t>
            </a:r>
            <a:endParaRPr lang="es-ES" sz="160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8888" y="335280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AR" b="1">
                <a:solidFill>
                  <a:schemeClr val="bg1"/>
                </a:solidFill>
              </a:rPr>
              <a:t>INDICADORES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28625" y="1500188"/>
            <a:ext cx="821531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1900" b="1" smtClean="0">
                <a:solidFill>
                  <a:schemeClr val="accent2">
                    <a:lumMod val="75000"/>
                  </a:schemeClr>
                </a:solidFill>
              </a:rPr>
              <a:t>Transmission time compliance rate (TTCR)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00063" y="2000250"/>
            <a:ext cx="8143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400" smtClean="0">
                <a:solidFill>
                  <a:schemeClr val="accent2">
                    <a:lumMod val="75000"/>
                  </a:schemeClr>
                </a:solidFill>
              </a:rPr>
              <a:t>Defined as the percentage ratio between the number of packets received within period of time T1 and the total number of packets received. 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Measurements need to be taken on a daily basis and at the time of peak </a:t>
            </a:r>
            <a:r>
              <a:rPr lang="en-US" sz="1400" smtClean="0">
                <a:solidFill>
                  <a:schemeClr val="accent2">
                    <a:lumMod val="75000"/>
                  </a:schemeClr>
                </a:solidFill>
              </a:rPr>
              <a:t>traffic.</a:t>
            </a:r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1" hangingPunct="1"/>
            <a:r>
              <a:rPr lang="es-ES" sz="140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S" sz="140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The indicator is obtained from the monthly sum of daily values using the following formula</a:t>
            </a:r>
            <a:r>
              <a:rPr lang="es-ES" sz="140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992489"/>
              </p:ext>
            </p:extLst>
          </p:nvPr>
        </p:nvGraphicFramePr>
        <p:xfrm>
          <a:off x="4714875" y="4000500"/>
          <a:ext cx="3786215" cy="1602576"/>
        </p:xfrm>
        <a:graphic>
          <a:graphicData uri="http://schemas.openxmlformats.org/drawingml/2006/table">
            <a:tbl>
              <a:tblPr/>
              <a:tblGrid>
                <a:gridCol w="1817382"/>
                <a:gridCol w="1063863"/>
                <a:gridCol w="904970"/>
              </a:tblGrid>
              <a:tr h="2435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Type of information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E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Time 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(T1)</a:t>
                      </a:r>
                      <a:b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[mS]</a:t>
                      </a: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E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[%]</a:t>
                      </a: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EC9"/>
                    </a:solidFill>
                  </a:tcPr>
                </a:tc>
              </a:tr>
              <a:tr h="1384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Bidirectional audio (voice)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4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Audio </a:t>
                      </a:r>
                      <a:r>
                        <a:rPr lang="en-US" sz="1100" b="1" kern="120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(music)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99.5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4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Bidirectional video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99.5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Unidirectional video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99.5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4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139148"/>
              </p:ext>
            </p:extLst>
          </p:nvPr>
        </p:nvGraphicFramePr>
        <p:xfrm>
          <a:off x="1270000" y="3719513"/>
          <a:ext cx="1993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4" imgW="1993680" imgH="609480" progId="Equation.3">
                  <p:embed/>
                </p:oleObj>
              </mc:Choice>
              <mc:Fallback>
                <p:oleObj name="Equation" r:id="rId4" imgW="1993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3719513"/>
                        <a:ext cx="1993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63" y="4667438"/>
            <a:ext cx="37480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75000"/>
              <a:buBlip>
                <a:blip r:embed="rId6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SzPct val="70000"/>
              <a:buFont typeface="ZapfDingbats BT"/>
              <a:buBlip>
                <a:blip r:embed="rId7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7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SzTx/>
              <a:buFontTx/>
              <a:buNone/>
            </a:pPr>
            <a:r>
              <a:rPr lang="fr-FR" alt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-F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Number of days in the month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0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packets received in time (t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T1)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0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TPR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packets received 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TTCR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time compliance rate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31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2000">
                <a:solidFill>
                  <a:srgbClr val="000099"/>
                </a:solidFill>
                <a:latin typeface="Verdana" panose="020B0604030504040204" pitchFamily="34" charset="0"/>
              </a:rPr>
              <a:t>NETWORK OPERABILITY INDICATORS</a:t>
            </a:r>
            <a:br>
              <a:rPr lang="es-ES" altLang="en-US" sz="2000">
                <a:solidFill>
                  <a:srgbClr val="000099"/>
                </a:solidFill>
                <a:latin typeface="Verdana" panose="020B0604030504040204" pitchFamily="34" charset="0"/>
              </a:rPr>
            </a:br>
            <a:r>
              <a:rPr lang="es-ES" altLang="en-US" sz="1600">
                <a:solidFill>
                  <a:srgbClr val="000099"/>
                </a:solidFill>
                <a:latin typeface="Verdana" panose="020B0604030504040204" pitchFamily="34" charset="0"/>
              </a:rPr>
              <a:t>(PARAMETERS RELATING TO TYPE OF INFORMATION)</a:t>
            </a:r>
            <a:endParaRPr lang="es-ES" sz="160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8888" y="335280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AR" b="1">
                <a:solidFill>
                  <a:schemeClr val="bg1"/>
                </a:solidFill>
              </a:rPr>
              <a:t>INDICADORES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28625" y="1500188"/>
            <a:ext cx="821531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1900" b="1" smtClean="0">
                <a:solidFill>
                  <a:schemeClr val="accent2">
                    <a:lumMod val="75000"/>
                  </a:schemeClr>
                </a:solidFill>
              </a:rPr>
              <a:t>Packet-loss rate (PLR)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357188" y="2000250"/>
            <a:ext cx="84296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1400" smtClean="0">
                <a:solidFill>
                  <a:schemeClr val="accent2">
                    <a:lumMod val="75000"/>
                  </a:schemeClr>
                </a:solidFill>
              </a:rPr>
              <a:t>Defined 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as the percentage ratio between the number of packets </a:t>
            </a:r>
            <a:r>
              <a:rPr lang="en-US" sz="1400" smtClean="0">
                <a:solidFill>
                  <a:schemeClr val="accent2">
                    <a:lumMod val="75000"/>
                  </a:schemeClr>
                </a:solidFill>
              </a:rPr>
              <a:t>lost and total 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number of packets received. Measurements need to be taken on a daily basis and at the time of peak </a:t>
            </a:r>
            <a:r>
              <a:rPr lang="en-US" sz="1400" smtClean="0">
                <a:solidFill>
                  <a:schemeClr val="accent2">
                    <a:lumMod val="75000"/>
                  </a:schemeClr>
                </a:solidFill>
              </a:rPr>
              <a:t>traffic</a:t>
            </a:r>
            <a:r>
              <a:rPr lang="es-ES" sz="140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algn="just" eaLnBrk="1" hangingPunct="1"/>
            <a:r>
              <a:rPr lang="es-ES" sz="140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S" sz="140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The indicator is obtained from the monthly sum of daily values using the following </a:t>
            </a:r>
            <a:r>
              <a:rPr lang="en-US" sz="1400" smtClean="0">
                <a:solidFill>
                  <a:schemeClr val="accent2">
                    <a:lumMod val="75000"/>
                  </a:schemeClr>
                </a:solidFill>
              </a:rPr>
              <a:t>formula</a:t>
            </a:r>
            <a:r>
              <a:rPr lang="es-ES" sz="140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32646"/>
              </p:ext>
            </p:extLst>
          </p:nvPr>
        </p:nvGraphicFramePr>
        <p:xfrm>
          <a:off x="5000625" y="3571875"/>
          <a:ext cx="3071834" cy="2039192"/>
        </p:xfrm>
        <a:graphic>
          <a:graphicData uri="http://schemas.openxmlformats.org/drawingml/2006/table">
            <a:tbl>
              <a:tblPr/>
              <a:tblGrid>
                <a:gridCol w="1836555"/>
                <a:gridCol w="1235279"/>
              </a:tblGrid>
              <a:tr h="3214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Type of information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E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[%]</a:t>
                      </a:r>
                    </a:p>
                  </a:txBody>
                  <a:tcPr marL="39171" marR="39171" marT="19586" marB="195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EC9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Bidirectional audio (voice)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9171" marR="39171" marT="19586" marB="195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Audio </a:t>
                      </a:r>
                      <a:r>
                        <a:rPr lang="en-US" sz="1100" b="1" kern="120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(music)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9171" marR="39171" marT="19586" marB="195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Bidirectional video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9171" marR="39171" marT="19586" marB="195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Unidirectional video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9171" marR="39171" marT="19586" marB="195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5" marR="43575" marT="21788" marB="21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9171" marR="39171" marT="19586" marB="195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232472"/>
              </p:ext>
            </p:extLst>
          </p:nvPr>
        </p:nvGraphicFramePr>
        <p:xfrm>
          <a:off x="1358900" y="3719513"/>
          <a:ext cx="1816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4" imgW="1815840" imgH="609480" progId="Equation.3">
                  <p:embed/>
                </p:oleObj>
              </mc:Choice>
              <mc:Fallback>
                <p:oleObj name="Equation" r:id="rId4" imgW="1815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3719513"/>
                        <a:ext cx="1816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63" y="4667438"/>
            <a:ext cx="37480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75000"/>
              <a:buBlip>
                <a:blip r:embed="rId6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SzPct val="70000"/>
              <a:buFont typeface="ZapfDingbats BT"/>
              <a:buBlip>
                <a:blip r:embed="rId7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7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SzTx/>
              <a:buFontTx/>
              <a:buNone/>
            </a:pPr>
            <a:r>
              <a:rPr lang="fr-FR" alt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-F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Number of days in the month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0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packets lost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0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TPT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packets transmitted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PLR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Packet-loss rate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32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2000">
                <a:solidFill>
                  <a:srgbClr val="000099"/>
                </a:solidFill>
                <a:latin typeface="Verdana" panose="020B0604030504040204" pitchFamily="34" charset="0"/>
              </a:rPr>
              <a:t>NETWORK OPERABILITY INDICATORS</a:t>
            </a:r>
            <a:br>
              <a:rPr lang="es-ES" altLang="en-US" sz="2000">
                <a:solidFill>
                  <a:srgbClr val="000099"/>
                </a:solidFill>
                <a:latin typeface="Verdana" panose="020B0604030504040204" pitchFamily="34" charset="0"/>
              </a:rPr>
            </a:br>
            <a:r>
              <a:rPr lang="es-ES" altLang="en-US" sz="1600">
                <a:solidFill>
                  <a:srgbClr val="000099"/>
                </a:solidFill>
                <a:latin typeface="Verdana" panose="020B0604030504040204" pitchFamily="34" charset="0"/>
              </a:rPr>
              <a:t>(PARAMETERS RELATING TO TYPE OF INFORMATION)</a:t>
            </a:r>
            <a:endParaRPr lang="es-ES" sz="160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8888" y="335280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AR" b="1">
                <a:solidFill>
                  <a:schemeClr val="bg1"/>
                </a:solidFill>
              </a:rPr>
              <a:t>INDICADORES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28625" y="1500188"/>
            <a:ext cx="821531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1900" b="1">
                <a:solidFill>
                  <a:schemeClr val="accent2">
                    <a:lumMod val="75000"/>
                  </a:schemeClr>
                </a:solidFill>
              </a:rPr>
              <a:t>Maximum fluctuation compliance </a:t>
            </a:r>
            <a:r>
              <a:rPr lang="es-ES" sz="1900" b="1" smtClean="0">
                <a:solidFill>
                  <a:schemeClr val="accent2">
                    <a:lumMod val="75000"/>
                  </a:schemeClr>
                </a:solidFill>
              </a:rPr>
              <a:t>rate (MFCR)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357188" y="2000250"/>
            <a:ext cx="84296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Defined as the percentage ratio between the number of packets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received with maximum fluctuation 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ΔT1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total number of packets received. Measurements need to be taken on a daily basis and at the time of peak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traffic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algn="just" eaLnBrk="1" hangingPunct="1"/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S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The indicator is obtained from the monthly sum of daily values using the following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formula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035683"/>
              </p:ext>
            </p:extLst>
          </p:nvPr>
        </p:nvGraphicFramePr>
        <p:xfrm>
          <a:off x="4500563" y="4071938"/>
          <a:ext cx="4191007" cy="1322709"/>
        </p:xfrm>
        <a:graphic>
          <a:graphicData uri="http://schemas.openxmlformats.org/drawingml/2006/table">
            <a:tbl>
              <a:tblPr/>
              <a:tblGrid>
                <a:gridCol w="1928826"/>
                <a:gridCol w="1339713"/>
                <a:gridCol w="922468"/>
              </a:tblGrid>
              <a:tr h="6016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Type of information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673" marR="43673" marT="21836" marB="218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E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Time 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T1) </a:t>
                      </a:r>
                      <a:b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[mS]</a:t>
                      </a:r>
                    </a:p>
                  </a:txBody>
                  <a:tcPr marL="43673" marR="43673" marT="21836" marB="218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E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[%]</a:t>
                      </a:r>
                    </a:p>
                  </a:txBody>
                  <a:tcPr marL="43673" marR="43673" marT="21836" marB="218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EC9"/>
                    </a:solidFill>
                  </a:tcPr>
                </a:tc>
              </a:tr>
              <a:tr h="3421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Bidirectional audio (voice)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673" marR="43673" marT="21836" marB="218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3673" marR="43673" marT="21836" marB="218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43673" marR="43673" marT="21836" marB="218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1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Audio </a:t>
                      </a:r>
                      <a:r>
                        <a:rPr lang="en-US" sz="1100" b="1" kern="120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(music)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673" marR="43673" marT="21836" marB="218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3673" marR="43673" marT="21836" marB="218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rgbClr val="037EC9"/>
                          </a:solidFill>
                          <a:latin typeface="+mn-lt"/>
                          <a:ea typeface="+mn-ea"/>
                          <a:cs typeface="+mn-cs"/>
                        </a:rPr>
                        <a:t>99.7</a:t>
                      </a:r>
                      <a:endParaRPr lang="en-US" sz="1100" b="1" kern="1200" dirty="0">
                        <a:solidFill>
                          <a:srgbClr val="037EC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673" marR="43673" marT="21836" marB="218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220870"/>
              </p:ext>
            </p:extLst>
          </p:nvPr>
        </p:nvGraphicFramePr>
        <p:xfrm>
          <a:off x="1225550" y="3719513"/>
          <a:ext cx="208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4" imgW="2082600" imgH="609480" progId="Equation.3">
                  <p:embed/>
                </p:oleObj>
              </mc:Choice>
              <mc:Fallback>
                <p:oleObj name="Equation" r:id="rId4" imgW="20826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3719513"/>
                        <a:ext cx="2082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62" y="4667438"/>
            <a:ext cx="38559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SzPct val="75000"/>
              <a:buBlip>
                <a:blip r:embed="rId6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SzPct val="70000"/>
              <a:buFont typeface="ZapfDingbats BT"/>
              <a:buBlip>
                <a:blip r:embed="rId7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7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SzTx/>
              <a:buFontTx/>
              <a:buNone/>
            </a:pPr>
            <a:r>
              <a:rPr lang="fr-FR" alt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-F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Number of days in the month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0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PRFM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packets received with fluctuation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s-E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 T1</a:t>
            </a:r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0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TPR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packets received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MFCR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fluctuation compliance rate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33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2000">
                <a:solidFill>
                  <a:srgbClr val="000099"/>
                </a:solidFill>
                <a:latin typeface="Verdana" panose="020B0604030504040204" pitchFamily="34" charset="0"/>
              </a:rPr>
              <a:t>NETWORK OPERABILITY INDICATORS</a:t>
            </a:r>
            <a:br>
              <a:rPr lang="es-ES" altLang="en-US" sz="2000">
                <a:solidFill>
                  <a:srgbClr val="000099"/>
                </a:solidFill>
                <a:latin typeface="Verdana" panose="020B0604030504040204" pitchFamily="34" charset="0"/>
              </a:rPr>
            </a:br>
            <a:r>
              <a:rPr lang="es-ES" altLang="en-US" sz="1600">
                <a:solidFill>
                  <a:srgbClr val="000099"/>
                </a:solidFill>
                <a:latin typeface="Verdana" panose="020B0604030504040204" pitchFamily="34" charset="0"/>
              </a:rPr>
              <a:t>(PARAMETERS RELATING TO TYPE OF INFORMATION)</a:t>
            </a:r>
            <a:endParaRPr lang="es-ES" sz="160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8888" y="335280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AR" b="1">
                <a:solidFill>
                  <a:schemeClr val="bg1"/>
                </a:solidFill>
              </a:rPr>
              <a:t>INDICADORES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28625" y="1500188"/>
            <a:ext cx="821531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1900" b="1">
                <a:solidFill>
                  <a:schemeClr val="accent2">
                    <a:lumMod val="75000"/>
                  </a:schemeClr>
                </a:solidFill>
              </a:rPr>
              <a:t>Synchronism compliance </a:t>
            </a:r>
            <a:r>
              <a:rPr lang="es-ES" sz="1900" b="1" smtClean="0">
                <a:solidFill>
                  <a:schemeClr val="accent2">
                    <a:lumMod val="75000"/>
                  </a:schemeClr>
                </a:solidFill>
              </a:rPr>
              <a:t>rate (SCR)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357188" y="2000250"/>
            <a:ext cx="84296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Defined as the percentage ratio between the number of packets received with maximum </a:t>
            </a:r>
            <a:r>
              <a:rPr lang="en-US" sz="1400" smtClean="0">
                <a:solidFill>
                  <a:schemeClr val="accent2">
                    <a:lumMod val="75000"/>
                  </a:schemeClr>
                </a:solidFill>
              </a:rPr>
              <a:t>lip/voice synchronism ΔT1 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and total number of packets received. Measurements need to be taken on a daily basis and at the time of peak traffic</a:t>
            </a:r>
            <a:r>
              <a:rPr lang="es-ES" sz="140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algn="just" eaLnBrk="1" hangingPunct="1"/>
            <a:r>
              <a:rPr lang="es-ES" sz="140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S" sz="140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The indicator is obtained from the monthly sum of daily values using the following </a:t>
            </a:r>
            <a:r>
              <a:rPr lang="en-US" sz="1400" smtClean="0">
                <a:solidFill>
                  <a:schemeClr val="accent2">
                    <a:lumMod val="75000"/>
                  </a:schemeClr>
                </a:solidFill>
              </a:rPr>
              <a:t>formula</a:t>
            </a:r>
            <a:r>
              <a:rPr lang="es-ES" sz="140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931775"/>
              </p:ext>
            </p:extLst>
          </p:nvPr>
        </p:nvGraphicFramePr>
        <p:xfrm>
          <a:off x="4572000" y="4000500"/>
          <a:ext cx="3833817" cy="1293176"/>
        </p:xfrm>
        <a:graphic>
          <a:graphicData uri="http://schemas.openxmlformats.org/drawingml/2006/table">
            <a:tbl>
              <a:tblPr/>
              <a:tblGrid>
                <a:gridCol w="1500198"/>
                <a:gridCol w="1214446"/>
                <a:gridCol w="1119173"/>
              </a:tblGrid>
              <a:tr h="54759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Type of information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E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mtClean="0">
                          <a:solidFill>
                            <a:schemeClr val="bg1"/>
                          </a:solidFill>
                        </a:rPr>
                        <a:t>Time (</a:t>
                      </a:r>
                      <a:r>
                        <a:rPr lang="el-GR" sz="1100" b="1" dirty="0">
                          <a:solidFill>
                            <a:schemeClr val="bg1"/>
                          </a:solidFill>
                        </a:rPr>
                        <a:t>Δ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T1)</a:t>
                      </a:r>
                      <a:br>
                        <a:rPr lang="en-US" sz="11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[mS]  </a:t>
                      </a:r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E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1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[%]</a:t>
                      </a:r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EC9"/>
                    </a:solidFill>
                  </a:tcPr>
                </a:tc>
              </a:tr>
              <a:tr h="372792">
                <a:tc>
                  <a:txBody>
                    <a:bodyPr/>
                    <a:lstStyle/>
                    <a:p>
                      <a:r>
                        <a:rPr lang="en-US" sz="1100" b="1" smtClean="0">
                          <a:solidFill>
                            <a:srgbClr val="037EC9"/>
                          </a:solidFill>
                        </a:rPr>
                        <a:t>Bidirectional</a:t>
                      </a:r>
                      <a:r>
                        <a:rPr lang="en-US" sz="1100" b="1">
                          <a:solidFill>
                            <a:srgbClr val="037EC9"/>
                          </a:solidFill>
                        </a:rPr>
                        <a:t/>
                      </a:r>
                      <a:br>
                        <a:rPr lang="en-US" sz="1100" b="1">
                          <a:solidFill>
                            <a:srgbClr val="037EC9"/>
                          </a:solidFill>
                        </a:rPr>
                      </a:br>
                      <a:r>
                        <a:rPr lang="en-US" sz="1100" b="1" smtClean="0">
                          <a:solidFill>
                            <a:srgbClr val="037EC9"/>
                          </a:solidFill>
                        </a:rPr>
                        <a:t>video</a:t>
                      </a:r>
                      <a:endParaRPr lang="en-US" sz="1100" b="1" dirty="0">
                        <a:solidFill>
                          <a:srgbClr val="037EC9"/>
                        </a:solidFill>
                      </a:endParaRPr>
                    </a:p>
                  </a:txBody>
                  <a:tcPr marL="9099" marR="9099" marT="9099" marB="9099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37EC9"/>
                          </a:solidFill>
                        </a:rPr>
                        <a:t>80</a:t>
                      </a:r>
                    </a:p>
                  </a:txBody>
                  <a:tcPr marL="9099" marR="9099" marT="9099" marB="9099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37EC9"/>
                          </a:solidFill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037EC9"/>
                          </a:solidFill>
                        </a:rPr>
                        <a:t>95</a:t>
                      </a:r>
                      <a:endParaRPr lang="en-US" sz="1100" b="1" dirty="0">
                        <a:solidFill>
                          <a:srgbClr val="037EC9"/>
                        </a:solidFill>
                      </a:endParaRPr>
                    </a:p>
                  </a:txBody>
                  <a:tcPr marL="9099" marR="9099" marT="9099" marB="9099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2792">
                <a:tc>
                  <a:txBody>
                    <a:bodyPr/>
                    <a:lstStyle/>
                    <a:p>
                      <a:r>
                        <a:rPr lang="en-US" sz="1100" b="1" smtClean="0">
                          <a:solidFill>
                            <a:srgbClr val="037EC9"/>
                          </a:solidFill>
                        </a:rPr>
                        <a:t>Unidirectional</a:t>
                      </a:r>
                      <a:br>
                        <a:rPr lang="en-US" sz="1100" b="1" smtClean="0">
                          <a:solidFill>
                            <a:srgbClr val="037EC9"/>
                          </a:solidFill>
                        </a:rPr>
                      </a:br>
                      <a:r>
                        <a:rPr lang="en-US" sz="1100" b="1" smtClean="0">
                          <a:solidFill>
                            <a:srgbClr val="037EC9"/>
                          </a:solidFill>
                        </a:rPr>
                        <a:t>video</a:t>
                      </a:r>
                      <a:endParaRPr lang="en-US" sz="1100" b="1" dirty="0">
                        <a:solidFill>
                          <a:srgbClr val="037EC9"/>
                        </a:solidFill>
                      </a:endParaRPr>
                    </a:p>
                  </a:txBody>
                  <a:tcPr marL="9099" marR="9099" marT="9099" marB="9099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37EC9"/>
                          </a:solidFill>
                        </a:rPr>
                        <a:t>80</a:t>
                      </a:r>
                    </a:p>
                  </a:txBody>
                  <a:tcPr marL="9099" marR="9099" marT="9099" marB="9099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37EC9"/>
                          </a:solidFill>
                        </a:rPr>
                        <a:t>  95</a:t>
                      </a:r>
                    </a:p>
                  </a:txBody>
                  <a:tcPr marL="9099" marR="9099" marT="9099" marB="9099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40701"/>
              </p:ext>
            </p:extLst>
          </p:nvPr>
        </p:nvGraphicFramePr>
        <p:xfrm>
          <a:off x="1358900" y="3719513"/>
          <a:ext cx="1816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4" imgW="1815840" imgH="609480" progId="Equation.3">
                  <p:embed/>
                </p:oleObj>
              </mc:Choice>
              <mc:Fallback>
                <p:oleObj name="Equation" r:id="rId4" imgW="1815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3719513"/>
                        <a:ext cx="1816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62" y="4667438"/>
            <a:ext cx="40719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SzPct val="75000"/>
              <a:buBlip>
                <a:blip r:embed="rId6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SzPct val="70000"/>
              <a:buFont typeface="ZapfDingbats BT"/>
              <a:buBlip>
                <a:blip r:embed="rId7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7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SzTx/>
              <a:buFontTx/>
              <a:buNone/>
            </a:pPr>
            <a:r>
              <a:rPr lang="fr-FR" alt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-F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Number of days in the month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0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PRS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packets received with synchronization </a:t>
            </a:r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s-E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 T1</a:t>
            </a:r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0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TPR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packets received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US" alt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Synchronism compliance rate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34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0721"/>
          </a:xfrm>
        </p:spPr>
        <p:txBody>
          <a:bodyPr/>
          <a:lstStyle/>
          <a:p>
            <a:pPr eaLnBrk="1" hangingPunct="1"/>
            <a:r>
              <a:rPr lang="es-ES" altLang="en-US" sz="2000">
                <a:solidFill>
                  <a:srgbClr val="000099"/>
                </a:solidFill>
                <a:latin typeface="Verdana" panose="020B0604030504040204" pitchFamily="34" charset="0"/>
              </a:rPr>
              <a:t>NETWORK OPERABILITY INDICATORS</a:t>
            </a:r>
            <a:endParaRPr lang="es-ES" sz="160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8888" y="335280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AR" b="1" dirty="0">
                <a:solidFill>
                  <a:schemeClr val="bg1"/>
                </a:solidFill>
              </a:rPr>
              <a:t>INDICADORES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14313" y="1214422"/>
            <a:ext cx="85725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700" b="1">
                <a:solidFill>
                  <a:schemeClr val="accent2">
                    <a:lumMod val="75000"/>
                  </a:schemeClr>
                </a:solidFill>
              </a:rPr>
              <a:t>Effective mean transfer </a:t>
            </a:r>
            <a:r>
              <a:rPr lang="en-US" sz="1700" b="1" smtClean="0">
                <a:solidFill>
                  <a:schemeClr val="accent2">
                    <a:lumMod val="75000"/>
                  </a:schemeClr>
                </a:solidFill>
              </a:rPr>
              <a:t>speed compliance rate </a:t>
            </a:r>
            <a:r>
              <a:rPr lang="es-ES" sz="1700" b="1" smtClean="0">
                <a:solidFill>
                  <a:schemeClr val="accent2">
                    <a:lumMod val="75000"/>
                  </a:schemeClr>
                </a:solidFill>
              </a:rPr>
              <a:t>(EMTSCR)</a:t>
            </a:r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85750" y="2000250"/>
            <a:ext cx="85010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400" smtClean="0">
                <a:solidFill>
                  <a:schemeClr val="accent2">
                    <a:lumMod val="75000"/>
                  </a:schemeClr>
                </a:solidFill>
              </a:rPr>
              <a:t>Defined as the percentage ratio between the effective mean transfer speed and the nominal transfer speed. This will be measured between customers and the provider’s upper-hierarchy interconnection link. 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Measurements need to be taken on a daily basis and at the time of peak </a:t>
            </a:r>
            <a:r>
              <a:rPr lang="en-US" sz="1400" smtClean="0">
                <a:solidFill>
                  <a:schemeClr val="accent2">
                    <a:lumMod val="75000"/>
                  </a:schemeClr>
                </a:solidFill>
              </a:rPr>
              <a:t>traffic.</a:t>
            </a:r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1" hangingPunct="1"/>
            <a:r>
              <a:rPr lang="es-ES" sz="140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S" sz="140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The indicator is obtained from the monthly sum of daily values using the following </a:t>
            </a:r>
            <a:r>
              <a:rPr lang="en-US" sz="1400" smtClean="0">
                <a:solidFill>
                  <a:schemeClr val="accent2">
                    <a:lumMod val="75000"/>
                  </a:schemeClr>
                </a:solidFill>
              </a:rPr>
              <a:t>formula</a:t>
            </a:r>
            <a:r>
              <a:rPr lang="es-ES" sz="140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801844"/>
              </p:ext>
            </p:extLst>
          </p:nvPr>
        </p:nvGraphicFramePr>
        <p:xfrm>
          <a:off x="3327400" y="3724275"/>
          <a:ext cx="2146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4" imgW="2145960" imgH="609480" progId="Equation.3">
                  <p:embed/>
                </p:oleObj>
              </mc:Choice>
              <mc:Fallback>
                <p:oleObj name="Equation" r:id="rId4" imgW="2145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3724275"/>
                        <a:ext cx="2146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66950" y="4581128"/>
            <a:ext cx="56174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SzPct val="75000"/>
              <a:buBlip>
                <a:blip r:embed="rId6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SzPct val="70000"/>
              <a:buFont typeface="ZapfDingbats BT"/>
              <a:buBlip>
                <a:blip r:embed="rId7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7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SzTx/>
              <a:buFontTx/>
              <a:buNone/>
              <a:tabLst>
                <a:tab pos="1257300" algn="l"/>
              </a:tabLst>
            </a:pPr>
            <a:r>
              <a:rPr lang="fr-FR" alt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-F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  <a:tabLst>
                <a:tab pos="1257300" algn="l"/>
              </a:tabLst>
            </a:pPr>
            <a:r>
              <a:rPr lang="en-US" alt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Number of days in the month</a:t>
            </a:r>
          </a:p>
          <a:p>
            <a:pPr lvl="1">
              <a:spcBef>
                <a:spcPct val="0"/>
              </a:spcBef>
              <a:buSzTx/>
              <a:buFontTx/>
              <a:buNone/>
              <a:tabLst>
                <a:tab pos="1257300" algn="l"/>
              </a:tabLst>
            </a:pPr>
            <a:r>
              <a:rPr lang="en-US" alt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2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EMT</a:t>
            </a:r>
            <a:r>
              <a:rPr lang="en-US" alt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mean transfer speed</a:t>
            </a:r>
            <a:endParaRPr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  <a:tabLst>
                <a:tab pos="1257300" algn="l"/>
              </a:tabLst>
            </a:pPr>
            <a:r>
              <a:rPr lang="en-US" alt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2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alt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Nominal transfer speed</a:t>
            </a:r>
            <a:endParaRPr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SzTx/>
              <a:buFontTx/>
              <a:buNone/>
              <a:tabLst>
                <a:tab pos="1257300" algn="l"/>
              </a:tabLst>
            </a:pPr>
            <a:r>
              <a:rPr lang="en-US" alt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EMTSCR</a:t>
            </a:r>
            <a:r>
              <a: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US" alt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mean transfer speed compliance rate</a:t>
            </a:r>
            <a:endParaRPr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764100-A451-4F48-AF79-38A6A03AB1B0}" type="slidenum">
              <a:rPr lang="en-US" altLang="en-US" sz="1400"/>
              <a:pPr/>
              <a:t>4</a:t>
            </a:fld>
            <a:endParaRPr lang="en-US" altLang="en-US" sz="14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200" smtClean="0">
                <a:solidFill>
                  <a:schemeClr val="accent2">
                    <a:lumMod val="75000"/>
                  </a:schemeClr>
                </a:solidFill>
              </a:rPr>
              <a:t>REGULATORY FRAMEWORK FOR THE PROVISION 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</a:rPr>
              <a:t>OF TELECOMMUNICATION SERVICES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3000375"/>
            <a:ext cx="8229600" cy="801688"/>
          </a:xfrm>
          <a:ln w="6350">
            <a:noFill/>
          </a:ln>
        </p:spPr>
        <p:txBody>
          <a:bodyPr/>
          <a:lstStyle/>
          <a:p>
            <a:pPr marL="468000" indent="-468000" eaLnBrk="1" hangingPunct="1">
              <a:spcBef>
                <a:spcPct val="0"/>
              </a:spcBef>
              <a:buClr>
                <a:srgbClr val="037EC9"/>
              </a:buClr>
              <a:buFont typeface="Wingdings" pitchFamily="2" charset="2"/>
              <a:buChar char="Ø"/>
              <a:defRPr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ENABLING LICENCE FOR THE PROVISION OF ALL TYPES OF TELECOMMUNICATION SERVICE</a:t>
            </a:r>
          </a:p>
          <a:p>
            <a:pPr marL="354013" indent="0" eaLnBrk="1" hangingPunct="1">
              <a:spcBef>
                <a:spcPct val="0"/>
              </a:spcBef>
              <a:buClr>
                <a:srgbClr val="037EC9"/>
              </a:buClr>
              <a:defRPr/>
            </a:pPr>
            <a:endParaRPr lang="es-A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54013" indent="0" eaLnBrk="1" hangingPunct="1">
              <a:spcBef>
                <a:spcPct val="0"/>
              </a:spcBef>
              <a:buClr>
                <a:srgbClr val="037EC9"/>
              </a:buClr>
              <a:buFontTx/>
              <a:buNone/>
              <a:defRPr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54013" indent="0" eaLnBrk="1" hangingPunct="1">
              <a:spcBef>
                <a:spcPct val="0"/>
              </a:spcBef>
              <a:buClr>
                <a:srgbClr val="037EC9"/>
              </a:buClr>
              <a:buFontTx/>
              <a:buNone/>
              <a:defRPr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28625" y="4725144"/>
            <a:ext cx="8229600" cy="10613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468000" indent="-468000" eaLnBrk="1" hangingPunct="1">
              <a:buClr>
                <a:srgbClr val="037EC9"/>
              </a:buClr>
              <a:buSzPct val="75000"/>
              <a:buFont typeface="Wingdings" pitchFamily="2" charset="2"/>
              <a:buChar char="Ø"/>
              <a:defRPr/>
            </a:pPr>
            <a:r>
              <a:rPr lang="fr-CH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PROVISION OF SERVICES WITH OR WITHOUT OWN INFRASTRUCTURE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54013" eaLnBrk="1" hangingPunct="1">
              <a:buClr>
                <a:srgbClr val="037EC9"/>
              </a:buClr>
              <a:buFontTx/>
              <a:buChar char="•"/>
              <a:defRPr/>
            </a:pPr>
            <a:endParaRPr lang="es-AR" sz="2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54013" eaLnBrk="1" hangingPunct="1">
              <a:buClr>
                <a:srgbClr val="037EC9"/>
              </a:buClr>
              <a:defRPr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54013" eaLnBrk="1" hangingPunct="1">
              <a:buClr>
                <a:srgbClr val="037EC9"/>
              </a:buClr>
              <a:defRPr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28596" y="3501008"/>
            <a:ext cx="8229600" cy="115830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354013" eaLnBrk="1" hangingPunct="1">
              <a:buClr>
                <a:srgbClr val="037EC9"/>
              </a:buClr>
              <a:buFontTx/>
              <a:buChar char="•"/>
              <a:defRPr/>
            </a:pPr>
            <a:endParaRPr lang="es-ES" sz="2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468000" indent="-468000" eaLnBrk="1" hangingPunct="1">
              <a:buClr>
                <a:srgbClr val="037EC9"/>
              </a:buClr>
              <a:buSzPct val="75000"/>
              <a:buFont typeface="Wingdings" pitchFamily="2" charset="2"/>
              <a:buChar char="Ø"/>
              <a:defRPr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FREE NETWORK ARCHITECTURE AND TECHNOLOGY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00063" y="1643063"/>
            <a:ext cx="8229600" cy="9286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468000" algn="ctr" eaLnBrk="1" hangingPunct="1">
              <a:buClr>
                <a:srgbClr val="037EC9"/>
              </a:buClr>
              <a:defRPr/>
            </a:pPr>
            <a:r>
              <a:rPr lang="es-ES" sz="20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REGULATIONS FOR LICENSING OF</a:t>
            </a:r>
            <a:br>
              <a:rPr lang="es-ES" sz="20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s-ES" sz="20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TELECOMMUNICATION SERVICES</a:t>
            </a:r>
            <a:endParaRPr lang="es-ES" sz="20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indent="-468000" algn="ctr" eaLnBrk="1" hangingPunct="1">
              <a:buClr>
                <a:srgbClr val="037EC9"/>
              </a:buClr>
              <a:defRPr/>
            </a:pPr>
            <a:r>
              <a:rPr lang="es-ES" sz="20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(</a:t>
            </a:r>
            <a:r>
              <a:rPr lang="es-ES" sz="2000" kern="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Annex</a:t>
            </a:r>
            <a:r>
              <a:rPr lang="es-ES" sz="20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I to </a:t>
            </a:r>
            <a:r>
              <a:rPr lang="es-ES" sz="2000" kern="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Decree</a:t>
            </a:r>
            <a:r>
              <a:rPr lang="es-ES" sz="20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764/2000</a:t>
            </a:r>
            <a:r>
              <a:rPr lang="es-ES" sz="20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)</a:t>
            </a:r>
          </a:p>
          <a:p>
            <a:pPr marL="354013" eaLnBrk="1" hangingPunct="1">
              <a:buClr>
                <a:srgbClr val="037EC9"/>
              </a:buClr>
              <a:defRPr/>
            </a:pPr>
            <a:endParaRPr lang="en-US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54013" eaLnBrk="1" hangingPunct="1">
              <a:buClr>
                <a:srgbClr val="037EC9"/>
              </a:buClr>
              <a:defRPr/>
            </a:pPr>
            <a:endParaRPr lang="en-US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FC3D2F-1DEC-4EA0-A0D9-A73CAA4E1E4F}" type="slidenum">
              <a:rPr lang="en-US" altLang="en-US" sz="1400"/>
              <a:pPr/>
              <a:t>5</a:t>
            </a:fld>
            <a:endParaRPr lang="en-US" altLang="en-US" sz="14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 smtClean="0"/>
              <a:t>FRAMEWORK THAT EXISTED BEFORE</a:t>
            </a:r>
            <a:br>
              <a:rPr lang="es-ES" sz="2400" smtClean="0"/>
            </a:br>
            <a:r>
              <a:rPr lang="es-ES" sz="2400" smtClean="0"/>
              <a:t>THE </a:t>
            </a:r>
            <a:r>
              <a:rPr lang="es-ES" sz="2400" dirty="0" smtClean="0"/>
              <a:t>NEW QoS REGULATIONS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9552" y="1772816"/>
            <a:ext cx="8229600" cy="33672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8000" marR="0" lvl="0" indent="-468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68000" marR="0" lvl="0" indent="-468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Blip>
                <a:blip r:embed="rId3"/>
              </a:buBlip>
              <a:tabLst/>
              <a:defRPr/>
            </a:pPr>
            <a:r>
              <a:rPr lang="es-ES" sz="20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QUALITY REGULATIONS DIFFERENTIATED BY SERVICE </a:t>
            </a: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468000" marR="0" lvl="0" indent="-468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Font typeface="Arial" pitchFamily="34" charset="0"/>
              <a:buChar char="•"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468000" indent="-468000" algn="just" eaLnBrk="1" hangingPunct="1">
              <a:buClr>
                <a:srgbClr val="037EC9"/>
              </a:buClr>
              <a:buSzPct val="75000"/>
              <a:buBlip>
                <a:blip r:embed="rId3"/>
              </a:buBlip>
              <a:defRPr/>
            </a:pPr>
            <a:r>
              <a:rPr lang="es-ES" sz="20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INDICATORS RELATING TO NETWORK PERFORMANCE </a:t>
            </a:r>
          </a:p>
          <a:p>
            <a:pPr marL="468000" indent="-468000" algn="just" eaLnBrk="1" hangingPunct="1">
              <a:buClr>
                <a:srgbClr val="037EC9"/>
              </a:buClr>
              <a:buSzPct val="75000"/>
              <a:buFont typeface="Arial" pitchFamily="34" charset="0"/>
              <a:buChar char="•"/>
              <a:defRPr/>
            </a:pPr>
            <a:endParaRPr lang="es-ES" sz="2000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468000" indent="-468000" algn="just" eaLnBrk="1" hangingPunct="1">
              <a:buClr>
                <a:srgbClr val="037EC9"/>
              </a:buClr>
              <a:buSzPct val="75000"/>
              <a:buBlip>
                <a:blip r:embed="rId3"/>
              </a:buBlip>
              <a:defRPr/>
            </a:pPr>
            <a:r>
              <a:rPr lang="es-ES" sz="20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INDICATORS OBTAINED FROM FORCED PROVING</a:t>
            </a:r>
          </a:p>
          <a:p>
            <a:pPr marL="468000" indent="-468000" algn="just" eaLnBrk="1" hangingPunct="1">
              <a:buClr>
                <a:srgbClr val="037EC9"/>
              </a:buClr>
              <a:buSzPct val="75000"/>
              <a:buFont typeface="Arial" pitchFamily="34" charset="0"/>
              <a:buChar char="•"/>
              <a:defRPr/>
            </a:pPr>
            <a:endParaRPr lang="es-ES" sz="2000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468000" indent="-468000" algn="just" eaLnBrk="1" hangingPunct="1">
              <a:buClr>
                <a:srgbClr val="037EC9"/>
              </a:buClr>
              <a:buSzPct val="75000"/>
              <a:buBlip>
                <a:blip r:embed="rId3"/>
              </a:buBlip>
              <a:defRPr/>
            </a:pPr>
            <a:r>
              <a:rPr lang="es-ES" sz="20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SCOPE OF APPLICATION COINCIDES WITH OPERATONAL AREA</a:t>
            </a:r>
            <a:endParaRPr lang="es-ES" sz="2000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468000" indent="-468000" algn="just" eaLnBrk="1" hangingPunct="1">
              <a:buClr>
                <a:srgbClr val="037EC9"/>
              </a:buClr>
              <a:buSzPct val="75000"/>
              <a:buBlip>
                <a:blip r:embed="rId3"/>
              </a:buBlip>
              <a:defRPr/>
            </a:pPr>
            <a:endParaRPr lang="es-ES" sz="2400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468000" indent="-468000" algn="just" eaLnBrk="1" hangingPunct="1">
              <a:buClr>
                <a:srgbClr val="037EC9"/>
              </a:buClr>
              <a:buSzPct val="75000"/>
              <a:buBlip>
                <a:blip r:embed="rId3"/>
              </a:buBlip>
              <a:defRPr/>
            </a:pPr>
            <a:endParaRPr lang="es-ES" sz="2400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468000" marR="0" lvl="0" indent="-468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Blip>
                <a:blip r:embed="rId3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8000" marR="0" lvl="0" indent="-468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6</a:t>
            </a:fld>
            <a:endParaRPr lang="en-US" altLang="en-US" sz="140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/>
              <a:t>FRAMEWORK THAT EXISTED BEFORE</a:t>
            </a:r>
            <a:br>
              <a:rPr lang="es-ES" sz="2400"/>
            </a:br>
            <a:r>
              <a:rPr lang="es-ES" sz="2400"/>
              <a:t>THE NEW QoS REGULATIONS</a:t>
            </a:r>
            <a:endParaRPr lang="es-ES" sz="24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282" y="1484313"/>
            <a:ext cx="8643997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FontTx/>
              <a:buNone/>
              <a:tabLst/>
              <a:defRPr/>
            </a:pPr>
            <a:r>
              <a:rPr lang="es-ES" sz="2800" kern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QUALITY INDICATORS FOR MOBILE SERVICES</a:t>
            </a:r>
            <a:endParaRPr kumimoji="0" lang="es-E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FontTx/>
              <a:buNone/>
              <a:tabLst/>
              <a:defRPr/>
            </a:pPr>
            <a:endParaRPr kumimoji="0" lang="es-AR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FontTx/>
              <a:buNone/>
              <a:tabLst/>
              <a:defRPr/>
            </a:pPr>
            <a:endParaRPr kumimoji="0" lang="es-AR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ACCESSIBILITY</a:t>
            </a:r>
            <a:r>
              <a:rPr kumimoji="0" lang="es-ES" sz="2400" b="0" i="0" u="none" strike="noStrike" kern="0" cap="none" spc="0" normalizeH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(voice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FontTx/>
              <a:buNone/>
              <a:tabLst/>
              <a:defRPr/>
            </a:pPr>
            <a:endParaRPr kumimoji="0" lang="es-AR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RETAINABILITY (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voice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– CUT-OFF RATE</a:t>
            </a: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FontTx/>
              <a:buBlip>
                <a:blip r:embed="rId3"/>
              </a:buBlip>
              <a:tabLst/>
              <a:defRPr/>
            </a:pPr>
            <a:endParaRPr kumimoji="0" lang="es-AR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POST-DIALLING DELAY (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voice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7</a:t>
            </a:fld>
            <a:endParaRPr lang="en-US" altLang="en-US" sz="1400"/>
          </a:p>
        </p:txBody>
      </p:sp>
      <p:sp>
        <p:nvSpPr>
          <p:cNvPr id="4" name="Rectangle 19" descr="Diagonal hacia abajo oscura"/>
          <p:cNvSpPr>
            <a:spLocks noChangeArrowheads="1"/>
          </p:cNvSpPr>
          <p:nvPr/>
        </p:nvSpPr>
        <p:spPr bwMode="auto">
          <a:xfrm>
            <a:off x="4714875" y="2276475"/>
            <a:ext cx="3025775" cy="1487488"/>
          </a:xfrm>
          <a:prstGeom prst="rect">
            <a:avLst/>
          </a:prstGeom>
          <a:pattFill prst="dkDnDiag">
            <a:fgClr>
              <a:srgbClr val="0099CC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5" name="4 Grupo"/>
          <p:cNvGrpSpPr>
            <a:grpSpLocks/>
          </p:cNvGrpSpPr>
          <p:nvPr/>
        </p:nvGrpSpPr>
        <p:grpSpPr bwMode="auto">
          <a:xfrm>
            <a:off x="3132138" y="3716338"/>
            <a:ext cx="4608512" cy="1712912"/>
            <a:chOff x="3492500" y="3716338"/>
            <a:chExt cx="4248150" cy="1712912"/>
          </a:xfrm>
        </p:grpSpPr>
        <p:sp>
          <p:nvSpPr>
            <p:cNvPr id="6" name="Rectangle 19" descr="Diagonal hacia abajo oscura"/>
            <p:cNvSpPr>
              <a:spLocks noChangeArrowheads="1"/>
            </p:cNvSpPr>
            <p:nvPr/>
          </p:nvSpPr>
          <p:spPr bwMode="auto">
            <a:xfrm>
              <a:off x="3492500" y="3716338"/>
              <a:ext cx="4248150" cy="1712912"/>
            </a:xfrm>
            <a:prstGeom prst="rect">
              <a:avLst/>
            </a:prstGeom>
            <a:pattFill prst="dkDnDiag">
              <a:fgClr>
                <a:srgbClr val="0099CC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7122327" y="5066884"/>
              <a:ext cx="5950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600">
                  <a:solidFill>
                    <a:srgbClr val="037EC9"/>
                  </a:solidFill>
                </a:rPr>
                <a:t>QoS</a:t>
              </a:r>
            </a:p>
          </p:txBody>
        </p:sp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ITU-T </a:t>
            </a:r>
            <a:r>
              <a:rPr lang="es-ES" sz="2800" dirty="0"/>
              <a:t>RECOMMENDATION G.1000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s-ES" sz="2400" dirty="0" smtClean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68313" y="1484313"/>
            <a:ext cx="8207375" cy="4537075"/>
          </a:xfrm>
          <a:prstGeom prst="rect">
            <a:avLst/>
          </a:prstGeom>
          <a:noFill/>
          <a:ln w="63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10" name="9 Grupo"/>
          <p:cNvGrpSpPr>
            <a:grpSpLocks/>
          </p:cNvGrpSpPr>
          <p:nvPr/>
        </p:nvGrpSpPr>
        <p:grpSpPr bwMode="auto">
          <a:xfrm>
            <a:off x="1368425" y="1844675"/>
            <a:ext cx="6262688" cy="3455988"/>
            <a:chOff x="1368425" y="1844675"/>
            <a:chExt cx="6262688" cy="3455988"/>
          </a:xfrm>
        </p:grpSpPr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4427538" y="1844675"/>
              <a:ext cx="0" cy="3455988"/>
            </a:xfrm>
            <a:prstGeom prst="line">
              <a:avLst/>
            </a:prstGeom>
            <a:noFill/>
            <a:ln w="9525">
              <a:solidFill>
                <a:srgbClr val="037EC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22 Grupo"/>
            <p:cNvGrpSpPr>
              <a:grpSpLocks/>
            </p:cNvGrpSpPr>
            <p:nvPr/>
          </p:nvGrpSpPr>
          <p:grpSpPr bwMode="auto">
            <a:xfrm>
              <a:off x="1368425" y="1879600"/>
              <a:ext cx="6262688" cy="2917825"/>
              <a:chOff x="1368425" y="1879600"/>
              <a:chExt cx="6262688" cy="2917825"/>
            </a:xfrm>
          </p:grpSpPr>
          <p:sp>
            <p:nvSpPr>
              <p:cNvPr id="13" name="18 CuadroTexto"/>
              <p:cNvSpPr txBox="1">
                <a:spLocks noChangeArrowheads="1"/>
              </p:cNvSpPr>
              <p:nvPr/>
            </p:nvSpPr>
            <p:spPr bwMode="auto">
              <a:xfrm>
                <a:off x="1368425" y="1879600"/>
                <a:ext cx="24828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s-ES" sz="2000" b="1" dirty="0" smtClean="0">
                    <a:solidFill>
                      <a:srgbClr val="037EC9"/>
                    </a:solidFill>
                  </a:rPr>
                  <a:t>CUSTOMER</a:t>
                </a:r>
                <a:endParaRPr lang="en-US" sz="2000" b="1" dirty="0">
                  <a:solidFill>
                    <a:srgbClr val="037EC9"/>
                  </a:solidFill>
                </a:endParaRPr>
              </a:p>
            </p:txBody>
          </p:sp>
          <p:sp>
            <p:nvSpPr>
              <p:cNvPr id="14" name="18 CuadroTexto"/>
              <p:cNvSpPr txBox="1">
                <a:spLocks noChangeArrowheads="1"/>
              </p:cNvSpPr>
              <p:nvPr/>
            </p:nvSpPr>
            <p:spPr bwMode="auto">
              <a:xfrm>
                <a:off x="5148263" y="1916113"/>
                <a:ext cx="24828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s-ES" sz="2000" b="1" dirty="0" smtClean="0">
                    <a:solidFill>
                      <a:srgbClr val="037EC9"/>
                    </a:solidFill>
                  </a:rPr>
                  <a:t>PROVIDER</a:t>
                </a:r>
                <a:endParaRPr lang="en-US" sz="2000" b="1" dirty="0">
                  <a:solidFill>
                    <a:srgbClr val="037EC9"/>
                  </a:solidFill>
                </a:endParaRPr>
              </a:p>
            </p:txBody>
          </p:sp>
          <p:grpSp>
            <p:nvGrpSpPr>
              <p:cNvPr id="15" name="21 Grupo"/>
              <p:cNvGrpSpPr>
                <a:grpSpLocks/>
              </p:cNvGrpSpPr>
              <p:nvPr/>
            </p:nvGrpSpPr>
            <p:grpSpPr bwMode="auto">
              <a:xfrm>
                <a:off x="1547813" y="2347913"/>
                <a:ext cx="5976731" cy="2449512"/>
                <a:chOff x="1547813" y="2347913"/>
                <a:chExt cx="5976731" cy="2449512"/>
              </a:xfrm>
            </p:grpSpPr>
            <p:sp>
              <p:nvSpPr>
                <p:cNvPr id="16" name="Rectangle 6"/>
                <p:cNvSpPr>
                  <a:spLocks noChangeArrowheads="1"/>
                </p:cNvSpPr>
                <p:nvPr/>
              </p:nvSpPr>
              <p:spPr bwMode="auto">
                <a:xfrm>
                  <a:off x="1547813" y="2347913"/>
                  <a:ext cx="2160587" cy="865187"/>
                </a:xfrm>
                <a:prstGeom prst="rect">
                  <a:avLst/>
                </a:prstGeom>
                <a:solidFill>
                  <a:srgbClr val="037EC9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037EC9"/>
                    </a:solidFill>
                  </a:endParaRPr>
                </a:p>
              </p:txBody>
            </p:sp>
            <p:sp>
              <p:nvSpPr>
                <p:cNvPr id="1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573740" y="2436238"/>
                  <a:ext cx="2070631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ES" sz="1600" dirty="0">
                      <a:solidFill>
                        <a:schemeClr val="bg1"/>
                      </a:solidFill>
                    </a:rPr>
                    <a:t>CUSTOMER’S </a:t>
                  </a:r>
                  <a:r>
                    <a:rPr lang="es-ES" sz="1600" b="1" dirty="0">
                      <a:solidFill>
                        <a:schemeClr val="bg1"/>
                      </a:solidFill>
                    </a:rPr>
                    <a:t>QoS</a:t>
                  </a:r>
                </a:p>
                <a:p>
                  <a:pPr algn="ctr"/>
                  <a:r>
                    <a:rPr lang="es-ES" sz="1600" dirty="0">
                      <a:solidFill>
                        <a:schemeClr val="bg1"/>
                      </a:solidFill>
                    </a:rPr>
                    <a:t>REQUIREMENTS</a:t>
                  </a:r>
                </a:p>
              </p:txBody>
            </p:sp>
            <p:sp>
              <p:nvSpPr>
                <p:cNvPr id="18" name="Rectangle 11"/>
                <p:cNvSpPr>
                  <a:spLocks noChangeArrowheads="1"/>
                </p:cNvSpPr>
                <p:nvPr/>
              </p:nvSpPr>
              <p:spPr bwMode="auto">
                <a:xfrm>
                  <a:off x="5292725" y="2347913"/>
                  <a:ext cx="2160588" cy="865187"/>
                </a:xfrm>
                <a:prstGeom prst="rect">
                  <a:avLst/>
                </a:prstGeom>
                <a:solidFill>
                  <a:srgbClr val="037EC9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037EC9"/>
                    </a:solidFill>
                  </a:endParaRPr>
                </a:p>
              </p:txBody>
            </p:sp>
            <p:sp>
              <p:nvSpPr>
                <p:cNvPr id="1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289949" y="2435444"/>
                  <a:ext cx="2018501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ES" sz="1600" b="1" dirty="0">
                      <a:solidFill>
                        <a:schemeClr val="bg1"/>
                      </a:solidFill>
                    </a:rPr>
                    <a:t>QoS</a:t>
                  </a:r>
                  <a:r>
                    <a:rPr lang="es-ES" sz="1600" dirty="0">
                      <a:solidFill>
                        <a:schemeClr val="bg1"/>
                      </a:solidFill>
                    </a:rPr>
                    <a:t> OFFERED BY</a:t>
                  </a:r>
                </a:p>
                <a:p>
                  <a:pPr algn="ctr"/>
                  <a:r>
                    <a:rPr lang="es-ES" sz="1600" dirty="0">
                      <a:solidFill>
                        <a:schemeClr val="bg1"/>
                      </a:solidFill>
                    </a:rPr>
                    <a:t>PROVIDER</a:t>
                  </a:r>
                </a:p>
              </p:txBody>
            </p:sp>
            <p:sp>
              <p:nvSpPr>
                <p:cNvPr id="20" name="Rectangle 13"/>
                <p:cNvSpPr>
                  <a:spLocks noChangeArrowheads="1"/>
                </p:cNvSpPr>
                <p:nvPr/>
              </p:nvSpPr>
              <p:spPr bwMode="auto">
                <a:xfrm>
                  <a:off x="5292725" y="3932238"/>
                  <a:ext cx="2160588" cy="865187"/>
                </a:xfrm>
                <a:prstGeom prst="rect">
                  <a:avLst/>
                </a:prstGeom>
                <a:solidFill>
                  <a:srgbClr val="037EC9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037EC9"/>
                    </a:solidFill>
                  </a:endParaRPr>
                </a:p>
              </p:txBody>
            </p:sp>
            <p:sp>
              <p:nvSpPr>
                <p:cNvPr id="21" name="Rectangle 14"/>
                <p:cNvSpPr>
                  <a:spLocks noChangeArrowheads="1"/>
                </p:cNvSpPr>
                <p:nvPr/>
              </p:nvSpPr>
              <p:spPr bwMode="auto">
                <a:xfrm>
                  <a:off x="1547813" y="3932238"/>
                  <a:ext cx="2160587" cy="865187"/>
                </a:xfrm>
                <a:prstGeom prst="rect">
                  <a:avLst/>
                </a:prstGeom>
                <a:solidFill>
                  <a:srgbClr val="037EC9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037EC9"/>
                    </a:solidFill>
                  </a:endParaRPr>
                </a:p>
              </p:txBody>
            </p:sp>
            <p:sp>
              <p:nvSpPr>
                <p:cNvPr id="2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310475" y="4047838"/>
                  <a:ext cx="2214069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ES" sz="1600" b="1" dirty="0">
                      <a:solidFill>
                        <a:schemeClr val="bg1"/>
                      </a:solidFill>
                    </a:rPr>
                    <a:t>QoS</a:t>
                  </a:r>
                  <a:r>
                    <a:rPr lang="es-ES" sz="1600" dirty="0">
                      <a:solidFill>
                        <a:schemeClr val="bg1"/>
                      </a:solidFill>
                    </a:rPr>
                    <a:t> ACHIEVED BY </a:t>
                  </a:r>
                </a:p>
                <a:p>
                  <a:pPr algn="ctr"/>
                  <a:r>
                    <a:rPr lang="es-ES" sz="1600" dirty="0">
                      <a:solidFill>
                        <a:schemeClr val="bg1"/>
                      </a:solidFill>
                    </a:rPr>
                    <a:t>PROVIDER</a:t>
                  </a:r>
                </a:p>
              </p:txBody>
            </p:sp>
            <p:sp>
              <p:nvSpPr>
                <p:cNvPr id="2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718428" y="3932238"/>
                  <a:ext cx="1781257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ES" sz="1600" b="1" dirty="0">
                      <a:solidFill>
                        <a:schemeClr val="bg1"/>
                      </a:solidFill>
                    </a:rPr>
                    <a:t>QoS</a:t>
                  </a:r>
                </a:p>
                <a:p>
                  <a:pPr algn="ctr"/>
                  <a:r>
                    <a:rPr lang="es-ES" sz="1600" dirty="0">
                      <a:solidFill>
                        <a:schemeClr val="bg1"/>
                      </a:solidFill>
                    </a:rPr>
                    <a:t>PERCEIVED BY </a:t>
                  </a:r>
                </a:p>
                <a:p>
                  <a:pPr algn="ctr"/>
                  <a:r>
                    <a:rPr lang="es-ES" sz="1600" dirty="0">
                      <a:solidFill>
                        <a:schemeClr val="bg1"/>
                      </a:solidFill>
                    </a:rPr>
                    <a:t>CUSTOMER</a:t>
                  </a:r>
                </a:p>
              </p:txBody>
            </p:sp>
            <p:sp>
              <p:nvSpPr>
                <p:cNvPr id="24" name="AutoShape 24"/>
                <p:cNvSpPr>
                  <a:spLocks noChangeArrowheads="1"/>
                </p:cNvSpPr>
                <p:nvPr/>
              </p:nvSpPr>
              <p:spPr bwMode="auto">
                <a:xfrm>
                  <a:off x="3995738" y="2636838"/>
                  <a:ext cx="1008062" cy="334962"/>
                </a:xfrm>
                <a:prstGeom prst="rightArrow">
                  <a:avLst>
                    <a:gd name="adj1" fmla="val 50000"/>
                    <a:gd name="adj2" fmla="val 75237"/>
                  </a:avLst>
                </a:prstGeom>
                <a:solidFill>
                  <a:srgbClr val="037EC9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  <p:sp>
              <p:nvSpPr>
                <p:cNvPr id="25" name="AutoShape 25"/>
                <p:cNvSpPr>
                  <a:spLocks noChangeArrowheads="1"/>
                </p:cNvSpPr>
                <p:nvPr/>
              </p:nvSpPr>
              <p:spPr bwMode="auto">
                <a:xfrm rot="10800000">
                  <a:off x="3995738" y="4148138"/>
                  <a:ext cx="1008062" cy="334962"/>
                </a:xfrm>
                <a:prstGeom prst="rightArrow">
                  <a:avLst>
                    <a:gd name="adj1" fmla="val 50000"/>
                    <a:gd name="adj2" fmla="val 75237"/>
                  </a:avLst>
                </a:prstGeom>
                <a:solidFill>
                  <a:srgbClr val="037EC9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  <p:sp>
              <p:nvSpPr>
                <p:cNvPr id="26" name="AutoShape 27"/>
                <p:cNvSpPr>
                  <a:spLocks noChangeArrowheads="1"/>
                </p:cNvSpPr>
                <p:nvPr/>
              </p:nvSpPr>
              <p:spPr bwMode="auto">
                <a:xfrm rot="-5400000">
                  <a:off x="2266950" y="3381376"/>
                  <a:ext cx="623887" cy="334962"/>
                </a:xfrm>
                <a:prstGeom prst="rightArrow">
                  <a:avLst>
                    <a:gd name="adj1" fmla="val 50000"/>
                    <a:gd name="adj2" fmla="val 46564"/>
                  </a:avLst>
                </a:prstGeom>
                <a:solidFill>
                  <a:srgbClr val="037EC9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  <p:sp>
              <p:nvSpPr>
                <p:cNvPr id="27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6156325" y="3381376"/>
                  <a:ext cx="623887" cy="334962"/>
                </a:xfrm>
                <a:prstGeom prst="rightArrow">
                  <a:avLst>
                    <a:gd name="adj1" fmla="val 50000"/>
                    <a:gd name="adj2" fmla="val 46564"/>
                  </a:avLst>
                </a:prstGeom>
                <a:solidFill>
                  <a:srgbClr val="037EC9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/>
              <a:pPr/>
              <a:t>8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CONSIDERATIONS TO </a:t>
            </a:r>
            <a:r>
              <a:rPr lang="es-ES" sz="2400" smtClean="0"/>
              <a:t>BE INCORPORATED</a:t>
            </a:r>
            <a:br>
              <a:rPr lang="es-ES" sz="2400" smtClean="0"/>
            </a:br>
            <a:r>
              <a:rPr lang="es-ES" sz="2400" smtClean="0"/>
              <a:t>IN THE QoS REGULATONS</a:t>
            </a:r>
            <a:r>
              <a:rPr lang="en-US" sz="1800" dirty="0" smtClean="0">
                <a:solidFill>
                  <a:srgbClr val="D9D9D9"/>
                </a:solidFill>
              </a:rPr>
              <a:t/>
            </a:r>
            <a:br>
              <a:rPr lang="en-US" sz="1800" dirty="0" smtClean="0">
                <a:solidFill>
                  <a:srgbClr val="D9D9D9"/>
                </a:solidFill>
              </a:rPr>
            </a:br>
            <a:endParaRPr lang="es-ES" sz="1800" dirty="0" smtClean="0">
              <a:solidFill>
                <a:srgbClr val="D9D9D9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5775" y="1643063"/>
            <a:ext cx="8229600" cy="571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8000" marR="0" lvl="0" indent="-468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INCLUSION OF</a:t>
            </a:r>
            <a:r>
              <a:rPr kumimoji="0" lang="es-E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 TELECOMMUNICATION SERVICES INTENDED FOR USE BY THE </a:t>
            </a:r>
            <a:r>
              <a:rPr kumimoji="0" lang="es-ES" sz="1800" b="0" i="0" u="none" strike="noStrike" kern="0" cap="none" spc="0" normalizeH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PUBLIC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8000" marR="0" lvl="0" indent="-468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37EC9"/>
              </a:buClr>
              <a:buSzPct val="75000"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0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2286000"/>
            <a:ext cx="8229600" cy="6080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468000" indent="-468000" eaLnBrk="1" hangingPunct="1">
              <a:buClr>
                <a:srgbClr val="037EC9"/>
              </a:buClr>
              <a:buFont typeface="Wingdings" pitchFamily="2" charset="2"/>
              <a:buChar char="Ø"/>
              <a:defRPr/>
            </a:pPr>
            <a:r>
              <a:rPr lang="es-ES" sz="1800" kern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ADJUSTMENT OF </a:t>
            </a:r>
            <a:r>
              <a:rPr lang="es-ES" sz="18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AREAS </a:t>
            </a:r>
            <a:r>
              <a:rPr lang="es-ES" sz="1800" kern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OF INDICATOR COMPLIANCE </a:t>
            </a:r>
            <a:r>
              <a:rPr lang="es-ES" sz="18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(ACCURACY)</a:t>
            </a: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20638" eaLnBrk="1" hangingPunct="1">
              <a:defRPr/>
            </a:pP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20638" eaLnBrk="1" hangingPunct="1">
              <a:defRPr/>
            </a:pP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20638" eaLnBrk="1" hangingPunct="1">
              <a:defRPr/>
            </a:pP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20638" eaLnBrk="1" hangingPunct="1">
              <a:spcBef>
                <a:spcPct val="20000"/>
              </a:spcBef>
              <a:buFontTx/>
              <a:buChar char="•"/>
              <a:defRPr/>
            </a:pP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8313" y="2963863"/>
            <a:ext cx="8229600" cy="3222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468000" indent="-468000" algn="just" eaLnBrk="1" hangingPunct="1">
              <a:buClr>
                <a:srgbClr val="037EC9"/>
              </a:buClr>
              <a:buFont typeface="Wingdings" pitchFamily="2" charset="2"/>
              <a:buChar char="Ø"/>
              <a:defRPr/>
            </a:pPr>
            <a:r>
              <a:rPr lang="es-ES" sz="1800" kern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ADJUSTMENT OF PERIODICITY </a:t>
            </a:r>
            <a:r>
              <a:rPr lang="es-ES" sz="18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OF MEASUREMENTS (ACCURACY)</a:t>
            </a: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3463925"/>
            <a:ext cx="8229600" cy="5685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468000" indent="-468000" algn="just" eaLnBrk="1" hangingPunct="1">
              <a:buClr>
                <a:srgbClr val="037EC9"/>
              </a:buClr>
              <a:buFont typeface="Wingdings" pitchFamily="2" charset="2"/>
              <a:buChar char="Ø"/>
              <a:defRPr/>
            </a:pPr>
            <a:r>
              <a:rPr lang="es-ES" sz="18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MEASUREMENTS OBTAINED ON NETWORK </a:t>
            </a:r>
            <a:r>
              <a:rPr lang="es-ES" sz="1800" kern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ELEMENTS (HIGHER LEVEL OF DATA-GATHERING)</a:t>
            </a: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4219797"/>
            <a:ext cx="8229600" cy="3222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468000" indent="-468000" algn="just" eaLnBrk="1" hangingPunct="1">
              <a:buClr>
                <a:srgbClr val="037EC9"/>
              </a:buClr>
              <a:buFont typeface="Wingdings" pitchFamily="2" charset="2"/>
              <a:buChar char="Ø"/>
              <a:defRPr/>
            </a:pPr>
            <a:r>
              <a:rPr lang="es-ES" sz="1800" kern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MEASUREMENTS BY </a:t>
            </a:r>
            <a:r>
              <a:rPr lang="es-ES" sz="18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PROVIDERS</a:t>
            </a: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20638" eaLnBrk="1" hangingPunct="1">
              <a:spcBef>
                <a:spcPct val="20000"/>
              </a:spcBef>
              <a:defRPr/>
            </a:pP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8313" y="4729420"/>
            <a:ext cx="8229600" cy="4286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468000" indent="-468000" algn="just" eaLnBrk="1" hangingPunct="1">
              <a:buClr>
                <a:srgbClr val="037EC9"/>
              </a:buClr>
              <a:buFont typeface="Wingdings" pitchFamily="2" charset="2"/>
              <a:buChar char="Ø"/>
              <a:defRPr/>
            </a:pPr>
            <a:r>
              <a:rPr lang="es-ES" sz="18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PUBLICATION OF RESULTS OBTAINED</a:t>
            </a: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20638" eaLnBrk="1" hangingPunct="1">
              <a:defRPr/>
            </a:pP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20638" eaLnBrk="1" hangingPunct="1">
              <a:defRPr/>
            </a:pP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20638" eaLnBrk="1" hangingPunct="1">
              <a:spcBef>
                <a:spcPct val="20000"/>
              </a:spcBef>
              <a:buFontTx/>
              <a:buChar char="•"/>
              <a:defRPr/>
            </a:pP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8313" y="5210502"/>
            <a:ext cx="8229600" cy="6429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468000" indent="-468000" eaLnBrk="1" hangingPunct="1">
              <a:buClr>
                <a:srgbClr val="037EC9"/>
              </a:buClr>
              <a:buFont typeface="Wingdings" pitchFamily="2" charset="2"/>
              <a:buChar char="Ø"/>
              <a:defRPr/>
            </a:pPr>
            <a:r>
              <a:rPr lang="es-ES" sz="1800" kern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ADDITIONAL MEASUREMENTS </a:t>
            </a:r>
            <a:r>
              <a:rPr lang="es-ES" sz="18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(BY THE MONITORING AUTHORITY)</a:t>
            </a: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20638" eaLnBrk="1" hangingPunct="1">
              <a:defRPr/>
            </a:pP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20638" eaLnBrk="1" hangingPunct="1">
              <a:defRPr/>
            </a:pP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20638" eaLnBrk="1" hangingPunct="1">
              <a:spcBef>
                <a:spcPct val="20000"/>
              </a:spcBef>
              <a:buFontTx/>
              <a:buChar char="•"/>
              <a:defRPr/>
            </a:pPr>
            <a:endParaRPr lang="es-ES" sz="1800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z="1400" smtClean="0"/>
              <a:t>Buenos Aires, Argentina, 24-25 July 2014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5C0E9-D605-4DDF-96E2-E96B2D913411}" type="slidenum">
              <a:rPr lang="en-US" altLang="en-US" sz="1400" smtClean="0"/>
              <a:pPr/>
              <a:t>9</a:t>
            </a:fld>
            <a:endParaRPr lang="en-US" altLang="en-US" sz="14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875521"/>
            <a:ext cx="8229600" cy="951523"/>
          </a:xfrm>
        </p:spPr>
        <p:txBody>
          <a:bodyPr anchorCtr="1"/>
          <a:lstStyle/>
          <a:p>
            <a:pPr eaLnBrk="1" hangingPunct="1"/>
            <a:r>
              <a:rPr lang="es-ES" sz="2400" smtClean="0"/>
              <a:t/>
            </a:r>
            <a:br>
              <a:rPr lang="es-ES" sz="2400" smtClean="0"/>
            </a:br>
            <a:r>
              <a:rPr lang="es-ES" sz="2400" smtClean="0"/>
              <a:t> </a:t>
            </a:r>
            <a:r>
              <a:rPr lang="es-ES" altLang="en-US" sz="2400" smtClean="0">
                <a:latin typeface="Verdana" pitchFamily="34" charset="0"/>
              </a:rPr>
              <a:t>CONSIDERATIONS INCORPORATED IN THE QoS REGULATIONS</a:t>
            </a:r>
            <a:r>
              <a:rPr lang="es-ES" sz="2400" smtClean="0"/>
              <a:t> </a:t>
            </a:r>
            <a:r>
              <a:rPr lang="es-ES" sz="2800" smtClean="0"/>
              <a:t/>
            </a:r>
            <a:br>
              <a:rPr lang="es-ES" sz="2800" smtClean="0"/>
            </a:br>
            <a:r>
              <a:rPr lang="es-ES" sz="2800" smtClean="0"/>
              <a:t/>
            </a:r>
            <a:br>
              <a:rPr lang="es-ES" sz="2800" smtClean="0"/>
            </a:br>
            <a:r>
              <a:rPr lang="es-ES" sz="2800" smtClean="0"/>
              <a:t/>
            </a:r>
            <a:br>
              <a:rPr lang="es-ES" sz="2800" smtClean="0"/>
            </a:br>
            <a:endParaRPr lang="es-ES" sz="2800" b="0" dirty="0" smtClean="0"/>
          </a:p>
        </p:txBody>
      </p:sp>
      <p:sp>
        <p:nvSpPr>
          <p:cNvPr id="70" name="Rectangle 10"/>
          <p:cNvSpPr>
            <a:spLocks noChangeArrowheads="1"/>
          </p:cNvSpPr>
          <p:nvPr/>
        </p:nvSpPr>
        <p:spPr bwMode="auto">
          <a:xfrm>
            <a:off x="428625" y="1500188"/>
            <a:ext cx="8207375" cy="4537075"/>
          </a:xfrm>
          <a:prstGeom prst="rect">
            <a:avLst/>
          </a:prstGeom>
          <a:noFill/>
          <a:ln w="6350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s-ES" altLang="en-US">
              <a:solidFill>
                <a:srgbClr val="4D4D4D"/>
              </a:solidFill>
              <a:latin typeface="Verdana" pitchFamily="34" charset="0"/>
            </a:endParaRPr>
          </a:p>
        </p:txBody>
      </p:sp>
      <p:grpSp>
        <p:nvGrpSpPr>
          <p:cNvPr id="76" name="5 Grupo"/>
          <p:cNvGrpSpPr>
            <a:grpSpLocks/>
          </p:cNvGrpSpPr>
          <p:nvPr/>
        </p:nvGrpSpPr>
        <p:grpSpPr bwMode="auto">
          <a:xfrm>
            <a:off x="3446952" y="3284538"/>
            <a:ext cx="2656496" cy="792162"/>
            <a:chOff x="3447308" y="3284538"/>
            <a:chExt cx="2655794" cy="792162"/>
          </a:xfrm>
        </p:grpSpPr>
        <p:sp>
          <p:nvSpPr>
            <p:cNvPr id="77" name="Rectangle 23"/>
            <p:cNvSpPr>
              <a:spLocks noChangeArrowheads="1"/>
            </p:cNvSpPr>
            <p:nvPr/>
          </p:nvSpPr>
          <p:spPr bwMode="auto">
            <a:xfrm>
              <a:off x="3635375" y="3284538"/>
              <a:ext cx="2376488" cy="792162"/>
            </a:xfrm>
            <a:prstGeom prst="rect">
              <a:avLst/>
            </a:prstGeom>
            <a:solidFill>
              <a:srgbClr val="037EC9"/>
            </a:solidFill>
            <a:ln w="9525">
              <a:solidFill>
                <a:srgbClr val="037EC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s-ES" altLang="en-US">
                <a:solidFill>
                  <a:srgbClr val="037EC9"/>
                </a:solidFill>
                <a:latin typeface="Verdana" pitchFamily="34" charset="0"/>
              </a:endParaRPr>
            </a:p>
          </p:txBody>
        </p:sp>
        <p:sp>
          <p:nvSpPr>
            <p:cNvPr id="78" name="Text Box 19"/>
            <p:cNvSpPr txBox="1">
              <a:spLocks noChangeArrowheads="1"/>
            </p:cNvSpPr>
            <p:nvPr/>
          </p:nvSpPr>
          <p:spPr bwMode="auto">
            <a:xfrm>
              <a:off x="3447308" y="3429000"/>
              <a:ext cx="2655794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s-AR" altLang="en-US" sz="1400" b="1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s-AR" altLang="en-US" sz="1300" b="1">
                  <a:solidFill>
                    <a:schemeClr val="bg1"/>
                  </a:solidFill>
                  <a:latin typeface="Verdana" pitchFamily="34" charset="0"/>
                </a:rPr>
                <a:t>PREVIOUS REGULATORY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s-AR" altLang="en-US" sz="1300" b="1">
                  <a:solidFill>
                    <a:schemeClr val="bg1"/>
                  </a:solidFill>
                  <a:latin typeface="Verdana" pitchFamily="34" charset="0"/>
                </a:rPr>
                <a:t>FRAMEWORK</a:t>
              </a:r>
              <a:endParaRPr lang="es-ES" altLang="en-US" sz="13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79" name="8 Grupo"/>
          <p:cNvGrpSpPr>
            <a:grpSpLocks/>
          </p:cNvGrpSpPr>
          <p:nvPr/>
        </p:nvGrpSpPr>
        <p:grpSpPr bwMode="auto">
          <a:xfrm>
            <a:off x="3635375" y="2060575"/>
            <a:ext cx="2376488" cy="1366838"/>
            <a:chOff x="3635375" y="2060575"/>
            <a:chExt cx="2376488" cy="1366838"/>
          </a:xfrm>
        </p:grpSpPr>
        <p:grpSp>
          <p:nvGrpSpPr>
            <p:cNvPr id="80" name="26 Grupo"/>
            <p:cNvGrpSpPr>
              <a:grpSpLocks/>
            </p:cNvGrpSpPr>
            <p:nvPr/>
          </p:nvGrpSpPr>
          <p:grpSpPr bwMode="auto">
            <a:xfrm>
              <a:off x="3635375" y="2060575"/>
              <a:ext cx="2376488" cy="792163"/>
              <a:chOff x="3635375" y="2060575"/>
              <a:chExt cx="2376488" cy="792163"/>
            </a:xfrm>
          </p:grpSpPr>
          <p:sp>
            <p:nvSpPr>
              <p:cNvPr id="82" name="Text Box 18"/>
              <p:cNvSpPr txBox="1">
                <a:spLocks noChangeArrowheads="1"/>
              </p:cNvSpPr>
              <p:nvPr/>
            </p:nvSpPr>
            <p:spPr bwMode="auto">
              <a:xfrm>
                <a:off x="3677134" y="2205038"/>
                <a:ext cx="216597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75000"/>
                  <a:buBlip>
                    <a:blip r:embed="rId3"/>
                  </a:buBlip>
                  <a:defRPr sz="3200"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800"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400"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s-AR" altLang="en-US" sz="1400" b="1">
                    <a:solidFill>
                      <a:srgbClr val="037EC9"/>
                    </a:solidFill>
                    <a:latin typeface="Verdana" pitchFamily="34" charset="0"/>
                  </a:rPr>
                  <a:t>FIXED AND MOBILE</a:t>
                </a:r>
              </a:p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s-AR" altLang="en-US" sz="1400" b="1">
                    <a:solidFill>
                      <a:srgbClr val="037EC9"/>
                    </a:solidFill>
                    <a:latin typeface="Verdana" pitchFamily="34" charset="0"/>
                  </a:rPr>
                  <a:t> NETWORKS</a:t>
                </a:r>
                <a:endParaRPr lang="es-ES" altLang="en-US" sz="1400" b="1">
                  <a:solidFill>
                    <a:srgbClr val="037EC9"/>
                  </a:solidFill>
                  <a:latin typeface="Verdana" pitchFamily="34" charset="0"/>
                </a:endParaRPr>
              </a:p>
            </p:txBody>
          </p:sp>
          <p:sp>
            <p:nvSpPr>
              <p:cNvPr id="83" name="Rectangle 22"/>
              <p:cNvSpPr>
                <a:spLocks noChangeArrowheads="1"/>
              </p:cNvSpPr>
              <p:nvPr/>
            </p:nvSpPr>
            <p:spPr bwMode="auto">
              <a:xfrm>
                <a:off x="3635375" y="2060575"/>
                <a:ext cx="2376488" cy="792163"/>
              </a:xfrm>
              <a:prstGeom prst="rect">
                <a:avLst/>
              </a:prstGeom>
              <a:noFill/>
              <a:ln w="9525">
                <a:solidFill>
                  <a:srgbClr val="037EC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3"/>
                  </a:buBlip>
                  <a:defRPr sz="3200"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800"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400"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s-ES" altLang="en-US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81" name="AutoShape 25"/>
            <p:cNvSpPr>
              <a:spLocks noChangeArrowheads="1"/>
            </p:cNvSpPr>
            <p:nvPr/>
          </p:nvSpPr>
          <p:spPr bwMode="auto">
            <a:xfrm rot="5400000">
              <a:off x="4452938" y="2947987"/>
              <a:ext cx="719138" cy="239713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37EC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s-ES" altLang="en-US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grpSp>
        <p:nvGrpSpPr>
          <p:cNvPr id="84" name="13 Grupo"/>
          <p:cNvGrpSpPr>
            <a:grpSpLocks/>
          </p:cNvGrpSpPr>
          <p:nvPr/>
        </p:nvGrpSpPr>
        <p:grpSpPr bwMode="auto">
          <a:xfrm>
            <a:off x="3517900" y="3933825"/>
            <a:ext cx="2592388" cy="1365250"/>
            <a:chOff x="3635375" y="3933825"/>
            <a:chExt cx="2376488" cy="1365250"/>
          </a:xfrm>
        </p:grpSpPr>
        <p:grpSp>
          <p:nvGrpSpPr>
            <p:cNvPr id="85" name="27 Grupo"/>
            <p:cNvGrpSpPr>
              <a:grpSpLocks/>
            </p:cNvGrpSpPr>
            <p:nvPr/>
          </p:nvGrpSpPr>
          <p:grpSpPr bwMode="auto">
            <a:xfrm>
              <a:off x="3635375" y="4508500"/>
              <a:ext cx="2376488" cy="790575"/>
              <a:chOff x="3635375" y="4508500"/>
              <a:chExt cx="2376488" cy="790575"/>
            </a:xfrm>
          </p:grpSpPr>
          <p:sp>
            <p:nvSpPr>
              <p:cNvPr id="87" name="Text Box 20"/>
              <p:cNvSpPr txBox="1">
                <a:spLocks noChangeArrowheads="1"/>
              </p:cNvSpPr>
              <p:nvPr/>
            </p:nvSpPr>
            <p:spPr bwMode="auto">
              <a:xfrm>
                <a:off x="3689835" y="4652963"/>
                <a:ext cx="225156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75000"/>
                  <a:buBlip>
                    <a:blip r:embed="rId3"/>
                  </a:buBlip>
                  <a:defRPr sz="3200"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800"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400"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s-ES" altLang="en-US" sz="1400" b="1">
                    <a:solidFill>
                      <a:srgbClr val="037EC9"/>
                    </a:solidFill>
                    <a:latin typeface="Verdana" pitchFamily="34" charset="0"/>
                  </a:rPr>
                  <a:t>CIRCUIT AND PACKET </a:t>
                </a:r>
              </a:p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s-ES" altLang="en-US" sz="1400" b="1">
                    <a:solidFill>
                      <a:srgbClr val="037EC9"/>
                    </a:solidFill>
                    <a:latin typeface="Verdana" pitchFamily="34" charset="0"/>
                  </a:rPr>
                  <a:t>SWITCHING</a:t>
                </a:r>
              </a:p>
            </p:txBody>
          </p:sp>
          <p:sp>
            <p:nvSpPr>
              <p:cNvPr id="88" name="Rectangle 24"/>
              <p:cNvSpPr>
                <a:spLocks noChangeArrowheads="1"/>
              </p:cNvSpPr>
              <p:nvPr/>
            </p:nvSpPr>
            <p:spPr bwMode="auto">
              <a:xfrm>
                <a:off x="3635375" y="4508500"/>
                <a:ext cx="2376488" cy="790575"/>
              </a:xfrm>
              <a:prstGeom prst="rect">
                <a:avLst/>
              </a:prstGeom>
              <a:noFill/>
              <a:ln w="9525">
                <a:solidFill>
                  <a:srgbClr val="037EC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3"/>
                  </a:buBlip>
                  <a:defRPr sz="3200"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800"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400"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s-ES" altLang="en-US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86" name="AutoShape 26"/>
            <p:cNvSpPr>
              <a:spLocks noChangeArrowheads="1"/>
            </p:cNvSpPr>
            <p:nvPr/>
          </p:nvSpPr>
          <p:spPr bwMode="auto">
            <a:xfrm rot="-5400000">
              <a:off x="4476750" y="4173538"/>
              <a:ext cx="719138" cy="23971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37EC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s-ES" altLang="en-US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grpSp>
        <p:nvGrpSpPr>
          <p:cNvPr id="89" name="18 Grupo"/>
          <p:cNvGrpSpPr>
            <a:grpSpLocks/>
          </p:cNvGrpSpPr>
          <p:nvPr/>
        </p:nvGrpSpPr>
        <p:grpSpPr bwMode="auto">
          <a:xfrm>
            <a:off x="611188" y="2420938"/>
            <a:ext cx="3168650" cy="2527300"/>
            <a:chOff x="611188" y="2420938"/>
            <a:chExt cx="3168650" cy="2527776"/>
          </a:xfrm>
        </p:grpSpPr>
        <p:grpSp>
          <p:nvGrpSpPr>
            <p:cNvPr id="90" name="25 Grupo"/>
            <p:cNvGrpSpPr>
              <a:grpSpLocks/>
            </p:cNvGrpSpPr>
            <p:nvPr/>
          </p:nvGrpSpPr>
          <p:grpSpPr bwMode="auto">
            <a:xfrm>
              <a:off x="611188" y="2420938"/>
              <a:ext cx="2663825" cy="2527776"/>
              <a:chOff x="611188" y="2420938"/>
              <a:chExt cx="2663825" cy="2527776"/>
            </a:xfrm>
          </p:grpSpPr>
          <p:pic>
            <p:nvPicPr>
              <p:cNvPr id="94" name="Picture 4" descr="telefonia-0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188" y="2420938"/>
                <a:ext cx="792162" cy="792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5" descr="internet-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188" y="3284538"/>
                <a:ext cx="792162" cy="792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6" descr="video_conferencia-0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188" y="4149725"/>
                <a:ext cx="792162" cy="790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Rectangle 11"/>
              <p:cNvSpPr>
                <a:spLocks noChangeArrowheads="1"/>
              </p:cNvSpPr>
              <p:nvPr/>
            </p:nvSpPr>
            <p:spPr bwMode="auto">
              <a:xfrm>
                <a:off x="1474788" y="3284538"/>
                <a:ext cx="1800225" cy="792162"/>
              </a:xfrm>
              <a:prstGeom prst="rect">
                <a:avLst/>
              </a:prstGeom>
              <a:solidFill>
                <a:srgbClr val="037EC9"/>
              </a:solidFill>
              <a:ln w="12700">
                <a:solidFill>
                  <a:srgbClr val="037EC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3"/>
                  </a:buBlip>
                  <a:defRPr sz="3200"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800"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400"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s-ES" altLang="en-US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  <p:sp>
            <p:nvSpPr>
              <p:cNvPr id="98" name="Rectangle 12"/>
              <p:cNvSpPr>
                <a:spLocks noChangeArrowheads="1"/>
              </p:cNvSpPr>
              <p:nvPr/>
            </p:nvSpPr>
            <p:spPr bwMode="auto">
              <a:xfrm>
                <a:off x="1474788" y="4149725"/>
                <a:ext cx="1800225" cy="792163"/>
              </a:xfrm>
              <a:prstGeom prst="rect">
                <a:avLst/>
              </a:prstGeom>
              <a:solidFill>
                <a:srgbClr val="037EC9"/>
              </a:solidFill>
              <a:ln w="12700">
                <a:solidFill>
                  <a:srgbClr val="037EC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3"/>
                  </a:buBlip>
                  <a:defRPr sz="3200"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800"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400"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s-ES" altLang="en-US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  <p:sp>
            <p:nvSpPr>
              <p:cNvPr id="99" name="Text Box 14"/>
              <p:cNvSpPr txBox="1">
                <a:spLocks noChangeArrowheads="1"/>
              </p:cNvSpPr>
              <p:nvPr/>
            </p:nvSpPr>
            <p:spPr bwMode="auto">
              <a:xfrm>
                <a:off x="1690688" y="3527425"/>
                <a:ext cx="10731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75000"/>
                  <a:buBlip>
                    <a:blip r:embed="rId3"/>
                  </a:buBlip>
                  <a:defRPr sz="3200"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800"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400"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s-AR" altLang="en-US" sz="1400">
                    <a:solidFill>
                      <a:schemeClr val="bg1"/>
                    </a:solidFill>
                    <a:latin typeface="Verdana" pitchFamily="34" charset="0"/>
                  </a:rPr>
                  <a:t>INTERNET</a:t>
                </a:r>
                <a:endParaRPr lang="es-ES" altLang="en-US" sz="1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00" name="Text Box 15"/>
              <p:cNvSpPr txBox="1">
                <a:spLocks noChangeArrowheads="1"/>
              </p:cNvSpPr>
              <p:nvPr/>
            </p:nvSpPr>
            <p:spPr bwMode="auto">
              <a:xfrm>
                <a:off x="1547813" y="4210050"/>
                <a:ext cx="1649811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75000"/>
                  <a:buBlip>
                    <a:blip r:embed="rId3"/>
                  </a:buBlip>
                  <a:defRPr sz="3200"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800"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400"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s-AR" altLang="en-US" sz="1400">
                    <a:solidFill>
                      <a:schemeClr val="bg1"/>
                    </a:solidFill>
                    <a:latin typeface="Verdana" pitchFamily="34" charset="0"/>
                  </a:rPr>
                  <a:t>VIDEO</a:t>
                </a:r>
              </a:p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s-AR" altLang="en-US" sz="1400">
                    <a:solidFill>
                      <a:schemeClr val="bg1"/>
                    </a:solidFill>
                    <a:latin typeface="Verdana" pitchFamily="34" charset="0"/>
                  </a:rPr>
                  <a:t>CONFERENCING</a:t>
                </a:r>
              </a:p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s-ES" altLang="en-US" sz="1400">
                    <a:solidFill>
                      <a:schemeClr val="bg1"/>
                    </a:solidFill>
                    <a:latin typeface="Verdana" pitchFamily="34" charset="0"/>
                  </a:rPr>
                  <a:t>TxDat, etc.</a:t>
                </a:r>
              </a:p>
            </p:txBody>
          </p:sp>
          <p:sp>
            <p:nvSpPr>
              <p:cNvPr id="101" name="Rectangle 16"/>
              <p:cNvSpPr>
                <a:spLocks noChangeArrowheads="1"/>
              </p:cNvSpPr>
              <p:nvPr/>
            </p:nvSpPr>
            <p:spPr bwMode="auto">
              <a:xfrm>
                <a:off x="1474788" y="2420938"/>
                <a:ext cx="1800225" cy="792162"/>
              </a:xfrm>
              <a:prstGeom prst="rect">
                <a:avLst/>
              </a:prstGeom>
              <a:solidFill>
                <a:srgbClr val="037EC9"/>
              </a:solidFill>
              <a:ln w="12700">
                <a:solidFill>
                  <a:srgbClr val="037EC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3"/>
                  </a:buBlip>
                  <a:defRPr sz="3200"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800"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400"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s-ES" altLang="en-US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  <p:sp>
            <p:nvSpPr>
              <p:cNvPr id="102" name="Text Box 17"/>
              <p:cNvSpPr txBox="1">
                <a:spLocks noChangeArrowheads="1"/>
              </p:cNvSpPr>
              <p:nvPr/>
            </p:nvSpPr>
            <p:spPr bwMode="auto">
              <a:xfrm>
                <a:off x="1690688" y="2663825"/>
                <a:ext cx="12522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75000"/>
                  <a:buBlip>
                    <a:blip r:embed="rId3"/>
                  </a:buBlip>
                  <a:defRPr sz="3200"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800"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400"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ZapfDingbats BT"/>
                  <a:buBlip>
                    <a:blip r:embed="rId4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3"/>
                  </a:buBlip>
                  <a:defRPr sz="2000"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s-AR" altLang="en-US" sz="1400" dirty="0">
                    <a:solidFill>
                      <a:schemeClr val="bg1"/>
                    </a:solidFill>
                    <a:latin typeface="Verdana" pitchFamily="34" charset="0"/>
                  </a:rPr>
                  <a:t>TELEPHONY</a:t>
                </a:r>
                <a:endParaRPr lang="es-ES" altLang="en-US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 flipV="1">
              <a:off x="3203575" y="3933825"/>
              <a:ext cx="576263" cy="71913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9"/>
            <p:cNvSpPr>
              <a:spLocks noChangeShapeType="1"/>
            </p:cNvSpPr>
            <p:nvPr/>
          </p:nvSpPr>
          <p:spPr bwMode="auto">
            <a:xfrm>
              <a:off x="3059113" y="3716338"/>
              <a:ext cx="720725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32"/>
            <p:cNvSpPr>
              <a:spLocks noChangeShapeType="1"/>
            </p:cNvSpPr>
            <p:nvPr/>
          </p:nvSpPr>
          <p:spPr bwMode="auto">
            <a:xfrm>
              <a:off x="3132138" y="2852738"/>
              <a:ext cx="647700" cy="576262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32 Grupo"/>
          <p:cNvGrpSpPr>
            <a:grpSpLocks/>
          </p:cNvGrpSpPr>
          <p:nvPr/>
        </p:nvGrpSpPr>
        <p:grpSpPr bwMode="auto">
          <a:xfrm>
            <a:off x="5762154" y="3527217"/>
            <a:ext cx="2739851" cy="523220"/>
            <a:chOff x="5795963" y="3357563"/>
            <a:chExt cx="2739851" cy="523220"/>
          </a:xfrm>
        </p:grpSpPr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6488459" y="3357563"/>
              <a:ext cx="20473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AR" sz="1400" b="1" smtClean="0">
                  <a:solidFill>
                    <a:srgbClr val="037EC9"/>
                  </a:solidFill>
                </a:rPr>
                <a:t>PROPOSED </a:t>
              </a:r>
              <a:endParaRPr lang="es-AR" sz="1400" b="1" dirty="0">
                <a:solidFill>
                  <a:srgbClr val="037EC9"/>
                </a:solidFill>
              </a:endParaRPr>
            </a:p>
            <a:p>
              <a:pPr algn="ctr" eaLnBrk="1" hangingPunct="1"/>
              <a:r>
                <a:rPr lang="es-AR" sz="1400" b="1" smtClean="0">
                  <a:solidFill>
                    <a:srgbClr val="037EC9"/>
                  </a:solidFill>
                </a:rPr>
                <a:t>NEW FRAMEWORK</a:t>
              </a:r>
              <a:endParaRPr lang="es-ES" sz="1400" b="1" dirty="0">
                <a:solidFill>
                  <a:srgbClr val="037EC9"/>
                </a:solidFill>
              </a:endParaRPr>
            </a:p>
          </p:txBody>
        </p:sp>
        <p:sp>
          <p:nvSpPr>
            <p:cNvPr id="35" name="AutoShape 34"/>
            <p:cNvSpPr>
              <a:spLocks noChangeArrowheads="1"/>
            </p:cNvSpPr>
            <p:nvPr/>
          </p:nvSpPr>
          <p:spPr bwMode="auto">
            <a:xfrm>
              <a:off x="5795963" y="3429000"/>
              <a:ext cx="569912" cy="444500"/>
            </a:xfrm>
            <a:prstGeom prst="rightArrow">
              <a:avLst>
                <a:gd name="adj1" fmla="val 50000"/>
                <a:gd name="adj2" fmla="val 32054"/>
              </a:avLst>
            </a:prstGeom>
            <a:solidFill>
              <a:srgbClr val="037EC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66FF15A3F8344936EBAAA6CEBBE25" ma:contentTypeVersion="1" ma:contentTypeDescription="Create a new document." ma:contentTypeScope="" ma:versionID="7e81f4ae2986375f295c5aa98f8143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303a022970234111fe8b8d63fca19c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8DAC6D-7699-49E2-BEC1-7FF5CD34322A}"/>
</file>

<file path=customXml/itemProps2.xml><?xml version="1.0" encoding="utf-8"?>
<ds:datastoreItem xmlns:ds="http://schemas.openxmlformats.org/officeDocument/2006/customXml" ds:itemID="{5B562C3B-8793-4F66-9293-54C318FF48CB}"/>
</file>

<file path=customXml/itemProps3.xml><?xml version="1.0" encoding="utf-8"?>
<ds:datastoreItem xmlns:ds="http://schemas.openxmlformats.org/officeDocument/2006/customXml" ds:itemID="{0AF67A8C-E264-47C5-A527-8D5BB1E69614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3771</TotalTime>
  <Words>1868</Words>
  <Application>Microsoft Office PowerPoint</Application>
  <PresentationFormat>On-screen Show (4:3)</PresentationFormat>
  <Paragraphs>483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Times New Roman</vt:lpstr>
      <vt:lpstr>Univers</vt:lpstr>
      <vt:lpstr>Verdana</vt:lpstr>
      <vt:lpstr>Wingdings</vt:lpstr>
      <vt:lpstr>ZapfDingbats BT</vt:lpstr>
      <vt:lpstr>ITU-e</vt:lpstr>
      <vt:lpstr>Equation</vt:lpstr>
      <vt:lpstr>Microsoft Equation 3.0</vt:lpstr>
      <vt:lpstr>Regulatory framework  for QoS and QoE:  the case of ARGENTINA</vt:lpstr>
      <vt:lpstr>ITU-T RECOMMENDATION E.800</vt:lpstr>
      <vt:lpstr>ITU-T RECOMMENDATION G.1000</vt:lpstr>
      <vt:lpstr>REGULATORY FRAMEWORK FOR THE PROVISION OF TELECOMMUNICATION SERVICES</vt:lpstr>
      <vt:lpstr>FRAMEWORK THAT EXISTED BEFORE THE NEW QoS REGULATIONS</vt:lpstr>
      <vt:lpstr>FRAMEWORK THAT EXISTED BEFORE THE NEW QoS REGULATIONS</vt:lpstr>
      <vt:lpstr> ITU-T RECOMMENDATION G.1000 </vt:lpstr>
      <vt:lpstr> CONSIDERATIONS TO BE INCORPORATED IN THE QoS REGULATONS </vt:lpstr>
      <vt:lpstr>  CONSIDERATIONS INCORPORATED IN THE QoS REGULATIONS    </vt:lpstr>
      <vt:lpstr>OVERALL STRUCTURE</vt:lpstr>
      <vt:lpstr>PowerPoint Presentation</vt:lpstr>
      <vt:lpstr>CUSTOMER SATISFACTION INDICATORS</vt:lpstr>
      <vt:lpstr>NETWORK OPERABILITY INDICATORS</vt:lpstr>
      <vt:lpstr> QoS OFFERED BY THE PROVIDER </vt:lpstr>
      <vt:lpstr> ITU-T RECOMMENDATION G.1000</vt:lpstr>
      <vt:lpstr>QUALITY OF EXPERIENCE (QoE)</vt:lpstr>
      <vt:lpstr>QUALITY OF EXPERIENCE (QoE) SURVEYS</vt:lpstr>
      <vt:lpstr>QUALITY OF EXPERIENCE (QoE) PERCEIVED QUALITY OF VOICE, SMS AND DATA SERVICES</vt:lpstr>
      <vt:lpstr>QUALITY OF EXPERIENCE (QoE) PERCEIVED QUALITY OF VOICE, SMS AND DATA SERVICES</vt:lpstr>
      <vt:lpstr>QUALITY OF SERVICE  REGULATORY FRAMEWORK</vt:lpstr>
      <vt:lpstr>INDICATORS RELATING TO CUSTOMER SATISFACTION</vt:lpstr>
      <vt:lpstr>INDICATORS RELATING TO CUSTOMER SATISFACTION</vt:lpstr>
      <vt:lpstr>INDICATORS RELATING TO CUSTOMER SATISFACTION</vt:lpstr>
      <vt:lpstr>INDICATORS RELATING TO CUSTOMER SATISFACTION</vt:lpstr>
      <vt:lpstr>INDICATORS RELATING TO CUSTOMER SATISFACTION</vt:lpstr>
      <vt:lpstr>INDICATORS RELATING TO CUSTOMER SATISFACTION</vt:lpstr>
      <vt:lpstr>INDICATORS RELATING TO CUSTOMER SATISFACTION</vt:lpstr>
      <vt:lpstr>NETWORK OPERABILITY INDICATORS</vt:lpstr>
      <vt:lpstr>NETWORK OPERABILITY INDICATORS</vt:lpstr>
      <vt:lpstr>NETWORK OPERABILITY INDICATORS (PARAMETERS RELATING TO TYPE OF INFORMATION)</vt:lpstr>
      <vt:lpstr>NETWORK OPERABILITY INDICATORS (PARAMETERS RELATING TO TYPE OF INFORMATION)</vt:lpstr>
      <vt:lpstr>NETWORK OPERABILITY INDICATORS (PARAMETERS RELATING TO TYPE OF INFORMATION)</vt:lpstr>
      <vt:lpstr>NETWORK OPERABILITY INDICATORS (PARAMETERS RELATING TO TYPE OF INFORMATION)</vt:lpstr>
      <vt:lpstr>NETWORK OPERABILITY INDICATORS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Turnbull, Karen</cp:lastModifiedBy>
  <cp:revision>501</cp:revision>
  <cp:lastPrinted>2014-08-29T09:33:07Z</cp:lastPrinted>
  <dcterms:created xsi:type="dcterms:W3CDTF">2007-02-20T15:47:31Z</dcterms:created>
  <dcterms:modified xsi:type="dcterms:W3CDTF">2014-08-29T11:59:44Z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0x0101000FC66FF15A3F8344936EBAAA6CEBBE25</vt:lpwstr>
  </property>
</Properties>
</file>