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34.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38"/>
  </p:notesMasterIdLst>
  <p:handoutMasterIdLst>
    <p:handoutMasterId r:id="rId39"/>
  </p:handoutMasterIdLst>
  <p:sldIdLst>
    <p:sldId id="412" r:id="rId4"/>
    <p:sldId id="415" r:id="rId5"/>
    <p:sldId id="417" r:id="rId6"/>
    <p:sldId id="413" r:id="rId7"/>
    <p:sldId id="414" r:id="rId8"/>
    <p:sldId id="416" r:id="rId9"/>
    <p:sldId id="418" r:id="rId10"/>
    <p:sldId id="419" r:id="rId11"/>
    <p:sldId id="428" r:id="rId12"/>
    <p:sldId id="429" r:id="rId13"/>
    <p:sldId id="427" r:id="rId14"/>
    <p:sldId id="430" r:id="rId15"/>
    <p:sldId id="431" r:id="rId16"/>
    <p:sldId id="426" r:id="rId17"/>
    <p:sldId id="420" r:id="rId18"/>
    <p:sldId id="421" r:id="rId19"/>
    <p:sldId id="432" r:id="rId20"/>
    <p:sldId id="422" r:id="rId21"/>
    <p:sldId id="423" r:id="rId22"/>
    <p:sldId id="424" r:id="rId23"/>
    <p:sldId id="436" r:id="rId24"/>
    <p:sldId id="435" r:id="rId25"/>
    <p:sldId id="434" r:id="rId26"/>
    <p:sldId id="433" r:id="rId27"/>
    <p:sldId id="425" r:id="rId28"/>
    <p:sldId id="437" r:id="rId29"/>
    <p:sldId id="438" r:id="rId30"/>
    <p:sldId id="445" r:id="rId31"/>
    <p:sldId id="439" r:id="rId32"/>
    <p:sldId id="440" r:id="rId33"/>
    <p:sldId id="441" r:id="rId34"/>
    <p:sldId id="442" r:id="rId35"/>
    <p:sldId id="443" r:id="rId36"/>
    <p:sldId id="444" r:id="rId37"/>
  </p:sldIdLst>
  <p:sldSz cx="9144000" cy="6858000" type="screen4x3"/>
  <p:notesSz cx="6985000" cy="9283700"/>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38A"/>
    <a:srgbClr val="000066"/>
    <a:srgbClr val="FF3300"/>
    <a:srgbClr val="525152"/>
    <a:srgbClr val="0099CC"/>
    <a:srgbClr val="33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91181" autoAdjust="0"/>
  </p:normalViewPr>
  <p:slideViewPr>
    <p:cSldViewPr>
      <p:cViewPr varScale="1">
        <p:scale>
          <a:sx n="66" d="100"/>
          <a:sy n="66"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334" y="-96"/>
      </p:cViewPr>
      <p:guideLst>
        <p:guide orient="horz" pos="2925"/>
        <p:guide pos="22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AR"/>
          </a:p>
        </p:txBody>
      </p:sp>
      <p:sp>
        <p:nvSpPr>
          <p:cNvPr id="28675" name="Rectangle 3"/>
          <p:cNvSpPr>
            <a:spLocks noGrp="1" noChangeArrowheads="1"/>
          </p:cNvSpPr>
          <p:nvPr>
            <p:ph type="dt" sz="quarter"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AR"/>
          </a:p>
        </p:txBody>
      </p:sp>
      <p:sp>
        <p:nvSpPr>
          <p:cNvPr id="28676" name="Rectangle 4"/>
          <p:cNvSpPr>
            <a:spLocks noGrp="1" noChangeArrowheads="1"/>
          </p:cNvSpPr>
          <p:nvPr>
            <p:ph type="ftr" sz="quarter" idx="2"/>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AR"/>
          </a:p>
        </p:txBody>
      </p:sp>
      <p:sp>
        <p:nvSpPr>
          <p:cNvPr id="28677" name="Rectangle 5"/>
          <p:cNvSpPr>
            <a:spLocks noGrp="1" noChangeArrowheads="1"/>
          </p:cNvSpPr>
          <p:nvPr>
            <p:ph type="sldNum" sz="quarter" idx="3"/>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9CA7A3-4E7E-4AE4-99CC-97C7BF9311CF}" type="slidenum">
              <a:rPr lang="en-US" altLang="es-ES"/>
              <a:pPr/>
              <a:t>‹#›</a:t>
            </a:fld>
            <a:endParaRPr lang="en-US" altLang="es-ES"/>
          </a:p>
        </p:txBody>
      </p:sp>
    </p:spTree>
    <p:extLst>
      <p:ext uri="{BB962C8B-B14F-4D97-AF65-F5344CB8AC3E}">
        <p14:creationId xmlns:p14="http://schemas.microsoft.com/office/powerpoint/2010/main" val="177823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AR"/>
          </a:p>
        </p:txBody>
      </p:sp>
      <p:sp>
        <p:nvSpPr>
          <p:cNvPr id="48131"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AR"/>
          </a:p>
        </p:txBody>
      </p:sp>
      <p:sp>
        <p:nvSpPr>
          <p:cNvPr id="7172"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31863" y="4408488"/>
            <a:ext cx="5121275"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AR"/>
          </a:p>
        </p:txBody>
      </p:sp>
      <p:sp>
        <p:nvSpPr>
          <p:cNvPr id="48135"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9955245-3019-4CFF-AC3D-62D1619002C9}" type="slidenum">
              <a:rPr lang="en-US" altLang="es-ES"/>
              <a:pPr/>
              <a:t>‹#›</a:t>
            </a:fld>
            <a:endParaRPr lang="en-US" altLang="es-ES"/>
          </a:p>
        </p:txBody>
      </p:sp>
    </p:spTree>
    <p:extLst>
      <p:ext uri="{BB962C8B-B14F-4D97-AF65-F5344CB8AC3E}">
        <p14:creationId xmlns:p14="http://schemas.microsoft.com/office/powerpoint/2010/main" val="202378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BE52D0-3EDC-41DF-8F4D-5598CB4B621C}" type="slidenum">
              <a:rPr lang="en-US" altLang="en-US"/>
              <a:pPr/>
              <a:t>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288506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10</a:t>
            </a:fld>
            <a:endParaRPr lang="en-US" altLang="en-US"/>
          </a:p>
        </p:txBody>
      </p:sp>
    </p:spTree>
    <p:extLst>
      <p:ext uri="{BB962C8B-B14F-4D97-AF65-F5344CB8AC3E}">
        <p14:creationId xmlns:p14="http://schemas.microsoft.com/office/powerpoint/2010/main" val="428097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11</a:t>
            </a:fld>
            <a:endParaRPr lang="en-US" altLang="en-US"/>
          </a:p>
        </p:txBody>
      </p:sp>
    </p:spTree>
    <p:extLst>
      <p:ext uri="{BB962C8B-B14F-4D97-AF65-F5344CB8AC3E}">
        <p14:creationId xmlns:p14="http://schemas.microsoft.com/office/powerpoint/2010/main" val="64458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12</a:t>
            </a:fld>
            <a:endParaRPr lang="en-US" altLang="en-US"/>
          </a:p>
        </p:txBody>
      </p:sp>
    </p:spTree>
    <p:extLst>
      <p:ext uri="{BB962C8B-B14F-4D97-AF65-F5344CB8AC3E}">
        <p14:creationId xmlns:p14="http://schemas.microsoft.com/office/powerpoint/2010/main" val="78276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13</a:t>
            </a:fld>
            <a:endParaRPr lang="en-US" altLang="en-US"/>
          </a:p>
        </p:txBody>
      </p:sp>
    </p:spTree>
    <p:extLst>
      <p:ext uri="{BB962C8B-B14F-4D97-AF65-F5344CB8AC3E}">
        <p14:creationId xmlns:p14="http://schemas.microsoft.com/office/powerpoint/2010/main" val="340169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14</a:t>
            </a:fld>
            <a:endParaRPr lang="en-US" altLang="en-US"/>
          </a:p>
        </p:txBody>
      </p:sp>
    </p:spTree>
    <p:extLst>
      <p:ext uri="{BB962C8B-B14F-4D97-AF65-F5344CB8AC3E}">
        <p14:creationId xmlns:p14="http://schemas.microsoft.com/office/powerpoint/2010/main" val="375425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15</a:t>
            </a:fld>
            <a:endParaRPr lang="en-US" altLang="en-US"/>
          </a:p>
        </p:txBody>
      </p:sp>
    </p:spTree>
    <p:extLst>
      <p:ext uri="{BB962C8B-B14F-4D97-AF65-F5344CB8AC3E}">
        <p14:creationId xmlns:p14="http://schemas.microsoft.com/office/powerpoint/2010/main" val="205836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16</a:t>
            </a:fld>
            <a:endParaRPr lang="en-US" altLang="en-US"/>
          </a:p>
        </p:txBody>
      </p:sp>
    </p:spTree>
    <p:extLst>
      <p:ext uri="{BB962C8B-B14F-4D97-AF65-F5344CB8AC3E}">
        <p14:creationId xmlns:p14="http://schemas.microsoft.com/office/powerpoint/2010/main" val="8714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17</a:t>
            </a:fld>
            <a:endParaRPr lang="en-US" altLang="en-US"/>
          </a:p>
        </p:txBody>
      </p:sp>
    </p:spTree>
    <p:extLst>
      <p:ext uri="{BB962C8B-B14F-4D97-AF65-F5344CB8AC3E}">
        <p14:creationId xmlns:p14="http://schemas.microsoft.com/office/powerpoint/2010/main" val="91526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18</a:t>
            </a:fld>
            <a:endParaRPr lang="en-US" altLang="en-US"/>
          </a:p>
        </p:txBody>
      </p:sp>
    </p:spTree>
    <p:extLst>
      <p:ext uri="{BB962C8B-B14F-4D97-AF65-F5344CB8AC3E}">
        <p14:creationId xmlns:p14="http://schemas.microsoft.com/office/powerpoint/2010/main" val="81867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19</a:t>
            </a:fld>
            <a:endParaRPr lang="en-US" altLang="en-US"/>
          </a:p>
        </p:txBody>
      </p:sp>
    </p:spTree>
    <p:extLst>
      <p:ext uri="{BB962C8B-B14F-4D97-AF65-F5344CB8AC3E}">
        <p14:creationId xmlns:p14="http://schemas.microsoft.com/office/powerpoint/2010/main" val="7862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7D75CD37-EE64-4B3C-9F31-02D65EEFA317}" type="slidenum">
              <a:rPr lang="en-US" altLang="en-US"/>
              <a:pPr/>
              <a:t>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61094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20</a:t>
            </a:fld>
            <a:endParaRPr lang="en-US" altLang="en-US"/>
          </a:p>
        </p:txBody>
      </p:sp>
    </p:spTree>
    <p:extLst>
      <p:ext uri="{BB962C8B-B14F-4D97-AF65-F5344CB8AC3E}">
        <p14:creationId xmlns:p14="http://schemas.microsoft.com/office/powerpoint/2010/main" val="521983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21</a:t>
            </a:fld>
            <a:endParaRPr lang="en-US" altLang="en-US"/>
          </a:p>
        </p:txBody>
      </p:sp>
    </p:spTree>
    <p:extLst>
      <p:ext uri="{BB962C8B-B14F-4D97-AF65-F5344CB8AC3E}">
        <p14:creationId xmlns:p14="http://schemas.microsoft.com/office/powerpoint/2010/main" val="334749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22</a:t>
            </a:fld>
            <a:endParaRPr lang="en-US" altLang="en-US"/>
          </a:p>
        </p:txBody>
      </p:sp>
    </p:spTree>
    <p:extLst>
      <p:ext uri="{BB962C8B-B14F-4D97-AF65-F5344CB8AC3E}">
        <p14:creationId xmlns:p14="http://schemas.microsoft.com/office/powerpoint/2010/main" val="918459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23</a:t>
            </a:fld>
            <a:endParaRPr lang="en-US" altLang="en-US"/>
          </a:p>
        </p:txBody>
      </p:sp>
    </p:spTree>
    <p:extLst>
      <p:ext uri="{BB962C8B-B14F-4D97-AF65-F5344CB8AC3E}">
        <p14:creationId xmlns:p14="http://schemas.microsoft.com/office/powerpoint/2010/main" val="31455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24</a:t>
            </a:fld>
            <a:endParaRPr lang="en-US" altLang="en-US"/>
          </a:p>
        </p:txBody>
      </p:sp>
    </p:spTree>
    <p:extLst>
      <p:ext uri="{BB962C8B-B14F-4D97-AF65-F5344CB8AC3E}">
        <p14:creationId xmlns:p14="http://schemas.microsoft.com/office/powerpoint/2010/main" val="765824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25</a:t>
            </a:fld>
            <a:endParaRPr lang="en-US" altLang="en-US"/>
          </a:p>
        </p:txBody>
      </p:sp>
    </p:spTree>
    <p:extLst>
      <p:ext uri="{BB962C8B-B14F-4D97-AF65-F5344CB8AC3E}">
        <p14:creationId xmlns:p14="http://schemas.microsoft.com/office/powerpoint/2010/main" val="3932335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26</a:t>
            </a:fld>
            <a:endParaRPr lang="en-US" altLang="en-US"/>
          </a:p>
        </p:txBody>
      </p:sp>
    </p:spTree>
    <p:extLst>
      <p:ext uri="{BB962C8B-B14F-4D97-AF65-F5344CB8AC3E}">
        <p14:creationId xmlns:p14="http://schemas.microsoft.com/office/powerpoint/2010/main" val="2082727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27</a:t>
            </a:fld>
            <a:endParaRPr lang="en-US" altLang="en-US"/>
          </a:p>
        </p:txBody>
      </p:sp>
    </p:spTree>
    <p:extLst>
      <p:ext uri="{BB962C8B-B14F-4D97-AF65-F5344CB8AC3E}">
        <p14:creationId xmlns:p14="http://schemas.microsoft.com/office/powerpoint/2010/main" val="339835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28</a:t>
            </a:fld>
            <a:endParaRPr lang="en-US" altLang="en-US"/>
          </a:p>
        </p:txBody>
      </p:sp>
    </p:spTree>
    <p:extLst>
      <p:ext uri="{BB962C8B-B14F-4D97-AF65-F5344CB8AC3E}">
        <p14:creationId xmlns:p14="http://schemas.microsoft.com/office/powerpoint/2010/main" val="1021370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29</a:t>
            </a:fld>
            <a:endParaRPr lang="en-US" altLang="en-US"/>
          </a:p>
        </p:txBody>
      </p:sp>
    </p:spTree>
    <p:extLst>
      <p:ext uri="{BB962C8B-B14F-4D97-AF65-F5344CB8AC3E}">
        <p14:creationId xmlns:p14="http://schemas.microsoft.com/office/powerpoint/2010/main" val="132342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8703D95-F251-460D-BBD9-59DD4FA680A5}" type="slidenum">
              <a:rPr lang="en-US" altLang="en-US"/>
              <a:pPr/>
              <a:t>3</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109299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30</a:t>
            </a:fld>
            <a:endParaRPr lang="en-US" altLang="en-US"/>
          </a:p>
        </p:txBody>
      </p:sp>
    </p:spTree>
    <p:extLst>
      <p:ext uri="{BB962C8B-B14F-4D97-AF65-F5344CB8AC3E}">
        <p14:creationId xmlns:p14="http://schemas.microsoft.com/office/powerpoint/2010/main" val="333558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31</a:t>
            </a:fld>
            <a:endParaRPr lang="en-US" altLang="en-US"/>
          </a:p>
        </p:txBody>
      </p:sp>
    </p:spTree>
    <p:extLst>
      <p:ext uri="{BB962C8B-B14F-4D97-AF65-F5344CB8AC3E}">
        <p14:creationId xmlns:p14="http://schemas.microsoft.com/office/powerpoint/2010/main" val="3713500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32</a:t>
            </a:fld>
            <a:endParaRPr lang="en-US" altLang="en-US"/>
          </a:p>
        </p:txBody>
      </p:sp>
    </p:spTree>
    <p:extLst>
      <p:ext uri="{BB962C8B-B14F-4D97-AF65-F5344CB8AC3E}">
        <p14:creationId xmlns:p14="http://schemas.microsoft.com/office/powerpoint/2010/main" val="855028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33</a:t>
            </a:fld>
            <a:endParaRPr lang="en-US" altLang="en-US"/>
          </a:p>
        </p:txBody>
      </p:sp>
    </p:spTree>
    <p:extLst>
      <p:ext uri="{BB962C8B-B14F-4D97-AF65-F5344CB8AC3E}">
        <p14:creationId xmlns:p14="http://schemas.microsoft.com/office/powerpoint/2010/main" val="721352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34</a:t>
            </a:fld>
            <a:endParaRPr lang="en-US" altLang="en-US"/>
          </a:p>
        </p:txBody>
      </p:sp>
    </p:spTree>
    <p:extLst>
      <p:ext uri="{BB962C8B-B14F-4D97-AF65-F5344CB8AC3E}">
        <p14:creationId xmlns:p14="http://schemas.microsoft.com/office/powerpoint/2010/main" val="300743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75ED99A-3897-467C-AF50-FACA77169963}" type="slidenum">
              <a:rPr lang="en-US" altLang="en-US"/>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744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55A8EC7-3EA5-42B4-AE5E-4B9BFCA153E6}" type="slidenum">
              <a:rPr lang="en-US" altLang="en-US"/>
              <a:pPr/>
              <a:t>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35506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6</a:t>
            </a:fld>
            <a:endParaRPr lang="en-US" altLang="en-US"/>
          </a:p>
        </p:txBody>
      </p:sp>
    </p:spTree>
    <p:extLst>
      <p:ext uri="{BB962C8B-B14F-4D97-AF65-F5344CB8AC3E}">
        <p14:creationId xmlns:p14="http://schemas.microsoft.com/office/powerpoint/2010/main" val="175358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7</a:t>
            </a:fld>
            <a:endParaRPr lang="en-US" altLang="en-US"/>
          </a:p>
        </p:txBody>
      </p:sp>
    </p:spTree>
    <p:extLst>
      <p:ext uri="{BB962C8B-B14F-4D97-AF65-F5344CB8AC3E}">
        <p14:creationId xmlns:p14="http://schemas.microsoft.com/office/powerpoint/2010/main" val="23356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8</a:t>
            </a:fld>
            <a:endParaRPr lang="en-US" altLang="en-US"/>
          </a:p>
        </p:txBody>
      </p:sp>
    </p:spTree>
    <p:extLst>
      <p:ext uri="{BB962C8B-B14F-4D97-AF65-F5344CB8AC3E}">
        <p14:creationId xmlns:p14="http://schemas.microsoft.com/office/powerpoint/2010/main" val="174980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9AA359E0-4B73-4064-8E76-92D6B16EA134}" type="slidenum">
              <a:rPr lang="en-US" altLang="en-US"/>
              <a:pPr/>
              <a:t>9</a:t>
            </a:fld>
            <a:endParaRPr lang="en-US" altLang="en-US"/>
          </a:p>
        </p:txBody>
      </p:sp>
    </p:spTree>
    <p:extLst>
      <p:ext uri="{BB962C8B-B14F-4D97-AF65-F5344CB8AC3E}">
        <p14:creationId xmlns:p14="http://schemas.microsoft.com/office/powerpoint/2010/main" val="2475902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srcRect l="6723" b="12773"/>
          <a:stretch>
            <a:fillRect/>
          </a:stretch>
        </p:blipFill>
        <p:spPr bwMode="auto">
          <a:xfrm>
            <a:off x="0" y="765175"/>
            <a:ext cx="6467475" cy="609282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w="9525">
            <a:noFill/>
            <a:miter lim="800000"/>
            <a:headEnd/>
            <a:tailEnd/>
          </a:ln>
        </p:spPr>
        <p:txBody>
          <a:bodyPr wrap="none">
            <a:spAutoFit/>
          </a:bodyPr>
          <a:lstStyle/>
          <a:p>
            <a:pPr>
              <a:lnSpc>
                <a:spcPct val="90000"/>
              </a:lnSpc>
            </a:pPr>
            <a:r>
              <a:rPr lang="en-US" sz="1000">
                <a:solidFill>
                  <a:schemeClr val="bg1"/>
                </a:solidFill>
                <a:latin typeface="Univers" pitchFamily="34" charset="0"/>
              </a:rPr>
              <a:t/>
            </a:r>
            <a:br>
              <a:rPr lang="en-US" sz="1000">
                <a:solidFill>
                  <a:schemeClr val="bg1"/>
                </a:solidFill>
                <a:latin typeface="Univers" pitchFamily="34" charset="0"/>
              </a:rPr>
            </a:br>
            <a:endParaRPr lang="en-US"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en-US" altLang="en-US" sz="1200" b="1">
                <a:solidFill>
                  <a:srgbClr val="0C4B84"/>
                </a:solidFill>
              </a:rPr>
              <a:t> </a:t>
            </a:r>
            <a:endParaRPr lang="en-US" altLang="en-US" sz="240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en-US" altLang="en-US" sz="1200" b="1">
                <a:solidFill>
                  <a:srgbClr val="0C4B84"/>
                </a:solidFill>
              </a:rPr>
              <a:t> </a:t>
            </a:r>
            <a:endParaRPr lang="en-US" altLang="en-US" sz="240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en-US" altLang="en-US" sz="1000">
                <a:solidFill>
                  <a:srgbClr val="000000"/>
                </a:solidFill>
              </a:rPr>
              <a:t> </a:t>
            </a:r>
            <a:endParaRPr lang="en-US" altLang="en-US" sz="240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p>
            <a:endParaRPr lang="en-GB" altLang="en-US"/>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ltLang="en-US"/>
          </a:p>
        </p:txBody>
      </p:sp>
      <p:pic>
        <p:nvPicPr>
          <p:cNvPr id="13" name="Picture 26" descr="Picture1"/>
          <p:cNvPicPr>
            <a:picLocks noChangeAspect="1" noChangeArrowheads="1"/>
          </p:cNvPicPr>
          <p:nvPr userDrawn="1"/>
        </p:nvPicPr>
        <p:blipFill>
          <a:blip r:embed="rId3"/>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dirty="0"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a:lvl1pPr>
          </a:lstStyle>
          <a:p>
            <a:pPr>
              <a:defRPr/>
            </a:pPr>
            <a:r>
              <a:rPr lang="en-US" altLang="en-US"/>
              <a:t>Buenos Aires, Argentina, 24-25 July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5" name="Rectangle 36"/>
          <p:cNvSpPr>
            <a:spLocks noGrp="1" noChangeArrowheads="1"/>
          </p:cNvSpPr>
          <p:nvPr>
            <p:ph type="sldNum" sz="quarter" idx="11"/>
          </p:nvPr>
        </p:nvSpPr>
        <p:spPr>
          <a:ln/>
        </p:spPr>
        <p:txBody>
          <a:bodyPr/>
          <a:lstStyle>
            <a:lvl1pPr>
              <a:defRPr/>
            </a:lvl1pPr>
          </a:lstStyle>
          <a:p>
            <a:fld id="{62EA80A8-E59C-4E5C-8559-3D3DE4821CFC}" type="slidenum">
              <a:rPr lang="en-US" altLang="es-ES"/>
              <a:pPr/>
              <a:t>‹#›</a:t>
            </a:fld>
            <a:endParaRPr lang="en-U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5" name="Rectangle 36"/>
          <p:cNvSpPr>
            <a:spLocks noGrp="1" noChangeArrowheads="1"/>
          </p:cNvSpPr>
          <p:nvPr>
            <p:ph type="sldNum" sz="quarter" idx="11"/>
          </p:nvPr>
        </p:nvSpPr>
        <p:spPr>
          <a:ln/>
        </p:spPr>
        <p:txBody>
          <a:bodyPr/>
          <a:lstStyle>
            <a:lvl1pPr>
              <a:defRPr/>
            </a:lvl1pPr>
          </a:lstStyle>
          <a:p>
            <a:fld id="{8541C9C9-32CA-4AD0-B6AB-1E419CBF7455}" type="slidenum">
              <a:rPr lang="en-US" altLang="es-ES"/>
              <a:pPr/>
              <a:t>‹#›</a:t>
            </a:fld>
            <a:endParaRPr lang="en-U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dt" sz="half" idx="10"/>
          </p:nvPr>
        </p:nvSpPr>
        <p:spPr/>
        <p:txBody>
          <a:bodyPr/>
          <a:lstStyle>
            <a:lvl1pPr>
              <a:defRPr sz="1200">
                <a:latin typeface="Univers" pitchFamily="34" charset="0"/>
              </a:defRPr>
            </a:lvl1pPr>
          </a:lstStyle>
          <a:p>
            <a:pPr>
              <a:defRPr/>
            </a:pPr>
            <a:r>
              <a:rPr lang="en-US" altLang="en-US"/>
              <a:t>Buenos Aires, Argentina, 24-25 July 2014</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a:lvl1pPr>
          </a:lstStyle>
          <a:p>
            <a:fld id="{2567127C-FF51-4325-AE96-A7B9DDF8B343}" type="slidenum">
              <a:rPr lang="en-US" altLang="es-ES"/>
              <a:pPr/>
              <a:t>‹#›</a:t>
            </a:fld>
            <a:endParaRPr lang="en-U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5" name="Rectangle 36"/>
          <p:cNvSpPr>
            <a:spLocks noGrp="1" noChangeArrowheads="1"/>
          </p:cNvSpPr>
          <p:nvPr>
            <p:ph type="sldNum" sz="quarter" idx="11"/>
          </p:nvPr>
        </p:nvSpPr>
        <p:spPr>
          <a:ln/>
        </p:spPr>
        <p:txBody>
          <a:bodyPr/>
          <a:lstStyle>
            <a:lvl1pPr>
              <a:defRPr/>
            </a:lvl1pPr>
          </a:lstStyle>
          <a:p>
            <a:fld id="{C720D092-D692-48F4-86FB-DED6453EABAE}" type="slidenum">
              <a:rPr lang="en-US" altLang="es-ES"/>
              <a:pPr/>
              <a:t>‹#›</a:t>
            </a:fld>
            <a:endParaRPr lang="en-U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5" name="Rectangle 36"/>
          <p:cNvSpPr>
            <a:spLocks noGrp="1" noChangeArrowheads="1"/>
          </p:cNvSpPr>
          <p:nvPr>
            <p:ph type="sldNum" sz="quarter" idx="11"/>
          </p:nvPr>
        </p:nvSpPr>
        <p:spPr>
          <a:ln/>
        </p:spPr>
        <p:txBody>
          <a:bodyPr/>
          <a:lstStyle>
            <a:lvl1pPr>
              <a:defRPr/>
            </a:lvl1pPr>
          </a:lstStyle>
          <a:p>
            <a:fld id="{CBC518F2-7279-4A6F-874D-8719B0A4B15F}" type="slidenum">
              <a:rPr lang="en-US" altLang="es-ES"/>
              <a:pPr/>
              <a:t>‹#›</a:t>
            </a:fld>
            <a:endParaRPr lang="en-U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dt" sz="half" idx="10"/>
          </p:nvPr>
        </p:nvSpPr>
        <p:spPr>
          <a:xfrm>
            <a:off x="250825" y="6453188"/>
            <a:ext cx="4032250" cy="312737"/>
          </a:xfrm>
        </p:spPr>
        <p:txBody>
          <a:bodyPr/>
          <a:lstStyle>
            <a:lvl1pPr>
              <a:defRPr/>
            </a:lvl1pPr>
          </a:lstStyle>
          <a:p>
            <a:pPr>
              <a:defRPr/>
            </a:pPr>
            <a:r>
              <a:rPr lang="en-US" altLang="en-US"/>
              <a:t>Buenos Aires, Argentina, 24-25 July 2014</a:t>
            </a:r>
          </a:p>
          <a:p>
            <a:pPr>
              <a:defRPr/>
            </a:pPr>
            <a:endParaRPr lang="en-US" altLang="en-US"/>
          </a:p>
        </p:txBody>
      </p:sp>
      <p:sp>
        <p:nvSpPr>
          <p:cNvPr id="6" name="Rectangle 36"/>
          <p:cNvSpPr>
            <a:spLocks noGrp="1" noChangeArrowheads="1"/>
          </p:cNvSpPr>
          <p:nvPr>
            <p:ph type="sldNum" sz="quarter" idx="11"/>
          </p:nvPr>
        </p:nvSpPr>
        <p:spPr/>
        <p:txBody>
          <a:bodyPr/>
          <a:lstStyle>
            <a:lvl1pPr>
              <a:defRPr/>
            </a:lvl1pPr>
          </a:lstStyle>
          <a:p>
            <a:fld id="{A60D69F8-DA9E-4390-B7D0-09D5CA4B6F50}" type="slidenum">
              <a:rPr lang="en-US" altLang="es-ES"/>
              <a:pPr/>
              <a:t>‹#›</a:t>
            </a:fld>
            <a:endParaRPr lang="en-U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8" name="Rectangle 36"/>
          <p:cNvSpPr>
            <a:spLocks noGrp="1" noChangeArrowheads="1"/>
          </p:cNvSpPr>
          <p:nvPr>
            <p:ph type="sldNum" sz="quarter" idx="11"/>
          </p:nvPr>
        </p:nvSpPr>
        <p:spPr>
          <a:ln/>
        </p:spPr>
        <p:txBody>
          <a:bodyPr/>
          <a:lstStyle>
            <a:lvl1pPr>
              <a:defRPr/>
            </a:lvl1pPr>
          </a:lstStyle>
          <a:p>
            <a:fld id="{2682A812-A7B6-45FD-8723-3A62AF22CC50}" type="slidenum">
              <a:rPr lang="en-US" altLang="es-ES"/>
              <a:pPr/>
              <a:t>‹#›</a:t>
            </a:fld>
            <a:endParaRPr lang="en-U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r>
              <a:rPr lang="en-US" altLang="en-US"/>
              <a:t>Buenos Aires, Argentina, 24-25 July 2014</a:t>
            </a:r>
          </a:p>
          <a:p>
            <a:pPr>
              <a:defRPr/>
            </a:pPr>
            <a:endParaRPr lang="en-US" altLang="en-US"/>
          </a:p>
        </p:txBody>
      </p:sp>
      <p:sp>
        <p:nvSpPr>
          <p:cNvPr id="4" name="Rectangle 36"/>
          <p:cNvSpPr>
            <a:spLocks noGrp="1" noChangeArrowheads="1"/>
          </p:cNvSpPr>
          <p:nvPr>
            <p:ph type="sldNum" sz="quarter" idx="11"/>
          </p:nvPr>
        </p:nvSpPr>
        <p:spPr/>
        <p:txBody>
          <a:bodyPr/>
          <a:lstStyle>
            <a:lvl1pPr>
              <a:defRPr/>
            </a:lvl1pPr>
          </a:lstStyle>
          <a:p>
            <a:fld id="{C400483A-36EC-49C2-99DC-652821046ACF}" type="slidenum">
              <a:rPr lang="en-US" altLang="es-ES"/>
              <a:pPr/>
              <a:t>‹#›</a:t>
            </a:fld>
            <a:endParaRPr lang="en-U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3" name="Rectangle 36"/>
          <p:cNvSpPr>
            <a:spLocks noGrp="1" noChangeArrowheads="1"/>
          </p:cNvSpPr>
          <p:nvPr>
            <p:ph type="sldNum" sz="quarter" idx="11"/>
          </p:nvPr>
        </p:nvSpPr>
        <p:spPr>
          <a:ln/>
        </p:spPr>
        <p:txBody>
          <a:bodyPr/>
          <a:lstStyle>
            <a:lvl1pPr>
              <a:defRPr/>
            </a:lvl1pPr>
          </a:lstStyle>
          <a:p>
            <a:fld id="{2917A076-302B-46EC-B93E-EE19B6565643}" type="slidenum">
              <a:rPr lang="en-US" altLang="es-ES"/>
              <a:pPr/>
              <a:t>‹#›</a:t>
            </a:fld>
            <a:endParaRPr lang="en-U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Buenos Aires, Argentina, 24-25 July 2014</a:t>
            </a:r>
          </a:p>
        </p:txBody>
      </p:sp>
      <p:sp>
        <p:nvSpPr>
          <p:cNvPr id="6" name="Rectangle 36"/>
          <p:cNvSpPr>
            <a:spLocks noGrp="1" noChangeArrowheads="1"/>
          </p:cNvSpPr>
          <p:nvPr>
            <p:ph type="sldNum" sz="quarter" idx="11"/>
          </p:nvPr>
        </p:nvSpPr>
        <p:spPr>
          <a:ln/>
        </p:spPr>
        <p:txBody>
          <a:bodyPr/>
          <a:lstStyle>
            <a:lvl1pPr>
              <a:defRPr/>
            </a:lvl1pPr>
          </a:lstStyle>
          <a:p>
            <a:fld id="{3B2D5BBB-958A-4811-A003-D545BDAA4910}" type="slidenum">
              <a:rPr lang="en-US" altLang="es-ES"/>
              <a:pPr/>
              <a:t>‹#›</a:t>
            </a:fld>
            <a:endParaRPr lang="en-U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en-US" altLang="en-US"/>
              <a:t>Buenos Aires, Argentina, 24-25 July 2014</a:t>
            </a:r>
          </a:p>
          <a:p>
            <a:pPr>
              <a:defRPr/>
            </a:pPr>
            <a:endParaRPr lang="en-US" altLang="en-US"/>
          </a:p>
        </p:txBody>
      </p:sp>
      <p:sp>
        <p:nvSpPr>
          <p:cNvPr id="6" name="Rectangle 36"/>
          <p:cNvSpPr>
            <a:spLocks noGrp="1" noChangeArrowheads="1"/>
          </p:cNvSpPr>
          <p:nvPr>
            <p:ph type="sldNum" sz="quarter" idx="11"/>
          </p:nvPr>
        </p:nvSpPr>
        <p:spPr/>
        <p:txBody>
          <a:bodyPr/>
          <a:lstStyle>
            <a:lvl1pPr>
              <a:defRPr/>
            </a:lvl1pPr>
          </a:lstStyle>
          <a:p>
            <a:fld id="{86FE0CD2-489E-4EE0-96DA-BC0FF8B5A927}" type="slidenum">
              <a:rPr lang="en-US" altLang="es-ES"/>
              <a:pPr/>
              <a:t>‹#›</a:t>
            </a:fld>
            <a:endParaRPr lang="en-U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srcRect l="6723" b="12773"/>
          <a:stretch>
            <a:fillRect/>
          </a:stretch>
        </p:blipFill>
        <p:spPr bwMode="auto">
          <a:xfrm>
            <a:off x="0" y="765175"/>
            <a:ext cx="6443663" cy="60928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a:defRPr/>
            </a:pPr>
            <a:r>
              <a:rPr lang="en-US" altLang="en-US"/>
              <a:t>Buenos Aires, Argentina, 24-25 July 2014</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D7A2319-45AA-414B-B2C6-94F963157795}" type="slidenum">
              <a:rPr lang="en-US" altLang="es-ES"/>
              <a:pPr/>
              <a:t>‹#›</a:t>
            </a:fld>
            <a:endParaRPr lang="en-US" altLang="es-ES"/>
          </a:p>
        </p:txBody>
      </p:sp>
      <p:sp>
        <p:nvSpPr>
          <p:cNvPr id="1030"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65" r:id="rId1"/>
    <p:sldLayoutId id="2147484158" r:id="rId2"/>
    <p:sldLayoutId id="2147484159" r:id="rId3"/>
    <p:sldLayoutId id="2147484166" r:id="rId4"/>
    <p:sldLayoutId id="2147484160" r:id="rId5"/>
    <p:sldLayoutId id="2147484167" r:id="rId6"/>
    <p:sldLayoutId id="2147484161" r:id="rId7"/>
    <p:sldLayoutId id="2147484162" r:id="rId8"/>
    <p:sldLayoutId id="2147484168" r:id="rId9"/>
    <p:sldLayoutId id="2147484163" r:id="rId10"/>
    <p:sldLayoutId id="2147484164" r:id="rId11"/>
    <p:sldLayoutId id="2147484169"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montenegro@cnc.gob.a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xfrm>
            <a:off x="250825" y="6381750"/>
            <a:ext cx="3827463" cy="268288"/>
          </a:xfrm>
          <a:noFill/>
        </p:spPr>
        <p:txBody>
          <a:bodyPr/>
          <a:lstStyle/>
          <a:p>
            <a:r>
              <a:rPr lang="en-US" altLang="en-US" sz="1400" smtClean="0"/>
              <a:t>Buenos Aires, Argentina, 24-25 July 2014</a:t>
            </a:r>
          </a:p>
        </p:txBody>
      </p:sp>
      <p:sp>
        <p:nvSpPr>
          <p:cNvPr id="9219" name="Rectangle 10"/>
          <p:cNvSpPr>
            <a:spLocks noGrp="1" noChangeArrowheads="1"/>
          </p:cNvSpPr>
          <p:nvPr>
            <p:ph type="ctrTitle"/>
          </p:nvPr>
        </p:nvSpPr>
        <p:spPr>
          <a:xfrm>
            <a:off x="0" y="2708275"/>
            <a:ext cx="9144000" cy="1296988"/>
          </a:xfrm>
        </p:spPr>
        <p:txBody>
          <a:bodyPr/>
          <a:lstStyle/>
          <a:p>
            <a:r>
              <a:rPr lang="en-US" dirty="0" smtClean="0"/>
              <a:t>​Marco </a:t>
            </a:r>
            <a:r>
              <a:rPr lang="en-US" dirty="0" err="1" smtClean="0"/>
              <a:t>regulatorio</a:t>
            </a:r>
            <a:r>
              <a:rPr lang="en-US" dirty="0" smtClean="0"/>
              <a:t> </a:t>
            </a:r>
            <a:r>
              <a:rPr lang="en-US" dirty="0" err="1" smtClean="0"/>
              <a:t>para</a:t>
            </a:r>
            <a:r>
              <a:rPr lang="en-US" dirty="0" smtClean="0"/>
              <a:t> </a:t>
            </a:r>
            <a:r>
              <a:rPr lang="en-US" dirty="0" err="1" smtClean="0"/>
              <a:t>QoS</a:t>
            </a:r>
            <a:r>
              <a:rPr lang="en-US" dirty="0" smtClean="0"/>
              <a:t> y </a:t>
            </a:r>
            <a:r>
              <a:rPr lang="en-US" dirty="0" err="1" smtClean="0"/>
              <a:t>QoE</a:t>
            </a:r>
            <a:r>
              <a:rPr lang="en-US" dirty="0" smtClean="0"/>
              <a:t> </a:t>
            </a:r>
            <a:br>
              <a:rPr lang="en-US" dirty="0" smtClean="0"/>
            </a:br>
            <a:r>
              <a:rPr lang="en-US" dirty="0" err="1" smtClean="0"/>
              <a:t>caso</a:t>
            </a:r>
            <a:r>
              <a:rPr lang="en-US" dirty="0" smtClean="0"/>
              <a:t> ARGENTINA.</a:t>
            </a:r>
            <a:endParaRPr lang="en-US" altLang="en-US" dirty="0" smtClean="0"/>
          </a:p>
        </p:txBody>
      </p:sp>
      <p:sp>
        <p:nvSpPr>
          <p:cNvPr id="9220" name="Rectangle 11"/>
          <p:cNvSpPr>
            <a:spLocks noGrp="1" noChangeArrowheads="1"/>
          </p:cNvSpPr>
          <p:nvPr>
            <p:ph type="subTitle" idx="1"/>
          </p:nvPr>
        </p:nvSpPr>
        <p:spPr>
          <a:xfrm>
            <a:off x="1371600" y="4437063"/>
            <a:ext cx="6400800" cy="1655762"/>
          </a:xfrm>
        </p:spPr>
        <p:txBody>
          <a:bodyPr/>
          <a:lstStyle/>
          <a:p>
            <a:r>
              <a:rPr lang="en-GB" altLang="en-US" b="1" dirty="0" smtClean="0"/>
              <a:t>Guillermo Montenegro,</a:t>
            </a:r>
          </a:p>
          <a:p>
            <a:r>
              <a:rPr lang="en-GB" altLang="en-US" b="1" dirty="0" err="1" smtClean="0"/>
              <a:t>Gerente</a:t>
            </a:r>
            <a:r>
              <a:rPr lang="en-GB" altLang="en-US" b="1" dirty="0" smtClean="0"/>
              <a:t> de </a:t>
            </a:r>
            <a:r>
              <a:rPr lang="en-GB" altLang="en-US" b="1" dirty="0" err="1" smtClean="0"/>
              <a:t>Ingeniería</a:t>
            </a:r>
            <a:r>
              <a:rPr lang="en-GB" altLang="en-US" b="1" dirty="0" smtClean="0"/>
              <a:t>, </a:t>
            </a:r>
            <a:r>
              <a:rPr lang="en-GB" altLang="en-US" b="1" dirty="0" err="1" smtClean="0"/>
              <a:t>Comisión</a:t>
            </a:r>
            <a:r>
              <a:rPr lang="en-GB" altLang="en-US" b="1" dirty="0" smtClean="0"/>
              <a:t> </a:t>
            </a:r>
            <a:r>
              <a:rPr lang="en-GB" altLang="en-US" b="1" dirty="0" err="1" smtClean="0"/>
              <a:t>Nacional</a:t>
            </a:r>
            <a:r>
              <a:rPr lang="en-GB" altLang="en-US" b="1" dirty="0" smtClean="0"/>
              <a:t> de </a:t>
            </a:r>
            <a:r>
              <a:rPr lang="en-GB" altLang="en-US" b="1" dirty="0" err="1" smtClean="0"/>
              <a:t>Comunicaciones</a:t>
            </a:r>
            <a:endParaRPr lang="en-GB" altLang="en-US" b="1" dirty="0" smtClean="0"/>
          </a:p>
          <a:p>
            <a:r>
              <a:rPr lang="en-GB" altLang="en-US" b="1" dirty="0" smtClean="0"/>
              <a:t>gmontenegro@cnc.gov.ar</a:t>
            </a:r>
            <a:endParaRPr lang="en-US" altLang="en-US" b="1" dirty="0" smtClean="0"/>
          </a:p>
        </p:txBody>
      </p:sp>
      <p:sp>
        <p:nvSpPr>
          <p:cNvPr id="9221" name="Rectangle 13"/>
          <p:cNvSpPr>
            <a:spLocks noChangeArrowheads="1"/>
          </p:cNvSpPr>
          <p:nvPr/>
        </p:nvSpPr>
        <p:spPr bwMode="auto">
          <a:xfrm>
            <a:off x="0" y="952500"/>
            <a:ext cx="9144000" cy="1612900"/>
          </a:xfrm>
          <a:prstGeom prst="rect">
            <a:avLst/>
          </a:prstGeom>
          <a:noFill/>
          <a:ln w="9525">
            <a:noFill/>
            <a:miter lim="800000"/>
            <a:headEnd/>
            <a:tailEnd/>
          </a:ln>
        </p:spPr>
        <p:txBody>
          <a:bodyPr anchor="ctr"/>
          <a:lstStyle/>
          <a:p>
            <a:pPr algn="ctr">
              <a:lnSpc>
                <a:spcPct val="80000"/>
              </a:lnSpc>
            </a:pPr>
            <a:r>
              <a:rPr lang="en-US" altLang="es-ES" sz="2400" b="1" dirty="0">
                <a:solidFill>
                  <a:schemeClr val="bg2"/>
                </a:solidFill>
              </a:rPr>
              <a:t>ITU Workshop on “Monitoring and Benchmarking</a:t>
            </a:r>
            <a:br>
              <a:rPr lang="en-US" altLang="es-ES" sz="2400" b="1" dirty="0">
                <a:solidFill>
                  <a:schemeClr val="bg2"/>
                </a:solidFill>
              </a:rPr>
            </a:br>
            <a:r>
              <a:rPr lang="en-US" altLang="es-ES" sz="2400" b="1" dirty="0">
                <a:solidFill>
                  <a:schemeClr val="bg2"/>
                </a:solidFill>
              </a:rPr>
              <a:t>of </a:t>
            </a:r>
            <a:r>
              <a:rPr lang="en-US" altLang="es-ES" sz="2400" b="1" dirty="0" err="1">
                <a:solidFill>
                  <a:schemeClr val="bg2"/>
                </a:solidFill>
              </a:rPr>
              <a:t>QoS</a:t>
            </a:r>
            <a:r>
              <a:rPr lang="en-US" altLang="es-ES" sz="2400" b="1" dirty="0">
                <a:solidFill>
                  <a:schemeClr val="bg2"/>
                </a:solidFill>
              </a:rPr>
              <a:t> and </a:t>
            </a:r>
            <a:r>
              <a:rPr lang="en-US" altLang="es-ES" sz="2400" b="1" dirty="0" err="1">
                <a:solidFill>
                  <a:schemeClr val="bg2"/>
                </a:solidFill>
              </a:rPr>
              <a:t>QoE</a:t>
            </a:r>
            <a:r>
              <a:rPr lang="en-US" altLang="es-ES" sz="2400" b="1" dirty="0">
                <a:solidFill>
                  <a:schemeClr val="bg2"/>
                </a:solidFill>
              </a:rPr>
              <a:t> of Multimedia Services in </a:t>
            </a:r>
            <a:br>
              <a:rPr lang="en-US" altLang="es-ES" sz="2400" b="1" dirty="0">
                <a:solidFill>
                  <a:schemeClr val="bg2"/>
                </a:solidFill>
              </a:rPr>
            </a:br>
            <a:r>
              <a:rPr lang="en-US" altLang="es-ES" sz="2400" b="1" dirty="0">
                <a:solidFill>
                  <a:schemeClr val="bg2"/>
                </a:solidFill>
              </a:rPr>
              <a:t>Mobile Networks”</a:t>
            </a:r>
          </a:p>
          <a:p>
            <a:pPr algn="ctr">
              <a:lnSpc>
                <a:spcPct val="80000"/>
              </a:lnSpc>
            </a:pPr>
            <a:endParaRPr lang="en-US" altLang="es-ES" sz="2400" b="1" dirty="0">
              <a:solidFill>
                <a:srgbClr val="22228B"/>
              </a:solidFill>
            </a:endParaRPr>
          </a:p>
          <a:p>
            <a:pPr algn="ctr">
              <a:lnSpc>
                <a:spcPct val="80000"/>
              </a:lnSpc>
            </a:pPr>
            <a:r>
              <a:rPr lang="en-US" altLang="es-ES" sz="1800" b="1" dirty="0">
                <a:solidFill>
                  <a:srgbClr val="22228B"/>
                </a:solidFill>
              </a:rPr>
              <a:t>(Buenos Aires, Argentina, 24-25 July 2014)</a:t>
            </a:r>
            <a:endParaRPr lang="en-US" altLang="es-ES" sz="1800" b="1" dirty="0">
              <a:solidFill>
                <a:schemeClr val="bg2"/>
              </a:solidFill>
            </a:endParaRPr>
          </a:p>
        </p:txBody>
      </p:sp>
      <p:sp>
        <p:nvSpPr>
          <p:cNvPr id="9222"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9223"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9224"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9225"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ltLang="en-US"/>
          </a:p>
        </p:txBody>
      </p:sp>
      <p:sp>
        <p:nvSpPr>
          <p:cNvPr id="9226"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ltLang="en-US"/>
          </a:p>
        </p:txBody>
      </p:sp>
      <p:pic>
        <p:nvPicPr>
          <p:cNvPr id="9227" name="Picture 16" descr="ITUseries"/>
          <p:cNvPicPr>
            <a:picLocks noChangeAspect="1" noChangeArrowheads="1"/>
          </p:cNvPicPr>
          <p:nvPr/>
        </p:nvPicPr>
        <p:blipFill>
          <a:blip r:embed="rId3"/>
          <a:srcRect t="17264" b="69327"/>
          <a:stretch>
            <a:fillRect/>
          </a:stretch>
        </p:blipFill>
        <p:spPr bwMode="auto">
          <a:xfrm>
            <a:off x="6729413" y="188913"/>
            <a:ext cx="1768475" cy="7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10</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ESTRUCTURA GENERAL</a:t>
            </a:r>
          </a:p>
        </p:txBody>
      </p:sp>
      <p:grpSp>
        <p:nvGrpSpPr>
          <p:cNvPr id="5" name="4 Grupo"/>
          <p:cNvGrpSpPr>
            <a:grpSpLocks/>
          </p:cNvGrpSpPr>
          <p:nvPr/>
        </p:nvGrpSpPr>
        <p:grpSpPr bwMode="auto">
          <a:xfrm>
            <a:off x="4716463" y="2133600"/>
            <a:ext cx="2439015" cy="576263"/>
            <a:chOff x="4716463" y="2133600"/>
            <a:chExt cx="2439015" cy="576263"/>
          </a:xfrm>
        </p:grpSpPr>
        <p:sp>
          <p:nvSpPr>
            <p:cNvPr id="6" name="Rectangle 4"/>
            <p:cNvSpPr>
              <a:spLocks noChangeArrowheads="1"/>
            </p:cNvSpPr>
            <p:nvPr/>
          </p:nvSpPr>
          <p:spPr bwMode="auto">
            <a:xfrm>
              <a:off x="4716463" y="2133600"/>
              <a:ext cx="2376487" cy="576263"/>
            </a:xfrm>
            <a:prstGeom prst="rect">
              <a:avLst/>
            </a:prstGeom>
            <a:noFill/>
            <a:ln w="12700">
              <a:solidFill>
                <a:srgbClr val="037EC9"/>
              </a:solidFill>
              <a:miter lim="800000"/>
              <a:headEnd/>
              <a:tailEnd/>
            </a:ln>
          </p:spPr>
          <p:txBody>
            <a:bodyPr wrap="none" anchor="ctr"/>
            <a:lstStyle/>
            <a:p>
              <a:pPr algn="ctr" eaLnBrk="1" hangingPunct="1"/>
              <a:endParaRPr lang="en-US" b="1">
                <a:solidFill>
                  <a:srgbClr val="037EC9"/>
                </a:solidFill>
              </a:endParaRPr>
            </a:p>
          </p:txBody>
        </p:sp>
        <p:sp>
          <p:nvSpPr>
            <p:cNvPr id="7" name="Text Box 5"/>
            <p:cNvSpPr txBox="1">
              <a:spLocks noChangeArrowheads="1"/>
            </p:cNvSpPr>
            <p:nvPr/>
          </p:nvSpPr>
          <p:spPr bwMode="auto">
            <a:xfrm>
              <a:off x="4907747" y="2258461"/>
              <a:ext cx="2247731" cy="384721"/>
            </a:xfrm>
            <a:prstGeom prst="rect">
              <a:avLst/>
            </a:prstGeom>
            <a:noFill/>
            <a:ln w="9525">
              <a:noFill/>
              <a:miter lim="800000"/>
              <a:headEnd/>
              <a:tailEnd/>
            </a:ln>
          </p:spPr>
          <p:txBody>
            <a:bodyPr wrap="none">
              <a:spAutoFit/>
            </a:bodyPr>
            <a:lstStyle/>
            <a:p>
              <a:pPr algn="ctr" eaLnBrk="1" hangingPunct="1"/>
              <a:r>
                <a:rPr lang="es-ES" sz="1900" b="1" dirty="0">
                  <a:solidFill>
                    <a:schemeClr val="accent2">
                      <a:lumMod val="75000"/>
                    </a:schemeClr>
                  </a:solidFill>
                </a:rPr>
                <a:t>DEFINICIONES</a:t>
              </a:r>
            </a:p>
          </p:txBody>
        </p:sp>
      </p:grpSp>
      <p:sp>
        <p:nvSpPr>
          <p:cNvPr id="8" name="Rectangle 6"/>
          <p:cNvSpPr>
            <a:spLocks noChangeArrowheads="1"/>
          </p:cNvSpPr>
          <p:nvPr/>
        </p:nvSpPr>
        <p:spPr bwMode="auto">
          <a:xfrm>
            <a:off x="468313" y="1484313"/>
            <a:ext cx="8207375" cy="4608512"/>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9" name="8 Grupo"/>
          <p:cNvGrpSpPr>
            <a:grpSpLocks/>
          </p:cNvGrpSpPr>
          <p:nvPr/>
        </p:nvGrpSpPr>
        <p:grpSpPr bwMode="auto">
          <a:xfrm>
            <a:off x="4716463" y="2852738"/>
            <a:ext cx="2377102" cy="576262"/>
            <a:chOff x="4716463" y="2852738"/>
            <a:chExt cx="2377102" cy="576262"/>
          </a:xfrm>
        </p:grpSpPr>
        <p:sp>
          <p:nvSpPr>
            <p:cNvPr id="10" name="Rectangle 7"/>
            <p:cNvSpPr>
              <a:spLocks noChangeArrowheads="1"/>
            </p:cNvSpPr>
            <p:nvPr/>
          </p:nvSpPr>
          <p:spPr bwMode="auto">
            <a:xfrm>
              <a:off x="4716463" y="2852738"/>
              <a:ext cx="2376487" cy="576262"/>
            </a:xfrm>
            <a:prstGeom prst="rect">
              <a:avLst/>
            </a:prstGeom>
            <a:noFill/>
            <a:ln w="12700">
              <a:solidFill>
                <a:srgbClr val="037EC9"/>
              </a:solidFill>
              <a:miter lim="800000"/>
              <a:headEnd/>
              <a:tailEnd/>
            </a:ln>
          </p:spPr>
          <p:txBody>
            <a:bodyPr wrap="none" anchor="ctr"/>
            <a:lstStyle/>
            <a:p>
              <a:pPr algn="ctr" eaLnBrk="1" hangingPunct="1"/>
              <a:endParaRPr lang="en-US" b="1" dirty="0">
                <a:solidFill>
                  <a:schemeClr val="accent2">
                    <a:lumMod val="75000"/>
                  </a:schemeClr>
                </a:solidFill>
              </a:endParaRPr>
            </a:p>
          </p:txBody>
        </p:sp>
        <p:sp>
          <p:nvSpPr>
            <p:cNvPr id="11" name="Text Box 8"/>
            <p:cNvSpPr txBox="1">
              <a:spLocks noChangeArrowheads="1"/>
            </p:cNvSpPr>
            <p:nvPr/>
          </p:nvSpPr>
          <p:spPr bwMode="auto">
            <a:xfrm>
              <a:off x="4929190" y="2946400"/>
              <a:ext cx="2164375" cy="384721"/>
            </a:xfrm>
            <a:prstGeom prst="rect">
              <a:avLst/>
            </a:prstGeom>
            <a:noFill/>
            <a:ln w="9525">
              <a:noFill/>
              <a:miter lim="800000"/>
              <a:headEnd/>
              <a:tailEnd/>
            </a:ln>
          </p:spPr>
          <p:txBody>
            <a:bodyPr wrap="none">
              <a:spAutoFit/>
            </a:bodyPr>
            <a:lstStyle/>
            <a:p>
              <a:pPr algn="ctr" eaLnBrk="1" hangingPunct="1"/>
              <a:r>
                <a:rPr lang="es-ES" sz="1900" b="1" dirty="0">
                  <a:solidFill>
                    <a:schemeClr val="accent2">
                      <a:lumMod val="75000"/>
                    </a:schemeClr>
                  </a:solidFill>
                </a:rPr>
                <a:t>INDICADORES</a:t>
              </a:r>
            </a:p>
          </p:txBody>
        </p:sp>
      </p:grpSp>
      <p:grpSp>
        <p:nvGrpSpPr>
          <p:cNvPr id="12" name="11 Grupo"/>
          <p:cNvGrpSpPr>
            <a:grpSpLocks/>
          </p:cNvGrpSpPr>
          <p:nvPr/>
        </p:nvGrpSpPr>
        <p:grpSpPr bwMode="auto">
          <a:xfrm>
            <a:off x="4714875" y="4572000"/>
            <a:ext cx="2376488" cy="576263"/>
            <a:chOff x="4716463" y="3573463"/>
            <a:chExt cx="2376487" cy="576262"/>
          </a:xfrm>
        </p:grpSpPr>
        <p:sp>
          <p:nvSpPr>
            <p:cNvPr id="13" name="Rectangle 9"/>
            <p:cNvSpPr>
              <a:spLocks noChangeArrowheads="1"/>
            </p:cNvSpPr>
            <p:nvPr/>
          </p:nvSpPr>
          <p:spPr bwMode="auto">
            <a:xfrm>
              <a:off x="4716463" y="3573463"/>
              <a:ext cx="2376487" cy="576262"/>
            </a:xfrm>
            <a:prstGeom prst="rect">
              <a:avLst/>
            </a:prstGeom>
            <a:noFill/>
            <a:ln w="12700">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14" name="Text Box 10"/>
            <p:cNvSpPr txBox="1">
              <a:spLocks noChangeArrowheads="1"/>
            </p:cNvSpPr>
            <p:nvPr/>
          </p:nvSpPr>
          <p:spPr bwMode="auto">
            <a:xfrm>
              <a:off x="5073654" y="3667125"/>
              <a:ext cx="1816522" cy="384720"/>
            </a:xfrm>
            <a:prstGeom prst="rect">
              <a:avLst/>
            </a:prstGeom>
            <a:noFill/>
            <a:ln w="9525">
              <a:noFill/>
              <a:miter lim="800000"/>
              <a:headEnd/>
              <a:tailEnd/>
            </a:ln>
          </p:spPr>
          <p:txBody>
            <a:bodyPr wrap="none">
              <a:spAutoFit/>
            </a:bodyPr>
            <a:lstStyle/>
            <a:p>
              <a:pPr algn="ctr" eaLnBrk="1" hangingPunct="1"/>
              <a:r>
                <a:rPr lang="es-ES" sz="1900" b="1" dirty="0">
                  <a:solidFill>
                    <a:schemeClr val="accent2">
                      <a:lumMod val="75000"/>
                    </a:schemeClr>
                  </a:solidFill>
                </a:rPr>
                <a:t>SANCIONES</a:t>
              </a:r>
            </a:p>
          </p:txBody>
        </p:sp>
      </p:grpSp>
      <p:grpSp>
        <p:nvGrpSpPr>
          <p:cNvPr id="15" name="14 Grupo"/>
          <p:cNvGrpSpPr>
            <a:grpSpLocks/>
          </p:cNvGrpSpPr>
          <p:nvPr/>
        </p:nvGrpSpPr>
        <p:grpSpPr bwMode="auto">
          <a:xfrm>
            <a:off x="4714875" y="3571875"/>
            <a:ext cx="2451823" cy="865188"/>
            <a:chOff x="4716463" y="4292600"/>
            <a:chExt cx="2451822" cy="865188"/>
          </a:xfrm>
        </p:grpSpPr>
        <p:sp>
          <p:nvSpPr>
            <p:cNvPr id="16" name="Rectangle 11"/>
            <p:cNvSpPr>
              <a:spLocks noChangeArrowheads="1"/>
            </p:cNvSpPr>
            <p:nvPr/>
          </p:nvSpPr>
          <p:spPr bwMode="auto">
            <a:xfrm>
              <a:off x="4716463" y="4292600"/>
              <a:ext cx="2376487" cy="865188"/>
            </a:xfrm>
            <a:prstGeom prst="rect">
              <a:avLst/>
            </a:prstGeom>
            <a:noFill/>
            <a:ln w="12700">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17" name="Text Box 12"/>
            <p:cNvSpPr txBox="1">
              <a:spLocks noChangeArrowheads="1"/>
            </p:cNvSpPr>
            <p:nvPr/>
          </p:nvSpPr>
          <p:spPr bwMode="auto">
            <a:xfrm>
              <a:off x="4926967" y="4386263"/>
              <a:ext cx="2241318" cy="677108"/>
            </a:xfrm>
            <a:prstGeom prst="rect">
              <a:avLst/>
            </a:prstGeom>
            <a:noFill/>
            <a:ln w="9525">
              <a:noFill/>
              <a:miter lim="800000"/>
              <a:headEnd/>
              <a:tailEnd/>
            </a:ln>
          </p:spPr>
          <p:txBody>
            <a:bodyPr wrap="none">
              <a:spAutoFit/>
            </a:bodyPr>
            <a:lstStyle/>
            <a:p>
              <a:pPr algn="ctr" eaLnBrk="1" hangingPunct="1"/>
              <a:r>
                <a:rPr lang="es-AR" sz="1900" b="1" dirty="0">
                  <a:solidFill>
                    <a:schemeClr val="accent2">
                      <a:lumMod val="75000"/>
                    </a:schemeClr>
                  </a:solidFill>
                </a:rPr>
                <a:t>AUDITORIA Y </a:t>
              </a:r>
            </a:p>
            <a:p>
              <a:pPr algn="ctr" eaLnBrk="1" hangingPunct="1"/>
              <a:r>
                <a:rPr lang="es-AR" sz="1900" b="1" dirty="0">
                  <a:solidFill>
                    <a:schemeClr val="accent2">
                      <a:lumMod val="75000"/>
                    </a:schemeClr>
                  </a:solidFill>
                </a:rPr>
                <a:t>VERIFICACIÓN</a:t>
              </a:r>
              <a:endParaRPr lang="es-ES" sz="1900" b="1" dirty="0">
                <a:solidFill>
                  <a:schemeClr val="accent2">
                    <a:lumMod val="75000"/>
                  </a:schemeClr>
                </a:solidFill>
              </a:endParaRPr>
            </a:p>
          </p:txBody>
        </p:sp>
      </p:grpSp>
      <p:grpSp>
        <p:nvGrpSpPr>
          <p:cNvPr id="18" name="17 Grupo"/>
          <p:cNvGrpSpPr>
            <a:grpSpLocks/>
          </p:cNvGrpSpPr>
          <p:nvPr/>
        </p:nvGrpSpPr>
        <p:grpSpPr bwMode="auto">
          <a:xfrm>
            <a:off x="1714480" y="3213100"/>
            <a:ext cx="2061783" cy="933450"/>
            <a:chOff x="1714731" y="3213100"/>
            <a:chExt cx="2061522" cy="933450"/>
          </a:xfrm>
        </p:grpSpPr>
        <p:sp>
          <p:nvSpPr>
            <p:cNvPr id="19" name="Rectangle 13"/>
            <p:cNvSpPr>
              <a:spLocks noChangeArrowheads="1"/>
            </p:cNvSpPr>
            <p:nvPr/>
          </p:nvSpPr>
          <p:spPr bwMode="auto">
            <a:xfrm>
              <a:off x="1808403" y="3213100"/>
              <a:ext cx="1898410"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20" name="Text Box 14"/>
            <p:cNvSpPr txBox="1">
              <a:spLocks noChangeArrowheads="1"/>
            </p:cNvSpPr>
            <p:nvPr/>
          </p:nvSpPr>
          <p:spPr bwMode="auto">
            <a:xfrm>
              <a:off x="1714731" y="3495159"/>
              <a:ext cx="2061522" cy="384721"/>
            </a:xfrm>
            <a:prstGeom prst="rect">
              <a:avLst/>
            </a:prstGeom>
            <a:noFill/>
            <a:ln w="9525">
              <a:noFill/>
              <a:miter lim="800000"/>
              <a:headEnd/>
              <a:tailEnd/>
            </a:ln>
          </p:spPr>
          <p:txBody>
            <a:bodyPr wrap="none">
              <a:spAutoFit/>
            </a:bodyPr>
            <a:lstStyle/>
            <a:p>
              <a:pPr algn="ctr" eaLnBrk="1" hangingPunct="1"/>
              <a:r>
                <a:rPr lang="es-AR" sz="1900" b="1" dirty="0">
                  <a:solidFill>
                    <a:schemeClr val="bg1"/>
                  </a:solidFill>
                </a:rPr>
                <a:t>REGLAMENTO</a:t>
              </a:r>
              <a:endParaRPr lang="es-ES" sz="1900" b="1" dirty="0">
                <a:solidFill>
                  <a:schemeClr val="bg1"/>
                </a:solidFill>
              </a:endParaRPr>
            </a:p>
          </p:txBody>
        </p:sp>
      </p:grpSp>
      <p:grpSp>
        <p:nvGrpSpPr>
          <p:cNvPr id="21" name="20 Grupo"/>
          <p:cNvGrpSpPr>
            <a:grpSpLocks/>
          </p:cNvGrpSpPr>
          <p:nvPr/>
        </p:nvGrpSpPr>
        <p:grpSpPr bwMode="auto">
          <a:xfrm>
            <a:off x="3995738" y="2492375"/>
            <a:ext cx="504825" cy="2305050"/>
            <a:chOff x="3995738" y="2492375"/>
            <a:chExt cx="504825" cy="2305050"/>
          </a:xfrm>
        </p:grpSpPr>
        <p:sp>
          <p:nvSpPr>
            <p:cNvPr id="22" name="Line 16"/>
            <p:cNvSpPr>
              <a:spLocks noChangeShapeType="1"/>
            </p:cNvSpPr>
            <p:nvPr/>
          </p:nvSpPr>
          <p:spPr bwMode="auto">
            <a:xfrm flipH="1">
              <a:off x="3995738" y="2492375"/>
              <a:ext cx="504825" cy="0"/>
            </a:xfrm>
            <a:prstGeom prst="line">
              <a:avLst/>
            </a:prstGeom>
            <a:noFill/>
            <a:ln w="19050">
              <a:solidFill>
                <a:srgbClr val="037EC9"/>
              </a:solidFill>
              <a:round/>
              <a:headEnd/>
              <a:tailEnd/>
            </a:ln>
          </p:spPr>
          <p:txBody>
            <a:bodyPr/>
            <a:lstStyle/>
            <a:p>
              <a:endParaRPr lang="en-US"/>
            </a:p>
          </p:txBody>
        </p:sp>
        <p:sp>
          <p:nvSpPr>
            <p:cNvPr id="23" name="Line 17"/>
            <p:cNvSpPr>
              <a:spLocks noChangeShapeType="1"/>
            </p:cNvSpPr>
            <p:nvPr/>
          </p:nvSpPr>
          <p:spPr bwMode="auto">
            <a:xfrm>
              <a:off x="3995738" y="2492375"/>
              <a:ext cx="0" cy="2305050"/>
            </a:xfrm>
            <a:prstGeom prst="line">
              <a:avLst/>
            </a:prstGeom>
            <a:noFill/>
            <a:ln w="19050">
              <a:solidFill>
                <a:srgbClr val="037EC9"/>
              </a:solidFill>
              <a:round/>
              <a:headEnd/>
              <a:tailEnd/>
            </a:ln>
          </p:spPr>
          <p:txBody>
            <a:bodyPr/>
            <a:lstStyle/>
            <a:p>
              <a:endParaRPr lang="en-US"/>
            </a:p>
          </p:txBody>
        </p:sp>
        <p:sp>
          <p:nvSpPr>
            <p:cNvPr id="24" name="Line 18"/>
            <p:cNvSpPr>
              <a:spLocks noChangeShapeType="1"/>
            </p:cNvSpPr>
            <p:nvPr/>
          </p:nvSpPr>
          <p:spPr bwMode="auto">
            <a:xfrm>
              <a:off x="3995738" y="4797425"/>
              <a:ext cx="504825" cy="0"/>
            </a:xfrm>
            <a:prstGeom prst="line">
              <a:avLst/>
            </a:prstGeom>
            <a:noFill/>
            <a:ln w="19050">
              <a:solidFill>
                <a:srgbClr val="037EC9"/>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11</a:t>
            </a:fld>
            <a:endParaRPr lang="en-US" altLang="en-US" sz="1400"/>
          </a:p>
        </p:txBody>
      </p:sp>
      <p:sp>
        <p:nvSpPr>
          <p:cNvPr id="47"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2"/>
                </a:solidFill>
                <a:effectLst/>
                <a:uLnTx/>
                <a:uFillTx/>
                <a:latin typeface="+mj-lt"/>
                <a:ea typeface="+mj-ea"/>
                <a:cs typeface="+mj-cs"/>
              </a:rPr>
              <a:t>INDICADORES Y PRESENTACIÓN</a:t>
            </a:r>
          </a:p>
        </p:txBody>
      </p:sp>
      <p:sp>
        <p:nvSpPr>
          <p:cNvPr id="48" name="Rectangle 4"/>
          <p:cNvSpPr>
            <a:spLocks noChangeArrowheads="1"/>
          </p:cNvSpPr>
          <p:nvPr/>
        </p:nvSpPr>
        <p:spPr bwMode="auto">
          <a:xfrm>
            <a:off x="468313" y="1484313"/>
            <a:ext cx="8207375" cy="4608512"/>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49" name="48 Grupo"/>
          <p:cNvGrpSpPr>
            <a:grpSpLocks/>
          </p:cNvGrpSpPr>
          <p:nvPr/>
        </p:nvGrpSpPr>
        <p:grpSpPr bwMode="auto">
          <a:xfrm>
            <a:off x="1473008" y="2276475"/>
            <a:ext cx="1955984" cy="933450"/>
            <a:chOff x="1544446" y="3071813"/>
            <a:chExt cx="1955983" cy="933450"/>
          </a:xfrm>
        </p:grpSpPr>
        <p:sp>
          <p:nvSpPr>
            <p:cNvPr id="50" name="Rectangle 5"/>
            <p:cNvSpPr>
              <a:spLocks noChangeArrowheads="1"/>
            </p:cNvSpPr>
            <p:nvPr/>
          </p:nvSpPr>
          <p:spPr bwMode="auto">
            <a:xfrm>
              <a:off x="1547813" y="3071813"/>
              <a:ext cx="1944687"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51" name="Text Box 6"/>
            <p:cNvSpPr txBox="1">
              <a:spLocks noChangeArrowheads="1"/>
            </p:cNvSpPr>
            <p:nvPr/>
          </p:nvSpPr>
          <p:spPr bwMode="auto">
            <a:xfrm>
              <a:off x="1544446" y="3352800"/>
              <a:ext cx="1955983" cy="353943"/>
            </a:xfrm>
            <a:prstGeom prst="rect">
              <a:avLst/>
            </a:prstGeom>
            <a:noFill/>
            <a:ln w="9525">
              <a:noFill/>
              <a:miter lim="800000"/>
              <a:headEnd/>
              <a:tailEnd/>
            </a:ln>
          </p:spPr>
          <p:txBody>
            <a:bodyPr wrap="none">
              <a:spAutoFit/>
            </a:bodyPr>
            <a:lstStyle/>
            <a:p>
              <a:pPr algn="ctr" eaLnBrk="1" hangingPunct="1"/>
              <a:r>
                <a:rPr lang="es-AR" sz="1700" b="1" dirty="0">
                  <a:solidFill>
                    <a:schemeClr val="bg1"/>
                  </a:solidFill>
                </a:rPr>
                <a:t>INDICADORES</a:t>
              </a:r>
              <a:endParaRPr lang="es-ES" sz="1700" b="1" dirty="0">
                <a:solidFill>
                  <a:schemeClr val="bg1"/>
                </a:solidFill>
              </a:endParaRPr>
            </a:p>
          </p:txBody>
        </p:sp>
      </p:grpSp>
      <p:grpSp>
        <p:nvGrpSpPr>
          <p:cNvPr id="52" name="51 Grupo"/>
          <p:cNvGrpSpPr>
            <a:grpSpLocks/>
          </p:cNvGrpSpPr>
          <p:nvPr/>
        </p:nvGrpSpPr>
        <p:grpSpPr bwMode="auto">
          <a:xfrm>
            <a:off x="4213224" y="1841500"/>
            <a:ext cx="3556985" cy="790575"/>
            <a:chOff x="4284663" y="2636838"/>
            <a:chExt cx="3167062" cy="790575"/>
          </a:xfrm>
        </p:grpSpPr>
        <p:sp>
          <p:nvSpPr>
            <p:cNvPr id="53" name="Rectangle 7"/>
            <p:cNvSpPr>
              <a:spLocks noChangeArrowheads="1"/>
            </p:cNvSpPr>
            <p:nvPr/>
          </p:nvSpPr>
          <p:spPr bwMode="auto">
            <a:xfrm>
              <a:off x="4284663" y="2636838"/>
              <a:ext cx="3167062" cy="790575"/>
            </a:xfrm>
            <a:prstGeom prst="rect">
              <a:avLst/>
            </a:prstGeom>
            <a:noFill/>
            <a:ln w="12700">
              <a:solidFill>
                <a:srgbClr val="037EC9"/>
              </a:solidFill>
              <a:miter lim="800000"/>
              <a:headEnd/>
              <a:tailEnd/>
            </a:ln>
          </p:spPr>
          <p:txBody>
            <a:bodyPr wrap="none" anchor="ctr"/>
            <a:lstStyle/>
            <a:p>
              <a:pPr algn="ctr" eaLnBrk="1" hangingPunct="1"/>
              <a:endParaRPr lang="en-US" b="1">
                <a:solidFill>
                  <a:schemeClr val="accent2">
                    <a:lumMod val="75000"/>
                  </a:schemeClr>
                </a:solidFill>
              </a:endParaRPr>
            </a:p>
          </p:txBody>
        </p:sp>
        <p:sp>
          <p:nvSpPr>
            <p:cNvPr id="54" name="Text Box 8"/>
            <p:cNvSpPr txBox="1">
              <a:spLocks noChangeArrowheads="1"/>
            </p:cNvSpPr>
            <p:nvPr/>
          </p:nvSpPr>
          <p:spPr bwMode="auto">
            <a:xfrm>
              <a:off x="4352552" y="2724140"/>
              <a:ext cx="2829153" cy="523220"/>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RELACIONADOS CON LA </a:t>
              </a:r>
            </a:p>
            <a:p>
              <a:pPr algn="ctr" eaLnBrk="1" hangingPunct="1"/>
              <a:r>
                <a:rPr lang="es-ES" sz="1400" b="1" dirty="0">
                  <a:solidFill>
                    <a:schemeClr val="accent2">
                      <a:lumMod val="75000"/>
                    </a:schemeClr>
                  </a:solidFill>
                </a:rPr>
                <a:t>SATISFACCIÓN DEL USUARIO</a:t>
              </a:r>
            </a:p>
          </p:txBody>
        </p:sp>
      </p:grpSp>
      <p:grpSp>
        <p:nvGrpSpPr>
          <p:cNvPr id="55" name="54 Grupo"/>
          <p:cNvGrpSpPr>
            <a:grpSpLocks/>
          </p:cNvGrpSpPr>
          <p:nvPr/>
        </p:nvGrpSpPr>
        <p:grpSpPr bwMode="auto">
          <a:xfrm>
            <a:off x="4213226" y="2776538"/>
            <a:ext cx="3561397" cy="790575"/>
            <a:chOff x="4284663" y="3571875"/>
            <a:chExt cx="3167062" cy="790575"/>
          </a:xfrm>
        </p:grpSpPr>
        <p:sp>
          <p:nvSpPr>
            <p:cNvPr id="56" name="Rectangle 9"/>
            <p:cNvSpPr>
              <a:spLocks noChangeArrowheads="1"/>
            </p:cNvSpPr>
            <p:nvPr/>
          </p:nvSpPr>
          <p:spPr bwMode="auto">
            <a:xfrm>
              <a:off x="4284663" y="3571875"/>
              <a:ext cx="3167062" cy="790575"/>
            </a:xfrm>
            <a:prstGeom prst="rect">
              <a:avLst/>
            </a:prstGeom>
            <a:noFill/>
            <a:ln w="12700">
              <a:solidFill>
                <a:srgbClr val="037EC9"/>
              </a:solidFill>
              <a:miter lim="800000"/>
              <a:headEnd/>
              <a:tailEnd/>
            </a:ln>
          </p:spPr>
          <p:txBody>
            <a:bodyPr wrap="none" anchor="ctr"/>
            <a:lstStyle/>
            <a:p>
              <a:pPr algn="ctr" eaLnBrk="1" hangingPunct="1"/>
              <a:endParaRPr lang="en-US" b="1">
                <a:solidFill>
                  <a:schemeClr val="accent2">
                    <a:lumMod val="75000"/>
                  </a:schemeClr>
                </a:solidFill>
              </a:endParaRPr>
            </a:p>
          </p:txBody>
        </p:sp>
        <p:sp>
          <p:nvSpPr>
            <p:cNvPr id="57" name="Text Box 10"/>
            <p:cNvSpPr txBox="1">
              <a:spLocks noChangeArrowheads="1"/>
            </p:cNvSpPr>
            <p:nvPr/>
          </p:nvSpPr>
          <p:spPr bwMode="auto">
            <a:xfrm>
              <a:off x="4638675" y="3714750"/>
              <a:ext cx="2567630" cy="523220"/>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RELACIONADOS CON LA </a:t>
              </a:r>
            </a:p>
            <a:p>
              <a:pPr algn="ctr" eaLnBrk="1" hangingPunct="1"/>
              <a:r>
                <a:rPr lang="es-ES" sz="1400" b="1" dirty="0">
                  <a:solidFill>
                    <a:schemeClr val="accent2">
                      <a:lumMod val="75000"/>
                    </a:schemeClr>
                  </a:solidFill>
                </a:rPr>
                <a:t>OPERATIVIDAD DE LA RED</a:t>
              </a:r>
            </a:p>
          </p:txBody>
        </p:sp>
      </p:grpSp>
      <p:grpSp>
        <p:nvGrpSpPr>
          <p:cNvPr id="58" name="57 Grupo"/>
          <p:cNvGrpSpPr>
            <a:grpSpLocks/>
          </p:cNvGrpSpPr>
          <p:nvPr/>
        </p:nvGrpSpPr>
        <p:grpSpPr bwMode="auto">
          <a:xfrm>
            <a:off x="3563938" y="2273300"/>
            <a:ext cx="504825" cy="936625"/>
            <a:chOff x="3635375" y="3068638"/>
            <a:chExt cx="504825" cy="936625"/>
          </a:xfrm>
        </p:grpSpPr>
        <p:sp>
          <p:nvSpPr>
            <p:cNvPr id="59" name="Line 11"/>
            <p:cNvSpPr>
              <a:spLocks noChangeShapeType="1"/>
            </p:cNvSpPr>
            <p:nvPr/>
          </p:nvSpPr>
          <p:spPr bwMode="auto">
            <a:xfrm flipH="1">
              <a:off x="3635375" y="3068638"/>
              <a:ext cx="504825" cy="0"/>
            </a:xfrm>
            <a:prstGeom prst="line">
              <a:avLst/>
            </a:prstGeom>
            <a:noFill/>
            <a:ln w="19050">
              <a:solidFill>
                <a:srgbClr val="037EC9"/>
              </a:solidFill>
              <a:round/>
              <a:headEnd/>
              <a:tailEnd/>
            </a:ln>
          </p:spPr>
          <p:txBody>
            <a:bodyPr/>
            <a:lstStyle/>
            <a:p>
              <a:endParaRPr lang="en-US"/>
            </a:p>
          </p:txBody>
        </p:sp>
        <p:sp>
          <p:nvSpPr>
            <p:cNvPr id="60" name="Line 12"/>
            <p:cNvSpPr>
              <a:spLocks noChangeShapeType="1"/>
            </p:cNvSpPr>
            <p:nvPr/>
          </p:nvSpPr>
          <p:spPr bwMode="auto">
            <a:xfrm>
              <a:off x="3636963" y="3068638"/>
              <a:ext cx="0" cy="936625"/>
            </a:xfrm>
            <a:prstGeom prst="line">
              <a:avLst/>
            </a:prstGeom>
            <a:noFill/>
            <a:ln w="19050">
              <a:solidFill>
                <a:srgbClr val="037EC9"/>
              </a:solidFill>
              <a:round/>
              <a:headEnd/>
              <a:tailEnd/>
            </a:ln>
          </p:spPr>
          <p:txBody>
            <a:bodyPr/>
            <a:lstStyle/>
            <a:p>
              <a:endParaRPr lang="en-US"/>
            </a:p>
          </p:txBody>
        </p:sp>
        <p:sp>
          <p:nvSpPr>
            <p:cNvPr id="61" name="Line 13"/>
            <p:cNvSpPr>
              <a:spLocks noChangeShapeType="1"/>
            </p:cNvSpPr>
            <p:nvPr/>
          </p:nvSpPr>
          <p:spPr bwMode="auto">
            <a:xfrm>
              <a:off x="3635375" y="4005263"/>
              <a:ext cx="504825" cy="0"/>
            </a:xfrm>
            <a:prstGeom prst="line">
              <a:avLst/>
            </a:prstGeom>
            <a:noFill/>
            <a:ln w="19050">
              <a:solidFill>
                <a:srgbClr val="037EC9"/>
              </a:solidFill>
              <a:round/>
              <a:headEnd/>
              <a:tailEnd/>
            </a:ln>
          </p:spPr>
          <p:txBody>
            <a:bodyPr/>
            <a:lstStyle/>
            <a:p>
              <a:endParaRPr lang="en-US"/>
            </a:p>
          </p:txBody>
        </p:sp>
      </p:grpSp>
      <p:grpSp>
        <p:nvGrpSpPr>
          <p:cNvPr id="62" name="12 Grupo"/>
          <p:cNvGrpSpPr>
            <a:grpSpLocks/>
          </p:cNvGrpSpPr>
          <p:nvPr/>
        </p:nvGrpSpPr>
        <p:grpSpPr bwMode="auto">
          <a:xfrm>
            <a:off x="1357290" y="4319588"/>
            <a:ext cx="2117887" cy="933450"/>
            <a:chOff x="1429769" y="3071813"/>
            <a:chExt cx="2117405" cy="933450"/>
          </a:xfrm>
        </p:grpSpPr>
        <p:sp>
          <p:nvSpPr>
            <p:cNvPr id="63" name="Rectangle 5"/>
            <p:cNvSpPr>
              <a:spLocks noChangeArrowheads="1"/>
            </p:cNvSpPr>
            <p:nvPr/>
          </p:nvSpPr>
          <p:spPr bwMode="auto">
            <a:xfrm>
              <a:off x="1547813" y="3071813"/>
              <a:ext cx="1944687"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64" name="Text Box 6"/>
            <p:cNvSpPr txBox="1">
              <a:spLocks noChangeArrowheads="1"/>
            </p:cNvSpPr>
            <p:nvPr/>
          </p:nvSpPr>
          <p:spPr bwMode="auto">
            <a:xfrm>
              <a:off x="1429769" y="3352800"/>
              <a:ext cx="2117405" cy="353943"/>
            </a:xfrm>
            <a:prstGeom prst="rect">
              <a:avLst/>
            </a:prstGeom>
            <a:noFill/>
            <a:ln w="9525">
              <a:noFill/>
              <a:miter lim="800000"/>
              <a:headEnd/>
              <a:tailEnd/>
            </a:ln>
          </p:spPr>
          <p:txBody>
            <a:bodyPr wrap="none">
              <a:spAutoFit/>
            </a:bodyPr>
            <a:lstStyle/>
            <a:p>
              <a:pPr algn="ctr" eaLnBrk="1" hangingPunct="1"/>
              <a:r>
                <a:rPr lang="es-AR" sz="1700" b="1" dirty="0">
                  <a:solidFill>
                    <a:schemeClr val="bg1"/>
                  </a:solidFill>
                </a:rPr>
                <a:t>PRESENTACIÓN</a:t>
              </a:r>
              <a:endParaRPr lang="es-ES" sz="1700" b="1" dirty="0">
                <a:solidFill>
                  <a:schemeClr val="bg1"/>
                </a:solidFill>
              </a:endParaRPr>
            </a:p>
          </p:txBody>
        </p:sp>
      </p:grpSp>
      <p:grpSp>
        <p:nvGrpSpPr>
          <p:cNvPr id="65" name="14 Grupo"/>
          <p:cNvGrpSpPr>
            <a:grpSpLocks/>
          </p:cNvGrpSpPr>
          <p:nvPr/>
        </p:nvGrpSpPr>
        <p:grpSpPr bwMode="auto">
          <a:xfrm>
            <a:off x="4214810" y="3884613"/>
            <a:ext cx="3575018" cy="790575"/>
            <a:chOff x="4282639" y="2636838"/>
            <a:chExt cx="3193390" cy="790575"/>
          </a:xfrm>
        </p:grpSpPr>
        <p:sp>
          <p:nvSpPr>
            <p:cNvPr id="66" name="Rectangle 7"/>
            <p:cNvSpPr>
              <a:spLocks noChangeArrowheads="1"/>
            </p:cNvSpPr>
            <p:nvPr/>
          </p:nvSpPr>
          <p:spPr bwMode="auto">
            <a:xfrm>
              <a:off x="4284663" y="2636838"/>
              <a:ext cx="3167062" cy="790575"/>
            </a:xfrm>
            <a:prstGeom prst="rect">
              <a:avLst/>
            </a:prstGeom>
            <a:noFill/>
            <a:ln w="12700">
              <a:solidFill>
                <a:srgbClr val="037EC9"/>
              </a:solidFill>
              <a:miter lim="800000"/>
              <a:headEnd/>
              <a:tailEnd/>
            </a:ln>
          </p:spPr>
          <p:txBody>
            <a:bodyPr wrap="none" anchor="ctr"/>
            <a:lstStyle/>
            <a:p>
              <a:pPr algn="ctr" eaLnBrk="1" hangingPunct="1"/>
              <a:endParaRPr lang="en-US" b="1">
                <a:solidFill>
                  <a:schemeClr val="accent2">
                    <a:lumMod val="75000"/>
                  </a:schemeClr>
                </a:solidFill>
              </a:endParaRPr>
            </a:p>
          </p:txBody>
        </p:sp>
        <p:sp>
          <p:nvSpPr>
            <p:cNvPr id="67" name="Text Box 8"/>
            <p:cNvSpPr txBox="1">
              <a:spLocks noChangeArrowheads="1"/>
            </p:cNvSpPr>
            <p:nvPr/>
          </p:nvSpPr>
          <p:spPr bwMode="auto">
            <a:xfrm>
              <a:off x="4282639" y="2752729"/>
              <a:ext cx="3193390" cy="523220"/>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MEDICIONES PROPIAS </a:t>
              </a:r>
            </a:p>
            <a:p>
              <a:pPr algn="ctr" eaLnBrk="1" hangingPunct="1"/>
              <a:r>
                <a:rPr lang="es-ES" sz="1400" b="1" dirty="0">
                  <a:solidFill>
                    <a:schemeClr val="accent2">
                      <a:lumMod val="75000"/>
                    </a:schemeClr>
                  </a:solidFill>
                </a:rPr>
                <a:t>EFECUTADAS POR EL PRESTADOR</a:t>
              </a:r>
            </a:p>
          </p:txBody>
        </p:sp>
      </p:grpSp>
      <p:grpSp>
        <p:nvGrpSpPr>
          <p:cNvPr id="68" name="15 Grupo"/>
          <p:cNvGrpSpPr>
            <a:grpSpLocks/>
          </p:cNvGrpSpPr>
          <p:nvPr/>
        </p:nvGrpSpPr>
        <p:grpSpPr bwMode="auto">
          <a:xfrm>
            <a:off x="4213225" y="4819650"/>
            <a:ext cx="3577324" cy="790575"/>
            <a:chOff x="4284663" y="3571875"/>
            <a:chExt cx="3167062" cy="790575"/>
          </a:xfrm>
        </p:grpSpPr>
        <p:sp>
          <p:nvSpPr>
            <p:cNvPr id="69" name="Rectangle 9"/>
            <p:cNvSpPr>
              <a:spLocks noChangeArrowheads="1"/>
            </p:cNvSpPr>
            <p:nvPr/>
          </p:nvSpPr>
          <p:spPr bwMode="auto">
            <a:xfrm>
              <a:off x="4284663" y="3571875"/>
              <a:ext cx="3167062" cy="790575"/>
            </a:xfrm>
            <a:prstGeom prst="rect">
              <a:avLst/>
            </a:prstGeom>
            <a:noFill/>
            <a:ln w="12700">
              <a:solidFill>
                <a:srgbClr val="037EC9"/>
              </a:solidFill>
              <a:miter lim="800000"/>
              <a:headEnd/>
              <a:tailEnd/>
            </a:ln>
          </p:spPr>
          <p:txBody>
            <a:bodyPr wrap="none" anchor="ctr"/>
            <a:lstStyle/>
            <a:p>
              <a:pPr algn="ctr" eaLnBrk="1" hangingPunct="1"/>
              <a:endParaRPr lang="en-US" b="1">
                <a:solidFill>
                  <a:schemeClr val="accent2">
                    <a:lumMod val="75000"/>
                  </a:schemeClr>
                </a:solidFill>
              </a:endParaRPr>
            </a:p>
          </p:txBody>
        </p:sp>
        <p:sp>
          <p:nvSpPr>
            <p:cNvPr id="70" name="Text Box 10"/>
            <p:cNvSpPr txBox="1">
              <a:spLocks noChangeArrowheads="1"/>
            </p:cNvSpPr>
            <p:nvPr/>
          </p:nvSpPr>
          <p:spPr bwMode="auto">
            <a:xfrm>
              <a:off x="4573675" y="3714750"/>
              <a:ext cx="2656959" cy="523220"/>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PRESENTACIÓN PERIÓDICA</a:t>
              </a:r>
            </a:p>
            <a:p>
              <a:pPr algn="ctr" eaLnBrk="1" hangingPunct="1"/>
              <a:r>
                <a:rPr lang="es-ES" sz="1400" b="1" dirty="0">
                  <a:solidFill>
                    <a:schemeClr val="accent2">
                      <a:lumMod val="75000"/>
                    </a:schemeClr>
                  </a:solidFill>
                </a:rPr>
                <a:t>A TRAVÉS DE PORTAL WEB</a:t>
              </a:r>
            </a:p>
          </p:txBody>
        </p:sp>
      </p:grpSp>
      <p:grpSp>
        <p:nvGrpSpPr>
          <p:cNvPr id="71" name="13 Grupo"/>
          <p:cNvGrpSpPr>
            <a:grpSpLocks/>
          </p:cNvGrpSpPr>
          <p:nvPr/>
        </p:nvGrpSpPr>
        <p:grpSpPr bwMode="auto">
          <a:xfrm>
            <a:off x="3563938" y="4316413"/>
            <a:ext cx="504825" cy="936625"/>
            <a:chOff x="3635375" y="3068638"/>
            <a:chExt cx="504825" cy="936625"/>
          </a:xfrm>
        </p:grpSpPr>
        <p:sp>
          <p:nvSpPr>
            <p:cNvPr id="72" name="Line 11"/>
            <p:cNvSpPr>
              <a:spLocks noChangeShapeType="1"/>
            </p:cNvSpPr>
            <p:nvPr/>
          </p:nvSpPr>
          <p:spPr bwMode="auto">
            <a:xfrm flipH="1">
              <a:off x="3635375" y="3068638"/>
              <a:ext cx="504825" cy="0"/>
            </a:xfrm>
            <a:prstGeom prst="line">
              <a:avLst/>
            </a:prstGeom>
            <a:noFill/>
            <a:ln w="19050">
              <a:solidFill>
                <a:srgbClr val="037EC9"/>
              </a:solidFill>
              <a:round/>
              <a:headEnd/>
              <a:tailEnd/>
            </a:ln>
          </p:spPr>
          <p:txBody>
            <a:bodyPr/>
            <a:lstStyle/>
            <a:p>
              <a:endParaRPr lang="en-US"/>
            </a:p>
          </p:txBody>
        </p:sp>
        <p:sp>
          <p:nvSpPr>
            <p:cNvPr id="73" name="Line 12"/>
            <p:cNvSpPr>
              <a:spLocks noChangeShapeType="1"/>
            </p:cNvSpPr>
            <p:nvPr/>
          </p:nvSpPr>
          <p:spPr bwMode="auto">
            <a:xfrm>
              <a:off x="3636963" y="3068638"/>
              <a:ext cx="0" cy="936625"/>
            </a:xfrm>
            <a:prstGeom prst="line">
              <a:avLst/>
            </a:prstGeom>
            <a:noFill/>
            <a:ln w="19050">
              <a:solidFill>
                <a:srgbClr val="037EC9"/>
              </a:solidFill>
              <a:round/>
              <a:headEnd/>
              <a:tailEnd/>
            </a:ln>
          </p:spPr>
          <p:txBody>
            <a:bodyPr/>
            <a:lstStyle/>
            <a:p>
              <a:endParaRPr lang="en-US"/>
            </a:p>
          </p:txBody>
        </p:sp>
        <p:sp>
          <p:nvSpPr>
            <p:cNvPr id="74" name="Line 13"/>
            <p:cNvSpPr>
              <a:spLocks noChangeShapeType="1"/>
            </p:cNvSpPr>
            <p:nvPr/>
          </p:nvSpPr>
          <p:spPr bwMode="auto">
            <a:xfrm>
              <a:off x="3635375" y="4005263"/>
              <a:ext cx="504825" cy="0"/>
            </a:xfrm>
            <a:prstGeom prst="line">
              <a:avLst/>
            </a:prstGeom>
            <a:noFill/>
            <a:ln w="19050">
              <a:solidFill>
                <a:srgbClr val="037EC9"/>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ppt_w*0.05"/>
                                          </p:val>
                                        </p:tav>
                                        <p:tav tm="100000">
                                          <p:val>
                                            <p:strVal val="#ppt_w"/>
                                          </p:val>
                                        </p:tav>
                                      </p:tavLst>
                                    </p:anim>
                                    <p:anim calcmode="lin" valueType="num">
                                      <p:cBhvr>
                                        <p:cTn id="8" dur="500" fill="hold"/>
                                        <p:tgtEl>
                                          <p:spTgt spid="49"/>
                                        </p:tgtEl>
                                        <p:attrNameLst>
                                          <p:attrName>ppt_h</p:attrName>
                                        </p:attrNameLst>
                                      </p:cBhvr>
                                      <p:tavLst>
                                        <p:tav tm="0">
                                          <p:val>
                                            <p:strVal val="#ppt_h"/>
                                          </p:val>
                                        </p:tav>
                                        <p:tav tm="100000">
                                          <p:val>
                                            <p:strVal val="#ppt_h"/>
                                          </p:val>
                                        </p:tav>
                                      </p:tavLst>
                                    </p:anim>
                                    <p:anim calcmode="lin" valueType="num">
                                      <p:cBhvr>
                                        <p:cTn id="9" dur="500" fill="hold"/>
                                        <p:tgtEl>
                                          <p:spTgt spid="49"/>
                                        </p:tgtEl>
                                        <p:attrNameLst>
                                          <p:attrName>ppt_x</p:attrName>
                                        </p:attrNameLst>
                                      </p:cBhvr>
                                      <p:tavLst>
                                        <p:tav tm="0">
                                          <p:val>
                                            <p:strVal val="#ppt_x-.2"/>
                                          </p:val>
                                        </p:tav>
                                        <p:tav tm="100000">
                                          <p:val>
                                            <p:strVal val="#ppt_x"/>
                                          </p:val>
                                        </p:tav>
                                      </p:tavLst>
                                    </p:anim>
                                    <p:anim calcmode="lin" valueType="num">
                                      <p:cBhvr>
                                        <p:cTn id="10" dur="500" fill="hold"/>
                                        <p:tgtEl>
                                          <p:spTgt spid="49"/>
                                        </p:tgtEl>
                                        <p:attrNameLst>
                                          <p:attrName>ppt_y</p:attrName>
                                        </p:attrNameLst>
                                      </p:cBhvr>
                                      <p:tavLst>
                                        <p:tav tm="0">
                                          <p:val>
                                            <p:strVal val="#ppt_y"/>
                                          </p:val>
                                        </p:tav>
                                        <p:tav tm="100000">
                                          <p:val>
                                            <p:strVal val="#ppt_y"/>
                                          </p:val>
                                        </p:tav>
                                      </p:tavLst>
                                    </p:anim>
                                    <p:animEffect transition="in" filter="fad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strVal val="#ppt_w*0.05"/>
                                          </p:val>
                                        </p:tav>
                                        <p:tav tm="100000">
                                          <p:val>
                                            <p:strVal val="#ppt_w"/>
                                          </p:val>
                                        </p:tav>
                                      </p:tavLst>
                                    </p:anim>
                                    <p:anim calcmode="lin" valueType="num">
                                      <p:cBhvr>
                                        <p:cTn id="34" dur="500" fill="hold"/>
                                        <p:tgtEl>
                                          <p:spTgt spid="62"/>
                                        </p:tgtEl>
                                        <p:attrNameLst>
                                          <p:attrName>ppt_h</p:attrName>
                                        </p:attrNameLst>
                                      </p:cBhvr>
                                      <p:tavLst>
                                        <p:tav tm="0">
                                          <p:val>
                                            <p:strVal val="#ppt_h"/>
                                          </p:val>
                                        </p:tav>
                                        <p:tav tm="100000">
                                          <p:val>
                                            <p:strVal val="#ppt_h"/>
                                          </p:val>
                                        </p:tav>
                                      </p:tavLst>
                                    </p:anim>
                                    <p:anim calcmode="lin" valueType="num">
                                      <p:cBhvr>
                                        <p:cTn id="35" dur="500" fill="hold"/>
                                        <p:tgtEl>
                                          <p:spTgt spid="62"/>
                                        </p:tgtEl>
                                        <p:attrNameLst>
                                          <p:attrName>ppt_x</p:attrName>
                                        </p:attrNameLst>
                                      </p:cBhvr>
                                      <p:tavLst>
                                        <p:tav tm="0">
                                          <p:val>
                                            <p:strVal val="#ppt_x-.2"/>
                                          </p:val>
                                        </p:tav>
                                        <p:tav tm="100000">
                                          <p:val>
                                            <p:strVal val="#ppt_x"/>
                                          </p:val>
                                        </p:tav>
                                      </p:tavLst>
                                    </p:anim>
                                    <p:anim calcmode="lin" valueType="num">
                                      <p:cBhvr>
                                        <p:cTn id="36" dur="500" fill="hold"/>
                                        <p:tgtEl>
                                          <p:spTgt spid="62"/>
                                        </p:tgtEl>
                                        <p:attrNameLst>
                                          <p:attrName>ppt_y</p:attrName>
                                        </p:attrNameLst>
                                      </p:cBhvr>
                                      <p:tavLst>
                                        <p:tav tm="0">
                                          <p:val>
                                            <p:strVal val="#ppt_y"/>
                                          </p:val>
                                        </p:tav>
                                        <p:tav tm="100000">
                                          <p:val>
                                            <p:strVal val="#ppt_y"/>
                                          </p:val>
                                        </p:tav>
                                      </p:tavLst>
                                    </p:anim>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ppt_x"/>
                                          </p:val>
                                        </p:tav>
                                        <p:tav tm="100000">
                                          <p:val>
                                            <p:strVal val="#ppt_x"/>
                                          </p:val>
                                        </p:tav>
                                      </p:tavLst>
                                    </p:anim>
                                    <p:anim calcmode="lin" valueType="num">
                                      <p:cBhvr additive="base">
                                        <p:cTn id="5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12</a:t>
            </a:fld>
            <a:endParaRPr lang="en-US" altLang="en-US" sz="1400"/>
          </a:p>
        </p:txBody>
      </p:sp>
      <p:sp>
        <p:nvSpPr>
          <p:cNvPr id="4" name="Rectangle 2"/>
          <p:cNvSpPr>
            <a:spLocks noGrp="1" noChangeArrowheads="1"/>
          </p:cNvSpPr>
          <p:nvPr>
            <p:ph type="title"/>
          </p:nvPr>
        </p:nvSpPr>
        <p:spPr>
          <a:xfrm>
            <a:off x="428596" y="0"/>
            <a:ext cx="8229600" cy="1143000"/>
          </a:xfrm>
        </p:spPr>
        <p:txBody>
          <a:bodyPr/>
          <a:lstStyle/>
          <a:p>
            <a:pPr eaLnBrk="1" hangingPunct="1"/>
            <a:r>
              <a:rPr lang="es-ES" sz="2400" dirty="0" smtClean="0"/>
              <a:t>INDICADORES RELACIONADOS CON LA SATISFACCIÓN DEL USUARIO</a:t>
            </a:r>
          </a:p>
        </p:txBody>
      </p:sp>
      <p:sp>
        <p:nvSpPr>
          <p:cNvPr id="5" name="Rectangle 4"/>
          <p:cNvSpPr>
            <a:spLocks noChangeArrowheads="1"/>
          </p:cNvSpPr>
          <p:nvPr/>
        </p:nvSpPr>
        <p:spPr bwMode="auto">
          <a:xfrm>
            <a:off x="468313" y="1214422"/>
            <a:ext cx="8207375" cy="5143536"/>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6" name="5 Grupo"/>
          <p:cNvGrpSpPr>
            <a:grpSpLocks/>
          </p:cNvGrpSpPr>
          <p:nvPr/>
        </p:nvGrpSpPr>
        <p:grpSpPr bwMode="auto">
          <a:xfrm>
            <a:off x="500034" y="3071810"/>
            <a:ext cx="2164375" cy="933450"/>
            <a:chOff x="1071538" y="3071813"/>
            <a:chExt cx="2164375" cy="933450"/>
          </a:xfrm>
        </p:grpSpPr>
        <p:sp>
          <p:nvSpPr>
            <p:cNvPr id="7" name="Rectangle 5"/>
            <p:cNvSpPr>
              <a:spLocks noChangeArrowheads="1"/>
            </p:cNvSpPr>
            <p:nvPr/>
          </p:nvSpPr>
          <p:spPr bwMode="auto">
            <a:xfrm>
              <a:off x="1187450" y="3071813"/>
              <a:ext cx="1944688"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8" name="Text Box 6"/>
            <p:cNvSpPr txBox="1">
              <a:spLocks noChangeArrowheads="1"/>
            </p:cNvSpPr>
            <p:nvPr/>
          </p:nvSpPr>
          <p:spPr bwMode="auto">
            <a:xfrm>
              <a:off x="1071538" y="3352800"/>
              <a:ext cx="2164375" cy="384721"/>
            </a:xfrm>
            <a:prstGeom prst="rect">
              <a:avLst/>
            </a:prstGeom>
            <a:noFill/>
            <a:ln w="9525">
              <a:noFill/>
              <a:miter lim="800000"/>
              <a:headEnd/>
              <a:tailEnd/>
            </a:ln>
          </p:spPr>
          <p:txBody>
            <a:bodyPr wrap="none">
              <a:spAutoFit/>
            </a:bodyPr>
            <a:lstStyle/>
            <a:p>
              <a:pPr algn="ctr" eaLnBrk="1" hangingPunct="1"/>
              <a:r>
                <a:rPr lang="es-AR" sz="1900" b="1" dirty="0">
                  <a:solidFill>
                    <a:schemeClr val="bg1"/>
                  </a:solidFill>
                </a:rPr>
                <a:t>INDICADORES</a:t>
              </a:r>
              <a:endParaRPr lang="es-ES" sz="1900" b="1" dirty="0">
                <a:solidFill>
                  <a:schemeClr val="bg1"/>
                </a:solidFill>
              </a:endParaRPr>
            </a:p>
          </p:txBody>
        </p:sp>
      </p:grpSp>
      <p:sp>
        <p:nvSpPr>
          <p:cNvPr id="9" name="Text Box 7"/>
          <p:cNvSpPr txBox="1">
            <a:spLocks noChangeArrowheads="1"/>
          </p:cNvSpPr>
          <p:nvPr/>
        </p:nvSpPr>
        <p:spPr bwMode="auto">
          <a:xfrm>
            <a:off x="2643174" y="1285860"/>
            <a:ext cx="6000792" cy="5078313"/>
          </a:xfrm>
          <a:prstGeom prst="rect">
            <a:avLst/>
          </a:prstGeom>
          <a:noFill/>
          <a:ln w="9525">
            <a:noFill/>
            <a:miter lim="800000"/>
            <a:headEnd/>
            <a:tailEnd/>
          </a:ln>
        </p:spPr>
        <p:txBody>
          <a:bodyPr wrap="square">
            <a:spAutoFit/>
          </a:bodyPr>
          <a:lstStyle/>
          <a:p>
            <a:pPr lvl="1" eaLnBrk="1" hangingPunct="1">
              <a:buClr>
                <a:srgbClr val="037EC9"/>
              </a:buClr>
              <a:buFontTx/>
              <a:buBlip>
                <a:blip r:embed="rId3"/>
              </a:buBlip>
            </a:pPr>
            <a:r>
              <a:rPr lang="es-ES" sz="1800" b="1" dirty="0">
                <a:solidFill>
                  <a:schemeClr val="accent2">
                    <a:lumMod val="75000"/>
                  </a:schemeClr>
                </a:solidFill>
              </a:rPr>
              <a:t> Reclamos de Usuarios ante el Prestador</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Reiteración de Reclamos ante el Prestador</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Reclamos ante la Autoridad de Aplicación</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Respuesta de Operador de Atención al Usuario</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Reclamos sobre Saldos de Cuentas Prepagas</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Reclamos de Facturación</a:t>
            </a:r>
          </a:p>
          <a:p>
            <a:pPr lvl="1" eaLnBrk="1" hangingPunct="1">
              <a:buClr>
                <a:srgbClr val="037EC9"/>
              </a:buClr>
              <a:buFontTx/>
              <a:buBlip>
                <a:blip r:embed="rId3"/>
              </a:buBlip>
            </a:pPr>
            <a:endParaRPr lang="es-ES" sz="1800" b="1" dirty="0">
              <a:solidFill>
                <a:schemeClr val="accent2">
                  <a:lumMod val="75000"/>
                </a:schemeClr>
              </a:solidFill>
            </a:endParaRPr>
          </a:p>
          <a:p>
            <a:pPr lvl="1" eaLnBrk="1" hangingPunct="1">
              <a:buClr>
                <a:srgbClr val="037EC9"/>
              </a:buClr>
              <a:buFontTx/>
              <a:buBlip>
                <a:blip r:embed="rId3"/>
              </a:buBlip>
            </a:pPr>
            <a:r>
              <a:rPr lang="es-ES" sz="1800" b="1" dirty="0">
                <a:solidFill>
                  <a:schemeClr val="accent2">
                    <a:lumMod val="75000"/>
                  </a:schemeClr>
                </a:solidFill>
              </a:rPr>
              <a:t> Demora en la Operatividad del Servicio Solicitado</a:t>
            </a:r>
          </a:p>
        </p:txBody>
      </p:sp>
      <p:grpSp>
        <p:nvGrpSpPr>
          <p:cNvPr id="10" name="9 Grupo"/>
          <p:cNvGrpSpPr>
            <a:grpSpLocks/>
          </p:cNvGrpSpPr>
          <p:nvPr/>
        </p:nvGrpSpPr>
        <p:grpSpPr bwMode="auto">
          <a:xfrm>
            <a:off x="2643174" y="2143116"/>
            <a:ext cx="504825" cy="3240088"/>
            <a:chOff x="3348038" y="2133600"/>
            <a:chExt cx="504825" cy="3240088"/>
          </a:xfrm>
        </p:grpSpPr>
        <p:sp>
          <p:nvSpPr>
            <p:cNvPr id="11" name="Line 8"/>
            <p:cNvSpPr>
              <a:spLocks noChangeShapeType="1"/>
            </p:cNvSpPr>
            <p:nvPr/>
          </p:nvSpPr>
          <p:spPr bwMode="auto">
            <a:xfrm flipH="1">
              <a:off x="3348038" y="2133600"/>
              <a:ext cx="504825" cy="0"/>
            </a:xfrm>
            <a:prstGeom prst="line">
              <a:avLst/>
            </a:prstGeom>
            <a:noFill/>
            <a:ln w="19050">
              <a:solidFill>
                <a:srgbClr val="037EC9"/>
              </a:solidFill>
              <a:round/>
              <a:headEnd/>
              <a:tailEnd/>
            </a:ln>
          </p:spPr>
          <p:txBody>
            <a:bodyPr/>
            <a:lstStyle/>
            <a:p>
              <a:endParaRPr lang="en-US"/>
            </a:p>
          </p:txBody>
        </p:sp>
        <p:sp>
          <p:nvSpPr>
            <p:cNvPr id="12" name="Line 9"/>
            <p:cNvSpPr>
              <a:spLocks noChangeShapeType="1"/>
            </p:cNvSpPr>
            <p:nvPr/>
          </p:nvSpPr>
          <p:spPr bwMode="auto">
            <a:xfrm>
              <a:off x="3348038" y="2133600"/>
              <a:ext cx="0" cy="3240088"/>
            </a:xfrm>
            <a:prstGeom prst="line">
              <a:avLst/>
            </a:prstGeom>
            <a:noFill/>
            <a:ln w="19050">
              <a:solidFill>
                <a:srgbClr val="037EC9"/>
              </a:solidFill>
              <a:round/>
              <a:headEnd/>
              <a:tailEnd/>
            </a:ln>
          </p:spPr>
          <p:txBody>
            <a:bodyPr/>
            <a:lstStyle/>
            <a:p>
              <a:endParaRPr lang="en-US"/>
            </a:p>
          </p:txBody>
        </p:sp>
        <p:sp>
          <p:nvSpPr>
            <p:cNvPr id="13" name="Line 10"/>
            <p:cNvSpPr>
              <a:spLocks noChangeShapeType="1"/>
            </p:cNvSpPr>
            <p:nvPr/>
          </p:nvSpPr>
          <p:spPr bwMode="auto">
            <a:xfrm>
              <a:off x="3348038" y="5373688"/>
              <a:ext cx="504825" cy="0"/>
            </a:xfrm>
            <a:prstGeom prst="line">
              <a:avLst/>
            </a:prstGeom>
            <a:noFill/>
            <a:ln w="19050">
              <a:solidFill>
                <a:srgbClr val="037EC9"/>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13</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OPERATIVIDAD DE LA RED</a:t>
            </a:r>
          </a:p>
        </p:txBody>
      </p:sp>
      <p:sp>
        <p:nvSpPr>
          <p:cNvPr id="5" name="Rectangle 3"/>
          <p:cNvSpPr>
            <a:spLocks noChangeArrowheads="1"/>
          </p:cNvSpPr>
          <p:nvPr/>
        </p:nvSpPr>
        <p:spPr bwMode="auto">
          <a:xfrm>
            <a:off x="468313" y="1285860"/>
            <a:ext cx="8207375" cy="4806965"/>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6" name="5 Grupo"/>
          <p:cNvGrpSpPr>
            <a:grpSpLocks/>
          </p:cNvGrpSpPr>
          <p:nvPr/>
        </p:nvGrpSpPr>
        <p:grpSpPr bwMode="auto">
          <a:xfrm>
            <a:off x="500034" y="3286124"/>
            <a:ext cx="2164375" cy="933450"/>
            <a:chOff x="1071538" y="3359150"/>
            <a:chExt cx="2164375" cy="933450"/>
          </a:xfrm>
        </p:grpSpPr>
        <p:sp>
          <p:nvSpPr>
            <p:cNvPr id="7" name="Rectangle 4"/>
            <p:cNvSpPr>
              <a:spLocks noChangeArrowheads="1"/>
            </p:cNvSpPr>
            <p:nvPr/>
          </p:nvSpPr>
          <p:spPr bwMode="auto">
            <a:xfrm>
              <a:off x="1187450" y="3359150"/>
              <a:ext cx="1944688"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8" name="Text Box 5"/>
            <p:cNvSpPr txBox="1">
              <a:spLocks noChangeArrowheads="1"/>
            </p:cNvSpPr>
            <p:nvPr/>
          </p:nvSpPr>
          <p:spPr bwMode="auto">
            <a:xfrm>
              <a:off x="1071538" y="3640138"/>
              <a:ext cx="2164375" cy="384721"/>
            </a:xfrm>
            <a:prstGeom prst="rect">
              <a:avLst/>
            </a:prstGeom>
            <a:noFill/>
            <a:ln w="9525">
              <a:noFill/>
              <a:miter lim="800000"/>
              <a:headEnd/>
              <a:tailEnd/>
            </a:ln>
          </p:spPr>
          <p:txBody>
            <a:bodyPr wrap="none">
              <a:spAutoFit/>
            </a:bodyPr>
            <a:lstStyle/>
            <a:p>
              <a:pPr algn="ctr" eaLnBrk="1" hangingPunct="1"/>
              <a:r>
                <a:rPr lang="es-AR" sz="1900" b="1" dirty="0">
                  <a:solidFill>
                    <a:schemeClr val="bg1"/>
                  </a:solidFill>
                </a:rPr>
                <a:t>INDICADORES</a:t>
              </a:r>
              <a:endParaRPr lang="es-ES" sz="1900" b="1" dirty="0">
                <a:solidFill>
                  <a:schemeClr val="bg1"/>
                </a:solidFill>
              </a:endParaRPr>
            </a:p>
          </p:txBody>
        </p:sp>
      </p:grpSp>
      <p:sp>
        <p:nvSpPr>
          <p:cNvPr id="9" name="Text Box 6"/>
          <p:cNvSpPr txBox="1">
            <a:spLocks noChangeArrowheads="1"/>
          </p:cNvSpPr>
          <p:nvPr/>
        </p:nvSpPr>
        <p:spPr bwMode="auto">
          <a:xfrm>
            <a:off x="3357554" y="1285860"/>
            <a:ext cx="5286412" cy="4770537"/>
          </a:xfrm>
          <a:prstGeom prst="rect">
            <a:avLst/>
          </a:prstGeom>
          <a:noFill/>
          <a:ln w="9525">
            <a:noFill/>
            <a:miter lim="800000"/>
            <a:headEnd/>
            <a:tailEnd/>
          </a:ln>
        </p:spPr>
        <p:txBody>
          <a:bodyPr wrap="square">
            <a:spAutoFit/>
          </a:bodyPr>
          <a:lstStyle/>
          <a:p>
            <a:pPr marL="179388" lvl="1" indent="-179388" algn="just" eaLnBrk="1" hangingPunct="1">
              <a:buClr>
                <a:srgbClr val="037EC9"/>
              </a:buClr>
              <a:buFontTx/>
              <a:buBlip>
                <a:blip r:embed="rId3"/>
              </a:buBlip>
            </a:pPr>
            <a:r>
              <a:rPr lang="es-ES" sz="1600" b="1" dirty="0">
                <a:solidFill>
                  <a:schemeClr val="accent2">
                    <a:lumMod val="75000"/>
                  </a:schemeClr>
                </a:solidFill>
              </a:rPr>
              <a:t>Factor Nominal de Reuso</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Accesibilidad del Servicio/Tasa de Asignación de Recursos</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Retenibilidad del Servicio/Tasa de Corte</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Tasa de Cumplimiento del Tiempo de Transmisión </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Tasa de Pérdida de Paquetes</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Tasa de Cumplimiento de la Fluctuación Máxima</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Tasa de Cumplimiento del Sincronismo</a:t>
            </a:r>
          </a:p>
          <a:p>
            <a:pPr marL="179388" lvl="1" indent="-179388" algn="just" eaLnBrk="1" hangingPunct="1">
              <a:buClr>
                <a:srgbClr val="037EC9"/>
              </a:buClr>
              <a:buFontTx/>
              <a:buBlip>
                <a:blip r:embed="rId3"/>
              </a:buBlip>
            </a:pPr>
            <a:endParaRPr lang="es-ES" sz="1600" b="1" dirty="0">
              <a:solidFill>
                <a:schemeClr val="accent2">
                  <a:lumMod val="75000"/>
                </a:schemeClr>
              </a:solidFill>
            </a:endParaRPr>
          </a:p>
          <a:p>
            <a:pPr marL="179388" lvl="1" indent="-179388" algn="just" eaLnBrk="1" hangingPunct="1">
              <a:buClr>
                <a:srgbClr val="037EC9"/>
              </a:buClr>
              <a:buFontTx/>
              <a:buBlip>
                <a:blip r:embed="rId3"/>
              </a:buBlip>
            </a:pPr>
            <a:r>
              <a:rPr lang="es-ES" sz="1600" b="1" dirty="0">
                <a:solidFill>
                  <a:schemeClr val="accent2">
                    <a:lumMod val="75000"/>
                  </a:schemeClr>
                </a:solidFill>
              </a:rPr>
              <a:t>Tasa de Cumplimiento de la Velocidad Efectiva Media de Transferencia</a:t>
            </a:r>
          </a:p>
        </p:txBody>
      </p:sp>
      <p:grpSp>
        <p:nvGrpSpPr>
          <p:cNvPr id="10" name="9 Grupo"/>
          <p:cNvGrpSpPr>
            <a:grpSpLocks/>
          </p:cNvGrpSpPr>
          <p:nvPr/>
        </p:nvGrpSpPr>
        <p:grpSpPr bwMode="auto">
          <a:xfrm>
            <a:off x="2714612" y="1714488"/>
            <a:ext cx="504825" cy="4249737"/>
            <a:chOff x="3348038" y="1700213"/>
            <a:chExt cx="504825" cy="4249737"/>
          </a:xfrm>
        </p:grpSpPr>
        <p:sp>
          <p:nvSpPr>
            <p:cNvPr id="11" name="Line 7"/>
            <p:cNvSpPr>
              <a:spLocks noChangeShapeType="1"/>
            </p:cNvSpPr>
            <p:nvPr/>
          </p:nvSpPr>
          <p:spPr bwMode="auto">
            <a:xfrm flipH="1">
              <a:off x="3348038" y="1700213"/>
              <a:ext cx="504825" cy="0"/>
            </a:xfrm>
            <a:prstGeom prst="line">
              <a:avLst/>
            </a:prstGeom>
            <a:noFill/>
            <a:ln w="19050">
              <a:solidFill>
                <a:srgbClr val="037EC9"/>
              </a:solidFill>
              <a:round/>
              <a:headEnd/>
              <a:tailEnd/>
            </a:ln>
          </p:spPr>
          <p:txBody>
            <a:bodyPr/>
            <a:lstStyle/>
            <a:p>
              <a:endParaRPr lang="en-US"/>
            </a:p>
          </p:txBody>
        </p:sp>
        <p:sp>
          <p:nvSpPr>
            <p:cNvPr id="12" name="Line 8"/>
            <p:cNvSpPr>
              <a:spLocks noChangeShapeType="1"/>
            </p:cNvSpPr>
            <p:nvPr/>
          </p:nvSpPr>
          <p:spPr bwMode="auto">
            <a:xfrm>
              <a:off x="3348038" y="1700213"/>
              <a:ext cx="0" cy="4249737"/>
            </a:xfrm>
            <a:prstGeom prst="line">
              <a:avLst/>
            </a:prstGeom>
            <a:noFill/>
            <a:ln w="19050">
              <a:solidFill>
                <a:srgbClr val="037EC9"/>
              </a:solidFill>
              <a:round/>
              <a:headEnd/>
              <a:tailEnd/>
            </a:ln>
          </p:spPr>
          <p:txBody>
            <a:bodyPr/>
            <a:lstStyle/>
            <a:p>
              <a:endParaRPr lang="en-US"/>
            </a:p>
          </p:txBody>
        </p:sp>
        <p:sp>
          <p:nvSpPr>
            <p:cNvPr id="13" name="Line 9"/>
            <p:cNvSpPr>
              <a:spLocks noChangeShapeType="1"/>
            </p:cNvSpPr>
            <p:nvPr/>
          </p:nvSpPr>
          <p:spPr bwMode="auto">
            <a:xfrm>
              <a:off x="3348038" y="5949950"/>
              <a:ext cx="504825" cy="0"/>
            </a:xfrm>
            <a:prstGeom prst="line">
              <a:avLst/>
            </a:prstGeom>
            <a:noFill/>
            <a:ln w="19050">
              <a:solidFill>
                <a:srgbClr val="037EC9"/>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14</a:t>
            </a:fld>
            <a:endParaRPr lang="en-US" altLang="en-US" sz="1400"/>
          </a:p>
        </p:txBody>
      </p:sp>
      <p:sp>
        <p:nvSpPr>
          <p:cNvPr id="4" name="Rectangle 2"/>
          <p:cNvSpPr>
            <a:spLocks noGrp="1" noChangeArrowheads="1"/>
          </p:cNvSpPr>
          <p:nvPr>
            <p:ph type="title"/>
          </p:nvPr>
        </p:nvSpPr>
        <p:spPr>
          <a:xfrm>
            <a:off x="457200" y="439753"/>
            <a:ext cx="8229600" cy="1143000"/>
          </a:xfrm>
          <a:ln>
            <a:solidFill>
              <a:schemeClr val="bg1"/>
            </a:solidFill>
          </a:ln>
        </p:spPr>
        <p:txBody>
          <a:bodyPr/>
          <a:lstStyle/>
          <a:p>
            <a:pPr eaLnBrk="1" hangingPunct="1"/>
            <a:r>
              <a:rPr lang="es-ES" sz="2400" smtClean="0"/>
              <a:t/>
            </a:r>
            <a:br>
              <a:rPr lang="es-ES" sz="2400" smtClean="0"/>
            </a:br>
            <a:r>
              <a:rPr lang="es-ES" sz="2400" smtClean="0"/>
              <a:t>QoS OFRECIDA POR EL PRESTADOR</a:t>
            </a:r>
            <a:r>
              <a:rPr lang="en-US" sz="1800" smtClean="0">
                <a:solidFill>
                  <a:srgbClr val="D9D9D9"/>
                </a:solidFill>
              </a:rPr>
              <a:t/>
            </a:r>
            <a:br>
              <a:rPr lang="en-US" sz="1800" smtClean="0">
                <a:solidFill>
                  <a:srgbClr val="D9D9D9"/>
                </a:solidFill>
              </a:rPr>
            </a:br>
            <a:endParaRPr lang="es-ES" sz="1800" smtClean="0">
              <a:solidFill>
                <a:srgbClr val="D9D9D9"/>
              </a:solidFill>
            </a:endParaRPr>
          </a:p>
        </p:txBody>
      </p:sp>
      <p:sp>
        <p:nvSpPr>
          <p:cNvPr id="5" name="Rectangle 3"/>
          <p:cNvSpPr txBox="1">
            <a:spLocks noChangeArrowheads="1"/>
          </p:cNvSpPr>
          <p:nvPr/>
        </p:nvSpPr>
        <p:spPr bwMode="auto">
          <a:xfrm>
            <a:off x="428596" y="1643050"/>
            <a:ext cx="8229600" cy="5715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68000" marR="0" lvl="0" indent="-468000" algn="just" defTabSz="914400" rtl="0" eaLnBrk="1" fontAlgn="base" latinLnBrk="0" hangingPunct="1">
              <a:lnSpc>
                <a:spcPct val="100000"/>
              </a:lnSpc>
              <a:spcBef>
                <a:spcPct val="0"/>
              </a:spcBef>
              <a:spcAft>
                <a:spcPct val="0"/>
              </a:spcAft>
              <a:buClr>
                <a:srgbClr val="037EC9"/>
              </a:buClr>
              <a:buSzPct val="75000"/>
              <a:buFont typeface="Wingdings" pitchFamily="2" charset="2"/>
              <a:buChar char="Ø"/>
              <a:tabLst/>
              <a:defRPr/>
            </a:pPr>
            <a:r>
              <a:rPr kumimoji="0" lang="es-ES" sz="1800" b="1" i="0" u="none" strike="noStrike" kern="0" cap="none" spc="0" normalizeH="0" baseline="0" noProof="0" dirty="0" smtClean="0">
                <a:ln>
                  <a:noFill/>
                </a:ln>
                <a:solidFill>
                  <a:schemeClr val="accent2">
                    <a:lumMod val="75000"/>
                  </a:schemeClr>
                </a:solidFill>
                <a:effectLst/>
                <a:uLnTx/>
                <a:uFillTx/>
                <a:latin typeface="+mn-lt"/>
                <a:ea typeface="+mn-ea"/>
                <a:cs typeface="+mn-cs"/>
              </a:rPr>
              <a:t>OBLIGACIÓN DE PRESENTACIÓN MENSUAL DE LOS PLANES, PRECIOS, CONDICIONES COMERCIALES Y PROMOCIONES DEL SERVICIO.</a:t>
            </a:r>
          </a:p>
          <a:p>
            <a:pPr marL="468000" marR="0" lvl="0" indent="-468000" algn="just" defTabSz="914400" rtl="0" eaLnBrk="1" fontAlgn="base" latinLnBrk="0" hangingPunct="1">
              <a:lnSpc>
                <a:spcPct val="100000"/>
              </a:lnSpc>
              <a:spcBef>
                <a:spcPct val="0"/>
              </a:spcBef>
              <a:spcAft>
                <a:spcPct val="0"/>
              </a:spcAft>
              <a:buClr>
                <a:srgbClr val="037EC9"/>
              </a:buClr>
              <a:buSzPct val="75000"/>
              <a:buFontTx/>
              <a:buNone/>
              <a:tabLst/>
              <a:defRPr/>
            </a:pPr>
            <a:endParaRPr kumimoji="0" lang="es-AR" sz="1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20000"/>
              </a:spcBef>
              <a:spcAft>
                <a:spcPct val="0"/>
              </a:spcAft>
              <a:buClrTx/>
              <a:buSzPct val="75000"/>
              <a:buFontTx/>
              <a:buBlip>
                <a:blip r:embed="rId3"/>
              </a:buBlip>
              <a:tabLst/>
              <a:defRPr/>
            </a:pPr>
            <a:endParaRPr kumimoji="0" lang="es-ES" sz="1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
        <p:nvSpPr>
          <p:cNvPr id="6" name="Rectangle 3"/>
          <p:cNvSpPr txBox="1">
            <a:spLocks noChangeArrowheads="1"/>
          </p:cNvSpPr>
          <p:nvPr/>
        </p:nvSpPr>
        <p:spPr bwMode="auto">
          <a:xfrm>
            <a:off x="500034" y="2643182"/>
            <a:ext cx="8229600" cy="608013"/>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b="1" kern="0" dirty="0">
                <a:solidFill>
                  <a:schemeClr val="accent2">
                    <a:lumMod val="75000"/>
                  </a:schemeClr>
                </a:solidFill>
                <a:latin typeface="+mn-lt"/>
                <a:cs typeface="+mn-cs"/>
              </a:rPr>
              <a:t>OBLIGACIÓN DE PRESENTACIÓN DEL ÁREA DE COBERTURA DEL SERVICIO A LOS USUARIOS Y AL ENTE REGULADOR.</a:t>
            </a:r>
          </a:p>
          <a:p>
            <a:pPr marL="342900" indent="20638" eaLnBrk="1" hangingPunct="1">
              <a:defRPr/>
            </a:pPr>
            <a:endParaRPr lang="es-ES" sz="1800" b="1" kern="0" dirty="0">
              <a:solidFill>
                <a:schemeClr val="accent2">
                  <a:lumMod val="75000"/>
                </a:schemeClr>
              </a:solidFill>
              <a:latin typeface="+mn-lt"/>
              <a:cs typeface="+mn-cs"/>
            </a:endParaRPr>
          </a:p>
          <a:p>
            <a:pPr marL="342900" indent="20638" eaLnBrk="1" hangingPunct="1">
              <a:defRPr/>
            </a:pPr>
            <a:endParaRPr lang="es-ES" sz="1800" b="1" kern="0" dirty="0">
              <a:solidFill>
                <a:schemeClr val="accent2">
                  <a:lumMod val="75000"/>
                </a:schemeClr>
              </a:solidFill>
              <a:latin typeface="+mn-lt"/>
              <a:cs typeface="+mn-cs"/>
            </a:endParaRPr>
          </a:p>
          <a:p>
            <a:pPr marL="342900" indent="20638" eaLnBrk="1" hangingPunct="1">
              <a:defRPr/>
            </a:pPr>
            <a:endParaRPr lang="es-ES" sz="1800" b="1" kern="0" dirty="0">
              <a:solidFill>
                <a:schemeClr val="accent2">
                  <a:lumMod val="75000"/>
                </a:schemeClr>
              </a:solidFill>
              <a:latin typeface="+mn-lt"/>
              <a:cs typeface="+mn-cs"/>
            </a:endParaRPr>
          </a:p>
          <a:p>
            <a:pPr marL="342900" indent="20638" eaLnBrk="1" hangingPunct="1">
              <a:spcBef>
                <a:spcPct val="20000"/>
              </a:spcBef>
              <a:buFontTx/>
              <a:buChar char="•"/>
              <a:defRPr/>
            </a:pPr>
            <a:endParaRPr lang="es-ES" sz="1800" b="1" kern="0" dirty="0">
              <a:solidFill>
                <a:schemeClr val="accent2">
                  <a:lumMod val="75000"/>
                </a:schemeClr>
              </a:solidFill>
              <a:latin typeface="+mn-lt"/>
              <a:cs typeface="+mn-cs"/>
            </a:endParaRPr>
          </a:p>
        </p:txBody>
      </p:sp>
      <p:sp>
        <p:nvSpPr>
          <p:cNvPr id="7" name="Rectangle 3"/>
          <p:cNvSpPr txBox="1">
            <a:spLocks noChangeArrowheads="1"/>
          </p:cNvSpPr>
          <p:nvPr/>
        </p:nvSpPr>
        <p:spPr bwMode="auto">
          <a:xfrm>
            <a:off x="500034" y="3714752"/>
            <a:ext cx="8229600" cy="320675"/>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b="1" kern="0" dirty="0">
                <a:solidFill>
                  <a:schemeClr val="accent2">
                    <a:lumMod val="75000"/>
                  </a:schemeClr>
                </a:solidFill>
                <a:latin typeface="+mn-lt"/>
                <a:cs typeface="+mn-cs"/>
              </a:rPr>
              <a:t>OBLIGACIÓN DE CONTAR CON CENTROS DE ATENCIÓN EN TODAS LAS ÁREAS DONDE PRESTEN SERVICIO.</a:t>
            </a:r>
          </a:p>
        </p:txBody>
      </p:sp>
      <p:sp>
        <p:nvSpPr>
          <p:cNvPr id="8" name="Rectangle 3"/>
          <p:cNvSpPr txBox="1">
            <a:spLocks noChangeArrowheads="1"/>
          </p:cNvSpPr>
          <p:nvPr/>
        </p:nvSpPr>
        <p:spPr bwMode="auto">
          <a:xfrm>
            <a:off x="428596" y="4572008"/>
            <a:ext cx="8229600" cy="679450"/>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b="1" kern="0" dirty="0">
                <a:solidFill>
                  <a:schemeClr val="accent2">
                    <a:lumMod val="75000"/>
                  </a:schemeClr>
                </a:solidFill>
              </a:rPr>
              <a:t>OBLIGACIÓN DE CONTAR CON LÍNEAS DE RECEPCIÓN DE RECLAMOS / CONSULTAS LAS CUALES DEBEN OPERAR LOS 365 DIAS</a:t>
            </a:r>
            <a:endParaRPr lang="es-ES" sz="1800" b="1" kern="0" dirty="0">
              <a:solidFill>
                <a:schemeClr val="accent2">
                  <a:lumMod val="75000"/>
                </a:schemeClr>
              </a:solidFill>
              <a:latin typeface="+mn-lt"/>
              <a:cs typeface="+mn-cs"/>
            </a:endParaRPr>
          </a:p>
        </p:txBody>
      </p:sp>
      <p:sp>
        <p:nvSpPr>
          <p:cNvPr id="9" name="Rectangle 3"/>
          <p:cNvSpPr txBox="1">
            <a:spLocks noChangeArrowheads="1"/>
          </p:cNvSpPr>
          <p:nvPr/>
        </p:nvSpPr>
        <p:spPr bwMode="auto">
          <a:xfrm>
            <a:off x="500034" y="5572140"/>
            <a:ext cx="8229600" cy="322262"/>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b="1" kern="0" dirty="0">
                <a:solidFill>
                  <a:schemeClr val="accent2">
                    <a:lumMod val="75000"/>
                  </a:schemeClr>
                </a:solidFill>
                <a:latin typeface="+mn-lt"/>
                <a:cs typeface="+mn-cs"/>
              </a:rPr>
              <a:t>CUMPLIMIENTO DE TIEMPO MÁXIMO PARA ATENCIÓN DE LLAMADAS.</a:t>
            </a:r>
          </a:p>
          <a:p>
            <a:pPr marL="342900" indent="20638" eaLnBrk="1" hangingPunct="1">
              <a:spcBef>
                <a:spcPct val="20000"/>
              </a:spcBef>
              <a:defRPr/>
            </a:pPr>
            <a:endParaRPr lang="es-ES" sz="1800" b="1" kern="0" dirty="0">
              <a:solidFill>
                <a:schemeClr val="accent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0.05"/>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ppt_w*0.05"/>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 calcmode="lin" valueType="num">
                                      <p:cBhvr>
                                        <p:cTn id="45" dur="500" fill="hold"/>
                                        <p:tgtEl>
                                          <p:spTgt spid="9"/>
                                        </p:tgtEl>
                                        <p:attrNameLst>
                                          <p:attrName>ppt_x</p:attrName>
                                        </p:attrNameLst>
                                      </p:cBhvr>
                                      <p:tavLst>
                                        <p:tav tm="0">
                                          <p:val>
                                            <p:strVal val="#ppt_x-.2"/>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15</a:t>
            </a:fld>
            <a:endParaRPr lang="en-US" altLang="en-US" sz="1400"/>
          </a:p>
        </p:txBody>
      </p:sp>
      <p:grpSp>
        <p:nvGrpSpPr>
          <p:cNvPr id="4" name="3 Grupo"/>
          <p:cNvGrpSpPr>
            <a:grpSpLocks/>
          </p:cNvGrpSpPr>
          <p:nvPr/>
        </p:nvGrpSpPr>
        <p:grpSpPr bwMode="auto">
          <a:xfrm>
            <a:off x="1116013" y="1628775"/>
            <a:ext cx="2954337" cy="2697163"/>
            <a:chOff x="3492500" y="3716338"/>
            <a:chExt cx="4248150" cy="1712912"/>
          </a:xfrm>
        </p:grpSpPr>
        <p:sp>
          <p:nvSpPr>
            <p:cNvPr id="5" name="Rectangle 19" descr="Diagonal hacia abajo oscura"/>
            <p:cNvSpPr>
              <a:spLocks noChangeArrowheads="1"/>
            </p:cNvSpPr>
            <p:nvPr/>
          </p:nvSpPr>
          <p:spPr bwMode="auto">
            <a:xfrm>
              <a:off x="3492500" y="3716338"/>
              <a:ext cx="4248150" cy="1712912"/>
            </a:xfrm>
            <a:prstGeom prst="rect">
              <a:avLst/>
            </a:prstGeom>
            <a:pattFill prst="dkDnDiag">
              <a:fgClr>
                <a:srgbClr val="0099CC"/>
              </a:fgClr>
              <a:bgClr>
                <a:schemeClr val="bg1"/>
              </a:bgClr>
            </a:pattFill>
            <a:ln w="9525">
              <a:noFill/>
              <a:miter lim="800000"/>
              <a:headEnd/>
              <a:tailEnd/>
            </a:ln>
          </p:spPr>
          <p:txBody>
            <a:bodyPr wrap="none" anchor="ctr"/>
            <a:lstStyle/>
            <a:p>
              <a:pPr eaLnBrk="1" hangingPunct="1"/>
              <a:endParaRPr lang="en-US"/>
            </a:p>
          </p:txBody>
        </p:sp>
        <p:sp>
          <p:nvSpPr>
            <p:cNvPr id="6" name="Text Box 18"/>
            <p:cNvSpPr txBox="1">
              <a:spLocks noChangeArrowheads="1"/>
            </p:cNvSpPr>
            <p:nvPr/>
          </p:nvSpPr>
          <p:spPr bwMode="auto">
            <a:xfrm>
              <a:off x="3516785" y="3725783"/>
              <a:ext cx="855508" cy="215033"/>
            </a:xfrm>
            <a:prstGeom prst="rect">
              <a:avLst/>
            </a:prstGeom>
            <a:noFill/>
            <a:ln w="9525">
              <a:noFill/>
              <a:miter lim="800000"/>
              <a:headEnd/>
              <a:tailEnd/>
            </a:ln>
          </p:spPr>
          <p:txBody>
            <a:bodyPr wrap="none">
              <a:spAutoFit/>
            </a:bodyPr>
            <a:lstStyle/>
            <a:p>
              <a:pPr eaLnBrk="1" hangingPunct="1"/>
              <a:r>
                <a:rPr lang="es-ES" sz="1600">
                  <a:solidFill>
                    <a:srgbClr val="037EC9"/>
                  </a:solidFill>
                </a:rPr>
                <a:t>QoE</a:t>
              </a:r>
            </a:p>
          </p:txBody>
        </p:sp>
      </p:grpSp>
      <p:sp>
        <p:nvSpPr>
          <p:cNvPr id="7" name="Rectangle 2"/>
          <p:cNvSpPr>
            <a:spLocks noGrp="1" noChangeArrowheads="1"/>
          </p:cNvSpPr>
          <p:nvPr>
            <p:ph type="title"/>
          </p:nvPr>
        </p:nvSpPr>
        <p:spPr>
          <a:xfrm>
            <a:off x="457200" y="274638"/>
            <a:ext cx="8229600" cy="1143000"/>
          </a:xfrm>
        </p:spPr>
        <p:txBody>
          <a:bodyPr/>
          <a:lstStyle/>
          <a:p>
            <a:pPr eaLnBrk="1" hangingPunct="1"/>
            <a:r>
              <a:rPr lang="es-ES" sz="2800" smtClean="0"/>
              <a:t/>
            </a:r>
            <a:br>
              <a:rPr lang="es-ES" sz="2800" smtClean="0"/>
            </a:br>
            <a:r>
              <a:rPr lang="es-ES" sz="2800" smtClean="0"/>
              <a:t>RECOMENDACIÓN UIT-T G.1000</a:t>
            </a:r>
            <a:r>
              <a:rPr lang="en-US" sz="2400" smtClean="0"/>
              <a:t/>
            </a:r>
            <a:br>
              <a:rPr lang="en-US" sz="2400" smtClean="0"/>
            </a:br>
            <a:endParaRPr lang="es-ES" sz="2400" smtClean="0"/>
          </a:p>
        </p:txBody>
      </p:sp>
      <p:sp>
        <p:nvSpPr>
          <p:cNvPr id="8" name="Rectangle 9"/>
          <p:cNvSpPr>
            <a:spLocks noChangeArrowheads="1"/>
          </p:cNvSpPr>
          <p:nvPr/>
        </p:nvSpPr>
        <p:spPr bwMode="auto">
          <a:xfrm>
            <a:off x="468313" y="1484313"/>
            <a:ext cx="8207375" cy="4537075"/>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9" name="8 Grupo"/>
          <p:cNvGrpSpPr>
            <a:grpSpLocks/>
          </p:cNvGrpSpPr>
          <p:nvPr/>
        </p:nvGrpSpPr>
        <p:grpSpPr bwMode="auto">
          <a:xfrm>
            <a:off x="1368425" y="1844675"/>
            <a:ext cx="6262688" cy="3455988"/>
            <a:chOff x="1368425" y="1844675"/>
            <a:chExt cx="6262688" cy="3455988"/>
          </a:xfrm>
        </p:grpSpPr>
        <p:sp>
          <p:nvSpPr>
            <p:cNvPr id="10" name="Line 17"/>
            <p:cNvSpPr>
              <a:spLocks noChangeShapeType="1"/>
            </p:cNvSpPr>
            <p:nvPr/>
          </p:nvSpPr>
          <p:spPr bwMode="auto">
            <a:xfrm>
              <a:off x="4427538" y="1844675"/>
              <a:ext cx="0" cy="3455988"/>
            </a:xfrm>
            <a:prstGeom prst="line">
              <a:avLst/>
            </a:prstGeom>
            <a:noFill/>
            <a:ln w="9525">
              <a:solidFill>
                <a:srgbClr val="037EC9"/>
              </a:solidFill>
              <a:prstDash val="dash"/>
              <a:round/>
              <a:headEnd/>
              <a:tailEnd/>
            </a:ln>
          </p:spPr>
          <p:txBody>
            <a:bodyPr/>
            <a:lstStyle/>
            <a:p>
              <a:endParaRPr lang="en-US"/>
            </a:p>
          </p:txBody>
        </p:sp>
        <p:grpSp>
          <p:nvGrpSpPr>
            <p:cNvPr id="11" name="22 Grupo"/>
            <p:cNvGrpSpPr>
              <a:grpSpLocks/>
            </p:cNvGrpSpPr>
            <p:nvPr/>
          </p:nvGrpSpPr>
          <p:grpSpPr bwMode="auto">
            <a:xfrm>
              <a:off x="1368425" y="1879600"/>
              <a:ext cx="6262688" cy="2917825"/>
              <a:chOff x="1368425" y="1879600"/>
              <a:chExt cx="6262688" cy="2917825"/>
            </a:xfrm>
          </p:grpSpPr>
          <p:sp>
            <p:nvSpPr>
              <p:cNvPr id="12" name="18 CuadroTexto"/>
              <p:cNvSpPr txBox="1">
                <a:spLocks noChangeArrowheads="1"/>
              </p:cNvSpPr>
              <p:nvPr/>
            </p:nvSpPr>
            <p:spPr bwMode="auto">
              <a:xfrm>
                <a:off x="1368425" y="1879600"/>
                <a:ext cx="2482850" cy="396875"/>
              </a:xfrm>
              <a:prstGeom prst="rect">
                <a:avLst/>
              </a:prstGeom>
              <a:noFill/>
              <a:ln w="9525">
                <a:noFill/>
                <a:miter lim="800000"/>
                <a:headEnd/>
                <a:tailEnd/>
              </a:ln>
            </p:spPr>
            <p:txBody>
              <a:bodyPr>
                <a:spAutoFit/>
              </a:bodyPr>
              <a:lstStyle/>
              <a:p>
                <a:pPr algn="ctr" eaLnBrk="1" hangingPunct="1"/>
                <a:r>
                  <a:rPr lang="es-ES" sz="2000" b="1">
                    <a:solidFill>
                      <a:srgbClr val="037EC9"/>
                    </a:solidFill>
                  </a:rPr>
                  <a:t>USUARIO</a:t>
                </a:r>
                <a:endParaRPr lang="en-US" sz="2000" b="1">
                  <a:solidFill>
                    <a:srgbClr val="037EC9"/>
                  </a:solidFill>
                </a:endParaRPr>
              </a:p>
            </p:txBody>
          </p:sp>
          <p:sp>
            <p:nvSpPr>
              <p:cNvPr id="13" name="18 CuadroTexto"/>
              <p:cNvSpPr txBox="1">
                <a:spLocks noChangeArrowheads="1"/>
              </p:cNvSpPr>
              <p:nvPr/>
            </p:nvSpPr>
            <p:spPr bwMode="auto">
              <a:xfrm>
                <a:off x="5148263" y="1916113"/>
                <a:ext cx="2482850" cy="396875"/>
              </a:xfrm>
              <a:prstGeom prst="rect">
                <a:avLst/>
              </a:prstGeom>
              <a:noFill/>
              <a:ln w="9525">
                <a:noFill/>
                <a:miter lim="800000"/>
                <a:headEnd/>
                <a:tailEnd/>
              </a:ln>
            </p:spPr>
            <p:txBody>
              <a:bodyPr>
                <a:spAutoFit/>
              </a:bodyPr>
              <a:lstStyle/>
              <a:p>
                <a:pPr algn="ctr" eaLnBrk="1" hangingPunct="1"/>
                <a:r>
                  <a:rPr lang="es-ES" sz="2000" b="1">
                    <a:solidFill>
                      <a:srgbClr val="037EC9"/>
                    </a:solidFill>
                  </a:rPr>
                  <a:t>PRESTADOR</a:t>
                </a:r>
                <a:endParaRPr lang="en-US" sz="2000" b="1">
                  <a:solidFill>
                    <a:srgbClr val="037EC9"/>
                  </a:solidFill>
                </a:endParaRPr>
              </a:p>
            </p:txBody>
          </p:sp>
          <p:grpSp>
            <p:nvGrpSpPr>
              <p:cNvPr id="14" name="21 Grupo"/>
              <p:cNvGrpSpPr>
                <a:grpSpLocks/>
              </p:cNvGrpSpPr>
              <p:nvPr/>
            </p:nvGrpSpPr>
            <p:grpSpPr bwMode="auto">
              <a:xfrm>
                <a:off x="1547813" y="2347913"/>
                <a:ext cx="5905500" cy="2449512"/>
                <a:chOff x="1547813" y="2347913"/>
                <a:chExt cx="5905500" cy="2449512"/>
              </a:xfrm>
            </p:grpSpPr>
            <p:sp>
              <p:nvSpPr>
                <p:cNvPr id="15" name="Rectangle 6"/>
                <p:cNvSpPr>
                  <a:spLocks noChangeArrowheads="1"/>
                </p:cNvSpPr>
                <p:nvPr/>
              </p:nvSpPr>
              <p:spPr bwMode="auto">
                <a:xfrm>
                  <a:off x="1547813" y="2347913"/>
                  <a:ext cx="2160587"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16" name="Text Box 7"/>
                <p:cNvSpPr txBox="1">
                  <a:spLocks noChangeArrowheads="1"/>
                </p:cNvSpPr>
                <p:nvPr/>
              </p:nvSpPr>
              <p:spPr bwMode="auto">
                <a:xfrm>
                  <a:off x="1763713" y="2347913"/>
                  <a:ext cx="1692275" cy="825500"/>
                </a:xfrm>
                <a:prstGeom prst="rect">
                  <a:avLst/>
                </a:prstGeom>
                <a:noFill/>
                <a:ln w="9525">
                  <a:noFill/>
                  <a:miter lim="800000"/>
                  <a:headEnd/>
                  <a:tailEnd/>
                </a:ln>
              </p:spPr>
              <p:txBody>
                <a:bodyPr wrap="none">
                  <a:spAutoFit/>
                </a:bodyPr>
                <a:lstStyle/>
                <a:p>
                  <a:pPr algn="ctr" eaLnBrk="1" hangingPunct="1"/>
                  <a:r>
                    <a:rPr lang="es-ES" sz="1600">
                      <a:solidFill>
                        <a:schemeClr val="bg1"/>
                      </a:solidFill>
                    </a:rPr>
                    <a:t>NECESIDADES </a:t>
                  </a:r>
                </a:p>
                <a:p>
                  <a:pPr algn="ctr" eaLnBrk="1" hangingPunct="1"/>
                  <a:r>
                    <a:rPr lang="es-ES" sz="1600">
                      <a:solidFill>
                        <a:schemeClr val="bg1"/>
                      </a:solidFill>
                    </a:rPr>
                    <a:t>DE</a:t>
                  </a:r>
                  <a:r>
                    <a:rPr lang="es-ES" sz="1600" b="1">
                      <a:solidFill>
                        <a:schemeClr val="bg1"/>
                      </a:solidFill>
                    </a:rPr>
                    <a:t> QoS</a:t>
                  </a:r>
                  <a:r>
                    <a:rPr lang="es-ES" sz="1600">
                      <a:solidFill>
                        <a:schemeClr val="bg1"/>
                      </a:solidFill>
                    </a:rPr>
                    <a:t> </a:t>
                  </a:r>
                </a:p>
                <a:p>
                  <a:pPr algn="ctr" eaLnBrk="1" hangingPunct="1"/>
                  <a:r>
                    <a:rPr lang="es-ES" sz="1600">
                      <a:solidFill>
                        <a:schemeClr val="bg1"/>
                      </a:solidFill>
                    </a:rPr>
                    <a:t>DEL USUARIO</a:t>
                  </a:r>
                </a:p>
              </p:txBody>
            </p:sp>
            <p:sp>
              <p:nvSpPr>
                <p:cNvPr id="17" name="Rectangle 11"/>
                <p:cNvSpPr>
                  <a:spLocks noChangeArrowheads="1"/>
                </p:cNvSpPr>
                <p:nvPr/>
              </p:nvSpPr>
              <p:spPr bwMode="auto">
                <a:xfrm>
                  <a:off x="5292725" y="2347913"/>
                  <a:ext cx="2160588"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18" name="Text Box 12"/>
                <p:cNvSpPr txBox="1">
                  <a:spLocks noChangeArrowheads="1"/>
                </p:cNvSpPr>
                <p:nvPr/>
              </p:nvSpPr>
              <p:spPr bwMode="auto">
                <a:xfrm>
                  <a:off x="5445125" y="2347913"/>
                  <a:ext cx="1706563"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r>
                    <a:rPr lang="es-ES" sz="1600">
                      <a:solidFill>
                        <a:schemeClr val="bg1"/>
                      </a:solidFill>
                    </a:rPr>
                    <a:t> OFRECIDA</a:t>
                  </a:r>
                </a:p>
                <a:p>
                  <a:pPr algn="ctr" eaLnBrk="1" hangingPunct="1"/>
                  <a:r>
                    <a:rPr lang="es-ES" sz="1600">
                      <a:solidFill>
                        <a:schemeClr val="bg1"/>
                      </a:solidFill>
                    </a:rPr>
                    <a:t>POR EL </a:t>
                  </a:r>
                </a:p>
                <a:p>
                  <a:pPr algn="ctr" eaLnBrk="1" hangingPunct="1"/>
                  <a:r>
                    <a:rPr lang="es-ES" sz="1600">
                      <a:solidFill>
                        <a:schemeClr val="bg1"/>
                      </a:solidFill>
                    </a:rPr>
                    <a:t>PRESTADOR</a:t>
                  </a:r>
                </a:p>
              </p:txBody>
            </p:sp>
            <p:sp>
              <p:nvSpPr>
                <p:cNvPr id="19" name="Rectangle 13"/>
                <p:cNvSpPr>
                  <a:spLocks noChangeArrowheads="1"/>
                </p:cNvSpPr>
                <p:nvPr/>
              </p:nvSpPr>
              <p:spPr bwMode="auto">
                <a:xfrm>
                  <a:off x="5292725" y="3932238"/>
                  <a:ext cx="2160588"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20" name="Rectangle 14"/>
                <p:cNvSpPr>
                  <a:spLocks noChangeArrowheads="1"/>
                </p:cNvSpPr>
                <p:nvPr/>
              </p:nvSpPr>
              <p:spPr bwMode="auto">
                <a:xfrm>
                  <a:off x="1547813" y="3932238"/>
                  <a:ext cx="2160587"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21" name="Text Box 15"/>
                <p:cNvSpPr txBox="1">
                  <a:spLocks noChangeArrowheads="1"/>
                </p:cNvSpPr>
                <p:nvPr/>
              </p:nvSpPr>
              <p:spPr bwMode="auto">
                <a:xfrm>
                  <a:off x="5503863" y="3932238"/>
                  <a:ext cx="1873250"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r>
                    <a:rPr lang="es-ES" sz="1600">
                      <a:solidFill>
                        <a:schemeClr val="bg1"/>
                      </a:solidFill>
                    </a:rPr>
                    <a:t> ALCANZADA</a:t>
                  </a:r>
                </a:p>
                <a:p>
                  <a:pPr algn="ctr" eaLnBrk="1" hangingPunct="1"/>
                  <a:r>
                    <a:rPr lang="es-ES" sz="1600">
                      <a:solidFill>
                        <a:schemeClr val="bg1"/>
                      </a:solidFill>
                    </a:rPr>
                    <a:t>POR EL </a:t>
                  </a:r>
                </a:p>
                <a:p>
                  <a:pPr algn="ctr" eaLnBrk="1" hangingPunct="1"/>
                  <a:r>
                    <a:rPr lang="es-ES" sz="1600">
                      <a:solidFill>
                        <a:schemeClr val="bg1"/>
                      </a:solidFill>
                    </a:rPr>
                    <a:t>PRESTADOR</a:t>
                  </a:r>
                </a:p>
              </p:txBody>
            </p:sp>
            <p:sp>
              <p:nvSpPr>
                <p:cNvPr id="22" name="Text Box 16"/>
                <p:cNvSpPr txBox="1">
                  <a:spLocks noChangeArrowheads="1"/>
                </p:cNvSpPr>
                <p:nvPr/>
              </p:nvSpPr>
              <p:spPr bwMode="auto">
                <a:xfrm>
                  <a:off x="1654175" y="3932238"/>
                  <a:ext cx="1909763"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p>
                <a:p>
                  <a:pPr algn="ctr" eaLnBrk="1" hangingPunct="1"/>
                  <a:r>
                    <a:rPr lang="es-ES" sz="1600">
                      <a:solidFill>
                        <a:schemeClr val="bg1"/>
                      </a:solidFill>
                    </a:rPr>
                    <a:t>PERCIBIDA </a:t>
                  </a:r>
                </a:p>
                <a:p>
                  <a:pPr algn="ctr" eaLnBrk="1" hangingPunct="1"/>
                  <a:r>
                    <a:rPr lang="es-ES" sz="1600">
                      <a:solidFill>
                        <a:schemeClr val="bg1"/>
                      </a:solidFill>
                    </a:rPr>
                    <a:t>POR EL USUARIO</a:t>
                  </a:r>
                </a:p>
              </p:txBody>
            </p:sp>
            <p:sp>
              <p:nvSpPr>
                <p:cNvPr id="23" name="AutoShape 24"/>
                <p:cNvSpPr>
                  <a:spLocks noChangeArrowheads="1"/>
                </p:cNvSpPr>
                <p:nvPr/>
              </p:nvSpPr>
              <p:spPr bwMode="auto">
                <a:xfrm>
                  <a:off x="3995738" y="26368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4" name="AutoShape 25"/>
                <p:cNvSpPr>
                  <a:spLocks noChangeArrowheads="1"/>
                </p:cNvSpPr>
                <p:nvPr/>
              </p:nvSpPr>
              <p:spPr bwMode="auto">
                <a:xfrm rot="10800000">
                  <a:off x="3995738" y="41481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5" name="AutoShape 27"/>
                <p:cNvSpPr>
                  <a:spLocks noChangeArrowheads="1"/>
                </p:cNvSpPr>
                <p:nvPr/>
              </p:nvSpPr>
              <p:spPr bwMode="auto">
                <a:xfrm rot="-5400000">
                  <a:off x="2266950"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6" name="AutoShape 28"/>
                <p:cNvSpPr>
                  <a:spLocks noChangeArrowheads="1"/>
                </p:cNvSpPr>
                <p:nvPr/>
              </p:nvSpPr>
              <p:spPr bwMode="auto">
                <a:xfrm rot="5400000">
                  <a:off x="6156325"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pPr eaLnBrk="1" hangingPunct="1"/>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16</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CALIDAD DE EXPERIENCIA QoE</a:t>
            </a:r>
          </a:p>
        </p:txBody>
      </p:sp>
      <p:sp>
        <p:nvSpPr>
          <p:cNvPr id="5" name="Rectangle 4"/>
          <p:cNvSpPr>
            <a:spLocks noChangeArrowheads="1"/>
          </p:cNvSpPr>
          <p:nvPr/>
        </p:nvSpPr>
        <p:spPr bwMode="auto">
          <a:xfrm>
            <a:off x="468313" y="1484313"/>
            <a:ext cx="8207375" cy="4608512"/>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6" name="5 Grupo"/>
          <p:cNvGrpSpPr>
            <a:grpSpLocks/>
          </p:cNvGrpSpPr>
          <p:nvPr/>
        </p:nvGrpSpPr>
        <p:grpSpPr bwMode="auto">
          <a:xfrm>
            <a:off x="1328738" y="3300424"/>
            <a:ext cx="1944687" cy="933450"/>
            <a:chOff x="1400791" y="3650060"/>
            <a:chExt cx="1944687" cy="933450"/>
          </a:xfrm>
        </p:grpSpPr>
        <p:sp>
          <p:nvSpPr>
            <p:cNvPr id="7" name="Rectangle 5"/>
            <p:cNvSpPr>
              <a:spLocks noChangeArrowheads="1"/>
            </p:cNvSpPr>
            <p:nvPr/>
          </p:nvSpPr>
          <p:spPr bwMode="auto">
            <a:xfrm>
              <a:off x="1400791" y="3650060"/>
              <a:ext cx="1944687" cy="933450"/>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8" name="Text Box 6"/>
            <p:cNvSpPr txBox="1">
              <a:spLocks noChangeArrowheads="1"/>
            </p:cNvSpPr>
            <p:nvPr/>
          </p:nvSpPr>
          <p:spPr bwMode="auto">
            <a:xfrm>
              <a:off x="1500781" y="3937395"/>
              <a:ext cx="1800493" cy="384721"/>
            </a:xfrm>
            <a:prstGeom prst="rect">
              <a:avLst/>
            </a:prstGeom>
            <a:noFill/>
            <a:ln w="9525">
              <a:noFill/>
              <a:miter lim="800000"/>
              <a:headEnd/>
              <a:tailEnd/>
            </a:ln>
          </p:spPr>
          <p:txBody>
            <a:bodyPr wrap="none">
              <a:spAutoFit/>
            </a:bodyPr>
            <a:lstStyle/>
            <a:p>
              <a:pPr algn="ctr" eaLnBrk="1" hangingPunct="1"/>
              <a:r>
                <a:rPr lang="es-AR" sz="1900" b="1" dirty="0">
                  <a:solidFill>
                    <a:schemeClr val="bg1"/>
                  </a:solidFill>
                </a:rPr>
                <a:t>ENCUESTAS</a:t>
              </a:r>
              <a:endParaRPr lang="es-ES" sz="1900" b="1" dirty="0">
                <a:solidFill>
                  <a:schemeClr val="bg1"/>
                </a:solidFill>
              </a:endParaRPr>
            </a:p>
          </p:txBody>
        </p:sp>
      </p:grpSp>
      <p:grpSp>
        <p:nvGrpSpPr>
          <p:cNvPr id="9" name="8 Grupo"/>
          <p:cNvGrpSpPr>
            <a:grpSpLocks/>
          </p:cNvGrpSpPr>
          <p:nvPr/>
        </p:nvGrpSpPr>
        <p:grpSpPr bwMode="auto">
          <a:xfrm>
            <a:off x="4143372" y="2286011"/>
            <a:ext cx="3643338" cy="790575"/>
            <a:chOff x="4214810" y="2636838"/>
            <a:chExt cx="3443570" cy="790575"/>
          </a:xfrm>
        </p:grpSpPr>
        <p:sp>
          <p:nvSpPr>
            <p:cNvPr id="10" name="Rectangle 7"/>
            <p:cNvSpPr>
              <a:spLocks noChangeArrowheads="1"/>
            </p:cNvSpPr>
            <p:nvPr/>
          </p:nvSpPr>
          <p:spPr bwMode="auto">
            <a:xfrm>
              <a:off x="4284663" y="2636838"/>
              <a:ext cx="3167062" cy="790575"/>
            </a:xfrm>
            <a:prstGeom prst="rect">
              <a:avLst/>
            </a:prstGeom>
            <a:noFill/>
            <a:ln w="12700">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11" name="Text Box 8"/>
            <p:cNvSpPr txBox="1">
              <a:spLocks noChangeArrowheads="1"/>
            </p:cNvSpPr>
            <p:nvPr/>
          </p:nvSpPr>
          <p:spPr bwMode="auto">
            <a:xfrm>
              <a:off x="4214810" y="2708257"/>
              <a:ext cx="3443570" cy="523220"/>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SERVICIO BÁSICO TELÉFÓNICO </a:t>
              </a:r>
            </a:p>
            <a:p>
              <a:pPr algn="ctr" eaLnBrk="1" hangingPunct="1"/>
              <a:r>
                <a:rPr lang="es-ES" sz="1400" b="1" dirty="0">
                  <a:solidFill>
                    <a:schemeClr val="accent2">
                      <a:lumMod val="75000"/>
                    </a:schemeClr>
                  </a:solidFill>
                </a:rPr>
                <a:t>(TELEFONÍA FIJA)</a:t>
              </a:r>
            </a:p>
          </p:txBody>
        </p:sp>
      </p:grpSp>
      <p:grpSp>
        <p:nvGrpSpPr>
          <p:cNvPr id="12" name="11 Grupo"/>
          <p:cNvGrpSpPr>
            <a:grpSpLocks/>
          </p:cNvGrpSpPr>
          <p:nvPr/>
        </p:nvGrpSpPr>
        <p:grpSpPr bwMode="auto">
          <a:xfrm>
            <a:off x="4213225" y="3221049"/>
            <a:ext cx="3359171" cy="790575"/>
            <a:chOff x="4284663" y="3571875"/>
            <a:chExt cx="3167062" cy="790575"/>
          </a:xfrm>
        </p:grpSpPr>
        <p:sp>
          <p:nvSpPr>
            <p:cNvPr id="13" name="Rectangle 9"/>
            <p:cNvSpPr>
              <a:spLocks noChangeArrowheads="1"/>
            </p:cNvSpPr>
            <p:nvPr/>
          </p:nvSpPr>
          <p:spPr bwMode="auto">
            <a:xfrm>
              <a:off x="4284663" y="3571875"/>
              <a:ext cx="3167062" cy="790575"/>
            </a:xfrm>
            <a:prstGeom prst="rect">
              <a:avLst/>
            </a:prstGeom>
            <a:noFill/>
            <a:ln w="38100">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14" name="Text Box 10"/>
            <p:cNvSpPr txBox="1">
              <a:spLocks noChangeArrowheads="1"/>
            </p:cNvSpPr>
            <p:nvPr/>
          </p:nvSpPr>
          <p:spPr bwMode="auto">
            <a:xfrm>
              <a:off x="4991626" y="3784997"/>
              <a:ext cx="2058576" cy="307777"/>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TELEFONÍA MÓVIL</a:t>
              </a:r>
            </a:p>
          </p:txBody>
        </p:sp>
      </p:grpSp>
      <p:grpSp>
        <p:nvGrpSpPr>
          <p:cNvPr id="15" name="14 Grupo"/>
          <p:cNvGrpSpPr>
            <a:grpSpLocks/>
          </p:cNvGrpSpPr>
          <p:nvPr/>
        </p:nvGrpSpPr>
        <p:grpSpPr bwMode="auto">
          <a:xfrm>
            <a:off x="3468688" y="2794011"/>
            <a:ext cx="504825" cy="1943100"/>
            <a:chOff x="3635375" y="3068638"/>
            <a:chExt cx="504825" cy="936625"/>
          </a:xfrm>
        </p:grpSpPr>
        <p:sp>
          <p:nvSpPr>
            <p:cNvPr id="16" name="Line 11"/>
            <p:cNvSpPr>
              <a:spLocks noChangeShapeType="1"/>
            </p:cNvSpPr>
            <p:nvPr/>
          </p:nvSpPr>
          <p:spPr bwMode="auto">
            <a:xfrm flipH="1">
              <a:off x="3635375" y="3068638"/>
              <a:ext cx="504825" cy="0"/>
            </a:xfrm>
            <a:prstGeom prst="line">
              <a:avLst/>
            </a:prstGeom>
            <a:noFill/>
            <a:ln w="19050">
              <a:solidFill>
                <a:srgbClr val="037EC9"/>
              </a:solidFill>
              <a:round/>
              <a:headEnd/>
              <a:tailEnd/>
            </a:ln>
          </p:spPr>
          <p:txBody>
            <a:bodyPr/>
            <a:lstStyle/>
            <a:p>
              <a:endParaRPr lang="en-US"/>
            </a:p>
          </p:txBody>
        </p:sp>
        <p:sp>
          <p:nvSpPr>
            <p:cNvPr id="17" name="Line 12"/>
            <p:cNvSpPr>
              <a:spLocks noChangeShapeType="1"/>
            </p:cNvSpPr>
            <p:nvPr/>
          </p:nvSpPr>
          <p:spPr bwMode="auto">
            <a:xfrm>
              <a:off x="3636963" y="3068638"/>
              <a:ext cx="0" cy="936625"/>
            </a:xfrm>
            <a:prstGeom prst="line">
              <a:avLst/>
            </a:prstGeom>
            <a:noFill/>
            <a:ln w="19050">
              <a:solidFill>
                <a:srgbClr val="037EC9"/>
              </a:solidFill>
              <a:round/>
              <a:headEnd/>
              <a:tailEnd/>
            </a:ln>
          </p:spPr>
          <p:txBody>
            <a:bodyPr/>
            <a:lstStyle/>
            <a:p>
              <a:endParaRPr lang="en-US"/>
            </a:p>
          </p:txBody>
        </p:sp>
        <p:sp>
          <p:nvSpPr>
            <p:cNvPr id="18" name="Line 13"/>
            <p:cNvSpPr>
              <a:spLocks noChangeShapeType="1"/>
            </p:cNvSpPr>
            <p:nvPr/>
          </p:nvSpPr>
          <p:spPr bwMode="auto">
            <a:xfrm>
              <a:off x="3635375" y="4005263"/>
              <a:ext cx="504825" cy="0"/>
            </a:xfrm>
            <a:prstGeom prst="line">
              <a:avLst/>
            </a:prstGeom>
            <a:noFill/>
            <a:ln w="19050">
              <a:solidFill>
                <a:srgbClr val="037EC9"/>
              </a:solidFill>
              <a:round/>
              <a:headEnd/>
              <a:tailEnd/>
            </a:ln>
          </p:spPr>
          <p:txBody>
            <a:bodyPr/>
            <a:lstStyle/>
            <a:p>
              <a:endParaRPr lang="en-US"/>
            </a:p>
          </p:txBody>
        </p:sp>
      </p:grpSp>
      <p:grpSp>
        <p:nvGrpSpPr>
          <p:cNvPr id="19" name="15 Grupo"/>
          <p:cNvGrpSpPr>
            <a:grpSpLocks/>
          </p:cNvGrpSpPr>
          <p:nvPr/>
        </p:nvGrpSpPr>
        <p:grpSpPr bwMode="auto">
          <a:xfrm>
            <a:off x="4205288" y="4210061"/>
            <a:ext cx="3367108" cy="790575"/>
            <a:chOff x="4284663" y="3571875"/>
            <a:chExt cx="3167062" cy="790575"/>
          </a:xfrm>
        </p:grpSpPr>
        <p:sp>
          <p:nvSpPr>
            <p:cNvPr id="20" name="Rectangle 9"/>
            <p:cNvSpPr>
              <a:spLocks noChangeArrowheads="1"/>
            </p:cNvSpPr>
            <p:nvPr/>
          </p:nvSpPr>
          <p:spPr bwMode="auto">
            <a:xfrm>
              <a:off x="4284663" y="3571875"/>
              <a:ext cx="3167062" cy="790575"/>
            </a:xfrm>
            <a:prstGeom prst="rect">
              <a:avLst/>
            </a:prstGeom>
            <a:noFill/>
            <a:ln w="12700">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21" name="Text Box 10"/>
            <p:cNvSpPr txBox="1">
              <a:spLocks noChangeArrowheads="1"/>
            </p:cNvSpPr>
            <p:nvPr/>
          </p:nvSpPr>
          <p:spPr bwMode="auto">
            <a:xfrm>
              <a:off x="5333735" y="3813273"/>
              <a:ext cx="1218603" cy="307777"/>
            </a:xfrm>
            <a:prstGeom prst="rect">
              <a:avLst/>
            </a:prstGeom>
            <a:noFill/>
            <a:ln w="9525">
              <a:noFill/>
              <a:miter lim="800000"/>
              <a:headEnd/>
              <a:tailEnd/>
            </a:ln>
          </p:spPr>
          <p:txBody>
            <a:bodyPr wrap="none">
              <a:spAutoFit/>
            </a:bodyPr>
            <a:lstStyle/>
            <a:p>
              <a:pPr algn="ctr" eaLnBrk="1" hangingPunct="1"/>
              <a:r>
                <a:rPr lang="es-ES" sz="1400" b="1" dirty="0">
                  <a:solidFill>
                    <a:schemeClr val="accent2">
                      <a:lumMod val="75000"/>
                    </a:schemeClr>
                  </a:solidFill>
                </a:rPr>
                <a:t>INTERNET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17</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CALIDAD DE EXPERIENCIA QoE</a:t>
            </a:r>
            <a:br>
              <a:rPr lang="es-ES" sz="2400" smtClean="0"/>
            </a:br>
            <a:r>
              <a:rPr lang="es-ES" sz="2400" smtClean="0"/>
              <a:t>ENCUESTAS</a:t>
            </a:r>
          </a:p>
        </p:txBody>
      </p:sp>
      <p:sp>
        <p:nvSpPr>
          <p:cNvPr id="5" name="Rectangle 4"/>
          <p:cNvSpPr>
            <a:spLocks noChangeArrowheads="1"/>
          </p:cNvSpPr>
          <p:nvPr/>
        </p:nvSpPr>
        <p:spPr bwMode="auto">
          <a:xfrm>
            <a:off x="468313" y="1484313"/>
            <a:ext cx="8207375" cy="4608512"/>
          </a:xfrm>
          <a:prstGeom prst="rect">
            <a:avLst/>
          </a:prstGeom>
          <a:noFill/>
          <a:ln w="6350">
            <a:solidFill>
              <a:srgbClr val="4D4D4D"/>
            </a:solidFill>
            <a:miter lim="800000"/>
            <a:headEnd/>
            <a:tailEnd/>
          </a:ln>
        </p:spPr>
        <p:txBody>
          <a:bodyPr wrap="none" anchor="ctr"/>
          <a:lstStyle/>
          <a:p>
            <a:pPr eaLnBrk="1" hangingPunct="1"/>
            <a:endParaRPr lang="en-US"/>
          </a:p>
        </p:txBody>
      </p:sp>
      <p:sp>
        <p:nvSpPr>
          <p:cNvPr id="6" name="Text Box 6"/>
          <p:cNvSpPr txBox="1">
            <a:spLocks noChangeArrowheads="1"/>
          </p:cNvSpPr>
          <p:nvPr/>
        </p:nvSpPr>
        <p:spPr bwMode="auto">
          <a:xfrm>
            <a:off x="1338263" y="3136900"/>
            <a:ext cx="1925637" cy="368300"/>
          </a:xfrm>
          <a:prstGeom prst="rect">
            <a:avLst/>
          </a:prstGeom>
          <a:noFill/>
          <a:ln w="9525">
            <a:noFill/>
            <a:miter lim="800000"/>
            <a:headEnd/>
            <a:tailEnd/>
          </a:ln>
        </p:spPr>
        <p:txBody>
          <a:bodyPr wrap="none">
            <a:spAutoFit/>
          </a:bodyPr>
          <a:lstStyle/>
          <a:p>
            <a:pPr algn="ctr" eaLnBrk="1" hangingPunct="1"/>
            <a:r>
              <a:rPr lang="es-AR" b="1">
                <a:solidFill>
                  <a:schemeClr val="bg1"/>
                </a:solidFill>
              </a:rPr>
              <a:t>METODOLOGÍA</a:t>
            </a:r>
            <a:endParaRPr lang="es-ES" b="1">
              <a:solidFill>
                <a:schemeClr val="bg1"/>
              </a:solidFill>
            </a:endParaRPr>
          </a:p>
        </p:txBody>
      </p:sp>
      <p:sp>
        <p:nvSpPr>
          <p:cNvPr id="7" name="Rectángulo 1"/>
          <p:cNvSpPr/>
          <p:nvPr/>
        </p:nvSpPr>
        <p:spPr>
          <a:xfrm>
            <a:off x="1116013" y="2171713"/>
            <a:ext cx="7343775" cy="1077218"/>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ea typeface="Times New Roman" panose="02020603050405020304" pitchFamily="18" charset="0"/>
                <a:cs typeface="Arial" panose="020B0604020202020204" pitchFamily="34" charset="0"/>
              </a:rPr>
              <a:t>CUANTITATIVA, BASADA EN LA IMPLEMENTACIÓN DE ENCUESTAS DE SATISFACCIÓN Y EXPECTATIVAS CON CONSTRUCCIÓN DE ÍNDICES DE SATISFACCIÓN PARA CADA SERVICIO RELEVADO.</a:t>
            </a:r>
            <a:endParaRPr lang="es-ES" sz="1600" b="1" dirty="0">
              <a:solidFill>
                <a:schemeClr val="accent2">
                  <a:lumMod val="75000"/>
                </a:schemeClr>
              </a:solidFill>
              <a:latin typeface="+mn-lt"/>
              <a:cs typeface="Arial" panose="020B0604020202020204" pitchFamily="34" charset="0"/>
            </a:endParaRPr>
          </a:p>
        </p:txBody>
      </p:sp>
      <p:sp>
        <p:nvSpPr>
          <p:cNvPr id="8" name="Rectángulo 2"/>
          <p:cNvSpPr/>
          <p:nvPr/>
        </p:nvSpPr>
        <p:spPr>
          <a:xfrm>
            <a:off x="1116013" y="3417901"/>
            <a:ext cx="7127875" cy="830997"/>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ea typeface="Times New Roman" panose="02020603050405020304" pitchFamily="18" charset="0"/>
                <a:cs typeface="Times New Roman" panose="02020603050405020304" pitchFamily="18" charset="0"/>
              </a:rPr>
              <a:t>REALIZA A TRAVÉS DE CUESTIONARIOS SEMIESTRUCTURADOS APLICADOS DE MANERA DOMICILIARIA O TELEFÓNICA</a:t>
            </a:r>
            <a:endParaRPr lang="es-ES" sz="1600" b="1" dirty="0">
              <a:solidFill>
                <a:schemeClr val="accent2">
                  <a:lumMod val="75000"/>
                </a:schemeClr>
              </a:solidFill>
              <a:latin typeface="+mn-lt"/>
            </a:endParaRPr>
          </a:p>
        </p:txBody>
      </p:sp>
      <p:sp>
        <p:nvSpPr>
          <p:cNvPr id="9" name="Rectángulo 3"/>
          <p:cNvSpPr/>
          <p:nvPr/>
        </p:nvSpPr>
        <p:spPr>
          <a:xfrm>
            <a:off x="1114425" y="4456126"/>
            <a:ext cx="7129463" cy="830262"/>
          </a:xfrm>
          <a:prstGeom prst="rect">
            <a:avLst/>
          </a:prstGeom>
        </p:spPr>
        <p:txBody>
          <a:bodyPr>
            <a:spAutoFit/>
          </a:bodyPr>
          <a:lstStyle/>
          <a:p>
            <a:pPr marL="285750" indent="-285750" algn="just" eaLnBrk="1" hangingPunct="1">
              <a:spcAft>
                <a:spcPts val="0"/>
              </a:spcAft>
              <a:buFont typeface="Wingdings" panose="05000000000000000000" pitchFamily="2" charset="2"/>
              <a:buChar char="Ø"/>
              <a:defRPr/>
            </a:pPr>
            <a:r>
              <a:rPr lang="es-ES" sz="1600" b="1" dirty="0">
                <a:solidFill>
                  <a:schemeClr val="accent2">
                    <a:lumMod val="75000"/>
                  </a:schemeClr>
                </a:solidFill>
                <a:latin typeface="+mn-lt"/>
                <a:ea typeface="Times New Roman" panose="02020603050405020304" pitchFamily="18" charset="0"/>
              </a:rPr>
              <a:t>EN CUANTO AL DISEÑO MUESTRAL, SI BIEN CON ESPECIFICIDADES EN CADA RELEVAMIENTO, EN TODOS LOS CASOS SE DISEÑAN MUESTRAS PROBABILÍSTICAS.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18</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CALIDAD DE EXPERIENCIA QoE</a:t>
            </a:r>
            <a:br>
              <a:rPr lang="es-ES" sz="2400" smtClean="0"/>
            </a:br>
            <a:r>
              <a:rPr lang="es-ES" sz="1800" smtClean="0"/>
              <a:t>LA CALIDAD PERCIBIDA DE LOS SERVICIOS DE VOZ, SMS Y DATOS</a:t>
            </a:r>
          </a:p>
        </p:txBody>
      </p:sp>
      <p:sp>
        <p:nvSpPr>
          <p:cNvPr id="5" name="Rectangle 4"/>
          <p:cNvSpPr>
            <a:spLocks noChangeArrowheads="1"/>
          </p:cNvSpPr>
          <p:nvPr/>
        </p:nvSpPr>
        <p:spPr bwMode="auto">
          <a:xfrm>
            <a:off x="468313" y="1484313"/>
            <a:ext cx="8207375" cy="4608512"/>
          </a:xfrm>
          <a:prstGeom prst="rect">
            <a:avLst/>
          </a:prstGeom>
          <a:noFill/>
          <a:ln w="6350">
            <a:solidFill>
              <a:srgbClr val="4D4D4D"/>
            </a:solidFill>
            <a:miter lim="800000"/>
            <a:headEnd/>
            <a:tailEnd/>
          </a:ln>
        </p:spPr>
        <p:txBody>
          <a:bodyPr wrap="none" anchor="ctr"/>
          <a:lstStyle/>
          <a:p>
            <a:pPr eaLnBrk="1" hangingPunct="1"/>
            <a:endParaRPr lang="en-US"/>
          </a:p>
        </p:txBody>
      </p:sp>
      <p:sp>
        <p:nvSpPr>
          <p:cNvPr id="6" name="Text Box 6"/>
          <p:cNvSpPr txBox="1">
            <a:spLocks noChangeArrowheads="1"/>
          </p:cNvSpPr>
          <p:nvPr/>
        </p:nvSpPr>
        <p:spPr bwMode="auto">
          <a:xfrm>
            <a:off x="1338263" y="3136900"/>
            <a:ext cx="1925637" cy="368300"/>
          </a:xfrm>
          <a:prstGeom prst="rect">
            <a:avLst/>
          </a:prstGeom>
          <a:noFill/>
          <a:ln w="9525">
            <a:noFill/>
            <a:miter lim="800000"/>
            <a:headEnd/>
            <a:tailEnd/>
          </a:ln>
        </p:spPr>
        <p:txBody>
          <a:bodyPr wrap="none">
            <a:spAutoFit/>
          </a:bodyPr>
          <a:lstStyle/>
          <a:p>
            <a:pPr algn="ctr" eaLnBrk="1" hangingPunct="1"/>
            <a:r>
              <a:rPr lang="es-AR" b="1">
                <a:solidFill>
                  <a:schemeClr val="bg1"/>
                </a:solidFill>
              </a:rPr>
              <a:t>METODOLOGÍA</a:t>
            </a:r>
            <a:endParaRPr lang="es-ES" b="1">
              <a:solidFill>
                <a:schemeClr val="bg1"/>
              </a:solidFill>
            </a:endParaRPr>
          </a:p>
        </p:txBody>
      </p:sp>
      <p:sp>
        <p:nvSpPr>
          <p:cNvPr id="7" name="Rectángulo 1"/>
          <p:cNvSpPr/>
          <p:nvPr/>
        </p:nvSpPr>
        <p:spPr>
          <a:xfrm>
            <a:off x="1071538" y="1643050"/>
            <a:ext cx="7345363" cy="1477328"/>
          </a:xfrm>
          <a:prstGeom prst="rect">
            <a:avLst/>
          </a:prstGeom>
        </p:spPr>
        <p:txBody>
          <a:bodyPr>
            <a:spAutoFit/>
          </a:bodyPr>
          <a:lstStyle/>
          <a:p>
            <a:pPr marL="285750" indent="-285750" eaLnBrk="1" hangingPunct="1">
              <a:buFont typeface="Wingdings" panose="05000000000000000000" pitchFamily="2" charset="2"/>
              <a:buChar char="Ø"/>
              <a:defRPr/>
            </a:pPr>
            <a:r>
              <a:rPr lang="es-ES" sz="1800" b="1" dirty="0">
                <a:solidFill>
                  <a:schemeClr val="accent2">
                    <a:lumMod val="75000"/>
                  </a:schemeClr>
                </a:solidFill>
                <a:latin typeface="+mn-lt"/>
              </a:rPr>
              <a:t>VOZ</a:t>
            </a:r>
            <a:br>
              <a:rPr lang="es-ES" sz="1800" b="1" dirty="0">
                <a:solidFill>
                  <a:schemeClr val="accent2">
                    <a:lumMod val="75000"/>
                  </a:schemeClr>
                </a:solidFill>
                <a:latin typeface="+mn-lt"/>
              </a:rPr>
            </a:br>
            <a:r>
              <a:rPr lang="es-ES" sz="1800" b="1" dirty="0">
                <a:solidFill>
                  <a:schemeClr val="accent2">
                    <a:lumMod val="75000"/>
                  </a:schemeClr>
                </a:solidFill>
                <a:latin typeface="+mn-lt"/>
              </a:rPr>
              <a:t>Cobertura</a:t>
            </a:r>
            <a:br>
              <a:rPr lang="es-ES" sz="1800" b="1" dirty="0">
                <a:solidFill>
                  <a:schemeClr val="accent2">
                    <a:lumMod val="75000"/>
                  </a:schemeClr>
                </a:solidFill>
                <a:latin typeface="+mn-lt"/>
              </a:rPr>
            </a:br>
            <a:r>
              <a:rPr lang="es-ES" sz="1800" b="1" dirty="0">
                <a:solidFill>
                  <a:schemeClr val="accent2">
                    <a:lumMod val="75000"/>
                  </a:schemeClr>
                </a:solidFill>
                <a:latin typeface="+mn-lt"/>
              </a:rPr>
              <a:t>Frecuencia con la que logra establecer una llamada</a:t>
            </a:r>
            <a:br>
              <a:rPr lang="es-ES" sz="1800" b="1" dirty="0">
                <a:solidFill>
                  <a:schemeClr val="accent2">
                    <a:lumMod val="75000"/>
                  </a:schemeClr>
                </a:solidFill>
                <a:latin typeface="+mn-lt"/>
              </a:rPr>
            </a:br>
            <a:r>
              <a:rPr lang="es-ES" sz="1800" b="1" dirty="0">
                <a:solidFill>
                  <a:schemeClr val="accent2">
                    <a:lumMod val="75000"/>
                  </a:schemeClr>
                </a:solidFill>
                <a:latin typeface="+mn-lt"/>
              </a:rPr>
              <a:t>Claridad de comunicación durante la llamada</a:t>
            </a:r>
            <a:br>
              <a:rPr lang="es-ES" sz="1800" b="1" dirty="0">
                <a:solidFill>
                  <a:schemeClr val="accent2">
                    <a:lumMod val="75000"/>
                  </a:schemeClr>
                </a:solidFill>
                <a:latin typeface="+mn-lt"/>
              </a:rPr>
            </a:br>
            <a:r>
              <a:rPr lang="es-ES" sz="1800" b="1" dirty="0">
                <a:solidFill>
                  <a:schemeClr val="accent2">
                    <a:lumMod val="75000"/>
                  </a:schemeClr>
                </a:solidFill>
                <a:latin typeface="+mn-lt"/>
              </a:rPr>
              <a:t>Continuidad de las llamadas</a:t>
            </a:r>
            <a:endParaRPr lang="es-ES" sz="1800" b="1" dirty="0">
              <a:solidFill>
                <a:schemeClr val="accent2">
                  <a:lumMod val="75000"/>
                </a:schemeClr>
              </a:solidFill>
              <a:latin typeface="+mn-lt"/>
              <a:cs typeface="Arial" panose="020B0604020202020204" pitchFamily="34" charset="0"/>
            </a:endParaRPr>
          </a:p>
        </p:txBody>
      </p:sp>
      <p:sp>
        <p:nvSpPr>
          <p:cNvPr id="8" name="Rectángulo 2"/>
          <p:cNvSpPr/>
          <p:nvPr/>
        </p:nvSpPr>
        <p:spPr>
          <a:xfrm>
            <a:off x="1071538" y="3214686"/>
            <a:ext cx="7129463" cy="923330"/>
          </a:xfrm>
          <a:prstGeom prst="rect">
            <a:avLst/>
          </a:prstGeom>
        </p:spPr>
        <p:txBody>
          <a:bodyPr>
            <a:spAutoFit/>
          </a:bodyPr>
          <a:lstStyle/>
          <a:p>
            <a:pPr marL="285750" indent="-285750" eaLnBrk="1" hangingPunct="1">
              <a:buFont typeface="Wingdings" panose="05000000000000000000" pitchFamily="2" charset="2"/>
              <a:buChar char="Ø"/>
              <a:defRPr/>
            </a:pPr>
            <a:r>
              <a:rPr lang="es-ES" sz="1800" b="1" dirty="0">
                <a:solidFill>
                  <a:schemeClr val="accent2">
                    <a:lumMod val="75000"/>
                  </a:schemeClr>
                </a:solidFill>
                <a:latin typeface="+mn-lt"/>
              </a:rPr>
              <a:t>SMS</a:t>
            </a:r>
            <a:br>
              <a:rPr lang="es-ES" sz="1800" b="1" dirty="0">
                <a:solidFill>
                  <a:schemeClr val="accent2">
                    <a:lumMod val="75000"/>
                  </a:schemeClr>
                </a:solidFill>
                <a:latin typeface="+mn-lt"/>
              </a:rPr>
            </a:br>
            <a:r>
              <a:rPr lang="es-ES" sz="1800" b="1" dirty="0">
                <a:solidFill>
                  <a:schemeClr val="accent2">
                    <a:lumMod val="75000"/>
                  </a:schemeClr>
                </a:solidFill>
                <a:latin typeface="+mn-lt"/>
              </a:rPr>
              <a:t>Los mensajes llegan a tiempo</a:t>
            </a:r>
            <a:br>
              <a:rPr lang="es-ES" sz="1800" b="1" dirty="0">
                <a:solidFill>
                  <a:schemeClr val="accent2">
                    <a:lumMod val="75000"/>
                  </a:schemeClr>
                </a:solidFill>
                <a:latin typeface="+mn-lt"/>
              </a:rPr>
            </a:br>
            <a:r>
              <a:rPr lang="es-ES" sz="1800" b="1" dirty="0">
                <a:solidFill>
                  <a:schemeClr val="accent2">
                    <a:lumMod val="75000"/>
                  </a:schemeClr>
                </a:solidFill>
                <a:latin typeface="+mn-lt"/>
              </a:rPr>
              <a:t>Los mensajes llegan a destino</a:t>
            </a:r>
          </a:p>
        </p:txBody>
      </p:sp>
      <p:sp>
        <p:nvSpPr>
          <p:cNvPr id="9" name="Rectángulo 3"/>
          <p:cNvSpPr/>
          <p:nvPr/>
        </p:nvSpPr>
        <p:spPr>
          <a:xfrm>
            <a:off x="1114425" y="4494228"/>
            <a:ext cx="7129463" cy="1200329"/>
          </a:xfrm>
          <a:prstGeom prst="rect">
            <a:avLst/>
          </a:prstGeom>
        </p:spPr>
        <p:txBody>
          <a:bodyPr>
            <a:spAutoFit/>
          </a:bodyPr>
          <a:lstStyle/>
          <a:p>
            <a:pPr marL="285750" indent="-285750" eaLnBrk="1" hangingPunct="1">
              <a:buFont typeface="Wingdings" panose="05000000000000000000" pitchFamily="2" charset="2"/>
              <a:buChar char="Ø"/>
              <a:defRPr/>
            </a:pPr>
            <a:r>
              <a:rPr lang="es-ES" sz="1800" b="1" dirty="0">
                <a:solidFill>
                  <a:schemeClr val="accent2">
                    <a:lumMod val="75000"/>
                  </a:schemeClr>
                </a:solidFill>
                <a:latin typeface="+mn-lt"/>
              </a:rPr>
              <a:t>DATOS</a:t>
            </a:r>
            <a:br>
              <a:rPr lang="es-ES" sz="1800" b="1" dirty="0">
                <a:solidFill>
                  <a:schemeClr val="accent2">
                    <a:lumMod val="75000"/>
                  </a:schemeClr>
                </a:solidFill>
                <a:latin typeface="+mn-lt"/>
              </a:rPr>
            </a:br>
            <a:r>
              <a:rPr lang="es-ES" sz="1800" b="1" dirty="0">
                <a:solidFill>
                  <a:schemeClr val="accent2">
                    <a:lumMod val="75000"/>
                  </a:schemeClr>
                </a:solidFill>
                <a:latin typeface="+mn-lt"/>
              </a:rPr>
              <a:t>Disponibilidad de la conexión</a:t>
            </a:r>
            <a:br>
              <a:rPr lang="es-ES" sz="1800" b="1" dirty="0">
                <a:solidFill>
                  <a:schemeClr val="accent2">
                    <a:lumMod val="75000"/>
                  </a:schemeClr>
                </a:solidFill>
                <a:latin typeface="+mn-lt"/>
              </a:rPr>
            </a:br>
            <a:r>
              <a:rPr lang="es-ES" sz="1800" b="1" dirty="0">
                <a:solidFill>
                  <a:schemeClr val="accent2">
                    <a:lumMod val="75000"/>
                  </a:schemeClr>
                </a:solidFill>
                <a:latin typeface="+mn-lt"/>
              </a:rPr>
              <a:t>Continuidad de la conexión</a:t>
            </a:r>
            <a:br>
              <a:rPr lang="es-ES" sz="1800" b="1" dirty="0">
                <a:solidFill>
                  <a:schemeClr val="accent2">
                    <a:lumMod val="75000"/>
                  </a:schemeClr>
                </a:solidFill>
                <a:latin typeface="+mn-lt"/>
              </a:rPr>
            </a:br>
            <a:r>
              <a:rPr lang="es-ES" sz="1800" b="1" dirty="0">
                <a:solidFill>
                  <a:schemeClr val="accent2">
                    <a:lumMod val="75000"/>
                  </a:schemeClr>
                </a:solidFill>
                <a:latin typeface="+mn-lt"/>
              </a:rPr>
              <a:t>Cumplimiento de la velocidad contratada</a:t>
            </a:r>
            <a:endParaRPr lang="es-ES" sz="1800" b="1" dirty="0">
              <a:solidFill>
                <a:schemeClr val="accent2">
                  <a:lumMod val="75000"/>
                </a:schemeClr>
              </a:solidFill>
              <a:latin typeface="+mn-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19</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CALIDAD DE EXPERIENCIA QoE</a:t>
            </a:r>
            <a:br>
              <a:rPr lang="es-ES" sz="2400" smtClean="0"/>
            </a:br>
            <a:r>
              <a:rPr lang="es-ES" sz="1800" smtClean="0"/>
              <a:t>LA CALIDAD PERCIBIDA DE LOS SERVICIOS DE VOZ, SMS Y DATOS</a:t>
            </a:r>
          </a:p>
        </p:txBody>
      </p:sp>
      <p:sp>
        <p:nvSpPr>
          <p:cNvPr id="5" name="Rectangle 4"/>
          <p:cNvSpPr>
            <a:spLocks noChangeArrowheads="1"/>
          </p:cNvSpPr>
          <p:nvPr/>
        </p:nvSpPr>
        <p:spPr bwMode="auto">
          <a:xfrm>
            <a:off x="468313" y="1357298"/>
            <a:ext cx="8207375" cy="4735527"/>
          </a:xfrm>
          <a:prstGeom prst="rect">
            <a:avLst/>
          </a:prstGeom>
          <a:noFill/>
          <a:ln w="6350">
            <a:solidFill>
              <a:srgbClr val="4D4D4D"/>
            </a:solidFill>
            <a:miter lim="800000"/>
            <a:headEnd/>
            <a:tailEnd/>
          </a:ln>
        </p:spPr>
        <p:txBody>
          <a:bodyPr wrap="none" anchor="ctr"/>
          <a:lstStyle/>
          <a:p>
            <a:pPr eaLnBrk="1" hangingPunct="1"/>
            <a:endParaRPr lang="en-US"/>
          </a:p>
        </p:txBody>
      </p:sp>
      <p:sp>
        <p:nvSpPr>
          <p:cNvPr id="6" name="Text Box 6"/>
          <p:cNvSpPr txBox="1">
            <a:spLocks noChangeArrowheads="1"/>
          </p:cNvSpPr>
          <p:nvPr/>
        </p:nvSpPr>
        <p:spPr bwMode="auto">
          <a:xfrm>
            <a:off x="1338263" y="3136900"/>
            <a:ext cx="1925637" cy="368300"/>
          </a:xfrm>
          <a:prstGeom prst="rect">
            <a:avLst/>
          </a:prstGeom>
          <a:noFill/>
          <a:ln w="9525">
            <a:noFill/>
            <a:miter lim="800000"/>
            <a:headEnd/>
            <a:tailEnd/>
          </a:ln>
        </p:spPr>
        <p:txBody>
          <a:bodyPr wrap="none">
            <a:spAutoFit/>
          </a:bodyPr>
          <a:lstStyle/>
          <a:p>
            <a:pPr algn="ctr" eaLnBrk="1" hangingPunct="1"/>
            <a:r>
              <a:rPr lang="es-AR" b="1">
                <a:solidFill>
                  <a:schemeClr val="bg1"/>
                </a:solidFill>
              </a:rPr>
              <a:t>METODOLOGÍA</a:t>
            </a:r>
            <a:endParaRPr lang="es-ES" b="1">
              <a:solidFill>
                <a:schemeClr val="bg1"/>
              </a:solidFill>
            </a:endParaRPr>
          </a:p>
        </p:txBody>
      </p:sp>
      <p:sp>
        <p:nvSpPr>
          <p:cNvPr id="7" name="Rectángulo 1"/>
          <p:cNvSpPr/>
          <p:nvPr/>
        </p:nvSpPr>
        <p:spPr>
          <a:xfrm>
            <a:off x="500034" y="1357298"/>
            <a:ext cx="7858125" cy="1322388"/>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rPr>
              <a:t>ATENCIÓN AL CLIENTE</a:t>
            </a:r>
            <a:br>
              <a:rPr lang="es-ES" sz="1600" b="1" dirty="0">
                <a:solidFill>
                  <a:schemeClr val="accent2">
                    <a:lumMod val="75000"/>
                  </a:schemeClr>
                </a:solidFill>
                <a:latin typeface="+mn-lt"/>
              </a:rPr>
            </a:br>
            <a:r>
              <a:rPr lang="es-ES" sz="1600" b="1" dirty="0">
                <a:solidFill>
                  <a:schemeClr val="accent2">
                    <a:lumMod val="75000"/>
                  </a:schemeClr>
                </a:solidFill>
                <a:latin typeface="+mn-lt"/>
              </a:rPr>
              <a:t>Claridad de la información brindada</a:t>
            </a:r>
            <a:br>
              <a:rPr lang="es-ES" sz="1600" b="1" dirty="0">
                <a:solidFill>
                  <a:schemeClr val="accent2">
                    <a:lumMod val="75000"/>
                  </a:schemeClr>
                </a:solidFill>
                <a:latin typeface="+mn-lt"/>
              </a:rPr>
            </a:br>
            <a:r>
              <a:rPr lang="es-ES" sz="1600" b="1" dirty="0">
                <a:solidFill>
                  <a:schemeClr val="accent2">
                    <a:lumMod val="75000"/>
                  </a:schemeClr>
                </a:solidFill>
                <a:latin typeface="+mn-lt"/>
              </a:rPr>
              <a:t>Tiempo de espera para ser atendido</a:t>
            </a:r>
            <a:br>
              <a:rPr lang="es-ES" sz="1600" b="1" dirty="0">
                <a:solidFill>
                  <a:schemeClr val="accent2">
                    <a:lumMod val="75000"/>
                  </a:schemeClr>
                </a:solidFill>
                <a:latin typeface="+mn-lt"/>
              </a:rPr>
            </a:br>
            <a:r>
              <a:rPr lang="es-ES" sz="1600" b="1" dirty="0">
                <a:solidFill>
                  <a:schemeClr val="accent2">
                    <a:lumMod val="75000"/>
                  </a:schemeClr>
                </a:solidFill>
                <a:latin typeface="+mn-lt"/>
              </a:rPr>
              <a:t>Amabilidad y cordialidad en el trato</a:t>
            </a:r>
            <a:br>
              <a:rPr lang="es-ES" sz="1600" b="1" dirty="0">
                <a:solidFill>
                  <a:schemeClr val="accent2">
                    <a:lumMod val="75000"/>
                  </a:schemeClr>
                </a:solidFill>
                <a:latin typeface="+mn-lt"/>
              </a:rPr>
            </a:br>
            <a:r>
              <a:rPr lang="es-ES" sz="1600" b="1" dirty="0">
                <a:solidFill>
                  <a:schemeClr val="accent2">
                    <a:lumMod val="75000"/>
                  </a:schemeClr>
                </a:solidFill>
                <a:latin typeface="+mn-lt"/>
              </a:rPr>
              <a:t>Capacidad técnica y profesional del personal</a:t>
            </a:r>
          </a:p>
        </p:txBody>
      </p:sp>
      <p:sp>
        <p:nvSpPr>
          <p:cNvPr id="8" name="Rectángulo 2"/>
          <p:cNvSpPr/>
          <p:nvPr/>
        </p:nvSpPr>
        <p:spPr>
          <a:xfrm>
            <a:off x="500034" y="2714620"/>
            <a:ext cx="7642225" cy="1354137"/>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rPr>
              <a:t>PLANES Y PROMOCIONES OFRECIDOS</a:t>
            </a:r>
            <a:br>
              <a:rPr lang="es-ES" sz="1600" b="1" dirty="0">
                <a:solidFill>
                  <a:schemeClr val="accent2">
                    <a:lumMod val="75000"/>
                  </a:schemeClr>
                </a:solidFill>
                <a:latin typeface="+mn-lt"/>
              </a:rPr>
            </a:br>
            <a:r>
              <a:rPr lang="es-ES" sz="1600" b="1" dirty="0">
                <a:solidFill>
                  <a:schemeClr val="accent2">
                    <a:lumMod val="75000"/>
                  </a:schemeClr>
                </a:solidFill>
                <a:latin typeface="+mn-lt"/>
              </a:rPr>
              <a:t>Cantidad de planes y promociones disponibles</a:t>
            </a:r>
            <a:br>
              <a:rPr lang="es-ES" sz="1600" b="1" dirty="0">
                <a:solidFill>
                  <a:schemeClr val="accent2">
                    <a:lumMod val="75000"/>
                  </a:schemeClr>
                </a:solidFill>
                <a:latin typeface="+mn-lt"/>
              </a:rPr>
            </a:br>
            <a:r>
              <a:rPr lang="es-ES" sz="1600" b="1" dirty="0">
                <a:solidFill>
                  <a:schemeClr val="accent2">
                    <a:lumMod val="75000"/>
                  </a:schemeClr>
                </a:solidFill>
                <a:latin typeface="+mn-lt"/>
              </a:rPr>
              <a:t>Claridad para informar sobre planes y promociones</a:t>
            </a:r>
            <a:br>
              <a:rPr lang="es-ES" sz="1600" b="1" dirty="0">
                <a:solidFill>
                  <a:schemeClr val="accent2">
                    <a:lumMod val="75000"/>
                  </a:schemeClr>
                </a:solidFill>
                <a:latin typeface="+mn-lt"/>
              </a:rPr>
            </a:br>
            <a:r>
              <a:rPr lang="es-ES" sz="1600" b="1" dirty="0">
                <a:solidFill>
                  <a:schemeClr val="accent2">
                    <a:lumMod val="75000"/>
                  </a:schemeClr>
                </a:solidFill>
                <a:latin typeface="+mn-lt"/>
              </a:rPr>
              <a:t>Cumplimiento respecto de los planes y promociones ofrecidos</a:t>
            </a:r>
            <a:br>
              <a:rPr lang="es-ES" sz="1600" b="1" dirty="0">
                <a:solidFill>
                  <a:schemeClr val="accent2">
                    <a:lumMod val="75000"/>
                  </a:schemeClr>
                </a:solidFill>
                <a:latin typeface="+mn-lt"/>
              </a:rPr>
            </a:br>
            <a:r>
              <a:rPr lang="es-ES" sz="1600" b="1" dirty="0">
                <a:solidFill>
                  <a:schemeClr val="accent2">
                    <a:lumMod val="75000"/>
                  </a:schemeClr>
                </a:solidFill>
                <a:latin typeface="+mn-lt"/>
              </a:rPr>
              <a:t>Facilidad para dar de baja un plan o promoción</a:t>
            </a:r>
          </a:p>
        </p:txBody>
      </p:sp>
      <p:sp>
        <p:nvSpPr>
          <p:cNvPr id="9" name="Rectángulo 3"/>
          <p:cNvSpPr/>
          <p:nvPr/>
        </p:nvSpPr>
        <p:spPr>
          <a:xfrm>
            <a:off x="571472" y="4143380"/>
            <a:ext cx="8135938" cy="1323439"/>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rPr>
              <a:t>FACTURACIÓN Y MEDIOS DE RECARGA DE CRÉDITO</a:t>
            </a:r>
            <a:br>
              <a:rPr lang="es-ES" sz="1600" b="1" dirty="0">
                <a:solidFill>
                  <a:schemeClr val="accent2">
                    <a:lumMod val="75000"/>
                  </a:schemeClr>
                </a:solidFill>
                <a:latin typeface="+mn-lt"/>
              </a:rPr>
            </a:br>
            <a:r>
              <a:rPr lang="es-ES" sz="1600" b="1" dirty="0">
                <a:solidFill>
                  <a:schemeClr val="accent2">
                    <a:lumMod val="75000"/>
                  </a:schemeClr>
                </a:solidFill>
                <a:latin typeface="+mn-lt"/>
              </a:rPr>
              <a:t>Variedad de medios disponibles para recarga de crédito (segmento prepago y mixto)</a:t>
            </a:r>
            <a:br>
              <a:rPr lang="es-ES" sz="1600" b="1" dirty="0">
                <a:solidFill>
                  <a:schemeClr val="accent2">
                    <a:lumMod val="75000"/>
                  </a:schemeClr>
                </a:solidFill>
                <a:latin typeface="+mn-lt"/>
              </a:rPr>
            </a:br>
            <a:r>
              <a:rPr lang="es-ES" sz="1600" b="1" dirty="0">
                <a:solidFill>
                  <a:schemeClr val="accent2">
                    <a:lumMod val="75000"/>
                  </a:schemeClr>
                </a:solidFill>
                <a:latin typeface="+mn-lt"/>
              </a:rPr>
              <a:t>Claridad y fiabilidad de la información contenida en la factura (segmento </a:t>
            </a:r>
            <a:r>
              <a:rPr lang="es-ES" sz="1600" b="1" dirty="0" err="1">
                <a:solidFill>
                  <a:schemeClr val="accent2">
                    <a:lumMod val="75000"/>
                  </a:schemeClr>
                </a:solidFill>
                <a:latin typeface="+mn-lt"/>
              </a:rPr>
              <a:t>pospago</a:t>
            </a:r>
            <a:r>
              <a:rPr lang="es-ES" sz="1600" b="1" dirty="0">
                <a:solidFill>
                  <a:schemeClr val="accent2">
                    <a:lumMod val="75000"/>
                  </a:schemeClr>
                </a:solidFill>
                <a:latin typeface="+mn-lt"/>
              </a:rPr>
              <a:t>)</a:t>
            </a:r>
            <a:endParaRPr lang="es-ES" sz="1600" b="1" dirty="0">
              <a:solidFill>
                <a:schemeClr val="accent2">
                  <a:lumMod val="75000"/>
                </a:schemeClr>
              </a:solidFill>
              <a:latin typeface="+mn-lt"/>
              <a:ea typeface="Times New Roman" panose="02020603050405020304" pitchFamily="18" charset="0"/>
            </a:endParaRPr>
          </a:p>
        </p:txBody>
      </p:sp>
      <p:sp>
        <p:nvSpPr>
          <p:cNvPr id="10" name="Rectángulo 7"/>
          <p:cNvSpPr/>
          <p:nvPr/>
        </p:nvSpPr>
        <p:spPr>
          <a:xfrm>
            <a:off x="500034" y="5500702"/>
            <a:ext cx="8137525" cy="584775"/>
          </a:xfrm>
          <a:prstGeom prst="rect">
            <a:avLst/>
          </a:prstGeom>
        </p:spPr>
        <p:txBody>
          <a:bodyPr>
            <a:spAutoFit/>
          </a:bodyPr>
          <a:lstStyle/>
          <a:p>
            <a:pPr marL="285750" indent="-285750" eaLnBrk="1" hangingPunct="1">
              <a:buFont typeface="Wingdings" panose="05000000000000000000" pitchFamily="2" charset="2"/>
              <a:buChar char="Ø"/>
              <a:defRPr/>
            </a:pPr>
            <a:r>
              <a:rPr lang="es-ES" sz="1600" b="1" dirty="0">
                <a:solidFill>
                  <a:schemeClr val="accent2">
                    <a:lumMod val="75000"/>
                  </a:schemeClr>
                </a:solidFill>
                <a:latin typeface="+mn-lt"/>
              </a:rPr>
              <a:t>RELACIÓN ENTRE EL PRECIO Y LA CALIDAD DEL SERVICIO RECIBIDO</a:t>
            </a:r>
            <a:endParaRPr lang="es-ES" sz="1600" b="1" dirty="0">
              <a:solidFill>
                <a:schemeClr val="accent2">
                  <a:lumMod val="75000"/>
                </a:schemeClr>
              </a:solidFill>
              <a:latin typeface="+mn-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altLang="en-US" sz="1400" smtClean="0"/>
              <a:t>Buenos Aires, Argentina, 24-25 July 2014</a:t>
            </a:r>
          </a:p>
        </p:txBody>
      </p:sp>
      <p:sp>
        <p:nvSpPr>
          <p:cNvPr id="11267" name="Slide Number Placeholder 4"/>
          <p:cNvSpPr>
            <a:spLocks noGrp="1"/>
          </p:cNvSpPr>
          <p:nvPr>
            <p:ph type="sldNum" sz="quarter" idx="11"/>
          </p:nvPr>
        </p:nvSpPr>
        <p:spPr>
          <a:noFill/>
        </p:spPr>
        <p:txBody>
          <a:bodyPr/>
          <a:lstStyle/>
          <a:p>
            <a:fld id="{026121DF-7E0E-432C-AEC3-B258ACFD680E}" type="slidenum">
              <a:rPr lang="en-US" altLang="en-US" sz="1400"/>
              <a:pPr/>
              <a:t>2</a:t>
            </a:fld>
            <a:endParaRPr lang="en-US" altLang="en-US" sz="1400"/>
          </a:p>
        </p:txBody>
      </p:sp>
      <p:sp>
        <p:nvSpPr>
          <p:cNvPr id="11268" name="Rectangle 2"/>
          <p:cNvSpPr>
            <a:spLocks noGrp="1" noChangeArrowheads="1"/>
          </p:cNvSpPr>
          <p:nvPr>
            <p:ph type="title"/>
          </p:nvPr>
        </p:nvSpPr>
        <p:spPr/>
        <p:txBody>
          <a:bodyPr/>
          <a:lstStyle/>
          <a:p>
            <a:r>
              <a:rPr lang="es-ES" dirty="0" smtClean="0"/>
              <a:t>RECOMENDACIÓN UIT-T E.800</a:t>
            </a:r>
            <a:endParaRPr lang="en-US" altLang="en-US" dirty="0" smtClean="0"/>
          </a:p>
        </p:txBody>
      </p:sp>
      <p:pic>
        <p:nvPicPr>
          <p:cNvPr id="8" name="Picture 2"/>
          <p:cNvPicPr>
            <a:picLocks noChangeAspect="1" noChangeArrowheads="1"/>
          </p:cNvPicPr>
          <p:nvPr/>
        </p:nvPicPr>
        <p:blipFill>
          <a:blip r:embed="rId3"/>
          <a:srcRect/>
          <a:stretch>
            <a:fillRect/>
          </a:stretch>
        </p:blipFill>
        <p:spPr bwMode="auto">
          <a:xfrm>
            <a:off x="1116013" y="3213100"/>
            <a:ext cx="6599237" cy="2303463"/>
          </a:xfrm>
          <a:prstGeom prst="rect">
            <a:avLst/>
          </a:prstGeom>
          <a:noFill/>
          <a:ln w="9525">
            <a:noFill/>
            <a:miter lim="800000"/>
            <a:headEnd/>
            <a:tailEnd/>
          </a:ln>
        </p:spPr>
      </p:pic>
      <p:sp>
        <p:nvSpPr>
          <p:cNvPr id="9" name="2 Marcador de contenido"/>
          <p:cNvSpPr txBox="1">
            <a:spLocks/>
          </p:cNvSpPr>
          <p:nvPr/>
        </p:nvSpPr>
        <p:spPr bwMode="auto">
          <a:xfrm>
            <a:off x="323850" y="1060450"/>
            <a:ext cx="8640763" cy="2152650"/>
          </a:xfrm>
          <a:prstGeom prst="rect">
            <a:avLst/>
          </a:prstGeom>
          <a:noFill/>
          <a:ln w="19050">
            <a:noFill/>
            <a:miter lim="800000"/>
            <a:headEnd/>
            <a:tailEnd/>
          </a:ln>
        </p:spPr>
        <p:txBody>
          <a:bodyPr/>
          <a:lstStyle/>
          <a:p>
            <a:pPr indent="-342900" algn="just">
              <a:spcBef>
                <a:spcPct val="20000"/>
              </a:spcBef>
              <a:defRPr/>
            </a:pPr>
            <a:r>
              <a:rPr lang="es-ES" sz="2800" b="1" dirty="0">
                <a:solidFill>
                  <a:schemeClr val="bg2"/>
                </a:solidFill>
                <a:latin typeface="+mj-lt"/>
                <a:ea typeface="+mj-ea"/>
                <a:cs typeface="+mj-cs"/>
              </a:rPr>
              <a:t>La QoS comprende tanto la calidad de funcionamiento de la red como la calidad de funcionamiento de elementos independientes de la red</a:t>
            </a:r>
            <a:r>
              <a:rPr lang="es-ES" sz="2800" kern="0" dirty="0">
                <a:solidFill>
                  <a:schemeClr val="bg2">
                    <a:lumMod val="60000"/>
                    <a:lumOff val="40000"/>
                  </a:schemeClr>
                </a:solidFill>
                <a:latin typeface="+mn-lt"/>
              </a:rPr>
              <a:t>.</a:t>
            </a:r>
            <a:endParaRPr lang="en-US" sz="2800" dirty="0">
              <a:solidFill>
                <a:schemeClr val="bg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20</a:t>
            </a:fld>
            <a:endParaRPr lang="en-US" altLang="en-US" sz="1400"/>
          </a:p>
        </p:txBody>
      </p:sp>
      <p:sp>
        <p:nvSpPr>
          <p:cNvPr id="4" name="Rectangle 2"/>
          <p:cNvSpPr>
            <a:spLocks noGrp="1" noChangeArrowheads="1"/>
          </p:cNvSpPr>
          <p:nvPr>
            <p:ph type="title"/>
          </p:nvPr>
        </p:nvSpPr>
        <p:spPr>
          <a:xfrm>
            <a:off x="457200" y="274638"/>
            <a:ext cx="8229600" cy="2368550"/>
          </a:xfrm>
        </p:spPr>
        <p:txBody>
          <a:bodyPr/>
          <a:lstStyle/>
          <a:p>
            <a:pPr eaLnBrk="1" hangingPunct="1"/>
            <a:r>
              <a:rPr lang="es-ES" sz="4400" b="1" smtClean="0"/>
              <a:t>CALIDAD DE SERVICIO </a:t>
            </a:r>
            <a:r>
              <a:rPr lang="es-ES" sz="4400" smtClean="0"/>
              <a:t/>
            </a:r>
            <a:br>
              <a:rPr lang="es-ES" sz="4400" smtClean="0"/>
            </a:br>
            <a:r>
              <a:rPr lang="es-ES" sz="3000" smtClean="0"/>
              <a:t>MARCO REGULATORIO</a:t>
            </a:r>
            <a:endParaRPr lang="en-US" sz="3000" smtClean="0"/>
          </a:p>
        </p:txBody>
      </p:sp>
      <p:sp>
        <p:nvSpPr>
          <p:cNvPr id="5" name="Rectangle 3"/>
          <p:cNvSpPr txBox="1">
            <a:spLocks noChangeArrowheads="1"/>
          </p:cNvSpPr>
          <p:nvPr/>
        </p:nvSpPr>
        <p:spPr bwMode="auto">
          <a:xfrm>
            <a:off x="468313" y="2714625"/>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Pct val="75000"/>
              <a:buFontTx/>
              <a:buNone/>
              <a:tabLst/>
              <a:defRPr/>
            </a:pPr>
            <a:endParaRPr kumimoji="0" lang="es-AR" sz="20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Pct val="75000"/>
              <a:buFontTx/>
              <a:buNone/>
              <a:tabLst/>
              <a:defRPr/>
            </a:pPr>
            <a:r>
              <a:rPr kumimoji="0" lang="es-AR" sz="2800" b="1" i="0" u="none" strike="noStrike" kern="0" cap="none" spc="0" normalizeH="0" baseline="0" noProof="0" dirty="0" smtClean="0">
                <a:ln>
                  <a:noFill/>
                </a:ln>
                <a:solidFill>
                  <a:schemeClr val="accent2">
                    <a:lumMod val="75000"/>
                  </a:schemeClr>
                </a:solidFill>
                <a:effectLst/>
                <a:uLnTx/>
                <a:uFillTx/>
                <a:latin typeface="+mn-lt"/>
                <a:ea typeface="+mn-ea"/>
                <a:cs typeface="+mn-cs"/>
              </a:rPr>
              <a:t>MUCHAS GRACIAS</a:t>
            </a:r>
          </a:p>
          <a:p>
            <a:pPr marL="342900" marR="0" lvl="0" indent="-342900" algn="ctr" defTabSz="914400" rtl="0" eaLnBrk="1" fontAlgn="base" latinLnBrk="0" hangingPunct="1">
              <a:lnSpc>
                <a:spcPct val="100000"/>
              </a:lnSpc>
              <a:spcBef>
                <a:spcPct val="20000"/>
              </a:spcBef>
              <a:spcAft>
                <a:spcPct val="0"/>
              </a:spcAft>
              <a:buClrTx/>
              <a:buSzPct val="75000"/>
              <a:buFontTx/>
              <a:buNone/>
              <a:tabLst/>
              <a:defRPr/>
            </a:pPr>
            <a:endParaRPr kumimoji="0" lang="es-AR" sz="28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endParaRPr kumimoji="0" lang="es-AR" sz="14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endParaRPr kumimoji="0" lang="es-AR" sz="14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r>
              <a:rPr kumimoji="0" lang="es-AR" sz="1200" b="1" i="0" u="none" strike="noStrike" kern="0" cap="none" spc="0" normalizeH="0" baseline="0" noProof="0" dirty="0" smtClean="0">
                <a:ln>
                  <a:noFill/>
                </a:ln>
                <a:solidFill>
                  <a:schemeClr val="accent2">
                    <a:lumMod val="75000"/>
                  </a:schemeClr>
                </a:solidFill>
                <a:effectLst/>
                <a:uLnTx/>
                <a:uFillTx/>
                <a:latin typeface="+mn-lt"/>
                <a:ea typeface="+mn-ea"/>
                <a:cs typeface="+mn-cs"/>
              </a:rPr>
              <a:t>ING. GUILLERMO MONTENEGRO (</a:t>
            </a:r>
            <a:r>
              <a:rPr kumimoji="0" lang="es-AR" sz="1200" b="1" i="0" u="none" strike="noStrike" kern="0" cap="none" spc="0" normalizeH="0" baseline="0" noProof="0" dirty="0" smtClean="0">
                <a:ln>
                  <a:noFill/>
                </a:ln>
                <a:solidFill>
                  <a:schemeClr val="accent2">
                    <a:lumMod val="75000"/>
                  </a:schemeClr>
                </a:solidFill>
                <a:effectLst/>
                <a:uLnTx/>
                <a:uFillTx/>
                <a:latin typeface="+mn-lt"/>
                <a:ea typeface="+mn-ea"/>
                <a:cs typeface="+mn-cs"/>
                <a:hlinkClick r:id="rId3"/>
              </a:rPr>
              <a:t>gmontenegro@cnc.gob.ar</a:t>
            </a:r>
            <a:r>
              <a:rPr kumimoji="0" lang="es-AR" sz="1200" b="1" i="0" u="none" strike="noStrike" kern="0" cap="none" spc="0" normalizeH="0" baseline="0" noProof="0" dirty="0" smtClean="0">
                <a:ln>
                  <a:noFill/>
                </a:ln>
                <a:solidFill>
                  <a:schemeClr val="accent2">
                    <a:lumMod val="75000"/>
                  </a:schemeClr>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r>
              <a:rPr kumimoji="0" lang="es-AR" sz="1200" b="1" i="0" u="none" strike="noStrike" kern="0" cap="none" spc="0" normalizeH="0" baseline="0" noProof="0" dirty="0" smtClean="0">
                <a:ln>
                  <a:noFill/>
                </a:ln>
                <a:solidFill>
                  <a:schemeClr val="accent2">
                    <a:lumMod val="75000"/>
                  </a:schemeClr>
                </a:solidFill>
                <a:effectLst/>
                <a:uLnTx/>
                <a:uFillTx/>
                <a:latin typeface="+mn-lt"/>
                <a:ea typeface="+mn-ea"/>
                <a:cs typeface="+mn-cs"/>
              </a:rPr>
              <a:t>GERENTE DE INGENIERÍA </a:t>
            </a:r>
          </a:p>
          <a:p>
            <a:pPr marL="342900" marR="0" lvl="0" indent="-342900" algn="l" defTabSz="914400" rtl="0" eaLnBrk="1" fontAlgn="base" latinLnBrk="0" hangingPunct="1">
              <a:lnSpc>
                <a:spcPct val="100000"/>
              </a:lnSpc>
              <a:spcBef>
                <a:spcPct val="0"/>
              </a:spcBef>
              <a:spcAft>
                <a:spcPct val="0"/>
              </a:spcAft>
              <a:buClrTx/>
              <a:buSzPct val="75000"/>
              <a:buFontTx/>
              <a:buNone/>
              <a:tabLst/>
              <a:defRPr/>
            </a:pPr>
            <a:r>
              <a:rPr kumimoji="0" lang="es-AR" sz="1600" b="1" i="0" u="none" strike="noStrike" kern="0" cap="none" spc="0" normalizeH="0" baseline="0" noProof="0" dirty="0" smtClean="0">
                <a:ln>
                  <a:noFill/>
                </a:ln>
                <a:solidFill>
                  <a:schemeClr val="accent2">
                    <a:lumMod val="75000"/>
                  </a:schemeClr>
                </a:solidFill>
                <a:effectLst/>
                <a:uLnTx/>
                <a:uFillTx/>
                <a:latin typeface="+mn-lt"/>
                <a:ea typeface="+mn-ea"/>
                <a:cs typeface="+mn-cs"/>
              </a:rPr>
              <a:t>COMISIÓN NACIONAL DE COMUNICACIONES</a:t>
            </a: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r>
              <a:rPr kumimoji="0" lang="es-AR" sz="1100" b="1" i="0" u="none" strike="noStrike" kern="0" cap="none" spc="0" normalizeH="0" baseline="0" noProof="0" dirty="0" smtClean="0">
                <a:ln>
                  <a:noFill/>
                </a:ln>
                <a:solidFill>
                  <a:schemeClr val="accent2">
                    <a:lumMod val="75000"/>
                  </a:schemeClr>
                </a:solidFill>
                <a:effectLst/>
                <a:uLnTx/>
                <a:uFillTx/>
                <a:latin typeface="+mn-lt"/>
                <a:ea typeface="+mn-ea"/>
                <a:cs typeface="+mn-cs"/>
              </a:rPr>
              <a:t>Perú 103 5º piso - Ciudad Autónoma de Buenos Aires – República Argentina </a:t>
            </a:r>
          </a:p>
          <a:p>
            <a:pPr marL="342900" marR="0" lvl="0" indent="-342900" algn="l" defTabSz="914400" rtl="0" eaLnBrk="1" fontAlgn="base" latinLnBrk="0" hangingPunct="1">
              <a:lnSpc>
                <a:spcPct val="100000"/>
              </a:lnSpc>
              <a:spcBef>
                <a:spcPct val="20000"/>
              </a:spcBef>
              <a:spcAft>
                <a:spcPct val="0"/>
              </a:spcAft>
              <a:buClrTx/>
              <a:buSzPct val="75000"/>
              <a:buFontTx/>
              <a:buNone/>
              <a:tabLst/>
              <a:defRPr/>
            </a:pPr>
            <a:endParaRPr kumimoji="0" lang="es-ES" sz="16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21</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714488"/>
            <a:ext cx="7072312"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Reclamos de Usuarios (IRU)</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357450"/>
            <a:ext cx="8001000" cy="1569660"/>
          </a:xfrm>
          <a:prstGeom prst="rect">
            <a:avLst/>
          </a:prstGeom>
          <a:noFill/>
          <a:ln w="9525">
            <a:noFill/>
            <a:miter lim="800000"/>
            <a:headEnd/>
            <a:tailEnd/>
          </a:ln>
        </p:spPr>
        <p:txBody>
          <a:bodyPr>
            <a:spAutoFit/>
          </a:bodyPr>
          <a:lstStyle/>
          <a:p>
            <a:pPr algn="just" eaLnBrk="1" hangingPunct="1"/>
            <a:r>
              <a:rPr lang="es-ES" sz="1600" b="1" dirty="0">
                <a:solidFill>
                  <a:schemeClr val="accent2">
                    <a:lumMod val="75000"/>
                  </a:schemeClr>
                </a:solidFill>
              </a:rPr>
              <a:t>Es la relación entre la cantidad total de reclamos realizados por Usuarios ante el Prestador dentro de un Período Considerado (PC), independientemente del medio utilizado para efectuarlo, de la resolución y/o razonabilidad del mismo, y la cantidad total de accesos operativos, contabilizada en el último día del Período Considerado.</a:t>
            </a:r>
            <a:endParaRPr lang="en-US" sz="1600" b="1" dirty="0">
              <a:solidFill>
                <a:schemeClr val="accent2">
                  <a:lumMod val="75000"/>
                </a:schemeClr>
              </a:solidFill>
            </a:endParaRPr>
          </a:p>
        </p:txBody>
      </p:sp>
      <p:pic>
        <p:nvPicPr>
          <p:cNvPr id="8" name="Picture 2" descr="http://www.infoleg.gob.ar/infolegInternet/anexos/215000-219999/216915/res5-1.jpg"/>
          <p:cNvPicPr>
            <a:picLocks noChangeAspect="1" noChangeArrowheads="1"/>
          </p:cNvPicPr>
          <p:nvPr/>
        </p:nvPicPr>
        <p:blipFill>
          <a:blip r:embed="rId3"/>
          <a:srcRect/>
          <a:stretch>
            <a:fillRect/>
          </a:stretch>
        </p:blipFill>
        <p:spPr bwMode="auto">
          <a:xfrm>
            <a:off x="2214563" y="4000513"/>
            <a:ext cx="4889500" cy="1214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22</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571625"/>
            <a:ext cx="7072312"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Reiteración de Reclamos (IRR)</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000250"/>
            <a:ext cx="8001000" cy="1323975"/>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la relación entre la cantidad de Usuarios que han realizado más de un reclamo ante el Prestador dentro del Período Considerado, independientemente del medio utilizado para efectuarlo, de la resolución (favorable o no) del mismo, y la cantidad total de Usuarios que han realizado reclamos ante el Prestador durante el mismo período. </a:t>
            </a:r>
            <a:endParaRPr lang="en-US" sz="1600" dirty="0">
              <a:solidFill>
                <a:schemeClr val="accent2">
                  <a:lumMod val="75000"/>
                </a:schemeClr>
              </a:solidFill>
            </a:endParaRPr>
          </a:p>
        </p:txBody>
      </p:sp>
      <p:pic>
        <p:nvPicPr>
          <p:cNvPr id="8" name="Picture 9" descr="C:\Documents and Settings\strabuchi\Escritorio\res5-2.jpg"/>
          <p:cNvPicPr>
            <a:picLocks noChangeAspect="1" noChangeArrowheads="1"/>
          </p:cNvPicPr>
          <p:nvPr/>
        </p:nvPicPr>
        <p:blipFill>
          <a:blip r:embed="rId3"/>
          <a:srcRect/>
          <a:stretch>
            <a:fillRect/>
          </a:stretch>
        </p:blipFill>
        <p:spPr bwMode="auto">
          <a:xfrm>
            <a:off x="1928813" y="3786188"/>
            <a:ext cx="5586412"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23</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357158" y="1500174"/>
            <a:ext cx="8715436" cy="384721"/>
          </a:xfrm>
          <a:prstGeom prst="rect">
            <a:avLst/>
          </a:prstGeom>
          <a:noFill/>
          <a:ln w="9525">
            <a:noFill/>
            <a:miter lim="800000"/>
            <a:headEnd/>
            <a:tailEnd/>
          </a:ln>
        </p:spPr>
        <p:txBody>
          <a:bodyPr wrap="square">
            <a:spAutoFit/>
          </a:bodyPr>
          <a:lstStyle/>
          <a:p>
            <a:pPr eaLnBrk="1" hangingPunct="1"/>
            <a:r>
              <a:rPr lang="es-ES" sz="1800" b="1" dirty="0">
                <a:solidFill>
                  <a:schemeClr val="accent2">
                    <a:lumMod val="75000"/>
                  </a:schemeClr>
                </a:solidFill>
              </a:rPr>
              <a:t>Indicador</a:t>
            </a:r>
            <a:r>
              <a:rPr lang="es-ES" sz="1900" b="1" dirty="0">
                <a:solidFill>
                  <a:schemeClr val="accent2">
                    <a:lumMod val="75000"/>
                  </a:schemeClr>
                </a:solidFill>
              </a:rPr>
              <a:t> de Reclamos ante la Autoridad de Aplicación (IRAA)</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000250"/>
            <a:ext cx="8001000" cy="1569660"/>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la relación entre la cantidad de Usuarios que han realizado reclamos ante la Autoridad de Aplicación, referidos a un determinado Prestador, dentro del Período Considerado, independientemente del medio utilizado para efectuarlo, de la resolución (favorable o no) del mismo, y la cantidad total de Usuarios que han realizado reclamos ante dicho Prestador en el Período Inmediato Anterior al PC.</a:t>
            </a:r>
            <a:endParaRPr lang="en-US" sz="1600" dirty="0">
              <a:solidFill>
                <a:schemeClr val="accent2">
                  <a:lumMod val="75000"/>
                </a:schemeClr>
              </a:solidFill>
            </a:endParaRPr>
          </a:p>
        </p:txBody>
      </p:sp>
      <p:pic>
        <p:nvPicPr>
          <p:cNvPr id="8" name="Picture 2" descr="C:\Documents and Settings\strabuchi\Escritorio\res5-3.jpg"/>
          <p:cNvPicPr>
            <a:picLocks noChangeAspect="1" noChangeArrowheads="1"/>
          </p:cNvPicPr>
          <p:nvPr/>
        </p:nvPicPr>
        <p:blipFill>
          <a:blip r:embed="rId3"/>
          <a:srcRect/>
          <a:stretch>
            <a:fillRect/>
          </a:stretch>
        </p:blipFill>
        <p:spPr bwMode="auto">
          <a:xfrm>
            <a:off x="2071688" y="3714767"/>
            <a:ext cx="5224462"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24</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4 Rectángulo"/>
          <p:cNvSpPr>
            <a:spLocks noChangeArrowheads="1"/>
          </p:cNvSpPr>
          <p:nvPr/>
        </p:nvSpPr>
        <p:spPr bwMode="auto">
          <a:xfrm>
            <a:off x="571472" y="1571625"/>
            <a:ext cx="7786742" cy="677108"/>
          </a:xfrm>
          <a:prstGeom prst="rect">
            <a:avLst/>
          </a:prstGeom>
          <a:noFill/>
          <a:ln w="9525">
            <a:noFill/>
            <a:miter lim="800000"/>
            <a:headEnd/>
            <a:tailEnd/>
          </a:ln>
        </p:spPr>
        <p:txBody>
          <a:bodyPr wrap="square">
            <a:spAutoFit/>
          </a:bodyPr>
          <a:lstStyle/>
          <a:p>
            <a:pPr eaLnBrk="1" hangingPunct="1"/>
            <a:r>
              <a:rPr lang="es-ES" sz="1900" b="1" dirty="0">
                <a:solidFill>
                  <a:schemeClr val="accent2">
                    <a:lumMod val="75000"/>
                  </a:schemeClr>
                </a:solidFill>
              </a:rPr>
              <a:t>Indicador de Respuesta del Operador para Atención al </a:t>
            </a:r>
            <a:r>
              <a:rPr lang="es-ES" sz="1900" b="1" dirty="0" smtClean="0">
                <a:solidFill>
                  <a:schemeClr val="accent2">
                    <a:lumMod val="75000"/>
                  </a:schemeClr>
                </a:solidFill>
              </a:rPr>
              <a:t>Usuario (IROAU</a:t>
            </a:r>
            <a:r>
              <a:rPr lang="es-ES" sz="1900" b="1" dirty="0">
                <a:solidFill>
                  <a:schemeClr val="accent2">
                    <a:lumMod val="75000"/>
                  </a:schemeClr>
                </a:solidFill>
              </a:rPr>
              <a:t>)</a:t>
            </a:r>
            <a:endParaRPr lang="en-US" sz="1900" dirty="0">
              <a:solidFill>
                <a:schemeClr val="accent2">
                  <a:lumMod val="75000"/>
                </a:schemeClr>
              </a:solidFill>
            </a:endParaRPr>
          </a:p>
        </p:txBody>
      </p:sp>
      <p:sp>
        <p:nvSpPr>
          <p:cNvPr id="6" name="5 Rectángulo"/>
          <p:cNvSpPr>
            <a:spLocks noChangeArrowheads="1"/>
          </p:cNvSpPr>
          <p:nvPr/>
        </p:nvSpPr>
        <p:spPr bwMode="auto">
          <a:xfrm>
            <a:off x="642938" y="2500306"/>
            <a:ext cx="8001000" cy="830263"/>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la relación entre la cantidad de llamadas atendidas por un operador humano dentro de los TREINTA (30) segundos de requerida esa opción, y la cantidad total de requerimientos de atención efectuados.</a:t>
            </a:r>
            <a:endParaRPr lang="en-US" sz="1600" dirty="0">
              <a:solidFill>
                <a:schemeClr val="accent2">
                  <a:lumMod val="75000"/>
                </a:schemeClr>
              </a:solidFill>
            </a:endParaRPr>
          </a:p>
        </p:txBody>
      </p:sp>
      <p:pic>
        <p:nvPicPr>
          <p:cNvPr id="7" name="Picture 2" descr="C:\Documents and Settings\strabuchi\Escritorio\res5-4.jpg"/>
          <p:cNvPicPr>
            <a:picLocks noChangeAspect="1" noChangeArrowheads="1"/>
          </p:cNvPicPr>
          <p:nvPr/>
        </p:nvPicPr>
        <p:blipFill>
          <a:blip r:embed="rId3"/>
          <a:srcRect/>
          <a:stretch>
            <a:fillRect/>
          </a:stretch>
        </p:blipFill>
        <p:spPr bwMode="auto">
          <a:xfrm>
            <a:off x="1919288" y="3786181"/>
            <a:ext cx="5724525"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05"/>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 calcmode="lin" valueType="num">
                                      <p:cBhvr>
                                        <p:cTn id="19" dur="500" fill="hold"/>
                                        <p:tgtEl>
                                          <p:spTgt spid="7"/>
                                        </p:tgtEl>
                                        <p:attrNameLst>
                                          <p:attrName>ppt_x</p:attrName>
                                        </p:attrNameLst>
                                      </p:cBhvr>
                                      <p:tavLst>
                                        <p:tav tm="0">
                                          <p:val>
                                            <p:strVal val="#ppt_x-.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25</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571625"/>
            <a:ext cx="8215312" cy="677108"/>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Reclamos sobre Saldos de Cuentas Prepagas (IRSCP)</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386029"/>
            <a:ext cx="8001000" cy="1077218"/>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la relación entre el número total de reclamos sobre el Saldo de Cuentas Prepagas, independientemente del medio utilizado para efectuarlo, de la resolución (favorable o no) del mismo, y el número total de accesos que operen en la modalidad prepaga.</a:t>
            </a:r>
            <a:endParaRPr lang="en-US" sz="1600" dirty="0">
              <a:solidFill>
                <a:schemeClr val="accent2">
                  <a:lumMod val="75000"/>
                </a:schemeClr>
              </a:solidFill>
            </a:endParaRPr>
          </a:p>
        </p:txBody>
      </p:sp>
      <p:pic>
        <p:nvPicPr>
          <p:cNvPr id="8" name="Picture 2" descr="C:\Documents and Settings\strabuchi\Escritorio\res5-5.jpg"/>
          <p:cNvPicPr>
            <a:picLocks noChangeAspect="1" noChangeArrowheads="1"/>
          </p:cNvPicPr>
          <p:nvPr/>
        </p:nvPicPr>
        <p:blipFill>
          <a:blip r:embed="rId3"/>
          <a:srcRect/>
          <a:stretch>
            <a:fillRect/>
          </a:stretch>
        </p:blipFill>
        <p:spPr bwMode="auto">
          <a:xfrm>
            <a:off x="2171700" y="3671904"/>
            <a:ext cx="4900613"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26</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571625"/>
            <a:ext cx="8215312"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Reclamos sobre Facturación (IRF)</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000250"/>
            <a:ext cx="8001000" cy="1323439"/>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la relación entre el número total de reclamos por Facturación, independientemente del medio utilizado para efectuarlo, de la fecha de emisión de la factura (se tendrá en cuenta la fecha del reclamo más allá del período reclamado), de la resolución (favorable o no) del mismo, y el número total de Facturas Emitidas en ese período.</a:t>
            </a:r>
            <a:endParaRPr lang="en-US" sz="1600" dirty="0">
              <a:solidFill>
                <a:schemeClr val="accent2">
                  <a:lumMod val="75000"/>
                </a:schemeClr>
              </a:solidFill>
            </a:endParaRPr>
          </a:p>
        </p:txBody>
      </p:sp>
      <p:pic>
        <p:nvPicPr>
          <p:cNvPr id="8" name="Picture 2" descr="C:\Documents and Settings\strabuchi\Escritorio\res5-6.jpg"/>
          <p:cNvPicPr>
            <a:picLocks noChangeAspect="1" noChangeArrowheads="1"/>
          </p:cNvPicPr>
          <p:nvPr/>
        </p:nvPicPr>
        <p:blipFill>
          <a:blip r:embed="rId3"/>
          <a:srcRect/>
          <a:stretch>
            <a:fillRect/>
          </a:stretch>
        </p:blipFill>
        <p:spPr bwMode="auto">
          <a:xfrm>
            <a:off x="2214563" y="3286125"/>
            <a:ext cx="4024312" cy="262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27</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SATISFACCIÓN DEL USUARIO</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428736"/>
            <a:ext cx="8215312" cy="677108"/>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Demora en la Operatividad del Servicio Solicitado (IDOSS)</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144701"/>
            <a:ext cx="8001000" cy="1570038"/>
          </a:xfrm>
          <a:prstGeom prst="rect">
            <a:avLst/>
          </a:prstGeom>
          <a:noFill/>
          <a:ln w="9525">
            <a:noFill/>
            <a:miter lim="800000"/>
            <a:headEnd/>
            <a:tailEnd/>
          </a:ln>
        </p:spPr>
        <p:txBody>
          <a:bodyPr>
            <a:spAutoFit/>
          </a:bodyPr>
          <a:lstStyle/>
          <a:p>
            <a:pPr algn="just" eaLnBrk="1" hangingPunct="1"/>
            <a:r>
              <a:rPr lang="es-ES" sz="1600" dirty="0">
                <a:solidFill>
                  <a:schemeClr val="accent2">
                    <a:lumMod val="75000"/>
                  </a:schemeClr>
                </a:solidFill>
              </a:rPr>
              <a:t>Es define como el lapso existente entre la solicitud del servicio, por parte de un Usuario, y la efectiva accesibilidad al mismo. </a:t>
            </a:r>
          </a:p>
          <a:p>
            <a:pPr algn="just" eaLnBrk="1" hangingPunct="1"/>
            <a:r>
              <a:rPr lang="es-ES" sz="1600" dirty="0">
                <a:solidFill>
                  <a:schemeClr val="accent2">
                    <a:lumMod val="75000"/>
                  </a:schemeClr>
                </a:solidFill>
              </a:rPr>
              <a:t/>
            </a:r>
            <a:br>
              <a:rPr lang="es-ES" sz="1600" dirty="0">
                <a:solidFill>
                  <a:schemeClr val="accent2">
                    <a:lumMod val="75000"/>
                  </a:schemeClr>
                </a:solidFill>
              </a:rPr>
            </a:br>
            <a:r>
              <a:rPr lang="es-ES" sz="1600" dirty="0">
                <a:solidFill>
                  <a:schemeClr val="accent2">
                    <a:lumMod val="75000"/>
                  </a:schemeClr>
                </a:solidFill>
              </a:rPr>
              <a:t>Para obtener el indicador se deberá tener en cuenta la cantidad de solicitudes resueltas dentro del Tiempo Máximo de Instalación (TMI) y las solicitudes ingresadas, dentro del Período Considerado</a:t>
            </a:r>
            <a:endParaRPr lang="en-US" sz="1600" dirty="0">
              <a:solidFill>
                <a:schemeClr val="accent2">
                  <a:lumMod val="75000"/>
                </a:schemeClr>
              </a:solidFill>
            </a:endParaRPr>
          </a:p>
        </p:txBody>
      </p:sp>
      <p:pic>
        <p:nvPicPr>
          <p:cNvPr id="8" name="Picture 2" descr="C:\Documents and Settings\strabuchi\Escritorio\res5-7.jpg"/>
          <p:cNvPicPr>
            <a:picLocks noChangeAspect="1" noChangeArrowheads="1"/>
          </p:cNvPicPr>
          <p:nvPr/>
        </p:nvPicPr>
        <p:blipFill>
          <a:blip r:embed="rId3"/>
          <a:srcRect/>
          <a:stretch>
            <a:fillRect/>
          </a:stretch>
        </p:blipFill>
        <p:spPr bwMode="auto">
          <a:xfrm>
            <a:off x="2143125" y="3857625"/>
            <a:ext cx="5214938" cy="1963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28</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OPERATIVIDAD DE LA RED</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571625"/>
            <a:ext cx="8215312"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Accesibilidad del Servicio (AS)</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000250"/>
            <a:ext cx="8001000" cy="1938338"/>
          </a:xfrm>
          <a:prstGeom prst="rect">
            <a:avLst/>
          </a:prstGeom>
          <a:noFill/>
          <a:ln w="9525">
            <a:noFill/>
            <a:miter lim="800000"/>
            <a:headEnd/>
            <a:tailEnd/>
          </a:ln>
        </p:spPr>
        <p:txBody>
          <a:bodyPr>
            <a:spAutoFit/>
          </a:bodyPr>
          <a:lstStyle/>
          <a:p>
            <a:pPr algn="just" eaLnBrk="1" hangingPunct="1"/>
            <a:r>
              <a:rPr lang="es-ES" sz="1500" dirty="0">
                <a:solidFill>
                  <a:schemeClr val="accent2">
                    <a:lumMod val="75000"/>
                  </a:schemeClr>
                </a:solidFill>
              </a:rPr>
              <a:t>Este indicador se obtiene a través de la Tasa de Asignación de Recursos (TAR), la que  se define como la relación porcentual entre la cantidad de asignaciones exitosas de los recursos necesarios para gestionar la comunicación y la cantidad total de tentativas de asignación de recursos realizadas. Las mediciones se deberán realizar de forma diaria y en la Hora de Tráfico Pico.</a:t>
            </a:r>
          </a:p>
          <a:p>
            <a:pPr algn="just" eaLnBrk="1" hangingPunct="1"/>
            <a:endParaRPr lang="es-ES" sz="1500" dirty="0">
              <a:solidFill>
                <a:schemeClr val="accent2">
                  <a:lumMod val="75000"/>
                </a:schemeClr>
              </a:solidFill>
            </a:endParaRPr>
          </a:p>
          <a:p>
            <a:pPr algn="just" eaLnBrk="1" hangingPunct="1"/>
            <a:r>
              <a:rPr lang="es-ES" sz="1500" dirty="0">
                <a:solidFill>
                  <a:schemeClr val="accent2">
                    <a:lumMod val="75000"/>
                  </a:schemeClr>
                </a:solidFill>
              </a:rPr>
              <a:t>Para obtener el indicador se deberá tener en cuenta la sumatoria mensual de los valores diarios de acuerdo a la siguiente expresión: </a:t>
            </a:r>
          </a:p>
        </p:txBody>
      </p:sp>
      <p:sp>
        <p:nvSpPr>
          <p:cNvPr id="8" name="7 Rectángulo"/>
          <p:cNvSpPr>
            <a:spLocks noChangeArrowheads="1"/>
          </p:cNvSpPr>
          <p:nvPr/>
        </p:nvSpPr>
        <p:spPr bwMode="auto">
          <a:xfrm>
            <a:off x="928688" y="4071938"/>
            <a:ext cx="3339376" cy="338554"/>
          </a:xfrm>
          <a:prstGeom prst="rect">
            <a:avLst/>
          </a:prstGeom>
          <a:noFill/>
          <a:ln w="9525">
            <a:noFill/>
            <a:miter lim="800000"/>
            <a:headEnd/>
            <a:tailEnd/>
          </a:ln>
        </p:spPr>
        <p:txBody>
          <a:bodyPr wrap="none">
            <a:spAutoFit/>
          </a:bodyPr>
          <a:lstStyle/>
          <a:p>
            <a:pPr eaLnBrk="1" hangingPunct="1"/>
            <a:r>
              <a:rPr lang="es-ES" sz="1600" dirty="0">
                <a:solidFill>
                  <a:schemeClr val="accent2">
                    <a:lumMod val="75000"/>
                  </a:schemeClr>
                </a:solidFill>
              </a:rPr>
              <a:t>REDES DE ACCESOS MÓVILES</a:t>
            </a:r>
            <a:endParaRPr lang="en-US" sz="1600" dirty="0">
              <a:solidFill>
                <a:schemeClr val="accent2">
                  <a:lumMod val="75000"/>
                </a:schemeClr>
              </a:solidFill>
            </a:endParaRPr>
          </a:p>
        </p:txBody>
      </p:sp>
      <p:sp>
        <p:nvSpPr>
          <p:cNvPr id="9" name="8 Rectángulo"/>
          <p:cNvSpPr>
            <a:spLocks noChangeArrowheads="1"/>
          </p:cNvSpPr>
          <p:nvPr/>
        </p:nvSpPr>
        <p:spPr bwMode="auto">
          <a:xfrm>
            <a:off x="5143500" y="4071938"/>
            <a:ext cx="2993127" cy="338554"/>
          </a:xfrm>
          <a:prstGeom prst="rect">
            <a:avLst/>
          </a:prstGeom>
          <a:noFill/>
          <a:ln w="9525">
            <a:noFill/>
            <a:miter lim="800000"/>
            <a:headEnd/>
            <a:tailEnd/>
          </a:ln>
        </p:spPr>
        <p:txBody>
          <a:bodyPr wrap="none">
            <a:spAutoFit/>
          </a:bodyPr>
          <a:lstStyle/>
          <a:p>
            <a:pPr eaLnBrk="1" hangingPunct="1"/>
            <a:r>
              <a:rPr lang="es-ES" sz="1600" dirty="0">
                <a:solidFill>
                  <a:schemeClr val="accent2">
                    <a:lumMod val="75000"/>
                  </a:schemeClr>
                </a:solidFill>
              </a:rPr>
              <a:t>REDES DE ACCESOS FIJOS</a:t>
            </a:r>
            <a:endParaRPr lang="en-US" sz="1600" dirty="0">
              <a:solidFill>
                <a:schemeClr val="accent2">
                  <a:lumMod val="75000"/>
                </a:schemeClr>
              </a:solidFill>
            </a:endParaRPr>
          </a:p>
        </p:txBody>
      </p:sp>
      <p:pic>
        <p:nvPicPr>
          <p:cNvPr id="10" name="Picture 2" descr="C:\Documents and Settings\strabuchi\Escritorio\res5-8.jpg"/>
          <p:cNvPicPr>
            <a:picLocks noChangeAspect="1" noChangeArrowheads="1"/>
          </p:cNvPicPr>
          <p:nvPr/>
        </p:nvPicPr>
        <p:blipFill>
          <a:blip r:embed="rId3"/>
          <a:srcRect/>
          <a:stretch>
            <a:fillRect/>
          </a:stretch>
        </p:blipFill>
        <p:spPr bwMode="auto">
          <a:xfrm>
            <a:off x="1071563" y="4786313"/>
            <a:ext cx="2632075" cy="714375"/>
          </a:xfrm>
          <a:prstGeom prst="rect">
            <a:avLst/>
          </a:prstGeom>
          <a:noFill/>
          <a:ln w="9525">
            <a:noFill/>
            <a:miter lim="800000"/>
            <a:headEnd/>
            <a:tailEnd/>
          </a:ln>
        </p:spPr>
      </p:pic>
      <p:pic>
        <p:nvPicPr>
          <p:cNvPr id="11" name="Picture 3" descr="C:\Documents and Settings\strabuchi\Escritorio\res5-9.jpg"/>
          <p:cNvPicPr>
            <a:picLocks noChangeAspect="1" noChangeArrowheads="1"/>
          </p:cNvPicPr>
          <p:nvPr/>
        </p:nvPicPr>
        <p:blipFill>
          <a:blip r:embed="rId4"/>
          <a:srcRect/>
          <a:stretch>
            <a:fillRect/>
          </a:stretch>
        </p:blipFill>
        <p:spPr bwMode="auto">
          <a:xfrm>
            <a:off x="5000625" y="4429125"/>
            <a:ext cx="3786188" cy="1671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strVal val="#ppt_w*0.05"/>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ppt_w*0.05"/>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anim calcmode="lin" valueType="num">
                                      <p:cBhvr>
                                        <p:cTn id="40" dur="500" fill="hold"/>
                                        <p:tgtEl>
                                          <p:spTgt spid="11"/>
                                        </p:tgtEl>
                                        <p:attrNameLst>
                                          <p:attrName>ppt_x</p:attrName>
                                        </p:attrNameLst>
                                      </p:cBhvr>
                                      <p:tavLst>
                                        <p:tav tm="0">
                                          <p:val>
                                            <p:strVal val="#ppt_x-.2"/>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29</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2400" smtClean="0"/>
              <a:t>INDICADORES RELACIONADOS CON LA OPERATIVIDAD DE LA RED</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500063" y="1571625"/>
            <a:ext cx="8215312"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Indicador de Retenibilidad del Servicio (RS)</a:t>
            </a:r>
            <a:endParaRPr lang="en-US" sz="1900" dirty="0">
              <a:solidFill>
                <a:schemeClr val="accent2">
                  <a:lumMod val="75000"/>
                </a:schemeClr>
              </a:solidFill>
            </a:endParaRPr>
          </a:p>
        </p:txBody>
      </p:sp>
      <p:sp>
        <p:nvSpPr>
          <p:cNvPr id="7" name="6 Rectángulo"/>
          <p:cNvSpPr>
            <a:spLocks noChangeArrowheads="1"/>
          </p:cNvSpPr>
          <p:nvPr/>
        </p:nvSpPr>
        <p:spPr bwMode="auto">
          <a:xfrm>
            <a:off x="642938" y="2000250"/>
            <a:ext cx="8001000" cy="2169825"/>
          </a:xfrm>
          <a:prstGeom prst="rect">
            <a:avLst/>
          </a:prstGeom>
          <a:noFill/>
          <a:ln w="9525">
            <a:noFill/>
            <a:miter lim="800000"/>
            <a:headEnd/>
            <a:tailEnd/>
          </a:ln>
        </p:spPr>
        <p:txBody>
          <a:bodyPr>
            <a:spAutoFit/>
          </a:bodyPr>
          <a:lstStyle/>
          <a:p>
            <a:pPr algn="just" eaLnBrk="1" hangingPunct="1"/>
            <a:r>
              <a:rPr lang="es-ES" sz="1500" dirty="0">
                <a:solidFill>
                  <a:schemeClr val="accent2">
                    <a:lumMod val="75000"/>
                  </a:schemeClr>
                </a:solidFill>
              </a:rPr>
              <a:t>Este indicador se obtiene a través de la Tasa de Corte (TC) se define como la relación porcentual entre la cantidad de recursos asignados, para gestionar el tráfico, que se liberan por una causa distinta a una maniobra voluntaria de los Usuarios que intervienen en la comunicación, y la cantidad total de recursos asignados. Esta medición se realizará de manera diaria en la Hora de Tráfico Pico.</a:t>
            </a:r>
          </a:p>
          <a:p>
            <a:pPr algn="just" eaLnBrk="1" hangingPunct="1"/>
            <a:r>
              <a:rPr lang="es-ES" sz="1500" dirty="0">
                <a:solidFill>
                  <a:schemeClr val="accent2">
                    <a:lumMod val="75000"/>
                  </a:schemeClr>
                </a:solidFill>
              </a:rPr>
              <a:t/>
            </a:r>
            <a:br>
              <a:rPr lang="es-ES" sz="1500" dirty="0">
                <a:solidFill>
                  <a:schemeClr val="accent2">
                    <a:lumMod val="75000"/>
                  </a:schemeClr>
                </a:solidFill>
              </a:rPr>
            </a:br>
            <a:r>
              <a:rPr lang="es-ES" sz="1500" dirty="0">
                <a:solidFill>
                  <a:schemeClr val="accent2">
                    <a:lumMod val="75000"/>
                  </a:schemeClr>
                </a:solidFill>
              </a:rPr>
              <a:t>Para obtener el indicador se deberá tener en cuenta la sumatoria mensual de los valores diarios de acuerdo a la siguiente expresión:</a:t>
            </a:r>
          </a:p>
        </p:txBody>
      </p:sp>
      <p:sp>
        <p:nvSpPr>
          <p:cNvPr id="8" name="7 Rectángulo"/>
          <p:cNvSpPr>
            <a:spLocks noChangeArrowheads="1"/>
          </p:cNvSpPr>
          <p:nvPr/>
        </p:nvSpPr>
        <p:spPr bwMode="auto">
          <a:xfrm>
            <a:off x="928688" y="4071938"/>
            <a:ext cx="3339376" cy="338554"/>
          </a:xfrm>
          <a:prstGeom prst="rect">
            <a:avLst/>
          </a:prstGeom>
          <a:noFill/>
          <a:ln w="9525">
            <a:noFill/>
            <a:miter lim="800000"/>
            <a:headEnd/>
            <a:tailEnd/>
          </a:ln>
        </p:spPr>
        <p:txBody>
          <a:bodyPr wrap="none">
            <a:spAutoFit/>
          </a:bodyPr>
          <a:lstStyle/>
          <a:p>
            <a:pPr eaLnBrk="1" hangingPunct="1"/>
            <a:r>
              <a:rPr lang="es-ES" sz="1600" dirty="0">
                <a:solidFill>
                  <a:schemeClr val="accent2">
                    <a:lumMod val="75000"/>
                  </a:schemeClr>
                </a:solidFill>
              </a:rPr>
              <a:t>REDES DE ACCESOS MÓVILES</a:t>
            </a:r>
            <a:endParaRPr lang="en-US" sz="1600" dirty="0">
              <a:solidFill>
                <a:schemeClr val="accent2">
                  <a:lumMod val="75000"/>
                </a:schemeClr>
              </a:solidFill>
            </a:endParaRPr>
          </a:p>
        </p:txBody>
      </p:sp>
      <p:sp>
        <p:nvSpPr>
          <p:cNvPr id="9" name="8 Rectángulo"/>
          <p:cNvSpPr>
            <a:spLocks noChangeArrowheads="1"/>
          </p:cNvSpPr>
          <p:nvPr/>
        </p:nvSpPr>
        <p:spPr bwMode="auto">
          <a:xfrm>
            <a:off x="5143500" y="4071938"/>
            <a:ext cx="2993127" cy="338554"/>
          </a:xfrm>
          <a:prstGeom prst="rect">
            <a:avLst/>
          </a:prstGeom>
          <a:noFill/>
          <a:ln w="9525">
            <a:noFill/>
            <a:miter lim="800000"/>
            <a:headEnd/>
            <a:tailEnd/>
          </a:ln>
        </p:spPr>
        <p:txBody>
          <a:bodyPr wrap="none">
            <a:spAutoFit/>
          </a:bodyPr>
          <a:lstStyle/>
          <a:p>
            <a:pPr eaLnBrk="1" hangingPunct="1"/>
            <a:r>
              <a:rPr lang="es-ES" sz="1600" dirty="0">
                <a:solidFill>
                  <a:schemeClr val="accent2">
                    <a:lumMod val="75000"/>
                  </a:schemeClr>
                </a:solidFill>
              </a:rPr>
              <a:t>REDES DE ACCESOS FIJOS</a:t>
            </a:r>
            <a:endParaRPr lang="en-US" sz="1600" dirty="0">
              <a:solidFill>
                <a:schemeClr val="accent2">
                  <a:lumMod val="75000"/>
                </a:schemeClr>
              </a:solidFill>
            </a:endParaRPr>
          </a:p>
        </p:txBody>
      </p:sp>
      <p:pic>
        <p:nvPicPr>
          <p:cNvPr id="10" name="Picture 2" descr="C:\Documents and Settings\strabuchi\Escritorio\res5-11.jpg"/>
          <p:cNvPicPr>
            <a:picLocks noChangeAspect="1" noChangeArrowheads="1"/>
          </p:cNvPicPr>
          <p:nvPr/>
        </p:nvPicPr>
        <p:blipFill>
          <a:blip r:embed="rId3"/>
          <a:srcRect/>
          <a:stretch>
            <a:fillRect/>
          </a:stretch>
        </p:blipFill>
        <p:spPr bwMode="auto">
          <a:xfrm>
            <a:off x="4857750" y="4429125"/>
            <a:ext cx="3876675" cy="1643063"/>
          </a:xfrm>
          <a:prstGeom prst="rect">
            <a:avLst/>
          </a:prstGeom>
          <a:noFill/>
          <a:ln w="9525">
            <a:noFill/>
            <a:miter lim="800000"/>
            <a:headEnd/>
            <a:tailEnd/>
          </a:ln>
        </p:spPr>
      </p:pic>
      <p:pic>
        <p:nvPicPr>
          <p:cNvPr id="11" name="Picture 3" descr="C:\Documents and Settings\strabuchi\Escritorio\res5-10.jpg"/>
          <p:cNvPicPr>
            <a:picLocks noChangeAspect="1" noChangeArrowheads="1"/>
          </p:cNvPicPr>
          <p:nvPr/>
        </p:nvPicPr>
        <p:blipFill>
          <a:blip r:embed="rId4"/>
          <a:srcRect/>
          <a:stretch>
            <a:fillRect/>
          </a:stretch>
        </p:blipFill>
        <p:spPr bwMode="auto">
          <a:xfrm>
            <a:off x="1462088" y="4749800"/>
            <a:ext cx="2252662" cy="874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0.05"/>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anim calcmode="lin" valueType="num">
                                      <p:cBhvr>
                                        <p:cTn id="25" dur="500" fill="hold"/>
                                        <p:tgtEl>
                                          <p:spTgt spid="11"/>
                                        </p:tgtEl>
                                        <p:attrNameLst>
                                          <p:attrName>ppt_x</p:attrName>
                                        </p:attrNameLst>
                                      </p:cBhvr>
                                      <p:tavLst>
                                        <p:tav tm="0">
                                          <p:val>
                                            <p:strVal val="#ppt_x-.2"/>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ppt_w*0.05"/>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anim calcmode="lin" valueType="num">
                                      <p:cBhvr>
                                        <p:cTn id="40" dur="500" fill="hold"/>
                                        <p:tgtEl>
                                          <p:spTgt spid="10"/>
                                        </p:tgtEl>
                                        <p:attrNameLst>
                                          <p:attrName>ppt_x</p:attrName>
                                        </p:attrNameLst>
                                      </p:cBhvr>
                                      <p:tavLst>
                                        <p:tav tm="0">
                                          <p:val>
                                            <p:strVal val="#ppt_x-.2"/>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altLang="en-US" sz="1400" smtClean="0"/>
              <a:t>Buenos Aires, Argentina, 24-25 July 2014</a:t>
            </a:r>
          </a:p>
        </p:txBody>
      </p:sp>
      <p:sp>
        <p:nvSpPr>
          <p:cNvPr id="13315" name="Slide Number Placeholder 4"/>
          <p:cNvSpPr>
            <a:spLocks noGrp="1"/>
          </p:cNvSpPr>
          <p:nvPr>
            <p:ph type="sldNum" sz="quarter" idx="11"/>
          </p:nvPr>
        </p:nvSpPr>
        <p:spPr>
          <a:noFill/>
        </p:spPr>
        <p:txBody>
          <a:bodyPr/>
          <a:lstStyle/>
          <a:p>
            <a:fld id="{1B9FB26D-129F-40C7-A4E3-B4FA750B187B}" type="slidenum">
              <a:rPr lang="en-US" altLang="en-US" sz="1400"/>
              <a:pPr/>
              <a:t>3</a:t>
            </a:fld>
            <a:endParaRPr lang="en-US" altLang="en-US" sz="1400"/>
          </a:p>
        </p:txBody>
      </p:sp>
      <p:sp>
        <p:nvSpPr>
          <p:cNvPr id="13316" name="Rectangle 2"/>
          <p:cNvSpPr>
            <a:spLocks noGrp="1" noChangeArrowheads="1"/>
          </p:cNvSpPr>
          <p:nvPr>
            <p:ph type="title"/>
          </p:nvPr>
        </p:nvSpPr>
        <p:spPr/>
        <p:txBody>
          <a:bodyPr/>
          <a:lstStyle/>
          <a:p>
            <a:r>
              <a:rPr lang="es-ES" smtClean="0"/>
              <a:t>RECOMENDACIÓN UIT-T G.1000</a:t>
            </a:r>
            <a:endParaRPr lang="en-US" altLang="en-US" smtClean="0"/>
          </a:p>
        </p:txBody>
      </p:sp>
      <p:grpSp>
        <p:nvGrpSpPr>
          <p:cNvPr id="7" name="18 Grupo"/>
          <p:cNvGrpSpPr>
            <a:grpSpLocks/>
          </p:cNvGrpSpPr>
          <p:nvPr/>
        </p:nvGrpSpPr>
        <p:grpSpPr bwMode="auto">
          <a:xfrm>
            <a:off x="457200" y="1484313"/>
            <a:ext cx="8207375" cy="4537075"/>
            <a:chOff x="468313" y="1484313"/>
            <a:chExt cx="8207375" cy="4537075"/>
          </a:xfrm>
        </p:grpSpPr>
        <p:sp>
          <p:nvSpPr>
            <p:cNvPr id="13318" name="18 CuadroTexto"/>
            <p:cNvSpPr txBox="1">
              <a:spLocks noChangeArrowheads="1"/>
            </p:cNvSpPr>
            <p:nvPr/>
          </p:nvSpPr>
          <p:spPr bwMode="auto">
            <a:xfrm>
              <a:off x="1368425" y="1879600"/>
              <a:ext cx="2482850" cy="396875"/>
            </a:xfrm>
            <a:prstGeom prst="rect">
              <a:avLst/>
            </a:prstGeom>
            <a:noFill/>
            <a:ln w="9525">
              <a:noFill/>
              <a:miter lim="800000"/>
              <a:headEnd/>
              <a:tailEnd/>
            </a:ln>
          </p:spPr>
          <p:txBody>
            <a:bodyPr>
              <a:spAutoFit/>
            </a:bodyPr>
            <a:lstStyle/>
            <a:p>
              <a:pPr algn="ctr"/>
              <a:r>
                <a:rPr lang="es-ES" sz="2000" b="1">
                  <a:solidFill>
                    <a:srgbClr val="037EC9"/>
                  </a:solidFill>
                </a:rPr>
                <a:t>USUARIO</a:t>
              </a:r>
              <a:endParaRPr lang="en-US" sz="2000" b="1">
                <a:solidFill>
                  <a:srgbClr val="037EC9"/>
                </a:solidFill>
              </a:endParaRPr>
            </a:p>
          </p:txBody>
        </p:sp>
        <p:sp>
          <p:nvSpPr>
            <p:cNvPr id="13319" name="Rectangle 6"/>
            <p:cNvSpPr>
              <a:spLocks noChangeArrowheads="1"/>
            </p:cNvSpPr>
            <p:nvPr/>
          </p:nvSpPr>
          <p:spPr bwMode="auto">
            <a:xfrm>
              <a:off x="1547813" y="2347913"/>
              <a:ext cx="2160587" cy="865187"/>
            </a:xfrm>
            <a:prstGeom prst="rect">
              <a:avLst/>
            </a:prstGeom>
            <a:solidFill>
              <a:srgbClr val="037EC9"/>
            </a:solidFill>
            <a:ln w="12700">
              <a:solidFill>
                <a:schemeClr val="bg1"/>
              </a:solidFill>
              <a:miter lim="800000"/>
              <a:headEnd/>
              <a:tailEnd/>
            </a:ln>
          </p:spPr>
          <p:txBody>
            <a:bodyPr wrap="none" anchor="ctr"/>
            <a:lstStyle/>
            <a:p>
              <a:pPr algn="ctr"/>
              <a:endParaRPr lang="en-US">
                <a:solidFill>
                  <a:srgbClr val="037EC9"/>
                </a:solidFill>
              </a:endParaRPr>
            </a:p>
          </p:txBody>
        </p:sp>
        <p:sp>
          <p:nvSpPr>
            <p:cNvPr id="13320" name="Text Box 7"/>
            <p:cNvSpPr txBox="1">
              <a:spLocks noChangeArrowheads="1"/>
            </p:cNvSpPr>
            <p:nvPr/>
          </p:nvSpPr>
          <p:spPr bwMode="auto">
            <a:xfrm>
              <a:off x="1763713" y="2347913"/>
              <a:ext cx="1692275" cy="825500"/>
            </a:xfrm>
            <a:prstGeom prst="rect">
              <a:avLst/>
            </a:prstGeom>
            <a:noFill/>
            <a:ln w="9525">
              <a:noFill/>
              <a:miter lim="800000"/>
              <a:headEnd/>
              <a:tailEnd/>
            </a:ln>
          </p:spPr>
          <p:txBody>
            <a:bodyPr wrap="none">
              <a:spAutoFit/>
            </a:bodyPr>
            <a:lstStyle/>
            <a:p>
              <a:pPr algn="ctr"/>
              <a:r>
                <a:rPr lang="es-ES" sz="1600">
                  <a:solidFill>
                    <a:schemeClr val="bg1"/>
                  </a:solidFill>
                </a:rPr>
                <a:t>NECESIDADES </a:t>
              </a:r>
            </a:p>
            <a:p>
              <a:pPr algn="ctr"/>
              <a:r>
                <a:rPr lang="es-ES" sz="1600">
                  <a:solidFill>
                    <a:schemeClr val="bg1"/>
                  </a:solidFill>
                </a:rPr>
                <a:t>DE</a:t>
              </a:r>
              <a:r>
                <a:rPr lang="es-ES" sz="1600" b="1">
                  <a:solidFill>
                    <a:schemeClr val="bg1"/>
                  </a:solidFill>
                </a:rPr>
                <a:t> QoS</a:t>
              </a:r>
              <a:r>
                <a:rPr lang="es-ES" sz="1600">
                  <a:solidFill>
                    <a:schemeClr val="bg1"/>
                  </a:solidFill>
                </a:rPr>
                <a:t> </a:t>
              </a:r>
            </a:p>
            <a:p>
              <a:pPr algn="ctr"/>
              <a:r>
                <a:rPr lang="es-ES" sz="1600">
                  <a:solidFill>
                    <a:schemeClr val="bg1"/>
                  </a:solidFill>
                </a:rPr>
                <a:t>DEL USUARIO</a:t>
              </a:r>
            </a:p>
          </p:txBody>
        </p:sp>
        <p:sp>
          <p:nvSpPr>
            <p:cNvPr id="13321" name="Rectangle 9"/>
            <p:cNvSpPr>
              <a:spLocks noChangeArrowheads="1"/>
            </p:cNvSpPr>
            <p:nvPr/>
          </p:nvSpPr>
          <p:spPr bwMode="auto">
            <a:xfrm>
              <a:off x="468313" y="1484313"/>
              <a:ext cx="8207375" cy="4537075"/>
            </a:xfrm>
            <a:prstGeom prst="rect">
              <a:avLst/>
            </a:prstGeom>
            <a:noFill/>
            <a:ln w="6350">
              <a:solidFill>
                <a:srgbClr val="4D4D4D"/>
              </a:solidFill>
              <a:miter lim="800000"/>
              <a:headEnd/>
              <a:tailEnd/>
            </a:ln>
          </p:spPr>
          <p:txBody>
            <a:bodyPr wrap="none" anchor="ctr"/>
            <a:lstStyle/>
            <a:p>
              <a:endParaRPr lang="en-US"/>
            </a:p>
          </p:txBody>
        </p:sp>
        <p:sp>
          <p:nvSpPr>
            <p:cNvPr id="13322" name="18 CuadroTexto"/>
            <p:cNvSpPr txBox="1">
              <a:spLocks noChangeArrowheads="1"/>
            </p:cNvSpPr>
            <p:nvPr/>
          </p:nvSpPr>
          <p:spPr bwMode="auto">
            <a:xfrm>
              <a:off x="5148263" y="1916113"/>
              <a:ext cx="2482850" cy="396875"/>
            </a:xfrm>
            <a:prstGeom prst="rect">
              <a:avLst/>
            </a:prstGeom>
            <a:noFill/>
            <a:ln w="9525">
              <a:noFill/>
              <a:miter lim="800000"/>
              <a:headEnd/>
              <a:tailEnd/>
            </a:ln>
          </p:spPr>
          <p:txBody>
            <a:bodyPr>
              <a:spAutoFit/>
            </a:bodyPr>
            <a:lstStyle/>
            <a:p>
              <a:pPr algn="ctr"/>
              <a:r>
                <a:rPr lang="es-ES" sz="2000" b="1">
                  <a:solidFill>
                    <a:srgbClr val="037EC9"/>
                  </a:solidFill>
                </a:rPr>
                <a:t>PRESTADOR</a:t>
              </a:r>
              <a:endParaRPr lang="en-US" sz="2000" b="1">
                <a:solidFill>
                  <a:srgbClr val="037EC9"/>
                </a:solidFill>
              </a:endParaRPr>
            </a:p>
          </p:txBody>
        </p:sp>
        <p:sp>
          <p:nvSpPr>
            <p:cNvPr id="13323" name="Rectangle 11"/>
            <p:cNvSpPr>
              <a:spLocks noChangeArrowheads="1"/>
            </p:cNvSpPr>
            <p:nvPr/>
          </p:nvSpPr>
          <p:spPr bwMode="auto">
            <a:xfrm>
              <a:off x="5292725" y="2347913"/>
              <a:ext cx="2160588" cy="865187"/>
            </a:xfrm>
            <a:prstGeom prst="rect">
              <a:avLst/>
            </a:prstGeom>
            <a:solidFill>
              <a:srgbClr val="037EC9"/>
            </a:solidFill>
            <a:ln w="12700">
              <a:solidFill>
                <a:schemeClr val="bg1"/>
              </a:solidFill>
              <a:miter lim="800000"/>
              <a:headEnd/>
              <a:tailEnd/>
            </a:ln>
          </p:spPr>
          <p:txBody>
            <a:bodyPr wrap="none" anchor="ctr"/>
            <a:lstStyle/>
            <a:p>
              <a:pPr algn="ctr"/>
              <a:endParaRPr lang="en-US">
                <a:solidFill>
                  <a:srgbClr val="037EC9"/>
                </a:solidFill>
              </a:endParaRPr>
            </a:p>
          </p:txBody>
        </p:sp>
        <p:sp>
          <p:nvSpPr>
            <p:cNvPr id="13324" name="Text Box 12"/>
            <p:cNvSpPr txBox="1">
              <a:spLocks noChangeArrowheads="1"/>
            </p:cNvSpPr>
            <p:nvPr/>
          </p:nvSpPr>
          <p:spPr bwMode="auto">
            <a:xfrm>
              <a:off x="5445125" y="2347913"/>
              <a:ext cx="1706563" cy="825500"/>
            </a:xfrm>
            <a:prstGeom prst="rect">
              <a:avLst/>
            </a:prstGeom>
            <a:noFill/>
            <a:ln w="9525">
              <a:noFill/>
              <a:miter lim="800000"/>
              <a:headEnd/>
              <a:tailEnd/>
            </a:ln>
          </p:spPr>
          <p:txBody>
            <a:bodyPr wrap="none">
              <a:spAutoFit/>
            </a:bodyPr>
            <a:lstStyle/>
            <a:p>
              <a:pPr algn="ctr"/>
              <a:r>
                <a:rPr lang="es-ES" sz="1600" b="1">
                  <a:solidFill>
                    <a:schemeClr val="bg1"/>
                  </a:solidFill>
                </a:rPr>
                <a:t>QoS</a:t>
              </a:r>
              <a:r>
                <a:rPr lang="es-ES" sz="1600">
                  <a:solidFill>
                    <a:schemeClr val="bg1"/>
                  </a:solidFill>
                </a:rPr>
                <a:t> OFRECIDA</a:t>
              </a:r>
            </a:p>
            <a:p>
              <a:pPr algn="ctr"/>
              <a:r>
                <a:rPr lang="es-ES" sz="1600">
                  <a:solidFill>
                    <a:schemeClr val="bg1"/>
                  </a:solidFill>
                </a:rPr>
                <a:t>POR EL </a:t>
              </a:r>
            </a:p>
            <a:p>
              <a:pPr algn="ctr"/>
              <a:r>
                <a:rPr lang="es-ES" sz="1600">
                  <a:solidFill>
                    <a:schemeClr val="bg1"/>
                  </a:solidFill>
                </a:rPr>
                <a:t>PRESTADOR</a:t>
              </a:r>
            </a:p>
          </p:txBody>
        </p:sp>
        <p:sp>
          <p:nvSpPr>
            <p:cNvPr id="13325" name="Rectangle 13"/>
            <p:cNvSpPr>
              <a:spLocks noChangeArrowheads="1"/>
            </p:cNvSpPr>
            <p:nvPr/>
          </p:nvSpPr>
          <p:spPr bwMode="auto">
            <a:xfrm>
              <a:off x="5292725" y="3932238"/>
              <a:ext cx="2160588" cy="865187"/>
            </a:xfrm>
            <a:prstGeom prst="rect">
              <a:avLst/>
            </a:prstGeom>
            <a:solidFill>
              <a:srgbClr val="037EC9"/>
            </a:solidFill>
            <a:ln w="12700">
              <a:solidFill>
                <a:schemeClr val="bg1"/>
              </a:solidFill>
              <a:miter lim="800000"/>
              <a:headEnd/>
              <a:tailEnd/>
            </a:ln>
          </p:spPr>
          <p:txBody>
            <a:bodyPr wrap="none" anchor="ctr"/>
            <a:lstStyle/>
            <a:p>
              <a:pPr algn="ctr"/>
              <a:endParaRPr lang="en-US">
                <a:solidFill>
                  <a:srgbClr val="037EC9"/>
                </a:solidFill>
              </a:endParaRPr>
            </a:p>
          </p:txBody>
        </p:sp>
        <p:sp>
          <p:nvSpPr>
            <p:cNvPr id="13326" name="Rectangle 14"/>
            <p:cNvSpPr>
              <a:spLocks noChangeArrowheads="1"/>
            </p:cNvSpPr>
            <p:nvPr/>
          </p:nvSpPr>
          <p:spPr bwMode="auto">
            <a:xfrm>
              <a:off x="1547813" y="3932238"/>
              <a:ext cx="2160587" cy="865187"/>
            </a:xfrm>
            <a:prstGeom prst="rect">
              <a:avLst/>
            </a:prstGeom>
            <a:solidFill>
              <a:srgbClr val="037EC9"/>
            </a:solidFill>
            <a:ln w="12700">
              <a:solidFill>
                <a:schemeClr val="bg1"/>
              </a:solidFill>
              <a:miter lim="800000"/>
              <a:headEnd/>
              <a:tailEnd/>
            </a:ln>
          </p:spPr>
          <p:txBody>
            <a:bodyPr wrap="none" anchor="ctr"/>
            <a:lstStyle/>
            <a:p>
              <a:pPr algn="ctr"/>
              <a:endParaRPr lang="en-US">
                <a:solidFill>
                  <a:srgbClr val="037EC9"/>
                </a:solidFill>
              </a:endParaRPr>
            </a:p>
          </p:txBody>
        </p:sp>
        <p:sp>
          <p:nvSpPr>
            <p:cNvPr id="13327" name="Text Box 15"/>
            <p:cNvSpPr txBox="1">
              <a:spLocks noChangeArrowheads="1"/>
            </p:cNvSpPr>
            <p:nvPr/>
          </p:nvSpPr>
          <p:spPr bwMode="auto">
            <a:xfrm>
              <a:off x="5503863" y="3932238"/>
              <a:ext cx="1873250" cy="825500"/>
            </a:xfrm>
            <a:prstGeom prst="rect">
              <a:avLst/>
            </a:prstGeom>
            <a:noFill/>
            <a:ln w="9525">
              <a:noFill/>
              <a:miter lim="800000"/>
              <a:headEnd/>
              <a:tailEnd/>
            </a:ln>
          </p:spPr>
          <p:txBody>
            <a:bodyPr wrap="none">
              <a:spAutoFit/>
            </a:bodyPr>
            <a:lstStyle/>
            <a:p>
              <a:pPr algn="ctr"/>
              <a:r>
                <a:rPr lang="es-ES" sz="1600" b="1">
                  <a:solidFill>
                    <a:schemeClr val="bg1"/>
                  </a:solidFill>
                </a:rPr>
                <a:t>QoS</a:t>
              </a:r>
              <a:r>
                <a:rPr lang="es-ES" sz="1600">
                  <a:solidFill>
                    <a:schemeClr val="bg1"/>
                  </a:solidFill>
                </a:rPr>
                <a:t> ALCANZADA</a:t>
              </a:r>
            </a:p>
            <a:p>
              <a:pPr algn="ctr"/>
              <a:r>
                <a:rPr lang="es-ES" sz="1600">
                  <a:solidFill>
                    <a:schemeClr val="bg1"/>
                  </a:solidFill>
                </a:rPr>
                <a:t>POR EL </a:t>
              </a:r>
            </a:p>
            <a:p>
              <a:pPr algn="ctr"/>
              <a:r>
                <a:rPr lang="es-ES" sz="1600">
                  <a:solidFill>
                    <a:schemeClr val="bg1"/>
                  </a:solidFill>
                </a:rPr>
                <a:t>PRESTADOR</a:t>
              </a:r>
            </a:p>
          </p:txBody>
        </p:sp>
        <p:sp>
          <p:nvSpPr>
            <p:cNvPr id="13328" name="Text Box 16"/>
            <p:cNvSpPr txBox="1">
              <a:spLocks noChangeArrowheads="1"/>
            </p:cNvSpPr>
            <p:nvPr/>
          </p:nvSpPr>
          <p:spPr bwMode="auto">
            <a:xfrm>
              <a:off x="1654175" y="3932238"/>
              <a:ext cx="1909763" cy="825500"/>
            </a:xfrm>
            <a:prstGeom prst="rect">
              <a:avLst/>
            </a:prstGeom>
            <a:noFill/>
            <a:ln w="9525">
              <a:noFill/>
              <a:miter lim="800000"/>
              <a:headEnd/>
              <a:tailEnd/>
            </a:ln>
          </p:spPr>
          <p:txBody>
            <a:bodyPr wrap="none">
              <a:spAutoFit/>
            </a:bodyPr>
            <a:lstStyle/>
            <a:p>
              <a:pPr algn="ctr"/>
              <a:r>
                <a:rPr lang="es-ES" sz="1600" b="1">
                  <a:solidFill>
                    <a:schemeClr val="bg1"/>
                  </a:solidFill>
                </a:rPr>
                <a:t>QoS</a:t>
              </a:r>
            </a:p>
            <a:p>
              <a:pPr algn="ctr"/>
              <a:r>
                <a:rPr lang="es-ES" sz="1600">
                  <a:solidFill>
                    <a:schemeClr val="bg1"/>
                  </a:solidFill>
                </a:rPr>
                <a:t>PERCIBIDA </a:t>
              </a:r>
            </a:p>
            <a:p>
              <a:pPr algn="ctr"/>
              <a:r>
                <a:rPr lang="es-ES" sz="1600">
                  <a:solidFill>
                    <a:schemeClr val="bg1"/>
                  </a:solidFill>
                </a:rPr>
                <a:t>POR EL USUARIO</a:t>
              </a:r>
            </a:p>
          </p:txBody>
        </p:sp>
        <p:sp>
          <p:nvSpPr>
            <p:cNvPr id="13329" name="Line 17"/>
            <p:cNvSpPr>
              <a:spLocks noChangeShapeType="1"/>
            </p:cNvSpPr>
            <p:nvPr/>
          </p:nvSpPr>
          <p:spPr bwMode="auto">
            <a:xfrm>
              <a:off x="4427538" y="1844675"/>
              <a:ext cx="0" cy="3455988"/>
            </a:xfrm>
            <a:prstGeom prst="line">
              <a:avLst/>
            </a:prstGeom>
            <a:noFill/>
            <a:ln w="9525">
              <a:solidFill>
                <a:srgbClr val="037EC9"/>
              </a:solidFill>
              <a:prstDash val="dash"/>
              <a:round/>
              <a:headEnd/>
              <a:tailEnd/>
            </a:ln>
          </p:spPr>
          <p:txBody>
            <a:bodyPr/>
            <a:lstStyle/>
            <a:p>
              <a:endParaRPr lang="en-US"/>
            </a:p>
          </p:txBody>
        </p:sp>
        <p:sp>
          <p:nvSpPr>
            <p:cNvPr id="13330" name="AutoShape 24"/>
            <p:cNvSpPr>
              <a:spLocks noChangeArrowheads="1"/>
            </p:cNvSpPr>
            <p:nvPr/>
          </p:nvSpPr>
          <p:spPr bwMode="auto">
            <a:xfrm>
              <a:off x="3995738" y="26368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endParaRPr lang="en-US"/>
            </a:p>
          </p:txBody>
        </p:sp>
        <p:sp>
          <p:nvSpPr>
            <p:cNvPr id="13331" name="AutoShape 25"/>
            <p:cNvSpPr>
              <a:spLocks noChangeArrowheads="1"/>
            </p:cNvSpPr>
            <p:nvPr/>
          </p:nvSpPr>
          <p:spPr bwMode="auto">
            <a:xfrm rot="10800000">
              <a:off x="3995738" y="41481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endParaRPr lang="en-US"/>
            </a:p>
          </p:txBody>
        </p:sp>
        <p:sp>
          <p:nvSpPr>
            <p:cNvPr id="13332" name="AutoShape 27"/>
            <p:cNvSpPr>
              <a:spLocks noChangeArrowheads="1"/>
            </p:cNvSpPr>
            <p:nvPr/>
          </p:nvSpPr>
          <p:spPr bwMode="auto">
            <a:xfrm rot="-5400000">
              <a:off x="2266950"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endParaRPr lang="en-US"/>
            </a:p>
          </p:txBody>
        </p:sp>
        <p:sp>
          <p:nvSpPr>
            <p:cNvPr id="13333" name="AutoShape 28"/>
            <p:cNvSpPr>
              <a:spLocks noChangeArrowheads="1"/>
            </p:cNvSpPr>
            <p:nvPr/>
          </p:nvSpPr>
          <p:spPr bwMode="auto">
            <a:xfrm rot="5400000">
              <a:off x="6156325"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30</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1900" b="1" smtClean="0"/>
              <a:t>INDICADORES RELACIONADOS CON LA OPERATIVIDAD DE LA RED </a:t>
            </a:r>
            <a:r>
              <a:rPr lang="es-ES" sz="1600" smtClean="0"/>
              <a:t>(PARÁMETROS RELATIVOS AL TIPO DE INFORMACIÓN)</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428625" y="1500188"/>
            <a:ext cx="8215313"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Tasa de Cumplimiento del Tiempo de Transmisión (TCTT)</a:t>
            </a:r>
            <a:endParaRPr lang="en-US" sz="1900" dirty="0">
              <a:solidFill>
                <a:schemeClr val="accent2">
                  <a:lumMod val="75000"/>
                </a:schemeClr>
              </a:solidFill>
            </a:endParaRPr>
          </a:p>
        </p:txBody>
      </p:sp>
      <p:sp>
        <p:nvSpPr>
          <p:cNvPr id="7" name="6 Rectángulo"/>
          <p:cNvSpPr>
            <a:spLocks noChangeArrowheads="1"/>
          </p:cNvSpPr>
          <p:nvPr/>
        </p:nvSpPr>
        <p:spPr bwMode="auto">
          <a:xfrm>
            <a:off x="500063" y="2000250"/>
            <a:ext cx="8143875" cy="1384300"/>
          </a:xfrm>
          <a:prstGeom prst="rect">
            <a:avLst/>
          </a:prstGeom>
          <a:noFill/>
          <a:ln w="9525">
            <a:noFill/>
            <a:miter lim="800000"/>
            <a:headEnd/>
            <a:tailEnd/>
          </a:ln>
        </p:spPr>
        <p:txBody>
          <a:bodyPr>
            <a:spAutoFit/>
          </a:bodyPr>
          <a:lstStyle/>
          <a:p>
            <a:pPr algn="just" eaLnBrk="1" hangingPunct="1"/>
            <a:r>
              <a:rPr lang="es-ES" sz="1400" dirty="0">
                <a:solidFill>
                  <a:schemeClr val="accent2">
                    <a:lumMod val="75000"/>
                  </a:schemeClr>
                </a:solidFill>
              </a:rPr>
              <a:t>Se define como la relación porcentual entre la cantidad de paquetes recibidos dentro de un tiempo (T1) y la cantidad total de paquetes recibidos. Las mediciones se deberán realizar de forma diaria y en la Hora de Tráfico Pico.</a:t>
            </a:r>
          </a:p>
          <a:p>
            <a:pPr algn="just" eaLnBrk="1" hangingPunct="1"/>
            <a:r>
              <a:rPr lang="es-ES" sz="1400" dirty="0">
                <a:solidFill>
                  <a:schemeClr val="accent2">
                    <a:lumMod val="75000"/>
                  </a:schemeClr>
                </a:solidFill>
              </a:rPr>
              <a:t/>
            </a:r>
            <a:br>
              <a:rPr lang="es-ES" sz="1400" dirty="0">
                <a:solidFill>
                  <a:schemeClr val="accent2">
                    <a:lumMod val="75000"/>
                  </a:schemeClr>
                </a:solidFill>
              </a:rPr>
            </a:br>
            <a:r>
              <a:rPr lang="es-ES" sz="1400" dirty="0">
                <a:solidFill>
                  <a:schemeClr val="accent2">
                    <a:lumMod val="75000"/>
                  </a:schemeClr>
                </a:solidFill>
              </a:rPr>
              <a:t>Para obtener el indicador se deberá tener en cuenta la sumatoria mensual de los valores diarios de acuerdo a la siguiente expresión:</a:t>
            </a:r>
          </a:p>
        </p:txBody>
      </p:sp>
      <p:pic>
        <p:nvPicPr>
          <p:cNvPr id="8" name="Picture 1" descr="C:\Documents and Settings\strabuchi\Escritorio\res5-12.jpg"/>
          <p:cNvPicPr>
            <a:picLocks noChangeAspect="1" noChangeArrowheads="1"/>
          </p:cNvPicPr>
          <p:nvPr/>
        </p:nvPicPr>
        <p:blipFill>
          <a:blip r:embed="rId3"/>
          <a:srcRect/>
          <a:stretch>
            <a:fillRect/>
          </a:stretch>
        </p:blipFill>
        <p:spPr bwMode="auto">
          <a:xfrm>
            <a:off x="857250" y="3714750"/>
            <a:ext cx="3517900" cy="1857375"/>
          </a:xfrm>
          <a:prstGeom prst="rect">
            <a:avLst/>
          </a:prstGeom>
          <a:noFill/>
          <a:ln w="9525">
            <a:noFill/>
            <a:miter lim="800000"/>
            <a:headEnd/>
            <a:tailEnd/>
          </a:ln>
        </p:spPr>
      </p:pic>
      <p:graphicFrame>
        <p:nvGraphicFramePr>
          <p:cNvPr id="9" name="8 Tabla"/>
          <p:cNvGraphicFramePr>
            <a:graphicFrameLocks noGrp="1"/>
          </p:cNvGraphicFramePr>
          <p:nvPr/>
        </p:nvGraphicFramePr>
        <p:xfrm>
          <a:off x="4714875" y="4000500"/>
          <a:ext cx="3786215" cy="1602576"/>
        </p:xfrm>
        <a:graphic>
          <a:graphicData uri="http://schemas.openxmlformats.org/drawingml/2006/table">
            <a:tbl>
              <a:tblPr/>
              <a:tblGrid>
                <a:gridCol w="1817382"/>
                <a:gridCol w="1063863"/>
                <a:gridCol w="904970"/>
              </a:tblGrid>
              <a:tr h="243534">
                <a:tc>
                  <a:txBody>
                    <a:bodyPr/>
                    <a:lstStyle/>
                    <a:p>
                      <a:pPr marL="0" algn="ctr" defTabSz="914400" rtl="0" eaLnBrk="1" latinLnBrk="0" hangingPunct="1"/>
                      <a:r>
                        <a:rPr lang="en-US" sz="1100" b="1" kern="1200" dirty="0">
                          <a:solidFill>
                            <a:schemeClr val="bg1"/>
                          </a:solidFill>
                          <a:latin typeface="+mn-lt"/>
                          <a:ea typeface="+mn-ea"/>
                          <a:cs typeface="+mn-cs"/>
                        </a:rPr>
                        <a:t>Tipo de Información</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marL="0" algn="ctr" defTabSz="914400" rtl="0" eaLnBrk="1" latinLnBrk="0" hangingPunct="1"/>
                      <a:r>
                        <a:rPr lang="en-US" sz="1100" b="1" kern="1200" dirty="0">
                          <a:solidFill>
                            <a:schemeClr val="bg1"/>
                          </a:solidFill>
                          <a:latin typeface="+mn-lt"/>
                          <a:ea typeface="+mn-ea"/>
                          <a:cs typeface="+mn-cs"/>
                        </a:rPr>
                        <a:t>Tiempo (T1)</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 [mS]</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marL="0" algn="ctr" defTabSz="914400" rtl="0" eaLnBrk="1" latinLnBrk="0" hangingPunct="1"/>
                      <a:r>
                        <a:rPr lang="en-US" sz="1100" b="1" kern="1200" dirty="0">
                          <a:solidFill>
                            <a:schemeClr val="bg1"/>
                          </a:solidFill>
                          <a:latin typeface="+mn-lt"/>
                          <a:ea typeface="+mn-ea"/>
                          <a:cs typeface="+mn-cs"/>
                        </a:rPr>
                        <a:t>X [%]</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r>
              <a:tr h="138458">
                <a:tc>
                  <a:txBody>
                    <a:bodyPr/>
                    <a:lstStyle/>
                    <a:p>
                      <a:pPr marL="0" algn="ctr" defTabSz="914400" rtl="0" eaLnBrk="1" latinLnBrk="0" hangingPunct="1"/>
                      <a:r>
                        <a:rPr lang="en-US" sz="1100" b="1" kern="1200" dirty="0">
                          <a:solidFill>
                            <a:srgbClr val="037EC9"/>
                          </a:solidFill>
                          <a:latin typeface="+mn-lt"/>
                          <a:ea typeface="+mn-ea"/>
                          <a:cs typeface="+mn-cs"/>
                        </a:rPr>
                        <a:t>Audio Bidireccional (Voz)</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400</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98</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458">
                <a:tc>
                  <a:txBody>
                    <a:bodyPr/>
                    <a:lstStyle/>
                    <a:p>
                      <a:pPr marL="0" algn="ctr" defTabSz="914400" rtl="0" eaLnBrk="1" latinLnBrk="0" hangingPunct="1"/>
                      <a:r>
                        <a:rPr lang="en-US" sz="1100" b="1" kern="1200" dirty="0">
                          <a:solidFill>
                            <a:srgbClr val="037EC9"/>
                          </a:solidFill>
                          <a:latin typeface="+mn-lt"/>
                          <a:ea typeface="+mn-ea"/>
                          <a:cs typeface="+mn-cs"/>
                        </a:rPr>
                        <a:t>Audio (Música)</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10000</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99,5</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458">
                <a:tc>
                  <a:txBody>
                    <a:bodyPr/>
                    <a:lstStyle/>
                    <a:p>
                      <a:pPr marL="0" algn="ctr" defTabSz="914400" rtl="0" eaLnBrk="1" latinLnBrk="0" hangingPunct="1"/>
                      <a:r>
                        <a:rPr lang="en-US" sz="1100" b="1" kern="1200" dirty="0">
                          <a:solidFill>
                            <a:srgbClr val="037EC9"/>
                          </a:solidFill>
                          <a:latin typeface="+mn-lt"/>
                          <a:ea typeface="+mn-ea"/>
                          <a:cs typeface="+mn-cs"/>
                        </a:rPr>
                        <a:t>Video Bidireccional</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400</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99,5</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marL="0" algn="ctr" defTabSz="914400" rtl="0" eaLnBrk="1" latinLnBrk="0" hangingPunct="1"/>
                      <a:r>
                        <a:rPr lang="en-US" sz="1100" b="1" kern="1200" dirty="0">
                          <a:solidFill>
                            <a:srgbClr val="037EC9"/>
                          </a:solidFill>
                          <a:latin typeface="+mn-lt"/>
                          <a:ea typeface="+mn-ea"/>
                          <a:cs typeface="+mn-cs"/>
                        </a:rPr>
                        <a:t>Video Unidireccional</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10000</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99,5</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458">
                <a:tc>
                  <a:txBody>
                    <a:bodyPr/>
                    <a:lstStyle/>
                    <a:p>
                      <a:pPr marL="0" algn="ctr" defTabSz="914400" rtl="0" eaLnBrk="1" latinLnBrk="0" hangingPunct="1"/>
                      <a:r>
                        <a:rPr lang="en-US" sz="1100" b="1" kern="1200" dirty="0">
                          <a:solidFill>
                            <a:srgbClr val="037EC9"/>
                          </a:solidFill>
                          <a:latin typeface="+mn-lt"/>
                          <a:ea typeface="+mn-ea"/>
                          <a:cs typeface="+mn-cs"/>
                        </a:rPr>
                        <a:t>Datos</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10000</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95</a:t>
                      </a:r>
                    </a:p>
                  </a:txBody>
                  <a:tcPr marL="43575" marR="43575" marT="21788" marB="217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31</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1900" b="1" smtClean="0"/>
              <a:t>INDICADORES RELACIONADOS CON LA OPERATIVIDAD DE LA RED </a:t>
            </a:r>
            <a:r>
              <a:rPr lang="es-ES" sz="1600" smtClean="0"/>
              <a:t>(PARÁMETROS RELATIVOS AL TIPO DE INFORMACIÓN)</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428625" y="1500188"/>
            <a:ext cx="8215313"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Tasa de Pérdida de Paquetes (TPP)</a:t>
            </a:r>
            <a:endParaRPr lang="en-US" sz="1900" dirty="0">
              <a:solidFill>
                <a:schemeClr val="accent2">
                  <a:lumMod val="75000"/>
                </a:schemeClr>
              </a:solidFill>
            </a:endParaRPr>
          </a:p>
        </p:txBody>
      </p:sp>
      <p:sp>
        <p:nvSpPr>
          <p:cNvPr id="7" name="6 Rectángulo"/>
          <p:cNvSpPr>
            <a:spLocks noChangeArrowheads="1"/>
          </p:cNvSpPr>
          <p:nvPr/>
        </p:nvSpPr>
        <p:spPr bwMode="auto">
          <a:xfrm>
            <a:off x="357188" y="2000250"/>
            <a:ext cx="8429625" cy="1384995"/>
          </a:xfrm>
          <a:prstGeom prst="rect">
            <a:avLst/>
          </a:prstGeom>
          <a:noFill/>
          <a:ln w="9525">
            <a:noFill/>
            <a:miter lim="800000"/>
            <a:headEnd/>
            <a:tailEnd/>
          </a:ln>
        </p:spPr>
        <p:txBody>
          <a:bodyPr>
            <a:spAutoFit/>
          </a:bodyPr>
          <a:lstStyle/>
          <a:p>
            <a:pPr algn="just" eaLnBrk="1" hangingPunct="1"/>
            <a:r>
              <a:rPr lang="es-ES" sz="1400" dirty="0">
                <a:solidFill>
                  <a:schemeClr val="accent2">
                    <a:lumMod val="75000"/>
                  </a:schemeClr>
                </a:solidFill>
              </a:rPr>
              <a:t>Se define como la relación porcentual entre la cantidad de paquetes perdidos y la cantidad total de paquetes transmitidos. Las mediciones se deberán realizar de forma diaria y en la Hora de Tráfico Pico. </a:t>
            </a:r>
          </a:p>
          <a:p>
            <a:pPr algn="just" eaLnBrk="1" hangingPunct="1"/>
            <a:r>
              <a:rPr lang="es-ES" sz="1400" dirty="0">
                <a:solidFill>
                  <a:schemeClr val="accent2">
                    <a:lumMod val="75000"/>
                  </a:schemeClr>
                </a:solidFill>
              </a:rPr>
              <a:t/>
            </a:r>
            <a:br>
              <a:rPr lang="es-ES" sz="1400" dirty="0">
                <a:solidFill>
                  <a:schemeClr val="accent2">
                    <a:lumMod val="75000"/>
                  </a:schemeClr>
                </a:solidFill>
              </a:rPr>
            </a:br>
            <a:r>
              <a:rPr lang="es-ES" sz="1400" dirty="0">
                <a:solidFill>
                  <a:schemeClr val="accent2">
                    <a:lumMod val="75000"/>
                  </a:schemeClr>
                </a:solidFill>
              </a:rPr>
              <a:t>Para obtener el indicador se deberá tener en cuenta la sumatoria mensual de los valores diarios de acuerdo a la siguiente expresión:</a:t>
            </a:r>
          </a:p>
        </p:txBody>
      </p:sp>
      <p:pic>
        <p:nvPicPr>
          <p:cNvPr id="8" name="Picture 2" descr="C:\Documents and Settings\strabuchi\Escritorio\res5-13.jpg"/>
          <p:cNvPicPr>
            <a:picLocks noChangeAspect="1" noChangeArrowheads="1"/>
          </p:cNvPicPr>
          <p:nvPr/>
        </p:nvPicPr>
        <p:blipFill>
          <a:blip r:embed="rId3"/>
          <a:srcRect/>
          <a:stretch>
            <a:fillRect/>
          </a:stretch>
        </p:blipFill>
        <p:spPr bwMode="auto">
          <a:xfrm>
            <a:off x="642938" y="3500438"/>
            <a:ext cx="3525837" cy="2071687"/>
          </a:xfrm>
          <a:prstGeom prst="rect">
            <a:avLst/>
          </a:prstGeom>
          <a:noFill/>
          <a:ln w="9525">
            <a:noFill/>
            <a:miter lim="800000"/>
            <a:headEnd/>
            <a:tailEnd/>
          </a:ln>
        </p:spPr>
      </p:pic>
      <p:graphicFrame>
        <p:nvGraphicFramePr>
          <p:cNvPr id="9" name="8 Tabla"/>
          <p:cNvGraphicFramePr>
            <a:graphicFrameLocks noGrp="1"/>
          </p:cNvGraphicFramePr>
          <p:nvPr/>
        </p:nvGraphicFramePr>
        <p:xfrm>
          <a:off x="5000625" y="3571875"/>
          <a:ext cx="3071834" cy="2034788"/>
        </p:xfrm>
        <a:graphic>
          <a:graphicData uri="http://schemas.openxmlformats.org/drawingml/2006/table">
            <a:tbl>
              <a:tblPr/>
              <a:tblGrid>
                <a:gridCol w="1836555"/>
                <a:gridCol w="1235279"/>
              </a:tblGrid>
              <a:tr h="321471">
                <a:tc>
                  <a:txBody>
                    <a:bodyPr/>
                    <a:lstStyle/>
                    <a:p>
                      <a:pPr marL="0" algn="ctr" defTabSz="914400" rtl="0" eaLnBrk="1" latinLnBrk="0" hangingPunct="1"/>
                      <a:r>
                        <a:rPr lang="en-US" sz="1100" b="1" kern="1200" dirty="0">
                          <a:solidFill>
                            <a:schemeClr val="bg1"/>
                          </a:solidFill>
                          <a:latin typeface="+mn-lt"/>
                          <a:ea typeface="+mn-ea"/>
                          <a:cs typeface="+mn-cs"/>
                        </a:rPr>
                        <a:t>Tipo de </a:t>
                      </a:r>
                      <a:r>
                        <a:rPr lang="en-US" sz="1100" b="1" kern="1200" dirty="0" smtClean="0">
                          <a:solidFill>
                            <a:schemeClr val="bg1"/>
                          </a:solidFill>
                          <a:latin typeface="+mn-lt"/>
                          <a:ea typeface="+mn-ea"/>
                          <a:cs typeface="+mn-cs"/>
                        </a:rPr>
                        <a:t>Información</a:t>
                      </a:r>
                      <a:endParaRPr lang="en-US" sz="1100" b="1" kern="1200" dirty="0">
                        <a:solidFill>
                          <a:schemeClr val="bg1"/>
                        </a:solidFill>
                        <a:latin typeface="+mn-lt"/>
                        <a:ea typeface="+mn-ea"/>
                        <a:cs typeface="+mn-cs"/>
                      </a:endParaRP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marL="0" algn="ctr" defTabSz="914400" rtl="0" eaLnBrk="1" latinLnBrk="0" hangingPunct="1"/>
                      <a:r>
                        <a:rPr lang="en-US" sz="1100" b="1" kern="1200" dirty="0">
                          <a:solidFill>
                            <a:schemeClr val="bg1"/>
                          </a:solidFill>
                          <a:latin typeface="+mn-lt"/>
                          <a:ea typeface="+mn-ea"/>
                          <a:cs typeface="+mn-cs"/>
                        </a:rPr>
                        <a:t>X</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r>
              <a:tr h="321471">
                <a:tc>
                  <a:txBody>
                    <a:bodyPr/>
                    <a:lstStyle/>
                    <a:p>
                      <a:pPr marL="0" algn="ctr" defTabSz="914400" rtl="0" eaLnBrk="1" latinLnBrk="0" hangingPunct="1"/>
                      <a:r>
                        <a:rPr lang="en-US" sz="1100" b="1" kern="1200" dirty="0">
                          <a:solidFill>
                            <a:srgbClr val="037EC9"/>
                          </a:solidFill>
                          <a:latin typeface="+mn-lt"/>
                          <a:ea typeface="+mn-ea"/>
                          <a:cs typeface="+mn-cs"/>
                        </a:rPr>
                        <a:t>Audio Bidireccional (Voz)</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3</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1471">
                <a:tc>
                  <a:txBody>
                    <a:bodyPr/>
                    <a:lstStyle/>
                    <a:p>
                      <a:pPr marL="0" algn="ctr" defTabSz="914400" rtl="0" eaLnBrk="1" latinLnBrk="0" hangingPunct="1"/>
                      <a:r>
                        <a:rPr lang="en-US" sz="1100" b="1" kern="1200" dirty="0">
                          <a:solidFill>
                            <a:srgbClr val="037EC9"/>
                          </a:solidFill>
                          <a:latin typeface="+mn-lt"/>
                          <a:ea typeface="+mn-ea"/>
                          <a:cs typeface="+mn-cs"/>
                        </a:rPr>
                        <a:t>Audio (Música)</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1471">
                <a:tc>
                  <a:txBody>
                    <a:bodyPr/>
                    <a:lstStyle/>
                    <a:p>
                      <a:pPr marL="0" algn="ctr" defTabSz="914400" rtl="0" eaLnBrk="1" latinLnBrk="0" hangingPunct="1"/>
                      <a:r>
                        <a:rPr lang="en-US" sz="1100" b="1" kern="1200" dirty="0">
                          <a:solidFill>
                            <a:srgbClr val="037EC9"/>
                          </a:solidFill>
                          <a:latin typeface="+mn-lt"/>
                          <a:ea typeface="+mn-ea"/>
                          <a:cs typeface="+mn-cs"/>
                        </a:rPr>
                        <a:t>Video Bidireccional</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1471">
                <a:tc>
                  <a:txBody>
                    <a:bodyPr/>
                    <a:lstStyle/>
                    <a:p>
                      <a:pPr marL="0" algn="ctr" defTabSz="914400" rtl="0" eaLnBrk="1" latinLnBrk="0" hangingPunct="1"/>
                      <a:r>
                        <a:rPr lang="en-US" sz="1100" b="1" kern="1200" dirty="0">
                          <a:solidFill>
                            <a:srgbClr val="037EC9"/>
                          </a:solidFill>
                          <a:latin typeface="+mn-lt"/>
                          <a:ea typeface="+mn-ea"/>
                          <a:cs typeface="+mn-cs"/>
                        </a:rPr>
                        <a:t>Video Unidireccional</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1471">
                <a:tc>
                  <a:txBody>
                    <a:bodyPr/>
                    <a:lstStyle/>
                    <a:p>
                      <a:pPr marL="0" algn="ctr" defTabSz="914400" rtl="0" eaLnBrk="1" latinLnBrk="0" hangingPunct="1"/>
                      <a:r>
                        <a:rPr lang="en-US" sz="1100" b="1" kern="1200" dirty="0">
                          <a:solidFill>
                            <a:srgbClr val="037EC9"/>
                          </a:solidFill>
                          <a:latin typeface="+mn-lt"/>
                          <a:ea typeface="+mn-ea"/>
                          <a:cs typeface="+mn-cs"/>
                        </a:rPr>
                        <a:t>Datos</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39171" marR="39171" marT="19586" marB="19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32</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1900" b="1" smtClean="0"/>
              <a:t>INDICADORES RELACIONADOS CON LA OPERATIVIDAD DE LA RED </a:t>
            </a:r>
            <a:r>
              <a:rPr lang="es-ES" sz="1600" smtClean="0"/>
              <a:t>(PARÁMETROS RELATIVOS AL TIPO DE INFORMACIÓN)</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428625" y="1500188"/>
            <a:ext cx="8215313"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Tasa de Cumplimiento de la Fluctuación Máxima (TCFM)</a:t>
            </a:r>
            <a:endParaRPr lang="en-US" sz="1900" dirty="0">
              <a:solidFill>
                <a:schemeClr val="accent2">
                  <a:lumMod val="75000"/>
                </a:schemeClr>
              </a:solidFill>
            </a:endParaRPr>
          </a:p>
        </p:txBody>
      </p:sp>
      <p:sp>
        <p:nvSpPr>
          <p:cNvPr id="7" name="6 Rectángulo"/>
          <p:cNvSpPr>
            <a:spLocks noChangeArrowheads="1"/>
          </p:cNvSpPr>
          <p:nvPr/>
        </p:nvSpPr>
        <p:spPr bwMode="auto">
          <a:xfrm>
            <a:off x="357188" y="2000250"/>
            <a:ext cx="8429625" cy="1384300"/>
          </a:xfrm>
          <a:prstGeom prst="rect">
            <a:avLst/>
          </a:prstGeom>
          <a:noFill/>
          <a:ln w="9525">
            <a:noFill/>
            <a:miter lim="800000"/>
            <a:headEnd/>
            <a:tailEnd/>
          </a:ln>
        </p:spPr>
        <p:txBody>
          <a:bodyPr>
            <a:spAutoFit/>
          </a:bodyPr>
          <a:lstStyle/>
          <a:p>
            <a:pPr algn="just" eaLnBrk="1" hangingPunct="1"/>
            <a:r>
              <a:rPr lang="es-ES" sz="1400" dirty="0">
                <a:solidFill>
                  <a:schemeClr val="accent2">
                    <a:lumMod val="75000"/>
                  </a:schemeClr>
                </a:solidFill>
              </a:rPr>
              <a:t>Se define como la relación porcentual entre la cantidad de paquetes recibidos con una fluctuación máxima ΔT1 y la cantidad total de paquetes recibidos. Las mediciones se deberán realizar de forma diaria y en la Hora de Tráfico Pico. </a:t>
            </a:r>
          </a:p>
          <a:p>
            <a:pPr algn="just" eaLnBrk="1" hangingPunct="1"/>
            <a:r>
              <a:rPr lang="es-ES" sz="1400" dirty="0">
                <a:solidFill>
                  <a:schemeClr val="accent2">
                    <a:lumMod val="75000"/>
                  </a:schemeClr>
                </a:solidFill>
              </a:rPr>
              <a:t/>
            </a:r>
            <a:br>
              <a:rPr lang="es-ES" sz="1400" dirty="0">
                <a:solidFill>
                  <a:schemeClr val="accent2">
                    <a:lumMod val="75000"/>
                  </a:schemeClr>
                </a:solidFill>
              </a:rPr>
            </a:br>
            <a:r>
              <a:rPr lang="es-ES" sz="1400" dirty="0">
                <a:solidFill>
                  <a:schemeClr val="accent2">
                    <a:lumMod val="75000"/>
                  </a:schemeClr>
                </a:solidFill>
              </a:rPr>
              <a:t>Para obtener el indicador se deberá tener en cuenta la sumatoria mensual de los valores diarios de acuerdo a la siguiente expresión:</a:t>
            </a:r>
          </a:p>
        </p:txBody>
      </p:sp>
      <p:pic>
        <p:nvPicPr>
          <p:cNvPr id="8" name="Picture 2" descr="C:\Documents and Settings\strabuchi\Escritorio\res5-14.jpg"/>
          <p:cNvPicPr>
            <a:picLocks noChangeAspect="1" noChangeArrowheads="1"/>
          </p:cNvPicPr>
          <p:nvPr/>
        </p:nvPicPr>
        <p:blipFill>
          <a:blip r:embed="rId3"/>
          <a:srcRect/>
          <a:stretch>
            <a:fillRect/>
          </a:stretch>
        </p:blipFill>
        <p:spPr bwMode="auto">
          <a:xfrm>
            <a:off x="428625" y="3786188"/>
            <a:ext cx="3835400" cy="1785937"/>
          </a:xfrm>
          <a:prstGeom prst="rect">
            <a:avLst/>
          </a:prstGeom>
          <a:noFill/>
          <a:ln w="9525">
            <a:noFill/>
            <a:miter lim="800000"/>
            <a:headEnd/>
            <a:tailEnd/>
          </a:ln>
        </p:spPr>
      </p:pic>
      <p:graphicFrame>
        <p:nvGraphicFramePr>
          <p:cNvPr id="9" name="8 Tabla"/>
          <p:cNvGraphicFramePr>
            <a:graphicFrameLocks noGrp="1"/>
          </p:cNvGraphicFramePr>
          <p:nvPr/>
        </p:nvGraphicFramePr>
        <p:xfrm>
          <a:off x="4500563" y="4071938"/>
          <a:ext cx="4191007" cy="1322709"/>
        </p:xfrm>
        <a:graphic>
          <a:graphicData uri="http://schemas.openxmlformats.org/drawingml/2006/table">
            <a:tbl>
              <a:tblPr/>
              <a:tblGrid>
                <a:gridCol w="1928826"/>
                <a:gridCol w="1339713"/>
                <a:gridCol w="922468"/>
              </a:tblGrid>
              <a:tr h="601630">
                <a:tc>
                  <a:txBody>
                    <a:bodyPr/>
                    <a:lstStyle/>
                    <a:p>
                      <a:pPr marL="0" algn="ctr" defTabSz="914400" rtl="0" eaLnBrk="1" latinLnBrk="0" hangingPunct="1"/>
                      <a:r>
                        <a:rPr lang="en-US" sz="1100" b="1" kern="1200" dirty="0">
                          <a:solidFill>
                            <a:schemeClr val="bg1"/>
                          </a:solidFill>
                          <a:latin typeface="+mn-lt"/>
                          <a:ea typeface="+mn-ea"/>
                          <a:cs typeface="+mn-cs"/>
                        </a:rPr>
                        <a:t>Tipo de Información</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marL="0" algn="ctr" defTabSz="914400" rtl="0" eaLnBrk="1" latinLnBrk="0" hangingPunct="1"/>
                      <a:r>
                        <a:rPr lang="en-US" sz="1100" b="1" kern="1200" dirty="0">
                          <a:solidFill>
                            <a:schemeClr val="bg1"/>
                          </a:solidFill>
                          <a:latin typeface="+mn-lt"/>
                          <a:ea typeface="+mn-ea"/>
                          <a:cs typeface="+mn-cs"/>
                        </a:rPr>
                        <a:t>Tiempo (</a:t>
                      </a:r>
                      <a:r>
                        <a:rPr lang="el-GR" sz="1100" b="1" kern="1200" dirty="0">
                          <a:solidFill>
                            <a:schemeClr val="bg1"/>
                          </a:solidFill>
                          <a:latin typeface="+mn-lt"/>
                          <a:ea typeface="+mn-ea"/>
                          <a:cs typeface="+mn-cs"/>
                        </a:rPr>
                        <a:t>Δ</a:t>
                      </a:r>
                      <a:r>
                        <a:rPr lang="en-US" sz="1100" b="1" kern="1200" dirty="0">
                          <a:solidFill>
                            <a:schemeClr val="bg1"/>
                          </a:solidFill>
                          <a:latin typeface="+mn-lt"/>
                          <a:ea typeface="+mn-ea"/>
                          <a:cs typeface="+mn-cs"/>
                        </a:rPr>
                        <a:t>T1) </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[mS]</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marL="0" algn="ctr" defTabSz="914400" rtl="0" eaLnBrk="1" latinLnBrk="0" hangingPunct="1"/>
                      <a:r>
                        <a:rPr lang="en-US" sz="1100" b="1" kern="1200" dirty="0">
                          <a:solidFill>
                            <a:schemeClr val="bg1"/>
                          </a:solidFill>
                          <a:latin typeface="+mn-lt"/>
                          <a:ea typeface="+mn-ea"/>
                          <a:cs typeface="+mn-cs"/>
                        </a:rPr>
                        <a:t>X [%]</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r>
              <a:tr h="342127">
                <a:tc>
                  <a:txBody>
                    <a:bodyPr/>
                    <a:lstStyle/>
                    <a:p>
                      <a:pPr marL="0" algn="ctr" defTabSz="914400" rtl="0" eaLnBrk="1" latinLnBrk="0" hangingPunct="1"/>
                      <a:r>
                        <a:rPr lang="en-US" sz="1100" b="1" kern="1200" dirty="0">
                          <a:solidFill>
                            <a:srgbClr val="037EC9"/>
                          </a:solidFill>
                          <a:latin typeface="+mn-lt"/>
                          <a:ea typeface="+mn-ea"/>
                          <a:cs typeface="+mn-cs"/>
                        </a:rPr>
                        <a:t>Audio Bidireccional (Voz)</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98</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42127">
                <a:tc>
                  <a:txBody>
                    <a:bodyPr/>
                    <a:lstStyle/>
                    <a:p>
                      <a:pPr marL="0" algn="ctr" defTabSz="914400" rtl="0" eaLnBrk="1" latinLnBrk="0" hangingPunct="1"/>
                      <a:r>
                        <a:rPr lang="en-US" sz="1100" b="1" kern="1200" dirty="0">
                          <a:solidFill>
                            <a:srgbClr val="037EC9"/>
                          </a:solidFill>
                          <a:latin typeface="+mn-lt"/>
                          <a:ea typeface="+mn-ea"/>
                          <a:cs typeface="+mn-cs"/>
                        </a:rPr>
                        <a:t>Audio (Música)</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1</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100" b="1" kern="1200" dirty="0">
                          <a:solidFill>
                            <a:srgbClr val="037EC9"/>
                          </a:solidFill>
                          <a:latin typeface="+mn-lt"/>
                          <a:ea typeface="+mn-ea"/>
                          <a:cs typeface="+mn-cs"/>
                        </a:rPr>
                        <a:t>99,7</a:t>
                      </a:r>
                    </a:p>
                  </a:txBody>
                  <a:tcPr marL="43673" marR="43673" marT="21836" marB="21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33</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1900" b="1" smtClean="0"/>
              <a:t>INDICADORES RELACIONADOS CON LA OPERATIVIDAD DE LA RED </a:t>
            </a:r>
            <a:r>
              <a:rPr lang="es-ES" sz="1600" smtClean="0"/>
              <a:t>(PARÁMETROS RELATIVOS AL TIPO DE INFORMACIÓN)</a:t>
            </a:r>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428625" y="1500188"/>
            <a:ext cx="8215313" cy="384721"/>
          </a:xfrm>
          <a:prstGeom prst="rect">
            <a:avLst/>
          </a:prstGeom>
          <a:noFill/>
          <a:ln w="9525">
            <a:noFill/>
            <a:miter lim="800000"/>
            <a:headEnd/>
            <a:tailEnd/>
          </a:ln>
        </p:spPr>
        <p:txBody>
          <a:bodyPr>
            <a:spAutoFit/>
          </a:bodyPr>
          <a:lstStyle/>
          <a:p>
            <a:pPr eaLnBrk="1" hangingPunct="1"/>
            <a:r>
              <a:rPr lang="es-ES" sz="1900" b="1" dirty="0">
                <a:solidFill>
                  <a:schemeClr val="accent2">
                    <a:lumMod val="75000"/>
                  </a:schemeClr>
                </a:solidFill>
              </a:rPr>
              <a:t>Tasa de Cumplimiento del Sincronismo (TCS)</a:t>
            </a:r>
            <a:endParaRPr lang="en-US" sz="1900" dirty="0">
              <a:solidFill>
                <a:schemeClr val="accent2">
                  <a:lumMod val="75000"/>
                </a:schemeClr>
              </a:solidFill>
            </a:endParaRPr>
          </a:p>
        </p:txBody>
      </p:sp>
      <p:sp>
        <p:nvSpPr>
          <p:cNvPr id="7" name="6 Rectángulo"/>
          <p:cNvSpPr>
            <a:spLocks noChangeArrowheads="1"/>
          </p:cNvSpPr>
          <p:nvPr/>
        </p:nvSpPr>
        <p:spPr bwMode="auto">
          <a:xfrm>
            <a:off x="357188" y="2000250"/>
            <a:ext cx="8429625" cy="1384300"/>
          </a:xfrm>
          <a:prstGeom prst="rect">
            <a:avLst/>
          </a:prstGeom>
          <a:noFill/>
          <a:ln w="9525">
            <a:noFill/>
            <a:miter lim="800000"/>
            <a:headEnd/>
            <a:tailEnd/>
          </a:ln>
        </p:spPr>
        <p:txBody>
          <a:bodyPr>
            <a:spAutoFit/>
          </a:bodyPr>
          <a:lstStyle/>
          <a:p>
            <a:pPr algn="just" eaLnBrk="1" hangingPunct="1"/>
            <a:r>
              <a:rPr lang="es-ES" sz="1400" dirty="0">
                <a:solidFill>
                  <a:schemeClr val="accent2">
                    <a:lumMod val="75000"/>
                  </a:schemeClr>
                </a:solidFill>
              </a:rPr>
              <a:t>Se define como la relación porcentual entre la cantidad de paquetes recibidos con una variación en la sincronía labios/voz máxima ΔT1 y la cantidad total de paquetes recibidos. Las mediciones se deberán realizar de forma diaria y en la Hora de Tráfico Pico. </a:t>
            </a:r>
          </a:p>
          <a:p>
            <a:pPr algn="just" eaLnBrk="1" hangingPunct="1"/>
            <a:r>
              <a:rPr lang="es-ES" sz="1400" dirty="0">
                <a:solidFill>
                  <a:schemeClr val="accent2">
                    <a:lumMod val="75000"/>
                  </a:schemeClr>
                </a:solidFill>
              </a:rPr>
              <a:t/>
            </a:r>
            <a:br>
              <a:rPr lang="es-ES" sz="1400" dirty="0">
                <a:solidFill>
                  <a:schemeClr val="accent2">
                    <a:lumMod val="75000"/>
                  </a:schemeClr>
                </a:solidFill>
              </a:rPr>
            </a:br>
            <a:r>
              <a:rPr lang="es-ES" sz="1400" dirty="0">
                <a:solidFill>
                  <a:schemeClr val="accent2">
                    <a:lumMod val="75000"/>
                  </a:schemeClr>
                </a:solidFill>
              </a:rPr>
              <a:t>Para obtener el indicador se deberá tener en cuenta la sumatoria mensual de los valores diarios de acuerdo a la siguiente expresión:</a:t>
            </a:r>
          </a:p>
        </p:txBody>
      </p:sp>
      <p:graphicFrame>
        <p:nvGraphicFramePr>
          <p:cNvPr id="8" name="7 Tabla"/>
          <p:cNvGraphicFramePr>
            <a:graphicFrameLocks noGrp="1"/>
          </p:cNvGraphicFramePr>
          <p:nvPr/>
        </p:nvGraphicFramePr>
        <p:xfrm>
          <a:off x="4572000" y="4000500"/>
          <a:ext cx="3833817" cy="1293176"/>
        </p:xfrm>
        <a:graphic>
          <a:graphicData uri="http://schemas.openxmlformats.org/drawingml/2006/table">
            <a:tbl>
              <a:tblPr/>
              <a:tblGrid>
                <a:gridCol w="1500198"/>
                <a:gridCol w="1214446"/>
                <a:gridCol w="1119173"/>
              </a:tblGrid>
              <a:tr h="547592">
                <a:tc>
                  <a:txBody>
                    <a:bodyPr/>
                    <a:lstStyle/>
                    <a:p>
                      <a:pPr algn="ctr"/>
                      <a:r>
                        <a:rPr lang="en-US" sz="1100" b="1" dirty="0">
                          <a:solidFill>
                            <a:schemeClr val="bg1"/>
                          </a:solidFill>
                        </a:rPr>
                        <a:t>Tipo de Información</a:t>
                      </a:r>
                    </a:p>
                  </a:txBody>
                  <a:tcPr marL="9099" marR="9099" marT="9099" marB="9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algn="ctr"/>
                      <a:r>
                        <a:rPr lang="en-US" sz="1100" b="1" dirty="0">
                          <a:solidFill>
                            <a:schemeClr val="bg1"/>
                          </a:solidFill>
                        </a:rPr>
                        <a:t>Tiempo (</a:t>
                      </a:r>
                      <a:r>
                        <a:rPr lang="el-GR" sz="1100" b="1" dirty="0">
                          <a:solidFill>
                            <a:schemeClr val="bg1"/>
                          </a:solidFill>
                        </a:rPr>
                        <a:t>Δ</a:t>
                      </a:r>
                      <a:r>
                        <a:rPr lang="en-US" sz="1100" b="1" dirty="0">
                          <a:solidFill>
                            <a:schemeClr val="bg1"/>
                          </a:solidFill>
                        </a:rPr>
                        <a:t>T1)</a:t>
                      </a:r>
                      <a:br>
                        <a:rPr lang="en-US" sz="1100" b="1" dirty="0">
                          <a:solidFill>
                            <a:schemeClr val="bg1"/>
                          </a:solidFill>
                        </a:rPr>
                      </a:br>
                      <a:r>
                        <a:rPr lang="en-US" sz="1100" b="1" dirty="0">
                          <a:solidFill>
                            <a:schemeClr val="bg1"/>
                          </a:solidFill>
                        </a:rPr>
                        <a:t>[mS]  </a:t>
                      </a:r>
                    </a:p>
                  </a:txBody>
                  <a:tcPr marL="9099" marR="9099" marT="9099" marB="9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c>
                  <a:txBody>
                    <a:bodyPr/>
                    <a:lstStyle/>
                    <a:p>
                      <a:pPr algn="ctr"/>
                      <a:r>
                        <a:rPr lang="en-US" sz="1100" b="1" dirty="0">
                          <a:solidFill>
                            <a:schemeClr val="bg1"/>
                          </a:solidFill>
                        </a:rPr>
                        <a:t>X</a:t>
                      </a:r>
                      <a:br>
                        <a:rPr lang="en-US" sz="1100" b="1" dirty="0">
                          <a:solidFill>
                            <a:schemeClr val="bg1"/>
                          </a:solidFill>
                        </a:rPr>
                      </a:br>
                      <a:r>
                        <a:rPr lang="en-US" sz="1100" b="1" dirty="0">
                          <a:solidFill>
                            <a:schemeClr val="bg1"/>
                          </a:solidFill>
                        </a:rPr>
                        <a:t>[%]</a:t>
                      </a:r>
                    </a:p>
                  </a:txBody>
                  <a:tcPr marL="9099" marR="9099" marT="9099" marB="9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EC9"/>
                    </a:solidFill>
                  </a:tcPr>
                </a:tc>
              </a:tr>
              <a:tr h="372792">
                <a:tc>
                  <a:txBody>
                    <a:bodyPr/>
                    <a:lstStyle/>
                    <a:p>
                      <a:r>
                        <a:rPr lang="en-US" sz="1100" b="1" dirty="0">
                          <a:solidFill>
                            <a:srgbClr val="037EC9"/>
                          </a:solidFill>
                        </a:rPr>
                        <a:t>Video Bidireccional </a:t>
                      </a: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100" b="1" dirty="0">
                          <a:solidFill>
                            <a:srgbClr val="037EC9"/>
                          </a:solidFill>
                        </a:rPr>
                        <a:t>80</a:t>
                      </a: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100" b="1" dirty="0">
                          <a:solidFill>
                            <a:srgbClr val="037EC9"/>
                          </a:solidFill>
                        </a:rPr>
                        <a:t> </a:t>
                      </a:r>
                      <a:r>
                        <a:rPr lang="en-US" sz="1100" b="1" dirty="0" smtClean="0">
                          <a:solidFill>
                            <a:srgbClr val="037EC9"/>
                          </a:solidFill>
                        </a:rPr>
                        <a:t>95</a:t>
                      </a:r>
                      <a:endParaRPr lang="en-US" sz="1100" b="1" dirty="0">
                        <a:solidFill>
                          <a:srgbClr val="037EC9"/>
                        </a:solidFill>
                      </a:endParaRP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2792">
                <a:tc>
                  <a:txBody>
                    <a:bodyPr/>
                    <a:lstStyle/>
                    <a:p>
                      <a:r>
                        <a:rPr lang="en-US" sz="1100" b="1" dirty="0">
                          <a:solidFill>
                            <a:srgbClr val="037EC9"/>
                          </a:solidFill>
                        </a:rPr>
                        <a:t>Video </a:t>
                      </a:r>
                      <a:r>
                        <a:rPr lang="en-US" sz="1100" b="1" dirty="0" smtClean="0">
                          <a:solidFill>
                            <a:srgbClr val="037EC9"/>
                          </a:solidFill>
                        </a:rPr>
                        <a:t>Unidireccional</a:t>
                      </a:r>
                      <a:endParaRPr lang="en-US" sz="1100" b="1" dirty="0">
                        <a:solidFill>
                          <a:srgbClr val="037EC9"/>
                        </a:solidFill>
                      </a:endParaRP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100" b="1" dirty="0">
                          <a:solidFill>
                            <a:srgbClr val="037EC9"/>
                          </a:solidFill>
                        </a:rPr>
                        <a:t>80</a:t>
                      </a: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100" b="1" dirty="0">
                          <a:solidFill>
                            <a:srgbClr val="037EC9"/>
                          </a:solidFill>
                        </a:rPr>
                        <a:t>  95</a:t>
                      </a:r>
                    </a:p>
                  </a:txBody>
                  <a:tcPr marL="9099" marR="9099" marT="9099" marB="90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9" name="Picture 2" descr="C:\Documents and Settings\strabuchi\Escritorio\res5-15.jpg"/>
          <p:cNvPicPr>
            <a:picLocks noChangeAspect="1" noChangeArrowheads="1"/>
          </p:cNvPicPr>
          <p:nvPr/>
        </p:nvPicPr>
        <p:blipFill>
          <a:blip r:embed="rId3"/>
          <a:srcRect/>
          <a:stretch>
            <a:fillRect/>
          </a:stretch>
        </p:blipFill>
        <p:spPr bwMode="auto">
          <a:xfrm>
            <a:off x="646113" y="3643313"/>
            <a:ext cx="341947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ppt_w*0.05"/>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34</a:t>
            </a:fld>
            <a:endParaRPr lang="en-US" altLang="en-US" sz="1400"/>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s-ES" sz="1900" b="1" smtClean="0"/>
              <a:t>INDICADORES RELACIONADOS CON LA OPERATIVIDAD DE LA RED</a:t>
            </a:r>
            <a:endParaRPr lang="es-ES" sz="1600" smtClean="0"/>
          </a:p>
        </p:txBody>
      </p:sp>
      <p:sp>
        <p:nvSpPr>
          <p:cNvPr id="5" name="Text Box 6"/>
          <p:cNvSpPr txBox="1">
            <a:spLocks noChangeArrowheads="1"/>
          </p:cNvSpPr>
          <p:nvPr/>
        </p:nvSpPr>
        <p:spPr bwMode="auto">
          <a:xfrm>
            <a:off x="1258888" y="3352800"/>
            <a:ext cx="1784350" cy="366713"/>
          </a:xfrm>
          <a:prstGeom prst="rect">
            <a:avLst/>
          </a:prstGeom>
          <a:noFill/>
          <a:ln w="9525">
            <a:noFill/>
            <a:miter lim="800000"/>
            <a:headEnd/>
            <a:tailEnd/>
          </a:ln>
        </p:spPr>
        <p:txBody>
          <a:bodyPr wrap="none">
            <a:spAutoFit/>
          </a:bodyPr>
          <a:lstStyle/>
          <a:p>
            <a:pPr algn="ctr" eaLnBrk="1" hangingPunct="1"/>
            <a:r>
              <a:rPr lang="es-AR" b="1">
                <a:solidFill>
                  <a:schemeClr val="bg1"/>
                </a:solidFill>
              </a:rPr>
              <a:t>INDICADORES</a:t>
            </a:r>
            <a:endParaRPr lang="es-ES" b="1">
              <a:solidFill>
                <a:schemeClr val="bg1"/>
              </a:solidFill>
            </a:endParaRPr>
          </a:p>
        </p:txBody>
      </p:sp>
      <p:sp>
        <p:nvSpPr>
          <p:cNvPr id="6" name="5 Rectángulo"/>
          <p:cNvSpPr>
            <a:spLocks noChangeArrowheads="1"/>
          </p:cNvSpPr>
          <p:nvPr/>
        </p:nvSpPr>
        <p:spPr bwMode="auto">
          <a:xfrm>
            <a:off x="214313" y="1214422"/>
            <a:ext cx="8572500" cy="639778"/>
          </a:xfrm>
          <a:prstGeom prst="rect">
            <a:avLst/>
          </a:prstGeom>
          <a:noFill/>
          <a:ln w="9525">
            <a:noFill/>
            <a:miter lim="800000"/>
            <a:headEnd/>
            <a:tailEnd/>
          </a:ln>
        </p:spPr>
        <p:txBody>
          <a:bodyPr wrap="square">
            <a:spAutoFit/>
          </a:bodyPr>
          <a:lstStyle/>
          <a:p>
            <a:pPr eaLnBrk="1" hangingPunct="1"/>
            <a:r>
              <a:rPr lang="es-ES" sz="1700" b="1" dirty="0">
                <a:solidFill>
                  <a:schemeClr val="accent2">
                    <a:lumMod val="75000"/>
                  </a:schemeClr>
                </a:solidFill>
              </a:rPr>
              <a:t>Tasa de Cumplimiento de la Velocidad Efectiva Media de Transferencia (TCVEMT)</a:t>
            </a:r>
            <a:endParaRPr lang="en-US" sz="1700" dirty="0">
              <a:solidFill>
                <a:schemeClr val="accent2">
                  <a:lumMod val="75000"/>
                </a:schemeClr>
              </a:solidFill>
            </a:endParaRPr>
          </a:p>
        </p:txBody>
      </p:sp>
      <p:sp>
        <p:nvSpPr>
          <p:cNvPr id="7" name="6 Rectángulo"/>
          <p:cNvSpPr>
            <a:spLocks noChangeArrowheads="1"/>
          </p:cNvSpPr>
          <p:nvPr/>
        </p:nvSpPr>
        <p:spPr bwMode="auto">
          <a:xfrm>
            <a:off x="285750" y="2000250"/>
            <a:ext cx="8501063" cy="1600200"/>
          </a:xfrm>
          <a:prstGeom prst="rect">
            <a:avLst/>
          </a:prstGeom>
          <a:noFill/>
          <a:ln w="9525">
            <a:noFill/>
            <a:miter lim="800000"/>
            <a:headEnd/>
            <a:tailEnd/>
          </a:ln>
        </p:spPr>
        <p:txBody>
          <a:bodyPr>
            <a:spAutoFit/>
          </a:bodyPr>
          <a:lstStyle/>
          <a:p>
            <a:pPr algn="just" eaLnBrk="1" hangingPunct="1"/>
            <a:r>
              <a:rPr lang="es-ES" sz="1400" dirty="0">
                <a:solidFill>
                  <a:schemeClr val="accent2">
                    <a:lumMod val="75000"/>
                  </a:schemeClr>
                </a:solidFill>
              </a:rPr>
              <a:t>Se define como la relación porcentual entre la Velocidad Efectiva Media de Transferencia y la Velocidad de Transferencia Nominal. La misma se medirá entre los usuarios y el vínculo de interconexión de jerarquía superior del prestador. Las mediciones se deberán realizar de forma diaria y en la Hora de Tráfico Pico.</a:t>
            </a:r>
          </a:p>
          <a:p>
            <a:pPr algn="just" eaLnBrk="1" hangingPunct="1"/>
            <a:r>
              <a:rPr lang="es-ES" sz="1400" dirty="0">
                <a:solidFill>
                  <a:schemeClr val="accent2">
                    <a:lumMod val="75000"/>
                  </a:schemeClr>
                </a:solidFill>
              </a:rPr>
              <a:t/>
            </a:r>
            <a:br>
              <a:rPr lang="es-ES" sz="1400" dirty="0">
                <a:solidFill>
                  <a:schemeClr val="accent2">
                    <a:lumMod val="75000"/>
                  </a:schemeClr>
                </a:solidFill>
              </a:rPr>
            </a:br>
            <a:r>
              <a:rPr lang="es-ES" sz="1400" dirty="0">
                <a:solidFill>
                  <a:schemeClr val="accent2">
                    <a:lumMod val="75000"/>
                  </a:schemeClr>
                </a:solidFill>
              </a:rPr>
              <a:t>Para obtener el indicador se deberá tener en cuenta la sumatoria mensual de los valores diarios de acuerdo a la siguiente expresión: </a:t>
            </a:r>
          </a:p>
        </p:txBody>
      </p:sp>
      <p:pic>
        <p:nvPicPr>
          <p:cNvPr id="8" name="Picture 2" descr="C:\Documents and Settings\strabuchi\Escritorio\res5-16.jpg"/>
          <p:cNvPicPr>
            <a:picLocks noChangeAspect="1" noChangeArrowheads="1"/>
          </p:cNvPicPr>
          <p:nvPr/>
        </p:nvPicPr>
        <p:blipFill>
          <a:blip r:embed="rId3"/>
          <a:srcRect/>
          <a:stretch>
            <a:fillRect/>
          </a:stretch>
        </p:blipFill>
        <p:spPr bwMode="auto">
          <a:xfrm>
            <a:off x="1785938" y="3857625"/>
            <a:ext cx="5600700"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5363" name="Slide Number Placeholder 5"/>
          <p:cNvSpPr>
            <a:spLocks noGrp="1"/>
          </p:cNvSpPr>
          <p:nvPr>
            <p:ph type="sldNum" sz="quarter" idx="11"/>
          </p:nvPr>
        </p:nvSpPr>
        <p:spPr>
          <a:noFill/>
        </p:spPr>
        <p:txBody>
          <a:bodyPr/>
          <a:lstStyle/>
          <a:p>
            <a:fld id="{56764100-A451-4F48-AF79-38A6A03AB1B0}" type="slidenum">
              <a:rPr lang="en-US" altLang="en-US" sz="1400"/>
              <a:pPr/>
              <a:t>4</a:t>
            </a:fld>
            <a:endParaRPr lang="en-US" altLang="en-US" sz="1400"/>
          </a:p>
        </p:txBody>
      </p:sp>
      <p:sp>
        <p:nvSpPr>
          <p:cNvPr id="10" name="Rectangle 2"/>
          <p:cNvSpPr>
            <a:spLocks noGrp="1" noChangeArrowheads="1"/>
          </p:cNvSpPr>
          <p:nvPr>
            <p:ph type="title"/>
          </p:nvPr>
        </p:nvSpPr>
        <p:spPr>
          <a:xfrm>
            <a:off x="457200" y="274638"/>
            <a:ext cx="8229600" cy="1143000"/>
          </a:xfrm>
        </p:spPr>
        <p:txBody>
          <a:bodyPr/>
          <a:lstStyle/>
          <a:p>
            <a:pPr eaLnBrk="1" hangingPunct="1"/>
            <a:r>
              <a:rPr lang="es-ES" sz="2400" dirty="0" smtClean="0"/>
              <a:t>MARCO NORMATIVO PARA LA PRESTACIÓN DE SERVICIOS DE T</a:t>
            </a:r>
            <a:r>
              <a:rPr lang="es-ES" sz="2400" dirty="0" smtClean="0">
                <a:solidFill>
                  <a:schemeClr val="accent2">
                    <a:lumMod val="75000"/>
                  </a:schemeClr>
                </a:solidFill>
              </a:rPr>
              <a:t>ELECOMUNICACIONES</a:t>
            </a:r>
          </a:p>
        </p:txBody>
      </p:sp>
      <p:sp>
        <p:nvSpPr>
          <p:cNvPr id="11" name="Rectangle 3"/>
          <p:cNvSpPr>
            <a:spLocks noGrp="1" noChangeArrowheads="1"/>
          </p:cNvSpPr>
          <p:nvPr>
            <p:ph type="body" idx="1"/>
          </p:nvPr>
        </p:nvSpPr>
        <p:spPr>
          <a:xfrm>
            <a:off x="428625" y="3000375"/>
            <a:ext cx="8229600" cy="801688"/>
          </a:xfrm>
          <a:ln w="6350">
            <a:noFill/>
          </a:ln>
        </p:spPr>
        <p:txBody>
          <a:bodyPr/>
          <a:lstStyle/>
          <a:p>
            <a:pPr marL="468000" indent="-468000" eaLnBrk="1" hangingPunct="1">
              <a:spcBef>
                <a:spcPct val="0"/>
              </a:spcBef>
              <a:buClr>
                <a:srgbClr val="037EC9"/>
              </a:buClr>
              <a:buFont typeface="Wingdings" pitchFamily="2" charset="2"/>
              <a:buChar char="Ø"/>
              <a:defRPr/>
            </a:pPr>
            <a:r>
              <a:rPr lang="es-ES" sz="2400" dirty="0" smtClean="0">
                <a:solidFill>
                  <a:schemeClr val="accent2">
                    <a:lumMod val="75000"/>
                  </a:schemeClr>
                </a:solidFill>
              </a:rPr>
              <a:t>LICENCIA HABILITANTE PARA LA PRESTACIÓN DE TODO SERVICIO DE TELECOMUNICACIONES</a:t>
            </a:r>
          </a:p>
          <a:p>
            <a:pPr marL="354013" indent="0" eaLnBrk="1" hangingPunct="1">
              <a:spcBef>
                <a:spcPct val="0"/>
              </a:spcBef>
              <a:buClr>
                <a:srgbClr val="037EC9"/>
              </a:buClr>
              <a:defRPr/>
            </a:pPr>
            <a:endParaRPr lang="es-ES" sz="2400" dirty="0" smtClean="0">
              <a:solidFill>
                <a:schemeClr val="accent2">
                  <a:lumMod val="75000"/>
                </a:schemeClr>
              </a:solidFill>
            </a:endParaRPr>
          </a:p>
          <a:p>
            <a:pPr marL="354013" indent="0" eaLnBrk="1" hangingPunct="1">
              <a:spcBef>
                <a:spcPct val="0"/>
              </a:spcBef>
              <a:buClr>
                <a:srgbClr val="037EC9"/>
              </a:buClr>
              <a:defRPr/>
            </a:pPr>
            <a:endParaRPr lang="es-AR" sz="2400" dirty="0" smtClean="0">
              <a:solidFill>
                <a:schemeClr val="accent2">
                  <a:lumMod val="75000"/>
                </a:schemeClr>
              </a:solidFill>
            </a:endParaRPr>
          </a:p>
          <a:p>
            <a:pPr marL="354013" indent="0" eaLnBrk="1" hangingPunct="1">
              <a:spcBef>
                <a:spcPct val="0"/>
              </a:spcBef>
              <a:buClr>
                <a:srgbClr val="037EC9"/>
              </a:buClr>
              <a:buFontTx/>
              <a:buNone/>
              <a:defRPr/>
            </a:pPr>
            <a:endParaRPr lang="en-US" sz="2400" dirty="0" smtClean="0">
              <a:solidFill>
                <a:schemeClr val="accent2">
                  <a:lumMod val="75000"/>
                </a:schemeClr>
              </a:solidFill>
            </a:endParaRPr>
          </a:p>
          <a:p>
            <a:pPr marL="354013" indent="0" eaLnBrk="1" hangingPunct="1">
              <a:spcBef>
                <a:spcPct val="0"/>
              </a:spcBef>
              <a:buClr>
                <a:srgbClr val="037EC9"/>
              </a:buClr>
              <a:buFontTx/>
              <a:buNone/>
              <a:defRPr/>
            </a:pPr>
            <a:endParaRPr lang="en-US" sz="2400" dirty="0" smtClean="0">
              <a:solidFill>
                <a:schemeClr val="accent2">
                  <a:lumMod val="75000"/>
                </a:schemeClr>
              </a:solidFill>
            </a:endParaRPr>
          </a:p>
        </p:txBody>
      </p:sp>
      <p:sp>
        <p:nvSpPr>
          <p:cNvPr id="12" name="Rectangle 3"/>
          <p:cNvSpPr txBox="1">
            <a:spLocks noChangeArrowheads="1"/>
          </p:cNvSpPr>
          <p:nvPr/>
        </p:nvSpPr>
        <p:spPr bwMode="auto">
          <a:xfrm>
            <a:off x="428625" y="5000641"/>
            <a:ext cx="8229600" cy="785813"/>
          </a:xfrm>
          <a:prstGeom prst="rect">
            <a:avLst/>
          </a:prstGeom>
          <a:noFill/>
          <a:ln w="6350">
            <a:noFill/>
            <a:miter lim="800000"/>
            <a:headEnd/>
            <a:tailEnd/>
          </a:ln>
        </p:spPr>
        <p:txBody>
          <a:bodyPr/>
          <a:lstStyle/>
          <a:p>
            <a:pPr marL="468000" indent="-468000" eaLnBrk="1" hangingPunct="1">
              <a:buClr>
                <a:srgbClr val="037EC9"/>
              </a:buClr>
              <a:buSzPct val="75000"/>
              <a:buFont typeface="Wingdings" pitchFamily="2" charset="2"/>
              <a:buChar char="Ø"/>
              <a:defRPr/>
            </a:pPr>
            <a:r>
              <a:rPr lang="es-ES" sz="2400" dirty="0">
                <a:solidFill>
                  <a:schemeClr val="accent2">
                    <a:lumMod val="75000"/>
                  </a:schemeClr>
                </a:solidFill>
                <a:latin typeface="+mn-lt"/>
              </a:rPr>
              <a:t>PRESTACIÓN DE LOS SERVICIOS CON O SIN INFRAESTRUCTURA PROPIA</a:t>
            </a:r>
            <a:endParaRPr lang="en-US" sz="2400" dirty="0">
              <a:solidFill>
                <a:schemeClr val="accent2">
                  <a:lumMod val="75000"/>
                </a:schemeClr>
              </a:solidFill>
              <a:latin typeface="+mn-lt"/>
            </a:endParaRPr>
          </a:p>
          <a:p>
            <a:pPr marL="354013" eaLnBrk="1" hangingPunct="1">
              <a:buClr>
                <a:srgbClr val="037EC9"/>
              </a:buClr>
              <a:buFontTx/>
              <a:buChar char="•"/>
              <a:defRPr/>
            </a:pPr>
            <a:endParaRPr lang="es-AR" sz="2400" dirty="0">
              <a:solidFill>
                <a:schemeClr val="accent2">
                  <a:lumMod val="75000"/>
                </a:schemeClr>
              </a:solidFill>
              <a:latin typeface="+mn-lt"/>
              <a:cs typeface="+mn-cs"/>
            </a:endParaRPr>
          </a:p>
          <a:p>
            <a:pPr marL="354013" eaLnBrk="1" hangingPunct="1">
              <a:buClr>
                <a:srgbClr val="037EC9"/>
              </a:buClr>
              <a:defRPr/>
            </a:pPr>
            <a:endParaRPr lang="en-US" sz="2400" dirty="0">
              <a:solidFill>
                <a:schemeClr val="accent2">
                  <a:lumMod val="75000"/>
                </a:schemeClr>
              </a:solidFill>
              <a:latin typeface="+mn-lt"/>
              <a:cs typeface="+mn-cs"/>
            </a:endParaRPr>
          </a:p>
          <a:p>
            <a:pPr marL="354013" eaLnBrk="1" hangingPunct="1">
              <a:buClr>
                <a:srgbClr val="037EC9"/>
              </a:buClr>
              <a:defRPr/>
            </a:pPr>
            <a:endParaRPr lang="en-US" sz="2400" dirty="0">
              <a:solidFill>
                <a:schemeClr val="accent2">
                  <a:lumMod val="75000"/>
                </a:schemeClr>
              </a:solidFill>
              <a:latin typeface="+mn-lt"/>
              <a:cs typeface="+mn-cs"/>
            </a:endParaRPr>
          </a:p>
        </p:txBody>
      </p:sp>
      <p:sp>
        <p:nvSpPr>
          <p:cNvPr id="13" name="Rectangle 3"/>
          <p:cNvSpPr txBox="1">
            <a:spLocks noChangeArrowheads="1"/>
          </p:cNvSpPr>
          <p:nvPr/>
        </p:nvSpPr>
        <p:spPr bwMode="auto">
          <a:xfrm>
            <a:off x="428596" y="3786190"/>
            <a:ext cx="8229600" cy="873125"/>
          </a:xfrm>
          <a:prstGeom prst="rect">
            <a:avLst/>
          </a:prstGeom>
          <a:noFill/>
          <a:ln w="6350">
            <a:noFill/>
            <a:miter lim="800000"/>
            <a:headEnd/>
            <a:tailEnd/>
          </a:ln>
        </p:spPr>
        <p:txBody>
          <a:bodyPr/>
          <a:lstStyle/>
          <a:p>
            <a:pPr marL="354013" eaLnBrk="1" hangingPunct="1">
              <a:buClr>
                <a:srgbClr val="037EC9"/>
              </a:buClr>
              <a:buFontTx/>
              <a:buChar char="•"/>
              <a:defRPr/>
            </a:pPr>
            <a:endParaRPr lang="es-ES" sz="2400" dirty="0">
              <a:solidFill>
                <a:schemeClr val="accent2">
                  <a:lumMod val="75000"/>
                </a:schemeClr>
              </a:solidFill>
              <a:latin typeface="+mn-lt"/>
              <a:cs typeface="+mn-cs"/>
            </a:endParaRPr>
          </a:p>
          <a:p>
            <a:pPr marL="468000" indent="-468000" eaLnBrk="1" hangingPunct="1">
              <a:buClr>
                <a:srgbClr val="037EC9"/>
              </a:buClr>
              <a:buSzPct val="75000"/>
              <a:buFont typeface="Wingdings" pitchFamily="2" charset="2"/>
              <a:buChar char="Ø"/>
              <a:defRPr/>
            </a:pPr>
            <a:r>
              <a:rPr lang="es-ES" sz="2400" dirty="0">
                <a:solidFill>
                  <a:schemeClr val="accent2">
                    <a:lumMod val="75000"/>
                  </a:schemeClr>
                </a:solidFill>
                <a:latin typeface="+mn-lt"/>
              </a:rPr>
              <a:t>LIBRE ARQUITECTURA DE REDES Y TECNOLOÍA</a:t>
            </a:r>
            <a:endParaRPr lang="en-US" sz="2400" dirty="0">
              <a:solidFill>
                <a:schemeClr val="accent2">
                  <a:lumMod val="75000"/>
                </a:schemeClr>
              </a:solidFill>
              <a:latin typeface="+mn-lt"/>
            </a:endParaRPr>
          </a:p>
        </p:txBody>
      </p:sp>
      <p:sp>
        <p:nvSpPr>
          <p:cNvPr id="14" name="Rectangle 3"/>
          <p:cNvSpPr txBox="1">
            <a:spLocks noChangeArrowheads="1"/>
          </p:cNvSpPr>
          <p:nvPr/>
        </p:nvSpPr>
        <p:spPr bwMode="auto">
          <a:xfrm>
            <a:off x="500063" y="1643063"/>
            <a:ext cx="8229600" cy="928687"/>
          </a:xfrm>
          <a:prstGeom prst="rect">
            <a:avLst/>
          </a:prstGeom>
          <a:noFill/>
          <a:ln w="6350">
            <a:noFill/>
            <a:miter lim="800000"/>
            <a:headEnd/>
            <a:tailEnd/>
          </a:ln>
        </p:spPr>
        <p:txBody>
          <a:bodyPr lIns="0" tIns="0" rIns="0" bIns="0"/>
          <a:lstStyle/>
          <a:p>
            <a:pPr indent="-468000" algn="ctr" eaLnBrk="1" hangingPunct="1">
              <a:buClr>
                <a:srgbClr val="037EC9"/>
              </a:buClr>
              <a:defRPr/>
            </a:pPr>
            <a:r>
              <a:rPr lang="es-ES" sz="2400" kern="0" dirty="0">
                <a:solidFill>
                  <a:schemeClr val="accent2">
                    <a:lumMod val="75000"/>
                  </a:schemeClr>
                </a:solidFill>
                <a:latin typeface="+mn-lt"/>
                <a:cs typeface="+mn-cs"/>
              </a:rPr>
              <a:t>REGLAMENTO DE LICENCIAS PARA LA PRESTACIÓN DE SERVICIOS DE TELECOMUNICACIONES </a:t>
            </a:r>
          </a:p>
          <a:p>
            <a:pPr indent="-468000" algn="ctr" eaLnBrk="1" hangingPunct="1">
              <a:buClr>
                <a:srgbClr val="037EC9"/>
              </a:buClr>
              <a:defRPr/>
            </a:pPr>
            <a:r>
              <a:rPr lang="es-ES" sz="2400" kern="0" dirty="0">
                <a:solidFill>
                  <a:schemeClr val="accent2">
                    <a:lumMod val="75000"/>
                  </a:schemeClr>
                </a:solidFill>
                <a:latin typeface="+mn-lt"/>
                <a:cs typeface="+mn-cs"/>
              </a:rPr>
              <a:t>(Anexo I del Decreto Nº 764/2000)</a:t>
            </a:r>
          </a:p>
          <a:p>
            <a:pPr marL="354013" eaLnBrk="1" hangingPunct="1">
              <a:buClr>
                <a:srgbClr val="037EC9"/>
              </a:buClr>
              <a:buFontTx/>
              <a:buChar char="•"/>
              <a:defRPr/>
            </a:pPr>
            <a:endParaRPr lang="es-AR" kern="0" dirty="0">
              <a:solidFill>
                <a:schemeClr val="accent2">
                  <a:lumMod val="75000"/>
                </a:schemeClr>
              </a:solidFill>
              <a:latin typeface="+mn-lt"/>
              <a:cs typeface="+mn-cs"/>
            </a:endParaRPr>
          </a:p>
          <a:p>
            <a:pPr marL="354013" eaLnBrk="1" hangingPunct="1">
              <a:buClr>
                <a:srgbClr val="037EC9"/>
              </a:buClr>
              <a:defRPr/>
            </a:pPr>
            <a:endParaRPr lang="en-US" kern="0" dirty="0">
              <a:solidFill>
                <a:schemeClr val="accent2">
                  <a:lumMod val="75000"/>
                </a:schemeClr>
              </a:solidFill>
              <a:latin typeface="+mn-lt"/>
              <a:cs typeface="+mn-cs"/>
            </a:endParaRPr>
          </a:p>
          <a:p>
            <a:pPr marL="354013" eaLnBrk="1" hangingPunct="1">
              <a:buClr>
                <a:srgbClr val="037EC9"/>
              </a:buClr>
              <a:defRPr/>
            </a:pPr>
            <a:endParaRPr lang="en-US" kern="0" dirty="0">
              <a:solidFill>
                <a:schemeClr val="accent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7411" name="Slide Number Placeholder 5"/>
          <p:cNvSpPr>
            <a:spLocks noGrp="1"/>
          </p:cNvSpPr>
          <p:nvPr>
            <p:ph type="sldNum" sz="quarter" idx="11"/>
          </p:nvPr>
        </p:nvSpPr>
        <p:spPr>
          <a:noFill/>
        </p:spPr>
        <p:txBody>
          <a:bodyPr/>
          <a:lstStyle/>
          <a:p>
            <a:fld id="{21FC3D2F-1DEC-4EA0-A0D9-A73CAA4E1E4F}" type="slidenum">
              <a:rPr lang="en-US" altLang="en-US" sz="1400"/>
              <a:pPr/>
              <a:t>5</a:t>
            </a:fld>
            <a:endParaRPr lang="en-US" altLang="en-US" sz="1400"/>
          </a:p>
        </p:txBody>
      </p:sp>
      <p:sp>
        <p:nvSpPr>
          <p:cNvPr id="10" name="Rectangle 2"/>
          <p:cNvSpPr>
            <a:spLocks noGrp="1" noChangeArrowheads="1"/>
          </p:cNvSpPr>
          <p:nvPr>
            <p:ph type="title"/>
          </p:nvPr>
        </p:nvSpPr>
        <p:spPr>
          <a:xfrm>
            <a:off x="457200" y="274638"/>
            <a:ext cx="8229600" cy="1143000"/>
          </a:xfrm>
        </p:spPr>
        <p:txBody>
          <a:bodyPr/>
          <a:lstStyle/>
          <a:p>
            <a:pPr eaLnBrk="1" hangingPunct="1"/>
            <a:r>
              <a:rPr lang="es-ES" sz="2400" smtClean="0"/>
              <a:t>MARCO PREVIO AL DICTADO DEL NUEVO REGLAMENTO DE CALIDAD DE SERVICIO</a:t>
            </a:r>
          </a:p>
        </p:txBody>
      </p:sp>
      <p:sp>
        <p:nvSpPr>
          <p:cNvPr id="11" name="Rectangle 3"/>
          <p:cNvSpPr txBox="1">
            <a:spLocks noChangeArrowheads="1"/>
          </p:cNvSpPr>
          <p:nvPr/>
        </p:nvSpPr>
        <p:spPr bwMode="auto">
          <a:xfrm>
            <a:off x="500034" y="1285860"/>
            <a:ext cx="8229600" cy="414339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68000" marR="0" lvl="0" indent="-468000" algn="just" defTabSz="914400" rtl="0" eaLnBrk="1" fontAlgn="base" latinLnBrk="0" hangingPunct="1">
              <a:lnSpc>
                <a:spcPct val="100000"/>
              </a:lnSpc>
              <a:spcBef>
                <a:spcPct val="0"/>
              </a:spcBef>
              <a:spcAft>
                <a:spcPct val="0"/>
              </a:spcAft>
              <a:buClr>
                <a:srgbClr val="037EC9"/>
              </a:buClr>
              <a:buSzPct val="75000"/>
              <a:buFontTx/>
              <a:buNone/>
              <a:tabLst/>
              <a:defRPr/>
            </a:pPr>
            <a:r>
              <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rPr>
              <a:t> </a:t>
            </a:r>
          </a:p>
          <a:p>
            <a:pPr marL="468000" marR="0" lvl="0" indent="-468000" algn="just" defTabSz="914400" rtl="0" eaLnBrk="1" fontAlgn="base" latinLnBrk="0" hangingPunct="1">
              <a:lnSpc>
                <a:spcPct val="100000"/>
              </a:lnSpc>
              <a:spcBef>
                <a:spcPct val="0"/>
              </a:spcBef>
              <a:spcAft>
                <a:spcPct val="0"/>
              </a:spcAft>
              <a:buClr>
                <a:srgbClr val="037EC9"/>
              </a:buClr>
              <a:buSzPct val="75000"/>
              <a:buBlip>
                <a:blip r:embed="rId3"/>
              </a:buBlip>
              <a:tabLst/>
              <a:defRPr/>
            </a:pPr>
            <a:r>
              <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rPr>
              <a:t>REGLAMENTOS DE CALIDAD DIFERENCIADOS POR SERVICIO</a:t>
            </a:r>
          </a:p>
          <a:p>
            <a:pPr marL="468000" marR="0" lvl="0" indent="-468000" algn="just" defTabSz="914400" rtl="0" eaLnBrk="1" fontAlgn="base" latinLnBrk="0" hangingPunct="1">
              <a:lnSpc>
                <a:spcPct val="100000"/>
              </a:lnSpc>
              <a:spcBef>
                <a:spcPct val="0"/>
              </a:spcBef>
              <a:spcAft>
                <a:spcPct val="0"/>
              </a:spcAft>
              <a:buClr>
                <a:srgbClr val="037EC9"/>
              </a:buClr>
              <a:buSzPct val="75000"/>
              <a:buFont typeface="Arial" pitchFamily="34" charset="0"/>
              <a:buChar char="•"/>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468000" indent="-468000" algn="just" eaLnBrk="1" hangingPunct="1">
              <a:buClr>
                <a:srgbClr val="037EC9"/>
              </a:buClr>
              <a:buSzPct val="75000"/>
              <a:buBlip>
                <a:blip r:embed="rId3"/>
              </a:buBlip>
              <a:defRPr/>
            </a:pPr>
            <a:r>
              <a:rPr lang="es-ES" sz="2400" kern="0" dirty="0">
                <a:solidFill>
                  <a:schemeClr val="accent2">
                    <a:lumMod val="75000"/>
                  </a:schemeClr>
                </a:solidFill>
                <a:latin typeface="+mn-lt"/>
              </a:rPr>
              <a:t>INDICADORES RELACIONADOS CON EL FUNCIONAMIENTO DE LA </a:t>
            </a:r>
            <a:r>
              <a:rPr lang="es-ES" sz="2400" kern="0" dirty="0" smtClean="0">
                <a:solidFill>
                  <a:schemeClr val="accent2">
                    <a:lumMod val="75000"/>
                  </a:schemeClr>
                </a:solidFill>
                <a:latin typeface="+mn-lt"/>
              </a:rPr>
              <a:t>RED</a:t>
            </a:r>
          </a:p>
          <a:p>
            <a:pPr marL="468000" indent="-468000" algn="just" eaLnBrk="1" hangingPunct="1">
              <a:buClr>
                <a:srgbClr val="037EC9"/>
              </a:buClr>
              <a:buSzPct val="75000"/>
              <a:buFont typeface="Arial" pitchFamily="34" charset="0"/>
              <a:buChar char="•"/>
              <a:defRPr/>
            </a:pPr>
            <a:endParaRPr lang="es-ES" sz="2400" kern="0" dirty="0" smtClean="0">
              <a:solidFill>
                <a:schemeClr val="accent2">
                  <a:lumMod val="75000"/>
                </a:schemeClr>
              </a:solidFill>
              <a:latin typeface="+mn-lt"/>
            </a:endParaRPr>
          </a:p>
          <a:p>
            <a:pPr marL="468000" indent="-468000" algn="just" eaLnBrk="1" hangingPunct="1">
              <a:buClr>
                <a:srgbClr val="037EC9"/>
              </a:buClr>
              <a:buSzPct val="75000"/>
              <a:buBlip>
                <a:blip r:embed="rId3"/>
              </a:buBlip>
              <a:defRPr/>
            </a:pPr>
            <a:r>
              <a:rPr lang="es-ES" sz="2400" kern="0" dirty="0">
                <a:solidFill>
                  <a:schemeClr val="accent2">
                    <a:lumMod val="75000"/>
                  </a:schemeClr>
                </a:solidFill>
                <a:latin typeface="+mn-lt"/>
              </a:rPr>
              <a:t>INDICADORES OBTENIDOS DE PRUEBAS </a:t>
            </a:r>
            <a:r>
              <a:rPr lang="es-ES" sz="2400" kern="0" dirty="0" smtClean="0">
                <a:solidFill>
                  <a:schemeClr val="accent2">
                    <a:lumMod val="75000"/>
                  </a:schemeClr>
                </a:solidFill>
                <a:latin typeface="+mn-lt"/>
              </a:rPr>
              <a:t>FORZADAS</a:t>
            </a:r>
          </a:p>
          <a:p>
            <a:pPr marL="468000" indent="-468000" algn="just" eaLnBrk="1" hangingPunct="1">
              <a:buClr>
                <a:srgbClr val="037EC9"/>
              </a:buClr>
              <a:buSzPct val="75000"/>
              <a:buFont typeface="Arial" pitchFamily="34" charset="0"/>
              <a:buChar char="•"/>
              <a:defRPr/>
            </a:pPr>
            <a:endParaRPr lang="es-ES" sz="2400" kern="0" dirty="0" smtClean="0">
              <a:solidFill>
                <a:schemeClr val="accent2">
                  <a:lumMod val="75000"/>
                </a:schemeClr>
              </a:solidFill>
              <a:latin typeface="+mn-lt"/>
            </a:endParaRPr>
          </a:p>
          <a:p>
            <a:pPr marL="468000" indent="-468000" algn="just" eaLnBrk="1" hangingPunct="1">
              <a:buClr>
                <a:srgbClr val="037EC9"/>
              </a:buClr>
              <a:buSzPct val="75000"/>
              <a:buBlip>
                <a:blip r:embed="rId3"/>
              </a:buBlip>
              <a:defRPr/>
            </a:pPr>
            <a:r>
              <a:rPr lang="es-ES" sz="2400" kern="0" dirty="0">
                <a:solidFill>
                  <a:schemeClr val="accent2">
                    <a:lumMod val="75000"/>
                  </a:schemeClr>
                </a:solidFill>
                <a:latin typeface="+mn-lt"/>
              </a:rPr>
              <a:t>AMBITO DE APLICACIÓN COINCIDENTE CON EL ÁREA DE EXPLOTACIÓN</a:t>
            </a:r>
          </a:p>
          <a:p>
            <a:pPr marL="468000" indent="-468000" algn="just" eaLnBrk="1" hangingPunct="1">
              <a:buClr>
                <a:srgbClr val="037EC9"/>
              </a:buClr>
              <a:buSzPct val="75000"/>
              <a:buBlip>
                <a:blip r:embed="rId3"/>
              </a:buBlip>
              <a:defRPr/>
            </a:pPr>
            <a:endParaRPr lang="es-ES" sz="2400" kern="0" dirty="0">
              <a:solidFill>
                <a:schemeClr val="accent2">
                  <a:lumMod val="75000"/>
                </a:schemeClr>
              </a:solidFill>
              <a:latin typeface="+mn-lt"/>
            </a:endParaRPr>
          </a:p>
          <a:p>
            <a:pPr marL="468000" indent="-468000" algn="just" eaLnBrk="1" hangingPunct="1">
              <a:buClr>
                <a:srgbClr val="037EC9"/>
              </a:buClr>
              <a:buSzPct val="75000"/>
              <a:buBlip>
                <a:blip r:embed="rId3"/>
              </a:buBlip>
              <a:defRPr/>
            </a:pPr>
            <a:endParaRPr lang="es-ES" sz="2400" kern="0" dirty="0">
              <a:solidFill>
                <a:schemeClr val="accent2">
                  <a:lumMod val="75000"/>
                </a:schemeClr>
              </a:solidFill>
              <a:latin typeface="+mn-lt"/>
            </a:endParaRPr>
          </a:p>
          <a:p>
            <a:pPr marL="468000" marR="0" lvl="0" indent="-468000" algn="just" defTabSz="914400" rtl="0" eaLnBrk="1" fontAlgn="base" latinLnBrk="0" hangingPunct="1">
              <a:lnSpc>
                <a:spcPct val="100000"/>
              </a:lnSpc>
              <a:spcBef>
                <a:spcPct val="0"/>
              </a:spcBef>
              <a:spcAft>
                <a:spcPct val="0"/>
              </a:spcAft>
              <a:buClr>
                <a:srgbClr val="037EC9"/>
              </a:buClr>
              <a:buSzPct val="75000"/>
              <a:buBlip>
                <a:blip r:embed="rId3"/>
              </a:buBlip>
              <a:tabLst/>
              <a:defRPr/>
            </a:pPr>
            <a:endParaRPr kumimoji="0" lang="en-U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468000" marR="0" lvl="0" indent="-468000" algn="just" defTabSz="914400" rtl="0" eaLnBrk="1" fontAlgn="base" latinLnBrk="0" hangingPunct="1">
              <a:lnSpc>
                <a:spcPct val="100000"/>
              </a:lnSpc>
              <a:spcBef>
                <a:spcPct val="0"/>
              </a:spcBef>
              <a:spcAft>
                <a:spcPct val="0"/>
              </a:spcAft>
              <a:buClr>
                <a:srgbClr val="037EC9"/>
              </a:buClr>
              <a:buSzPct val="75000"/>
              <a:buFontTx/>
              <a:buNone/>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just" defTabSz="914400" rtl="0" eaLnBrk="1" fontAlgn="base" latinLnBrk="0" hangingPunct="1">
              <a:lnSpc>
                <a:spcPct val="100000"/>
              </a:lnSpc>
              <a:spcBef>
                <a:spcPct val="0"/>
              </a:spcBef>
              <a:spcAft>
                <a:spcPct val="0"/>
              </a:spcAft>
              <a:buClr>
                <a:srgbClr val="037EC9"/>
              </a:buClr>
              <a:buSzPct val="75000"/>
              <a:buFontTx/>
              <a:buNone/>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20000"/>
              </a:spcBef>
              <a:spcAft>
                <a:spcPct val="0"/>
              </a:spcAft>
              <a:buClrTx/>
              <a:buSzPct val="75000"/>
              <a:buFontTx/>
              <a:buNone/>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linds(horizontal)">
                                      <p:cBhvr>
                                        <p:cTn id="2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6</a:t>
            </a:fld>
            <a:endParaRPr lang="en-US" altLang="en-US" sz="1400"/>
          </a:p>
        </p:txBody>
      </p:sp>
      <p:sp>
        <p:nvSpPr>
          <p:cNvPr id="8" name="Rectangle 2"/>
          <p:cNvSpPr>
            <a:spLocks noGrp="1" noChangeArrowheads="1"/>
          </p:cNvSpPr>
          <p:nvPr>
            <p:ph type="title"/>
          </p:nvPr>
        </p:nvSpPr>
        <p:spPr>
          <a:xfrm>
            <a:off x="457200" y="274638"/>
            <a:ext cx="8229600" cy="1143000"/>
          </a:xfrm>
        </p:spPr>
        <p:txBody>
          <a:bodyPr/>
          <a:lstStyle/>
          <a:p>
            <a:pPr eaLnBrk="1" hangingPunct="1"/>
            <a:r>
              <a:rPr lang="es-ES" sz="2400" smtClean="0"/>
              <a:t>MARCO PREVIO AL DICTADO DEL NUEVO REGLAMENTO DE CALIDAD DE SERVICIO</a:t>
            </a:r>
          </a:p>
        </p:txBody>
      </p:sp>
      <p:sp>
        <p:nvSpPr>
          <p:cNvPr id="9" name="Rectangle 3"/>
          <p:cNvSpPr txBox="1">
            <a:spLocks noChangeArrowheads="1"/>
          </p:cNvSpPr>
          <p:nvPr/>
        </p:nvSpPr>
        <p:spPr bwMode="auto">
          <a:xfrm>
            <a:off x="214282" y="1484313"/>
            <a:ext cx="8643997" cy="4516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
                <a:srgbClr val="037EC9"/>
              </a:buClr>
              <a:buSzPct val="75000"/>
              <a:buFontTx/>
              <a:buNone/>
              <a:tabLst/>
              <a:defRPr/>
            </a:pPr>
            <a:r>
              <a:rPr kumimoji="0" lang="es-ES" sz="2800" b="0" i="0" u="none" strike="noStrike" kern="0" cap="none" spc="0" normalizeH="0" baseline="0" noProof="0" dirty="0" smtClean="0">
                <a:ln>
                  <a:noFill/>
                </a:ln>
                <a:solidFill>
                  <a:schemeClr val="accent2">
                    <a:lumMod val="75000"/>
                  </a:schemeClr>
                </a:solidFill>
                <a:effectLst/>
                <a:uLnTx/>
                <a:uFillTx/>
                <a:latin typeface="+mn-lt"/>
                <a:ea typeface="+mn-ea"/>
                <a:cs typeface="+mn-cs"/>
              </a:rPr>
              <a:t>INDICADORES DE CALIDAD DE SERVICIOS MÓVILES</a:t>
            </a:r>
          </a:p>
          <a:p>
            <a:pPr marL="342900" marR="0" lvl="0" indent="20638" algn="l" defTabSz="914400" rtl="0" eaLnBrk="1" fontAlgn="base" latinLnBrk="0" hangingPunct="1">
              <a:lnSpc>
                <a:spcPct val="100000"/>
              </a:lnSpc>
              <a:spcBef>
                <a:spcPct val="0"/>
              </a:spcBef>
              <a:spcAft>
                <a:spcPct val="0"/>
              </a:spcAft>
              <a:buClr>
                <a:srgbClr val="037EC9"/>
              </a:buClr>
              <a:buSzPct val="75000"/>
              <a:buFontTx/>
              <a:buNone/>
              <a:tabLst/>
              <a:defRPr/>
            </a:pPr>
            <a:endParaRPr kumimoji="0" lang="es-AR"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
                <a:srgbClr val="037EC9"/>
              </a:buClr>
              <a:buSzPct val="75000"/>
              <a:buFontTx/>
              <a:buNone/>
              <a:tabLst/>
              <a:defRPr/>
            </a:pPr>
            <a:endParaRPr kumimoji="0" lang="es-AR"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
                <a:srgbClr val="037EC9"/>
              </a:buClr>
              <a:buSzPct val="75000"/>
              <a:buFontTx/>
              <a:buBlip>
                <a:blip r:embed="rId3"/>
              </a:buBlip>
              <a:tabLst/>
              <a:defRPr/>
            </a:pPr>
            <a:r>
              <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rPr>
              <a:t> ACCESIBILIDAD AL SERVICIO (voz)</a:t>
            </a:r>
          </a:p>
          <a:p>
            <a:pPr marL="342900" marR="0" lvl="0" indent="20638" algn="l" defTabSz="914400" rtl="0" eaLnBrk="1" fontAlgn="base" latinLnBrk="0" hangingPunct="1">
              <a:lnSpc>
                <a:spcPct val="100000"/>
              </a:lnSpc>
              <a:spcBef>
                <a:spcPct val="0"/>
              </a:spcBef>
              <a:spcAft>
                <a:spcPct val="0"/>
              </a:spcAft>
              <a:buClr>
                <a:srgbClr val="037EC9"/>
              </a:buClr>
              <a:buSzPct val="75000"/>
              <a:buFontTx/>
              <a:buNone/>
              <a:tabLst/>
              <a:defRPr/>
            </a:pPr>
            <a:endParaRPr kumimoji="0" lang="es-AR"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
                <a:srgbClr val="037EC9"/>
              </a:buClr>
              <a:buSzPct val="75000"/>
              <a:buFontTx/>
              <a:buBlip>
                <a:blip r:embed="rId3"/>
              </a:buBlip>
              <a:tabLst/>
              <a:defRPr/>
            </a:pPr>
            <a:r>
              <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rPr>
              <a:t> RETENIBILIDAD DEL SERVICIO (voz) – TASA DE CORTE </a:t>
            </a:r>
          </a:p>
          <a:p>
            <a:pPr marL="342900" marR="0" lvl="0" indent="20638" algn="l" defTabSz="914400" rtl="0" eaLnBrk="1" fontAlgn="base" latinLnBrk="0" hangingPunct="1">
              <a:lnSpc>
                <a:spcPct val="100000"/>
              </a:lnSpc>
              <a:spcBef>
                <a:spcPct val="0"/>
              </a:spcBef>
              <a:spcAft>
                <a:spcPct val="0"/>
              </a:spcAft>
              <a:buClr>
                <a:srgbClr val="037EC9"/>
              </a:buClr>
              <a:buSzPct val="75000"/>
              <a:buFontTx/>
              <a:buBlip>
                <a:blip r:embed="rId3"/>
              </a:buBlip>
              <a:tabLst/>
              <a:defRPr/>
            </a:pPr>
            <a:endParaRPr kumimoji="0" lang="es-AR"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
                <a:srgbClr val="037EC9"/>
              </a:buClr>
              <a:buSzPct val="75000"/>
              <a:buFontTx/>
              <a:buBlip>
                <a:blip r:embed="rId3"/>
              </a:buBlip>
              <a:tabLst/>
              <a:defRPr/>
            </a:pPr>
            <a:r>
              <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rPr>
              <a:t> DEMORA DESPUÉS DE LA MARCACIÓN (voz)</a:t>
            </a:r>
            <a:endParaRPr kumimoji="0" lang="en-U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n-U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n-U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n-U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20000"/>
              </a:spcBef>
              <a:spcAft>
                <a:spcPct val="0"/>
              </a:spcAft>
              <a:buClrTx/>
              <a:buSzPct val="75000"/>
              <a:buFontTx/>
              <a:buBlip>
                <a:blip r:embed="rId3"/>
              </a:buBlip>
              <a:tabLst/>
              <a:defRPr/>
            </a:pPr>
            <a:endParaRPr kumimoji="0" lang="es-ES" sz="24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 calcmode="lin" valueType="num">
                                      <p:cBhvr additive="base">
                                        <p:cTn id="2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7</a:t>
            </a:fld>
            <a:endParaRPr lang="en-US" altLang="en-US" sz="1400"/>
          </a:p>
        </p:txBody>
      </p:sp>
      <p:sp>
        <p:nvSpPr>
          <p:cNvPr id="4" name="Rectangle 19" descr="Diagonal hacia abajo oscura"/>
          <p:cNvSpPr>
            <a:spLocks noChangeArrowheads="1"/>
          </p:cNvSpPr>
          <p:nvPr/>
        </p:nvSpPr>
        <p:spPr bwMode="auto">
          <a:xfrm>
            <a:off x="4714875" y="2276475"/>
            <a:ext cx="3025775" cy="1487488"/>
          </a:xfrm>
          <a:prstGeom prst="rect">
            <a:avLst/>
          </a:prstGeom>
          <a:pattFill prst="dkDnDiag">
            <a:fgClr>
              <a:srgbClr val="0099CC"/>
            </a:fgClr>
            <a:bgClr>
              <a:schemeClr val="bg1"/>
            </a:bgClr>
          </a:pattFill>
          <a:ln w="9525">
            <a:noFill/>
            <a:miter lim="800000"/>
            <a:headEnd/>
            <a:tailEnd/>
          </a:ln>
        </p:spPr>
        <p:txBody>
          <a:bodyPr wrap="none" anchor="ctr"/>
          <a:lstStyle/>
          <a:p>
            <a:pPr eaLnBrk="1" hangingPunct="1"/>
            <a:endParaRPr lang="en-US"/>
          </a:p>
        </p:txBody>
      </p:sp>
      <p:grpSp>
        <p:nvGrpSpPr>
          <p:cNvPr id="5" name="4 Grupo"/>
          <p:cNvGrpSpPr>
            <a:grpSpLocks/>
          </p:cNvGrpSpPr>
          <p:nvPr/>
        </p:nvGrpSpPr>
        <p:grpSpPr bwMode="auto">
          <a:xfrm>
            <a:off x="3132138" y="3716338"/>
            <a:ext cx="4608512" cy="1712912"/>
            <a:chOff x="3492500" y="3716338"/>
            <a:chExt cx="4248150" cy="1712912"/>
          </a:xfrm>
        </p:grpSpPr>
        <p:sp>
          <p:nvSpPr>
            <p:cNvPr id="6" name="Rectangle 19" descr="Diagonal hacia abajo oscura"/>
            <p:cNvSpPr>
              <a:spLocks noChangeArrowheads="1"/>
            </p:cNvSpPr>
            <p:nvPr/>
          </p:nvSpPr>
          <p:spPr bwMode="auto">
            <a:xfrm>
              <a:off x="3492500" y="3716338"/>
              <a:ext cx="4248150" cy="1712912"/>
            </a:xfrm>
            <a:prstGeom prst="rect">
              <a:avLst/>
            </a:prstGeom>
            <a:pattFill prst="dkDnDiag">
              <a:fgClr>
                <a:srgbClr val="0099CC"/>
              </a:fgClr>
              <a:bgClr>
                <a:schemeClr val="bg1"/>
              </a:bgClr>
            </a:pattFill>
            <a:ln w="9525">
              <a:noFill/>
              <a:miter lim="800000"/>
              <a:headEnd/>
              <a:tailEnd/>
            </a:ln>
          </p:spPr>
          <p:txBody>
            <a:bodyPr wrap="none" anchor="ctr"/>
            <a:lstStyle/>
            <a:p>
              <a:pPr eaLnBrk="1" hangingPunct="1"/>
              <a:endParaRPr lang="en-US"/>
            </a:p>
          </p:txBody>
        </p:sp>
        <p:sp>
          <p:nvSpPr>
            <p:cNvPr id="7" name="Text Box 18"/>
            <p:cNvSpPr txBox="1">
              <a:spLocks noChangeArrowheads="1"/>
            </p:cNvSpPr>
            <p:nvPr/>
          </p:nvSpPr>
          <p:spPr bwMode="auto">
            <a:xfrm>
              <a:off x="7122327" y="5066884"/>
              <a:ext cx="595035" cy="338554"/>
            </a:xfrm>
            <a:prstGeom prst="rect">
              <a:avLst/>
            </a:prstGeom>
            <a:noFill/>
            <a:ln w="9525">
              <a:noFill/>
              <a:miter lim="800000"/>
              <a:headEnd/>
              <a:tailEnd/>
            </a:ln>
          </p:spPr>
          <p:txBody>
            <a:bodyPr wrap="none">
              <a:spAutoFit/>
            </a:bodyPr>
            <a:lstStyle/>
            <a:p>
              <a:pPr eaLnBrk="1" hangingPunct="1"/>
              <a:r>
                <a:rPr lang="es-ES" sz="1600">
                  <a:solidFill>
                    <a:srgbClr val="037EC9"/>
                  </a:solidFill>
                </a:rPr>
                <a:t>QoS</a:t>
              </a:r>
            </a:p>
          </p:txBody>
        </p:sp>
      </p:grpSp>
      <p:sp>
        <p:nvSpPr>
          <p:cNvPr id="8" name="Rectangle 2"/>
          <p:cNvSpPr>
            <a:spLocks noGrp="1" noChangeArrowheads="1"/>
          </p:cNvSpPr>
          <p:nvPr>
            <p:ph type="title"/>
          </p:nvPr>
        </p:nvSpPr>
        <p:spPr>
          <a:xfrm>
            <a:off x="457200" y="274638"/>
            <a:ext cx="8229600" cy="1143000"/>
          </a:xfrm>
        </p:spPr>
        <p:txBody>
          <a:bodyPr/>
          <a:lstStyle/>
          <a:p>
            <a:pPr eaLnBrk="1" hangingPunct="1"/>
            <a:r>
              <a:rPr lang="es-ES" sz="2800" smtClean="0"/>
              <a:t/>
            </a:r>
            <a:br>
              <a:rPr lang="es-ES" sz="2800" smtClean="0"/>
            </a:br>
            <a:r>
              <a:rPr lang="es-ES" sz="2800" smtClean="0"/>
              <a:t>RECOMENDACIÓN UIT-T G.1000</a:t>
            </a:r>
            <a:r>
              <a:rPr lang="en-US" sz="2400" smtClean="0"/>
              <a:t/>
            </a:r>
            <a:br>
              <a:rPr lang="en-US" sz="2400" smtClean="0"/>
            </a:br>
            <a:endParaRPr lang="es-ES" sz="2400" smtClean="0"/>
          </a:p>
        </p:txBody>
      </p:sp>
      <p:sp>
        <p:nvSpPr>
          <p:cNvPr id="9" name="Rectangle 9"/>
          <p:cNvSpPr>
            <a:spLocks noChangeArrowheads="1"/>
          </p:cNvSpPr>
          <p:nvPr/>
        </p:nvSpPr>
        <p:spPr bwMode="auto">
          <a:xfrm>
            <a:off x="468313" y="1484313"/>
            <a:ext cx="8207375" cy="4537075"/>
          </a:xfrm>
          <a:prstGeom prst="rect">
            <a:avLst/>
          </a:prstGeom>
          <a:noFill/>
          <a:ln w="6350">
            <a:solidFill>
              <a:srgbClr val="4D4D4D"/>
            </a:solidFill>
            <a:miter lim="800000"/>
            <a:headEnd/>
            <a:tailEnd/>
          </a:ln>
        </p:spPr>
        <p:txBody>
          <a:bodyPr wrap="none" anchor="ctr"/>
          <a:lstStyle/>
          <a:p>
            <a:pPr eaLnBrk="1" hangingPunct="1"/>
            <a:endParaRPr lang="en-US"/>
          </a:p>
        </p:txBody>
      </p:sp>
      <p:grpSp>
        <p:nvGrpSpPr>
          <p:cNvPr id="10" name="9 Grupo"/>
          <p:cNvGrpSpPr>
            <a:grpSpLocks/>
          </p:cNvGrpSpPr>
          <p:nvPr/>
        </p:nvGrpSpPr>
        <p:grpSpPr bwMode="auto">
          <a:xfrm>
            <a:off x="1368425" y="1844675"/>
            <a:ext cx="6262688" cy="3455988"/>
            <a:chOff x="1368425" y="1844675"/>
            <a:chExt cx="6262688" cy="3455988"/>
          </a:xfrm>
        </p:grpSpPr>
        <p:sp>
          <p:nvSpPr>
            <p:cNvPr id="11" name="Line 17"/>
            <p:cNvSpPr>
              <a:spLocks noChangeShapeType="1"/>
            </p:cNvSpPr>
            <p:nvPr/>
          </p:nvSpPr>
          <p:spPr bwMode="auto">
            <a:xfrm>
              <a:off x="4427538" y="1844675"/>
              <a:ext cx="0" cy="3455988"/>
            </a:xfrm>
            <a:prstGeom prst="line">
              <a:avLst/>
            </a:prstGeom>
            <a:noFill/>
            <a:ln w="9525">
              <a:solidFill>
                <a:srgbClr val="037EC9"/>
              </a:solidFill>
              <a:prstDash val="dash"/>
              <a:round/>
              <a:headEnd/>
              <a:tailEnd/>
            </a:ln>
          </p:spPr>
          <p:txBody>
            <a:bodyPr/>
            <a:lstStyle/>
            <a:p>
              <a:endParaRPr lang="en-US"/>
            </a:p>
          </p:txBody>
        </p:sp>
        <p:grpSp>
          <p:nvGrpSpPr>
            <p:cNvPr id="12" name="22 Grupo"/>
            <p:cNvGrpSpPr>
              <a:grpSpLocks/>
            </p:cNvGrpSpPr>
            <p:nvPr/>
          </p:nvGrpSpPr>
          <p:grpSpPr bwMode="auto">
            <a:xfrm>
              <a:off x="1368425" y="1879600"/>
              <a:ext cx="6262688" cy="2917825"/>
              <a:chOff x="1368425" y="1879600"/>
              <a:chExt cx="6262688" cy="2917825"/>
            </a:xfrm>
          </p:grpSpPr>
          <p:sp>
            <p:nvSpPr>
              <p:cNvPr id="13" name="18 CuadroTexto"/>
              <p:cNvSpPr txBox="1">
                <a:spLocks noChangeArrowheads="1"/>
              </p:cNvSpPr>
              <p:nvPr/>
            </p:nvSpPr>
            <p:spPr bwMode="auto">
              <a:xfrm>
                <a:off x="1368425" y="1879600"/>
                <a:ext cx="2482850" cy="396875"/>
              </a:xfrm>
              <a:prstGeom prst="rect">
                <a:avLst/>
              </a:prstGeom>
              <a:noFill/>
              <a:ln w="9525">
                <a:noFill/>
                <a:miter lim="800000"/>
                <a:headEnd/>
                <a:tailEnd/>
              </a:ln>
            </p:spPr>
            <p:txBody>
              <a:bodyPr>
                <a:spAutoFit/>
              </a:bodyPr>
              <a:lstStyle/>
              <a:p>
                <a:pPr algn="ctr" eaLnBrk="1" hangingPunct="1"/>
                <a:r>
                  <a:rPr lang="es-ES" sz="2000" b="1">
                    <a:solidFill>
                      <a:srgbClr val="037EC9"/>
                    </a:solidFill>
                  </a:rPr>
                  <a:t>USUARIO</a:t>
                </a:r>
                <a:endParaRPr lang="en-US" sz="2000" b="1">
                  <a:solidFill>
                    <a:srgbClr val="037EC9"/>
                  </a:solidFill>
                </a:endParaRPr>
              </a:p>
            </p:txBody>
          </p:sp>
          <p:sp>
            <p:nvSpPr>
              <p:cNvPr id="14" name="18 CuadroTexto"/>
              <p:cNvSpPr txBox="1">
                <a:spLocks noChangeArrowheads="1"/>
              </p:cNvSpPr>
              <p:nvPr/>
            </p:nvSpPr>
            <p:spPr bwMode="auto">
              <a:xfrm>
                <a:off x="5148263" y="1916113"/>
                <a:ext cx="2482850" cy="396875"/>
              </a:xfrm>
              <a:prstGeom prst="rect">
                <a:avLst/>
              </a:prstGeom>
              <a:noFill/>
              <a:ln w="9525">
                <a:noFill/>
                <a:miter lim="800000"/>
                <a:headEnd/>
                <a:tailEnd/>
              </a:ln>
            </p:spPr>
            <p:txBody>
              <a:bodyPr>
                <a:spAutoFit/>
              </a:bodyPr>
              <a:lstStyle/>
              <a:p>
                <a:pPr algn="ctr" eaLnBrk="1" hangingPunct="1"/>
                <a:r>
                  <a:rPr lang="es-ES" sz="2000" b="1">
                    <a:solidFill>
                      <a:srgbClr val="037EC9"/>
                    </a:solidFill>
                  </a:rPr>
                  <a:t>PRESTADOR</a:t>
                </a:r>
                <a:endParaRPr lang="en-US" sz="2000" b="1">
                  <a:solidFill>
                    <a:srgbClr val="037EC9"/>
                  </a:solidFill>
                </a:endParaRPr>
              </a:p>
            </p:txBody>
          </p:sp>
          <p:grpSp>
            <p:nvGrpSpPr>
              <p:cNvPr id="15" name="21 Grupo"/>
              <p:cNvGrpSpPr>
                <a:grpSpLocks/>
              </p:cNvGrpSpPr>
              <p:nvPr/>
            </p:nvGrpSpPr>
            <p:grpSpPr bwMode="auto">
              <a:xfrm>
                <a:off x="1547813" y="2347913"/>
                <a:ext cx="5905500" cy="2449512"/>
                <a:chOff x="1547813" y="2347913"/>
                <a:chExt cx="5905500" cy="2449512"/>
              </a:xfrm>
            </p:grpSpPr>
            <p:sp>
              <p:nvSpPr>
                <p:cNvPr id="16" name="Rectangle 6"/>
                <p:cNvSpPr>
                  <a:spLocks noChangeArrowheads="1"/>
                </p:cNvSpPr>
                <p:nvPr/>
              </p:nvSpPr>
              <p:spPr bwMode="auto">
                <a:xfrm>
                  <a:off x="1547813" y="2347913"/>
                  <a:ext cx="2160587"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17" name="Text Box 7"/>
                <p:cNvSpPr txBox="1">
                  <a:spLocks noChangeArrowheads="1"/>
                </p:cNvSpPr>
                <p:nvPr/>
              </p:nvSpPr>
              <p:spPr bwMode="auto">
                <a:xfrm>
                  <a:off x="1763713" y="2347913"/>
                  <a:ext cx="1692275" cy="825500"/>
                </a:xfrm>
                <a:prstGeom prst="rect">
                  <a:avLst/>
                </a:prstGeom>
                <a:noFill/>
                <a:ln w="9525">
                  <a:noFill/>
                  <a:miter lim="800000"/>
                  <a:headEnd/>
                  <a:tailEnd/>
                </a:ln>
              </p:spPr>
              <p:txBody>
                <a:bodyPr wrap="none">
                  <a:spAutoFit/>
                </a:bodyPr>
                <a:lstStyle/>
                <a:p>
                  <a:pPr algn="ctr" eaLnBrk="1" hangingPunct="1"/>
                  <a:r>
                    <a:rPr lang="es-ES" sz="1600">
                      <a:solidFill>
                        <a:schemeClr val="bg1"/>
                      </a:solidFill>
                    </a:rPr>
                    <a:t>NECESIDADES </a:t>
                  </a:r>
                </a:p>
                <a:p>
                  <a:pPr algn="ctr" eaLnBrk="1" hangingPunct="1"/>
                  <a:r>
                    <a:rPr lang="es-ES" sz="1600">
                      <a:solidFill>
                        <a:schemeClr val="bg1"/>
                      </a:solidFill>
                    </a:rPr>
                    <a:t>DE</a:t>
                  </a:r>
                  <a:r>
                    <a:rPr lang="es-ES" sz="1600" b="1">
                      <a:solidFill>
                        <a:schemeClr val="bg1"/>
                      </a:solidFill>
                    </a:rPr>
                    <a:t> QoS</a:t>
                  </a:r>
                  <a:r>
                    <a:rPr lang="es-ES" sz="1600">
                      <a:solidFill>
                        <a:schemeClr val="bg1"/>
                      </a:solidFill>
                    </a:rPr>
                    <a:t> </a:t>
                  </a:r>
                </a:p>
                <a:p>
                  <a:pPr algn="ctr" eaLnBrk="1" hangingPunct="1"/>
                  <a:r>
                    <a:rPr lang="es-ES" sz="1600">
                      <a:solidFill>
                        <a:schemeClr val="bg1"/>
                      </a:solidFill>
                    </a:rPr>
                    <a:t>DEL USUARIO</a:t>
                  </a:r>
                </a:p>
              </p:txBody>
            </p:sp>
            <p:sp>
              <p:nvSpPr>
                <p:cNvPr id="18" name="Rectangle 11"/>
                <p:cNvSpPr>
                  <a:spLocks noChangeArrowheads="1"/>
                </p:cNvSpPr>
                <p:nvPr/>
              </p:nvSpPr>
              <p:spPr bwMode="auto">
                <a:xfrm>
                  <a:off x="5292725" y="2347913"/>
                  <a:ext cx="2160588"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19" name="Text Box 12"/>
                <p:cNvSpPr txBox="1">
                  <a:spLocks noChangeArrowheads="1"/>
                </p:cNvSpPr>
                <p:nvPr/>
              </p:nvSpPr>
              <p:spPr bwMode="auto">
                <a:xfrm>
                  <a:off x="5445125" y="2347913"/>
                  <a:ext cx="1706563"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r>
                    <a:rPr lang="es-ES" sz="1600">
                      <a:solidFill>
                        <a:schemeClr val="bg1"/>
                      </a:solidFill>
                    </a:rPr>
                    <a:t> OFRECIDA</a:t>
                  </a:r>
                </a:p>
                <a:p>
                  <a:pPr algn="ctr" eaLnBrk="1" hangingPunct="1"/>
                  <a:r>
                    <a:rPr lang="es-ES" sz="1600">
                      <a:solidFill>
                        <a:schemeClr val="bg1"/>
                      </a:solidFill>
                    </a:rPr>
                    <a:t>POR EL </a:t>
                  </a:r>
                </a:p>
                <a:p>
                  <a:pPr algn="ctr" eaLnBrk="1" hangingPunct="1"/>
                  <a:r>
                    <a:rPr lang="es-ES" sz="1600">
                      <a:solidFill>
                        <a:schemeClr val="bg1"/>
                      </a:solidFill>
                    </a:rPr>
                    <a:t>PRESTADOR</a:t>
                  </a:r>
                </a:p>
              </p:txBody>
            </p:sp>
            <p:sp>
              <p:nvSpPr>
                <p:cNvPr id="20" name="Rectangle 13"/>
                <p:cNvSpPr>
                  <a:spLocks noChangeArrowheads="1"/>
                </p:cNvSpPr>
                <p:nvPr/>
              </p:nvSpPr>
              <p:spPr bwMode="auto">
                <a:xfrm>
                  <a:off x="5292725" y="3932238"/>
                  <a:ext cx="2160588"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21" name="Rectangle 14"/>
                <p:cNvSpPr>
                  <a:spLocks noChangeArrowheads="1"/>
                </p:cNvSpPr>
                <p:nvPr/>
              </p:nvSpPr>
              <p:spPr bwMode="auto">
                <a:xfrm>
                  <a:off x="1547813" y="3932238"/>
                  <a:ext cx="2160587" cy="865187"/>
                </a:xfrm>
                <a:prstGeom prst="rect">
                  <a:avLst/>
                </a:prstGeom>
                <a:solidFill>
                  <a:srgbClr val="037EC9"/>
                </a:solidFill>
                <a:ln w="12700">
                  <a:solidFill>
                    <a:schemeClr val="bg1"/>
                  </a:solidFill>
                  <a:miter lim="800000"/>
                  <a:headEnd/>
                  <a:tailEnd/>
                </a:ln>
              </p:spPr>
              <p:txBody>
                <a:bodyPr wrap="none" anchor="ctr"/>
                <a:lstStyle/>
                <a:p>
                  <a:pPr algn="ctr" eaLnBrk="1" hangingPunct="1"/>
                  <a:endParaRPr lang="en-US">
                    <a:solidFill>
                      <a:srgbClr val="037EC9"/>
                    </a:solidFill>
                  </a:endParaRPr>
                </a:p>
              </p:txBody>
            </p:sp>
            <p:sp>
              <p:nvSpPr>
                <p:cNvPr id="22" name="Text Box 15"/>
                <p:cNvSpPr txBox="1">
                  <a:spLocks noChangeArrowheads="1"/>
                </p:cNvSpPr>
                <p:nvPr/>
              </p:nvSpPr>
              <p:spPr bwMode="auto">
                <a:xfrm>
                  <a:off x="5503863" y="3932238"/>
                  <a:ext cx="1873250"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r>
                    <a:rPr lang="es-ES" sz="1600">
                      <a:solidFill>
                        <a:schemeClr val="bg1"/>
                      </a:solidFill>
                    </a:rPr>
                    <a:t> ALCANZADA</a:t>
                  </a:r>
                </a:p>
                <a:p>
                  <a:pPr algn="ctr" eaLnBrk="1" hangingPunct="1"/>
                  <a:r>
                    <a:rPr lang="es-ES" sz="1600">
                      <a:solidFill>
                        <a:schemeClr val="bg1"/>
                      </a:solidFill>
                    </a:rPr>
                    <a:t>POR EL </a:t>
                  </a:r>
                </a:p>
                <a:p>
                  <a:pPr algn="ctr" eaLnBrk="1" hangingPunct="1"/>
                  <a:r>
                    <a:rPr lang="es-ES" sz="1600">
                      <a:solidFill>
                        <a:schemeClr val="bg1"/>
                      </a:solidFill>
                    </a:rPr>
                    <a:t>PRESTADOR</a:t>
                  </a:r>
                </a:p>
              </p:txBody>
            </p:sp>
            <p:sp>
              <p:nvSpPr>
                <p:cNvPr id="23" name="Text Box 16"/>
                <p:cNvSpPr txBox="1">
                  <a:spLocks noChangeArrowheads="1"/>
                </p:cNvSpPr>
                <p:nvPr/>
              </p:nvSpPr>
              <p:spPr bwMode="auto">
                <a:xfrm>
                  <a:off x="1654175" y="3932238"/>
                  <a:ext cx="1909763" cy="825500"/>
                </a:xfrm>
                <a:prstGeom prst="rect">
                  <a:avLst/>
                </a:prstGeom>
                <a:noFill/>
                <a:ln w="9525">
                  <a:noFill/>
                  <a:miter lim="800000"/>
                  <a:headEnd/>
                  <a:tailEnd/>
                </a:ln>
              </p:spPr>
              <p:txBody>
                <a:bodyPr wrap="none">
                  <a:spAutoFit/>
                </a:bodyPr>
                <a:lstStyle/>
                <a:p>
                  <a:pPr algn="ctr" eaLnBrk="1" hangingPunct="1"/>
                  <a:r>
                    <a:rPr lang="es-ES" sz="1600" b="1">
                      <a:solidFill>
                        <a:schemeClr val="bg1"/>
                      </a:solidFill>
                    </a:rPr>
                    <a:t>QoS</a:t>
                  </a:r>
                </a:p>
                <a:p>
                  <a:pPr algn="ctr" eaLnBrk="1" hangingPunct="1"/>
                  <a:r>
                    <a:rPr lang="es-ES" sz="1600">
                      <a:solidFill>
                        <a:schemeClr val="bg1"/>
                      </a:solidFill>
                    </a:rPr>
                    <a:t>PERCIBIDA </a:t>
                  </a:r>
                </a:p>
                <a:p>
                  <a:pPr algn="ctr" eaLnBrk="1" hangingPunct="1"/>
                  <a:r>
                    <a:rPr lang="es-ES" sz="1600">
                      <a:solidFill>
                        <a:schemeClr val="bg1"/>
                      </a:solidFill>
                    </a:rPr>
                    <a:t>POR EL USUARIO</a:t>
                  </a:r>
                </a:p>
              </p:txBody>
            </p:sp>
            <p:sp>
              <p:nvSpPr>
                <p:cNvPr id="24" name="AutoShape 24"/>
                <p:cNvSpPr>
                  <a:spLocks noChangeArrowheads="1"/>
                </p:cNvSpPr>
                <p:nvPr/>
              </p:nvSpPr>
              <p:spPr bwMode="auto">
                <a:xfrm>
                  <a:off x="3995738" y="26368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5" name="AutoShape 25"/>
                <p:cNvSpPr>
                  <a:spLocks noChangeArrowheads="1"/>
                </p:cNvSpPr>
                <p:nvPr/>
              </p:nvSpPr>
              <p:spPr bwMode="auto">
                <a:xfrm rot="10800000">
                  <a:off x="3995738" y="4148138"/>
                  <a:ext cx="1008062" cy="334962"/>
                </a:xfrm>
                <a:prstGeom prst="rightArrow">
                  <a:avLst>
                    <a:gd name="adj1" fmla="val 50000"/>
                    <a:gd name="adj2" fmla="val 75237"/>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6" name="AutoShape 27"/>
                <p:cNvSpPr>
                  <a:spLocks noChangeArrowheads="1"/>
                </p:cNvSpPr>
                <p:nvPr/>
              </p:nvSpPr>
              <p:spPr bwMode="auto">
                <a:xfrm rot="-5400000">
                  <a:off x="2266950"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pPr eaLnBrk="1" hangingPunct="1"/>
                  <a:endParaRPr lang="en-US"/>
                </a:p>
              </p:txBody>
            </p:sp>
            <p:sp>
              <p:nvSpPr>
                <p:cNvPr id="27" name="AutoShape 28"/>
                <p:cNvSpPr>
                  <a:spLocks noChangeArrowheads="1"/>
                </p:cNvSpPr>
                <p:nvPr/>
              </p:nvSpPr>
              <p:spPr bwMode="auto">
                <a:xfrm rot="5400000">
                  <a:off x="6156325" y="3381376"/>
                  <a:ext cx="623887" cy="334962"/>
                </a:xfrm>
                <a:prstGeom prst="rightArrow">
                  <a:avLst>
                    <a:gd name="adj1" fmla="val 50000"/>
                    <a:gd name="adj2" fmla="val 46564"/>
                  </a:avLst>
                </a:prstGeom>
                <a:solidFill>
                  <a:srgbClr val="037EC9"/>
                </a:solidFill>
                <a:ln w="9525">
                  <a:solidFill>
                    <a:schemeClr val="bg1"/>
                  </a:solidFill>
                  <a:miter lim="800000"/>
                  <a:headEnd/>
                  <a:tailEnd/>
                </a:ln>
              </p:spPr>
              <p:txBody>
                <a:bodyPr wrap="none" anchor="ctr"/>
                <a:lstStyle/>
                <a:p>
                  <a:pPr eaLnBrk="1" hangingPunct="1"/>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8</a:t>
            </a:fld>
            <a:endParaRPr lang="en-US" altLang="en-US" sz="1400"/>
          </a:p>
        </p:txBody>
      </p:sp>
      <p:sp>
        <p:nvSpPr>
          <p:cNvPr id="4" name="Rectangle 2"/>
          <p:cNvSpPr>
            <a:spLocks noGrp="1" noChangeArrowheads="1"/>
          </p:cNvSpPr>
          <p:nvPr>
            <p:ph type="title"/>
          </p:nvPr>
        </p:nvSpPr>
        <p:spPr>
          <a:xfrm>
            <a:off x="457200" y="274638"/>
            <a:ext cx="8229600" cy="1143000"/>
          </a:xfrm>
          <a:ln>
            <a:solidFill>
              <a:schemeClr val="bg1"/>
            </a:solidFill>
          </a:ln>
        </p:spPr>
        <p:txBody>
          <a:bodyPr/>
          <a:lstStyle/>
          <a:p>
            <a:pPr eaLnBrk="1" hangingPunct="1"/>
            <a:r>
              <a:rPr lang="es-ES" sz="2400" smtClean="0"/>
              <a:t/>
            </a:r>
            <a:br>
              <a:rPr lang="es-ES" sz="2400" smtClean="0"/>
            </a:br>
            <a:r>
              <a:rPr lang="es-ES" sz="2400" smtClean="0"/>
              <a:t>CONSIDERACIONES A INCORPORAR EN EL REGLAMENTO DE CALIDAD DE SERVICIO</a:t>
            </a:r>
            <a:r>
              <a:rPr lang="en-US" sz="1800" smtClean="0">
                <a:solidFill>
                  <a:srgbClr val="D9D9D9"/>
                </a:solidFill>
              </a:rPr>
              <a:t/>
            </a:r>
            <a:br>
              <a:rPr lang="en-US" sz="1800" smtClean="0">
                <a:solidFill>
                  <a:srgbClr val="D9D9D9"/>
                </a:solidFill>
              </a:rPr>
            </a:br>
            <a:endParaRPr lang="es-ES" sz="1800" smtClean="0">
              <a:solidFill>
                <a:srgbClr val="D9D9D9"/>
              </a:solidFill>
            </a:endParaRPr>
          </a:p>
        </p:txBody>
      </p:sp>
      <p:sp>
        <p:nvSpPr>
          <p:cNvPr id="5" name="Rectangle 3"/>
          <p:cNvSpPr txBox="1">
            <a:spLocks noChangeArrowheads="1"/>
          </p:cNvSpPr>
          <p:nvPr/>
        </p:nvSpPr>
        <p:spPr bwMode="auto">
          <a:xfrm>
            <a:off x="485775" y="1643063"/>
            <a:ext cx="8229600" cy="5715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468000" marR="0" lvl="0" indent="-468000" algn="just" defTabSz="914400" rtl="0" eaLnBrk="1" fontAlgn="base" latinLnBrk="0" hangingPunct="1">
              <a:lnSpc>
                <a:spcPct val="100000"/>
              </a:lnSpc>
              <a:spcBef>
                <a:spcPct val="0"/>
              </a:spcBef>
              <a:spcAft>
                <a:spcPct val="0"/>
              </a:spcAft>
              <a:buClr>
                <a:srgbClr val="037EC9"/>
              </a:buClr>
              <a:buSzPct val="75000"/>
              <a:buFont typeface="Wingdings" pitchFamily="2" charset="2"/>
              <a:buChar char="Ø"/>
              <a:tabLst/>
              <a:defRPr/>
            </a:pPr>
            <a:r>
              <a:rPr kumimoji="0" lang="es-ES" sz="1800" b="0" i="0" u="none" strike="noStrike" kern="0" cap="none" spc="0" normalizeH="0" baseline="0" noProof="0" smtClean="0">
                <a:ln>
                  <a:noFill/>
                </a:ln>
                <a:solidFill>
                  <a:schemeClr val="accent2">
                    <a:lumMod val="75000"/>
                  </a:schemeClr>
                </a:solidFill>
                <a:effectLst/>
                <a:uLnTx/>
                <a:uFillTx/>
                <a:latin typeface="+mn-lt"/>
                <a:ea typeface="+mn-ea"/>
                <a:cs typeface="+mn-cs"/>
              </a:rPr>
              <a:t>INCLUSIÓN DE TODOS LOS SERVICIOS DE TELECOMUNICACIONES   DESTINADOS AL PÚBLICO EN GENERAL</a:t>
            </a:r>
          </a:p>
          <a:p>
            <a:pPr marL="468000" marR="0" lvl="0" indent="-468000" algn="just" defTabSz="914400" rtl="0" eaLnBrk="1" fontAlgn="base" latinLnBrk="0" hangingPunct="1">
              <a:lnSpc>
                <a:spcPct val="100000"/>
              </a:lnSpc>
              <a:spcBef>
                <a:spcPct val="0"/>
              </a:spcBef>
              <a:spcAft>
                <a:spcPct val="0"/>
              </a:spcAft>
              <a:buClr>
                <a:srgbClr val="037EC9"/>
              </a:buClr>
              <a:buSzPct val="75000"/>
              <a:buFontTx/>
              <a:buNone/>
              <a:tabLst/>
              <a:defRPr/>
            </a:pPr>
            <a:endParaRPr kumimoji="0" lang="es-AR" sz="1800" b="0" i="0" u="none" strike="noStrike" kern="0" cap="none" spc="0" normalizeH="0" baseline="0" noProof="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0" i="0" u="none" strike="noStrike" kern="0" cap="none" spc="0" normalizeH="0" baseline="0" noProof="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0" i="0" u="none" strike="noStrike" kern="0" cap="none" spc="0" normalizeH="0" baseline="0" noProof="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0"/>
              </a:spcBef>
              <a:spcAft>
                <a:spcPct val="0"/>
              </a:spcAft>
              <a:buClrTx/>
              <a:buSzPct val="75000"/>
              <a:buFontTx/>
              <a:buNone/>
              <a:tabLst/>
              <a:defRPr/>
            </a:pPr>
            <a:endParaRPr kumimoji="0" lang="es-ES" sz="1800" b="0" i="0" u="none" strike="noStrike" kern="0" cap="none" spc="0" normalizeH="0" baseline="0" noProof="0" smtClean="0">
              <a:ln>
                <a:noFill/>
              </a:ln>
              <a:solidFill>
                <a:schemeClr val="accent2">
                  <a:lumMod val="75000"/>
                </a:schemeClr>
              </a:solidFill>
              <a:effectLst/>
              <a:uLnTx/>
              <a:uFillTx/>
              <a:latin typeface="+mn-lt"/>
              <a:ea typeface="+mn-ea"/>
              <a:cs typeface="+mn-cs"/>
            </a:endParaRPr>
          </a:p>
          <a:p>
            <a:pPr marL="342900" marR="0" lvl="0" indent="20638" algn="l" defTabSz="914400" rtl="0" eaLnBrk="1" fontAlgn="base" latinLnBrk="0" hangingPunct="1">
              <a:lnSpc>
                <a:spcPct val="100000"/>
              </a:lnSpc>
              <a:spcBef>
                <a:spcPct val="20000"/>
              </a:spcBef>
              <a:spcAft>
                <a:spcPct val="0"/>
              </a:spcAft>
              <a:buClrTx/>
              <a:buSzPct val="75000"/>
              <a:buFontTx/>
              <a:buBlip>
                <a:blip r:embed="rId3"/>
              </a:buBlip>
              <a:tabLst/>
              <a:defRPr/>
            </a:pPr>
            <a:endParaRPr kumimoji="0" lang="es-ES" sz="1800" b="0"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
        <p:nvSpPr>
          <p:cNvPr id="6" name="Rectangle 3"/>
          <p:cNvSpPr txBox="1">
            <a:spLocks noChangeArrowheads="1"/>
          </p:cNvSpPr>
          <p:nvPr/>
        </p:nvSpPr>
        <p:spPr bwMode="auto">
          <a:xfrm>
            <a:off x="468313" y="2286000"/>
            <a:ext cx="8229600" cy="608013"/>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AJUSTE DE LAS ÁREAS DE CUMPLIMIENTO DE LOS INDICADORES (PRECISIÓN)</a:t>
            </a: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spcBef>
                <a:spcPct val="20000"/>
              </a:spcBef>
              <a:buFontTx/>
              <a:buChar char="•"/>
              <a:defRPr/>
            </a:pPr>
            <a:endParaRPr lang="es-ES" sz="1800" kern="0" dirty="0">
              <a:solidFill>
                <a:schemeClr val="accent2">
                  <a:lumMod val="75000"/>
                </a:schemeClr>
              </a:solidFill>
              <a:latin typeface="+mn-lt"/>
              <a:cs typeface="+mn-cs"/>
            </a:endParaRPr>
          </a:p>
        </p:txBody>
      </p:sp>
      <p:sp>
        <p:nvSpPr>
          <p:cNvPr id="7" name="Rectangle 3"/>
          <p:cNvSpPr txBox="1">
            <a:spLocks noChangeArrowheads="1"/>
          </p:cNvSpPr>
          <p:nvPr/>
        </p:nvSpPr>
        <p:spPr bwMode="auto">
          <a:xfrm>
            <a:off x="468313" y="2963863"/>
            <a:ext cx="8229600" cy="322262"/>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AJUSTE EN LA PERIODICIDAD DE LA MEDICIÓN (PRECISIÓN)</a:t>
            </a:r>
          </a:p>
        </p:txBody>
      </p:sp>
      <p:sp>
        <p:nvSpPr>
          <p:cNvPr id="8" name="Rectangle 3"/>
          <p:cNvSpPr txBox="1">
            <a:spLocks noChangeArrowheads="1"/>
          </p:cNvSpPr>
          <p:nvPr/>
        </p:nvSpPr>
        <p:spPr bwMode="auto">
          <a:xfrm>
            <a:off x="468313" y="3463925"/>
            <a:ext cx="8229600" cy="679450"/>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MEDICIONES OBTENIDAS SOBRE ELEMENTOS DE LA RED (MAYOR RELEVAMIENTO)</a:t>
            </a:r>
          </a:p>
        </p:txBody>
      </p:sp>
      <p:sp>
        <p:nvSpPr>
          <p:cNvPr id="9" name="Rectangle 3"/>
          <p:cNvSpPr txBox="1">
            <a:spLocks noChangeArrowheads="1"/>
          </p:cNvSpPr>
          <p:nvPr/>
        </p:nvSpPr>
        <p:spPr bwMode="auto">
          <a:xfrm>
            <a:off x="468313" y="4178300"/>
            <a:ext cx="8229600" cy="322263"/>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MEDICIONES REALIZADAS POR LOS PRESTADORES</a:t>
            </a:r>
          </a:p>
          <a:p>
            <a:pPr marL="342900" indent="20638" eaLnBrk="1" hangingPunct="1">
              <a:spcBef>
                <a:spcPct val="20000"/>
              </a:spcBef>
              <a:defRPr/>
            </a:pPr>
            <a:endParaRPr lang="es-ES" sz="1800" kern="0" dirty="0">
              <a:solidFill>
                <a:schemeClr val="accent2">
                  <a:lumMod val="75000"/>
                </a:schemeClr>
              </a:solidFill>
              <a:latin typeface="+mn-lt"/>
              <a:cs typeface="+mn-cs"/>
            </a:endParaRPr>
          </a:p>
        </p:txBody>
      </p:sp>
      <p:sp>
        <p:nvSpPr>
          <p:cNvPr id="10" name="Rectangle 3"/>
          <p:cNvSpPr txBox="1">
            <a:spLocks noChangeArrowheads="1"/>
          </p:cNvSpPr>
          <p:nvPr/>
        </p:nvSpPr>
        <p:spPr bwMode="auto">
          <a:xfrm>
            <a:off x="485775" y="4714875"/>
            <a:ext cx="8229600" cy="428625"/>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PUBLICACIÓN DE RESULTADOS OBTENIDOS</a:t>
            </a: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spcBef>
                <a:spcPct val="20000"/>
              </a:spcBef>
              <a:buFontTx/>
              <a:buChar char="•"/>
              <a:defRPr/>
            </a:pPr>
            <a:endParaRPr lang="es-ES" sz="1800" kern="0" dirty="0">
              <a:solidFill>
                <a:schemeClr val="accent2">
                  <a:lumMod val="75000"/>
                </a:schemeClr>
              </a:solidFill>
              <a:latin typeface="+mn-lt"/>
              <a:cs typeface="+mn-cs"/>
            </a:endParaRPr>
          </a:p>
        </p:txBody>
      </p:sp>
      <p:sp>
        <p:nvSpPr>
          <p:cNvPr id="11" name="Rectangle 3"/>
          <p:cNvSpPr txBox="1">
            <a:spLocks noChangeArrowheads="1"/>
          </p:cNvSpPr>
          <p:nvPr/>
        </p:nvSpPr>
        <p:spPr bwMode="auto">
          <a:xfrm>
            <a:off x="468313" y="5286375"/>
            <a:ext cx="8229600" cy="642938"/>
          </a:xfrm>
          <a:prstGeom prst="rect">
            <a:avLst/>
          </a:prstGeom>
          <a:noFill/>
          <a:ln w="6350">
            <a:noFill/>
            <a:miter lim="800000"/>
            <a:headEnd/>
            <a:tailEnd/>
          </a:ln>
        </p:spPr>
        <p:txBody>
          <a:bodyPr/>
          <a:lstStyle/>
          <a:p>
            <a:pPr marL="468000" indent="-468000" algn="just" eaLnBrk="1" hangingPunct="1">
              <a:buClr>
                <a:srgbClr val="037EC9"/>
              </a:buClr>
              <a:buFont typeface="Wingdings" pitchFamily="2" charset="2"/>
              <a:buChar char="Ø"/>
              <a:defRPr/>
            </a:pPr>
            <a:r>
              <a:rPr lang="es-ES" sz="1800" kern="0" dirty="0">
                <a:solidFill>
                  <a:schemeClr val="accent2">
                    <a:lumMod val="75000"/>
                  </a:schemeClr>
                </a:solidFill>
                <a:latin typeface="+mn-lt"/>
                <a:cs typeface="+mn-cs"/>
              </a:rPr>
              <a:t>MEDICIONES COMPLEMENTARIAS (REALIZADAS POR LA AUTORIDAD DE CONTROL)</a:t>
            </a: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defRPr/>
            </a:pPr>
            <a:endParaRPr lang="es-ES" sz="1800" kern="0" dirty="0">
              <a:solidFill>
                <a:schemeClr val="accent2">
                  <a:lumMod val="75000"/>
                </a:schemeClr>
              </a:solidFill>
              <a:latin typeface="+mn-lt"/>
              <a:cs typeface="+mn-cs"/>
            </a:endParaRPr>
          </a:p>
          <a:p>
            <a:pPr marL="342900" indent="20638" eaLnBrk="1" hangingPunct="1">
              <a:spcBef>
                <a:spcPct val="20000"/>
              </a:spcBef>
              <a:buFontTx/>
              <a:buChar char="•"/>
              <a:defRPr/>
            </a:pPr>
            <a:endParaRPr lang="es-ES" sz="1800" kern="0" dirty="0">
              <a:solidFill>
                <a:schemeClr val="accent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0.05"/>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ppt_w*0.05"/>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 calcmode="lin" valueType="num">
                                      <p:cBhvr>
                                        <p:cTn id="45" dur="500" fill="hold"/>
                                        <p:tgtEl>
                                          <p:spTgt spid="9"/>
                                        </p:tgtEl>
                                        <p:attrNameLst>
                                          <p:attrName>ppt_x</p:attrName>
                                        </p:attrNameLst>
                                      </p:cBhvr>
                                      <p:tavLst>
                                        <p:tav tm="0">
                                          <p:val>
                                            <p:strVal val="#ppt_x-.2"/>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strVal val="#ppt_w*0.05"/>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anim calcmode="lin" valueType="num">
                                      <p:cBhvr>
                                        <p:cTn id="54" dur="500" fill="hold"/>
                                        <p:tgtEl>
                                          <p:spTgt spid="10"/>
                                        </p:tgtEl>
                                        <p:attrNameLst>
                                          <p:attrName>ppt_x</p:attrName>
                                        </p:attrNameLst>
                                      </p:cBhvr>
                                      <p:tavLst>
                                        <p:tav tm="0">
                                          <p:val>
                                            <p:strVal val="#ppt_x-.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strVal val="#ppt_w*0.05"/>
                                          </p:val>
                                        </p:tav>
                                        <p:tav tm="100000">
                                          <p:val>
                                            <p:strVal val="#ppt_w"/>
                                          </p:val>
                                        </p:tav>
                                      </p:tavLst>
                                    </p:anim>
                                    <p:anim calcmode="lin" valueType="num">
                                      <p:cBhvr>
                                        <p:cTn id="62" dur="500" fill="hold"/>
                                        <p:tgtEl>
                                          <p:spTgt spid="11"/>
                                        </p:tgtEl>
                                        <p:attrNameLst>
                                          <p:attrName>ppt_h</p:attrName>
                                        </p:attrNameLst>
                                      </p:cBhvr>
                                      <p:tavLst>
                                        <p:tav tm="0">
                                          <p:val>
                                            <p:strVal val="#ppt_h"/>
                                          </p:val>
                                        </p:tav>
                                        <p:tav tm="100000">
                                          <p:val>
                                            <p:strVal val="#ppt_h"/>
                                          </p:val>
                                        </p:tav>
                                      </p:tavLst>
                                    </p:anim>
                                    <p:anim calcmode="lin" valueType="num">
                                      <p:cBhvr>
                                        <p:cTn id="63" dur="500" fill="hold"/>
                                        <p:tgtEl>
                                          <p:spTgt spid="11"/>
                                        </p:tgtEl>
                                        <p:attrNameLst>
                                          <p:attrName>ppt_x</p:attrName>
                                        </p:attrNameLst>
                                      </p:cBhvr>
                                      <p:tavLst>
                                        <p:tav tm="0">
                                          <p:val>
                                            <p:strVal val="#ppt_x-.2"/>
                                          </p:val>
                                        </p:tav>
                                        <p:tav tm="100000">
                                          <p:val>
                                            <p:strVal val="#ppt_x"/>
                                          </p:val>
                                        </p:tav>
                                      </p:tavLst>
                                    </p:anim>
                                    <p:anim calcmode="lin" valueType="num">
                                      <p:cBhvr>
                                        <p:cTn id="64" dur="500" fill="hold"/>
                                        <p:tgtEl>
                                          <p:spTgt spid="11"/>
                                        </p:tgtEl>
                                        <p:attrNameLst>
                                          <p:attrName>ppt_y</p:attrName>
                                        </p:attrNameLst>
                                      </p:cBhvr>
                                      <p:tavLst>
                                        <p:tav tm="0">
                                          <p:val>
                                            <p:strVal val="#ppt_y"/>
                                          </p:val>
                                        </p:tav>
                                        <p:tav tm="100000">
                                          <p:val>
                                            <p:strVal val="#ppt_y"/>
                                          </p:val>
                                        </p:tav>
                                      </p:tavLst>
                                    </p:anim>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Date Placeholder 4"/>
          <p:cNvSpPr>
            <a:spLocks noGrp="1"/>
          </p:cNvSpPr>
          <p:nvPr>
            <p:ph type="dt" sz="quarter" idx="10"/>
          </p:nvPr>
        </p:nvSpPr>
        <p:spPr>
          <a:noFill/>
        </p:spPr>
        <p:txBody>
          <a:bodyPr/>
          <a:lstStyle/>
          <a:p>
            <a:r>
              <a:rPr lang="en-US" altLang="en-US" sz="1400" smtClean="0"/>
              <a:t>Buenos Aires, Argentina, 24-25 July 2014</a:t>
            </a:r>
          </a:p>
        </p:txBody>
      </p:sp>
      <p:sp>
        <p:nvSpPr>
          <p:cNvPr id="19462" name="Slide Number Placeholder 5"/>
          <p:cNvSpPr>
            <a:spLocks noGrp="1"/>
          </p:cNvSpPr>
          <p:nvPr>
            <p:ph type="sldNum" sz="quarter" idx="11"/>
          </p:nvPr>
        </p:nvSpPr>
        <p:spPr>
          <a:noFill/>
        </p:spPr>
        <p:txBody>
          <a:bodyPr/>
          <a:lstStyle/>
          <a:p>
            <a:fld id="{2825C0E9-D605-4DDF-96E2-E96B2D913411}" type="slidenum">
              <a:rPr lang="en-US" altLang="en-US" sz="1400"/>
              <a:pPr/>
              <a:t>9</a:t>
            </a:fld>
            <a:endParaRPr lang="en-US" altLang="en-US" sz="1400"/>
          </a:p>
        </p:txBody>
      </p:sp>
      <p:sp>
        <p:nvSpPr>
          <p:cNvPr id="4" name="Rectangle 2"/>
          <p:cNvSpPr>
            <a:spLocks noGrp="1" noChangeArrowheads="1"/>
          </p:cNvSpPr>
          <p:nvPr>
            <p:ph type="title"/>
          </p:nvPr>
        </p:nvSpPr>
        <p:spPr>
          <a:xfrm>
            <a:off x="457200" y="274638"/>
            <a:ext cx="8229600" cy="1143000"/>
          </a:xfrm>
        </p:spPr>
        <p:txBody>
          <a:bodyPr anchorCtr="1"/>
          <a:lstStyle/>
          <a:p>
            <a:pPr eaLnBrk="1" hangingPunct="1"/>
            <a:r>
              <a:rPr lang="es-ES" sz="2400" smtClean="0"/>
              <a:t/>
            </a:r>
            <a:br>
              <a:rPr lang="es-ES" sz="2400" smtClean="0"/>
            </a:br>
            <a:r>
              <a:rPr lang="es-ES" sz="2400" smtClean="0"/>
              <a:t> CONSIDERACIONES INCORPORADAS EN EL REGLAMENTO DE CALIDAD DE SERVICIO </a:t>
            </a:r>
            <a:r>
              <a:rPr lang="es-ES" sz="2800" smtClean="0"/>
              <a:t/>
            </a:r>
            <a:br>
              <a:rPr lang="es-ES" sz="2800" smtClean="0"/>
            </a:br>
            <a:endParaRPr lang="es-ES" sz="2800" smtClean="0"/>
          </a:p>
        </p:txBody>
      </p:sp>
      <p:sp>
        <p:nvSpPr>
          <p:cNvPr id="5" name="Rectangle 10"/>
          <p:cNvSpPr>
            <a:spLocks noChangeArrowheads="1"/>
          </p:cNvSpPr>
          <p:nvPr/>
        </p:nvSpPr>
        <p:spPr bwMode="auto">
          <a:xfrm>
            <a:off x="428625" y="1500188"/>
            <a:ext cx="8207375" cy="4537075"/>
          </a:xfrm>
          <a:prstGeom prst="rect">
            <a:avLst/>
          </a:prstGeom>
          <a:noFill/>
          <a:ln w="6350">
            <a:solidFill>
              <a:srgbClr val="4D4D4D"/>
            </a:solidFill>
            <a:miter lim="800000"/>
            <a:headEnd/>
            <a:tailEnd/>
          </a:ln>
        </p:spPr>
        <p:txBody>
          <a:bodyPr wrap="none" anchor="ctr"/>
          <a:lstStyle/>
          <a:p>
            <a:pPr algn="ctr" eaLnBrk="1" hangingPunct="1"/>
            <a:endParaRPr lang="en-US">
              <a:solidFill>
                <a:srgbClr val="4D4D4D"/>
              </a:solidFill>
            </a:endParaRPr>
          </a:p>
        </p:txBody>
      </p:sp>
      <p:grpSp>
        <p:nvGrpSpPr>
          <p:cNvPr id="6" name="5 Grupo"/>
          <p:cNvGrpSpPr>
            <a:grpSpLocks/>
          </p:cNvGrpSpPr>
          <p:nvPr/>
        </p:nvGrpSpPr>
        <p:grpSpPr bwMode="auto">
          <a:xfrm>
            <a:off x="3635375" y="3284538"/>
            <a:ext cx="2376488" cy="792162"/>
            <a:chOff x="3635375" y="3284538"/>
            <a:chExt cx="2376488" cy="792162"/>
          </a:xfrm>
        </p:grpSpPr>
        <p:sp>
          <p:nvSpPr>
            <p:cNvPr id="7" name="Rectangle 23"/>
            <p:cNvSpPr>
              <a:spLocks noChangeArrowheads="1"/>
            </p:cNvSpPr>
            <p:nvPr/>
          </p:nvSpPr>
          <p:spPr bwMode="auto">
            <a:xfrm>
              <a:off x="3635375" y="3284538"/>
              <a:ext cx="2376488" cy="792162"/>
            </a:xfrm>
            <a:prstGeom prst="rect">
              <a:avLst/>
            </a:prstGeom>
            <a:solidFill>
              <a:srgbClr val="037EC9"/>
            </a:solidFill>
            <a:ln w="9525">
              <a:solidFill>
                <a:srgbClr val="037EC9"/>
              </a:solidFill>
              <a:miter lim="800000"/>
              <a:headEnd/>
              <a:tailEnd/>
            </a:ln>
          </p:spPr>
          <p:txBody>
            <a:bodyPr wrap="none" anchor="ctr"/>
            <a:lstStyle/>
            <a:p>
              <a:pPr algn="ctr" eaLnBrk="1" hangingPunct="1"/>
              <a:endParaRPr lang="en-US">
                <a:solidFill>
                  <a:srgbClr val="037EC9"/>
                </a:solidFill>
              </a:endParaRPr>
            </a:p>
          </p:txBody>
        </p:sp>
        <p:sp>
          <p:nvSpPr>
            <p:cNvPr id="8" name="Text Box 19"/>
            <p:cNvSpPr txBox="1">
              <a:spLocks noChangeArrowheads="1"/>
            </p:cNvSpPr>
            <p:nvPr/>
          </p:nvSpPr>
          <p:spPr bwMode="auto">
            <a:xfrm>
              <a:off x="3779838" y="3429000"/>
              <a:ext cx="1990725" cy="517525"/>
            </a:xfrm>
            <a:prstGeom prst="rect">
              <a:avLst/>
            </a:prstGeom>
            <a:noFill/>
            <a:ln w="9525">
              <a:noFill/>
              <a:miter lim="800000"/>
              <a:headEnd/>
              <a:tailEnd/>
            </a:ln>
          </p:spPr>
          <p:txBody>
            <a:bodyPr wrap="none">
              <a:spAutoFit/>
            </a:bodyPr>
            <a:lstStyle/>
            <a:p>
              <a:pPr algn="ctr" eaLnBrk="1" hangingPunct="1"/>
              <a:r>
                <a:rPr lang="es-AR" sz="1400" b="1">
                  <a:solidFill>
                    <a:schemeClr val="bg1"/>
                  </a:solidFill>
                </a:rPr>
                <a:t>MARCO NORMATIVO</a:t>
              </a:r>
            </a:p>
            <a:p>
              <a:pPr algn="ctr" eaLnBrk="1" hangingPunct="1"/>
              <a:r>
                <a:rPr lang="es-AR" sz="1400" b="1">
                  <a:solidFill>
                    <a:schemeClr val="bg1"/>
                  </a:solidFill>
                </a:rPr>
                <a:t>ANTERIOR</a:t>
              </a:r>
              <a:endParaRPr lang="es-ES" sz="1400" b="1">
                <a:solidFill>
                  <a:schemeClr val="bg1"/>
                </a:solidFill>
              </a:endParaRPr>
            </a:p>
          </p:txBody>
        </p:sp>
      </p:grpSp>
      <p:grpSp>
        <p:nvGrpSpPr>
          <p:cNvPr id="9" name="8 Grupo"/>
          <p:cNvGrpSpPr>
            <a:grpSpLocks/>
          </p:cNvGrpSpPr>
          <p:nvPr/>
        </p:nvGrpSpPr>
        <p:grpSpPr bwMode="auto">
          <a:xfrm>
            <a:off x="3635375" y="2060575"/>
            <a:ext cx="2376488" cy="1366838"/>
            <a:chOff x="3635375" y="2060575"/>
            <a:chExt cx="2376488" cy="1366838"/>
          </a:xfrm>
        </p:grpSpPr>
        <p:grpSp>
          <p:nvGrpSpPr>
            <p:cNvPr id="10" name="26 Grupo"/>
            <p:cNvGrpSpPr>
              <a:grpSpLocks/>
            </p:cNvGrpSpPr>
            <p:nvPr/>
          </p:nvGrpSpPr>
          <p:grpSpPr bwMode="auto">
            <a:xfrm>
              <a:off x="3635375" y="2060575"/>
              <a:ext cx="2376488" cy="792163"/>
              <a:chOff x="3635375" y="2060575"/>
              <a:chExt cx="2376488" cy="792163"/>
            </a:xfrm>
          </p:grpSpPr>
          <p:sp>
            <p:nvSpPr>
              <p:cNvPr id="12" name="Text Box 18"/>
              <p:cNvSpPr txBox="1">
                <a:spLocks noChangeArrowheads="1"/>
              </p:cNvSpPr>
              <p:nvPr/>
            </p:nvSpPr>
            <p:spPr bwMode="auto">
              <a:xfrm>
                <a:off x="4084638" y="2205038"/>
                <a:ext cx="1350962" cy="517525"/>
              </a:xfrm>
              <a:prstGeom prst="rect">
                <a:avLst/>
              </a:prstGeom>
              <a:noFill/>
              <a:ln w="9525">
                <a:noFill/>
                <a:miter lim="800000"/>
                <a:headEnd/>
                <a:tailEnd/>
              </a:ln>
            </p:spPr>
            <p:txBody>
              <a:bodyPr wrap="none">
                <a:spAutoFit/>
              </a:bodyPr>
              <a:lstStyle/>
              <a:p>
                <a:pPr algn="ctr" eaLnBrk="1" hangingPunct="1"/>
                <a:r>
                  <a:rPr lang="es-AR" sz="1400" b="1">
                    <a:solidFill>
                      <a:srgbClr val="037EC9"/>
                    </a:solidFill>
                  </a:rPr>
                  <a:t>REDES</a:t>
                </a:r>
                <a:r>
                  <a:rPr lang="es-AR" sz="1400">
                    <a:solidFill>
                      <a:srgbClr val="037EC9"/>
                    </a:solidFill>
                  </a:rPr>
                  <a:t> </a:t>
                </a:r>
                <a:r>
                  <a:rPr lang="es-AR" sz="1400" b="1">
                    <a:solidFill>
                      <a:srgbClr val="037EC9"/>
                    </a:solidFill>
                  </a:rPr>
                  <a:t>FIJAS</a:t>
                </a:r>
              </a:p>
              <a:p>
                <a:pPr algn="ctr" eaLnBrk="1" hangingPunct="1"/>
                <a:r>
                  <a:rPr lang="es-AR" sz="1400" b="1">
                    <a:solidFill>
                      <a:srgbClr val="037EC9"/>
                    </a:solidFill>
                  </a:rPr>
                  <a:t> Y MÓVILES</a:t>
                </a:r>
                <a:endParaRPr lang="es-ES" sz="1400" b="1">
                  <a:solidFill>
                    <a:srgbClr val="037EC9"/>
                  </a:solidFill>
                </a:endParaRPr>
              </a:p>
            </p:txBody>
          </p:sp>
          <p:sp>
            <p:nvSpPr>
              <p:cNvPr id="13" name="Rectangle 22"/>
              <p:cNvSpPr>
                <a:spLocks noChangeArrowheads="1"/>
              </p:cNvSpPr>
              <p:nvPr/>
            </p:nvSpPr>
            <p:spPr bwMode="auto">
              <a:xfrm>
                <a:off x="3635375" y="2060575"/>
                <a:ext cx="2376488" cy="792163"/>
              </a:xfrm>
              <a:prstGeom prst="rect">
                <a:avLst/>
              </a:prstGeom>
              <a:noFill/>
              <a:ln w="9525">
                <a:solidFill>
                  <a:srgbClr val="037EC9"/>
                </a:solidFill>
                <a:miter lim="800000"/>
                <a:headEnd/>
                <a:tailEnd/>
              </a:ln>
            </p:spPr>
            <p:txBody>
              <a:bodyPr wrap="none" anchor="ctr"/>
              <a:lstStyle/>
              <a:p>
                <a:pPr eaLnBrk="1" hangingPunct="1"/>
                <a:endParaRPr lang="en-US"/>
              </a:p>
            </p:txBody>
          </p:sp>
        </p:grpSp>
        <p:sp>
          <p:nvSpPr>
            <p:cNvPr id="11" name="AutoShape 25"/>
            <p:cNvSpPr>
              <a:spLocks noChangeArrowheads="1"/>
            </p:cNvSpPr>
            <p:nvPr/>
          </p:nvSpPr>
          <p:spPr bwMode="auto">
            <a:xfrm rot="5400000">
              <a:off x="4452938" y="2947987"/>
              <a:ext cx="719138" cy="239713"/>
            </a:xfrm>
            <a:prstGeom prst="rightArrow">
              <a:avLst>
                <a:gd name="adj1" fmla="val 50000"/>
                <a:gd name="adj2" fmla="val 75000"/>
              </a:avLst>
            </a:prstGeom>
            <a:solidFill>
              <a:srgbClr val="037EC9"/>
            </a:solidFill>
            <a:ln w="9525">
              <a:solidFill>
                <a:schemeClr val="bg1"/>
              </a:solidFill>
              <a:miter lim="800000"/>
              <a:headEnd/>
              <a:tailEnd/>
            </a:ln>
          </p:spPr>
          <p:txBody>
            <a:bodyPr wrap="none" anchor="ctr"/>
            <a:lstStyle/>
            <a:p>
              <a:pPr eaLnBrk="1" hangingPunct="1"/>
              <a:endParaRPr lang="en-US"/>
            </a:p>
          </p:txBody>
        </p:sp>
      </p:grpSp>
      <p:grpSp>
        <p:nvGrpSpPr>
          <p:cNvPr id="14" name="13 Grupo"/>
          <p:cNvGrpSpPr>
            <a:grpSpLocks/>
          </p:cNvGrpSpPr>
          <p:nvPr/>
        </p:nvGrpSpPr>
        <p:grpSpPr bwMode="auto">
          <a:xfrm>
            <a:off x="3635375" y="3933825"/>
            <a:ext cx="2376488" cy="1365250"/>
            <a:chOff x="3635375" y="3933825"/>
            <a:chExt cx="2376488" cy="1365250"/>
          </a:xfrm>
        </p:grpSpPr>
        <p:grpSp>
          <p:nvGrpSpPr>
            <p:cNvPr id="15" name="27 Grupo"/>
            <p:cNvGrpSpPr>
              <a:grpSpLocks/>
            </p:cNvGrpSpPr>
            <p:nvPr/>
          </p:nvGrpSpPr>
          <p:grpSpPr bwMode="auto">
            <a:xfrm>
              <a:off x="3635375" y="4508500"/>
              <a:ext cx="2376488" cy="790575"/>
              <a:chOff x="3635375" y="4508500"/>
              <a:chExt cx="2376488" cy="790575"/>
            </a:xfrm>
          </p:grpSpPr>
          <p:sp>
            <p:nvSpPr>
              <p:cNvPr id="17" name="Text Box 20"/>
              <p:cNvSpPr txBox="1">
                <a:spLocks noChangeArrowheads="1"/>
              </p:cNvSpPr>
              <p:nvPr/>
            </p:nvSpPr>
            <p:spPr bwMode="auto">
              <a:xfrm>
                <a:off x="3635375" y="4652963"/>
                <a:ext cx="2359025" cy="517525"/>
              </a:xfrm>
              <a:prstGeom prst="rect">
                <a:avLst/>
              </a:prstGeom>
              <a:noFill/>
              <a:ln w="9525">
                <a:noFill/>
                <a:miter lim="800000"/>
                <a:headEnd/>
                <a:tailEnd/>
              </a:ln>
            </p:spPr>
            <p:txBody>
              <a:bodyPr wrap="none">
                <a:spAutoFit/>
              </a:bodyPr>
              <a:lstStyle/>
              <a:p>
                <a:pPr algn="ctr" eaLnBrk="1" hangingPunct="1"/>
                <a:r>
                  <a:rPr lang="es-AR" sz="1400" b="1">
                    <a:solidFill>
                      <a:srgbClr val="037EC9"/>
                    </a:solidFill>
                  </a:rPr>
                  <a:t>CONMUTACIÓN DE</a:t>
                </a:r>
              </a:p>
              <a:p>
                <a:pPr algn="ctr" eaLnBrk="1" hangingPunct="1"/>
                <a:r>
                  <a:rPr lang="es-AR" sz="1400" b="1">
                    <a:solidFill>
                      <a:srgbClr val="037EC9"/>
                    </a:solidFill>
                  </a:rPr>
                  <a:t>CIRCUITOS Y PAQUETES</a:t>
                </a:r>
                <a:endParaRPr lang="es-ES" sz="1400" b="1">
                  <a:solidFill>
                    <a:srgbClr val="037EC9"/>
                  </a:solidFill>
                </a:endParaRPr>
              </a:p>
            </p:txBody>
          </p:sp>
          <p:sp>
            <p:nvSpPr>
              <p:cNvPr id="18" name="Rectangle 24"/>
              <p:cNvSpPr>
                <a:spLocks noChangeArrowheads="1"/>
              </p:cNvSpPr>
              <p:nvPr/>
            </p:nvSpPr>
            <p:spPr bwMode="auto">
              <a:xfrm>
                <a:off x="3635375" y="4508500"/>
                <a:ext cx="2376488" cy="790575"/>
              </a:xfrm>
              <a:prstGeom prst="rect">
                <a:avLst/>
              </a:prstGeom>
              <a:noFill/>
              <a:ln w="9525">
                <a:solidFill>
                  <a:srgbClr val="037EC9"/>
                </a:solidFill>
                <a:miter lim="800000"/>
                <a:headEnd/>
                <a:tailEnd/>
              </a:ln>
            </p:spPr>
            <p:txBody>
              <a:bodyPr wrap="none" anchor="ctr"/>
              <a:lstStyle/>
              <a:p>
                <a:pPr eaLnBrk="1" hangingPunct="1"/>
                <a:endParaRPr lang="en-US"/>
              </a:p>
            </p:txBody>
          </p:sp>
        </p:grpSp>
        <p:sp>
          <p:nvSpPr>
            <p:cNvPr id="16" name="AutoShape 26"/>
            <p:cNvSpPr>
              <a:spLocks noChangeArrowheads="1"/>
            </p:cNvSpPr>
            <p:nvPr/>
          </p:nvSpPr>
          <p:spPr bwMode="auto">
            <a:xfrm rot="-5400000">
              <a:off x="4476750" y="4173538"/>
              <a:ext cx="719138" cy="239712"/>
            </a:xfrm>
            <a:prstGeom prst="rightArrow">
              <a:avLst>
                <a:gd name="adj1" fmla="val 50000"/>
                <a:gd name="adj2" fmla="val 75000"/>
              </a:avLst>
            </a:prstGeom>
            <a:solidFill>
              <a:srgbClr val="037EC9"/>
            </a:solidFill>
            <a:ln w="9525">
              <a:solidFill>
                <a:schemeClr val="bg1"/>
              </a:solidFill>
              <a:miter lim="800000"/>
              <a:headEnd/>
              <a:tailEnd/>
            </a:ln>
          </p:spPr>
          <p:txBody>
            <a:bodyPr wrap="none" anchor="ctr"/>
            <a:lstStyle/>
            <a:p>
              <a:pPr eaLnBrk="1" hangingPunct="1"/>
              <a:endParaRPr lang="en-US"/>
            </a:p>
          </p:txBody>
        </p:sp>
      </p:grpSp>
      <p:grpSp>
        <p:nvGrpSpPr>
          <p:cNvPr id="19" name="18 Grupo"/>
          <p:cNvGrpSpPr>
            <a:grpSpLocks/>
          </p:cNvGrpSpPr>
          <p:nvPr/>
        </p:nvGrpSpPr>
        <p:grpSpPr bwMode="auto">
          <a:xfrm>
            <a:off x="611188" y="2420938"/>
            <a:ext cx="3168650" cy="2520950"/>
            <a:chOff x="611188" y="2420938"/>
            <a:chExt cx="3168650" cy="2520950"/>
          </a:xfrm>
        </p:grpSpPr>
        <p:grpSp>
          <p:nvGrpSpPr>
            <p:cNvPr id="20" name="25 Grupo"/>
            <p:cNvGrpSpPr>
              <a:grpSpLocks/>
            </p:cNvGrpSpPr>
            <p:nvPr/>
          </p:nvGrpSpPr>
          <p:grpSpPr bwMode="auto">
            <a:xfrm>
              <a:off x="611188" y="2420938"/>
              <a:ext cx="2663825" cy="2520950"/>
              <a:chOff x="611188" y="2420938"/>
              <a:chExt cx="2663825" cy="2520950"/>
            </a:xfrm>
          </p:grpSpPr>
          <p:pic>
            <p:nvPicPr>
              <p:cNvPr id="24" name="Picture 4" descr="telefonia-06"/>
              <p:cNvPicPr>
                <a:picLocks noChangeAspect="1" noChangeArrowheads="1"/>
              </p:cNvPicPr>
              <p:nvPr/>
            </p:nvPicPr>
            <p:blipFill>
              <a:blip r:embed="rId3"/>
              <a:srcRect/>
              <a:stretch>
                <a:fillRect/>
              </a:stretch>
            </p:blipFill>
            <p:spPr bwMode="auto">
              <a:xfrm>
                <a:off x="611188" y="2420938"/>
                <a:ext cx="792162" cy="792162"/>
              </a:xfrm>
              <a:prstGeom prst="rect">
                <a:avLst/>
              </a:prstGeom>
              <a:noFill/>
              <a:ln w="9525">
                <a:noFill/>
                <a:miter lim="800000"/>
                <a:headEnd/>
                <a:tailEnd/>
              </a:ln>
            </p:spPr>
          </p:pic>
          <p:pic>
            <p:nvPicPr>
              <p:cNvPr id="25" name="Picture 5" descr="internet-05"/>
              <p:cNvPicPr>
                <a:picLocks noChangeAspect="1" noChangeArrowheads="1"/>
              </p:cNvPicPr>
              <p:nvPr/>
            </p:nvPicPr>
            <p:blipFill>
              <a:blip r:embed="rId4"/>
              <a:srcRect/>
              <a:stretch>
                <a:fillRect/>
              </a:stretch>
            </p:blipFill>
            <p:spPr bwMode="auto">
              <a:xfrm>
                <a:off x="611188" y="3284538"/>
                <a:ext cx="792162" cy="792162"/>
              </a:xfrm>
              <a:prstGeom prst="rect">
                <a:avLst/>
              </a:prstGeom>
              <a:noFill/>
              <a:ln w="9525">
                <a:noFill/>
                <a:miter lim="800000"/>
                <a:headEnd/>
                <a:tailEnd/>
              </a:ln>
            </p:spPr>
          </p:pic>
          <p:pic>
            <p:nvPicPr>
              <p:cNvPr id="26" name="Picture 6" descr="video_conferencia-07"/>
              <p:cNvPicPr>
                <a:picLocks noChangeAspect="1" noChangeArrowheads="1"/>
              </p:cNvPicPr>
              <p:nvPr/>
            </p:nvPicPr>
            <p:blipFill>
              <a:blip r:embed="rId5"/>
              <a:srcRect/>
              <a:stretch>
                <a:fillRect/>
              </a:stretch>
            </p:blipFill>
            <p:spPr bwMode="auto">
              <a:xfrm>
                <a:off x="611188" y="4149725"/>
                <a:ext cx="792162" cy="790575"/>
              </a:xfrm>
              <a:prstGeom prst="rect">
                <a:avLst/>
              </a:prstGeom>
              <a:noFill/>
              <a:ln w="9525">
                <a:noFill/>
                <a:miter lim="800000"/>
                <a:headEnd/>
                <a:tailEnd/>
              </a:ln>
            </p:spPr>
          </p:pic>
          <p:sp>
            <p:nvSpPr>
              <p:cNvPr id="27" name="Rectangle 11"/>
              <p:cNvSpPr>
                <a:spLocks noChangeArrowheads="1"/>
              </p:cNvSpPr>
              <p:nvPr/>
            </p:nvSpPr>
            <p:spPr bwMode="auto">
              <a:xfrm>
                <a:off x="1474788" y="3284538"/>
                <a:ext cx="1800225" cy="792162"/>
              </a:xfrm>
              <a:prstGeom prst="rect">
                <a:avLst/>
              </a:prstGeom>
              <a:solidFill>
                <a:srgbClr val="037EC9"/>
              </a:solidFill>
              <a:ln w="12700">
                <a:solidFill>
                  <a:srgbClr val="037EC9"/>
                </a:solidFill>
                <a:miter lim="800000"/>
                <a:headEnd/>
                <a:tailEnd/>
              </a:ln>
            </p:spPr>
            <p:txBody>
              <a:bodyPr wrap="none" anchor="ctr"/>
              <a:lstStyle/>
              <a:p>
                <a:pPr eaLnBrk="1" hangingPunct="1"/>
                <a:endParaRPr lang="en-US"/>
              </a:p>
            </p:txBody>
          </p:sp>
          <p:sp>
            <p:nvSpPr>
              <p:cNvPr id="28" name="Rectangle 12"/>
              <p:cNvSpPr>
                <a:spLocks noChangeArrowheads="1"/>
              </p:cNvSpPr>
              <p:nvPr/>
            </p:nvSpPr>
            <p:spPr bwMode="auto">
              <a:xfrm>
                <a:off x="1474788" y="4149725"/>
                <a:ext cx="1800225" cy="792163"/>
              </a:xfrm>
              <a:prstGeom prst="rect">
                <a:avLst/>
              </a:prstGeom>
              <a:solidFill>
                <a:srgbClr val="037EC9"/>
              </a:solidFill>
              <a:ln w="12700">
                <a:solidFill>
                  <a:srgbClr val="037EC9"/>
                </a:solidFill>
                <a:miter lim="800000"/>
                <a:headEnd/>
                <a:tailEnd/>
              </a:ln>
            </p:spPr>
            <p:txBody>
              <a:bodyPr wrap="none" anchor="ctr"/>
              <a:lstStyle/>
              <a:p>
                <a:pPr eaLnBrk="1" hangingPunct="1"/>
                <a:endParaRPr lang="en-US"/>
              </a:p>
            </p:txBody>
          </p:sp>
          <p:sp>
            <p:nvSpPr>
              <p:cNvPr id="29" name="Text Box 14"/>
              <p:cNvSpPr txBox="1">
                <a:spLocks noChangeArrowheads="1"/>
              </p:cNvSpPr>
              <p:nvPr/>
            </p:nvSpPr>
            <p:spPr bwMode="auto">
              <a:xfrm>
                <a:off x="1690688" y="3527425"/>
                <a:ext cx="1073150" cy="304800"/>
              </a:xfrm>
              <a:prstGeom prst="rect">
                <a:avLst/>
              </a:prstGeom>
              <a:noFill/>
              <a:ln w="9525">
                <a:noFill/>
                <a:miter lim="800000"/>
                <a:headEnd/>
                <a:tailEnd/>
              </a:ln>
            </p:spPr>
            <p:txBody>
              <a:bodyPr wrap="none">
                <a:spAutoFit/>
              </a:bodyPr>
              <a:lstStyle/>
              <a:p>
                <a:pPr eaLnBrk="1" hangingPunct="1"/>
                <a:r>
                  <a:rPr lang="es-AR" sz="1400" dirty="0">
                    <a:solidFill>
                      <a:schemeClr val="bg1"/>
                    </a:solidFill>
                  </a:rPr>
                  <a:t>INTERNET</a:t>
                </a:r>
                <a:endParaRPr lang="es-ES" sz="1400" dirty="0">
                  <a:solidFill>
                    <a:schemeClr val="bg1"/>
                  </a:solidFill>
                </a:endParaRPr>
              </a:p>
            </p:txBody>
          </p:sp>
          <p:sp>
            <p:nvSpPr>
              <p:cNvPr id="30" name="Text Box 15"/>
              <p:cNvSpPr txBox="1">
                <a:spLocks noChangeArrowheads="1"/>
              </p:cNvSpPr>
              <p:nvPr/>
            </p:nvSpPr>
            <p:spPr bwMode="auto">
              <a:xfrm>
                <a:off x="1547813" y="4210050"/>
                <a:ext cx="1479550" cy="730250"/>
              </a:xfrm>
              <a:prstGeom prst="rect">
                <a:avLst/>
              </a:prstGeom>
              <a:noFill/>
              <a:ln w="9525">
                <a:noFill/>
                <a:miter lim="800000"/>
                <a:headEnd/>
                <a:tailEnd/>
              </a:ln>
            </p:spPr>
            <p:txBody>
              <a:bodyPr wrap="none">
                <a:spAutoFit/>
              </a:bodyPr>
              <a:lstStyle/>
              <a:p>
                <a:pPr eaLnBrk="1" hangingPunct="1"/>
                <a:r>
                  <a:rPr lang="es-AR" sz="1400">
                    <a:solidFill>
                      <a:schemeClr val="bg1"/>
                    </a:solidFill>
                  </a:rPr>
                  <a:t>VIDEO</a:t>
                </a:r>
              </a:p>
              <a:p>
                <a:pPr eaLnBrk="1" hangingPunct="1"/>
                <a:r>
                  <a:rPr lang="es-AR" sz="1400">
                    <a:solidFill>
                      <a:schemeClr val="bg1"/>
                    </a:solidFill>
                  </a:rPr>
                  <a:t>CONFERENCIA</a:t>
                </a:r>
              </a:p>
              <a:p>
                <a:pPr eaLnBrk="1" hangingPunct="1"/>
                <a:r>
                  <a:rPr lang="es-ES" sz="1400">
                    <a:solidFill>
                      <a:schemeClr val="bg1"/>
                    </a:solidFill>
                  </a:rPr>
                  <a:t>TxDat, Etc.</a:t>
                </a:r>
              </a:p>
            </p:txBody>
          </p:sp>
          <p:sp>
            <p:nvSpPr>
              <p:cNvPr id="31" name="Rectangle 16"/>
              <p:cNvSpPr>
                <a:spLocks noChangeArrowheads="1"/>
              </p:cNvSpPr>
              <p:nvPr/>
            </p:nvSpPr>
            <p:spPr bwMode="auto">
              <a:xfrm>
                <a:off x="1474788" y="2420938"/>
                <a:ext cx="1800225" cy="792162"/>
              </a:xfrm>
              <a:prstGeom prst="rect">
                <a:avLst/>
              </a:prstGeom>
              <a:solidFill>
                <a:srgbClr val="037EC9"/>
              </a:solidFill>
              <a:ln w="12700">
                <a:solidFill>
                  <a:srgbClr val="037EC9"/>
                </a:solidFill>
                <a:miter lim="800000"/>
                <a:headEnd/>
                <a:tailEnd/>
              </a:ln>
            </p:spPr>
            <p:txBody>
              <a:bodyPr wrap="none" anchor="ctr"/>
              <a:lstStyle/>
              <a:p>
                <a:pPr eaLnBrk="1" hangingPunct="1"/>
                <a:endParaRPr lang="en-US"/>
              </a:p>
            </p:txBody>
          </p:sp>
          <p:sp>
            <p:nvSpPr>
              <p:cNvPr id="32" name="Text Box 17"/>
              <p:cNvSpPr txBox="1">
                <a:spLocks noChangeArrowheads="1"/>
              </p:cNvSpPr>
              <p:nvPr/>
            </p:nvSpPr>
            <p:spPr bwMode="auto">
              <a:xfrm>
                <a:off x="1690688" y="2663825"/>
                <a:ext cx="1171575" cy="304800"/>
              </a:xfrm>
              <a:prstGeom prst="rect">
                <a:avLst/>
              </a:prstGeom>
              <a:noFill/>
              <a:ln w="9525">
                <a:noFill/>
                <a:miter lim="800000"/>
                <a:headEnd/>
                <a:tailEnd/>
              </a:ln>
            </p:spPr>
            <p:txBody>
              <a:bodyPr wrap="none">
                <a:spAutoFit/>
              </a:bodyPr>
              <a:lstStyle/>
              <a:p>
                <a:pPr eaLnBrk="1" hangingPunct="1"/>
                <a:r>
                  <a:rPr lang="es-AR" sz="1400">
                    <a:solidFill>
                      <a:schemeClr val="bg1"/>
                    </a:solidFill>
                  </a:rPr>
                  <a:t>TELEFONIA</a:t>
                </a:r>
                <a:endParaRPr lang="es-ES" sz="1400">
                  <a:solidFill>
                    <a:schemeClr val="bg1"/>
                  </a:solidFill>
                </a:endParaRPr>
              </a:p>
            </p:txBody>
          </p:sp>
        </p:grpSp>
        <p:sp>
          <p:nvSpPr>
            <p:cNvPr id="21" name="Line 28"/>
            <p:cNvSpPr>
              <a:spLocks noChangeShapeType="1"/>
            </p:cNvSpPr>
            <p:nvPr/>
          </p:nvSpPr>
          <p:spPr bwMode="auto">
            <a:xfrm flipV="1">
              <a:off x="3203575" y="3933825"/>
              <a:ext cx="576263" cy="719138"/>
            </a:xfrm>
            <a:prstGeom prst="line">
              <a:avLst/>
            </a:prstGeom>
            <a:noFill/>
            <a:ln w="9525">
              <a:solidFill>
                <a:srgbClr val="4D4D4D"/>
              </a:solidFill>
              <a:round/>
              <a:headEnd/>
              <a:tailEnd type="triangle" w="med" len="med"/>
            </a:ln>
          </p:spPr>
          <p:txBody>
            <a:bodyPr/>
            <a:lstStyle/>
            <a:p>
              <a:endParaRPr lang="en-US"/>
            </a:p>
          </p:txBody>
        </p:sp>
        <p:sp>
          <p:nvSpPr>
            <p:cNvPr id="22" name="Line 29"/>
            <p:cNvSpPr>
              <a:spLocks noChangeShapeType="1"/>
            </p:cNvSpPr>
            <p:nvPr/>
          </p:nvSpPr>
          <p:spPr bwMode="auto">
            <a:xfrm>
              <a:off x="3059113" y="3716338"/>
              <a:ext cx="720725" cy="0"/>
            </a:xfrm>
            <a:prstGeom prst="line">
              <a:avLst/>
            </a:prstGeom>
            <a:noFill/>
            <a:ln w="9525">
              <a:solidFill>
                <a:srgbClr val="4D4D4D"/>
              </a:solidFill>
              <a:round/>
              <a:headEnd/>
              <a:tailEnd type="triangle" w="med" len="med"/>
            </a:ln>
          </p:spPr>
          <p:txBody>
            <a:bodyPr/>
            <a:lstStyle/>
            <a:p>
              <a:endParaRPr lang="en-US"/>
            </a:p>
          </p:txBody>
        </p:sp>
        <p:sp>
          <p:nvSpPr>
            <p:cNvPr id="23" name="Line 32"/>
            <p:cNvSpPr>
              <a:spLocks noChangeShapeType="1"/>
            </p:cNvSpPr>
            <p:nvPr/>
          </p:nvSpPr>
          <p:spPr bwMode="auto">
            <a:xfrm>
              <a:off x="3132138" y="2852738"/>
              <a:ext cx="647700" cy="576262"/>
            </a:xfrm>
            <a:prstGeom prst="line">
              <a:avLst/>
            </a:prstGeom>
            <a:noFill/>
            <a:ln w="9525">
              <a:solidFill>
                <a:srgbClr val="4D4D4D"/>
              </a:solidFill>
              <a:round/>
              <a:headEnd/>
              <a:tailEnd type="triangle" w="med" len="med"/>
            </a:ln>
          </p:spPr>
          <p:txBody>
            <a:bodyPr/>
            <a:lstStyle/>
            <a:p>
              <a:endParaRPr lang="en-US"/>
            </a:p>
          </p:txBody>
        </p:sp>
      </p:grpSp>
      <p:grpSp>
        <p:nvGrpSpPr>
          <p:cNvPr id="33" name="32 Grupo"/>
          <p:cNvGrpSpPr>
            <a:grpSpLocks/>
          </p:cNvGrpSpPr>
          <p:nvPr/>
        </p:nvGrpSpPr>
        <p:grpSpPr bwMode="auto">
          <a:xfrm>
            <a:off x="5795963" y="3357563"/>
            <a:ext cx="2857671" cy="584775"/>
            <a:chOff x="5795963" y="3357563"/>
            <a:chExt cx="2857671" cy="584775"/>
          </a:xfrm>
        </p:grpSpPr>
        <p:sp>
          <p:nvSpPr>
            <p:cNvPr id="34" name="Text Box 21"/>
            <p:cNvSpPr txBox="1">
              <a:spLocks noChangeArrowheads="1"/>
            </p:cNvSpPr>
            <p:nvPr/>
          </p:nvSpPr>
          <p:spPr bwMode="auto">
            <a:xfrm>
              <a:off x="6370638" y="3357563"/>
              <a:ext cx="2282996" cy="584775"/>
            </a:xfrm>
            <a:prstGeom prst="rect">
              <a:avLst/>
            </a:prstGeom>
            <a:noFill/>
            <a:ln w="9525">
              <a:noFill/>
              <a:miter lim="800000"/>
              <a:headEnd/>
              <a:tailEnd/>
            </a:ln>
          </p:spPr>
          <p:txBody>
            <a:bodyPr wrap="none">
              <a:spAutoFit/>
            </a:bodyPr>
            <a:lstStyle/>
            <a:p>
              <a:pPr algn="ctr" eaLnBrk="1" hangingPunct="1"/>
              <a:r>
                <a:rPr lang="es-AR" sz="1600" b="1" dirty="0">
                  <a:solidFill>
                    <a:srgbClr val="037EC9"/>
                  </a:solidFill>
                </a:rPr>
                <a:t>PROPUESTA </a:t>
              </a:r>
            </a:p>
            <a:p>
              <a:pPr algn="ctr" eaLnBrk="1" hangingPunct="1"/>
              <a:r>
                <a:rPr lang="es-AR" sz="1600" b="1" dirty="0">
                  <a:solidFill>
                    <a:srgbClr val="037EC9"/>
                  </a:solidFill>
                </a:rPr>
                <a:t>DE NUEVO MARCO</a:t>
              </a:r>
              <a:endParaRPr lang="es-ES" sz="1600" b="1" dirty="0">
                <a:solidFill>
                  <a:srgbClr val="037EC9"/>
                </a:solidFill>
              </a:endParaRPr>
            </a:p>
          </p:txBody>
        </p:sp>
        <p:sp>
          <p:nvSpPr>
            <p:cNvPr id="35" name="AutoShape 34"/>
            <p:cNvSpPr>
              <a:spLocks noChangeArrowheads="1"/>
            </p:cNvSpPr>
            <p:nvPr/>
          </p:nvSpPr>
          <p:spPr bwMode="auto">
            <a:xfrm>
              <a:off x="5795963" y="3429000"/>
              <a:ext cx="569912" cy="444500"/>
            </a:xfrm>
            <a:prstGeom prst="rightArrow">
              <a:avLst>
                <a:gd name="adj1" fmla="val 50000"/>
                <a:gd name="adj2" fmla="val 32054"/>
              </a:avLst>
            </a:prstGeom>
            <a:solidFill>
              <a:srgbClr val="037EC9"/>
            </a:solidFill>
            <a:ln w="9525">
              <a:solidFill>
                <a:schemeClr val="bg1"/>
              </a:solidFill>
              <a:miter lim="800000"/>
              <a:headEnd/>
              <a:tailEnd/>
            </a:ln>
          </p:spPr>
          <p:txBody>
            <a:bodyPr wrap="none" anchor="ctr"/>
            <a:lstStyle/>
            <a:p>
              <a:pPr eaLnBrk="1" hangingPunct="1"/>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C66FF15A3F8344936EBAAA6CEBBE25" ma:contentTypeVersion="1" ma:contentTypeDescription="Create a new document." ma:contentTypeScope="" ma:versionID="7e81f4ae2986375f295c5aa98f8143b9">
  <xsd:schema xmlns:xsd="http://www.w3.org/2001/XMLSchema" xmlns:xs="http://www.w3.org/2001/XMLSchema" xmlns:p="http://schemas.microsoft.com/office/2006/metadata/properties" xmlns:ns1="http://schemas.microsoft.com/sharepoint/v3" targetNamespace="http://schemas.microsoft.com/office/2006/metadata/properties" ma:root="true" ma:fieldsID="8303a022970234111fe8b8d63fca19c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424038-E317-4617-A097-B2872E0EC89B}"/>
</file>

<file path=customXml/itemProps2.xml><?xml version="1.0" encoding="utf-8"?>
<ds:datastoreItem xmlns:ds="http://schemas.openxmlformats.org/officeDocument/2006/customXml" ds:itemID="{5B562C3B-8793-4F66-9293-54C318FF48CB}"/>
</file>

<file path=customXml/itemProps3.xml><?xml version="1.0" encoding="utf-8"?>
<ds:datastoreItem xmlns:ds="http://schemas.openxmlformats.org/officeDocument/2006/customXml" ds:itemID="{6B8F633F-F7BE-472F-80A8-980FB6F5052B}"/>
</file>

<file path=docProps/app.xml><?xml version="1.0" encoding="utf-8"?>
<Properties xmlns="http://schemas.openxmlformats.org/officeDocument/2006/extended-properties" xmlns:vt="http://schemas.openxmlformats.org/officeDocument/2006/docPropsVTypes">
  <Template>ITU-e</Template>
  <TotalTime>2519</TotalTime>
  <Words>2179</Words>
  <Application>Microsoft Office PowerPoint</Application>
  <PresentationFormat>On-screen Show (4:3)</PresentationFormat>
  <Paragraphs>431</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Times New Roman</vt:lpstr>
      <vt:lpstr>Univers</vt:lpstr>
      <vt:lpstr>Verdana</vt:lpstr>
      <vt:lpstr>Wingdings</vt:lpstr>
      <vt:lpstr>ZapfDingbats BT</vt:lpstr>
      <vt:lpstr>ITU-e</vt:lpstr>
      <vt:lpstr>​Marco regulatorio para QoS y QoE  caso ARGENTINA.</vt:lpstr>
      <vt:lpstr>RECOMENDACIÓN UIT-T E.800</vt:lpstr>
      <vt:lpstr>RECOMENDACIÓN UIT-T G.1000</vt:lpstr>
      <vt:lpstr>MARCO NORMATIVO PARA LA PRESTACIÓN DE SERVICIOS DE TELECOMUNICACIONES</vt:lpstr>
      <vt:lpstr>MARCO PREVIO AL DICTADO DEL NUEVO REGLAMENTO DE CALIDAD DE SERVICIO</vt:lpstr>
      <vt:lpstr>MARCO PREVIO AL DICTADO DEL NUEVO REGLAMENTO DE CALIDAD DE SERVICIO</vt:lpstr>
      <vt:lpstr> RECOMENDACIÓN UIT-T G.1000 </vt:lpstr>
      <vt:lpstr> CONSIDERACIONES A INCORPORAR EN EL REGLAMENTO DE CALIDAD DE SERVICIO </vt:lpstr>
      <vt:lpstr>  CONSIDERACIONES INCORPORADAS EN EL REGLAMENTO DE CALIDAD DE SERVICIO  </vt:lpstr>
      <vt:lpstr>ESTRUCTURA GENERAL</vt:lpstr>
      <vt:lpstr>PowerPoint Presentation</vt:lpstr>
      <vt:lpstr>INDICADORES RELACIONADOS CON LA SATISFACCIÓN DEL USUARIO</vt:lpstr>
      <vt:lpstr>INDICADORES RELACIONADOS CON LA OPERATIVIDAD DE LA RED</vt:lpstr>
      <vt:lpstr> QoS OFRECIDA POR EL PRESTADOR </vt:lpstr>
      <vt:lpstr> RECOMENDACIÓN UIT-T G.1000 </vt:lpstr>
      <vt:lpstr>CALIDAD DE EXPERIENCIA QoE</vt:lpstr>
      <vt:lpstr>CALIDAD DE EXPERIENCIA QoE ENCUESTAS</vt:lpstr>
      <vt:lpstr>CALIDAD DE EXPERIENCIA QoE LA CALIDAD PERCIBIDA DE LOS SERVICIOS DE VOZ, SMS Y DATOS</vt:lpstr>
      <vt:lpstr>CALIDAD DE EXPERIENCIA QoE LA CALIDAD PERCIBIDA DE LOS SERVICIOS DE VOZ, SMS Y DATOS</vt:lpstr>
      <vt:lpstr>CALIDAD DE SERVICIO  MARCO REGULATORIO</vt:lpstr>
      <vt:lpstr>INDICADORES RELACIONADOS CON LA SATISFACCIÓN DEL USUARIO</vt:lpstr>
      <vt:lpstr>INDICADORES RELACIONADOS CON LA SATISFACCIÓN DEL USUARIO</vt:lpstr>
      <vt:lpstr>INDICADORES RELACIONADOS CON LA SATISFACCIÓN DEL USUARIO</vt:lpstr>
      <vt:lpstr>INDICADORES RELACIONADOS CON LA SATISFACCIÓN DEL USUARIO</vt:lpstr>
      <vt:lpstr>INDICADORES RELACIONADOS CON LA SATISFACCIÓN DEL USUARIO</vt:lpstr>
      <vt:lpstr>INDICADORES RELACIONADOS CON LA SATISFACCIÓN DEL USUARIO</vt:lpstr>
      <vt:lpstr>INDICADORES RELACIONADOS CON LA SATISFACCIÓN DEL USUARIO</vt:lpstr>
      <vt:lpstr>INDICADORES RELACIONADOS CON LA OPERATIVIDAD DE LA RED</vt:lpstr>
      <vt:lpstr>INDICADORES RELACIONADOS CON LA OPERATIVIDAD DE LA RED</vt:lpstr>
      <vt:lpstr>INDICADORES RELACIONADOS CON LA OPERATIVIDAD DE LA RED (PARÁMETROS RELATIVOS AL TIPO DE INFORMACIÓN)</vt:lpstr>
      <vt:lpstr>INDICADORES RELACIONADOS CON LA OPERATIVIDAD DE LA RED (PARÁMETROS RELATIVOS AL TIPO DE INFORMACIÓN)</vt:lpstr>
      <vt:lpstr>INDICADORES RELACIONADOS CON LA OPERATIVIDAD DE LA RED (PARÁMETROS RELATIVOS AL TIPO DE INFORMACIÓN)</vt:lpstr>
      <vt:lpstr>INDICADORES RELACIONADOS CON LA OPERATIVIDAD DE LA RED (PARÁMETROS RELATIVOS AL TIPO DE INFORMACIÓN)</vt:lpstr>
      <vt:lpstr>INDICADORES RELACIONADOS CON LA OPERATIVIDAD DE LA RED</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Aloran, Rakan</cp:lastModifiedBy>
  <cp:revision>384</cp:revision>
  <cp:lastPrinted>2014-01-16T10:03:22Z</cp:lastPrinted>
  <dcterms:created xsi:type="dcterms:W3CDTF">2007-02-20T15:47:31Z</dcterms:created>
  <dcterms:modified xsi:type="dcterms:W3CDTF">2014-07-25T07:46:03Z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0x0101000FC66FF15A3F8344936EBAAA6CEBBE25</vt:lpwstr>
  </property>
</Properties>
</file>