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52" r:id="rId1"/>
    <p:sldMasterId id="2147484054" r:id="rId2"/>
  </p:sldMasterIdLst>
  <p:notesMasterIdLst>
    <p:notesMasterId r:id="rId22"/>
  </p:notesMasterIdLst>
  <p:handoutMasterIdLst>
    <p:handoutMasterId r:id="rId23"/>
  </p:handoutMasterIdLst>
  <p:sldIdLst>
    <p:sldId id="454" r:id="rId3"/>
    <p:sldId id="420" r:id="rId4"/>
    <p:sldId id="439" r:id="rId5"/>
    <p:sldId id="455" r:id="rId6"/>
    <p:sldId id="443" r:id="rId7"/>
    <p:sldId id="456" r:id="rId8"/>
    <p:sldId id="441" r:id="rId9"/>
    <p:sldId id="457" r:id="rId10"/>
    <p:sldId id="444" r:id="rId11"/>
    <p:sldId id="458" r:id="rId12"/>
    <p:sldId id="440" r:id="rId13"/>
    <p:sldId id="459" r:id="rId14"/>
    <p:sldId id="445" r:id="rId15"/>
    <p:sldId id="465" r:id="rId16"/>
    <p:sldId id="442" r:id="rId17"/>
    <p:sldId id="461" r:id="rId18"/>
    <p:sldId id="446" r:id="rId19"/>
    <p:sldId id="447" r:id="rId20"/>
    <p:sldId id="438" r:id="rId21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e-Baldan, Susana" initials="CS" lastIdx="1" clrIdx="0">
    <p:extLst>
      <p:ext uri="{19B8F6BF-5375-455C-9EA6-DF929625EA0E}">
        <p15:presenceInfo xmlns:p15="http://schemas.microsoft.com/office/powerpoint/2012/main" userId="S-1-5-21-8740799-900759487-1415713722-61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  <a:srgbClr val="006600"/>
    <a:srgbClr val="0E438A"/>
    <a:srgbClr val="000066"/>
    <a:srgbClr val="525152"/>
    <a:srgbClr val="0099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142" autoAdjust="0"/>
    <p:restoredTop sz="91160" autoAdjust="0"/>
  </p:normalViewPr>
  <p:slideViewPr>
    <p:cSldViewPr>
      <p:cViewPr varScale="1">
        <p:scale>
          <a:sx n="72" d="100"/>
          <a:sy n="72" d="100"/>
        </p:scale>
        <p:origin x="5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10384"/>
            <a:ext cx="2944813" cy="4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384"/>
            <a:ext cx="2944812" cy="4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EAEA96-73F4-40B4-953C-25B3477FC7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174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04400"/>
            <a:ext cx="4981575" cy="445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noProof="0" smtClean="0"/>
              <a:t>Click to edit Master text styles</a:t>
            </a:r>
          </a:p>
          <a:p>
            <a:pPr lvl="1"/>
            <a:r>
              <a:rPr lang="en-US" altLang="es-ES_tradnl" noProof="0" smtClean="0"/>
              <a:t>Second level</a:t>
            </a:r>
          </a:p>
          <a:p>
            <a:pPr lvl="2"/>
            <a:r>
              <a:rPr lang="en-US" altLang="es-ES_tradnl" noProof="0" smtClean="0"/>
              <a:t>Third level</a:t>
            </a:r>
          </a:p>
          <a:p>
            <a:pPr lvl="3"/>
            <a:r>
              <a:rPr lang="en-US" altLang="es-ES_tradnl" noProof="0" smtClean="0"/>
              <a:t>Fourth level</a:t>
            </a:r>
          </a:p>
          <a:p>
            <a:pPr lvl="4"/>
            <a:r>
              <a:rPr lang="en-US" altLang="es-ES_tradnl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10384"/>
            <a:ext cx="2944813" cy="4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384"/>
            <a:ext cx="2944812" cy="4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4" tIns="46072" rIns="92144" bIns="4607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9BAE4A-4A90-451B-905E-183B5B204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67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3163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ES_tradn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4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s-ES_tradn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613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BAE4A-4A90-451B-905E-183B5B20466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92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BAE4A-4A90-451B-905E-183B5B20466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897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BAE4A-4A90-451B-905E-183B5B20466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215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BAE4A-4A90-451B-905E-183B5B20466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914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ES_tradnl" smtClean="0">
              <a:cs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7713" indent="-287338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0938" indent="-230188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1313" indent="-230188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71688" indent="-230188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B78FD72-E6B4-4E51-9C92-4BEB858CB716}" type="slidenum">
              <a:rPr lang="en-US" altLang="es-ES_tradnl" sz="1200" smtClean="0"/>
              <a:pPr/>
              <a:t>19</a:t>
            </a:fld>
            <a:endParaRPr lang="en-US" altLang="es-ES_tradnl" sz="1200" smtClean="0"/>
          </a:p>
        </p:txBody>
      </p:sp>
    </p:spTree>
    <p:extLst>
      <p:ext uri="{BB962C8B-B14F-4D97-AF65-F5344CB8AC3E}">
        <p14:creationId xmlns:p14="http://schemas.microsoft.com/office/powerpoint/2010/main" val="178299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19303-13FE-4576-8AA0-7D9C2F8C21CE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230417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BB25A-9D3A-4EEE-B82D-E472D3EDC7E3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211665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AAB85-DA4F-4D6B-AF1E-0099C8DFA281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3620031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ITUseri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100" y="14192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ES_tradnl" noProof="0" smtClean="0"/>
              <a:t>Titelmasterformat durch Klicken bearbeiten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38500"/>
            <a:ext cx="6400800" cy="24003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s-ES_tradnl" noProof="0" smtClean="0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19100" y="6219825"/>
            <a:ext cx="5953125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  <a:endParaRPr lang="en-US" altLang="es-ES_tradnl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0291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08FF3-9269-478A-9174-1E327B40C3D7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8714815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1A413-2430-436A-8AB5-6410AB0A65C4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98435573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170362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050" y="981075"/>
            <a:ext cx="4170363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F2E40-8F35-4B15-98BD-C453D5B1C71B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23569267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EAC72-5B11-442E-8770-2AD02608635B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27911348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19CB-F804-4EA1-BE8E-2290345BC4F3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09444463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1FA6-34C5-4780-8F86-24225A4FAF38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19371092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1781-AB25-4BCD-B266-291DFC98CC10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9111062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F458E-9920-477B-8FC4-764541971CD7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851431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104D9-30BE-4679-ABB6-2F8213B02950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4223994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E6105-8C81-420E-A53A-ECBE104764CA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98844605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5AB28-C5E8-4578-8BCA-228A18DCBD5E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9939772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CBBF6-AFDE-4EC0-8424-808EEE5C52CA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167963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40C97-6BC3-456E-9331-40B7046FAD24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167344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FB075-3ED1-49D7-A4FC-0AE824414B1A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139466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7CA98-01AA-4C4A-86CB-9B994E231FFA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312511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C9A97-276B-48D2-B363-3FAA05A40E75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394153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CE39C-AB19-472D-93F8-D2F0228489A3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108940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4DD7-AC48-4CA6-B330-AF9BF1B93C75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  <p:extLst>
      <p:ext uri="{BB962C8B-B14F-4D97-AF65-F5344CB8AC3E}">
        <p14:creationId xmlns:p14="http://schemas.microsoft.com/office/powerpoint/2010/main" val="181953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termar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alt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s-ES_tradnl" sz="1200" b="1" smtClean="0">
                <a:solidFill>
                  <a:srgbClr val="0C4B84"/>
                </a:solidFill>
              </a:rPr>
              <a:t> </a:t>
            </a:r>
            <a:endParaRPr lang="en-US" altLang="es-ES_tradnl" sz="2400" smtClean="0"/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s-ES_tradnl" sz="1200" b="1" smtClean="0">
                <a:solidFill>
                  <a:srgbClr val="0C4B84"/>
                </a:solidFill>
              </a:rPr>
              <a:t> </a:t>
            </a:r>
            <a:endParaRPr lang="en-US" altLang="es-ES_tradnl" sz="2400" smtClean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s-ES_tradnl" sz="1000" smtClean="0">
                <a:solidFill>
                  <a:srgbClr val="000000"/>
                </a:solidFill>
              </a:rPr>
              <a:t> </a:t>
            </a:r>
            <a:endParaRPr lang="en-US" altLang="es-ES_tradnl" sz="2400" smtClean="0"/>
          </a:p>
        </p:txBody>
      </p:sp>
      <p:sp>
        <p:nvSpPr>
          <p:cNvPr id="1031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s-ES_tradnl" smtClean="0"/>
          </a:p>
        </p:txBody>
      </p:sp>
      <p:sp>
        <p:nvSpPr>
          <p:cNvPr id="1032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s-ES_tradnl" smtClean="0"/>
          </a:p>
        </p:txBody>
      </p:sp>
      <p:sp>
        <p:nvSpPr>
          <p:cNvPr id="1033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s-ES_tradnl" smtClean="0"/>
          </a:p>
        </p:txBody>
      </p:sp>
      <p:sp>
        <p:nvSpPr>
          <p:cNvPr id="1034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s-ES_tradnl" smtClean="0"/>
          </a:p>
        </p:txBody>
      </p:sp>
      <p:pic>
        <p:nvPicPr>
          <p:cNvPr id="1035" name="Picture 26" descr="Picture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 userDrawn="1"/>
        </p:nvSpPr>
        <p:spPr>
          <a:xfrm>
            <a:off x="179388" y="6453188"/>
            <a:ext cx="5256212" cy="268287"/>
          </a:xfrm>
          <a:prstGeom prst="rect">
            <a:avLst/>
          </a:prstGeom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s-ES_tradnl" sz="1400" smtClean="0"/>
              <a:t>Buenos Aires – Argentina – 24 – 25 July 2014</a:t>
            </a:r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title style</a:t>
            </a:r>
          </a:p>
        </p:txBody>
      </p:sp>
      <p:sp>
        <p:nvSpPr>
          <p:cNvPr id="1038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text styles</a:t>
            </a:r>
          </a:p>
          <a:p>
            <a:pPr lvl="1"/>
            <a:r>
              <a:rPr lang="en-US" altLang="es-ES_tradnl" smtClean="0"/>
              <a:t>Second level</a:t>
            </a:r>
          </a:p>
          <a:p>
            <a:pPr lvl="2"/>
            <a:r>
              <a:rPr lang="en-US" altLang="es-ES_tradnl" smtClean="0"/>
              <a:t>Third level</a:t>
            </a:r>
          </a:p>
          <a:p>
            <a:pPr lvl="3"/>
            <a:r>
              <a:rPr lang="en-US" altLang="es-ES_tradnl" smtClean="0"/>
              <a:t>Fourth level</a:t>
            </a:r>
          </a:p>
          <a:p>
            <a:pPr lvl="4"/>
            <a:r>
              <a:rPr lang="en-US" altLang="es-ES_tradnl" smtClean="0"/>
              <a:t>Fifth level</a:t>
            </a: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BB9910-231A-4F91-BBC7-FFB2CCCBB5CF}" type="slidenum">
              <a:rPr lang="en-GB" altLang="es-ES_tradnl"/>
              <a:pPr>
                <a:defRPr/>
              </a:pPr>
              <a:t>‹#›</a:t>
            </a:fld>
            <a:endParaRPr lang="en-GB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493125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text styles</a:t>
            </a:r>
          </a:p>
          <a:p>
            <a:pPr lvl="1"/>
            <a:r>
              <a:rPr lang="en-US" altLang="es-ES_tradnl" smtClean="0"/>
              <a:t>Second level</a:t>
            </a:r>
          </a:p>
          <a:p>
            <a:pPr lvl="2"/>
            <a:r>
              <a:rPr lang="en-US" altLang="es-ES_tradnl" smtClean="0"/>
              <a:t>Third level</a:t>
            </a:r>
          </a:p>
          <a:p>
            <a:pPr lvl="3"/>
            <a:r>
              <a:rPr lang="en-US" altLang="es-ES_tradnl" smtClean="0"/>
              <a:t>Fourth level</a:t>
            </a:r>
          </a:p>
          <a:p>
            <a:pPr lvl="4"/>
            <a:r>
              <a:rPr lang="en-US" altLang="es-ES_tradnl" smtClean="0"/>
              <a:t>Fifth level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9100" y="6194425"/>
            <a:ext cx="472916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altLang="es-ES_tradnl"/>
              <a:t>Maputo - Mozambique - 14 - 16 April 2014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9700" y="6237288"/>
            <a:ext cx="9366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86B5E0-625E-45A0-B4F8-58DB0FC0576D}" type="slidenum">
              <a:rPr lang="en-US" altLang="es-ES_tradnl"/>
              <a:pPr>
                <a:defRPr/>
              </a:pPr>
              <a:t>‹#›</a:t>
            </a:fld>
            <a:endParaRPr lang="en-US" altLang="es-ES_tradnl"/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>
          <a:xfrm>
            <a:off x="179388" y="6453188"/>
            <a:ext cx="5256212" cy="268287"/>
          </a:xfrm>
          <a:prstGeom prst="rect">
            <a:avLst/>
          </a:prstGeom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s-ES_tradnl" sz="1400" smtClean="0"/>
              <a:t>Cartagena de Indias, Colombia, 23-24 September 2013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anose="05000000000000000000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Ø"/>
        <a:defRPr sz="2800">
          <a:solidFill>
            <a:srgbClr val="2E2E2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§"/>
        <a:defRPr sz="2400">
          <a:solidFill>
            <a:srgbClr val="2E2E2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2E2E2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2E2E2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2E2E2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2E2E2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2E2E2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2E2E2E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tu.int/net/ITU-T/ddp/Default.aspx?groupid=T13-SG12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tu.int/ITU-T/recommendations/index_sg.aspx?sg=12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3100" y="981075"/>
            <a:ext cx="7772400" cy="1908175"/>
          </a:xfrm>
        </p:spPr>
        <p:txBody>
          <a:bodyPr/>
          <a:lstStyle/>
          <a:p>
            <a:pPr eaLnBrk="1" hangingPunct="1"/>
            <a:r>
              <a:rPr lang="en-US" altLang="es-ES_tradnl" sz="2400" dirty="0" smtClean="0">
                <a:solidFill>
                  <a:srgbClr val="000099"/>
                </a:solidFill>
              </a:rPr>
              <a:t>Taller de la UIT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sobre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</a:t>
            </a:r>
            <a:r>
              <a:rPr lang="es-ES_tradnl" altLang="es-ES_tradnl" sz="2400" dirty="0" smtClean="0">
                <a:solidFill>
                  <a:srgbClr val="000099"/>
                </a:solidFill>
              </a:rPr>
              <a:t>“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Supervisión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y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referenciación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de la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calidad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de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servicio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(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QoS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) y la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calidad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percibida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(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QoE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) de los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servicios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multimedios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en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las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redes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 </a:t>
            </a:r>
            <a:r>
              <a:rPr lang="en-US" altLang="es-ES_tradnl" sz="2400" dirty="0" err="1" smtClean="0">
                <a:solidFill>
                  <a:srgbClr val="000099"/>
                </a:solidFill>
              </a:rPr>
              <a:t>móviles</a:t>
            </a:r>
            <a:r>
              <a:rPr lang="en-US" altLang="es-ES_tradnl" sz="2400" dirty="0" smtClean="0">
                <a:solidFill>
                  <a:srgbClr val="000099"/>
                </a:solidFill>
              </a:rPr>
              <a:t>”</a:t>
            </a:r>
            <a:br>
              <a:rPr lang="en-US" altLang="es-ES_tradnl" sz="2400" dirty="0" smtClean="0">
                <a:solidFill>
                  <a:srgbClr val="000099"/>
                </a:solidFill>
              </a:rPr>
            </a:br>
            <a:r>
              <a:rPr lang="en-US" altLang="es-ES_tradnl" sz="2400" dirty="0" smtClean="0">
                <a:solidFill>
                  <a:srgbClr val="22228B"/>
                </a:solidFill>
              </a:rPr>
              <a:t/>
            </a:r>
            <a:br>
              <a:rPr lang="en-US" altLang="es-ES_tradnl" sz="2400" dirty="0" smtClean="0">
                <a:solidFill>
                  <a:srgbClr val="22228B"/>
                </a:solidFill>
              </a:rPr>
            </a:br>
            <a:r>
              <a:rPr lang="en-US" altLang="es-ES_tradnl" sz="1800" dirty="0" smtClean="0">
                <a:solidFill>
                  <a:srgbClr val="22228B"/>
                </a:solidFill>
              </a:rPr>
              <a:t>(Buenos Aires, Argentina, 24-25 de </a:t>
            </a:r>
            <a:r>
              <a:rPr lang="en-US" altLang="es-ES_tradnl" sz="1800" dirty="0" err="1" smtClean="0">
                <a:solidFill>
                  <a:srgbClr val="22228B"/>
                </a:solidFill>
              </a:rPr>
              <a:t>julio</a:t>
            </a:r>
            <a:r>
              <a:rPr lang="en-US" altLang="es-ES_tradnl" sz="1800" dirty="0" smtClean="0">
                <a:solidFill>
                  <a:srgbClr val="22228B"/>
                </a:solidFill>
              </a:rPr>
              <a:t> de 2014)</a:t>
            </a:r>
            <a:endParaRPr lang="de-DE" altLang="es-ES_tradnl" sz="1800" dirty="0" smtClean="0">
              <a:solidFill>
                <a:srgbClr val="22228B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213100"/>
            <a:ext cx="7561263" cy="1223963"/>
          </a:xfrm>
        </p:spPr>
        <p:txBody>
          <a:bodyPr/>
          <a:lstStyle/>
          <a:p>
            <a:pPr eaLnBrk="1" hangingPunct="1"/>
            <a:r>
              <a:rPr lang="en-GB" altLang="es-ES_tradnl" smtClean="0"/>
              <a:t>Consideraciones generales de las Recomendaciones sobre QoS y QoE de la Comisión de Estudio 12 del UIT-T</a:t>
            </a:r>
            <a:endParaRPr lang="de-DE" altLang="es-ES_tradnl" smtClean="0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413000" y="4914900"/>
            <a:ext cx="50673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2E2E2E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2E2E2E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2E2E2E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es-ES_tradnl"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Joachim Pomy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es-ES_tradnl"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Consultant@joachimpomy.de</a:t>
            </a:r>
            <a:br>
              <a:rPr lang="de-DE" altLang="es-ES_tradnl"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</a:br>
            <a:r>
              <a:rPr lang="de-DE" altLang="es-ES_tradnl"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OPTICOM, Germany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z="2400" smtClean="0">
                <a:solidFill>
                  <a:srgbClr val="FFFFFF"/>
                </a:solidFill>
              </a:rPr>
              <a:t>Configuración de prueba para la calidad de la navegación web de la Rec. P.1501</a:t>
            </a:r>
            <a:endParaRPr lang="en-GB" altLang="es-ES_tradnl" sz="2400" smtClean="0">
              <a:solidFill>
                <a:srgbClr val="FFFFFF"/>
              </a:solidFill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04248" y="6335700"/>
            <a:ext cx="2133600" cy="47625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6A73A9-697B-4BF4-B56F-0A46B2B923C3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pic>
        <p:nvPicPr>
          <p:cNvPr id="17412" name="Picture 1" descr="User_test_setup_PSTMW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404813"/>
            <a:ext cx="8820150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25" y="5381593"/>
            <a:ext cx="8820150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_tradnl" sz="800" b="1" dirty="0" smtClean="0"/>
              <a:t>LEYENDA:</a:t>
            </a:r>
          </a:p>
          <a:p>
            <a:pPr>
              <a:defRPr/>
            </a:pPr>
            <a:r>
              <a:rPr lang="es-ES_tradnl" sz="800" b="1" dirty="0" smtClean="0"/>
              <a:t>Dispositivo </a:t>
            </a:r>
            <a:r>
              <a:rPr lang="es-ES_tradnl" sz="800" b="1" dirty="0"/>
              <a:t>del Usuario		   /Emulador de red		Servidor de contenido local</a:t>
            </a:r>
            <a:br>
              <a:rPr lang="es-ES_tradnl" sz="800" b="1" dirty="0"/>
            </a:br>
            <a:r>
              <a:rPr lang="es-ES_tradnl" sz="800" b="1" dirty="0"/>
              <a:t>Cliente con navegador, avisador electrónico, etc. /Red de acceso		Encaminador</a:t>
            </a:r>
          </a:p>
          <a:p>
            <a:pPr>
              <a:defRPr/>
            </a:pPr>
            <a:r>
              <a:rPr lang="es-ES_tradnl" sz="800" b="1" dirty="0"/>
              <a:t>			   /Conexiones de control		Control de la salud de las páginas 			  	   /Extremo frontal del operador de prueba						    				    				</a:t>
            </a:r>
            <a:endParaRPr lang="en-GB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70662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8BC13E6-4E4F-4344-A61D-986540DCFCB3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(5/8)</a:t>
            </a:r>
            <a:endParaRPr lang="en-GB" altLang="es-ES_tradnl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Predicción perceptual objetiva de la inteligibilidad del habla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Modelos de predicción de calidad sin referencia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Método subjetivo para pruebas de conversación simuladas destinadas a probar la calidad de llamadas de audio y audiovisuales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Efecto de los retardos sobre la calidad de las telerreuniones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000" smtClean="0"/>
              <a:t>Utilización de indicaciones auditivas y visuales para telerreuniones de alta calidad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Valor global de calidad de la telerreunión (objetivo a largo plazo)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>
                <a:solidFill>
                  <a:srgbClr val="FF3300"/>
                </a:solidFill>
              </a:rPr>
              <a:t>Requisitos y repercusiones de calidad para servicios de telerreuniones y conferencias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Evaluación de la calidad de las reuniones en audio espacial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Actualizaciones frecuentes de los apéndices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Aspectos de calidad percibida de la multiconexión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smtClean="0"/>
              <a:t>Aspectos de calidad percibida extremo a extremo de los dispositivos de procesamiento del habla en tándem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88224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D6162CC-0F36-4648-BDA0-4CD2BA7AF695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GB" altLang="es-ES_tradnl" sz="1400" smtClean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eaLnBrk="1" hangingPunct="1"/>
            <a:r>
              <a:rPr lang="de-DE" altLang="es-ES_tradnl" sz="2000" dirty="0" smtClean="0"/>
              <a:t>Rec. P.1301 Árbol de decisión para </a:t>
            </a:r>
            <a:r>
              <a:rPr lang="en-GB" altLang="es-ES_tradnl" sz="2000" dirty="0" smtClean="0"/>
              <a:t>la </a:t>
            </a:r>
            <a:r>
              <a:rPr lang="en-GB" altLang="es-ES_tradnl" sz="2000" dirty="0" err="1" smtClean="0"/>
              <a:t>evaluación</a:t>
            </a:r>
            <a:r>
              <a:rPr lang="en-GB" altLang="es-ES_tradnl" sz="2000" dirty="0" smtClean="0"/>
              <a:t> de la </a:t>
            </a:r>
            <a:r>
              <a:rPr lang="en-GB" altLang="es-ES_tradnl" sz="2000" dirty="0" err="1" smtClean="0"/>
              <a:t>calidad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subjetiva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las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telerreuniones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multipartitas</a:t>
            </a:r>
            <a:r>
              <a:rPr lang="en-GB" altLang="es-ES_tradnl" sz="2000" dirty="0" smtClean="0"/>
              <a:t> de audio y </a:t>
            </a:r>
            <a:r>
              <a:rPr lang="en-GB" altLang="es-ES_tradnl" sz="2000" dirty="0" err="1" smtClean="0"/>
              <a:t>audiovisuales</a:t>
            </a:r>
            <a:endParaRPr lang="en-GB" altLang="es-ES_tradnl" sz="2800" dirty="0" smtClean="0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890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s-ES_tradnl" altLang="es-ES_tradnl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009982"/>
              </p:ext>
            </p:extLst>
          </p:nvPr>
        </p:nvGraphicFramePr>
        <p:xfrm>
          <a:off x="1187450" y="1125538"/>
          <a:ext cx="6248400" cy="507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CorelDRAW" r:id="rId6" imgW="6282720" imgH="5100120" progId="CorelDRAW.Graphic.14">
                  <p:embed/>
                </p:oleObj>
              </mc:Choice>
              <mc:Fallback>
                <p:oleObj name="CorelDRAW" r:id="rId6" imgW="6282720" imgH="5100120" progId="CorelDRAW.Graphic.1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125538"/>
                        <a:ext cx="6248400" cy="5078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63405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8115190-2F27-4881-9D49-4C41A883BCF5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(6/8)</a:t>
            </a:r>
            <a:endParaRPr lang="en-GB" altLang="es-ES_tradnl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Rendimiento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extremo</a:t>
            </a:r>
            <a:r>
              <a:rPr lang="en-GB" altLang="es-ES_tradnl" sz="1600" dirty="0" smtClean="0"/>
              <a:t> a </a:t>
            </a:r>
            <a:r>
              <a:rPr lang="en-GB" altLang="es-ES_tradnl" sz="1600" dirty="0" err="1" smtClean="0"/>
              <a:t>extremo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gestión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voz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por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redes</a:t>
            </a:r>
            <a:r>
              <a:rPr lang="en-GB" altLang="es-ES_tradnl" sz="1600" dirty="0" smtClean="0"/>
              <a:t> LTE. La </a:t>
            </a:r>
            <a:r>
              <a:rPr lang="en-GB" altLang="es-ES_tradnl" sz="1600" dirty="0" err="1" smtClean="0"/>
              <a:t>Recomendación</a:t>
            </a:r>
            <a:r>
              <a:rPr lang="en-GB" altLang="es-ES_tradnl" sz="1600" dirty="0" smtClean="0"/>
              <a:t> describe los </a:t>
            </a:r>
            <a:r>
              <a:rPr lang="en-GB" altLang="es-ES_tradnl" sz="1600" dirty="0" err="1" smtClean="0"/>
              <a:t>aspectos</a:t>
            </a:r>
            <a:r>
              <a:rPr lang="en-GB" altLang="es-ES_tradnl" sz="1600" dirty="0" smtClean="0"/>
              <a:t> clave </a:t>
            </a:r>
            <a:r>
              <a:rPr lang="en-GB" altLang="es-ES_tradnl" sz="1600" dirty="0" err="1" smtClean="0"/>
              <a:t>que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repercuten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sobre</a:t>
            </a:r>
            <a:r>
              <a:rPr lang="en-GB" altLang="es-ES_tradnl" sz="1600" dirty="0" smtClean="0"/>
              <a:t> el </a:t>
            </a:r>
            <a:r>
              <a:rPr lang="en-GB" altLang="es-ES_tradnl" sz="1600" dirty="0" err="1" smtClean="0"/>
              <a:t>rendimiento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extremo</a:t>
            </a:r>
            <a:r>
              <a:rPr lang="en-GB" altLang="es-ES_tradnl" sz="1600" dirty="0" smtClean="0"/>
              <a:t> a </a:t>
            </a:r>
            <a:r>
              <a:rPr lang="en-GB" altLang="es-ES_tradnl" sz="1600" dirty="0" err="1" smtClean="0"/>
              <a:t>extremo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las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aplicaciones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gestión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voz</a:t>
            </a:r>
            <a:r>
              <a:rPr lang="en-GB" altLang="es-ES_tradnl" sz="1600" dirty="0" smtClean="0"/>
              <a:t> en </a:t>
            </a:r>
            <a:r>
              <a:rPr lang="en-GB" altLang="es-ES_tradnl" sz="1600" dirty="0" err="1" smtClean="0"/>
              <a:t>redes</a:t>
            </a:r>
            <a:r>
              <a:rPr lang="en-GB" altLang="es-ES_tradnl" sz="1600" dirty="0" smtClean="0"/>
              <a:t> LTE.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dirty="0" smtClean="0"/>
              <a:t>Definición de los parámetros centrados en el usuario para gestionar llamadas en el servicio móvil celular de voz y sus correspondientes métodos de medición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servicio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móvil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Supplemento</a:t>
            </a:r>
            <a:r>
              <a:rPr lang="en-GB" altLang="es-ES_tradnl" sz="1600" dirty="0" smtClean="0"/>
              <a:t> XX a </a:t>
            </a:r>
            <a:r>
              <a:rPr lang="en-GB" altLang="es-ES_tradnl" sz="1600" dirty="0" err="1" smtClean="0"/>
              <a:t>las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Recomendaciones</a:t>
            </a:r>
            <a:r>
              <a:rPr lang="en-GB" altLang="es-ES_tradnl" sz="1600" dirty="0" smtClean="0"/>
              <a:t> UIT-T de la </a:t>
            </a:r>
            <a:r>
              <a:rPr lang="en-GB" altLang="es-ES_tradnl" sz="1600" dirty="0" err="1" smtClean="0"/>
              <a:t>serie</a:t>
            </a:r>
            <a:r>
              <a:rPr lang="en-GB" altLang="es-ES_tradnl" sz="1600" dirty="0" smtClean="0"/>
              <a:t> E.800 (</a:t>
            </a:r>
            <a:r>
              <a:rPr lang="en-GB" altLang="es-ES_tradnl" sz="1600" dirty="0" err="1" smtClean="0"/>
              <a:t>Directrices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sobre</a:t>
            </a:r>
            <a:r>
              <a:rPr lang="en-GB" altLang="es-ES_tradnl" sz="1600" dirty="0" smtClean="0"/>
              <a:t> los </a:t>
            </a:r>
            <a:r>
              <a:rPr lang="en-GB" altLang="es-ES_tradnl" sz="1600" dirty="0" err="1" smtClean="0"/>
              <a:t>aspectos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reglamentarios</a:t>
            </a:r>
            <a:r>
              <a:rPr lang="en-GB" altLang="es-ES_tradnl" sz="1600" dirty="0" smtClean="0"/>
              <a:t> de la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servicio</a:t>
            </a:r>
            <a:r>
              <a:rPr lang="en-GB" altLang="es-ES_tradnl" sz="16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>
                <a:solidFill>
                  <a:srgbClr val="FF3300"/>
                </a:solidFill>
              </a:rPr>
              <a:t>Categorías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de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calidad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de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servicio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para los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usuarios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finales de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servicios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multimedios</a:t>
            </a:r>
            <a:endParaRPr lang="en-GB" altLang="es-ES_tradnl" sz="16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dirty="0" smtClean="0"/>
              <a:t>Modelo de red para evaluar la calidad de la transmisión multimedia por el protocolo Internet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Modelo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opinión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las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aplicaciones</a:t>
            </a:r>
            <a:r>
              <a:rPr lang="en-GB" altLang="es-ES_tradnl" sz="1600" dirty="0" smtClean="0"/>
              <a:t> de audio y </a:t>
            </a:r>
            <a:r>
              <a:rPr lang="en-GB" altLang="es-ES_tradnl" sz="1600" dirty="0" err="1" smtClean="0"/>
              <a:t>vídeo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basadas</a:t>
            </a:r>
            <a:r>
              <a:rPr lang="en-GB" altLang="es-ES_tradnl" sz="1600" dirty="0" smtClean="0"/>
              <a:t> en </a:t>
            </a:r>
            <a:r>
              <a:rPr lang="en-GB" altLang="es-ES_tradnl" sz="1600" dirty="0" err="1" smtClean="0"/>
              <a:t>flujos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continuos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percibida</a:t>
            </a:r>
            <a:r>
              <a:rPr lang="en-GB" altLang="es-ES_tradnl" sz="1600" dirty="0" smtClean="0"/>
              <a:t> de la </a:t>
            </a:r>
            <a:r>
              <a:rPr lang="en-GB" altLang="es-ES_tradnl" sz="1600" dirty="0" err="1" smtClean="0"/>
              <a:t>navegación</a:t>
            </a:r>
            <a:r>
              <a:rPr lang="en-GB" altLang="es-ES_tradnl" sz="1600" dirty="0" smtClean="0"/>
              <a:t> en la Web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Requisitos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percibida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servicios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multidifusiónde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vídeo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basados</a:t>
            </a:r>
            <a:r>
              <a:rPr lang="en-GB" altLang="es-ES_tradnl" sz="1600" dirty="0" smtClean="0"/>
              <a:t> en </a:t>
            </a:r>
            <a:r>
              <a:rPr lang="en-GB" altLang="es-ES_tradnl" sz="1600" dirty="0" err="1" smtClean="0"/>
              <a:t>flujos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continuos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Requisitos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percibida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servicios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telepresencia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Orientaciones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sobre</a:t>
            </a:r>
            <a:r>
              <a:rPr lang="en-GB" altLang="es-ES_tradnl" sz="1600" dirty="0" smtClean="0"/>
              <a:t> la </a:t>
            </a:r>
            <a:r>
              <a:rPr lang="en-GB" altLang="es-ES_tradnl" sz="1600" dirty="0" err="1" smtClean="0"/>
              <a:t>utilización</a:t>
            </a:r>
            <a:r>
              <a:rPr lang="en-GB" altLang="es-ES_tradnl" sz="1600" dirty="0" smtClean="0"/>
              <a:t> de P.1201 y P.1202 en </a:t>
            </a:r>
            <a:r>
              <a:rPr lang="en-GB" altLang="es-ES_tradnl" sz="1600" dirty="0" err="1" smtClean="0"/>
              <a:t>contextos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operativos</a:t>
            </a:r>
            <a:endParaRPr lang="en-GB" altLang="es-ES_tradn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77013" y="6333920"/>
            <a:ext cx="2133600" cy="476250"/>
          </a:xfrm>
        </p:spPr>
        <p:txBody>
          <a:bodyPr/>
          <a:lstStyle/>
          <a:p>
            <a:fld id="{5B2EC3A6-4720-48F7-AEE5-D05EF651969F}" type="slidenum">
              <a:rPr lang="en-GB" altLang="en-US"/>
              <a:pPr/>
              <a:t>14</a:t>
            </a:fld>
            <a:endParaRPr lang="en-GB" altLang="en-US" dirty="0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3543"/>
            <a:ext cx="9144000" cy="1143000"/>
          </a:xfrm>
        </p:spPr>
        <p:txBody>
          <a:bodyPr/>
          <a:lstStyle/>
          <a:p>
            <a:r>
              <a:rPr lang="en-GB" altLang="en-US" sz="2400" dirty="0"/>
              <a:t>Rec. G.1010 – </a:t>
            </a:r>
            <a:r>
              <a:rPr lang="en-GB" altLang="en-US" sz="2400" dirty="0" err="1" smtClean="0"/>
              <a:t>Categorías</a:t>
            </a:r>
            <a:r>
              <a:rPr lang="en-GB" altLang="en-US" sz="2400" dirty="0" smtClean="0"/>
              <a:t> de </a:t>
            </a:r>
            <a:r>
              <a:rPr lang="en-GB" altLang="en-US" sz="2400" dirty="0" err="1" smtClean="0"/>
              <a:t>calidad</a:t>
            </a:r>
            <a:r>
              <a:rPr lang="en-GB" altLang="en-US" sz="2400" dirty="0" smtClean="0"/>
              <a:t> de </a:t>
            </a:r>
            <a:r>
              <a:rPr lang="en-GB" altLang="en-US" sz="2400" dirty="0" err="1" smtClean="0"/>
              <a:t>servicio</a:t>
            </a:r>
            <a:r>
              <a:rPr lang="en-GB" altLang="en-US" sz="2400" dirty="0" smtClean="0"/>
              <a:t> para los </a:t>
            </a:r>
            <a:r>
              <a:rPr lang="en-GB" altLang="en-US" sz="2400" dirty="0" err="1" smtClean="0"/>
              <a:t>usuarios</a:t>
            </a:r>
            <a:r>
              <a:rPr lang="en-GB" altLang="en-US" sz="2400" dirty="0" smtClean="0"/>
              <a:t> de </a:t>
            </a:r>
            <a:r>
              <a:rPr lang="en-GB" altLang="en-US" sz="2400" dirty="0" err="1" smtClean="0"/>
              <a:t>extremo</a:t>
            </a:r>
            <a:endParaRPr lang="en-GB" altLang="en-US" dirty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323850" y="1341438"/>
            <a:ext cx="8569325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63638" y="1346201"/>
            <a:ext cx="1909763" cy="178435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158875" y="1341438"/>
            <a:ext cx="1914525" cy="1789113"/>
          </a:xfrm>
          <a:custGeom>
            <a:avLst/>
            <a:gdLst>
              <a:gd name="T0" fmla="*/ 0 w 1206"/>
              <a:gd name="T1" fmla="*/ 0 h 1127"/>
              <a:gd name="T2" fmla="*/ 0 w 1206"/>
              <a:gd name="T3" fmla="*/ 1127 h 1127"/>
              <a:gd name="T4" fmla="*/ 1206 w 1206"/>
              <a:gd name="T5" fmla="*/ 1127 h 1127"/>
              <a:gd name="T6" fmla="*/ 1206 w 1206"/>
              <a:gd name="T7" fmla="*/ 0 h 1127"/>
              <a:gd name="T8" fmla="*/ 0 w 1206"/>
              <a:gd name="T9" fmla="*/ 0 h 1127"/>
              <a:gd name="T10" fmla="*/ 3 w 1206"/>
              <a:gd name="T11" fmla="*/ 6 h 1127"/>
              <a:gd name="T12" fmla="*/ 1203 w 1206"/>
              <a:gd name="T13" fmla="*/ 6 h 1127"/>
              <a:gd name="T14" fmla="*/ 1200 w 1206"/>
              <a:gd name="T15" fmla="*/ 3 h 1127"/>
              <a:gd name="T16" fmla="*/ 1200 w 1206"/>
              <a:gd name="T17" fmla="*/ 1124 h 1127"/>
              <a:gd name="T18" fmla="*/ 1203 w 1206"/>
              <a:gd name="T19" fmla="*/ 1121 h 1127"/>
              <a:gd name="T20" fmla="*/ 3 w 1206"/>
              <a:gd name="T21" fmla="*/ 1121 h 1127"/>
              <a:gd name="T22" fmla="*/ 6 w 1206"/>
              <a:gd name="T23" fmla="*/ 1124 h 1127"/>
              <a:gd name="T24" fmla="*/ 6 w 1206"/>
              <a:gd name="T25" fmla="*/ 3 h 1127"/>
              <a:gd name="T26" fmla="*/ 3 w 1206"/>
              <a:gd name="T27" fmla="*/ 6 h 1127"/>
              <a:gd name="T28" fmla="*/ 0 w 1206"/>
              <a:gd name="T29" fmla="*/ 0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6" h="1127">
                <a:moveTo>
                  <a:pt x="0" y="0"/>
                </a:moveTo>
                <a:lnTo>
                  <a:pt x="0" y="1127"/>
                </a:lnTo>
                <a:lnTo>
                  <a:pt x="1206" y="1127"/>
                </a:lnTo>
                <a:lnTo>
                  <a:pt x="1206" y="0"/>
                </a:lnTo>
                <a:lnTo>
                  <a:pt x="0" y="0"/>
                </a:lnTo>
                <a:lnTo>
                  <a:pt x="3" y="6"/>
                </a:lnTo>
                <a:lnTo>
                  <a:pt x="1203" y="6"/>
                </a:lnTo>
                <a:lnTo>
                  <a:pt x="1200" y="3"/>
                </a:lnTo>
                <a:lnTo>
                  <a:pt x="1200" y="1124"/>
                </a:lnTo>
                <a:lnTo>
                  <a:pt x="1203" y="1121"/>
                </a:lnTo>
                <a:lnTo>
                  <a:pt x="3" y="1121"/>
                </a:lnTo>
                <a:lnTo>
                  <a:pt x="6" y="1124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063875" y="1346201"/>
            <a:ext cx="1905000" cy="178435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3059113" y="1341438"/>
            <a:ext cx="1909763" cy="1789113"/>
          </a:xfrm>
          <a:custGeom>
            <a:avLst/>
            <a:gdLst>
              <a:gd name="T0" fmla="*/ 0 w 1203"/>
              <a:gd name="T1" fmla="*/ 0 h 1127"/>
              <a:gd name="T2" fmla="*/ 0 w 1203"/>
              <a:gd name="T3" fmla="*/ 1127 h 1127"/>
              <a:gd name="T4" fmla="*/ 1203 w 1203"/>
              <a:gd name="T5" fmla="*/ 1127 h 1127"/>
              <a:gd name="T6" fmla="*/ 1203 w 1203"/>
              <a:gd name="T7" fmla="*/ 0 h 1127"/>
              <a:gd name="T8" fmla="*/ 0 w 1203"/>
              <a:gd name="T9" fmla="*/ 0 h 1127"/>
              <a:gd name="T10" fmla="*/ 3 w 1203"/>
              <a:gd name="T11" fmla="*/ 6 h 1127"/>
              <a:gd name="T12" fmla="*/ 1200 w 1203"/>
              <a:gd name="T13" fmla="*/ 6 h 1127"/>
              <a:gd name="T14" fmla="*/ 1197 w 1203"/>
              <a:gd name="T15" fmla="*/ 3 h 1127"/>
              <a:gd name="T16" fmla="*/ 1197 w 1203"/>
              <a:gd name="T17" fmla="*/ 1124 h 1127"/>
              <a:gd name="T18" fmla="*/ 1200 w 1203"/>
              <a:gd name="T19" fmla="*/ 1121 h 1127"/>
              <a:gd name="T20" fmla="*/ 3 w 1203"/>
              <a:gd name="T21" fmla="*/ 1121 h 1127"/>
              <a:gd name="T22" fmla="*/ 6 w 1203"/>
              <a:gd name="T23" fmla="*/ 1124 h 1127"/>
              <a:gd name="T24" fmla="*/ 6 w 1203"/>
              <a:gd name="T25" fmla="*/ 3 h 1127"/>
              <a:gd name="T26" fmla="*/ 3 w 1203"/>
              <a:gd name="T27" fmla="*/ 6 h 1127"/>
              <a:gd name="T28" fmla="*/ 0 w 1203"/>
              <a:gd name="T29" fmla="*/ 0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7">
                <a:moveTo>
                  <a:pt x="0" y="0"/>
                </a:moveTo>
                <a:lnTo>
                  <a:pt x="0" y="1127"/>
                </a:lnTo>
                <a:lnTo>
                  <a:pt x="1203" y="1127"/>
                </a:lnTo>
                <a:lnTo>
                  <a:pt x="1203" y="0"/>
                </a:lnTo>
                <a:lnTo>
                  <a:pt x="0" y="0"/>
                </a:lnTo>
                <a:lnTo>
                  <a:pt x="3" y="6"/>
                </a:lnTo>
                <a:lnTo>
                  <a:pt x="1200" y="6"/>
                </a:lnTo>
                <a:lnTo>
                  <a:pt x="1197" y="3"/>
                </a:lnTo>
                <a:lnTo>
                  <a:pt x="1197" y="1124"/>
                </a:lnTo>
                <a:lnTo>
                  <a:pt x="1200" y="1121"/>
                </a:lnTo>
                <a:lnTo>
                  <a:pt x="3" y="1121"/>
                </a:lnTo>
                <a:lnTo>
                  <a:pt x="6" y="1124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959350" y="1346201"/>
            <a:ext cx="1905000" cy="1784350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4954588" y="1341438"/>
            <a:ext cx="1909763" cy="1789113"/>
          </a:xfrm>
          <a:custGeom>
            <a:avLst/>
            <a:gdLst>
              <a:gd name="T0" fmla="*/ 0 w 1203"/>
              <a:gd name="T1" fmla="*/ 0 h 1127"/>
              <a:gd name="T2" fmla="*/ 0 w 1203"/>
              <a:gd name="T3" fmla="*/ 1127 h 1127"/>
              <a:gd name="T4" fmla="*/ 1203 w 1203"/>
              <a:gd name="T5" fmla="*/ 1127 h 1127"/>
              <a:gd name="T6" fmla="*/ 1203 w 1203"/>
              <a:gd name="T7" fmla="*/ 0 h 1127"/>
              <a:gd name="T8" fmla="*/ 0 w 1203"/>
              <a:gd name="T9" fmla="*/ 0 h 1127"/>
              <a:gd name="T10" fmla="*/ 3 w 1203"/>
              <a:gd name="T11" fmla="*/ 6 h 1127"/>
              <a:gd name="T12" fmla="*/ 1200 w 1203"/>
              <a:gd name="T13" fmla="*/ 6 h 1127"/>
              <a:gd name="T14" fmla="*/ 1196 w 1203"/>
              <a:gd name="T15" fmla="*/ 3 h 1127"/>
              <a:gd name="T16" fmla="*/ 1196 w 1203"/>
              <a:gd name="T17" fmla="*/ 1124 h 1127"/>
              <a:gd name="T18" fmla="*/ 1200 w 1203"/>
              <a:gd name="T19" fmla="*/ 1121 h 1127"/>
              <a:gd name="T20" fmla="*/ 3 w 1203"/>
              <a:gd name="T21" fmla="*/ 1121 h 1127"/>
              <a:gd name="T22" fmla="*/ 6 w 1203"/>
              <a:gd name="T23" fmla="*/ 1124 h 1127"/>
              <a:gd name="T24" fmla="*/ 6 w 1203"/>
              <a:gd name="T25" fmla="*/ 3 h 1127"/>
              <a:gd name="T26" fmla="*/ 3 w 1203"/>
              <a:gd name="T27" fmla="*/ 6 h 1127"/>
              <a:gd name="T28" fmla="*/ 0 w 1203"/>
              <a:gd name="T29" fmla="*/ 0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7">
                <a:moveTo>
                  <a:pt x="0" y="0"/>
                </a:moveTo>
                <a:lnTo>
                  <a:pt x="0" y="1127"/>
                </a:lnTo>
                <a:lnTo>
                  <a:pt x="1203" y="1127"/>
                </a:lnTo>
                <a:lnTo>
                  <a:pt x="1203" y="0"/>
                </a:lnTo>
                <a:lnTo>
                  <a:pt x="0" y="0"/>
                </a:lnTo>
                <a:lnTo>
                  <a:pt x="3" y="6"/>
                </a:lnTo>
                <a:lnTo>
                  <a:pt x="1200" y="6"/>
                </a:lnTo>
                <a:lnTo>
                  <a:pt x="1196" y="3"/>
                </a:lnTo>
                <a:lnTo>
                  <a:pt x="1196" y="1124"/>
                </a:lnTo>
                <a:lnTo>
                  <a:pt x="1200" y="1121"/>
                </a:lnTo>
                <a:lnTo>
                  <a:pt x="3" y="1121"/>
                </a:lnTo>
                <a:lnTo>
                  <a:pt x="6" y="1124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9588" y="1346201"/>
            <a:ext cx="1903413" cy="178435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6853238" y="1341438"/>
            <a:ext cx="1909763" cy="1789113"/>
          </a:xfrm>
          <a:custGeom>
            <a:avLst/>
            <a:gdLst>
              <a:gd name="T0" fmla="*/ 0 w 1203"/>
              <a:gd name="T1" fmla="*/ 0 h 1127"/>
              <a:gd name="T2" fmla="*/ 0 w 1203"/>
              <a:gd name="T3" fmla="*/ 1127 h 1127"/>
              <a:gd name="T4" fmla="*/ 1203 w 1203"/>
              <a:gd name="T5" fmla="*/ 1127 h 1127"/>
              <a:gd name="T6" fmla="*/ 1203 w 1203"/>
              <a:gd name="T7" fmla="*/ 0 h 1127"/>
              <a:gd name="T8" fmla="*/ 0 w 1203"/>
              <a:gd name="T9" fmla="*/ 0 h 1127"/>
              <a:gd name="T10" fmla="*/ 4 w 1203"/>
              <a:gd name="T11" fmla="*/ 6 h 1127"/>
              <a:gd name="T12" fmla="*/ 1200 w 1203"/>
              <a:gd name="T13" fmla="*/ 6 h 1127"/>
              <a:gd name="T14" fmla="*/ 1197 w 1203"/>
              <a:gd name="T15" fmla="*/ 3 h 1127"/>
              <a:gd name="T16" fmla="*/ 1197 w 1203"/>
              <a:gd name="T17" fmla="*/ 1124 h 1127"/>
              <a:gd name="T18" fmla="*/ 1200 w 1203"/>
              <a:gd name="T19" fmla="*/ 1121 h 1127"/>
              <a:gd name="T20" fmla="*/ 4 w 1203"/>
              <a:gd name="T21" fmla="*/ 1121 h 1127"/>
              <a:gd name="T22" fmla="*/ 7 w 1203"/>
              <a:gd name="T23" fmla="*/ 1124 h 1127"/>
              <a:gd name="T24" fmla="*/ 7 w 1203"/>
              <a:gd name="T25" fmla="*/ 3 h 1127"/>
              <a:gd name="T26" fmla="*/ 4 w 1203"/>
              <a:gd name="T27" fmla="*/ 6 h 1127"/>
              <a:gd name="T28" fmla="*/ 0 w 1203"/>
              <a:gd name="T29" fmla="*/ 0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7">
                <a:moveTo>
                  <a:pt x="0" y="0"/>
                </a:moveTo>
                <a:lnTo>
                  <a:pt x="0" y="1127"/>
                </a:lnTo>
                <a:lnTo>
                  <a:pt x="1203" y="1127"/>
                </a:lnTo>
                <a:lnTo>
                  <a:pt x="1203" y="0"/>
                </a:lnTo>
                <a:lnTo>
                  <a:pt x="0" y="0"/>
                </a:lnTo>
                <a:lnTo>
                  <a:pt x="4" y="6"/>
                </a:lnTo>
                <a:lnTo>
                  <a:pt x="1200" y="6"/>
                </a:lnTo>
                <a:lnTo>
                  <a:pt x="1197" y="3"/>
                </a:lnTo>
                <a:lnTo>
                  <a:pt x="1197" y="1124"/>
                </a:lnTo>
                <a:lnTo>
                  <a:pt x="1200" y="1121"/>
                </a:lnTo>
                <a:lnTo>
                  <a:pt x="4" y="1121"/>
                </a:lnTo>
                <a:lnTo>
                  <a:pt x="7" y="1124"/>
                </a:lnTo>
                <a:lnTo>
                  <a:pt x="7" y="3"/>
                </a:lnTo>
                <a:lnTo>
                  <a:pt x="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859588" y="3121026"/>
            <a:ext cx="1903413" cy="1782763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6853238" y="3116263"/>
            <a:ext cx="1909763" cy="1787525"/>
          </a:xfrm>
          <a:custGeom>
            <a:avLst/>
            <a:gdLst>
              <a:gd name="T0" fmla="*/ 0 w 1203"/>
              <a:gd name="T1" fmla="*/ 0 h 1126"/>
              <a:gd name="T2" fmla="*/ 0 w 1203"/>
              <a:gd name="T3" fmla="*/ 1126 h 1126"/>
              <a:gd name="T4" fmla="*/ 1203 w 1203"/>
              <a:gd name="T5" fmla="*/ 1126 h 1126"/>
              <a:gd name="T6" fmla="*/ 1203 w 1203"/>
              <a:gd name="T7" fmla="*/ 0 h 1126"/>
              <a:gd name="T8" fmla="*/ 0 w 1203"/>
              <a:gd name="T9" fmla="*/ 0 h 1126"/>
              <a:gd name="T10" fmla="*/ 4 w 1203"/>
              <a:gd name="T11" fmla="*/ 6 h 1126"/>
              <a:gd name="T12" fmla="*/ 1200 w 1203"/>
              <a:gd name="T13" fmla="*/ 6 h 1126"/>
              <a:gd name="T14" fmla="*/ 1197 w 1203"/>
              <a:gd name="T15" fmla="*/ 3 h 1126"/>
              <a:gd name="T16" fmla="*/ 1197 w 1203"/>
              <a:gd name="T17" fmla="*/ 1123 h 1126"/>
              <a:gd name="T18" fmla="*/ 1200 w 1203"/>
              <a:gd name="T19" fmla="*/ 1120 h 1126"/>
              <a:gd name="T20" fmla="*/ 4 w 1203"/>
              <a:gd name="T21" fmla="*/ 1120 h 1126"/>
              <a:gd name="T22" fmla="*/ 7 w 1203"/>
              <a:gd name="T23" fmla="*/ 1123 h 1126"/>
              <a:gd name="T24" fmla="*/ 7 w 1203"/>
              <a:gd name="T25" fmla="*/ 3 h 1126"/>
              <a:gd name="T26" fmla="*/ 4 w 1203"/>
              <a:gd name="T27" fmla="*/ 6 h 1126"/>
              <a:gd name="T28" fmla="*/ 0 w 1203"/>
              <a:gd name="T29" fmla="*/ 0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6">
                <a:moveTo>
                  <a:pt x="0" y="0"/>
                </a:moveTo>
                <a:lnTo>
                  <a:pt x="0" y="1126"/>
                </a:lnTo>
                <a:lnTo>
                  <a:pt x="1203" y="1126"/>
                </a:lnTo>
                <a:lnTo>
                  <a:pt x="1203" y="0"/>
                </a:lnTo>
                <a:lnTo>
                  <a:pt x="0" y="0"/>
                </a:lnTo>
                <a:lnTo>
                  <a:pt x="4" y="6"/>
                </a:lnTo>
                <a:lnTo>
                  <a:pt x="1200" y="6"/>
                </a:lnTo>
                <a:lnTo>
                  <a:pt x="1197" y="3"/>
                </a:lnTo>
                <a:lnTo>
                  <a:pt x="1197" y="1123"/>
                </a:lnTo>
                <a:lnTo>
                  <a:pt x="1200" y="1120"/>
                </a:lnTo>
                <a:lnTo>
                  <a:pt x="4" y="1120"/>
                </a:lnTo>
                <a:lnTo>
                  <a:pt x="7" y="1123"/>
                </a:lnTo>
                <a:lnTo>
                  <a:pt x="7" y="3"/>
                </a:lnTo>
                <a:lnTo>
                  <a:pt x="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973638" y="3121026"/>
            <a:ext cx="1905000" cy="1782763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4968875" y="3116263"/>
            <a:ext cx="1909763" cy="1787525"/>
          </a:xfrm>
          <a:custGeom>
            <a:avLst/>
            <a:gdLst>
              <a:gd name="T0" fmla="*/ 0 w 1203"/>
              <a:gd name="T1" fmla="*/ 0 h 1126"/>
              <a:gd name="T2" fmla="*/ 0 w 1203"/>
              <a:gd name="T3" fmla="*/ 1126 h 1126"/>
              <a:gd name="T4" fmla="*/ 1203 w 1203"/>
              <a:gd name="T5" fmla="*/ 1126 h 1126"/>
              <a:gd name="T6" fmla="*/ 1203 w 1203"/>
              <a:gd name="T7" fmla="*/ 0 h 1126"/>
              <a:gd name="T8" fmla="*/ 0 w 1203"/>
              <a:gd name="T9" fmla="*/ 0 h 1126"/>
              <a:gd name="T10" fmla="*/ 3 w 1203"/>
              <a:gd name="T11" fmla="*/ 6 h 1126"/>
              <a:gd name="T12" fmla="*/ 1200 w 1203"/>
              <a:gd name="T13" fmla="*/ 6 h 1126"/>
              <a:gd name="T14" fmla="*/ 1197 w 1203"/>
              <a:gd name="T15" fmla="*/ 3 h 1126"/>
              <a:gd name="T16" fmla="*/ 1197 w 1203"/>
              <a:gd name="T17" fmla="*/ 1123 h 1126"/>
              <a:gd name="T18" fmla="*/ 1200 w 1203"/>
              <a:gd name="T19" fmla="*/ 1120 h 1126"/>
              <a:gd name="T20" fmla="*/ 3 w 1203"/>
              <a:gd name="T21" fmla="*/ 1120 h 1126"/>
              <a:gd name="T22" fmla="*/ 6 w 1203"/>
              <a:gd name="T23" fmla="*/ 1123 h 1126"/>
              <a:gd name="T24" fmla="*/ 6 w 1203"/>
              <a:gd name="T25" fmla="*/ 3 h 1126"/>
              <a:gd name="T26" fmla="*/ 3 w 1203"/>
              <a:gd name="T27" fmla="*/ 6 h 1126"/>
              <a:gd name="T28" fmla="*/ 0 w 1203"/>
              <a:gd name="T29" fmla="*/ 0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6">
                <a:moveTo>
                  <a:pt x="0" y="0"/>
                </a:moveTo>
                <a:lnTo>
                  <a:pt x="0" y="1126"/>
                </a:lnTo>
                <a:lnTo>
                  <a:pt x="1203" y="1126"/>
                </a:lnTo>
                <a:lnTo>
                  <a:pt x="1203" y="0"/>
                </a:lnTo>
                <a:lnTo>
                  <a:pt x="0" y="0"/>
                </a:lnTo>
                <a:lnTo>
                  <a:pt x="3" y="6"/>
                </a:lnTo>
                <a:lnTo>
                  <a:pt x="1200" y="6"/>
                </a:lnTo>
                <a:lnTo>
                  <a:pt x="1197" y="3"/>
                </a:lnTo>
                <a:lnTo>
                  <a:pt x="1197" y="1123"/>
                </a:lnTo>
                <a:lnTo>
                  <a:pt x="1200" y="1120"/>
                </a:lnTo>
                <a:lnTo>
                  <a:pt x="3" y="1120"/>
                </a:lnTo>
                <a:lnTo>
                  <a:pt x="6" y="1123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163638" y="3121026"/>
            <a:ext cx="1909763" cy="17827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1158875" y="3116263"/>
            <a:ext cx="1914525" cy="1787525"/>
          </a:xfrm>
          <a:custGeom>
            <a:avLst/>
            <a:gdLst>
              <a:gd name="T0" fmla="*/ 0 w 1206"/>
              <a:gd name="T1" fmla="*/ 0 h 1126"/>
              <a:gd name="T2" fmla="*/ 0 w 1206"/>
              <a:gd name="T3" fmla="*/ 1126 h 1126"/>
              <a:gd name="T4" fmla="*/ 1206 w 1206"/>
              <a:gd name="T5" fmla="*/ 1126 h 1126"/>
              <a:gd name="T6" fmla="*/ 1206 w 1206"/>
              <a:gd name="T7" fmla="*/ 0 h 1126"/>
              <a:gd name="T8" fmla="*/ 0 w 1206"/>
              <a:gd name="T9" fmla="*/ 0 h 1126"/>
              <a:gd name="T10" fmla="*/ 3 w 1206"/>
              <a:gd name="T11" fmla="*/ 6 h 1126"/>
              <a:gd name="T12" fmla="*/ 1203 w 1206"/>
              <a:gd name="T13" fmla="*/ 6 h 1126"/>
              <a:gd name="T14" fmla="*/ 1200 w 1206"/>
              <a:gd name="T15" fmla="*/ 3 h 1126"/>
              <a:gd name="T16" fmla="*/ 1200 w 1206"/>
              <a:gd name="T17" fmla="*/ 1123 h 1126"/>
              <a:gd name="T18" fmla="*/ 1203 w 1206"/>
              <a:gd name="T19" fmla="*/ 1120 h 1126"/>
              <a:gd name="T20" fmla="*/ 3 w 1206"/>
              <a:gd name="T21" fmla="*/ 1120 h 1126"/>
              <a:gd name="T22" fmla="*/ 6 w 1206"/>
              <a:gd name="T23" fmla="*/ 1123 h 1126"/>
              <a:gd name="T24" fmla="*/ 6 w 1206"/>
              <a:gd name="T25" fmla="*/ 3 h 1126"/>
              <a:gd name="T26" fmla="*/ 3 w 1206"/>
              <a:gd name="T27" fmla="*/ 6 h 1126"/>
              <a:gd name="T28" fmla="*/ 0 w 1206"/>
              <a:gd name="T29" fmla="*/ 0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6" h="1126">
                <a:moveTo>
                  <a:pt x="0" y="0"/>
                </a:moveTo>
                <a:lnTo>
                  <a:pt x="0" y="1126"/>
                </a:lnTo>
                <a:lnTo>
                  <a:pt x="1206" y="1126"/>
                </a:lnTo>
                <a:lnTo>
                  <a:pt x="1206" y="0"/>
                </a:lnTo>
                <a:lnTo>
                  <a:pt x="0" y="0"/>
                </a:lnTo>
                <a:lnTo>
                  <a:pt x="3" y="6"/>
                </a:lnTo>
                <a:lnTo>
                  <a:pt x="1203" y="6"/>
                </a:lnTo>
                <a:lnTo>
                  <a:pt x="1200" y="3"/>
                </a:lnTo>
                <a:lnTo>
                  <a:pt x="1200" y="1123"/>
                </a:lnTo>
                <a:lnTo>
                  <a:pt x="1203" y="1120"/>
                </a:lnTo>
                <a:lnTo>
                  <a:pt x="3" y="1120"/>
                </a:lnTo>
                <a:lnTo>
                  <a:pt x="6" y="1123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8169275" y="5632451"/>
            <a:ext cx="600075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T1213060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8710613" y="5632451"/>
            <a:ext cx="230188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-02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3063875" y="3121026"/>
            <a:ext cx="1905000" cy="17827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3059113" y="3116263"/>
            <a:ext cx="1909763" cy="1787525"/>
          </a:xfrm>
          <a:custGeom>
            <a:avLst/>
            <a:gdLst>
              <a:gd name="T0" fmla="*/ 0 w 1203"/>
              <a:gd name="T1" fmla="*/ 0 h 1126"/>
              <a:gd name="T2" fmla="*/ 0 w 1203"/>
              <a:gd name="T3" fmla="*/ 1126 h 1126"/>
              <a:gd name="T4" fmla="*/ 1203 w 1203"/>
              <a:gd name="T5" fmla="*/ 1126 h 1126"/>
              <a:gd name="T6" fmla="*/ 1203 w 1203"/>
              <a:gd name="T7" fmla="*/ 0 h 1126"/>
              <a:gd name="T8" fmla="*/ 0 w 1203"/>
              <a:gd name="T9" fmla="*/ 0 h 1126"/>
              <a:gd name="T10" fmla="*/ 3 w 1203"/>
              <a:gd name="T11" fmla="*/ 6 h 1126"/>
              <a:gd name="T12" fmla="*/ 1200 w 1203"/>
              <a:gd name="T13" fmla="*/ 6 h 1126"/>
              <a:gd name="T14" fmla="*/ 1197 w 1203"/>
              <a:gd name="T15" fmla="*/ 3 h 1126"/>
              <a:gd name="T16" fmla="*/ 1197 w 1203"/>
              <a:gd name="T17" fmla="*/ 1123 h 1126"/>
              <a:gd name="T18" fmla="*/ 1200 w 1203"/>
              <a:gd name="T19" fmla="*/ 1120 h 1126"/>
              <a:gd name="T20" fmla="*/ 3 w 1203"/>
              <a:gd name="T21" fmla="*/ 1120 h 1126"/>
              <a:gd name="T22" fmla="*/ 6 w 1203"/>
              <a:gd name="T23" fmla="*/ 1123 h 1126"/>
              <a:gd name="T24" fmla="*/ 6 w 1203"/>
              <a:gd name="T25" fmla="*/ 3 h 1126"/>
              <a:gd name="T26" fmla="*/ 3 w 1203"/>
              <a:gd name="T27" fmla="*/ 6 h 1126"/>
              <a:gd name="T28" fmla="*/ 0 w 1203"/>
              <a:gd name="T29" fmla="*/ 0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03" h="1126">
                <a:moveTo>
                  <a:pt x="0" y="0"/>
                </a:moveTo>
                <a:lnTo>
                  <a:pt x="0" y="1126"/>
                </a:lnTo>
                <a:lnTo>
                  <a:pt x="1203" y="1126"/>
                </a:lnTo>
                <a:lnTo>
                  <a:pt x="1203" y="0"/>
                </a:lnTo>
                <a:lnTo>
                  <a:pt x="0" y="0"/>
                </a:lnTo>
                <a:lnTo>
                  <a:pt x="3" y="6"/>
                </a:lnTo>
                <a:lnTo>
                  <a:pt x="1200" y="6"/>
                </a:lnTo>
                <a:lnTo>
                  <a:pt x="1197" y="3"/>
                </a:lnTo>
                <a:lnTo>
                  <a:pt x="1197" y="1123"/>
                </a:lnTo>
                <a:lnTo>
                  <a:pt x="1200" y="1120"/>
                </a:lnTo>
                <a:lnTo>
                  <a:pt x="3" y="1120"/>
                </a:lnTo>
                <a:lnTo>
                  <a:pt x="6" y="1123"/>
                </a:lnTo>
                <a:lnTo>
                  <a:pt x="6" y="3"/>
                </a:lnTo>
                <a:lnTo>
                  <a:pt x="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64450" y="2132013"/>
            <a:ext cx="360363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Fax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09575" y="2247901"/>
            <a:ext cx="6751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Tolerante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1640929" y="2050713"/>
            <a:ext cx="10788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Voz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vídeo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conversacional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3523672" y="2084845"/>
            <a:ext cx="11044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Mensajería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voz</a:t>
            </a:r>
            <a:r>
              <a:rPr lang="en-US" altLang="en-US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1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vídeo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330156" y="2084844"/>
            <a:ext cx="12872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Audio y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vídeo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 </a:t>
            </a:r>
            <a:b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flujo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continuo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05" name="Rectangle 33"/>
          <p:cNvSpPr>
            <a:spLocks noChangeArrowheads="1"/>
          </p:cNvSpPr>
          <p:nvPr/>
        </p:nvSpPr>
        <p:spPr bwMode="auto">
          <a:xfrm>
            <a:off x="256826" y="4064457"/>
            <a:ext cx="89287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tolerante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09" name="Rectangle 35"/>
          <p:cNvSpPr>
            <a:spLocks noChangeArrowheads="1"/>
          </p:cNvSpPr>
          <p:nvPr/>
        </p:nvSpPr>
        <p:spPr bwMode="auto">
          <a:xfrm>
            <a:off x="1543956" y="3495756"/>
            <a:ext cx="130163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Comando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/control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ejemplo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Telnet,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juegos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interactivos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15" name="Rectangle 41"/>
          <p:cNvSpPr>
            <a:spLocks noChangeArrowheads="1"/>
          </p:cNvSpPr>
          <p:nvPr/>
        </p:nvSpPr>
        <p:spPr bwMode="auto">
          <a:xfrm>
            <a:off x="3359802" y="3363694"/>
            <a:ext cx="129843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Transacciones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ejemplo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cibercomercio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navegación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web,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acceso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al </a:t>
            </a:r>
            <a:r>
              <a:rPr kumimoji="0" lang="en-US" altLang="en-US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correo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electrónico</a:t>
            </a:r>
            <a:r>
              <a:rPr lang="en-US" altLang="en-US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17" name="Rectangle 43"/>
          <p:cNvSpPr>
            <a:spLocks noChangeArrowheads="1"/>
          </p:cNvSpPr>
          <p:nvPr/>
        </p:nvSpPr>
        <p:spPr bwMode="auto">
          <a:xfrm>
            <a:off x="5098300" y="3523347"/>
            <a:ext cx="17584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Mensajería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descargas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ejemplo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FTP,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imágenes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fijas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1" name="Rectangle 47"/>
          <p:cNvSpPr>
            <a:spLocks noChangeArrowheads="1"/>
          </p:cNvSpPr>
          <p:nvPr/>
        </p:nvSpPr>
        <p:spPr bwMode="auto">
          <a:xfrm>
            <a:off x="7083438" y="3744696"/>
            <a:ext cx="14747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Fondo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ejemplo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Usenet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2" name="Rectangle 48"/>
          <p:cNvSpPr>
            <a:spLocks noChangeArrowheads="1"/>
          </p:cNvSpPr>
          <p:nvPr/>
        </p:nvSpPr>
        <p:spPr bwMode="auto">
          <a:xfrm>
            <a:off x="1662113" y="5105401"/>
            <a:ext cx="8479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Interactivo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3" name="Rectangle 49"/>
          <p:cNvSpPr>
            <a:spLocks noChangeArrowheads="1"/>
          </p:cNvSpPr>
          <p:nvPr/>
        </p:nvSpPr>
        <p:spPr bwMode="auto">
          <a:xfrm>
            <a:off x="1600200" y="5311776"/>
            <a:ext cx="10788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retardo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&lt;&lt;1 s)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4" name="Rectangle 50"/>
          <p:cNvSpPr>
            <a:spLocks noChangeArrowheads="1"/>
          </p:cNvSpPr>
          <p:nvPr/>
        </p:nvSpPr>
        <p:spPr bwMode="auto">
          <a:xfrm>
            <a:off x="3586163" y="5105401"/>
            <a:ext cx="6684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Reactivo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5" name="Rectangle 51"/>
          <p:cNvSpPr>
            <a:spLocks noChangeArrowheads="1"/>
          </p:cNvSpPr>
          <p:nvPr/>
        </p:nvSpPr>
        <p:spPr bwMode="auto">
          <a:xfrm>
            <a:off x="3586163" y="5311776"/>
            <a:ext cx="974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retardo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~2 s)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6" name="Rectangle 52"/>
          <p:cNvSpPr>
            <a:spLocks noChangeArrowheads="1"/>
          </p:cNvSpPr>
          <p:nvPr/>
        </p:nvSpPr>
        <p:spPr bwMode="auto">
          <a:xfrm>
            <a:off x="5645150" y="5105401"/>
            <a:ext cx="60593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Puntual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7" name="Rectangle 53"/>
          <p:cNvSpPr>
            <a:spLocks noChangeArrowheads="1"/>
          </p:cNvSpPr>
          <p:nvPr/>
        </p:nvSpPr>
        <p:spPr bwMode="auto">
          <a:xfrm>
            <a:off x="5429250" y="5311776"/>
            <a:ext cx="106439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retardo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~10 s)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8" name="Rectangle 54"/>
          <p:cNvSpPr>
            <a:spLocks noChangeArrowheads="1"/>
          </p:cNvSpPr>
          <p:nvPr/>
        </p:nvSpPr>
        <p:spPr bwMode="auto">
          <a:xfrm>
            <a:off x="7348538" y="5110163"/>
            <a:ext cx="4127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29" name="Rectangle 55"/>
          <p:cNvSpPr>
            <a:spLocks noChangeArrowheads="1"/>
          </p:cNvSpPr>
          <p:nvPr/>
        </p:nvSpPr>
        <p:spPr bwMode="auto">
          <a:xfrm>
            <a:off x="7688263" y="5110163"/>
            <a:ext cx="14446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30" name="Rectangle 56"/>
          <p:cNvSpPr>
            <a:spLocks noChangeArrowheads="1"/>
          </p:cNvSpPr>
          <p:nvPr/>
        </p:nvSpPr>
        <p:spPr bwMode="auto">
          <a:xfrm>
            <a:off x="7751763" y="5110163"/>
            <a:ext cx="6572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critical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531" name="Rectangle 57"/>
          <p:cNvSpPr>
            <a:spLocks noChangeArrowheads="1"/>
          </p:cNvSpPr>
          <p:nvPr/>
        </p:nvSpPr>
        <p:spPr bwMode="auto">
          <a:xfrm>
            <a:off x="7275513" y="5316538"/>
            <a:ext cx="11685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retardo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&gt;&gt;10 s)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0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45238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E06B07E-7774-4157-A6E1-3ED38290B3CE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(7/8)</a:t>
            </a:r>
            <a:endParaRPr lang="en-GB" altLang="es-ES_tradnl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Información de diagnóstico de QoE de modelos de tipo P.120X.Y sobre motivos técnicos de degradaciones de QoE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Índice integral de la calidad para la supervisión general del servicio (por sesión de usuario), definición de los indicadores clave de calidad (KQI)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Modelo de QoE de sesión de medios (combinación temporal, secuencias largas; flujo continuo basado en UDP y TCP)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smtClean="0"/>
              <a:t>Evaluación paramétrica no intrusiva de la calidad de </a:t>
            </a:r>
            <a:r>
              <a:rPr lang="en-GB" altLang="en-US" sz="1600" smtClean="0"/>
              <a:t>secuencias multimedios basadas en TCP, </a:t>
            </a:r>
            <a:r>
              <a:rPr lang="en-GB" altLang="es-ES_tradnl" sz="1600" smtClean="0"/>
              <a:t>incluyendo flujos adaptativos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smtClean="0"/>
              <a:t>Evaluación paramétrica no intrusiva de la calidad de </a:t>
            </a:r>
            <a:r>
              <a:rPr lang="en-GB" altLang="es-ES_tradnl" sz="1600" smtClean="0"/>
              <a:t>TCP-based multimedia streaming, incluyendo flujos adaptativos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smtClean="0"/>
              <a:t>Dispositivo de medidas en servicio no intrusivas – Mediciones de servicios vocales</a:t>
            </a:r>
            <a:endParaRPr lang="en-GB" altLang="es-ES_tradnl" sz="160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Análisis e interpretación de mediciones de servicios vocales INMD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1600" smtClean="0"/>
              <a:t>Pruebas de conformidad para los modelos de evaluación de la calidad de transmisión de la voz por IP</a:t>
            </a:r>
            <a:endParaRPr lang="en-GB" altLang="es-ES_tradnl" sz="160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Modelo conversacional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/>
              <a:t>Marco de activación de funciones de diagnóstico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smtClean="0">
                <a:solidFill>
                  <a:srgbClr val="FF3300"/>
                </a:solidFill>
              </a:rPr>
              <a:t>Marco de diagnóstico de servicios vocales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88224" y="6338006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EC4625B-113A-46DE-8F10-A3AD6BBB5F07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s-ES_tradnl" sz="2400" dirty="0" smtClean="0"/>
              <a:t>Rec. G.1029 - Voice Service Diagnosis Framework</a:t>
            </a:r>
            <a:r>
              <a:rPr lang="en-GB" altLang="es-ES_tradnl" dirty="0" smtClean="0"/>
              <a:t> 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s-ES_tradnl" altLang="es-ES_tradnl">
              <a:solidFill>
                <a:schemeClr val="tx1"/>
              </a:solidFill>
            </a:endParaRPr>
          </a:p>
        </p:txBody>
      </p:sp>
      <p:graphicFrame>
        <p:nvGraphicFramePr>
          <p:cNvPr id="235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723624"/>
              </p:ext>
            </p:extLst>
          </p:nvPr>
        </p:nvGraphicFramePr>
        <p:xfrm>
          <a:off x="601663" y="909638"/>
          <a:ext cx="7940675" cy="510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Picture" r:id="rId5" imgW="5991120" imgH="3933720" progId="Word.Picture.8">
                  <p:embed/>
                </p:oleObj>
              </mc:Choice>
              <mc:Fallback>
                <p:oleObj name="Picture" r:id="rId5" imgW="5991120" imgH="393372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909638"/>
                        <a:ext cx="7940675" cy="510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(8/8)</a:t>
            </a:r>
            <a:endParaRPr lang="en-GB" altLang="es-ES_tradnl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2000" dirty="0" err="1" smtClean="0"/>
              <a:t>Análisis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causas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técnicas</a:t>
            </a:r>
            <a:endParaRPr lang="en-GB" altLang="es-ES_tradnl" sz="20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n-US" sz="2000" dirty="0" smtClean="0">
                <a:solidFill>
                  <a:srgbClr val="FF3300"/>
                </a:solidFill>
              </a:rPr>
              <a:t>Modelos de memoria intermedia para el desarrollo de la medición de las características de funcionamiento del cliente</a:t>
            </a:r>
            <a:endParaRPr lang="en-GB" altLang="es-ES_tradnl" sz="20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dirty="0" err="1" smtClean="0"/>
              <a:t>Rendimiento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traspaso</a:t>
            </a:r>
            <a:r>
              <a:rPr lang="en-GB" altLang="es-ES_tradnl" sz="2000" dirty="0" smtClean="0"/>
              <a:t> entre </a:t>
            </a:r>
            <a:r>
              <a:rPr lang="en-GB" altLang="es-ES_tradnl" sz="2000" dirty="0" err="1" smtClean="0"/>
              <a:t>redes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acceso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múltiple</a:t>
            </a:r>
            <a:endParaRPr lang="en-GB" altLang="es-ES_tradnl" sz="20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n-US" sz="2000" dirty="0" smtClean="0"/>
              <a:t>Servicio de comunicación de datos con protocolo Internet </a:t>
            </a:r>
            <a:r>
              <a:rPr lang="en-GB" altLang="es-ES_tradnl" sz="2000" dirty="0" smtClean="0"/>
              <a:t>– </a:t>
            </a:r>
            <a:r>
              <a:rPr lang="es-ES_tradnl" altLang="en-US" sz="2000" dirty="0" smtClean="0"/>
              <a:t>Parámetros de calidad de funcionamiento relativos a la disponibilidad y la transferencia de paquetes del IP</a:t>
            </a:r>
            <a:endParaRPr lang="en-GB" altLang="es-ES_tradnl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2000" dirty="0" err="1" smtClean="0"/>
              <a:t>Objetivos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rendimiento</a:t>
            </a:r>
            <a:r>
              <a:rPr lang="en-GB" altLang="es-ES_tradnl" sz="2000" dirty="0" smtClean="0"/>
              <a:t> de red para </a:t>
            </a:r>
            <a:r>
              <a:rPr lang="en-GB" altLang="es-ES_tradnl" sz="2000" dirty="0" err="1" smtClean="0"/>
              <a:t>servicios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basados</a:t>
            </a:r>
            <a:r>
              <a:rPr lang="en-GB" altLang="es-ES_tradnl" sz="2000" dirty="0" smtClean="0"/>
              <a:t> en el IP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n-US" sz="2000" dirty="0" smtClean="0"/>
              <a:t>Mediciones en la red de protocolo Internet para la evaluación de la calidad de funcionamiento entre dominios</a:t>
            </a:r>
            <a:endParaRPr lang="en-GB" altLang="es-ES_tradnl" sz="20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n-US" sz="2000" dirty="0" smtClean="0"/>
              <a:t>Transferencia de tramas Ethernet y calidad de disponibilidad</a:t>
            </a:r>
            <a:endParaRPr lang="en-GB" altLang="es-ES_tradnl" sz="20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n-US" sz="2000" dirty="0" smtClean="0"/>
              <a:t>Metodología de pruebas de la activación del servicio Ethernet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dirty="0" smtClean="0">
                <a:solidFill>
                  <a:srgbClr val="FF3300"/>
                </a:solidFill>
              </a:rPr>
              <a:t>P</a:t>
            </a:r>
            <a:r>
              <a:rPr lang="es-ES_tradnl" altLang="en-US" sz="2000" dirty="0" err="1" smtClean="0">
                <a:solidFill>
                  <a:srgbClr val="FF3300"/>
                </a:solidFill>
              </a:rPr>
              <a:t>arámetros</a:t>
            </a:r>
            <a:r>
              <a:rPr lang="es-ES_tradnl" altLang="en-US" sz="2000" dirty="0" smtClean="0">
                <a:solidFill>
                  <a:srgbClr val="FF3300"/>
                </a:solidFill>
              </a:rPr>
              <a:t> de calidad de funcionamiento de las redes del hogar</a:t>
            </a:r>
            <a:endParaRPr lang="en-GB" altLang="es-ES_tradnl" sz="20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s-ES_tradnl" sz="2000" dirty="0" err="1" smtClean="0"/>
              <a:t>Apéndices</a:t>
            </a:r>
            <a:r>
              <a:rPr lang="en-GB" altLang="es-ES_tradnl" sz="2000" dirty="0" smtClean="0"/>
              <a:t> </a:t>
            </a:r>
            <a:r>
              <a:rPr lang="en-GB" altLang="es-ES_tradnl" sz="2000" dirty="0" err="1" smtClean="0"/>
              <a:t>propuestos</a:t>
            </a:r>
            <a:r>
              <a:rPr lang="en-GB" altLang="es-ES_tradnl" sz="2000" dirty="0" smtClean="0"/>
              <a:t> para Y.1566 : </a:t>
            </a:r>
            <a:r>
              <a:rPr lang="en-GB" altLang="es-ES_tradnl" sz="2000" dirty="0" err="1" smtClean="0"/>
              <a:t>Correspondencia</a:t>
            </a:r>
            <a:r>
              <a:rPr lang="en-GB" altLang="es-ES_tradnl" sz="2000" dirty="0" smtClean="0"/>
              <a:t> de </a:t>
            </a:r>
            <a:r>
              <a:rPr lang="en-GB" altLang="es-ES_tradnl" sz="2000" dirty="0" err="1" smtClean="0"/>
              <a:t>QoS</a:t>
            </a:r>
            <a:r>
              <a:rPr lang="en-GB" altLang="es-ES_tradnl" sz="2000" dirty="0" smtClean="0"/>
              <a:t> e </a:t>
            </a:r>
            <a:r>
              <a:rPr lang="en-GB" altLang="es-ES_tradnl" sz="2000" dirty="0" err="1" smtClean="0"/>
              <a:t>interconexión</a:t>
            </a:r>
            <a:r>
              <a:rPr lang="en-GB" altLang="es-ES_tradnl" sz="2000" dirty="0" smtClean="0"/>
              <a:t> entre Ethernet, IP y MPLS</a:t>
            </a:r>
          </a:p>
          <a:p>
            <a:pPr eaLnBrk="1" hangingPunct="1">
              <a:lnSpc>
                <a:spcPct val="80000"/>
              </a:lnSpc>
            </a:pPr>
            <a:endParaRPr lang="en-GB" altLang="es-ES_tradnl" sz="2000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7913" y="6385176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A2EEA40-D562-4AB9-ABD3-520B2E06CBEA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63405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5624390-CAF0-4349-B989-8B7084C8EB0B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¿No encontró su tema?</a:t>
            </a:r>
            <a:endParaRPr lang="en-GB" altLang="es-ES_tradnl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eaLnBrk="1" hangingPunct="1"/>
            <a:r>
              <a:rPr lang="de-DE" altLang="es-ES_tradnl" dirty="0" smtClean="0"/>
              <a:t>La labor del UIT-T se basa en las contribuciones!</a:t>
            </a:r>
          </a:p>
          <a:p>
            <a:pPr eaLnBrk="1" hangingPunct="1"/>
            <a:r>
              <a:rPr lang="de-DE" altLang="es-ES_tradnl" dirty="0" smtClean="0"/>
              <a:t>Próxima reunión de la Comisión de Estudio 12</a:t>
            </a:r>
          </a:p>
          <a:p>
            <a:pPr lvl="1" eaLnBrk="1" hangingPunct="1"/>
            <a:r>
              <a:rPr lang="de-DE" altLang="es-ES_tradnl" dirty="0" smtClean="0"/>
              <a:t>2 – 11 de septiembre de 2014 en Cartagena de Indias, Colombia (por confirmar)</a:t>
            </a:r>
          </a:p>
          <a:p>
            <a:pPr lvl="1" eaLnBrk="1" hangingPunct="1"/>
            <a:r>
              <a:rPr lang="de-DE" altLang="es-ES_tradnl" dirty="0" smtClean="0"/>
              <a:t>Plazo para enviar contribuciones</a:t>
            </a:r>
          </a:p>
          <a:p>
            <a:pPr lvl="2" eaLnBrk="1" hangingPunct="1"/>
            <a:r>
              <a:rPr lang="de-DE" altLang="es-ES_tradnl" dirty="0" smtClean="0"/>
              <a:t>20 de agosto de 2014</a:t>
            </a:r>
          </a:p>
          <a:p>
            <a:pPr lvl="1" eaLnBrk="1" hangingPunct="1"/>
            <a:r>
              <a:rPr lang="en-US" altLang="es-ES_tradnl" sz="1600" dirty="0" smtClean="0">
                <a:hlinkClick r:id="rId4"/>
              </a:rPr>
              <a:t>http://www.itu.int/net/ITU-T/ddp/Default.aspx?groupid=T13-SG12</a:t>
            </a:r>
            <a:endParaRPr lang="en-GB" altLang="es-ES_tradnl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16216" y="6363405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7AED8DA-02B2-4C3A-ADB8-3BF149B8891A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s-ES_tradnl" smtClean="0"/>
              <a:t>¿Alguna pregunta?</a:t>
            </a:r>
            <a:endParaRPr lang="de-DE" altLang="es-ES_tradnl" smtClean="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56792"/>
            <a:ext cx="16192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395288" y="4797425"/>
            <a:ext cx="3744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s-ES_tradnl" sz="1400">
                <a:solidFill>
                  <a:srgbClr val="FF3300"/>
                </a:solidFill>
              </a:rPr>
              <a:t>Joachim Pomy</a:t>
            </a:r>
            <a:endParaRPr lang="de-DE" altLang="es-ES_tradnl" sz="1400">
              <a:solidFill>
                <a:srgbClr val="FF3300"/>
              </a:solidFill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s-ES_tradnl" sz="1400">
                <a:solidFill>
                  <a:srgbClr val="FF3300"/>
                </a:solidFill>
              </a:rPr>
              <a:t>consultant@joachimpomy.de</a:t>
            </a:r>
            <a:endParaRPr lang="de-DE" altLang="es-ES_tradnl" sz="140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5259D9D-6EA1-4C03-B78E-0102AD991AC6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ES_tradnl" smtClean="0"/>
              <a:t>Recomendaciones de la CE 12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eaLnBrk="1" hangingPunct="1"/>
            <a:r>
              <a:rPr lang="fr-FR" altLang="es-ES_tradnl" sz="2800" smtClean="0"/>
              <a:t>E.420-E.479, E.800-E.859</a:t>
            </a:r>
          </a:p>
          <a:p>
            <a:pPr eaLnBrk="1" hangingPunct="1"/>
            <a:r>
              <a:rPr lang="fr-FR" altLang="es-ES_tradnl" sz="2800" smtClean="0"/>
              <a:t>Serie G.100, excepto series G.160, G.180 y G.190</a:t>
            </a:r>
          </a:p>
          <a:p>
            <a:pPr eaLnBrk="1" hangingPunct="1"/>
            <a:r>
              <a:rPr lang="fr-FR" altLang="es-ES_tradnl" sz="2800" smtClean="0"/>
              <a:t>Serie G.1000</a:t>
            </a:r>
          </a:p>
          <a:p>
            <a:pPr eaLnBrk="1" hangingPunct="1"/>
            <a:r>
              <a:rPr lang="fr-FR" altLang="es-ES_tradnl" sz="2800" smtClean="0"/>
              <a:t>Serie I.350 (Y.1501/G.820/I.351 inclusive), I.371, I.378, I.381</a:t>
            </a:r>
          </a:p>
          <a:p>
            <a:pPr eaLnBrk="1" hangingPunct="1"/>
            <a:r>
              <a:rPr lang="fr-FR" altLang="es-ES_tradnl" sz="2800" smtClean="0"/>
              <a:t>Serie P, excepto serie P.900</a:t>
            </a:r>
          </a:p>
          <a:p>
            <a:pPr eaLnBrk="1" hangingPunct="1"/>
            <a:r>
              <a:rPr lang="fr-FR" altLang="es-ES_tradnl" sz="2800" smtClean="0"/>
              <a:t>Series Y.1220, Y.1530, Y.1540, Y.1560</a:t>
            </a:r>
          </a:p>
          <a:p>
            <a:pPr eaLnBrk="1" hangingPunct="1">
              <a:buFontTx/>
              <a:buNone/>
            </a:pPr>
            <a:r>
              <a:rPr lang="de-DE" altLang="es-ES_tradnl" sz="1600" smtClean="0">
                <a:hlinkClick r:id="rId5"/>
              </a:rPr>
              <a:t>http://www.itu.int/ITU-T/recommendations/index_sg.aspx?sg=12</a:t>
            </a:r>
            <a:endParaRPr lang="de-DE" altLang="es-ES_trad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2448A8E-3A2D-44B3-9628-53F83311B491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(1/8)</a:t>
            </a:r>
            <a:endParaRPr lang="en-GB" altLang="es-ES_tradnl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1800" smtClean="0"/>
              <a:t>Coordinación de los estudios de calidad de funcionamiento/QoS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smtClean="0"/>
              <a:t>Calidad de servicio de las comunicaciones: marco y definiciones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smtClean="0"/>
              <a:t>Vocabulario sobre calidad de funcionamiento y calidad de servicio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smtClean="0">
                <a:solidFill>
                  <a:srgbClr val="FF3300"/>
                </a:solidFill>
              </a:rPr>
              <a:t>Terminología de nota media de opinión (MOS)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800" smtClean="0"/>
              <a:t>Características de transmisión de los microteléfonos y teléfonos móviles digitales de banda ancha </a:t>
            </a:r>
            <a:r>
              <a:rPr lang="en-GB" altLang="es-ES_tradnl" sz="1800" smtClean="0"/>
              <a:t>– incluidos terminales de banda ancha ampliada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800" smtClean="0"/>
              <a:t>Características de transmisión de los terminales digitales sin hilos y móviles</a:t>
            </a:r>
            <a:endParaRPr lang="en-GB" altLang="es-ES_tradnl" sz="1800" smtClean="0"/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800" smtClean="0"/>
              <a:t>Características de transmisión de los terminales telefónicos digitales manos libres y con altavoz de banda ancha </a:t>
            </a:r>
            <a:r>
              <a:rPr lang="en-GB" altLang="es-ES_tradnl" sz="1800" smtClean="0"/>
              <a:t>– incluidos terminales de banda ancha ampliada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smtClean="0"/>
              <a:t>Requisitos técnicos y métodos de prueba para la interfaz universal de auriculares o audífonos con cable de terminales digitales móviles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800" smtClean="0"/>
              <a:t>Comunicación manos libres en banda estrecha en vehículos de motor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smtClean="0">
                <a:solidFill>
                  <a:srgbClr val="FF3300"/>
                </a:solidFill>
              </a:rPr>
              <a:t>Comunicación manos libres en banda ancha en vehículos de motor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88224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76A40DA-49B4-4DE9-8347-A0EF693F3EAA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s-ES_tradnl" sz="2400" smtClean="0"/>
              <a:t>P.800.1  Relación entre algunos calificadores MOS</a:t>
            </a:r>
            <a:endParaRPr lang="en-GB" altLang="es-ES_tradnl" smtClean="0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1566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s-ES_tradnl" altLang="es-ES_tradnl">
              <a:solidFill>
                <a:schemeClr val="tx1"/>
              </a:solidFill>
            </a:endParaRP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739775" y="1127125"/>
          <a:ext cx="7662863" cy="475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CorelDRAW" r:id="rId5" imgW="5998464" imgH="3730752" progId="CorelDRAW.Graphic.14">
                  <p:embed/>
                </p:oleObj>
              </mc:Choice>
              <mc:Fallback>
                <p:oleObj name="CorelDRAW" r:id="rId5" imgW="5998464" imgH="3730752" progId="CorelDRAW.Graphic.1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1127125"/>
                        <a:ext cx="7662863" cy="475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88224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1EC283B-89AF-4725-A7DF-7575B7D1466B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GB" altLang="es-ES_tradnl" sz="1400" smtClean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(2/8)</a:t>
            </a:r>
            <a:endParaRPr lang="en-GB" altLang="es-ES_tradnl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s-ES_tradnl" sz="1600" smtClean="0">
                <a:solidFill>
                  <a:srgbClr val="FF3300"/>
                </a:solidFill>
              </a:rPr>
              <a:t>Requisitos de la interfaz de usuario para aplicaciones de automóviles</a:t>
            </a:r>
          </a:p>
          <a:p>
            <a:pPr eaLnBrk="1" hangingPunct="1"/>
            <a:r>
              <a:rPr lang="en-GB" altLang="es-ES_tradnl" sz="1600" smtClean="0">
                <a:solidFill>
                  <a:srgbClr val="FF3300"/>
                </a:solidFill>
              </a:rPr>
              <a:t>Requisitos de subsistema para servicios de voz en automóviles</a:t>
            </a:r>
          </a:p>
          <a:p>
            <a:pPr eaLnBrk="1" hangingPunct="1"/>
            <a:r>
              <a:rPr lang="en-GB" altLang="es-ES_tradnl" sz="1600" smtClean="0"/>
              <a:t>Oídos artificiales</a:t>
            </a:r>
          </a:p>
          <a:p>
            <a:pPr eaLnBrk="1" hangingPunct="1"/>
            <a:r>
              <a:rPr lang="es-ES_tradnl" altLang="es-ES_tradnl" sz="1600" smtClean="0"/>
              <a:t>Cálculo de índices de sonoridad de los aparatos telefónicos</a:t>
            </a:r>
          </a:p>
          <a:p>
            <a:pPr eaLnBrk="1" hangingPunct="1"/>
            <a:r>
              <a:rPr lang="es-ES_tradnl" altLang="es-ES_tradnl" sz="1600" smtClean="0"/>
              <a:t>Uso del simulador de cabeza y torso (HATS) para pruebas de terminales manos libres y con microteléfono</a:t>
            </a:r>
            <a:endParaRPr lang="en-GB" altLang="es-ES_tradnl" sz="1600" smtClean="0"/>
          </a:p>
          <a:p>
            <a:pPr eaLnBrk="1" hangingPunct="1"/>
            <a:r>
              <a:rPr lang="en-GB" altLang="es-ES_tradnl" sz="1600" smtClean="0"/>
              <a:t>Configuración de prueba de conducción ósea</a:t>
            </a:r>
          </a:p>
          <a:p>
            <a:pPr eaLnBrk="1" hangingPunct="1"/>
            <a:r>
              <a:rPr lang="en-GB" altLang="es-ES_tradnl" sz="1600" smtClean="0"/>
              <a:t>Configuración de múltiples posiciones de prueba</a:t>
            </a:r>
          </a:p>
          <a:p>
            <a:pPr eaLnBrk="1" hangingPunct="1"/>
            <a:r>
              <a:rPr lang="en-GB" altLang="es-ES_tradnl" sz="1600" smtClean="0"/>
              <a:t>Configuraciones y técnicas de prueba de mediciones de la calidad de funcionamiento de terminales con ruido de fondo</a:t>
            </a:r>
          </a:p>
          <a:p>
            <a:pPr eaLnBrk="1" hangingPunct="1"/>
            <a:r>
              <a:rPr lang="en-GB" altLang="es-ES_tradnl" sz="1600" smtClean="0"/>
              <a:t>Voces artificiales</a:t>
            </a:r>
          </a:p>
          <a:p>
            <a:pPr eaLnBrk="1" hangingPunct="1"/>
            <a:r>
              <a:rPr lang="es-ES_tradnl" altLang="es-ES_tradnl" sz="1600" smtClean="0"/>
              <a:t>Dispositivos de procesamiento de voz para mejora de la acústica</a:t>
            </a:r>
          </a:p>
          <a:p>
            <a:pPr eaLnBrk="1" hangingPunct="1"/>
            <a:r>
              <a:rPr lang="es-ES_tradnl" altLang="es-ES_tradnl" sz="1600" smtClean="0"/>
              <a:t>Características de transmisión y parámetros de calidad vocal de los terminales manos libres</a:t>
            </a:r>
            <a:endParaRPr lang="en-GB" altLang="es-ES_tradnl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88224" y="63563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4D20010-9778-4E9B-A3BC-5CEFAF892354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s-ES_tradnl" sz="2000" smtClean="0"/>
              <a:t>Ciclo de desarrollo típico del sistema manos libres de teléfono de altavoz para automóvil y aplicabilidad de las claúsulas de la Rec. P.1100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s-ES_tradnl" altLang="es-ES_tradnl">
              <a:solidFill>
                <a:schemeClr val="tx1"/>
              </a:solidFill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504825" y="1123950"/>
          <a:ext cx="8350250" cy="504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CorelDRAW" r:id="rId6" imgW="6288024" imgH="3791712" progId="CorelDRAW.Graphic.14">
                  <p:embed/>
                </p:oleObj>
              </mc:Choice>
              <mc:Fallback>
                <p:oleObj name="CorelDRAW" r:id="rId6" imgW="6288024" imgH="3791712" progId="CorelDRAW.Graphic.1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1123950"/>
                        <a:ext cx="8350250" cy="504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0F51F0-00CD-4D8F-B68C-8C437703C2A8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1113"/>
            <a:ext cx="9144000" cy="1143001"/>
          </a:xfrm>
        </p:spPr>
        <p:txBody>
          <a:bodyPr/>
          <a:lstStyle/>
          <a:p>
            <a:pPr eaLnBrk="1" hangingPunct="1"/>
            <a:r>
              <a:rPr lang="de-DE" altLang="es-ES_tradnl" smtClean="0"/>
              <a:t>Programa de trabajo (3/8)</a:t>
            </a:r>
            <a:endParaRPr lang="en-GB" altLang="es-ES_tradnl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altLang="es-ES_tradnl" sz="1600" dirty="0" smtClean="0"/>
              <a:t>Señales de prueba para utilización en </a:t>
            </a:r>
            <a:r>
              <a:rPr lang="es-ES_tradnl" altLang="es-ES_tradnl" sz="1600" dirty="0" err="1" smtClean="0"/>
              <a:t>telefonometría</a:t>
            </a:r>
            <a:endParaRPr lang="es-ES_tradnl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600" dirty="0" smtClean="0"/>
              <a:t>Métodos de pruebas objetivas para los sistemas de comunicación vocal con señales de prueba complejas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Métodos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determinar</a:t>
            </a:r>
            <a:r>
              <a:rPr lang="en-GB" altLang="es-ES_tradnl" sz="1600" dirty="0" smtClean="0"/>
              <a:t> la ‘</a:t>
            </a:r>
            <a:r>
              <a:rPr lang="en-GB" altLang="es-ES_tradnl" sz="1600" dirty="0" err="1" smtClean="0"/>
              <a:t>cifra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objetiva</a:t>
            </a:r>
            <a:r>
              <a:rPr lang="en-GB" altLang="es-ES_tradnl" sz="1600" dirty="0" smtClean="0"/>
              <a:t>’ </a:t>
            </a:r>
            <a:r>
              <a:rPr lang="en-GB" altLang="es-ES_tradnl" sz="1600" dirty="0" err="1" smtClean="0"/>
              <a:t>como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valor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general para </a:t>
            </a:r>
            <a:r>
              <a:rPr lang="en-GB" altLang="es-ES_tradnl" sz="1600" dirty="0" err="1" smtClean="0"/>
              <a:t>terminales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Aplicabilidad</a:t>
            </a:r>
            <a:r>
              <a:rPr lang="en-GB" altLang="es-ES_tradnl" sz="1600" dirty="0" smtClean="0"/>
              <a:t> de los </a:t>
            </a:r>
            <a:r>
              <a:rPr lang="en-GB" altLang="es-ES_tradnl" sz="1600" dirty="0" err="1" smtClean="0"/>
              <a:t>modelos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psicoacústicos</a:t>
            </a:r>
            <a:r>
              <a:rPr lang="en-GB" altLang="es-ES_tradnl" sz="1600" dirty="0" smtClean="0"/>
              <a:t> a </a:t>
            </a:r>
            <a:r>
              <a:rPr lang="en-GB" altLang="es-ES_tradnl" sz="1600" dirty="0" err="1" smtClean="0"/>
              <a:t>configuraciones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basadas</a:t>
            </a:r>
            <a:r>
              <a:rPr lang="en-GB" altLang="es-ES_tradnl" sz="1600" dirty="0" smtClean="0"/>
              <a:t> en HATS para </a:t>
            </a:r>
            <a:r>
              <a:rPr lang="en-GB" altLang="es-ES_tradnl" sz="1600" dirty="0" err="1" smtClean="0"/>
              <a:t>facilitar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las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pruebas</a:t>
            </a:r>
            <a:r>
              <a:rPr lang="en-GB" altLang="es-ES_tradnl" sz="1600" dirty="0" smtClean="0"/>
              <a:t> de los </a:t>
            </a:r>
            <a:r>
              <a:rPr lang="en-GB" altLang="es-ES_tradnl" sz="1600" dirty="0" err="1" smtClean="0"/>
              <a:t>terminales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Señales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configuración</a:t>
            </a:r>
            <a:r>
              <a:rPr lang="en-GB" altLang="es-ES_tradnl" sz="1600" dirty="0" smtClean="0"/>
              <a:t> para </a:t>
            </a:r>
            <a:r>
              <a:rPr lang="en-GB" altLang="es-ES_tradnl" sz="1600" dirty="0" err="1" smtClean="0"/>
              <a:t>terminales</a:t>
            </a:r>
            <a:r>
              <a:rPr lang="en-GB" altLang="es-ES_tradnl" sz="1600" dirty="0" smtClean="0"/>
              <a:t> con </a:t>
            </a:r>
            <a:r>
              <a:rPr lang="en-GB" altLang="es-ES_tradnl" sz="1600" dirty="0" err="1" smtClean="0"/>
              <a:t>ruido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fondo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s-ES_tradnl" sz="1600" dirty="0" smtClean="0"/>
              <a:t>Evaluación de la calidad subjetiva de los servicios telefónicos basados en sistemas conversacionales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funcionamiento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subjetiva</a:t>
            </a:r>
            <a:r>
              <a:rPr lang="en-GB" altLang="es-ES_tradnl" sz="1600" dirty="0" smtClean="0"/>
              <a:t> de los </a:t>
            </a:r>
            <a:r>
              <a:rPr lang="en-GB" altLang="es-ES_tradnl" sz="1600" dirty="0" err="1" smtClean="0"/>
              <a:t>dispositivos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activos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procesamiento</a:t>
            </a:r>
            <a:r>
              <a:rPr lang="en-GB" altLang="es-ES_tradnl" sz="1600" dirty="0" smtClean="0"/>
              <a:t> de la </a:t>
            </a:r>
            <a:r>
              <a:rPr lang="en-GB" altLang="es-ES_tradnl" sz="1600" dirty="0" err="1" smtClean="0"/>
              <a:t>señal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subjetiva</a:t>
            </a:r>
            <a:r>
              <a:rPr lang="en-GB" altLang="es-ES_tradnl" sz="1600" dirty="0" smtClean="0"/>
              <a:t> en </a:t>
            </a:r>
            <a:r>
              <a:rPr lang="en-GB" altLang="es-ES_tradnl" sz="1600" dirty="0" err="1" smtClean="0"/>
              <a:t>función</a:t>
            </a:r>
            <a:r>
              <a:rPr lang="en-GB" altLang="es-ES_tradnl" sz="1600" dirty="0" smtClean="0"/>
              <a:t> de la </a:t>
            </a:r>
            <a:r>
              <a:rPr lang="en-GB" altLang="es-ES_tradnl" sz="1600" dirty="0" err="1" smtClean="0"/>
              <a:t>cultura</a:t>
            </a:r>
            <a:r>
              <a:rPr lang="en-GB" altLang="es-ES_tradnl" sz="1600" dirty="0" smtClean="0"/>
              <a:t>/</a:t>
            </a:r>
            <a:r>
              <a:rPr lang="en-GB" altLang="es-ES_tradnl" sz="1600" dirty="0" err="1" smtClean="0"/>
              <a:t>lengua</a:t>
            </a:r>
            <a:r>
              <a:rPr lang="en-GB" altLang="es-ES_tradnl" sz="1600" dirty="0" smtClean="0"/>
              <a:t>/</a:t>
            </a:r>
            <a:r>
              <a:rPr lang="en-GB" altLang="es-ES_tradnl" sz="1600" dirty="0" err="1" smtClean="0"/>
              <a:t>nacionalidad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Evaluación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subjetiva</a:t>
            </a:r>
            <a:r>
              <a:rPr lang="en-GB" altLang="es-ES_tradnl" sz="1600" dirty="0" smtClean="0"/>
              <a:t> de los </a:t>
            </a:r>
            <a:r>
              <a:rPr lang="en-GB" altLang="es-ES_tradnl" sz="1600" dirty="0" err="1" smtClean="0"/>
              <a:t>detectores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actividad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acústica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genérica</a:t>
            </a:r>
            <a:endParaRPr lang="en-GB" altLang="es-ES_tradnl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>
                <a:solidFill>
                  <a:srgbClr val="FF3300"/>
                </a:solidFill>
              </a:rPr>
              <a:t>Evaluación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de la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calidad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mediante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escalas</a:t>
            </a:r>
            <a:r>
              <a:rPr lang="en-GB" altLang="es-ES_tradnl" sz="1600" dirty="0" smtClean="0">
                <a:solidFill>
                  <a:srgbClr val="FF3300"/>
                </a:solidFill>
              </a:rPr>
              <a:t> </a:t>
            </a:r>
            <a:r>
              <a:rPr lang="en-GB" altLang="es-ES_tradnl" sz="1600" dirty="0" err="1" smtClean="0">
                <a:solidFill>
                  <a:srgbClr val="FF3300"/>
                </a:solidFill>
              </a:rPr>
              <a:t>multidimensionales</a:t>
            </a:r>
            <a:endParaRPr lang="en-GB" altLang="es-ES_tradnl" sz="16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s-ES_tradnl" sz="1600" dirty="0" err="1" smtClean="0"/>
              <a:t>Métodos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evaluación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subjetiva</a:t>
            </a:r>
            <a:r>
              <a:rPr lang="en-GB" altLang="es-ES_tradnl" sz="1600" dirty="0" smtClean="0"/>
              <a:t> de la </a:t>
            </a:r>
            <a:r>
              <a:rPr lang="en-GB" altLang="es-ES_tradnl" sz="1600" dirty="0" err="1" smtClean="0"/>
              <a:t>calidad</a:t>
            </a:r>
            <a:r>
              <a:rPr lang="en-GB" altLang="es-ES_tradnl" sz="1600" dirty="0" smtClean="0"/>
              <a:t> musical en la </a:t>
            </a:r>
            <a:r>
              <a:rPr lang="en-GB" altLang="es-ES_tradnl" sz="1600" dirty="0" err="1" smtClean="0"/>
              <a:t>telefonía</a:t>
            </a:r>
            <a:r>
              <a:rPr lang="en-GB" altLang="es-ES_tradnl" sz="1600" dirty="0" smtClean="0"/>
              <a:t> de </a:t>
            </a:r>
            <a:r>
              <a:rPr lang="en-GB" altLang="es-ES_tradnl" sz="1600" dirty="0" err="1" smtClean="0"/>
              <a:t>banda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estrecha</a:t>
            </a:r>
            <a:r>
              <a:rPr lang="en-GB" altLang="es-ES_tradnl" sz="1600" dirty="0" smtClean="0"/>
              <a:t> y </a:t>
            </a:r>
            <a:r>
              <a:rPr lang="en-GB" altLang="es-ES_tradnl" sz="1600" dirty="0" err="1" smtClean="0"/>
              <a:t>banda</a:t>
            </a:r>
            <a:r>
              <a:rPr lang="en-GB" altLang="es-ES_tradnl" sz="1600" dirty="0" smtClean="0"/>
              <a:t> </a:t>
            </a:r>
            <a:r>
              <a:rPr lang="en-GB" altLang="es-ES_tradnl" sz="1600" dirty="0" err="1" smtClean="0"/>
              <a:t>ancha</a:t>
            </a:r>
            <a:endParaRPr lang="en-GB" altLang="es-ES_tradnl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73838" y="6376534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044DBA5-1536-404C-877C-E4ADEABAEEA7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s-ES_tradnl" sz="1800" smtClean="0"/>
              <a:t>Escalas de evaluación utilizadas en la metodología de prueba subjetiva de la Recomendación UIT-T P.806</a:t>
            </a:r>
            <a:endParaRPr lang="en-GB" altLang="es-ES_tradnl" smtClean="0"/>
          </a:p>
        </p:txBody>
      </p:sp>
      <p:grpSp>
        <p:nvGrpSpPr>
          <p:cNvPr id="15364" name="Group 7"/>
          <p:cNvGrpSpPr>
            <a:grpSpLocks noChangeAspect="1"/>
          </p:cNvGrpSpPr>
          <p:nvPr/>
        </p:nvGrpSpPr>
        <p:grpSpPr bwMode="auto">
          <a:xfrm>
            <a:off x="1381125" y="1268413"/>
            <a:ext cx="6462713" cy="5129212"/>
            <a:chOff x="870" y="799"/>
            <a:chExt cx="4071" cy="3231"/>
          </a:xfrm>
        </p:grpSpPr>
        <p:sp>
          <p:nvSpPr>
            <p:cNvPr id="15365" name="AutoShape 6"/>
            <p:cNvSpPr>
              <a:spLocks noChangeAspect="1" noChangeArrowheads="1" noTextEdit="1"/>
            </p:cNvSpPr>
            <p:nvPr/>
          </p:nvSpPr>
          <p:spPr bwMode="auto">
            <a:xfrm>
              <a:off x="884" y="799"/>
              <a:ext cx="3991" cy="3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Rectangle 8"/>
            <p:cNvSpPr>
              <a:spLocks noChangeArrowheads="1"/>
            </p:cNvSpPr>
            <p:nvPr/>
          </p:nvSpPr>
          <p:spPr bwMode="auto">
            <a:xfrm>
              <a:off x="870" y="816"/>
              <a:ext cx="3991" cy="42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67" name="Rectangle 9"/>
            <p:cNvSpPr>
              <a:spLocks noChangeArrowheads="1"/>
            </p:cNvSpPr>
            <p:nvPr/>
          </p:nvSpPr>
          <p:spPr bwMode="auto">
            <a:xfrm>
              <a:off x="884" y="3214"/>
              <a:ext cx="3991" cy="17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68" name="Rectangle 10"/>
            <p:cNvSpPr>
              <a:spLocks noChangeArrowheads="1"/>
            </p:cNvSpPr>
            <p:nvPr/>
          </p:nvSpPr>
          <p:spPr bwMode="auto">
            <a:xfrm>
              <a:off x="987" y="1071"/>
              <a:ext cx="66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Escalas de PC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69" name="Rectangle 11"/>
            <p:cNvSpPr>
              <a:spLocks noChangeArrowheads="1"/>
            </p:cNvSpPr>
            <p:nvPr/>
          </p:nvSpPr>
          <p:spPr bwMode="auto">
            <a:xfrm>
              <a:off x="2396" y="1066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Descripción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0" name="Rectangle 12"/>
            <p:cNvSpPr>
              <a:spLocks noChangeArrowheads="1"/>
            </p:cNvSpPr>
            <p:nvPr/>
          </p:nvSpPr>
          <p:spPr bwMode="auto">
            <a:xfrm>
              <a:off x="3663" y="1060"/>
              <a:ext cx="11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Descriptor de la escala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1" name="Rectangle 13"/>
            <p:cNvSpPr>
              <a:spLocks noChangeArrowheads="1"/>
            </p:cNvSpPr>
            <p:nvPr/>
          </p:nvSpPr>
          <p:spPr bwMode="auto">
            <a:xfrm>
              <a:off x="904" y="3235"/>
              <a:ext cx="86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Escalas generales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2" name="Rectangle 14"/>
            <p:cNvSpPr>
              <a:spLocks noChangeArrowheads="1"/>
            </p:cNvSpPr>
            <p:nvPr/>
          </p:nvSpPr>
          <p:spPr bwMode="auto">
            <a:xfrm>
              <a:off x="1193" y="2579"/>
              <a:ext cx="33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B-LVL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3" name="Rectangle 15"/>
            <p:cNvSpPr>
              <a:spLocks noChangeArrowheads="1"/>
            </p:cNvSpPr>
            <p:nvPr/>
          </p:nvSpPr>
          <p:spPr bwMode="auto">
            <a:xfrm>
              <a:off x="1906" y="2501"/>
              <a:ext cx="153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debida al nivel del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4" name="Rectangle 16"/>
            <p:cNvSpPr>
              <a:spLocks noChangeArrowheads="1"/>
            </p:cNvSpPr>
            <p:nvPr/>
          </p:nvSpPr>
          <p:spPr bwMode="auto">
            <a:xfrm>
              <a:off x="2238" y="2658"/>
              <a:ext cx="75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ruido de fondo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5" name="Rectangle 17"/>
            <p:cNvSpPr>
              <a:spLocks noChangeArrowheads="1"/>
            </p:cNvSpPr>
            <p:nvPr/>
          </p:nvSpPr>
          <p:spPr bwMode="auto">
            <a:xfrm>
              <a:off x="3628" y="2578"/>
              <a:ext cx="12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silbidos, ajetreo, ruidoso</a:t>
              </a:r>
              <a:endParaRPr lang="es-ES_tradnl" altLang="es-ES_tradnl" dirty="0">
                <a:solidFill>
                  <a:schemeClr val="tx1"/>
                </a:solidFill>
              </a:endParaRPr>
            </a:p>
          </p:txBody>
        </p:sp>
        <p:sp>
          <p:nvSpPr>
            <p:cNvPr id="15376" name="Rectangle 18"/>
            <p:cNvSpPr>
              <a:spLocks noChangeArrowheads="1"/>
            </p:cNvSpPr>
            <p:nvPr/>
          </p:nvSpPr>
          <p:spPr bwMode="auto">
            <a:xfrm>
              <a:off x="1810" y="838"/>
              <a:ext cx="276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900" b="1">
                  <a:solidFill>
                    <a:srgbClr val="000000"/>
                  </a:solidFill>
                  <a:latin typeface="Calibri" panose="020F0502020204030204" pitchFamily="34" charset="0"/>
                </a:rPr>
                <a:t>Escalas de percepción de la calidad P.MULTI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7" name="Rectangle 19"/>
            <p:cNvSpPr>
              <a:spLocks noChangeArrowheads="1"/>
            </p:cNvSpPr>
            <p:nvPr/>
          </p:nvSpPr>
          <p:spPr bwMode="auto">
            <a:xfrm>
              <a:off x="1201" y="1309"/>
              <a:ext cx="31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S-FLT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8" name="Rectangle 20"/>
            <p:cNvSpPr>
              <a:spLocks noChangeArrowheads="1"/>
            </p:cNvSpPr>
            <p:nvPr/>
          </p:nvSpPr>
          <p:spPr bwMode="auto">
            <a:xfrm>
              <a:off x="1808" y="1230"/>
              <a:ext cx="176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 escasa variación en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79" name="Rectangle 21"/>
            <p:cNvSpPr>
              <a:spLocks noChangeArrowheads="1"/>
            </p:cNvSpPr>
            <p:nvPr/>
          </p:nvSpPr>
          <p:spPr bwMode="auto">
            <a:xfrm>
              <a:off x="2341" y="1387"/>
              <a:ext cx="73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la señal de voz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0" name="Rectangle 22"/>
            <p:cNvSpPr>
              <a:spLocks noChangeArrowheads="1"/>
            </p:cNvSpPr>
            <p:nvPr/>
          </p:nvSpPr>
          <p:spPr bwMode="auto">
            <a:xfrm>
              <a:off x="3608" y="1230"/>
              <a:ext cx="130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con vibraciones, balbuceante, entrecortado</a:t>
              </a:r>
              <a:endParaRPr lang="es-ES_tradnl" altLang="es-ES_tradnl" sz="1400" dirty="0">
                <a:solidFill>
                  <a:schemeClr val="tx1"/>
                </a:solidFill>
              </a:endParaRPr>
            </a:p>
          </p:txBody>
        </p:sp>
        <p:sp>
          <p:nvSpPr>
            <p:cNvPr id="15381" name="Rectangle 24"/>
            <p:cNvSpPr>
              <a:spLocks noChangeArrowheads="1"/>
            </p:cNvSpPr>
            <p:nvPr/>
          </p:nvSpPr>
          <p:spPr bwMode="auto">
            <a:xfrm>
              <a:off x="1177" y="1622"/>
              <a:ext cx="35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S-RUF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2" name="Rectangle 25"/>
            <p:cNvSpPr>
              <a:spLocks noChangeArrowheads="1"/>
            </p:cNvSpPr>
            <p:nvPr/>
          </p:nvSpPr>
          <p:spPr bwMode="auto">
            <a:xfrm>
              <a:off x="1769" y="1564"/>
              <a:ext cx="181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 rápida variación en 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3" name="Rectangle 26"/>
            <p:cNvSpPr>
              <a:spLocks noChangeArrowheads="1"/>
            </p:cNvSpPr>
            <p:nvPr/>
          </p:nvSpPr>
          <p:spPr bwMode="auto">
            <a:xfrm>
              <a:off x="2341" y="1709"/>
              <a:ext cx="73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la señal de voz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4" name="Rectangle 27"/>
            <p:cNvSpPr>
              <a:spLocks noChangeArrowheads="1"/>
            </p:cNvSpPr>
            <p:nvPr/>
          </p:nvSpPr>
          <p:spPr bwMode="auto">
            <a:xfrm>
              <a:off x="3880" y="1624"/>
              <a:ext cx="6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duro, áspero</a:t>
              </a:r>
              <a:endParaRPr lang="es-ES_tradnl" altLang="es-ES_tradnl" dirty="0">
                <a:solidFill>
                  <a:schemeClr val="tx1"/>
                </a:solidFill>
              </a:endParaRPr>
            </a:p>
          </p:txBody>
        </p:sp>
        <p:sp>
          <p:nvSpPr>
            <p:cNvPr id="15385" name="Rectangle 28"/>
            <p:cNvSpPr>
              <a:spLocks noChangeArrowheads="1"/>
            </p:cNvSpPr>
            <p:nvPr/>
          </p:nvSpPr>
          <p:spPr bwMode="auto">
            <a:xfrm>
              <a:off x="1185" y="2258"/>
              <a:ext cx="3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S-HFC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6" name="Rectangle 29"/>
            <p:cNvSpPr>
              <a:spLocks noChangeArrowheads="1"/>
            </p:cNvSpPr>
            <p:nvPr/>
          </p:nvSpPr>
          <p:spPr bwMode="auto">
            <a:xfrm>
              <a:off x="1782" y="2179"/>
              <a:ext cx="178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 la coloración de alta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7" name="Rectangle 30"/>
            <p:cNvSpPr>
              <a:spLocks noChangeArrowheads="1"/>
            </p:cNvSpPr>
            <p:nvPr/>
          </p:nvSpPr>
          <p:spPr bwMode="auto">
            <a:xfrm>
              <a:off x="1913" y="2336"/>
              <a:ext cx="142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frecuencia en la señal de voz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88" name="Rectangle 31"/>
            <p:cNvSpPr>
              <a:spLocks noChangeArrowheads="1"/>
            </p:cNvSpPr>
            <p:nvPr/>
          </p:nvSpPr>
          <p:spPr bwMode="auto">
            <a:xfrm>
              <a:off x="3986" y="2244"/>
              <a:ext cx="60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lejano, débil</a:t>
              </a:r>
              <a:endParaRPr lang="es-ES_tradnl" altLang="es-ES_tradnl" dirty="0">
                <a:solidFill>
                  <a:schemeClr val="tx1"/>
                </a:solidFill>
              </a:endParaRPr>
            </a:p>
          </p:txBody>
        </p:sp>
        <p:sp>
          <p:nvSpPr>
            <p:cNvPr id="15389" name="Rectangle 32"/>
            <p:cNvSpPr>
              <a:spLocks noChangeArrowheads="1"/>
            </p:cNvSpPr>
            <p:nvPr/>
          </p:nvSpPr>
          <p:spPr bwMode="auto">
            <a:xfrm>
              <a:off x="1193" y="1936"/>
              <a:ext cx="3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S-LFC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0" name="Rectangle 33"/>
            <p:cNvSpPr>
              <a:spLocks noChangeArrowheads="1"/>
            </p:cNvSpPr>
            <p:nvPr/>
          </p:nvSpPr>
          <p:spPr bwMode="auto">
            <a:xfrm>
              <a:off x="1784" y="1877"/>
              <a:ext cx="180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 la coloración de baja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1" name="Rectangle 34"/>
            <p:cNvSpPr>
              <a:spLocks noChangeArrowheads="1"/>
            </p:cNvSpPr>
            <p:nvPr/>
          </p:nvSpPr>
          <p:spPr bwMode="auto">
            <a:xfrm>
              <a:off x="1913" y="2022"/>
              <a:ext cx="142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frecuencia en la señal de voz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2" name="Rectangle 35"/>
            <p:cNvSpPr>
              <a:spLocks noChangeArrowheads="1"/>
            </p:cNvSpPr>
            <p:nvPr/>
          </p:nvSpPr>
          <p:spPr bwMode="auto">
            <a:xfrm>
              <a:off x="3789" y="1867"/>
              <a:ext cx="10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dirty="0">
                  <a:solidFill>
                    <a:srgbClr val="000000"/>
                  </a:solidFill>
                  <a:latin typeface="Calibri" panose="020F0502020204030204" pitchFamily="34" charset="0"/>
                </a:rPr>
                <a:t>amortiguado, sordo, </a:t>
              </a:r>
              <a:r>
                <a:rPr lang="es-ES_tradnl" altLang="es-ES_tradnl" sz="15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/>
              </a:r>
              <a:br>
                <a:rPr lang="es-ES_tradnl" altLang="es-ES_tradnl" sz="15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es-ES_tradnl" altLang="es-ES_tradnl" sz="15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apagado</a:t>
              </a:r>
              <a:endParaRPr lang="es-ES_tradnl" altLang="es-ES_tradnl" dirty="0">
                <a:solidFill>
                  <a:schemeClr val="tx1"/>
                </a:solidFill>
              </a:endParaRPr>
            </a:p>
          </p:txBody>
        </p:sp>
        <p:sp>
          <p:nvSpPr>
            <p:cNvPr id="15393" name="Rectangle 36"/>
            <p:cNvSpPr>
              <a:spLocks noChangeArrowheads="1"/>
            </p:cNvSpPr>
            <p:nvPr/>
          </p:nvSpPr>
          <p:spPr bwMode="auto">
            <a:xfrm>
              <a:off x="3038" y="3230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Descripción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4" name="Rectangle 37"/>
            <p:cNvSpPr>
              <a:spLocks noChangeArrowheads="1"/>
            </p:cNvSpPr>
            <p:nvPr/>
          </p:nvSpPr>
          <p:spPr bwMode="auto">
            <a:xfrm>
              <a:off x="1185" y="3473"/>
              <a:ext cx="34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LOUD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5" name="Rectangle 38"/>
            <p:cNvSpPr>
              <a:spLocks noChangeArrowheads="1"/>
            </p:cNvSpPr>
            <p:nvPr/>
          </p:nvSpPr>
          <p:spPr bwMode="auto">
            <a:xfrm>
              <a:off x="1193" y="3787"/>
              <a:ext cx="3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OVRL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6" name="Rectangle 39"/>
            <p:cNvSpPr>
              <a:spLocks noChangeArrowheads="1"/>
            </p:cNvSpPr>
            <p:nvPr/>
          </p:nvSpPr>
          <p:spPr bwMode="auto">
            <a:xfrm>
              <a:off x="1906" y="3473"/>
              <a:ext cx="259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Sonoridad global de la señal de voz + ruido de fondo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7" name="Rectangle 40"/>
            <p:cNvSpPr>
              <a:spLocks noChangeArrowheads="1"/>
            </p:cNvSpPr>
            <p:nvPr/>
          </p:nvSpPr>
          <p:spPr bwMode="auto">
            <a:xfrm>
              <a:off x="1921" y="3787"/>
              <a:ext cx="242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Calidad global de la señal de voz + ruido de fondo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8" name="Rectangle 41"/>
            <p:cNvSpPr>
              <a:spLocks noChangeArrowheads="1"/>
            </p:cNvSpPr>
            <p:nvPr/>
          </p:nvSpPr>
          <p:spPr bwMode="auto">
            <a:xfrm>
              <a:off x="1169" y="2893"/>
              <a:ext cx="3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 b="1">
                  <a:solidFill>
                    <a:srgbClr val="000000"/>
                  </a:solidFill>
                  <a:latin typeface="Calibri" panose="020F0502020204030204" pitchFamily="34" charset="0"/>
                </a:rPr>
                <a:t>B-VAR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399" name="Rectangle 42"/>
            <p:cNvSpPr>
              <a:spLocks noChangeArrowheads="1"/>
            </p:cNvSpPr>
            <p:nvPr/>
          </p:nvSpPr>
          <p:spPr bwMode="auto">
            <a:xfrm>
              <a:off x="1842" y="2822"/>
              <a:ext cx="165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Degradación debida a la variación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0" name="Rectangle 43"/>
            <p:cNvSpPr>
              <a:spLocks noChangeArrowheads="1"/>
            </p:cNvSpPr>
            <p:nvPr/>
          </p:nvSpPr>
          <p:spPr bwMode="auto">
            <a:xfrm>
              <a:off x="2080" y="2979"/>
              <a:ext cx="9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500">
                  <a:solidFill>
                    <a:srgbClr val="000000"/>
                  </a:solidFill>
                  <a:latin typeface="Calibri" panose="020F0502020204030204" pitchFamily="34" charset="0"/>
                </a:rPr>
                <a:t>del ruido de fondo</a:t>
              </a: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1" name="Rectangle 44"/>
            <p:cNvSpPr>
              <a:spLocks noChangeArrowheads="1"/>
            </p:cNvSpPr>
            <p:nvPr/>
          </p:nvSpPr>
          <p:spPr bwMode="auto">
            <a:xfrm>
              <a:off x="3597" y="2832"/>
              <a:ext cx="134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s-ES_tradnl" altLang="es-ES_tradnl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balbuceante</a:t>
              </a:r>
              <a:r>
                <a:rPr lang="es-ES_tradnl" altLang="es-ES_tradnl" sz="15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intermitente, </a:t>
              </a:r>
              <a:endParaRPr lang="es-ES_tradnl" altLang="es-ES_tradnl" dirty="0">
                <a:solidFill>
                  <a:schemeClr val="tx1"/>
                </a:solidFill>
              </a:endParaRPr>
            </a:p>
          </p:txBody>
        </p:sp>
        <p:sp>
          <p:nvSpPr>
            <p:cNvPr id="11306" name="Rectangle 45"/>
            <p:cNvSpPr>
              <a:spLocks noChangeArrowheads="1"/>
            </p:cNvSpPr>
            <p:nvPr/>
          </p:nvSpPr>
          <p:spPr bwMode="auto">
            <a:xfrm>
              <a:off x="4036" y="2979"/>
              <a:ext cx="37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s-ES_tradnl" altLang="es-ES_tradnl" sz="145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variable</a:t>
              </a:r>
              <a:endParaRPr lang="es-ES_tradnl" altLang="es-ES_tradnl" sz="14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403" name="Rectangle 46"/>
            <p:cNvSpPr>
              <a:spLocks noChangeArrowheads="1"/>
            </p:cNvSpPr>
            <p:nvPr/>
          </p:nvSpPr>
          <p:spPr bwMode="auto">
            <a:xfrm>
              <a:off x="884" y="799"/>
              <a:ext cx="8" cy="1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4" name="Line 47"/>
            <p:cNvSpPr>
              <a:spLocks noChangeShapeType="1"/>
            </p:cNvSpPr>
            <p:nvPr/>
          </p:nvSpPr>
          <p:spPr bwMode="auto">
            <a:xfrm>
              <a:off x="892" y="799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5" name="Rectangle 48"/>
            <p:cNvSpPr>
              <a:spLocks noChangeArrowheads="1"/>
            </p:cNvSpPr>
            <p:nvPr/>
          </p:nvSpPr>
          <p:spPr bwMode="auto">
            <a:xfrm>
              <a:off x="892" y="799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6" name="Rectangle 49"/>
            <p:cNvSpPr>
              <a:spLocks noChangeArrowheads="1"/>
            </p:cNvSpPr>
            <p:nvPr/>
          </p:nvSpPr>
          <p:spPr bwMode="auto">
            <a:xfrm>
              <a:off x="4867" y="799"/>
              <a:ext cx="8" cy="1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7" name="Rectangle 50"/>
            <p:cNvSpPr>
              <a:spLocks noChangeArrowheads="1"/>
            </p:cNvSpPr>
            <p:nvPr/>
          </p:nvSpPr>
          <p:spPr bwMode="auto">
            <a:xfrm>
              <a:off x="1763" y="799"/>
              <a:ext cx="8" cy="1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8" name="Rectangle 51"/>
            <p:cNvSpPr>
              <a:spLocks noChangeArrowheads="1"/>
            </p:cNvSpPr>
            <p:nvPr/>
          </p:nvSpPr>
          <p:spPr bwMode="auto">
            <a:xfrm>
              <a:off x="3584" y="799"/>
              <a:ext cx="8" cy="1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09" name="Line 52"/>
            <p:cNvSpPr>
              <a:spLocks noChangeShapeType="1"/>
            </p:cNvSpPr>
            <p:nvPr/>
          </p:nvSpPr>
          <p:spPr bwMode="auto">
            <a:xfrm>
              <a:off x="892" y="1050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0" name="Rectangle 53"/>
            <p:cNvSpPr>
              <a:spLocks noChangeArrowheads="1"/>
            </p:cNvSpPr>
            <p:nvPr/>
          </p:nvSpPr>
          <p:spPr bwMode="auto">
            <a:xfrm>
              <a:off x="892" y="1050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11" name="Line 54"/>
            <p:cNvSpPr>
              <a:spLocks noChangeShapeType="1"/>
            </p:cNvSpPr>
            <p:nvPr/>
          </p:nvSpPr>
          <p:spPr bwMode="auto">
            <a:xfrm>
              <a:off x="892" y="1207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2" name="Rectangle 55"/>
            <p:cNvSpPr>
              <a:spLocks noChangeArrowheads="1"/>
            </p:cNvSpPr>
            <p:nvPr/>
          </p:nvSpPr>
          <p:spPr bwMode="auto">
            <a:xfrm>
              <a:off x="892" y="1207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13" name="Line 56"/>
            <p:cNvSpPr>
              <a:spLocks noChangeShapeType="1"/>
            </p:cNvSpPr>
            <p:nvPr/>
          </p:nvSpPr>
          <p:spPr bwMode="auto">
            <a:xfrm>
              <a:off x="892" y="1222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4" name="Rectangle 57"/>
            <p:cNvSpPr>
              <a:spLocks noChangeArrowheads="1"/>
            </p:cNvSpPr>
            <p:nvPr/>
          </p:nvSpPr>
          <p:spPr bwMode="auto">
            <a:xfrm>
              <a:off x="892" y="1222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15" name="Line 58"/>
            <p:cNvSpPr>
              <a:spLocks noChangeShapeType="1"/>
            </p:cNvSpPr>
            <p:nvPr/>
          </p:nvSpPr>
          <p:spPr bwMode="auto">
            <a:xfrm>
              <a:off x="1763" y="1058"/>
              <a:ext cx="0" cy="1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6" name="Rectangle 59"/>
            <p:cNvSpPr>
              <a:spLocks noChangeArrowheads="1"/>
            </p:cNvSpPr>
            <p:nvPr/>
          </p:nvSpPr>
          <p:spPr bwMode="auto">
            <a:xfrm>
              <a:off x="1763" y="1058"/>
              <a:ext cx="8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18" name="Rectangle 61"/>
            <p:cNvSpPr>
              <a:spLocks noChangeArrowheads="1"/>
            </p:cNvSpPr>
            <p:nvPr/>
          </p:nvSpPr>
          <p:spPr bwMode="auto">
            <a:xfrm>
              <a:off x="3584" y="1058"/>
              <a:ext cx="8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19" name="Line 62"/>
            <p:cNvSpPr>
              <a:spLocks noChangeShapeType="1"/>
            </p:cNvSpPr>
            <p:nvPr/>
          </p:nvSpPr>
          <p:spPr bwMode="auto">
            <a:xfrm>
              <a:off x="892" y="1536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0" name="Rectangle 63"/>
            <p:cNvSpPr>
              <a:spLocks noChangeArrowheads="1"/>
            </p:cNvSpPr>
            <p:nvPr/>
          </p:nvSpPr>
          <p:spPr bwMode="auto">
            <a:xfrm>
              <a:off x="892" y="1536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21" name="Line 64"/>
            <p:cNvSpPr>
              <a:spLocks noChangeShapeType="1"/>
            </p:cNvSpPr>
            <p:nvPr/>
          </p:nvSpPr>
          <p:spPr bwMode="auto">
            <a:xfrm>
              <a:off x="892" y="1850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2" name="Rectangle 65"/>
            <p:cNvSpPr>
              <a:spLocks noChangeArrowheads="1"/>
            </p:cNvSpPr>
            <p:nvPr/>
          </p:nvSpPr>
          <p:spPr bwMode="auto">
            <a:xfrm>
              <a:off x="892" y="1850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23" name="Line 66"/>
            <p:cNvSpPr>
              <a:spLocks noChangeShapeType="1"/>
            </p:cNvSpPr>
            <p:nvPr/>
          </p:nvSpPr>
          <p:spPr bwMode="auto">
            <a:xfrm>
              <a:off x="892" y="2163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4" name="Rectangle 67"/>
            <p:cNvSpPr>
              <a:spLocks noChangeArrowheads="1"/>
            </p:cNvSpPr>
            <p:nvPr/>
          </p:nvSpPr>
          <p:spPr bwMode="auto">
            <a:xfrm>
              <a:off x="892" y="2163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25" name="Line 68"/>
            <p:cNvSpPr>
              <a:spLocks noChangeShapeType="1"/>
            </p:cNvSpPr>
            <p:nvPr/>
          </p:nvSpPr>
          <p:spPr bwMode="auto">
            <a:xfrm>
              <a:off x="892" y="2477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6" name="Rectangle 69"/>
            <p:cNvSpPr>
              <a:spLocks noChangeArrowheads="1"/>
            </p:cNvSpPr>
            <p:nvPr/>
          </p:nvSpPr>
          <p:spPr bwMode="auto">
            <a:xfrm>
              <a:off x="892" y="2477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27" name="Line 70"/>
            <p:cNvSpPr>
              <a:spLocks noChangeShapeType="1"/>
            </p:cNvSpPr>
            <p:nvPr/>
          </p:nvSpPr>
          <p:spPr bwMode="auto">
            <a:xfrm>
              <a:off x="892" y="2493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8" name="Rectangle 71"/>
            <p:cNvSpPr>
              <a:spLocks noChangeArrowheads="1"/>
            </p:cNvSpPr>
            <p:nvPr/>
          </p:nvSpPr>
          <p:spPr bwMode="auto">
            <a:xfrm>
              <a:off x="892" y="2493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29" name="Line 72"/>
            <p:cNvSpPr>
              <a:spLocks noChangeShapeType="1"/>
            </p:cNvSpPr>
            <p:nvPr/>
          </p:nvSpPr>
          <p:spPr bwMode="auto">
            <a:xfrm>
              <a:off x="1763" y="1230"/>
              <a:ext cx="0" cy="12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0" name="Rectangle 73"/>
            <p:cNvSpPr>
              <a:spLocks noChangeArrowheads="1"/>
            </p:cNvSpPr>
            <p:nvPr/>
          </p:nvSpPr>
          <p:spPr bwMode="auto">
            <a:xfrm>
              <a:off x="1763" y="1230"/>
              <a:ext cx="8" cy="124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31" name="Line 74"/>
            <p:cNvSpPr>
              <a:spLocks noChangeShapeType="1"/>
            </p:cNvSpPr>
            <p:nvPr/>
          </p:nvSpPr>
          <p:spPr bwMode="auto">
            <a:xfrm>
              <a:off x="3584" y="1230"/>
              <a:ext cx="0" cy="12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2" name="Rectangle 75"/>
            <p:cNvSpPr>
              <a:spLocks noChangeArrowheads="1"/>
            </p:cNvSpPr>
            <p:nvPr/>
          </p:nvSpPr>
          <p:spPr bwMode="auto">
            <a:xfrm>
              <a:off x="3584" y="1230"/>
              <a:ext cx="8" cy="124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33" name="Line 76"/>
            <p:cNvSpPr>
              <a:spLocks noChangeShapeType="1"/>
            </p:cNvSpPr>
            <p:nvPr/>
          </p:nvSpPr>
          <p:spPr bwMode="auto">
            <a:xfrm>
              <a:off x="892" y="2807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4" name="Rectangle 77"/>
            <p:cNvSpPr>
              <a:spLocks noChangeArrowheads="1"/>
            </p:cNvSpPr>
            <p:nvPr/>
          </p:nvSpPr>
          <p:spPr bwMode="auto">
            <a:xfrm>
              <a:off x="892" y="2807"/>
              <a:ext cx="398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35" name="Line 78"/>
            <p:cNvSpPr>
              <a:spLocks noChangeShapeType="1"/>
            </p:cNvSpPr>
            <p:nvPr/>
          </p:nvSpPr>
          <p:spPr bwMode="auto">
            <a:xfrm>
              <a:off x="884" y="799"/>
              <a:ext cx="0" cy="2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6" name="Rectangle 79"/>
            <p:cNvSpPr>
              <a:spLocks noChangeArrowheads="1"/>
            </p:cNvSpPr>
            <p:nvPr/>
          </p:nvSpPr>
          <p:spPr bwMode="auto">
            <a:xfrm>
              <a:off x="884" y="799"/>
              <a:ext cx="8" cy="2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37" name="Line 80"/>
            <p:cNvSpPr>
              <a:spLocks noChangeShapeType="1"/>
            </p:cNvSpPr>
            <p:nvPr/>
          </p:nvSpPr>
          <p:spPr bwMode="auto">
            <a:xfrm>
              <a:off x="1763" y="2501"/>
              <a:ext cx="0" cy="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8" name="Rectangle 81"/>
            <p:cNvSpPr>
              <a:spLocks noChangeArrowheads="1"/>
            </p:cNvSpPr>
            <p:nvPr/>
          </p:nvSpPr>
          <p:spPr bwMode="auto">
            <a:xfrm>
              <a:off x="1763" y="2501"/>
              <a:ext cx="8" cy="62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39" name="Line 82"/>
            <p:cNvSpPr>
              <a:spLocks noChangeShapeType="1"/>
            </p:cNvSpPr>
            <p:nvPr/>
          </p:nvSpPr>
          <p:spPr bwMode="auto">
            <a:xfrm>
              <a:off x="3588" y="2501"/>
              <a:ext cx="0" cy="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0" name="Rectangle 83"/>
            <p:cNvSpPr>
              <a:spLocks noChangeArrowheads="1"/>
            </p:cNvSpPr>
            <p:nvPr/>
          </p:nvSpPr>
          <p:spPr bwMode="auto">
            <a:xfrm>
              <a:off x="3584" y="2501"/>
              <a:ext cx="8" cy="62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41" name="Line 84"/>
            <p:cNvSpPr>
              <a:spLocks noChangeShapeType="1"/>
            </p:cNvSpPr>
            <p:nvPr/>
          </p:nvSpPr>
          <p:spPr bwMode="auto">
            <a:xfrm>
              <a:off x="892" y="3120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2" name="Rectangle 85"/>
            <p:cNvSpPr>
              <a:spLocks noChangeArrowheads="1"/>
            </p:cNvSpPr>
            <p:nvPr/>
          </p:nvSpPr>
          <p:spPr bwMode="auto">
            <a:xfrm>
              <a:off x="892" y="3120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43" name="Line 86"/>
            <p:cNvSpPr>
              <a:spLocks noChangeShapeType="1"/>
            </p:cNvSpPr>
            <p:nvPr/>
          </p:nvSpPr>
          <p:spPr bwMode="auto">
            <a:xfrm>
              <a:off x="4867" y="807"/>
              <a:ext cx="0" cy="2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4" name="Rectangle 87"/>
            <p:cNvSpPr>
              <a:spLocks noChangeArrowheads="1"/>
            </p:cNvSpPr>
            <p:nvPr/>
          </p:nvSpPr>
          <p:spPr bwMode="auto">
            <a:xfrm>
              <a:off x="4867" y="807"/>
              <a:ext cx="8" cy="2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45" name="Line 88"/>
            <p:cNvSpPr>
              <a:spLocks noChangeShapeType="1"/>
            </p:cNvSpPr>
            <p:nvPr/>
          </p:nvSpPr>
          <p:spPr bwMode="auto">
            <a:xfrm>
              <a:off x="884" y="3128"/>
              <a:ext cx="0" cy="8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6" name="Rectangle 89"/>
            <p:cNvSpPr>
              <a:spLocks noChangeArrowheads="1"/>
            </p:cNvSpPr>
            <p:nvPr/>
          </p:nvSpPr>
          <p:spPr bwMode="auto">
            <a:xfrm>
              <a:off x="884" y="3128"/>
              <a:ext cx="8" cy="8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47" name="Line 90"/>
            <p:cNvSpPr>
              <a:spLocks noChangeShapeType="1"/>
            </p:cNvSpPr>
            <p:nvPr/>
          </p:nvSpPr>
          <p:spPr bwMode="auto">
            <a:xfrm>
              <a:off x="1763" y="3128"/>
              <a:ext cx="0" cy="8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8" name="Rectangle 91"/>
            <p:cNvSpPr>
              <a:spLocks noChangeArrowheads="1"/>
            </p:cNvSpPr>
            <p:nvPr/>
          </p:nvSpPr>
          <p:spPr bwMode="auto">
            <a:xfrm>
              <a:off x="1763" y="3128"/>
              <a:ext cx="8" cy="8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49" name="Line 92"/>
            <p:cNvSpPr>
              <a:spLocks noChangeShapeType="1"/>
            </p:cNvSpPr>
            <p:nvPr/>
          </p:nvSpPr>
          <p:spPr bwMode="auto">
            <a:xfrm>
              <a:off x="892" y="3214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0" name="Rectangle 93"/>
            <p:cNvSpPr>
              <a:spLocks noChangeArrowheads="1"/>
            </p:cNvSpPr>
            <p:nvPr/>
          </p:nvSpPr>
          <p:spPr bwMode="auto">
            <a:xfrm>
              <a:off x="892" y="3214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51" name="Line 94"/>
            <p:cNvSpPr>
              <a:spLocks noChangeShapeType="1"/>
            </p:cNvSpPr>
            <p:nvPr/>
          </p:nvSpPr>
          <p:spPr bwMode="auto">
            <a:xfrm>
              <a:off x="4867" y="3128"/>
              <a:ext cx="0" cy="8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2" name="Rectangle 95"/>
            <p:cNvSpPr>
              <a:spLocks noChangeArrowheads="1"/>
            </p:cNvSpPr>
            <p:nvPr/>
          </p:nvSpPr>
          <p:spPr bwMode="auto">
            <a:xfrm>
              <a:off x="4867" y="3128"/>
              <a:ext cx="8" cy="8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53" name="Line 96"/>
            <p:cNvSpPr>
              <a:spLocks noChangeShapeType="1"/>
            </p:cNvSpPr>
            <p:nvPr/>
          </p:nvSpPr>
          <p:spPr bwMode="auto">
            <a:xfrm>
              <a:off x="892" y="3371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4" name="Rectangle 97"/>
            <p:cNvSpPr>
              <a:spLocks noChangeArrowheads="1"/>
            </p:cNvSpPr>
            <p:nvPr/>
          </p:nvSpPr>
          <p:spPr bwMode="auto">
            <a:xfrm>
              <a:off x="892" y="3371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55" name="Line 98"/>
            <p:cNvSpPr>
              <a:spLocks noChangeShapeType="1"/>
            </p:cNvSpPr>
            <p:nvPr/>
          </p:nvSpPr>
          <p:spPr bwMode="auto">
            <a:xfrm>
              <a:off x="892" y="3387"/>
              <a:ext cx="3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6" name="Rectangle 99"/>
            <p:cNvSpPr>
              <a:spLocks noChangeArrowheads="1"/>
            </p:cNvSpPr>
            <p:nvPr/>
          </p:nvSpPr>
          <p:spPr bwMode="auto">
            <a:xfrm>
              <a:off x="892" y="3387"/>
              <a:ext cx="397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57" name="Line 100"/>
            <p:cNvSpPr>
              <a:spLocks noChangeShapeType="1"/>
            </p:cNvSpPr>
            <p:nvPr/>
          </p:nvSpPr>
          <p:spPr bwMode="auto">
            <a:xfrm>
              <a:off x="1763" y="3222"/>
              <a:ext cx="0" cy="1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8" name="Rectangle 101"/>
            <p:cNvSpPr>
              <a:spLocks noChangeArrowheads="1"/>
            </p:cNvSpPr>
            <p:nvPr/>
          </p:nvSpPr>
          <p:spPr bwMode="auto">
            <a:xfrm>
              <a:off x="1763" y="3222"/>
              <a:ext cx="8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59" name="Line 102"/>
            <p:cNvSpPr>
              <a:spLocks noChangeShapeType="1"/>
            </p:cNvSpPr>
            <p:nvPr/>
          </p:nvSpPr>
          <p:spPr bwMode="auto">
            <a:xfrm>
              <a:off x="892" y="3700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0" name="Rectangle 103"/>
            <p:cNvSpPr>
              <a:spLocks noChangeArrowheads="1"/>
            </p:cNvSpPr>
            <p:nvPr/>
          </p:nvSpPr>
          <p:spPr bwMode="auto">
            <a:xfrm>
              <a:off x="892" y="3700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61" name="Line 104"/>
            <p:cNvSpPr>
              <a:spLocks noChangeShapeType="1"/>
            </p:cNvSpPr>
            <p:nvPr/>
          </p:nvSpPr>
          <p:spPr bwMode="auto">
            <a:xfrm>
              <a:off x="884" y="3214"/>
              <a:ext cx="0" cy="8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2" name="Rectangle 105"/>
            <p:cNvSpPr>
              <a:spLocks noChangeArrowheads="1"/>
            </p:cNvSpPr>
            <p:nvPr/>
          </p:nvSpPr>
          <p:spPr bwMode="auto">
            <a:xfrm>
              <a:off x="884" y="3214"/>
              <a:ext cx="8" cy="8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63" name="Line 106"/>
            <p:cNvSpPr>
              <a:spLocks noChangeShapeType="1"/>
            </p:cNvSpPr>
            <p:nvPr/>
          </p:nvSpPr>
          <p:spPr bwMode="auto">
            <a:xfrm>
              <a:off x="1763" y="3395"/>
              <a:ext cx="0" cy="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4" name="Rectangle 107"/>
            <p:cNvSpPr>
              <a:spLocks noChangeArrowheads="1"/>
            </p:cNvSpPr>
            <p:nvPr/>
          </p:nvSpPr>
          <p:spPr bwMode="auto">
            <a:xfrm>
              <a:off x="1763" y="3395"/>
              <a:ext cx="8" cy="62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65" name="Line 108"/>
            <p:cNvSpPr>
              <a:spLocks noChangeShapeType="1"/>
            </p:cNvSpPr>
            <p:nvPr/>
          </p:nvSpPr>
          <p:spPr bwMode="auto">
            <a:xfrm>
              <a:off x="3584" y="3128"/>
              <a:ext cx="0" cy="8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6" name="Rectangle 109"/>
            <p:cNvSpPr>
              <a:spLocks noChangeArrowheads="1"/>
            </p:cNvSpPr>
            <p:nvPr/>
          </p:nvSpPr>
          <p:spPr bwMode="auto">
            <a:xfrm>
              <a:off x="3584" y="3128"/>
              <a:ext cx="8" cy="8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67" name="Line 110"/>
            <p:cNvSpPr>
              <a:spLocks noChangeShapeType="1"/>
            </p:cNvSpPr>
            <p:nvPr/>
          </p:nvSpPr>
          <p:spPr bwMode="auto">
            <a:xfrm>
              <a:off x="892" y="4014"/>
              <a:ext cx="39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8" name="Rectangle 111"/>
            <p:cNvSpPr>
              <a:spLocks noChangeArrowheads="1"/>
            </p:cNvSpPr>
            <p:nvPr/>
          </p:nvSpPr>
          <p:spPr bwMode="auto">
            <a:xfrm>
              <a:off x="892" y="4014"/>
              <a:ext cx="398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69" name="Line 112"/>
            <p:cNvSpPr>
              <a:spLocks noChangeShapeType="1"/>
            </p:cNvSpPr>
            <p:nvPr/>
          </p:nvSpPr>
          <p:spPr bwMode="auto">
            <a:xfrm>
              <a:off x="4867" y="3222"/>
              <a:ext cx="0" cy="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0" name="Rectangle 113"/>
            <p:cNvSpPr>
              <a:spLocks noChangeArrowheads="1"/>
            </p:cNvSpPr>
            <p:nvPr/>
          </p:nvSpPr>
          <p:spPr bwMode="auto">
            <a:xfrm>
              <a:off x="4867" y="3222"/>
              <a:ext cx="8" cy="8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71" name="Line 114"/>
            <p:cNvSpPr>
              <a:spLocks noChangeShapeType="1"/>
            </p:cNvSpPr>
            <p:nvPr/>
          </p:nvSpPr>
          <p:spPr bwMode="auto">
            <a:xfrm>
              <a:off x="884" y="402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2" name="Rectangle 115"/>
            <p:cNvSpPr>
              <a:spLocks noChangeArrowheads="1"/>
            </p:cNvSpPr>
            <p:nvPr/>
          </p:nvSpPr>
          <p:spPr bwMode="auto">
            <a:xfrm>
              <a:off x="884" y="4022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73" name="Line 116"/>
            <p:cNvSpPr>
              <a:spLocks noChangeShapeType="1"/>
            </p:cNvSpPr>
            <p:nvPr/>
          </p:nvSpPr>
          <p:spPr bwMode="auto">
            <a:xfrm>
              <a:off x="1763" y="402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4" name="Rectangle 117"/>
            <p:cNvSpPr>
              <a:spLocks noChangeArrowheads="1"/>
            </p:cNvSpPr>
            <p:nvPr/>
          </p:nvSpPr>
          <p:spPr bwMode="auto">
            <a:xfrm>
              <a:off x="1763" y="4022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75" name="Line 118"/>
            <p:cNvSpPr>
              <a:spLocks noChangeShapeType="1"/>
            </p:cNvSpPr>
            <p:nvPr/>
          </p:nvSpPr>
          <p:spPr bwMode="auto">
            <a:xfrm>
              <a:off x="3584" y="402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6" name="Rectangle 119"/>
            <p:cNvSpPr>
              <a:spLocks noChangeArrowheads="1"/>
            </p:cNvSpPr>
            <p:nvPr/>
          </p:nvSpPr>
          <p:spPr bwMode="auto">
            <a:xfrm>
              <a:off x="3584" y="4022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77" name="Line 120"/>
            <p:cNvSpPr>
              <a:spLocks noChangeShapeType="1"/>
            </p:cNvSpPr>
            <p:nvPr/>
          </p:nvSpPr>
          <p:spPr bwMode="auto">
            <a:xfrm>
              <a:off x="4867" y="402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8" name="Rectangle 121"/>
            <p:cNvSpPr>
              <a:spLocks noChangeArrowheads="1"/>
            </p:cNvSpPr>
            <p:nvPr/>
          </p:nvSpPr>
          <p:spPr bwMode="auto">
            <a:xfrm>
              <a:off x="4867" y="4022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79" name="Line 122"/>
            <p:cNvSpPr>
              <a:spLocks noChangeShapeType="1"/>
            </p:cNvSpPr>
            <p:nvPr/>
          </p:nvSpPr>
          <p:spPr bwMode="auto">
            <a:xfrm>
              <a:off x="4875" y="79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0" name="Rectangle 123"/>
            <p:cNvSpPr>
              <a:spLocks noChangeArrowheads="1"/>
            </p:cNvSpPr>
            <p:nvPr/>
          </p:nvSpPr>
          <p:spPr bwMode="auto">
            <a:xfrm>
              <a:off x="4875" y="799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81" name="Line 124"/>
            <p:cNvSpPr>
              <a:spLocks noChangeShapeType="1"/>
            </p:cNvSpPr>
            <p:nvPr/>
          </p:nvSpPr>
          <p:spPr bwMode="auto">
            <a:xfrm>
              <a:off x="4875" y="105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2" name="Rectangle 125"/>
            <p:cNvSpPr>
              <a:spLocks noChangeArrowheads="1"/>
            </p:cNvSpPr>
            <p:nvPr/>
          </p:nvSpPr>
          <p:spPr bwMode="auto">
            <a:xfrm>
              <a:off x="4875" y="105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83" name="Line 126"/>
            <p:cNvSpPr>
              <a:spLocks noChangeShapeType="1"/>
            </p:cNvSpPr>
            <p:nvPr/>
          </p:nvSpPr>
          <p:spPr bwMode="auto">
            <a:xfrm>
              <a:off x="4875" y="1215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4" name="Rectangle 127"/>
            <p:cNvSpPr>
              <a:spLocks noChangeArrowheads="1"/>
            </p:cNvSpPr>
            <p:nvPr/>
          </p:nvSpPr>
          <p:spPr bwMode="auto">
            <a:xfrm>
              <a:off x="4875" y="1215"/>
              <a:ext cx="8" cy="7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85" name="Line 128"/>
            <p:cNvSpPr>
              <a:spLocks noChangeShapeType="1"/>
            </p:cNvSpPr>
            <p:nvPr/>
          </p:nvSpPr>
          <p:spPr bwMode="auto">
            <a:xfrm>
              <a:off x="4875" y="137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6" name="Rectangle 129"/>
            <p:cNvSpPr>
              <a:spLocks noChangeArrowheads="1"/>
            </p:cNvSpPr>
            <p:nvPr/>
          </p:nvSpPr>
          <p:spPr bwMode="auto">
            <a:xfrm>
              <a:off x="4875" y="1379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87" name="Line 130"/>
            <p:cNvSpPr>
              <a:spLocks noChangeShapeType="1"/>
            </p:cNvSpPr>
            <p:nvPr/>
          </p:nvSpPr>
          <p:spPr bwMode="auto">
            <a:xfrm>
              <a:off x="4875" y="1536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8" name="Rectangle 131"/>
            <p:cNvSpPr>
              <a:spLocks noChangeArrowheads="1"/>
            </p:cNvSpPr>
            <p:nvPr/>
          </p:nvSpPr>
          <p:spPr bwMode="auto">
            <a:xfrm>
              <a:off x="4875" y="1536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89" name="Line 132"/>
            <p:cNvSpPr>
              <a:spLocks noChangeShapeType="1"/>
            </p:cNvSpPr>
            <p:nvPr/>
          </p:nvSpPr>
          <p:spPr bwMode="auto">
            <a:xfrm>
              <a:off x="4875" y="169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90" name="Rectangle 133"/>
            <p:cNvSpPr>
              <a:spLocks noChangeArrowheads="1"/>
            </p:cNvSpPr>
            <p:nvPr/>
          </p:nvSpPr>
          <p:spPr bwMode="auto">
            <a:xfrm>
              <a:off x="4875" y="1693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91" name="Line 134"/>
            <p:cNvSpPr>
              <a:spLocks noChangeShapeType="1"/>
            </p:cNvSpPr>
            <p:nvPr/>
          </p:nvSpPr>
          <p:spPr bwMode="auto">
            <a:xfrm>
              <a:off x="4875" y="185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92" name="Rectangle 135"/>
            <p:cNvSpPr>
              <a:spLocks noChangeArrowheads="1"/>
            </p:cNvSpPr>
            <p:nvPr/>
          </p:nvSpPr>
          <p:spPr bwMode="auto">
            <a:xfrm>
              <a:off x="4875" y="185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93" name="Line 136"/>
            <p:cNvSpPr>
              <a:spLocks noChangeShapeType="1"/>
            </p:cNvSpPr>
            <p:nvPr/>
          </p:nvSpPr>
          <p:spPr bwMode="auto">
            <a:xfrm>
              <a:off x="4875" y="200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94" name="Rectangle 137"/>
            <p:cNvSpPr>
              <a:spLocks noChangeArrowheads="1"/>
            </p:cNvSpPr>
            <p:nvPr/>
          </p:nvSpPr>
          <p:spPr bwMode="auto">
            <a:xfrm>
              <a:off x="4875" y="2007"/>
              <a:ext cx="8" cy="7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95" name="Line 138"/>
            <p:cNvSpPr>
              <a:spLocks noChangeShapeType="1"/>
            </p:cNvSpPr>
            <p:nvPr/>
          </p:nvSpPr>
          <p:spPr bwMode="auto">
            <a:xfrm>
              <a:off x="4875" y="21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96" name="Rectangle 139"/>
            <p:cNvSpPr>
              <a:spLocks noChangeArrowheads="1"/>
            </p:cNvSpPr>
            <p:nvPr/>
          </p:nvSpPr>
          <p:spPr bwMode="auto">
            <a:xfrm>
              <a:off x="4875" y="2163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97" name="Line 140"/>
            <p:cNvSpPr>
              <a:spLocks noChangeShapeType="1"/>
            </p:cNvSpPr>
            <p:nvPr/>
          </p:nvSpPr>
          <p:spPr bwMode="auto">
            <a:xfrm>
              <a:off x="4875" y="232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98" name="Rectangle 141"/>
            <p:cNvSpPr>
              <a:spLocks noChangeArrowheads="1"/>
            </p:cNvSpPr>
            <p:nvPr/>
          </p:nvSpPr>
          <p:spPr bwMode="auto">
            <a:xfrm>
              <a:off x="4875" y="232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499" name="Line 142"/>
            <p:cNvSpPr>
              <a:spLocks noChangeShapeType="1"/>
            </p:cNvSpPr>
            <p:nvPr/>
          </p:nvSpPr>
          <p:spPr bwMode="auto">
            <a:xfrm>
              <a:off x="4875" y="2485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00" name="Rectangle 143"/>
            <p:cNvSpPr>
              <a:spLocks noChangeArrowheads="1"/>
            </p:cNvSpPr>
            <p:nvPr/>
          </p:nvSpPr>
          <p:spPr bwMode="auto">
            <a:xfrm>
              <a:off x="4875" y="2485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01" name="Line 144"/>
            <p:cNvSpPr>
              <a:spLocks noChangeShapeType="1"/>
            </p:cNvSpPr>
            <p:nvPr/>
          </p:nvSpPr>
          <p:spPr bwMode="auto">
            <a:xfrm>
              <a:off x="4875" y="265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02" name="Rectangle 145"/>
            <p:cNvSpPr>
              <a:spLocks noChangeArrowheads="1"/>
            </p:cNvSpPr>
            <p:nvPr/>
          </p:nvSpPr>
          <p:spPr bwMode="auto">
            <a:xfrm>
              <a:off x="4875" y="265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03" name="Line 146"/>
            <p:cNvSpPr>
              <a:spLocks noChangeShapeType="1"/>
            </p:cNvSpPr>
            <p:nvPr/>
          </p:nvSpPr>
          <p:spPr bwMode="auto">
            <a:xfrm>
              <a:off x="4875" y="280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04" name="Rectangle 147"/>
            <p:cNvSpPr>
              <a:spLocks noChangeArrowheads="1"/>
            </p:cNvSpPr>
            <p:nvPr/>
          </p:nvSpPr>
          <p:spPr bwMode="auto">
            <a:xfrm>
              <a:off x="4875" y="2807"/>
              <a:ext cx="8" cy="7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05" name="Line 148"/>
            <p:cNvSpPr>
              <a:spLocks noChangeShapeType="1"/>
            </p:cNvSpPr>
            <p:nvPr/>
          </p:nvSpPr>
          <p:spPr bwMode="auto">
            <a:xfrm>
              <a:off x="4875" y="29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06" name="Rectangle 149"/>
            <p:cNvSpPr>
              <a:spLocks noChangeArrowheads="1"/>
            </p:cNvSpPr>
            <p:nvPr/>
          </p:nvSpPr>
          <p:spPr bwMode="auto">
            <a:xfrm>
              <a:off x="4875" y="2963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07" name="Line 150"/>
            <p:cNvSpPr>
              <a:spLocks noChangeShapeType="1"/>
            </p:cNvSpPr>
            <p:nvPr/>
          </p:nvSpPr>
          <p:spPr bwMode="auto">
            <a:xfrm>
              <a:off x="4875" y="312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08" name="Rectangle 151"/>
            <p:cNvSpPr>
              <a:spLocks noChangeArrowheads="1"/>
            </p:cNvSpPr>
            <p:nvPr/>
          </p:nvSpPr>
          <p:spPr bwMode="auto">
            <a:xfrm>
              <a:off x="4875" y="312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09" name="Line 152"/>
            <p:cNvSpPr>
              <a:spLocks noChangeShapeType="1"/>
            </p:cNvSpPr>
            <p:nvPr/>
          </p:nvSpPr>
          <p:spPr bwMode="auto">
            <a:xfrm>
              <a:off x="4875" y="321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0" name="Rectangle 153"/>
            <p:cNvSpPr>
              <a:spLocks noChangeArrowheads="1"/>
            </p:cNvSpPr>
            <p:nvPr/>
          </p:nvSpPr>
          <p:spPr bwMode="auto">
            <a:xfrm>
              <a:off x="4875" y="3214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11" name="Line 154"/>
            <p:cNvSpPr>
              <a:spLocks noChangeShapeType="1"/>
            </p:cNvSpPr>
            <p:nvPr/>
          </p:nvSpPr>
          <p:spPr bwMode="auto">
            <a:xfrm>
              <a:off x="4875" y="337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2" name="Rectangle 155"/>
            <p:cNvSpPr>
              <a:spLocks noChangeArrowheads="1"/>
            </p:cNvSpPr>
            <p:nvPr/>
          </p:nvSpPr>
          <p:spPr bwMode="auto">
            <a:xfrm>
              <a:off x="4875" y="3379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13" name="Line 156"/>
            <p:cNvSpPr>
              <a:spLocks noChangeShapeType="1"/>
            </p:cNvSpPr>
            <p:nvPr/>
          </p:nvSpPr>
          <p:spPr bwMode="auto">
            <a:xfrm>
              <a:off x="4875" y="354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4" name="Rectangle 157"/>
            <p:cNvSpPr>
              <a:spLocks noChangeArrowheads="1"/>
            </p:cNvSpPr>
            <p:nvPr/>
          </p:nvSpPr>
          <p:spPr bwMode="auto">
            <a:xfrm>
              <a:off x="4875" y="3544"/>
              <a:ext cx="8" cy="7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15" name="Line 158"/>
            <p:cNvSpPr>
              <a:spLocks noChangeShapeType="1"/>
            </p:cNvSpPr>
            <p:nvPr/>
          </p:nvSpPr>
          <p:spPr bwMode="auto">
            <a:xfrm>
              <a:off x="4875" y="370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6" name="Rectangle 159"/>
            <p:cNvSpPr>
              <a:spLocks noChangeArrowheads="1"/>
            </p:cNvSpPr>
            <p:nvPr/>
          </p:nvSpPr>
          <p:spPr bwMode="auto">
            <a:xfrm>
              <a:off x="4875" y="3700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17" name="Line 160"/>
            <p:cNvSpPr>
              <a:spLocks noChangeShapeType="1"/>
            </p:cNvSpPr>
            <p:nvPr/>
          </p:nvSpPr>
          <p:spPr bwMode="auto">
            <a:xfrm>
              <a:off x="4875" y="385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8" name="Rectangle 161"/>
            <p:cNvSpPr>
              <a:spLocks noChangeArrowheads="1"/>
            </p:cNvSpPr>
            <p:nvPr/>
          </p:nvSpPr>
          <p:spPr bwMode="auto">
            <a:xfrm>
              <a:off x="4875" y="3857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  <p:sp>
          <p:nvSpPr>
            <p:cNvPr id="15519" name="Line 162"/>
            <p:cNvSpPr>
              <a:spLocks noChangeShapeType="1"/>
            </p:cNvSpPr>
            <p:nvPr/>
          </p:nvSpPr>
          <p:spPr bwMode="auto">
            <a:xfrm>
              <a:off x="4875" y="401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0" name="Rectangle 163"/>
            <p:cNvSpPr>
              <a:spLocks noChangeArrowheads="1"/>
            </p:cNvSpPr>
            <p:nvPr/>
          </p:nvSpPr>
          <p:spPr bwMode="auto">
            <a:xfrm>
              <a:off x="4875" y="4014"/>
              <a:ext cx="8" cy="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SzPct val="75000"/>
                <a:buBlip>
                  <a:blip r:embed="rId2"/>
                </a:buBlip>
                <a:defRPr sz="3200">
                  <a:solidFill>
                    <a:schemeClr val="bg2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800">
                  <a:solidFill>
                    <a:schemeClr val="bg2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400">
                  <a:solidFill>
                    <a:schemeClr val="bg2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SzPct val="70000"/>
                <a:buFont typeface="ZapfDingbats BT" pitchFamily="18" charset="2"/>
                <a:buBlip>
                  <a:blip r:embed="rId3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60000"/>
                <a:buBlip>
                  <a:blip r:embed="rId2"/>
                </a:buBlip>
                <a:defRPr sz="2000">
                  <a:solidFill>
                    <a:schemeClr val="bg2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s-ES_tradnl" altLang="es-ES_tradnl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9624" y="6377919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7E126EB-6087-47BF-A132-486A556732F6}" type="slidenum">
              <a:rPr lang="en-GB" altLang="es-ES_tradnl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s-ES_tradnl" sz="1400" dirty="0" smtClean="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s-ES_tradnl" smtClean="0"/>
              <a:t>Programa de trabajo (4/8)</a:t>
            </a:r>
            <a:endParaRPr lang="en-GB" altLang="es-ES_tradnl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>
                <a:solidFill>
                  <a:srgbClr val="FF3300"/>
                </a:solidFill>
              </a:rPr>
              <a:t>Metodología</a:t>
            </a:r>
            <a:r>
              <a:rPr lang="en-GB" altLang="es-ES_tradnl" sz="1800" dirty="0" smtClean="0">
                <a:solidFill>
                  <a:srgbClr val="FF3300"/>
                </a:solidFill>
              </a:rPr>
              <a:t> de </a:t>
            </a:r>
            <a:r>
              <a:rPr lang="en-GB" altLang="es-ES_tradnl" sz="1800" dirty="0" err="1" smtClean="0">
                <a:solidFill>
                  <a:srgbClr val="FF3300"/>
                </a:solidFill>
              </a:rPr>
              <a:t>prueba</a:t>
            </a:r>
            <a:r>
              <a:rPr lang="en-GB" altLang="es-ES_tradnl" sz="1800" dirty="0" smtClean="0">
                <a:solidFill>
                  <a:srgbClr val="FF3300"/>
                </a:solidFill>
              </a:rPr>
              <a:t> para </a:t>
            </a:r>
            <a:r>
              <a:rPr lang="en-GB" altLang="es-ES_tradnl" sz="1800" dirty="0" err="1" smtClean="0">
                <a:solidFill>
                  <a:srgbClr val="FF3300"/>
                </a:solidFill>
              </a:rPr>
              <a:t>navegación</a:t>
            </a:r>
            <a:r>
              <a:rPr lang="en-GB" altLang="es-ES_tradnl" sz="1800" dirty="0" smtClean="0">
                <a:solidFill>
                  <a:srgbClr val="FF3300"/>
                </a:solidFill>
              </a:rPr>
              <a:t> web y </a:t>
            </a:r>
            <a:r>
              <a:rPr lang="en-GB" altLang="es-ES_tradnl" sz="1800" dirty="0" err="1" smtClean="0">
                <a:solidFill>
                  <a:srgbClr val="FF3300"/>
                </a:solidFill>
              </a:rPr>
              <a:t>aplicaciones</a:t>
            </a:r>
            <a:r>
              <a:rPr lang="en-GB" altLang="es-ES_tradnl" sz="1800" dirty="0" smtClean="0">
                <a:solidFill>
                  <a:srgbClr val="FF3300"/>
                </a:solidFill>
              </a:rPr>
              <a:t> </a:t>
            </a:r>
            <a:r>
              <a:rPr lang="en-GB" altLang="es-ES_tradnl" sz="1800" dirty="0" err="1" smtClean="0">
                <a:solidFill>
                  <a:srgbClr val="FF3300"/>
                </a:solidFill>
              </a:rPr>
              <a:t>basadas</a:t>
            </a:r>
            <a:r>
              <a:rPr lang="en-GB" altLang="es-ES_tradnl" sz="1800" dirty="0" smtClean="0">
                <a:solidFill>
                  <a:srgbClr val="FF3300"/>
                </a:solidFill>
              </a:rPr>
              <a:t> en </a:t>
            </a:r>
            <a:r>
              <a:rPr lang="en-GB" altLang="es-ES_tradnl" sz="1800" dirty="0" err="1" smtClean="0">
                <a:solidFill>
                  <a:srgbClr val="FF3300"/>
                </a:solidFill>
              </a:rPr>
              <a:t>navegador</a:t>
            </a:r>
            <a:endParaRPr lang="en-GB" altLang="es-ES_tradnl" sz="18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Evaluación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uso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subjetiva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servicios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interactivos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multimodales</a:t>
            </a:r>
            <a:r>
              <a:rPr lang="en-GB" altLang="es-ES_tradnl" sz="1800" dirty="0" smtClean="0"/>
              <a:t> o </a:t>
            </a:r>
            <a:r>
              <a:rPr lang="en-GB" altLang="es-ES_tradnl" sz="1800" dirty="0" err="1" smtClean="0"/>
              <a:t>vocales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smtClean="0"/>
              <a:t>La C.7/12 define planes de </a:t>
            </a:r>
            <a:r>
              <a:rPr lang="en-GB" altLang="es-ES_tradnl" sz="1800" dirty="0" err="1" smtClean="0"/>
              <a:t>prueba</a:t>
            </a:r>
            <a:r>
              <a:rPr lang="en-GB" altLang="es-ES_tradnl" sz="1800" dirty="0" smtClean="0"/>
              <a:t> para </a:t>
            </a:r>
            <a:r>
              <a:rPr lang="en-GB" altLang="es-ES_tradnl" sz="1800" dirty="0" err="1" smtClean="0"/>
              <a:t>codificadores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vocales</a:t>
            </a:r>
            <a:r>
              <a:rPr lang="en-GB" altLang="es-ES_tradnl" sz="1800" dirty="0" smtClean="0"/>
              <a:t> e </a:t>
            </a:r>
            <a:r>
              <a:rPr lang="en-GB" altLang="es-ES_tradnl" sz="1800" dirty="0" err="1" smtClean="0"/>
              <a:t>informa</a:t>
            </a:r>
            <a:r>
              <a:rPr lang="en-GB" altLang="es-ES_tradnl" sz="1800" dirty="0" smtClean="0"/>
              <a:t> de los </a:t>
            </a:r>
            <a:r>
              <a:rPr lang="en-GB" altLang="es-ES_tradnl" sz="1800" dirty="0" err="1" smtClean="0"/>
              <a:t>resultados</a:t>
            </a:r>
            <a:r>
              <a:rPr lang="en-GB" altLang="es-ES_tradnl" sz="1800" dirty="0" smtClean="0"/>
              <a:t> y </a:t>
            </a:r>
            <a:r>
              <a:rPr lang="en-GB" altLang="es-ES_tradnl" sz="1800" dirty="0" err="1" smtClean="0"/>
              <a:t>análisis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las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pruebas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Extensión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modelo</a:t>
            </a:r>
            <a:r>
              <a:rPr lang="en-GB" altLang="es-ES_tradnl" sz="1800" dirty="0" smtClean="0"/>
              <a:t> E para interfaces de </a:t>
            </a:r>
            <a:r>
              <a:rPr lang="en-GB" altLang="es-ES_tradnl" sz="1800" dirty="0" err="1" smtClean="0"/>
              <a:t>usuario</a:t>
            </a:r>
            <a:r>
              <a:rPr lang="en-GB" altLang="es-ES_tradnl" sz="1800" dirty="0" smtClean="0"/>
              <a:t> sin </a:t>
            </a:r>
            <a:r>
              <a:rPr lang="en-GB" altLang="es-ES_tradnl" sz="1800" dirty="0" err="1" smtClean="0"/>
              <a:t>microteléfono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Extensión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modelo</a:t>
            </a:r>
            <a:r>
              <a:rPr lang="en-GB" altLang="es-ES_tradnl" sz="1800" dirty="0" smtClean="0"/>
              <a:t> E para </a:t>
            </a:r>
            <a:r>
              <a:rPr lang="en-GB" altLang="es-ES_tradnl" sz="1800" dirty="0" err="1" smtClean="0"/>
              <a:t>dispositivos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procesamiento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señales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vocales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Actualización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modelo</a:t>
            </a:r>
            <a:r>
              <a:rPr lang="en-GB" altLang="es-ES_tradnl" sz="1800" dirty="0" smtClean="0"/>
              <a:t> E para </a:t>
            </a:r>
            <a:r>
              <a:rPr lang="en-GB" altLang="es-ES_tradnl" sz="1800" dirty="0" err="1" smtClean="0"/>
              <a:t>características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calidad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conversacional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Modelo</a:t>
            </a:r>
            <a:r>
              <a:rPr lang="en-GB" altLang="es-ES_tradnl" sz="1800" dirty="0" smtClean="0"/>
              <a:t> E de </a:t>
            </a:r>
            <a:r>
              <a:rPr lang="en-GB" altLang="es-ES_tradnl" sz="1800" dirty="0" err="1" smtClean="0"/>
              <a:t>banda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mixta</a:t>
            </a:r>
            <a:r>
              <a:rPr lang="en-GB" altLang="es-ES_tradnl" sz="1800" dirty="0" smtClean="0"/>
              <a:t> y </a:t>
            </a:r>
            <a:r>
              <a:rPr lang="en-GB" altLang="es-ES_tradnl" sz="1800" dirty="0" err="1" smtClean="0"/>
              <a:t>banda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más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que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ancha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Modelo</a:t>
            </a:r>
            <a:r>
              <a:rPr lang="en-GB" altLang="es-ES_tradnl" sz="1800" dirty="0" smtClean="0"/>
              <a:t> E de </a:t>
            </a:r>
            <a:r>
              <a:rPr lang="en-GB" altLang="es-ES_tradnl" sz="1800" dirty="0" err="1" smtClean="0"/>
              <a:t>supervisión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Estimador</a:t>
            </a:r>
            <a:r>
              <a:rPr lang="en-GB" altLang="es-ES_tradnl" sz="1800" dirty="0" smtClean="0"/>
              <a:t> de </a:t>
            </a:r>
            <a:r>
              <a:rPr lang="en-GB" altLang="es-ES_tradnl" sz="1800" dirty="0" err="1" smtClean="0"/>
              <a:t>calidad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operativa</a:t>
            </a:r>
            <a:endParaRPr lang="en-GB" altLang="es-ES_tradnl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Enfoques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perceptuales</a:t>
            </a:r>
            <a:r>
              <a:rPr lang="en-GB" altLang="es-ES_tradnl" sz="1800" dirty="0" smtClean="0"/>
              <a:t> para el </a:t>
            </a:r>
            <a:r>
              <a:rPr lang="en-GB" altLang="es-ES_tradnl" sz="1800" dirty="0" err="1" smtClean="0"/>
              <a:t>análisis</a:t>
            </a:r>
            <a:r>
              <a:rPr lang="en-GB" altLang="es-ES_tradnl" sz="1800" dirty="0" smtClean="0"/>
              <a:t> multidimensional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s-ES_tradnl" sz="1800" dirty="0" err="1" smtClean="0"/>
              <a:t>Reducción</a:t>
            </a:r>
            <a:r>
              <a:rPr lang="en-GB" altLang="es-ES_tradnl" sz="1800" dirty="0" smtClean="0"/>
              <a:t> perceptual de </a:t>
            </a:r>
            <a:r>
              <a:rPr lang="en-GB" altLang="es-ES_tradnl" sz="1800" dirty="0" err="1" smtClean="0"/>
              <a:t>ruido</a:t>
            </a:r>
            <a:r>
              <a:rPr lang="en-GB" altLang="es-ES_tradnl" sz="1800" dirty="0" smtClean="0"/>
              <a:t> </a:t>
            </a:r>
            <a:r>
              <a:rPr lang="en-GB" altLang="es-ES_tradnl" sz="1800" dirty="0" err="1" smtClean="0"/>
              <a:t>objetivo</a:t>
            </a:r>
            <a:endParaRPr lang="en-GB" altLang="es-ES_tradnl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ITU-e">
  <a:themeElements>
    <a:clrScheme name="2_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2_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xt slide">
  <a:themeElements>
    <a:clrScheme name="2_Text slid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Text slid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Tex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ext slid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ext slid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ext slid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66FF15A3F8344936EBAAA6CEBBE25" ma:contentTypeVersion="1" ma:contentTypeDescription="Create a new document." ma:contentTypeScope="" ma:versionID="7e81f4ae2986375f295c5aa98f8143b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303a022970234111fe8b8d63fca19c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3F621-939C-48DA-B178-1FBDB9D172DD}"/>
</file>

<file path=customXml/itemProps2.xml><?xml version="1.0" encoding="utf-8"?>
<ds:datastoreItem xmlns:ds="http://schemas.openxmlformats.org/officeDocument/2006/customXml" ds:itemID="{487F9DD0-4175-4F75-9B6A-30E7423EE8AC}"/>
</file>

<file path=customXml/itemProps3.xml><?xml version="1.0" encoding="utf-8"?>
<ds:datastoreItem xmlns:ds="http://schemas.openxmlformats.org/officeDocument/2006/customXml" ds:itemID="{3FAFE50E-EDBD-47AD-BB72-2952B01BD6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1556</Words>
  <Application>Microsoft Office PowerPoint</Application>
  <PresentationFormat>On-screen Show (4:3)</PresentationFormat>
  <Paragraphs>206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Times New Roman</vt:lpstr>
      <vt:lpstr>Univers</vt:lpstr>
      <vt:lpstr>Verdana</vt:lpstr>
      <vt:lpstr>Wingdings</vt:lpstr>
      <vt:lpstr>ZapfDingbats BT</vt:lpstr>
      <vt:lpstr>2_ITU-e</vt:lpstr>
      <vt:lpstr>2_Text slide</vt:lpstr>
      <vt:lpstr>CorelDRAW</vt:lpstr>
      <vt:lpstr>Picture</vt:lpstr>
      <vt:lpstr>Taller de la UIT sobre “Supervisión y referenciación de la calidad de servicio (QoS) y la calidad percibida (QoE) de los servicios multimedios en las redes móviles”  (Buenos Aires, Argentina, 24-25 de julio de 2014)</vt:lpstr>
      <vt:lpstr>Recomendaciones de la CE 12</vt:lpstr>
      <vt:lpstr>Programa de trabajo (1/8)</vt:lpstr>
      <vt:lpstr>P.800.1  Relación entre algunos calificadores MOS</vt:lpstr>
      <vt:lpstr>Programa de trabajo (2/8)</vt:lpstr>
      <vt:lpstr>Ciclo de desarrollo típico del sistema manos libres de teléfono de altavoz para automóvil y aplicabilidad de las claúsulas de la Rec. P.1100</vt:lpstr>
      <vt:lpstr>Programa de trabajo (3/8)</vt:lpstr>
      <vt:lpstr>Escalas de evaluación utilizadas en la metodología de prueba subjetiva de la Recomendación UIT-T P.806</vt:lpstr>
      <vt:lpstr>Programa de trabajo (4/8)</vt:lpstr>
      <vt:lpstr>Configuración de prueba para la calidad de la navegación web de la Rec. P.1501</vt:lpstr>
      <vt:lpstr>Programa de trabajo (5/8)</vt:lpstr>
      <vt:lpstr>Rec. P.1301 Árbol de decisión para la evaluación de la calidad subjetiva de las telerreuniones multipartitas de audio y audiovisuales</vt:lpstr>
      <vt:lpstr>Programa de trabajo (6/8)</vt:lpstr>
      <vt:lpstr>Rec. G.1010 – Categorías de calidad de servicio para los usuarios de extremo</vt:lpstr>
      <vt:lpstr>Programa de trabajo (7/8)</vt:lpstr>
      <vt:lpstr>Rec. G.1029 - Voice Service Diagnosis Framework </vt:lpstr>
      <vt:lpstr>Programa de trabajo (8/8)</vt:lpstr>
      <vt:lpstr>¿No encontró su tema?</vt:lpstr>
      <vt:lpstr>¿Alguna pregunta?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Aloran, Rakan</cp:lastModifiedBy>
  <cp:revision>506</cp:revision>
  <cp:lastPrinted>2014-07-22T13:16:20Z</cp:lastPrinted>
  <dcterms:created xsi:type="dcterms:W3CDTF">2007-02-20T15:47:31Z</dcterms:created>
  <dcterms:modified xsi:type="dcterms:W3CDTF">2014-07-22T15:15:07Z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0x0101000FC66FF15A3F8344936EBAAA6CEBBE25</vt:lpwstr>
  </property>
</Properties>
</file>