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301" r:id="rId2"/>
    <p:sldId id="306" r:id="rId3"/>
    <p:sldId id="310" r:id="rId4"/>
    <p:sldId id="311" r:id="rId5"/>
    <p:sldId id="313" r:id="rId6"/>
    <p:sldId id="303" r:id="rId7"/>
    <p:sldId id="307" r:id="rId8"/>
    <p:sldId id="304" r:id="rId9"/>
    <p:sldId id="305" r:id="rId10"/>
    <p:sldId id="314" r:id="rId11"/>
    <p:sldId id="309" r:id="rId12"/>
    <p:sldId id="312" r:id="rId13"/>
  </p:sldIdLst>
  <p:sldSz cx="9144000" cy="6858000" type="screen4x3"/>
  <p:notesSz cx="92964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754" autoAdjust="0"/>
    <p:restoredTop sz="94643" autoAdjust="0"/>
  </p:normalViewPr>
  <p:slideViewPr>
    <p:cSldViewPr snapToGrid="0" snapToObjects="1" showGuides="1">
      <p:cViewPr varScale="1">
        <p:scale>
          <a:sx n="72" d="100"/>
          <a:sy n="72" d="100"/>
        </p:scale>
        <p:origin x="55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0" d="100"/>
          <a:sy n="110" d="100"/>
        </p:scale>
        <p:origin x="6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2844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265811" y="1"/>
            <a:ext cx="4028440" cy="344091"/>
          </a:xfrm>
          <a:prstGeom prst="rect">
            <a:avLst/>
          </a:prstGeom>
        </p:spPr>
        <p:txBody>
          <a:bodyPr vert="horz" lIns="91440" tIns="45720" rIns="91440" bIns="45720" rtlCol="0"/>
          <a:lstStyle>
            <a:lvl1pPr algn="r">
              <a:defRPr sz="1200"/>
            </a:lvl1pPr>
          </a:lstStyle>
          <a:p>
            <a:fld id="{19043458-52AD-4732-8CDD-1DD0811904F2}" type="datetimeFigureOut">
              <a:rPr lang="en-US" smtClean="0"/>
              <a:pPr/>
              <a:t>04/02/2015</a:t>
            </a:fld>
            <a:endParaRPr lang="en-US"/>
          </a:p>
        </p:txBody>
      </p:sp>
      <p:sp>
        <p:nvSpPr>
          <p:cNvPr id="4" name="Footer Placeholder 3"/>
          <p:cNvSpPr>
            <a:spLocks noGrp="1"/>
          </p:cNvSpPr>
          <p:nvPr>
            <p:ph type="ftr" sz="quarter" idx="2"/>
          </p:nvPr>
        </p:nvSpPr>
        <p:spPr>
          <a:xfrm>
            <a:off x="1" y="6513916"/>
            <a:ext cx="402844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811" y="6513916"/>
            <a:ext cx="4028440" cy="344090"/>
          </a:xfrm>
          <a:prstGeom prst="rect">
            <a:avLst/>
          </a:prstGeom>
        </p:spPr>
        <p:txBody>
          <a:bodyPr vert="horz" lIns="91440" tIns="45720" rIns="91440" bIns="45720" rtlCol="0" anchor="b"/>
          <a:lstStyle>
            <a:lvl1pPr algn="r">
              <a:defRPr sz="1200"/>
            </a:lvl1pPr>
          </a:lstStyle>
          <a:p>
            <a:fld id="{B39C3D32-BE30-4FAD-8B4A-E63DFB82193F}" type="slidenum">
              <a:rPr lang="en-US" smtClean="0"/>
              <a:pPr/>
              <a:t>‹#›</a:t>
            </a:fld>
            <a:endParaRPr lang="en-US"/>
          </a:p>
        </p:txBody>
      </p:sp>
    </p:spTree>
    <p:extLst>
      <p:ext uri="{BB962C8B-B14F-4D97-AF65-F5344CB8AC3E}">
        <p14:creationId xmlns:p14="http://schemas.microsoft.com/office/powerpoint/2010/main" val="44714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5"/>
            <a:ext cx="4028341" cy="34274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087" y="5"/>
            <a:ext cx="4029828" cy="342740"/>
          </a:xfrm>
          <a:prstGeom prst="rect">
            <a:avLst/>
          </a:prstGeom>
        </p:spPr>
        <p:txBody>
          <a:bodyPr vert="horz" lIns="91440" tIns="45720" rIns="91440" bIns="45720" rtlCol="0"/>
          <a:lstStyle>
            <a:lvl1pPr algn="r">
              <a:defRPr sz="1200"/>
            </a:lvl1pPr>
          </a:lstStyle>
          <a:p>
            <a:fld id="{989933D4-F91A-4EA5-9A61-A67F16632459}" type="datetimeFigureOut">
              <a:rPr lang="en-US" smtClean="0"/>
              <a:pPr/>
              <a:t>04/02/2015</a:t>
            </a:fld>
            <a:endParaRPr lang="en-US"/>
          </a:p>
        </p:txBody>
      </p:sp>
      <p:sp>
        <p:nvSpPr>
          <p:cNvPr id="4" name="Slide Image Placeholder 3"/>
          <p:cNvSpPr>
            <a:spLocks noGrp="1" noRot="1" noChangeAspect="1"/>
          </p:cNvSpPr>
          <p:nvPr>
            <p:ph type="sldImg" idx="2"/>
          </p:nvPr>
        </p:nvSpPr>
        <p:spPr>
          <a:xfrm>
            <a:off x="29337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29049" y="3257634"/>
            <a:ext cx="7438309" cy="30862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6513665"/>
            <a:ext cx="4028341" cy="34274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087" y="6513665"/>
            <a:ext cx="4029828" cy="342740"/>
          </a:xfrm>
          <a:prstGeom prst="rect">
            <a:avLst/>
          </a:prstGeom>
        </p:spPr>
        <p:txBody>
          <a:bodyPr vert="horz" lIns="91440" tIns="45720" rIns="91440" bIns="45720" rtlCol="0" anchor="b"/>
          <a:lstStyle>
            <a:lvl1pPr algn="r">
              <a:defRPr sz="1200"/>
            </a:lvl1pPr>
          </a:lstStyle>
          <a:p>
            <a:fld id="{245ECFA5-82D6-4FAA-AC71-4FE3398F1523}" type="slidenum">
              <a:rPr lang="en-US" smtClean="0"/>
              <a:pPr/>
              <a:t>‹#›</a:t>
            </a:fld>
            <a:endParaRPr lang="en-US"/>
          </a:p>
        </p:txBody>
      </p:sp>
    </p:spTree>
    <p:extLst>
      <p:ext uri="{BB962C8B-B14F-4D97-AF65-F5344CB8AC3E}">
        <p14:creationId xmlns:p14="http://schemas.microsoft.com/office/powerpoint/2010/main" val="700427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1</a:t>
            </a:fld>
            <a:endParaRPr lang="en-US"/>
          </a:p>
        </p:txBody>
      </p:sp>
    </p:spTree>
    <p:extLst>
      <p:ext uri="{BB962C8B-B14F-4D97-AF65-F5344CB8AC3E}">
        <p14:creationId xmlns:p14="http://schemas.microsoft.com/office/powerpoint/2010/main" val="1070079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01293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220686"/>
            <a:ext cx="7772400" cy="1362075"/>
          </a:xfrm>
        </p:spPr>
        <p:txBody>
          <a:bodyPr anchor="t">
            <a:noAutofit/>
          </a:bodyPr>
          <a:lstStyle>
            <a:lvl1pPr algn="ctr">
              <a:defRPr sz="4800" b="1" cap="all"/>
            </a:lvl1pPr>
          </a:lstStyle>
          <a:p>
            <a:r>
              <a:rPr lang="en-US" smtClean="0"/>
              <a:t>Click to edit Master title style</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138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97824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69405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verdale@sympatico.c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83625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5400" dirty="0">
              <a:solidFill>
                <a:srgbClr val="558ED5"/>
              </a:solidFill>
            </a:endParaRPr>
          </a:p>
        </p:txBody>
      </p:sp>
      <p:sp>
        <p:nvSpPr>
          <p:cNvPr id="3" name="Title 1"/>
          <p:cNvSpPr txBox="1">
            <a:spLocks/>
          </p:cNvSpPr>
          <p:nvPr/>
        </p:nvSpPr>
        <p:spPr>
          <a:xfrm>
            <a:off x="457200" y="4910596"/>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pPr>
              <a:lnSpc>
                <a:spcPct val="107000"/>
              </a:lnSpc>
              <a:spcAft>
                <a:spcPts val="800"/>
              </a:spcAft>
            </a:pPr>
            <a:endParaRPr lang="en-US" sz="2800" dirty="0">
              <a:solidFill>
                <a:schemeClr val="tx2">
                  <a:lumMod val="60000"/>
                  <a:lumOff val="4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4" name="Title 3"/>
          <p:cNvSpPr>
            <a:spLocks noGrp="1"/>
          </p:cNvSpPr>
          <p:nvPr>
            <p:ph type="title"/>
          </p:nvPr>
        </p:nvSpPr>
        <p:spPr>
          <a:xfrm>
            <a:off x="457200" y="485522"/>
            <a:ext cx="8229600" cy="1828800"/>
          </a:xfrm>
        </p:spPr>
        <p:txBody>
          <a:bodyPr>
            <a:noAutofit/>
          </a:bodyPr>
          <a:lstStyle/>
          <a:p>
            <a:r>
              <a:rPr lang="en-US" sz="2800" dirty="0" smtClean="0"/>
              <a:t>ITU Workshop on “Quality of Service and </a:t>
            </a:r>
            <a:br>
              <a:rPr lang="en-US" sz="2800" dirty="0" smtClean="0"/>
            </a:br>
            <a:r>
              <a:rPr lang="en-US" sz="2800" dirty="0" smtClean="0"/>
              <a:t>Quality of Experience of Multimedia Services in Emerging Networks” </a:t>
            </a:r>
            <a:br>
              <a:rPr lang="en-US" sz="2800" dirty="0" smtClean="0"/>
            </a:br>
            <a:r>
              <a:rPr lang="en-US" sz="2400" i="1" dirty="0" smtClean="0"/>
              <a:t>(Istanbul, Turkey, 9-11 February 2015)</a:t>
            </a:r>
            <a:endParaRPr lang="en-US" sz="2400" i="1" dirty="0"/>
          </a:p>
        </p:txBody>
      </p:sp>
      <p:sp>
        <p:nvSpPr>
          <p:cNvPr id="9" name="Content Placeholder 8"/>
          <p:cNvSpPr>
            <a:spLocks noGrp="1"/>
          </p:cNvSpPr>
          <p:nvPr>
            <p:ph idx="1"/>
          </p:nvPr>
        </p:nvSpPr>
        <p:spPr>
          <a:xfrm>
            <a:off x="457200" y="2451886"/>
            <a:ext cx="8229600" cy="3202433"/>
          </a:xfrm>
        </p:spPr>
        <p:txBody>
          <a:bodyPr>
            <a:normAutofit fontScale="25000" lnSpcReduction="20000"/>
          </a:bodyPr>
          <a:lstStyle/>
          <a:p>
            <a:pPr marL="0" indent="0" algn="ctr">
              <a:buNone/>
            </a:pPr>
            <a:r>
              <a:rPr lang="en-US" sz="16000" b="1" dirty="0" smtClean="0"/>
              <a:t/>
            </a:r>
            <a:br>
              <a:rPr lang="en-US" sz="16000" b="1" dirty="0" smtClean="0"/>
            </a:br>
            <a:r>
              <a:rPr lang="en-US" sz="12800" b="1" dirty="0" smtClean="0"/>
              <a:t>Overview and application of ITU-T Rec. G.1010 </a:t>
            </a:r>
          </a:p>
          <a:p>
            <a:pPr marL="0" indent="0" algn="ctr">
              <a:buNone/>
            </a:pPr>
            <a:endParaRPr lang="en-US" sz="16000" b="1" dirty="0"/>
          </a:p>
          <a:p>
            <a:pPr marL="0" indent="0" algn="ctr">
              <a:buNone/>
            </a:pPr>
            <a:r>
              <a:rPr lang="en-US" sz="12800" b="1" dirty="0" smtClean="0"/>
              <a:t>Paul Coverdale</a:t>
            </a:r>
            <a:endParaRPr lang="en-US" sz="12800" b="1" dirty="0"/>
          </a:p>
          <a:p>
            <a:pPr marL="0" indent="0" algn="ctr">
              <a:buNone/>
            </a:pPr>
            <a:r>
              <a:rPr lang="en-US" sz="12800" b="1" dirty="0" smtClean="0"/>
              <a:t>Consultant</a:t>
            </a:r>
          </a:p>
          <a:p>
            <a:pPr marL="0" indent="0" algn="ctr">
              <a:buNone/>
            </a:pPr>
            <a:r>
              <a:rPr lang="en-US" sz="12800" b="1" smtClean="0">
                <a:hlinkClick r:id="rId3"/>
              </a:rPr>
              <a:t>coverdale@sympatico.ca</a:t>
            </a:r>
            <a:endParaRPr lang="en-US" sz="12800" b="1" smtClean="0"/>
          </a:p>
          <a:p>
            <a:pPr marL="0" indent="0" algn="ctr">
              <a:buNone/>
            </a:pPr>
            <a:endParaRPr lang="en-US" sz="12800" b="1" dirty="0"/>
          </a:p>
          <a:p>
            <a:pPr marL="0" indent="0" algn="ctr">
              <a:buNone/>
            </a:pPr>
            <a:endParaRPr lang="en-US" sz="16000" b="1" i="1" dirty="0"/>
          </a:p>
          <a:p>
            <a:pPr marL="0" indent="0" algn="ctr">
              <a:buNone/>
            </a:pPr>
            <a:r>
              <a:rPr lang="en-US" sz="16000" b="1" i="1" dirty="0" smtClean="0"/>
              <a:t/>
            </a:r>
            <a:br>
              <a:rPr lang="en-US" sz="16000" b="1" i="1" dirty="0" smtClean="0"/>
            </a:br>
            <a:r>
              <a:rPr lang="en-US" sz="2000" b="1" i="1" dirty="0" smtClean="0"/>
              <a:t/>
            </a:r>
            <a:br>
              <a:rPr lang="en-US" sz="2000" b="1" i="1" dirty="0" smtClean="0"/>
            </a:br>
            <a:r>
              <a:rPr lang="en-US" sz="2000" b="1" i="1" dirty="0" smtClean="0"/>
              <a:t/>
            </a:r>
            <a:br>
              <a:rPr lang="en-US" sz="2000" b="1" i="1" dirty="0" smtClean="0"/>
            </a:br>
            <a:r>
              <a:rPr lang="en-US" b="1" i="1" dirty="0" smtClean="0"/>
              <a:t> </a:t>
            </a:r>
            <a:r>
              <a:rPr lang="en-US" dirty="0">
                <a:latin typeface="Calibri" panose="020F0502020204030204" pitchFamily="34" charset="0"/>
                <a:cs typeface="Arial" panose="020B0604020202020204" pitchFamily="34" charset="0"/>
              </a:rPr>
              <a:t/>
            </a:r>
            <a:br>
              <a:rPr lang="en-US" dirty="0">
                <a:latin typeface="Calibri" panose="020F0502020204030204" pitchFamily="34" charset="0"/>
                <a:cs typeface="Arial" panose="020B0604020202020204" pitchFamily="34" charset="0"/>
              </a:rPr>
            </a:br>
            <a:r>
              <a:rPr lang="en-US" dirty="0" smtClean="0">
                <a:latin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pPr/>
              <a:t>1</a:t>
            </a:fld>
            <a:endParaRPr lang="en-US"/>
          </a:p>
        </p:txBody>
      </p:sp>
    </p:spTree>
    <p:extLst>
      <p:ext uri="{BB962C8B-B14F-4D97-AF65-F5344CB8AC3E}">
        <p14:creationId xmlns:p14="http://schemas.microsoft.com/office/powerpoint/2010/main" val="1414143445"/>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model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model shows how the underlying impairments of information loss and delay can be grouped appropriately, without implying that one class is "better" than another (as in </a:t>
            </a:r>
            <a:r>
              <a:rPr lang="en-US" dirty="0" err="1" smtClean="0"/>
              <a:t>categorisations</a:t>
            </a:r>
            <a:r>
              <a:rPr lang="en-US" dirty="0" smtClean="0"/>
              <a:t> that use Gold, Silver, etc.). This can be used as the basis for deriving realistic and meaningful network QoS classes for differentiating service performance.</a:t>
            </a:r>
          </a:p>
          <a:p>
            <a:r>
              <a:rPr lang="en-US" dirty="0" smtClean="0"/>
              <a:t>Note that the particular applications cited are exemplars rather than exhaustive. Other applications can be located in the schema by their similarity to these exemplars.</a:t>
            </a:r>
          </a:p>
          <a:p>
            <a:endParaRPr lang="en-US"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On-going enhancements to G.1010</a:t>
            </a:r>
            <a:endParaRPr lang="en-US" dirty="0"/>
          </a:p>
        </p:txBody>
      </p:sp>
      <p:sp>
        <p:nvSpPr>
          <p:cNvPr id="3" name="Content Placeholder 2"/>
          <p:cNvSpPr>
            <a:spLocks noGrp="1"/>
          </p:cNvSpPr>
          <p:nvPr>
            <p:ph idx="1"/>
          </p:nvPr>
        </p:nvSpPr>
        <p:spPr>
          <a:xfrm>
            <a:off x="457200" y="1968500"/>
            <a:ext cx="8229600" cy="3218962"/>
          </a:xfrm>
        </p:spPr>
        <p:txBody>
          <a:bodyPr>
            <a:normAutofit fontScale="92500" lnSpcReduction="20000"/>
          </a:bodyPr>
          <a:lstStyle/>
          <a:p>
            <a:r>
              <a:rPr lang="en-US" dirty="0" smtClean="0"/>
              <a:t>Currently a work item in Q13/12</a:t>
            </a:r>
          </a:p>
          <a:p>
            <a:r>
              <a:rPr lang="en-US" dirty="0" smtClean="0"/>
              <a:t>Title changed to reflect emphasis on QoE</a:t>
            </a:r>
          </a:p>
          <a:p>
            <a:r>
              <a:rPr lang="en-US" dirty="0" smtClean="0"/>
              <a:t>Updates solicited to performance targets for specific applications in Appendix I</a:t>
            </a:r>
          </a:p>
          <a:p>
            <a:r>
              <a:rPr lang="en-US" dirty="0" smtClean="0"/>
              <a:t>Consideration of whether these performance targets should remain as an Appendix, or move into main body of Rec.</a:t>
            </a:r>
          </a:p>
          <a:p>
            <a:endParaRPr lang="en-US"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11</a:t>
            </a:fld>
            <a:endParaRPr lang="en-US"/>
          </a:p>
        </p:txBody>
      </p:sp>
      <p:sp>
        <p:nvSpPr>
          <p:cNvPr id="5" name="Rectangle 4"/>
          <p:cNvSpPr/>
          <p:nvPr/>
        </p:nvSpPr>
        <p:spPr>
          <a:xfrm>
            <a:off x="2444262" y="5345723"/>
            <a:ext cx="4299439" cy="518827"/>
          </a:xfrm>
          <a:prstGeom prst="rect">
            <a:avLst/>
          </a:prstGeom>
          <a:effectLst>
            <a:glow rad="139700">
              <a:schemeClr val="accent1">
                <a:satMod val="175000"/>
                <a:alpha val="40000"/>
              </a:schemeClr>
            </a:glow>
            <a:innerShdw blurRad="63500" dist="50800" dir="189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t>Please contribute!</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THank</a:t>
            </a:r>
            <a:r>
              <a:rPr lang="en-US" dirty="0" smtClean="0"/>
              <a:t> you For your attention!</a:t>
            </a:r>
            <a:endParaRPr lang="en-US"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12</a:t>
            </a:fld>
            <a:endParaRPr lang="en-US"/>
          </a:p>
        </p:txBody>
      </p:sp>
      <p:pic>
        <p:nvPicPr>
          <p:cNvPr id="1027" name="Picture 3" descr="C:\Users\Paul\AppData\Local\Microsoft\Windows\Temporary Internet Files\Content.IE5\Q9X0ZWED\Business-Presentation[1].jpg"/>
          <p:cNvPicPr>
            <a:picLocks noChangeAspect="1" noChangeArrowheads="1"/>
          </p:cNvPicPr>
          <p:nvPr/>
        </p:nvPicPr>
        <p:blipFill>
          <a:blip r:embed="rId2"/>
          <a:srcRect/>
          <a:stretch>
            <a:fillRect/>
          </a:stretch>
        </p:blipFill>
        <p:spPr bwMode="auto">
          <a:xfrm>
            <a:off x="6849208" y="4345158"/>
            <a:ext cx="2013438" cy="147652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caveat...</a:t>
            </a:r>
            <a:endParaRPr lang="en-US" dirty="0"/>
          </a:p>
        </p:txBody>
      </p:sp>
      <p:sp>
        <p:nvSpPr>
          <p:cNvPr id="3" name="Content Placeholder 2"/>
          <p:cNvSpPr>
            <a:spLocks noGrp="1"/>
          </p:cNvSpPr>
          <p:nvPr>
            <p:ph idx="1"/>
          </p:nvPr>
        </p:nvSpPr>
        <p:spPr/>
        <p:txBody>
          <a:bodyPr>
            <a:normAutofit lnSpcReduction="10000"/>
          </a:bodyPr>
          <a:lstStyle/>
          <a:p>
            <a:r>
              <a:rPr lang="en-US" dirty="0" smtClean="0"/>
              <a:t>The title of Rec. G.1010 “End-user multimedia QoS categories” should really be “End-user multimedia </a:t>
            </a:r>
            <a:r>
              <a:rPr lang="en-US" u="sng" dirty="0" smtClean="0"/>
              <a:t>QoE</a:t>
            </a:r>
            <a:r>
              <a:rPr lang="en-US" dirty="0" smtClean="0"/>
              <a:t> categories”</a:t>
            </a:r>
          </a:p>
          <a:p>
            <a:pPr lvl="1"/>
            <a:r>
              <a:rPr lang="en-US" dirty="0" smtClean="0"/>
              <a:t>At the time of publication (2001) there was no ITU-T definition of QoE, although the Rec. E.800 definition of QoS talks about “</a:t>
            </a:r>
            <a:r>
              <a:rPr lang="en-US" i="1" dirty="0" smtClean="0"/>
              <a:t>the degree of satisfaction of a user of the service</a:t>
            </a:r>
            <a:r>
              <a:rPr lang="en-US" dirty="0" smtClean="0"/>
              <a:t>”</a:t>
            </a:r>
          </a:p>
          <a:p>
            <a:pPr lvl="1"/>
            <a:r>
              <a:rPr lang="en-US" dirty="0" smtClean="0"/>
              <a:t>This could be the subject of another workshop!</a:t>
            </a:r>
            <a:endParaRPr lang="en-US"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premise of Rec. G.1010</a:t>
            </a:r>
            <a:endParaRPr lang="en-US" dirty="0"/>
          </a:p>
        </p:txBody>
      </p:sp>
      <p:sp>
        <p:nvSpPr>
          <p:cNvPr id="3" name="Content Placeholder 2"/>
          <p:cNvSpPr>
            <a:spLocks noGrp="1"/>
          </p:cNvSpPr>
          <p:nvPr>
            <p:ph idx="1"/>
          </p:nvPr>
        </p:nvSpPr>
        <p:spPr/>
        <p:txBody>
          <a:bodyPr>
            <a:normAutofit lnSpcReduction="10000"/>
          </a:bodyPr>
          <a:lstStyle/>
          <a:p>
            <a:r>
              <a:rPr lang="en-US" dirty="0" smtClean="0"/>
              <a:t>The main rationale for G.1010 was to provide guidance on network performance requirements for different applications from an end-user point of view, and try to group them into a small number of categories</a:t>
            </a:r>
          </a:p>
          <a:p>
            <a:pPr lvl="1"/>
            <a:r>
              <a:rPr lang="en-US" dirty="0" smtClean="0"/>
              <a:t>At the time , there was a school of thought which wanted to set different network performance values for every application </a:t>
            </a:r>
            <a:endParaRPr lang="en-US"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parameters impacting the end-user</a:t>
            </a:r>
            <a:endParaRPr lang="en-US" dirty="0"/>
          </a:p>
        </p:txBody>
      </p:sp>
      <p:sp>
        <p:nvSpPr>
          <p:cNvPr id="3" name="Content Placeholder 2"/>
          <p:cNvSpPr>
            <a:spLocks noGrp="1"/>
          </p:cNvSpPr>
          <p:nvPr>
            <p:ph idx="1"/>
          </p:nvPr>
        </p:nvSpPr>
        <p:spPr/>
        <p:txBody>
          <a:bodyPr/>
          <a:lstStyle/>
          <a:p>
            <a:r>
              <a:rPr lang="en-US" dirty="0" smtClean="0"/>
              <a:t>It was soon </a:t>
            </a:r>
            <a:r>
              <a:rPr lang="en-US" dirty="0" err="1" smtClean="0"/>
              <a:t>realised</a:t>
            </a:r>
            <a:r>
              <a:rPr lang="en-US" dirty="0" smtClean="0"/>
              <a:t> that in a digital (or packet) network, the important network impairments impacting the end-user are delay* and information loss (error tolerance)</a:t>
            </a:r>
          </a:p>
          <a:p>
            <a:pPr>
              <a:buNone/>
            </a:pPr>
            <a:r>
              <a:rPr lang="en-US" dirty="0" smtClean="0"/>
              <a:t>*	</a:t>
            </a:r>
            <a:r>
              <a:rPr lang="en-US" sz="2400" dirty="0" smtClean="0"/>
              <a:t>Delay variation is not normally apparent to the end-user, since it is normally buffered out (although at the expense of additional fixed delay)</a:t>
            </a:r>
            <a:endParaRPr lang="en-US" sz="2400"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Derivation of model</a:t>
            </a:r>
            <a:endParaRPr lang="en-US" dirty="0"/>
          </a:p>
        </p:txBody>
      </p:sp>
      <p:sp>
        <p:nvSpPr>
          <p:cNvPr id="3" name="Content Placeholder 2"/>
          <p:cNvSpPr>
            <a:spLocks noGrp="1"/>
          </p:cNvSpPr>
          <p:nvPr>
            <p:ph idx="1"/>
          </p:nvPr>
        </p:nvSpPr>
        <p:spPr/>
        <p:txBody>
          <a:bodyPr/>
          <a:lstStyle/>
          <a:p>
            <a:r>
              <a:rPr lang="en-US" smtClean="0"/>
              <a:t>By examining the error tolerance and delay requirements for a range of different applications, it became possible to group these into a simple model having 8 different categories</a:t>
            </a:r>
            <a:endParaRPr lang="en-US"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 for user-centric QoE categories</a:t>
            </a:r>
            <a:endParaRPr lang="en-US" dirty="0"/>
          </a:p>
        </p:txBody>
      </p:sp>
      <p:pic>
        <p:nvPicPr>
          <p:cNvPr id="2050" name="Picture 2"/>
          <p:cNvPicPr>
            <a:picLocks noChangeAspect="1" noChangeArrowheads="1"/>
          </p:cNvPicPr>
          <p:nvPr/>
        </p:nvPicPr>
        <p:blipFill>
          <a:blip r:embed="rId2"/>
          <a:srcRect/>
          <a:stretch>
            <a:fillRect/>
          </a:stretch>
        </p:blipFill>
        <p:spPr bwMode="auto">
          <a:xfrm>
            <a:off x="579742" y="1828272"/>
            <a:ext cx="7363081" cy="3763636"/>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283C63E4-F9BE-C24A-B4FF-309EB18BA564}" type="slidenum">
              <a:rPr lang="en-US" smtClean="0"/>
              <a:pPr/>
              <a:t>6</a:t>
            </a:fld>
            <a:endParaRPr lang="en-US"/>
          </a:p>
        </p:txBody>
      </p:sp>
    </p:spTree>
    <p:extLst>
      <p:ext uri="{BB962C8B-B14F-4D97-AF65-F5344CB8AC3E}">
        <p14:creationId xmlns:p14="http://schemas.microsoft.com/office/powerpoint/2010/main" val="4230579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Similarity to well-known human perception limits</a:t>
            </a:r>
            <a:endParaRPr lang="en-US" dirty="0"/>
          </a:p>
        </p:txBody>
      </p:sp>
      <p:sp>
        <p:nvSpPr>
          <p:cNvPr id="3" name="Content Placeholder 2"/>
          <p:cNvSpPr>
            <a:spLocks noGrp="1"/>
          </p:cNvSpPr>
          <p:nvPr>
            <p:ph idx="1"/>
          </p:nvPr>
        </p:nvSpPr>
        <p:spPr/>
        <p:txBody>
          <a:bodyPr>
            <a:normAutofit fontScale="62500" lnSpcReduction="20000"/>
          </a:bodyPr>
          <a:lstStyle/>
          <a:p>
            <a:r>
              <a:rPr lang="en-US" smtClean="0"/>
              <a:t>From “Response Times: The 3 Important Limits”by Jakob Nielsen, 1993 </a:t>
            </a:r>
          </a:p>
          <a:p>
            <a:endParaRPr lang="en-US" smtClean="0"/>
          </a:p>
          <a:p>
            <a:r>
              <a:rPr lang="en-US" smtClean="0"/>
              <a:t>The basic advice regarding response times has been about the same for thirty years [Miller 1968; Card et al. 1991]:</a:t>
            </a:r>
          </a:p>
          <a:p>
            <a:pPr lvl="1"/>
            <a:r>
              <a:rPr lang="en-US" smtClean="0"/>
              <a:t>0.1 second is about the limit for having the user feel that the system is reacting instantaneously</a:t>
            </a:r>
          </a:p>
          <a:p>
            <a:pPr lvl="1"/>
            <a:r>
              <a:rPr lang="en-US" smtClean="0"/>
              <a:t>1.0 second is about the limit for the user's flow of thought to stay uninterrupted, even though the user will notice the delay</a:t>
            </a:r>
          </a:p>
          <a:p>
            <a:pPr lvl="1"/>
            <a:r>
              <a:rPr lang="en-US" smtClean="0"/>
              <a:t>10 seconds is about the limit for keeping the user's attention focused on the dialogue. For longer delays, users will want to perform other tasks while waiting for the computer to finish, so they should be given feedback indicating when the computer expects to be done. Feedback during the delay is especially important if the response time is likely to be highly variable, since users will then not know what to expect.</a:t>
            </a:r>
          </a:p>
          <a:p>
            <a:endParaRPr lang="en-US"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view of model</a:t>
            </a:r>
            <a:endParaRPr lang="en-US" dirty="0"/>
          </a:p>
        </p:txBody>
      </p:sp>
      <p:pic>
        <p:nvPicPr>
          <p:cNvPr id="1026" name="Picture 2"/>
          <p:cNvPicPr>
            <a:picLocks noChangeAspect="1" noChangeArrowheads="1"/>
          </p:cNvPicPr>
          <p:nvPr/>
        </p:nvPicPr>
        <p:blipFill>
          <a:blip r:embed="rId2"/>
          <a:srcRect/>
          <a:stretch>
            <a:fillRect/>
          </a:stretch>
        </p:blipFill>
        <p:spPr bwMode="auto">
          <a:xfrm>
            <a:off x="764380" y="1951892"/>
            <a:ext cx="7535558" cy="3535361"/>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283C63E4-F9BE-C24A-B4FF-309EB18BA564}"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model</a:t>
            </a:r>
            <a:endParaRPr lang="en-US" dirty="0"/>
          </a:p>
        </p:txBody>
      </p:sp>
      <p:sp>
        <p:nvSpPr>
          <p:cNvPr id="3" name="Content Placeholder 2"/>
          <p:cNvSpPr>
            <a:spLocks noGrp="1"/>
          </p:cNvSpPr>
          <p:nvPr>
            <p:ph idx="1"/>
          </p:nvPr>
        </p:nvSpPr>
        <p:spPr/>
        <p:txBody>
          <a:bodyPr>
            <a:normAutofit fontScale="62500" lnSpcReduction="20000"/>
          </a:bodyPr>
          <a:lstStyle/>
          <a:p>
            <a:r>
              <a:rPr lang="en-US" smtClean="0"/>
              <a:t>The model provides an indication of the upper and lower boundaries for applications to be perceived as essentially acceptable to the user. Exceed an upper boundary (in loss or delay) and the service will be considered unsatisfactory; exceed a lower boundary, and the service will still be considered acceptable but may be wasteful from a network resource point of view because the service is using unnecessary resources. </a:t>
            </a:r>
          </a:p>
          <a:p>
            <a:r>
              <a:rPr lang="en-US" smtClean="0"/>
              <a:t>The model provides a simple means of determining whether a bearer channel qualifies to carry a given application's data. For example, a channel with one-way delay of 1 second cannot support effective, natural real-time communication such as voice and Telnet. Furthermore, even if the one-way delay were reduced to 100 ms, Telnet would still be compromised if there were any information loss: loss of a single character would be conspicuous. </a:t>
            </a:r>
          </a:p>
          <a:p>
            <a:endParaRPr lang="en-US" smtClean="0"/>
          </a:p>
          <a:p>
            <a:endParaRPr lang="en-US"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C45D5F8CBDA447B025C7A836AB5999" ma:contentTypeVersion="1" ma:contentTypeDescription="Create a new document." ma:contentTypeScope="" ma:versionID="74f9c12af696c876dbaeefe49953481b">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CFFCD1-E201-468B-91E3-16A9E5A891EB}"/>
</file>

<file path=customXml/itemProps2.xml><?xml version="1.0" encoding="utf-8"?>
<ds:datastoreItem xmlns:ds="http://schemas.openxmlformats.org/officeDocument/2006/customXml" ds:itemID="{C42D087A-F78D-495E-B312-A47760AEA803}"/>
</file>

<file path=customXml/itemProps3.xml><?xml version="1.0" encoding="utf-8"?>
<ds:datastoreItem xmlns:ds="http://schemas.openxmlformats.org/officeDocument/2006/customXml" ds:itemID="{2B831596-0472-4584-A90E-E4A0C85B3325}"/>
</file>

<file path=docProps/app.xml><?xml version="1.0" encoding="utf-8"?>
<Properties xmlns="http://schemas.openxmlformats.org/officeDocument/2006/extended-properties" xmlns:vt="http://schemas.openxmlformats.org/officeDocument/2006/docPropsVTypes">
  <TotalTime>4254</TotalTime>
  <Words>694</Words>
  <Application>Microsoft Office PowerPoint</Application>
  <PresentationFormat>On-screen Show (4:3)</PresentationFormat>
  <Paragraphs>56</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ITU Workshop on “Quality of Service and  Quality of Experience of Multimedia Services in Emerging Networks”  (Istanbul, Turkey, 9-11 February 2015)</vt:lpstr>
      <vt:lpstr>Important caveat...</vt:lpstr>
      <vt:lpstr>Basic premise of Rec. G.1010</vt:lpstr>
      <vt:lpstr>Key parameters impacting the end-user</vt:lpstr>
      <vt:lpstr>Derivation of model</vt:lpstr>
      <vt:lpstr>Model for user-centric QoE categories</vt:lpstr>
      <vt:lpstr>Similarity to well-known human perception limits</vt:lpstr>
      <vt:lpstr>Alternative view of model</vt:lpstr>
      <vt:lpstr>Application of model</vt:lpstr>
      <vt:lpstr>Application of model</vt:lpstr>
      <vt:lpstr>On-going enhancements to G.1010</vt:lpstr>
      <vt:lpstr>THank you For your attention!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Gaspari</dc:creator>
  <cp:lastModifiedBy>Aloran, Rakan</cp:lastModifiedBy>
  <cp:revision>158</cp:revision>
  <cp:lastPrinted>2015-01-19T16:17:40Z</cp:lastPrinted>
  <dcterms:created xsi:type="dcterms:W3CDTF">2014-09-01T15:38:30Z</dcterms:created>
  <dcterms:modified xsi:type="dcterms:W3CDTF">2015-02-04T09:34:02Z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0x010100EAC45D5F8CBDA447B025C7A836AB5999</vt:lpwstr>
  </property>
</Properties>
</file>