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s/slide2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24.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13" r:id="rId1"/>
  </p:sldMasterIdLst>
  <p:notesMasterIdLst>
    <p:notesMasterId r:id="rId43"/>
  </p:notesMasterIdLst>
  <p:handoutMasterIdLst>
    <p:handoutMasterId r:id="rId44"/>
  </p:handoutMasterIdLst>
  <p:sldIdLst>
    <p:sldId id="667" r:id="rId2"/>
    <p:sldId id="639" r:id="rId3"/>
    <p:sldId id="567" r:id="rId4"/>
    <p:sldId id="640" r:id="rId5"/>
    <p:sldId id="573" r:id="rId6"/>
    <p:sldId id="572" r:id="rId7"/>
    <p:sldId id="574" r:id="rId8"/>
    <p:sldId id="575" r:id="rId9"/>
    <p:sldId id="576" r:id="rId10"/>
    <p:sldId id="577" r:id="rId11"/>
    <p:sldId id="578" r:id="rId12"/>
    <p:sldId id="579" r:id="rId13"/>
    <p:sldId id="580" r:id="rId14"/>
    <p:sldId id="581" r:id="rId15"/>
    <p:sldId id="582" r:id="rId16"/>
    <p:sldId id="666" r:id="rId17"/>
    <p:sldId id="653" r:id="rId18"/>
    <p:sldId id="654" r:id="rId19"/>
    <p:sldId id="655" r:id="rId20"/>
    <p:sldId id="641" r:id="rId21"/>
    <p:sldId id="645" r:id="rId22"/>
    <p:sldId id="646" r:id="rId23"/>
    <p:sldId id="648" r:id="rId24"/>
    <p:sldId id="647" r:id="rId25"/>
    <p:sldId id="656" r:id="rId26"/>
    <p:sldId id="657" r:id="rId27"/>
    <p:sldId id="660" r:id="rId28"/>
    <p:sldId id="662" r:id="rId29"/>
    <p:sldId id="665" r:id="rId30"/>
    <p:sldId id="642" r:id="rId31"/>
    <p:sldId id="590" r:id="rId32"/>
    <p:sldId id="591" r:id="rId33"/>
    <p:sldId id="592" r:id="rId34"/>
    <p:sldId id="593" r:id="rId35"/>
    <p:sldId id="598" r:id="rId36"/>
    <p:sldId id="594" r:id="rId37"/>
    <p:sldId id="643" r:id="rId38"/>
    <p:sldId id="644" r:id="rId39"/>
    <p:sldId id="650" r:id="rId40"/>
    <p:sldId id="649" r:id="rId41"/>
    <p:sldId id="633" r:id="rId42"/>
  </p:sldIdLst>
  <p:sldSz cx="9144000" cy="6858000" type="screen4x3"/>
  <p:notesSz cx="6797675" cy="9926638"/>
  <p:defaultTextStyle>
    <a:defPPr>
      <a:defRPr lang="en-CA"/>
    </a:defPPr>
    <a:lvl1pPr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0000"/>
    <a:srgbClr val="000066"/>
    <a:srgbClr val="0E438A"/>
    <a:srgbClr val="525152"/>
    <a:srgbClr val="0099CC"/>
    <a:srgbClr val="33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07" autoAdjust="0"/>
    <p:restoredTop sz="91975" autoAdjust="0"/>
  </p:normalViewPr>
  <p:slideViewPr>
    <p:cSldViewPr>
      <p:cViewPr varScale="1">
        <p:scale>
          <a:sx n="82" d="100"/>
          <a:sy n="82" d="100"/>
        </p:scale>
        <p:origin x="1675"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1914"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Arial" charset="0"/>
              </a:defRPr>
            </a:lvl1pPr>
          </a:lstStyle>
          <a:p>
            <a:pPr>
              <a:defRPr/>
            </a:pPr>
            <a:endParaRPr lang="en-US"/>
          </a:p>
        </p:txBody>
      </p:sp>
      <p:sp>
        <p:nvSpPr>
          <p:cNvPr id="2867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endParaRPr lang="en-US"/>
          </a:p>
        </p:txBody>
      </p:sp>
      <p:sp>
        <p:nvSpPr>
          <p:cNvPr id="2867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endParaRPr lang="en-US"/>
          </a:p>
        </p:txBody>
      </p:sp>
      <p:sp>
        <p:nvSpPr>
          <p:cNvPr id="2867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74939CF-D118-44CC-B13D-69D2E785DC6B}" type="slidenum">
              <a:rPr lang="en-CA" altLang="de-DE"/>
              <a:pPr>
                <a:defRPr/>
              </a:pPr>
              <a:t>‹Nr.›</a:t>
            </a:fld>
            <a:endParaRPr lang="en-CA" altLang="de-DE"/>
          </a:p>
        </p:txBody>
      </p:sp>
    </p:spTree>
    <p:extLst>
      <p:ext uri="{BB962C8B-B14F-4D97-AF65-F5344CB8AC3E}">
        <p14:creationId xmlns:p14="http://schemas.microsoft.com/office/powerpoint/2010/main" val="2433649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Arial" charset="0"/>
              </a:defRPr>
            </a:lvl1pPr>
          </a:lstStyle>
          <a:p>
            <a:pPr>
              <a:defRPr/>
            </a:pPr>
            <a:endParaRPr lang="en-US"/>
          </a:p>
        </p:txBody>
      </p:sp>
      <p:sp>
        <p:nvSpPr>
          <p:cNvPr id="4813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endParaRPr lang="en-US"/>
          </a:p>
        </p:txBody>
      </p:sp>
      <p:sp>
        <p:nvSpPr>
          <p:cNvPr id="3076" name="Rectangle 4"/>
          <p:cNvSpPr>
            <a:spLocks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4813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endParaRPr lang="en-US"/>
          </a:p>
        </p:txBody>
      </p:sp>
      <p:sp>
        <p:nvSpPr>
          <p:cNvPr id="4813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C7A4252-FBDA-402F-A260-12258AF11872}" type="slidenum">
              <a:rPr lang="en-CA" altLang="de-DE"/>
              <a:pPr>
                <a:defRPr/>
              </a:pPr>
              <a:t>‹Nr.›</a:t>
            </a:fld>
            <a:endParaRPr lang="en-CA" altLang="de-DE"/>
          </a:p>
        </p:txBody>
      </p:sp>
    </p:spTree>
    <p:extLst>
      <p:ext uri="{BB962C8B-B14F-4D97-AF65-F5344CB8AC3E}">
        <p14:creationId xmlns:p14="http://schemas.microsoft.com/office/powerpoint/2010/main" val="2837644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xfrm>
            <a:off x="854075" y="744538"/>
            <a:ext cx="4964113" cy="3722687"/>
          </a:xfrm>
          <a:ln/>
        </p:spPr>
      </p:sp>
      <p:sp>
        <p:nvSpPr>
          <p:cNvPr id="156675" name="Notes Placeholder 2"/>
          <p:cNvSpPr>
            <a:spLocks noGrp="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de-DE" smtClean="0">
              <a:cs typeface="Arial" panose="020B0604020202020204" pitchFamily="34" charset="0"/>
            </a:endParaRPr>
          </a:p>
        </p:txBody>
      </p:sp>
      <p:sp>
        <p:nvSpPr>
          <p:cNvPr id="156676" name="Slide Number Placeholder 3"/>
          <p:cNvSpPr txBox="1">
            <a:spLocks noGrp="1"/>
          </p:cNvSpPr>
          <p:nvPr/>
        </p:nvSpPr>
        <p:spPr bwMode="auto">
          <a:xfrm>
            <a:off x="3776663" y="9429750"/>
            <a:ext cx="289083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defRPr sz="3200">
                <a:solidFill>
                  <a:schemeClr val="tx1"/>
                </a:solidFill>
                <a:latin typeface="Verdana" panose="020B0604030504040204" pitchFamily="34" charset="0"/>
              </a:defRPr>
            </a:lvl1pPr>
            <a:lvl2pPr marL="742950" indent="-285750" defTabSz="457200">
              <a:defRPr sz="3200">
                <a:solidFill>
                  <a:schemeClr val="tx1"/>
                </a:solidFill>
                <a:latin typeface="Verdana" panose="020B0604030504040204" pitchFamily="34" charset="0"/>
              </a:defRPr>
            </a:lvl2pPr>
            <a:lvl3pPr marL="1143000" indent="-228600" defTabSz="457200">
              <a:defRPr sz="3200">
                <a:solidFill>
                  <a:schemeClr val="tx1"/>
                </a:solidFill>
                <a:latin typeface="Verdana" panose="020B0604030504040204" pitchFamily="34" charset="0"/>
              </a:defRPr>
            </a:lvl3pPr>
            <a:lvl4pPr marL="1600200" indent="-228600" defTabSz="457200">
              <a:defRPr sz="3200">
                <a:solidFill>
                  <a:schemeClr val="tx1"/>
                </a:solidFill>
                <a:latin typeface="Verdana" panose="020B0604030504040204" pitchFamily="34" charset="0"/>
              </a:defRPr>
            </a:lvl4pPr>
            <a:lvl5pPr marL="2057400" indent="-228600" defTabSz="457200">
              <a:defRPr sz="3200">
                <a:solidFill>
                  <a:schemeClr val="tx1"/>
                </a:solidFill>
                <a:latin typeface="Verdana" panose="020B0604030504040204" pitchFamily="34" charset="0"/>
              </a:defRPr>
            </a:lvl5pPr>
            <a:lvl6pPr marL="2514600" indent="-228600" defTabSz="457200" eaLnBrk="0" fontAlgn="base" hangingPunct="0">
              <a:spcBef>
                <a:spcPct val="0"/>
              </a:spcBef>
              <a:spcAft>
                <a:spcPct val="0"/>
              </a:spcAft>
              <a:defRPr sz="3200">
                <a:solidFill>
                  <a:schemeClr val="tx1"/>
                </a:solidFill>
                <a:latin typeface="Verdana" panose="020B0604030504040204" pitchFamily="34" charset="0"/>
              </a:defRPr>
            </a:lvl6pPr>
            <a:lvl7pPr marL="2971800" indent="-228600" defTabSz="457200" eaLnBrk="0" fontAlgn="base" hangingPunct="0">
              <a:spcBef>
                <a:spcPct val="0"/>
              </a:spcBef>
              <a:spcAft>
                <a:spcPct val="0"/>
              </a:spcAft>
              <a:defRPr sz="3200">
                <a:solidFill>
                  <a:schemeClr val="tx1"/>
                </a:solidFill>
                <a:latin typeface="Verdana" panose="020B0604030504040204" pitchFamily="34" charset="0"/>
              </a:defRPr>
            </a:lvl7pPr>
            <a:lvl8pPr marL="3429000" indent="-228600" defTabSz="457200" eaLnBrk="0" fontAlgn="base" hangingPunct="0">
              <a:spcBef>
                <a:spcPct val="0"/>
              </a:spcBef>
              <a:spcAft>
                <a:spcPct val="0"/>
              </a:spcAft>
              <a:defRPr sz="3200">
                <a:solidFill>
                  <a:schemeClr val="tx1"/>
                </a:solidFill>
                <a:latin typeface="Verdana" panose="020B0604030504040204" pitchFamily="34" charset="0"/>
              </a:defRPr>
            </a:lvl8pPr>
            <a:lvl9pPr marL="3886200" indent="-228600" defTabSz="457200" eaLnBrk="0" fontAlgn="base" hangingPunct="0">
              <a:spcBef>
                <a:spcPct val="0"/>
              </a:spcBef>
              <a:spcAft>
                <a:spcPct val="0"/>
              </a:spcAft>
              <a:defRPr sz="3200">
                <a:solidFill>
                  <a:schemeClr val="tx1"/>
                </a:solidFill>
                <a:latin typeface="Verdana" panose="020B0604030504040204" pitchFamily="34" charset="0"/>
              </a:defRPr>
            </a:lvl9pPr>
          </a:lstStyle>
          <a:p>
            <a:pPr algn="r" eaLnBrk="1" hangingPunct="1"/>
            <a:fld id="{D8F00A17-2B76-4E77-A53E-F6F47D582986}" type="slidenum">
              <a:rPr lang="en-US" altLang="de-DE" sz="1200">
                <a:solidFill>
                  <a:srgbClr val="000000"/>
                </a:solidFill>
                <a:latin typeface="Calibri" panose="020F0502020204030204" pitchFamily="34" charset="0"/>
                <a:cs typeface="+mn-cs"/>
              </a:rPr>
              <a:pPr algn="r" eaLnBrk="1" hangingPunct="1"/>
              <a:t>1</a:t>
            </a:fld>
            <a:endParaRPr lang="en-US" altLang="de-DE" sz="1200">
              <a:solidFill>
                <a:srgbClr val="000000"/>
              </a:solidFill>
              <a:latin typeface="Calibri" panose="020F0502020204030204" pitchFamily="34" charset="0"/>
              <a:cs typeface="+mn-cs"/>
            </a:endParaRPr>
          </a:p>
        </p:txBody>
      </p:sp>
    </p:spTree>
    <p:extLst>
      <p:ext uri="{BB962C8B-B14F-4D97-AF65-F5344CB8AC3E}">
        <p14:creationId xmlns:p14="http://schemas.microsoft.com/office/powerpoint/2010/main" val="962346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917575" y="744538"/>
            <a:ext cx="4964113" cy="3722687"/>
          </a:xfrm>
          <a:ln/>
        </p:spPr>
      </p:sp>
      <p:sp>
        <p:nvSpPr>
          <p:cNvPr id="45059" name="Notes Placeholder 2"/>
          <p:cNvSpPr>
            <a:spLocks noGrp="1"/>
          </p:cNvSpPr>
          <p:nvPr>
            <p:ph type="body" idx="1"/>
          </p:nvPr>
        </p:nvSpPr>
        <p:spPr>
          <a:xfrm>
            <a:off x="906463" y="4716463"/>
            <a:ext cx="4984750"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lstStyle/>
          <a:p>
            <a:endParaRPr lang="en-US" altLang="de-DE" smtClean="0">
              <a:cs typeface="Arial" panose="020B0604020202020204" pitchFamily="34" charset="0"/>
            </a:endParaRPr>
          </a:p>
        </p:txBody>
      </p:sp>
      <p:sp>
        <p:nvSpPr>
          <p:cNvPr id="45060" name="Slide Number Placeholder 3"/>
          <p:cNvSpPr txBox="1">
            <a:spLocks noGrp="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nchor="b"/>
          <a:lstStyle>
            <a:lvl1pPr defTabSz="923925">
              <a:defRPr sz="2400">
                <a:solidFill>
                  <a:schemeClr val="tx1"/>
                </a:solidFill>
                <a:latin typeface="Verdana" panose="020B0604030504040204" pitchFamily="34" charset="0"/>
                <a:cs typeface="Arial" panose="020B0604020202020204" pitchFamily="34" charset="0"/>
              </a:defRPr>
            </a:lvl1pPr>
            <a:lvl2pPr marL="742950" indent="-287338" defTabSz="923925">
              <a:defRPr sz="2400">
                <a:solidFill>
                  <a:schemeClr val="tx1"/>
                </a:solidFill>
                <a:latin typeface="Verdana" panose="020B0604030504040204" pitchFamily="34" charset="0"/>
                <a:cs typeface="Arial" panose="020B0604020202020204" pitchFamily="34" charset="0"/>
              </a:defRPr>
            </a:lvl2pPr>
            <a:lvl3pPr marL="1141413" indent="-227013" defTabSz="923925">
              <a:defRPr sz="2400">
                <a:solidFill>
                  <a:schemeClr val="tx1"/>
                </a:solidFill>
                <a:latin typeface="Verdana" panose="020B0604030504040204" pitchFamily="34" charset="0"/>
                <a:cs typeface="Arial" panose="020B0604020202020204" pitchFamily="34" charset="0"/>
              </a:defRPr>
            </a:lvl3pPr>
            <a:lvl4pPr marL="1598613" indent="-228600" defTabSz="923925">
              <a:defRPr sz="2400">
                <a:solidFill>
                  <a:schemeClr val="tx1"/>
                </a:solidFill>
                <a:latin typeface="Verdana" panose="020B0604030504040204" pitchFamily="34" charset="0"/>
                <a:cs typeface="Arial" panose="020B0604020202020204" pitchFamily="34" charset="0"/>
              </a:defRPr>
            </a:lvl4pPr>
            <a:lvl5pPr marL="2054225" indent="-225425" defTabSz="923925">
              <a:defRPr sz="2400">
                <a:solidFill>
                  <a:schemeClr val="tx1"/>
                </a:solidFill>
                <a:latin typeface="Verdana" panose="020B0604030504040204" pitchFamily="34" charset="0"/>
                <a:cs typeface="Arial" panose="020B0604020202020204" pitchFamily="34" charset="0"/>
              </a:defRPr>
            </a:lvl5pPr>
            <a:lvl6pPr marL="25114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686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58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30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a:fld id="{D13D3A35-C860-49C1-A8BE-6F426DCD23A6}" type="slidenum">
              <a:rPr lang="en-US" altLang="de-DE" sz="1200"/>
              <a:pPr algn="r"/>
              <a:t>30</a:t>
            </a:fld>
            <a:endParaRPr lang="en-US" altLang="de-DE" sz="1200"/>
          </a:p>
        </p:txBody>
      </p:sp>
    </p:spTree>
    <p:extLst>
      <p:ext uri="{BB962C8B-B14F-4D97-AF65-F5344CB8AC3E}">
        <p14:creationId xmlns:p14="http://schemas.microsoft.com/office/powerpoint/2010/main" val="962892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917575" y="744538"/>
            <a:ext cx="4964113" cy="3722687"/>
          </a:xfrm>
          <a:ln/>
        </p:spPr>
      </p:sp>
      <p:sp>
        <p:nvSpPr>
          <p:cNvPr id="53251" name="Notes Placeholder 2"/>
          <p:cNvSpPr>
            <a:spLocks noGrp="1"/>
          </p:cNvSpPr>
          <p:nvPr>
            <p:ph type="body" idx="1"/>
          </p:nvPr>
        </p:nvSpPr>
        <p:spPr>
          <a:xfrm>
            <a:off x="906463" y="4716463"/>
            <a:ext cx="4984750"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lstStyle/>
          <a:p>
            <a:endParaRPr lang="en-US" altLang="de-DE" smtClean="0">
              <a:cs typeface="Arial" panose="020B0604020202020204" pitchFamily="34" charset="0"/>
            </a:endParaRPr>
          </a:p>
        </p:txBody>
      </p:sp>
      <p:sp>
        <p:nvSpPr>
          <p:cNvPr id="53252" name="Slide Number Placeholder 3"/>
          <p:cNvSpPr txBox="1">
            <a:spLocks noGrp="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nchor="b"/>
          <a:lstStyle>
            <a:lvl1pPr defTabSz="923925">
              <a:defRPr sz="2400">
                <a:solidFill>
                  <a:schemeClr val="tx1"/>
                </a:solidFill>
                <a:latin typeface="Verdana" panose="020B0604030504040204" pitchFamily="34" charset="0"/>
                <a:cs typeface="Arial" panose="020B0604020202020204" pitchFamily="34" charset="0"/>
              </a:defRPr>
            </a:lvl1pPr>
            <a:lvl2pPr marL="742950" indent="-287338" defTabSz="923925">
              <a:defRPr sz="2400">
                <a:solidFill>
                  <a:schemeClr val="tx1"/>
                </a:solidFill>
                <a:latin typeface="Verdana" panose="020B0604030504040204" pitchFamily="34" charset="0"/>
                <a:cs typeface="Arial" panose="020B0604020202020204" pitchFamily="34" charset="0"/>
              </a:defRPr>
            </a:lvl2pPr>
            <a:lvl3pPr marL="1141413" indent="-227013" defTabSz="923925">
              <a:defRPr sz="2400">
                <a:solidFill>
                  <a:schemeClr val="tx1"/>
                </a:solidFill>
                <a:latin typeface="Verdana" panose="020B0604030504040204" pitchFamily="34" charset="0"/>
                <a:cs typeface="Arial" panose="020B0604020202020204" pitchFamily="34" charset="0"/>
              </a:defRPr>
            </a:lvl3pPr>
            <a:lvl4pPr marL="1598613" indent="-228600" defTabSz="923925">
              <a:defRPr sz="2400">
                <a:solidFill>
                  <a:schemeClr val="tx1"/>
                </a:solidFill>
                <a:latin typeface="Verdana" panose="020B0604030504040204" pitchFamily="34" charset="0"/>
                <a:cs typeface="Arial" panose="020B0604020202020204" pitchFamily="34" charset="0"/>
              </a:defRPr>
            </a:lvl4pPr>
            <a:lvl5pPr marL="2054225" indent="-225425" defTabSz="923925">
              <a:defRPr sz="2400">
                <a:solidFill>
                  <a:schemeClr val="tx1"/>
                </a:solidFill>
                <a:latin typeface="Verdana" panose="020B0604030504040204" pitchFamily="34" charset="0"/>
                <a:cs typeface="Arial" panose="020B0604020202020204" pitchFamily="34" charset="0"/>
              </a:defRPr>
            </a:lvl5pPr>
            <a:lvl6pPr marL="25114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686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58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30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a:fld id="{862BA83C-4554-4723-98E7-AA6A3D8E07C6}" type="slidenum">
              <a:rPr lang="en-US" altLang="de-DE" sz="1200"/>
              <a:pPr algn="r"/>
              <a:t>37</a:t>
            </a:fld>
            <a:endParaRPr lang="en-US" altLang="de-DE" sz="1200"/>
          </a:p>
        </p:txBody>
      </p:sp>
    </p:spTree>
    <p:extLst>
      <p:ext uri="{BB962C8B-B14F-4D97-AF65-F5344CB8AC3E}">
        <p14:creationId xmlns:p14="http://schemas.microsoft.com/office/powerpoint/2010/main" val="1336801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xfrm>
            <a:off x="917575" y="744538"/>
            <a:ext cx="4964113" cy="3722687"/>
          </a:xfrm>
          <a:ln/>
        </p:spPr>
      </p:sp>
      <p:sp>
        <p:nvSpPr>
          <p:cNvPr id="58371" name="Rectangle 3"/>
          <p:cNvSpPr>
            <a:spLocks noChangeArrowheads="1"/>
          </p:cNvSpPr>
          <p:nvPr>
            <p:ph type="body" idx="1"/>
          </p:nvPr>
        </p:nvSpPr>
        <p:spPr>
          <a:xfrm>
            <a:off x="906463" y="4716463"/>
            <a:ext cx="4984750"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cs typeface="Arial" panose="020B0604020202020204" pitchFamily="34" charset="0"/>
            </a:endParaRPr>
          </a:p>
        </p:txBody>
      </p:sp>
    </p:spTree>
    <p:extLst>
      <p:ext uri="{BB962C8B-B14F-4D97-AF65-F5344CB8AC3E}">
        <p14:creationId xmlns:p14="http://schemas.microsoft.com/office/powerpoint/2010/main" val="4138442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917575" y="744538"/>
            <a:ext cx="4964113" cy="3722687"/>
          </a:xfrm>
          <a:ln/>
        </p:spPr>
      </p:sp>
      <p:sp>
        <p:nvSpPr>
          <p:cNvPr id="8195" name="Notes Placeholder 2"/>
          <p:cNvSpPr>
            <a:spLocks noGrp="1"/>
          </p:cNvSpPr>
          <p:nvPr>
            <p:ph type="body" idx="1"/>
          </p:nvPr>
        </p:nvSpPr>
        <p:spPr>
          <a:xfrm>
            <a:off x="906463" y="4716463"/>
            <a:ext cx="4984750"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lstStyle/>
          <a:p>
            <a:endParaRPr lang="en-US" altLang="de-DE" smtClean="0">
              <a:cs typeface="Arial" panose="020B0604020202020204" pitchFamily="34" charset="0"/>
            </a:endParaRPr>
          </a:p>
        </p:txBody>
      </p:sp>
      <p:sp>
        <p:nvSpPr>
          <p:cNvPr id="8196" name="Slide Number Placeholder 3"/>
          <p:cNvSpPr txBox="1">
            <a:spLocks noGrp="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nchor="b"/>
          <a:lstStyle>
            <a:lvl1pPr defTabSz="923925">
              <a:defRPr sz="2400">
                <a:solidFill>
                  <a:schemeClr val="tx1"/>
                </a:solidFill>
                <a:latin typeface="Verdana" panose="020B0604030504040204" pitchFamily="34" charset="0"/>
                <a:cs typeface="Arial" panose="020B0604020202020204" pitchFamily="34" charset="0"/>
              </a:defRPr>
            </a:lvl1pPr>
            <a:lvl2pPr marL="742950" indent="-287338" defTabSz="923925">
              <a:defRPr sz="2400">
                <a:solidFill>
                  <a:schemeClr val="tx1"/>
                </a:solidFill>
                <a:latin typeface="Verdana" panose="020B0604030504040204" pitchFamily="34" charset="0"/>
                <a:cs typeface="Arial" panose="020B0604020202020204" pitchFamily="34" charset="0"/>
              </a:defRPr>
            </a:lvl2pPr>
            <a:lvl3pPr marL="1141413" indent="-227013" defTabSz="923925">
              <a:defRPr sz="2400">
                <a:solidFill>
                  <a:schemeClr val="tx1"/>
                </a:solidFill>
                <a:latin typeface="Verdana" panose="020B0604030504040204" pitchFamily="34" charset="0"/>
                <a:cs typeface="Arial" panose="020B0604020202020204" pitchFamily="34" charset="0"/>
              </a:defRPr>
            </a:lvl3pPr>
            <a:lvl4pPr marL="1598613" indent="-228600" defTabSz="923925">
              <a:defRPr sz="2400">
                <a:solidFill>
                  <a:schemeClr val="tx1"/>
                </a:solidFill>
                <a:latin typeface="Verdana" panose="020B0604030504040204" pitchFamily="34" charset="0"/>
                <a:cs typeface="Arial" panose="020B0604020202020204" pitchFamily="34" charset="0"/>
              </a:defRPr>
            </a:lvl4pPr>
            <a:lvl5pPr marL="2054225" indent="-225425" defTabSz="923925">
              <a:defRPr sz="2400">
                <a:solidFill>
                  <a:schemeClr val="tx1"/>
                </a:solidFill>
                <a:latin typeface="Verdana" panose="020B0604030504040204" pitchFamily="34" charset="0"/>
                <a:cs typeface="Arial" panose="020B0604020202020204" pitchFamily="34" charset="0"/>
              </a:defRPr>
            </a:lvl5pPr>
            <a:lvl6pPr marL="25114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686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58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30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a:fld id="{C22E7FED-92E3-46AB-9288-FE1490329F4B}" type="slidenum">
              <a:rPr lang="en-US" altLang="de-DE" sz="1200"/>
              <a:pPr algn="r"/>
              <a:t>2</a:t>
            </a:fld>
            <a:endParaRPr lang="en-US" altLang="de-DE" sz="1200"/>
          </a:p>
        </p:txBody>
      </p:sp>
    </p:spTree>
    <p:extLst>
      <p:ext uri="{BB962C8B-B14F-4D97-AF65-F5344CB8AC3E}">
        <p14:creationId xmlns:p14="http://schemas.microsoft.com/office/powerpoint/2010/main" val="3023704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917575" y="744538"/>
            <a:ext cx="4964113" cy="3722687"/>
          </a:xfrm>
          <a:ln/>
        </p:spPr>
      </p:sp>
      <p:sp>
        <p:nvSpPr>
          <p:cNvPr id="11267" name="Notes Placeholder 2"/>
          <p:cNvSpPr>
            <a:spLocks noGrp="1"/>
          </p:cNvSpPr>
          <p:nvPr>
            <p:ph type="body" idx="1"/>
          </p:nvPr>
        </p:nvSpPr>
        <p:spPr>
          <a:xfrm>
            <a:off x="906463" y="4716463"/>
            <a:ext cx="4984750"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lstStyle/>
          <a:p>
            <a:endParaRPr lang="en-US" altLang="de-DE" smtClean="0">
              <a:cs typeface="Arial" panose="020B0604020202020204" pitchFamily="34" charset="0"/>
            </a:endParaRPr>
          </a:p>
        </p:txBody>
      </p:sp>
      <p:sp>
        <p:nvSpPr>
          <p:cNvPr id="11268" name="Slide Number Placeholder 3"/>
          <p:cNvSpPr txBox="1">
            <a:spLocks noGrp="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nchor="b"/>
          <a:lstStyle>
            <a:lvl1pPr defTabSz="923925">
              <a:defRPr sz="2400">
                <a:solidFill>
                  <a:schemeClr val="tx1"/>
                </a:solidFill>
                <a:latin typeface="Verdana" panose="020B0604030504040204" pitchFamily="34" charset="0"/>
                <a:cs typeface="Arial" panose="020B0604020202020204" pitchFamily="34" charset="0"/>
              </a:defRPr>
            </a:lvl1pPr>
            <a:lvl2pPr marL="742950" indent="-287338" defTabSz="923925">
              <a:defRPr sz="2400">
                <a:solidFill>
                  <a:schemeClr val="tx1"/>
                </a:solidFill>
                <a:latin typeface="Verdana" panose="020B0604030504040204" pitchFamily="34" charset="0"/>
                <a:cs typeface="Arial" panose="020B0604020202020204" pitchFamily="34" charset="0"/>
              </a:defRPr>
            </a:lvl2pPr>
            <a:lvl3pPr marL="1141413" indent="-227013" defTabSz="923925">
              <a:defRPr sz="2400">
                <a:solidFill>
                  <a:schemeClr val="tx1"/>
                </a:solidFill>
                <a:latin typeface="Verdana" panose="020B0604030504040204" pitchFamily="34" charset="0"/>
                <a:cs typeface="Arial" panose="020B0604020202020204" pitchFamily="34" charset="0"/>
              </a:defRPr>
            </a:lvl3pPr>
            <a:lvl4pPr marL="1598613" indent="-228600" defTabSz="923925">
              <a:defRPr sz="2400">
                <a:solidFill>
                  <a:schemeClr val="tx1"/>
                </a:solidFill>
                <a:latin typeface="Verdana" panose="020B0604030504040204" pitchFamily="34" charset="0"/>
                <a:cs typeface="Arial" panose="020B0604020202020204" pitchFamily="34" charset="0"/>
              </a:defRPr>
            </a:lvl4pPr>
            <a:lvl5pPr marL="2054225" indent="-225425" defTabSz="923925">
              <a:defRPr sz="2400">
                <a:solidFill>
                  <a:schemeClr val="tx1"/>
                </a:solidFill>
                <a:latin typeface="Verdana" panose="020B0604030504040204" pitchFamily="34" charset="0"/>
                <a:cs typeface="Arial" panose="020B0604020202020204" pitchFamily="34" charset="0"/>
              </a:defRPr>
            </a:lvl5pPr>
            <a:lvl6pPr marL="25114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686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58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30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a:fld id="{5128DF3A-6AD0-4409-80A3-9722B11FAEB2}" type="slidenum">
              <a:rPr lang="en-US" altLang="de-DE" sz="1200"/>
              <a:pPr algn="r"/>
              <a:t>4</a:t>
            </a:fld>
            <a:endParaRPr lang="en-US" altLang="de-DE" sz="1200"/>
          </a:p>
        </p:txBody>
      </p:sp>
    </p:spTree>
    <p:extLst>
      <p:ext uri="{BB962C8B-B14F-4D97-AF65-F5344CB8AC3E}">
        <p14:creationId xmlns:p14="http://schemas.microsoft.com/office/powerpoint/2010/main" val="2970238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917575" y="744538"/>
            <a:ext cx="4964113" cy="3722687"/>
          </a:xfrm>
          <a:ln/>
        </p:spPr>
      </p:sp>
      <p:sp>
        <p:nvSpPr>
          <p:cNvPr id="24579" name="Notes Placeholder 2"/>
          <p:cNvSpPr>
            <a:spLocks noGrp="1"/>
          </p:cNvSpPr>
          <p:nvPr>
            <p:ph type="body" idx="1"/>
          </p:nvPr>
        </p:nvSpPr>
        <p:spPr>
          <a:xfrm>
            <a:off x="906463" y="4716463"/>
            <a:ext cx="4984750"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lstStyle/>
          <a:p>
            <a:endParaRPr lang="en-US" altLang="de-DE" smtClean="0">
              <a:cs typeface="Arial" panose="020B0604020202020204" pitchFamily="34" charset="0"/>
            </a:endParaRPr>
          </a:p>
        </p:txBody>
      </p:sp>
      <p:sp>
        <p:nvSpPr>
          <p:cNvPr id="24580" name="Slide Number Placeholder 3"/>
          <p:cNvSpPr txBox="1">
            <a:spLocks noGrp="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nchor="b"/>
          <a:lstStyle>
            <a:lvl1pPr defTabSz="923925">
              <a:defRPr sz="2400">
                <a:solidFill>
                  <a:schemeClr val="tx1"/>
                </a:solidFill>
                <a:latin typeface="Verdana" panose="020B0604030504040204" pitchFamily="34" charset="0"/>
                <a:cs typeface="Arial" panose="020B0604020202020204" pitchFamily="34" charset="0"/>
              </a:defRPr>
            </a:lvl1pPr>
            <a:lvl2pPr marL="742950" indent="-287338" defTabSz="923925">
              <a:defRPr sz="2400">
                <a:solidFill>
                  <a:schemeClr val="tx1"/>
                </a:solidFill>
                <a:latin typeface="Verdana" panose="020B0604030504040204" pitchFamily="34" charset="0"/>
                <a:cs typeface="Arial" panose="020B0604020202020204" pitchFamily="34" charset="0"/>
              </a:defRPr>
            </a:lvl2pPr>
            <a:lvl3pPr marL="1141413" indent="-227013" defTabSz="923925">
              <a:defRPr sz="2400">
                <a:solidFill>
                  <a:schemeClr val="tx1"/>
                </a:solidFill>
                <a:latin typeface="Verdana" panose="020B0604030504040204" pitchFamily="34" charset="0"/>
                <a:cs typeface="Arial" panose="020B0604020202020204" pitchFamily="34" charset="0"/>
              </a:defRPr>
            </a:lvl3pPr>
            <a:lvl4pPr marL="1598613" indent="-228600" defTabSz="923925">
              <a:defRPr sz="2400">
                <a:solidFill>
                  <a:schemeClr val="tx1"/>
                </a:solidFill>
                <a:latin typeface="Verdana" panose="020B0604030504040204" pitchFamily="34" charset="0"/>
                <a:cs typeface="Arial" panose="020B0604020202020204" pitchFamily="34" charset="0"/>
              </a:defRPr>
            </a:lvl4pPr>
            <a:lvl5pPr marL="2054225" indent="-225425" defTabSz="923925">
              <a:defRPr sz="2400">
                <a:solidFill>
                  <a:schemeClr val="tx1"/>
                </a:solidFill>
                <a:latin typeface="Verdana" panose="020B0604030504040204" pitchFamily="34" charset="0"/>
                <a:cs typeface="Arial" panose="020B0604020202020204" pitchFamily="34" charset="0"/>
              </a:defRPr>
            </a:lvl5pPr>
            <a:lvl6pPr marL="25114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686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58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30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a:fld id="{0FE3CD69-7CE1-4FFB-8E65-195E788D3CF3}" type="slidenum">
              <a:rPr lang="en-US" altLang="de-DE" sz="1200"/>
              <a:pPr algn="r"/>
              <a:t>16</a:t>
            </a:fld>
            <a:endParaRPr lang="en-US" altLang="de-DE" sz="1200"/>
          </a:p>
        </p:txBody>
      </p:sp>
    </p:spTree>
    <p:extLst>
      <p:ext uri="{BB962C8B-B14F-4D97-AF65-F5344CB8AC3E}">
        <p14:creationId xmlns:p14="http://schemas.microsoft.com/office/powerpoint/2010/main" val="2154926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917575" y="744538"/>
            <a:ext cx="4964113" cy="3722687"/>
          </a:xfrm>
          <a:ln/>
        </p:spPr>
      </p:sp>
      <p:sp>
        <p:nvSpPr>
          <p:cNvPr id="29699" name="Notes Placeholder 2"/>
          <p:cNvSpPr>
            <a:spLocks noGrp="1"/>
          </p:cNvSpPr>
          <p:nvPr>
            <p:ph type="body" idx="1"/>
          </p:nvPr>
        </p:nvSpPr>
        <p:spPr>
          <a:xfrm>
            <a:off x="906463" y="4716463"/>
            <a:ext cx="4984750"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lstStyle/>
          <a:p>
            <a:endParaRPr lang="en-US" altLang="de-DE" smtClean="0">
              <a:cs typeface="Arial" panose="020B0604020202020204" pitchFamily="34" charset="0"/>
            </a:endParaRPr>
          </a:p>
        </p:txBody>
      </p:sp>
      <p:sp>
        <p:nvSpPr>
          <p:cNvPr id="29700" name="Slide Number Placeholder 3"/>
          <p:cNvSpPr txBox="1">
            <a:spLocks noGrp="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63" tIns="46333" rIns="92663" bIns="46333" anchor="b"/>
          <a:lstStyle>
            <a:lvl1pPr defTabSz="923925">
              <a:defRPr sz="2400">
                <a:solidFill>
                  <a:schemeClr val="tx1"/>
                </a:solidFill>
                <a:latin typeface="Verdana" panose="020B0604030504040204" pitchFamily="34" charset="0"/>
                <a:cs typeface="Arial" panose="020B0604020202020204" pitchFamily="34" charset="0"/>
              </a:defRPr>
            </a:lvl1pPr>
            <a:lvl2pPr marL="742950" indent="-287338" defTabSz="923925">
              <a:defRPr sz="2400">
                <a:solidFill>
                  <a:schemeClr val="tx1"/>
                </a:solidFill>
                <a:latin typeface="Verdana" panose="020B0604030504040204" pitchFamily="34" charset="0"/>
                <a:cs typeface="Arial" panose="020B0604020202020204" pitchFamily="34" charset="0"/>
              </a:defRPr>
            </a:lvl2pPr>
            <a:lvl3pPr marL="1141413" indent="-227013" defTabSz="923925">
              <a:defRPr sz="2400">
                <a:solidFill>
                  <a:schemeClr val="tx1"/>
                </a:solidFill>
                <a:latin typeface="Verdana" panose="020B0604030504040204" pitchFamily="34" charset="0"/>
                <a:cs typeface="Arial" panose="020B0604020202020204" pitchFamily="34" charset="0"/>
              </a:defRPr>
            </a:lvl3pPr>
            <a:lvl4pPr marL="1598613" indent="-228600" defTabSz="923925">
              <a:defRPr sz="2400">
                <a:solidFill>
                  <a:schemeClr val="tx1"/>
                </a:solidFill>
                <a:latin typeface="Verdana" panose="020B0604030504040204" pitchFamily="34" charset="0"/>
                <a:cs typeface="Arial" panose="020B0604020202020204" pitchFamily="34" charset="0"/>
              </a:defRPr>
            </a:lvl4pPr>
            <a:lvl5pPr marL="2054225" indent="-225425" defTabSz="923925">
              <a:defRPr sz="2400">
                <a:solidFill>
                  <a:schemeClr val="tx1"/>
                </a:solidFill>
                <a:latin typeface="Verdana" panose="020B0604030504040204" pitchFamily="34" charset="0"/>
                <a:cs typeface="Arial" panose="020B0604020202020204" pitchFamily="34" charset="0"/>
              </a:defRPr>
            </a:lvl5pPr>
            <a:lvl6pPr marL="25114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686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58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3025" indent="-225425" defTabSz="923925"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a:fld id="{8EB1469A-0DAA-4787-A7A5-EEAF6F0238AD}" type="slidenum">
              <a:rPr lang="en-US" altLang="de-DE" sz="1200"/>
              <a:pPr algn="r"/>
              <a:t>20</a:t>
            </a:fld>
            <a:endParaRPr lang="en-US" altLang="de-DE" sz="1200"/>
          </a:p>
        </p:txBody>
      </p:sp>
    </p:spTree>
    <p:extLst>
      <p:ext uri="{BB962C8B-B14F-4D97-AF65-F5344CB8AC3E}">
        <p14:creationId xmlns:p14="http://schemas.microsoft.com/office/powerpoint/2010/main" val="703481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xfrm>
            <a:off x="917575" y="744538"/>
            <a:ext cx="4964113" cy="3722687"/>
          </a:xfrm>
          <a:ln/>
        </p:spPr>
      </p:sp>
      <p:sp>
        <p:nvSpPr>
          <p:cNvPr id="36867"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cs typeface="Arial" panose="020B0604020202020204" pitchFamily="34" charset="0"/>
            </a:endParaRPr>
          </a:p>
        </p:txBody>
      </p:sp>
    </p:spTree>
    <p:extLst>
      <p:ext uri="{BB962C8B-B14F-4D97-AF65-F5344CB8AC3E}">
        <p14:creationId xmlns:p14="http://schemas.microsoft.com/office/powerpoint/2010/main" val="2191920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a:xfrm>
            <a:off x="917575" y="744538"/>
            <a:ext cx="4964113" cy="3722687"/>
          </a:xfrm>
          <a:ln/>
        </p:spPr>
      </p:sp>
      <p:sp>
        <p:nvSpPr>
          <p:cNvPr id="38915"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cs typeface="Arial" panose="020B0604020202020204" pitchFamily="34" charset="0"/>
            </a:endParaRPr>
          </a:p>
        </p:txBody>
      </p:sp>
    </p:spTree>
    <p:extLst>
      <p:ext uri="{BB962C8B-B14F-4D97-AF65-F5344CB8AC3E}">
        <p14:creationId xmlns:p14="http://schemas.microsoft.com/office/powerpoint/2010/main" val="1811812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a:xfrm>
            <a:off x="917575" y="744538"/>
            <a:ext cx="4964113" cy="3722687"/>
          </a:xfrm>
          <a:ln/>
        </p:spPr>
      </p:sp>
      <p:sp>
        <p:nvSpPr>
          <p:cNvPr id="40963" name="Notizenplatzhalter 2"/>
          <p:cNvSpPr>
            <a:spLocks noGrp="1"/>
          </p:cNvSpPr>
          <p:nvPr>
            <p:ph type="body" idx="1"/>
          </p:nvPr>
        </p:nvSpPr>
        <p:spPr>
          <a:xfrm>
            <a:off x="679450" y="4716463"/>
            <a:ext cx="5438775" cy="4465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75" tIns="45288" rIns="90575" bIns="45288"/>
          <a:lstStyle/>
          <a:p>
            <a:pPr>
              <a:spcBef>
                <a:spcPct val="0"/>
              </a:spcBef>
            </a:pPr>
            <a:endParaRPr lang="de-DE" altLang="de-DE" smtClean="0">
              <a:cs typeface="Arial" panose="020B0604020202020204" pitchFamily="34" charset="0"/>
            </a:endParaRPr>
          </a:p>
        </p:txBody>
      </p:sp>
      <p:sp>
        <p:nvSpPr>
          <p:cNvPr id="40964" name="Foliennummernplatzhalter 3"/>
          <p:cNvSpPr txBox="1">
            <a:spLocks noGrp="1"/>
          </p:cNvSpPr>
          <p:nvPr/>
        </p:nvSpPr>
        <p:spPr bwMode="auto">
          <a:xfrm>
            <a:off x="3851275" y="9428163"/>
            <a:ext cx="29448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75" tIns="45288" rIns="90575" bIns="45288" anchor="b"/>
          <a:lstStyle>
            <a:lvl1pPr defTabSz="906463">
              <a:defRPr sz="2400">
                <a:solidFill>
                  <a:schemeClr val="tx1"/>
                </a:solidFill>
                <a:latin typeface="Verdana" panose="020B0604030504040204" pitchFamily="34" charset="0"/>
                <a:cs typeface="Arial" panose="020B0604020202020204" pitchFamily="34" charset="0"/>
              </a:defRPr>
            </a:lvl1pPr>
            <a:lvl2pPr marL="736600" indent="-284163" defTabSz="906463">
              <a:defRPr sz="2400">
                <a:solidFill>
                  <a:schemeClr val="tx1"/>
                </a:solidFill>
                <a:latin typeface="Verdana" panose="020B0604030504040204" pitchFamily="34" charset="0"/>
                <a:cs typeface="Arial" panose="020B0604020202020204" pitchFamily="34" charset="0"/>
              </a:defRPr>
            </a:lvl2pPr>
            <a:lvl3pPr marL="1131888" indent="-225425" defTabSz="906463">
              <a:defRPr sz="2400">
                <a:solidFill>
                  <a:schemeClr val="tx1"/>
                </a:solidFill>
                <a:latin typeface="Verdana" panose="020B0604030504040204" pitchFamily="34" charset="0"/>
                <a:cs typeface="Arial" panose="020B0604020202020204" pitchFamily="34" charset="0"/>
              </a:defRPr>
            </a:lvl3pPr>
            <a:lvl4pPr marL="1585913" indent="-227013" defTabSz="906463">
              <a:defRPr sz="2400">
                <a:solidFill>
                  <a:schemeClr val="tx1"/>
                </a:solidFill>
                <a:latin typeface="Verdana" panose="020B0604030504040204" pitchFamily="34" charset="0"/>
                <a:cs typeface="Arial" panose="020B0604020202020204" pitchFamily="34" charset="0"/>
              </a:defRPr>
            </a:lvl4pPr>
            <a:lvl5pPr marL="2038350" indent="-227013" defTabSz="906463">
              <a:defRPr sz="2400">
                <a:solidFill>
                  <a:schemeClr val="tx1"/>
                </a:solidFill>
                <a:latin typeface="Verdana" panose="020B0604030504040204" pitchFamily="34" charset="0"/>
                <a:cs typeface="Arial" panose="020B0604020202020204" pitchFamily="34" charset="0"/>
              </a:defRPr>
            </a:lvl5pPr>
            <a:lvl6pPr marL="2495550" indent="-227013" defTabSz="906463"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52750" indent="-227013" defTabSz="906463"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09950" indent="-227013" defTabSz="906463"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67150" indent="-227013" defTabSz="906463"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eaLnBrk="1" hangingPunct="1"/>
            <a:fld id="{D1E4130A-14EC-48D4-82D9-670AA34E73E1}" type="slidenum">
              <a:rPr lang="de-DE" altLang="de-DE" sz="1200">
                <a:latin typeface="Arial" panose="020B0604020202020204" pitchFamily="34" charset="0"/>
              </a:rPr>
              <a:pPr algn="r" eaLnBrk="1" hangingPunct="1"/>
              <a:t>28</a:t>
            </a:fld>
            <a:endParaRPr lang="de-DE" altLang="de-DE" sz="1200">
              <a:latin typeface="Arial" panose="020B0604020202020204" pitchFamily="34" charset="0"/>
            </a:endParaRPr>
          </a:p>
        </p:txBody>
      </p:sp>
    </p:spTree>
    <p:extLst>
      <p:ext uri="{BB962C8B-B14F-4D97-AF65-F5344CB8AC3E}">
        <p14:creationId xmlns:p14="http://schemas.microsoft.com/office/powerpoint/2010/main" val="393386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0" y="0"/>
            <a:ext cx="29448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000" tIns="45500" rIns="91000" bIns="45500"/>
          <a:lstStyle>
            <a:lvl1pPr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1pPr>
            <a:lvl2pPr marL="717550" indent="-276225"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2pPr>
            <a:lvl3pPr marL="1103313"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3pPr>
            <a:lvl4pPr marL="1544638"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4pPr>
            <a:lvl5pPr marL="1984375"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5pPr>
            <a:lvl6pPr marL="24415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6pPr>
            <a:lvl7pPr marL="28987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7pPr>
            <a:lvl8pPr marL="33559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8pPr>
            <a:lvl9pPr marL="38131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9pPr>
          </a:lstStyle>
          <a:p>
            <a:pPr eaLnBrk="1" hangingPunct="1">
              <a:buSzPct val="100000"/>
            </a:pPr>
            <a:r>
              <a:rPr lang="de-DE" altLang="de-DE" sz="1100">
                <a:solidFill>
                  <a:srgbClr val="000000"/>
                </a:solidFill>
                <a:latin typeface="Univers 47 CondensedLight" pitchFamily="2" charset="0"/>
              </a:rPr>
              <a:t>TNO Meeting, Delft, 01.09.2005</a:t>
            </a:r>
          </a:p>
        </p:txBody>
      </p:sp>
      <p:sp>
        <p:nvSpPr>
          <p:cNvPr id="43011" name="Text Box 3"/>
          <p:cNvSpPr txBox="1">
            <a:spLocks noChangeArrowheads="1"/>
          </p:cNvSpPr>
          <p:nvPr/>
        </p:nvSpPr>
        <p:spPr bwMode="auto">
          <a:xfrm>
            <a:off x="0" y="9431338"/>
            <a:ext cx="29448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000" tIns="45500" rIns="91000" bIns="45500" anchor="b"/>
          <a:lstStyle>
            <a:lvl1pPr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1pPr>
            <a:lvl2pPr marL="717550" indent="-276225"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2pPr>
            <a:lvl3pPr marL="1103313"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3pPr>
            <a:lvl4pPr marL="1544638"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4pPr>
            <a:lvl5pPr marL="1984375"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5pPr>
            <a:lvl6pPr marL="24415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6pPr>
            <a:lvl7pPr marL="28987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7pPr>
            <a:lvl8pPr marL="33559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8pPr>
            <a:lvl9pPr marL="38131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9pPr>
          </a:lstStyle>
          <a:p>
            <a:pPr eaLnBrk="1" hangingPunct="1">
              <a:buSzPct val="100000"/>
            </a:pPr>
            <a:r>
              <a:rPr lang="de-DE" altLang="de-DE" sz="1100">
                <a:solidFill>
                  <a:srgbClr val="000000"/>
                </a:solidFill>
                <a:latin typeface="Univers 47 CondensedLight" pitchFamily="2" charset="0"/>
              </a:rPr>
              <a:t>(c) OPTICOM 2005 - C O N F I D E N T I A L</a:t>
            </a:r>
          </a:p>
        </p:txBody>
      </p:sp>
      <p:sp>
        <p:nvSpPr>
          <p:cNvPr id="43012" name="Text Box 4"/>
          <p:cNvSpPr txBox="1">
            <a:spLocks noChangeArrowheads="1"/>
          </p:cNvSpPr>
          <p:nvPr/>
        </p:nvSpPr>
        <p:spPr bwMode="auto">
          <a:xfrm>
            <a:off x="3851275" y="9431338"/>
            <a:ext cx="29448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000" tIns="45500" rIns="91000" bIns="45500" anchor="b"/>
          <a:lstStyle>
            <a:lvl1pPr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1pPr>
            <a:lvl2pPr marL="717550" indent="-276225"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2pPr>
            <a:lvl3pPr marL="1103313"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3pPr>
            <a:lvl4pPr marL="1544638"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4pPr>
            <a:lvl5pPr marL="1984375" indent="-220663" defTabSz="433388">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5pPr>
            <a:lvl6pPr marL="24415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6pPr>
            <a:lvl7pPr marL="28987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7pPr>
            <a:lvl8pPr marL="33559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8pPr>
            <a:lvl9pPr marL="3813175" indent="-220663" defTabSz="433388" eaLnBrk="0" fontAlgn="base" hangingPunct="0">
              <a:spcBef>
                <a:spcPct val="0"/>
              </a:spcBef>
              <a:spcAft>
                <a:spcPct val="0"/>
              </a:spcAft>
              <a:tabLst>
                <a:tab pos="0" algn="l"/>
                <a:tab pos="431800" algn="l"/>
                <a:tab pos="865188" algn="l"/>
                <a:tab pos="1298575" algn="l"/>
                <a:tab pos="1731963" algn="l"/>
                <a:tab pos="2165350" algn="l"/>
                <a:tab pos="2598738" algn="l"/>
                <a:tab pos="3032125" algn="l"/>
                <a:tab pos="3465513" algn="l"/>
                <a:tab pos="3898900" algn="l"/>
                <a:tab pos="4332288" algn="l"/>
                <a:tab pos="4765675" algn="l"/>
                <a:tab pos="5199063" algn="l"/>
                <a:tab pos="5634038" algn="l"/>
                <a:tab pos="6067425" algn="l"/>
                <a:tab pos="6500813" algn="l"/>
                <a:tab pos="6934200" algn="l"/>
                <a:tab pos="7367588" algn="l"/>
                <a:tab pos="7800975" algn="l"/>
                <a:tab pos="8234363" algn="l"/>
                <a:tab pos="8667750" algn="l"/>
              </a:tabLst>
              <a:defRPr sz="2400">
                <a:solidFill>
                  <a:schemeClr val="tx1"/>
                </a:solidFill>
                <a:latin typeface="Verdana" panose="020B0604030504040204" pitchFamily="34" charset="0"/>
                <a:cs typeface="Arial" panose="020B0604020202020204" pitchFamily="34" charset="0"/>
              </a:defRPr>
            </a:lvl9pPr>
          </a:lstStyle>
          <a:p>
            <a:pPr algn="r" eaLnBrk="1" hangingPunct="1">
              <a:buSzPct val="100000"/>
            </a:pPr>
            <a:fld id="{48109568-050D-4359-BA45-D467B63EC6AB}" type="slidenum">
              <a:rPr lang="de-DE" altLang="de-DE" sz="1100">
                <a:solidFill>
                  <a:srgbClr val="000000"/>
                </a:solidFill>
                <a:latin typeface="Univers 47 CondensedLight" pitchFamily="2" charset="0"/>
              </a:rPr>
              <a:pPr algn="r" eaLnBrk="1" hangingPunct="1">
                <a:buSzPct val="100000"/>
              </a:pPr>
              <a:t>29</a:t>
            </a:fld>
            <a:endParaRPr lang="de-DE" altLang="de-DE" sz="1100">
              <a:solidFill>
                <a:srgbClr val="000000"/>
              </a:solidFill>
              <a:latin typeface="Univers 47 CondensedLight" pitchFamily="2" charset="0"/>
            </a:endParaRPr>
          </a:p>
        </p:txBody>
      </p:sp>
      <p:sp>
        <p:nvSpPr>
          <p:cNvPr id="43013" name="Rectangle 5"/>
          <p:cNvSpPr>
            <a:spLocks noChangeArrowheads="1" noTextEdit="1"/>
          </p:cNvSpPr>
          <p:nvPr>
            <p:ph type="sldImg"/>
          </p:nvPr>
        </p:nvSpPr>
        <p:spPr>
          <a:xfrm>
            <a:off x="903288" y="762000"/>
            <a:ext cx="4972050" cy="3729038"/>
          </a:xfrm>
          <a:ln/>
        </p:spPr>
      </p:sp>
      <p:sp>
        <p:nvSpPr>
          <p:cNvPr id="43014" name="Rectangle 6"/>
          <p:cNvSpPr>
            <a:spLocks noChangeArrowheads="1"/>
          </p:cNvSpPr>
          <p:nvPr>
            <p:ph type="body" idx="1"/>
          </p:nvPr>
        </p:nvSpPr>
        <p:spPr>
          <a:xfrm>
            <a:off x="912813" y="4719638"/>
            <a:ext cx="4948237" cy="44878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849" tIns="45425" rIns="90849" bIns="45425" anchor="ctr"/>
          <a:lstStyle/>
          <a:p>
            <a:pPr defTabSz="449263">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de-DE" smtClean="0">
              <a:cs typeface="Arial" panose="020B0604020202020204" pitchFamily="34" charset="0"/>
            </a:endParaRPr>
          </a:p>
        </p:txBody>
      </p:sp>
    </p:spTree>
    <p:extLst>
      <p:ext uri="{BB962C8B-B14F-4D97-AF65-F5344CB8AC3E}">
        <p14:creationId xmlns:p14="http://schemas.microsoft.com/office/powerpoint/2010/main" val="2243261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Foliennummernplatzhalter 3"/>
          <p:cNvSpPr>
            <a:spLocks noGrp="1"/>
          </p:cNvSpPr>
          <p:nvPr>
            <p:ph type="sldNum" sz="quarter" idx="10"/>
          </p:nvPr>
        </p:nvSpPr>
        <p:spPr/>
        <p:txBody>
          <a:bodyPr/>
          <a:lstStyle>
            <a:lvl1pPr>
              <a:defRPr/>
            </a:lvl1pPr>
          </a:lstStyle>
          <a:p>
            <a:fld id="{FB859947-0030-4921-B0E5-8E31EA198C48}" type="slidenum">
              <a:rPr lang="en-US" altLang="de-DE"/>
              <a:pPr/>
              <a:t>‹Nr.›</a:t>
            </a:fld>
            <a:endParaRPr lang="en-US" altLang="de-DE"/>
          </a:p>
        </p:txBody>
      </p:sp>
    </p:spTree>
    <p:extLst>
      <p:ext uri="{BB962C8B-B14F-4D97-AF65-F5344CB8AC3E}">
        <p14:creationId xmlns:p14="http://schemas.microsoft.com/office/powerpoint/2010/main" val="347414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C034C59E-D30A-4FED-AA79-3C23CA23A997}" type="slidenum">
              <a:rPr lang="en-US" altLang="de-DE"/>
              <a:pPr/>
              <a:t>‹Nr.›</a:t>
            </a:fld>
            <a:endParaRPr lang="en-US" altLang="de-DE"/>
          </a:p>
        </p:txBody>
      </p:sp>
    </p:spTree>
    <p:extLst>
      <p:ext uri="{BB962C8B-B14F-4D97-AF65-F5344CB8AC3E}">
        <p14:creationId xmlns:p14="http://schemas.microsoft.com/office/powerpoint/2010/main" val="1079981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571500"/>
            <a:ext cx="2057400" cy="52276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571500"/>
            <a:ext cx="6019800" cy="52276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379CF910-09BD-4D62-A631-9B10E34D5A31}" type="slidenum">
              <a:rPr lang="en-US" altLang="de-DE"/>
              <a:pPr/>
              <a:t>‹Nr.›</a:t>
            </a:fld>
            <a:endParaRPr lang="en-US" altLang="de-DE"/>
          </a:p>
        </p:txBody>
      </p:sp>
    </p:spTree>
    <p:extLst>
      <p:ext uri="{BB962C8B-B14F-4D97-AF65-F5344CB8AC3E}">
        <p14:creationId xmlns:p14="http://schemas.microsoft.com/office/powerpoint/2010/main" val="309554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2B7E1FD5-9DF3-4D10-98DD-573F211A03A1}" type="slidenum">
              <a:rPr lang="en-US" altLang="de-DE"/>
              <a:pPr/>
              <a:t>‹Nr.›</a:t>
            </a:fld>
            <a:endParaRPr lang="en-US" altLang="de-DE"/>
          </a:p>
        </p:txBody>
      </p:sp>
    </p:spTree>
    <p:extLst>
      <p:ext uri="{BB962C8B-B14F-4D97-AF65-F5344CB8AC3E}">
        <p14:creationId xmlns:p14="http://schemas.microsoft.com/office/powerpoint/2010/main" val="2999906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Textmasterformat bearbeiten</a:t>
            </a:r>
          </a:p>
        </p:txBody>
      </p:sp>
      <p:sp>
        <p:nvSpPr>
          <p:cNvPr id="4" name="Foliennummernplatzhalter 3"/>
          <p:cNvSpPr>
            <a:spLocks noGrp="1"/>
          </p:cNvSpPr>
          <p:nvPr>
            <p:ph type="sldNum" sz="quarter" idx="10"/>
          </p:nvPr>
        </p:nvSpPr>
        <p:spPr/>
        <p:txBody>
          <a:bodyPr/>
          <a:lstStyle>
            <a:lvl1pPr>
              <a:defRPr/>
            </a:lvl1pPr>
          </a:lstStyle>
          <a:p>
            <a:fld id="{83CF3592-93B0-4210-91D6-5C29B4694C0C}" type="slidenum">
              <a:rPr lang="en-US" altLang="de-DE"/>
              <a:pPr/>
              <a:t>‹Nr.›</a:t>
            </a:fld>
            <a:endParaRPr lang="en-US" altLang="de-DE"/>
          </a:p>
        </p:txBody>
      </p:sp>
    </p:spTree>
    <p:extLst>
      <p:ext uri="{BB962C8B-B14F-4D97-AF65-F5344CB8AC3E}">
        <p14:creationId xmlns:p14="http://schemas.microsoft.com/office/powerpoint/2010/main" val="214613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968500"/>
            <a:ext cx="4038600" cy="38306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68500"/>
            <a:ext cx="4038600" cy="38306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224A7B9F-3849-44F6-98FF-A7A54044B292}" type="slidenum">
              <a:rPr lang="en-US" altLang="de-DE"/>
              <a:pPr/>
              <a:t>‹Nr.›</a:t>
            </a:fld>
            <a:endParaRPr lang="en-US" altLang="de-DE"/>
          </a:p>
        </p:txBody>
      </p:sp>
    </p:spTree>
    <p:extLst>
      <p:ext uri="{BB962C8B-B14F-4D97-AF65-F5344CB8AC3E}">
        <p14:creationId xmlns:p14="http://schemas.microsoft.com/office/powerpoint/2010/main" val="891764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21599B51-C5E3-4474-AAF2-65575F8F23E6}" type="slidenum">
              <a:rPr lang="en-US" altLang="de-DE"/>
              <a:pPr/>
              <a:t>‹Nr.›</a:t>
            </a:fld>
            <a:endParaRPr lang="en-US" altLang="de-DE"/>
          </a:p>
        </p:txBody>
      </p:sp>
    </p:spTree>
    <p:extLst>
      <p:ext uri="{BB962C8B-B14F-4D97-AF65-F5344CB8AC3E}">
        <p14:creationId xmlns:p14="http://schemas.microsoft.com/office/powerpoint/2010/main" val="187511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27A40CAE-D891-451C-AAC6-33A2AED259BA}" type="slidenum">
              <a:rPr lang="en-US" altLang="de-DE"/>
              <a:pPr/>
              <a:t>‹Nr.›</a:t>
            </a:fld>
            <a:endParaRPr lang="en-US" altLang="de-DE"/>
          </a:p>
        </p:txBody>
      </p:sp>
    </p:spTree>
    <p:extLst>
      <p:ext uri="{BB962C8B-B14F-4D97-AF65-F5344CB8AC3E}">
        <p14:creationId xmlns:p14="http://schemas.microsoft.com/office/powerpoint/2010/main" val="689236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96535164-4FBF-4CD7-8213-5B5E76FFE87C}" type="slidenum">
              <a:rPr lang="en-US" altLang="de-DE"/>
              <a:pPr/>
              <a:t>‹Nr.›</a:t>
            </a:fld>
            <a:endParaRPr lang="en-US" altLang="de-DE"/>
          </a:p>
        </p:txBody>
      </p:sp>
    </p:spTree>
    <p:extLst>
      <p:ext uri="{BB962C8B-B14F-4D97-AF65-F5344CB8AC3E}">
        <p14:creationId xmlns:p14="http://schemas.microsoft.com/office/powerpoint/2010/main" val="274241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18FB5ADB-83D0-468D-9FEF-D46180337C78}" type="slidenum">
              <a:rPr lang="en-US" altLang="de-DE"/>
              <a:pPr/>
              <a:t>‹Nr.›</a:t>
            </a:fld>
            <a:endParaRPr lang="en-US" altLang="de-DE"/>
          </a:p>
        </p:txBody>
      </p:sp>
    </p:spTree>
    <p:extLst>
      <p:ext uri="{BB962C8B-B14F-4D97-AF65-F5344CB8AC3E}">
        <p14:creationId xmlns:p14="http://schemas.microsoft.com/office/powerpoint/2010/main" val="328006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FCBFF931-24B5-41E2-9703-4F709C8B7CC6}" type="slidenum">
              <a:rPr lang="en-US" altLang="de-DE"/>
              <a:pPr/>
              <a:t>‹Nr.›</a:t>
            </a:fld>
            <a:endParaRPr lang="en-US" altLang="de-DE"/>
          </a:p>
        </p:txBody>
      </p:sp>
    </p:spTree>
    <p:extLst>
      <p:ext uri="{BB962C8B-B14F-4D97-AF65-F5344CB8AC3E}">
        <p14:creationId xmlns:p14="http://schemas.microsoft.com/office/powerpoint/2010/main" val="280941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54626" name="Title Placeholder 1"/>
          <p:cNvSpPr>
            <a:spLocks noGrp="1"/>
          </p:cNvSpPr>
          <p:nvPr>
            <p:ph type="title"/>
          </p:nvPr>
        </p:nvSpPr>
        <p:spPr bwMode="auto">
          <a:xfrm>
            <a:off x="457200" y="5715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de-DE" smtClean="0"/>
              <a:t>Click to edit Master title style</a:t>
            </a:r>
          </a:p>
        </p:txBody>
      </p:sp>
      <p:sp>
        <p:nvSpPr>
          <p:cNvPr id="154627" name="Text Placeholder 2"/>
          <p:cNvSpPr>
            <a:spLocks noGrp="1"/>
          </p:cNvSpPr>
          <p:nvPr>
            <p:ph type="body" idx="1"/>
          </p:nvPr>
        </p:nvSpPr>
        <p:spPr bwMode="auto">
          <a:xfrm>
            <a:off x="457200" y="1968500"/>
            <a:ext cx="8229600"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6" name="Slide Number Placeholder 5"/>
          <p:cNvSpPr>
            <a:spLocks noGrp="1"/>
          </p:cNvSpPr>
          <p:nvPr>
            <p:ph type="sldNum" sz="quarter" idx="4"/>
          </p:nvPr>
        </p:nvSpPr>
        <p:spPr>
          <a:xfrm>
            <a:off x="3505200" y="6176963"/>
            <a:ext cx="2133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95B3D7"/>
                </a:solidFill>
                <a:latin typeface="+mn-lt"/>
              </a:defRPr>
            </a:lvl1pPr>
          </a:lstStyle>
          <a:p>
            <a:fld id="{8BD502EE-9CA7-4E98-B4FF-0CB89C042756}" type="slidenum">
              <a:rPr lang="en-US" altLang="de-DE">
                <a:cs typeface="+mn-cs"/>
              </a:rPr>
              <a:pPr/>
              <a:t>‹Nr.›</a:t>
            </a:fld>
            <a:endParaRPr lang="en-US" altLang="de-DE">
              <a:cs typeface="+mn-cs"/>
            </a:endParaRPr>
          </a:p>
        </p:txBody>
      </p:sp>
    </p:spTree>
    <p:extLst>
      <p:ext uri="{BB962C8B-B14F-4D97-AF65-F5344CB8AC3E}">
        <p14:creationId xmlns:p14="http://schemas.microsoft.com/office/powerpoint/2010/main" val="2518174024"/>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hdr="0" ftr="0" dt="0"/>
  <p:txStyles>
    <p:titleStyle>
      <a:lvl1pPr algn="ctr" defTabSz="457200" rtl="0" fontAlgn="base">
        <a:spcBef>
          <a:spcPct val="0"/>
        </a:spcBef>
        <a:spcAft>
          <a:spcPct val="0"/>
        </a:spcAft>
        <a:defRPr sz="4400" b="1" kern="1200">
          <a:solidFill>
            <a:srgbClr val="558ED5"/>
          </a:solidFill>
          <a:latin typeface="+mj-lt"/>
          <a:ea typeface="+mj-ea"/>
          <a:cs typeface="+mj-cs"/>
        </a:defRPr>
      </a:lvl1pPr>
      <a:lvl2pPr algn="ctr" defTabSz="457200" rtl="0" fontAlgn="base">
        <a:spcBef>
          <a:spcPct val="0"/>
        </a:spcBef>
        <a:spcAft>
          <a:spcPct val="0"/>
        </a:spcAft>
        <a:defRPr sz="4400" b="1">
          <a:solidFill>
            <a:srgbClr val="558ED5"/>
          </a:solidFill>
          <a:latin typeface="Calibri" panose="020F0502020204030204" pitchFamily="34" charset="0"/>
        </a:defRPr>
      </a:lvl2pPr>
      <a:lvl3pPr algn="ctr" defTabSz="457200" rtl="0" fontAlgn="base">
        <a:spcBef>
          <a:spcPct val="0"/>
        </a:spcBef>
        <a:spcAft>
          <a:spcPct val="0"/>
        </a:spcAft>
        <a:defRPr sz="4400" b="1">
          <a:solidFill>
            <a:srgbClr val="558ED5"/>
          </a:solidFill>
          <a:latin typeface="Calibri" panose="020F0502020204030204" pitchFamily="34" charset="0"/>
        </a:defRPr>
      </a:lvl3pPr>
      <a:lvl4pPr algn="ctr" defTabSz="457200" rtl="0" fontAlgn="base">
        <a:spcBef>
          <a:spcPct val="0"/>
        </a:spcBef>
        <a:spcAft>
          <a:spcPct val="0"/>
        </a:spcAft>
        <a:defRPr sz="4400" b="1">
          <a:solidFill>
            <a:srgbClr val="558ED5"/>
          </a:solidFill>
          <a:latin typeface="Calibri" panose="020F0502020204030204" pitchFamily="34" charset="0"/>
        </a:defRPr>
      </a:lvl4pPr>
      <a:lvl5pPr algn="ctr" defTabSz="457200" rtl="0" fontAlgn="base">
        <a:spcBef>
          <a:spcPct val="0"/>
        </a:spcBef>
        <a:spcAft>
          <a:spcPct val="0"/>
        </a:spcAft>
        <a:defRPr sz="4400" b="1">
          <a:solidFill>
            <a:srgbClr val="558ED5"/>
          </a:solidFill>
          <a:latin typeface="Calibri" panose="020F0502020204030204" pitchFamily="34" charset="0"/>
        </a:defRPr>
      </a:lvl5pPr>
      <a:lvl6pPr marL="457200" algn="ctr" defTabSz="457200" rtl="0" fontAlgn="base">
        <a:spcBef>
          <a:spcPct val="0"/>
        </a:spcBef>
        <a:spcAft>
          <a:spcPct val="0"/>
        </a:spcAft>
        <a:defRPr sz="4400" b="1">
          <a:solidFill>
            <a:srgbClr val="558ED5"/>
          </a:solidFill>
          <a:latin typeface="Calibri" panose="020F0502020204030204" pitchFamily="34" charset="0"/>
        </a:defRPr>
      </a:lvl6pPr>
      <a:lvl7pPr marL="914400" algn="ctr" defTabSz="457200" rtl="0" fontAlgn="base">
        <a:spcBef>
          <a:spcPct val="0"/>
        </a:spcBef>
        <a:spcAft>
          <a:spcPct val="0"/>
        </a:spcAft>
        <a:defRPr sz="4400" b="1">
          <a:solidFill>
            <a:srgbClr val="558ED5"/>
          </a:solidFill>
          <a:latin typeface="Calibri" panose="020F0502020204030204" pitchFamily="34" charset="0"/>
        </a:defRPr>
      </a:lvl7pPr>
      <a:lvl8pPr marL="1371600" algn="ctr" defTabSz="457200" rtl="0" fontAlgn="base">
        <a:spcBef>
          <a:spcPct val="0"/>
        </a:spcBef>
        <a:spcAft>
          <a:spcPct val="0"/>
        </a:spcAft>
        <a:defRPr sz="4400" b="1">
          <a:solidFill>
            <a:srgbClr val="558ED5"/>
          </a:solidFill>
          <a:latin typeface="Calibri" panose="020F0502020204030204" pitchFamily="34" charset="0"/>
        </a:defRPr>
      </a:lvl8pPr>
      <a:lvl9pPr marL="1828800" algn="ctr" defTabSz="457200" rtl="0" fontAlgn="base">
        <a:spcBef>
          <a:spcPct val="0"/>
        </a:spcBef>
        <a:spcAft>
          <a:spcPct val="0"/>
        </a:spcAft>
        <a:defRPr sz="4400" b="1">
          <a:solidFill>
            <a:srgbClr val="558ED5"/>
          </a:solidFill>
          <a:latin typeface="Calibri" panose="020F0502020204030204" pitchFamily="34" charset="0"/>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rgbClr val="558ED5"/>
          </a:solidFill>
          <a:latin typeface="+mn-lt"/>
          <a:ea typeface="+mn-ea"/>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rgbClr val="558ED5"/>
          </a:solidFill>
          <a:latin typeface="+mn-lt"/>
          <a:ea typeface="+mn-ea"/>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rgbClr val="558ED5"/>
          </a:solidFill>
          <a:latin typeface="+mn-lt"/>
          <a:ea typeface="+mn-ea"/>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rgbClr val="558ED5"/>
          </a:solidFill>
          <a:latin typeface="+mn-lt"/>
          <a:ea typeface="+mn-ea"/>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rgbClr val="558ED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olqa.info/"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Title 3"/>
          <p:cNvSpPr>
            <a:spLocks noGrp="1"/>
          </p:cNvSpPr>
          <p:nvPr>
            <p:ph type="title" idx="4294967295"/>
          </p:nvPr>
        </p:nvSpPr>
        <p:spPr>
          <a:xfrm>
            <a:off x="0" y="485775"/>
            <a:ext cx="8229600" cy="1828800"/>
          </a:xfrm>
        </p:spPr>
        <p:txBody>
          <a:bodyPr/>
          <a:lstStyle/>
          <a:p>
            <a:r>
              <a:rPr lang="en-US" altLang="de-DE" sz="2800" dirty="0"/>
              <a:t>ITU Workshop on “Quality of Service and </a:t>
            </a:r>
            <a:br>
              <a:rPr lang="en-US" altLang="de-DE" sz="2800" dirty="0"/>
            </a:br>
            <a:r>
              <a:rPr lang="en-US" altLang="de-DE" sz="2800" dirty="0"/>
              <a:t>Quality of Experience of Multimedia Services in Emerging Networks” </a:t>
            </a:r>
            <a:br>
              <a:rPr lang="en-US" altLang="de-DE" sz="2800" dirty="0"/>
            </a:br>
            <a:r>
              <a:rPr lang="en-US" altLang="de-DE" sz="2400" i="1" dirty="0"/>
              <a:t>(Istanbul, Turkey, 9-11 February 2015)</a:t>
            </a:r>
          </a:p>
        </p:txBody>
      </p:sp>
      <p:sp>
        <p:nvSpPr>
          <p:cNvPr id="9" name="Content Placeholder 8"/>
          <p:cNvSpPr>
            <a:spLocks noGrp="1"/>
          </p:cNvSpPr>
          <p:nvPr>
            <p:ph idx="4294967295"/>
          </p:nvPr>
        </p:nvSpPr>
        <p:spPr>
          <a:xfrm>
            <a:off x="0" y="2451100"/>
            <a:ext cx="8229600" cy="3203575"/>
          </a:xfrm>
        </p:spPr>
        <p:txBody>
          <a:bodyPr>
            <a:normAutofit lnSpcReduction="10000"/>
          </a:bodyPr>
          <a:lstStyle/>
          <a:p>
            <a:pPr marL="0" indent="0" algn="ctr">
              <a:lnSpc>
                <a:spcPct val="80000"/>
              </a:lnSpc>
              <a:buNone/>
            </a:pPr>
            <a:r>
              <a:rPr lang="en-US" altLang="de-DE" sz="4000" b="1" dirty="0"/>
              <a:t/>
            </a:r>
            <a:br>
              <a:rPr lang="en-US" altLang="de-DE" sz="4000" b="1" dirty="0"/>
            </a:br>
            <a:r>
              <a:rPr lang="en-US" altLang="de-DE" dirty="0"/>
              <a:t>Mobile </a:t>
            </a:r>
            <a:r>
              <a:rPr lang="en-US" altLang="de-DE" dirty="0" err="1"/>
              <a:t>QoS</a:t>
            </a:r>
            <a:r>
              <a:rPr lang="en-US" altLang="de-DE" dirty="0"/>
              <a:t> Framework: Counters, KPI, KQI</a:t>
            </a:r>
            <a:endParaRPr lang="de-DE" altLang="de-DE" dirty="0"/>
          </a:p>
          <a:p>
            <a:pPr marL="0" indent="0" algn="ctr">
              <a:lnSpc>
                <a:spcPct val="80000"/>
              </a:lnSpc>
              <a:buFont typeface="Arial" panose="020B0604020202020204" pitchFamily="34" charset="0"/>
              <a:buNone/>
            </a:pPr>
            <a:endParaRPr lang="en-US" altLang="de-DE" sz="4000" b="1" dirty="0"/>
          </a:p>
          <a:p>
            <a:pPr marL="0" indent="0" algn="ctr">
              <a:lnSpc>
                <a:spcPct val="80000"/>
              </a:lnSpc>
              <a:buFont typeface="Arial" panose="020B0604020202020204" pitchFamily="34" charset="0"/>
              <a:buNone/>
            </a:pPr>
            <a:r>
              <a:rPr lang="en-US" altLang="de-DE" b="1" dirty="0"/>
              <a:t>Joachim Pomy,</a:t>
            </a:r>
          </a:p>
          <a:p>
            <a:pPr marL="0" indent="0" algn="ctr">
              <a:lnSpc>
                <a:spcPct val="80000"/>
              </a:lnSpc>
              <a:buFont typeface="Arial" panose="020B0604020202020204" pitchFamily="34" charset="0"/>
              <a:buNone/>
            </a:pPr>
            <a:r>
              <a:rPr lang="en-US" altLang="de-DE" b="1" dirty="0"/>
              <a:t>Senior Engineer, </a:t>
            </a:r>
            <a:r>
              <a:rPr lang="en-US" altLang="de-DE" b="1" dirty="0" err="1"/>
              <a:t>Opticom</a:t>
            </a:r>
            <a:r>
              <a:rPr lang="en-US" altLang="de-DE" b="1" dirty="0"/>
              <a:t> GmbH Germany</a:t>
            </a:r>
          </a:p>
          <a:p>
            <a:pPr marL="0" indent="0" algn="ctr">
              <a:lnSpc>
                <a:spcPct val="80000"/>
              </a:lnSpc>
              <a:buFont typeface="Arial" panose="020B0604020202020204" pitchFamily="34" charset="0"/>
              <a:buNone/>
            </a:pPr>
            <a:r>
              <a:rPr lang="en-US" altLang="de-DE" b="1" dirty="0"/>
              <a:t>Consultant@joachimpomy.de</a:t>
            </a:r>
            <a:r>
              <a:rPr lang="en-US" altLang="de-DE" sz="500" b="1" i="1" dirty="0"/>
              <a:t/>
            </a:r>
            <a:br>
              <a:rPr lang="en-US" altLang="de-DE" sz="500" b="1" i="1" dirty="0"/>
            </a:br>
            <a:r>
              <a:rPr lang="en-US" altLang="de-DE" sz="800" b="1" i="1" dirty="0"/>
              <a:t> </a:t>
            </a:r>
            <a:r>
              <a:rPr lang="en-US" altLang="de-DE" sz="800" dirty="0">
                <a:cs typeface="Arial" panose="020B0604020202020204" pitchFamily="34" charset="0"/>
              </a:rPr>
              <a:t/>
            </a:r>
            <a:br>
              <a:rPr lang="en-US" altLang="de-DE" sz="800" dirty="0">
                <a:cs typeface="Arial" panose="020B0604020202020204" pitchFamily="34" charset="0"/>
              </a:rPr>
            </a:br>
            <a:r>
              <a:rPr lang="en-US" altLang="de-DE" sz="800" dirty="0">
                <a:cs typeface="Arial" panose="020B0604020202020204" pitchFamily="34" charset="0"/>
              </a:rPr>
              <a:t>								</a:t>
            </a:r>
            <a:endParaRPr lang="en-US" altLang="de-DE" sz="800" dirty="0">
              <a:ea typeface="Calibri" panose="020F0502020204030204" pitchFamily="34" charset="0"/>
              <a:cs typeface="Arial" panose="020B0604020202020204" pitchFamily="34" charset="0"/>
            </a:endParaRPr>
          </a:p>
          <a:p>
            <a:pPr marL="0" indent="0">
              <a:lnSpc>
                <a:spcPct val="80000"/>
              </a:lnSpc>
            </a:pPr>
            <a:endParaRPr lang="en-US" altLang="de-DE" sz="800" dirty="0">
              <a:ea typeface="Calibri" panose="020F0502020204030204" pitchFamily="34" charset="0"/>
              <a:cs typeface="Arial" panose="020B0604020202020204" pitchFamily="34" charset="0"/>
            </a:endParaRPr>
          </a:p>
          <a:p>
            <a:pPr marL="0" indent="0">
              <a:lnSpc>
                <a:spcPct val="80000"/>
              </a:lnSpc>
            </a:pPr>
            <a:endParaRPr lang="en-US" altLang="de-DE" sz="800" dirty="0"/>
          </a:p>
        </p:txBody>
      </p:sp>
      <p:sp>
        <p:nvSpPr>
          <p:cNvPr id="155650" name="Title 1"/>
          <p:cNvSpPr txBox="1">
            <a:spLocks/>
          </p:cNvSpPr>
          <p:nvPr/>
        </p:nvSpPr>
        <p:spPr bwMode="auto">
          <a:xfrm>
            <a:off x="457200" y="28368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sz="3200">
                <a:solidFill>
                  <a:schemeClr val="tx1"/>
                </a:solidFill>
                <a:latin typeface="Verdana" panose="020B0604030504040204" pitchFamily="34" charset="0"/>
              </a:defRPr>
            </a:lvl1pPr>
            <a:lvl2pPr marL="742950" indent="-285750" defTabSz="457200">
              <a:defRPr sz="3200">
                <a:solidFill>
                  <a:schemeClr val="tx1"/>
                </a:solidFill>
                <a:latin typeface="Verdana" panose="020B0604030504040204" pitchFamily="34" charset="0"/>
              </a:defRPr>
            </a:lvl2pPr>
            <a:lvl3pPr marL="1143000" indent="-228600" defTabSz="457200">
              <a:defRPr sz="3200">
                <a:solidFill>
                  <a:schemeClr val="tx1"/>
                </a:solidFill>
                <a:latin typeface="Verdana" panose="020B0604030504040204" pitchFamily="34" charset="0"/>
              </a:defRPr>
            </a:lvl3pPr>
            <a:lvl4pPr marL="1600200" indent="-228600" defTabSz="457200">
              <a:defRPr sz="3200">
                <a:solidFill>
                  <a:schemeClr val="tx1"/>
                </a:solidFill>
                <a:latin typeface="Verdana" panose="020B0604030504040204" pitchFamily="34" charset="0"/>
              </a:defRPr>
            </a:lvl4pPr>
            <a:lvl5pPr marL="2057400" indent="-228600" defTabSz="457200">
              <a:defRPr sz="3200">
                <a:solidFill>
                  <a:schemeClr val="tx1"/>
                </a:solidFill>
                <a:latin typeface="Verdana" panose="020B0604030504040204" pitchFamily="34" charset="0"/>
              </a:defRPr>
            </a:lvl5pPr>
            <a:lvl6pPr marL="2514600" indent="-228600" defTabSz="457200" eaLnBrk="0" fontAlgn="base" hangingPunct="0">
              <a:spcBef>
                <a:spcPct val="0"/>
              </a:spcBef>
              <a:spcAft>
                <a:spcPct val="0"/>
              </a:spcAft>
              <a:defRPr sz="3200">
                <a:solidFill>
                  <a:schemeClr val="tx1"/>
                </a:solidFill>
                <a:latin typeface="Verdana" panose="020B0604030504040204" pitchFamily="34" charset="0"/>
              </a:defRPr>
            </a:lvl6pPr>
            <a:lvl7pPr marL="2971800" indent="-228600" defTabSz="457200" eaLnBrk="0" fontAlgn="base" hangingPunct="0">
              <a:spcBef>
                <a:spcPct val="0"/>
              </a:spcBef>
              <a:spcAft>
                <a:spcPct val="0"/>
              </a:spcAft>
              <a:defRPr sz="3200">
                <a:solidFill>
                  <a:schemeClr val="tx1"/>
                </a:solidFill>
                <a:latin typeface="Verdana" panose="020B0604030504040204" pitchFamily="34" charset="0"/>
              </a:defRPr>
            </a:lvl7pPr>
            <a:lvl8pPr marL="3429000" indent="-228600" defTabSz="457200" eaLnBrk="0" fontAlgn="base" hangingPunct="0">
              <a:spcBef>
                <a:spcPct val="0"/>
              </a:spcBef>
              <a:spcAft>
                <a:spcPct val="0"/>
              </a:spcAft>
              <a:defRPr sz="3200">
                <a:solidFill>
                  <a:schemeClr val="tx1"/>
                </a:solidFill>
                <a:latin typeface="Verdana" panose="020B0604030504040204" pitchFamily="34" charset="0"/>
              </a:defRPr>
            </a:lvl8pPr>
            <a:lvl9pPr marL="3886200" indent="-228600" defTabSz="457200" eaLnBrk="0" fontAlgn="base" hangingPunct="0">
              <a:spcBef>
                <a:spcPct val="0"/>
              </a:spcBef>
              <a:spcAft>
                <a:spcPct val="0"/>
              </a:spcAft>
              <a:defRPr sz="3200">
                <a:solidFill>
                  <a:schemeClr val="tx1"/>
                </a:solidFill>
                <a:latin typeface="Verdana" panose="020B0604030504040204" pitchFamily="34" charset="0"/>
              </a:defRPr>
            </a:lvl9pPr>
          </a:lstStyle>
          <a:p>
            <a:pPr algn="ctr" eaLnBrk="1" hangingPunct="1"/>
            <a:endParaRPr lang="en-GB" altLang="de-DE" sz="5400" b="1">
              <a:solidFill>
                <a:srgbClr val="558ED5"/>
              </a:solidFill>
              <a:latin typeface="Calibri" panose="020F0502020204030204" pitchFamily="34" charset="0"/>
              <a:cs typeface="+mn-cs"/>
            </a:endParaRPr>
          </a:p>
        </p:txBody>
      </p:sp>
      <p:sp>
        <p:nvSpPr>
          <p:cNvPr id="3" name="Title 1"/>
          <p:cNvSpPr txBox="1">
            <a:spLocks/>
          </p:cNvSpPr>
          <p:nvPr/>
        </p:nvSpPr>
        <p:spPr>
          <a:xfrm>
            <a:off x="457200" y="4910138"/>
            <a:ext cx="8229600" cy="744537"/>
          </a:xfrm>
          <a:prstGeom prst="rect">
            <a:avLst/>
          </a:prstGeom>
        </p:spPr>
        <p:txBody>
          <a:bodyPr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fontAlgn="auto">
              <a:lnSpc>
                <a:spcPct val="107000"/>
              </a:lnSpc>
              <a:spcAft>
                <a:spcPts val="800"/>
              </a:spcAft>
              <a:defRPr/>
            </a:pPr>
            <a:endParaRPr lang="en-US" sz="2800" dirty="0">
              <a:solidFill>
                <a:srgbClr val="1F497D">
                  <a:lumMod val="60000"/>
                  <a:lumOff val="40000"/>
                </a:srgbClr>
              </a:solidFill>
              <a:latin typeface="Calibri" panose="020F0502020204030204" pitchFamily="34" charset="0"/>
              <a:ea typeface="Calibri" panose="020F0502020204030204" pitchFamily="34" charset="0"/>
              <a:cs typeface="Arial" panose="020B0604020202020204" pitchFamily="34" charset="0"/>
            </a:endParaRPr>
          </a:p>
        </p:txBody>
      </p:sp>
      <p:sp>
        <p:nvSpPr>
          <p:cNvPr id="2" name="Foliennummernplatzhalter 1"/>
          <p:cNvSpPr>
            <a:spLocks noGrp="1"/>
          </p:cNvSpPr>
          <p:nvPr>
            <p:ph type="sldNum" sz="quarter" idx="10"/>
          </p:nvPr>
        </p:nvSpPr>
        <p:spPr/>
        <p:txBody>
          <a:bodyPr/>
          <a:lstStyle/>
          <a:p>
            <a:fld id="{96535164-4FBF-4CD7-8213-5B5E76FFE87C}" type="slidenum">
              <a:rPr lang="en-US" altLang="de-DE" smtClean="0"/>
              <a:pPr/>
              <a:t>1</a:t>
            </a:fld>
            <a:endParaRPr lang="en-US" altLang="de-DE"/>
          </a:p>
        </p:txBody>
      </p:sp>
    </p:spTree>
    <p:extLst>
      <p:ext uri="{BB962C8B-B14F-4D97-AF65-F5344CB8AC3E}">
        <p14:creationId xmlns:p14="http://schemas.microsoft.com/office/powerpoint/2010/main" val="4119126652"/>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468313" y="404813"/>
            <a:ext cx="7272337" cy="791939"/>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(4)</a:t>
            </a:r>
          </a:p>
        </p:txBody>
      </p:sp>
      <p:sp>
        <p:nvSpPr>
          <p:cNvPr id="17413" name="Rectangle 3"/>
          <p:cNvSpPr>
            <a:spLocks noGrp="1" noChangeArrowheads="1"/>
          </p:cNvSpPr>
          <p:nvPr>
            <p:ph idx="1"/>
          </p:nvPr>
        </p:nvSpPr>
        <p:spPr/>
        <p:txBody>
          <a:bodyPr/>
          <a:lstStyle/>
          <a:p>
            <a:pPr eaLnBrk="1" hangingPunct="1"/>
            <a:r>
              <a:rPr lang="en-GB" altLang="de-DE" i="1" u="sng" smtClean="0">
                <a:hlinkClick r:id="" action="ppaction://noaction"/>
              </a:rPr>
              <a:t>SMS Layer 3</a:t>
            </a:r>
            <a:endParaRPr lang="en-GB" altLang="de-DE" u="sng" smtClean="0">
              <a:hlinkClick r:id="" action="ppaction://noaction"/>
            </a:endParaRPr>
          </a:p>
          <a:p>
            <a:pPr lvl="1" eaLnBrk="1" hangingPunct="1"/>
            <a:r>
              <a:rPr lang="en-GB" altLang="de-DE" u="sng" smtClean="0">
                <a:hlinkClick r:id="" action="ppaction://noaction"/>
              </a:rPr>
              <a:t>SMS Service Non‑Accessibility [%]</a:t>
            </a:r>
            <a:endParaRPr lang="en-GB" altLang="de-DE" i="1" u="sng" smtClean="0">
              <a:hlinkClick r:id="" action="ppaction://noaction"/>
            </a:endParaRPr>
          </a:p>
          <a:p>
            <a:pPr eaLnBrk="1" hangingPunct="1"/>
            <a:r>
              <a:rPr lang="en-GB" altLang="de-DE" i="1" u="sng" smtClean="0">
                <a:hlinkClick r:id="" action="ppaction://noaction"/>
              </a:rPr>
              <a:t>SMS Layer 4</a:t>
            </a:r>
            <a:endParaRPr lang="en-GB" altLang="de-DE" u="sng" smtClean="0">
              <a:hlinkClick r:id="" action="ppaction://noaction"/>
            </a:endParaRPr>
          </a:p>
          <a:p>
            <a:pPr lvl="1" eaLnBrk="1" hangingPunct="1"/>
            <a:r>
              <a:rPr lang="en-GB" altLang="de-DE" u="sng" smtClean="0">
                <a:hlinkClick r:id="" action="ppaction://noaction"/>
              </a:rPr>
              <a:t>SMS End‑to‑End Delivery Time [s]</a:t>
            </a:r>
            <a:endParaRPr lang="en-GB" altLang="de-DE" u="sng" smtClean="0">
              <a:hlinkClick r:id="" action="ppaction://noaction"/>
            </a:endParaRPr>
          </a:p>
          <a:p>
            <a:pPr lvl="1" eaLnBrk="1" hangingPunct="1"/>
            <a:r>
              <a:rPr lang="en-GB" altLang="de-DE" u="sng" smtClean="0">
                <a:hlinkClick r:id="" action="ppaction://noaction"/>
              </a:rPr>
              <a:t>SMS Completion Failure Ratio [%]</a:t>
            </a:r>
            <a:endParaRPr lang="de-DE" altLang="de-DE" u="sng"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10</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468313" y="404813"/>
            <a:ext cx="7343775" cy="719931"/>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(5)</a:t>
            </a:r>
          </a:p>
        </p:txBody>
      </p:sp>
      <p:sp>
        <p:nvSpPr>
          <p:cNvPr id="18437" name="Rectangle 3"/>
          <p:cNvSpPr>
            <a:spLocks noGrp="1" noChangeArrowheads="1"/>
          </p:cNvSpPr>
          <p:nvPr>
            <p:ph idx="1"/>
          </p:nvPr>
        </p:nvSpPr>
        <p:spPr/>
        <p:txBody>
          <a:bodyPr/>
          <a:lstStyle/>
          <a:p>
            <a:pPr eaLnBrk="1" hangingPunct="1"/>
            <a:r>
              <a:rPr lang="en-GB" altLang="de-DE" i="1" u="sng" smtClean="0">
                <a:hlinkClick r:id="" action="ppaction://noaction"/>
              </a:rPr>
              <a:t>MMS Layer 3</a:t>
            </a:r>
            <a:endParaRPr lang="en-GB" altLang="de-DE" u="sng" smtClean="0">
              <a:hlinkClick r:id="" action="ppaction://noaction"/>
            </a:endParaRPr>
          </a:p>
          <a:p>
            <a:pPr lvl="1" eaLnBrk="1" hangingPunct="1"/>
            <a:r>
              <a:rPr lang="en-GB" altLang="de-DE" u="sng" smtClean="0">
                <a:hlinkClick r:id="" action="ppaction://noaction"/>
              </a:rPr>
              <a:t>MMS Send Failure Ratio [%]</a:t>
            </a:r>
            <a:endParaRPr lang="en-GB" altLang="de-DE" i="1" u="sng" smtClean="0">
              <a:hlinkClick r:id="" action="ppaction://noaction"/>
            </a:endParaRPr>
          </a:p>
          <a:p>
            <a:pPr eaLnBrk="1" hangingPunct="1"/>
            <a:r>
              <a:rPr lang="en-GB" altLang="de-DE" i="1" u="sng" smtClean="0">
                <a:hlinkClick r:id="" action="ppaction://noaction"/>
              </a:rPr>
              <a:t>MMS Layer 4</a:t>
            </a:r>
            <a:endParaRPr lang="en-GB" altLang="de-DE" u="sng" smtClean="0">
              <a:hlinkClick r:id="" action="ppaction://noaction"/>
            </a:endParaRPr>
          </a:p>
          <a:p>
            <a:pPr lvl="1" eaLnBrk="1" hangingPunct="1"/>
            <a:r>
              <a:rPr lang="en-GB" altLang="de-DE" u="sng" smtClean="0">
                <a:hlinkClick r:id="" action="ppaction://noaction"/>
              </a:rPr>
              <a:t>End‑to‑End Delivery Time [s]</a:t>
            </a:r>
            <a:endParaRPr lang="en-GB" altLang="de-DE" u="sng" smtClean="0">
              <a:hlinkClick r:id="" action="ppaction://noaction"/>
            </a:endParaRPr>
          </a:p>
          <a:p>
            <a:pPr lvl="1" eaLnBrk="1" hangingPunct="1"/>
            <a:r>
              <a:rPr lang="en-GB" altLang="de-DE" u="sng" smtClean="0">
                <a:hlinkClick r:id="" action="ppaction://noaction"/>
              </a:rPr>
              <a:t>MMS End‑to‑End Failure Ratio [%]</a:t>
            </a:r>
            <a:endParaRPr lang="de-DE" altLang="de-DE" u="sng"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11</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468313" y="404813"/>
            <a:ext cx="7272337" cy="719931"/>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(6)</a:t>
            </a:r>
          </a:p>
        </p:txBody>
      </p:sp>
      <p:sp>
        <p:nvSpPr>
          <p:cNvPr id="19461" name="Rectangle 3"/>
          <p:cNvSpPr>
            <a:spLocks noGrp="1" noChangeArrowheads="1"/>
          </p:cNvSpPr>
          <p:nvPr>
            <p:ph idx="1"/>
          </p:nvPr>
        </p:nvSpPr>
        <p:spPr/>
        <p:txBody>
          <a:bodyPr/>
          <a:lstStyle/>
          <a:p>
            <a:pPr eaLnBrk="1" hangingPunct="1"/>
            <a:r>
              <a:rPr lang="en-GB" altLang="de-DE" i="1" u="sng" smtClean="0">
                <a:hlinkClick r:id="" action="ppaction://noaction"/>
              </a:rPr>
              <a:t>Video Telephony Layer 3</a:t>
            </a:r>
            <a:endParaRPr lang="en-GB" altLang="de-DE" u="sng" smtClean="0">
              <a:hlinkClick r:id="" action="ppaction://noaction"/>
            </a:endParaRPr>
          </a:p>
          <a:p>
            <a:pPr lvl="1" eaLnBrk="1" hangingPunct="1"/>
            <a:r>
              <a:rPr lang="en-GB" altLang="de-DE" u="sng" smtClean="0">
                <a:hlinkClick r:id="" action="ppaction://noaction"/>
              </a:rPr>
              <a:t>VT Service Non‑Accessibility [%]</a:t>
            </a:r>
            <a:endParaRPr lang="en-GB" altLang="de-DE" i="1" u="sng" smtClean="0">
              <a:hlinkClick r:id="" action="ppaction://noaction"/>
            </a:endParaRPr>
          </a:p>
          <a:p>
            <a:pPr eaLnBrk="1" hangingPunct="1"/>
            <a:r>
              <a:rPr lang="en-GB" altLang="de-DE" i="1" u="sng" smtClean="0">
                <a:hlinkClick r:id="" action="ppaction://noaction"/>
              </a:rPr>
              <a:t>Video Telephony Layer 4</a:t>
            </a:r>
            <a:endParaRPr lang="en-GB" altLang="de-DE" u="sng" smtClean="0">
              <a:hlinkClick r:id="" action="ppaction://noaction"/>
            </a:endParaRPr>
          </a:p>
          <a:p>
            <a:pPr lvl="1" eaLnBrk="1" hangingPunct="1"/>
            <a:r>
              <a:rPr lang="en-GB" altLang="de-DE" u="sng" smtClean="0">
                <a:hlinkClick r:id="" action="ppaction://noaction"/>
              </a:rPr>
              <a:t>VT Audio/Video Setup Time [s]</a:t>
            </a:r>
            <a:endParaRPr lang="en-GB" altLang="de-DE" u="sng" smtClean="0">
              <a:hlinkClick r:id="" action="ppaction://noaction"/>
            </a:endParaRPr>
          </a:p>
          <a:p>
            <a:pPr lvl="1" eaLnBrk="1" hangingPunct="1"/>
            <a:r>
              <a:rPr lang="en-GB" altLang="de-DE" u="sng" smtClean="0">
                <a:hlinkClick r:id="" action="ppaction://noaction"/>
              </a:rPr>
              <a:t>VT Cut‑off Call Ratio [%]</a:t>
            </a:r>
            <a:endParaRPr lang="de-DE" altLang="de-DE" u="sng"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12</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468313" y="404813"/>
            <a:ext cx="7127875" cy="719931"/>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(7)</a:t>
            </a:r>
          </a:p>
        </p:txBody>
      </p:sp>
      <p:sp>
        <p:nvSpPr>
          <p:cNvPr id="20485" name="Rectangle 3"/>
          <p:cNvSpPr>
            <a:spLocks noGrp="1" noChangeArrowheads="1"/>
          </p:cNvSpPr>
          <p:nvPr>
            <p:ph idx="1"/>
          </p:nvPr>
        </p:nvSpPr>
        <p:spPr>
          <a:xfrm>
            <a:off x="457200" y="1600200"/>
            <a:ext cx="8686800" cy="3816350"/>
          </a:xfrm>
        </p:spPr>
        <p:txBody>
          <a:bodyPr/>
          <a:lstStyle/>
          <a:p>
            <a:pPr eaLnBrk="1" hangingPunct="1"/>
            <a:r>
              <a:rPr lang="en-GB" altLang="de-DE" i="1" u="sng" smtClean="0">
                <a:hlinkClick r:id="" action="ppaction://noaction"/>
              </a:rPr>
              <a:t>Streaming Video Layer 3</a:t>
            </a:r>
            <a:endParaRPr lang="en-GB" altLang="de-DE" u="sng" smtClean="0">
              <a:hlinkClick r:id="" action="ppaction://noaction"/>
            </a:endParaRPr>
          </a:p>
          <a:p>
            <a:pPr lvl="1" eaLnBrk="1" hangingPunct="1"/>
            <a:r>
              <a:rPr lang="en-GB" altLang="de-DE" u="sng" smtClean="0">
                <a:hlinkClick r:id="" action="ppaction://noaction"/>
              </a:rPr>
              <a:t>Streaming Service Non‑Accessibility [%]</a:t>
            </a:r>
            <a:endParaRPr lang="en-GB" altLang="de-DE" i="1" u="sng" smtClean="0">
              <a:hlinkClick r:id="" action="ppaction://noaction"/>
            </a:endParaRPr>
          </a:p>
          <a:p>
            <a:pPr eaLnBrk="1" hangingPunct="1"/>
            <a:r>
              <a:rPr lang="en-GB" altLang="de-DE" i="1" u="sng" smtClean="0">
                <a:hlinkClick r:id="" action="ppaction://noaction"/>
              </a:rPr>
              <a:t>Layer 4:</a:t>
            </a:r>
            <a:endParaRPr lang="en-GB" altLang="de-DE" u="sng" smtClean="0">
              <a:hlinkClick r:id="" action="ppaction://noaction"/>
            </a:endParaRPr>
          </a:p>
          <a:p>
            <a:pPr lvl="1" eaLnBrk="1" hangingPunct="1"/>
            <a:r>
              <a:rPr lang="en-GB" altLang="de-DE" u="sng" smtClean="0">
                <a:hlinkClick r:id="" action="ppaction://noaction"/>
              </a:rPr>
              <a:t>Streami</a:t>
            </a:r>
            <a:r>
              <a:rPr lang="en-GB" altLang="de-DE" u="sng" smtClean="0">
                <a:solidFill>
                  <a:srgbClr val="33CCFF"/>
                </a:solidFill>
                <a:hlinkClick r:id="" action="ppaction://noaction"/>
              </a:rPr>
              <a:t>ng</a:t>
            </a:r>
            <a:r>
              <a:rPr lang="en-GB" altLang="de-DE" u="sng" smtClean="0">
                <a:hlinkClick r:id="" action="ppaction://noaction"/>
              </a:rPr>
              <a:t> Service Access Time [s]</a:t>
            </a:r>
          </a:p>
          <a:p>
            <a:pPr lvl="1" eaLnBrk="1" hangingPunct="1"/>
            <a:r>
              <a:rPr lang="en-GB" altLang="de-DE" u="sng" smtClean="0">
                <a:hlinkClick r:id="" action="ppaction://noaction"/>
              </a:rPr>
              <a:t>Streaming Reproduction Cut-off Ratio [%]</a:t>
            </a:r>
            <a:endParaRPr lang="de-DE" altLang="de-DE" u="sng" smtClean="0">
              <a:solidFill>
                <a:schemeClr val="tx1"/>
              </a:solidFill>
            </a:endParaRP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13</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468313" y="404813"/>
            <a:ext cx="7272337" cy="719931"/>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(8)</a:t>
            </a:r>
          </a:p>
        </p:txBody>
      </p:sp>
      <p:sp>
        <p:nvSpPr>
          <p:cNvPr id="21509" name="Rectangle 3"/>
          <p:cNvSpPr>
            <a:spLocks noGrp="1" noChangeArrowheads="1"/>
          </p:cNvSpPr>
          <p:nvPr>
            <p:ph idx="1"/>
          </p:nvPr>
        </p:nvSpPr>
        <p:spPr/>
        <p:txBody>
          <a:bodyPr/>
          <a:lstStyle/>
          <a:p>
            <a:pPr eaLnBrk="1" hangingPunct="1"/>
            <a:r>
              <a:rPr lang="en-GB" altLang="de-DE" i="1" u="sng" smtClean="0">
                <a:hlinkClick r:id="" action="ppaction://noaction"/>
              </a:rPr>
              <a:t>Web Browsing (HTTP) Layer 3</a:t>
            </a:r>
            <a:endParaRPr lang="en-GB" altLang="de-DE" u="sng" smtClean="0">
              <a:hlinkClick r:id="" action="ppaction://noaction"/>
            </a:endParaRPr>
          </a:p>
          <a:p>
            <a:pPr lvl="1" eaLnBrk="1" hangingPunct="1"/>
            <a:r>
              <a:rPr lang="en-GB" altLang="de-DE" u="sng" smtClean="0">
                <a:hlinkClick r:id="" action="ppaction://noaction"/>
              </a:rPr>
              <a:t>HTTP Service Non‑Accessibility [%]</a:t>
            </a:r>
            <a:endParaRPr lang="en-GB" altLang="de-DE" i="1" u="sng" smtClean="0">
              <a:hlinkClick r:id="" action="ppaction://noaction"/>
            </a:endParaRPr>
          </a:p>
          <a:p>
            <a:pPr eaLnBrk="1" hangingPunct="1"/>
            <a:r>
              <a:rPr lang="en-GB" altLang="de-DE" i="1" u="sng" smtClean="0">
                <a:hlinkClick r:id="" action="ppaction://noaction"/>
              </a:rPr>
              <a:t>Web Browsing (HTTP) Layer 4</a:t>
            </a:r>
            <a:endParaRPr lang="en-GB" altLang="de-DE" u="sng" smtClean="0">
              <a:hlinkClick r:id="" action="ppaction://noaction"/>
            </a:endParaRPr>
          </a:p>
          <a:p>
            <a:pPr lvl="1" eaLnBrk="1" hangingPunct="1"/>
            <a:r>
              <a:rPr lang="en-GB" altLang="de-DE" u="sng" smtClean="0">
                <a:hlinkClick r:id="" action="ppaction://noaction"/>
              </a:rPr>
              <a:t>HTTP Setup Time [s]</a:t>
            </a:r>
            <a:endParaRPr lang="en-GB" altLang="de-DE" u="sng" smtClean="0">
              <a:hlinkClick r:id="" action="ppaction://noaction"/>
            </a:endParaRPr>
          </a:p>
          <a:p>
            <a:pPr lvl="1" eaLnBrk="1" hangingPunct="1"/>
            <a:r>
              <a:rPr lang="en-GB" altLang="de-DE" u="sng" smtClean="0">
                <a:hlinkClick r:id="" action="ppaction://noaction"/>
              </a:rPr>
              <a:t>HTTP Session Failure Ratio [%]</a:t>
            </a:r>
            <a:endParaRPr lang="en-GB" altLang="de-DE" u="sng" smtClean="0">
              <a:hlinkClick r:id="" action="ppaction://noaction"/>
            </a:endParaRPr>
          </a:p>
          <a:p>
            <a:pPr lvl="1" eaLnBrk="1" hangingPunct="1"/>
            <a:r>
              <a:rPr lang="en-GB" altLang="de-DE" u="sng" smtClean="0">
                <a:hlinkClick r:id="" action="ppaction://noaction"/>
              </a:rPr>
              <a:t>HTTP Data Transfer Cut‑off Ratio [%]</a:t>
            </a:r>
            <a:endParaRPr lang="de-DE" altLang="de-DE" u="sng"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14</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468313" y="404813"/>
            <a:ext cx="7199312" cy="647923"/>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(9)</a:t>
            </a:r>
          </a:p>
        </p:txBody>
      </p:sp>
      <p:sp>
        <p:nvSpPr>
          <p:cNvPr id="22533" name="Rectangle 3"/>
          <p:cNvSpPr>
            <a:spLocks noGrp="1" noChangeArrowheads="1"/>
          </p:cNvSpPr>
          <p:nvPr>
            <p:ph idx="1"/>
          </p:nvPr>
        </p:nvSpPr>
        <p:spPr/>
        <p:txBody>
          <a:bodyPr/>
          <a:lstStyle/>
          <a:p>
            <a:pPr eaLnBrk="1" hangingPunct="1"/>
            <a:r>
              <a:rPr lang="de-DE" altLang="de-DE" smtClean="0"/>
              <a:t>This approach would make us end up with &gt; 20 QoS parameter</a:t>
            </a:r>
          </a:p>
          <a:p>
            <a:pPr lvl="1" eaLnBrk="1" hangingPunct="1"/>
            <a:r>
              <a:rPr lang="de-DE" altLang="de-DE" smtClean="0"/>
              <a:t>All relate to user perceptional events</a:t>
            </a:r>
          </a:p>
          <a:p>
            <a:pPr lvl="1" eaLnBrk="1" hangingPunct="1"/>
            <a:r>
              <a:rPr lang="de-DE" altLang="de-DE" smtClean="0"/>
              <a:t>But this is just end-to-end parameters</a:t>
            </a:r>
          </a:p>
          <a:p>
            <a:pPr lvl="1" eaLnBrk="1" hangingPunct="1"/>
            <a:r>
              <a:rPr lang="de-DE" altLang="de-DE" smtClean="0"/>
              <a:t>Many more parameters defined for events related to network segments, hand-over etc.</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15</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Content Placeholder 2"/>
          <p:cNvSpPr>
            <a:spLocks noGrp="1"/>
          </p:cNvSpPr>
          <p:nvPr>
            <p:ph idx="4294967295"/>
          </p:nvPr>
        </p:nvSpPr>
        <p:spPr>
          <a:xfrm>
            <a:off x="1130300" y="1514475"/>
            <a:ext cx="8013700" cy="4379913"/>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80000"/>
              </a:lnSpc>
            </a:pPr>
            <a:r>
              <a:rPr lang="en-US" altLang="de-DE" sz="2400" b="1" smtClean="0"/>
              <a:t>Mobile QoS Framework: Counters, KPI, KQI</a:t>
            </a:r>
          </a:p>
          <a:p>
            <a:pPr lvl="1">
              <a:lnSpc>
                <a:spcPct val="80000"/>
              </a:lnSpc>
            </a:pPr>
            <a:r>
              <a:rPr lang="en-US" altLang="de-DE" sz="2000" b="1" smtClean="0"/>
              <a:t>New ITU-T work on Mobile QoS</a:t>
            </a:r>
          </a:p>
          <a:p>
            <a:pPr lvl="1">
              <a:lnSpc>
                <a:spcPct val="80000"/>
              </a:lnSpc>
            </a:pPr>
            <a:r>
              <a:rPr lang="en-US" altLang="de-DE" sz="2000" b="1" smtClean="0"/>
              <a:t>Layered Approach – Selection of Mobile QoS Parameters perceived by the User</a:t>
            </a:r>
          </a:p>
          <a:p>
            <a:pPr lvl="1">
              <a:lnSpc>
                <a:spcPct val="80000"/>
              </a:lnSpc>
            </a:pPr>
            <a:r>
              <a:rPr lang="en-US" altLang="de-DE" sz="2000" b="1" smtClean="0">
                <a:solidFill>
                  <a:srgbClr val="FF0000"/>
                </a:solidFill>
              </a:rPr>
              <a:t>Test Scenarios and Trigger Points </a:t>
            </a:r>
          </a:p>
          <a:p>
            <a:pPr lvl="1">
              <a:lnSpc>
                <a:spcPct val="80000"/>
              </a:lnSpc>
            </a:pPr>
            <a:r>
              <a:rPr lang="en-US" altLang="de-DE" sz="2000" b="1" smtClean="0"/>
              <a:t>Voice Quality Assessment – Drive Testing</a:t>
            </a:r>
          </a:p>
          <a:p>
            <a:pPr lvl="1">
              <a:lnSpc>
                <a:spcPct val="80000"/>
              </a:lnSpc>
            </a:pPr>
            <a:r>
              <a:rPr lang="en-US" altLang="de-DE" sz="2000" b="1" smtClean="0"/>
              <a:t>Statistics – Presentation of Results</a:t>
            </a:r>
          </a:p>
          <a:p>
            <a:pPr lvl="1">
              <a:lnSpc>
                <a:spcPct val="80000"/>
              </a:lnSpc>
            </a:pPr>
            <a:r>
              <a:rPr lang="en-US" altLang="de-DE" sz="2000" b="1" smtClean="0"/>
              <a:t>Counters, KPI, KQI</a:t>
            </a:r>
          </a:p>
          <a:p>
            <a:pPr lvl="1">
              <a:lnSpc>
                <a:spcPct val="80000"/>
              </a:lnSpc>
            </a:pPr>
            <a:endParaRPr lang="en-US" altLang="de-DE" sz="2000" smtClean="0"/>
          </a:p>
        </p:txBody>
      </p:sp>
      <p:sp>
        <p:nvSpPr>
          <p:cNvPr id="23557" name="Rectangle 5"/>
          <p:cNvSpPr>
            <a:spLocks noChangeArrowheads="1"/>
          </p:cNvSpPr>
          <p:nvPr/>
        </p:nvSpPr>
        <p:spPr bwMode="auto">
          <a:xfrm>
            <a:off x="2286000" y="692150"/>
            <a:ext cx="4572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a:spcBef>
                <a:spcPct val="0"/>
              </a:spcBef>
              <a:buClr>
                <a:schemeClr val="tx1"/>
              </a:buClr>
              <a:buSzTx/>
              <a:buFont typeface="Arial" panose="020B0604020202020204" pitchFamily="34" charset="0"/>
              <a:buNone/>
            </a:pPr>
            <a:r>
              <a:rPr lang="en-US" altLang="de-DE" sz="1600" b="1">
                <a:solidFill>
                  <a:schemeClr val="bg1"/>
                </a:solidFill>
              </a:rPr>
              <a:t>ITRs: Setting the stage for </a:t>
            </a:r>
            <a:br>
              <a:rPr lang="en-US" altLang="de-DE" sz="1600" b="1">
                <a:solidFill>
                  <a:schemeClr val="bg1"/>
                </a:solidFill>
              </a:rPr>
            </a:br>
            <a:r>
              <a:rPr lang="en-US" altLang="de-DE" sz="1600" b="1">
                <a:solidFill>
                  <a:schemeClr val="bg1"/>
                </a:solidFill>
              </a:rPr>
              <a:t>a connected world</a:t>
            </a:r>
            <a:endParaRPr lang="en-US" altLang="de-DE" sz="1600">
              <a:solidFill>
                <a:schemeClr val="bg1"/>
              </a:solidFill>
            </a:endParaRPr>
          </a:p>
        </p:txBody>
      </p:sp>
      <p:sp>
        <p:nvSpPr>
          <p:cNvPr id="8" name="Rectangle 2"/>
          <p:cNvSpPr txBox="1">
            <a:spLocks noChangeArrowheads="1"/>
          </p:cNvSpPr>
          <p:nvPr/>
        </p:nvSpPr>
        <p:spPr bwMode="auto">
          <a:xfrm>
            <a:off x="0" y="460375"/>
            <a:ext cx="9144000" cy="533400"/>
          </a:xfrm>
          <a:prstGeom prst="rect">
            <a:avLst/>
          </a:prstGeom>
          <a:solidFill>
            <a:srgbClr val="0070C0"/>
          </a:solidFill>
          <a:ln w="9525">
            <a:noFill/>
            <a:miter lim="800000"/>
            <a:headEnd/>
            <a:tailEnd/>
          </a:ln>
        </p:spPr>
        <p:txBody>
          <a:bodyPr anchor="ctr"/>
          <a:lstStyle/>
          <a:p>
            <a:pPr algn="ctr">
              <a:buClr>
                <a:schemeClr val="tx1"/>
              </a:buClr>
              <a:buFont typeface="Arial" pitchFamily="34" charset="0"/>
              <a:buNone/>
              <a:defRPr/>
            </a:pPr>
            <a:r>
              <a:rPr lang="en-US" sz="2800" b="1" kern="0" dirty="0" smtClean="0">
                <a:solidFill>
                  <a:schemeClr val="bg1"/>
                </a:solidFill>
                <a:latin typeface="Calibri" pitchFamily="34" charset="0"/>
                <a:ea typeface="Arial" charset="0"/>
                <a:cs typeface="Calibri" pitchFamily="34" charset="0"/>
              </a:rPr>
              <a:t>[</a:t>
            </a:r>
            <a:r>
              <a:rPr lang="en-US" sz="2800" b="1" kern="0" dirty="0">
                <a:solidFill>
                  <a:schemeClr val="bg1"/>
                </a:solidFill>
                <a:latin typeface="Calibri" pitchFamily="34" charset="0"/>
                <a:ea typeface="Arial" charset="0"/>
                <a:cs typeface="Calibri" pitchFamily="34" charset="0"/>
              </a:rPr>
              <a:t>Agenda</a:t>
            </a:r>
            <a:r>
              <a:rPr lang="en-US" sz="2800" b="1" kern="0" dirty="0" smtClean="0">
                <a:solidFill>
                  <a:schemeClr val="bg1"/>
                </a:solidFill>
                <a:latin typeface="Calibri" pitchFamily="34" charset="0"/>
                <a:ea typeface="Arial" charset="0"/>
                <a:cs typeface="Calibri" pitchFamily="34" charset="0"/>
              </a:rPr>
              <a:t>]</a:t>
            </a:r>
            <a:endParaRPr lang="en-US" kern="0" dirty="0">
              <a:solidFill>
                <a:schemeClr val="bg1"/>
              </a:solidFill>
              <a:latin typeface="Calibri" pitchFamily="34" charset="0"/>
              <a:ea typeface="Arial" charset="0"/>
              <a:cs typeface="Calibri" pitchFamily="34" charset="0"/>
            </a:endParaRPr>
          </a:p>
        </p:txBody>
      </p:sp>
      <p:sp>
        <p:nvSpPr>
          <p:cNvPr id="2" name="Foliennummernplatzhalter 1"/>
          <p:cNvSpPr>
            <a:spLocks noGrp="1"/>
          </p:cNvSpPr>
          <p:nvPr>
            <p:ph type="sldNum" sz="quarter" idx="10"/>
          </p:nvPr>
        </p:nvSpPr>
        <p:spPr/>
        <p:txBody>
          <a:bodyPr/>
          <a:lstStyle/>
          <a:p>
            <a:fld id="{96535164-4FBF-4CD7-8213-5B5E76FFE87C}" type="slidenum">
              <a:rPr lang="en-US" altLang="de-DE" smtClean="0"/>
              <a:pPr/>
              <a:t>16</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457200" y="571500"/>
            <a:ext cx="8229600" cy="625252"/>
          </a:xfrm>
        </p:spPr>
        <p:txBody>
          <a:bodyPr/>
          <a:lstStyle/>
          <a:p>
            <a:pPr eaLnBrk="1" hangingPunct="1"/>
            <a:r>
              <a:rPr lang="en-US" altLang="de-DE" dirty="0" smtClean="0"/>
              <a:t>Test Scenarios</a:t>
            </a:r>
          </a:p>
        </p:txBody>
      </p:sp>
      <p:sp>
        <p:nvSpPr>
          <p:cNvPr id="25605" name="Rectangle 3"/>
          <p:cNvSpPr>
            <a:spLocks noGrp="1" noChangeArrowheads="1"/>
          </p:cNvSpPr>
          <p:nvPr>
            <p:ph idx="1"/>
          </p:nvPr>
        </p:nvSpPr>
        <p:spPr>
          <a:xfrm>
            <a:off x="395288" y="1714500"/>
            <a:ext cx="8493125" cy="3614738"/>
          </a:xfrm>
        </p:spPr>
        <p:txBody>
          <a:bodyPr/>
          <a:lstStyle/>
          <a:p>
            <a:pPr eaLnBrk="1" hangingPunct="1"/>
            <a:r>
              <a:rPr lang="en-US" altLang="de-DE" dirty="0" smtClean="0"/>
              <a:t>Test scenarios need to distinguish the following principal user cases</a:t>
            </a:r>
          </a:p>
          <a:p>
            <a:pPr lvl="1" eaLnBrk="1" hangingPunct="1"/>
            <a:r>
              <a:rPr lang="en-US" altLang="de-DE" dirty="0" smtClean="0"/>
              <a:t>User-to-user services (typically telephony)</a:t>
            </a:r>
          </a:p>
          <a:p>
            <a:pPr lvl="1" eaLnBrk="1" hangingPunct="1"/>
            <a:r>
              <a:rPr lang="en-US" altLang="de-DE" dirty="0" smtClean="0"/>
              <a:t>Store-and-forward services (e.g. SMS)</a:t>
            </a:r>
          </a:p>
          <a:p>
            <a:pPr lvl="1" eaLnBrk="1" hangingPunct="1"/>
            <a:r>
              <a:rPr lang="en-US" altLang="de-DE" dirty="0" smtClean="0"/>
              <a:t>Information services (e.g. accessing the internet or FTP download)</a:t>
            </a:r>
          </a:p>
          <a:p>
            <a:pPr lvl="1" eaLnBrk="1" hangingPunct="1"/>
            <a:r>
              <a:rPr lang="en-US" altLang="de-DE" dirty="0" smtClean="0"/>
              <a:t>Push services (sender initiated transfer)</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17</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457200" y="571500"/>
            <a:ext cx="8229600" cy="625252"/>
          </a:xfrm>
        </p:spPr>
        <p:txBody>
          <a:bodyPr/>
          <a:lstStyle/>
          <a:p>
            <a:pPr eaLnBrk="1" hangingPunct="1"/>
            <a:r>
              <a:rPr lang="en-GB" altLang="de-DE" dirty="0" smtClean="0"/>
              <a:t>Considerations on trigger points</a:t>
            </a:r>
            <a:endParaRPr lang="en-US" altLang="de-DE" dirty="0" smtClean="0"/>
          </a:p>
        </p:txBody>
      </p:sp>
      <p:sp>
        <p:nvSpPr>
          <p:cNvPr id="26629" name="Rectangle 3"/>
          <p:cNvSpPr>
            <a:spLocks noGrp="1" noChangeArrowheads="1"/>
          </p:cNvSpPr>
          <p:nvPr>
            <p:ph idx="1"/>
          </p:nvPr>
        </p:nvSpPr>
        <p:spPr>
          <a:xfrm>
            <a:off x="395288" y="1484783"/>
            <a:ext cx="8493125" cy="3998441"/>
          </a:xfrm>
        </p:spPr>
        <p:txBody>
          <a:bodyPr/>
          <a:lstStyle/>
          <a:p>
            <a:pPr eaLnBrk="1" hangingPunct="1">
              <a:lnSpc>
                <a:spcPct val="80000"/>
              </a:lnSpc>
            </a:pPr>
            <a:r>
              <a:rPr lang="en-US" altLang="de-DE" sz="2400" dirty="0" smtClean="0"/>
              <a:t>It can be assumed that </a:t>
            </a:r>
          </a:p>
          <a:p>
            <a:pPr lvl="1" eaLnBrk="1" hangingPunct="1">
              <a:lnSpc>
                <a:spcPct val="80000"/>
              </a:lnSpc>
            </a:pPr>
            <a:r>
              <a:rPr lang="en-US" altLang="de-DE" sz="2000" dirty="0" smtClean="0"/>
              <a:t>any feasible test equipment will contain some kind of communication terminal (UE) which may be a special type (e.g. a Trace Phone) </a:t>
            </a:r>
          </a:p>
          <a:p>
            <a:pPr lvl="1" eaLnBrk="1" hangingPunct="1">
              <a:lnSpc>
                <a:spcPct val="80000"/>
              </a:lnSpc>
            </a:pPr>
            <a:r>
              <a:rPr lang="en-US" altLang="de-DE" sz="2000" dirty="0" smtClean="0"/>
              <a:t>or a standard UE</a:t>
            </a:r>
          </a:p>
          <a:p>
            <a:pPr eaLnBrk="1" hangingPunct="1">
              <a:lnSpc>
                <a:spcPct val="80000"/>
              </a:lnSpc>
            </a:pPr>
            <a:r>
              <a:rPr lang="en-US" altLang="de-DE" sz="2400" dirty="0" smtClean="0"/>
              <a:t>Also, it can be assumed that each such device will provide information from different communication layers</a:t>
            </a:r>
          </a:p>
          <a:p>
            <a:pPr lvl="1" eaLnBrk="1" hangingPunct="1">
              <a:lnSpc>
                <a:spcPct val="80000"/>
              </a:lnSpc>
            </a:pPr>
            <a:r>
              <a:rPr lang="en-US" altLang="de-DE" sz="2000" dirty="0" smtClean="0"/>
              <a:t>from Application Layer (close to the user interface)</a:t>
            </a:r>
          </a:p>
          <a:p>
            <a:pPr lvl="1" eaLnBrk="1" hangingPunct="1">
              <a:lnSpc>
                <a:spcPct val="80000"/>
              </a:lnSpc>
            </a:pPr>
            <a:r>
              <a:rPr lang="en-US" altLang="de-DE" sz="2000" dirty="0" smtClean="0"/>
              <a:t>down to lower layers, e.g. operating-system events, TCP/IP layer, or Layer 3 </a:t>
            </a:r>
            <a:r>
              <a:rPr lang="en-US" altLang="de-DE" sz="2000" dirty="0" err="1" smtClean="0"/>
              <a:t>signalling</a:t>
            </a:r>
            <a:r>
              <a:rPr lang="en-US" altLang="de-DE" sz="2000" dirty="0" smtClean="0"/>
              <a:t> information, which is used as trigger points for QOS PARAMETERS processing</a:t>
            </a:r>
          </a:p>
          <a:p>
            <a:pPr lvl="1" eaLnBrk="1" hangingPunct="1">
              <a:lnSpc>
                <a:spcPct val="80000"/>
              </a:lnSpc>
            </a:pPr>
            <a:r>
              <a:rPr lang="en-US" altLang="de-DE" sz="2000" dirty="0" smtClean="0"/>
              <a:t>Typically AT commands can be used in majority of cases</a:t>
            </a:r>
          </a:p>
          <a:p>
            <a:pPr eaLnBrk="1" hangingPunct="1">
              <a:lnSpc>
                <a:spcPct val="80000"/>
              </a:lnSpc>
            </a:pPr>
            <a:r>
              <a:rPr lang="en-US" altLang="de-DE" sz="2400" dirty="0" smtClean="0"/>
              <a:t>Action is typically triggered </a:t>
            </a:r>
          </a:p>
          <a:p>
            <a:pPr lvl="1" eaLnBrk="1" hangingPunct="1">
              <a:lnSpc>
                <a:spcPct val="80000"/>
              </a:lnSpc>
            </a:pPr>
            <a:r>
              <a:rPr lang="en-US" altLang="de-DE" sz="2000" dirty="0" smtClean="0"/>
              <a:t>by some emulated user action</a:t>
            </a:r>
          </a:p>
          <a:p>
            <a:pPr lvl="1" eaLnBrk="1" hangingPunct="1">
              <a:lnSpc>
                <a:spcPct val="80000"/>
              </a:lnSpc>
            </a:pPr>
            <a:r>
              <a:rPr lang="en-US" altLang="de-DE" sz="2000" dirty="0" smtClean="0"/>
              <a:t>causing some action on the air interface</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18</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457200" y="571500"/>
            <a:ext cx="8229600" cy="481236"/>
          </a:xfrm>
        </p:spPr>
        <p:txBody>
          <a:bodyPr/>
          <a:lstStyle/>
          <a:p>
            <a:pPr eaLnBrk="1" hangingPunct="1"/>
            <a:r>
              <a:rPr lang="en-GB" altLang="de-DE" dirty="0" smtClean="0"/>
              <a:t>Considerations on trigger points</a:t>
            </a:r>
            <a:endParaRPr lang="en-US" altLang="de-DE" dirty="0" smtClean="0"/>
          </a:p>
        </p:txBody>
      </p:sp>
      <p:sp>
        <p:nvSpPr>
          <p:cNvPr id="27653" name="Rectangle 3"/>
          <p:cNvSpPr>
            <a:spLocks noGrp="1" noChangeArrowheads="1"/>
          </p:cNvSpPr>
          <p:nvPr>
            <p:ph idx="1"/>
          </p:nvPr>
        </p:nvSpPr>
        <p:spPr>
          <a:xfrm>
            <a:off x="395288" y="1268760"/>
            <a:ext cx="8493125" cy="4136678"/>
          </a:xfrm>
        </p:spPr>
        <p:txBody>
          <a:bodyPr/>
          <a:lstStyle/>
          <a:p>
            <a:pPr eaLnBrk="1" hangingPunct="1">
              <a:lnSpc>
                <a:spcPct val="80000"/>
              </a:lnSpc>
            </a:pPr>
            <a:r>
              <a:rPr lang="en-US" altLang="de-DE" sz="1800" dirty="0" smtClean="0"/>
              <a:t>Process of event propagation is deterministic</a:t>
            </a:r>
          </a:p>
          <a:p>
            <a:pPr lvl="1" eaLnBrk="1" hangingPunct="1">
              <a:lnSpc>
                <a:spcPct val="80000"/>
              </a:lnSpc>
            </a:pPr>
            <a:r>
              <a:rPr lang="en-US" altLang="de-DE" sz="1600" dirty="0" smtClean="0"/>
              <a:t>allowing for kind of mapping between layers</a:t>
            </a:r>
          </a:p>
          <a:p>
            <a:pPr lvl="1" eaLnBrk="1" hangingPunct="1">
              <a:lnSpc>
                <a:spcPct val="80000"/>
              </a:lnSpc>
            </a:pPr>
            <a:r>
              <a:rPr lang="en-US" altLang="de-DE" sz="1600" dirty="0" smtClean="0"/>
              <a:t>associated with communication and processing delay in each stage.</a:t>
            </a:r>
          </a:p>
          <a:p>
            <a:pPr eaLnBrk="1" hangingPunct="1">
              <a:lnSpc>
                <a:spcPct val="80000"/>
              </a:lnSpc>
            </a:pPr>
            <a:r>
              <a:rPr lang="en-US" altLang="de-DE" sz="1800" dirty="0" smtClean="0"/>
              <a:t>Choice of the layer for trigger point information retrieval</a:t>
            </a:r>
          </a:p>
          <a:p>
            <a:pPr lvl="1" eaLnBrk="1" hangingPunct="1">
              <a:lnSpc>
                <a:spcPct val="80000"/>
              </a:lnSpc>
            </a:pPr>
            <a:r>
              <a:rPr lang="en-US" altLang="de-DE" sz="1600" dirty="0" smtClean="0"/>
              <a:t>determines the view expressed in a QOS PARAMETER</a:t>
            </a:r>
          </a:p>
          <a:p>
            <a:pPr lvl="1" eaLnBrk="1" hangingPunct="1">
              <a:lnSpc>
                <a:spcPct val="80000"/>
              </a:lnSpc>
            </a:pPr>
            <a:r>
              <a:rPr lang="en-US" altLang="de-DE" sz="1600" dirty="0" smtClean="0"/>
              <a:t>choosing lower-level events ( Layer 3) gives more network-centric view</a:t>
            </a:r>
          </a:p>
          <a:p>
            <a:pPr lvl="1" eaLnBrk="1" hangingPunct="1">
              <a:lnSpc>
                <a:spcPct val="80000"/>
              </a:lnSpc>
            </a:pPr>
            <a:r>
              <a:rPr lang="en-US" altLang="de-DE" sz="1600" dirty="0" smtClean="0"/>
              <a:t>events on higher levels to produce views more user-related</a:t>
            </a:r>
          </a:p>
          <a:p>
            <a:pPr lvl="1" eaLnBrk="1" hangingPunct="1">
              <a:lnSpc>
                <a:spcPct val="80000"/>
              </a:lnSpc>
            </a:pPr>
            <a:r>
              <a:rPr lang="en-US" altLang="de-DE" sz="1600" dirty="0" smtClean="0"/>
              <a:t>for same </a:t>
            </a:r>
            <a:r>
              <a:rPr lang="en-US" altLang="de-DE" sz="1600" dirty="0" err="1" smtClean="0"/>
              <a:t>QoS</a:t>
            </a:r>
            <a:r>
              <a:rPr lang="en-US" altLang="de-DE" sz="1600" dirty="0" smtClean="0"/>
              <a:t> PARAMETER source layer for events used as trigger points should be the same</a:t>
            </a:r>
          </a:p>
          <a:p>
            <a:pPr eaLnBrk="1" hangingPunct="1">
              <a:lnSpc>
                <a:spcPct val="80000"/>
              </a:lnSpc>
            </a:pPr>
            <a:r>
              <a:rPr lang="en-US" altLang="de-DE" sz="1800" dirty="0" smtClean="0"/>
              <a:t>In benchmarking, for all </a:t>
            </a:r>
            <a:r>
              <a:rPr lang="en-US" altLang="de-DE" sz="1800" dirty="0" err="1" smtClean="0"/>
              <a:t>all</a:t>
            </a:r>
            <a:r>
              <a:rPr lang="en-US" altLang="de-DE" sz="1800" dirty="0" smtClean="0"/>
              <a:t> networks under test </a:t>
            </a:r>
          </a:p>
          <a:p>
            <a:pPr lvl="1" eaLnBrk="1" hangingPunct="1">
              <a:lnSpc>
                <a:spcPct val="80000"/>
              </a:lnSpc>
            </a:pPr>
            <a:r>
              <a:rPr lang="en-US" altLang="de-DE" sz="1600" dirty="0" smtClean="0"/>
              <a:t>use same type of UE, and QOS PARAMETERS </a:t>
            </a:r>
          </a:p>
          <a:p>
            <a:pPr lvl="1" eaLnBrk="1" hangingPunct="1">
              <a:lnSpc>
                <a:spcPct val="80000"/>
              </a:lnSpc>
            </a:pPr>
            <a:r>
              <a:rPr lang="en-US" altLang="de-DE" sz="1600" dirty="0" smtClean="0"/>
              <a:t>use trigger points from the same layer.</a:t>
            </a:r>
          </a:p>
          <a:p>
            <a:pPr eaLnBrk="1" hangingPunct="1">
              <a:lnSpc>
                <a:spcPct val="80000"/>
              </a:lnSpc>
            </a:pPr>
            <a:r>
              <a:rPr lang="en-US" altLang="de-DE" sz="1800" dirty="0" smtClean="0"/>
              <a:t>Changing the source layer for a given trigger point</a:t>
            </a:r>
          </a:p>
          <a:p>
            <a:pPr lvl="1" eaLnBrk="1" hangingPunct="1">
              <a:lnSpc>
                <a:spcPct val="80000"/>
              </a:lnSpc>
            </a:pPr>
            <a:r>
              <a:rPr lang="en-US" altLang="de-DE" sz="1600" dirty="0" smtClean="0"/>
              <a:t>changes in QOS PARAMETERS should be expected</a:t>
            </a:r>
          </a:p>
          <a:p>
            <a:pPr lvl="1" eaLnBrk="1" hangingPunct="1">
              <a:lnSpc>
                <a:spcPct val="80000"/>
              </a:lnSpc>
            </a:pPr>
            <a:r>
              <a:rPr lang="en-US" altLang="de-DE" sz="1600" dirty="0" smtClean="0"/>
              <a:t>calibration measurements required</a:t>
            </a:r>
          </a:p>
          <a:p>
            <a:pPr lvl="2" eaLnBrk="1" hangingPunct="1">
              <a:lnSpc>
                <a:spcPct val="80000"/>
              </a:lnSpc>
            </a:pPr>
            <a:r>
              <a:rPr lang="en-US" altLang="de-DE" sz="1400" dirty="0" smtClean="0"/>
              <a:t> to assess influence on QOS PARAMETERS both quantitatively and qualitatively.</a:t>
            </a:r>
            <a:r>
              <a:rPr lang="en-US" altLang="de-DE" sz="1600" dirty="0" smtClean="0"/>
              <a:t> </a:t>
            </a:r>
          </a:p>
          <a:p>
            <a:pPr lvl="1" eaLnBrk="1" hangingPunct="1">
              <a:lnSpc>
                <a:spcPct val="80000"/>
              </a:lnSpc>
              <a:buFont typeface="Wingdings" panose="05000000000000000000" pitchFamily="2" charset="2"/>
              <a:buNone/>
            </a:pPr>
            <a:endParaRPr lang="en-US" altLang="de-DE" sz="1600" dirty="0"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19</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Content Placeholder 2"/>
          <p:cNvSpPr>
            <a:spLocks noGrp="1"/>
          </p:cNvSpPr>
          <p:nvPr>
            <p:ph idx="4294967295"/>
          </p:nvPr>
        </p:nvSpPr>
        <p:spPr>
          <a:xfrm>
            <a:off x="1130300" y="1514475"/>
            <a:ext cx="8013700" cy="4379913"/>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80000"/>
              </a:lnSpc>
            </a:pPr>
            <a:r>
              <a:rPr lang="en-US" altLang="de-DE" sz="2400" b="1" dirty="0" smtClean="0"/>
              <a:t>Mobile </a:t>
            </a:r>
            <a:r>
              <a:rPr lang="en-US" altLang="de-DE" sz="2400" b="1" dirty="0" err="1" smtClean="0"/>
              <a:t>QoS</a:t>
            </a:r>
            <a:r>
              <a:rPr lang="en-US" altLang="de-DE" sz="2400" b="1" dirty="0" smtClean="0"/>
              <a:t> Framework: Counters, KPI, KQI</a:t>
            </a:r>
          </a:p>
          <a:p>
            <a:pPr lvl="1">
              <a:lnSpc>
                <a:spcPct val="80000"/>
              </a:lnSpc>
            </a:pPr>
            <a:r>
              <a:rPr lang="en-US" altLang="de-DE" sz="2000" b="1" dirty="0" smtClean="0">
                <a:solidFill>
                  <a:srgbClr val="FF0000"/>
                </a:solidFill>
              </a:rPr>
              <a:t>Recent ITU-T </a:t>
            </a:r>
            <a:r>
              <a:rPr lang="en-US" altLang="de-DE" sz="2000" b="1" dirty="0" smtClean="0">
                <a:solidFill>
                  <a:srgbClr val="FF0000"/>
                </a:solidFill>
              </a:rPr>
              <a:t>work on Mobile </a:t>
            </a:r>
            <a:r>
              <a:rPr lang="en-US" altLang="de-DE" sz="2000" b="1" dirty="0" err="1" smtClean="0">
                <a:solidFill>
                  <a:srgbClr val="FF0000"/>
                </a:solidFill>
              </a:rPr>
              <a:t>QoS</a:t>
            </a:r>
            <a:endParaRPr lang="en-US" altLang="de-DE" sz="2000" b="1" dirty="0" smtClean="0">
              <a:solidFill>
                <a:srgbClr val="FF0000"/>
              </a:solidFill>
            </a:endParaRPr>
          </a:p>
          <a:p>
            <a:pPr lvl="1">
              <a:lnSpc>
                <a:spcPct val="80000"/>
              </a:lnSpc>
            </a:pPr>
            <a:r>
              <a:rPr lang="en-US" altLang="de-DE" sz="2000" b="1" dirty="0" smtClean="0"/>
              <a:t>Layered Approach – Selection of Mobile </a:t>
            </a:r>
            <a:r>
              <a:rPr lang="en-US" altLang="de-DE" sz="2000" b="1" dirty="0" err="1" smtClean="0"/>
              <a:t>QoS</a:t>
            </a:r>
            <a:r>
              <a:rPr lang="en-US" altLang="de-DE" sz="2000" b="1" dirty="0" smtClean="0"/>
              <a:t> Parameters perceived by the User</a:t>
            </a:r>
          </a:p>
          <a:p>
            <a:pPr lvl="1">
              <a:lnSpc>
                <a:spcPct val="80000"/>
              </a:lnSpc>
            </a:pPr>
            <a:r>
              <a:rPr lang="en-US" altLang="de-DE" sz="2000" b="1" dirty="0" smtClean="0"/>
              <a:t>Test Scenarios and Trigger Points</a:t>
            </a:r>
          </a:p>
          <a:p>
            <a:pPr lvl="1">
              <a:lnSpc>
                <a:spcPct val="80000"/>
              </a:lnSpc>
            </a:pPr>
            <a:r>
              <a:rPr lang="en-US" altLang="de-DE" sz="2000" b="1" dirty="0" smtClean="0"/>
              <a:t>Voice Quality Assessment – Drive Testing</a:t>
            </a:r>
          </a:p>
          <a:p>
            <a:pPr lvl="1">
              <a:lnSpc>
                <a:spcPct val="80000"/>
              </a:lnSpc>
            </a:pPr>
            <a:r>
              <a:rPr lang="en-US" altLang="de-DE" sz="2000" b="1" dirty="0" smtClean="0"/>
              <a:t>Statistics – Presentation of Results</a:t>
            </a:r>
          </a:p>
          <a:p>
            <a:pPr lvl="1">
              <a:lnSpc>
                <a:spcPct val="80000"/>
              </a:lnSpc>
            </a:pPr>
            <a:r>
              <a:rPr lang="en-US" altLang="de-DE" sz="2000" b="1" dirty="0" smtClean="0"/>
              <a:t>Counters, KPI, KQI</a:t>
            </a:r>
          </a:p>
          <a:p>
            <a:pPr lvl="1">
              <a:lnSpc>
                <a:spcPct val="80000"/>
              </a:lnSpc>
            </a:pPr>
            <a:endParaRPr lang="en-US" altLang="de-DE" sz="2000" dirty="0" smtClean="0"/>
          </a:p>
        </p:txBody>
      </p:sp>
      <p:sp>
        <p:nvSpPr>
          <p:cNvPr id="7173" name="Rectangle 5"/>
          <p:cNvSpPr>
            <a:spLocks noChangeArrowheads="1"/>
          </p:cNvSpPr>
          <p:nvPr/>
        </p:nvSpPr>
        <p:spPr bwMode="auto">
          <a:xfrm>
            <a:off x="2286000" y="692150"/>
            <a:ext cx="4572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a:spcBef>
                <a:spcPct val="0"/>
              </a:spcBef>
              <a:buClr>
                <a:schemeClr val="tx1"/>
              </a:buClr>
              <a:buSzTx/>
              <a:buFont typeface="Arial" panose="020B0604020202020204" pitchFamily="34" charset="0"/>
              <a:buNone/>
            </a:pPr>
            <a:r>
              <a:rPr lang="en-US" altLang="de-DE" sz="1600" b="1">
                <a:solidFill>
                  <a:schemeClr val="bg1"/>
                </a:solidFill>
              </a:rPr>
              <a:t>ITRs: Setting the stage for </a:t>
            </a:r>
            <a:br>
              <a:rPr lang="en-US" altLang="de-DE" sz="1600" b="1">
                <a:solidFill>
                  <a:schemeClr val="bg1"/>
                </a:solidFill>
              </a:rPr>
            </a:br>
            <a:r>
              <a:rPr lang="en-US" altLang="de-DE" sz="1600" b="1">
                <a:solidFill>
                  <a:schemeClr val="bg1"/>
                </a:solidFill>
              </a:rPr>
              <a:t>a connected world</a:t>
            </a:r>
            <a:endParaRPr lang="en-US" altLang="de-DE" sz="1600">
              <a:solidFill>
                <a:schemeClr val="bg1"/>
              </a:solidFill>
            </a:endParaRPr>
          </a:p>
        </p:txBody>
      </p:sp>
      <p:sp>
        <p:nvSpPr>
          <p:cNvPr id="8" name="Rectangle 2"/>
          <p:cNvSpPr txBox="1">
            <a:spLocks noChangeArrowheads="1"/>
          </p:cNvSpPr>
          <p:nvPr/>
        </p:nvSpPr>
        <p:spPr bwMode="auto">
          <a:xfrm>
            <a:off x="0" y="460375"/>
            <a:ext cx="9144000" cy="533400"/>
          </a:xfrm>
          <a:prstGeom prst="rect">
            <a:avLst/>
          </a:prstGeom>
          <a:solidFill>
            <a:srgbClr val="0070C0"/>
          </a:solidFill>
          <a:ln w="9525">
            <a:noFill/>
            <a:miter lim="800000"/>
            <a:headEnd/>
            <a:tailEnd/>
          </a:ln>
        </p:spPr>
        <p:txBody>
          <a:bodyPr anchor="ctr"/>
          <a:lstStyle/>
          <a:p>
            <a:pPr algn="ctr">
              <a:buClr>
                <a:schemeClr val="tx1"/>
              </a:buClr>
              <a:buFont typeface="Arial" pitchFamily="34" charset="0"/>
              <a:buNone/>
              <a:defRPr/>
            </a:pPr>
            <a:r>
              <a:rPr lang="en-US" sz="2800" b="1" kern="0" dirty="0" smtClean="0">
                <a:solidFill>
                  <a:schemeClr val="bg1"/>
                </a:solidFill>
                <a:latin typeface="Calibri" pitchFamily="34" charset="0"/>
                <a:ea typeface="Arial" charset="0"/>
                <a:cs typeface="Calibri" pitchFamily="34" charset="0"/>
              </a:rPr>
              <a:t>[Agenda]</a:t>
            </a:r>
            <a:endParaRPr lang="en-US" kern="0" dirty="0">
              <a:solidFill>
                <a:schemeClr val="bg1"/>
              </a:solidFill>
              <a:latin typeface="Calibri" pitchFamily="34" charset="0"/>
              <a:ea typeface="Arial" charset="0"/>
              <a:cs typeface="Calibri" pitchFamily="34" charset="0"/>
            </a:endParaRPr>
          </a:p>
        </p:txBody>
      </p:sp>
      <p:sp>
        <p:nvSpPr>
          <p:cNvPr id="2" name="Foliennummernplatzhalter 1"/>
          <p:cNvSpPr>
            <a:spLocks noGrp="1"/>
          </p:cNvSpPr>
          <p:nvPr>
            <p:ph type="sldNum" sz="quarter" idx="10"/>
          </p:nvPr>
        </p:nvSpPr>
        <p:spPr/>
        <p:txBody>
          <a:bodyPr/>
          <a:lstStyle/>
          <a:p>
            <a:fld id="{96535164-4FBF-4CD7-8213-5B5E76FFE87C}" type="slidenum">
              <a:rPr lang="en-US" altLang="de-DE" smtClean="0"/>
              <a:pPr/>
              <a:t>2</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Content Placeholder 2"/>
          <p:cNvSpPr>
            <a:spLocks noGrp="1"/>
          </p:cNvSpPr>
          <p:nvPr>
            <p:ph idx="4294967295"/>
          </p:nvPr>
        </p:nvSpPr>
        <p:spPr>
          <a:xfrm>
            <a:off x="1130300" y="1514475"/>
            <a:ext cx="8013700" cy="4379913"/>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80000"/>
              </a:lnSpc>
            </a:pPr>
            <a:r>
              <a:rPr lang="en-US" altLang="de-DE" sz="2400" b="1" smtClean="0"/>
              <a:t>Mobile QoS Framework: Counters, KPI, KQI</a:t>
            </a:r>
          </a:p>
          <a:p>
            <a:pPr lvl="1">
              <a:lnSpc>
                <a:spcPct val="80000"/>
              </a:lnSpc>
            </a:pPr>
            <a:r>
              <a:rPr lang="en-US" altLang="de-DE" sz="2000" b="1" smtClean="0"/>
              <a:t>New ITU-T work on Mobile QoS</a:t>
            </a:r>
          </a:p>
          <a:p>
            <a:pPr lvl="1">
              <a:lnSpc>
                <a:spcPct val="80000"/>
              </a:lnSpc>
            </a:pPr>
            <a:r>
              <a:rPr lang="en-US" altLang="de-DE" sz="2000" b="1" smtClean="0"/>
              <a:t>Layered Approach – Selection of Mobile QoS Parameters perceived by the User</a:t>
            </a:r>
          </a:p>
          <a:p>
            <a:pPr lvl="1">
              <a:lnSpc>
                <a:spcPct val="80000"/>
              </a:lnSpc>
            </a:pPr>
            <a:r>
              <a:rPr lang="en-US" altLang="de-DE" sz="2000" b="1" smtClean="0"/>
              <a:t>Test Scenarios and Trigger Points</a:t>
            </a:r>
            <a:r>
              <a:rPr lang="en-US" altLang="de-DE" sz="2000" b="1" smtClean="0">
                <a:solidFill>
                  <a:srgbClr val="FF0000"/>
                </a:solidFill>
              </a:rPr>
              <a:t> </a:t>
            </a:r>
          </a:p>
          <a:p>
            <a:pPr lvl="1">
              <a:lnSpc>
                <a:spcPct val="80000"/>
              </a:lnSpc>
            </a:pPr>
            <a:r>
              <a:rPr lang="en-US" altLang="de-DE" sz="2000" b="1" smtClean="0">
                <a:solidFill>
                  <a:srgbClr val="FF0000"/>
                </a:solidFill>
              </a:rPr>
              <a:t>Voice Quality Assessment – Drive Testing</a:t>
            </a:r>
          </a:p>
          <a:p>
            <a:pPr lvl="1">
              <a:lnSpc>
                <a:spcPct val="80000"/>
              </a:lnSpc>
            </a:pPr>
            <a:r>
              <a:rPr lang="en-US" altLang="de-DE" sz="2000" b="1" smtClean="0"/>
              <a:t>Statistics – Presentation of Results</a:t>
            </a:r>
          </a:p>
          <a:p>
            <a:pPr lvl="1">
              <a:lnSpc>
                <a:spcPct val="80000"/>
              </a:lnSpc>
            </a:pPr>
            <a:r>
              <a:rPr lang="en-US" altLang="de-DE" sz="2000" b="1" smtClean="0"/>
              <a:t>Counters, KPI, KQI</a:t>
            </a:r>
          </a:p>
          <a:p>
            <a:pPr lvl="1">
              <a:lnSpc>
                <a:spcPct val="80000"/>
              </a:lnSpc>
            </a:pPr>
            <a:endParaRPr lang="en-US" altLang="de-DE" sz="2000" smtClean="0"/>
          </a:p>
        </p:txBody>
      </p:sp>
      <p:sp>
        <p:nvSpPr>
          <p:cNvPr id="28677" name="Rectangle 5"/>
          <p:cNvSpPr>
            <a:spLocks noChangeArrowheads="1"/>
          </p:cNvSpPr>
          <p:nvPr/>
        </p:nvSpPr>
        <p:spPr bwMode="auto">
          <a:xfrm>
            <a:off x="2286000" y="692150"/>
            <a:ext cx="4572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a:spcBef>
                <a:spcPct val="0"/>
              </a:spcBef>
              <a:buClr>
                <a:schemeClr val="tx1"/>
              </a:buClr>
              <a:buSzTx/>
              <a:buFont typeface="Arial" panose="020B0604020202020204" pitchFamily="34" charset="0"/>
              <a:buNone/>
            </a:pPr>
            <a:r>
              <a:rPr lang="en-US" altLang="de-DE" sz="1600" b="1">
                <a:solidFill>
                  <a:schemeClr val="bg1"/>
                </a:solidFill>
              </a:rPr>
              <a:t>ITRs: Setting the stage for </a:t>
            </a:r>
            <a:br>
              <a:rPr lang="en-US" altLang="de-DE" sz="1600" b="1">
                <a:solidFill>
                  <a:schemeClr val="bg1"/>
                </a:solidFill>
              </a:rPr>
            </a:br>
            <a:r>
              <a:rPr lang="en-US" altLang="de-DE" sz="1600" b="1">
                <a:solidFill>
                  <a:schemeClr val="bg1"/>
                </a:solidFill>
              </a:rPr>
              <a:t>a connected world</a:t>
            </a:r>
            <a:endParaRPr lang="en-US" altLang="de-DE" sz="1600">
              <a:solidFill>
                <a:schemeClr val="bg1"/>
              </a:solidFill>
            </a:endParaRPr>
          </a:p>
        </p:txBody>
      </p:sp>
      <p:sp>
        <p:nvSpPr>
          <p:cNvPr id="8" name="Rectangle 2"/>
          <p:cNvSpPr txBox="1">
            <a:spLocks noChangeArrowheads="1"/>
          </p:cNvSpPr>
          <p:nvPr/>
        </p:nvSpPr>
        <p:spPr bwMode="auto">
          <a:xfrm>
            <a:off x="0" y="460375"/>
            <a:ext cx="9144000" cy="533400"/>
          </a:xfrm>
          <a:prstGeom prst="rect">
            <a:avLst/>
          </a:prstGeom>
          <a:solidFill>
            <a:srgbClr val="0070C0"/>
          </a:solidFill>
          <a:ln w="9525">
            <a:noFill/>
            <a:miter lim="800000"/>
            <a:headEnd/>
            <a:tailEnd/>
          </a:ln>
        </p:spPr>
        <p:txBody>
          <a:bodyPr anchor="ctr"/>
          <a:lstStyle/>
          <a:p>
            <a:pPr algn="ctr">
              <a:buClr>
                <a:schemeClr val="tx1"/>
              </a:buClr>
              <a:buFont typeface="Arial" pitchFamily="34" charset="0"/>
              <a:buNone/>
              <a:defRPr/>
            </a:pPr>
            <a:r>
              <a:rPr lang="en-US" sz="2800" b="1" kern="0" dirty="0" smtClean="0">
                <a:solidFill>
                  <a:schemeClr val="bg1"/>
                </a:solidFill>
                <a:latin typeface="Calibri" pitchFamily="34" charset="0"/>
                <a:ea typeface="Arial" charset="0"/>
                <a:cs typeface="Calibri" pitchFamily="34" charset="0"/>
              </a:rPr>
              <a:t>[</a:t>
            </a:r>
            <a:r>
              <a:rPr lang="en-US" sz="2800" b="1" kern="0" dirty="0">
                <a:solidFill>
                  <a:schemeClr val="bg1"/>
                </a:solidFill>
                <a:latin typeface="Calibri" pitchFamily="34" charset="0"/>
                <a:ea typeface="Arial" charset="0"/>
                <a:cs typeface="Calibri" pitchFamily="34" charset="0"/>
              </a:rPr>
              <a:t>Agenda</a:t>
            </a:r>
            <a:r>
              <a:rPr lang="en-US" sz="2800" b="1" kern="0" dirty="0" smtClean="0">
                <a:solidFill>
                  <a:schemeClr val="bg1"/>
                </a:solidFill>
                <a:latin typeface="Calibri" pitchFamily="34" charset="0"/>
                <a:ea typeface="Arial" charset="0"/>
                <a:cs typeface="Calibri" pitchFamily="34" charset="0"/>
              </a:rPr>
              <a:t>]</a:t>
            </a:r>
            <a:endParaRPr lang="en-US" kern="0" dirty="0">
              <a:solidFill>
                <a:schemeClr val="bg1"/>
              </a:solidFill>
              <a:latin typeface="Calibri" pitchFamily="34" charset="0"/>
              <a:ea typeface="Arial" charset="0"/>
              <a:cs typeface="Calibri" pitchFamily="34" charset="0"/>
            </a:endParaRPr>
          </a:p>
        </p:txBody>
      </p:sp>
      <p:sp>
        <p:nvSpPr>
          <p:cNvPr id="2" name="Foliennummernplatzhalter 1"/>
          <p:cNvSpPr>
            <a:spLocks noGrp="1"/>
          </p:cNvSpPr>
          <p:nvPr>
            <p:ph type="sldNum" sz="quarter" idx="10"/>
          </p:nvPr>
        </p:nvSpPr>
        <p:spPr/>
        <p:txBody>
          <a:bodyPr/>
          <a:lstStyle/>
          <a:p>
            <a:fld id="{96535164-4FBF-4CD7-8213-5B5E76FFE87C}" type="slidenum">
              <a:rPr lang="en-US" altLang="de-DE" smtClean="0"/>
              <a:pPr/>
              <a:t>20</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xfrm>
            <a:off x="457200" y="571500"/>
            <a:ext cx="8229600" cy="985292"/>
          </a:xfrm>
        </p:spPr>
        <p:txBody>
          <a:bodyPr>
            <a:normAutofit fontScale="90000"/>
          </a:bodyPr>
          <a:lstStyle/>
          <a:p>
            <a:pPr eaLnBrk="1" hangingPunct="1"/>
            <a:r>
              <a:rPr lang="en-US" altLang="de-DE" dirty="0" smtClean="0"/>
              <a:t>Telephony Measurements in the Network (1)</a:t>
            </a:r>
          </a:p>
        </p:txBody>
      </p:sp>
      <p:sp>
        <p:nvSpPr>
          <p:cNvPr id="30725" name="Rectangle 3"/>
          <p:cNvSpPr>
            <a:spLocks noGrp="1" noChangeArrowheads="1"/>
          </p:cNvSpPr>
          <p:nvPr>
            <p:ph idx="1"/>
          </p:nvPr>
        </p:nvSpPr>
        <p:spPr>
          <a:xfrm>
            <a:off x="457200" y="1844824"/>
            <a:ext cx="8229600" cy="3954314"/>
          </a:xfrm>
        </p:spPr>
        <p:txBody>
          <a:bodyPr>
            <a:normAutofit fontScale="92500" lnSpcReduction="10000"/>
          </a:bodyPr>
          <a:lstStyle/>
          <a:p>
            <a:pPr eaLnBrk="1" hangingPunct="1"/>
            <a:r>
              <a:rPr lang="en-GB" altLang="de-DE" sz="2800" dirty="0" smtClean="0"/>
              <a:t>Transaction definition and transaction types</a:t>
            </a:r>
          </a:p>
          <a:p>
            <a:pPr lvl="1" eaLnBrk="1" hangingPunct="1"/>
            <a:r>
              <a:rPr lang="en-GB" altLang="de-DE" sz="2400" dirty="0" smtClean="0"/>
              <a:t>The basic transaction for telephony testing is equivalent to a single call to a counterpart extension. It is assumed that the call partner is typically a fixed-network type extension to avoid uncertainties related to a second mobile connection.</a:t>
            </a:r>
          </a:p>
          <a:p>
            <a:pPr lvl="1" eaLnBrk="1" hangingPunct="1"/>
            <a:r>
              <a:rPr lang="en-GB" altLang="de-DE" sz="2400" dirty="0" smtClean="0"/>
              <a:t>Type is either Mobile Originated (MO) or Mobile Terminated (MT).</a:t>
            </a:r>
          </a:p>
          <a:p>
            <a:pPr lvl="1" eaLnBrk="1" hangingPunct="1"/>
            <a:r>
              <a:rPr lang="en-GB" altLang="de-DE" sz="2400" dirty="0" smtClean="0"/>
              <a:t>It is assumed that once a connection has been established, for further measurements it does not matter which side has triggered it. Therefore, the audio data flow parameter will not be logically linked to the call type.</a:t>
            </a:r>
            <a:endParaRPr lang="en-US" altLang="de-DE" sz="2400" dirty="0"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21</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457200" y="571500"/>
            <a:ext cx="8229600" cy="1019175"/>
          </a:xfrm>
        </p:spPr>
        <p:txBody>
          <a:bodyPr>
            <a:normAutofit fontScale="90000"/>
          </a:bodyPr>
          <a:lstStyle/>
          <a:p>
            <a:pPr eaLnBrk="1" hangingPunct="1"/>
            <a:r>
              <a:rPr lang="en-US" altLang="de-DE" dirty="0" smtClean="0"/>
              <a:t>Telephony Measurements in the Network (2)</a:t>
            </a:r>
          </a:p>
        </p:txBody>
      </p:sp>
      <p:sp>
        <p:nvSpPr>
          <p:cNvPr id="31749" name="Rectangle 3"/>
          <p:cNvSpPr>
            <a:spLocks noGrp="1" noChangeArrowheads="1"/>
          </p:cNvSpPr>
          <p:nvPr>
            <p:ph idx="1"/>
          </p:nvPr>
        </p:nvSpPr>
        <p:spPr/>
        <p:txBody>
          <a:bodyPr>
            <a:normAutofit fontScale="92500" lnSpcReduction="10000"/>
          </a:bodyPr>
          <a:lstStyle/>
          <a:p>
            <a:pPr eaLnBrk="1" hangingPunct="1"/>
            <a:r>
              <a:rPr lang="en-GB" altLang="de-DE" dirty="0" smtClean="0"/>
              <a:t>Content quality</a:t>
            </a:r>
          </a:p>
          <a:p>
            <a:pPr lvl="1" eaLnBrk="1" hangingPunct="1"/>
            <a:r>
              <a:rPr lang="en-GB" altLang="de-DE" dirty="0" smtClean="0"/>
              <a:t>Content quality assessment data generated at receiving end</a:t>
            </a:r>
          </a:p>
          <a:p>
            <a:pPr lvl="1" eaLnBrk="1" hangingPunct="1"/>
            <a:r>
              <a:rPr lang="en-GB" altLang="de-DE" dirty="0" smtClean="0"/>
              <a:t>For downlink content data storage is straightforward</a:t>
            </a:r>
          </a:p>
          <a:p>
            <a:pPr lvl="1" eaLnBrk="1" hangingPunct="1"/>
            <a:r>
              <a:rPr lang="en-GB" altLang="de-DE" dirty="0" smtClean="0"/>
              <a:t>For uplink content, at some point in time results have to be integrated</a:t>
            </a:r>
          </a:p>
          <a:p>
            <a:pPr lvl="1" eaLnBrk="1" hangingPunct="1"/>
            <a:r>
              <a:rPr lang="en-GB" altLang="de-DE" dirty="0" smtClean="0"/>
              <a:t>For assessing content quality of complete transmitted speech samples, at least the following methods are possible:</a:t>
            </a:r>
          </a:p>
          <a:p>
            <a:pPr eaLnBrk="1" hangingPunct="1"/>
            <a:endParaRPr lang="en-US" altLang="de-DE" dirty="0"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22</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xfrm>
            <a:off x="457200" y="571500"/>
            <a:ext cx="8229600" cy="1019175"/>
          </a:xfrm>
        </p:spPr>
        <p:txBody>
          <a:bodyPr>
            <a:normAutofit fontScale="90000"/>
          </a:bodyPr>
          <a:lstStyle/>
          <a:p>
            <a:pPr eaLnBrk="1" hangingPunct="1"/>
            <a:r>
              <a:rPr lang="en-US" altLang="de-DE" dirty="0" smtClean="0"/>
              <a:t>Telephony Measurements in the Network (3)</a:t>
            </a:r>
          </a:p>
        </p:txBody>
      </p:sp>
      <p:sp>
        <p:nvSpPr>
          <p:cNvPr id="32773" name="Rectangle 3"/>
          <p:cNvSpPr>
            <a:spLocks noGrp="1" noChangeArrowheads="1"/>
          </p:cNvSpPr>
          <p:nvPr>
            <p:ph idx="1"/>
          </p:nvPr>
        </p:nvSpPr>
        <p:spPr/>
        <p:txBody>
          <a:bodyPr>
            <a:normAutofit fontScale="92500" lnSpcReduction="20000"/>
          </a:bodyPr>
          <a:lstStyle/>
          <a:p>
            <a:pPr eaLnBrk="1" hangingPunct="1">
              <a:lnSpc>
                <a:spcPct val="90000"/>
              </a:lnSpc>
            </a:pPr>
            <a:r>
              <a:rPr lang="en-GB" altLang="de-DE" dirty="0" smtClean="0"/>
              <a:t>Content quality (</a:t>
            </a:r>
            <a:r>
              <a:rPr lang="en-GB" altLang="de-DE" dirty="0" err="1" smtClean="0"/>
              <a:t>ctd</a:t>
            </a:r>
            <a:r>
              <a:rPr lang="en-GB" altLang="de-DE" dirty="0" smtClean="0"/>
              <a:t>.)</a:t>
            </a:r>
          </a:p>
          <a:p>
            <a:pPr lvl="1" eaLnBrk="1" hangingPunct="1">
              <a:lnSpc>
                <a:spcPct val="90000"/>
              </a:lnSpc>
            </a:pPr>
            <a:r>
              <a:rPr lang="en-GB" altLang="de-DE" dirty="0" smtClean="0"/>
              <a:t>Real-time assessment</a:t>
            </a:r>
          </a:p>
          <a:p>
            <a:pPr lvl="2" eaLnBrk="1" hangingPunct="1">
              <a:lnSpc>
                <a:spcPct val="90000"/>
              </a:lnSpc>
            </a:pPr>
            <a:r>
              <a:rPr lang="en-GB" altLang="de-DE" dirty="0" smtClean="0"/>
              <a:t>streaming mode</a:t>
            </a:r>
          </a:p>
          <a:p>
            <a:pPr lvl="2" eaLnBrk="1" hangingPunct="1">
              <a:lnSpc>
                <a:spcPct val="90000"/>
              </a:lnSpc>
            </a:pPr>
            <a:r>
              <a:rPr lang="en-GB" altLang="de-DE" dirty="0" smtClean="0"/>
              <a:t>speech quality assessment algorithm determines MOS-LQO real time</a:t>
            </a:r>
          </a:p>
          <a:p>
            <a:pPr lvl="1" eaLnBrk="1" hangingPunct="1">
              <a:lnSpc>
                <a:spcPct val="90000"/>
              </a:lnSpc>
            </a:pPr>
            <a:r>
              <a:rPr lang="en-GB" altLang="de-DE" dirty="0" smtClean="0"/>
              <a:t>Offline assessment</a:t>
            </a:r>
          </a:p>
          <a:p>
            <a:pPr lvl="2" eaLnBrk="1" hangingPunct="1">
              <a:lnSpc>
                <a:spcPct val="90000"/>
              </a:lnSpc>
            </a:pPr>
            <a:r>
              <a:rPr lang="en-GB" altLang="de-DE" dirty="0" smtClean="0"/>
              <a:t>content first recorded </a:t>
            </a:r>
          </a:p>
          <a:p>
            <a:pPr lvl="2" eaLnBrk="1" hangingPunct="1">
              <a:lnSpc>
                <a:spcPct val="90000"/>
              </a:lnSpc>
            </a:pPr>
            <a:r>
              <a:rPr lang="en-GB" altLang="de-DE" dirty="0" smtClean="0"/>
              <a:t>being processed later </a:t>
            </a:r>
          </a:p>
          <a:p>
            <a:pPr lvl="1" eaLnBrk="1" hangingPunct="1">
              <a:lnSpc>
                <a:spcPct val="90000"/>
              </a:lnSpc>
            </a:pPr>
            <a:r>
              <a:rPr lang="en-GB" altLang="de-DE" dirty="0" smtClean="0"/>
              <a:t>Data processing must ensure that only valid content quality data is processed</a:t>
            </a:r>
          </a:p>
          <a:p>
            <a:pPr lvl="2" eaLnBrk="1" hangingPunct="1">
              <a:lnSpc>
                <a:spcPct val="90000"/>
              </a:lnSpc>
            </a:pPr>
            <a:r>
              <a:rPr lang="en-GB" altLang="de-DE" dirty="0" smtClean="0"/>
              <a:t>inside the "connection active" time window</a:t>
            </a:r>
          </a:p>
          <a:p>
            <a:pPr eaLnBrk="1" hangingPunct="1">
              <a:lnSpc>
                <a:spcPct val="90000"/>
              </a:lnSpc>
            </a:pPr>
            <a:endParaRPr lang="en-US" altLang="de-DE" dirty="0"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23</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pPr eaLnBrk="1" hangingPunct="1"/>
            <a:r>
              <a:rPr lang="en-US" altLang="de-DE" smtClean="0"/>
              <a:t>Telephony Measurements in the Network (4)</a:t>
            </a:r>
          </a:p>
        </p:txBody>
      </p:sp>
      <p:sp>
        <p:nvSpPr>
          <p:cNvPr id="33797" name="Rectangle 3"/>
          <p:cNvSpPr>
            <a:spLocks noGrp="1" noChangeArrowheads="1"/>
          </p:cNvSpPr>
          <p:nvPr>
            <p:ph idx="1"/>
          </p:nvPr>
        </p:nvSpPr>
        <p:spPr/>
        <p:txBody>
          <a:bodyPr/>
          <a:lstStyle/>
          <a:p>
            <a:pPr eaLnBrk="1" hangingPunct="1"/>
            <a:r>
              <a:rPr lang="en-US" altLang="de-DE" smtClean="0"/>
              <a:t>Verification of usable two-way connection</a:t>
            </a:r>
          </a:p>
          <a:p>
            <a:pPr eaLnBrk="1" hangingPunct="1"/>
            <a:r>
              <a:rPr lang="en-US" altLang="de-DE" smtClean="0"/>
              <a:t>Only calls with a valid two-way end-to-end information connection shall be considered for content quality assessment (valid calls).</a:t>
            </a:r>
          </a:p>
          <a:p>
            <a:pPr eaLnBrk="1" hangingPunct="1"/>
            <a:r>
              <a:rPr lang="en-US" altLang="de-DE" smtClean="0"/>
              <a:t>Non-valid calls treated like dropped calls</a:t>
            </a:r>
          </a:p>
          <a:p>
            <a:pPr lvl="1" eaLnBrk="1" hangingPunct="1"/>
            <a:r>
              <a:rPr lang="en-US" altLang="de-DE" smtClean="0"/>
              <a:t>with indicator for this particular cause</a:t>
            </a:r>
          </a:p>
          <a:p>
            <a:pPr eaLnBrk="1" hangingPunct="1"/>
            <a:endParaRPr lang="en-US" altLang="de-DE"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24</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a:xfrm>
            <a:off x="0" y="188912"/>
            <a:ext cx="9144000" cy="1727919"/>
          </a:xfrm>
        </p:spPr>
        <p:txBody>
          <a:bodyPr/>
          <a:lstStyle/>
          <a:p>
            <a:pPr eaLnBrk="1" hangingPunct="1"/>
            <a:r>
              <a:rPr lang="en-US" altLang="de-DE" dirty="0" smtClean="0"/>
              <a:t>Hot Topic:</a:t>
            </a:r>
            <a:br>
              <a:rPr lang="en-US" altLang="de-DE" dirty="0" smtClean="0"/>
            </a:br>
            <a:r>
              <a:rPr lang="en-US" altLang="de-DE" dirty="0" smtClean="0"/>
              <a:t>POLQA</a:t>
            </a:r>
            <a:r>
              <a:rPr lang="en-GB" altLang="de-DE" dirty="0" smtClean="0"/>
              <a:t>™ - Rec.</a:t>
            </a:r>
            <a:r>
              <a:rPr lang="en-US" altLang="de-DE" dirty="0" smtClean="0"/>
              <a:t> P.863  (1)</a:t>
            </a:r>
            <a:endParaRPr lang="de-DE" altLang="de-DE" dirty="0" smtClean="0"/>
          </a:p>
        </p:txBody>
      </p:sp>
      <p:pic>
        <p:nvPicPr>
          <p:cNvPr id="34821" name="Picture 3" descr="telephone"/>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06057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4" descr="polq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863" y="3009900"/>
            <a:ext cx="22002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5" descr="telephone"/>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39338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iennummernplatzhalter 1"/>
          <p:cNvSpPr>
            <a:spLocks noGrp="1"/>
          </p:cNvSpPr>
          <p:nvPr>
            <p:ph type="sldNum" sz="quarter" idx="10"/>
          </p:nvPr>
        </p:nvSpPr>
        <p:spPr/>
        <p:txBody>
          <a:bodyPr/>
          <a:lstStyle/>
          <a:p>
            <a:fld id="{2B7E1FD5-9DF3-4D10-98DD-573F211A03A1}" type="slidenum">
              <a:rPr lang="en-US" altLang="de-DE" smtClean="0"/>
              <a:pPr/>
              <a:t>25</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pPr eaLnBrk="1" hangingPunct="1"/>
            <a:r>
              <a:rPr lang="en-US" altLang="de-DE" smtClean="0"/>
              <a:t>POLQA</a:t>
            </a:r>
            <a:r>
              <a:rPr lang="en-GB" altLang="de-DE" smtClean="0"/>
              <a:t>™ - Rec.</a:t>
            </a:r>
            <a:r>
              <a:rPr lang="en-US" altLang="de-DE" smtClean="0"/>
              <a:t> P.863  (2)</a:t>
            </a:r>
          </a:p>
        </p:txBody>
      </p:sp>
      <p:sp>
        <p:nvSpPr>
          <p:cNvPr id="35845" name="Rectangle 3"/>
          <p:cNvSpPr>
            <a:spLocks noGrp="1" noChangeArrowheads="1"/>
          </p:cNvSpPr>
          <p:nvPr>
            <p:ph idx="1"/>
          </p:nvPr>
        </p:nvSpPr>
        <p:spPr>
          <a:xfrm>
            <a:off x="598488" y="1714500"/>
            <a:ext cx="8086725" cy="3690938"/>
          </a:xfrm>
        </p:spPr>
        <p:txBody>
          <a:bodyPr/>
          <a:lstStyle/>
          <a:p>
            <a:pPr eaLnBrk="1" hangingPunct="1">
              <a:lnSpc>
                <a:spcPct val="90000"/>
              </a:lnSpc>
            </a:pPr>
            <a:r>
              <a:rPr lang="en-US" altLang="de-DE" sz="2800" dirty="0" smtClean="0"/>
              <a:t>New POLQA standard winner of rigorous technical competition</a:t>
            </a:r>
          </a:p>
          <a:p>
            <a:pPr lvl="1" eaLnBrk="1" hangingPunct="1">
              <a:lnSpc>
                <a:spcPct val="90000"/>
              </a:lnSpc>
            </a:pPr>
            <a:r>
              <a:rPr lang="en-US" altLang="de-DE" sz="2400" dirty="0" smtClean="0"/>
              <a:t>Carried out by ITU-T to define technology update for PESQ/P.862</a:t>
            </a:r>
          </a:p>
          <a:p>
            <a:pPr lvl="1" eaLnBrk="1" hangingPunct="1">
              <a:lnSpc>
                <a:spcPct val="90000"/>
              </a:lnSpc>
            </a:pPr>
            <a:r>
              <a:rPr lang="en-US" altLang="de-DE" sz="2400" dirty="0" smtClean="0"/>
              <a:t>PESQ was state-of-the-art in almost any telecom service globally</a:t>
            </a:r>
          </a:p>
          <a:p>
            <a:pPr lvl="1" eaLnBrk="1" hangingPunct="1">
              <a:lnSpc>
                <a:spcPct val="90000"/>
              </a:lnSpc>
            </a:pPr>
            <a:r>
              <a:rPr lang="en-US" altLang="de-DE" sz="2400" dirty="0" smtClean="0"/>
              <a:t>POLQA - “Perceptual Objective Listening Quality Assessment” - offers new level of benchmarking capability</a:t>
            </a:r>
          </a:p>
          <a:p>
            <a:pPr lvl="2" eaLnBrk="1" hangingPunct="1">
              <a:lnSpc>
                <a:spcPct val="90000"/>
              </a:lnSpc>
            </a:pPr>
            <a:r>
              <a:rPr lang="en-US" altLang="de-DE" sz="2000" dirty="0" smtClean="0"/>
              <a:t>to determine the voice quality of mobile network services</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26</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r>
              <a:rPr lang="en-US" altLang="de-DE" smtClean="0"/>
              <a:t>POLQA</a:t>
            </a:r>
            <a:r>
              <a:rPr lang="en-GB" altLang="de-DE" smtClean="0"/>
              <a:t>™ - Rec.</a:t>
            </a:r>
            <a:r>
              <a:rPr lang="en-US" altLang="de-DE" smtClean="0"/>
              <a:t> P.863  (5)</a:t>
            </a:r>
          </a:p>
        </p:txBody>
      </p:sp>
      <p:sp>
        <p:nvSpPr>
          <p:cNvPr id="37893" name="Rectangle 3"/>
          <p:cNvSpPr>
            <a:spLocks noGrp="1" noChangeArrowheads="1"/>
          </p:cNvSpPr>
          <p:nvPr>
            <p:ph idx="1"/>
          </p:nvPr>
        </p:nvSpPr>
        <p:spPr>
          <a:xfrm>
            <a:off x="598488" y="1628799"/>
            <a:ext cx="8086725" cy="3854425"/>
          </a:xfrm>
        </p:spPr>
        <p:txBody>
          <a:bodyPr/>
          <a:lstStyle/>
          <a:p>
            <a:pPr eaLnBrk="1" hangingPunct="1">
              <a:lnSpc>
                <a:spcPct val="80000"/>
              </a:lnSpc>
            </a:pPr>
            <a:r>
              <a:rPr lang="en-US" altLang="de-DE" sz="2000" dirty="0" smtClean="0"/>
              <a:t>The limitations of existing standards that are now addressed by POLQA</a:t>
            </a:r>
          </a:p>
          <a:p>
            <a:pPr lvl="1" eaLnBrk="1" hangingPunct="1">
              <a:lnSpc>
                <a:spcPct val="80000"/>
              </a:lnSpc>
            </a:pPr>
            <a:r>
              <a:rPr lang="en-US" altLang="de-DE" sz="1800" dirty="0" smtClean="0"/>
              <a:t>CDMA</a:t>
            </a:r>
          </a:p>
          <a:p>
            <a:pPr lvl="1" eaLnBrk="1" hangingPunct="1">
              <a:lnSpc>
                <a:spcPct val="80000"/>
              </a:lnSpc>
            </a:pPr>
            <a:r>
              <a:rPr lang="en-US" altLang="de-DE" sz="1800" dirty="0" smtClean="0"/>
              <a:t>Chinese 3G TD-SCDMA</a:t>
            </a:r>
          </a:p>
          <a:p>
            <a:pPr eaLnBrk="1" hangingPunct="1">
              <a:lnSpc>
                <a:spcPct val="80000"/>
              </a:lnSpc>
            </a:pPr>
            <a:r>
              <a:rPr lang="en-US" altLang="de-DE" sz="2000" dirty="0" smtClean="0"/>
              <a:t>POLQA will also offer immediate, strong support for testing of new wideband 4G/LTE networks delivering HD-quality voice services</a:t>
            </a:r>
          </a:p>
          <a:p>
            <a:pPr eaLnBrk="1" hangingPunct="1">
              <a:lnSpc>
                <a:spcPct val="80000"/>
              </a:lnSpc>
            </a:pPr>
            <a:r>
              <a:rPr lang="en-US" altLang="de-DE" sz="2000" dirty="0" smtClean="0"/>
              <a:t>Tests carried out during the POLQA evaluation included future technologies such as</a:t>
            </a:r>
          </a:p>
          <a:p>
            <a:pPr lvl="1" eaLnBrk="1" hangingPunct="1">
              <a:lnSpc>
                <a:spcPct val="80000"/>
              </a:lnSpc>
            </a:pPr>
            <a:r>
              <a:rPr lang="en-US" altLang="de-DE" sz="1800" dirty="0" smtClean="0"/>
              <a:t>Unified Communications</a:t>
            </a:r>
          </a:p>
          <a:p>
            <a:pPr lvl="1" eaLnBrk="1" hangingPunct="1">
              <a:lnSpc>
                <a:spcPct val="80000"/>
              </a:lnSpc>
            </a:pPr>
            <a:r>
              <a:rPr lang="en-US" altLang="de-DE" sz="1800" dirty="0" smtClean="0"/>
              <a:t>Next Gen Networks</a:t>
            </a:r>
          </a:p>
          <a:p>
            <a:pPr lvl="1" eaLnBrk="1" hangingPunct="1">
              <a:lnSpc>
                <a:spcPct val="80000"/>
              </a:lnSpc>
            </a:pPr>
            <a:r>
              <a:rPr lang="en-US" altLang="de-DE" sz="1800" dirty="0" smtClean="0"/>
              <a:t>4G/LTE</a:t>
            </a:r>
          </a:p>
          <a:p>
            <a:pPr lvl="1" eaLnBrk="1" hangingPunct="1">
              <a:lnSpc>
                <a:spcPct val="80000"/>
              </a:lnSpc>
            </a:pPr>
            <a:r>
              <a:rPr lang="en-US" altLang="de-DE" sz="1800" dirty="0" smtClean="0"/>
              <a:t>HD Voice, i.e. "wide-band" and "super-wide-band" </a:t>
            </a:r>
          </a:p>
          <a:p>
            <a:pPr eaLnBrk="1" hangingPunct="1">
              <a:lnSpc>
                <a:spcPct val="80000"/>
              </a:lnSpc>
            </a:pPr>
            <a:r>
              <a:rPr lang="en-US" altLang="de-DE" sz="2000" dirty="0" smtClean="0"/>
              <a:t>See POLQA: The Next Generation in Voice Quality Testing </a:t>
            </a:r>
            <a:r>
              <a:rPr lang="en-US" altLang="de-DE" sz="1600" dirty="0" smtClean="0">
                <a:hlinkClick r:id="rId3"/>
              </a:rPr>
              <a:t>http://www.polqa.info</a:t>
            </a:r>
            <a:endParaRPr lang="en-US" altLang="de-DE" sz="1600" dirty="0"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27</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994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620688"/>
            <a:ext cx="7561262" cy="4853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liennummernplatzhalter 1"/>
          <p:cNvSpPr>
            <a:spLocks noGrp="1"/>
          </p:cNvSpPr>
          <p:nvPr>
            <p:ph type="sldNum" sz="quarter" idx="10"/>
          </p:nvPr>
        </p:nvSpPr>
        <p:spPr/>
        <p:txBody>
          <a:bodyPr/>
          <a:lstStyle/>
          <a:p>
            <a:fld id="{96535164-4FBF-4CD7-8213-5B5E76FFE87C}" type="slidenum">
              <a:rPr lang="en-US" altLang="de-DE" smtClean="0"/>
              <a:pPr/>
              <a:t>28</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8" name="Text Box 2"/>
          <p:cNvSpPr txBox="1">
            <a:spLocks noChangeArrowheads="1"/>
          </p:cNvSpPr>
          <p:nvPr/>
        </p:nvSpPr>
        <p:spPr bwMode="auto">
          <a:xfrm>
            <a:off x="4602163" y="6524625"/>
            <a:ext cx="36417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spcBef>
                <a:spcPct val="20000"/>
              </a:spcBef>
              <a:buClr>
                <a:srgbClr val="0E438A"/>
              </a:buClr>
              <a:buSzPct val="110000"/>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defRPr>
            </a:lvl1pPr>
            <a:lvl2pPr marL="742950" indent="-285750" defTabSz="449263">
              <a:spcBef>
                <a:spcPct val="20000"/>
              </a:spcBef>
              <a:buClr>
                <a:srgbClr val="0099CC"/>
              </a:buClr>
              <a:buFont typeface="Wingdings" panose="05000000000000000000"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2E2E2E"/>
                </a:solidFill>
                <a:latin typeface="Calibri" panose="020F0502020204030204" pitchFamily="34" charset="0"/>
              </a:defRPr>
            </a:lvl2pPr>
            <a:lvl3pPr marL="1143000" indent="-228600" defTabSz="449263">
              <a:spcBef>
                <a:spcPct val="20000"/>
              </a:spcBef>
              <a:buClr>
                <a:srgbClr val="0099CC"/>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2E2E2E"/>
                </a:solidFill>
                <a:latin typeface="Calibri" panose="020F0502020204030204" pitchFamily="34" charset="0"/>
              </a:defRPr>
            </a:lvl3pPr>
            <a:lvl4pPr marL="1600200" indent="-228600" defTabSz="449263">
              <a:spcBef>
                <a:spcPct val="20000"/>
              </a:spcBef>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4pPr>
            <a:lvl5pPr marL="2057400" indent="-228600" defTabSz="449263">
              <a:spcBef>
                <a:spcPct val="20000"/>
              </a:spcBef>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5pPr>
            <a:lvl6pPr marL="25146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6pPr>
            <a:lvl7pPr marL="29718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7pPr>
            <a:lvl8pPr marL="34290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8pPr>
            <a:lvl9pPr marL="38862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9pPr>
          </a:lstStyle>
          <a:p>
            <a:pPr algn="ctr">
              <a:spcBef>
                <a:spcPct val="0"/>
              </a:spcBef>
              <a:buClrTx/>
              <a:buSzPct val="100000"/>
              <a:buFontTx/>
              <a:buNone/>
            </a:pPr>
            <a:r>
              <a:rPr lang="de-DE" altLang="de-DE" sz="1000">
                <a:solidFill>
                  <a:srgbClr val="808080"/>
                </a:solidFill>
                <a:latin typeface="Univers 47 CondensedLight" pitchFamily="2" charset="0"/>
              </a:rPr>
              <a:t>POLQA Introduction - (c) OPTICOM GmbH 2010</a:t>
            </a:r>
          </a:p>
        </p:txBody>
      </p:sp>
      <p:sp>
        <p:nvSpPr>
          <p:cNvPr id="41989" name="Text Box 3"/>
          <p:cNvSpPr txBox="1">
            <a:spLocks noChangeArrowheads="1"/>
          </p:cNvSpPr>
          <p:nvPr/>
        </p:nvSpPr>
        <p:spPr bwMode="auto">
          <a:xfrm>
            <a:off x="8382000" y="6524625"/>
            <a:ext cx="7620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spcBef>
                <a:spcPct val="20000"/>
              </a:spcBef>
              <a:buClr>
                <a:srgbClr val="0E438A"/>
              </a:buClr>
              <a:buSzPct val="110000"/>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defRPr>
            </a:lvl1pPr>
            <a:lvl2pPr marL="742950" indent="-285750" defTabSz="449263">
              <a:spcBef>
                <a:spcPct val="20000"/>
              </a:spcBef>
              <a:buClr>
                <a:srgbClr val="0099CC"/>
              </a:buClr>
              <a:buFont typeface="Wingdings" panose="05000000000000000000"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2E2E2E"/>
                </a:solidFill>
                <a:latin typeface="Calibri" panose="020F0502020204030204" pitchFamily="34" charset="0"/>
              </a:defRPr>
            </a:lvl2pPr>
            <a:lvl3pPr marL="1143000" indent="-228600" defTabSz="449263">
              <a:spcBef>
                <a:spcPct val="20000"/>
              </a:spcBef>
              <a:buClr>
                <a:srgbClr val="0099CC"/>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2E2E2E"/>
                </a:solidFill>
                <a:latin typeface="Calibri" panose="020F0502020204030204" pitchFamily="34" charset="0"/>
              </a:defRPr>
            </a:lvl3pPr>
            <a:lvl4pPr marL="1600200" indent="-228600" defTabSz="449263">
              <a:spcBef>
                <a:spcPct val="20000"/>
              </a:spcBef>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4pPr>
            <a:lvl5pPr marL="2057400" indent="-228600" defTabSz="449263">
              <a:spcBef>
                <a:spcPct val="20000"/>
              </a:spcBef>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5pPr>
            <a:lvl6pPr marL="25146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6pPr>
            <a:lvl7pPr marL="29718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7pPr>
            <a:lvl8pPr marL="34290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8pPr>
            <a:lvl9pPr marL="3886200" indent="-228600" defTabSz="449263" eaLnBrk="0" fontAlgn="base" hangingPunct="0">
              <a:spcBef>
                <a:spcPct val="20000"/>
              </a:spcBef>
              <a:spcAft>
                <a:spcPct val="0"/>
              </a:spcAft>
              <a:buFont typeface="Verdana" panose="020B060403050404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2E2E2E"/>
                </a:solidFill>
                <a:latin typeface="Calibri" panose="020F0502020204030204" pitchFamily="34" charset="0"/>
              </a:defRPr>
            </a:lvl9pPr>
          </a:lstStyle>
          <a:p>
            <a:pPr algn="r">
              <a:spcBef>
                <a:spcPct val="0"/>
              </a:spcBef>
              <a:buClrTx/>
              <a:buSzPct val="100000"/>
              <a:buFontTx/>
              <a:buNone/>
            </a:pPr>
            <a:fld id="{C43B283A-06B4-45EF-9D8A-FEBF2D6753EE}" type="slidenum">
              <a:rPr lang="de-DE" altLang="de-DE" sz="1000">
                <a:solidFill>
                  <a:srgbClr val="808080"/>
                </a:solidFill>
                <a:latin typeface="Univers 47 CondensedLight" pitchFamily="2" charset="0"/>
              </a:rPr>
              <a:pPr algn="r">
                <a:spcBef>
                  <a:spcPct val="0"/>
                </a:spcBef>
                <a:buClrTx/>
                <a:buSzPct val="100000"/>
                <a:buFontTx/>
                <a:buNone/>
              </a:pPr>
              <a:t>29</a:t>
            </a:fld>
            <a:endParaRPr lang="de-DE" altLang="de-DE" sz="1000">
              <a:solidFill>
                <a:srgbClr val="808080"/>
              </a:solidFill>
              <a:latin typeface="Univers 47 CondensedLight" pitchFamily="2" charset="0"/>
            </a:endParaRPr>
          </a:p>
        </p:txBody>
      </p:sp>
      <p:sp>
        <p:nvSpPr>
          <p:cNvPr id="74756" name="Text Box 4"/>
          <p:cNvSpPr txBox="1">
            <a:spLocks noChangeArrowheads="1"/>
          </p:cNvSpPr>
          <p:nvPr/>
        </p:nvSpPr>
        <p:spPr bwMode="auto">
          <a:xfrm>
            <a:off x="494885" y="500064"/>
            <a:ext cx="8229600" cy="690561"/>
          </a:xfrm>
          <a:prstGeom prst="rect">
            <a:avLst/>
          </a:prstGeom>
          <a:noFill/>
          <a:ln w="9525">
            <a:noFill/>
            <a:round/>
            <a:headEnd/>
            <a:tailEnd/>
          </a:ln>
          <a:effectLst/>
        </p:spPr>
        <p:txBody>
          <a:bodyPr anchor="ctr"/>
          <a:lstStyle/>
          <a:p>
            <a:pPr defTabSz="449263"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400" b="1" dirty="0">
                <a:solidFill>
                  <a:srgbClr val="172E8C"/>
                </a:solidFill>
                <a:effectLst>
                  <a:outerShdw blurRad="38100" dist="38100" dir="2700000" algn="tl">
                    <a:srgbClr val="C0C0C0"/>
                  </a:outerShdw>
                </a:effectLst>
                <a:latin typeface="Univers 47 CondensedLight" pitchFamily="2" charset="0"/>
                <a:cs typeface="Lucida Sans Unicode" pitchFamily="34" charset="0"/>
              </a:rPr>
              <a:t>Performance Validation</a:t>
            </a:r>
          </a:p>
        </p:txBody>
      </p:sp>
      <p:sp>
        <p:nvSpPr>
          <p:cNvPr id="41991" name="Text Box 5"/>
          <p:cNvSpPr txBox="1">
            <a:spLocks noChangeArrowheads="1"/>
          </p:cNvSpPr>
          <p:nvPr/>
        </p:nvSpPr>
        <p:spPr bwMode="auto">
          <a:xfrm>
            <a:off x="468313" y="1343820"/>
            <a:ext cx="73596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39725" defTabSz="449263">
              <a:spcBef>
                <a:spcPct val="20000"/>
              </a:spcBef>
              <a:buClr>
                <a:srgbClr val="0E438A"/>
              </a:buClr>
              <a:buSzPct val="110000"/>
              <a:buFont typeface="Wingdings" panose="05000000000000000000" pitchFamily="2"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Calibri" panose="020F0502020204030204" pitchFamily="34" charset="0"/>
              </a:defRPr>
            </a:lvl1pPr>
            <a:lvl2pPr marL="800100" indent="-339725" defTabSz="449263">
              <a:spcBef>
                <a:spcPct val="20000"/>
              </a:spcBef>
              <a:buClr>
                <a:srgbClr val="0099CC"/>
              </a:buClr>
              <a:buFont typeface="Wingdings" panose="05000000000000000000" pitchFamily="2" charset="2"/>
              <a:buChar char="Ø"/>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2E2E2E"/>
                </a:solidFill>
                <a:latin typeface="Calibri" panose="020F0502020204030204" pitchFamily="34" charset="0"/>
              </a:defRPr>
            </a:lvl2pPr>
            <a:lvl3pPr marL="1143000" indent="-228600" defTabSz="449263">
              <a:spcBef>
                <a:spcPct val="20000"/>
              </a:spcBef>
              <a:buClr>
                <a:srgbClr val="0099CC"/>
              </a:buClr>
              <a:buFont typeface="Wingdings" panose="05000000000000000000" pitchFamily="2"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2E2E2E"/>
                </a:solidFill>
                <a:latin typeface="Calibri" panose="020F0502020204030204" pitchFamily="34" charset="0"/>
              </a:defRPr>
            </a:lvl3pPr>
            <a:lvl4pPr marL="1600200" indent="-228600" defTabSz="449263">
              <a:spcBef>
                <a:spcPct val="20000"/>
              </a:spcBef>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4pPr>
            <a:lvl5pPr marL="2057400" indent="-228600" defTabSz="449263">
              <a:spcBef>
                <a:spcPct val="20000"/>
              </a:spcBef>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5pPr>
            <a:lvl6pPr marL="25146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6pPr>
            <a:lvl7pPr marL="29718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7pPr>
            <a:lvl8pPr marL="34290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8pPr>
            <a:lvl9pPr marL="38862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9pPr>
          </a:lstStyle>
          <a:p>
            <a:pPr eaLnBrk="1" hangingPunct="1">
              <a:spcBef>
                <a:spcPts val="1125"/>
              </a:spcBef>
              <a:buClrTx/>
              <a:buSzPct val="100000"/>
              <a:buFontTx/>
              <a:buNone/>
            </a:pPr>
            <a:endParaRPr lang="de-DE" altLang="de-DE" sz="1800" b="1" dirty="0">
              <a:solidFill>
                <a:srgbClr val="172E8C"/>
              </a:solidFill>
              <a:latin typeface="Univers 47 CondensedLight" pitchFamily="2" charset="0"/>
            </a:endParaRPr>
          </a:p>
          <a:p>
            <a:pPr eaLnBrk="1" hangingPunct="1">
              <a:spcBef>
                <a:spcPts val="1125"/>
              </a:spcBef>
              <a:buClr>
                <a:srgbClr val="172E8C"/>
              </a:buClr>
              <a:buSzPct val="100000"/>
              <a:buFont typeface="Univers 47 CondensedLight" pitchFamily="2" charset="0"/>
              <a:buChar char="•"/>
            </a:pPr>
            <a:r>
              <a:rPr lang="de-DE" altLang="de-DE" sz="1800" b="1" dirty="0">
                <a:solidFill>
                  <a:srgbClr val="172E8C"/>
                </a:solidFill>
                <a:latin typeface="Univers 47 CondensedLight" pitchFamily="2" charset="0"/>
              </a:rPr>
              <a:t>The ITU </a:t>
            </a:r>
            <a:r>
              <a:rPr lang="de-DE" altLang="de-DE" sz="1800" b="1" dirty="0" err="1">
                <a:solidFill>
                  <a:srgbClr val="172E8C"/>
                </a:solidFill>
                <a:latin typeface="Univers 47 CondensedLight" pitchFamily="2" charset="0"/>
              </a:rPr>
              <a:t>has</a:t>
            </a:r>
            <a:r>
              <a:rPr lang="de-DE" altLang="de-DE" sz="1800" b="1" dirty="0">
                <a:solidFill>
                  <a:srgbClr val="172E8C"/>
                </a:solidFill>
                <a:latin typeface="Univers 47 CondensedLight" pitchFamily="2" charset="0"/>
              </a:rPr>
              <a:t> </a:t>
            </a:r>
            <a:r>
              <a:rPr lang="de-DE" altLang="de-DE" sz="1800" b="1" dirty="0" err="1">
                <a:solidFill>
                  <a:srgbClr val="172E8C"/>
                </a:solidFill>
                <a:latin typeface="Univers 47 CondensedLight" pitchFamily="2" charset="0"/>
              </a:rPr>
              <a:t>validated</a:t>
            </a:r>
            <a:r>
              <a:rPr lang="de-DE" altLang="de-DE" sz="1800" b="1" dirty="0">
                <a:solidFill>
                  <a:srgbClr val="172E8C"/>
                </a:solidFill>
                <a:latin typeface="Univers 47 CondensedLight" pitchFamily="2" charset="0"/>
              </a:rPr>
              <a:t> POLQA on: </a:t>
            </a:r>
          </a:p>
          <a:p>
            <a:pPr lvl="1" eaLnBrk="1" hangingPunct="1">
              <a:spcBef>
                <a:spcPts val="1125"/>
              </a:spcBef>
              <a:buClr>
                <a:srgbClr val="172E8C"/>
              </a:buClr>
              <a:buFontTx/>
              <a:buNone/>
            </a:pPr>
            <a:endParaRPr lang="de-DE" altLang="de-DE" sz="1800" b="1" dirty="0">
              <a:solidFill>
                <a:srgbClr val="172E8C"/>
              </a:solidFill>
              <a:latin typeface="Univers 47 CondensedLight" pitchFamily="2" charset="0"/>
            </a:endParaRPr>
          </a:p>
          <a:p>
            <a:pPr lvl="1" eaLnBrk="1" hangingPunct="1">
              <a:spcBef>
                <a:spcPts val="1125"/>
              </a:spcBef>
              <a:buClr>
                <a:srgbClr val="172E8C"/>
              </a:buClr>
              <a:buFontTx/>
              <a:buNone/>
            </a:pPr>
            <a:endParaRPr lang="de-DE" altLang="de-DE" sz="1800" b="1" dirty="0">
              <a:solidFill>
                <a:srgbClr val="172E8C"/>
              </a:solidFill>
              <a:latin typeface="Univers 47 CondensedLight" pitchFamily="2" charset="0"/>
            </a:endParaRPr>
          </a:p>
          <a:p>
            <a:pPr eaLnBrk="1" hangingPunct="1">
              <a:spcBef>
                <a:spcPts val="1125"/>
              </a:spcBef>
              <a:buClr>
                <a:srgbClr val="172E8C"/>
              </a:buClr>
              <a:buSzPct val="100000"/>
              <a:buFont typeface="Univers 47 CondensedLight" pitchFamily="2" charset="0"/>
              <a:buChar char="•"/>
            </a:pPr>
            <a:r>
              <a:rPr lang="de-DE" altLang="de-DE" sz="1800" b="1" dirty="0" err="1">
                <a:solidFill>
                  <a:srgbClr val="172E8C"/>
                </a:solidFill>
                <a:latin typeface="Univers 47 CondensedLight" pitchFamily="2" charset="0"/>
              </a:rPr>
              <a:t>Languages</a:t>
            </a:r>
            <a:r>
              <a:rPr lang="de-DE" altLang="de-DE" sz="1800" b="1" dirty="0">
                <a:solidFill>
                  <a:srgbClr val="172E8C"/>
                </a:solidFill>
                <a:latin typeface="Univers 47 CondensedLight" pitchFamily="2" charset="0"/>
              </a:rPr>
              <a:t> </a:t>
            </a:r>
            <a:r>
              <a:rPr lang="de-DE" altLang="de-DE" sz="1800" b="1" dirty="0" err="1">
                <a:solidFill>
                  <a:srgbClr val="172E8C"/>
                </a:solidFill>
                <a:latin typeface="Univers 47 CondensedLight" pitchFamily="2" charset="0"/>
              </a:rPr>
              <a:t>included</a:t>
            </a:r>
            <a:r>
              <a:rPr lang="de-DE" altLang="de-DE" sz="1800" b="1" dirty="0">
                <a:solidFill>
                  <a:srgbClr val="172E8C"/>
                </a:solidFill>
                <a:latin typeface="Univers 47 CondensedLight" pitchFamily="2" charset="0"/>
              </a:rPr>
              <a:t> in </a:t>
            </a:r>
            <a:r>
              <a:rPr lang="de-DE" altLang="de-DE" sz="1800" b="1" dirty="0" err="1">
                <a:solidFill>
                  <a:srgbClr val="172E8C"/>
                </a:solidFill>
                <a:latin typeface="Univers 47 CondensedLight" pitchFamily="2" charset="0"/>
              </a:rPr>
              <a:t>the</a:t>
            </a:r>
            <a:r>
              <a:rPr lang="de-DE" altLang="de-DE" sz="1800" b="1" dirty="0">
                <a:solidFill>
                  <a:srgbClr val="172E8C"/>
                </a:solidFill>
                <a:latin typeface="Univers 47 CondensedLight" pitchFamily="2" charset="0"/>
              </a:rPr>
              <a:t> POLQA </a:t>
            </a:r>
            <a:r>
              <a:rPr lang="de-DE" altLang="de-DE" sz="1800" b="1" dirty="0" err="1">
                <a:solidFill>
                  <a:srgbClr val="172E8C"/>
                </a:solidFill>
                <a:latin typeface="Univers 47 CondensedLight" pitchFamily="2" charset="0"/>
              </a:rPr>
              <a:t>validation</a:t>
            </a:r>
            <a:r>
              <a:rPr lang="de-DE" altLang="de-DE" sz="1800" b="1" dirty="0">
                <a:solidFill>
                  <a:srgbClr val="172E8C"/>
                </a:solidFill>
                <a:latin typeface="Univers 47 CondensedLight" pitchFamily="2" charset="0"/>
              </a:rPr>
              <a:t>:</a:t>
            </a:r>
          </a:p>
          <a:p>
            <a:pPr eaLnBrk="1" hangingPunct="1">
              <a:spcBef>
                <a:spcPts val="1125"/>
              </a:spcBef>
              <a:buClr>
                <a:srgbClr val="172E8C"/>
              </a:buClr>
              <a:buSzPct val="100000"/>
              <a:buFont typeface="Univers 47 CondensedLight" pitchFamily="2" charset="0"/>
              <a:buChar char="•"/>
            </a:pPr>
            <a:endParaRPr lang="de-DE" altLang="de-DE" sz="1800" b="1" dirty="0">
              <a:solidFill>
                <a:srgbClr val="172E8C"/>
              </a:solidFill>
              <a:latin typeface="Univers 47 CondensedLight" pitchFamily="2" charset="0"/>
            </a:endParaRPr>
          </a:p>
        </p:txBody>
      </p:sp>
      <p:sp>
        <p:nvSpPr>
          <p:cNvPr id="74758" name="Rectangle 6"/>
          <p:cNvSpPr>
            <a:spLocks noChangeArrowheads="1"/>
          </p:cNvSpPr>
          <p:nvPr/>
        </p:nvSpPr>
        <p:spPr bwMode="auto">
          <a:xfrm>
            <a:off x="-160338" y="1190625"/>
            <a:ext cx="9144001" cy="1588"/>
          </a:xfrm>
          <a:prstGeom prst="rect">
            <a:avLst/>
          </a:prstGeom>
          <a:noFill/>
          <a:ln w="9525">
            <a:noFill/>
            <a:round/>
            <a:headEnd/>
            <a:tailEnd/>
          </a:ln>
          <a:effectLst/>
        </p:spPr>
        <p:txBody>
          <a:bodyPr wrap="none" anchor="ctr"/>
          <a:lstStyle/>
          <a:p>
            <a:pPr>
              <a:defRPr/>
            </a:pPr>
            <a:endParaRPr lang="de-DE">
              <a:effectLst>
                <a:outerShdw blurRad="38100" dist="38100" dir="2700000" algn="tl">
                  <a:srgbClr val="000000">
                    <a:alpha val="43137"/>
                  </a:srgbClr>
                </a:outerShdw>
              </a:effectLst>
              <a:latin typeface="Univers 47 CondensedLight" pitchFamily="2" charset="0"/>
              <a:cs typeface="+mn-cs"/>
            </a:endParaRPr>
          </a:p>
        </p:txBody>
      </p:sp>
      <p:grpSp>
        <p:nvGrpSpPr>
          <p:cNvPr id="41993" name="Gruppieren 14"/>
          <p:cNvGrpSpPr>
            <a:grpSpLocks/>
          </p:cNvGrpSpPr>
          <p:nvPr/>
        </p:nvGrpSpPr>
        <p:grpSpPr bwMode="auto">
          <a:xfrm>
            <a:off x="1187450" y="3432970"/>
            <a:ext cx="6134100" cy="2244725"/>
            <a:chOff x="1227667" y="3293533"/>
            <a:chExt cx="6134123" cy="2243667"/>
          </a:xfrm>
        </p:grpSpPr>
        <p:sp>
          <p:nvSpPr>
            <p:cNvPr id="11" name="Abgerundetes Rechteck 10"/>
            <p:cNvSpPr/>
            <p:nvPr/>
          </p:nvSpPr>
          <p:spPr bwMode="auto">
            <a:xfrm>
              <a:off x="1227667" y="3293533"/>
              <a:ext cx="5773760" cy="2243667"/>
            </a:xfrm>
            <a:prstGeom prst="roundRect">
              <a:avLst/>
            </a:prstGeom>
            <a:solidFill>
              <a:srgbClr val="FF99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e-DE">
                <a:effectLst>
                  <a:outerShdw blurRad="38100" dist="38100" dir="2700000" algn="tl">
                    <a:srgbClr val="000000">
                      <a:alpha val="43137"/>
                    </a:srgbClr>
                  </a:outerShdw>
                </a:effectLst>
                <a:latin typeface="Univers 47 CondensedLight" pitchFamily="2" charset="0"/>
                <a:cs typeface="+mn-cs"/>
              </a:endParaRPr>
            </a:p>
          </p:txBody>
        </p:sp>
        <p:grpSp>
          <p:nvGrpSpPr>
            <p:cNvPr id="41998" name="Gruppieren 9"/>
            <p:cNvGrpSpPr>
              <a:grpSpLocks/>
            </p:cNvGrpSpPr>
            <p:nvPr/>
          </p:nvGrpSpPr>
          <p:grpSpPr bwMode="auto">
            <a:xfrm>
              <a:off x="1409678" y="3530603"/>
              <a:ext cx="5952112" cy="1871833"/>
              <a:chOff x="1058332" y="2912529"/>
              <a:chExt cx="5952112" cy="1871833"/>
            </a:xfrm>
          </p:grpSpPr>
          <p:sp>
            <p:nvSpPr>
              <p:cNvPr id="8" name="Textfeld 7"/>
              <p:cNvSpPr txBox="1"/>
              <p:nvPr/>
            </p:nvSpPr>
            <p:spPr>
              <a:xfrm>
                <a:off x="3733832" y="2911885"/>
                <a:ext cx="3276612" cy="1872367"/>
              </a:xfrm>
              <a:prstGeom prst="rect">
                <a:avLst/>
              </a:prstGeom>
              <a:noFill/>
            </p:spPr>
            <p:txBody>
              <a:bodyPr>
                <a:spAutoFit/>
              </a:bodyPr>
              <a:lstStyle/>
              <a:p>
                <a:pPr marL="742950" lvl="1" indent="-285750" defTabSz="449263" eaLnBrk="1" hangingPunct="1">
                  <a:spcBef>
                    <a:spcPts val="500"/>
                  </a:spcBef>
                  <a:buClr>
                    <a:srgbClr val="172E8C"/>
                  </a:buClr>
                  <a:buSzPct val="100000"/>
                  <a:buFont typeface="Univers 47 CondensedLight" pitchFamily="2"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de-DE" sz="1600" b="1" dirty="0">
                    <a:solidFill>
                      <a:srgbClr val="172E8C"/>
                    </a:solidFill>
                    <a:latin typeface="Univers 47 CondensedLight" pitchFamily="2" charset="0"/>
                    <a:cs typeface="Lucida Sans Unicode" pitchFamily="34" charset="0"/>
                  </a:rPr>
                  <a:t>German </a:t>
                </a:r>
              </a:p>
              <a:p>
                <a:pPr marL="742950" lvl="1" indent="-285750" defTabSz="449263" eaLnBrk="1" hangingPunct="1">
                  <a:spcBef>
                    <a:spcPts val="500"/>
                  </a:spcBef>
                  <a:buClr>
                    <a:srgbClr val="172E8C"/>
                  </a:buClr>
                  <a:buSzPct val="100000"/>
                  <a:buFont typeface="Univers 47 CondensedLight" pitchFamily="2"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de-DE" sz="1600" b="1" dirty="0">
                    <a:solidFill>
                      <a:srgbClr val="172E8C"/>
                    </a:solidFill>
                    <a:latin typeface="Univers 47 CondensedLight" pitchFamily="2" charset="0"/>
                    <a:cs typeface="Lucida Sans Unicode" pitchFamily="34" charset="0"/>
                  </a:rPr>
                  <a:t>Swiss German</a:t>
                </a:r>
              </a:p>
              <a:p>
                <a:pPr marL="742950" lvl="1" indent="-285750" defTabSz="449263" eaLnBrk="1" hangingPunct="1">
                  <a:spcBef>
                    <a:spcPts val="500"/>
                  </a:spcBef>
                  <a:buClr>
                    <a:srgbClr val="172E8C"/>
                  </a:buClr>
                  <a:buSzPct val="100000"/>
                  <a:buFont typeface="Univers 47 CondensedLight" pitchFamily="2"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de-DE" sz="1600" b="1" dirty="0" err="1">
                    <a:solidFill>
                      <a:srgbClr val="172E8C"/>
                    </a:solidFill>
                    <a:latin typeface="Univers 47 CondensedLight" pitchFamily="2" charset="0"/>
                    <a:cs typeface="Lucida Sans Unicode" pitchFamily="34" charset="0"/>
                  </a:rPr>
                  <a:t>Italian</a:t>
                </a:r>
                <a:r>
                  <a:rPr lang="de-DE" sz="1600" b="1" dirty="0">
                    <a:solidFill>
                      <a:srgbClr val="172E8C"/>
                    </a:solidFill>
                    <a:latin typeface="Univers 47 CondensedLight" pitchFamily="2" charset="0"/>
                    <a:cs typeface="Lucida Sans Unicode" pitchFamily="34" charset="0"/>
                  </a:rPr>
                  <a:t>,</a:t>
                </a:r>
              </a:p>
              <a:p>
                <a:pPr marL="742950" lvl="1" indent="-285750" defTabSz="449263" eaLnBrk="1" hangingPunct="1">
                  <a:spcBef>
                    <a:spcPts val="500"/>
                  </a:spcBef>
                  <a:buClr>
                    <a:srgbClr val="172E8C"/>
                  </a:buClr>
                  <a:buSzPct val="100000"/>
                  <a:buFont typeface="Univers 47 CondensedLight" pitchFamily="2"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de-DE" sz="1600" b="1" dirty="0" err="1">
                    <a:solidFill>
                      <a:srgbClr val="172E8C"/>
                    </a:solidFill>
                    <a:latin typeface="Univers 47 CondensedLight" pitchFamily="2" charset="0"/>
                    <a:cs typeface="Lucida Sans Unicode" pitchFamily="34" charset="0"/>
                  </a:rPr>
                  <a:t>Japanese</a:t>
                </a:r>
                <a:r>
                  <a:rPr lang="de-DE" sz="1600" b="1" dirty="0">
                    <a:solidFill>
                      <a:srgbClr val="172E8C"/>
                    </a:solidFill>
                    <a:latin typeface="Univers 47 CondensedLight" pitchFamily="2" charset="0"/>
                    <a:cs typeface="Lucida Sans Unicode" pitchFamily="34" charset="0"/>
                  </a:rPr>
                  <a:t>,</a:t>
                </a:r>
              </a:p>
              <a:p>
                <a:pPr marL="742950" lvl="1" indent="-285750" defTabSz="449263" eaLnBrk="1" hangingPunct="1">
                  <a:spcBef>
                    <a:spcPts val="500"/>
                  </a:spcBef>
                  <a:buClr>
                    <a:srgbClr val="172E8C"/>
                  </a:buClr>
                  <a:buSzPct val="100000"/>
                  <a:buFont typeface="Univers 47 CondensedLight" pitchFamily="2"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de-DE" sz="1600" b="1" dirty="0" err="1">
                    <a:solidFill>
                      <a:srgbClr val="172E8C"/>
                    </a:solidFill>
                    <a:latin typeface="Univers 47 CondensedLight" pitchFamily="2" charset="0"/>
                    <a:cs typeface="Lucida Sans Unicode" pitchFamily="34" charset="0"/>
                  </a:rPr>
                  <a:t>Swedish</a:t>
                </a:r>
                <a:endParaRPr lang="de-DE" sz="1600" b="1" dirty="0">
                  <a:solidFill>
                    <a:srgbClr val="172E8C"/>
                  </a:solidFill>
                  <a:latin typeface="Univers 47 CondensedLight" pitchFamily="2" charset="0"/>
                  <a:cs typeface="Lucida Sans Unicode" pitchFamily="34" charset="0"/>
                </a:endParaRPr>
              </a:p>
              <a:p>
                <a:pPr>
                  <a:defRPr/>
                </a:pPr>
                <a:endParaRPr lang="de-DE" sz="2000" b="1" dirty="0">
                  <a:solidFill>
                    <a:srgbClr val="333399"/>
                  </a:solidFill>
                  <a:latin typeface="+mn-lt"/>
                </a:endParaRPr>
              </a:p>
            </p:txBody>
          </p:sp>
          <p:sp>
            <p:nvSpPr>
              <p:cNvPr id="42000" name="Textfeld 8"/>
              <p:cNvSpPr txBox="1">
                <a:spLocks noChangeArrowheads="1"/>
              </p:cNvSpPr>
              <p:nvPr/>
            </p:nvSpPr>
            <p:spPr bwMode="auto">
              <a:xfrm>
                <a:off x="1058332" y="2912529"/>
                <a:ext cx="3276916" cy="18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defTabSz="449263">
                  <a:spcBef>
                    <a:spcPct val="20000"/>
                  </a:spcBef>
                  <a:buClr>
                    <a:srgbClr val="0E438A"/>
                  </a:buClr>
                  <a:buSzPct val="110000"/>
                  <a:buFont typeface="Wingdings" panose="05000000000000000000" pitchFamily="2"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Calibri" panose="020F0502020204030204" pitchFamily="34" charset="0"/>
                  </a:defRPr>
                </a:lvl1pPr>
                <a:lvl2pPr marL="742950" indent="-285750" defTabSz="449263">
                  <a:spcBef>
                    <a:spcPct val="20000"/>
                  </a:spcBef>
                  <a:buClr>
                    <a:srgbClr val="0099CC"/>
                  </a:buClr>
                  <a:buFont typeface="Wingdings" panose="05000000000000000000" pitchFamily="2" charset="2"/>
                  <a:buChar char="Ø"/>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2E2E2E"/>
                    </a:solidFill>
                    <a:latin typeface="Calibri" panose="020F0502020204030204" pitchFamily="34" charset="0"/>
                  </a:defRPr>
                </a:lvl2pPr>
                <a:lvl3pPr marL="1143000" indent="-228600" defTabSz="449263">
                  <a:spcBef>
                    <a:spcPct val="20000"/>
                  </a:spcBef>
                  <a:buClr>
                    <a:srgbClr val="0099CC"/>
                  </a:buClr>
                  <a:buFont typeface="Wingdings" panose="05000000000000000000" pitchFamily="2"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2E2E2E"/>
                    </a:solidFill>
                    <a:latin typeface="Calibri" panose="020F0502020204030204" pitchFamily="34" charset="0"/>
                  </a:defRPr>
                </a:lvl3pPr>
                <a:lvl4pPr marL="1600200" indent="-228600" defTabSz="449263">
                  <a:spcBef>
                    <a:spcPct val="20000"/>
                  </a:spcBef>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4pPr>
                <a:lvl5pPr marL="2057400" indent="-228600" defTabSz="449263">
                  <a:spcBef>
                    <a:spcPct val="20000"/>
                  </a:spcBef>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5pPr>
                <a:lvl6pPr marL="25146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6pPr>
                <a:lvl7pPr marL="29718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7pPr>
                <a:lvl8pPr marL="34290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8pPr>
                <a:lvl9pPr marL="3886200" indent="-228600" defTabSz="449263" eaLnBrk="0" fontAlgn="base" hangingPunct="0">
                  <a:spcBef>
                    <a:spcPct val="20000"/>
                  </a:spcBef>
                  <a:spcAft>
                    <a:spcPct val="0"/>
                  </a:spcAft>
                  <a:buFont typeface="Verdana" panose="020B060403050404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2E2E2E"/>
                    </a:solidFill>
                    <a:latin typeface="Calibri" panose="020F0502020204030204" pitchFamily="34" charset="0"/>
                  </a:defRPr>
                </a:lvl9pPr>
              </a:lstStyle>
              <a:p>
                <a:pPr lvl="1" eaLnBrk="1" hangingPunct="1">
                  <a:spcBef>
                    <a:spcPts val="500"/>
                  </a:spcBef>
                  <a:buClr>
                    <a:srgbClr val="172E8C"/>
                  </a:buClr>
                  <a:buFont typeface="Univers 47 CondensedLight" pitchFamily="2" charset="0"/>
                  <a:buChar char="•"/>
                </a:pPr>
                <a:r>
                  <a:rPr lang="de-DE" altLang="de-DE" sz="1600" b="1" dirty="0">
                    <a:solidFill>
                      <a:srgbClr val="172E8C"/>
                    </a:solidFill>
                    <a:latin typeface="Univers 47 CondensedLight" pitchFamily="2" charset="0"/>
                  </a:rPr>
                  <a:t>American English </a:t>
                </a:r>
                <a:r>
                  <a:rPr lang="de-DE" altLang="de-DE" sz="1600" b="1" dirty="0" err="1">
                    <a:solidFill>
                      <a:srgbClr val="172E8C"/>
                    </a:solidFill>
                    <a:latin typeface="Univers 47 CondensedLight" pitchFamily="2" charset="0"/>
                  </a:rPr>
                  <a:t>and</a:t>
                </a:r>
                <a:r>
                  <a:rPr lang="de-DE" altLang="de-DE" sz="1600" b="1" dirty="0">
                    <a:solidFill>
                      <a:srgbClr val="172E8C"/>
                    </a:solidFill>
                    <a:latin typeface="Univers 47 CondensedLight" pitchFamily="2" charset="0"/>
                  </a:rPr>
                  <a:t> British English </a:t>
                </a:r>
              </a:p>
              <a:p>
                <a:pPr lvl="1" eaLnBrk="1" hangingPunct="1">
                  <a:spcBef>
                    <a:spcPts val="500"/>
                  </a:spcBef>
                  <a:buClr>
                    <a:srgbClr val="172E8C"/>
                  </a:buClr>
                  <a:buFont typeface="Univers 47 CondensedLight" pitchFamily="2" charset="0"/>
                  <a:buChar char="•"/>
                </a:pPr>
                <a:r>
                  <a:rPr lang="de-DE" altLang="de-DE" sz="1600" b="1" dirty="0">
                    <a:solidFill>
                      <a:srgbClr val="172E8C"/>
                    </a:solidFill>
                    <a:latin typeface="Univers 47 CondensedLight" pitchFamily="2" charset="0"/>
                  </a:rPr>
                  <a:t>Chinese (Mandarin),</a:t>
                </a:r>
              </a:p>
              <a:p>
                <a:pPr lvl="1" eaLnBrk="1" hangingPunct="1">
                  <a:spcBef>
                    <a:spcPts val="500"/>
                  </a:spcBef>
                  <a:buClr>
                    <a:srgbClr val="172E8C"/>
                  </a:buClr>
                  <a:buFont typeface="Univers 47 CondensedLight" pitchFamily="2" charset="0"/>
                  <a:buChar char="•"/>
                </a:pPr>
                <a:r>
                  <a:rPr lang="de-DE" altLang="de-DE" sz="1600" b="1" dirty="0">
                    <a:solidFill>
                      <a:srgbClr val="172E8C"/>
                    </a:solidFill>
                    <a:latin typeface="Univers 47 CondensedLight" pitchFamily="2" charset="0"/>
                  </a:rPr>
                  <a:t>Czech,</a:t>
                </a:r>
              </a:p>
              <a:p>
                <a:pPr lvl="1" eaLnBrk="1" hangingPunct="1">
                  <a:spcBef>
                    <a:spcPts val="500"/>
                  </a:spcBef>
                  <a:buClr>
                    <a:srgbClr val="172E8C"/>
                  </a:buClr>
                  <a:buFont typeface="Univers 47 CondensedLight" pitchFamily="2" charset="0"/>
                  <a:buChar char="•"/>
                </a:pPr>
                <a:r>
                  <a:rPr lang="de-DE" altLang="de-DE" sz="1600" b="1" dirty="0" err="1">
                    <a:solidFill>
                      <a:srgbClr val="172E8C"/>
                    </a:solidFill>
                    <a:latin typeface="Univers 47 CondensedLight" pitchFamily="2" charset="0"/>
                  </a:rPr>
                  <a:t>Dutch</a:t>
                </a:r>
                <a:r>
                  <a:rPr lang="de-DE" altLang="de-DE" sz="1600" b="1" dirty="0">
                    <a:solidFill>
                      <a:srgbClr val="172E8C"/>
                    </a:solidFill>
                    <a:latin typeface="Univers 47 CondensedLight" pitchFamily="2" charset="0"/>
                  </a:rPr>
                  <a:t>,</a:t>
                </a:r>
              </a:p>
              <a:p>
                <a:pPr lvl="1" eaLnBrk="1" hangingPunct="1">
                  <a:spcBef>
                    <a:spcPts val="500"/>
                  </a:spcBef>
                  <a:buClr>
                    <a:srgbClr val="172E8C"/>
                  </a:buClr>
                  <a:buFont typeface="Univers 47 CondensedLight" pitchFamily="2" charset="0"/>
                  <a:buChar char="•"/>
                </a:pPr>
                <a:r>
                  <a:rPr lang="de-DE" altLang="de-DE" sz="1600" b="1" dirty="0">
                    <a:solidFill>
                      <a:srgbClr val="172E8C"/>
                    </a:solidFill>
                    <a:latin typeface="Univers 47 CondensedLight" pitchFamily="2" charset="0"/>
                  </a:rPr>
                  <a:t>French,</a:t>
                </a:r>
              </a:p>
            </p:txBody>
          </p:sp>
        </p:grpSp>
      </p:grpSp>
      <p:grpSp>
        <p:nvGrpSpPr>
          <p:cNvPr id="41994" name="Gruppieren 13"/>
          <p:cNvGrpSpPr>
            <a:grpSpLocks/>
          </p:cNvGrpSpPr>
          <p:nvPr/>
        </p:nvGrpSpPr>
        <p:grpSpPr bwMode="auto">
          <a:xfrm>
            <a:off x="1176338" y="2078833"/>
            <a:ext cx="5700712" cy="1244600"/>
            <a:chOff x="1176885" y="1456267"/>
            <a:chExt cx="5774266" cy="1497239"/>
          </a:xfrm>
        </p:grpSpPr>
        <p:sp>
          <p:nvSpPr>
            <p:cNvPr id="12" name="Abgerundetes Rechteck 11"/>
            <p:cNvSpPr/>
            <p:nvPr/>
          </p:nvSpPr>
          <p:spPr bwMode="auto">
            <a:xfrm>
              <a:off x="1176885" y="1456267"/>
              <a:ext cx="5774266" cy="1151575"/>
            </a:xfrm>
            <a:prstGeom prst="roundRect">
              <a:avLst/>
            </a:prstGeom>
            <a:solidFill>
              <a:srgbClr val="FF99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e-DE">
                <a:effectLst>
                  <a:outerShdw blurRad="38100" dist="38100" dir="2700000" algn="tl">
                    <a:srgbClr val="000000">
                      <a:alpha val="43137"/>
                    </a:srgbClr>
                  </a:outerShdw>
                </a:effectLst>
                <a:latin typeface="Univers 47 CondensedLight" pitchFamily="2" charset="0"/>
                <a:cs typeface="+mn-cs"/>
              </a:endParaRPr>
            </a:p>
          </p:txBody>
        </p:sp>
        <p:sp>
          <p:nvSpPr>
            <p:cNvPr id="13" name="Textfeld 12"/>
            <p:cNvSpPr txBox="1"/>
            <p:nvPr/>
          </p:nvSpPr>
          <p:spPr>
            <a:xfrm>
              <a:off x="1405219" y="1643422"/>
              <a:ext cx="4394617" cy="1310084"/>
            </a:xfrm>
            <a:prstGeom prst="rect">
              <a:avLst/>
            </a:prstGeom>
            <a:noFill/>
          </p:spPr>
          <p:txBody>
            <a:bodyPr>
              <a:spAutoFit/>
            </a:bodyPr>
            <a:lstStyle/>
            <a:p>
              <a:pPr marL="800100" lvl="1" indent="-339725" defTabSz="449263" eaLnBrk="1" hangingPunct="1">
                <a:spcBef>
                  <a:spcPts val="1125"/>
                </a:spcBef>
                <a:buClr>
                  <a:srgbClr val="172E8C"/>
                </a:buClr>
                <a:buSzPct val="100000"/>
                <a:buFont typeface="Univers 47 CondensedLight" pitchFamily="2"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de-DE" sz="1800" b="1" dirty="0">
                  <a:solidFill>
                    <a:srgbClr val="172E8C"/>
                  </a:solidFill>
                  <a:latin typeface="Univers 47 CondensedLight" pitchFamily="2" charset="0"/>
                  <a:cs typeface="Lucida Sans Unicode" pitchFamily="34" charset="0"/>
                </a:rPr>
                <a:t>47000 </a:t>
              </a:r>
              <a:r>
                <a:rPr lang="de-DE" sz="1800" b="1" dirty="0" err="1">
                  <a:solidFill>
                    <a:srgbClr val="172E8C"/>
                  </a:solidFill>
                  <a:latin typeface="Univers 47 CondensedLight" pitchFamily="2" charset="0"/>
                  <a:cs typeface="Lucida Sans Unicode" pitchFamily="34" charset="0"/>
                </a:rPr>
                <a:t>file</a:t>
              </a:r>
              <a:r>
                <a:rPr lang="de-DE" sz="1800" b="1" dirty="0">
                  <a:solidFill>
                    <a:srgbClr val="172E8C"/>
                  </a:solidFill>
                  <a:latin typeface="Univers 47 CondensedLight" pitchFamily="2" charset="0"/>
                  <a:cs typeface="Lucida Sans Unicode" pitchFamily="34" charset="0"/>
                </a:rPr>
                <a:t> </a:t>
              </a:r>
              <a:r>
                <a:rPr lang="de-DE" sz="1800" b="1" dirty="0" err="1">
                  <a:solidFill>
                    <a:srgbClr val="172E8C"/>
                  </a:solidFill>
                  <a:latin typeface="Univers 47 CondensedLight" pitchFamily="2" charset="0"/>
                  <a:cs typeface="Lucida Sans Unicode" pitchFamily="34" charset="0"/>
                </a:rPr>
                <a:t>pairs</a:t>
              </a:r>
              <a:r>
                <a:rPr lang="de-DE" sz="1800" b="1" dirty="0">
                  <a:solidFill>
                    <a:srgbClr val="172E8C"/>
                  </a:solidFill>
                  <a:latin typeface="Univers 47 CondensedLight" pitchFamily="2" charset="0"/>
                  <a:cs typeface="Lucida Sans Unicode" pitchFamily="34" charset="0"/>
                </a:rPr>
                <a:t> </a:t>
              </a:r>
              <a:r>
                <a:rPr lang="de-DE" sz="1800" b="1" dirty="0" err="1">
                  <a:solidFill>
                    <a:srgbClr val="172E8C"/>
                  </a:solidFill>
                  <a:latin typeface="Univers 47 CondensedLight" pitchFamily="2" charset="0"/>
                  <a:cs typeface="Lucida Sans Unicode" pitchFamily="34" charset="0"/>
                </a:rPr>
                <a:t>across</a:t>
              </a:r>
              <a:endParaRPr lang="de-DE" sz="1800" b="1" dirty="0">
                <a:solidFill>
                  <a:srgbClr val="172E8C"/>
                </a:solidFill>
                <a:latin typeface="Univers 47 CondensedLight" pitchFamily="2" charset="0"/>
                <a:cs typeface="Lucida Sans Unicode" pitchFamily="34" charset="0"/>
              </a:endParaRPr>
            </a:p>
            <a:p>
              <a:pPr marL="800100" lvl="1" indent="-339725" defTabSz="449263" eaLnBrk="1" hangingPunct="1">
                <a:spcBef>
                  <a:spcPts val="1125"/>
                </a:spcBef>
                <a:buClr>
                  <a:srgbClr val="172E8C"/>
                </a:buClr>
                <a:buSzPct val="100000"/>
                <a:buFont typeface="Univers 47 CondensedLight" pitchFamily="2"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de-DE" sz="1800" b="1" dirty="0">
                  <a:solidFill>
                    <a:srgbClr val="172E8C"/>
                  </a:solidFill>
                  <a:latin typeface="Univers 47 CondensedLight" pitchFamily="2" charset="0"/>
                  <a:cs typeface="Lucida Sans Unicode" pitchFamily="34" charset="0"/>
                </a:rPr>
                <a:t>64 </a:t>
              </a:r>
              <a:r>
                <a:rPr lang="de-DE" sz="1800" b="1" dirty="0" err="1">
                  <a:solidFill>
                    <a:srgbClr val="172E8C"/>
                  </a:solidFill>
                  <a:latin typeface="Univers 47 CondensedLight" pitchFamily="2" charset="0"/>
                  <a:cs typeface="Lucida Sans Unicode" pitchFamily="34" charset="0"/>
                </a:rPr>
                <a:t>subjective</a:t>
              </a:r>
              <a:r>
                <a:rPr lang="de-DE" sz="1800" b="1" dirty="0">
                  <a:solidFill>
                    <a:srgbClr val="172E8C"/>
                  </a:solidFill>
                  <a:latin typeface="Univers 47 CondensedLight" pitchFamily="2" charset="0"/>
                  <a:cs typeface="Lucida Sans Unicode" pitchFamily="34" charset="0"/>
                </a:rPr>
                <a:t> </a:t>
              </a:r>
              <a:r>
                <a:rPr lang="de-DE" sz="1800" b="1" dirty="0" err="1">
                  <a:solidFill>
                    <a:srgbClr val="172E8C"/>
                  </a:solidFill>
                  <a:latin typeface="Univers 47 CondensedLight" pitchFamily="2" charset="0"/>
                  <a:cs typeface="Lucida Sans Unicode" pitchFamily="34" charset="0"/>
                </a:rPr>
                <a:t>experiments</a:t>
              </a:r>
              <a:endParaRPr lang="de-DE" sz="1800" b="1" dirty="0">
                <a:solidFill>
                  <a:srgbClr val="172E8C"/>
                </a:solidFill>
                <a:latin typeface="Univers 47 CondensedLight" pitchFamily="2" charset="0"/>
                <a:cs typeface="Lucida Sans Unicode" pitchFamily="34" charset="0"/>
              </a:endParaRPr>
            </a:p>
            <a:p>
              <a:pPr>
                <a:defRPr/>
              </a:pPr>
              <a:endParaRPr lang="de-DE" sz="2000" b="1" dirty="0">
                <a:solidFill>
                  <a:srgbClr val="333399"/>
                </a:solidFill>
                <a:latin typeface="+mn-lt"/>
              </a:endParaRPr>
            </a:p>
          </p:txBody>
        </p:sp>
      </p:grpSp>
      <p:sp>
        <p:nvSpPr>
          <p:cNvPr id="2" name="Foliennummernplatzhalter 1"/>
          <p:cNvSpPr>
            <a:spLocks noGrp="1"/>
          </p:cNvSpPr>
          <p:nvPr>
            <p:ph type="sldNum" sz="quarter" idx="10"/>
          </p:nvPr>
        </p:nvSpPr>
        <p:spPr/>
        <p:txBody>
          <a:bodyPr/>
          <a:lstStyle/>
          <a:p>
            <a:fld id="{96535164-4FBF-4CD7-8213-5B5E76FFE87C}" type="slidenum">
              <a:rPr lang="en-US" altLang="de-DE" smtClean="0"/>
              <a:pPr/>
              <a:t>29</a:t>
            </a:fld>
            <a:endParaRPr lang="en-US" altLang="de-DE"/>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467544" y="476672"/>
            <a:ext cx="8064500" cy="654050"/>
          </a:xfrm>
        </p:spPr>
        <p:txBody>
          <a:bodyPr/>
          <a:lstStyle/>
          <a:p>
            <a:pPr eaLnBrk="1" hangingPunct="1"/>
            <a:r>
              <a:rPr lang="en-GB" altLang="de-DE" dirty="0" smtClean="0"/>
              <a:t>ITU-T work on Mobile </a:t>
            </a:r>
            <a:r>
              <a:rPr lang="en-GB" altLang="de-DE" dirty="0" err="1" smtClean="0"/>
              <a:t>QoS</a:t>
            </a:r>
            <a:r>
              <a:rPr lang="de-DE" altLang="de-DE" sz="1600" dirty="0" smtClean="0"/>
              <a:t>	</a:t>
            </a:r>
            <a:endParaRPr lang="en-GB" altLang="de-DE" sz="1600" dirty="0" smtClean="0"/>
          </a:p>
        </p:txBody>
      </p:sp>
      <p:sp>
        <p:nvSpPr>
          <p:cNvPr id="9221" name="Rectangle 3"/>
          <p:cNvSpPr>
            <a:spLocks noGrp="1" noChangeArrowheads="1"/>
          </p:cNvSpPr>
          <p:nvPr>
            <p:ph idx="1"/>
          </p:nvPr>
        </p:nvSpPr>
        <p:spPr>
          <a:xfrm>
            <a:off x="395288" y="1268759"/>
            <a:ext cx="8493125" cy="3828703"/>
          </a:xfrm>
        </p:spPr>
        <p:txBody>
          <a:bodyPr/>
          <a:lstStyle/>
          <a:p>
            <a:pPr eaLnBrk="1" hangingPunct="1">
              <a:lnSpc>
                <a:spcPct val="80000"/>
              </a:lnSpc>
            </a:pPr>
            <a:r>
              <a:rPr lang="en-GB" altLang="de-DE" sz="2400" dirty="0" smtClean="0"/>
              <a:t>Mobile KPIs</a:t>
            </a:r>
          </a:p>
          <a:p>
            <a:pPr lvl="1" eaLnBrk="1" hangingPunct="1">
              <a:lnSpc>
                <a:spcPct val="80000"/>
              </a:lnSpc>
            </a:pPr>
            <a:r>
              <a:rPr lang="en-GB" altLang="de-DE" sz="2000" dirty="0" smtClean="0"/>
              <a:t>centric to equipment / infrastructure</a:t>
            </a:r>
          </a:p>
          <a:p>
            <a:pPr lvl="1" eaLnBrk="1" hangingPunct="1">
              <a:lnSpc>
                <a:spcPct val="80000"/>
              </a:lnSpc>
            </a:pPr>
            <a:r>
              <a:rPr lang="en-GB" altLang="de-DE" sz="2000" dirty="0" smtClean="0"/>
              <a:t>aggregation of proprietary network counters</a:t>
            </a:r>
          </a:p>
          <a:p>
            <a:pPr lvl="1" eaLnBrk="1" hangingPunct="1">
              <a:lnSpc>
                <a:spcPct val="80000"/>
              </a:lnSpc>
            </a:pPr>
            <a:r>
              <a:rPr lang="en-GB" altLang="de-DE" sz="2000" dirty="0" smtClean="0"/>
              <a:t>not standardized</a:t>
            </a:r>
          </a:p>
          <a:p>
            <a:pPr eaLnBrk="1" hangingPunct="1">
              <a:lnSpc>
                <a:spcPct val="80000"/>
              </a:lnSpc>
            </a:pPr>
            <a:r>
              <a:rPr lang="en-GB" altLang="de-DE" sz="2400" dirty="0" smtClean="0"/>
              <a:t>Recent </a:t>
            </a:r>
            <a:r>
              <a:rPr lang="en-GB" altLang="de-DE" sz="2400" dirty="0" smtClean="0"/>
              <a:t>work in ITU-T on Mobile </a:t>
            </a:r>
            <a:r>
              <a:rPr lang="en-GB" altLang="de-DE" sz="2400" dirty="0" err="1" smtClean="0"/>
              <a:t>QoS</a:t>
            </a:r>
            <a:endParaRPr lang="en-GB" altLang="de-DE" sz="2400" dirty="0" smtClean="0"/>
          </a:p>
          <a:p>
            <a:pPr lvl="1" eaLnBrk="1" hangingPunct="1">
              <a:lnSpc>
                <a:spcPct val="80000"/>
              </a:lnSpc>
            </a:pPr>
            <a:r>
              <a:rPr lang="en-GB" altLang="de-DE" sz="2000" dirty="0" smtClean="0"/>
              <a:t>Draft new Recommendation </a:t>
            </a:r>
            <a:r>
              <a:rPr lang="en-GB" altLang="de-DE" sz="2000" dirty="0" err="1" smtClean="0"/>
              <a:t>E.MQoS</a:t>
            </a:r>
            <a:endParaRPr lang="en-GB" altLang="de-DE" sz="2000" dirty="0" smtClean="0"/>
          </a:p>
          <a:p>
            <a:pPr lvl="2" eaLnBrk="1" hangingPunct="1">
              <a:lnSpc>
                <a:spcPct val="80000"/>
              </a:lnSpc>
            </a:pPr>
            <a:r>
              <a:rPr lang="en-US" altLang="de-DE" sz="1800" dirty="0" err="1" smtClean="0"/>
              <a:t>QoS</a:t>
            </a:r>
            <a:r>
              <a:rPr lang="en-US" altLang="de-DE" sz="1800" dirty="0" smtClean="0"/>
              <a:t> Aspects for Popular Services in Mobile Networks</a:t>
            </a:r>
            <a:endParaRPr lang="en-GB" altLang="de-DE" sz="1800" dirty="0" smtClean="0"/>
          </a:p>
          <a:p>
            <a:pPr lvl="1" eaLnBrk="1" hangingPunct="1">
              <a:lnSpc>
                <a:spcPct val="80000"/>
              </a:lnSpc>
            </a:pPr>
            <a:r>
              <a:rPr lang="en-GB" altLang="de-DE" sz="2000" dirty="0" smtClean="0"/>
              <a:t>Draft new Supplement to E.800 series of Recommendations</a:t>
            </a:r>
          </a:p>
          <a:p>
            <a:pPr lvl="2" eaLnBrk="1" hangingPunct="1">
              <a:lnSpc>
                <a:spcPct val="80000"/>
              </a:lnSpc>
            </a:pPr>
            <a:r>
              <a:rPr lang="en-US" altLang="de-DE" sz="1800" dirty="0" smtClean="0"/>
              <a:t>Guidelines on Regulatory Aspects of </a:t>
            </a:r>
            <a:r>
              <a:rPr lang="en-US" altLang="de-DE" sz="1800" dirty="0" err="1" smtClean="0"/>
              <a:t>QoS</a:t>
            </a:r>
            <a:endParaRPr lang="en-GB" altLang="de-DE" sz="1800" dirty="0" smtClean="0"/>
          </a:p>
          <a:p>
            <a:pPr eaLnBrk="1" hangingPunct="1">
              <a:lnSpc>
                <a:spcPct val="80000"/>
              </a:lnSpc>
            </a:pPr>
            <a:r>
              <a:rPr lang="de-DE" altLang="de-DE" sz="2400" dirty="0" smtClean="0"/>
              <a:t>Other ITU-T </a:t>
            </a:r>
            <a:r>
              <a:rPr lang="de-DE" altLang="de-DE" sz="2400" dirty="0" err="1" smtClean="0"/>
              <a:t>Recommendations</a:t>
            </a:r>
            <a:r>
              <a:rPr lang="de-DE" altLang="de-DE" sz="2400" dirty="0" smtClean="0"/>
              <a:t> on </a:t>
            </a:r>
            <a:r>
              <a:rPr lang="de-DE" altLang="de-DE" sz="2400" dirty="0" err="1" smtClean="0"/>
              <a:t>QoS</a:t>
            </a:r>
            <a:r>
              <a:rPr lang="de-DE" altLang="de-DE" sz="2400" dirty="0" smtClean="0"/>
              <a:t> </a:t>
            </a:r>
            <a:r>
              <a:rPr lang="de-DE" altLang="de-DE" sz="2400" dirty="0" err="1" smtClean="0"/>
              <a:t>cover</a:t>
            </a:r>
            <a:endParaRPr lang="de-DE" altLang="de-DE" sz="2400" dirty="0" smtClean="0"/>
          </a:p>
          <a:p>
            <a:pPr lvl="1" eaLnBrk="1" hangingPunct="1">
              <a:lnSpc>
                <a:spcPct val="80000"/>
              </a:lnSpc>
            </a:pPr>
            <a:r>
              <a:rPr lang="de-DE" altLang="de-DE" sz="2000" dirty="0" err="1" smtClean="0"/>
              <a:t>Aspects</a:t>
            </a:r>
            <a:r>
              <a:rPr lang="de-DE" altLang="de-DE" sz="2000" dirty="0" smtClean="0"/>
              <a:t> </a:t>
            </a:r>
            <a:r>
              <a:rPr lang="de-DE" altLang="de-DE" sz="2000" dirty="0" err="1" smtClean="0"/>
              <a:t>of</a:t>
            </a:r>
            <a:r>
              <a:rPr lang="de-DE" altLang="de-DE" sz="2000" dirty="0" smtClean="0"/>
              <a:t> Terminal </a:t>
            </a:r>
            <a:r>
              <a:rPr lang="de-DE" altLang="de-DE" sz="2000" dirty="0" err="1" smtClean="0"/>
              <a:t>requirements</a:t>
            </a:r>
            <a:endParaRPr lang="de-DE" altLang="de-DE" sz="2000" dirty="0" smtClean="0"/>
          </a:p>
          <a:p>
            <a:pPr lvl="1" eaLnBrk="1" hangingPunct="1">
              <a:lnSpc>
                <a:spcPct val="80000"/>
              </a:lnSpc>
            </a:pPr>
            <a:r>
              <a:rPr lang="de-DE" altLang="de-DE" sz="2000" dirty="0" err="1" smtClean="0"/>
              <a:t>Aspects</a:t>
            </a:r>
            <a:r>
              <a:rPr lang="de-DE" altLang="de-DE" sz="2000" dirty="0" smtClean="0"/>
              <a:t> </a:t>
            </a:r>
            <a:r>
              <a:rPr lang="de-DE" altLang="de-DE" sz="2000" dirty="0" err="1" smtClean="0"/>
              <a:t>of</a:t>
            </a:r>
            <a:r>
              <a:rPr lang="de-DE" altLang="de-DE" sz="2000" dirty="0" smtClean="0"/>
              <a:t> end-</a:t>
            </a:r>
            <a:r>
              <a:rPr lang="de-DE" altLang="de-DE" sz="2000" dirty="0" err="1" smtClean="0"/>
              <a:t>to</a:t>
            </a:r>
            <a:r>
              <a:rPr lang="de-DE" altLang="de-DE" sz="2000" dirty="0" smtClean="0"/>
              <a:t>-end </a:t>
            </a:r>
            <a:r>
              <a:rPr lang="de-DE" altLang="de-DE" sz="2000" dirty="0" err="1" smtClean="0"/>
              <a:t>quality</a:t>
            </a:r>
            <a:endParaRPr lang="de-DE" altLang="de-DE" sz="2000" dirty="0" smtClean="0"/>
          </a:p>
          <a:p>
            <a:pPr lvl="1" eaLnBrk="1" hangingPunct="1">
              <a:lnSpc>
                <a:spcPct val="80000"/>
              </a:lnSpc>
            </a:pPr>
            <a:r>
              <a:rPr lang="de-DE" altLang="de-DE" sz="2000" dirty="0" err="1" smtClean="0"/>
              <a:t>Aspects</a:t>
            </a:r>
            <a:r>
              <a:rPr lang="de-DE" altLang="de-DE" sz="2000" dirty="0" smtClean="0"/>
              <a:t> </a:t>
            </a:r>
            <a:r>
              <a:rPr lang="de-DE" altLang="de-DE" sz="2000" dirty="0" err="1" smtClean="0"/>
              <a:t>of</a:t>
            </a:r>
            <a:r>
              <a:rPr lang="de-DE" altLang="de-DE" sz="2000" dirty="0" smtClean="0"/>
              <a:t> </a:t>
            </a:r>
            <a:r>
              <a:rPr lang="de-DE" altLang="de-DE" sz="2000" dirty="0" err="1" smtClean="0"/>
              <a:t>user</a:t>
            </a:r>
            <a:r>
              <a:rPr lang="de-DE" altLang="de-DE" sz="2000" dirty="0" smtClean="0"/>
              <a:t> </a:t>
            </a:r>
            <a:r>
              <a:rPr lang="de-DE" altLang="de-DE" sz="2000" dirty="0" err="1" smtClean="0"/>
              <a:t>perceptions</a:t>
            </a:r>
            <a:endParaRPr lang="en-GB" altLang="de-DE" sz="2000" dirty="0"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3</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Content Placeholder 2"/>
          <p:cNvSpPr>
            <a:spLocks noGrp="1"/>
          </p:cNvSpPr>
          <p:nvPr>
            <p:ph idx="4294967295"/>
          </p:nvPr>
        </p:nvSpPr>
        <p:spPr>
          <a:xfrm>
            <a:off x="1130300" y="1514475"/>
            <a:ext cx="8013700" cy="4379913"/>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80000"/>
              </a:lnSpc>
            </a:pPr>
            <a:r>
              <a:rPr lang="en-US" altLang="de-DE" sz="2400" b="1" smtClean="0"/>
              <a:t>Mobile QoS Framework: Counters, KPI, KQI</a:t>
            </a:r>
          </a:p>
          <a:p>
            <a:pPr lvl="1">
              <a:lnSpc>
                <a:spcPct val="80000"/>
              </a:lnSpc>
            </a:pPr>
            <a:r>
              <a:rPr lang="en-US" altLang="de-DE" sz="2000" b="1" smtClean="0"/>
              <a:t>New ITU-T work on Mobile QoS</a:t>
            </a:r>
          </a:p>
          <a:p>
            <a:pPr lvl="1">
              <a:lnSpc>
                <a:spcPct val="80000"/>
              </a:lnSpc>
            </a:pPr>
            <a:r>
              <a:rPr lang="en-US" altLang="de-DE" sz="2000" b="1" smtClean="0"/>
              <a:t>Layered Approach – Selection of Mobile QoS Parameters perceived by the User</a:t>
            </a:r>
          </a:p>
          <a:p>
            <a:pPr lvl="1">
              <a:lnSpc>
                <a:spcPct val="80000"/>
              </a:lnSpc>
            </a:pPr>
            <a:r>
              <a:rPr lang="en-US" altLang="de-DE" sz="2000" b="1" smtClean="0"/>
              <a:t>Test Scenarios and Trigger Points </a:t>
            </a:r>
          </a:p>
          <a:p>
            <a:pPr lvl="1">
              <a:lnSpc>
                <a:spcPct val="80000"/>
              </a:lnSpc>
            </a:pPr>
            <a:r>
              <a:rPr lang="en-US" altLang="de-DE" sz="2000" b="1" smtClean="0"/>
              <a:t>Voice Quality Assessment – Drive Testing</a:t>
            </a:r>
          </a:p>
          <a:p>
            <a:pPr lvl="1">
              <a:lnSpc>
                <a:spcPct val="80000"/>
              </a:lnSpc>
            </a:pPr>
            <a:r>
              <a:rPr lang="en-US" altLang="de-DE" sz="2000" b="1" smtClean="0">
                <a:solidFill>
                  <a:srgbClr val="FF0000"/>
                </a:solidFill>
              </a:rPr>
              <a:t>Statistics – Presentation of Results</a:t>
            </a:r>
          </a:p>
          <a:p>
            <a:pPr lvl="1">
              <a:lnSpc>
                <a:spcPct val="80000"/>
              </a:lnSpc>
            </a:pPr>
            <a:r>
              <a:rPr lang="en-US" altLang="de-DE" sz="2000" b="1" smtClean="0"/>
              <a:t>Counters, KPI, KQI</a:t>
            </a:r>
          </a:p>
          <a:p>
            <a:pPr lvl="1">
              <a:lnSpc>
                <a:spcPct val="80000"/>
              </a:lnSpc>
            </a:pPr>
            <a:endParaRPr lang="en-US" altLang="de-DE" sz="2000" smtClean="0"/>
          </a:p>
        </p:txBody>
      </p:sp>
      <p:sp>
        <p:nvSpPr>
          <p:cNvPr id="44037" name="Rectangle 5"/>
          <p:cNvSpPr>
            <a:spLocks noChangeArrowheads="1"/>
          </p:cNvSpPr>
          <p:nvPr/>
        </p:nvSpPr>
        <p:spPr bwMode="auto">
          <a:xfrm>
            <a:off x="2286000" y="692150"/>
            <a:ext cx="4572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a:spcBef>
                <a:spcPct val="0"/>
              </a:spcBef>
              <a:buClr>
                <a:schemeClr val="tx1"/>
              </a:buClr>
              <a:buSzTx/>
              <a:buFont typeface="Arial" panose="020B0604020202020204" pitchFamily="34" charset="0"/>
              <a:buNone/>
            </a:pPr>
            <a:r>
              <a:rPr lang="en-US" altLang="de-DE" sz="1600" b="1">
                <a:solidFill>
                  <a:schemeClr val="bg1"/>
                </a:solidFill>
              </a:rPr>
              <a:t>ITRs: Setting the stage for </a:t>
            </a:r>
            <a:br>
              <a:rPr lang="en-US" altLang="de-DE" sz="1600" b="1">
                <a:solidFill>
                  <a:schemeClr val="bg1"/>
                </a:solidFill>
              </a:rPr>
            </a:br>
            <a:r>
              <a:rPr lang="en-US" altLang="de-DE" sz="1600" b="1">
                <a:solidFill>
                  <a:schemeClr val="bg1"/>
                </a:solidFill>
              </a:rPr>
              <a:t>a connected world</a:t>
            </a:r>
            <a:endParaRPr lang="en-US" altLang="de-DE" sz="1600">
              <a:solidFill>
                <a:schemeClr val="bg1"/>
              </a:solidFill>
            </a:endParaRPr>
          </a:p>
        </p:txBody>
      </p:sp>
      <p:sp>
        <p:nvSpPr>
          <p:cNvPr id="8" name="Rectangle 2"/>
          <p:cNvSpPr txBox="1">
            <a:spLocks noChangeArrowheads="1"/>
          </p:cNvSpPr>
          <p:nvPr/>
        </p:nvSpPr>
        <p:spPr bwMode="auto">
          <a:xfrm>
            <a:off x="0" y="460375"/>
            <a:ext cx="9144000" cy="533400"/>
          </a:xfrm>
          <a:prstGeom prst="rect">
            <a:avLst/>
          </a:prstGeom>
          <a:solidFill>
            <a:srgbClr val="0070C0"/>
          </a:solidFill>
          <a:ln w="9525">
            <a:noFill/>
            <a:miter lim="800000"/>
            <a:headEnd/>
            <a:tailEnd/>
          </a:ln>
        </p:spPr>
        <p:txBody>
          <a:bodyPr anchor="ctr"/>
          <a:lstStyle/>
          <a:p>
            <a:pPr algn="ctr">
              <a:buClr>
                <a:schemeClr val="tx1"/>
              </a:buClr>
              <a:buFont typeface="Arial" pitchFamily="34" charset="0"/>
              <a:buNone/>
              <a:defRPr/>
            </a:pPr>
            <a:r>
              <a:rPr lang="en-US" sz="2800" b="1" kern="0" dirty="0" smtClean="0">
                <a:solidFill>
                  <a:schemeClr val="bg1"/>
                </a:solidFill>
                <a:latin typeface="Calibri" pitchFamily="34" charset="0"/>
                <a:ea typeface="Arial" charset="0"/>
                <a:cs typeface="Calibri" pitchFamily="34" charset="0"/>
              </a:rPr>
              <a:t>[</a:t>
            </a:r>
            <a:r>
              <a:rPr lang="en-US" sz="2800" b="1" kern="0" dirty="0">
                <a:solidFill>
                  <a:schemeClr val="bg1"/>
                </a:solidFill>
                <a:latin typeface="Calibri" pitchFamily="34" charset="0"/>
                <a:ea typeface="Arial" charset="0"/>
                <a:cs typeface="Calibri" pitchFamily="34" charset="0"/>
              </a:rPr>
              <a:t>Agenda</a:t>
            </a:r>
            <a:r>
              <a:rPr lang="en-US" sz="2800" b="1" kern="0" dirty="0" smtClean="0">
                <a:solidFill>
                  <a:schemeClr val="bg1"/>
                </a:solidFill>
                <a:latin typeface="Calibri" pitchFamily="34" charset="0"/>
                <a:ea typeface="Arial" charset="0"/>
                <a:cs typeface="Calibri" pitchFamily="34" charset="0"/>
              </a:rPr>
              <a:t>]</a:t>
            </a:r>
            <a:endParaRPr lang="en-US" kern="0" dirty="0">
              <a:solidFill>
                <a:schemeClr val="bg1"/>
              </a:solidFill>
              <a:latin typeface="Calibri" pitchFamily="34" charset="0"/>
              <a:ea typeface="Arial" charset="0"/>
              <a:cs typeface="Calibri" pitchFamily="34" charset="0"/>
            </a:endParaRPr>
          </a:p>
        </p:txBody>
      </p:sp>
      <p:sp>
        <p:nvSpPr>
          <p:cNvPr id="2" name="Foliennummernplatzhalter 1"/>
          <p:cNvSpPr>
            <a:spLocks noGrp="1"/>
          </p:cNvSpPr>
          <p:nvPr>
            <p:ph type="sldNum" sz="quarter" idx="10"/>
          </p:nvPr>
        </p:nvSpPr>
        <p:spPr/>
        <p:txBody>
          <a:bodyPr/>
          <a:lstStyle/>
          <a:p>
            <a:fld id="{96535164-4FBF-4CD7-8213-5B5E76FFE87C}" type="slidenum">
              <a:rPr lang="en-US" altLang="de-DE" smtClean="0"/>
              <a:pPr/>
              <a:t>30</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a:xfrm>
            <a:off x="468313" y="404813"/>
            <a:ext cx="8064500" cy="509587"/>
          </a:xfrm>
        </p:spPr>
        <p:txBody>
          <a:bodyPr/>
          <a:lstStyle/>
          <a:p>
            <a:pPr eaLnBrk="1" hangingPunct="1"/>
            <a:r>
              <a:rPr lang="de-DE" altLang="de-DE" sz="2800" dirty="0" err="1" smtClean="0"/>
              <a:t>Confidence</a:t>
            </a:r>
            <a:r>
              <a:rPr lang="de-DE" altLang="de-DE" sz="2800" dirty="0" smtClean="0"/>
              <a:t> Intervalls </a:t>
            </a:r>
            <a:r>
              <a:rPr lang="de-DE" altLang="de-DE" sz="2800" dirty="0" err="1" smtClean="0"/>
              <a:t>for</a:t>
            </a:r>
            <a:r>
              <a:rPr lang="de-DE" altLang="de-DE" sz="2800" dirty="0" smtClean="0"/>
              <a:t> </a:t>
            </a:r>
            <a:r>
              <a:rPr lang="en-GB" altLang="de-DE" sz="2800" dirty="0" smtClean="0"/>
              <a:t>Different Sample Sizes (1)</a:t>
            </a:r>
          </a:p>
        </p:txBody>
      </p:sp>
      <p:sp>
        <p:nvSpPr>
          <p:cNvPr id="46085" name="Rectangle 3"/>
          <p:cNvSpPr>
            <a:spLocks noGrp="1" noChangeArrowheads="1"/>
          </p:cNvSpPr>
          <p:nvPr>
            <p:ph idx="1"/>
          </p:nvPr>
        </p:nvSpPr>
        <p:spPr>
          <a:xfrm>
            <a:off x="395288" y="1412776"/>
            <a:ext cx="8493125" cy="3528392"/>
          </a:xfrm>
        </p:spPr>
        <p:txBody>
          <a:bodyPr/>
          <a:lstStyle/>
          <a:p>
            <a:pPr eaLnBrk="1" hangingPunct="1">
              <a:lnSpc>
                <a:spcPct val="80000"/>
              </a:lnSpc>
            </a:pPr>
            <a:r>
              <a:rPr lang="en-GB" altLang="de-DE" sz="2400" dirty="0" smtClean="0"/>
              <a:t>Effect of different sample sizes in a measurement campaign</a:t>
            </a:r>
          </a:p>
          <a:p>
            <a:pPr lvl="1" eaLnBrk="1" hangingPunct="1">
              <a:lnSpc>
                <a:spcPct val="80000"/>
              </a:lnSpc>
            </a:pPr>
            <a:r>
              <a:rPr lang="en-GB" altLang="de-DE" sz="2000" dirty="0" smtClean="0"/>
              <a:t>based on the Pearson-</a:t>
            </a:r>
            <a:r>
              <a:rPr lang="en-GB" altLang="de-DE" sz="2000" dirty="0" err="1" smtClean="0"/>
              <a:t>Clopper</a:t>
            </a:r>
            <a:r>
              <a:rPr lang="en-GB" altLang="de-DE" sz="2000" dirty="0" smtClean="0"/>
              <a:t> formulas for calculation of confidence intervals</a:t>
            </a:r>
          </a:p>
          <a:p>
            <a:pPr lvl="1" eaLnBrk="1" hangingPunct="1">
              <a:lnSpc>
                <a:spcPct val="80000"/>
              </a:lnSpc>
            </a:pPr>
            <a:r>
              <a:rPr lang="en-GB" altLang="de-DE" sz="2000" dirty="0" smtClean="0"/>
              <a:t>valid in a generic way and even for small sample sizes</a:t>
            </a:r>
          </a:p>
          <a:p>
            <a:pPr lvl="1" eaLnBrk="1" hangingPunct="1">
              <a:lnSpc>
                <a:spcPct val="80000"/>
              </a:lnSpc>
            </a:pPr>
            <a:r>
              <a:rPr lang="en-GB" altLang="de-DE" sz="2000" dirty="0" smtClean="0"/>
              <a:t>for higher sample numbers, the calculation of confidence intervals based on the approximation of a normal distribution can be applied</a:t>
            </a:r>
          </a:p>
          <a:p>
            <a:pPr lvl="1" eaLnBrk="1" hangingPunct="1">
              <a:lnSpc>
                <a:spcPct val="80000"/>
              </a:lnSpc>
            </a:pPr>
            <a:r>
              <a:rPr lang="en-GB" altLang="de-DE" sz="2000" dirty="0" smtClean="0"/>
              <a:t>Three different graphs are depicted: Sample sizes in the range:</a:t>
            </a:r>
          </a:p>
          <a:p>
            <a:pPr lvl="2" eaLnBrk="1" hangingPunct="1">
              <a:lnSpc>
                <a:spcPct val="80000"/>
              </a:lnSpc>
            </a:pPr>
            <a:r>
              <a:rPr lang="en-GB" altLang="de-DE" sz="1800" dirty="0" smtClean="0"/>
              <a:t>between 100 and 1 100 samples;</a:t>
            </a:r>
          </a:p>
          <a:p>
            <a:pPr lvl="2" eaLnBrk="1" hangingPunct="1">
              <a:lnSpc>
                <a:spcPct val="80000"/>
              </a:lnSpc>
            </a:pPr>
            <a:r>
              <a:rPr lang="en-GB" altLang="de-DE" sz="1800" dirty="0" smtClean="0"/>
              <a:t>between 1 100 and 2 100 samples; and</a:t>
            </a:r>
          </a:p>
          <a:p>
            <a:pPr lvl="2" eaLnBrk="1" hangingPunct="1">
              <a:lnSpc>
                <a:spcPct val="80000"/>
              </a:lnSpc>
            </a:pPr>
            <a:r>
              <a:rPr lang="en-GB" altLang="de-DE" sz="1800" dirty="0" smtClean="0"/>
              <a:t>between 1 000 and 11 000 samples.</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31</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a:xfrm>
            <a:off x="468313" y="404813"/>
            <a:ext cx="7848600" cy="509587"/>
          </a:xfrm>
        </p:spPr>
        <p:txBody>
          <a:bodyPr/>
          <a:lstStyle/>
          <a:p>
            <a:pPr eaLnBrk="1" hangingPunct="1"/>
            <a:r>
              <a:rPr lang="de-DE" altLang="de-DE" sz="2800" dirty="0" err="1" smtClean="0"/>
              <a:t>Confidence</a:t>
            </a:r>
            <a:r>
              <a:rPr lang="de-DE" altLang="de-DE" sz="2800" dirty="0" smtClean="0"/>
              <a:t> Intervalls </a:t>
            </a:r>
            <a:r>
              <a:rPr lang="de-DE" altLang="de-DE" sz="2800" dirty="0" err="1" smtClean="0"/>
              <a:t>for</a:t>
            </a:r>
            <a:r>
              <a:rPr lang="de-DE" altLang="de-DE" sz="2800" dirty="0" smtClean="0"/>
              <a:t> </a:t>
            </a:r>
            <a:r>
              <a:rPr lang="en-GB" altLang="de-DE" sz="2800" dirty="0" smtClean="0"/>
              <a:t>Different Sample Sizes (2)</a:t>
            </a:r>
          </a:p>
        </p:txBody>
      </p:sp>
      <p:sp>
        <p:nvSpPr>
          <p:cNvPr id="47109" name="Rectangle 3"/>
          <p:cNvSpPr>
            <a:spLocks noChangeArrowheads="1"/>
          </p:cNvSpPr>
          <p:nvPr/>
        </p:nvSpPr>
        <p:spPr bwMode="auto">
          <a:xfrm>
            <a:off x="0" y="12049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endParaRPr lang="de-DE" altLang="en-US"/>
          </a:p>
        </p:txBody>
      </p:sp>
      <p:pic>
        <p:nvPicPr>
          <p:cNvPr id="47110" name="Picture 4"/>
          <p:cNvPicPr>
            <a:picLocks noChangeAspect="1" noChangeArrowheads="1"/>
          </p:cNvPicPr>
          <p:nvPr/>
        </p:nvPicPr>
        <p:blipFill>
          <a:blip r:embed="rId2">
            <a:extLst>
              <a:ext uri="{28A0092B-C50C-407E-A947-70E740481C1C}">
                <a14:useLocalDpi xmlns:a14="http://schemas.microsoft.com/office/drawing/2010/main" val="0"/>
              </a:ext>
            </a:extLst>
          </a:blip>
          <a:srcRect t="8432"/>
          <a:stretch>
            <a:fillRect/>
          </a:stretch>
        </p:blipFill>
        <p:spPr bwMode="auto">
          <a:xfrm>
            <a:off x="1692275" y="981075"/>
            <a:ext cx="4867275" cy="444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iennummernplatzhalter 1"/>
          <p:cNvSpPr>
            <a:spLocks noGrp="1"/>
          </p:cNvSpPr>
          <p:nvPr>
            <p:ph type="sldNum" sz="quarter" idx="10"/>
          </p:nvPr>
        </p:nvSpPr>
        <p:spPr/>
        <p:txBody>
          <a:bodyPr/>
          <a:lstStyle/>
          <a:p>
            <a:fld id="{2B7E1FD5-9DF3-4D10-98DD-573F211A03A1}" type="slidenum">
              <a:rPr lang="en-US" altLang="de-DE" smtClean="0"/>
              <a:pPr/>
              <a:t>32</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a:xfrm>
            <a:off x="468313" y="404813"/>
            <a:ext cx="8424862" cy="509587"/>
          </a:xfrm>
        </p:spPr>
        <p:txBody>
          <a:bodyPr/>
          <a:lstStyle/>
          <a:p>
            <a:pPr eaLnBrk="1" hangingPunct="1"/>
            <a:r>
              <a:rPr lang="de-DE" altLang="de-DE" sz="2800" dirty="0" err="1" smtClean="0"/>
              <a:t>Confidence</a:t>
            </a:r>
            <a:r>
              <a:rPr lang="de-DE" altLang="de-DE" sz="2800" dirty="0" smtClean="0"/>
              <a:t> Intervalls </a:t>
            </a:r>
            <a:r>
              <a:rPr lang="de-DE" altLang="de-DE" sz="2800" dirty="0" err="1" smtClean="0"/>
              <a:t>for</a:t>
            </a:r>
            <a:r>
              <a:rPr lang="de-DE" altLang="de-DE" sz="2800" dirty="0" smtClean="0"/>
              <a:t> </a:t>
            </a:r>
            <a:r>
              <a:rPr lang="en-GB" altLang="de-DE" sz="2800" dirty="0" smtClean="0"/>
              <a:t>Different Sample Sizes (3)</a:t>
            </a:r>
          </a:p>
        </p:txBody>
      </p:sp>
      <p:sp>
        <p:nvSpPr>
          <p:cNvPr id="48133" name="Rectangle 3"/>
          <p:cNvSpPr>
            <a:spLocks noChangeArrowheads="1"/>
          </p:cNvSpPr>
          <p:nvPr/>
        </p:nvSpPr>
        <p:spPr bwMode="auto">
          <a:xfrm>
            <a:off x="0" y="12049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endParaRPr lang="de-DE" altLang="en-US"/>
          </a:p>
        </p:txBody>
      </p:sp>
      <p:sp>
        <p:nvSpPr>
          <p:cNvPr id="48134" name="Rectangle 4"/>
          <p:cNvSpPr>
            <a:spLocks noChangeArrowheads="1"/>
          </p:cNvSpPr>
          <p:nvPr/>
        </p:nvSpPr>
        <p:spPr bwMode="auto">
          <a:xfrm>
            <a:off x="0" y="1195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endParaRPr lang="de-DE" altLang="en-US"/>
          </a:p>
        </p:txBody>
      </p:sp>
      <p:pic>
        <p:nvPicPr>
          <p:cNvPr id="48135" name="Picture 5"/>
          <p:cNvPicPr>
            <a:picLocks noChangeAspect="1" noChangeArrowheads="1"/>
          </p:cNvPicPr>
          <p:nvPr/>
        </p:nvPicPr>
        <p:blipFill>
          <a:blip r:embed="rId2">
            <a:extLst>
              <a:ext uri="{28A0092B-C50C-407E-A947-70E740481C1C}">
                <a14:useLocalDpi xmlns:a14="http://schemas.microsoft.com/office/drawing/2010/main" val="0"/>
              </a:ext>
            </a:extLst>
          </a:blip>
          <a:srcRect t="8755"/>
          <a:stretch>
            <a:fillRect/>
          </a:stretch>
        </p:blipFill>
        <p:spPr bwMode="auto">
          <a:xfrm>
            <a:off x="1763713" y="1125538"/>
            <a:ext cx="489585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iennummernplatzhalter 1"/>
          <p:cNvSpPr>
            <a:spLocks noGrp="1"/>
          </p:cNvSpPr>
          <p:nvPr>
            <p:ph type="sldNum" sz="quarter" idx="10"/>
          </p:nvPr>
        </p:nvSpPr>
        <p:spPr/>
        <p:txBody>
          <a:bodyPr/>
          <a:lstStyle/>
          <a:p>
            <a:fld id="{2B7E1FD5-9DF3-4D10-98DD-573F211A03A1}" type="slidenum">
              <a:rPr lang="en-US" altLang="de-DE" smtClean="0"/>
              <a:pPr/>
              <a:t>33</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a:xfrm>
            <a:off x="468313" y="404813"/>
            <a:ext cx="7920037" cy="509587"/>
          </a:xfrm>
        </p:spPr>
        <p:txBody>
          <a:bodyPr/>
          <a:lstStyle/>
          <a:p>
            <a:pPr eaLnBrk="1" hangingPunct="1"/>
            <a:r>
              <a:rPr lang="de-DE" altLang="de-DE" sz="2800" dirty="0" err="1" smtClean="0"/>
              <a:t>Confidence</a:t>
            </a:r>
            <a:r>
              <a:rPr lang="de-DE" altLang="de-DE" sz="2800" dirty="0" smtClean="0"/>
              <a:t> Intervalls </a:t>
            </a:r>
            <a:r>
              <a:rPr lang="de-DE" altLang="de-DE" sz="2800" dirty="0" err="1" smtClean="0"/>
              <a:t>for</a:t>
            </a:r>
            <a:r>
              <a:rPr lang="de-DE" altLang="de-DE" sz="2800" dirty="0" smtClean="0"/>
              <a:t> </a:t>
            </a:r>
            <a:r>
              <a:rPr lang="en-GB" altLang="de-DE" sz="2800" dirty="0" smtClean="0"/>
              <a:t>Different Sample Sizes (4)</a:t>
            </a:r>
          </a:p>
        </p:txBody>
      </p:sp>
      <p:sp>
        <p:nvSpPr>
          <p:cNvPr id="49157" name="Rectangle 3"/>
          <p:cNvSpPr>
            <a:spLocks noChangeArrowheads="1"/>
          </p:cNvSpPr>
          <p:nvPr/>
        </p:nvSpPr>
        <p:spPr bwMode="auto">
          <a:xfrm>
            <a:off x="0" y="12049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endParaRPr lang="de-DE" altLang="en-US"/>
          </a:p>
        </p:txBody>
      </p:sp>
      <p:sp>
        <p:nvSpPr>
          <p:cNvPr id="49158" name="Rectangle 4"/>
          <p:cNvSpPr>
            <a:spLocks noChangeArrowheads="1"/>
          </p:cNvSpPr>
          <p:nvPr/>
        </p:nvSpPr>
        <p:spPr bwMode="auto">
          <a:xfrm>
            <a:off x="0" y="1366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endParaRPr lang="de-DE" altLang="en-US"/>
          </a:p>
        </p:txBody>
      </p:sp>
      <p:pic>
        <p:nvPicPr>
          <p:cNvPr id="49159" name="Picture 5"/>
          <p:cNvPicPr>
            <a:picLocks noChangeAspect="1" noChangeArrowheads="1"/>
          </p:cNvPicPr>
          <p:nvPr/>
        </p:nvPicPr>
        <p:blipFill>
          <a:blip r:embed="rId2">
            <a:extLst>
              <a:ext uri="{28A0092B-C50C-407E-A947-70E740481C1C}">
                <a14:useLocalDpi xmlns:a14="http://schemas.microsoft.com/office/drawing/2010/main" val="0"/>
              </a:ext>
            </a:extLst>
          </a:blip>
          <a:srcRect t="8456"/>
          <a:stretch>
            <a:fillRect/>
          </a:stretch>
        </p:blipFill>
        <p:spPr bwMode="auto">
          <a:xfrm>
            <a:off x="2124075" y="1052513"/>
            <a:ext cx="4514850"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iennummernplatzhalter 1"/>
          <p:cNvSpPr>
            <a:spLocks noGrp="1"/>
          </p:cNvSpPr>
          <p:nvPr>
            <p:ph type="sldNum" sz="quarter" idx="10"/>
          </p:nvPr>
        </p:nvSpPr>
        <p:spPr/>
        <p:txBody>
          <a:bodyPr/>
          <a:lstStyle/>
          <a:p>
            <a:fld id="{2B7E1FD5-9DF3-4D10-98DD-573F211A03A1}" type="slidenum">
              <a:rPr lang="en-US" altLang="de-DE" smtClean="0"/>
              <a:pPr/>
              <a:t>34</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a:xfrm>
            <a:off x="457200" y="571500"/>
            <a:ext cx="8229600" cy="553244"/>
          </a:xfrm>
        </p:spPr>
        <p:txBody>
          <a:bodyPr/>
          <a:lstStyle/>
          <a:p>
            <a:pPr eaLnBrk="1" hangingPunct="1"/>
            <a:r>
              <a:rPr lang="en-GB" altLang="de-DE" sz="2800" dirty="0" smtClean="0"/>
              <a:t>Reporting of results (1)</a:t>
            </a:r>
            <a:r>
              <a:rPr lang="de-DE" altLang="de-DE" sz="2800" dirty="0" smtClean="0"/>
              <a:t> </a:t>
            </a:r>
            <a:r>
              <a:rPr lang="de-DE" altLang="de-DE" sz="2400" dirty="0" smtClean="0"/>
              <a:t>	</a:t>
            </a:r>
            <a:endParaRPr lang="en-GB" altLang="de-DE" sz="2400" dirty="0" smtClean="0"/>
          </a:p>
        </p:txBody>
      </p:sp>
      <p:sp>
        <p:nvSpPr>
          <p:cNvPr id="50181" name="Rectangle 3"/>
          <p:cNvSpPr>
            <a:spLocks noGrp="1" noChangeArrowheads="1"/>
          </p:cNvSpPr>
          <p:nvPr>
            <p:ph idx="1"/>
          </p:nvPr>
        </p:nvSpPr>
        <p:spPr>
          <a:xfrm>
            <a:off x="250825" y="1412776"/>
            <a:ext cx="8642350" cy="4208562"/>
          </a:xfrm>
        </p:spPr>
        <p:txBody>
          <a:bodyPr>
            <a:normAutofit lnSpcReduction="10000"/>
          </a:bodyPr>
          <a:lstStyle/>
          <a:p>
            <a:pPr eaLnBrk="1" hangingPunct="1">
              <a:lnSpc>
                <a:spcPct val="90000"/>
              </a:lnSpc>
            </a:pPr>
            <a:r>
              <a:rPr lang="en-GB" altLang="de-DE" dirty="0" smtClean="0"/>
              <a:t>Which pieces of information should be given to the reader when generating a test report ?</a:t>
            </a:r>
          </a:p>
          <a:p>
            <a:pPr lvl="1" eaLnBrk="1" hangingPunct="1">
              <a:lnSpc>
                <a:spcPct val="90000"/>
              </a:lnSpc>
            </a:pPr>
            <a:r>
              <a:rPr lang="en-GB" altLang="de-DE" dirty="0" smtClean="0"/>
              <a:t>When quantile values are used, it should be kept in mind that the computation of quantiles separates a low percentage of outlier data from the remaining data. This means:</a:t>
            </a:r>
          </a:p>
          <a:p>
            <a:pPr lvl="2" eaLnBrk="1" hangingPunct="1">
              <a:lnSpc>
                <a:spcPct val="90000"/>
              </a:lnSpc>
            </a:pPr>
            <a:r>
              <a:rPr lang="en-GB" altLang="de-DE" dirty="0" smtClean="0"/>
              <a:t>If lower values represent a better outcome from the customer's perspective, a small percentage containing the highest values could be separated by calculating a 95 %-quantile or a 90 %-quantile. This is the case for example for duration values.</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35</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a:xfrm>
            <a:off x="457200" y="571500"/>
            <a:ext cx="8229600" cy="625252"/>
          </a:xfrm>
        </p:spPr>
        <p:txBody>
          <a:bodyPr/>
          <a:lstStyle/>
          <a:p>
            <a:pPr eaLnBrk="1" hangingPunct="1"/>
            <a:r>
              <a:rPr lang="en-GB" altLang="de-DE" sz="2800" dirty="0" smtClean="0"/>
              <a:t>Reporting of results</a:t>
            </a:r>
            <a:r>
              <a:rPr lang="de-DE" altLang="de-DE" sz="2800" dirty="0" smtClean="0"/>
              <a:t> (2)</a:t>
            </a:r>
            <a:r>
              <a:rPr lang="de-DE" altLang="de-DE" sz="2400" dirty="0" smtClean="0"/>
              <a:t>	</a:t>
            </a:r>
            <a:endParaRPr lang="en-GB" altLang="de-DE" sz="2400" dirty="0" smtClean="0"/>
          </a:p>
        </p:txBody>
      </p:sp>
      <p:sp>
        <p:nvSpPr>
          <p:cNvPr id="51205" name="Rectangle 3"/>
          <p:cNvSpPr>
            <a:spLocks noGrp="1" noChangeArrowheads="1"/>
          </p:cNvSpPr>
          <p:nvPr>
            <p:ph idx="1"/>
          </p:nvPr>
        </p:nvSpPr>
        <p:spPr>
          <a:xfrm>
            <a:off x="250825" y="1412776"/>
            <a:ext cx="8642350" cy="4208562"/>
          </a:xfrm>
        </p:spPr>
        <p:txBody>
          <a:bodyPr/>
          <a:lstStyle/>
          <a:p>
            <a:pPr lvl="2" eaLnBrk="1" hangingPunct="1">
              <a:lnSpc>
                <a:spcPct val="90000"/>
              </a:lnSpc>
            </a:pPr>
            <a:r>
              <a:rPr lang="en-GB" altLang="de-DE" dirty="0" smtClean="0"/>
              <a:t>If higher values represent a better outcome from the customer's perspective, a small percentage containing the lowest values could be separated by calculating a 5 %-quantile or a 10 %-quantile. This is the case for example for throughput values.</a:t>
            </a:r>
          </a:p>
          <a:p>
            <a:pPr lvl="2" eaLnBrk="1" hangingPunct="1">
              <a:lnSpc>
                <a:spcPct val="90000"/>
              </a:lnSpc>
            </a:pPr>
            <a:r>
              <a:rPr lang="en-GB" altLang="de-DE" dirty="0" smtClean="0"/>
              <a:t>Related to content quality, the appropriate quantile computation orientates itself on the scale of the determined test results. In practice, some algorithms define a value of 0 on a scale from 0 to 5 as the best quality whereas others define the value of 5 as the highest possible quality</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36</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Content Placeholder 2"/>
          <p:cNvSpPr>
            <a:spLocks noGrp="1"/>
          </p:cNvSpPr>
          <p:nvPr>
            <p:ph idx="4294967295"/>
          </p:nvPr>
        </p:nvSpPr>
        <p:spPr>
          <a:xfrm>
            <a:off x="1130300" y="1514475"/>
            <a:ext cx="8013700" cy="4379913"/>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80000"/>
              </a:lnSpc>
            </a:pPr>
            <a:r>
              <a:rPr lang="en-US" altLang="de-DE" sz="2400" b="1" smtClean="0"/>
              <a:t>Mobile QoS Framework: Counters, KPI, KQI</a:t>
            </a:r>
          </a:p>
          <a:p>
            <a:pPr lvl="1">
              <a:lnSpc>
                <a:spcPct val="80000"/>
              </a:lnSpc>
            </a:pPr>
            <a:r>
              <a:rPr lang="en-US" altLang="de-DE" sz="2000" b="1" smtClean="0"/>
              <a:t>New ITU-T work on Mobile QoS</a:t>
            </a:r>
          </a:p>
          <a:p>
            <a:pPr lvl="1">
              <a:lnSpc>
                <a:spcPct val="80000"/>
              </a:lnSpc>
            </a:pPr>
            <a:r>
              <a:rPr lang="en-US" altLang="de-DE" sz="2000" b="1" smtClean="0"/>
              <a:t>Layered Approach – Selection of Mobile QoS Parameters perceived by the User</a:t>
            </a:r>
          </a:p>
          <a:p>
            <a:pPr lvl="1">
              <a:lnSpc>
                <a:spcPct val="80000"/>
              </a:lnSpc>
            </a:pPr>
            <a:r>
              <a:rPr lang="en-US" altLang="de-DE" sz="2000" b="1" smtClean="0"/>
              <a:t>Test Scenarios and Trigger Points </a:t>
            </a:r>
          </a:p>
          <a:p>
            <a:pPr lvl="1">
              <a:lnSpc>
                <a:spcPct val="80000"/>
              </a:lnSpc>
            </a:pPr>
            <a:r>
              <a:rPr lang="en-US" altLang="de-DE" sz="2000" b="1" smtClean="0"/>
              <a:t>Voice Quality Assessment – Drive Testing</a:t>
            </a:r>
          </a:p>
          <a:p>
            <a:pPr lvl="1">
              <a:lnSpc>
                <a:spcPct val="80000"/>
              </a:lnSpc>
            </a:pPr>
            <a:r>
              <a:rPr lang="en-US" altLang="de-DE" sz="2000" b="1" smtClean="0"/>
              <a:t>Statistics – Presentation of Results</a:t>
            </a:r>
          </a:p>
          <a:p>
            <a:pPr lvl="1">
              <a:lnSpc>
                <a:spcPct val="80000"/>
              </a:lnSpc>
            </a:pPr>
            <a:r>
              <a:rPr lang="en-US" altLang="de-DE" sz="2000" b="1" smtClean="0">
                <a:solidFill>
                  <a:srgbClr val="FF0000"/>
                </a:solidFill>
              </a:rPr>
              <a:t>Counters, KPI, KQI</a:t>
            </a:r>
          </a:p>
          <a:p>
            <a:pPr lvl="1">
              <a:lnSpc>
                <a:spcPct val="80000"/>
              </a:lnSpc>
            </a:pPr>
            <a:endParaRPr lang="en-US" altLang="de-DE" sz="2000" smtClean="0"/>
          </a:p>
        </p:txBody>
      </p:sp>
      <p:sp>
        <p:nvSpPr>
          <p:cNvPr id="52229" name="Rectangle 5"/>
          <p:cNvSpPr>
            <a:spLocks noChangeArrowheads="1"/>
          </p:cNvSpPr>
          <p:nvPr/>
        </p:nvSpPr>
        <p:spPr bwMode="auto">
          <a:xfrm>
            <a:off x="2286000" y="692150"/>
            <a:ext cx="4572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a:spcBef>
                <a:spcPct val="0"/>
              </a:spcBef>
              <a:buClr>
                <a:schemeClr val="tx1"/>
              </a:buClr>
              <a:buSzTx/>
              <a:buFont typeface="Arial" panose="020B0604020202020204" pitchFamily="34" charset="0"/>
              <a:buNone/>
            </a:pPr>
            <a:r>
              <a:rPr lang="en-US" altLang="de-DE" sz="1600" b="1">
                <a:solidFill>
                  <a:schemeClr val="bg1"/>
                </a:solidFill>
              </a:rPr>
              <a:t>ITRs: Setting the stage for </a:t>
            </a:r>
            <a:br>
              <a:rPr lang="en-US" altLang="de-DE" sz="1600" b="1">
                <a:solidFill>
                  <a:schemeClr val="bg1"/>
                </a:solidFill>
              </a:rPr>
            </a:br>
            <a:r>
              <a:rPr lang="en-US" altLang="de-DE" sz="1600" b="1">
                <a:solidFill>
                  <a:schemeClr val="bg1"/>
                </a:solidFill>
              </a:rPr>
              <a:t>a connected world</a:t>
            </a:r>
            <a:endParaRPr lang="en-US" altLang="de-DE" sz="1600">
              <a:solidFill>
                <a:schemeClr val="bg1"/>
              </a:solidFill>
            </a:endParaRPr>
          </a:p>
        </p:txBody>
      </p:sp>
      <p:sp>
        <p:nvSpPr>
          <p:cNvPr id="8" name="Rectangle 2"/>
          <p:cNvSpPr txBox="1">
            <a:spLocks noChangeArrowheads="1"/>
          </p:cNvSpPr>
          <p:nvPr/>
        </p:nvSpPr>
        <p:spPr bwMode="auto">
          <a:xfrm>
            <a:off x="0" y="460375"/>
            <a:ext cx="9144000" cy="533400"/>
          </a:xfrm>
          <a:prstGeom prst="rect">
            <a:avLst/>
          </a:prstGeom>
          <a:solidFill>
            <a:srgbClr val="0070C0"/>
          </a:solidFill>
          <a:ln w="9525">
            <a:noFill/>
            <a:miter lim="800000"/>
            <a:headEnd/>
            <a:tailEnd/>
          </a:ln>
        </p:spPr>
        <p:txBody>
          <a:bodyPr anchor="ctr"/>
          <a:lstStyle/>
          <a:p>
            <a:pPr algn="ctr">
              <a:buClr>
                <a:schemeClr val="tx1"/>
              </a:buClr>
              <a:buFont typeface="Arial" pitchFamily="34" charset="0"/>
              <a:buNone/>
              <a:defRPr/>
            </a:pPr>
            <a:r>
              <a:rPr lang="en-US" sz="2800" b="1" kern="0" dirty="0" smtClean="0">
                <a:solidFill>
                  <a:schemeClr val="bg1"/>
                </a:solidFill>
                <a:latin typeface="Calibri" pitchFamily="34" charset="0"/>
                <a:ea typeface="Arial" charset="0"/>
                <a:cs typeface="Calibri" pitchFamily="34" charset="0"/>
              </a:rPr>
              <a:t>[</a:t>
            </a:r>
            <a:r>
              <a:rPr lang="en-US" sz="2800" b="1" kern="0" dirty="0">
                <a:solidFill>
                  <a:schemeClr val="bg1"/>
                </a:solidFill>
                <a:latin typeface="Calibri" pitchFamily="34" charset="0"/>
                <a:ea typeface="Arial" charset="0"/>
                <a:cs typeface="Calibri" pitchFamily="34" charset="0"/>
              </a:rPr>
              <a:t>Agenda</a:t>
            </a:r>
            <a:r>
              <a:rPr lang="en-US" sz="2800" b="1" kern="0" dirty="0" smtClean="0">
                <a:solidFill>
                  <a:schemeClr val="bg1"/>
                </a:solidFill>
                <a:latin typeface="Calibri" pitchFamily="34" charset="0"/>
                <a:ea typeface="Arial" charset="0"/>
                <a:cs typeface="Calibri" pitchFamily="34" charset="0"/>
              </a:rPr>
              <a:t>]</a:t>
            </a:r>
            <a:endParaRPr lang="en-US" kern="0" dirty="0">
              <a:solidFill>
                <a:schemeClr val="bg1"/>
              </a:solidFill>
              <a:latin typeface="Calibri" pitchFamily="34" charset="0"/>
              <a:ea typeface="Arial" charset="0"/>
              <a:cs typeface="Calibri" pitchFamily="34" charset="0"/>
            </a:endParaRPr>
          </a:p>
        </p:txBody>
      </p:sp>
      <p:sp>
        <p:nvSpPr>
          <p:cNvPr id="2" name="Foliennummernplatzhalter 1"/>
          <p:cNvSpPr>
            <a:spLocks noGrp="1"/>
          </p:cNvSpPr>
          <p:nvPr>
            <p:ph type="sldNum" sz="quarter" idx="10"/>
          </p:nvPr>
        </p:nvSpPr>
        <p:spPr/>
        <p:txBody>
          <a:bodyPr/>
          <a:lstStyle/>
          <a:p>
            <a:fld id="{96535164-4FBF-4CD7-8213-5B5E76FFE87C}" type="slidenum">
              <a:rPr lang="en-US" altLang="de-DE" smtClean="0"/>
              <a:pPr/>
              <a:t>37</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2"/>
          <p:cNvSpPr>
            <a:spLocks noGrp="1" noChangeArrowheads="1"/>
          </p:cNvSpPr>
          <p:nvPr>
            <p:ph type="title"/>
          </p:nvPr>
        </p:nvSpPr>
        <p:spPr>
          <a:xfrm>
            <a:off x="457200" y="571500"/>
            <a:ext cx="8229600" cy="553244"/>
          </a:xfrm>
        </p:spPr>
        <p:txBody>
          <a:bodyPr/>
          <a:lstStyle/>
          <a:p>
            <a:pPr eaLnBrk="1" hangingPunct="1"/>
            <a:r>
              <a:rPr lang="en-US" altLang="de-DE" dirty="0" smtClean="0"/>
              <a:t>KPIs based on Network Counters</a:t>
            </a:r>
          </a:p>
        </p:txBody>
      </p:sp>
      <p:sp>
        <p:nvSpPr>
          <p:cNvPr id="54277" name="Rectangle 3"/>
          <p:cNvSpPr>
            <a:spLocks noGrp="1" noChangeArrowheads="1"/>
          </p:cNvSpPr>
          <p:nvPr>
            <p:ph idx="1"/>
          </p:nvPr>
        </p:nvSpPr>
        <p:spPr>
          <a:xfrm>
            <a:off x="457200" y="1340768"/>
            <a:ext cx="8229600" cy="4458370"/>
          </a:xfrm>
        </p:spPr>
        <p:txBody>
          <a:bodyPr>
            <a:normAutofit fontScale="92500"/>
          </a:bodyPr>
          <a:lstStyle/>
          <a:p>
            <a:pPr eaLnBrk="1" hangingPunct="1">
              <a:lnSpc>
                <a:spcPct val="80000"/>
              </a:lnSpc>
            </a:pPr>
            <a:r>
              <a:rPr lang="en-US" altLang="de-DE" sz="2800" dirty="0" smtClean="0"/>
              <a:t>Vendor specific = network internal KPIs</a:t>
            </a:r>
          </a:p>
          <a:p>
            <a:pPr lvl="1" eaLnBrk="1" hangingPunct="1">
              <a:lnSpc>
                <a:spcPct val="80000"/>
              </a:lnSpc>
            </a:pPr>
            <a:r>
              <a:rPr lang="en-US" altLang="de-DE" sz="2400" dirty="0" smtClean="0"/>
              <a:t>different strategies</a:t>
            </a:r>
          </a:p>
          <a:p>
            <a:pPr lvl="2" eaLnBrk="1" hangingPunct="1">
              <a:lnSpc>
                <a:spcPct val="80000"/>
              </a:lnSpc>
            </a:pPr>
            <a:r>
              <a:rPr lang="en-US" altLang="de-DE" sz="2000" dirty="0" smtClean="0"/>
              <a:t>how to count network events</a:t>
            </a:r>
          </a:p>
          <a:p>
            <a:pPr lvl="2" eaLnBrk="1" hangingPunct="1">
              <a:lnSpc>
                <a:spcPct val="80000"/>
              </a:lnSpc>
            </a:pPr>
            <a:r>
              <a:rPr lang="en-US" altLang="de-DE" sz="2000" dirty="0" smtClean="0"/>
              <a:t>which events are included in which counter(s)</a:t>
            </a:r>
          </a:p>
          <a:p>
            <a:pPr eaLnBrk="1" hangingPunct="1">
              <a:lnSpc>
                <a:spcPct val="80000"/>
              </a:lnSpc>
            </a:pPr>
            <a:r>
              <a:rPr lang="en-US" altLang="de-DE" sz="2800" dirty="0" smtClean="0"/>
              <a:t>Requires knowledge of specific system</a:t>
            </a:r>
          </a:p>
          <a:p>
            <a:pPr lvl="1" eaLnBrk="1" hangingPunct="1">
              <a:lnSpc>
                <a:spcPct val="80000"/>
              </a:lnSpc>
            </a:pPr>
            <a:r>
              <a:rPr lang="en-US" altLang="de-DE" sz="2400" dirty="0" smtClean="0"/>
              <a:t>specialists with detailed system knowledge</a:t>
            </a:r>
          </a:p>
          <a:p>
            <a:pPr lvl="1" eaLnBrk="1" hangingPunct="1">
              <a:lnSpc>
                <a:spcPct val="80000"/>
              </a:lnSpc>
            </a:pPr>
            <a:r>
              <a:rPr lang="en-US" altLang="de-DE" sz="2400" dirty="0" smtClean="0"/>
              <a:t>testing the counters</a:t>
            </a:r>
          </a:p>
          <a:p>
            <a:pPr lvl="2" eaLnBrk="1" hangingPunct="1">
              <a:lnSpc>
                <a:spcPct val="80000"/>
              </a:lnSpc>
            </a:pPr>
            <a:r>
              <a:rPr lang="en-US" altLang="de-DE" sz="2000" dirty="0" smtClean="0"/>
              <a:t>documentation may be faulty</a:t>
            </a:r>
          </a:p>
          <a:p>
            <a:pPr lvl="2" eaLnBrk="1" hangingPunct="1">
              <a:lnSpc>
                <a:spcPct val="80000"/>
              </a:lnSpc>
            </a:pPr>
            <a:r>
              <a:rPr lang="en-US" altLang="de-DE" sz="2000" dirty="0" smtClean="0"/>
              <a:t>approach to counter change with system update</a:t>
            </a:r>
          </a:p>
          <a:p>
            <a:pPr eaLnBrk="1" hangingPunct="1">
              <a:lnSpc>
                <a:spcPct val="80000"/>
              </a:lnSpc>
            </a:pPr>
            <a:r>
              <a:rPr lang="en-US" altLang="de-DE" sz="2800" dirty="0" smtClean="0"/>
              <a:t>Mobile operators struggling with this</a:t>
            </a:r>
          </a:p>
          <a:p>
            <a:pPr lvl="1" eaLnBrk="1" hangingPunct="1">
              <a:lnSpc>
                <a:spcPct val="80000"/>
              </a:lnSpc>
            </a:pPr>
            <a:r>
              <a:rPr lang="en-US" altLang="de-DE" sz="2400" dirty="0" smtClean="0"/>
              <a:t>most operator live in a multi vendor environment</a:t>
            </a:r>
          </a:p>
          <a:p>
            <a:pPr lvl="1" eaLnBrk="1" hangingPunct="1">
              <a:lnSpc>
                <a:spcPct val="80000"/>
              </a:lnSpc>
            </a:pPr>
            <a:r>
              <a:rPr lang="en-US" altLang="de-DE" sz="2400" dirty="0" smtClean="0"/>
              <a:t>counters from different vendors cannot be directly compared</a:t>
            </a:r>
          </a:p>
          <a:p>
            <a:pPr lvl="1" eaLnBrk="1" hangingPunct="1">
              <a:lnSpc>
                <a:spcPct val="80000"/>
              </a:lnSpc>
            </a:pPr>
            <a:r>
              <a:rPr lang="en-US" altLang="de-DE" sz="2400" dirty="0" smtClean="0"/>
              <a:t>requires </a:t>
            </a:r>
            <a:r>
              <a:rPr lang="en-US" altLang="de-DE" sz="2400" dirty="0" err="1" smtClean="0"/>
              <a:t>continous</a:t>
            </a:r>
            <a:r>
              <a:rPr lang="en-US" altLang="de-DE" sz="2400" dirty="0" smtClean="0"/>
              <a:t> attention and a strategy</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38</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2"/>
          <p:cNvSpPr>
            <a:spLocks noGrp="1" noChangeArrowheads="1"/>
          </p:cNvSpPr>
          <p:nvPr>
            <p:ph type="title"/>
          </p:nvPr>
        </p:nvSpPr>
        <p:spPr>
          <a:xfrm>
            <a:off x="457200" y="571501"/>
            <a:ext cx="8229600" cy="769268"/>
          </a:xfrm>
        </p:spPr>
        <p:txBody>
          <a:bodyPr>
            <a:normAutofit fontScale="90000"/>
          </a:bodyPr>
          <a:lstStyle/>
          <a:p>
            <a:pPr eaLnBrk="1" hangingPunct="1"/>
            <a:r>
              <a:rPr lang="en-US" altLang="de-DE" dirty="0" smtClean="0"/>
              <a:t>KPIs from Users' Perspective = KQIs</a:t>
            </a:r>
          </a:p>
        </p:txBody>
      </p:sp>
      <p:sp>
        <p:nvSpPr>
          <p:cNvPr id="55301" name="Rectangle 3"/>
          <p:cNvSpPr>
            <a:spLocks noGrp="1" noChangeArrowheads="1"/>
          </p:cNvSpPr>
          <p:nvPr>
            <p:ph idx="1"/>
          </p:nvPr>
        </p:nvSpPr>
        <p:spPr>
          <a:xfrm>
            <a:off x="457200" y="1556792"/>
            <a:ext cx="8229600" cy="4242346"/>
          </a:xfrm>
        </p:spPr>
        <p:txBody>
          <a:bodyPr/>
          <a:lstStyle/>
          <a:p>
            <a:pPr eaLnBrk="1" hangingPunct="1"/>
            <a:r>
              <a:rPr lang="en-US" altLang="de-DE" dirty="0" smtClean="0"/>
              <a:t>Key Quality Indicators (KQIs) = external indicators</a:t>
            </a:r>
          </a:p>
          <a:p>
            <a:pPr lvl="1" eaLnBrk="1" hangingPunct="1"/>
            <a:r>
              <a:rPr lang="en-US" altLang="de-DE" dirty="0" smtClean="0"/>
              <a:t>can be assessed in the Field</a:t>
            </a:r>
          </a:p>
          <a:p>
            <a:pPr eaLnBrk="1" hangingPunct="1"/>
            <a:r>
              <a:rPr lang="en-US" altLang="de-DE" dirty="0" smtClean="0"/>
              <a:t>For Monitoring, Regulation etc.</a:t>
            </a:r>
          </a:p>
          <a:p>
            <a:pPr lvl="1" eaLnBrk="1" hangingPunct="1"/>
            <a:r>
              <a:rPr lang="en-US" altLang="de-DE" dirty="0" smtClean="0"/>
              <a:t>a subset can be selected</a:t>
            </a:r>
          </a:p>
          <a:p>
            <a:pPr lvl="2" eaLnBrk="1" hangingPunct="1"/>
            <a:r>
              <a:rPr lang="en-US" altLang="de-DE" dirty="0" smtClean="0"/>
              <a:t>applicable across all vendors &amp; operators</a:t>
            </a:r>
          </a:p>
          <a:p>
            <a:pPr lvl="2" eaLnBrk="1" hangingPunct="1"/>
            <a:r>
              <a:rPr lang="en-US" altLang="de-DE" dirty="0" smtClean="0"/>
              <a:t>not limited to mobile, but also good for broadband </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39</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Content Placeholder 2"/>
          <p:cNvSpPr>
            <a:spLocks noGrp="1"/>
          </p:cNvSpPr>
          <p:nvPr>
            <p:ph idx="4294967295"/>
          </p:nvPr>
        </p:nvSpPr>
        <p:spPr>
          <a:xfrm>
            <a:off x="1130300" y="1514475"/>
            <a:ext cx="8013700" cy="4379913"/>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80000"/>
              </a:lnSpc>
            </a:pPr>
            <a:r>
              <a:rPr lang="en-US" altLang="de-DE" sz="2400" b="1" smtClean="0"/>
              <a:t>Mobile QoS Framework: Counters, KPI, KQI</a:t>
            </a:r>
          </a:p>
          <a:p>
            <a:pPr lvl="1">
              <a:lnSpc>
                <a:spcPct val="80000"/>
              </a:lnSpc>
            </a:pPr>
            <a:r>
              <a:rPr lang="en-US" altLang="de-DE" sz="2000" b="1" smtClean="0"/>
              <a:t>New ITU-T work on Mobile QoS</a:t>
            </a:r>
          </a:p>
          <a:p>
            <a:pPr lvl="1">
              <a:lnSpc>
                <a:spcPct val="80000"/>
              </a:lnSpc>
            </a:pPr>
            <a:r>
              <a:rPr lang="en-US" altLang="de-DE" sz="2000" b="1" smtClean="0">
                <a:solidFill>
                  <a:srgbClr val="FF0000"/>
                </a:solidFill>
              </a:rPr>
              <a:t>Layered Approach – Selection of Mobile QoS Parameters perceived by the User</a:t>
            </a:r>
          </a:p>
          <a:p>
            <a:pPr lvl="1">
              <a:lnSpc>
                <a:spcPct val="80000"/>
              </a:lnSpc>
            </a:pPr>
            <a:r>
              <a:rPr lang="en-US" altLang="de-DE" sz="2000" b="1" smtClean="0"/>
              <a:t>Test Scenarios and Trigger Points</a:t>
            </a:r>
          </a:p>
          <a:p>
            <a:pPr lvl="1">
              <a:lnSpc>
                <a:spcPct val="80000"/>
              </a:lnSpc>
            </a:pPr>
            <a:r>
              <a:rPr lang="en-US" altLang="de-DE" sz="2000" b="1" smtClean="0"/>
              <a:t>Voice Quality Assessment – Drive Testing</a:t>
            </a:r>
          </a:p>
          <a:p>
            <a:pPr lvl="1">
              <a:lnSpc>
                <a:spcPct val="80000"/>
              </a:lnSpc>
            </a:pPr>
            <a:r>
              <a:rPr lang="en-US" altLang="de-DE" sz="2000" b="1" smtClean="0"/>
              <a:t>Statistics – Presentation of Results</a:t>
            </a:r>
          </a:p>
          <a:p>
            <a:pPr lvl="1">
              <a:lnSpc>
                <a:spcPct val="80000"/>
              </a:lnSpc>
            </a:pPr>
            <a:r>
              <a:rPr lang="en-US" altLang="de-DE" sz="2000" b="1" smtClean="0"/>
              <a:t>Counters, KPI, KQI</a:t>
            </a:r>
          </a:p>
          <a:p>
            <a:pPr lvl="1">
              <a:lnSpc>
                <a:spcPct val="80000"/>
              </a:lnSpc>
            </a:pPr>
            <a:endParaRPr lang="en-US" altLang="de-DE" sz="2000" smtClean="0"/>
          </a:p>
        </p:txBody>
      </p:sp>
      <p:sp>
        <p:nvSpPr>
          <p:cNvPr id="10245" name="Rectangle 5"/>
          <p:cNvSpPr>
            <a:spLocks noChangeArrowheads="1"/>
          </p:cNvSpPr>
          <p:nvPr/>
        </p:nvSpPr>
        <p:spPr bwMode="auto">
          <a:xfrm>
            <a:off x="2286000" y="692150"/>
            <a:ext cx="4572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a:spcBef>
                <a:spcPct val="0"/>
              </a:spcBef>
              <a:buClr>
                <a:schemeClr val="tx1"/>
              </a:buClr>
              <a:buSzTx/>
              <a:buFont typeface="Arial" panose="020B0604020202020204" pitchFamily="34" charset="0"/>
              <a:buNone/>
            </a:pPr>
            <a:r>
              <a:rPr lang="en-US" altLang="de-DE" sz="1600" b="1">
                <a:solidFill>
                  <a:schemeClr val="bg1"/>
                </a:solidFill>
              </a:rPr>
              <a:t>ITRs: Setting the stage for </a:t>
            </a:r>
            <a:br>
              <a:rPr lang="en-US" altLang="de-DE" sz="1600" b="1">
                <a:solidFill>
                  <a:schemeClr val="bg1"/>
                </a:solidFill>
              </a:rPr>
            </a:br>
            <a:r>
              <a:rPr lang="en-US" altLang="de-DE" sz="1600" b="1">
                <a:solidFill>
                  <a:schemeClr val="bg1"/>
                </a:solidFill>
              </a:rPr>
              <a:t>a connected world</a:t>
            </a:r>
            <a:endParaRPr lang="en-US" altLang="de-DE" sz="1600">
              <a:solidFill>
                <a:schemeClr val="bg1"/>
              </a:solidFill>
            </a:endParaRPr>
          </a:p>
        </p:txBody>
      </p:sp>
      <p:sp>
        <p:nvSpPr>
          <p:cNvPr id="8" name="Rectangle 2"/>
          <p:cNvSpPr txBox="1">
            <a:spLocks noChangeArrowheads="1"/>
          </p:cNvSpPr>
          <p:nvPr/>
        </p:nvSpPr>
        <p:spPr bwMode="auto">
          <a:xfrm>
            <a:off x="0" y="460375"/>
            <a:ext cx="9144000" cy="533400"/>
          </a:xfrm>
          <a:prstGeom prst="rect">
            <a:avLst/>
          </a:prstGeom>
          <a:solidFill>
            <a:srgbClr val="0070C0"/>
          </a:solidFill>
          <a:ln w="9525">
            <a:noFill/>
            <a:miter lim="800000"/>
            <a:headEnd/>
            <a:tailEnd/>
          </a:ln>
        </p:spPr>
        <p:txBody>
          <a:bodyPr anchor="ctr"/>
          <a:lstStyle/>
          <a:p>
            <a:pPr algn="ctr">
              <a:buClr>
                <a:schemeClr val="tx1"/>
              </a:buClr>
              <a:buFont typeface="Arial" pitchFamily="34" charset="0"/>
              <a:buNone/>
              <a:defRPr/>
            </a:pPr>
            <a:r>
              <a:rPr lang="en-US" sz="2800" b="1" kern="0" dirty="0" smtClean="0">
                <a:solidFill>
                  <a:schemeClr val="bg1"/>
                </a:solidFill>
                <a:latin typeface="Calibri" pitchFamily="34" charset="0"/>
                <a:ea typeface="Arial" charset="0"/>
                <a:cs typeface="Calibri" pitchFamily="34" charset="0"/>
              </a:rPr>
              <a:t>[</a:t>
            </a:r>
            <a:r>
              <a:rPr lang="en-US" sz="2800" b="1" kern="0" dirty="0">
                <a:solidFill>
                  <a:schemeClr val="bg1"/>
                </a:solidFill>
                <a:latin typeface="Calibri" pitchFamily="34" charset="0"/>
                <a:ea typeface="Arial" charset="0"/>
                <a:cs typeface="Calibri" pitchFamily="34" charset="0"/>
              </a:rPr>
              <a:t>Agenda</a:t>
            </a:r>
            <a:r>
              <a:rPr lang="en-US" sz="2800" b="1" kern="0" dirty="0" smtClean="0">
                <a:solidFill>
                  <a:schemeClr val="bg1"/>
                </a:solidFill>
                <a:latin typeface="Calibri" pitchFamily="34" charset="0"/>
                <a:ea typeface="Arial" charset="0"/>
                <a:cs typeface="Calibri" pitchFamily="34" charset="0"/>
              </a:rPr>
              <a:t>]</a:t>
            </a:r>
            <a:endParaRPr lang="en-US" kern="0" dirty="0">
              <a:solidFill>
                <a:schemeClr val="bg1"/>
              </a:solidFill>
              <a:latin typeface="Calibri" pitchFamily="34" charset="0"/>
              <a:ea typeface="Arial" charset="0"/>
              <a:cs typeface="Calibri" pitchFamily="34" charset="0"/>
            </a:endParaRPr>
          </a:p>
        </p:txBody>
      </p:sp>
      <p:sp>
        <p:nvSpPr>
          <p:cNvPr id="2" name="Foliennummernplatzhalter 1"/>
          <p:cNvSpPr>
            <a:spLocks noGrp="1"/>
          </p:cNvSpPr>
          <p:nvPr>
            <p:ph type="sldNum" sz="quarter" idx="10"/>
          </p:nvPr>
        </p:nvSpPr>
        <p:spPr/>
        <p:txBody>
          <a:bodyPr/>
          <a:lstStyle/>
          <a:p>
            <a:fld id="{96535164-4FBF-4CD7-8213-5B5E76FFE87C}" type="slidenum">
              <a:rPr lang="en-US" altLang="de-DE" smtClean="0"/>
              <a:pPr/>
              <a:t>4</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2"/>
          <p:cNvSpPr>
            <a:spLocks noGrp="1" noChangeArrowheads="1"/>
          </p:cNvSpPr>
          <p:nvPr>
            <p:ph type="title"/>
          </p:nvPr>
        </p:nvSpPr>
        <p:spPr>
          <a:xfrm>
            <a:off x="457200" y="571500"/>
            <a:ext cx="8229600" cy="697260"/>
          </a:xfrm>
        </p:spPr>
        <p:txBody>
          <a:bodyPr/>
          <a:lstStyle/>
          <a:p>
            <a:pPr eaLnBrk="1" hangingPunct="1"/>
            <a:r>
              <a:rPr lang="en-US" altLang="de-DE" dirty="0" smtClean="0"/>
              <a:t>KPIs versus KQIs</a:t>
            </a:r>
          </a:p>
        </p:txBody>
      </p:sp>
      <p:sp>
        <p:nvSpPr>
          <p:cNvPr id="56325" name="Rectangle 3"/>
          <p:cNvSpPr>
            <a:spLocks noGrp="1" noChangeArrowheads="1"/>
          </p:cNvSpPr>
          <p:nvPr>
            <p:ph idx="1"/>
          </p:nvPr>
        </p:nvSpPr>
        <p:spPr>
          <a:xfrm>
            <a:off x="457200" y="1340768"/>
            <a:ext cx="8229600" cy="4458370"/>
          </a:xfrm>
        </p:spPr>
        <p:txBody>
          <a:bodyPr>
            <a:normAutofit fontScale="92500" lnSpcReduction="10000"/>
          </a:bodyPr>
          <a:lstStyle/>
          <a:p>
            <a:pPr eaLnBrk="1" hangingPunct="1">
              <a:lnSpc>
                <a:spcPct val="90000"/>
              </a:lnSpc>
            </a:pPr>
            <a:r>
              <a:rPr lang="en-US" altLang="de-DE" sz="2800" dirty="0" smtClean="0"/>
              <a:t>Sometimes confused</a:t>
            </a:r>
          </a:p>
          <a:p>
            <a:pPr lvl="1" eaLnBrk="1" hangingPunct="1">
              <a:lnSpc>
                <a:spcPct val="90000"/>
              </a:lnSpc>
            </a:pPr>
            <a:r>
              <a:rPr lang="en-US" altLang="de-DE" sz="2400" dirty="0" smtClean="0"/>
              <a:t>KPIs = internal indicators</a:t>
            </a:r>
          </a:p>
          <a:p>
            <a:pPr lvl="2" eaLnBrk="1" hangingPunct="1">
              <a:lnSpc>
                <a:spcPct val="90000"/>
              </a:lnSpc>
            </a:pPr>
            <a:r>
              <a:rPr lang="en-US" altLang="de-DE" sz="2000" dirty="0" smtClean="0"/>
              <a:t>part of network performance</a:t>
            </a:r>
          </a:p>
          <a:p>
            <a:pPr lvl="2" eaLnBrk="1" hangingPunct="1">
              <a:lnSpc>
                <a:spcPct val="90000"/>
              </a:lnSpc>
            </a:pPr>
            <a:r>
              <a:rPr lang="en-US" altLang="de-DE" sz="2000" dirty="0" smtClean="0"/>
              <a:t>based on network counters</a:t>
            </a:r>
          </a:p>
          <a:p>
            <a:pPr lvl="2" eaLnBrk="1" hangingPunct="1">
              <a:lnSpc>
                <a:spcPct val="90000"/>
              </a:lnSpc>
            </a:pPr>
            <a:r>
              <a:rPr lang="en-US" altLang="de-DE" sz="2000" dirty="0" smtClean="0"/>
              <a:t>essential for operation, maintenance, business model</a:t>
            </a:r>
          </a:p>
          <a:p>
            <a:pPr lvl="2" eaLnBrk="1" hangingPunct="1">
              <a:lnSpc>
                <a:spcPct val="90000"/>
              </a:lnSpc>
            </a:pPr>
            <a:r>
              <a:rPr lang="en-US" altLang="de-DE" sz="2000" dirty="0" smtClean="0"/>
              <a:t>could be reported, audited etc.</a:t>
            </a:r>
          </a:p>
          <a:p>
            <a:pPr lvl="2" eaLnBrk="1" hangingPunct="1">
              <a:lnSpc>
                <a:spcPct val="90000"/>
              </a:lnSpc>
            </a:pPr>
            <a:r>
              <a:rPr lang="en-US" altLang="de-DE" sz="2000" dirty="0" smtClean="0"/>
              <a:t>however, meaningless when out of context</a:t>
            </a:r>
          </a:p>
          <a:p>
            <a:pPr lvl="1" eaLnBrk="1" hangingPunct="1">
              <a:lnSpc>
                <a:spcPct val="90000"/>
              </a:lnSpc>
            </a:pPr>
            <a:r>
              <a:rPr lang="en-US" altLang="de-DE" sz="2400" dirty="0" smtClean="0"/>
              <a:t>KQIs = external indicators</a:t>
            </a:r>
          </a:p>
          <a:p>
            <a:pPr lvl="2" eaLnBrk="1" hangingPunct="1">
              <a:lnSpc>
                <a:spcPct val="90000"/>
              </a:lnSpc>
            </a:pPr>
            <a:r>
              <a:rPr lang="en-US" altLang="de-DE" sz="2000" dirty="0" smtClean="0"/>
              <a:t>basis for </a:t>
            </a:r>
            <a:r>
              <a:rPr lang="en-US" altLang="de-DE" sz="2000" dirty="0" err="1" smtClean="0"/>
              <a:t>QoS</a:t>
            </a:r>
            <a:r>
              <a:rPr lang="en-US" altLang="de-DE" sz="2000" dirty="0" smtClean="0"/>
              <a:t> assessment as perceived by the user</a:t>
            </a:r>
          </a:p>
          <a:p>
            <a:pPr lvl="2" eaLnBrk="1" hangingPunct="1">
              <a:lnSpc>
                <a:spcPct val="90000"/>
              </a:lnSpc>
            </a:pPr>
            <a:r>
              <a:rPr lang="en-US" altLang="de-DE" sz="2000" dirty="0" smtClean="0"/>
              <a:t>vendor </a:t>
            </a:r>
            <a:r>
              <a:rPr lang="en-US" altLang="de-DE" sz="2000" dirty="0" err="1" smtClean="0"/>
              <a:t>independant</a:t>
            </a:r>
            <a:endParaRPr lang="en-US" altLang="de-DE" sz="2000" dirty="0" smtClean="0"/>
          </a:p>
          <a:p>
            <a:pPr lvl="2" eaLnBrk="1" hangingPunct="1">
              <a:lnSpc>
                <a:spcPct val="90000"/>
              </a:lnSpc>
            </a:pPr>
            <a:r>
              <a:rPr lang="en-US" altLang="de-DE" sz="2000" dirty="0" smtClean="0"/>
              <a:t>operator </a:t>
            </a:r>
            <a:r>
              <a:rPr lang="en-US" altLang="de-DE" sz="2000" dirty="0" err="1" smtClean="0"/>
              <a:t>independant</a:t>
            </a:r>
            <a:endParaRPr lang="en-US" altLang="de-DE" sz="2000" dirty="0" smtClean="0"/>
          </a:p>
          <a:p>
            <a:pPr lvl="2" eaLnBrk="1" hangingPunct="1">
              <a:lnSpc>
                <a:spcPct val="90000"/>
              </a:lnSpc>
            </a:pPr>
            <a:r>
              <a:rPr lang="en-US" altLang="de-DE" sz="2000" dirty="0" smtClean="0"/>
              <a:t>ideal to compare different operators on a statistical basis</a:t>
            </a:r>
          </a:p>
          <a:p>
            <a:pPr lvl="2" eaLnBrk="1" hangingPunct="1">
              <a:lnSpc>
                <a:spcPct val="90000"/>
              </a:lnSpc>
            </a:pPr>
            <a:r>
              <a:rPr lang="en-US" altLang="de-DE" sz="2000" dirty="0" smtClean="0"/>
              <a:t>cannot be reported from the system itself</a:t>
            </a:r>
          </a:p>
          <a:p>
            <a:pPr lvl="2" eaLnBrk="1" hangingPunct="1">
              <a:lnSpc>
                <a:spcPct val="90000"/>
              </a:lnSpc>
            </a:pPr>
            <a:r>
              <a:rPr lang="en-US" altLang="de-DE" sz="2000" dirty="0" smtClean="0"/>
              <a:t>requires some kind of field testing, drive, walk etc.</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40</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2"/>
          <p:cNvSpPr>
            <a:spLocks noGrp="1" noChangeArrowheads="1"/>
          </p:cNvSpPr>
          <p:nvPr>
            <p:ph type="title"/>
          </p:nvPr>
        </p:nvSpPr>
        <p:spPr/>
        <p:txBody>
          <a:bodyPr/>
          <a:lstStyle/>
          <a:p>
            <a:pPr eaLnBrk="1" hangingPunct="1"/>
            <a:r>
              <a:rPr lang="en-US" altLang="de-DE" smtClean="0"/>
              <a:t>Any questions </a:t>
            </a:r>
            <a:r>
              <a:rPr lang="en-US" altLang="de-DE" sz="5400" smtClean="0">
                <a:solidFill>
                  <a:srgbClr val="FF0000"/>
                </a:solidFill>
              </a:rPr>
              <a:t>?</a:t>
            </a:r>
          </a:p>
        </p:txBody>
      </p:sp>
      <p:sp>
        <p:nvSpPr>
          <p:cNvPr id="57349" name="Rectangle 3"/>
          <p:cNvSpPr>
            <a:spLocks noChangeArrowheads="1"/>
          </p:cNvSpPr>
          <p:nvPr/>
        </p:nvSpPr>
        <p:spPr bwMode="auto">
          <a:xfrm>
            <a:off x="72390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eaLnBrk="1" hangingPunct="1"/>
            <a:endParaRPr lang="de-DE" altLang="de-DE" sz="1000">
              <a:latin typeface="Trebuchet MS" panose="020B0603020202020204" pitchFamily="34" charset="0"/>
            </a:endParaRPr>
          </a:p>
        </p:txBody>
      </p:sp>
      <p:graphicFrame>
        <p:nvGraphicFramePr>
          <p:cNvPr id="57350" name="Object 4"/>
          <p:cNvGraphicFramePr>
            <a:graphicFrameLocks noChangeAspect="1"/>
          </p:cNvGraphicFramePr>
          <p:nvPr/>
        </p:nvGraphicFramePr>
        <p:xfrm>
          <a:off x="4321175" y="1509713"/>
          <a:ext cx="1620838" cy="3933825"/>
        </p:xfrm>
        <a:graphic>
          <a:graphicData uri="http://schemas.openxmlformats.org/presentationml/2006/ole">
            <mc:AlternateContent xmlns:mc="http://schemas.openxmlformats.org/markup-compatibility/2006">
              <mc:Choice xmlns:v="urn:schemas-microsoft-com:vml" Requires="v">
                <p:oleObj spid="_x0000_s57356" name="Microsoft ClipArt Gallery" r:id="rId4" imgW="1622066" imgH="3934305" progId="MS_ClipArt_Gallery">
                  <p:embed/>
                </p:oleObj>
              </mc:Choice>
              <mc:Fallback>
                <p:oleObj name="Microsoft ClipArt Gallery" r:id="rId4" imgW="1622066" imgH="3934305" progId="MS_ClipArt_Gallery">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21175" y="1509713"/>
                        <a:ext cx="1620838" cy="393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7351" name="Text Box 5"/>
          <p:cNvSpPr txBox="1">
            <a:spLocks noChangeArrowheads="1"/>
          </p:cNvSpPr>
          <p:nvPr/>
        </p:nvSpPr>
        <p:spPr bwMode="auto">
          <a:xfrm>
            <a:off x="5762625" y="2343150"/>
            <a:ext cx="2936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de-DE" altLang="de-DE" sz="1400">
                <a:solidFill>
                  <a:schemeClr val="tx2"/>
                </a:solidFill>
                <a:latin typeface="Arial" panose="020B0604020202020204" pitchFamily="34" charset="0"/>
              </a:rPr>
              <a:t>Contact:</a:t>
            </a:r>
            <a:br>
              <a:rPr lang="de-DE" altLang="de-DE" sz="1400">
                <a:solidFill>
                  <a:schemeClr val="tx2"/>
                </a:solidFill>
                <a:latin typeface="Arial" panose="020B0604020202020204" pitchFamily="34" charset="0"/>
              </a:rPr>
            </a:br>
            <a:r>
              <a:rPr lang="de-DE" altLang="de-DE" sz="1400">
                <a:solidFill>
                  <a:schemeClr val="tx2"/>
                </a:solidFill>
                <a:latin typeface="Arial" panose="020B0604020202020204" pitchFamily="34" charset="0"/>
              </a:rPr>
              <a:t>Consultant@joachimpomy.de</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41</a:t>
            </a:fld>
            <a:endParaRPr lang="en-US" altLang="de-DE"/>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457200" y="571500"/>
            <a:ext cx="8229600" cy="553244"/>
          </a:xfrm>
        </p:spPr>
        <p:txBody>
          <a:bodyPr/>
          <a:lstStyle/>
          <a:p>
            <a:pPr eaLnBrk="1" hangingPunct="1"/>
            <a:r>
              <a:rPr lang="de-DE" altLang="de-DE" dirty="0" err="1" smtClean="0"/>
              <a:t>QoS</a:t>
            </a:r>
            <a:r>
              <a:rPr lang="de-DE" altLang="de-DE" dirty="0" smtClean="0"/>
              <a:t> </a:t>
            </a:r>
            <a:r>
              <a:rPr lang="de-DE" altLang="de-DE" dirty="0" err="1" smtClean="0"/>
              <a:t>Layers</a:t>
            </a:r>
            <a:r>
              <a:rPr lang="de-DE" altLang="de-DE" dirty="0" smtClean="0"/>
              <a:t> in Mobile</a:t>
            </a:r>
          </a:p>
        </p:txBody>
      </p:sp>
      <p:sp>
        <p:nvSpPr>
          <p:cNvPr id="12293" name="Rectangle 3"/>
          <p:cNvSpPr>
            <a:spLocks noGrp="1" noChangeArrowheads="1"/>
          </p:cNvSpPr>
          <p:nvPr>
            <p:ph idx="1"/>
          </p:nvPr>
        </p:nvSpPr>
        <p:spPr>
          <a:xfrm>
            <a:off x="628650" y="1628799"/>
            <a:ext cx="8101013" cy="3633763"/>
          </a:xfrm>
        </p:spPr>
        <p:txBody>
          <a:bodyPr/>
          <a:lstStyle/>
          <a:p>
            <a:pPr eaLnBrk="1" hangingPunct="1">
              <a:lnSpc>
                <a:spcPct val="80000"/>
              </a:lnSpc>
            </a:pPr>
            <a:r>
              <a:rPr lang="en-GB" altLang="de-DE" sz="2400" dirty="0" err="1" smtClean="0"/>
              <a:t>QoS</a:t>
            </a:r>
            <a:r>
              <a:rPr lang="en-GB" altLang="de-DE" sz="2400" dirty="0" smtClean="0"/>
              <a:t> model for mobile has four layers.</a:t>
            </a:r>
          </a:p>
          <a:p>
            <a:pPr eaLnBrk="1" hangingPunct="1">
              <a:lnSpc>
                <a:spcPct val="80000"/>
              </a:lnSpc>
            </a:pPr>
            <a:r>
              <a:rPr lang="en-GB" altLang="de-DE" sz="2400" dirty="0" smtClean="0"/>
              <a:t>First layer is the Network Availability</a:t>
            </a:r>
          </a:p>
          <a:p>
            <a:pPr lvl="1" eaLnBrk="1" hangingPunct="1">
              <a:lnSpc>
                <a:spcPct val="80000"/>
              </a:lnSpc>
            </a:pPr>
            <a:r>
              <a:rPr lang="en-GB" altLang="de-DE" sz="2000" dirty="0" smtClean="0"/>
              <a:t>defines </a:t>
            </a:r>
            <a:r>
              <a:rPr lang="en-GB" altLang="de-DE" sz="2000" dirty="0" err="1" smtClean="0"/>
              <a:t>QoS</a:t>
            </a:r>
            <a:r>
              <a:rPr lang="en-GB" altLang="de-DE" sz="2000" dirty="0" smtClean="0"/>
              <a:t> rather from the viewpoint of the service provider than the service user</a:t>
            </a:r>
          </a:p>
          <a:p>
            <a:pPr eaLnBrk="1" hangingPunct="1">
              <a:lnSpc>
                <a:spcPct val="80000"/>
              </a:lnSpc>
            </a:pPr>
            <a:r>
              <a:rPr lang="en-GB" altLang="de-DE" sz="2400" dirty="0" smtClean="0"/>
              <a:t>Second layer is the Network Access</a:t>
            </a:r>
          </a:p>
          <a:p>
            <a:pPr lvl="1" eaLnBrk="1" hangingPunct="1">
              <a:lnSpc>
                <a:spcPct val="80000"/>
              </a:lnSpc>
            </a:pPr>
            <a:r>
              <a:rPr lang="en-GB" altLang="de-DE" sz="2000" dirty="0" smtClean="0"/>
              <a:t>from user's point of view basic requirement for all the other </a:t>
            </a:r>
            <a:r>
              <a:rPr lang="en-GB" altLang="de-DE" sz="2000" dirty="0" err="1" smtClean="0"/>
              <a:t>QoS</a:t>
            </a:r>
            <a:r>
              <a:rPr lang="en-GB" altLang="de-DE" sz="2000" dirty="0" smtClean="0"/>
              <a:t> aspects and parameters</a:t>
            </a:r>
          </a:p>
          <a:p>
            <a:pPr eaLnBrk="1" hangingPunct="1">
              <a:lnSpc>
                <a:spcPct val="80000"/>
              </a:lnSpc>
            </a:pPr>
            <a:r>
              <a:rPr lang="en-GB" altLang="de-DE" sz="2400" dirty="0" smtClean="0"/>
              <a:t>Third layer contains other </a:t>
            </a:r>
            <a:r>
              <a:rPr lang="en-GB" altLang="de-DE" sz="2400" dirty="0" err="1" smtClean="0"/>
              <a:t>QoS</a:t>
            </a:r>
            <a:r>
              <a:rPr lang="en-GB" altLang="de-DE" sz="2400" dirty="0" smtClean="0"/>
              <a:t> aspects</a:t>
            </a:r>
          </a:p>
          <a:p>
            <a:pPr lvl="1" eaLnBrk="1" hangingPunct="1">
              <a:lnSpc>
                <a:spcPct val="80000"/>
              </a:lnSpc>
            </a:pPr>
            <a:r>
              <a:rPr lang="en-GB" altLang="de-DE" sz="2000" dirty="0" smtClean="0"/>
              <a:t>Service Access, Service Integrity &amp; Service </a:t>
            </a:r>
            <a:r>
              <a:rPr lang="en-GB" altLang="de-DE" sz="2000" dirty="0" err="1" smtClean="0"/>
              <a:t>Retainability</a:t>
            </a:r>
            <a:endParaRPr lang="en-GB" altLang="de-DE" sz="2000" dirty="0" smtClean="0"/>
          </a:p>
          <a:p>
            <a:pPr eaLnBrk="1" hangingPunct="1">
              <a:lnSpc>
                <a:spcPct val="80000"/>
              </a:lnSpc>
            </a:pPr>
            <a:r>
              <a:rPr lang="en-GB" altLang="de-DE" sz="2400" dirty="0" smtClean="0"/>
              <a:t>Different services are located in the fourth layer</a:t>
            </a:r>
          </a:p>
          <a:p>
            <a:pPr lvl="1" eaLnBrk="1" hangingPunct="1">
              <a:lnSpc>
                <a:spcPct val="80000"/>
              </a:lnSpc>
            </a:pPr>
            <a:r>
              <a:rPr lang="en-GB" altLang="de-DE" sz="2000" dirty="0" smtClean="0"/>
              <a:t>Their outcome are the </a:t>
            </a:r>
            <a:r>
              <a:rPr lang="en-GB" altLang="de-DE" sz="2000" dirty="0" err="1" smtClean="0"/>
              <a:t>QoS</a:t>
            </a:r>
            <a:r>
              <a:rPr lang="en-GB" altLang="de-DE" sz="2000" dirty="0" smtClean="0"/>
              <a:t> parameters</a:t>
            </a:r>
            <a:r>
              <a:rPr lang="de-DE" altLang="de-DE" sz="2000" dirty="0" smtClean="0"/>
              <a:t> </a:t>
            </a:r>
            <a:r>
              <a:rPr lang="de-DE" altLang="de-DE" sz="2000" dirty="0" err="1" smtClean="0"/>
              <a:t>as</a:t>
            </a:r>
            <a:r>
              <a:rPr lang="de-DE" altLang="de-DE" sz="2000" dirty="0" smtClean="0"/>
              <a:t> </a:t>
            </a:r>
            <a:r>
              <a:rPr lang="de-DE" altLang="de-DE" sz="2000" dirty="0" err="1" smtClean="0"/>
              <a:t>perceived</a:t>
            </a:r>
            <a:r>
              <a:rPr lang="de-DE" altLang="de-DE" sz="2000" dirty="0" smtClean="0"/>
              <a:t> </a:t>
            </a:r>
            <a:r>
              <a:rPr lang="de-DE" altLang="de-DE" sz="2000" dirty="0" err="1" smtClean="0"/>
              <a:t>by</a:t>
            </a:r>
            <a:r>
              <a:rPr lang="de-DE" altLang="de-DE" sz="2000" dirty="0" smtClean="0"/>
              <a:t> </a:t>
            </a:r>
            <a:r>
              <a:rPr lang="de-DE" altLang="de-DE" sz="2000" dirty="0" err="1" smtClean="0"/>
              <a:t>the</a:t>
            </a:r>
            <a:r>
              <a:rPr lang="de-DE" altLang="de-DE" sz="2000" dirty="0" smtClean="0"/>
              <a:t> </a:t>
            </a:r>
            <a:r>
              <a:rPr lang="de-DE" altLang="de-DE" sz="2000" dirty="0" err="1" smtClean="0"/>
              <a:t>user</a:t>
            </a:r>
            <a:endParaRPr lang="de-DE" altLang="de-DE" sz="2000" dirty="0"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5</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GB" altLang="de-DE" smtClean="0"/>
              <a:t>QoS aspects of Mobile</a:t>
            </a:r>
            <a:r>
              <a:rPr lang="de-DE" altLang="de-DE" smtClean="0"/>
              <a:t> </a:t>
            </a:r>
          </a:p>
        </p:txBody>
      </p:sp>
      <p:pic>
        <p:nvPicPr>
          <p:cNvPr id="13317" name="Picture 3" descr="QoS_Param_v7"/>
          <p:cNvPicPr>
            <a:picLocks noChangeAspect="1" noChangeArrowheads="1"/>
          </p:cNvPicPr>
          <p:nvPr/>
        </p:nvPicPr>
        <p:blipFill>
          <a:blip r:embed="rId2" cstate="print">
            <a:extLst>
              <a:ext uri="{28A0092B-C50C-407E-A947-70E740481C1C}">
                <a14:useLocalDpi xmlns:a14="http://schemas.microsoft.com/office/drawing/2010/main" val="0"/>
              </a:ext>
            </a:extLst>
          </a:blip>
          <a:srcRect l="16199" t="6726" r="2647" b="5331"/>
          <a:stretch>
            <a:fillRect/>
          </a:stretch>
        </p:blipFill>
        <p:spPr bwMode="auto">
          <a:xfrm>
            <a:off x="971600" y="1484783"/>
            <a:ext cx="6480720" cy="4184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iennummernplatzhalter 1"/>
          <p:cNvSpPr>
            <a:spLocks noGrp="1"/>
          </p:cNvSpPr>
          <p:nvPr>
            <p:ph type="sldNum" sz="quarter" idx="10"/>
          </p:nvPr>
        </p:nvSpPr>
        <p:spPr/>
        <p:txBody>
          <a:bodyPr/>
          <a:lstStyle/>
          <a:p>
            <a:fld id="{2B7E1FD5-9DF3-4D10-98DD-573F211A03A1}" type="slidenum">
              <a:rPr lang="en-US" altLang="de-DE" smtClean="0"/>
              <a:pPr/>
              <a:t>6</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468313" y="548679"/>
            <a:ext cx="7272337" cy="662584"/>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(1)</a:t>
            </a:r>
          </a:p>
        </p:txBody>
      </p:sp>
      <p:sp>
        <p:nvSpPr>
          <p:cNvPr id="14341" name="Rectangle 3"/>
          <p:cNvSpPr>
            <a:spLocks noGrp="1" noChangeArrowheads="1"/>
          </p:cNvSpPr>
          <p:nvPr>
            <p:ph idx="1"/>
          </p:nvPr>
        </p:nvSpPr>
        <p:spPr>
          <a:xfrm>
            <a:off x="536575" y="1477963"/>
            <a:ext cx="7639050" cy="4005262"/>
          </a:xfrm>
        </p:spPr>
        <p:txBody>
          <a:bodyPr/>
          <a:lstStyle/>
          <a:p>
            <a:pPr eaLnBrk="1" hangingPunct="1"/>
            <a:r>
              <a:rPr lang="de-DE" altLang="de-DE" smtClean="0"/>
              <a:t>If we follow the layered approach</a:t>
            </a:r>
          </a:p>
          <a:p>
            <a:pPr lvl="1" eaLnBrk="1" hangingPunct="1"/>
            <a:r>
              <a:rPr lang="de-DE" altLang="de-DE" smtClean="0"/>
              <a:t>focussing on events that can be perceived by the user</a:t>
            </a:r>
          </a:p>
          <a:p>
            <a:pPr lvl="1" eaLnBrk="1" hangingPunct="1"/>
            <a:r>
              <a:rPr lang="de-DE" altLang="de-DE" smtClean="0"/>
              <a:t>focussing on most relevant services in the market</a:t>
            </a:r>
          </a:p>
          <a:p>
            <a:pPr lvl="2" eaLnBrk="1" hangingPunct="1">
              <a:buFont typeface="Wingdings" panose="05000000000000000000" pitchFamily="2" charset="2"/>
              <a:buNone/>
            </a:pPr>
            <a:endParaRPr lang="de-DE" altLang="de-DE" smtClean="0"/>
          </a:p>
          <a:p>
            <a:pPr lvl="2" eaLnBrk="1" hangingPunct="1"/>
            <a:endParaRPr lang="de-DE" altLang="de-DE" smtClean="0"/>
          </a:p>
          <a:p>
            <a:pPr lvl="2" eaLnBrk="1" hangingPunct="1"/>
            <a:endParaRPr lang="de-DE" altLang="de-DE" smtClean="0"/>
          </a:p>
        </p:txBody>
      </p:sp>
      <p:sp>
        <p:nvSpPr>
          <p:cNvPr id="14342" name="Rectangle 4"/>
          <p:cNvSpPr>
            <a:spLocks noChangeArrowheads="1"/>
          </p:cNvSpPr>
          <p:nvPr/>
        </p:nvSpPr>
        <p:spPr bwMode="auto">
          <a:xfrm>
            <a:off x="685800" y="3886200"/>
            <a:ext cx="3810000" cy="186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lvl="2" eaLnBrk="1" hangingPunct="1"/>
            <a:r>
              <a:rPr lang="de-DE" altLang="de-DE" sz="2000"/>
              <a:t>Telephony</a:t>
            </a:r>
          </a:p>
          <a:p>
            <a:pPr lvl="2" eaLnBrk="1" hangingPunct="1"/>
            <a:r>
              <a:rPr lang="de-DE" altLang="de-DE" sz="2000"/>
              <a:t>SMS</a:t>
            </a:r>
          </a:p>
          <a:p>
            <a:pPr lvl="2" eaLnBrk="1" hangingPunct="1"/>
            <a:r>
              <a:rPr lang="de-DE" altLang="de-DE" sz="2000"/>
              <a:t>MMS</a:t>
            </a:r>
          </a:p>
        </p:txBody>
      </p:sp>
      <p:sp>
        <p:nvSpPr>
          <p:cNvPr id="14343" name="Rectangle 5"/>
          <p:cNvSpPr>
            <a:spLocks noChangeArrowheads="1"/>
          </p:cNvSpPr>
          <p:nvPr/>
        </p:nvSpPr>
        <p:spPr bwMode="auto">
          <a:xfrm>
            <a:off x="4800600" y="3886200"/>
            <a:ext cx="3810000" cy="186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0E438A"/>
              </a:buClr>
              <a:buSzPct val="110000"/>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0099CC"/>
              </a:buClr>
              <a:buFont typeface="Wingdings" panose="05000000000000000000" pitchFamily="2" charset="2"/>
              <a:buChar char="Ø"/>
              <a:defRPr sz="2800">
                <a:solidFill>
                  <a:srgbClr val="2E2E2E"/>
                </a:solidFill>
                <a:latin typeface="Calibri" panose="020F0502020204030204" pitchFamily="34" charset="0"/>
              </a:defRPr>
            </a:lvl2pPr>
            <a:lvl3pPr marL="1143000" indent="-228600">
              <a:spcBef>
                <a:spcPct val="20000"/>
              </a:spcBef>
              <a:buClr>
                <a:srgbClr val="0099CC"/>
              </a:buClr>
              <a:buFont typeface="Wingdings" panose="05000000000000000000" pitchFamily="2" charset="2"/>
              <a:buChar char="§"/>
              <a:defRPr sz="2400">
                <a:solidFill>
                  <a:srgbClr val="2E2E2E"/>
                </a:solidFill>
                <a:latin typeface="Calibri" panose="020F0502020204030204" pitchFamily="34" charset="0"/>
              </a:defRPr>
            </a:lvl3pPr>
            <a:lvl4pPr marL="1600200" indent="-228600">
              <a:spcBef>
                <a:spcPct val="20000"/>
              </a:spcBef>
              <a:buFont typeface="Verdana" panose="020B0604030504040204" pitchFamily="34" charset="0"/>
              <a:buChar char="–"/>
              <a:defRPr sz="2000">
                <a:solidFill>
                  <a:srgbClr val="2E2E2E"/>
                </a:solidFill>
                <a:latin typeface="Calibri" panose="020F0502020204030204" pitchFamily="34" charset="0"/>
              </a:defRPr>
            </a:lvl4pPr>
            <a:lvl5pPr marL="2057400" indent="-228600">
              <a:spcBef>
                <a:spcPct val="20000"/>
              </a:spcBef>
              <a:buFont typeface="Verdana" panose="020B0604030504040204" pitchFamily="34" charset="0"/>
              <a:buChar char="–"/>
              <a:defRPr sz="2000">
                <a:solidFill>
                  <a:srgbClr val="2E2E2E"/>
                </a:solidFill>
                <a:latin typeface="Calibri" panose="020F050202020403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2E2E2E"/>
                </a:solidFill>
                <a:latin typeface="Calibri" panose="020F0502020204030204" pitchFamily="34" charset="0"/>
              </a:defRPr>
            </a:lvl9pPr>
          </a:lstStyle>
          <a:p>
            <a:pPr lvl="2" eaLnBrk="1" hangingPunct="1"/>
            <a:r>
              <a:rPr lang="de-DE" altLang="de-DE" sz="2000"/>
              <a:t>Video Telephony</a:t>
            </a:r>
          </a:p>
          <a:p>
            <a:pPr lvl="2" eaLnBrk="1" hangingPunct="1"/>
            <a:r>
              <a:rPr lang="de-DE" altLang="de-DE" sz="2000"/>
              <a:t>Video Streaming</a:t>
            </a:r>
          </a:p>
          <a:p>
            <a:pPr lvl="2" eaLnBrk="1" hangingPunct="1"/>
            <a:r>
              <a:rPr lang="de-DE" altLang="de-DE" sz="2000"/>
              <a:t>Web Browsing</a:t>
            </a:r>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7</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468313" y="404813"/>
            <a:ext cx="7272337" cy="719931"/>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(2)</a:t>
            </a:r>
          </a:p>
        </p:txBody>
      </p:sp>
      <p:sp>
        <p:nvSpPr>
          <p:cNvPr id="15365" name="Rectangle 3"/>
          <p:cNvSpPr>
            <a:spLocks noGrp="1" noChangeArrowheads="1"/>
          </p:cNvSpPr>
          <p:nvPr>
            <p:ph idx="1"/>
          </p:nvPr>
        </p:nvSpPr>
        <p:spPr/>
        <p:txBody>
          <a:bodyPr/>
          <a:lstStyle/>
          <a:p>
            <a:pPr eaLnBrk="1" hangingPunct="1"/>
            <a:r>
              <a:rPr lang="en-GB" altLang="de-DE" i="1" u="sng" smtClean="0">
                <a:hlinkClick r:id="" action="ppaction://noaction"/>
              </a:rPr>
              <a:t>Layer 1</a:t>
            </a:r>
            <a:endParaRPr lang="en-GB" altLang="de-DE" u="sng" smtClean="0">
              <a:hlinkClick r:id="" action="ppaction://noaction"/>
            </a:endParaRPr>
          </a:p>
          <a:p>
            <a:pPr eaLnBrk="1" hangingPunct="1"/>
            <a:r>
              <a:rPr lang="en-GB" altLang="de-DE" u="sng" smtClean="0">
                <a:hlinkClick r:id="" action="ppaction://noaction"/>
              </a:rPr>
              <a:t>Radio Network Unavailability [%]</a:t>
            </a:r>
            <a:endParaRPr lang="en-GB" altLang="de-DE" i="1" u="sng" smtClean="0">
              <a:hlinkClick r:id="" action="ppaction://noaction"/>
            </a:endParaRPr>
          </a:p>
          <a:p>
            <a:pPr eaLnBrk="1" hangingPunct="1"/>
            <a:r>
              <a:rPr lang="en-GB" altLang="de-DE" i="1" u="sng" smtClean="0">
                <a:hlinkClick r:id="" action="ppaction://noaction"/>
              </a:rPr>
              <a:t>Layer 2</a:t>
            </a:r>
            <a:endParaRPr lang="en-GB" altLang="de-DE" u="sng" smtClean="0">
              <a:hlinkClick r:id="" action="ppaction://noaction"/>
            </a:endParaRPr>
          </a:p>
          <a:p>
            <a:pPr eaLnBrk="1" hangingPunct="1"/>
            <a:r>
              <a:rPr lang="en-GB" altLang="de-DE" u="sng" smtClean="0">
                <a:hlinkClick r:id="" action="ppaction://noaction"/>
              </a:rPr>
              <a:t>Network Selection and Registration Failure Ratio [%]</a:t>
            </a:r>
            <a:endParaRPr lang="de-DE" altLang="de-DE" u="sng"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8</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468313" y="404813"/>
            <a:ext cx="7343775" cy="719931"/>
          </a:xfrm>
        </p:spPr>
        <p:txBody>
          <a:bodyPr/>
          <a:lstStyle/>
          <a:p>
            <a:pPr eaLnBrk="1" hangingPunct="1"/>
            <a:r>
              <a:rPr lang="de-DE" altLang="de-DE" dirty="0" err="1" smtClean="0"/>
              <a:t>Layered</a:t>
            </a:r>
            <a:r>
              <a:rPr lang="de-DE" altLang="de-DE" dirty="0" smtClean="0"/>
              <a:t> Mobile </a:t>
            </a:r>
            <a:r>
              <a:rPr lang="de-DE" altLang="de-DE" dirty="0" err="1" smtClean="0"/>
              <a:t>QoS</a:t>
            </a:r>
            <a:r>
              <a:rPr lang="de-DE" altLang="de-DE" dirty="0" smtClean="0"/>
              <a:t> (3)</a:t>
            </a:r>
          </a:p>
        </p:txBody>
      </p:sp>
      <p:sp>
        <p:nvSpPr>
          <p:cNvPr id="16389" name="Rectangle 3"/>
          <p:cNvSpPr>
            <a:spLocks noGrp="1" noChangeArrowheads="1"/>
          </p:cNvSpPr>
          <p:nvPr>
            <p:ph idx="1"/>
          </p:nvPr>
        </p:nvSpPr>
        <p:spPr>
          <a:xfrm>
            <a:off x="684213" y="1628775"/>
            <a:ext cx="8231187" cy="3816350"/>
          </a:xfrm>
        </p:spPr>
        <p:txBody>
          <a:bodyPr/>
          <a:lstStyle/>
          <a:p>
            <a:pPr eaLnBrk="1" hangingPunct="1"/>
            <a:r>
              <a:rPr lang="en-GB" altLang="de-DE" i="1" u="sng" smtClean="0">
                <a:hlinkClick r:id="" action="ppaction://noaction"/>
              </a:rPr>
              <a:t>Telephony Layer 3</a:t>
            </a:r>
            <a:endParaRPr lang="en-GB" altLang="de-DE" u="sng" smtClean="0">
              <a:hlinkClick r:id="" action="ppaction://noaction"/>
            </a:endParaRPr>
          </a:p>
          <a:p>
            <a:pPr lvl="1" eaLnBrk="1" hangingPunct="1"/>
            <a:r>
              <a:rPr lang="en-GB" altLang="de-DE" u="sng" smtClean="0">
                <a:hlinkClick r:id="" action="ppaction://noaction"/>
              </a:rPr>
              <a:t>Telephony Service Non‑Accessibility [%]</a:t>
            </a:r>
            <a:endParaRPr lang="en-GB" altLang="de-DE" i="1" u="sng" smtClean="0">
              <a:hlinkClick r:id="" action="ppaction://noaction"/>
            </a:endParaRPr>
          </a:p>
          <a:p>
            <a:pPr eaLnBrk="1" hangingPunct="1"/>
            <a:r>
              <a:rPr lang="en-GB" altLang="de-DE" i="1" u="sng" smtClean="0">
                <a:hlinkClick r:id="" action="ppaction://noaction"/>
              </a:rPr>
              <a:t>Telephony Layer 4</a:t>
            </a:r>
            <a:endParaRPr lang="en-GB" altLang="de-DE" u="sng" smtClean="0">
              <a:hlinkClick r:id="" action="ppaction://noaction"/>
            </a:endParaRPr>
          </a:p>
          <a:p>
            <a:pPr lvl="1" eaLnBrk="1" hangingPunct="1"/>
            <a:r>
              <a:rPr lang="en-GB" altLang="de-DE" u="sng" smtClean="0">
                <a:hlinkClick r:id="" action="ppaction://noaction"/>
              </a:rPr>
              <a:t>Telephony Setup Time [s]</a:t>
            </a:r>
            <a:endParaRPr lang="en-GB" altLang="de-DE" u="sng" smtClean="0">
              <a:hlinkClick r:id="" action="ppaction://noaction"/>
            </a:endParaRPr>
          </a:p>
          <a:p>
            <a:pPr lvl="1" eaLnBrk="1" hangingPunct="1"/>
            <a:r>
              <a:rPr lang="en-GB" altLang="de-DE" u="sng" smtClean="0">
                <a:hlinkClick r:id="" action="ppaction://noaction"/>
              </a:rPr>
              <a:t>Telephony Cut‑off Call Ratio [%]</a:t>
            </a:r>
            <a:endParaRPr lang="de-DE" altLang="de-DE" u="sng" smtClean="0"/>
          </a:p>
        </p:txBody>
      </p:sp>
      <p:sp>
        <p:nvSpPr>
          <p:cNvPr id="2" name="Foliennummernplatzhalter 1"/>
          <p:cNvSpPr>
            <a:spLocks noGrp="1"/>
          </p:cNvSpPr>
          <p:nvPr>
            <p:ph type="sldNum" sz="quarter" idx="10"/>
          </p:nvPr>
        </p:nvSpPr>
        <p:spPr/>
        <p:txBody>
          <a:bodyPr/>
          <a:lstStyle/>
          <a:p>
            <a:fld id="{2B7E1FD5-9DF3-4D10-98DD-573F211A03A1}" type="slidenum">
              <a:rPr lang="en-US" altLang="de-DE" smtClean="0"/>
              <a:pPr/>
              <a:t>9</a:t>
            </a:fld>
            <a:endParaRPr lang="en-US" altLang="de-DE"/>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32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32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C45D5F8CBDA447B025C7A836AB5999" ma:contentTypeVersion="1" ma:contentTypeDescription="Create a new document." ma:contentTypeScope="" ma:versionID="74f9c12af696c876dbaeefe49953481b">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BC6102-F810-43CE-B543-CF24799974C9}"/>
</file>

<file path=customXml/itemProps2.xml><?xml version="1.0" encoding="utf-8"?>
<ds:datastoreItem xmlns:ds="http://schemas.openxmlformats.org/officeDocument/2006/customXml" ds:itemID="{7467AD48-EB29-4914-AAD1-FB5687275827}"/>
</file>

<file path=customXml/itemProps3.xml><?xml version="1.0" encoding="utf-8"?>
<ds:datastoreItem xmlns:ds="http://schemas.openxmlformats.org/officeDocument/2006/customXml" ds:itemID="{28733265-3441-4795-A84A-16D635F8824F}"/>
</file>

<file path=docProps/app.xml><?xml version="1.0" encoding="utf-8"?>
<Properties xmlns="http://schemas.openxmlformats.org/officeDocument/2006/extended-properties" xmlns:vt="http://schemas.openxmlformats.org/officeDocument/2006/docPropsVTypes">
  <Template/>
  <TotalTime>0</TotalTime>
  <Words>2182</Words>
  <Application>Microsoft Office PowerPoint</Application>
  <PresentationFormat>Bildschirmpräsentation (4:3)</PresentationFormat>
  <Paragraphs>349</Paragraphs>
  <Slides>41</Slides>
  <Notes>12</Notes>
  <HiddenSlides>5</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41</vt:i4>
      </vt:variant>
    </vt:vector>
  </HeadingPairs>
  <TitlesOfParts>
    <vt:vector size="51" baseType="lpstr">
      <vt:lpstr>Verdana</vt:lpstr>
      <vt:lpstr>Arial</vt:lpstr>
      <vt:lpstr>Calibri</vt:lpstr>
      <vt:lpstr>Wingdings</vt:lpstr>
      <vt:lpstr>Times New Roman</vt:lpstr>
      <vt:lpstr>Univers 47 CondensedLight</vt:lpstr>
      <vt:lpstr>Lucida Sans Unicode</vt:lpstr>
      <vt:lpstr>Trebuchet MS</vt:lpstr>
      <vt:lpstr>1_Office Theme</vt:lpstr>
      <vt:lpstr>Microsoft ClipArt Gallery</vt:lpstr>
      <vt:lpstr>ITU Workshop on “Quality of Service and  Quality of Experience of Multimedia Services in Emerging Networks”  (Istanbul, Turkey, 9-11 February 2015)</vt:lpstr>
      <vt:lpstr>PowerPoint-Präsentation</vt:lpstr>
      <vt:lpstr>ITU-T work on Mobile QoS </vt:lpstr>
      <vt:lpstr>PowerPoint-Präsentation</vt:lpstr>
      <vt:lpstr>QoS Layers in Mobile</vt:lpstr>
      <vt:lpstr>QoS aspects of Mobile </vt:lpstr>
      <vt:lpstr>Layered Mobile QoS (1)</vt:lpstr>
      <vt:lpstr>Layered Mobile QoS (2)</vt:lpstr>
      <vt:lpstr>Layered Mobile QoS (3)</vt:lpstr>
      <vt:lpstr>Layered Mobile QoS (4)</vt:lpstr>
      <vt:lpstr>Layered Mobile QoS (5)</vt:lpstr>
      <vt:lpstr>Layered Mobile QoS (6)</vt:lpstr>
      <vt:lpstr>Layered Mobile QoS (7)</vt:lpstr>
      <vt:lpstr>Layered Mobile QoS (8)</vt:lpstr>
      <vt:lpstr>Layered Mobile QoS (9)</vt:lpstr>
      <vt:lpstr>PowerPoint-Präsentation</vt:lpstr>
      <vt:lpstr>Test Scenarios</vt:lpstr>
      <vt:lpstr>Considerations on trigger points</vt:lpstr>
      <vt:lpstr>Considerations on trigger points</vt:lpstr>
      <vt:lpstr>PowerPoint-Präsentation</vt:lpstr>
      <vt:lpstr>Telephony Measurements in the Network (1)</vt:lpstr>
      <vt:lpstr>Telephony Measurements in the Network (2)</vt:lpstr>
      <vt:lpstr>Telephony Measurements in the Network (3)</vt:lpstr>
      <vt:lpstr>Telephony Measurements in the Network (4)</vt:lpstr>
      <vt:lpstr>Hot Topic: POLQA™ - Rec. P.863  (1)</vt:lpstr>
      <vt:lpstr>POLQA™ - Rec. P.863  (2)</vt:lpstr>
      <vt:lpstr>POLQA™ - Rec. P.863  (5)</vt:lpstr>
      <vt:lpstr>PowerPoint-Präsentation</vt:lpstr>
      <vt:lpstr>PowerPoint-Präsentation</vt:lpstr>
      <vt:lpstr>PowerPoint-Präsentation</vt:lpstr>
      <vt:lpstr>Confidence Intervalls for Different Sample Sizes (1)</vt:lpstr>
      <vt:lpstr>Confidence Intervalls for Different Sample Sizes (2)</vt:lpstr>
      <vt:lpstr>Confidence Intervalls for Different Sample Sizes (3)</vt:lpstr>
      <vt:lpstr>Confidence Intervalls for Different Sample Sizes (4)</vt:lpstr>
      <vt:lpstr>Reporting of results (1)  </vt:lpstr>
      <vt:lpstr>Reporting of results (2) </vt:lpstr>
      <vt:lpstr>PowerPoint-Präsentation</vt:lpstr>
      <vt:lpstr>KPIs based on Network Counters</vt:lpstr>
      <vt:lpstr>KPIs from Users' Perspective = KQIs</vt:lpstr>
      <vt:lpstr>KPIs versus KQIs</vt:lpstr>
      <vt:lpstr>Any questions ?</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Workshop on Mobile QoS</dc:title>
  <dc:creator>Pomy</dc:creator>
  <cp:lastModifiedBy>Joachim Pomy</cp:lastModifiedBy>
  <cp:revision>301</cp:revision>
  <cp:lastPrinted>2001-11-25T13:41:09Z</cp:lastPrinted>
  <dcterms:created xsi:type="dcterms:W3CDTF">2007-09-19T08:27:50Z</dcterms:created>
  <dcterms:modified xsi:type="dcterms:W3CDTF">2015-02-08T10:10:44Z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0x010100EAC45D5F8CBDA447B025C7A836AB5999</vt:lpwstr>
  </property>
</Properties>
</file>