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3" r:id="rId3"/>
    <p:sldId id="310" r:id="rId4"/>
    <p:sldId id="308" r:id="rId5"/>
    <p:sldId id="307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3" r:id="rId18"/>
    <p:sldId id="324" r:id="rId19"/>
    <p:sldId id="322" r:id="rId20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3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1200" dirty="0" smtClean="0"/>
              <a:t>* PERCENTAGE OF PWD</a:t>
            </a:r>
            <a:endParaRPr lang="tr-TR" sz="1200" dirty="0"/>
          </a:p>
        </c:rich>
      </c:tx>
      <c:layout>
        <c:manualLayout>
          <c:xMode val="edge"/>
          <c:yMode val="edge"/>
          <c:x val="0.40376510773540625"/>
          <c:y val="3.717082401623702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Prevalence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High-Income Countries</c:v>
                </c:pt>
                <c:pt idx="1">
                  <c:v>Middle-Income Countries</c:v>
                </c:pt>
                <c:pt idx="2">
                  <c:v>Low-Income Countries</c:v>
                </c:pt>
                <c:pt idx="3">
                  <c:v>WORLD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0.12</c:v>
                </c:pt>
                <c:pt idx="1">
                  <c:v>0.17</c:v>
                </c:pt>
                <c:pt idx="2">
                  <c:v>0.15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4120528"/>
        <c:axId val="294120920"/>
        <c:axId val="0"/>
      </c:bar3DChart>
      <c:catAx>
        <c:axId val="29412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4120920"/>
        <c:crosses val="autoZero"/>
        <c:auto val="1"/>
        <c:lblAlgn val="ctr"/>
        <c:lblOffset val="100"/>
        <c:noMultiLvlLbl val="0"/>
      </c:catAx>
      <c:valAx>
        <c:axId val="294120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412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57024-7772-4356-83CE-D60636348687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C9E50D1C-1F18-4C80-BD84-13FDDCEFAB3F}">
      <dgm:prSet phldrT="[Metin]" custT="1"/>
      <dgm:spPr/>
      <dgm:t>
        <a:bodyPr/>
        <a:lstStyle/>
        <a:p>
          <a:r>
            <a:rPr lang="en-US" sz="1600" b="1" dirty="0" smtClean="0">
              <a:solidFill>
                <a:srgbClr val="0070C0"/>
              </a:solidFill>
            </a:rPr>
            <a:t>Target value of Fault repair time for other people ≤90</a:t>
          </a:r>
          <a:r>
            <a:rPr lang="tr-TR" sz="1600" b="1" dirty="0" smtClean="0">
              <a:solidFill>
                <a:srgbClr val="0070C0"/>
              </a:solidFill>
            </a:rPr>
            <a:t> </a:t>
          </a:r>
          <a:r>
            <a:rPr lang="en-US" sz="1600" b="1" dirty="0" smtClean="0">
              <a:solidFill>
                <a:srgbClr val="0070C0"/>
              </a:solidFill>
            </a:rPr>
            <a:t>hours</a:t>
          </a:r>
          <a:endParaRPr lang="tr-TR" sz="1600" b="1" dirty="0" smtClean="0">
            <a:solidFill>
              <a:srgbClr val="0070C0"/>
            </a:solidFill>
          </a:endParaRPr>
        </a:p>
        <a:p>
          <a:r>
            <a:rPr lang="en-US" sz="1600" b="1" dirty="0" smtClean="0">
              <a:solidFill>
                <a:srgbClr val="0070C0"/>
              </a:solidFill>
            </a:rPr>
            <a:t>BUT </a:t>
          </a:r>
          <a:endParaRPr lang="tr-TR" sz="1600" b="1" dirty="0" smtClean="0">
            <a:solidFill>
              <a:srgbClr val="0070C0"/>
            </a:solidFill>
          </a:endParaRPr>
        </a:p>
        <a:p>
          <a:r>
            <a:rPr lang="en-US" sz="1600" b="1" dirty="0" smtClean="0">
              <a:solidFill>
                <a:srgbClr val="0070C0"/>
              </a:solidFill>
            </a:rPr>
            <a:t>48 hours for the </a:t>
          </a:r>
          <a:r>
            <a:rPr lang="en-US" sz="1600" b="1" dirty="0" err="1" smtClean="0">
              <a:solidFill>
                <a:srgbClr val="0070C0"/>
              </a:solidFill>
            </a:rPr>
            <a:t>pe</a:t>
          </a:r>
          <a:r>
            <a:rPr lang="tr-TR" sz="1600" b="1" dirty="0" err="1" smtClean="0">
              <a:solidFill>
                <a:srgbClr val="0070C0"/>
              </a:solidFill>
            </a:rPr>
            <a:t>rsons</a:t>
          </a:r>
          <a:r>
            <a:rPr lang="en-US" sz="1600" b="1" dirty="0" smtClean="0">
              <a:solidFill>
                <a:srgbClr val="0070C0"/>
              </a:solidFill>
            </a:rPr>
            <a:t> with disabilities. </a:t>
          </a:r>
          <a:endParaRPr lang="tr-TR" sz="1600" b="1" dirty="0">
            <a:solidFill>
              <a:srgbClr val="0070C0"/>
            </a:solidFill>
          </a:endParaRPr>
        </a:p>
      </dgm:t>
    </dgm:pt>
    <dgm:pt modelId="{8FC572DA-55B1-4805-A3AD-E35BDE5BE622}" type="parTrans" cxnId="{31653D8F-CFF4-4688-9A00-3197F2981F72}">
      <dgm:prSet/>
      <dgm:spPr/>
      <dgm:t>
        <a:bodyPr/>
        <a:lstStyle/>
        <a:p>
          <a:endParaRPr lang="tr-TR" sz="1600"/>
        </a:p>
      </dgm:t>
    </dgm:pt>
    <dgm:pt modelId="{D13A021C-34AC-4FC6-B4F6-355DBB241CDF}" type="sibTrans" cxnId="{31653D8F-CFF4-4688-9A00-3197F2981F72}">
      <dgm:prSet/>
      <dgm:spPr/>
      <dgm:t>
        <a:bodyPr/>
        <a:lstStyle/>
        <a:p>
          <a:endParaRPr lang="tr-TR" sz="1600"/>
        </a:p>
      </dgm:t>
    </dgm:pt>
    <dgm:pt modelId="{813191F9-DDE3-414E-9E54-ECB29BDF6F07}">
      <dgm:prSet phldrT="[Metin]" custT="1"/>
      <dgm:spPr/>
      <dgm:t>
        <a:bodyPr/>
        <a:lstStyle/>
        <a:p>
          <a:r>
            <a:rPr lang="en-US" sz="1600" b="1" dirty="0" smtClean="0">
              <a:solidFill>
                <a:srgbClr val="0070C0"/>
              </a:solidFill>
            </a:rPr>
            <a:t>Telecommunication services  are much more important for the people with disabilities since </a:t>
          </a:r>
          <a:r>
            <a:rPr lang="tr-TR" sz="1600" b="1" dirty="0" smtClean="0">
              <a:solidFill>
                <a:srgbClr val="0070C0"/>
              </a:solidFill>
            </a:rPr>
            <a:t>it</a:t>
          </a:r>
          <a:r>
            <a:rPr lang="en-US" sz="1600" b="1" dirty="0" smtClean="0">
              <a:solidFill>
                <a:srgbClr val="0070C0"/>
              </a:solidFill>
            </a:rPr>
            <a:t> may be the only way of communication  for them</a:t>
          </a:r>
          <a:endParaRPr lang="tr-TR" sz="1600" b="1" dirty="0">
            <a:solidFill>
              <a:srgbClr val="0070C0"/>
            </a:solidFill>
          </a:endParaRPr>
        </a:p>
      </dgm:t>
    </dgm:pt>
    <dgm:pt modelId="{30ECA804-4F86-4D50-96F0-2A1ADD846DA4}" type="parTrans" cxnId="{6AFE755D-D3B4-4447-9268-6BA1C2C8A979}">
      <dgm:prSet/>
      <dgm:spPr/>
      <dgm:t>
        <a:bodyPr/>
        <a:lstStyle/>
        <a:p>
          <a:endParaRPr lang="tr-TR" sz="1600"/>
        </a:p>
      </dgm:t>
    </dgm:pt>
    <dgm:pt modelId="{9CCCC7B9-8D8D-4757-97CE-5F5AC9A95F9A}" type="sibTrans" cxnId="{6AFE755D-D3B4-4447-9268-6BA1C2C8A979}">
      <dgm:prSet/>
      <dgm:spPr/>
      <dgm:t>
        <a:bodyPr/>
        <a:lstStyle/>
        <a:p>
          <a:endParaRPr lang="tr-TR" sz="1600"/>
        </a:p>
      </dgm:t>
    </dgm:pt>
    <dgm:pt modelId="{DE1FD61E-1C57-4481-AFB4-94CE836D8771}">
      <dgm:prSet phldrT="[Metin]" custT="1"/>
      <dgm:spPr/>
      <dgm:t>
        <a:bodyPr/>
        <a:lstStyle/>
        <a:p>
          <a:r>
            <a:rPr lang="en-US" sz="1600" b="1" dirty="0" smtClean="0">
              <a:solidFill>
                <a:srgbClr val="0070C0"/>
              </a:solidFill>
            </a:rPr>
            <a:t>Thus, we may accept that solving </a:t>
          </a:r>
          <a:endParaRPr lang="tr-TR" sz="1600" b="1" dirty="0" smtClean="0">
            <a:solidFill>
              <a:srgbClr val="0070C0"/>
            </a:solidFill>
          </a:endParaRPr>
        </a:p>
        <a:p>
          <a:r>
            <a:rPr lang="en-US" sz="1600" b="1" dirty="0" smtClean="0">
              <a:solidFill>
                <a:srgbClr val="C00000"/>
              </a:solidFill>
            </a:rPr>
            <a:t>the problems of the </a:t>
          </a:r>
          <a:r>
            <a:rPr lang="en-US" sz="1600" b="1" dirty="0" err="1" smtClean="0">
              <a:solidFill>
                <a:srgbClr val="C00000"/>
              </a:solidFill>
            </a:rPr>
            <a:t>pe</a:t>
          </a:r>
          <a:r>
            <a:rPr lang="tr-TR" sz="1600" b="1" dirty="0" err="1" smtClean="0">
              <a:solidFill>
                <a:srgbClr val="C00000"/>
              </a:solidFill>
            </a:rPr>
            <a:t>rsons</a:t>
          </a:r>
          <a:r>
            <a:rPr lang="tr-TR" sz="1600" b="1" dirty="0" smtClean="0">
              <a:solidFill>
                <a:srgbClr val="C00000"/>
              </a:solidFill>
            </a:rPr>
            <a:t> </a:t>
          </a:r>
          <a:r>
            <a:rPr lang="en-US" sz="1600" b="1" dirty="0" smtClean="0">
              <a:solidFill>
                <a:srgbClr val="C00000"/>
              </a:solidFill>
            </a:rPr>
            <a:t>with disabilities =  emergency calls</a:t>
          </a:r>
          <a:endParaRPr lang="tr-TR" sz="1600" b="1" dirty="0">
            <a:solidFill>
              <a:srgbClr val="C00000"/>
            </a:solidFill>
          </a:endParaRPr>
        </a:p>
      </dgm:t>
    </dgm:pt>
    <dgm:pt modelId="{FE26C991-C608-4A32-BB69-AFFB72560E78}" type="parTrans" cxnId="{6FC2948B-83A8-4E2A-AC89-4E9CDFCD3989}">
      <dgm:prSet/>
      <dgm:spPr/>
      <dgm:t>
        <a:bodyPr/>
        <a:lstStyle/>
        <a:p>
          <a:endParaRPr lang="tr-TR" sz="1600"/>
        </a:p>
      </dgm:t>
    </dgm:pt>
    <dgm:pt modelId="{B113B90B-AFA3-48D9-A423-250121789976}" type="sibTrans" cxnId="{6FC2948B-83A8-4E2A-AC89-4E9CDFCD3989}">
      <dgm:prSet/>
      <dgm:spPr/>
      <dgm:t>
        <a:bodyPr/>
        <a:lstStyle/>
        <a:p>
          <a:endParaRPr lang="tr-TR" sz="1600"/>
        </a:p>
      </dgm:t>
    </dgm:pt>
    <dgm:pt modelId="{7FB6DA69-0A98-46F4-A5C9-CAF8947E32BF}" type="pres">
      <dgm:prSet presAssocID="{A0057024-7772-4356-83CE-D606363486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08FAFD-F6FF-43CD-AB05-07DC710CFF73}" type="pres">
      <dgm:prSet presAssocID="{C9E50D1C-1F18-4C80-BD84-13FDDCEFAB3F}" presName="composite" presStyleCnt="0"/>
      <dgm:spPr/>
    </dgm:pt>
    <dgm:pt modelId="{2F2A69B8-2B0F-421A-96D9-B6B920839AD2}" type="pres">
      <dgm:prSet presAssocID="{C9E50D1C-1F18-4C80-BD84-13FDDCEFAB3F}" presName="rect1" presStyleLbl="trAlignAcc1" presStyleIdx="0" presStyleCnt="3" custScaleX="122258" custLinFactY="100000" custLinFactNeighborX="16061" custLinFactNeighborY="1365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0C5A3D-92B1-440D-B437-9C9A5E2E5104}" type="pres">
      <dgm:prSet presAssocID="{C9E50D1C-1F18-4C80-BD84-13FDDCEFAB3F}" presName="rect2" presStyleLbl="fgImgPlace1" presStyleIdx="0" presStyleCnt="3" custScaleX="147684" custLinFactY="100000" custLinFactNeighborY="1369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326CC1-D71C-4A44-87A2-79DC34AD1D96}" type="pres">
      <dgm:prSet presAssocID="{D13A021C-34AC-4FC6-B4F6-355DBB241CDF}" presName="sibTrans" presStyleCnt="0"/>
      <dgm:spPr/>
    </dgm:pt>
    <dgm:pt modelId="{254B3B13-2676-4DF3-A5AB-F9CC8F88DF7F}" type="pres">
      <dgm:prSet presAssocID="{813191F9-DDE3-414E-9E54-ECB29BDF6F07}" presName="composite" presStyleCnt="0"/>
      <dgm:spPr/>
    </dgm:pt>
    <dgm:pt modelId="{E76152F9-5AB9-4219-A910-84536BFF6FC1}" type="pres">
      <dgm:prSet presAssocID="{813191F9-DDE3-414E-9E54-ECB29BDF6F07}" presName="rect1" presStyleLbl="trAlignAcc1" presStyleIdx="1" presStyleCnt="3" custScaleX="122258" custLinFactY="-28578" custLinFactNeighborX="160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29F13-22D7-4D04-9357-F0C62C1D857C}" type="pres">
      <dgm:prSet presAssocID="{813191F9-DDE3-414E-9E54-ECB29BDF6F07}" presName="rect2" presStyleLbl="fgImgPlace1" presStyleIdx="1" presStyleCnt="3" custScaleX="147684" custLinFactY="-10976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1B9D7E6-8624-4BD8-A886-91DB142A0DF5}" type="pres">
      <dgm:prSet presAssocID="{9CCCC7B9-8D8D-4757-97CE-5F5AC9A95F9A}" presName="sibTrans" presStyleCnt="0"/>
      <dgm:spPr/>
    </dgm:pt>
    <dgm:pt modelId="{6892489F-AD16-45D0-B773-2482989A9B62}" type="pres">
      <dgm:prSet presAssocID="{DE1FD61E-1C57-4481-AFB4-94CE836D8771}" presName="composite" presStyleCnt="0"/>
      <dgm:spPr/>
    </dgm:pt>
    <dgm:pt modelId="{E4CE6F3E-80CB-4043-AE76-34B3E5EC35F9}" type="pres">
      <dgm:prSet presAssocID="{DE1FD61E-1C57-4481-AFB4-94CE836D8771}" presName="rect1" presStyleLbl="trAlignAcc1" presStyleIdx="2" presStyleCnt="3" custScaleX="122258" custLinFactY="-33430" custLinFactNeighborX="160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0465AB-8807-45AF-A6D5-DE14DC82CE6A}" type="pres">
      <dgm:prSet presAssocID="{DE1FD61E-1C57-4481-AFB4-94CE836D8771}" presName="rect2" presStyleLbl="fgImgPlace1" presStyleIdx="2" presStyleCnt="3" custScaleX="147684" custLinFactY="-156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02CA34B-F762-4FB4-B984-9FD3BF022197}" type="presOf" srcId="{C9E50D1C-1F18-4C80-BD84-13FDDCEFAB3F}" destId="{2F2A69B8-2B0F-421A-96D9-B6B920839AD2}" srcOrd="0" destOrd="0" presId="urn:microsoft.com/office/officeart/2008/layout/PictureStrips"/>
    <dgm:cxn modelId="{2B80E229-DE75-42F0-A004-FC61464DD2C3}" type="presOf" srcId="{A0057024-7772-4356-83CE-D60636348687}" destId="{7FB6DA69-0A98-46F4-A5C9-CAF8947E32BF}" srcOrd="0" destOrd="0" presId="urn:microsoft.com/office/officeart/2008/layout/PictureStrips"/>
    <dgm:cxn modelId="{7D3EA6FA-AFE0-44CF-98F1-A7EEB4F79CD0}" type="presOf" srcId="{DE1FD61E-1C57-4481-AFB4-94CE836D8771}" destId="{E4CE6F3E-80CB-4043-AE76-34B3E5EC35F9}" srcOrd="0" destOrd="0" presId="urn:microsoft.com/office/officeart/2008/layout/PictureStrips"/>
    <dgm:cxn modelId="{6AFE755D-D3B4-4447-9268-6BA1C2C8A979}" srcId="{A0057024-7772-4356-83CE-D60636348687}" destId="{813191F9-DDE3-414E-9E54-ECB29BDF6F07}" srcOrd="1" destOrd="0" parTransId="{30ECA804-4F86-4D50-96F0-2A1ADD846DA4}" sibTransId="{9CCCC7B9-8D8D-4757-97CE-5F5AC9A95F9A}"/>
    <dgm:cxn modelId="{6FC2948B-83A8-4E2A-AC89-4E9CDFCD3989}" srcId="{A0057024-7772-4356-83CE-D60636348687}" destId="{DE1FD61E-1C57-4481-AFB4-94CE836D8771}" srcOrd="2" destOrd="0" parTransId="{FE26C991-C608-4A32-BB69-AFFB72560E78}" sibTransId="{B113B90B-AFA3-48D9-A423-250121789976}"/>
    <dgm:cxn modelId="{31653D8F-CFF4-4688-9A00-3197F2981F72}" srcId="{A0057024-7772-4356-83CE-D60636348687}" destId="{C9E50D1C-1F18-4C80-BD84-13FDDCEFAB3F}" srcOrd="0" destOrd="0" parTransId="{8FC572DA-55B1-4805-A3AD-E35BDE5BE622}" sibTransId="{D13A021C-34AC-4FC6-B4F6-355DBB241CDF}"/>
    <dgm:cxn modelId="{C036416B-0323-48B6-85DD-FE609188E00E}" type="presOf" srcId="{813191F9-DDE3-414E-9E54-ECB29BDF6F07}" destId="{E76152F9-5AB9-4219-A910-84536BFF6FC1}" srcOrd="0" destOrd="0" presId="urn:microsoft.com/office/officeart/2008/layout/PictureStrips"/>
    <dgm:cxn modelId="{00A05340-F983-4DD5-BBFB-F3CE44D2B757}" type="presParOf" srcId="{7FB6DA69-0A98-46F4-A5C9-CAF8947E32BF}" destId="{C608FAFD-F6FF-43CD-AB05-07DC710CFF73}" srcOrd="0" destOrd="0" presId="urn:microsoft.com/office/officeart/2008/layout/PictureStrips"/>
    <dgm:cxn modelId="{DEF1329C-17DD-4078-B459-8C750FE6DCB6}" type="presParOf" srcId="{C608FAFD-F6FF-43CD-AB05-07DC710CFF73}" destId="{2F2A69B8-2B0F-421A-96D9-B6B920839AD2}" srcOrd="0" destOrd="0" presId="urn:microsoft.com/office/officeart/2008/layout/PictureStrips"/>
    <dgm:cxn modelId="{F79CDCBD-B586-4552-A0A7-520F3EA51F5F}" type="presParOf" srcId="{C608FAFD-F6FF-43CD-AB05-07DC710CFF73}" destId="{5E0C5A3D-92B1-440D-B437-9C9A5E2E5104}" srcOrd="1" destOrd="0" presId="urn:microsoft.com/office/officeart/2008/layout/PictureStrips"/>
    <dgm:cxn modelId="{E903FC58-1B29-4BFC-8E72-2110A1F140FC}" type="presParOf" srcId="{7FB6DA69-0A98-46F4-A5C9-CAF8947E32BF}" destId="{FE326CC1-D71C-4A44-87A2-79DC34AD1D96}" srcOrd="1" destOrd="0" presId="urn:microsoft.com/office/officeart/2008/layout/PictureStrips"/>
    <dgm:cxn modelId="{6FA1B18B-7A63-44C8-85B8-9CE2D07E57EE}" type="presParOf" srcId="{7FB6DA69-0A98-46F4-A5C9-CAF8947E32BF}" destId="{254B3B13-2676-4DF3-A5AB-F9CC8F88DF7F}" srcOrd="2" destOrd="0" presId="urn:microsoft.com/office/officeart/2008/layout/PictureStrips"/>
    <dgm:cxn modelId="{3DAD64AA-0C95-4D92-8F2A-87FF04510316}" type="presParOf" srcId="{254B3B13-2676-4DF3-A5AB-F9CC8F88DF7F}" destId="{E76152F9-5AB9-4219-A910-84536BFF6FC1}" srcOrd="0" destOrd="0" presId="urn:microsoft.com/office/officeart/2008/layout/PictureStrips"/>
    <dgm:cxn modelId="{686FCB43-AAE8-4252-8D1F-9F8974B34166}" type="presParOf" srcId="{254B3B13-2676-4DF3-A5AB-F9CC8F88DF7F}" destId="{81729F13-22D7-4D04-9357-F0C62C1D857C}" srcOrd="1" destOrd="0" presId="urn:microsoft.com/office/officeart/2008/layout/PictureStrips"/>
    <dgm:cxn modelId="{B82371BF-A7A6-469C-8B94-BC374547DA1C}" type="presParOf" srcId="{7FB6DA69-0A98-46F4-A5C9-CAF8947E32BF}" destId="{A1B9D7E6-8624-4BD8-A886-91DB142A0DF5}" srcOrd="3" destOrd="0" presId="urn:microsoft.com/office/officeart/2008/layout/PictureStrips"/>
    <dgm:cxn modelId="{B28B0B93-10BC-47AE-828D-A7BF53B76F05}" type="presParOf" srcId="{7FB6DA69-0A98-46F4-A5C9-CAF8947E32BF}" destId="{6892489F-AD16-45D0-B773-2482989A9B62}" srcOrd="4" destOrd="0" presId="urn:microsoft.com/office/officeart/2008/layout/PictureStrips"/>
    <dgm:cxn modelId="{6DAB7645-872E-4F83-8CE9-6D910F9959B1}" type="presParOf" srcId="{6892489F-AD16-45D0-B773-2482989A9B62}" destId="{E4CE6F3E-80CB-4043-AE76-34B3E5EC35F9}" srcOrd="0" destOrd="0" presId="urn:microsoft.com/office/officeart/2008/layout/PictureStrips"/>
    <dgm:cxn modelId="{AB0D8D1B-546F-4BDC-9918-8A6170CA5E87}" type="presParOf" srcId="{6892489F-AD16-45D0-B773-2482989A9B62}" destId="{9D0465AB-8807-45AF-A6D5-DE14DC82CE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09/02/2015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09/02/2015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hqlibdoc.who.int/publications/2011/9789240685215_eng.pdf?ua=1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Workshop on “Quality of Service and </a:t>
            </a:r>
            <a:br>
              <a:rPr lang="en-US" sz="2800" dirty="0" smtClean="0"/>
            </a:br>
            <a:r>
              <a:rPr lang="en-US" sz="2800" dirty="0" smtClean="0"/>
              <a:t>Quality of Experience of Multimedia Services in Emerging Networks” </a:t>
            </a:r>
            <a:br>
              <a:rPr lang="en-US" sz="2800" dirty="0" smtClean="0"/>
            </a:br>
            <a:r>
              <a:rPr lang="en-US" sz="2400" i="1" dirty="0" smtClean="0"/>
              <a:t>(Istanbul, Turkey, 9-11 February 2015)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549860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solidFill>
                  <a:schemeClr val="tx2"/>
                </a:solidFill>
              </a:rPr>
              <a:t>QUAL</a:t>
            </a:r>
            <a:r>
              <a:rPr lang="tr-TR" sz="12800" b="1" dirty="0" smtClean="0">
                <a:solidFill>
                  <a:schemeClr val="tx2"/>
                </a:solidFill>
              </a:rPr>
              <a:t>I</a:t>
            </a:r>
            <a:r>
              <a:rPr lang="en-US" sz="12800" b="1" dirty="0" smtClean="0">
                <a:solidFill>
                  <a:schemeClr val="tx2"/>
                </a:solidFill>
              </a:rPr>
              <a:t>TY PARAMETERS of </a:t>
            </a:r>
            <a:r>
              <a:rPr lang="en-US" sz="12800" b="1" u="sng" dirty="0" smtClean="0">
                <a:solidFill>
                  <a:schemeClr val="tx2"/>
                </a:solidFill>
              </a:rPr>
              <a:t>FIXED TELEPHONE </a:t>
            </a:r>
            <a:r>
              <a:rPr lang="en-US" sz="12800" b="1" dirty="0" smtClean="0">
                <a:solidFill>
                  <a:schemeClr val="tx2"/>
                </a:solidFill>
              </a:rPr>
              <a:t>SERVICES </a:t>
            </a:r>
            <a:r>
              <a:rPr lang="tr-TR" sz="12800" b="1" dirty="0">
                <a:solidFill>
                  <a:schemeClr val="tx2"/>
                </a:solidFill>
              </a:rPr>
              <a:t>i</a:t>
            </a:r>
            <a:r>
              <a:rPr lang="en-US" sz="12800" b="1" dirty="0" smtClean="0">
                <a:solidFill>
                  <a:schemeClr val="tx2"/>
                </a:solidFill>
              </a:rPr>
              <a:t>n TURKEY</a:t>
            </a:r>
            <a:r>
              <a:rPr lang="tr-TR" sz="12800" b="1" dirty="0" smtClean="0">
                <a:solidFill>
                  <a:schemeClr val="tx2"/>
                </a:solidFill>
              </a:rPr>
              <a:t> </a:t>
            </a:r>
            <a:r>
              <a:rPr lang="en-US" sz="12800" b="1" dirty="0" smtClean="0">
                <a:solidFill>
                  <a:schemeClr val="tx2"/>
                </a:solidFill>
              </a:rPr>
              <a:t>and</a:t>
            </a:r>
            <a:r>
              <a:rPr lang="tr-TR" sz="12800" b="1" dirty="0" smtClean="0">
                <a:solidFill>
                  <a:schemeClr val="tx2"/>
                </a:solidFill>
              </a:rPr>
              <a:t> BENCHMARK STUDIES </a:t>
            </a:r>
            <a:endParaRPr lang="en-US" sz="16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endParaRPr lang="tr-TR" sz="11200" b="1" dirty="0" smtClean="0"/>
          </a:p>
          <a:p>
            <a:pPr marL="0" indent="0" algn="ctr">
              <a:buNone/>
            </a:pPr>
            <a:r>
              <a:rPr lang="en-US" sz="11200" b="1" dirty="0" smtClean="0"/>
              <a:t>Mustafa ALANOĞLU,</a:t>
            </a:r>
          </a:p>
          <a:p>
            <a:pPr marL="0" indent="0" algn="ctr">
              <a:buNone/>
            </a:pPr>
            <a:r>
              <a:rPr lang="en-US" sz="11200" b="1" dirty="0" smtClean="0"/>
              <a:t>Senior Expert, </a:t>
            </a:r>
            <a:r>
              <a:rPr lang="en-US" sz="11200" b="1" dirty="0" err="1" smtClean="0"/>
              <a:t>Türk</a:t>
            </a:r>
            <a:r>
              <a:rPr lang="en-US" sz="11200" b="1" dirty="0" smtClean="0"/>
              <a:t> Telekom  </a:t>
            </a:r>
          </a:p>
          <a:p>
            <a:pPr marL="0" indent="0" algn="ctr">
              <a:buNone/>
            </a:pPr>
            <a:r>
              <a:rPr lang="en-US" sz="11200" b="1" dirty="0" smtClean="0"/>
              <a:t>mustafa.alanoglu@turktelekom.com.tr</a:t>
            </a:r>
            <a:endParaRPr lang="en-US" sz="14400" b="1" i="1" dirty="0" smtClean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Int’l; %6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Nat’l ; %4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1197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/>
              <a:t>Unsuccessful Call Rat</a:t>
            </a:r>
            <a:r>
              <a:rPr lang="tr-TR" sz="2400" dirty="0" smtClean="0"/>
              <a:t>i</a:t>
            </a:r>
            <a:r>
              <a:rPr lang="en-US" sz="2400" dirty="0" smtClean="0"/>
              <a:t>o</a:t>
            </a:r>
            <a:r>
              <a:rPr lang="tr-TR" sz="2400" dirty="0" smtClean="0"/>
              <a:t> </a:t>
            </a:r>
            <a:r>
              <a:rPr lang="en-US" sz="2400" dirty="0" smtClean="0"/>
              <a:t>– Benchmark of Target Values</a:t>
            </a:r>
            <a:r>
              <a:rPr lang="tr-TR" sz="2400" dirty="0" smtClean="0"/>
              <a:t>*</a:t>
            </a:r>
            <a:r>
              <a:rPr lang="en-US" sz="2400" dirty="0" smtClean="0"/>
              <a:t> 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Int’l; %2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Nat’l ; %1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Int’l; %2,5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Nat’l ; %1,5</a:t>
              </a:r>
              <a:endParaRPr lang="en-US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Metin kutusu 24"/>
          <p:cNvSpPr txBox="1"/>
          <p:nvPr/>
        </p:nvSpPr>
        <p:spPr>
          <a:xfrm>
            <a:off x="1815717" y="6596390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5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816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CALL SET UP TIME</a:t>
            </a:r>
            <a:r>
              <a:rPr lang="tr-TR" sz="24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≤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3 / 7 Second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21716" y="1912315"/>
            <a:ext cx="4045406" cy="2639741"/>
            <a:chOff x="321716" y="1912315"/>
            <a:chExt cx="4045406" cy="2639741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321716" y="1912315"/>
              <a:ext cx="1491042" cy="1491042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erbest Form 9"/>
            <p:cNvSpPr/>
            <p:nvPr/>
          </p:nvSpPr>
          <p:spPr>
            <a:xfrm>
              <a:off x="564444" y="3061014"/>
              <a:ext cx="1491042" cy="1491042"/>
            </a:xfrm>
            <a:custGeom>
              <a:avLst/>
              <a:gdLst>
                <a:gd name="connsiteX0" fmla="*/ 0 w 1491042"/>
                <a:gd name="connsiteY0" fmla="*/ 149104 h 1491042"/>
                <a:gd name="connsiteX1" fmla="*/ 149104 w 1491042"/>
                <a:gd name="connsiteY1" fmla="*/ 0 h 1491042"/>
                <a:gd name="connsiteX2" fmla="*/ 1341938 w 1491042"/>
                <a:gd name="connsiteY2" fmla="*/ 0 h 1491042"/>
                <a:gd name="connsiteX3" fmla="*/ 1491042 w 1491042"/>
                <a:gd name="connsiteY3" fmla="*/ 149104 h 1491042"/>
                <a:gd name="connsiteX4" fmla="*/ 1491042 w 1491042"/>
                <a:gd name="connsiteY4" fmla="*/ 1341938 h 1491042"/>
                <a:gd name="connsiteX5" fmla="*/ 1341938 w 1491042"/>
                <a:gd name="connsiteY5" fmla="*/ 1491042 h 1491042"/>
                <a:gd name="connsiteX6" fmla="*/ 149104 w 1491042"/>
                <a:gd name="connsiteY6" fmla="*/ 1491042 h 1491042"/>
                <a:gd name="connsiteX7" fmla="*/ 0 w 1491042"/>
                <a:gd name="connsiteY7" fmla="*/ 1341938 h 1491042"/>
                <a:gd name="connsiteX8" fmla="*/ 0 w 1491042"/>
                <a:gd name="connsiteY8" fmla="*/ 149104 h 149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042" h="1491042">
                  <a:moveTo>
                    <a:pt x="0" y="149104"/>
                  </a:moveTo>
                  <a:cubicBezTo>
                    <a:pt x="0" y="66756"/>
                    <a:pt x="66756" y="0"/>
                    <a:pt x="149104" y="0"/>
                  </a:cubicBezTo>
                  <a:lnTo>
                    <a:pt x="1341938" y="0"/>
                  </a:lnTo>
                  <a:cubicBezTo>
                    <a:pt x="1424286" y="0"/>
                    <a:pt x="1491042" y="66756"/>
                    <a:pt x="1491042" y="149104"/>
                  </a:cubicBezTo>
                  <a:lnTo>
                    <a:pt x="1491042" y="1341938"/>
                  </a:lnTo>
                  <a:cubicBezTo>
                    <a:pt x="1491042" y="1424286"/>
                    <a:pt x="1424286" y="1491042"/>
                    <a:pt x="1341938" y="1491042"/>
                  </a:cubicBezTo>
                  <a:lnTo>
                    <a:pt x="149104" y="1491042"/>
                  </a:lnTo>
                  <a:cubicBezTo>
                    <a:pt x="66756" y="1491042"/>
                    <a:pt x="0" y="1424286"/>
                    <a:pt x="0" y="1341938"/>
                  </a:cubicBezTo>
                  <a:lnTo>
                    <a:pt x="0" y="14910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011" tIns="97011" rIns="97011" bIns="970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Starts when the address information required for setting up a call is received by </a:t>
              </a:r>
              <a:r>
                <a:rPr lang="en-US" sz="1400" dirty="0" smtClean="0"/>
                <a:t>calling</a:t>
              </a:r>
              <a:r>
                <a:rPr lang="en-US" sz="1400" kern="1200" dirty="0" smtClean="0"/>
                <a:t> network</a:t>
              </a:r>
              <a:endParaRPr lang="en-US" sz="1400" kern="1200" dirty="0"/>
            </a:p>
          </p:txBody>
        </p:sp>
        <p:sp>
          <p:nvSpPr>
            <p:cNvPr id="12" name="Yuvarlatılmış Dikdörtgen 11"/>
            <p:cNvSpPr/>
            <p:nvPr/>
          </p:nvSpPr>
          <p:spPr>
            <a:xfrm>
              <a:off x="2633352" y="1912315"/>
              <a:ext cx="1491042" cy="1491042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rbest Form 12"/>
            <p:cNvSpPr/>
            <p:nvPr/>
          </p:nvSpPr>
          <p:spPr>
            <a:xfrm>
              <a:off x="2876080" y="3061014"/>
              <a:ext cx="1491042" cy="1491042"/>
            </a:xfrm>
            <a:custGeom>
              <a:avLst/>
              <a:gdLst>
                <a:gd name="connsiteX0" fmla="*/ 0 w 1491042"/>
                <a:gd name="connsiteY0" fmla="*/ 149104 h 1491042"/>
                <a:gd name="connsiteX1" fmla="*/ 149104 w 1491042"/>
                <a:gd name="connsiteY1" fmla="*/ 0 h 1491042"/>
                <a:gd name="connsiteX2" fmla="*/ 1341938 w 1491042"/>
                <a:gd name="connsiteY2" fmla="*/ 0 h 1491042"/>
                <a:gd name="connsiteX3" fmla="*/ 1491042 w 1491042"/>
                <a:gd name="connsiteY3" fmla="*/ 149104 h 1491042"/>
                <a:gd name="connsiteX4" fmla="*/ 1491042 w 1491042"/>
                <a:gd name="connsiteY4" fmla="*/ 1341938 h 1491042"/>
                <a:gd name="connsiteX5" fmla="*/ 1341938 w 1491042"/>
                <a:gd name="connsiteY5" fmla="*/ 1491042 h 1491042"/>
                <a:gd name="connsiteX6" fmla="*/ 149104 w 1491042"/>
                <a:gd name="connsiteY6" fmla="*/ 1491042 h 1491042"/>
                <a:gd name="connsiteX7" fmla="*/ 0 w 1491042"/>
                <a:gd name="connsiteY7" fmla="*/ 1341938 h 1491042"/>
                <a:gd name="connsiteX8" fmla="*/ 0 w 1491042"/>
                <a:gd name="connsiteY8" fmla="*/ 149104 h 149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042" h="1491042">
                  <a:moveTo>
                    <a:pt x="0" y="149104"/>
                  </a:moveTo>
                  <a:cubicBezTo>
                    <a:pt x="0" y="66756"/>
                    <a:pt x="66756" y="0"/>
                    <a:pt x="149104" y="0"/>
                  </a:cubicBezTo>
                  <a:lnTo>
                    <a:pt x="1341938" y="0"/>
                  </a:lnTo>
                  <a:cubicBezTo>
                    <a:pt x="1424286" y="0"/>
                    <a:pt x="1491042" y="66756"/>
                    <a:pt x="1491042" y="149104"/>
                  </a:cubicBezTo>
                  <a:lnTo>
                    <a:pt x="1491042" y="1341938"/>
                  </a:lnTo>
                  <a:cubicBezTo>
                    <a:pt x="1491042" y="1424286"/>
                    <a:pt x="1424286" y="1491042"/>
                    <a:pt x="1341938" y="1491042"/>
                  </a:cubicBezTo>
                  <a:lnTo>
                    <a:pt x="149104" y="1491042"/>
                  </a:lnTo>
                  <a:cubicBezTo>
                    <a:pt x="66756" y="1491042"/>
                    <a:pt x="0" y="1424286"/>
                    <a:pt x="0" y="1341938"/>
                  </a:cubicBezTo>
                  <a:lnTo>
                    <a:pt x="0" y="14910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011" tIns="97011" rIns="97011" bIns="970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Finish</a:t>
              </a:r>
              <a:r>
                <a:rPr lang="tr-TR" sz="1400" kern="1200" dirty="0" smtClean="0"/>
                <a:t>es </a:t>
              </a:r>
              <a:r>
                <a:rPr lang="en-US" sz="1400" kern="1200" dirty="0" smtClean="0"/>
                <a:t>when </a:t>
              </a:r>
              <a:endParaRPr lang="tr-TR" sz="14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0000"/>
                  </a:solidFill>
                </a:rPr>
                <a:t>busy tone or </a:t>
              </a:r>
              <a:endParaRPr lang="tr-TR" sz="1400" b="1" kern="1200" dirty="0" smtClean="0">
                <a:solidFill>
                  <a:srgbClr val="FF00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0000"/>
                  </a:solidFill>
                </a:rPr>
                <a:t>ringing tone or </a:t>
              </a:r>
              <a:endParaRPr lang="tr-TR" sz="1400" b="1" kern="1200" dirty="0" smtClean="0">
                <a:solidFill>
                  <a:srgbClr val="FF00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FF0000"/>
                  </a:solidFill>
                </a:rPr>
                <a:t>answer signal </a:t>
              </a:r>
              <a:endParaRPr lang="tr-TR" sz="1400" b="1" kern="1200" dirty="0" smtClean="0">
                <a:solidFill>
                  <a:srgbClr val="FF00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is received by the calling party</a:t>
              </a:r>
              <a:endParaRPr lang="en-US" sz="1400" kern="1200" dirty="0"/>
            </a:p>
          </p:txBody>
        </p:sp>
      </p:grpSp>
      <p:pic>
        <p:nvPicPr>
          <p:cNvPr id="8194" name="Resim 1" descr="http://flylib.com/books/2/464/1/html/2/images/1587052091/graphics/08fig0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07" y="1821564"/>
            <a:ext cx="4358462" cy="258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şağı Bükülü Ok 7"/>
          <p:cNvSpPr/>
          <p:nvPr/>
        </p:nvSpPr>
        <p:spPr>
          <a:xfrm>
            <a:off x="939238" y="1479492"/>
            <a:ext cx="2772000" cy="360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Int’l; 5 sec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Nat’l ; 3 sec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1197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/>
              <a:t>Call Set Up Time – Benchmark of Target Values</a:t>
            </a:r>
            <a:r>
              <a:rPr lang="tr-TR" sz="2400" dirty="0" smtClean="0"/>
              <a:t>*</a:t>
            </a:r>
            <a:r>
              <a:rPr lang="en-US" sz="2400" dirty="0" smtClean="0"/>
              <a:t> 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Int’l; 9 sec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Nat’l ; 2 sec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Int’l; 7 sec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Nat’l; 3 sec</a:t>
              </a:r>
              <a:endParaRPr lang="en-US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Metin kutusu 24"/>
          <p:cNvSpPr txBox="1"/>
          <p:nvPr/>
        </p:nvSpPr>
        <p:spPr>
          <a:xfrm>
            <a:off x="1815717" y="6564858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5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816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PROPORTION OF AVAILABLE PUBLIC PAY PHONES </a:t>
            </a:r>
            <a:r>
              <a:rPr lang="en-US" sz="2000" dirty="0" smtClean="0">
                <a:solidFill>
                  <a:srgbClr val="C00000"/>
                </a:solidFill>
              </a:rPr>
              <a:t>≥ %95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90025" y="1385823"/>
            <a:ext cx="2950075" cy="1545993"/>
            <a:chOff x="2724360" y="1342456"/>
            <a:chExt cx="3211620" cy="1467773"/>
          </a:xfrm>
        </p:grpSpPr>
        <p:sp>
          <p:nvSpPr>
            <p:cNvPr id="6" name="Eksi 5"/>
            <p:cNvSpPr/>
            <p:nvPr/>
          </p:nvSpPr>
          <p:spPr>
            <a:xfrm>
              <a:off x="2842260" y="2032679"/>
              <a:ext cx="3093720" cy="163919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3148357" y="1342456"/>
              <a:ext cx="2475095" cy="61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Available Public Pay Phones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3148357" y="2196599"/>
              <a:ext cx="2644140" cy="61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Total  number of pay phones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Eşittir 8"/>
            <p:cNvSpPr/>
            <p:nvPr/>
          </p:nvSpPr>
          <p:spPr>
            <a:xfrm>
              <a:off x="2724360" y="1840320"/>
              <a:ext cx="468840" cy="481578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204958" y="3433654"/>
            <a:ext cx="863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Available means that;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Public pay phones can be used at any time (from 00:00 to 23:59)</a:t>
            </a:r>
          </a:p>
          <a:p>
            <a:endParaRPr lang="en-US" dirty="0" smtClean="0"/>
          </a:p>
          <a:p>
            <a:r>
              <a:rPr lang="en-US" i="1" dirty="0" smtClean="0"/>
              <a:t>Example; If a public pay phone </a:t>
            </a:r>
            <a:endParaRPr lang="tr-TR" i="1" dirty="0" smtClean="0"/>
          </a:p>
          <a:p>
            <a:endParaRPr lang="tr-TR" i="1" dirty="0"/>
          </a:p>
          <a:p>
            <a:r>
              <a:rPr lang="en-US" i="1" dirty="0" smtClean="0"/>
              <a:t>has a failure at 23:59</a:t>
            </a:r>
            <a:endParaRPr lang="tr-TR" i="1" dirty="0" smtClean="0"/>
          </a:p>
          <a:p>
            <a:endParaRPr lang="tr-TR" i="1" dirty="0"/>
          </a:p>
          <a:p>
            <a:r>
              <a:rPr lang="en-US" i="1" dirty="0" smtClean="0"/>
              <a:t>then it is repaired at 00:01 (just </a:t>
            </a:r>
            <a:r>
              <a:rPr lang="tr-TR" i="1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 minutes </a:t>
            </a:r>
            <a:r>
              <a:rPr lang="en-US" i="1" dirty="0" smtClean="0"/>
              <a:t>later)</a:t>
            </a:r>
            <a:endParaRPr lang="tr-TR" i="1" dirty="0" smtClean="0"/>
          </a:p>
        </p:txBody>
      </p:sp>
      <p:pic>
        <p:nvPicPr>
          <p:cNvPr id="9220" name="Picture 4" descr="http://www.sivasmemleket.com/wp-content/uploads/2014/02/ankes%C3%B6rl%C3%BC-telefon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04" y="1223791"/>
            <a:ext cx="4679611" cy="26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369269" y="5045488"/>
            <a:ext cx="2774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this public pay phone should be accepted as not working for </a:t>
            </a:r>
            <a:r>
              <a:rPr lang="tr-TR" i="1" dirty="0" smtClean="0">
                <a:solidFill>
                  <a:srgbClr val="FF0000"/>
                </a:solidFill>
              </a:rPr>
              <a:t>2 </a:t>
            </a:r>
            <a:r>
              <a:rPr lang="en-US" i="1" dirty="0" smtClean="0">
                <a:solidFill>
                  <a:srgbClr val="FF0000"/>
                </a:solidFill>
              </a:rPr>
              <a:t>days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ağ Ayraç 2"/>
          <p:cNvSpPr/>
          <p:nvPr/>
        </p:nvSpPr>
        <p:spPr>
          <a:xfrm>
            <a:off x="5241559" y="5156370"/>
            <a:ext cx="928850" cy="7015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% 96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% 92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4748"/>
            <a:ext cx="9111382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/>
              <a:t>Proportion Of Available Public Pay Phones– Benchmark of Target Values* </a:t>
            </a: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% 96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% 93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N/A</a:t>
            </a:r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% 95</a:t>
              </a:r>
              <a:endParaRPr lang="en-US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Metin kutusu 24"/>
          <p:cNvSpPr txBox="1"/>
          <p:nvPr/>
        </p:nvSpPr>
        <p:spPr>
          <a:xfrm>
            <a:off x="1815717" y="6549092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26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816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BILL COMPLAINTS RATIO </a:t>
            </a:r>
            <a:r>
              <a:rPr lang="en-US" sz="2000" dirty="0" smtClean="0">
                <a:solidFill>
                  <a:srgbClr val="C00000"/>
                </a:solidFill>
              </a:rPr>
              <a:t>≤ %1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3389923" y="2801056"/>
            <a:ext cx="2950075" cy="888007"/>
            <a:chOff x="2724360" y="1704166"/>
            <a:chExt cx="3211620" cy="843080"/>
          </a:xfrm>
        </p:grpSpPr>
        <p:sp>
          <p:nvSpPr>
            <p:cNvPr id="6" name="Eksi 5"/>
            <p:cNvSpPr/>
            <p:nvPr/>
          </p:nvSpPr>
          <p:spPr>
            <a:xfrm>
              <a:off x="2842260" y="2032679"/>
              <a:ext cx="3093720" cy="163919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3148357" y="1704166"/>
              <a:ext cx="2475095" cy="61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All bill complaints</a:t>
              </a:r>
            </a:p>
            <a:p>
              <a:pPr algn="ct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3148357" y="2196599"/>
              <a:ext cx="2644140" cy="35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Total  number bills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Eşittir 8"/>
            <p:cNvSpPr/>
            <p:nvPr/>
          </p:nvSpPr>
          <p:spPr>
            <a:xfrm>
              <a:off x="2724360" y="1840320"/>
              <a:ext cx="468840" cy="481578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erbest Form 11"/>
          <p:cNvSpPr/>
          <p:nvPr/>
        </p:nvSpPr>
        <p:spPr>
          <a:xfrm>
            <a:off x="3498222" y="991059"/>
            <a:ext cx="2021350" cy="1100956"/>
          </a:xfrm>
          <a:custGeom>
            <a:avLst/>
            <a:gdLst>
              <a:gd name="connsiteX0" fmla="*/ 0 w 2021350"/>
              <a:gd name="connsiteY0" fmla="*/ 183496 h 1100956"/>
              <a:gd name="connsiteX1" fmla="*/ 183496 w 2021350"/>
              <a:gd name="connsiteY1" fmla="*/ 0 h 1100956"/>
              <a:gd name="connsiteX2" fmla="*/ 1837854 w 2021350"/>
              <a:gd name="connsiteY2" fmla="*/ 0 h 1100956"/>
              <a:gd name="connsiteX3" fmla="*/ 2021350 w 2021350"/>
              <a:gd name="connsiteY3" fmla="*/ 183496 h 1100956"/>
              <a:gd name="connsiteX4" fmla="*/ 2021350 w 2021350"/>
              <a:gd name="connsiteY4" fmla="*/ 917460 h 1100956"/>
              <a:gd name="connsiteX5" fmla="*/ 1837854 w 2021350"/>
              <a:gd name="connsiteY5" fmla="*/ 1100956 h 1100956"/>
              <a:gd name="connsiteX6" fmla="*/ 183496 w 2021350"/>
              <a:gd name="connsiteY6" fmla="*/ 1100956 h 1100956"/>
              <a:gd name="connsiteX7" fmla="*/ 0 w 2021350"/>
              <a:gd name="connsiteY7" fmla="*/ 917460 h 1100956"/>
              <a:gd name="connsiteX8" fmla="*/ 0 w 2021350"/>
              <a:gd name="connsiteY8" fmla="*/ 183496 h 110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350" h="1100956">
                <a:moveTo>
                  <a:pt x="0" y="183496"/>
                </a:moveTo>
                <a:cubicBezTo>
                  <a:pt x="0" y="82154"/>
                  <a:pt x="82154" y="0"/>
                  <a:pt x="183496" y="0"/>
                </a:cubicBezTo>
                <a:lnTo>
                  <a:pt x="1837854" y="0"/>
                </a:lnTo>
                <a:cubicBezTo>
                  <a:pt x="1939196" y="0"/>
                  <a:pt x="2021350" y="82154"/>
                  <a:pt x="2021350" y="183496"/>
                </a:cubicBezTo>
                <a:lnTo>
                  <a:pt x="2021350" y="917460"/>
                </a:lnTo>
                <a:cubicBezTo>
                  <a:pt x="2021350" y="1018802"/>
                  <a:pt x="1939196" y="1100956"/>
                  <a:pt x="1837854" y="1100956"/>
                </a:cubicBezTo>
                <a:lnTo>
                  <a:pt x="183496" y="1100956"/>
                </a:lnTo>
                <a:cubicBezTo>
                  <a:pt x="82154" y="1100956"/>
                  <a:pt x="0" y="1018802"/>
                  <a:pt x="0" y="917460"/>
                </a:cubicBezTo>
                <a:lnTo>
                  <a:pt x="0" y="183496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704" tIns="84224" rIns="114704" bIns="842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Regardless of the validity of the complaint (all billing complaints )</a:t>
            </a:r>
            <a:endParaRPr lang="en-US" sz="1600" kern="1200" dirty="0"/>
          </a:p>
        </p:txBody>
      </p:sp>
      <p:sp>
        <p:nvSpPr>
          <p:cNvPr id="13" name="Serbest Form 12"/>
          <p:cNvSpPr/>
          <p:nvPr/>
        </p:nvSpPr>
        <p:spPr>
          <a:xfrm>
            <a:off x="320040" y="2450682"/>
            <a:ext cx="2021350" cy="1100956"/>
          </a:xfrm>
          <a:custGeom>
            <a:avLst/>
            <a:gdLst>
              <a:gd name="connsiteX0" fmla="*/ 0 w 2021350"/>
              <a:gd name="connsiteY0" fmla="*/ 183496 h 1100956"/>
              <a:gd name="connsiteX1" fmla="*/ 183496 w 2021350"/>
              <a:gd name="connsiteY1" fmla="*/ 0 h 1100956"/>
              <a:gd name="connsiteX2" fmla="*/ 1837854 w 2021350"/>
              <a:gd name="connsiteY2" fmla="*/ 0 h 1100956"/>
              <a:gd name="connsiteX3" fmla="*/ 2021350 w 2021350"/>
              <a:gd name="connsiteY3" fmla="*/ 183496 h 1100956"/>
              <a:gd name="connsiteX4" fmla="*/ 2021350 w 2021350"/>
              <a:gd name="connsiteY4" fmla="*/ 917460 h 1100956"/>
              <a:gd name="connsiteX5" fmla="*/ 1837854 w 2021350"/>
              <a:gd name="connsiteY5" fmla="*/ 1100956 h 1100956"/>
              <a:gd name="connsiteX6" fmla="*/ 183496 w 2021350"/>
              <a:gd name="connsiteY6" fmla="*/ 1100956 h 1100956"/>
              <a:gd name="connsiteX7" fmla="*/ 0 w 2021350"/>
              <a:gd name="connsiteY7" fmla="*/ 917460 h 1100956"/>
              <a:gd name="connsiteX8" fmla="*/ 0 w 2021350"/>
              <a:gd name="connsiteY8" fmla="*/ 183496 h 110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350" h="1100956">
                <a:moveTo>
                  <a:pt x="0" y="183496"/>
                </a:moveTo>
                <a:cubicBezTo>
                  <a:pt x="0" y="82154"/>
                  <a:pt x="82154" y="0"/>
                  <a:pt x="183496" y="0"/>
                </a:cubicBezTo>
                <a:lnTo>
                  <a:pt x="1837854" y="0"/>
                </a:lnTo>
                <a:cubicBezTo>
                  <a:pt x="1939196" y="0"/>
                  <a:pt x="2021350" y="82154"/>
                  <a:pt x="2021350" y="183496"/>
                </a:cubicBezTo>
                <a:lnTo>
                  <a:pt x="2021350" y="917460"/>
                </a:lnTo>
                <a:cubicBezTo>
                  <a:pt x="2021350" y="1018802"/>
                  <a:pt x="1939196" y="1100956"/>
                  <a:pt x="1837854" y="1100956"/>
                </a:cubicBezTo>
                <a:lnTo>
                  <a:pt x="183496" y="1100956"/>
                </a:lnTo>
                <a:cubicBezTo>
                  <a:pt x="82154" y="1100956"/>
                  <a:pt x="0" y="1018802"/>
                  <a:pt x="0" y="917460"/>
                </a:cubicBezTo>
                <a:lnTo>
                  <a:pt x="0" y="183496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704" tIns="84224" rIns="114704" bIns="842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Regardless of the dates of calls or any other occurrences</a:t>
            </a:r>
            <a:endParaRPr lang="en-US" sz="1600" kern="1200" dirty="0"/>
          </a:p>
        </p:txBody>
      </p:sp>
      <p:sp>
        <p:nvSpPr>
          <p:cNvPr id="14" name="Serbest Form 13"/>
          <p:cNvSpPr/>
          <p:nvPr/>
        </p:nvSpPr>
        <p:spPr>
          <a:xfrm>
            <a:off x="6778773" y="2450682"/>
            <a:ext cx="2021350" cy="1100956"/>
          </a:xfrm>
          <a:custGeom>
            <a:avLst/>
            <a:gdLst>
              <a:gd name="connsiteX0" fmla="*/ 0 w 2021350"/>
              <a:gd name="connsiteY0" fmla="*/ 183496 h 1100956"/>
              <a:gd name="connsiteX1" fmla="*/ 183496 w 2021350"/>
              <a:gd name="connsiteY1" fmla="*/ 0 h 1100956"/>
              <a:gd name="connsiteX2" fmla="*/ 1837854 w 2021350"/>
              <a:gd name="connsiteY2" fmla="*/ 0 h 1100956"/>
              <a:gd name="connsiteX3" fmla="*/ 2021350 w 2021350"/>
              <a:gd name="connsiteY3" fmla="*/ 183496 h 1100956"/>
              <a:gd name="connsiteX4" fmla="*/ 2021350 w 2021350"/>
              <a:gd name="connsiteY4" fmla="*/ 917460 h 1100956"/>
              <a:gd name="connsiteX5" fmla="*/ 1837854 w 2021350"/>
              <a:gd name="connsiteY5" fmla="*/ 1100956 h 1100956"/>
              <a:gd name="connsiteX6" fmla="*/ 183496 w 2021350"/>
              <a:gd name="connsiteY6" fmla="*/ 1100956 h 1100956"/>
              <a:gd name="connsiteX7" fmla="*/ 0 w 2021350"/>
              <a:gd name="connsiteY7" fmla="*/ 917460 h 1100956"/>
              <a:gd name="connsiteX8" fmla="*/ 0 w 2021350"/>
              <a:gd name="connsiteY8" fmla="*/ 183496 h 110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350" h="1100956">
                <a:moveTo>
                  <a:pt x="0" y="183496"/>
                </a:moveTo>
                <a:cubicBezTo>
                  <a:pt x="0" y="82154"/>
                  <a:pt x="82154" y="0"/>
                  <a:pt x="183496" y="0"/>
                </a:cubicBezTo>
                <a:lnTo>
                  <a:pt x="1837854" y="0"/>
                </a:lnTo>
                <a:cubicBezTo>
                  <a:pt x="1939196" y="0"/>
                  <a:pt x="2021350" y="82154"/>
                  <a:pt x="2021350" y="183496"/>
                </a:cubicBezTo>
                <a:lnTo>
                  <a:pt x="2021350" y="917460"/>
                </a:lnTo>
                <a:cubicBezTo>
                  <a:pt x="2021350" y="1018802"/>
                  <a:pt x="1939196" y="1100956"/>
                  <a:pt x="1837854" y="1100956"/>
                </a:cubicBezTo>
                <a:lnTo>
                  <a:pt x="183496" y="1100956"/>
                </a:lnTo>
                <a:cubicBezTo>
                  <a:pt x="82154" y="1100956"/>
                  <a:pt x="0" y="1018802"/>
                  <a:pt x="0" y="917460"/>
                </a:cubicBezTo>
                <a:lnTo>
                  <a:pt x="0" y="183496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704" tIns="84224" rIns="114704" bIns="8422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Bill inquiries and failure notifications are excluded</a:t>
            </a:r>
            <a:endParaRPr lang="en-US" sz="1600" kern="1200" dirty="0"/>
          </a:p>
        </p:txBody>
      </p:sp>
      <p:pic>
        <p:nvPicPr>
          <p:cNvPr id="12290" name="Picture 2" descr="http://2.bp.blogspot.com/-YjWXdq5ZjZk/Uvt_WB9pXtI/AAAAAAAAIcM/mNzZtbkBPt0/s1600/fatura-karika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22" y="4374933"/>
            <a:ext cx="2334700" cy="12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/>
              <a:t>For just billing mistakes,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/>
              <a:t>% 0,04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119765"/>
            <a:ext cx="86664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/>
              <a:t>Bill Complaints Ratio– Benchmark of Target Values* </a:t>
            </a: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Disputable bills; %2,7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Billing Faults, %0,5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0,2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0,5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% 1</a:t>
              </a:r>
              <a:endParaRPr lang="en-US" b="1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Metin kutusu 24"/>
          <p:cNvSpPr txBox="1"/>
          <p:nvPr/>
        </p:nvSpPr>
        <p:spPr>
          <a:xfrm>
            <a:off x="1815717" y="6596390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119765"/>
            <a:ext cx="86664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>
                <a:cs typeface="Times New Roman"/>
              </a:rPr>
              <a:t>DO WE NEED ANY ADDITIONAL PARAMETER?</a:t>
            </a:r>
            <a:endParaRPr lang="en-US" sz="1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90500" y="2952453"/>
            <a:ext cx="4349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C00000"/>
                </a:solidFill>
              </a:rPr>
              <a:t>Is it enough </a:t>
            </a:r>
            <a:r>
              <a:rPr lang="en-US" sz="2000" dirty="0" smtClean="0">
                <a:solidFill>
                  <a:srgbClr val="C00000"/>
                </a:solidFill>
              </a:rPr>
              <a:t>to only discount the prices of tariffs for </a:t>
            </a:r>
            <a:r>
              <a:rPr lang="en-US" sz="2000" b="1" dirty="0" smtClean="0">
                <a:solidFill>
                  <a:srgbClr val="C00000"/>
                </a:solidFill>
              </a:rPr>
              <a:t>persons with disabilities (</a:t>
            </a:r>
            <a:r>
              <a:rPr lang="en-US" sz="2000" b="1" dirty="0" err="1" smtClean="0">
                <a:solidFill>
                  <a:srgbClr val="C00000"/>
                </a:solidFill>
              </a:rPr>
              <a:t>pwd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en-US" sz="2000" dirty="0" smtClean="0">
                <a:solidFill>
                  <a:srgbClr val="C00000"/>
                </a:solidFill>
              </a:rPr>
              <a:t>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28345" y="109462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Around 15 per cent of the world's population, or estimated 1 billion people, live with disabilities. </a:t>
            </a: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tx2"/>
                </a:solidFill>
              </a:rPr>
              <a:t>They are the world's largest minority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0500" y="4303032"/>
            <a:ext cx="4349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What about Quality of Service?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Grafik 2"/>
          <p:cNvGraphicFramePr/>
          <p:nvPr>
            <p:extLst>
              <p:ext uri="{D42A27DB-BD31-4B8C-83A1-F6EECF244321}">
                <p14:modId xmlns:p14="http://schemas.microsoft.com/office/powerpoint/2010/main" val="811214977"/>
              </p:ext>
            </p:extLst>
          </p:nvPr>
        </p:nvGraphicFramePr>
        <p:xfrm>
          <a:off x="4950372" y="2207173"/>
          <a:ext cx="3906608" cy="375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970706" y="6211669"/>
            <a:ext cx="6653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*http://whqlibdoc.who.int/publications/2011/9789240685215_eng.pdf?ua=1</a:t>
            </a: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537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" grpId="0"/>
      <p:bldP spid="10" grpId="0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19871033"/>
              </p:ext>
            </p:extLst>
          </p:nvPr>
        </p:nvGraphicFramePr>
        <p:xfrm>
          <a:off x="0" y="1087835"/>
          <a:ext cx="8384628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" y="119765"/>
            <a:ext cx="86664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 smtClean="0"/>
              <a:t>FAULT REPAIR TIME FOR PERSONS WITH DISABILITES</a:t>
            </a:r>
            <a:endParaRPr lang="en-US" sz="1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80593" y="6148548"/>
            <a:ext cx="518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THAT MUST BE A RECOMMENDATION / STANDARD, OR NOT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cake-pie.com/wp-content/uploads/2012/07/disability-symbols-300x3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0" y="2932385"/>
            <a:ext cx="1121465" cy="11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89081" y="4243032"/>
            <a:ext cx="1422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The persons with disabilities at least the ratio of %40  (it is needed to be certified)</a:t>
            </a:r>
          </a:p>
          <a:p>
            <a:pPr algn="ctr"/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itseurope.org/2013/logos/Logos%20ITS%20Sponsors/ICTA_Turke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4667013"/>
            <a:ext cx="141922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16386" name="Resim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635000"/>
            <a:ext cx="2336801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722313" y="315617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COMMENTS &amp; Questions?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05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QUAL</a:t>
            </a:r>
            <a:r>
              <a:rPr lang="tr-TR" sz="2400" dirty="0" smtClean="0"/>
              <a:t>I</a:t>
            </a:r>
            <a:r>
              <a:rPr lang="en-US" sz="2400" dirty="0" smtClean="0"/>
              <a:t>TY </a:t>
            </a:r>
            <a:r>
              <a:rPr lang="tr-TR" sz="2400" dirty="0" smtClean="0"/>
              <a:t>PARAMETERS OF </a:t>
            </a:r>
            <a:r>
              <a:rPr lang="en-US" sz="2400" dirty="0" smtClean="0"/>
              <a:t>FIXED </a:t>
            </a:r>
            <a:r>
              <a:rPr lang="en-US" sz="2400" dirty="0"/>
              <a:t>TELEPHONE </a:t>
            </a:r>
            <a:r>
              <a:rPr lang="en-US" sz="2400" dirty="0" smtClean="0"/>
              <a:t>SERVICES</a:t>
            </a:r>
            <a:endParaRPr lang="en-US" sz="2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892780"/>
              </p:ext>
            </p:extLst>
          </p:nvPr>
        </p:nvGraphicFramePr>
        <p:xfrm>
          <a:off x="174170" y="927084"/>
          <a:ext cx="8817430" cy="50116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02330"/>
                <a:gridCol w="4648200"/>
                <a:gridCol w="977900"/>
                <a:gridCol w="889000"/>
              </a:tblGrid>
              <a:tr h="41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Service Quality Criterion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Related Measure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Measured Value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Target Value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Supply Time for the initial connection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The times by which the fastest 95% requests are completed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Day/s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 6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Faults Rate Per Access Line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Ratio of valid fault reports over total number of subscriber lines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%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2,2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Faults Repair Time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The time by which the fastest 95% of valid faults on access lines are repaired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Hour/</a:t>
                      </a:r>
                      <a:r>
                        <a:rPr lang="tr-TR" sz="1400" noProof="0" dirty="0" smtClean="0">
                          <a:effectLst/>
                        </a:rPr>
                        <a:t>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 90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Faults Repair Time for persons with disabilities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The time by which the fastest 95% of valid faults on access lines are repaired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Hour/</a:t>
                      </a:r>
                      <a:r>
                        <a:rPr lang="tr-TR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48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Unsuccessful Call Ratio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Unsuccessful call ratio in national calls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%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1</a:t>
                      </a:r>
                      <a:r>
                        <a:rPr lang="tr-TR" sz="1400" noProof="0" dirty="0" smtClean="0">
                          <a:effectLst/>
                        </a:rPr>
                        <a:t>,5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Unsuccessful call ratio in international calls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%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2</a:t>
                      </a:r>
                      <a:r>
                        <a:rPr lang="tr-TR" sz="1400" noProof="0" dirty="0" smtClean="0">
                          <a:effectLst/>
                        </a:rPr>
                        <a:t>,5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Call Set Up Time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The mean value in seconds for national call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Sec</a:t>
                      </a:r>
                      <a:r>
                        <a:rPr lang="tr-TR" sz="1400" noProof="0" dirty="0" smtClean="0">
                          <a:effectLst/>
                        </a:rPr>
                        <a:t>/s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3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The mean value in seconds for international calls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Sec</a:t>
                      </a:r>
                      <a:r>
                        <a:rPr lang="tr-TR" sz="1400" noProof="0" dirty="0" smtClean="0">
                          <a:effectLst/>
                        </a:rPr>
                        <a:t>/s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7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Proportion of Available</a:t>
                      </a:r>
                      <a:r>
                        <a:rPr lang="en-US" sz="1400" b="1" baseline="0" noProof="0" dirty="0" smtClean="0">
                          <a:effectLst/>
                        </a:rPr>
                        <a:t> </a:t>
                      </a:r>
                      <a:r>
                        <a:rPr lang="en-US" sz="1400" b="1" noProof="0" dirty="0" smtClean="0">
                          <a:effectLst/>
                        </a:rPr>
                        <a:t>Public Pay phones 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Proportion of available</a:t>
                      </a:r>
                      <a:r>
                        <a:rPr lang="en-US" sz="1400" b="0" baseline="0" noProof="0" dirty="0" smtClean="0">
                          <a:effectLst/>
                        </a:rPr>
                        <a:t> </a:t>
                      </a:r>
                      <a:r>
                        <a:rPr lang="en-US" sz="1400" b="0" noProof="0" dirty="0" smtClean="0">
                          <a:effectLst/>
                        </a:rPr>
                        <a:t> public</a:t>
                      </a:r>
                      <a:r>
                        <a:rPr lang="en-US" sz="1400" b="0" baseline="0" noProof="0" dirty="0" smtClean="0">
                          <a:effectLst/>
                        </a:rPr>
                        <a:t> </a:t>
                      </a:r>
                      <a:r>
                        <a:rPr lang="en-US" sz="1400" b="0" noProof="0" dirty="0" smtClean="0">
                          <a:effectLst/>
                        </a:rPr>
                        <a:t>pay phones to all public</a:t>
                      </a:r>
                      <a:r>
                        <a:rPr lang="en-US" sz="1400" b="0" baseline="0" noProof="0" dirty="0" smtClean="0">
                          <a:effectLst/>
                        </a:rPr>
                        <a:t> pay phones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%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≥</a:t>
                      </a:r>
                      <a:r>
                        <a:rPr lang="tr-TR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95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</a:rPr>
                        <a:t>Bill Complaints Ratio</a:t>
                      </a:r>
                      <a:endParaRPr lang="en-US" sz="1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</a:rPr>
                        <a:t>Ratio of the bill complaints over the total number of bills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%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≤</a:t>
                      </a:r>
                      <a:r>
                        <a:rPr lang="tr-TR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1</a:t>
                      </a:r>
                      <a:endParaRPr lang="en-US" sz="14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9050" y="211455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2060"/>
                </a:solidFill>
              </a:rPr>
              <a:t>A new access line</a:t>
            </a:r>
          </a:p>
          <a:p>
            <a:pPr>
              <a:buClr>
                <a:srgbClr val="00B05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2060"/>
                </a:solidFill>
              </a:rPr>
              <a:t>Taken over by another customer</a:t>
            </a:r>
          </a:p>
          <a:p>
            <a:pPr>
              <a:buClr>
                <a:srgbClr val="00B05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2060"/>
                </a:solidFill>
              </a:rPr>
              <a:t>An additional access line</a:t>
            </a:r>
          </a:p>
          <a:p>
            <a:pPr>
              <a:buClr>
                <a:srgbClr val="00B05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2060"/>
                </a:solidFill>
              </a:rPr>
              <a:t>The renewal of the technology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85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SUPPLY TIME FOR THE INITIAL CONNECTION </a:t>
            </a:r>
            <a:r>
              <a:rPr lang="en-US" sz="2000" dirty="0" smtClean="0">
                <a:solidFill>
                  <a:srgbClr val="C00000"/>
                </a:solidFill>
              </a:rPr>
              <a:t>≤ 6 Days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5" name="Eksi 4"/>
          <p:cNvSpPr/>
          <p:nvPr/>
        </p:nvSpPr>
        <p:spPr>
          <a:xfrm>
            <a:off x="7599628" y="1371365"/>
            <a:ext cx="1028700" cy="4373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2202706" y="4829788"/>
            <a:ext cx="459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Includes official holidays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Starts with beginning of sign of a contract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Each requested service separately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Artı 9"/>
          <p:cNvSpPr/>
          <p:nvPr/>
        </p:nvSpPr>
        <p:spPr>
          <a:xfrm>
            <a:off x="457200" y="1278832"/>
            <a:ext cx="838200" cy="874645"/>
          </a:xfrm>
          <a:prstGeom prst="mathPlu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749216" y="2042762"/>
            <a:ext cx="2476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Cancelled requests</a:t>
            </a:r>
          </a:p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The number of transfer requests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Agreement for some time in the future</a:t>
            </a:r>
          </a:p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Inadequate infrastructure</a:t>
            </a:r>
          </a:p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Transfer of subscription requests</a:t>
            </a:r>
            <a:endParaRPr lang="en-US" b="1" dirty="0"/>
          </a:p>
        </p:txBody>
      </p:sp>
      <p:sp>
        <p:nvSpPr>
          <p:cNvPr id="18" name="Aşağı Bükülü Ok 17"/>
          <p:cNvSpPr/>
          <p:nvPr/>
        </p:nvSpPr>
        <p:spPr>
          <a:xfrm>
            <a:off x="2897334" y="1217872"/>
            <a:ext cx="2772000" cy="360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1865094" y="1722682"/>
            <a:ext cx="4838500" cy="2696916"/>
            <a:chOff x="1865094" y="1722682"/>
            <a:chExt cx="4838500" cy="2696916"/>
          </a:xfrm>
        </p:grpSpPr>
        <p:sp>
          <p:nvSpPr>
            <p:cNvPr id="26" name="Yuvarlatılmış Dikdörtgen 25"/>
            <p:cNvSpPr/>
            <p:nvPr/>
          </p:nvSpPr>
          <p:spPr>
            <a:xfrm>
              <a:off x="1865094" y="1722682"/>
              <a:ext cx="1783358" cy="1685573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erbest Form 26"/>
            <p:cNvSpPr/>
            <p:nvPr/>
          </p:nvSpPr>
          <p:spPr>
            <a:xfrm>
              <a:off x="2155409" y="2734025"/>
              <a:ext cx="1783358" cy="1685573"/>
            </a:xfrm>
            <a:custGeom>
              <a:avLst/>
              <a:gdLst>
                <a:gd name="connsiteX0" fmla="*/ 0 w 1783358"/>
                <a:gd name="connsiteY0" fmla="*/ 168557 h 1685573"/>
                <a:gd name="connsiteX1" fmla="*/ 168557 w 1783358"/>
                <a:gd name="connsiteY1" fmla="*/ 0 h 1685573"/>
                <a:gd name="connsiteX2" fmla="*/ 1614801 w 1783358"/>
                <a:gd name="connsiteY2" fmla="*/ 0 h 1685573"/>
                <a:gd name="connsiteX3" fmla="*/ 1783358 w 1783358"/>
                <a:gd name="connsiteY3" fmla="*/ 168557 h 1685573"/>
                <a:gd name="connsiteX4" fmla="*/ 1783358 w 1783358"/>
                <a:gd name="connsiteY4" fmla="*/ 1517016 h 1685573"/>
                <a:gd name="connsiteX5" fmla="*/ 1614801 w 1783358"/>
                <a:gd name="connsiteY5" fmla="*/ 1685573 h 1685573"/>
                <a:gd name="connsiteX6" fmla="*/ 168557 w 1783358"/>
                <a:gd name="connsiteY6" fmla="*/ 1685573 h 1685573"/>
                <a:gd name="connsiteX7" fmla="*/ 0 w 1783358"/>
                <a:gd name="connsiteY7" fmla="*/ 1517016 h 1685573"/>
                <a:gd name="connsiteX8" fmla="*/ 0 w 1783358"/>
                <a:gd name="connsiteY8" fmla="*/ 168557 h 168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358" h="1685573">
                  <a:moveTo>
                    <a:pt x="0" y="168557"/>
                  </a:moveTo>
                  <a:cubicBezTo>
                    <a:pt x="0" y="75466"/>
                    <a:pt x="75466" y="0"/>
                    <a:pt x="168557" y="0"/>
                  </a:cubicBezTo>
                  <a:lnTo>
                    <a:pt x="1614801" y="0"/>
                  </a:lnTo>
                  <a:cubicBezTo>
                    <a:pt x="1707892" y="0"/>
                    <a:pt x="1783358" y="75466"/>
                    <a:pt x="1783358" y="168557"/>
                  </a:cubicBezTo>
                  <a:lnTo>
                    <a:pt x="1783358" y="1517016"/>
                  </a:lnTo>
                  <a:cubicBezTo>
                    <a:pt x="1783358" y="1610107"/>
                    <a:pt x="1707892" y="1685573"/>
                    <a:pt x="1614801" y="1685573"/>
                  </a:cubicBezTo>
                  <a:lnTo>
                    <a:pt x="168557" y="1685573"/>
                  </a:lnTo>
                  <a:cubicBezTo>
                    <a:pt x="75466" y="1685573"/>
                    <a:pt x="0" y="1610107"/>
                    <a:pt x="0" y="1517016"/>
                  </a:cubicBezTo>
                  <a:lnTo>
                    <a:pt x="0" y="168557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139" tIns="114139" rIns="114139" bIns="1141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The instant of a valid service order being received by a service provider  </a:t>
              </a:r>
              <a:endParaRPr lang="en-US" sz="1700" kern="1200" dirty="0"/>
            </a:p>
          </p:txBody>
        </p:sp>
        <p:sp>
          <p:nvSpPr>
            <p:cNvPr id="29" name="Yuvarlatılmış Dikdörtgen 28"/>
            <p:cNvSpPr/>
            <p:nvPr/>
          </p:nvSpPr>
          <p:spPr>
            <a:xfrm>
              <a:off x="4629922" y="1722682"/>
              <a:ext cx="1783358" cy="1685573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erbest Form 29"/>
            <p:cNvSpPr/>
            <p:nvPr/>
          </p:nvSpPr>
          <p:spPr>
            <a:xfrm>
              <a:off x="4920236" y="2734025"/>
              <a:ext cx="1783358" cy="1685573"/>
            </a:xfrm>
            <a:custGeom>
              <a:avLst/>
              <a:gdLst>
                <a:gd name="connsiteX0" fmla="*/ 0 w 1783358"/>
                <a:gd name="connsiteY0" fmla="*/ 168557 h 1685573"/>
                <a:gd name="connsiteX1" fmla="*/ 168557 w 1783358"/>
                <a:gd name="connsiteY1" fmla="*/ 0 h 1685573"/>
                <a:gd name="connsiteX2" fmla="*/ 1614801 w 1783358"/>
                <a:gd name="connsiteY2" fmla="*/ 0 h 1685573"/>
                <a:gd name="connsiteX3" fmla="*/ 1783358 w 1783358"/>
                <a:gd name="connsiteY3" fmla="*/ 168557 h 1685573"/>
                <a:gd name="connsiteX4" fmla="*/ 1783358 w 1783358"/>
                <a:gd name="connsiteY4" fmla="*/ 1517016 h 1685573"/>
                <a:gd name="connsiteX5" fmla="*/ 1614801 w 1783358"/>
                <a:gd name="connsiteY5" fmla="*/ 1685573 h 1685573"/>
                <a:gd name="connsiteX6" fmla="*/ 168557 w 1783358"/>
                <a:gd name="connsiteY6" fmla="*/ 1685573 h 1685573"/>
                <a:gd name="connsiteX7" fmla="*/ 0 w 1783358"/>
                <a:gd name="connsiteY7" fmla="*/ 1517016 h 1685573"/>
                <a:gd name="connsiteX8" fmla="*/ 0 w 1783358"/>
                <a:gd name="connsiteY8" fmla="*/ 168557 h 168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358" h="1685573">
                  <a:moveTo>
                    <a:pt x="0" y="168557"/>
                  </a:moveTo>
                  <a:cubicBezTo>
                    <a:pt x="0" y="75466"/>
                    <a:pt x="75466" y="0"/>
                    <a:pt x="168557" y="0"/>
                  </a:cubicBezTo>
                  <a:lnTo>
                    <a:pt x="1614801" y="0"/>
                  </a:lnTo>
                  <a:cubicBezTo>
                    <a:pt x="1707892" y="0"/>
                    <a:pt x="1783358" y="75466"/>
                    <a:pt x="1783358" y="168557"/>
                  </a:cubicBezTo>
                  <a:lnTo>
                    <a:pt x="1783358" y="1517016"/>
                  </a:lnTo>
                  <a:cubicBezTo>
                    <a:pt x="1783358" y="1610107"/>
                    <a:pt x="1707892" y="1685573"/>
                    <a:pt x="1614801" y="1685573"/>
                  </a:cubicBezTo>
                  <a:lnTo>
                    <a:pt x="168557" y="1685573"/>
                  </a:lnTo>
                  <a:cubicBezTo>
                    <a:pt x="75466" y="1685573"/>
                    <a:pt x="0" y="1610107"/>
                    <a:pt x="0" y="1517016"/>
                  </a:cubicBezTo>
                  <a:lnTo>
                    <a:pt x="0" y="168557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139" tIns="114139" rIns="114139" bIns="11413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/>
                <a:t>The instant a working service is made available </a:t>
              </a:r>
              <a:r>
                <a:rPr lang="en-US" sz="1700" b="1" dirty="0" smtClean="0"/>
                <a:t>to</a:t>
              </a:r>
              <a:r>
                <a:rPr lang="en-US" sz="1700" b="1" kern="1200" dirty="0" smtClean="0"/>
                <a:t> use</a:t>
              </a:r>
              <a:endParaRPr lang="en-US" sz="1700" kern="1200" dirty="0"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331076" y="1024759"/>
            <a:ext cx="134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(Included)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7545553" y="1091744"/>
            <a:ext cx="116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(Excluded)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5 Days, %95</a:t>
            </a:r>
            <a:endParaRPr lang="en-US" sz="1600" kern="1200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21 Days, %95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43 Days, %99</a:t>
            </a:r>
            <a:endParaRPr lang="en-US" sz="1600" kern="1200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30 Days, %95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70 Days, %99</a:t>
            </a:r>
            <a:endParaRPr lang="en-US" sz="1600" kern="1200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8" y="119765"/>
            <a:ext cx="879348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/>
              <a:t>Supply Time for the initial </a:t>
            </a:r>
            <a:r>
              <a:rPr lang="en-US" sz="2200" dirty="0" smtClean="0"/>
              <a:t>connection</a:t>
            </a:r>
            <a:r>
              <a:rPr lang="tr-TR" sz="2200" dirty="0" smtClean="0"/>
              <a:t> </a:t>
            </a:r>
            <a:r>
              <a:rPr lang="en-US" sz="2200" dirty="0" smtClean="0"/>
              <a:t>– </a:t>
            </a:r>
            <a:r>
              <a:rPr lang="en-US" sz="2200" dirty="0"/>
              <a:t>Benchmark of Target Values</a:t>
            </a:r>
            <a:r>
              <a:rPr lang="tr-TR" sz="2200" dirty="0" smtClean="0"/>
              <a:t>*</a:t>
            </a:r>
            <a:r>
              <a:rPr lang="en-US" sz="2200" dirty="0" smtClean="0"/>
              <a:t> </a:t>
            </a:r>
            <a:endParaRPr lang="en-US" sz="22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14 Days, %95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32 Days, %99</a:t>
            </a:r>
            <a:endParaRPr lang="en-US" sz="1600" kern="1200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 week, %80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4 weeks, %95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12 weeks, %99</a:t>
            </a:r>
            <a:endParaRPr lang="en-US" sz="1600" kern="1200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60 Days, %99</a:t>
            </a:r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6 Days, %95</a:t>
              </a:r>
              <a:endParaRPr lang="en-US" sz="1600" b="1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etin kutusu 1"/>
          <p:cNvSpPr txBox="1"/>
          <p:nvPr/>
        </p:nvSpPr>
        <p:spPr>
          <a:xfrm>
            <a:off x="1815716" y="6334780"/>
            <a:ext cx="5956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(Naming, Addressing and Numbering Issues)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up 1038"/>
          <p:cNvGrpSpPr/>
          <p:nvPr/>
        </p:nvGrpSpPr>
        <p:grpSpPr>
          <a:xfrm>
            <a:off x="1008395" y="915894"/>
            <a:ext cx="6982934" cy="5061419"/>
            <a:chOff x="688355" y="915894"/>
            <a:chExt cx="6982934" cy="5061419"/>
          </a:xfrm>
          <a:solidFill>
            <a:schemeClr val="bg2"/>
          </a:solidFill>
        </p:grpSpPr>
        <p:sp>
          <p:nvSpPr>
            <p:cNvPr id="1040" name="Serbest Form 1039"/>
            <p:cNvSpPr/>
            <p:nvPr/>
          </p:nvSpPr>
          <p:spPr>
            <a:xfrm>
              <a:off x="3276640" y="915894"/>
              <a:ext cx="1809459" cy="1176148"/>
            </a:xfrm>
            <a:custGeom>
              <a:avLst/>
              <a:gdLst>
                <a:gd name="connsiteX0" fmla="*/ 0 w 1809459"/>
                <a:gd name="connsiteY0" fmla="*/ 196029 h 1176148"/>
                <a:gd name="connsiteX1" fmla="*/ 196029 w 1809459"/>
                <a:gd name="connsiteY1" fmla="*/ 0 h 1176148"/>
                <a:gd name="connsiteX2" fmla="*/ 1613430 w 1809459"/>
                <a:gd name="connsiteY2" fmla="*/ 0 h 1176148"/>
                <a:gd name="connsiteX3" fmla="*/ 1809459 w 1809459"/>
                <a:gd name="connsiteY3" fmla="*/ 196029 h 1176148"/>
                <a:gd name="connsiteX4" fmla="*/ 1809459 w 1809459"/>
                <a:gd name="connsiteY4" fmla="*/ 980119 h 1176148"/>
                <a:gd name="connsiteX5" fmla="*/ 1613430 w 1809459"/>
                <a:gd name="connsiteY5" fmla="*/ 1176148 h 1176148"/>
                <a:gd name="connsiteX6" fmla="*/ 196029 w 1809459"/>
                <a:gd name="connsiteY6" fmla="*/ 1176148 h 1176148"/>
                <a:gd name="connsiteX7" fmla="*/ 0 w 1809459"/>
                <a:gd name="connsiteY7" fmla="*/ 980119 h 1176148"/>
                <a:gd name="connsiteX8" fmla="*/ 0 w 1809459"/>
                <a:gd name="connsiteY8" fmla="*/ 196029 h 117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459" h="1176148">
                  <a:moveTo>
                    <a:pt x="0" y="196029"/>
                  </a:moveTo>
                  <a:cubicBezTo>
                    <a:pt x="0" y="87765"/>
                    <a:pt x="87765" y="0"/>
                    <a:pt x="196029" y="0"/>
                  </a:cubicBezTo>
                  <a:lnTo>
                    <a:pt x="1613430" y="0"/>
                  </a:lnTo>
                  <a:cubicBezTo>
                    <a:pt x="1721694" y="0"/>
                    <a:pt x="1809459" y="87765"/>
                    <a:pt x="1809459" y="196029"/>
                  </a:cubicBezTo>
                  <a:lnTo>
                    <a:pt x="1809459" y="980119"/>
                  </a:lnTo>
                  <a:cubicBezTo>
                    <a:pt x="1809459" y="1088383"/>
                    <a:pt x="1721694" y="1176148"/>
                    <a:pt x="1613430" y="1176148"/>
                  </a:cubicBezTo>
                  <a:lnTo>
                    <a:pt x="196029" y="1176148"/>
                  </a:lnTo>
                  <a:cubicBezTo>
                    <a:pt x="87765" y="1176148"/>
                    <a:pt x="0" y="1088383"/>
                    <a:pt x="0" y="980119"/>
                  </a:cubicBezTo>
                  <a:lnTo>
                    <a:pt x="0" y="196029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25" tIns="99325" rIns="99325" bIns="993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Calculated faults must be in the responsibility of the operator</a:t>
              </a:r>
              <a:endParaRPr lang="en-US" sz="1600" b="1" kern="1200" dirty="0"/>
            </a:p>
          </p:txBody>
        </p:sp>
        <p:sp>
          <p:nvSpPr>
            <p:cNvPr id="1041" name="Serbest Form 1040"/>
            <p:cNvSpPr/>
            <p:nvPr/>
          </p:nvSpPr>
          <p:spPr>
            <a:xfrm>
              <a:off x="2269214" y="1493520"/>
              <a:ext cx="4497346" cy="40633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60391" y="230456"/>
                  </a:moveTo>
                  <a:arcTo wR="1942635" hR="1942635" stAng="17891522" swAng="2625114"/>
                </a:path>
              </a:pathLst>
            </a:custGeom>
            <a:grpFill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2" name="Serbest Form 1041"/>
            <p:cNvSpPr/>
            <p:nvPr/>
          </p:nvSpPr>
          <p:spPr>
            <a:xfrm>
              <a:off x="5861830" y="2858530"/>
              <a:ext cx="1809459" cy="1176148"/>
            </a:xfrm>
            <a:custGeom>
              <a:avLst/>
              <a:gdLst>
                <a:gd name="connsiteX0" fmla="*/ 0 w 1809459"/>
                <a:gd name="connsiteY0" fmla="*/ 196029 h 1176148"/>
                <a:gd name="connsiteX1" fmla="*/ 196029 w 1809459"/>
                <a:gd name="connsiteY1" fmla="*/ 0 h 1176148"/>
                <a:gd name="connsiteX2" fmla="*/ 1613430 w 1809459"/>
                <a:gd name="connsiteY2" fmla="*/ 0 h 1176148"/>
                <a:gd name="connsiteX3" fmla="*/ 1809459 w 1809459"/>
                <a:gd name="connsiteY3" fmla="*/ 196029 h 1176148"/>
                <a:gd name="connsiteX4" fmla="*/ 1809459 w 1809459"/>
                <a:gd name="connsiteY4" fmla="*/ 980119 h 1176148"/>
                <a:gd name="connsiteX5" fmla="*/ 1613430 w 1809459"/>
                <a:gd name="connsiteY5" fmla="*/ 1176148 h 1176148"/>
                <a:gd name="connsiteX6" fmla="*/ 196029 w 1809459"/>
                <a:gd name="connsiteY6" fmla="*/ 1176148 h 1176148"/>
                <a:gd name="connsiteX7" fmla="*/ 0 w 1809459"/>
                <a:gd name="connsiteY7" fmla="*/ 980119 h 1176148"/>
                <a:gd name="connsiteX8" fmla="*/ 0 w 1809459"/>
                <a:gd name="connsiteY8" fmla="*/ 196029 h 117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459" h="1176148">
                  <a:moveTo>
                    <a:pt x="0" y="196029"/>
                  </a:moveTo>
                  <a:cubicBezTo>
                    <a:pt x="0" y="87765"/>
                    <a:pt x="87765" y="0"/>
                    <a:pt x="196029" y="0"/>
                  </a:cubicBezTo>
                  <a:lnTo>
                    <a:pt x="1613430" y="0"/>
                  </a:lnTo>
                  <a:cubicBezTo>
                    <a:pt x="1721694" y="0"/>
                    <a:pt x="1809459" y="87765"/>
                    <a:pt x="1809459" y="196029"/>
                  </a:cubicBezTo>
                  <a:lnTo>
                    <a:pt x="1809459" y="980119"/>
                  </a:lnTo>
                  <a:cubicBezTo>
                    <a:pt x="1809459" y="1088383"/>
                    <a:pt x="1721694" y="1176148"/>
                    <a:pt x="1613430" y="1176148"/>
                  </a:cubicBezTo>
                  <a:lnTo>
                    <a:pt x="196029" y="1176148"/>
                  </a:lnTo>
                  <a:cubicBezTo>
                    <a:pt x="87765" y="1176148"/>
                    <a:pt x="0" y="1088383"/>
                    <a:pt x="0" y="980119"/>
                  </a:cubicBezTo>
                  <a:lnTo>
                    <a:pt x="0" y="196029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25" tIns="99325" rIns="99325" bIns="993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Received Fault reports should be counted rather than the number of lines affected </a:t>
              </a:r>
              <a:endParaRPr lang="en-US" sz="1600" b="1" kern="1200" dirty="0"/>
            </a:p>
          </p:txBody>
        </p:sp>
        <p:sp>
          <p:nvSpPr>
            <p:cNvPr id="1043" name="Serbest Form 1042"/>
            <p:cNvSpPr/>
            <p:nvPr/>
          </p:nvSpPr>
          <p:spPr>
            <a:xfrm>
              <a:off x="2238734" y="1503969"/>
              <a:ext cx="3885270" cy="38852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89603" y="2544750"/>
                  </a:moveTo>
                  <a:arcTo wR="1942635" hR="1942635" stAng="1083364" swAng="2625114"/>
                </a:path>
              </a:pathLst>
            </a:custGeom>
            <a:grpFill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4" name="Serbest Form 1043"/>
            <p:cNvSpPr/>
            <p:nvPr/>
          </p:nvSpPr>
          <p:spPr>
            <a:xfrm>
              <a:off x="3276640" y="4801165"/>
              <a:ext cx="1809459" cy="1176148"/>
            </a:xfrm>
            <a:custGeom>
              <a:avLst/>
              <a:gdLst>
                <a:gd name="connsiteX0" fmla="*/ 0 w 1809459"/>
                <a:gd name="connsiteY0" fmla="*/ 196029 h 1176148"/>
                <a:gd name="connsiteX1" fmla="*/ 196029 w 1809459"/>
                <a:gd name="connsiteY1" fmla="*/ 0 h 1176148"/>
                <a:gd name="connsiteX2" fmla="*/ 1613430 w 1809459"/>
                <a:gd name="connsiteY2" fmla="*/ 0 h 1176148"/>
                <a:gd name="connsiteX3" fmla="*/ 1809459 w 1809459"/>
                <a:gd name="connsiteY3" fmla="*/ 196029 h 1176148"/>
                <a:gd name="connsiteX4" fmla="*/ 1809459 w 1809459"/>
                <a:gd name="connsiteY4" fmla="*/ 980119 h 1176148"/>
                <a:gd name="connsiteX5" fmla="*/ 1613430 w 1809459"/>
                <a:gd name="connsiteY5" fmla="*/ 1176148 h 1176148"/>
                <a:gd name="connsiteX6" fmla="*/ 196029 w 1809459"/>
                <a:gd name="connsiteY6" fmla="*/ 1176148 h 1176148"/>
                <a:gd name="connsiteX7" fmla="*/ 0 w 1809459"/>
                <a:gd name="connsiteY7" fmla="*/ 980119 h 1176148"/>
                <a:gd name="connsiteX8" fmla="*/ 0 w 1809459"/>
                <a:gd name="connsiteY8" fmla="*/ 196029 h 117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459" h="1176148">
                  <a:moveTo>
                    <a:pt x="0" y="196029"/>
                  </a:moveTo>
                  <a:cubicBezTo>
                    <a:pt x="0" y="87765"/>
                    <a:pt x="87765" y="0"/>
                    <a:pt x="196029" y="0"/>
                  </a:cubicBezTo>
                  <a:lnTo>
                    <a:pt x="1613430" y="0"/>
                  </a:lnTo>
                  <a:cubicBezTo>
                    <a:pt x="1721694" y="0"/>
                    <a:pt x="1809459" y="87765"/>
                    <a:pt x="1809459" y="196029"/>
                  </a:cubicBezTo>
                  <a:lnTo>
                    <a:pt x="1809459" y="980119"/>
                  </a:lnTo>
                  <a:cubicBezTo>
                    <a:pt x="1809459" y="1088383"/>
                    <a:pt x="1721694" y="1176148"/>
                    <a:pt x="1613430" y="1176148"/>
                  </a:cubicBezTo>
                  <a:lnTo>
                    <a:pt x="196029" y="1176148"/>
                  </a:lnTo>
                  <a:cubicBezTo>
                    <a:pt x="87765" y="1176148"/>
                    <a:pt x="0" y="1088383"/>
                    <a:pt x="0" y="980119"/>
                  </a:cubicBezTo>
                  <a:lnTo>
                    <a:pt x="0" y="196029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25" tIns="99325" rIns="99325" bIns="993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Total used subscriber lines at the end of the measuring period</a:t>
              </a:r>
              <a:endParaRPr lang="en-US" sz="1600" b="1" kern="1200" dirty="0"/>
            </a:p>
          </p:txBody>
        </p:sp>
        <p:sp>
          <p:nvSpPr>
            <p:cNvPr id="1045" name="Serbest Form 1044"/>
            <p:cNvSpPr/>
            <p:nvPr/>
          </p:nvSpPr>
          <p:spPr>
            <a:xfrm>
              <a:off x="2238734" y="1503969"/>
              <a:ext cx="3885270" cy="38852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24879" y="3654814"/>
                  </a:moveTo>
                  <a:arcTo wR="1942635" hR="1942635" stAng="7091522" swAng="2625114"/>
                </a:path>
              </a:pathLst>
            </a:custGeom>
            <a:grpFill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6" name="Serbest Form 1045"/>
            <p:cNvSpPr/>
            <p:nvPr/>
          </p:nvSpPr>
          <p:spPr>
            <a:xfrm>
              <a:off x="688355" y="2795999"/>
              <a:ext cx="1809459" cy="1176148"/>
            </a:xfrm>
            <a:custGeom>
              <a:avLst/>
              <a:gdLst>
                <a:gd name="connsiteX0" fmla="*/ 0 w 1809459"/>
                <a:gd name="connsiteY0" fmla="*/ 196029 h 1176148"/>
                <a:gd name="connsiteX1" fmla="*/ 196029 w 1809459"/>
                <a:gd name="connsiteY1" fmla="*/ 0 h 1176148"/>
                <a:gd name="connsiteX2" fmla="*/ 1613430 w 1809459"/>
                <a:gd name="connsiteY2" fmla="*/ 0 h 1176148"/>
                <a:gd name="connsiteX3" fmla="*/ 1809459 w 1809459"/>
                <a:gd name="connsiteY3" fmla="*/ 196029 h 1176148"/>
                <a:gd name="connsiteX4" fmla="*/ 1809459 w 1809459"/>
                <a:gd name="connsiteY4" fmla="*/ 980119 h 1176148"/>
                <a:gd name="connsiteX5" fmla="*/ 1613430 w 1809459"/>
                <a:gd name="connsiteY5" fmla="*/ 1176148 h 1176148"/>
                <a:gd name="connsiteX6" fmla="*/ 196029 w 1809459"/>
                <a:gd name="connsiteY6" fmla="*/ 1176148 h 1176148"/>
                <a:gd name="connsiteX7" fmla="*/ 0 w 1809459"/>
                <a:gd name="connsiteY7" fmla="*/ 980119 h 1176148"/>
                <a:gd name="connsiteX8" fmla="*/ 0 w 1809459"/>
                <a:gd name="connsiteY8" fmla="*/ 196029 h 117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459" h="1176148">
                  <a:moveTo>
                    <a:pt x="0" y="196029"/>
                  </a:moveTo>
                  <a:cubicBezTo>
                    <a:pt x="0" y="87765"/>
                    <a:pt x="87765" y="0"/>
                    <a:pt x="196029" y="0"/>
                  </a:cubicBezTo>
                  <a:lnTo>
                    <a:pt x="1613430" y="0"/>
                  </a:lnTo>
                  <a:cubicBezTo>
                    <a:pt x="1721694" y="0"/>
                    <a:pt x="1809459" y="87765"/>
                    <a:pt x="1809459" y="196029"/>
                  </a:cubicBezTo>
                  <a:lnTo>
                    <a:pt x="1809459" y="980119"/>
                  </a:lnTo>
                  <a:cubicBezTo>
                    <a:pt x="1809459" y="1088383"/>
                    <a:pt x="1721694" y="1176148"/>
                    <a:pt x="1613430" y="1176148"/>
                  </a:cubicBezTo>
                  <a:lnTo>
                    <a:pt x="196029" y="1176148"/>
                  </a:lnTo>
                  <a:cubicBezTo>
                    <a:pt x="87765" y="1176148"/>
                    <a:pt x="0" y="1088383"/>
                    <a:pt x="0" y="980119"/>
                  </a:cubicBezTo>
                  <a:lnTo>
                    <a:pt x="0" y="196029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25" tIns="99325" rIns="99325" bIns="993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Faults due to customer  responsibilities are excluded</a:t>
              </a:r>
              <a:endParaRPr lang="en-US" sz="1600" b="1" kern="1200" dirty="0"/>
            </a:p>
          </p:txBody>
        </p:sp>
        <p:sp>
          <p:nvSpPr>
            <p:cNvPr id="1047" name="Serbest Form 1046"/>
            <p:cNvSpPr/>
            <p:nvPr/>
          </p:nvSpPr>
          <p:spPr>
            <a:xfrm>
              <a:off x="2238734" y="1503969"/>
              <a:ext cx="3885270" cy="38852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5667" y="1340520"/>
                  </a:moveTo>
                  <a:arcTo wR="1942635" hR="1942635" stAng="11883364" swAng="2625114"/>
                </a:path>
              </a:pathLst>
            </a:custGeom>
            <a:grpFill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45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FAULTS RATE PER ACCESS LINE</a:t>
            </a:r>
            <a:r>
              <a:rPr lang="tr-TR" sz="24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≤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%</a:t>
            </a:r>
            <a:r>
              <a:rPr lang="en-US" sz="2000" dirty="0" smtClean="0">
                <a:solidFill>
                  <a:srgbClr val="C00000"/>
                </a:solidFill>
              </a:rPr>
              <a:t>2,2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1035" name="Grup 1034"/>
          <p:cNvGrpSpPr/>
          <p:nvPr/>
        </p:nvGrpSpPr>
        <p:grpSpPr>
          <a:xfrm>
            <a:off x="3231011" y="2645038"/>
            <a:ext cx="2558443" cy="1754698"/>
            <a:chOff x="2724360" y="1324794"/>
            <a:chExt cx="3211620" cy="2069936"/>
          </a:xfrm>
        </p:grpSpPr>
        <p:sp>
          <p:nvSpPr>
            <p:cNvPr id="1026" name="Eksi 1025"/>
            <p:cNvSpPr/>
            <p:nvPr/>
          </p:nvSpPr>
          <p:spPr>
            <a:xfrm>
              <a:off x="2842260" y="2032679"/>
              <a:ext cx="3093720" cy="163919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9" name="Metin kutusu 1028"/>
            <p:cNvSpPr txBox="1"/>
            <p:nvPr/>
          </p:nvSpPr>
          <p:spPr>
            <a:xfrm>
              <a:off x="3429000" y="1324794"/>
              <a:ext cx="1935479" cy="83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Reported Valid Faults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3291840" y="2196599"/>
              <a:ext cx="2194560" cy="1198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Total number of subscriber lines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30" name="Eşittir 1029"/>
            <p:cNvSpPr/>
            <p:nvPr/>
          </p:nvSpPr>
          <p:spPr>
            <a:xfrm>
              <a:off x="2724360" y="1840320"/>
              <a:ext cx="468840" cy="481578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7,5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10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erbest Form 15"/>
          <p:cNvSpPr/>
          <p:nvPr/>
        </p:nvSpPr>
        <p:spPr>
          <a:xfrm>
            <a:off x="2047362" y="3854380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20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1197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/>
              <a:t>Faults Rate Per Access Line– Benchmark of Target Values</a:t>
            </a:r>
            <a:r>
              <a:rPr lang="tr-TR" sz="2400" dirty="0" smtClean="0"/>
              <a:t>*</a:t>
            </a:r>
            <a:r>
              <a:rPr lang="en-US" sz="2400" dirty="0" smtClean="0"/>
              <a:t> 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</a:t>
            </a:r>
            <a:r>
              <a:rPr lang="tr-TR" dirty="0" smtClean="0"/>
              <a:t>12</a:t>
            </a:r>
            <a:r>
              <a:rPr lang="en-US" dirty="0" smtClean="0"/>
              <a:t>,</a:t>
            </a:r>
            <a:r>
              <a:rPr lang="tr-TR" dirty="0" smtClean="0"/>
              <a:t>9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</a:t>
            </a:r>
            <a:r>
              <a:rPr lang="tr-TR" dirty="0" smtClean="0"/>
              <a:t>13</a:t>
            </a:r>
            <a:r>
              <a:rPr lang="en-US" dirty="0" smtClean="0"/>
              <a:t>,</a:t>
            </a:r>
            <a:r>
              <a:rPr lang="tr-TR" dirty="0" smtClean="0"/>
              <a:t>5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% 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% 2,2</a:t>
              </a:r>
              <a:endParaRPr lang="en-US" b="1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Metin kutusu 24"/>
          <p:cNvSpPr txBox="1"/>
          <p:nvPr/>
        </p:nvSpPr>
        <p:spPr>
          <a:xfrm>
            <a:off x="1815717" y="6580624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84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op9company.com/uploads/Image/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1" y="4468165"/>
            <a:ext cx="1606445" cy="14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 8"/>
          <p:cNvGrpSpPr/>
          <p:nvPr/>
        </p:nvGrpSpPr>
        <p:grpSpPr>
          <a:xfrm>
            <a:off x="408522" y="1656996"/>
            <a:ext cx="4532927" cy="2673170"/>
            <a:chOff x="408522" y="1656996"/>
            <a:chExt cx="4532927" cy="2673170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408522" y="1656996"/>
              <a:ext cx="1670731" cy="1670731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erbest Form 11"/>
            <p:cNvSpPr/>
            <p:nvPr/>
          </p:nvSpPr>
          <p:spPr>
            <a:xfrm>
              <a:off x="680501" y="2659435"/>
              <a:ext cx="1670731" cy="1670731"/>
            </a:xfrm>
            <a:custGeom>
              <a:avLst/>
              <a:gdLst>
                <a:gd name="connsiteX0" fmla="*/ 0 w 1670731"/>
                <a:gd name="connsiteY0" fmla="*/ 167073 h 1670731"/>
                <a:gd name="connsiteX1" fmla="*/ 167073 w 1670731"/>
                <a:gd name="connsiteY1" fmla="*/ 0 h 1670731"/>
                <a:gd name="connsiteX2" fmla="*/ 1503658 w 1670731"/>
                <a:gd name="connsiteY2" fmla="*/ 0 h 1670731"/>
                <a:gd name="connsiteX3" fmla="*/ 1670731 w 1670731"/>
                <a:gd name="connsiteY3" fmla="*/ 167073 h 1670731"/>
                <a:gd name="connsiteX4" fmla="*/ 1670731 w 1670731"/>
                <a:gd name="connsiteY4" fmla="*/ 1503658 h 1670731"/>
                <a:gd name="connsiteX5" fmla="*/ 1503658 w 1670731"/>
                <a:gd name="connsiteY5" fmla="*/ 1670731 h 1670731"/>
                <a:gd name="connsiteX6" fmla="*/ 167073 w 1670731"/>
                <a:gd name="connsiteY6" fmla="*/ 1670731 h 1670731"/>
                <a:gd name="connsiteX7" fmla="*/ 0 w 1670731"/>
                <a:gd name="connsiteY7" fmla="*/ 1503658 h 1670731"/>
                <a:gd name="connsiteX8" fmla="*/ 0 w 1670731"/>
                <a:gd name="connsiteY8" fmla="*/ 167073 h 167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731" h="1670731">
                  <a:moveTo>
                    <a:pt x="0" y="167073"/>
                  </a:moveTo>
                  <a:cubicBezTo>
                    <a:pt x="0" y="74801"/>
                    <a:pt x="74801" y="0"/>
                    <a:pt x="167073" y="0"/>
                  </a:cubicBezTo>
                  <a:lnTo>
                    <a:pt x="1503658" y="0"/>
                  </a:lnTo>
                  <a:cubicBezTo>
                    <a:pt x="1595930" y="0"/>
                    <a:pt x="1670731" y="74801"/>
                    <a:pt x="1670731" y="167073"/>
                  </a:cubicBezTo>
                  <a:lnTo>
                    <a:pt x="1670731" y="1503658"/>
                  </a:lnTo>
                  <a:cubicBezTo>
                    <a:pt x="1670731" y="1595930"/>
                    <a:pt x="1595930" y="1670731"/>
                    <a:pt x="1503658" y="1670731"/>
                  </a:cubicBezTo>
                  <a:lnTo>
                    <a:pt x="167073" y="1670731"/>
                  </a:lnTo>
                  <a:cubicBezTo>
                    <a:pt x="74801" y="1670731"/>
                    <a:pt x="0" y="1595930"/>
                    <a:pt x="0" y="1503658"/>
                  </a:cubicBezTo>
                  <a:lnTo>
                    <a:pt x="0" y="167073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14" tIns="117514" rIns="117514" bIns="1175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The instant when a fault has been notified by the customer </a:t>
              </a:r>
              <a:endParaRPr lang="en-US" sz="1800" b="1" kern="1200" dirty="0"/>
            </a:p>
          </p:txBody>
        </p:sp>
        <p:sp>
          <p:nvSpPr>
            <p:cNvPr id="14" name="Yuvarlatılmış Dikdörtgen 13"/>
            <p:cNvSpPr/>
            <p:nvPr/>
          </p:nvSpPr>
          <p:spPr>
            <a:xfrm>
              <a:off x="2998738" y="1656996"/>
              <a:ext cx="1670731" cy="1670731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erbest Form 14"/>
            <p:cNvSpPr/>
            <p:nvPr/>
          </p:nvSpPr>
          <p:spPr>
            <a:xfrm>
              <a:off x="3270718" y="2659435"/>
              <a:ext cx="1670731" cy="1670731"/>
            </a:xfrm>
            <a:custGeom>
              <a:avLst/>
              <a:gdLst>
                <a:gd name="connsiteX0" fmla="*/ 0 w 1670731"/>
                <a:gd name="connsiteY0" fmla="*/ 167073 h 1670731"/>
                <a:gd name="connsiteX1" fmla="*/ 167073 w 1670731"/>
                <a:gd name="connsiteY1" fmla="*/ 0 h 1670731"/>
                <a:gd name="connsiteX2" fmla="*/ 1503658 w 1670731"/>
                <a:gd name="connsiteY2" fmla="*/ 0 h 1670731"/>
                <a:gd name="connsiteX3" fmla="*/ 1670731 w 1670731"/>
                <a:gd name="connsiteY3" fmla="*/ 167073 h 1670731"/>
                <a:gd name="connsiteX4" fmla="*/ 1670731 w 1670731"/>
                <a:gd name="connsiteY4" fmla="*/ 1503658 h 1670731"/>
                <a:gd name="connsiteX5" fmla="*/ 1503658 w 1670731"/>
                <a:gd name="connsiteY5" fmla="*/ 1670731 h 1670731"/>
                <a:gd name="connsiteX6" fmla="*/ 167073 w 1670731"/>
                <a:gd name="connsiteY6" fmla="*/ 1670731 h 1670731"/>
                <a:gd name="connsiteX7" fmla="*/ 0 w 1670731"/>
                <a:gd name="connsiteY7" fmla="*/ 1503658 h 1670731"/>
                <a:gd name="connsiteX8" fmla="*/ 0 w 1670731"/>
                <a:gd name="connsiteY8" fmla="*/ 167073 h 167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0731" h="1670731">
                  <a:moveTo>
                    <a:pt x="0" y="167073"/>
                  </a:moveTo>
                  <a:cubicBezTo>
                    <a:pt x="0" y="74801"/>
                    <a:pt x="74801" y="0"/>
                    <a:pt x="167073" y="0"/>
                  </a:cubicBezTo>
                  <a:lnTo>
                    <a:pt x="1503658" y="0"/>
                  </a:lnTo>
                  <a:cubicBezTo>
                    <a:pt x="1595930" y="0"/>
                    <a:pt x="1670731" y="74801"/>
                    <a:pt x="1670731" y="167073"/>
                  </a:cubicBezTo>
                  <a:lnTo>
                    <a:pt x="1670731" y="1503658"/>
                  </a:lnTo>
                  <a:cubicBezTo>
                    <a:pt x="1670731" y="1595930"/>
                    <a:pt x="1595930" y="1670731"/>
                    <a:pt x="1503658" y="1670731"/>
                  </a:cubicBezTo>
                  <a:lnTo>
                    <a:pt x="167073" y="1670731"/>
                  </a:lnTo>
                  <a:cubicBezTo>
                    <a:pt x="74801" y="1670731"/>
                    <a:pt x="0" y="1595930"/>
                    <a:pt x="0" y="1503658"/>
                  </a:cubicBezTo>
                  <a:lnTo>
                    <a:pt x="0" y="167073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14" tIns="117514" rIns="117514" bIns="1175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The instant when the service has been restored and is ready to use</a:t>
              </a:r>
              <a:endParaRPr lang="en-US" sz="1800" b="1" kern="1200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74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15000"/>
              </a:lnSpc>
            </a:pPr>
            <a:r>
              <a:rPr lang="en-US" sz="2400" dirty="0" smtClean="0"/>
              <a:t>FAULTS REPAIR TIME </a:t>
            </a:r>
            <a:r>
              <a:rPr lang="en-US" sz="2000" dirty="0" smtClean="0">
                <a:solidFill>
                  <a:srgbClr val="C00000"/>
                </a:solidFill>
              </a:rPr>
              <a:t>≤ 90</a:t>
            </a:r>
            <a:r>
              <a:rPr lang="en-US" sz="2000" dirty="0" smtClean="0">
                <a:solidFill>
                  <a:srgbClr val="C00000"/>
                </a:solidFill>
                <a:cs typeface="Times New Roman"/>
              </a:rPr>
              <a:t> Hours</a:t>
            </a:r>
            <a:endParaRPr lang="en-US" sz="2000" b="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6" name="Aşağı Bükülü Ok 5"/>
          <p:cNvSpPr/>
          <p:nvPr/>
        </p:nvSpPr>
        <p:spPr>
          <a:xfrm>
            <a:off x="1078938" y="1187392"/>
            <a:ext cx="2772000" cy="360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ksi 9"/>
          <p:cNvSpPr/>
          <p:nvPr/>
        </p:nvSpPr>
        <p:spPr>
          <a:xfrm>
            <a:off x="6682740" y="1195182"/>
            <a:ext cx="1028700" cy="43732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5958840" y="1756285"/>
            <a:ext cx="3060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The cases that have an appointment in a future date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When the subscriber is absent in the agreed time</a:t>
            </a:r>
          </a:p>
          <a:p>
            <a:pPr>
              <a:buClr>
                <a:srgbClr val="FF0000"/>
              </a:buClr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Special agreement including a specific fault repair time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—"/>
            </a:pPr>
            <a:r>
              <a:rPr lang="en-US" b="1" dirty="0" smtClean="0">
                <a:solidFill>
                  <a:srgbClr val="002060"/>
                </a:solidFill>
              </a:rPr>
              <a:t>Faults in responsibility of subscribers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694189" y="1012914"/>
            <a:ext cx="116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(Excluded)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rbest Form 24"/>
          <p:cNvSpPr/>
          <p:nvPr/>
        </p:nvSpPr>
        <p:spPr>
          <a:xfrm>
            <a:off x="2080016" y="3821839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2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Acc. Net.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30 h, %80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96 h,%95        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Others 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24 h, %99</a:t>
            </a:r>
            <a:endParaRPr lang="en-US" sz="1100" dirty="0" smtClean="0"/>
          </a:p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 36 h, %95</a:t>
            </a:r>
            <a:endParaRPr lang="en-US" sz="1100" dirty="0"/>
          </a:p>
        </p:txBody>
      </p:sp>
      <p:cxnSp>
        <p:nvCxnSpPr>
          <p:cNvPr id="26" name="Düz Bağlayıcı 25"/>
          <p:cNvCxnSpPr/>
          <p:nvPr/>
        </p:nvCxnSpPr>
        <p:spPr>
          <a:xfrm>
            <a:off x="3442060" y="4144869"/>
            <a:ext cx="0" cy="50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rbest Form 11"/>
          <p:cNvSpPr/>
          <p:nvPr/>
        </p:nvSpPr>
        <p:spPr>
          <a:xfrm>
            <a:off x="2047362" y="1241982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1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35 hours, %80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40 hours, %95</a:t>
            </a:r>
          </a:p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60 hours, %99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>
          <a:xfrm>
            <a:off x="1544400" y="1241983"/>
            <a:ext cx="1080000" cy="9000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erbest Form 13"/>
          <p:cNvSpPr/>
          <p:nvPr/>
        </p:nvSpPr>
        <p:spPr>
          <a:xfrm>
            <a:off x="2047362" y="2548181"/>
            <a:ext cx="2160000" cy="900000"/>
          </a:xfrm>
          <a:custGeom>
            <a:avLst/>
            <a:gdLst>
              <a:gd name="connsiteX0" fmla="*/ 0 w 2107996"/>
              <a:gd name="connsiteY0" fmla="*/ 0 h 1005923"/>
              <a:gd name="connsiteX1" fmla="*/ 1605035 w 2107996"/>
              <a:gd name="connsiteY1" fmla="*/ 0 h 1005923"/>
              <a:gd name="connsiteX2" fmla="*/ 2107996 w 2107996"/>
              <a:gd name="connsiteY2" fmla="*/ 502962 h 1005923"/>
              <a:gd name="connsiteX3" fmla="*/ 1605035 w 2107996"/>
              <a:gd name="connsiteY3" fmla="*/ 1005923 h 1005923"/>
              <a:gd name="connsiteX4" fmla="*/ 0 w 2107996"/>
              <a:gd name="connsiteY4" fmla="*/ 1005923 h 1005923"/>
              <a:gd name="connsiteX5" fmla="*/ 0 w 2107996"/>
              <a:gd name="connsiteY5" fmla="*/ 0 h 1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996" h="1005923">
                <a:moveTo>
                  <a:pt x="2107996" y="1005922"/>
                </a:moveTo>
                <a:lnTo>
                  <a:pt x="502961" y="1005922"/>
                </a:lnTo>
                <a:lnTo>
                  <a:pt x="0" y="502961"/>
                </a:lnTo>
                <a:lnTo>
                  <a:pt x="502961" y="1"/>
                </a:lnTo>
                <a:lnTo>
                  <a:pt x="2107996" y="1"/>
                </a:lnTo>
                <a:lnTo>
                  <a:pt x="2107996" y="100592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5065" tIns="68581" rIns="128016" bIns="68580" numCol="2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Acc. Net.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72 h, %80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165 h,%95        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Others 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47 h, %99</a:t>
            </a:r>
            <a:endParaRPr lang="en-US" sz="1100" dirty="0" smtClean="0"/>
          </a:p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 smtClean="0"/>
              <a:t> 108 h, %95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1544400" y="2548182"/>
            <a:ext cx="1080000" cy="9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1544400" y="3854381"/>
            <a:ext cx="1080000" cy="9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1197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Faults Repair Time – Benchmark of Target Values</a:t>
            </a:r>
            <a:r>
              <a:rPr lang="tr-TR" sz="2400" dirty="0" smtClean="0"/>
              <a:t>*</a:t>
            </a:r>
            <a:r>
              <a:rPr lang="en-US" sz="2400" dirty="0" smtClean="0"/>
              <a:t> 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Serbest Form 18"/>
          <p:cNvSpPr/>
          <p:nvPr/>
        </p:nvSpPr>
        <p:spPr>
          <a:xfrm>
            <a:off x="5270579" y="1256728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1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47 hours, %80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125 hours, %95</a:t>
            </a:r>
            <a:endParaRPr lang="en-US" sz="1400" b="1" dirty="0"/>
          </a:p>
        </p:txBody>
      </p:sp>
      <p:sp>
        <p:nvSpPr>
          <p:cNvPr id="20" name="Oval 19"/>
          <p:cNvSpPr/>
          <p:nvPr/>
        </p:nvSpPr>
        <p:spPr>
          <a:xfrm>
            <a:off x="4778142" y="1256729"/>
            <a:ext cx="1080000" cy="90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rbest Form 20"/>
          <p:cNvSpPr/>
          <p:nvPr/>
        </p:nvSpPr>
        <p:spPr>
          <a:xfrm>
            <a:off x="5270579" y="2535594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36 hours, %70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72 hours, %85</a:t>
            </a:r>
          </a:p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/>
              <a:t>144 hours, %95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4778142" y="2535595"/>
            <a:ext cx="1080000" cy="90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rbest Form 22"/>
          <p:cNvSpPr/>
          <p:nvPr/>
        </p:nvSpPr>
        <p:spPr>
          <a:xfrm>
            <a:off x="5270579" y="3814459"/>
            <a:ext cx="2160000" cy="900000"/>
          </a:xfrm>
          <a:custGeom>
            <a:avLst/>
            <a:gdLst>
              <a:gd name="connsiteX0" fmla="*/ 0 w 2219477"/>
              <a:gd name="connsiteY0" fmla="*/ 0 h 984873"/>
              <a:gd name="connsiteX1" fmla="*/ 1727041 w 2219477"/>
              <a:gd name="connsiteY1" fmla="*/ 0 h 984873"/>
              <a:gd name="connsiteX2" fmla="*/ 2219477 w 2219477"/>
              <a:gd name="connsiteY2" fmla="*/ 492437 h 984873"/>
              <a:gd name="connsiteX3" fmla="*/ 1727041 w 2219477"/>
              <a:gd name="connsiteY3" fmla="*/ 984873 h 984873"/>
              <a:gd name="connsiteX4" fmla="*/ 0 w 2219477"/>
              <a:gd name="connsiteY4" fmla="*/ 984873 h 984873"/>
              <a:gd name="connsiteX5" fmla="*/ 0 w 2219477"/>
              <a:gd name="connsiteY5" fmla="*/ 0 h 98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477" h="984873">
                <a:moveTo>
                  <a:pt x="2219477" y="984872"/>
                </a:moveTo>
                <a:lnTo>
                  <a:pt x="492436" y="984872"/>
                </a:lnTo>
                <a:lnTo>
                  <a:pt x="0" y="492436"/>
                </a:lnTo>
                <a:lnTo>
                  <a:pt x="492436" y="1"/>
                </a:lnTo>
                <a:lnTo>
                  <a:pt x="2219477" y="1"/>
                </a:lnTo>
                <a:lnTo>
                  <a:pt x="2219477" y="984872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520" tIns="60961" rIns="113792" bIns="6096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48 hours, %95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778142" y="3814460"/>
            <a:ext cx="1080000" cy="9000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 6"/>
          <p:cNvGrpSpPr/>
          <p:nvPr/>
        </p:nvGrpSpPr>
        <p:grpSpPr>
          <a:xfrm>
            <a:off x="3866999" y="4947395"/>
            <a:ext cx="2160001" cy="900001"/>
            <a:chOff x="1018310" y="-10175"/>
            <a:chExt cx="2160001" cy="900001"/>
          </a:xfrm>
        </p:grpSpPr>
        <p:sp>
          <p:nvSpPr>
            <p:cNvPr id="9" name="Beşgen 8"/>
            <p:cNvSpPr/>
            <p:nvPr/>
          </p:nvSpPr>
          <p:spPr>
            <a:xfrm rot="10800000">
              <a:off x="1018310" y="-10175"/>
              <a:ext cx="2160000" cy="900000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eşgen 4"/>
            <p:cNvSpPr/>
            <p:nvPr/>
          </p:nvSpPr>
          <p:spPr>
            <a:xfrm rot="21600000">
              <a:off x="1039121" y="1143"/>
              <a:ext cx="2139190" cy="88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885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90 </a:t>
              </a:r>
              <a:r>
                <a:rPr lang="en-US" b="1" dirty="0" smtClean="0"/>
                <a:t>h</a:t>
              </a:r>
              <a:r>
                <a:rPr lang="en-US" b="1" kern="1200" dirty="0" smtClean="0"/>
                <a:t>ours, %95</a:t>
              </a:r>
              <a:endParaRPr lang="en-US" b="1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221296" y="4958712"/>
            <a:ext cx="1080000" cy="90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Düz Bağlayıcı 5"/>
          <p:cNvCxnSpPr/>
          <p:nvPr/>
        </p:nvCxnSpPr>
        <p:spPr>
          <a:xfrm>
            <a:off x="3409406" y="2871211"/>
            <a:ext cx="0" cy="50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/>
        </p:nvSpPr>
        <p:spPr>
          <a:xfrm>
            <a:off x="1815717" y="6580624"/>
            <a:ext cx="497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Study of ETNO NANI Working Group, 2013 May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" y="81665"/>
            <a:ext cx="847344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UNSUCCESSFUL CALL RATIO</a:t>
            </a:r>
            <a:r>
              <a:rPr lang="tr-TR" sz="2400" dirty="0" smtClean="0"/>
              <a:t> </a:t>
            </a:r>
            <a:r>
              <a:rPr lang="en-US" sz="2000" dirty="0">
                <a:solidFill>
                  <a:srgbClr val="C00000"/>
                </a:solidFill>
              </a:rPr>
              <a:t>≤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%</a:t>
            </a:r>
            <a:r>
              <a:rPr lang="en-US" sz="2000" dirty="0" smtClean="0">
                <a:solidFill>
                  <a:srgbClr val="C00000"/>
                </a:solidFill>
              </a:rPr>
              <a:t>1</a:t>
            </a:r>
            <a:r>
              <a:rPr lang="tr-TR" sz="2000" dirty="0" smtClean="0">
                <a:solidFill>
                  <a:srgbClr val="C00000"/>
                </a:solidFill>
              </a:rPr>
              <a:t>,5 / %2,5</a:t>
            </a:r>
            <a:endParaRPr lang="en-US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607849" y="1278832"/>
            <a:ext cx="2558443" cy="1205290"/>
            <a:chOff x="2724360" y="1537222"/>
            <a:chExt cx="3211620" cy="1421825"/>
          </a:xfrm>
        </p:grpSpPr>
        <p:sp>
          <p:nvSpPr>
            <p:cNvPr id="6" name="Eksi 5"/>
            <p:cNvSpPr/>
            <p:nvPr/>
          </p:nvSpPr>
          <p:spPr>
            <a:xfrm>
              <a:off x="2842260" y="2032679"/>
              <a:ext cx="3093720" cy="163919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3148357" y="1537222"/>
              <a:ext cx="2475094" cy="76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Unsuccessful calls</a:t>
              </a:r>
            </a:p>
            <a:p>
              <a:pPr algn="ct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3148357" y="2196599"/>
              <a:ext cx="2644140" cy="76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Total  number of call attempts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Eşittir 8"/>
            <p:cNvSpPr/>
            <p:nvPr/>
          </p:nvSpPr>
          <p:spPr>
            <a:xfrm>
              <a:off x="2724360" y="1840320"/>
              <a:ext cx="468840" cy="481578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303049" y="2667000"/>
            <a:ext cx="3500473" cy="3238758"/>
            <a:chOff x="4342373" y="1043588"/>
            <a:chExt cx="3829833" cy="4059623"/>
          </a:xfrm>
        </p:grpSpPr>
        <p:grpSp>
          <p:nvGrpSpPr>
            <p:cNvPr id="17" name="Grup 16"/>
            <p:cNvGrpSpPr/>
            <p:nvPr/>
          </p:nvGrpSpPr>
          <p:grpSpPr>
            <a:xfrm>
              <a:off x="4342373" y="1043588"/>
              <a:ext cx="3829833" cy="4059623"/>
              <a:chOff x="4342373" y="1043588"/>
              <a:chExt cx="3829833" cy="4059623"/>
            </a:xfrm>
          </p:grpSpPr>
          <p:sp>
            <p:nvSpPr>
              <p:cNvPr id="18" name="Serbest Form 17"/>
              <p:cNvSpPr/>
              <p:nvPr/>
            </p:nvSpPr>
            <p:spPr>
              <a:xfrm>
                <a:off x="4342373" y="1043588"/>
                <a:ext cx="3537907" cy="2640973"/>
              </a:xfrm>
              <a:custGeom>
                <a:avLst/>
                <a:gdLst>
                  <a:gd name="connsiteX0" fmla="*/ 211278 w 3537907"/>
                  <a:gd name="connsiteY0" fmla="*/ 0 h 2640973"/>
                  <a:gd name="connsiteX1" fmla="*/ 3326629 w 3537907"/>
                  <a:gd name="connsiteY1" fmla="*/ 0 h 2640973"/>
                  <a:gd name="connsiteX2" fmla="*/ 3537907 w 3537907"/>
                  <a:gd name="connsiteY2" fmla="*/ 211278 h 2640973"/>
                  <a:gd name="connsiteX3" fmla="*/ 3537907 w 3537907"/>
                  <a:gd name="connsiteY3" fmla="*/ 2640973 h 2640973"/>
                  <a:gd name="connsiteX4" fmla="*/ 3537907 w 3537907"/>
                  <a:gd name="connsiteY4" fmla="*/ 2640973 h 2640973"/>
                  <a:gd name="connsiteX5" fmla="*/ 0 w 3537907"/>
                  <a:gd name="connsiteY5" fmla="*/ 2640973 h 2640973"/>
                  <a:gd name="connsiteX6" fmla="*/ 0 w 3537907"/>
                  <a:gd name="connsiteY6" fmla="*/ 2640973 h 2640973"/>
                  <a:gd name="connsiteX7" fmla="*/ 0 w 3537907"/>
                  <a:gd name="connsiteY7" fmla="*/ 211278 h 2640973"/>
                  <a:gd name="connsiteX8" fmla="*/ 211278 w 3537907"/>
                  <a:gd name="connsiteY8" fmla="*/ 0 h 264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7907" h="2640973">
                    <a:moveTo>
                      <a:pt x="211278" y="0"/>
                    </a:moveTo>
                    <a:lnTo>
                      <a:pt x="3326629" y="0"/>
                    </a:lnTo>
                    <a:cubicBezTo>
                      <a:pt x="3443315" y="0"/>
                      <a:pt x="3537907" y="94592"/>
                      <a:pt x="3537907" y="211278"/>
                    </a:cubicBezTo>
                    <a:lnTo>
                      <a:pt x="3537907" y="2640973"/>
                    </a:lnTo>
                    <a:lnTo>
                      <a:pt x="3537907" y="2640973"/>
                    </a:lnTo>
                    <a:lnTo>
                      <a:pt x="0" y="2640973"/>
                    </a:lnTo>
                    <a:lnTo>
                      <a:pt x="0" y="2640973"/>
                    </a:lnTo>
                    <a:lnTo>
                      <a:pt x="0" y="211278"/>
                    </a:lnTo>
                    <a:cubicBezTo>
                      <a:pt x="0" y="94592"/>
                      <a:pt x="94592" y="0"/>
                      <a:pt x="211278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4431" tIns="309531" rIns="144431" bIns="82550" numCol="1" spcCol="1270" anchor="t" anchorCtr="0">
                <a:noAutofit/>
              </a:bodyPr>
              <a:lstStyle/>
              <a:p>
                <a:pPr marL="285750" lvl="1" indent="-28575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6500" kern="1200" dirty="0"/>
              </a:p>
            </p:txBody>
          </p:sp>
          <p:sp>
            <p:nvSpPr>
              <p:cNvPr id="19" name="Serbest Form 18"/>
              <p:cNvSpPr/>
              <p:nvPr/>
            </p:nvSpPr>
            <p:spPr>
              <a:xfrm>
                <a:off x="4342373" y="3684561"/>
                <a:ext cx="3537907" cy="1135618"/>
              </a:xfrm>
              <a:custGeom>
                <a:avLst/>
                <a:gdLst>
                  <a:gd name="connsiteX0" fmla="*/ 0 w 3537907"/>
                  <a:gd name="connsiteY0" fmla="*/ 0 h 1135618"/>
                  <a:gd name="connsiteX1" fmla="*/ 3537907 w 3537907"/>
                  <a:gd name="connsiteY1" fmla="*/ 0 h 1135618"/>
                  <a:gd name="connsiteX2" fmla="*/ 3537907 w 3537907"/>
                  <a:gd name="connsiteY2" fmla="*/ 1135618 h 1135618"/>
                  <a:gd name="connsiteX3" fmla="*/ 0 w 3537907"/>
                  <a:gd name="connsiteY3" fmla="*/ 1135618 h 1135618"/>
                  <a:gd name="connsiteX4" fmla="*/ 0 w 3537907"/>
                  <a:gd name="connsiteY4" fmla="*/ 0 h 113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7907" h="1135618">
                    <a:moveTo>
                      <a:pt x="0" y="0"/>
                    </a:moveTo>
                    <a:lnTo>
                      <a:pt x="3537907" y="0"/>
                    </a:lnTo>
                    <a:lnTo>
                      <a:pt x="3537907" y="1135618"/>
                    </a:lnTo>
                    <a:lnTo>
                      <a:pt x="0" y="11356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9540" tIns="0" rIns="1089603" bIns="0" numCol="1" spcCol="1270" anchor="ctr" anchorCtr="0">
                <a:noAutofit/>
              </a:bodyPr>
              <a:lstStyle/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2"/>
                    </a:solidFill>
                  </a:rPr>
                  <a:t>Unsuccessful Call</a:t>
                </a:r>
                <a:endParaRPr lang="en-US" sz="2000" kern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933939" y="3864944"/>
                <a:ext cx="1238267" cy="1238267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1" name="Dikdörtgen 20"/>
            <p:cNvSpPr/>
            <p:nvPr/>
          </p:nvSpPr>
          <p:spPr>
            <a:xfrm>
              <a:off x="4385439" y="1458172"/>
              <a:ext cx="3451775" cy="1967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Is a call attempt to a valid number, which calling party can’t take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tx2"/>
                  </a:solidFill>
                </a:rPr>
                <a:t>Neither busy tone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tx2"/>
                  </a:solidFill>
                </a:rPr>
                <a:t>Nor ringing tone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chemeClr val="tx2"/>
                  </a:solidFill>
                </a:rPr>
                <a:t>Nor answer signal 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within 30 seconds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75"/>
          <a:stretch/>
        </p:blipFill>
        <p:spPr bwMode="auto">
          <a:xfrm>
            <a:off x="4958897" y="1224665"/>
            <a:ext cx="3834583" cy="24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etin kutusu 23"/>
          <p:cNvSpPr txBox="1"/>
          <p:nvPr/>
        </p:nvSpPr>
        <p:spPr>
          <a:xfrm>
            <a:off x="5634104" y="4109718"/>
            <a:ext cx="315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</a:rPr>
              <a:t>The scarcity of resources of radio link, transmission, switching etc.</a:t>
            </a:r>
            <a:endParaRPr lang="en-US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45D5F8CBDA447B025C7A836AB5999" ma:contentTypeVersion="1" ma:contentTypeDescription="Create a new document." ma:contentTypeScope="" ma:versionID="74f9c12af696c876dbaeefe49953481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5936E7-993A-4C62-BE57-D892A7950AAB}"/>
</file>

<file path=customXml/itemProps2.xml><?xml version="1.0" encoding="utf-8"?>
<ds:datastoreItem xmlns:ds="http://schemas.openxmlformats.org/officeDocument/2006/customXml" ds:itemID="{7FF44CDB-04BE-44BC-8127-64D32D74AC07}"/>
</file>

<file path=customXml/itemProps3.xml><?xml version="1.0" encoding="utf-8"?>
<ds:datastoreItem xmlns:ds="http://schemas.openxmlformats.org/officeDocument/2006/customXml" ds:itemID="{2521B1EA-9CDE-42FD-969E-0DE8C6A834F7}"/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1248</Words>
  <Application>Microsoft Office PowerPoint</Application>
  <PresentationFormat>On-screen Show (4:3)</PresentationFormat>
  <Paragraphs>241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ITU Workshop on “Quality of Service and  Quality of Experience of Multimedia Services in Emerging Networks”  (Istanbul, Turkey, 9-11 February 2015)</vt:lpstr>
      <vt:lpstr>QUALITY PARAMETERS OF FIXED TELEPHONE SERVICES</vt:lpstr>
      <vt:lpstr>SUPPLY TIME FOR THE INITIAL CONNECTION ≤ 6 Days</vt:lpstr>
      <vt:lpstr>Supply Time for the initial connection – Benchmark of Target Values* </vt:lpstr>
      <vt:lpstr>FAULTS RATE PER ACCESS LINE ≤ %2,2</vt:lpstr>
      <vt:lpstr>Faults Rate Per Access Line– Benchmark of Target Values* </vt:lpstr>
      <vt:lpstr>PowerPoint Presentation</vt:lpstr>
      <vt:lpstr>Faults Repair Time – Benchmark of Target Values* </vt:lpstr>
      <vt:lpstr>UNSUCCESSFUL CALL RATIO ≤ %1,5 / %2,5</vt:lpstr>
      <vt:lpstr>Unsuccessful Call Ratio – Benchmark of Target Values* </vt:lpstr>
      <vt:lpstr>CALL SET UP TIME ≤ 3 / 7 Second</vt:lpstr>
      <vt:lpstr>Call Set Up Time – Benchmark of Target Values* </vt:lpstr>
      <vt:lpstr>PROPORTION OF AVAILABLE PUBLIC PAY PHONES ≥ %95</vt:lpstr>
      <vt:lpstr>Proportion Of Available Public Pay Phones– Benchmark of Target Values* </vt:lpstr>
      <vt:lpstr>BILL COMPLAINTS RATIO ≤ %1</vt:lpstr>
      <vt:lpstr>Bill Complaints Ratio– Benchmark of Target Values* </vt:lpstr>
      <vt:lpstr>DO WE NEED ANY ADDITIONAL PARAMETER?</vt:lpstr>
      <vt:lpstr>FAULT REPAIR TIME FOR PERSONS WITH DISABILITES</vt:lpstr>
      <vt:lpstr>Thanks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Alanoğlu</dc:creator>
  <cp:lastModifiedBy>Aloran, Rakan</cp:lastModifiedBy>
  <cp:revision>159</cp:revision>
  <cp:lastPrinted>2015-01-19T16:17:40Z</cp:lastPrinted>
  <dcterms:created xsi:type="dcterms:W3CDTF">2014-09-01T15:38:30Z</dcterms:created>
  <dcterms:modified xsi:type="dcterms:W3CDTF">2015-02-09T10:39:11Z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0x010100EAC45D5F8CBDA447B025C7A836AB5999</vt:lpwstr>
  </property>
</Properties>
</file>