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rawings/drawing1.xml" ContentType="application/vnd.openxmlformats-officedocument.drawingml.chartshapes+xml"/>
  <Override PartName="/ppt/presentation.xml" ContentType="application/vnd.openxmlformats-officedocument.presentationml.presentation.main+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7.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charts/chart3.xml" ContentType="application/vnd.openxmlformats-officedocument.drawingml.chart+xml"/>
  <Override PartName="/ppt/charts/chart2.xml" ContentType="application/vnd.openxmlformats-officedocument.drawingml.chart+xml"/>
  <Override PartName="/ppt/charts/chart1.xml" ContentType="application/vnd.openxmlformats-officedocument.drawingml.chart+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301" r:id="rId2"/>
    <p:sldId id="303" r:id="rId3"/>
    <p:sldId id="304" r:id="rId4"/>
    <p:sldId id="305" r:id="rId5"/>
    <p:sldId id="317" r:id="rId6"/>
    <p:sldId id="306" r:id="rId7"/>
    <p:sldId id="318" r:id="rId8"/>
    <p:sldId id="319" r:id="rId9"/>
    <p:sldId id="320" r:id="rId10"/>
    <p:sldId id="321" r:id="rId11"/>
    <p:sldId id="322" r:id="rId12"/>
    <p:sldId id="323" r:id="rId13"/>
    <p:sldId id="324" r:id="rId14"/>
    <p:sldId id="325" r:id="rId15"/>
    <p:sldId id="326" r:id="rId16"/>
    <p:sldId id="327" r:id="rId17"/>
  </p:sldIdLst>
  <p:sldSz cx="9144000" cy="6858000" type="screen4x3"/>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85" autoAdjust="0"/>
    <p:restoredTop sz="90261" autoAdjust="0"/>
  </p:normalViewPr>
  <p:slideViewPr>
    <p:cSldViewPr snapToGrid="0" snapToObjects="1" showGuides="1">
      <p:cViewPr varScale="1">
        <p:scale>
          <a:sx n="65" d="100"/>
          <a:sy n="65" d="100"/>
        </p:scale>
        <p:origin x="264" y="7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10" d="100"/>
          <a:sy n="110" d="100"/>
        </p:scale>
        <p:origin x="6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uzaffer.misirci\Desktop\baglant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uzaffer.misirci\Desktop\baglanti.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uzaffer.misirci\Desktop\baglant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77621218400348"/>
          <c:y val="8.1679524694109287E-2"/>
          <c:w val="0.86370070664244036"/>
          <c:h val="0.58683332429824864"/>
        </c:manualLayout>
      </c:layout>
      <c:lineChart>
        <c:grouping val="standard"/>
        <c:varyColors val="0"/>
        <c:ser>
          <c:idx val="0"/>
          <c:order val="0"/>
          <c:tx>
            <c:strRef>
              <c:f>tt!$E$112</c:f>
              <c:strCache>
                <c:ptCount val="1"/>
                <c:pt idx="0">
                  <c:v>Fastest %50</c:v>
                </c:pt>
              </c:strCache>
            </c:strRef>
          </c:tx>
          <c:cat>
            <c:strRef>
              <c:f>tt!$A$116:$A$136</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tt!$E$116:$E$136</c:f>
              <c:numCache>
                <c:formatCode>General</c:formatCode>
                <c:ptCount val="21"/>
                <c:pt idx="0">
                  <c:v>0.1</c:v>
                </c:pt>
                <c:pt idx="1">
                  <c:v>0.1</c:v>
                </c:pt>
                <c:pt idx="2">
                  <c:v>0.1</c:v>
                </c:pt>
                <c:pt idx="3">
                  <c:v>0.1</c:v>
                </c:pt>
                <c:pt idx="4">
                  <c:v>0.1</c:v>
                </c:pt>
                <c:pt idx="5">
                  <c:v>0.1</c:v>
                </c:pt>
                <c:pt idx="6">
                  <c:v>0.1</c:v>
                </c:pt>
                <c:pt idx="7">
                  <c:v>0.1</c:v>
                </c:pt>
                <c:pt idx="8">
                  <c:v>0.1</c:v>
                </c:pt>
                <c:pt idx="9">
                  <c:v>0.11799999999999999</c:v>
                </c:pt>
                <c:pt idx="10">
                  <c:v>0.1</c:v>
                </c:pt>
                <c:pt idx="11">
                  <c:v>9.3000000000000041E-2</c:v>
                </c:pt>
                <c:pt idx="12">
                  <c:v>5.3333333333333358E-2</c:v>
                </c:pt>
                <c:pt idx="13">
                  <c:v>5.3333333333333358E-2</c:v>
                </c:pt>
                <c:pt idx="14">
                  <c:v>5.3333333333333358E-2</c:v>
                </c:pt>
                <c:pt idx="15">
                  <c:v>5.3333333333333358E-2</c:v>
                </c:pt>
                <c:pt idx="16">
                  <c:v>6.0000000000000019E-2</c:v>
                </c:pt>
                <c:pt idx="17">
                  <c:v>6.0000000000000019E-2</c:v>
                </c:pt>
                <c:pt idx="18">
                  <c:v>6.666666666666668E-2</c:v>
                </c:pt>
                <c:pt idx="19">
                  <c:v>7.3333333333333348E-2</c:v>
                </c:pt>
                <c:pt idx="20">
                  <c:v>8.0000000000000016E-2</c:v>
                </c:pt>
              </c:numCache>
            </c:numRef>
          </c:val>
          <c:smooth val="0"/>
        </c:ser>
        <c:ser>
          <c:idx val="1"/>
          <c:order val="1"/>
          <c:tx>
            <c:strRef>
              <c:f>tt!$F$112</c:f>
              <c:strCache>
                <c:ptCount val="1"/>
                <c:pt idx="0">
                  <c:v>Fastest %95</c:v>
                </c:pt>
              </c:strCache>
            </c:strRef>
          </c:tx>
          <c:cat>
            <c:strRef>
              <c:f>tt!$A$116:$A$136</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tt!$F$116:$F$136</c:f>
              <c:numCache>
                <c:formatCode>General</c:formatCode>
                <c:ptCount val="21"/>
                <c:pt idx="0">
                  <c:v>0.60000000000000009</c:v>
                </c:pt>
                <c:pt idx="1">
                  <c:v>0.5</c:v>
                </c:pt>
                <c:pt idx="2">
                  <c:v>0.60000000000000009</c:v>
                </c:pt>
                <c:pt idx="3">
                  <c:v>0.5</c:v>
                </c:pt>
                <c:pt idx="4">
                  <c:v>0.60000000000000009</c:v>
                </c:pt>
                <c:pt idx="5">
                  <c:v>0.5</c:v>
                </c:pt>
                <c:pt idx="6">
                  <c:v>0.5</c:v>
                </c:pt>
                <c:pt idx="7">
                  <c:v>0.60000000000000009</c:v>
                </c:pt>
                <c:pt idx="8">
                  <c:v>0.60000000000000009</c:v>
                </c:pt>
                <c:pt idx="9">
                  <c:v>0.69800000000000029</c:v>
                </c:pt>
                <c:pt idx="10">
                  <c:v>0.70500000000000007</c:v>
                </c:pt>
                <c:pt idx="11">
                  <c:v>0.72900000000000009</c:v>
                </c:pt>
                <c:pt idx="12">
                  <c:v>0.4</c:v>
                </c:pt>
                <c:pt idx="13">
                  <c:v>0.38000000000000006</c:v>
                </c:pt>
                <c:pt idx="14">
                  <c:v>0.40666666666666668</c:v>
                </c:pt>
                <c:pt idx="15">
                  <c:v>0.53999999999999992</c:v>
                </c:pt>
                <c:pt idx="16">
                  <c:v>0.53333333333333333</c:v>
                </c:pt>
                <c:pt idx="17">
                  <c:v>0.53333333333333333</c:v>
                </c:pt>
                <c:pt idx="18">
                  <c:v>0.58666666666666667</c:v>
                </c:pt>
                <c:pt idx="19">
                  <c:v>0.6133333333333334</c:v>
                </c:pt>
                <c:pt idx="20">
                  <c:v>0.53999999999999992</c:v>
                </c:pt>
              </c:numCache>
            </c:numRef>
          </c:val>
          <c:smooth val="0"/>
        </c:ser>
        <c:ser>
          <c:idx val="2"/>
          <c:order val="2"/>
          <c:tx>
            <c:strRef>
              <c:f>tt!$G$112</c:f>
              <c:strCache>
                <c:ptCount val="1"/>
                <c:pt idx="0">
                  <c:v>Fastest %99</c:v>
                </c:pt>
              </c:strCache>
            </c:strRef>
          </c:tx>
          <c:cat>
            <c:strRef>
              <c:f>tt!$A$116:$A$136</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tt!$G$116:$G$136</c:f>
              <c:numCache>
                <c:formatCode>General</c:formatCode>
                <c:ptCount val="21"/>
                <c:pt idx="0">
                  <c:v>1.5</c:v>
                </c:pt>
                <c:pt idx="1">
                  <c:v>1</c:v>
                </c:pt>
                <c:pt idx="2">
                  <c:v>1.2</c:v>
                </c:pt>
                <c:pt idx="3">
                  <c:v>1.3</c:v>
                </c:pt>
                <c:pt idx="4">
                  <c:v>1.5</c:v>
                </c:pt>
                <c:pt idx="5">
                  <c:v>1.2</c:v>
                </c:pt>
                <c:pt idx="6">
                  <c:v>1.1000000000000001</c:v>
                </c:pt>
                <c:pt idx="7">
                  <c:v>1.1000000000000001</c:v>
                </c:pt>
                <c:pt idx="8">
                  <c:v>1</c:v>
                </c:pt>
                <c:pt idx="9">
                  <c:v>1.397</c:v>
                </c:pt>
                <c:pt idx="10">
                  <c:v>1.391</c:v>
                </c:pt>
                <c:pt idx="11">
                  <c:v>1.8129999999999997</c:v>
                </c:pt>
                <c:pt idx="12">
                  <c:v>0.81333333333333324</c:v>
                </c:pt>
                <c:pt idx="13">
                  <c:v>0.72666666666666668</c:v>
                </c:pt>
                <c:pt idx="14">
                  <c:v>0.9</c:v>
                </c:pt>
                <c:pt idx="15">
                  <c:v>1.1200000000000001</c:v>
                </c:pt>
                <c:pt idx="16">
                  <c:v>1.0466666666666666</c:v>
                </c:pt>
                <c:pt idx="17">
                  <c:v>1.0466666666666666</c:v>
                </c:pt>
                <c:pt idx="18">
                  <c:v>0.98666666666666658</c:v>
                </c:pt>
                <c:pt idx="19">
                  <c:v>1.1800000000000002</c:v>
                </c:pt>
                <c:pt idx="20">
                  <c:v>0.93333333333333335</c:v>
                </c:pt>
              </c:numCache>
            </c:numRef>
          </c:val>
          <c:smooth val="0"/>
        </c:ser>
        <c:dLbls>
          <c:showLegendKey val="0"/>
          <c:showVal val="0"/>
          <c:showCatName val="0"/>
          <c:showSerName val="0"/>
          <c:showPercent val="0"/>
          <c:showBubbleSize val="0"/>
        </c:dLbls>
        <c:marker val="1"/>
        <c:smooth val="0"/>
        <c:axId val="153522664"/>
        <c:axId val="153523056"/>
      </c:lineChart>
      <c:catAx>
        <c:axId val="153522664"/>
        <c:scaling>
          <c:orientation val="minMax"/>
        </c:scaling>
        <c:delete val="0"/>
        <c:axPos val="b"/>
        <c:numFmt formatCode="General" sourceLinked="1"/>
        <c:majorTickMark val="none"/>
        <c:minorTickMark val="none"/>
        <c:tickLblPos val="nextTo"/>
        <c:txPr>
          <a:bodyPr rot="-5400000" vert="horz"/>
          <a:lstStyle/>
          <a:p>
            <a:pPr>
              <a:defRPr/>
            </a:pPr>
            <a:endParaRPr lang="en-US"/>
          </a:p>
        </c:txPr>
        <c:crossAx val="153523056"/>
        <c:crosses val="autoZero"/>
        <c:auto val="1"/>
        <c:lblAlgn val="ctr"/>
        <c:lblOffset val="100"/>
        <c:noMultiLvlLbl val="0"/>
      </c:catAx>
      <c:valAx>
        <c:axId val="153523056"/>
        <c:scaling>
          <c:orientation val="minMax"/>
        </c:scaling>
        <c:delete val="0"/>
        <c:axPos val="l"/>
        <c:majorGridlines/>
        <c:title>
          <c:tx>
            <c:rich>
              <a:bodyPr/>
              <a:lstStyle/>
              <a:p>
                <a:pPr>
                  <a:defRPr sz="1100"/>
                </a:pPr>
                <a:r>
                  <a:rPr lang="tr-TR" sz="1100"/>
                  <a:t>Supply</a:t>
                </a:r>
                <a:r>
                  <a:rPr lang="tr-TR" sz="1100" baseline="0"/>
                  <a:t> Times Achievements</a:t>
                </a:r>
                <a:endParaRPr lang="en-US" sz="1100"/>
              </a:p>
            </c:rich>
          </c:tx>
          <c:overlay val="0"/>
        </c:title>
        <c:numFmt formatCode="General" sourceLinked="1"/>
        <c:majorTickMark val="none"/>
        <c:minorTickMark val="none"/>
        <c:tickLblPos val="nextTo"/>
        <c:crossAx val="153522664"/>
        <c:crosses val="autoZero"/>
        <c:crossBetween val="between"/>
      </c:valAx>
    </c:plotArea>
    <c:legend>
      <c:legendPos val="r"/>
      <c:layout>
        <c:manualLayout>
          <c:xMode val="edge"/>
          <c:yMode val="edge"/>
          <c:x val="1.2393977068656003E-3"/>
          <c:y val="0.90801778202521943"/>
          <c:w val="0.99554869457107364"/>
          <c:h val="8.099997177772135E-2"/>
        </c:manualLayout>
      </c:layout>
      <c:overlay val="0"/>
      <c:txPr>
        <a:bodyPr/>
        <a:lstStyle/>
        <a:p>
          <a:pPr>
            <a:defRPr sz="1100"/>
          </a:pPr>
          <a:endParaRPr lang="en-US"/>
        </a:p>
      </c:tx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6.1089729798954884E-2"/>
          <c:y val="1.8844448103393342E-2"/>
          <c:w val="0.91639787643679671"/>
          <c:h val="0.75862830688678407"/>
        </c:manualLayout>
      </c:layout>
      <c:lineChart>
        <c:grouping val="standard"/>
        <c:varyColors val="0"/>
        <c:ser>
          <c:idx val="0"/>
          <c:order val="0"/>
          <c:tx>
            <c:strRef>
              <c:f>Sayfa2!$B$64</c:f>
              <c:strCache>
                <c:ptCount val="1"/>
                <c:pt idx="0">
                  <c:v>Operator 1</c:v>
                </c:pt>
              </c:strCache>
            </c:strRef>
          </c:tx>
          <c:spPr>
            <a:ln>
              <a:solidFill>
                <a:schemeClr val="accent1"/>
              </a:solidFill>
            </a:ln>
          </c:spPr>
          <c:cat>
            <c:strRef>
              <c:f>Sayfa2!$A$65:$A$85</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Sayfa2!$B$65:$B$85</c:f>
              <c:numCache>
                <c:formatCode>General</c:formatCode>
                <c:ptCount val="21"/>
                <c:pt idx="0">
                  <c:v>1.4700000000000001E-2</c:v>
                </c:pt>
                <c:pt idx="1">
                  <c:v>9.2000000000000033E-3</c:v>
                </c:pt>
                <c:pt idx="2">
                  <c:v>1.1299999999999998E-2</c:v>
                </c:pt>
                <c:pt idx="3">
                  <c:v>8.6000000000000017E-3</c:v>
                </c:pt>
                <c:pt idx="4">
                  <c:v>7.5000000000000015E-3</c:v>
                </c:pt>
                <c:pt idx="5">
                  <c:v>7.0000000000000001E-3</c:v>
                </c:pt>
                <c:pt idx="6">
                  <c:v>7.0000000000000001E-3</c:v>
                </c:pt>
                <c:pt idx="7">
                  <c:v>6.7000000000000011E-3</c:v>
                </c:pt>
                <c:pt idx="8">
                  <c:v>6.6000000000000008E-3</c:v>
                </c:pt>
                <c:pt idx="9">
                  <c:v>5.6000000000000017E-3</c:v>
                </c:pt>
                <c:pt idx="10">
                  <c:v>6.1000000000000004E-3</c:v>
                </c:pt>
                <c:pt idx="11">
                  <c:v>5.5000000000000014E-3</c:v>
                </c:pt>
                <c:pt idx="12">
                  <c:v>6.5000000000000023E-3</c:v>
                </c:pt>
                <c:pt idx="13">
                  <c:v>5.8000000000000005E-3</c:v>
                </c:pt>
                <c:pt idx="14">
                  <c:v>6.000000000000001E-3</c:v>
                </c:pt>
                <c:pt idx="15">
                  <c:v>5.9000000000000007E-3</c:v>
                </c:pt>
                <c:pt idx="16">
                  <c:v>5.1000000000000004E-3</c:v>
                </c:pt>
                <c:pt idx="17">
                  <c:v>5.1000000000000004E-3</c:v>
                </c:pt>
                <c:pt idx="18">
                  <c:v>4.8000000000000004E-3</c:v>
                </c:pt>
                <c:pt idx="19">
                  <c:v>4.6999999999999993E-3</c:v>
                </c:pt>
                <c:pt idx="20">
                  <c:v>1.0700000000000001E-2</c:v>
                </c:pt>
              </c:numCache>
            </c:numRef>
          </c:val>
          <c:smooth val="0"/>
        </c:ser>
        <c:ser>
          <c:idx val="1"/>
          <c:order val="1"/>
          <c:tx>
            <c:strRef>
              <c:f>Sayfa2!$C$64</c:f>
              <c:strCache>
                <c:ptCount val="1"/>
                <c:pt idx="0">
                  <c:v>Operator 2</c:v>
                </c:pt>
              </c:strCache>
            </c:strRef>
          </c:tx>
          <c:spPr>
            <a:ln w="38100"/>
          </c:spPr>
          <c:cat>
            <c:strRef>
              <c:f>Sayfa2!$A$65:$A$85</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Sayfa2!$C$65:$C$85</c:f>
              <c:numCache>
                <c:formatCode>General</c:formatCode>
                <c:ptCount val="21"/>
                <c:pt idx="0">
                  <c:v>8.7000000000000029E-3</c:v>
                </c:pt>
                <c:pt idx="1">
                  <c:v>6.8000000000000022E-3</c:v>
                </c:pt>
                <c:pt idx="2">
                  <c:v>5.9000000000000007E-3</c:v>
                </c:pt>
                <c:pt idx="3">
                  <c:v>5.1999999999999998E-3</c:v>
                </c:pt>
                <c:pt idx="4">
                  <c:v>5.6000000000000017E-3</c:v>
                </c:pt>
                <c:pt idx="5">
                  <c:v>5.6000000000000017E-3</c:v>
                </c:pt>
                <c:pt idx="6">
                  <c:v>4.9000000000000007E-3</c:v>
                </c:pt>
                <c:pt idx="7">
                  <c:v>4.9000000000000007E-3</c:v>
                </c:pt>
                <c:pt idx="8">
                  <c:v>4.9000000000000007E-3</c:v>
                </c:pt>
                <c:pt idx="9">
                  <c:v>4.1000000000000003E-3</c:v>
                </c:pt>
                <c:pt idx="10">
                  <c:v>5.5000000000000014E-3</c:v>
                </c:pt>
                <c:pt idx="11">
                  <c:v>4.6999999999999993E-3</c:v>
                </c:pt>
                <c:pt idx="12">
                  <c:v>7.2000000000000007E-3</c:v>
                </c:pt>
                <c:pt idx="13">
                  <c:v>6.5000000000000023E-3</c:v>
                </c:pt>
                <c:pt idx="14">
                  <c:v>5.1999999999999998E-3</c:v>
                </c:pt>
                <c:pt idx="15">
                  <c:v>4.1000000000000003E-3</c:v>
                </c:pt>
                <c:pt idx="16">
                  <c:v>3.2000000000000006E-3</c:v>
                </c:pt>
                <c:pt idx="17">
                  <c:v>2.8000000000000008E-3</c:v>
                </c:pt>
                <c:pt idx="18">
                  <c:v>2.8000000000000008E-3</c:v>
                </c:pt>
                <c:pt idx="19">
                  <c:v>3.0000000000000005E-3</c:v>
                </c:pt>
                <c:pt idx="20">
                  <c:v>3.4000000000000007E-3</c:v>
                </c:pt>
              </c:numCache>
            </c:numRef>
          </c:val>
          <c:smooth val="0"/>
        </c:ser>
        <c:ser>
          <c:idx val="2"/>
          <c:order val="2"/>
          <c:tx>
            <c:strRef>
              <c:f>Sayfa2!$D$64</c:f>
              <c:strCache>
                <c:ptCount val="1"/>
                <c:pt idx="0">
                  <c:v>Operator 3</c:v>
                </c:pt>
              </c:strCache>
            </c:strRef>
          </c:tx>
          <c:spPr>
            <a:ln w="38100"/>
          </c:spPr>
          <c:cat>
            <c:strRef>
              <c:f>Sayfa2!$A$65:$A$85</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Sayfa2!$D$65:$D$85</c:f>
              <c:numCache>
                <c:formatCode>General</c:formatCode>
                <c:ptCount val="21"/>
                <c:pt idx="0">
                  <c:v>5.0000000000000012E-4</c:v>
                </c:pt>
                <c:pt idx="1">
                  <c:v>5.0000000000000012E-4</c:v>
                </c:pt>
                <c:pt idx="2">
                  <c:v>5.0000000000000012E-4</c:v>
                </c:pt>
                <c:pt idx="3">
                  <c:v>5.0000000000000012E-4</c:v>
                </c:pt>
                <c:pt idx="4">
                  <c:v>5.0000000000000012E-4</c:v>
                </c:pt>
                <c:pt idx="5">
                  <c:v>5.0000000000000012E-4</c:v>
                </c:pt>
                <c:pt idx="6">
                  <c:v>5.0000000000000012E-4</c:v>
                </c:pt>
                <c:pt idx="7">
                  <c:v>5.0000000000000012E-4</c:v>
                </c:pt>
                <c:pt idx="8">
                  <c:v>5.0000000000000012E-4</c:v>
                </c:pt>
                <c:pt idx="9">
                  <c:v>5.0000000000000012E-4</c:v>
                </c:pt>
                <c:pt idx="10">
                  <c:v>5.0000000000000012E-4</c:v>
                </c:pt>
                <c:pt idx="11">
                  <c:v>5.0000000000000012E-4</c:v>
                </c:pt>
                <c:pt idx="12">
                  <c:v>5.0000000000000012E-4</c:v>
                </c:pt>
                <c:pt idx="13">
                  <c:v>5.0000000000000012E-4</c:v>
                </c:pt>
                <c:pt idx="14">
                  <c:v>5.0000000000000012E-4</c:v>
                </c:pt>
                <c:pt idx="15">
                  <c:v>5.0000000000000012E-4</c:v>
                </c:pt>
                <c:pt idx="16">
                  <c:v>5.0000000000000012E-4</c:v>
                </c:pt>
                <c:pt idx="17">
                  <c:v>5.0000000000000012E-4</c:v>
                </c:pt>
                <c:pt idx="18">
                  <c:v>5.0000000000000012E-4</c:v>
                </c:pt>
                <c:pt idx="19">
                  <c:v>5.0000000000000012E-4</c:v>
                </c:pt>
                <c:pt idx="20">
                  <c:v>5.0000000000000012E-4</c:v>
                </c:pt>
              </c:numCache>
            </c:numRef>
          </c:val>
          <c:smooth val="0"/>
        </c:ser>
        <c:ser>
          <c:idx val="3"/>
          <c:order val="3"/>
          <c:tx>
            <c:strRef>
              <c:f>Sayfa2!$E$64</c:f>
              <c:strCache>
                <c:ptCount val="1"/>
                <c:pt idx="0">
                  <c:v>Operator 4</c:v>
                </c:pt>
              </c:strCache>
            </c:strRef>
          </c:tx>
          <c:spPr>
            <a:ln>
              <a:solidFill>
                <a:srgbClr val="002060"/>
              </a:solidFill>
              <a:headEnd type="none"/>
            </a:ln>
          </c:spPr>
          <c:cat>
            <c:strRef>
              <c:f>Sayfa2!$A$65:$A$85</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Sayfa2!$E$65:$E$85</c:f>
              <c:numCache>
                <c:formatCode>General</c:formatCode>
                <c:ptCount val="21"/>
                <c:pt idx="9">
                  <c:v>6.000000000000001E-3</c:v>
                </c:pt>
                <c:pt idx="10">
                  <c:v>6.000000000000001E-3</c:v>
                </c:pt>
                <c:pt idx="11">
                  <c:v>1.2E-2</c:v>
                </c:pt>
                <c:pt idx="12">
                  <c:v>1.1599999999999997E-2</c:v>
                </c:pt>
                <c:pt idx="13">
                  <c:v>5.000000000000001E-3</c:v>
                </c:pt>
                <c:pt idx="14">
                  <c:v>6.3000000000000009E-3</c:v>
                </c:pt>
                <c:pt idx="15">
                  <c:v>4.9000000000000007E-3</c:v>
                </c:pt>
                <c:pt idx="16">
                  <c:v>9.0000000000000028E-3</c:v>
                </c:pt>
                <c:pt idx="17">
                  <c:v>1.0000000000000002E-2</c:v>
                </c:pt>
                <c:pt idx="18">
                  <c:v>9.1000000000000004E-3</c:v>
                </c:pt>
                <c:pt idx="19">
                  <c:v>9.4000000000000038E-3</c:v>
                </c:pt>
                <c:pt idx="20">
                  <c:v>1.0000000000000002E-2</c:v>
                </c:pt>
              </c:numCache>
            </c:numRef>
          </c:val>
          <c:smooth val="0"/>
        </c:ser>
        <c:ser>
          <c:idx val="4"/>
          <c:order val="4"/>
          <c:tx>
            <c:strRef>
              <c:f>Sayfa2!$F$64</c:f>
              <c:strCache>
                <c:ptCount val="1"/>
                <c:pt idx="0">
                  <c:v>Target &lt;=%1</c:v>
                </c:pt>
              </c:strCache>
            </c:strRef>
          </c:tx>
          <c:spPr>
            <a:ln w="28575" cap="rnd">
              <a:solidFill>
                <a:srgbClr val="FF0000"/>
              </a:solidFill>
              <a:round/>
              <a:headEnd type="arrow"/>
              <a:tailEnd type="arrow"/>
            </a:ln>
          </c:spPr>
          <c:marker>
            <c:symbol val="none"/>
          </c:marker>
          <c:cat>
            <c:strRef>
              <c:f>Sayfa2!$A$65:$A$85</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Sayfa2!$F$65:$F$85</c:f>
              <c:numCache>
                <c:formatCode>General</c:formatCode>
                <c:ptCount val="21"/>
                <c:pt idx="0">
                  <c:v>1.0000000000000002E-2</c:v>
                </c:pt>
                <c:pt idx="1">
                  <c:v>1.0000000000000002E-2</c:v>
                </c:pt>
                <c:pt idx="2">
                  <c:v>1.0000000000000002E-2</c:v>
                </c:pt>
                <c:pt idx="3">
                  <c:v>1.0000000000000002E-2</c:v>
                </c:pt>
                <c:pt idx="4">
                  <c:v>1.0000000000000002E-2</c:v>
                </c:pt>
                <c:pt idx="5">
                  <c:v>1.0000000000000002E-2</c:v>
                </c:pt>
                <c:pt idx="6">
                  <c:v>1.0000000000000002E-2</c:v>
                </c:pt>
                <c:pt idx="7">
                  <c:v>1.0000000000000002E-2</c:v>
                </c:pt>
                <c:pt idx="8">
                  <c:v>1.0000000000000002E-2</c:v>
                </c:pt>
                <c:pt idx="9">
                  <c:v>1.0000000000000002E-2</c:v>
                </c:pt>
                <c:pt idx="10">
                  <c:v>1.0000000000000002E-2</c:v>
                </c:pt>
                <c:pt idx="11">
                  <c:v>1.0000000000000002E-2</c:v>
                </c:pt>
                <c:pt idx="12">
                  <c:v>1.0000000000000002E-2</c:v>
                </c:pt>
                <c:pt idx="13">
                  <c:v>1.0000000000000002E-2</c:v>
                </c:pt>
                <c:pt idx="14">
                  <c:v>1.0000000000000002E-2</c:v>
                </c:pt>
                <c:pt idx="15">
                  <c:v>1.0000000000000002E-2</c:v>
                </c:pt>
                <c:pt idx="16">
                  <c:v>1.0000000000000002E-2</c:v>
                </c:pt>
                <c:pt idx="17">
                  <c:v>1.0000000000000002E-2</c:v>
                </c:pt>
                <c:pt idx="18">
                  <c:v>1.0000000000000002E-2</c:v>
                </c:pt>
                <c:pt idx="19">
                  <c:v>1.0000000000000002E-2</c:v>
                </c:pt>
                <c:pt idx="20">
                  <c:v>1.0000000000000002E-2</c:v>
                </c:pt>
              </c:numCache>
            </c:numRef>
          </c:val>
          <c:smooth val="0"/>
        </c:ser>
        <c:dLbls>
          <c:showLegendKey val="0"/>
          <c:showVal val="0"/>
          <c:showCatName val="0"/>
          <c:showSerName val="0"/>
          <c:showPercent val="0"/>
          <c:showBubbleSize val="0"/>
        </c:dLbls>
        <c:marker val="1"/>
        <c:smooth val="0"/>
        <c:axId val="153523840"/>
        <c:axId val="153524232"/>
      </c:lineChart>
      <c:catAx>
        <c:axId val="153523840"/>
        <c:scaling>
          <c:orientation val="minMax"/>
        </c:scaling>
        <c:delete val="0"/>
        <c:axPos val="b"/>
        <c:majorGridlines/>
        <c:numFmt formatCode="General" sourceLinked="1"/>
        <c:majorTickMark val="none"/>
        <c:minorTickMark val="none"/>
        <c:tickLblPos val="nextTo"/>
        <c:crossAx val="153524232"/>
        <c:crosses val="autoZero"/>
        <c:auto val="1"/>
        <c:lblAlgn val="ctr"/>
        <c:lblOffset val="100"/>
        <c:noMultiLvlLbl val="0"/>
      </c:catAx>
      <c:valAx>
        <c:axId val="153524232"/>
        <c:scaling>
          <c:orientation val="minMax"/>
        </c:scaling>
        <c:delete val="0"/>
        <c:axPos val="l"/>
        <c:majorGridlines/>
        <c:numFmt formatCode="%0.0" sourceLinked="0"/>
        <c:majorTickMark val="out"/>
        <c:minorTickMark val="none"/>
        <c:tickLblPos val="nextTo"/>
        <c:crossAx val="153523840"/>
        <c:crosses val="autoZero"/>
        <c:crossBetween val="between"/>
      </c:valAx>
    </c:plotArea>
    <c:legend>
      <c:legendPos val="r"/>
      <c:layout>
        <c:manualLayout>
          <c:xMode val="edge"/>
          <c:yMode val="edge"/>
          <c:x val="0"/>
          <c:y val="0.9358725919327342"/>
          <c:w val="0.98449573963743853"/>
          <c:h val="4.8228406439845092E-2"/>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46398840991857"/>
          <c:y val="2.643457067866526E-2"/>
          <c:w val="0.86257965585657936"/>
          <c:h val="0.8995118110236221"/>
        </c:manualLayout>
      </c:layout>
      <c:lineChart>
        <c:grouping val="standard"/>
        <c:varyColors val="0"/>
        <c:ser>
          <c:idx val="0"/>
          <c:order val="0"/>
          <c:tx>
            <c:strRef>
              <c:f>speed!$B$38</c:f>
              <c:strCache>
                <c:ptCount val="1"/>
                <c:pt idx="0">
                  <c:v>Operator 1</c:v>
                </c:pt>
              </c:strCache>
            </c:strRef>
          </c:tx>
          <c:cat>
            <c:strRef>
              <c:f>speed!$A$39:$A$59</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speed!$B$39:$B$59</c:f>
              <c:numCache>
                <c:formatCode>General</c:formatCode>
                <c:ptCount val="21"/>
                <c:pt idx="0">
                  <c:v>0.10091145833333325</c:v>
                </c:pt>
                <c:pt idx="1">
                  <c:v>0.14127604166666674</c:v>
                </c:pt>
                <c:pt idx="2">
                  <c:v>0.12174479166666675</c:v>
                </c:pt>
                <c:pt idx="3">
                  <c:v>0.12613932291666671</c:v>
                </c:pt>
                <c:pt idx="4">
                  <c:v>0.11995442708333326</c:v>
                </c:pt>
                <c:pt idx="5">
                  <c:v>0.1083984375</c:v>
                </c:pt>
                <c:pt idx="6">
                  <c:v>0.10172526041666677</c:v>
                </c:pt>
                <c:pt idx="7">
                  <c:v>9.2285156249999986E-2</c:v>
                </c:pt>
                <c:pt idx="8">
                  <c:v>6.6894531250000014E-2</c:v>
                </c:pt>
                <c:pt idx="9">
                  <c:v>4.4108072916666755E-2</c:v>
                </c:pt>
                <c:pt idx="10">
                  <c:v>5.4199218750000007E-2</c:v>
                </c:pt>
                <c:pt idx="11">
                  <c:v>7.3567708333333273E-2</c:v>
                </c:pt>
                <c:pt idx="12">
                  <c:v>5.5175781250000007E-2</c:v>
                </c:pt>
                <c:pt idx="13">
                  <c:v>3.4342447916666748E-2</c:v>
                </c:pt>
                <c:pt idx="14">
                  <c:v>5.2734375000000007E-2</c:v>
                </c:pt>
                <c:pt idx="15">
                  <c:v>5.5989583333333273E-2</c:v>
                </c:pt>
                <c:pt idx="16">
                  <c:v>5.2246093750000007E-2</c:v>
                </c:pt>
                <c:pt idx="17">
                  <c:v>4.5572916666666748E-2</c:v>
                </c:pt>
                <c:pt idx="18">
                  <c:v>2.6692708333333259E-2</c:v>
                </c:pt>
                <c:pt idx="19">
                  <c:v>7.5846354166666755E-2</c:v>
                </c:pt>
                <c:pt idx="20">
                  <c:v>4.5898437500000014E-2</c:v>
                </c:pt>
              </c:numCache>
            </c:numRef>
          </c:val>
          <c:smooth val="0"/>
        </c:ser>
        <c:ser>
          <c:idx val="1"/>
          <c:order val="1"/>
          <c:tx>
            <c:strRef>
              <c:f>speed!$C$38</c:f>
              <c:strCache>
                <c:ptCount val="1"/>
                <c:pt idx="0">
                  <c:v>Operator 2</c:v>
                </c:pt>
              </c:strCache>
            </c:strRef>
          </c:tx>
          <c:cat>
            <c:strRef>
              <c:f>speed!$A$39:$A$59</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speed!$C$39:$C$59</c:f>
              <c:numCache>
                <c:formatCode>General</c:formatCode>
                <c:ptCount val="21"/>
                <c:pt idx="1">
                  <c:v>-0.14306640625000003</c:v>
                </c:pt>
                <c:pt idx="2">
                  <c:v>-0.17985026041666666</c:v>
                </c:pt>
                <c:pt idx="3">
                  <c:v>0.12304687500000001</c:v>
                </c:pt>
                <c:pt idx="4">
                  <c:v>0.10937500000000001</c:v>
                </c:pt>
                <c:pt idx="5">
                  <c:v>0.13069661458333326</c:v>
                </c:pt>
                <c:pt idx="6">
                  <c:v>0.14615885416666674</c:v>
                </c:pt>
                <c:pt idx="7">
                  <c:v>8.1217447916666741E-2</c:v>
                </c:pt>
                <c:pt idx="8">
                  <c:v>0.14550781250000003</c:v>
                </c:pt>
                <c:pt idx="9">
                  <c:v>0.15852864583333329</c:v>
                </c:pt>
                <c:pt idx="10">
                  <c:v>0.14664713541666677</c:v>
                </c:pt>
                <c:pt idx="11">
                  <c:v>0.11946614583333327</c:v>
                </c:pt>
                <c:pt idx="12">
                  <c:v>7.4381510416666755E-2</c:v>
                </c:pt>
                <c:pt idx="13">
                  <c:v>0.13606770833333326</c:v>
                </c:pt>
                <c:pt idx="14">
                  <c:v>0.12679036458333329</c:v>
                </c:pt>
                <c:pt idx="15">
                  <c:v>0.14973958333333329</c:v>
                </c:pt>
                <c:pt idx="16">
                  <c:v>0.13330078125</c:v>
                </c:pt>
                <c:pt idx="17">
                  <c:v>0.14908854166666674</c:v>
                </c:pt>
                <c:pt idx="18">
                  <c:v>0.15608723958333331</c:v>
                </c:pt>
                <c:pt idx="19">
                  <c:v>0.15950520833333329</c:v>
                </c:pt>
                <c:pt idx="20">
                  <c:v>0.15087890625</c:v>
                </c:pt>
              </c:numCache>
            </c:numRef>
          </c:val>
          <c:smooth val="0"/>
        </c:ser>
        <c:ser>
          <c:idx val="2"/>
          <c:order val="2"/>
          <c:tx>
            <c:strRef>
              <c:f>speed!$D$38</c:f>
              <c:strCache>
                <c:ptCount val="1"/>
                <c:pt idx="0">
                  <c:v>Operator 3</c:v>
                </c:pt>
              </c:strCache>
            </c:strRef>
          </c:tx>
          <c:cat>
            <c:strRef>
              <c:f>speed!$A$39:$A$59</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speed!$D$39:$D$59</c:f>
              <c:numCache>
                <c:formatCode>General</c:formatCode>
                <c:ptCount val="21"/>
                <c:pt idx="0">
                  <c:v>0.24908854166666664</c:v>
                </c:pt>
                <c:pt idx="1">
                  <c:v>0.2016927083333333</c:v>
                </c:pt>
                <c:pt idx="2">
                  <c:v>0.20585937499999996</c:v>
                </c:pt>
                <c:pt idx="3">
                  <c:v>0.21341145833333336</c:v>
                </c:pt>
                <c:pt idx="4">
                  <c:v>0.19882812499999988</c:v>
                </c:pt>
                <c:pt idx="5">
                  <c:v>0.20976562499999996</c:v>
                </c:pt>
                <c:pt idx="6">
                  <c:v>0.20377604166666674</c:v>
                </c:pt>
                <c:pt idx="7">
                  <c:v>0.25664062499999996</c:v>
                </c:pt>
                <c:pt idx="8">
                  <c:v>0.32148437500000021</c:v>
                </c:pt>
                <c:pt idx="9">
                  <c:v>0.32070312500000014</c:v>
                </c:pt>
                <c:pt idx="10">
                  <c:v>0.32226562500000006</c:v>
                </c:pt>
                <c:pt idx="11">
                  <c:v>0.32044270833333349</c:v>
                </c:pt>
                <c:pt idx="12">
                  <c:v>0.3234375000000001</c:v>
                </c:pt>
                <c:pt idx="13">
                  <c:v>0.32408854166666667</c:v>
                </c:pt>
                <c:pt idx="14">
                  <c:v>0.32213541666666656</c:v>
                </c:pt>
                <c:pt idx="15">
                  <c:v>0.31796875000000002</c:v>
                </c:pt>
                <c:pt idx="16">
                  <c:v>0.3200520833333334</c:v>
                </c:pt>
                <c:pt idx="17">
                  <c:v>0.32226562500000006</c:v>
                </c:pt>
                <c:pt idx="18">
                  <c:v>0.32135416666666672</c:v>
                </c:pt>
                <c:pt idx="19">
                  <c:v>0.31705729166666685</c:v>
                </c:pt>
                <c:pt idx="20">
                  <c:v>0.32291666666666691</c:v>
                </c:pt>
              </c:numCache>
            </c:numRef>
          </c:val>
          <c:smooth val="0"/>
        </c:ser>
        <c:ser>
          <c:idx val="3"/>
          <c:order val="3"/>
          <c:tx>
            <c:strRef>
              <c:f>speed!$E$38</c:f>
              <c:strCache>
                <c:ptCount val="1"/>
                <c:pt idx="0">
                  <c:v>Operator 4</c:v>
                </c:pt>
              </c:strCache>
            </c:strRef>
          </c:tx>
          <c:cat>
            <c:strRef>
              <c:f>speed!$A$39:$A$59</c:f>
              <c:strCache>
                <c:ptCount val="21"/>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strCache>
            </c:strRef>
          </c:cat>
          <c:val>
            <c:numRef>
              <c:f>speed!$E$39:$E$59</c:f>
              <c:numCache>
                <c:formatCode>General</c:formatCode>
                <c:ptCount val="21"/>
                <c:pt idx="9">
                  <c:v>0.11572265625000003</c:v>
                </c:pt>
                <c:pt idx="10">
                  <c:v>0.11311848958333325</c:v>
                </c:pt>
                <c:pt idx="11">
                  <c:v>0.11360677083333327</c:v>
                </c:pt>
                <c:pt idx="12">
                  <c:v>0.11669921875000001</c:v>
                </c:pt>
                <c:pt idx="13">
                  <c:v>0.11783854166666674</c:v>
                </c:pt>
                <c:pt idx="14">
                  <c:v>0.10237630208333326</c:v>
                </c:pt>
                <c:pt idx="15">
                  <c:v>8.9680989583333273E-2</c:v>
                </c:pt>
                <c:pt idx="16">
                  <c:v>0.11897786458333325</c:v>
                </c:pt>
                <c:pt idx="17">
                  <c:v>0.11572265625000003</c:v>
                </c:pt>
                <c:pt idx="18">
                  <c:v>0.11995442708333326</c:v>
                </c:pt>
                <c:pt idx="19">
                  <c:v>6.3802083333333287E-2</c:v>
                </c:pt>
                <c:pt idx="20">
                  <c:v>0.11035156249999999</c:v>
                </c:pt>
              </c:numCache>
            </c:numRef>
          </c:val>
          <c:smooth val="0"/>
        </c:ser>
        <c:dLbls>
          <c:showLegendKey val="0"/>
          <c:showVal val="0"/>
          <c:showCatName val="0"/>
          <c:showSerName val="0"/>
          <c:showPercent val="0"/>
          <c:showBubbleSize val="0"/>
        </c:dLbls>
        <c:marker val="1"/>
        <c:smooth val="0"/>
        <c:axId val="153525016"/>
        <c:axId val="153525408"/>
      </c:lineChart>
      <c:catAx>
        <c:axId val="153525016"/>
        <c:scaling>
          <c:orientation val="minMax"/>
        </c:scaling>
        <c:delete val="0"/>
        <c:axPos val="b"/>
        <c:numFmt formatCode="General" sourceLinked="1"/>
        <c:majorTickMark val="none"/>
        <c:minorTickMark val="none"/>
        <c:tickLblPos val="nextTo"/>
        <c:txPr>
          <a:bodyPr rot="-5400000" vert="horz"/>
          <a:lstStyle/>
          <a:p>
            <a:pPr>
              <a:defRPr/>
            </a:pPr>
            <a:endParaRPr lang="en-US"/>
          </a:p>
        </c:txPr>
        <c:crossAx val="153525408"/>
        <c:crosses val="autoZero"/>
        <c:auto val="1"/>
        <c:lblAlgn val="ctr"/>
        <c:lblOffset val="100"/>
        <c:noMultiLvlLbl val="0"/>
      </c:catAx>
      <c:valAx>
        <c:axId val="153525408"/>
        <c:scaling>
          <c:orientation val="minMax"/>
          <c:max val="0.35000000000000031"/>
          <c:min val="-0.2"/>
        </c:scaling>
        <c:delete val="0"/>
        <c:axPos val="l"/>
        <c:majorGridlines/>
        <c:title>
          <c:tx>
            <c:rich>
              <a:bodyPr/>
              <a:lstStyle/>
              <a:p>
                <a:pPr>
                  <a:defRPr lang="en-US" noProof="0"/>
                </a:pPr>
                <a:r>
                  <a:rPr lang="en-US" baseline="0" noProof="0" smtClean="0"/>
                  <a:t>Achievements for promised download speeds (percent)</a:t>
                </a:r>
                <a:endParaRPr lang="en-US" noProof="0"/>
              </a:p>
            </c:rich>
          </c:tx>
          <c:overlay val="0"/>
        </c:title>
        <c:numFmt formatCode="0%" sourceLinked="0"/>
        <c:majorTickMark val="none"/>
        <c:minorTickMark val="none"/>
        <c:tickLblPos val="nextTo"/>
        <c:crossAx val="153525016"/>
        <c:crosses val="autoZero"/>
        <c:crossBetween val="between"/>
        <c:majorUnit val="0.05"/>
      </c:valAx>
    </c:plotArea>
    <c:legend>
      <c:legendPos val="r"/>
      <c:layout>
        <c:manualLayout>
          <c:xMode val="edge"/>
          <c:yMode val="edge"/>
          <c:x val="7.1124942991988294E-3"/>
          <c:y val="0.93293850768653963"/>
          <c:w val="0.99103049575877922"/>
          <c:h val="6.5075365579302422E-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0.10034</cdr:x>
      <cdr:y>0.37449</cdr:y>
    </cdr:from>
    <cdr:to>
      <cdr:x>0.96731</cdr:x>
      <cdr:y>0.37449</cdr:y>
    </cdr:to>
    <cdr:sp macro="" textlink="">
      <cdr:nvSpPr>
        <cdr:cNvPr id="3" name="2 Düz Bağlayıcı"/>
        <cdr:cNvSpPr/>
      </cdr:nvSpPr>
      <cdr:spPr>
        <a:xfrm xmlns:a="http://schemas.openxmlformats.org/drawingml/2006/main">
          <a:off x="847726" y="1590675"/>
          <a:ext cx="7324725" cy="0"/>
        </a:xfrm>
        <a:prstGeom xmlns:a="http://schemas.openxmlformats.org/drawingml/2006/main" prst="line">
          <a:avLst/>
        </a:prstGeom>
        <a:ln xmlns:a="http://schemas.openxmlformats.org/drawingml/2006/main" w="38100">
          <a:solidFill>
            <a:srgbClr val="FF0000"/>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2231" cy="34106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623699" y="1"/>
            <a:ext cx="4302231" cy="341064"/>
          </a:xfrm>
          <a:prstGeom prst="rect">
            <a:avLst/>
          </a:prstGeom>
        </p:spPr>
        <p:txBody>
          <a:bodyPr vert="horz" lIns="91440" tIns="45720" rIns="91440" bIns="45720" rtlCol="0"/>
          <a:lstStyle>
            <a:lvl1pPr algn="r">
              <a:defRPr sz="1200"/>
            </a:lvl1pPr>
          </a:lstStyle>
          <a:p>
            <a:fld id="{19043458-52AD-4732-8CDD-1DD0811904F2}" type="datetimeFigureOut">
              <a:rPr lang="en-US" smtClean="0"/>
              <a:pPr/>
              <a:t>03/02/2015</a:t>
            </a:fld>
            <a:endParaRPr lang="en-US"/>
          </a:p>
        </p:txBody>
      </p:sp>
      <p:sp>
        <p:nvSpPr>
          <p:cNvPr id="4" name="Footer Placeholder 3"/>
          <p:cNvSpPr>
            <a:spLocks noGrp="1"/>
          </p:cNvSpPr>
          <p:nvPr>
            <p:ph type="ftr" sz="quarter" idx="2"/>
          </p:nvPr>
        </p:nvSpPr>
        <p:spPr>
          <a:xfrm>
            <a:off x="1" y="6456617"/>
            <a:ext cx="4302231" cy="3410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3699" y="6456617"/>
            <a:ext cx="4302231" cy="341063"/>
          </a:xfrm>
          <a:prstGeom prst="rect">
            <a:avLst/>
          </a:prstGeom>
        </p:spPr>
        <p:txBody>
          <a:bodyPr vert="horz" lIns="91440" tIns="45720" rIns="91440" bIns="45720" rtlCol="0" anchor="b"/>
          <a:lstStyle>
            <a:lvl1pPr algn="r">
              <a:defRPr sz="1200"/>
            </a:lvl1pPr>
          </a:lstStyle>
          <a:p>
            <a:fld id="{B39C3D32-BE30-4FAD-8B4A-E63DFB82193F}" type="slidenum">
              <a:rPr lang="en-US" smtClean="0"/>
              <a:pPr/>
              <a:t>‹#›</a:t>
            </a:fld>
            <a:endParaRPr lang="en-US"/>
          </a:p>
        </p:txBody>
      </p:sp>
    </p:spTree>
    <p:extLst>
      <p:ext uri="{BB962C8B-B14F-4D97-AF65-F5344CB8AC3E}">
        <p14:creationId xmlns:p14="http://schemas.microsoft.com/office/powerpoint/2010/main" val="44714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5"/>
            <a:ext cx="4302125" cy="339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926" y="5"/>
            <a:ext cx="4303713" cy="339725"/>
          </a:xfrm>
          <a:prstGeom prst="rect">
            <a:avLst/>
          </a:prstGeom>
        </p:spPr>
        <p:txBody>
          <a:bodyPr vert="horz" lIns="91440" tIns="45720" rIns="91440" bIns="45720" rtlCol="0"/>
          <a:lstStyle>
            <a:lvl1pPr algn="r">
              <a:defRPr sz="1200"/>
            </a:lvl1pPr>
          </a:lstStyle>
          <a:p>
            <a:fld id="{989933D4-F91A-4EA5-9A61-A67F16632459}" type="datetimeFigureOut">
              <a:rPr lang="en-US" smtClean="0"/>
              <a:pPr/>
              <a:t>03/02/2015</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191" y="3228979"/>
            <a:ext cx="7943850" cy="30591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6456368"/>
            <a:ext cx="4302125" cy="339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926" y="6456368"/>
            <a:ext cx="4303713" cy="339725"/>
          </a:xfrm>
          <a:prstGeom prst="rect">
            <a:avLst/>
          </a:prstGeom>
        </p:spPr>
        <p:txBody>
          <a:bodyPr vert="horz" lIns="91440" tIns="45720" rIns="91440" bIns="45720" rtlCol="0" anchor="b"/>
          <a:lstStyle>
            <a:lvl1pPr algn="r">
              <a:defRPr sz="1200"/>
            </a:lvl1pPr>
          </a:lstStyle>
          <a:p>
            <a:fld id="{245ECFA5-82D6-4FAA-AC71-4FE3398F1523}" type="slidenum">
              <a:rPr lang="en-US" smtClean="0"/>
              <a:pPr/>
              <a:t>‹#›</a:t>
            </a:fld>
            <a:endParaRPr lang="en-US"/>
          </a:p>
        </p:txBody>
      </p:sp>
    </p:spTree>
    <p:extLst>
      <p:ext uri="{BB962C8B-B14F-4D97-AF65-F5344CB8AC3E}">
        <p14:creationId xmlns:p14="http://schemas.microsoft.com/office/powerpoint/2010/main" val="700427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1</a:t>
            </a:fld>
            <a:endParaRPr lang="en-US"/>
          </a:p>
        </p:txBody>
      </p:sp>
    </p:spTree>
    <p:extLst>
      <p:ext uri="{BB962C8B-B14F-4D97-AF65-F5344CB8AC3E}">
        <p14:creationId xmlns:p14="http://schemas.microsoft.com/office/powerpoint/2010/main" val="1070079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noProof="0" dirty="0" smtClean="0"/>
              <a:t>Information and Communication</a:t>
            </a:r>
            <a:r>
              <a:rPr lang="en-US" baseline="0" noProof="0" dirty="0" smtClean="0"/>
              <a:t> Technologies Authority of Turkey, shortly ICTA, regulates the communication market. ICTA takes its power from electronic communication law. The law has basically five aims. what are they?</a:t>
            </a:r>
          </a:p>
          <a:p>
            <a:r>
              <a:rPr lang="en-US" baseline="0" noProof="0" dirty="0" smtClean="0"/>
              <a:t>The first is establishing and maintaining the competition</a:t>
            </a:r>
          </a:p>
          <a:p>
            <a:r>
              <a:rPr lang="en-US" baseline="0" noProof="0" dirty="0" smtClean="0"/>
              <a:t>The second is protecting the rights of customers</a:t>
            </a:r>
          </a:p>
          <a:p>
            <a:r>
              <a:rPr lang="en-US" baseline="0" noProof="0" dirty="0" smtClean="0"/>
              <a:t>The third is making the electronic communication services throughout the whole country</a:t>
            </a:r>
          </a:p>
          <a:p>
            <a:r>
              <a:rPr lang="en-US" baseline="0" noProof="0" dirty="0" smtClean="0"/>
              <a:t>The fourth is using the electronic communication resources, effectively and efficiently</a:t>
            </a:r>
          </a:p>
          <a:p>
            <a:r>
              <a:rPr lang="en-US" baseline="0" noProof="0" dirty="0" smtClean="0"/>
              <a:t>The fifth or the last is promoting the investments in technologies of electronic communication infrastructure</a:t>
            </a:r>
            <a:r>
              <a:rPr lang="tr-TR" baseline="0" noProof="0" dirty="0" smtClean="0"/>
              <a:t>.</a:t>
            </a:r>
          </a:p>
          <a:p>
            <a:r>
              <a:rPr lang="en-US" baseline="0" noProof="0" dirty="0" smtClean="0"/>
              <a:t> </a:t>
            </a:r>
            <a:endParaRPr lang="en-US" noProof="0" dirty="0"/>
          </a:p>
        </p:txBody>
      </p:sp>
      <p:sp>
        <p:nvSpPr>
          <p:cNvPr id="4" name="3 Slayt Numarası Yer Tutucusu"/>
          <p:cNvSpPr>
            <a:spLocks noGrp="1"/>
          </p:cNvSpPr>
          <p:nvPr>
            <p:ph type="sldNum" sz="quarter" idx="10"/>
          </p:nvPr>
        </p:nvSpPr>
        <p:spPr/>
        <p:txBody>
          <a:bodyPr/>
          <a:lstStyle/>
          <a:p>
            <a:fld id="{245ECFA5-82D6-4FAA-AC71-4FE3398F1523}" type="slidenum">
              <a:rPr lang="en-US" smtClean="0"/>
              <a:pPr/>
              <a:t>3</a:t>
            </a:fld>
            <a:endParaRPr lang="en-US"/>
          </a:p>
        </p:txBody>
      </p:sp>
    </p:spTree>
    <p:extLst>
      <p:ext uri="{BB962C8B-B14F-4D97-AF65-F5344CB8AC3E}">
        <p14:creationId xmlns:p14="http://schemas.microsoft.com/office/powerpoint/2010/main" val="2188416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noProof="0" dirty="0" smtClean="0"/>
              <a:t>By basing</a:t>
            </a:r>
            <a:r>
              <a:rPr lang="en-US" baseline="0" noProof="0" dirty="0" smtClean="0"/>
              <a:t> on the electronic communication law, </a:t>
            </a:r>
            <a:r>
              <a:rPr lang="en-US" noProof="0" dirty="0" smtClean="0"/>
              <a:t>ICTA issued</a:t>
            </a:r>
            <a:r>
              <a:rPr lang="en-US" baseline="0" noProof="0" dirty="0" smtClean="0"/>
              <a:t> bylaw on </a:t>
            </a:r>
            <a:r>
              <a:rPr lang="en-US" baseline="0" noProof="0" dirty="0" err="1" smtClean="0"/>
              <a:t>qualiy</a:t>
            </a:r>
            <a:r>
              <a:rPr lang="en-US" baseline="0" noProof="0" dirty="0" smtClean="0"/>
              <a:t> of service in electronic communication sector. The main point of the bylaw is to make sure that operators provide services according to national and international service standards.</a:t>
            </a:r>
            <a:endParaRPr lang="en-US" noProof="0" dirty="0"/>
          </a:p>
        </p:txBody>
      </p:sp>
      <p:sp>
        <p:nvSpPr>
          <p:cNvPr id="4" name="3 Slayt Numarası Yer Tutucusu"/>
          <p:cNvSpPr>
            <a:spLocks noGrp="1"/>
          </p:cNvSpPr>
          <p:nvPr>
            <p:ph type="sldNum" sz="quarter" idx="10"/>
          </p:nvPr>
        </p:nvSpPr>
        <p:spPr/>
        <p:txBody>
          <a:bodyPr/>
          <a:lstStyle/>
          <a:p>
            <a:fld id="{245ECFA5-82D6-4FAA-AC71-4FE3398F1523}" type="slidenum">
              <a:rPr lang="en-US" smtClean="0"/>
              <a:pPr/>
              <a:t>4</a:t>
            </a:fld>
            <a:endParaRPr lang="en-US"/>
          </a:p>
        </p:txBody>
      </p:sp>
    </p:spTree>
    <p:extLst>
      <p:ext uri="{BB962C8B-B14F-4D97-AF65-F5344CB8AC3E}">
        <p14:creationId xmlns:p14="http://schemas.microsoft.com/office/powerpoint/2010/main" val="1257534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noProof="0" dirty="0" smtClean="0"/>
              <a:t>By depending on bylaw,</a:t>
            </a:r>
            <a:r>
              <a:rPr lang="en-US" baseline="0" noProof="0" dirty="0" smtClean="0"/>
              <a:t> a</a:t>
            </a:r>
            <a:r>
              <a:rPr lang="en-US" noProof="0" dirty="0" smtClean="0"/>
              <a:t>uthority ICTA published</a:t>
            </a:r>
            <a:r>
              <a:rPr lang="en-US" baseline="0" noProof="0" dirty="0" smtClean="0"/>
              <a:t> communiqué on service quality of internet service providers’ services. </a:t>
            </a:r>
            <a:r>
              <a:rPr lang="en-US" noProof="0" dirty="0" smtClean="0"/>
              <a:t>The </a:t>
            </a:r>
            <a:r>
              <a:rPr lang="en-US" baseline="0" noProof="0" dirty="0" smtClean="0"/>
              <a:t>communiqué regulates the providers of fixed internet services for end users. Thus, it includes providers of </a:t>
            </a:r>
            <a:r>
              <a:rPr lang="en-US" baseline="0" noProof="0" dirty="0" err="1" smtClean="0"/>
              <a:t>xDSL</a:t>
            </a:r>
            <a:r>
              <a:rPr lang="en-US" baseline="0" noProof="0" dirty="0" smtClean="0"/>
              <a:t>, fiber and cable internet services. The communiqué defines the service quality measures, introduces target values to apply and the methods how to collect the necessary data as well as how to calculate the </a:t>
            </a:r>
            <a:r>
              <a:rPr lang="en-US" baseline="0" noProof="0" dirty="0" err="1" smtClean="0"/>
              <a:t>statistcal</a:t>
            </a:r>
            <a:r>
              <a:rPr lang="en-US" baseline="0" noProof="0" dirty="0" smtClean="0"/>
              <a:t> inferences from raw data.</a:t>
            </a:r>
            <a:endParaRPr lang="en-US" noProof="0" dirty="0" smtClean="0"/>
          </a:p>
          <a:p>
            <a:endParaRPr lang="en-US" noProof="0" dirty="0" smtClean="0"/>
          </a:p>
        </p:txBody>
      </p:sp>
      <p:sp>
        <p:nvSpPr>
          <p:cNvPr id="4" name="3 Slayt Numarası Yer Tutucusu"/>
          <p:cNvSpPr>
            <a:spLocks noGrp="1"/>
          </p:cNvSpPr>
          <p:nvPr>
            <p:ph type="sldNum" sz="quarter" idx="10"/>
          </p:nvPr>
        </p:nvSpPr>
        <p:spPr/>
        <p:txBody>
          <a:bodyPr/>
          <a:lstStyle/>
          <a:p>
            <a:fld id="{245ECFA5-82D6-4FAA-AC71-4FE3398F1523}" type="slidenum">
              <a:rPr lang="en-US" smtClean="0"/>
              <a:pPr/>
              <a:t>5</a:t>
            </a:fld>
            <a:endParaRPr lang="en-US"/>
          </a:p>
        </p:txBody>
      </p:sp>
    </p:spTree>
    <p:extLst>
      <p:ext uri="{BB962C8B-B14F-4D97-AF65-F5344CB8AC3E}">
        <p14:creationId xmlns:p14="http://schemas.microsoft.com/office/powerpoint/2010/main" val="2640127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noProof="0" dirty="0" smtClean="0"/>
              <a:t>Let us start with service quality measures. We have </a:t>
            </a:r>
            <a:r>
              <a:rPr lang="tr-TR" noProof="0" dirty="0" err="1" smtClean="0"/>
              <a:t>four</a:t>
            </a:r>
            <a:r>
              <a:rPr lang="tr-TR" noProof="0" dirty="0" smtClean="0"/>
              <a:t> </a:t>
            </a:r>
            <a:r>
              <a:rPr lang="tr-TR" noProof="0" dirty="0" err="1" smtClean="0"/>
              <a:t>different</a:t>
            </a:r>
            <a:r>
              <a:rPr lang="tr-TR" baseline="0" noProof="0" dirty="0" smtClean="0"/>
              <a:t> </a:t>
            </a:r>
            <a:r>
              <a:rPr lang="tr-TR" baseline="0" noProof="0" dirty="0" err="1" smtClean="0"/>
              <a:t>measures</a:t>
            </a:r>
            <a:r>
              <a:rPr lang="tr-TR" baseline="0" noProof="0" dirty="0" smtClean="0"/>
              <a:t>:</a:t>
            </a:r>
          </a:p>
          <a:p>
            <a:r>
              <a:rPr lang="tr-TR" baseline="0" noProof="0" dirty="0" err="1" smtClean="0"/>
              <a:t>Download</a:t>
            </a:r>
            <a:r>
              <a:rPr lang="tr-TR" baseline="0" noProof="0" dirty="0" smtClean="0"/>
              <a:t> </a:t>
            </a:r>
            <a:r>
              <a:rPr lang="tr-TR" baseline="0" noProof="0" dirty="0" err="1" smtClean="0"/>
              <a:t>and</a:t>
            </a:r>
            <a:r>
              <a:rPr lang="tr-TR" baseline="0" noProof="0" dirty="0" smtClean="0"/>
              <a:t> </a:t>
            </a:r>
            <a:r>
              <a:rPr lang="tr-TR" baseline="0" noProof="0" dirty="0" err="1" smtClean="0"/>
              <a:t>upload</a:t>
            </a:r>
            <a:r>
              <a:rPr lang="tr-TR" baseline="0" noProof="0" dirty="0" smtClean="0"/>
              <a:t> </a:t>
            </a:r>
            <a:r>
              <a:rPr lang="tr-TR" baseline="0" noProof="0" dirty="0" err="1" smtClean="0"/>
              <a:t>speeds</a:t>
            </a:r>
            <a:endParaRPr lang="tr-TR" baseline="0" noProof="0" dirty="0" smtClean="0"/>
          </a:p>
          <a:p>
            <a:r>
              <a:rPr lang="tr-TR" baseline="0" noProof="0" dirty="0" smtClean="0"/>
              <a:t>Internet service </a:t>
            </a:r>
            <a:r>
              <a:rPr lang="tr-TR" baseline="0" noProof="0" dirty="0" err="1" smtClean="0"/>
              <a:t>supply</a:t>
            </a:r>
            <a:r>
              <a:rPr lang="tr-TR" baseline="0" noProof="0" dirty="0" smtClean="0"/>
              <a:t> </a:t>
            </a:r>
            <a:r>
              <a:rPr lang="tr-TR" baseline="0" noProof="0" dirty="0" err="1" smtClean="0"/>
              <a:t>times</a:t>
            </a:r>
            <a:endParaRPr lang="tr-TR" baseline="0" noProof="0" dirty="0" smtClean="0"/>
          </a:p>
          <a:p>
            <a:r>
              <a:rPr lang="tr-TR" baseline="0" noProof="0" dirty="0" smtClean="0"/>
              <a:t>Bill </a:t>
            </a:r>
            <a:r>
              <a:rPr lang="tr-TR" baseline="0" noProof="0" dirty="0" err="1" smtClean="0"/>
              <a:t>correctness</a:t>
            </a:r>
            <a:r>
              <a:rPr lang="tr-TR" baseline="0" noProof="0" dirty="0" smtClean="0"/>
              <a:t> </a:t>
            </a:r>
            <a:r>
              <a:rPr lang="tr-TR" baseline="0" noProof="0" dirty="0" err="1" smtClean="0"/>
              <a:t>ratio</a:t>
            </a:r>
            <a:endParaRPr lang="tr-TR" baseline="0" noProof="0" dirty="0" smtClean="0"/>
          </a:p>
          <a:p>
            <a:r>
              <a:rPr lang="tr-TR" baseline="0" noProof="0" dirty="0" err="1" smtClean="0"/>
              <a:t>Failure</a:t>
            </a:r>
            <a:r>
              <a:rPr lang="tr-TR" baseline="0" noProof="0" dirty="0" smtClean="0"/>
              <a:t> </a:t>
            </a:r>
            <a:r>
              <a:rPr lang="tr-TR" baseline="0" noProof="0" dirty="0" err="1" smtClean="0"/>
              <a:t>repair</a:t>
            </a:r>
            <a:r>
              <a:rPr lang="tr-TR" baseline="0" noProof="0" dirty="0" smtClean="0"/>
              <a:t> </a:t>
            </a:r>
            <a:r>
              <a:rPr lang="tr-TR" baseline="0" noProof="0" dirty="0" err="1" smtClean="0"/>
              <a:t>times</a:t>
            </a:r>
            <a:endParaRPr lang="en-US" noProof="0" dirty="0"/>
          </a:p>
        </p:txBody>
      </p:sp>
      <p:sp>
        <p:nvSpPr>
          <p:cNvPr id="4" name="3 Slayt Numarası Yer Tutucusu"/>
          <p:cNvSpPr>
            <a:spLocks noGrp="1"/>
          </p:cNvSpPr>
          <p:nvPr>
            <p:ph type="sldNum" sz="quarter" idx="10"/>
          </p:nvPr>
        </p:nvSpPr>
        <p:spPr/>
        <p:txBody>
          <a:bodyPr/>
          <a:lstStyle/>
          <a:p>
            <a:fld id="{245ECFA5-82D6-4FAA-AC71-4FE3398F1523}" type="slidenum">
              <a:rPr lang="en-US" smtClean="0"/>
              <a:pPr/>
              <a:t>6</a:t>
            </a:fld>
            <a:endParaRPr lang="en-US"/>
          </a:p>
        </p:txBody>
      </p:sp>
    </p:spTree>
    <p:extLst>
      <p:ext uri="{BB962C8B-B14F-4D97-AF65-F5344CB8AC3E}">
        <p14:creationId xmlns:p14="http://schemas.microsoft.com/office/powerpoint/2010/main" val="2695857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endParaRPr lang="en-US" dirty="0"/>
          </a:p>
        </p:txBody>
      </p:sp>
      <p:sp>
        <p:nvSpPr>
          <p:cNvPr id="4" name="3 Slayt Numarası Yer Tutucusu"/>
          <p:cNvSpPr>
            <a:spLocks noGrp="1"/>
          </p:cNvSpPr>
          <p:nvPr>
            <p:ph type="sldNum" sz="quarter" idx="10"/>
          </p:nvPr>
        </p:nvSpPr>
        <p:spPr/>
        <p:txBody>
          <a:bodyPr/>
          <a:lstStyle/>
          <a:p>
            <a:fld id="{245ECFA5-82D6-4FAA-AC71-4FE3398F1523}" type="slidenum">
              <a:rPr lang="en-US" smtClean="0"/>
              <a:pPr/>
              <a:t>12</a:t>
            </a:fld>
            <a:endParaRPr lang="en-US"/>
          </a:p>
        </p:txBody>
      </p:sp>
    </p:spTree>
    <p:extLst>
      <p:ext uri="{BB962C8B-B14F-4D97-AF65-F5344CB8AC3E}">
        <p14:creationId xmlns:p14="http://schemas.microsoft.com/office/powerpoint/2010/main" val="2206276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endParaRPr lang="en-US" dirty="0"/>
          </a:p>
        </p:txBody>
      </p:sp>
      <p:sp>
        <p:nvSpPr>
          <p:cNvPr id="4" name="3 Slayt Numarası Yer Tutucusu"/>
          <p:cNvSpPr>
            <a:spLocks noGrp="1"/>
          </p:cNvSpPr>
          <p:nvPr>
            <p:ph type="sldNum" sz="quarter" idx="10"/>
          </p:nvPr>
        </p:nvSpPr>
        <p:spPr/>
        <p:txBody>
          <a:bodyPr/>
          <a:lstStyle/>
          <a:p>
            <a:fld id="{245ECFA5-82D6-4FAA-AC71-4FE3398F1523}" type="slidenum">
              <a:rPr lang="en-US" smtClean="0"/>
              <a:pPr/>
              <a:t>13</a:t>
            </a:fld>
            <a:endParaRPr lang="en-US"/>
          </a:p>
        </p:txBody>
      </p:sp>
    </p:spTree>
    <p:extLst>
      <p:ext uri="{BB962C8B-B14F-4D97-AF65-F5344CB8AC3E}">
        <p14:creationId xmlns:p14="http://schemas.microsoft.com/office/powerpoint/2010/main" val="3199932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en-US"/>
          </a:p>
        </p:txBody>
      </p:sp>
      <p:sp>
        <p:nvSpPr>
          <p:cNvPr id="4" name="3 Slayt Numarası Yer Tutucusu"/>
          <p:cNvSpPr>
            <a:spLocks noGrp="1"/>
          </p:cNvSpPr>
          <p:nvPr>
            <p:ph type="sldNum" sz="quarter" idx="10"/>
          </p:nvPr>
        </p:nvSpPr>
        <p:spPr/>
        <p:txBody>
          <a:bodyPr/>
          <a:lstStyle/>
          <a:p>
            <a:fld id="{245ECFA5-82D6-4FAA-AC71-4FE3398F1523}" type="slidenum">
              <a:rPr lang="en-US" smtClean="0"/>
              <a:pPr/>
              <a:t>15</a:t>
            </a:fld>
            <a:endParaRPr lang="en-US"/>
          </a:p>
        </p:txBody>
      </p:sp>
    </p:spTree>
    <p:extLst>
      <p:ext uri="{BB962C8B-B14F-4D97-AF65-F5344CB8AC3E}">
        <p14:creationId xmlns:p14="http://schemas.microsoft.com/office/powerpoint/2010/main" val="1077840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83625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5400" dirty="0">
              <a:solidFill>
                <a:srgbClr val="558ED5"/>
              </a:solidFill>
            </a:endParaRPr>
          </a:p>
        </p:txBody>
      </p:sp>
      <p:sp>
        <p:nvSpPr>
          <p:cNvPr id="3" name="Title 1"/>
          <p:cNvSpPr txBox="1">
            <a:spLocks/>
          </p:cNvSpPr>
          <p:nvPr/>
        </p:nvSpPr>
        <p:spPr>
          <a:xfrm>
            <a:off x="457200" y="4910596"/>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pPr>
              <a:lnSpc>
                <a:spcPct val="107000"/>
              </a:lnSpc>
              <a:spcAft>
                <a:spcPts val="800"/>
              </a:spcAft>
            </a:pPr>
            <a:endParaRPr lang="en-US" sz="2800" dirty="0">
              <a:solidFill>
                <a:schemeClr val="tx2">
                  <a:lumMod val="60000"/>
                  <a:lumOff val="4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4" name="Title 3"/>
          <p:cNvSpPr>
            <a:spLocks noGrp="1"/>
          </p:cNvSpPr>
          <p:nvPr>
            <p:ph type="title"/>
          </p:nvPr>
        </p:nvSpPr>
        <p:spPr>
          <a:xfrm>
            <a:off x="457200" y="485522"/>
            <a:ext cx="8229600" cy="1828800"/>
          </a:xfrm>
        </p:spPr>
        <p:txBody>
          <a:bodyPr>
            <a:noAutofit/>
          </a:bodyPr>
          <a:lstStyle/>
          <a:p>
            <a:r>
              <a:rPr lang="en-US" sz="2800" dirty="0" smtClean="0"/>
              <a:t>ITU Workshop on “Quality of Service and </a:t>
            </a:r>
            <a:br>
              <a:rPr lang="en-US" sz="2800" dirty="0" smtClean="0"/>
            </a:br>
            <a:r>
              <a:rPr lang="en-US" sz="2800" dirty="0" smtClean="0"/>
              <a:t>Quality of Experience of Multimedia Services in Emerging Networks” </a:t>
            </a:r>
            <a:br>
              <a:rPr lang="en-US" sz="2800" dirty="0" smtClean="0"/>
            </a:br>
            <a:r>
              <a:rPr lang="en-US" sz="2400" i="1" dirty="0" smtClean="0"/>
              <a:t>(Istanbul, Turkey, 9-11 February 2015)</a:t>
            </a:r>
            <a:endParaRPr lang="en-US" sz="2400" i="1" dirty="0"/>
          </a:p>
        </p:txBody>
      </p:sp>
      <p:sp>
        <p:nvSpPr>
          <p:cNvPr id="9" name="Content Placeholder 8"/>
          <p:cNvSpPr>
            <a:spLocks noGrp="1"/>
          </p:cNvSpPr>
          <p:nvPr>
            <p:ph idx="1"/>
          </p:nvPr>
        </p:nvSpPr>
        <p:spPr>
          <a:xfrm>
            <a:off x="457200" y="2451886"/>
            <a:ext cx="8229600" cy="3339314"/>
          </a:xfrm>
        </p:spPr>
        <p:txBody>
          <a:bodyPr>
            <a:normAutofit fontScale="25000" lnSpcReduction="20000"/>
          </a:bodyPr>
          <a:lstStyle/>
          <a:p>
            <a:pPr marL="0" indent="0" algn="ctr">
              <a:buNone/>
            </a:pPr>
            <a:r>
              <a:rPr lang="en-US" sz="16000" b="1" dirty="0" smtClean="0"/>
              <a:t/>
            </a:r>
            <a:br>
              <a:rPr lang="en-US" sz="16000" b="1" dirty="0" smtClean="0"/>
            </a:br>
            <a:r>
              <a:rPr lang="tr-TR" sz="16000" b="1" dirty="0" smtClean="0"/>
              <a:t>FIXED INTERNET SERVICE QUALITY REGULATIONS FOR INTERNET SERVICE PROVIDERS</a:t>
            </a:r>
            <a:endParaRPr lang="en-US" sz="12800" b="1" dirty="0" smtClean="0"/>
          </a:p>
          <a:p>
            <a:pPr marL="0" indent="0" algn="ctr">
              <a:buNone/>
            </a:pPr>
            <a:endParaRPr lang="en-US" sz="16000" b="1" dirty="0"/>
          </a:p>
          <a:p>
            <a:pPr marL="0" indent="0" algn="ctr">
              <a:buNone/>
            </a:pPr>
            <a:endParaRPr lang="tr-TR" sz="12800" b="1" dirty="0" smtClean="0"/>
          </a:p>
          <a:p>
            <a:pPr marL="0" indent="0" algn="ctr">
              <a:buNone/>
            </a:pPr>
            <a:r>
              <a:rPr lang="tr-TR" sz="10400" b="1" dirty="0" smtClean="0"/>
              <a:t>Muzaffer MISIRCI</a:t>
            </a:r>
            <a:endParaRPr lang="en-US" sz="10400" b="1" dirty="0" smtClean="0"/>
          </a:p>
          <a:p>
            <a:pPr marL="0" indent="0" algn="ctr">
              <a:buNone/>
            </a:pPr>
            <a:r>
              <a:rPr lang="en-US" sz="7200" b="1" dirty="0" smtClean="0"/>
              <a:t>Junior Expert </a:t>
            </a:r>
          </a:p>
          <a:p>
            <a:pPr marL="0" indent="0" algn="ctr">
              <a:buNone/>
            </a:pPr>
            <a:r>
              <a:rPr lang="tr-TR" sz="7200" b="1" dirty="0" smtClean="0"/>
              <a:t>               </a:t>
            </a:r>
            <a:r>
              <a:rPr lang="en-US" sz="7200" b="1" dirty="0" smtClean="0"/>
              <a:t>Information and Communication Technologies Authority</a:t>
            </a:r>
            <a:r>
              <a:rPr lang="tr-TR" sz="7200" b="1" dirty="0" smtClean="0"/>
              <a:t> (BTK)</a:t>
            </a:r>
            <a:endParaRPr lang="en-US" sz="7200" b="1" dirty="0" smtClean="0"/>
          </a:p>
          <a:p>
            <a:pPr marL="0" indent="0" algn="ctr">
              <a:buNone/>
            </a:pPr>
            <a:r>
              <a:rPr lang="tr-TR" sz="7200" b="1" dirty="0" smtClean="0"/>
              <a:t>      </a:t>
            </a:r>
            <a:r>
              <a:rPr lang="en-US" sz="7200" b="1" dirty="0" smtClean="0"/>
              <a:t>muzaffer.misirci@btk.gov.tr</a:t>
            </a:r>
            <a:endParaRPr lang="en-US" sz="7200" b="1" dirty="0"/>
          </a:p>
          <a:p>
            <a:pPr marL="0" indent="0" algn="ctr">
              <a:buNone/>
            </a:pPr>
            <a:endParaRPr lang="en-US" sz="16000" b="1" i="1" dirty="0"/>
          </a:p>
          <a:p>
            <a:pPr marL="0" indent="0" algn="ctr">
              <a:buNone/>
            </a:pPr>
            <a:r>
              <a:rPr lang="en-US" sz="16000" b="1" i="1" dirty="0" smtClean="0"/>
              <a:t/>
            </a:r>
            <a:br>
              <a:rPr lang="en-US" sz="16000" b="1" i="1" dirty="0" smtClean="0"/>
            </a:br>
            <a:r>
              <a:rPr lang="en-US" sz="2000" b="1" i="1" dirty="0" smtClean="0"/>
              <a:t/>
            </a:r>
            <a:br>
              <a:rPr lang="en-US" sz="2000" b="1" i="1" dirty="0" smtClean="0"/>
            </a:br>
            <a:r>
              <a:rPr lang="en-US" sz="2000" b="1" i="1" dirty="0" smtClean="0"/>
              <a:t/>
            </a:r>
            <a:br>
              <a:rPr lang="en-US" sz="2000" b="1" i="1" dirty="0" smtClean="0"/>
            </a:br>
            <a:r>
              <a:rPr lang="en-US" b="1" i="1" dirty="0" smtClean="0"/>
              <a:t> </a:t>
            </a:r>
            <a:r>
              <a:rPr lang="en-US" dirty="0">
                <a:latin typeface="Calibri" panose="020F0502020204030204" pitchFamily="34" charset="0"/>
                <a:cs typeface="Arial" panose="020B0604020202020204" pitchFamily="34" charset="0"/>
              </a:rPr>
              <a:t/>
            </a:r>
            <a:br>
              <a:rPr lang="en-US" dirty="0">
                <a:latin typeface="Calibri" panose="020F0502020204030204" pitchFamily="34" charset="0"/>
                <a:cs typeface="Arial" panose="020B0604020202020204" pitchFamily="34" charset="0"/>
              </a:rPr>
            </a:br>
            <a:r>
              <a:rPr lang="en-US" dirty="0" smtClean="0">
                <a:latin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1414344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Supply</a:t>
            </a:r>
            <a:r>
              <a:rPr lang="tr-TR" dirty="0" smtClean="0"/>
              <a:t> Time </a:t>
            </a:r>
            <a:r>
              <a:rPr lang="tr-TR" dirty="0" err="1" smtClean="0"/>
              <a:t>for</a:t>
            </a:r>
            <a:r>
              <a:rPr lang="tr-TR" dirty="0" smtClean="0"/>
              <a:t> Internet Access  </a:t>
            </a:r>
            <a:endParaRPr lang="en-US" dirty="0"/>
          </a:p>
        </p:txBody>
      </p:sp>
      <p:sp>
        <p:nvSpPr>
          <p:cNvPr id="3" name="2 İçerik Yer Tutucusu"/>
          <p:cNvSpPr>
            <a:spLocks noGrp="1"/>
          </p:cNvSpPr>
          <p:nvPr>
            <p:ph idx="1"/>
          </p:nvPr>
        </p:nvSpPr>
        <p:spPr/>
        <p:txBody>
          <a:bodyPr>
            <a:normAutofit fontScale="85000" lnSpcReduction="20000"/>
          </a:bodyPr>
          <a:lstStyle/>
          <a:p>
            <a:r>
              <a:rPr lang="tr-TR" dirty="0" smtClean="0"/>
              <a:t>Time </a:t>
            </a:r>
            <a:r>
              <a:rPr lang="tr-TR" dirty="0" err="1" smtClean="0"/>
              <a:t>from</a:t>
            </a:r>
            <a:r>
              <a:rPr lang="tr-TR" dirty="0" smtClean="0"/>
              <a:t> </a:t>
            </a:r>
            <a:r>
              <a:rPr lang="tr-TR" dirty="0" err="1" smtClean="0"/>
              <a:t>valid</a:t>
            </a:r>
            <a:r>
              <a:rPr lang="tr-TR" dirty="0" smtClean="0"/>
              <a:t> service </a:t>
            </a:r>
            <a:r>
              <a:rPr lang="tr-TR" dirty="0" err="1" smtClean="0"/>
              <a:t>request</a:t>
            </a:r>
            <a:r>
              <a:rPr lang="tr-TR" dirty="0" smtClean="0"/>
              <a:t> </a:t>
            </a:r>
            <a:r>
              <a:rPr lang="tr-TR" dirty="0" err="1" smtClean="0"/>
              <a:t>to</a:t>
            </a:r>
            <a:r>
              <a:rPr lang="tr-TR" dirty="0" smtClean="0"/>
              <a:t> </a:t>
            </a:r>
            <a:r>
              <a:rPr lang="tr-TR" dirty="0" err="1" smtClean="0"/>
              <a:t>provision</a:t>
            </a:r>
            <a:r>
              <a:rPr lang="tr-TR" dirty="0" smtClean="0"/>
              <a:t> of service</a:t>
            </a:r>
          </a:p>
          <a:p>
            <a:r>
              <a:rPr lang="tr-TR" dirty="0" err="1" smtClean="0"/>
              <a:t>Supply</a:t>
            </a:r>
            <a:r>
              <a:rPr lang="tr-TR" dirty="0" smtClean="0"/>
              <a:t> </a:t>
            </a:r>
            <a:r>
              <a:rPr lang="tr-TR" dirty="0" err="1" smtClean="0"/>
              <a:t>times</a:t>
            </a:r>
            <a:r>
              <a:rPr lang="tr-TR" dirty="0" smtClean="0"/>
              <a:t> b</a:t>
            </a:r>
            <a:r>
              <a:rPr lang="en-US" dirty="0" smtClean="0"/>
              <a:t>y which the fastest 50 %, 95 % and 99 % of orders are completed</a:t>
            </a:r>
            <a:endParaRPr lang="tr-TR" dirty="0" smtClean="0"/>
          </a:p>
          <a:p>
            <a:pPr lvl="1"/>
            <a:r>
              <a:rPr lang="tr-TR" dirty="0" err="1" smtClean="0"/>
              <a:t>One</a:t>
            </a:r>
            <a:r>
              <a:rPr lang="tr-TR" dirty="0" smtClean="0"/>
              <a:t> </a:t>
            </a:r>
            <a:r>
              <a:rPr lang="tr-TR" dirty="0" err="1" smtClean="0"/>
              <a:t>with</a:t>
            </a:r>
            <a:r>
              <a:rPr lang="tr-TR" dirty="0" smtClean="0"/>
              <a:t> 95% </a:t>
            </a:r>
            <a:r>
              <a:rPr lang="tr-TR" dirty="0" err="1" smtClean="0"/>
              <a:t>should</a:t>
            </a:r>
            <a:r>
              <a:rPr lang="tr-TR" dirty="0" smtClean="0"/>
              <a:t> be at </a:t>
            </a:r>
            <a:r>
              <a:rPr lang="tr-TR" dirty="0" err="1" smtClean="0"/>
              <a:t>most</a:t>
            </a:r>
            <a:r>
              <a:rPr lang="tr-TR" dirty="0" smtClean="0"/>
              <a:t> </a:t>
            </a:r>
            <a:r>
              <a:rPr lang="tr-TR" dirty="0" err="1" smtClean="0"/>
              <a:t>values</a:t>
            </a:r>
            <a:r>
              <a:rPr lang="tr-TR" dirty="0" smtClean="0"/>
              <a:t> in </a:t>
            </a:r>
            <a:r>
              <a:rPr lang="tr-TR" dirty="0" err="1" smtClean="0"/>
              <a:t>contracts</a:t>
            </a:r>
            <a:endParaRPr lang="tr-TR" dirty="0" smtClean="0"/>
          </a:p>
          <a:p>
            <a:r>
              <a:rPr lang="tr-TR" dirty="0" err="1" smtClean="0"/>
              <a:t>Full</a:t>
            </a:r>
            <a:r>
              <a:rPr lang="tr-TR" dirty="0" smtClean="0"/>
              <a:t> data </a:t>
            </a:r>
            <a:r>
              <a:rPr lang="tr-TR" dirty="0" err="1" smtClean="0"/>
              <a:t>used</a:t>
            </a:r>
            <a:endParaRPr lang="tr-TR" dirty="0" smtClean="0"/>
          </a:p>
          <a:p>
            <a:r>
              <a:rPr lang="tr-TR" dirty="0" err="1" smtClean="0"/>
              <a:t>Measure</a:t>
            </a:r>
            <a:r>
              <a:rPr lang="tr-TR" dirty="0" smtClean="0"/>
              <a:t> </a:t>
            </a:r>
            <a:r>
              <a:rPr lang="tr-TR" dirty="0" err="1" smtClean="0"/>
              <a:t>includes</a:t>
            </a:r>
            <a:endParaRPr lang="tr-TR" dirty="0" smtClean="0"/>
          </a:p>
          <a:p>
            <a:pPr lvl="1"/>
            <a:r>
              <a:rPr lang="tr-TR" dirty="0" err="1" smtClean="0"/>
              <a:t>First</a:t>
            </a:r>
            <a:r>
              <a:rPr lang="tr-TR" dirty="0" smtClean="0"/>
              <a:t> time </a:t>
            </a:r>
            <a:r>
              <a:rPr lang="tr-TR" dirty="0" err="1" smtClean="0"/>
              <a:t>subscription</a:t>
            </a:r>
            <a:endParaRPr lang="tr-TR" dirty="0" smtClean="0"/>
          </a:p>
          <a:p>
            <a:pPr lvl="1"/>
            <a:r>
              <a:rPr lang="tr-TR" dirty="0" err="1" smtClean="0"/>
              <a:t>Take</a:t>
            </a:r>
            <a:r>
              <a:rPr lang="tr-TR" dirty="0" smtClean="0"/>
              <a:t> </a:t>
            </a:r>
            <a:r>
              <a:rPr lang="tr-TR" dirty="0" err="1" smtClean="0"/>
              <a:t>over</a:t>
            </a:r>
            <a:r>
              <a:rPr lang="tr-TR" dirty="0" smtClean="0"/>
              <a:t> of </a:t>
            </a:r>
            <a:r>
              <a:rPr lang="tr-TR" dirty="0" err="1" smtClean="0"/>
              <a:t>existing</a:t>
            </a:r>
            <a:r>
              <a:rPr lang="tr-TR" dirty="0" smtClean="0"/>
              <a:t> </a:t>
            </a:r>
            <a:r>
              <a:rPr lang="tr-TR" dirty="0" err="1" smtClean="0"/>
              <a:t>access</a:t>
            </a:r>
            <a:endParaRPr lang="tr-TR" dirty="0" smtClean="0"/>
          </a:p>
          <a:p>
            <a:pPr lvl="1"/>
            <a:r>
              <a:rPr lang="tr-TR" dirty="0" smtClean="0"/>
              <a:t>A</a:t>
            </a:r>
            <a:r>
              <a:rPr lang="en-GB" dirty="0" err="1" smtClean="0"/>
              <a:t>dditional</a:t>
            </a:r>
            <a:r>
              <a:rPr lang="en-GB" dirty="0" smtClean="0"/>
              <a:t> access line</a:t>
            </a:r>
            <a:r>
              <a:rPr lang="tr-TR" dirty="0" smtClean="0"/>
              <a:t> </a:t>
            </a:r>
            <a:r>
              <a:rPr lang="tr-TR" dirty="0" err="1" smtClean="0"/>
              <a:t>requests</a:t>
            </a:r>
            <a:r>
              <a:rPr lang="tr-TR" dirty="0" smtClean="0"/>
              <a:t> </a:t>
            </a:r>
            <a:r>
              <a:rPr lang="tr-TR" dirty="0" err="1" smtClean="0"/>
              <a:t>to</a:t>
            </a:r>
            <a:r>
              <a:rPr lang="tr-TR" dirty="0" smtClean="0"/>
              <a:t> </a:t>
            </a:r>
            <a:r>
              <a:rPr lang="tr-TR" dirty="0" err="1" smtClean="0"/>
              <a:t>same</a:t>
            </a:r>
            <a:r>
              <a:rPr lang="tr-TR" dirty="0" smtClean="0"/>
              <a:t> </a:t>
            </a:r>
            <a:r>
              <a:rPr lang="tr-TR" dirty="0" err="1" smtClean="0"/>
              <a:t>place</a:t>
            </a:r>
            <a:endParaRPr lang="tr-TR" dirty="0" smtClean="0"/>
          </a:p>
          <a:p>
            <a:pPr lvl="1"/>
            <a:r>
              <a:rPr lang="tr-TR" dirty="0" err="1" smtClean="0"/>
              <a:t>Need</a:t>
            </a:r>
            <a:r>
              <a:rPr lang="tr-TR" dirty="0" smtClean="0"/>
              <a:t> of </a:t>
            </a:r>
            <a:r>
              <a:rPr lang="en-GB" dirty="0" smtClean="0"/>
              <a:t>renewal of the technology</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Bill </a:t>
            </a:r>
            <a:r>
              <a:rPr lang="tr-TR" dirty="0" err="1" smtClean="0"/>
              <a:t>Correctness</a:t>
            </a:r>
            <a:r>
              <a:rPr lang="tr-TR" dirty="0" smtClean="0"/>
              <a:t> </a:t>
            </a:r>
            <a:r>
              <a:rPr lang="tr-TR" dirty="0" err="1" smtClean="0"/>
              <a:t>Ratio</a:t>
            </a:r>
            <a:endParaRPr lang="en-US" dirty="0"/>
          </a:p>
        </p:txBody>
      </p:sp>
      <p:sp>
        <p:nvSpPr>
          <p:cNvPr id="3" name="2 İçerik Yer Tutucusu"/>
          <p:cNvSpPr>
            <a:spLocks noGrp="1"/>
          </p:cNvSpPr>
          <p:nvPr>
            <p:ph idx="1"/>
          </p:nvPr>
        </p:nvSpPr>
        <p:spPr/>
        <p:txBody>
          <a:bodyPr>
            <a:normAutofit fontScale="92500"/>
          </a:bodyPr>
          <a:lstStyle/>
          <a:p>
            <a:r>
              <a:rPr lang="en-US" dirty="0" smtClean="0"/>
              <a:t>Ratio=Total complaints/total number of bills</a:t>
            </a:r>
          </a:p>
          <a:p>
            <a:pPr lvl="1"/>
            <a:r>
              <a:rPr lang="en-US" dirty="0" smtClean="0"/>
              <a:t>Accuracy of internet usage times, tariffs, services, discounts, campaigns, taxes and invoiced amount</a:t>
            </a:r>
          </a:p>
          <a:p>
            <a:r>
              <a:rPr lang="en-US" dirty="0" smtClean="0"/>
              <a:t>Complaints about past bills are included</a:t>
            </a:r>
          </a:p>
          <a:p>
            <a:r>
              <a:rPr lang="en-US" dirty="0" smtClean="0"/>
              <a:t>Bill queries and failure notifications are excluded</a:t>
            </a:r>
          </a:p>
          <a:p>
            <a:r>
              <a:rPr lang="en-US" dirty="0" smtClean="0"/>
              <a:t>Reports are monthly prepared</a:t>
            </a:r>
            <a:endParaRPr lang="tr-TR" dirty="0" smtClean="0"/>
          </a:p>
          <a:p>
            <a:r>
              <a:rPr lang="tr-TR" dirty="0" err="1" smtClean="0"/>
              <a:t>Target</a:t>
            </a:r>
            <a:r>
              <a:rPr lang="tr-TR" dirty="0" smtClean="0"/>
              <a:t> is at </a:t>
            </a:r>
            <a:r>
              <a:rPr lang="tr-TR" dirty="0" err="1" smtClean="0"/>
              <a:t>most</a:t>
            </a:r>
            <a:r>
              <a:rPr lang="tr-TR" dirty="0" smtClean="0"/>
              <a:t> %1 </a:t>
            </a:r>
            <a:r>
              <a:rPr lang="tr-TR" dirty="0" err="1" smtClean="0"/>
              <a:t>monthly</a:t>
            </a:r>
            <a:endParaRPr lang="en-US" dirty="0" smtClean="0"/>
          </a:p>
          <a:p>
            <a:endParaRPr lang="en-US" dirty="0" smtClean="0"/>
          </a:p>
          <a:p>
            <a:endParaRPr lang="tr-T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Fault</a:t>
            </a:r>
            <a:r>
              <a:rPr lang="tr-TR" dirty="0" smtClean="0"/>
              <a:t> </a:t>
            </a:r>
            <a:r>
              <a:rPr lang="tr-TR" dirty="0" err="1" smtClean="0"/>
              <a:t>Repair</a:t>
            </a:r>
            <a:r>
              <a:rPr lang="tr-TR" dirty="0" smtClean="0"/>
              <a:t> </a:t>
            </a:r>
            <a:r>
              <a:rPr lang="tr-TR" dirty="0" err="1" smtClean="0"/>
              <a:t>Times</a:t>
            </a:r>
            <a:endParaRPr lang="en-US" dirty="0"/>
          </a:p>
        </p:txBody>
      </p:sp>
      <p:sp>
        <p:nvSpPr>
          <p:cNvPr id="3" name="2 İçerik Yer Tutucusu"/>
          <p:cNvSpPr>
            <a:spLocks noGrp="1"/>
          </p:cNvSpPr>
          <p:nvPr>
            <p:ph idx="1"/>
          </p:nvPr>
        </p:nvSpPr>
        <p:spPr/>
        <p:txBody>
          <a:bodyPr>
            <a:normAutofit fontScale="77500" lnSpcReduction="20000"/>
          </a:bodyPr>
          <a:lstStyle/>
          <a:p>
            <a:r>
              <a:rPr lang="tr-TR" dirty="0" err="1" smtClean="0"/>
              <a:t>Measured</a:t>
            </a:r>
            <a:r>
              <a:rPr lang="tr-TR" dirty="0" smtClean="0"/>
              <a:t> </a:t>
            </a:r>
            <a:r>
              <a:rPr lang="tr-TR" dirty="0" err="1" smtClean="0"/>
              <a:t>from</a:t>
            </a:r>
            <a:r>
              <a:rPr lang="tr-TR" dirty="0" smtClean="0"/>
              <a:t> </a:t>
            </a:r>
            <a:r>
              <a:rPr lang="tr-TR" dirty="0" err="1" smtClean="0"/>
              <a:t>notifications</a:t>
            </a:r>
            <a:r>
              <a:rPr lang="tr-TR" dirty="0" smtClean="0"/>
              <a:t> </a:t>
            </a:r>
            <a:r>
              <a:rPr lang="tr-TR" dirty="0" err="1" smtClean="0"/>
              <a:t>to</a:t>
            </a:r>
            <a:r>
              <a:rPr lang="tr-TR" dirty="0" smtClean="0"/>
              <a:t> ful </a:t>
            </a:r>
            <a:r>
              <a:rPr lang="tr-TR" dirty="0" err="1" smtClean="0"/>
              <a:t>restoration</a:t>
            </a:r>
            <a:r>
              <a:rPr lang="tr-TR" dirty="0" smtClean="0"/>
              <a:t> in </a:t>
            </a:r>
            <a:r>
              <a:rPr lang="tr-TR" dirty="0" err="1" smtClean="0"/>
              <a:t>hours</a:t>
            </a:r>
            <a:endParaRPr lang="tr-TR" dirty="0" smtClean="0"/>
          </a:p>
          <a:p>
            <a:r>
              <a:rPr lang="tr-TR" dirty="0" err="1" smtClean="0"/>
              <a:t>Excluding</a:t>
            </a:r>
            <a:endParaRPr lang="tr-TR" dirty="0" smtClean="0"/>
          </a:p>
          <a:p>
            <a:pPr lvl="1"/>
            <a:r>
              <a:rPr lang="tr-TR" dirty="0" err="1" smtClean="0"/>
              <a:t>Advanced</a:t>
            </a:r>
            <a:r>
              <a:rPr lang="tr-TR" dirty="0" smtClean="0"/>
              <a:t> </a:t>
            </a:r>
            <a:r>
              <a:rPr lang="tr-TR" dirty="0" err="1" smtClean="0"/>
              <a:t>date</a:t>
            </a:r>
            <a:r>
              <a:rPr lang="tr-TR" dirty="0" smtClean="0"/>
              <a:t> </a:t>
            </a:r>
            <a:r>
              <a:rPr lang="tr-TR" dirty="0" err="1" smtClean="0"/>
              <a:t>appointments</a:t>
            </a:r>
            <a:endParaRPr lang="tr-TR" dirty="0" smtClean="0"/>
          </a:p>
          <a:p>
            <a:pPr lvl="1"/>
            <a:r>
              <a:rPr lang="tr-TR" dirty="0" err="1" smtClean="0"/>
              <a:t>Locations</a:t>
            </a:r>
            <a:r>
              <a:rPr lang="tr-TR" dirty="0" smtClean="0"/>
              <a:t> </a:t>
            </a:r>
            <a:r>
              <a:rPr lang="tr-TR" dirty="0" err="1" smtClean="0"/>
              <a:t>are</a:t>
            </a:r>
            <a:r>
              <a:rPr lang="tr-TR" dirty="0" smtClean="0"/>
              <a:t> not </a:t>
            </a:r>
            <a:r>
              <a:rPr lang="tr-TR" dirty="0" err="1" smtClean="0"/>
              <a:t>reachable</a:t>
            </a:r>
            <a:endParaRPr lang="tr-TR" dirty="0" smtClean="0"/>
          </a:p>
          <a:p>
            <a:pPr lvl="1"/>
            <a:r>
              <a:rPr lang="tr-TR" dirty="0" err="1" smtClean="0"/>
              <a:t>Failures</a:t>
            </a:r>
            <a:r>
              <a:rPr lang="tr-TR" dirty="0" smtClean="0"/>
              <a:t> </a:t>
            </a:r>
            <a:r>
              <a:rPr lang="tr-TR" dirty="0" err="1" smtClean="0"/>
              <a:t>from</a:t>
            </a:r>
            <a:r>
              <a:rPr lang="tr-TR" dirty="0" smtClean="0"/>
              <a:t> </a:t>
            </a:r>
            <a:r>
              <a:rPr lang="tr-TR" dirty="0" err="1" smtClean="0"/>
              <a:t>belongings</a:t>
            </a:r>
            <a:r>
              <a:rPr lang="tr-TR" dirty="0" smtClean="0"/>
              <a:t> of </a:t>
            </a:r>
            <a:r>
              <a:rPr lang="tr-TR" dirty="0" err="1" smtClean="0"/>
              <a:t>subscribers</a:t>
            </a:r>
            <a:endParaRPr lang="tr-TR" dirty="0" smtClean="0"/>
          </a:p>
          <a:p>
            <a:pPr lvl="1"/>
            <a:r>
              <a:rPr lang="tr-TR" dirty="0" err="1" smtClean="0"/>
              <a:t>Failures</a:t>
            </a:r>
            <a:r>
              <a:rPr lang="tr-TR" dirty="0" smtClean="0"/>
              <a:t> </a:t>
            </a:r>
            <a:r>
              <a:rPr lang="tr-TR" dirty="0" err="1" smtClean="0"/>
              <a:t>from</a:t>
            </a:r>
            <a:r>
              <a:rPr lang="tr-TR" dirty="0" smtClean="0"/>
              <a:t> </a:t>
            </a:r>
            <a:r>
              <a:rPr lang="tr-TR" dirty="0" err="1" smtClean="0"/>
              <a:t>interconnections</a:t>
            </a:r>
            <a:endParaRPr lang="tr-TR" dirty="0" smtClean="0"/>
          </a:p>
          <a:p>
            <a:r>
              <a:rPr lang="tr-TR" dirty="0" smtClean="0"/>
              <a:t>T</a:t>
            </a:r>
            <a:r>
              <a:rPr lang="en-US" dirty="0" smtClean="0"/>
              <a:t>he time by which the fastest 95% of valid faults on access lines are repaired</a:t>
            </a:r>
            <a:endParaRPr lang="tr-TR" dirty="0" smtClean="0"/>
          </a:p>
          <a:p>
            <a:r>
              <a:rPr lang="tr-TR" dirty="0" smtClean="0"/>
              <a:t>No </a:t>
            </a:r>
            <a:r>
              <a:rPr lang="tr-TR" dirty="0" err="1" smtClean="0"/>
              <a:t>target</a:t>
            </a:r>
            <a:r>
              <a:rPr lang="tr-TR" dirty="0" smtClean="0"/>
              <a:t> </a:t>
            </a:r>
            <a:r>
              <a:rPr lang="tr-TR" dirty="0" err="1" smtClean="0"/>
              <a:t>values</a:t>
            </a:r>
            <a:r>
              <a:rPr lang="tr-TR" dirty="0" smtClean="0"/>
              <a:t>, yet.</a:t>
            </a:r>
          </a:p>
          <a:p>
            <a:r>
              <a:rPr lang="tr-TR" dirty="0" err="1" smtClean="0"/>
              <a:t>The</a:t>
            </a:r>
            <a:r>
              <a:rPr lang="tr-TR" dirty="0" smtClean="0"/>
              <a:t> </a:t>
            </a:r>
            <a:r>
              <a:rPr lang="tr-TR" dirty="0" err="1" smtClean="0"/>
              <a:t>failures</a:t>
            </a:r>
            <a:r>
              <a:rPr lang="tr-TR" dirty="0" smtClean="0"/>
              <a:t> </a:t>
            </a:r>
            <a:r>
              <a:rPr lang="tr-TR" dirty="0" err="1" smtClean="0"/>
              <a:t>are</a:t>
            </a:r>
            <a:r>
              <a:rPr lang="tr-TR" dirty="0" smtClean="0"/>
              <a:t> </a:t>
            </a:r>
            <a:r>
              <a:rPr lang="tr-TR" dirty="0" err="1" smtClean="0"/>
              <a:t>treated</a:t>
            </a:r>
            <a:r>
              <a:rPr lang="tr-TR" dirty="0" smtClean="0"/>
              <a:t> </a:t>
            </a:r>
            <a:r>
              <a:rPr lang="tr-TR" dirty="0" err="1" smtClean="0"/>
              <a:t>differently</a:t>
            </a:r>
            <a:r>
              <a:rPr lang="tr-TR" dirty="0" smtClean="0"/>
              <a:t> </a:t>
            </a:r>
            <a:r>
              <a:rPr lang="tr-TR" dirty="0" err="1" smtClean="0"/>
              <a:t>for</a:t>
            </a:r>
            <a:r>
              <a:rPr lang="tr-TR" dirty="0" smtClean="0"/>
              <a:t> </a:t>
            </a:r>
            <a:r>
              <a:rPr lang="tr-TR" dirty="0" err="1" smtClean="0"/>
              <a:t>disabled</a:t>
            </a:r>
            <a:r>
              <a:rPr lang="tr-TR" dirty="0" smtClean="0"/>
              <a:t> </a:t>
            </a:r>
            <a:r>
              <a:rPr lang="tr-TR" dirty="0" err="1" smtClean="0"/>
              <a:t>subscribers</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Supply</a:t>
            </a:r>
            <a:r>
              <a:rPr lang="tr-TR" dirty="0" smtClean="0"/>
              <a:t> </a:t>
            </a:r>
            <a:r>
              <a:rPr lang="tr-TR" dirty="0" err="1" smtClean="0"/>
              <a:t>Times</a:t>
            </a:r>
            <a:r>
              <a:rPr lang="tr-TR" dirty="0" smtClean="0"/>
              <a:t> </a:t>
            </a:r>
            <a:r>
              <a:rPr lang="tr-TR" dirty="0" err="1" smtClean="0"/>
              <a:t>Achievements</a:t>
            </a:r>
            <a:endParaRPr lang="en-US" dirty="0"/>
          </a:p>
        </p:txBody>
      </p:sp>
      <p:graphicFrame>
        <p:nvGraphicFramePr>
          <p:cNvPr id="5" name="3 Grafik"/>
          <p:cNvGraphicFramePr/>
          <p:nvPr/>
        </p:nvGraphicFramePr>
        <p:xfrm>
          <a:off x="238124" y="1543050"/>
          <a:ext cx="8448675" cy="424762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70972"/>
            <a:ext cx="8229600" cy="743478"/>
          </a:xfrm>
        </p:spPr>
        <p:txBody>
          <a:bodyPr>
            <a:normAutofit fontScale="90000"/>
          </a:bodyPr>
          <a:lstStyle/>
          <a:p>
            <a:r>
              <a:rPr lang="tr-TR" dirty="0" smtClean="0"/>
              <a:t>Bill </a:t>
            </a:r>
            <a:r>
              <a:rPr lang="tr-TR" dirty="0" err="1" smtClean="0"/>
              <a:t>Correctness</a:t>
            </a:r>
            <a:r>
              <a:rPr lang="tr-TR" dirty="0" smtClean="0"/>
              <a:t> </a:t>
            </a:r>
            <a:r>
              <a:rPr lang="tr-TR" dirty="0" err="1" smtClean="0"/>
              <a:t>Ratio</a:t>
            </a:r>
            <a:endParaRPr lang="en-US" dirty="0"/>
          </a:p>
        </p:txBody>
      </p:sp>
      <p:graphicFrame>
        <p:nvGraphicFramePr>
          <p:cNvPr id="6" name="2 Grafik"/>
          <p:cNvGraphicFramePr/>
          <p:nvPr/>
        </p:nvGraphicFramePr>
        <p:xfrm>
          <a:off x="730249" y="1314451"/>
          <a:ext cx="7683501" cy="49932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Download speed</a:t>
            </a:r>
            <a:endParaRPr lang="en-US" dirty="0"/>
          </a:p>
        </p:txBody>
      </p:sp>
      <p:graphicFrame>
        <p:nvGraphicFramePr>
          <p:cNvPr id="5" name="2 Grafik"/>
          <p:cNvGraphicFramePr/>
          <p:nvPr/>
        </p:nvGraphicFramePr>
        <p:xfrm>
          <a:off x="457200" y="1504950"/>
          <a:ext cx="82296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Thanks</a:t>
            </a:r>
            <a:r>
              <a:rPr lang="tr-TR" dirty="0" smtClean="0"/>
              <a:t>!</a:t>
            </a:r>
            <a:endParaRPr lang="en-US" dirty="0"/>
          </a:p>
        </p:txBody>
      </p:sp>
      <p:sp>
        <p:nvSpPr>
          <p:cNvPr id="3" name="2 İçerik Yer Tutucusu"/>
          <p:cNvSpPr>
            <a:spLocks noGrp="1"/>
          </p:cNvSpPr>
          <p:nvPr>
            <p:ph idx="1"/>
          </p:nvPr>
        </p:nvSpPr>
        <p:spPr/>
        <p:txBody>
          <a:bodyPr/>
          <a:lstStyle/>
          <a:p>
            <a:r>
              <a:rPr lang="tr-TR" dirty="0" err="1" smtClean="0"/>
              <a:t>If</a:t>
            </a:r>
            <a:r>
              <a:rPr lang="tr-TR" dirty="0" smtClean="0"/>
              <a:t> </a:t>
            </a:r>
            <a:r>
              <a:rPr lang="tr-TR" dirty="0" err="1" smtClean="0"/>
              <a:t>you</a:t>
            </a:r>
            <a:r>
              <a:rPr lang="tr-TR" dirty="0" smtClean="0"/>
              <a:t> </a:t>
            </a:r>
            <a:r>
              <a:rPr lang="tr-TR" dirty="0" err="1" smtClean="0"/>
              <a:t>have</a:t>
            </a:r>
            <a:r>
              <a:rPr lang="tr-TR" dirty="0" smtClean="0"/>
              <a:t> </a:t>
            </a:r>
            <a:r>
              <a:rPr lang="tr-TR" dirty="0" err="1" smtClean="0"/>
              <a:t>questions</a:t>
            </a:r>
            <a:r>
              <a:rPr lang="tr-TR" dirty="0" smtClean="0"/>
              <a:t> </a:t>
            </a:r>
            <a:r>
              <a:rPr lang="tr-TR" dirty="0" err="1" smtClean="0"/>
              <a:t>or</a:t>
            </a:r>
            <a:r>
              <a:rPr lang="tr-TR" dirty="0" smtClean="0"/>
              <a:t> </a:t>
            </a:r>
            <a:r>
              <a:rPr lang="tr-TR" dirty="0" err="1" smtClean="0"/>
              <a:t>comments</a:t>
            </a:r>
            <a:r>
              <a:rPr lang="tr-TR"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92500" lnSpcReduction="10000"/>
          </a:bodyPr>
          <a:lstStyle/>
          <a:p>
            <a:r>
              <a:rPr lang="en-US" altLang="en-US" dirty="0" smtClean="0"/>
              <a:t>Regulation of Service Quality</a:t>
            </a:r>
            <a:endParaRPr lang="tr-TR" altLang="en-US" dirty="0" smtClean="0"/>
          </a:p>
          <a:p>
            <a:r>
              <a:rPr lang="tr-TR" altLang="en-US" dirty="0" smtClean="0"/>
              <a:t>Service </a:t>
            </a:r>
            <a:r>
              <a:rPr lang="tr-TR" altLang="en-US" dirty="0" err="1" smtClean="0"/>
              <a:t>Quality</a:t>
            </a:r>
            <a:r>
              <a:rPr lang="tr-TR" altLang="en-US" dirty="0" smtClean="0"/>
              <a:t> </a:t>
            </a:r>
            <a:r>
              <a:rPr lang="tr-TR" altLang="en-US" dirty="0" err="1" smtClean="0"/>
              <a:t>Measures</a:t>
            </a:r>
            <a:r>
              <a:rPr lang="tr-TR" altLang="en-US" dirty="0" smtClean="0"/>
              <a:t> </a:t>
            </a:r>
            <a:r>
              <a:rPr lang="tr-TR" altLang="en-US" dirty="0" err="1" smtClean="0"/>
              <a:t>for</a:t>
            </a:r>
            <a:r>
              <a:rPr lang="tr-TR" altLang="en-US" dirty="0" smtClean="0"/>
              <a:t> </a:t>
            </a:r>
            <a:r>
              <a:rPr lang="tr-TR" altLang="en-US" dirty="0" err="1" smtClean="0"/>
              <a:t>Fixed</a:t>
            </a:r>
            <a:r>
              <a:rPr lang="tr-TR" altLang="en-US" dirty="0" smtClean="0"/>
              <a:t> Internet </a:t>
            </a:r>
            <a:r>
              <a:rPr lang="tr-TR" altLang="en-US" dirty="0" err="1" smtClean="0"/>
              <a:t>Services</a:t>
            </a:r>
            <a:endParaRPr lang="tr-TR" altLang="en-US" dirty="0" smtClean="0"/>
          </a:p>
          <a:p>
            <a:pPr lvl="1"/>
            <a:r>
              <a:rPr lang="en-US" dirty="0" smtClean="0"/>
              <a:t>Download/upload speeds</a:t>
            </a:r>
          </a:p>
          <a:p>
            <a:pPr lvl="1"/>
            <a:r>
              <a:rPr lang="en-US" dirty="0" smtClean="0"/>
              <a:t>Supply times for internet services</a:t>
            </a:r>
          </a:p>
          <a:p>
            <a:pPr lvl="1"/>
            <a:r>
              <a:rPr lang="en-US" dirty="0" smtClean="0"/>
              <a:t>Bill correctness ratio</a:t>
            </a:r>
          </a:p>
          <a:p>
            <a:pPr lvl="1"/>
            <a:r>
              <a:rPr lang="en-US" dirty="0" smtClean="0"/>
              <a:t>Failure repair times</a:t>
            </a:r>
            <a:endParaRPr lang="tr-TR" altLang="en-US" dirty="0" smtClean="0"/>
          </a:p>
          <a:p>
            <a:r>
              <a:rPr lang="tr-TR" altLang="en-US" dirty="0" err="1" smtClean="0"/>
              <a:t>Evaluation</a:t>
            </a:r>
            <a:r>
              <a:rPr lang="tr-TR" altLang="en-US" dirty="0" smtClean="0"/>
              <a:t> </a:t>
            </a:r>
            <a:r>
              <a:rPr lang="tr-TR" altLang="en-US" dirty="0" err="1" smtClean="0"/>
              <a:t>for</a:t>
            </a:r>
            <a:r>
              <a:rPr lang="tr-TR" altLang="en-US" dirty="0" smtClean="0"/>
              <a:t> </a:t>
            </a:r>
            <a:r>
              <a:rPr lang="tr-TR" altLang="en-US" dirty="0" err="1" smtClean="0"/>
              <a:t>Application</a:t>
            </a:r>
            <a:r>
              <a:rPr lang="tr-TR" altLang="en-US" dirty="0" smtClean="0"/>
              <a:t> of </a:t>
            </a:r>
            <a:r>
              <a:rPr lang="tr-TR" altLang="en-US" dirty="0" err="1" smtClean="0"/>
              <a:t>Regulations</a:t>
            </a:r>
            <a:endParaRPr lang="tr-TR" altLang="en-US" dirty="0" smtClean="0"/>
          </a:p>
          <a:p>
            <a:endParaRPr lang="en-US" altLang="en-US" dirty="0"/>
          </a:p>
        </p:txBody>
      </p:sp>
    </p:spTree>
    <p:extLst>
      <p:ext uri="{BB962C8B-B14F-4D97-AF65-F5344CB8AC3E}">
        <p14:creationId xmlns:p14="http://schemas.microsoft.com/office/powerpoint/2010/main" val="423057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Regulations</a:t>
            </a:r>
            <a:endParaRPr lang="en-US"/>
          </a:p>
        </p:txBody>
      </p:sp>
      <p:sp>
        <p:nvSpPr>
          <p:cNvPr id="3" name="2 İçerik Yer Tutucusu"/>
          <p:cNvSpPr>
            <a:spLocks noGrp="1"/>
          </p:cNvSpPr>
          <p:nvPr>
            <p:ph idx="1"/>
          </p:nvPr>
        </p:nvSpPr>
        <p:spPr/>
        <p:txBody>
          <a:bodyPr>
            <a:normAutofit/>
          </a:bodyPr>
          <a:lstStyle/>
          <a:p>
            <a:r>
              <a:rPr lang="en-US" dirty="0" smtClean="0"/>
              <a:t>Electronic Communication Law</a:t>
            </a:r>
          </a:p>
          <a:p>
            <a:pPr lvl="1"/>
            <a:r>
              <a:rPr lang="en-US" dirty="0" smtClean="0"/>
              <a:t>Competition</a:t>
            </a:r>
          </a:p>
          <a:p>
            <a:pPr lvl="1"/>
            <a:r>
              <a:rPr lang="en-US" dirty="0" smtClean="0"/>
              <a:t>Rights of customers</a:t>
            </a:r>
          </a:p>
          <a:p>
            <a:pPr lvl="1"/>
            <a:r>
              <a:rPr lang="en-US" dirty="0" smtClean="0"/>
              <a:t>Make widespread</a:t>
            </a:r>
          </a:p>
          <a:p>
            <a:pPr lvl="1"/>
            <a:r>
              <a:rPr lang="en-US" dirty="0" smtClean="0"/>
              <a:t>Use of resources</a:t>
            </a:r>
          </a:p>
          <a:p>
            <a:pPr lvl="1"/>
            <a:r>
              <a:rPr lang="en-US" dirty="0" smtClean="0"/>
              <a:t>Investments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Regulations</a:t>
            </a:r>
            <a:endParaRPr lang="en-US" dirty="0"/>
          </a:p>
        </p:txBody>
      </p:sp>
      <p:sp>
        <p:nvSpPr>
          <p:cNvPr id="3" name="2 İçerik Yer Tutucusu"/>
          <p:cNvSpPr>
            <a:spLocks noGrp="1"/>
          </p:cNvSpPr>
          <p:nvPr>
            <p:ph idx="1"/>
          </p:nvPr>
        </p:nvSpPr>
        <p:spPr/>
        <p:txBody>
          <a:bodyPr/>
          <a:lstStyle/>
          <a:p>
            <a:r>
              <a:rPr lang="en-US" dirty="0" smtClean="0"/>
              <a:t>Bylaw on Quality of Service in Electronic Communication Sector</a:t>
            </a:r>
            <a:r>
              <a:rPr lang="tr-TR" dirty="0" smtClean="0"/>
              <a:t> (2010)</a:t>
            </a:r>
            <a:endParaRPr lang="en-US" dirty="0" smtClean="0"/>
          </a:p>
          <a:p>
            <a:pPr lvl="1"/>
            <a:r>
              <a:rPr lang="en-US" dirty="0" smtClean="0"/>
              <a:t>Universal fixed phone service providers</a:t>
            </a:r>
          </a:p>
          <a:p>
            <a:pPr lvl="1"/>
            <a:r>
              <a:rPr lang="en-US" dirty="0" smtClean="0"/>
              <a:t>GSM Mobil phone service providers</a:t>
            </a:r>
          </a:p>
          <a:p>
            <a:pPr lvl="1"/>
            <a:r>
              <a:rPr lang="en-US" dirty="0" smtClean="0"/>
              <a:t>Fixed internet service providers</a:t>
            </a:r>
          </a:p>
          <a:p>
            <a:pPr lvl="1"/>
            <a:r>
              <a:rPr lang="en-US" dirty="0" smtClean="0"/>
              <a:t>Call center service providers</a:t>
            </a:r>
          </a:p>
          <a:p>
            <a:pPr lvl="1"/>
            <a:r>
              <a:rPr lang="en-US" dirty="0" smtClean="0"/>
              <a:t>IMT-2000/UMTS Mobil phone service providers</a:t>
            </a:r>
          </a:p>
          <a:p>
            <a:pPr lvl="1"/>
            <a:endParaRPr lang="en-US" dirty="0" smtClean="0"/>
          </a:p>
          <a:p>
            <a:pPr lvl="1"/>
            <a:endParaRPr lang="en-US" dirty="0" smtClean="0"/>
          </a:p>
          <a:p>
            <a:pPr lvl="1"/>
            <a:endParaRPr lang="en-US" dirty="0" smtClean="0"/>
          </a:p>
        </p:txBody>
      </p:sp>
      <p:sp>
        <p:nvSpPr>
          <p:cNvPr id="4" name="3 Dikdörtgen"/>
          <p:cNvSpPr/>
          <p:nvPr/>
        </p:nvSpPr>
        <p:spPr>
          <a:xfrm>
            <a:off x="835576" y="4020207"/>
            <a:ext cx="7346731" cy="536027"/>
          </a:xfrm>
          <a:prstGeom prst="rect">
            <a:avLst/>
          </a:prstGeom>
          <a:noFill/>
          <a:ln w="635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ox(in)">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Regulations</a:t>
            </a:r>
            <a:endParaRPr lang="en-US" dirty="0"/>
          </a:p>
        </p:txBody>
      </p:sp>
      <p:sp>
        <p:nvSpPr>
          <p:cNvPr id="3" name="2 İçerik Yer Tutucusu"/>
          <p:cNvSpPr>
            <a:spLocks noGrp="1"/>
          </p:cNvSpPr>
          <p:nvPr>
            <p:ph idx="1"/>
          </p:nvPr>
        </p:nvSpPr>
        <p:spPr>
          <a:xfrm>
            <a:off x="457200" y="1968501"/>
            <a:ext cx="8229600" cy="3019136"/>
          </a:xfrm>
        </p:spPr>
        <p:txBody>
          <a:bodyPr>
            <a:normAutofit/>
          </a:bodyPr>
          <a:lstStyle/>
          <a:p>
            <a:r>
              <a:rPr lang="en-US" dirty="0" smtClean="0"/>
              <a:t>Communiqué on Service Quality of Internet Service Providers’ Services</a:t>
            </a:r>
            <a:r>
              <a:rPr lang="tr-TR" dirty="0" smtClean="0"/>
              <a:t> (2011)</a:t>
            </a:r>
          </a:p>
          <a:p>
            <a:pPr lvl="1"/>
            <a:r>
              <a:rPr lang="en-US" dirty="0" smtClean="0"/>
              <a:t>Definition of service quality measures</a:t>
            </a:r>
          </a:p>
          <a:p>
            <a:pPr lvl="1"/>
            <a:r>
              <a:rPr lang="en-US" dirty="0" smtClean="0"/>
              <a:t>Target values for measures</a:t>
            </a:r>
          </a:p>
          <a:p>
            <a:pPr lvl="1"/>
            <a:r>
              <a:rPr lang="en-US" dirty="0" smtClean="0"/>
              <a:t>Measurement methods</a:t>
            </a:r>
            <a:endParaRPr lang="tr-TR" dirty="0" smtClean="0"/>
          </a:p>
          <a:p>
            <a:pPr lvl="1">
              <a:buNone/>
            </a:pPr>
            <a:endParaRPr lang="tr-TR" dirty="0" smtClean="0"/>
          </a:p>
          <a:p>
            <a:pPr lvl="1">
              <a:buNone/>
            </a:pPr>
            <a:endParaRPr lang="tr-TR" dirty="0" smtClean="0"/>
          </a:p>
        </p:txBody>
      </p:sp>
      <p:sp>
        <p:nvSpPr>
          <p:cNvPr id="6" name="2 İçerik Yer Tutucusu"/>
          <p:cNvSpPr txBox="1">
            <a:spLocks/>
          </p:cNvSpPr>
          <p:nvPr/>
        </p:nvSpPr>
        <p:spPr>
          <a:xfrm>
            <a:off x="419592" y="4738255"/>
            <a:ext cx="8229600" cy="121128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tr-TR" sz="3200" b="0" i="0" u="none" strike="noStrike" kern="1200" cap="none" spc="0" normalizeH="0" noProof="0" dirty="0" err="1" smtClean="0">
                <a:ln>
                  <a:noFill/>
                </a:ln>
                <a:solidFill>
                  <a:schemeClr val="tx2">
                    <a:lumMod val="60000"/>
                    <a:lumOff val="40000"/>
                  </a:schemeClr>
                </a:solidFill>
                <a:effectLst/>
                <a:uLnTx/>
                <a:uFillTx/>
                <a:latin typeface="+mn-lt"/>
                <a:ea typeface="+mn-ea"/>
                <a:cs typeface="+mn-cs"/>
              </a:rPr>
              <a:t>Responsible</a:t>
            </a:r>
            <a:r>
              <a:rPr kumimoji="0" lang="tr-TR" sz="3200" b="0" i="0" u="none" strike="noStrike" kern="1200" cap="none" spc="0" normalizeH="0" noProof="0" dirty="0" smtClean="0">
                <a:ln>
                  <a:noFill/>
                </a:ln>
                <a:solidFill>
                  <a:schemeClr val="tx2">
                    <a:lumMod val="60000"/>
                    <a:lumOff val="40000"/>
                  </a:schemeClr>
                </a:solidFill>
                <a:effectLst/>
                <a:uLnTx/>
                <a:uFillTx/>
                <a:latin typeface="+mn-lt"/>
                <a:ea typeface="+mn-ea"/>
                <a:cs typeface="+mn-cs"/>
              </a:rPr>
              <a:t> </a:t>
            </a:r>
            <a:r>
              <a:rPr kumimoji="0" lang="tr-TR" sz="3200" b="0" i="0" u="none" strike="noStrike" kern="1200" cap="none" spc="0" normalizeH="0" noProof="0" dirty="0" err="1" smtClean="0">
                <a:ln>
                  <a:noFill/>
                </a:ln>
                <a:solidFill>
                  <a:schemeClr val="tx2">
                    <a:lumMod val="60000"/>
                    <a:lumOff val="40000"/>
                  </a:schemeClr>
                </a:solidFill>
                <a:effectLst/>
                <a:uLnTx/>
                <a:uFillTx/>
                <a:latin typeface="+mn-lt"/>
                <a:ea typeface="+mn-ea"/>
                <a:cs typeface="+mn-cs"/>
              </a:rPr>
              <a:t>providers</a:t>
            </a:r>
            <a:r>
              <a:rPr kumimoji="0" lang="tr-TR" sz="3200" b="0" i="0" u="none" strike="noStrike" kern="1200" cap="none" spc="0" normalizeH="0" noProof="0" dirty="0" smtClean="0">
                <a:ln>
                  <a:noFill/>
                </a:ln>
                <a:solidFill>
                  <a:schemeClr val="tx2">
                    <a:lumMod val="60000"/>
                    <a:lumOff val="40000"/>
                  </a:schemeClr>
                </a:solidFill>
                <a:effectLst/>
                <a:uLnTx/>
                <a:uFillTx/>
                <a:latin typeface="+mn-lt"/>
                <a:ea typeface="+mn-ea"/>
                <a:cs typeface="+mn-cs"/>
              </a:rPr>
              <a:t>?</a:t>
            </a:r>
          </a:p>
          <a:p>
            <a:pPr marL="742950" lvl="1" indent="-285750">
              <a:spcBef>
                <a:spcPct val="20000"/>
              </a:spcBef>
              <a:buFont typeface="Arial"/>
              <a:buChar char="–"/>
            </a:pPr>
            <a:r>
              <a:rPr lang="tr-TR" sz="2800" dirty="0" err="1" smtClean="0">
                <a:solidFill>
                  <a:schemeClr val="tx2">
                    <a:lumMod val="60000"/>
                    <a:lumOff val="40000"/>
                  </a:schemeClr>
                </a:solidFill>
              </a:rPr>
              <a:t>Providers</a:t>
            </a:r>
            <a:r>
              <a:rPr lang="tr-TR" sz="2800" dirty="0" smtClean="0">
                <a:solidFill>
                  <a:schemeClr val="tx2">
                    <a:lumMod val="60000"/>
                    <a:lumOff val="40000"/>
                  </a:schemeClr>
                </a:solidFill>
              </a:rPr>
              <a:t> </a:t>
            </a:r>
            <a:r>
              <a:rPr lang="tr-TR" sz="2800" dirty="0" err="1" smtClean="0">
                <a:solidFill>
                  <a:schemeClr val="tx2">
                    <a:lumMod val="60000"/>
                    <a:lumOff val="40000"/>
                  </a:schemeClr>
                </a:solidFill>
              </a:rPr>
              <a:t>with</a:t>
            </a:r>
            <a:r>
              <a:rPr lang="tr-TR" sz="2800" dirty="0" smtClean="0">
                <a:solidFill>
                  <a:schemeClr val="tx2">
                    <a:lumMod val="60000"/>
                    <a:lumOff val="40000"/>
                  </a:schemeClr>
                </a:solidFill>
              </a:rPr>
              <a:t> at </a:t>
            </a:r>
            <a:r>
              <a:rPr lang="tr-TR" sz="2800" dirty="0" err="1" smtClean="0">
                <a:solidFill>
                  <a:schemeClr val="tx2">
                    <a:lumMod val="60000"/>
                    <a:lumOff val="40000"/>
                  </a:schemeClr>
                </a:solidFill>
              </a:rPr>
              <a:t>least</a:t>
            </a:r>
            <a:r>
              <a:rPr lang="tr-TR" sz="2800" dirty="0" smtClean="0">
                <a:solidFill>
                  <a:schemeClr val="tx2">
                    <a:lumMod val="60000"/>
                    <a:lumOff val="40000"/>
                  </a:schemeClr>
                </a:solidFill>
              </a:rPr>
              <a:t> 4% of market </a:t>
            </a:r>
            <a:r>
              <a:rPr lang="tr-TR" sz="2800" dirty="0" err="1" smtClean="0">
                <a:solidFill>
                  <a:schemeClr val="tx2">
                    <a:lumMod val="60000"/>
                    <a:lumOff val="40000"/>
                  </a:schemeClr>
                </a:solidFill>
              </a:rPr>
              <a:t>share</a:t>
            </a:r>
            <a:r>
              <a:rPr lang="tr-TR" sz="2800" dirty="0" smtClean="0">
                <a:solidFill>
                  <a:schemeClr val="tx2">
                    <a:lumMod val="60000"/>
                    <a:lumOff val="40000"/>
                  </a:schemeClr>
                </a:solidFill>
              </a:rPr>
              <a:t> </a:t>
            </a:r>
          </a:p>
          <a:p>
            <a:pPr marL="742950" marR="0" lvl="1" indent="-285750" algn="l" defTabSz="457200" rtl="0" eaLnBrk="1" fontAlgn="auto" latinLnBrk="0" hangingPunct="1">
              <a:lnSpc>
                <a:spcPct val="100000"/>
              </a:lnSpc>
              <a:spcBef>
                <a:spcPct val="20000"/>
              </a:spcBef>
              <a:spcAft>
                <a:spcPts val="0"/>
              </a:spcAft>
              <a:buClrTx/>
              <a:buSzTx/>
              <a:buFont typeface="Arial"/>
              <a:buNone/>
              <a:tabLst/>
              <a:defRPr/>
            </a:pPr>
            <a:endParaRPr kumimoji="0" lang="tr-TR" sz="2800" b="0" i="0" u="none" strike="noStrike" kern="1200" cap="none" spc="0" normalizeH="0" baseline="0" noProof="0" dirty="0" smtClean="0">
              <a:ln>
                <a:noFill/>
              </a:ln>
              <a:solidFill>
                <a:schemeClr val="tx2">
                  <a:lumMod val="60000"/>
                  <a:lumOff val="40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checkerboard(across)">
                                      <p:cBhvr>
                                        <p:cTn id="25" dur="500"/>
                                        <p:tgtEl>
                                          <p:spTgt spid="6">
                                            <p:txEl>
                                              <p:pRg st="0" end="0"/>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checkerboard(across)">
                                      <p:cBhvr>
                                        <p:cTn id="28"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Service Quality Measures</a:t>
            </a:r>
            <a:endParaRPr lang="en-US" dirty="0"/>
          </a:p>
        </p:txBody>
      </p:sp>
      <p:sp>
        <p:nvSpPr>
          <p:cNvPr id="3" name="2 İçerik Yer Tutucusu"/>
          <p:cNvSpPr>
            <a:spLocks noGrp="1"/>
          </p:cNvSpPr>
          <p:nvPr>
            <p:ph idx="1"/>
          </p:nvPr>
        </p:nvSpPr>
        <p:spPr/>
        <p:txBody>
          <a:bodyPr/>
          <a:lstStyle/>
          <a:p>
            <a:r>
              <a:rPr lang="en-US" dirty="0" smtClean="0"/>
              <a:t>Download/upload speeds</a:t>
            </a:r>
          </a:p>
          <a:p>
            <a:r>
              <a:rPr lang="en-US" dirty="0" smtClean="0"/>
              <a:t>Supply times for internet services</a:t>
            </a:r>
          </a:p>
          <a:p>
            <a:r>
              <a:rPr lang="en-US" dirty="0" smtClean="0"/>
              <a:t>Bill correctness ratio</a:t>
            </a:r>
          </a:p>
          <a:p>
            <a:r>
              <a:rPr lang="en-US" dirty="0" smtClean="0"/>
              <a:t>Failure repair times</a:t>
            </a:r>
          </a:p>
          <a:p>
            <a:pPr lvl="1"/>
            <a:r>
              <a:rPr lang="en-US" dirty="0" smtClean="0"/>
              <a:t>General end users</a:t>
            </a:r>
          </a:p>
          <a:p>
            <a:pPr lvl="1"/>
            <a:r>
              <a:rPr lang="en-US" dirty="0" smtClean="0"/>
              <a:t>End users with disabilities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Download</a:t>
            </a:r>
            <a:r>
              <a:rPr lang="tr-TR" dirty="0" smtClean="0"/>
              <a:t>/</a:t>
            </a:r>
            <a:r>
              <a:rPr lang="tr-TR" dirty="0" err="1" smtClean="0"/>
              <a:t>Upload</a:t>
            </a:r>
            <a:r>
              <a:rPr lang="tr-TR" dirty="0" smtClean="0"/>
              <a:t> </a:t>
            </a:r>
            <a:r>
              <a:rPr lang="tr-TR" dirty="0" err="1" smtClean="0"/>
              <a:t>Speeds</a:t>
            </a:r>
            <a:endParaRPr lang="en-US" dirty="0"/>
          </a:p>
        </p:txBody>
      </p:sp>
      <p:sp>
        <p:nvSpPr>
          <p:cNvPr id="1027" name="AutoShape 3"/>
          <p:cNvSpPr>
            <a:spLocks noChangeAspect="1" noChangeArrowheads="1"/>
          </p:cNvSpPr>
          <p:nvPr/>
        </p:nvSpPr>
        <p:spPr bwMode="auto">
          <a:xfrm>
            <a:off x="580638" y="1559486"/>
            <a:ext cx="7980712" cy="4199957"/>
          </a:xfrm>
          <a:prstGeom prst="rect">
            <a:avLst/>
          </a:prstGeom>
          <a:solidFill>
            <a:srgbClr val="F2F2F2"/>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8" name="tower"/>
          <p:cNvSpPr>
            <a:spLocks noEditPoints="1" noChangeArrowheads="1"/>
          </p:cNvSpPr>
          <p:nvPr/>
        </p:nvSpPr>
        <p:spPr bwMode="auto">
          <a:xfrm>
            <a:off x="5755319" y="3751275"/>
            <a:ext cx="289642" cy="497427"/>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2F2F2"/>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1029" name="Picture 5" descr="clipart0252[1]"/>
          <p:cNvPicPr>
            <a:picLocks noChangeAspect="1" noChangeArrowheads="1"/>
          </p:cNvPicPr>
          <p:nvPr/>
        </p:nvPicPr>
        <p:blipFill>
          <a:blip r:embed="rId2"/>
          <a:srcRect/>
          <a:stretch>
            <a:fillRect/>
          </a:stretch>
        </p:blipFill>
        <p:spPr bwMode="auto">
          <a:xfrm>
            <a:off x="580638" y="3559882"/>
            <a:ext cx="733825" cy="784031"/>
          </a:xfrm>
          <a:prstGeom prst="rect">
            <a:avLst/>
          </a:prstGeom>
          <a:noFill/>
        </p:spPr>
      </p:pic>
      <p:sp>
        <p:nvSpPr>
          <p:cNvPr id="1030" name="tower"/>
          <p:cNvSpPr>
            <a:spLocks noEditPoints="1" noChangeArrowheads="1"/>
          </p:cNvSpPr>
          <p:nvPr/>
        </p:nvSpPr>
        <p:spPr bwMode="auto">
          <a:xfrm>
            <a:off x="4390696" y="3751275"/>
            <a:ext cx="289642" cy="497427"/>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2F2F2"/>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1" name="tower"/>
          <p:cNvSpPr>
            <a:spLocks noEditPoints="1" noChangeArrowheads="1"/>
          </p:cNvSpPr>
          <p:nvPr/>
        </p:nvSpPr>
        <p:spPr bwMode="auto">
          <a:xfrm>
            <a:off x="2739347" y="3754189"/>
            <a:ext cx="289642" cy="497427"/>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2F2F2"/>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2" name="Text Box 8"/>
          <p:cNvSpPr txBox="1">
            <a:spLocks noChangeArrowheads="1"/>
          </p:cNvSpPr>
          <p:nvPr/>
        </p:nvSpPr>
        <p:spPr bwMode="auto">
          <a:xfrm>
            <a:off x="5357790" y="5089082"/>
            <a:ext cx="1111915" cy="361412"/>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600" b="1" dirty="0" err="1" smtClean="0">
                <a:latin typeface="Calibri" pitchFamily="34" charset="0"/>
                <a:cs typeface="Arial" pitchFamily="34" charset="0"/>
              </a:rPr>
              <a:t>Gateway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4" name="AutoShape 10"/>
          <p:cNvCxnSpPr>
            <a:cxnSpLocks noChangeShapeType="1"/>
            <a:stCxn id="0" idx="3"/>
          </p:cNvCxnSpPr>
          <p:nvPr/>
        </p:nvCxnSpPr>
        <p:spPr bwMode="auto">
          <a:xfrm flipV="1">
            <a:off x="1314463" y="3946554"/>
            <a:ext cx="6189402" cy="5829"/>
          </a:xfrm>
          <a:prstGeom prst="straightConnector1">
            <a:avLst/>
          </a:prstGeom>
          <a:noFill/>
          <a:ln w="9525">
            <a:solidFill>
              <a:srgbClr val="000000"/>
            </a:solidFill>
            <a:round/>
            <a:headEnd/>
            <a:tailEnd/>
          </a:ln>
        </p:spPr>
      </p:cxnSp>
      <p:cxnSp>
        <p:nvCxnSpPr>
          <p:cNvPr id="1035" name="AutoShape 11"/>
          <p:cNvCxnSpPr>
            <a:cxnSpLocks noChangeShapeType="1"/>
            <a:stCxn id="56" idx="3"/>
            <a:endCxn id="1054" idx="3"/>
          </p:cNvCxnSpPr>
          <p:nvPr/>
        </p:nvCxnSpPr>
        <p:spPr bwMode="auto">
          <a:xfrm>
            <a:off x="1424293" y="2114234"/>
            <a:ext cx="11663" cy="2282142"/>
          </a:xfrm>
          <a:prstGeom prst="straightConnector1">
            <a:avLst/>
          </a:prstGeom>
          <a:noFill/>
          <a:ln w="9525">
            <a:solidFill>
              <a:srgbClr val="000000"/>
            </a:solidFill>
            <a:prstDash val="sysDot"/>
            <a:round/>
            <a:headEnd/>
            <a:tailEnd/>
          </a:ln>
        </p:spPr>
      </p:cxnSp>
      <p:sp>
        <p:nvSpPr>
          <p:cNvPr id="1036" name="Text Box 12"/>
          <p:cNvSpPr txBox="1">
            <a:spLocks noChangeArrowheads="1"/>
          </p:cNvSpPr>
          <p:nvPr/>
        </p:nvSpPr>
        <p:spPr bwMode="auto">
          <a:xfrm>
            <a:off x="795647" y="2938097"/>
            <a:ext cx="642254" cy="360000"/>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smtClean="0">
                <a:ln>
                  <a:noFill/>
                </a:ln>
                <a:solidFill>
                  <a:schemeClr val="tx1"/>
                </a:solidFill>
                <a:effectLst/>
                <a:latin typeface="Calibri" pitchFamily="34" charset="0"/>
                <a:cs typeface="Arial" pitchFamily="34" charset="0"/>
              </a:rPr>
              <a:t>NTP</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7" name="AutoShape 13"/>
          <p:cNvCxnSpPr>
            <a:cxnSpLocks noChangeShapeType="1"/>
            <a:endCxn id="1036" idx="2"/>
          </p:cNvCxnSpPr>
          <p:nvPr/>
        </p:nvCxnSpPr>
        <p:spPr bwMode="auto">
          <a:xfrm flipH="1" flipV="1">
            <a:off x="1116774" y="3298097"/>
            <a:ext cx="319184" cy="648458"/>
          </a:xfrm>
          <a:prstGeom prst="straightConnector1">
            <a:avLst/>
          </a:prstGeom>
          <a:noFill/>
          <a:ln w="9525">
            <a:solidFill>
              <a:srgbClr val="000000"/>
            </a:solidFill>
            <a:round/>
            <a:headEnd/>
            <a:tailEnd type="triangle" w="med" len="med"/>
          </a:ln>
        </p:spPr>
      </p:cxnSp>
      <p:cxnSp>
        <p:nvCxnSpPr>
          <p:cNvPr id="1039" name="AutoShape 15"/>
          <p:cNvCxnSpPr>
            <a:cxnSpLocks noChangeShapeType="1"/>
            <a:stCxn id="1028" idx="7"/>
            <a:endCxn id="1032" idx="0"/>
          </p:cNvCxnSpPr>
          <p:nvPr/>
        </p:nvCxnSpPr>
        <p:spPr bwMode="auto">
          <a:xfrm>
            <a:off x="5897225" y="4248702"/>
            <a:ext cx="16523" cy="840380"/>
          </a:xfrm>
          <a:prstGeom prst="straightConnector1">
            <a:avLst/>
          </a:prstGeom>
          <a:noFill/>
          <a:ln w="9525">
            <a:solidFill>
              <a:srgbClr val="000000"/>
            </a:solidFill>
            <a:round/>
            <a:headEnd/>
            <a:tailEnd type="triangle" w="med" len="med"/>
          </a:ln>
        </p:spPr>
      </p:cxnSp>
      <p:cxnSp>
        <p:nvCxnSpPr>
          <p:cNvPr id="1040" name="AutoShape 16"/>
          <p:cNvCxnSpPr>
            <a:cxnSpLocks noChangeShapeType="1"/>
            <a:stCxn id="1028" idx="7"/>
            <a:endCxn id="1032" idx="0"/>
          </p:cNvCxnSpPr>
          <p:nvPr/>
        </p:nvCxnSpPr>
        <p:spPr bwMode="auto">
          <a:xfrm>
            <a:off x="5897225" y="4248702"/>
            <a:ext cx="16523" cy="840380"/>
          </a:xfrm>
          <a:prstGeom prst="straightConnector1">
            <a:avLst/>
          </a:prstGeom>
          <a:noFill/>
          <a:ln w="9525">
            <a:solidFill>
              <a:srgbClr val="000000"/>
            </a:solidFill>
            <a:round/>
            <a:headEnd/>
            <a:tailEnd type="triangle" w="med" len="med"/>
          </a:ln>
        </p:spPr>
      </p:cxnSp>
      <p:sp>
        <p:nvSpPr>
          <p:cNvPr id="1041" name="Text Box 17"/>
          <p:cNvSpPr txBox="1">
            <a:spLocks noChangeArrowheads="1"/>
          </p:cNvSpPr>
          <p:nvPr/>
        </p:nvSpPr>
        <p:spPr bwMode="auto">
          <a:xfrm>
            <a:off x="508713" y="5225097"/>
            <a:ext cx="1326717" cy="444964"/>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err="1" smtClean="0">
                <a:ln>
                  <a:noFill/>
                </a:ln>
                <a:solidFill>
                  <a:schemeClr val="tx1"/>
                </a:solidFill>
                <a:effectLst/>
                <a:latin typeface="Calibri" pitchFamily="34" charset="0"/>
                <a:cs typeface="Arial" pitchFamily="34" charset="0"/>
              </a:rPr>
              <a:t>End</a:t>
            </a:r>
            <a:r>
              <a:rPr kumimoji="0" lang="tr-TR" sz="1600" b="1" i="0" u="none" strike="noStrike" cap="none" normalizeH="0" baseline="0" dirty="0" smtClean="0">
                <a:ln>
                  <a:noFill/>
                </a:ln>
                <a:solidFill>
                  <a:schemeClr val="tx1"/>
                </a:solidFill>
                <a:effectLst/>
                <a:latin typeface="Calibri" pitchFamily="34" charset="0"/>
                <a:cs typeface="Arial" pitchFamily="34" charset="0"/>
              </a:rPr>
              <a:t> </a:t>
            </a:r>
            <a:r>
              <a:rPr kumimoji="0" lang="tr-TR" sz="1600" b="1" i="0" u="none" strike="noStrike" cap="none" normalizeH="0" baseline="0" dirty="0" err="1" smtClean="0">
                <a:ln>
                  <a:noFill/>
                </a:ln>
                <a:solidFill>
                  <a:schemeClr val="tx1"/>
                </a:solidFill>
                <a:effectLst/>
                <a:latin typeface="Calibri" pitchFamily="34" charset="0"/>
                <a:cs typeface="Arial" pitchFamily="34" charset="0"/>
              </a:rPr>
              <a:t>User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2" name="AutoShape 18"/>
          <p:cNvCxnSpPr>
            <a:cxnSpLocks noChangeShapeType="1"/>
            <a:stCxn id="0" idx="2"/>
            <a:endCxn id="1041" idx="0"/>
          </p:cNvCxnSpPr>
          <p:nvPr/>
        </p:nvCxnSpPr>
        <p:spPr bwMode="auto">
          <a:xfrm>
            <a:off x="948036" y="4343913"/>
            <a:ext cx="224521" cy="881185"/>
          </a:xfrm>
          <a:prstGeom prst="straightConnector1">
            <a:avLst/>
          </a:prstGeom>
          <a:noFill/>
          <a:ln w="9525">
            <a:solidFill>
              <a:srgbClr val="000000"/>
            </a:solidFill>
            <a:round/>
            <a:headEnd/>
            <a:tailEnd type="triangle" w="med" len="med"/>
          </a:ln>
        </p:spPr>
      </p:cxnSp>
      <p:sp>
        <p:nvSpPr>
          <p:cNvPr id="1043" name="Text Box 19"/>
          <p:cNvSpPr txBox="1">
            <a:spLocks noChangeArrowheads="1"/>
          </p:cNvSpPr>
          <p:nvPr/>
        </p:nvSpPr>
        <p:spPr bwMode="auto">
          <a:xfrm>
            <a:off x="7158821" y="4616915"/>
            <a:ext cx="1098308" cy="833579"/>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smtClean="0">
                <a:ln>
                  <a:noFill/>
                </a:ln>
                <a:solidFill>
                  <a:schemeClr val="tx1"/>
                </a:solidFill>
                <a:effectLst/>
                <a:latin typeface="Calibri" pitchFamily="34" charset="0"/>
                <a:cs typeface="Arial" pitchFamily="34" charset="0"/>
              </a:rPr>
              <a:t>Internet </a:t>
            </a:r>
            <a:r>
              <a:rPr kumimoji="0" lang="tr-TR" sz="1600" b="1" i="0" u="none" strike="noStrike" cap="none" normalizeH="0" baseline="0" dirty="0" err="1" smtClean="0">
                <a:ln>
                  <a:noFill/>
                </a:ln>
                <a:solidFill>
                  <a:schemeClr val="tx1"/>
                </a:solidFill>
                <a:effectLst/>
                <a:latin typeface="Calibri" pitchFamily="34" charset="0"/>
                <a:cs typeface="Arial" pitchFamily="34" charset="0"/>
              </a:rPr>
              <a:t>Content</a:t>
            </a:r>
            <a:r>
              <a:rPr kumimoji="0" lang="tr-TR" sz="1600" b="1" i="0" u="none" strike="noStrike" cap="none" normalizeH="0" dirty="0" smtClean="0">
                <a:ln>
                  <a:noFill/>
                </a:ln>
                <a:solidFill>
                  <a:schemeClr val="tx1"/>
                </a:solidFill>
                <a:effectLst/>
                <a:latin typeface="Calibri" pitchFamily="34" charset="0"/>
                <a:cs typeface="Arial" pitchFamily="34" charset="0"/>
              </a:rPr>
              <a:t> </a:t>
            </a:r>
            <a:r>
              <a:rPr kumimoji="0" lang="tr-TR" sz="1600" b="1" i="0" u="none" strike="noStrike" cap="none" normalizeH="0" dirty="0" err="1" smtClean="0">
                <a:ln>
                  <a:noFill/>
                </a:ln>
                <a:solidFill>
                  <a:schemeClr val="tx1"/>
                </a:solidFill>
                <a:effectLst/>
                <a:latin typeface="Calibri" pitchFamily="34" charset="0"/>
                <a:cs typeface="Arial" pitchFamily="34" charset="0"/>
              </a:rPr>
              <a:t>Providers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4" name="AutoShape 20"/>
          <p:cNvCxnSpPr>
            <a:cxnSpLocks noChangeShapeType="1"/>
            <a:endCxn id="1043" idx="0"/>
          </p:cNvCxnSpPr>
          <p:nvPr/>
        </p:nvCxnSpPr>
        <p:spPr bwMode="auto">
          <a:xfrm flipH="1">
            <a:off x="7707975" y="4342941"/>
            <a:ext cx="269231" cy="273974"/>
          </a:xfrm>
          <a:prstGeom prst="straightConnector1">
            <a:avLst/>
          </a:prstGeom>
          <a:noFill/>
          <a:ln w="9525">
            <a:solidFill>
              <a:srgbClr val="000000"/>
            </a:solidFill>
            <a:round/>
            <a:headEnd/>
            <a:tailEnd type="triangle" w="med" len="med"/>
          </a:ln>
        </p:spPr>
      </p:cxnSp>
      <p:sp>
        <p:nvSpPr>
          <p:cNvPr id="1045" name="AutoShape 21"/>
          <p:cNvSpPr>
            <a:spLocks/>
          </p:cNvSpPr>
          <p:nvPr/>
        </p:nvSpPr>
        <p:spPr bwMode="auto">
          <a:xfrm rot="16200000">
            <a:off x="4954541" y="2798876"/>
            <a:ext cx="519773" cy="1363651"/>
          </a:xfrm>
          <a:prstGeom prst="rightBrace">
            <a:avLst>
              <a:gd name="adj1" fmla="val 21854"/>
              <a:gd name="adj2" fmla="val 50000"/>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6" name="AutoShape 22"/>
          <p:cNvSpPr>
            <a:spLocks/>
          </p:cNvSpPr>
          <p:nvPr/>
        </p:nvSpPr>
        <p:spPr bwMode="auto">
          <a:xfrm rot="16200000">
            <a:off x="2719049" y="1937723"/>
            <a:ext cx="530460" cy="3096645"/>
          </a:xfrm>
          <a:prstGeom prst="rightBrace">
            <a:avLst>
              <a:gd name="adj1" fmla="val 48626"/>
              <a:gd name="adj2" fmla="val 50000"/>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7" name="Text Box 23"/>
          <p:cNvSpPr txBox="1">
            <a:spLocks noChangeArrowheads="1"/>
          </p:cNvSpPr>
          <p:nvPr/>
        </p:nvSpPr>
        <p:spPr bwMode="auto">
          <a:xfrm>
            <a:off x="2121184" y="2786538"/>
            <a:ext cx="1791311" cy="360440"/>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smtClean="0">
                <a:ln>
                  <a:noFill/>
                </a:ln>
                <a:solidFill>
                  <a:schemeClr val="tx1"/>
                </a:solidFill>
                <a:effectLst/>
                <a:latin typeface="Calibri" pitchFamily="34" charset="0"/>
                <a:cs typeface="Arial" pitchFamily="34" charset="0"/>
              </a:rPr>
              <a:t>Access Network</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9" name="AutoShape 25"/>
          <p:cNvSpPr>
            <a:spLocks/>
          </p:cNvSpPr>
          <p:nvPr/>
        </p:nvSpPr>
        <p:spPr bwMode="auto">
          <a:xfrm rot="16200000">
            <a:off x="6540770" y="2586985"/>
            <a:ext cx="522687" cy="1811722"/>
          </a:xfrm>
          <a:prstGeom prst="rightBrace">
            <a:avLst>
              <a:gd name="adj1" fmla="val 25790"/>
              <a:gd name="adj2" fmla="val 50000"/>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0" name="Text Box 26"/>
          <p:cNvSpPr txBox="1">
            <a:spLocks noChangeArrowheads="1"/>
          </p:cNvSpPr>
          <p:nvPr/>
        </p:nvSpPr>
        <p:spPr bwMode="auto">
          <a:xfrm>
            <a:off x="6374580" y="2671797"/>
            <a:ext cx="1081785" cy="540000"/>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err="1" smtClean="0">
                <a:ln>
                  <a:noFill/>
                </a:ln>
                <a:solidFill>
                  <a:schemeClr val="tx1"/>
                </a:solidFill>
                <a:effectLst/>
                <a:latin typeface="Calibri" pitchFamily="34" charset="0"/>
                <a:cs typeface="Arial" pitchFamily="34" charset="0"/>
              </a:rPr>
              <a:t>Public</a:t>
            </a:r>
            <a:r>
              <a:rPr kumimoji="0" lang="tr-TR" sz="1600" b="1" i="0" u="none" strike="noStrike" cap="none" normalizeH="0" baseline="0" dirty="0" smtClean="0">
                <a:ln>
                  <a:noFill/>
                </a:ln>
                <a:solidFill>
                  <a:schemeClr val="tx1"/>
                </a:solidFill>
                <a:effectLst/>
                <a:latin typeface="Calibri" pitchFamily="34" charset="0"/>
                <a:cs typeface="Arial" pitchFamily="34" charset="0"/>
              </a:rPr>
              <a:t> Internet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1" name="Text Box 27"/>
          <p:cNvSpPr txBox="1">
            <a:spLocks noChangeArrowheads="1"/>
          </p:cNvSpPr>
          <p:nvPr/>
        </p:nvSpPr>
        <p:spPr bwMode="auto">
          <a:xfrm>
            <a:off x="1291136" y="3658979"/>
            <a:ext cx="1582341" cy="2506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err="1" smtClean="0">
                <a:ln>
                  <a:noFill/>
                </a:ln>
                <a:solidFill>
                  <a:schemeClr val="tx1"/>
                </a:solidFill>
                <a:effectLst/>
                <a:latin typeface="Calibri" pitchFamily="34" charset="0"/>
                <a:cs typeface="Arial" pitchFamily="34" charset="0"/>
              </a:rPr>
              <a:t>Physical</a:t>
            </a:r>
            <a:r>
              <a:rPr kumimoji="0" lang="tr-TR" sz="1600" b="1" i="0" u="none" strike="noStrike" cap="none" normalizeH="0" baseline="0" dirty="0" smtClean="0">
                <a:ln>
                  <a:noFill/>
                </a:ln>
                <a:solidFill>
                  <a:schemeClr val="tx1"/>
                </a:solidFill>
                <a:effectLst/>
                <a:latin typeface="Calibri" pitchFamily="34" charset="0"/>
                <a:cs typeface="Arial" pitchFamily="34" charset="0"/>
              </a:rPr>
              <a:t> Access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2" name="Text Box 28"/>
          <p:cNvSpPr txBox="1">
            <a:spLocks noChangeArrowheads="1"/>
          </p:cNvSpPr>
          <p:nvPr/>
        </p:nvSpPr>
        <p:spPr bwMode="auto">
          <a:xfrm>
            <a:off x="3028989" y="3658979"/>
            <a:ext cx="1361707" cy="2642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smtClean="0">
                <a:ln>
                  <a:noFill/>
                </a:ln>
                <a:solidFill>
                  <a:schemeClr val="tx1"/>
                </a:solidFill>
                <a:effectLst/>
                <a:latin typeface="Calibri" pitchFamily="34" charset="0"/>
                <a:cs typeface="Arial" pitchFamily="34" charset="0"/>
              </a:rPr>
              <a:t>Transit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4" name="AutoShape 30"/>
          <p:cNvSpPr>
            <a:spLocks noChangeArrowheads="1"/>
          </p:cNvSpPr>
          <p:nvPr/>
        </p:nvSpPr>
        <p:spPr bwMode="auto">
          <a:xfrm>
            <a:off x="1435957" y="4177780"/>
            <a:ext cx="3244382" cy="439135"/>
          </a:xfrm>
          <a:prstGeom prst="leftRightArrow">
            <a:avLst>
              <a:gd name="adj1" fmla="val 42139"/>
              <a:gd name="adj2" fmla="val 46361"/>
            </a:avLst>
          </a:prstGeom>
          <a:solidFill>
            <a:srgbClr val="FFFFFF"/>
          </a:solidFill>
          <a:ln w="31750">
            <a:solidFill>
              <a:srgbClr val="FF0000"/>
            </a:solidFill>
            <a:miter lim="800000"/>
            <a:headEnd/>
            <a:tailEnd/>
          </a:ln>
          <a:effectLst/>
        </p:spPr>
        <p:txBody>
          <a:bodyPr vert="horz" wrap="square" lIns="91440" tIns="45720" rIns="91440" bIns="45720" numCol="1" anchor="t" anchorCtr="0" compatLnSpc="1">
            <a:prstTxWarp prst="textNoShape">
              <a:avLst/>
            </a:prstTxWarp>
          </a:bodyPr>
          <a:lstStyle/>
          <a:p>
            <a:endParaRPr lang="en-US" sz="1000" dirty="0"/>
          </a:p>
        </p:txBody>
      </p:sp>
      <p:cxnSp>
        <p:nvCxnSpPr>
          <p:cNvPr id="1055" name="AutoShape 31"/>
          <p:cNvCxnSpPr>
            <a:cxnSpLocks noChangeShapeType="1"/>
            <a:stCxn id="56" idx="7"/>
            <a:endCxn id="1060" idx="0"/>
          </p:cNvCxnSpPr>
          <p:nvPr/>
        </p:nvCxnSpPr>
        <p:spPr bwMode="auto">
          <a:xfrm flipH="1">
            <a:off x="7977206" y="2114234"/>
            <a:ext cx="972" cy="1305747"/>
          </a:xfrm>
          <a:prstGeom prst="straightConnector1">
            <a:avLst/>
          </a:prstGeom>
          <a:noFill/>
          <a:ln w="9525">
            <a:solidFill>
              <a:srgbClr val="000000"/>
            </a:solidFill>
            <a:prstDash val="sysDash"/>
            <a:round/>
            <a:headEnd/>
            <a:tailEnd/>
          </a:ln>
        </p:spPr>
      </p:cxnSp>
      <p:cxnSp>
        <p:nvCxnSpPr>
          <p:cNvPr id="1056" name="AutoShape 32"/>
          <p:cNvCxnSpPr>
            <a:cxnSpLocks noChangeShapeType="1"/>
            <a:stCxn id="1049" idx="2"/>
          </p:cNvCxnSpPr>
          <p:nvPr/>
        </p:nvCxnSpPr>
        <p:spPr bwMode="auto">
          <a:xfrm flipH="1">
            <a:off x="7515528" y="3753218"/>
            <a:ext cx="192447" cy="424562"/>
          </a:xfrm>
          <a:prstGeom prst="straightConnector1">
            <a:avLst/>
          </a:prstGeom>
          <a:noFill/>
          <a:ln w="9525">
            <a:solidFill>
              <a:srgbClr val="000000"/>
            </a:solidFill>
            <a:prstDash val="sysDot"/>
            <a:round/>
            <a:headEnd/>
            <a:tailEnd/>
          </a:ln>
        </p:spPr>
      </p:cxnSp>
      <p:sp>
        <p:nvSpPr>
          <p:cNvPr id="1057" name="Text Box 33"/>
          <p:cNvSpPr txBox="1">
            <a:spLocks noChangeArrowheads="1"/>
          </p:cNvSpPr>
          <p:nvPr/>
        </p:nvSpPr>
        <p:spPr bwMode="auto">
          <a:xfrm>
            <a:off x="3158259" y="1682871"/>
            <a:ext cx="2782704" cy="3448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600" b="1" dirty="0" err="1" smtClean="0">
                <a:latin typeface="Calibri" pitchFamily="34" charset="0"/>
                <a:cs typeface="Arial" pitchFamily="34" charset="0"/>
              </a:rPr>
              <a:t>End</a:t>
            </a:r>
            <a:r>
              <a:rPr lang="tr-TR" sz="1600" b="1" dirty="0" smtClean="0">
                <a:latin typeface="Calibri" pitchFamily="34" charset="0"/>
                <a:cs typeface="Arial" pitchFamily="34" charset="0"/>
              </a:rPr>
              <a:t>-</a:t>
            </a:r>
            <a:r>
              <a:rPr lang="tr-TR" sz="1600" b="1" dirty="0" err="1" smtClean="0">
                <a:latin typeface="Calibri" pitchFamily="34" charset="0"/>
                <a:cs typeface="Arial" pitchFamily="34" charset="0"/>
              </a:rPr>
              <a:t>to</a:t>
            </a:r>
            <a:r>
              <a:rPr lang="tr-TR" sz="1600" b="1" dirty="0" smtClean="0">
                <a:latin typeface="Calibri" pitchFamily="34" charset="0"/>
                <a:cs typeface="Arial" pitchFamily="34" charset="0"/>
              </a:rPr>
              <a:t>-</a:t>
            </a:r>
            <a:r>
              <a:rPr lang="tr-TR" sz="1600" b="1" dirty="0" err="1" smtClean="0">
                <a:latin typeface="Calibri" pitchFamily="34" charset="0"/>
                <a:cs typeface="Arial" pitchFamily="34" charset="0"/>
              </a:rPr>
              <a:t>end</a:t>
            </a:r>
            <a:r>
              <a:rPr lang="tr-TR" sz="1600" b="1" dirty="0" smtClean="0">
                <a:latin typeface="Calibri" pitchFamily="34" charset="0"/>
                <a:cs typeface="Arial" pitchFamily="34" charset="0"/>
              </a:rPr>
              <a:t> Service </a:t>
            </a:r>
            <a:r>
              <a:rPr lang="tr-TR" sz="1600" b="1" dirty="0" err="1" smtClean="0">
                <a:latin typeface="Calibri" pitchFamily="34" charset="0"/>
                <a:cs typeface="Arial" pitchFamily="34" charset="0"/>
              </a:rPr>
              <a:t>Quality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8" name="Text Box 34"/>
          <p:cNvSpPr txBox="1">
            <a:spLocks noChangeArrowheads="1"/>
          </p:cNvSpPr>
          <p:nvPr/>
        </p:nvSpPr>
        <p:spPr bwMode="auto">
          <a:xfrm>
            <a:off x="1437901" y="4216641"/>
            <a:ext cx="3183149" cy="3584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600" b="1" dirty="0" err="1" smtClean="0">
                <a:latin typeface="Calibri" pitchFamily="34" charset="0"/>
                <a:cs typeface="Arial" pitchFamily="34" charset="0"/>
              </a:rPr>
              <a:t>Download</a:t>
            </a:r>
            <a:r>
              <a:rPr lang="tr-TR" sz="1600" b="1" dirty="0" smtClean="0">
                <a:latin typeface="Calibri" pitchFamily="34" charset="0"/>
                <a:cs typeface="Arial" pitchFamily="34" charset="0"/>
              </a:rPr>
              <a:t> </a:t>
            </a:r>
            <a:r>
              <a:rPr lang="tr-TR" sz="1600" b="1" dirty="0" err="1" smtClean="0">
                <a:latin typeface="Calibri" pitchFamily="34" charset="0"/>
                <a:cs typeface="Arial" pitchFamily="34" charset="0"/>
              </a:rPr>
              <a:t>and</a:t>
            </a:r>
            <a:r>
              <a:rPr lang="tr-TR" sz="1600" b="1" dirty="0" smtClean="0">
                <a:latin typeface="Calibri" pitchFamily="34" charset="0"/>
                <a:cs typeface="Arial" pitchFamily="34" charset="0"/>
              </a:rPr>
              <a:t> </a:t>
            </a:r>
            <a:r>
              <a:rPr lang="tr-TR" sz="1600" b="1" dirty="0" err="1" smtClean="0">
                <a:latin typeface="Calibri" pitchFamily="34" charset="0"/>
                <a:cs typeface="Arial" pitchFamily="34" charset="0"/>
              </a:rPr>
              <a:t>upload</a:t>
            </a:r>
            <a:r>
              <a:rPr lang="tr-TR" sz="1600" b="1" dirty="0" smtClean="0">
                <a:latin typeface="Calibri" pitchFamily="34" charset="0"/>
                <a:cs typeface="Arial" pitchFamily="34" charset="0"/>
              </a:rPr>
              <a:t> </a:t>
            </a:r>
            <a:r>
              <a:rPr lang="tr-TR" sz="1600" b="1" dirty="0" err="1" smtClean="0">
                <a:latin typeface="Calibri" pitchFamily="34" charset="0"/>
                <a:cs typeface="Arial" pitchFamily="34" charset="0"/>
              </a:rPr>
              <a:t>speeds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59" name="AutoShape 35"/>
          <p:cNvCxnSpPr>
            <a:cxnSpLocks noChangeShapeType="1"/>
          </p:cNvCxnSpPr>
          <p:nvPr/>
        </p:nvCxnSpPr>
        <p:spPr bwMode="auto">
          <a:xfrm>
            <a:off x="7503864" y="3946554"/>
            <a:ext cx="753264" cy="5829"/>
          </a:xfrm>
          <a:prstGeom prst="straightConnector1">
            <a:avLst/>
          </a:prstGeom>
          <a:noFill/>
          <a:ln w="9525">
            <a:solidFill>
              <a:srgbClr val="000000"/>
            </a:solidFill>
            <a:round/>
            <a:headEnd/>
            <a:tailEnd/>
          </a:ln>
        </p:spPr>
      </p:cxnSp>
      <p:pic>
        <p:nvPicPr>
          <p:cNvPr id="1060" name="Picture 36" descr="9TpdBGjTE"/>
          <p:cNvPicPr>
            <a:picLocks noChangeAspect="1" noChangeArrowheads="1"/>
          </p:cNvPicPr>
          <p:nvPr/>
        </p:nvPicPr>
        <p:blipFill>
          <a:blip r:embed="rId3"/>
          <a:srcRect/>
          <a:stretch>
            <a:fillRect/>
          </a:stretch>
        </p:blipFill>
        <p:spPr bwMode="auto">
          <a:xfrm>
            <a:off x="7515528" y="3420952"/>
            <a:ext cx="922384" cy="921989"/>
          </a:xfrm>
          <a:prstGeom prst="rect">
            <a:avLst/>
          </a:prstGeom>
          <a:noFill/>
        </p:spPr>
      </p:pic>
      <p:sp>
        <p:nvSpPr>
          <p:cNvPr id="1061" name="Text Box 37"/>
          <p:cNvSpPr txBox="1">
            <a:spLocks noChangeArrowheads="1"/>
          </p:cNvSpPr>
          <p:nvPr/>
        </p:nvSpPr>
        <p:spPr bwMode="auto">
          <a:xfrm>
            <a:off x="2121184" y="5179435"/>
            <a:ext cx="1791311" cy="360440"/>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600" b="1" dirty="0" err="1" smtClean="0">
                <a:latin typeface="Calibri" pitchFamily="34" charset="0"/>
                <a:cs typeface="Arial" pitchFamily="34" charset="0"/>
              </a:rPr>
              <a:t>Line</a:t>
            </a:r>
            <a:r>
              <a:rPr lang="tr-TR" sz="1600" b="1" dirty="0" smtClean="0">
                <a:latin typeface="Calibri" pitchFamily="34" charset="0"/>
                <a:cs typeface="Arial" pitchFamily="34" charset="0"/>
              </a:rPr>
              <a:t> </a:t>
            </a:r>
            <a:r>
              <a:rPr lang="tr-TR" sz="1600" b="1" dirty="0" err="1" smtClean="0">
                <a:latin typeface="Calibri" pitchFamily="34" charset="0"/>
                <a:cs typeface="Arial" pitchFamily="34" charset="0"/>
              </a:rPr>
              <a:t>Termination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62" name="AutoShape 38"/>
          <p:cNvCxnSpPr>
            <a:cxnSpLocks noChangeShapeType="1"/>
          </p:cNvCxnSpPr>
          <p:nvPr/>
        </p:nvCxnSpPr>
        <p:spPr bwMode="auto">
          <a:xfrm flipV="1">
            <a:off x="2896803" y="3933924"/>
            <a:ext cx="972" cy="852038"/>
          </a:xfrm>
          <a:prstGeom prst="straightConnector1">
            <a:avLst/>
          </a:prstGeom>
          <a:noFill/>
          <a:ln w="9525">
            <a:solidFill>
              <a:srgbClr val="000000"/>
            </a:solidFill>
            <a:prstDash val="sysDot"/>
            <a:round/>
            <a:headEnd/>
            <a:tailEnd/>
          </a:ln>
        </p:spPr>
      </p:cxnSp>
      <p:cxnSp>
        <p:nvCxnSpPr>
          <p:cNvPr id="1063" name="AutoShape 39"/>
          <p:cNvCxnSpPr>
            <a:cxnSpLocks noChangeShapeType="1"/>
            <a:endCxn id="1061" idx="0"/>
          </p:cNvCxnSpPr>
          <p:nvPr/>
        </p:nvCxnSpPr>
        <p:spPr bwMode="auto">
          <a:xfrm>
            <a:off x="2897775" y="4814137"/>
            <a:ext cx="119550" cy="365298"/>
          </a:xfrm>
          <a:prstGeom prst="straightConnector1">
            <a:avLst/>
          </a:prstGeom>
          <a:noFill/>
          <a:ln w="9525">
            <a:solidFill>
              <a:srgbClr val="000000"/>
            </a:solidFill>
            <a:round/>
            <a:headEnd/>
            <a:tailEnd type="triangle" w="med" len="med"/>
          </a:ln>
        </p:spPr>
      </p:cxnSp>
      <p:sp>
        <p:nvSpPr>
          <p:cNvPr id="47" name="Text Box 24"/>
          <p:cNvSpPr txBox="1">
            <a:spLocks noChangeArrowheads="1"/>
          </p:cNvSpPr>
          <p:nvPr/>
        </p:nvSpPr>
        <p:spPr bwMode="auto">
          <a:xfrm>
            <a:off x="4090621" y="2750911"/>
            <a:ext cx="2132466" cy="540000"/>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smtClean="0">
                <a:ln>
                  <a:noFill/>
                </a:ln>
                <a:solidFill>
                  <a:schemeClr val="tx1"/>
                </a:solidFill>
                <a:effectLst/>
                <a:latin typeface="Calibri" pitchFamily="34" charset="0"/>
                <a:cs typeface="Arial" pitchFamily="34" charset="0"/>
              </a:rPr>
              <a:t>Internet</a:t>
            </a:r>
            <a:r>
              <a:rPr kumimoji="0" lang="tr-TR" sz="1600" b="1" i="0" u="none" strike="noStrike" cap="none" normalizeH="0" dirty="0" smtClean="0">
                <a:ln>
                  <a:noFill/>
                </a:ln>
                <a:solidFill>
                  <a:schemeClr val="tx1"/>
                </a:solidFill>
                <a:effectLst/>
                <a:latin typeface="Calibri" pitchFamily="34" charset="0"/>
                <a:cs typeface="Arial" pitchFamily="34" charset="0"/>
              </a:rPr>
              <a:t> Service </a:t>
            </a:r>
            <a:r>
              <a:rPr kumimoji="0" lang="en-US" sz="1600" b="1" i="0" u="none" strike="noStrike" cap="none" normalizeH="0" dirty="0" smtClean="0">
                <a:ln>
                  <a:noFill/>
                </a:ln>
                <a:solidFill>
                  <a:schemeClr val="tx1"/>
                </a:solidFill>
                <a:effectLst/>
                <a:latin typeface="Calibri" pitchFamily="34" charset="0"/>
                <a:cs typeface="Arial" pitchFamily="34" charset="0"/>
              </a:rPr>
              <a:t>Provider</a:t>
            </a:r>
            <a:r>
              <a:rPr kumimoji="0" lang="tr-TR" sz="1600" b="1" i="0" u="none" strike="noStrike" cap="none" normalizeH="0" dirty="0" smtClean="0">
                <a:ln>
                  <a:noFill/>
                </a:ln>
                <a:solidFill>
                  <a:schemeClr val="tx1"/>
                </a:solidFill>
                <a:effectLst/>
                <a:latin typeface="Calibri" pitchFamily="34" charset="0"/>
                <a:cs typeface="Arial" pitchFamily="34" charset="0"/>
              </a:rPr>
              <a:t> Network</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6" name="AutoShape 29"/>
          <p:cNvSpPr>
            <a:spLocks noChangeArrowheads="1"/>
          </p:cNvSpPr>
          <p:nvPr/>
        </p:nvSpPr>
        <p:spPr bwMode="auto">
          <a:xfrm>
            <a:off x="1424506" y="1916037"/>
            <a:ext cx="6552703" cy="397359"/>
          </a:xfrm>
          <a:prstGeom prst="leftRightArrow">
            <a:avLst>
              <a:gd name="adj1" fmla="val 42139"/>
              <a:gd name="adj2" fmla="val 52251"/>
            </a:avLst>
          </a:prstGeom>
          <a:solidFill>
            <a:srgbClr val="FFFFFF"/>
          </a:solidFill>
          <a:ln w="31750">
            <a:solidFill>
              <a:srgbClr val="4F81BD"/>
            </a:solidFill>
            <a:miter lim="800000"/>
            <a:headEnd/>
            <a:tailEnd/>
          </a:ln>
          <a:effectLst/>
        </p:spPr>
        <p:txBody>
          <a:bodyPr vert="horz" wrap="square" lIns="91440" tIns="45720" rIns="91440" bIns="45720" numCol="1" anchor="t" anchorCtr="0" compatLnSpc="1">
            <a:prstTxWarp prst="textNoShape">
              <a:avLst/>
            </a:prstTxWarp>
          </a:bodyPr>
          <a:lstStyle/>
          <a:p>
            <a:endParaRPr lang="en-US" sz="1000"/>
          </a:p>
        </p:txBody>
      </p:sp>
      <p:cxnSp>
        <p:nvCxnSpPr>
          <p:cNvPr id="68" name="AutoShape 16"/>
          <p:cNvCxnSpPr>
            <a:cxnSpLocks noChangeShapeType="1"/>
            <a:stCxn id="1030" idx="5"/>
            <a:endCxn id="1032" idx="0"/>
          </p:cNvCxnSpPr>
          <p:nvPr/>
        </p:nvCxnSpPr>
        <p:spPr bwMode="auto">
          <a:xfrm>
            <a:off x="4680339" y="4198406"/>
            <a:ext cx="1233443" cy="890676"/>
          </a:xfrm>
          <a:prstGeom prst="straightConnector1">
            <a:avLst/>
          </a:prstGeom>
          <a:noFill/>
          <a:ln w="9525">
            <a:solidFill>
              <a:srgbClr val="000000"/>
            </a:solidFill>
            <a:round/>
            <a:headEnd/>
            <a:tailEnd type="triangle" w="med" len="med"/>
          </a:ln>
        </p:spPr>
      </p:cxnSp>
      <p:sp>
        <p:nvSpPr>
          <p:cNvPr id="96" name="Text Box 28"/>
          <p:cNvSpPr txBox="1">
            <a:spLocks noChangeArrowheads="1"/>
          </p:cNvSpPr>
          <p:nvPr/>
        </p:nvSpPr>
        <p:spPr bwMode="auto">
          <a:xfrm>
            <a:off x="2216922" y="3452580"/>
            <a:ext cx="1361707" cy="2642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600" b="1" dirty="0" err="1" smtClean="0">
                <a:latin typeface="Calibri" pitchFamily="34" charset="0"/>
                <a:cs typeface="Arial" pitchFamily="34" charset="0"/>
              </a:rPr>
              <a:t>Local</a:t>
            </a:r>
            <a:r>
              <a:rPr lang="tr-TR" sz="1600" b="1" dirty="0" smtClean="0">
                <a:latin typeface="Calibri" pitchFamily="34" charset="0"/>
                <a:cs typeface="Arial" pitchFamily="34" charset="0"/>
              </a:rPr>
              <a:t> </a:t>
            </a:r>
            <a:r>
              <a:rPr lang="tr-TR" sz="1600" b="1" dirty="0" err="1" smtClean="0">
                <a:latin typeface="Calibri" pitchFamily="34" charset="0"/>
                <a:cs typeface="Arial" pitchFamily="34" charset="0"/>
              </a:rPr>
              <a:t>switch</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checkerboard(across)">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checkerboard(across)">
                                      <p:cBhvr>
                                        <p:cTn id="12" dur="500"/>
                                        <p:tgtEl>
                                          <p:spTgt spid="1029"/>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041"/>
                                        </p:tgtEl>
                                        <p:attrNameLst>
                                          <p:attrName>style.visibility</p:attrName>
                                        </p:attrNameLst>
                                      </p:cBhvr>
                                      <p:to>
                                        <p:strVal val="visible"/>
                                      </p:to>
                                    </p:set>
                                    <p:animEffect transition="in" filter="checkerboard(across)">
                                      <p:cBhvr>
                                        <p:cTn id="15" dur="500"/>
                                        <p:tgtEl>
                                          <p:spTgt spid="1041"/>
                                        </p:tgtEl>
                                      </p:cBhvr>
                                    </p:animEffect>
                                  </p:childTnLst>
                                </p:cTn>
                              </p:par>
                              <p:par>
                                <p:cTn id="16" presetID="5" presetClass="entr" presetSubtype="10" fill="hold" nodeType="withEffect">
                                  <p:stCondLst>
                                    <p:cond delay="0"/>
                                  </p:stCondLst>
                                  <p:childTnLst>
                                    <p:set>
                                      <p:cBhvr>
                                        <p:cTn id="17" dur="1" fill="hold">
                                          <p:stCondLst>
                                            <p:cond delay="0"/>
                                          </p:stCondLst>
                                        </p:cTn>
                                        <p:tgtEl>
                                          <p:spTgt spid="1042"/>
                                        </p:tgtEl>
                                        <p:attrNameLst>
                                          <p:attrName>style.visibility</p:attrName>
                                        </p:attrNameLst>
                                      </p:cBhvr>
                                      <p:to>
                                        <p:strVal val="visible"/>
                                      </p:to>
                                    </p:set>
                                    <p:animEffect transition="in" filter="checkerboard(across)">
                                      <p:cBhvr>
                                        <p:cTn id="18" dur="500"/>
                                        <p:tgtEl>
                                          <p:spTgt spid="1042"/>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1060"/>
                                        </p:tgtEl>
                                        <p:attrNameLst>
                                          <p:attrName>style.visibility</p:attrName>
                                        </p:attrNameLst>
                                      </p:cBhvr>
                                      <p:to>
                                        <p:strVal val="visible"/>
                                      </p:to>
                                    </p:set>
                                    <p:animEffect transition="in" filter="checkerboard(across)">
                                      <p:cBhvr>
                                        <p:cTn id="23" dur="500"/>
                                        <p:tgtEl>
                                          <p:spTgt spid="1060"/>
                                        </p:tgtEl>
                                      </p:cBhvr>
                                    </p:animEffect>
                                  </p:childTnLst>
                                </p:cTn>
                              </p:par>
                              <p:par>
                                <p:cTn id="24" presetID="5" presetClass="entr" presetSubtype="10" fill="hold" nodeType="withEffect">
                                  <p:stCondLst>
                                    <p:cond delay="0"/>
                                  </p:stCondLst>
                                  <p:childTnLst>
                                    <p:set>
                                      <p:cBhvr>
                                        <p:cTn id="25" dur="1" fill="hold">
                                          <p:stCondLst>
                                            <p:cond delay="0"/>
                                          </p:stCondLst>
                                        </p:cTn>
                                        <p:tgtEl>
                                          <p:spTgt spid="1044"/>
                                        </p:tgtEl>
                                        <p:attrNameLst>
                                          <p:attrName>style.visibility</p:attrName>
                                        </p:attrNameLst>
                                      </p:cBhvr>
                                      <p:to>
                                        <p:strVal val="visible"/>
                                      </p:to>
                                    </p:set>
                                    <p:animEffect transition="in" filter="checkerboard(across)">
                                      <p:cBhvr>
                                        <p:cTn id="26" dur="500"/>
                                        <p:tgtEl>
                                          <p:spTgt spid="1044"/>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1043"/>
                                        </p:tgtEl>
                                        <p:attrNameLst>
                                          <p:attrName>style.visibility</p:attrName>
                                        </p:attrNameLst>
                                      </p:cBhvr>
                                      <p:to>
                                        <p:strVal val="visible"/>
                                      </p:to>
                                    </p:set>
                                    <p:animEffect transition="in" filter="checkerboard(across)">
                                      <p:cBhvr>
                                        <p:cTn id="29" dur="500"/>
                                        <p:tgtEl>
                                          <p:spTgt spid="1043"/>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1034"/>
                                        </p:tgtEl>
                                        <p:attrNameLst>
                                          <p:attrName>style.visibility</p:attrName>
                                        </p:attrNameLst>
                                      </p:cBhvr>
                                      <p:to>
                                        <p:strVal val="visible"/>
                                      </p:to>
                                    </p:set>
                                    <p:animEffect transition="in" filter="checkerboard(across)">
                                      <p:cBhvr>
                                        <p:cTn id="34" dur="500"/>
                                        <p:tgtEl>
                                          <p:spTgt spid="1034"/>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1036"/>
                                        </p:tgtEl>
                                        <p:attrNameLst>
                                          <p:attrName>style.visibility</p:attrName>
                                        </p:attrNameLst>
                                      </p:cBhvr>
                                      <p:to>
                                        <p:strVal val="visible"/>
                                      </p:to>
                                    </p:set>
                                    <p:animEffect transition="in" filter="checkerboard(across)">
                                      <p:cBhvr>
                                        <p:cTn id="39" dur="500"/>
                                        <p:tgtEl>
                                          <p:spTgt spid="1036"/>
                                        </p:tgtEl>
                                      </p:cBhvr>
                                    </p:animEffect>
                                  </p:childTnLst>
                                </p:cTn>
                              </p:par>
                              <p:par>
                                <p:cTn id="40" presetID="5" presetClass="entr" presetSubtype="10" fill="hold" nodeType="withEffect">
                                  <p:stCondLst>
                                    <p:cond delay="0"/>
                                  </p:stCondLst>
                                  <p:childTnLst>
                                    <p:set>
                                      <p:cBhvr>
                                        <p:cTn id="41" dur="1" fill="hold">
                                          <p:stCondLst>
                                            <p:cond delay="0"/>
                                          </p:stCondLst>
                                        </p:cTn>
                                        <p:tgtEl>
                                          <p:spTgt spid="1037"/>
                                        </p:tgtEl>
                                        <p:attrNameLst>
                                          <p:attrName>style.visibility</p:attrName>
                                        </p:attrNameLst>
                                      </p:cBhvr>
                                      <p:to>
                                        <p:strVal val="visible"/>
                                      </p:to>
                                    </p:set>
                                    <p:animEffect transition="in" filter="checkerboard(across)">
                                      <p:cBhvr>
                                        <p:cTn id="42" dur="500"/>
                                        <p:tgtEl>
                                          <p:spTgt spid="1037"/>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96"/>
                                        </p:tgtEl>
                                        <p:attrNameLst>
                                          <p:attrName>style.visibility</p:attrName>
                                        </p:attrNameLst>
                                      </p:cBhvr>
                                      <p:to>
                                        <p:strVal val="visible"/>
                                      </p:to>
                                    </p:set>
                                    <p:animEffect transition="in" filter="checkerboard(across)">
                                      <p:cBhvr>
                                        <p:cTn id="47" dur="500"/>
                                        <p:tgtEl>
                                          <p:spTgt spid="96"/>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1031"/>
                                        </p:tgtEl>
                                        <p:attrNameLst>
                                          <p:attrName>style.visibility</p:attrName>
                                        </p:attrNameLst>
                                      </p:cBhvr>
                                      <p:to>
                                        <p:strVal val="visible"/>
                                      </p:to>
                                    </p:set>
                                    <p:animEffect transition="in" filter="checkerboard(across)">
                                      <p:cBhvr>
                                        <p:cTn id="50" dur="500"/>
                                        <p:tgtEl>
                                          <p:spTgt spid="1031"/>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1061"/>
                                        </p:tgtEl>
                                        <p:attrNameLst>
                                          <p:attrName>style.visibility</p:attrName>
                                        </p:attrNameLst>
                                      </p:cBhvr>
                                      <p:to>
                                        <p:strVal val="visible"/>
                                      </p:to>
                                    </p:set>
                                    <p:animEffect transition="in" filter="checkerboard(across)">
                                      <p:cBhvr>
                                        <p:cTn id="53" dur="500"/>
                                        <p:tgtEl>
                                          <p:spTgt spid="1061"/>
                                        </p:tgtEl>
                                      </p:cBhvr>
                                    </p:animEffect>
                                  </p:childTnLst>
                                </p:cTn>
                              </p:par>
                              <p:par>
                                <p:cTn id="54" presetID="5" presetClass="entr" presetSubtype="10" fill="hold" nodeType="withEffect">
                                  <p:stCondLst>
                                    <p:cond delay="0"/>
                                  </p:stCondLst>
                                  <p:childTnLst>
                                    <p:set>
                                      <p:cBhvr>
                                        <p:cTn id="55" dur="1" fill="hold">
                                          <p:stCondLst>
                                            <p:cond delay="0"/>
                                          </p:stCondLst>
                                        </p:cTn>
                                        <p:tgtEl>
                                          <p:spTgt spid="1062"/>
                                        </p:tgtEl>
                                        <p:attrNameLst>
                                          <p:attrName>style.visibility</p:attrName>
                                        </p:attrNameLst>
                                      </p:cBhvr>
                                      <p:to>
                                        <p:strVal val="visible"/>
                                      </p:to>
                                    </p:set>
                                    <p:animEffect transition="in" filter="checkerboard(across)">
                                      <p:cBhvr>
                                        <p:cTn id="56" dur="500"/>
                                        <p:tgtEl>
                                          <p:spTgt spid="1062"/>
                                        </p:tgtEl>
                                      </p:cBhvr>
                                    </p:animEffect>
                                  </p:childTnLst>
                                </p:cTn>
                              </p:par>
                              <p:par>
                                <p:cTn id="57" presetID="5" presetClass="entr" presetSubtype="10" fill="hold" nodeType="withEffect">
                                  <p:stCondLst>
                                    <p:cond delay="0"/>
                                  </p:stCondLst>
                                  <p:childTnLst>
                                    <p:set>
                                      <p:cBhvr>
                                        <p:cTn id="58" dur="1" fill="hold">
                                          <p:stCondLst>
                                            <p:cond delay="0"/>
                                          </p:stCondLst>
                                        </p:cTn>
                                        <p:tgtEl>
                                          <p:spTgt spid="1063"/>
                                        </p:tgtEl>
                                        <p:attrNameLst>
                                          <p:attrName>style.visibility</p:attrName>
                                        </p:attrNameLst>
                                      </p:cBhvr>
                                      <p:to>
                                        <p:strVal val="visible"/>
                                      </p:to>
                                    </p:set>
                                    <p:animEffect transition="in" filter="checkerboard(across)">
                                      <p:cBhvr>
                                        <p:cTn id="59" dur="500"/>
                                        <p:tgtEl>
                                          <p:spTgt spid="1063"/>
                                        </p:tgtEl>
                                      </p:cBhvr>
                                    </p:animEffect>
                                  </p:childTnLst>
                                </p:cTn>
                              </p:par>
                            </p:childTnLst>
                          </p:cTn>
                        </p:par>
                      </p:childTnLst>
                    </p:cTn>
                  </p:par>
                  <p:par>
                    <p:cTn id="60" fill="hold">
                      <p:stCondLst>
                        <p:cond delay="indefinite"/>
                      </p:stCondLst>
                      <p:childTnLst>
                        <p:par>
                          <p:cTn id="61" fill="hold">
                            <p:stCondLst>
                              <p:cond delay="0"/>
                            </p:stCondLst>
                            <p:childTnLst>
                              <p:par>
                                <p:cTn id="62" presetID="5" presetClass="entr" presetSubtype="10" fill="hold" grpId="0" nodeType="clickEffect">
                                  <p:stCondLst>
                                    <p:cond delay="0"/>
                                  </p:stCondLst>
                                  <p:childTnLst>
                                    <p:set>
                                      <p:cBhvr>
                                        <p:cTn id="63" dur="1" fill="hold">
                                          <p:stCondLst>
                                            <p:cond delay="0"/>
                                          </p:stCondLst>
                                        </p:cTn>
                                        <p:tgtEl>
                                          <p:spTgt spid="1051"/>
                                        </p:tgtEl>
                                        <p:attrNameLst>
                                          <p:attrName>style.visibility</p:attrName>
                                        </p:attrNameLst>
                                      </p:cBhvr>
                                      <p:to>
                                        <p:strVal val="visible"/>
                                      </p:to>
                                    </p:set>
                                    <p:animEffect transition="in" filter="checkerboard(across)">
                                      <p:cBhvr>
                                        <p:cTn id="64" dur="500"/>
                                        <p:tgtEl>
                                          <p:spTgt spid="1051"/>
                                        </p:tgtEl>
                                      </p:cBhvr>
                                    </p:animEffect>
                                  </p:childTnLst>
                                </p:cTn>
                              </p:par>
                            </p:childTnLst>
                          </p:cTn>
                        </p:par>
                      </p:childTnLst>
                    </p:cTn>
                  </p:par>
                  <p:par>
                    <p:cTn id="65" fill="hold">
                      <p:stCondLst>
                        <p:cond delay="indefinite"/>
                      </p:stCondLst>
                      <p:childTnLst>
                        <p:par>
                          <p:cTn id="66" fill="hold">
                            <p:stCondLst>
                              <p:cond delay="0"/>
                            </p:stCondLst>
                            <p:childTnLst>
                              <p:par>
                                <p:cTn id="67" presetID="5" presetClass="entr" presetSubtype="10" fill="hold" grpId="0" nodeType="clickEffect">
                                  <p:stCondLst>
                                    <p:cond delay="0"/>
                                  </p:stCondLst>
                                  <p:childTnLst>
                                    <p:set>
                                      <p:cBhvr>
                                        <p:cTn id="68" dur="1" fill="hold">
                                          <p:stCondLst>
                                            <p:cond delay="0"/>
                                          </p:stCondLst>
                                        </p:cTn>
                                        <p:tgtEl>
                                          <p:spTgt spid="1052"/>
                                        </p:tgtEl>
                                        <p:attrNameLst>
                                          <p:attrName>style.visibility</p:attrName>
                                        </p:attrNameLst>
                                      </p:cBhvr>
                                      <p:to>
                                        <p:strVal val="visible"/>
                                      </p:to>
                                    </p:set>
                                    <p:animEffect transition="in" filter="checkerboard(across)">
                                      <p:cBhvr>
                                        <p:cTn id="69" dur="500"/>
                                        <p:tgtEl>
                                          <p:spTgt spid="1052"/>
                                        </p:tgtEl>
                                      </p:cBhvr>
                                    </p:animEffect>
                                  </p:childTnLst>
                                </p:cTn>
                              </p:par>
                              <p:par>
                                <p:cTn id="70" presetID="5" presetClass="entr" presetSubtype="10" fill="hold" grpId="0" nodeType="withEffect">
                                  <p:stCondLst>
                                    <p:cond delay="0"/>
                                  </p:stCondLst>
                                  <p:childTnLst>
                                    <p:set>
                                      <p:cBhvr>
                                        <p:cTn id="71" dur="1" fill="hold">
                                          <p:stCondLst>
                                            <p:cond delay="0"/>
                                          </p:stCondLst>
                                        </p:cTn>
                                        <p:tgtEl>
                                          <p:spTgt spid="1030"/>
                                        </p:tgtEl>
                                        <p:attrNameLst>
                                          <p:attrName>style.visibility</p:attrName>
                                        </p:attrNameLst>
                                      </p:cBhvr>
                                      <p:to>
                                        <p:strVal val="visible"/>
                                      </p:to>
                                    </p:set>
                                    <p:animEffect transition="in" filter="checkerboard(across)">
                                      <p:cBhvr>
                                        <p:cTn id="72" dur="500"/>
                                        <p:tgtEl>
                                          <p:spTgt spid="1030"/>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1032"/>
                                        </p:tgtEl>
                                        <p:attrNameLst>
                                          <p:attrName>style.visibility</p:attrName>
                                        </p:attrNameLst>
                                      </p:cBhvr>
                                      <p:to>
                                        <p:strVal val="visible"/>
                                      </p:to>
                                    </p:set>
                                    <p:animEffect transition="in" filter="checkerboard(across)">
                                      <p:cBhvr>
                                        <p:cTn id="77" dur="500"/>
                                        <p:tgtEl>
                                          <p:spTgt spid="1032"/>
                                        </p:tgtEl>
                                      </p:cBhvr>
                                    </p:animEffect>
                                  </p:childTnLst>
                                </p:cTn>
                              </p:par>
                              <p:par>
                                <p:cTn id="78" presetID="5" presetClass="entr" presetSubtype="10" fill="hold" nodeType="withEffect">
                                  <p:stCondLst>
                                    <p:cond delay="0"/>
                                  </p:stCondLst>
                                  <p:childTnLst>
                                    <p:set>
                                      <p:cBhvr>
                                        <p:cTn id="79" dur="1" fill="hold">
                                          <p:stCondLst>
                                            <p:cond delay="0"/>
                                          </p:stCondLst>
                                        </p:cTn>
                                        <p:tgtEl>
                                          <p:spTgt spid="68"/>
                                        </p:tgtEl>
                                        <p:attrNameLst>
                                          <p:attrName>style.visibility</p:attrName>
                                        </p:attrNameLst>
                                      </p:cBhvr>
                                      <p:to>
                                        <p:strVal val="visible"/>
                                      </p:to>
                                    </p:set>
                                    <p:animEffect transition="in" filter="checkerboard(across)">
                                      <p:cBhvr>
                                        <p:cTn id="80" dur="500"/>
                                        <p:tgtEl>
                                          <p:spTgt spid="68"/>
                                        </p:tgtEl>
                                      </p:cBhvr>
                                    </p:animEffect>
                                  </p:childTnLst>
                                </p:cTn>
                              </p:par>
                            </p:childTnLst>
                          </p:cTn>
                        </p:par>
                      </p:childTnLst>
                    </p:cTn>
                  </p:par>
                  <p:par>
                    <p:cTn id="81" fill="hold">
                      <p:stCondLst>
                        <p:cond delay="indefinite"/>
                      </p:stCondLst>
                      <p:childTnLst>
                        <p:par>
                          <p:cTn id="82" fill="hold">
                            <p:stCondLst>
                              <p:cond delay="0"/>
                            </p:stCondLst>
                            <p:childTnLst>
                              <p:par>
                                <p:cTn id="83" presetID="5" presetClass="entr" presetSubtype="10" fill="hold" grpId="0" nodeType="clickEffect">
                                  <p:stCondLst>
                                    <p:cond delay="0"/>
                                  </p:stCondLst>
                                  <p:childTnLst>
                                    <p:set>
                                      <p:cBhvr>
                                        <p:cTn id="84" dur="1" fill="hold">
                                          <p:stCondLst>
                                            <p:cond delay="0"/>
                                          </p:stCondLst>
                                        </p:cTn>
                                        <p:tgtEl>
                                          <p:spTgt spid="1047"/>
                                        </p:tgtEl>
                                        <p:attrNameLst>
                                          <p:attrName>style.visibility</p:attrName>
                                        </p:attrNameLst>
                                      </p:cBhvr>
                                      <p:to>
                                        <p:strVal val="visible"/>
                                      </p:to>
                                    </p:set>
                                    <p:animEffect transition="in" filter="checkerboard(across)">
                                      <p:cBhvr>
                                        <p:cTn id="85" dur="500"/>
                                        <p:tgtEl>
                                          <p:spTgt spid="1047"/>
                                        </p:tgtEl>
                                      </p:cBhvr>
                                    </p:animEffect>
                                  </p:childTnLst>
                                </p:cTn>
                              </p:par>
                              <p:par>
                                <p:cTn id="86" presetID="5" presetClass="entr" presetSubtype="10" fill="hold" grpId="0" nodeType="withEffect">
                                  <p:stCondLst>
                                    <p:cond delay="0"/>
                                  </p:stCondLst>
                                  <p:childTnLst>
                                    <p:set>
                                      <p:cBhvr>
                                        <p:cTn id="87" dur="1" fill="hold">
                                          <p:stCondLst>
                                            <p:cond delay="0"/>
                                          </p:stCondLst>
                                        </p:cTn>
                                        <p:tgtEl>
                                          <p:spTgt spid="1046"/>
                                        </p:tgtEl>
                                        <p:attrNameLst>
                                          <p:attrName>style.visibility</p:attrName>
                                        </p:attrNameLst>
                                      </p:cBhvr>
                                      <p:to>
                                        <p:strVal val="visible"/>
                                      </p:to>
                                    </p:set>
                                    <p:animEffect transition="in" filter="checkerboard(across)">
                                      <p:cBhvr>
                                        <p:cTn id="88" dur="500"/>
                                        <p:tgtEl>
                                          <p:spTgt spid="1046"/>
                                        </p:tgtEl>
                                      </p:cBhvr>
                                    </p:animEffect>
                                  </p:childTnLst>
                                </p:cTn>
                              </p:par>
                            </p:childTnLst>
                          </p:cTn>
                        </p:par>
                      </p:childTnLst>
                    </p:cTn>
                  </p:par>
                  <p:par>
                    <p:cTn id="89" fill="hold">
                      <p:stCondLst>
                        <p:cond delay="indefinite"/>
                      </p:stCondLst>
                      <p:childTnLst>
                        <p:par>
                          <p:cTn id="90" fill="hold">
                            <p:stCondLst>
                              <p:cond delay="0"/>
                            </p:stCondLst>
                            <p:childTnLst>
                              <p:par>
                                <p:cTn id="91" presetID="5" presetClass="entr" presetSubtype="10" fill="hold" grpId="0" nodeType="clickEffect">
                                  <p:stCondLst>
                                    <p:cond delay="0"/>
                                  </p:stCondLst>
                                  <p:childTnLst>
                                    <p:set>
                                      <p:cBhvr>
                                        <p:cTn id="92" dur="1" fill="hold">
                                          <p:stCondLst>
                                            <p:cond delay="0"/>
                                          </p:stCondLst>
                                        </p:cTn>
                                        <p:tgtEl>
                                          <p:spTgt spid="1028"/>
                                        </p:tgtEl>
                                        <p:attrNameLst>
                                          <p:attrName>style.visibility</p:attrName>
                                        </p:attrNameLst>
                                      </p:cBhvr>
                                      <p:to>
                                        <p:strVal val="visible"/>
                                      </p:to>
                                    </p:set>
                                    <p:animEffect transition="in" filter="checkerboard(across)">
                                      <p:cBhvr>
                                        <p:cTn id="93" dur="500"/>
                                        <p:tgtEl>
                                          <p:spTgt spid="1028"/>
                                        </p:tgtEl>
                                      </p:cBhvr>
                                    </p:animEffect>
                                  </p:childTnLst>
                                </p:cTn>
                              </p:par>
                              <p:par>
                                <p:cTn id="94" presetID="5" presetClass="entr" presetSubtype="10" fill="hold" grpId="0" nodeType="withEffect">
                                  <p:stCondLst>
                                    <p:cond delay="0"/>
                                  </p:stCondLst>
                                  <p:childTnLst>
                                    <p:set>
                                      <p:cBhvr>
                                        <p:cTn id="95" dur="1" fill="hold">
                                          <p:stCondLst>
                                            <p:cond delay="0"/>
                                          </p:stCondLst>
                                        </p:cTn>
                                        <p:tgtEl>
                                          <p:spTgt spid="47"/>
                                        </p:tgtEl>
                                        <p:attrNameLst>
                                          <p:attrName>style.visibility</p:attrName>
                                        </p:attrNameLst>
                                      </p:cBhvr>
                                      <p:to>
                                        <p:strVal val="visible"/>
                                      </p:to>
                                    </p:set>
                                    <p:animEffect transition="in" filter="checkerboard(across)">
                                      <p:cBhvr>
                                        <p:cTn id="96" dur="500"/>
                                        <p:tgtEl>
                                          <p:spTgt spid="47"/>
                                        </p:tgtEl>
                                      </p:cBhvr>
                                    </p:animEffect>
                                  </p:childTnLst>
                                </p:cTn>
                              </p:par>
                              <p:par>
                                <p:cTn id="97" presetID="5" presetClass="entr" presetSubtype="10" fill="hold" nodeType="withEffect">
                                  <p:stCondLst>
                                    <p:cond delay="0"/>
                                  </p:stCondLst>
                                  <p:childTnLst>
                                    <p:set>
                                      <p:cBhvr>
                                        <p:cTn id="98" dur="1" fill="hold">
                                          <p:stCondLst>
                                            <p:cond delay="0"/>
                                          </p:stCondLst>
                                        </p:cTn>
                                        <p:tgtEl>
                                          <p:spTgt spid="1040"/>
                                        </p:tgtEl>
                                        <p:attrNameLst>
                                          <p:attrName>style.visibility</p:attrName>
                                        </p:attrNameLst>
                                      </p:cBhvr>
                                      <p:to>
                                        <p:strVal val="visible"/>
                                      </p:to>
                                    </p:set>
                                    <p:animEffect transition="in" filter="checkerboard(across)">
                                      <p:cBhvr>
                                        <p:cTn id="99" dur="500"/>
                                        <p:tgtEl>
                                          <p:spTgt spid="1040"/>
                                        </p:tgtEl>
                                      </p:cBhvr>
                                    </p:animEffect>
                                  </p:childTnLst>
                                </p:cTn>
                              </p:par>
                              <p:par>
                                <p:cTn id="100" presetID="5" presetClass="entr" presetSubtype="10" fill="hold" grpId="0" nodeType="withEffect">
                                  <p:stCondLst>
                                    <p:cond delay="0"/>
                                  </p:stCondLst>
                                  <p:childTnLst>
                                    <p:set>
                                      <p:cBhvr>
                                        <p:cTn id="101" dur="1" fill="hold">
                                          <p:stCondLst>
                                            <p:cond delay="0"/>
                                          </p:stCondLst>
                                        </p:cTn>
                                        <p:tgtEl>
                                          <p:spTgt spid="1045"/>
                                        </p:tgtEl>
                                        <p:attrNameLst>
                                          <p:attrName>style.visibility</p:attrName>
                                        </p:attrNameLst>
                                      </p:cBhvr>
                                      <p:to>
                                        <p:strVal val="visible"/>
                                      </p:to>
                                    </p:set>
                                    <p:animEffect transition="in" filter="checkerboard(across)">
                                      <p:cBhvr>
                                        <p:cTn id="102" dur="500"/>
                                        <p:tgtEl>
                                          <p:spTgt spid="1045"/>
                                        </p:tgtEl>
                                      </p:cBhvr>
                                    </p:animEffect>
                                  </p:childTnLst>
                                </p:cTn>
                              </p:par>
                              <p:par>
                                <p:cTn id="103" presetID="5" presetClass="entr" presetSubtype="10" fill="hold" nodeType="withEffect">
                                  <p:stCondLst>
                                    <p:cond delay="0"/>
                                  </p:stCondLst>
                                  <p:childTnLst>
                                    <p:set>
                                      <p:cBhvr>
                                        <p:cTn id="104" dur="1" fill="hold">
                                          <p:stCondLst>
                                            <p:cond delay="0"/>
                                          </p:stCondLst>
                                        </p:cTn>
                                        <p:tgtEl>
                                          <p:spTgt spid="1039"/>
                                        </p:tgtEl>
                                        <p:attrNameLst>
                                          <p:attrName>style.visibility</p:attrName>
                                        </p:attrNameLst>
                                      </p:cBhvr>
                                      <p:to>
                                        <p:strVal val="visible"/>
                                      </p:to>
                                    </p:set>
                                    <p:animEffect transition="in" filter="checkerboard(across)">
                                      <p:cBhvr>
                                        <p:cTn id="105" dur="500"/>
                                        <p:tgtEl>
                                          <p:spTgt spid="1039"/>
                                        </p:tgtEl>
                                      </p:cBhvr>
                                    </p:animEffect>
                                  </p:childTnLst>
                                </p:cTn>
                              </p:par>
                            </p:childTnLst>
                          </p:cTn>
                        </p:par>
                      </p:childTnLst>
                    </p:cTn>
                  </p:par>
                  <p:par>
                    <p:cTn id="106" fill="hold">
                      <p:stCondLst>
                        <p:cond delay="indefinite"/>
                      </p:stCondLst>
                      <p:childTnLst>
                        <p:par>
                          <p:cTn id="107" fill="hold">
                            <p:stCondLst>
                              <p:cond delay="0"/>
                            </p:stCondLst>
                            <p:childTnLst>
                              <p:par>
                                <p:cTn id="108" presetID="5" presetClass="entr" presetSubtype="10" fill="hold" grpId="0" nodeType="clickEffect">
                                  <p:stCondLst>
                                    <p:cond delay="0"/>
                                  </p:stCondLst>
                                  <p:childTnLst>
                                    <p:set>
                                      <p:cBhvr>
                                        <p:cTn id="109" dur="1" fill="hold">
                                          <p:stCondLst>
                                            <p:cond delay="0"/>
                                          </p:stCondLst>
                                        </p:cTn>
                                        <p:tgtEl>
                                          <p:spTgt spid="1050"/>
                                        </p:tgtEl>
                                        <p:attrNameLst>
                                          <p:attrName>style.visibility</p:attrName>
                                        </p:attrNameLst>
                                      </p:cBhvr>
                                      <p:to>
                                        <p:strVal val="visible"/>
                                      </p:to>
                                    </p:set>
                                    <p:animEffect transition="in" filter="checkerboard(across)">
                                      <p:cBhvr>
                                        <p:cTn id="110" dur="500"/>
                                        <p:tgtEl>
                                          <p:spTgt spid="1050"/>
                                        </p:tgtEl>
                                      </p:cBhvr>
                                    </p:animEffect>
                                  </p:childTnLst>
                                </p:cTn>
                              </p:par>
                              <p:par>
                                <p:cTn id="111" presetID="5" presetClass="entr" presetSubtype="10" fill="hold" grpId="0" nodeType="withEffect">
                                  <p:stCondLst>
                                    <p:cond delay="0"/>
                                  </p:stCondLst>
                                  <p:childTnLst>
                                    <p:set>
                                      <p:cBhvr>
                                        <p:cTn id="112" dur="1" fill="hold">
                                          <p:stCondLst>
                                            <p:cond delay="0"/>
                                          </p:stCondLst>
                                        </p:cTn>
                                        <p:tgtEl>
                                          <p:spTgt spid="1049"/>
                                        </p:tgtEl>
                                        <p:attrNameLst>
                                          <p:attrName>style.visibility</p:attrName>
                                        </p:attrNameLst>
                                      </p:cBhvr>
                                      <p:to>
                                        <p:strVal val="visible"/>
                                      </p:to>
                                    </p:set>
                                    <p:animEffect transition="in" filter="checkerboard(across)">
                                      <p:cBhvr>
                                        <p:cTn id="113" dur="500"/>
                                        <p:tgtEl>
                                          <p:spTgt spid="1049"/>
                                        </p:tgtEl>
                                      </p:cBhvr>
                                    </p:animEffect>
                                  </p:childTnLst>
                                </p:cTn>
                              </p:par>
                              <p:par>
                                <p:cTn id="114" presetID="5" presetClass="entr" presetSubtype="10" fill="hold" nodeType="withEffect">
                                  <p:stCondLst>
                                    <p:cond delay="0"/>
                                  </p:stCondLst>
                                  <p:childTnLst>
                                    <p:set>
                                      <p:cBhvr>
                                        <p:cTn id="115" dur="1" fill="hold">
                                          <p:stCondLst>
                                            <p:cond delay="0"/>
                                          </p:stCondLst>
                                        </p:cTn>
                                        <p:tgtEl>
                                          <p:spTgt spid="1056"/>
                                        </p:tgtEl>
                                        <p:attrNameLst>
                                          <p:attrName>style.visibility</p:attrName>
                                        </p:attrNameLst>
                                      </p:cBhvr>
                                      <p:to>
                                        <p:strVal val="visible"/>
                                      </p:to>
                                    </p:set>
                                    <p:animEffect transition="in" filter="checkerboard(across)">
                                      <p:cBhvr>
                                        <p:cTn id="116" dur="500"/>
                                        <p:tgtEl>
                                          <p:spTgt spid="1056"/>
                                        </p:tgtEl>
                                      </p:cBhvr>
                                    </p:animEffect>
                                  </p:childTnLst>
                                </p:cTn>
                              </p:par>
                            </p:childTnLst>
                          </p:cTn>
                        </p:par>
                      </p:childTnLst>
                    </p:cTn>
                  </p:par>
                  <p:par>
                    <p:cTn id="117" fill="hold">
                      <p:stCondLst>
                        <p:cond delay="indefinite"/>
                      </p:stCondLst>
                      <p:childTnLst>
                        <p:par>
                          <p:cTn id="118" fill="hold">
                            <p:stCondLst>
                              <p:cond delay="0"/>
                            </p:stCondLst>
                            <p:childTnLst>
                              <p:par>
                                <p:cTn id="119" presetID="5" presetClass="entr" presetSubtype="10" fill="hold" grpId="0" nodeType="clickEffect">
                                  <p:stCondLst>
                                    <p:cond delay="0"/>
                                  </p:stCondLst>
                                  <p:childTnLst>
                                    <p:set>
                                      <p:cBhvr>
                                        <p:cTn id="120" dur="1" fill="hold">
                                          <p:stCondLst>
                                            <p:cond delay="0"/>
                                          </p:stCondLst>
                                        </p:cTn>
                                        <p:tgtEl>
                                          <p:spTgt spid="1057"/>
                                        </p:tgtEl>
                                        <p:attrNameLst>
                                          <p:attrName>style.visibility</p:attrName>
                                        </p:attrNameLst>
                                      </p:cBhvr>
                                      <p:to>
                                        <p:strVal val="visible"/>
                                      </p:to>
                                    </p:set>
                                    <p:animEffect transition="in" filter="checkerboard(across)">
                                      <p:cBhvr>
                                        <p:cTn id="121" dur="500"/>
                                        <p:tgtEl>
                                          <p:spTgt spid="1057"/>
                                        </p:tgtEl>
                                      </p:cBhvr>
                                    </p:animEffect>
                                  </p:childTnLst>
                                </p:cTn>
                              </p:par>
                              <p:par>
                                <p:cTn id="122" presetID="5" presetClass="entr" presetSubtype="10" fill="hold" nodeType="withEffect">
                                  <p:stCondLst>
                                    <p:cond delay="0"/>
                                  </p:stCondLst>
                                  <p:childTnLst>
                                    <p:set>
                                      <p:cBhvr>
                                        <p:cTn id="123" dur="1" fill="hold">
                                          <p:stCondLst>
                                            <p:cond delay="0"/>
                                          </p:stCondLst>
                                        </p:cTn>
                                        <p:tgtEl>
                                          <p:spTgt spid="1035"/>
                                        </p:tgtEl>
                                        <p:attrNameLst>
                                          <p:attrName>style.visibility</p:attrName>
                                        </p:attrNameLst>
                                      </p:cBhvr>
                                      <p:to>
                                        <p:strVal val="visible"/>
                                      </p:to>
                                    </p:set>
                                    <p:animEffect transition="in" filter="checkerboard(across)">
                                      <p:cBhvr>
                                        <p:cTn id="124" dur="500"/>
                                        <p:tgtEl>
                                          <p:spTgt spid="1035"/>
                                        </p:tgtEl>
                                      </p:cBhvr>
                                    </p:animEffect>
                                  </p:childTnLst>
                                </p:cTn>
                              </p:par>
                              <p:par>
                                <p:cTn id="125" presetID="5" presetClass="entr" presetSubtype="10" fill="hold" nodeType="withEffect">
                                  <p:stCondLst>
                                    <p:cond delay="0"/>
                                  </p:stCondLst>
                                  <p:childTnLst>
                                    <p:set>
                                      <p:cBhvr>
                                        <p:cTn id="126" dur="1" fill="hold">
                                          <p:stCondLst>
                                            <p:cond delay="0"/>
                                          </p:stCondLst>
                                        </p:cTn>
                                        <p:tgtEl>
                                          <p:spTgt spid="1055"/>
                                        </p:tgtEl>
                                        <p:attrNameLst>
                                          <p:attrName>style.visibility</p:attrName>
                                        </p:attrNameLst>
                                      </p:cBhvr>
                                      <p:to>
                                        <p:strVal val="visible"/>
                                      </p:to>
                                    </p:set>
                                    <p:animEffect transition="in" filter="checkerboard(across)">
                                      <p:cBhvr>
                                        <p:cTn id="127" dur="500"/>
                                        <p:tgtEl>
                                          <p:spTgt spid="1055"/>
                                        </p:tgtEl>
                                      </p:cBhvr>
                                    </p:animEffect>
                                  </p:childTnLst>
                                </p:cTn>
                              </p:par>
                              <p:par>
                                <p:cTn id="128" presetID="5" presetClass="entr" presetSubtype="10" fill="hold" grpId="0" nodeType="withEffect">
                                  <p:stCondLst>
                                    <p:cond delay="0"/>
                                  </p:stCondLst>
                                  <p:childTnLst>
                                    <p:set>
                                      <p:cBhvr>
                                        <p:cTn id="129" dur="1" fill="hold">
                                          <p:stCondLst>
                                            <p:cond delay="0"/>
                                          </p:stCondLst>
                                        </p:cTn>
                                        <p:tgtEl>
                                          <p:spTgt spid="56"/>
                                        </p:tgtEl>
                                        <p:attrNameLst>
                                          <p:attrName>style.visibility</p:attrName>
                                        </p:attrNameLst>
                                      </p:cBhvr>
                                      <p:to>
                                        <p:strVal val="visible"/>
                                      </p:to>
                                    </p:set>
                                    <p:animEffect transition="in" filter="checkerboard(across)">
                                      <p:cBhvr>
                                        <p:cTn id="130" dur="500"/>
                                        <p:tgtEl>
                                          <p:spTgt spid="56"/>
                                        </p:tgtEl>
                                      </p:cBhvr>
                                    </p:animEffect>
                                  </p:childTnLst>
                                </p:cTn>
                              </p:par>
                            </p:childTnLst>
                          </p:cTn>
                        </p:par>
                      </p:childTnLst>
                    </p:cTn>
                  </p:par>
                  <p:par>
                    <p:cTn id="131" fill="hold">
                      <p:stCondLst>
                        <p:cond delay="indefinite"/>
                      </p:stCondLst>
                      <p:childTnLst>
                        <p:par>
                          <p:cTn id="132" fill="hold">
                            <p:stCondLst>
                              <p:cond delay="0"/>
                            </p:stCondLst>
                            <p:childTnLst>
                              <p:par>
                                <p:cTn id="133" presetID="5" presetClass="entr" presetSubtype="10" fill="hold" grpId="0" nodeType="clickEffect">
                                  <p:stCondLst>
                                    <p:cond delay="0"/>
                                  </p:stCondLst>
                                  <p:childTnLst>
                                    <p:set>
                                      <p:cBhvr>
                                        <p:cTn id="134" dur="1" fill="hold">
                                          <p:stCondLst>
                                            <p:cond delay="0"/>
                                          </p:stCondLst>
                                        </p:cTn>
                                        <p:tgtEl>
                                          <p:spTgt spid="1058"/>
                                        </p:tgtEl>
                                        <p:attrNameLst>
                                          <p:attrName>style.visibility</p:attrName>
                                        </p:attrNameLst>
                                      </p:cBhvr>
                                      <p:to>
                                        <p:strVal val="visible"/>
                                      </p:to>
                                    </p:set>
                                    <p:animEffect transition="in" filter="checkerboard(across)">
                                      <p:cBhvr>
                                        <p:cTn id="135" dur="500"/>
                                        <p:tgtEl>
                                          <p:spTgt spid="1058"/>
                                        </p:tgtEl>
                                      </p:cBhvr>
                                    </p:animEffect>
                                  </p:childTnLst>
                                </p:cTn>
                              </p:par>
                              <p:par>
                                <p:cTn id="136" presetID="5" presetClass="entr" presetSubtype="10" fill="hold" nodeType="withEffect">
                                  <p:stCondLst>
                                    <p:cond delay="0"/>
                                  </p:stCondLst>
                                  <p:childTnLst>
                                    <p:set>
                                      <p:cBhvr>
                                        <p:cTn id="137" dur="1" fill="hold">
                                          <p:stCondLst>
                                            <p:cond delay="0"/>
                                          </p:stCondLst>
                                        </p:cTn>
                                        <p:tgtEl>
                                          <p:spTgt spid="1059"/>
                                        </p:tgtEl>
                                        <p:attrNameLst>
                                          <p:attrName>style.visibility</p:attrName>
                                        </p:attrNameLst>
                                      </p:cBhvr>
                                      <p:to>
                                        <p:strVal val="visible"/>
                                      </p:to>
                                    </p:set>
                                    <p:animEffect transition="in" filter="checkerboard(across)">
                                      <p:cBhvr>
                                        <p:cTn id="138" dur="500"/>
                                        <p:tgtEl>
                                          <p:spTgt spid="1059"/>
                                        </p:tgtEl>
                                      </p:cBhvr>
                                    </p:animEffect>
                                  </p:childTnLst>
                                </p:cTn>
                              </p:par>
                              <p:par>
                                <p:cTn id="139" presetID="5" presetClass="entr" presetSubtype="10" fill="hold" grpId="0" nodeType="withEffect">
                                  <p:stCondLst>
                                    <p:cond delay="0"/>
                                  </p:stCondLst>
                                  <p:childTnLst>
                                    <p:set>
                                      <p:cBhvr>
                                        <p:cTn id="140" dur="1" fill="hold">
                                          <p:stCondLst>
                                            <p:cond delay="0"/>
                                          </p:stCondLst>
                                        </p:cTn>
                                        <p:tgtEl>
                                          <p:spTgt spid="1054"/>
                                        </p:tgtEl>
                                        <p:attrNameLst>
                                          <p:attrName>style.visibility</p:attrName>
                                        </p:attrNameLst>
                                      </p:cBhvr>
                                      <p:to>
                                        <p:strVal val="visible"/>
                                      </p:to>
                                    </p:set>
                                    <p:animEffect transition="in" filter="checkerboard(across)">
                                      <p:cBhvr>
                                        <p:cTn id="141" dur="500"/>
                                        <p:tgtEl>
                                          <p:spTgt spid="1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animBg="1"/>
      <p:bldP spid="1028" grpId="0" animBg="1"/>
      <p:bldP spid="1030" grpId="0" animBg="1"/>
      <p:bldP spid="1031" grpId="0" animBg="1"/>
      <p:bldP spid="1032" grpId="0" animBg="1"/>
      <p:bldP spid="1036" grpId="0" animBg="1"/>
      <p:bldP spid="1041" grpId="0" animBg="1"/>
      <p:bldP spid="1043" grpId="0" animBg="1"/>
      <p:bldP spid="1045" grpId="0" animBg="1"/>
      <p:bldP spid="1046" grpId="0" animBg="1"/>
      <p:bldP spid="1047" grpId="0" animBg="1"/>
      <p:bldP spid="1049" grpId="0" animBg="1"/>
      <p:bldP spid="1050" grpId="0" animBg="1"/>
      <p:bldP spid="1051" grpId="0"/>
      <p:bldP spid="1052" grpId="0"/>
      <p:bldP spid="1054" grpId="0" animBg="1"/>
      <p:bldP spid="1057" grpId="0"/>
      <p:bldP spid="1058" grpId="0"/>
      <p:bldP spid="1061" grpId="0" animBg="1"/>
      <p:bldP spid="47" grpId="0" animBg="1"/>
      <p:bldP spid="56" grpId="0" animBg="1"/>
      <p:bldP spid="9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Download/Upload Speeds</a:t>
            </a:r>
            <a:endParaRPr lang="en-US" dirty="0"/>
          </a:p>
        </p:txBody>
      </p:sp>
      <p:sp>
        <p:nvSpPr>
          <p:cNvPr id="4" name="3 İçerik Yer Tutucusu"/>
          <p:cNvSpPr>
            <a:spLocks noGrp="1"/>
          </p:cNvSpPr>
          <p:nvPr>
            <p:ph idx="1"/>
          </p:nvPr>
        </p:nvSpPr>
        <p:spPr/>
        <p:txBody>
          <a:bodyPr/>
          <a:lstStyle/>
          <a:p>
            <a:r>
              <a:rPr lang="en-US" dirty="0" smtClean="0"/>
              <a:t>Speeds should be at least 75% of contracted values on average otherwise penalty</a:t>
            </a:r>
          </a:p>
          <a:p>
            <a:r>
              <a:rPr lang="en-US" dirty="0" smtClean="0"/>
              <a:t>The highest 95 % of the data transmission rate</a:t>
            </a:r>
          </a:p>
          <a:p>
            <a:r>
              <a:rPr lang="en-US" dirty="0" smtClean="0"/>
              <a:t>Standard deviation</a:t>
            </a:r>
            <a:endParaRPr lang="tr-T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Sampling</a:t>
            </a:r>
            <a:r>
              <a:rPr lang="tr-TR" dirty="0" smtClean="0"/>
              <a:t> </a:t>
            </a:r>
            <a:r>
              <a:rPr lang="tr-TR" dirty="0" err="1" smtClean="0"/>
              <a:t>Method</a:t>
            </a:r>
            <a:endParaRPr lang="en-US" dirty="0"/>
          </a:p>
        </p:txBody>
      </p:sp>
      <p:sp>
        <p:nvSpPr>
          <p:cNvPr id="4" name="3 İçerik Yer Tutucusu"/>
          <p:cNvSpPr>
            <a:spLocks noGrp="1"/>
          </p:cNvSpPr>
          <p:nvPr>
            <p:ph idx="1"/>
          </p:nvPr>
        </p:nvSpPr>
        <p:spPr/>
        <p:txBody>
          <a:bodyPr>
            <a:normAutofit fontScale="92500" lnSpcReduction="20000"/>
          </a:bodyPr>
          <a:lstStyle/>
          <a:p>
            <a:r>
              <a:rPr lang="tr-TR" dirty="0" smtClean="0"/>
              <a:t>81 </a:t>
            </a:r>
            <a:r>
              <a:rPr lang="tr-TR" dirty="0" err="1" smtClean="0"/>
              <a:t>cities</a:t>
            </a:r>
            <a:r>
              <a:rPr lang="tr-TR" dirty="0" smtClean="0"/>
              <a:t> </a:t>
            </a:r>
            <a:r>
              <a:rPr lang="tr-TR" dirty="0" err="1" smtClean="0"/>
              <a:t>into</a:t>
            </a:r>
            <a:r>
              <a:rPr lang="tr-TR" dirty="0" smtClean="0"/>
              <a:t> </a:t>
            </a:r>
            <a:r>
              <a:rPr lang="tr-TR" dirty="0" err="1" smtClean="0"/>
              <a:t>five</a:t>
            </a:r>
            <a:r>
              <a:rPr lang="tr-TR" dirty="0" smtClean="0"/>
              <a:t> </a:t>
            </a:r>
            <a:r>
              <a:rPr lang="tr-TR" dirty="0" err="1" smtClean="0"/>
              <a:t>category</a:t>
            </a:r>
            <a:r>
              <a:rPr lang="tr-TR" dirty="0" smtClean="0"/>
              <a:t> </a:t>
            </a:r>
            <a:r>
              <a:rPr lang="tr-TR" dirty="0" err="1" smtClean="0"/>
              <a:t>according</a:t>
            </a:r>
            <a:r>
              <a:rPr lang="tr-TR" dirty="0" smtClean="0"/>
              <a:t> </a:t>
            </a:r>
            <a:r>
              <a:rPr lang="tr-TR" dirty="0" err="1" smtClean="0"/>
              <a:t>to</a:t>
            </a:r>
            <a:r>
              <a:rPr lang="tr-TR" dirty="0" smtClean="0"/>
              <a:t> size</a:t>
            </a:r>
          </a:p>
          <a:p>
            <a:r>
              <a:rPr lang="tr-TR" dirty="0" err="1" smtClean="0"/>
              <a:t>Providers</a:t>
            </a:r>
            <a:r>
              <a:rPr lang="tr-TR" dirty="0" smtClean="0"/>
              <a:t> </a:t>
            </a:r>
            <a:r>
              <a:rPr lang="tr-TR" dirty="0" err="1" smtClean="0"/>
              <a:t>prefers</a:t>
            </a:r>
            <a:r>
              <a:rPr lang="tr-TR" dirty="0" smtClean="0"/>
              <a:t> at </a:t>
            </a:r>
            <a:r>
              <a:rPr lang="tr-TR" dirty="0" err="1" smtClean="0"/>
              <a:t>least</a:t>
            </a:r>
            <a:r>
              <a:rPr lang="tr-TR" dirty="0" smtClean="0"/>
              <a:t> 2 </a:t>
            </a:r>
            <a:r>
              <a:rPr lang="tr-TR" dirty="0" err="1" smtClean="0"/>
              <a:t>cities</a:t>
            </a:r>
            <a:r>
              <a:rPr lang="tr-TR" dirty="0" smtClean="0"/>
              <a:t> </a:t>
            </a:r>
            <a:r>
              <a:rPr lang="tr-TR" dirty="0" err="1" smtClean="0"/>
              <a:t>from</a:t>
            </a:r>
            <a:r>
              <a:rPr lang="tr-TR" dirty="0" smtClean="0"/>
              <a:t> </a:t>
            </a:r>
            <a:r>
              <a:rPr lang="tr-TR" dirty="0" err="1" smtClean="0"/>
              <a:t>each</a:t>
            </a:r>
            <a:endParaRPr lang="tr-TR" dirty="0" smtClean="0"/>
          </a:p>
          <a:p>
            <a:r>
              <a:rPr lang="tr-TR" dirty="0" smtClean="0"/>
              <a:t>15 </a:t>
            </a:r>
            <a:r>
              <a:rPr lang="tr-TR" dirty="0" err="1" smtClean="0"/>
              <a:t>Mbyte</a:t>
            </a:r>
            <a:r>
              <a:rPr lang="tr-TR" dirty="0" smtClean="0"/>
              <a:t>/5 </a:t>
            </a:r>
            <a:r>
              <a:rPr lang="tr-TR" dirty="0" err="1" smtClean="0"/>
              <a:t>Mgbyte</a:t>
            </a:r>
            <a:r>
              <a:rPr lang="tr-TR" dirty="0" smtClean="0"/>
              <a:t> </a:t>
            </a:r>
            <a:r>
              <a:rPr lang="tr-TR" dirty="0" err="1" smtClean="0"/>
              <a:t>for</a:t>
            </a:r>
            <a:r>
              <a:rPr lang="tr-TR" dirty="0" smtClean="0"/>
              <a:t> </a:t>
            </a:r>
            <a:r>
              <a:rPr lang="tr-TR" dirty="0" err="1" smtClean="0"/>
              <a:t>download</a:t>
            </a:r>
            <a:r>
              <a:rPr lang="tr-TR" dirty="0" smtClean="0"/>
              <a:t>/</a:t>
            </a:r>
            <a:r>
              <a:rPr lang="tr-TR" dirty="0" err="1" smtClean="0"/>
              <a:t>upload</a:t>
            </a:r>
            <a:endParaRPr lang="tr-TR" dirty="0" smtClean="0"/>
          </a:p>
          <a:p>
            <a:r>
              <a:rPr lang="tr-TR" dirty="0" err="1" smtClean="0"/>
              <a:t>The</a:t>
            </a:r>
            <a:r>
              <a:rPr lang="tr-TR" dirty="0" smtClean="0"/>
              <a:t> test file </a:t>
            </a:r>
            <a:r>
              <a:rPr lang="tr-TR" dirty="0" err="1" smtClean="0"/>
              <a:t>from</a:t>
            </a:r>
            <a:r>
              <a:rPr lang="tr-TR" dirty="0" smtClean="0"/>
              <a:t> </a:t>
            </a:r>
            <a:r>
              <a:rPr lang="tr-TR" dirty="0" err="1" smtClean="0"/>
              <a:t>end</a:t>
            </a:r>
            <a:r>
              <a:rPr lang="tr-TR" dirty="0" smtClean="0"/>
              <a:t> </a:t>
            </a:r>
            <a:r>
              <a:rPr lang="tr-TR" dirty="0" err="1" smtClean="0"/>
              <a:t>user</a:t>
            </a:r>
            <a:r>
              <a:rPr lang="tr-TR" dirty="0" smtClean="0"/>
              <a:t> PC </a:t>
            </a:r>
            <a:r>
              <a:rPr lang="tr-TR" dirty="0" err="1" smtClean="0"/>
              <a:t>to</a:t>
            </a:r>
            <a:r>
              <a:rPr lang="tr-TR" dirty="0" smtClean="0"/>
              <a:t> test server PC</a:t>
            </a:r>
          </a:p>
          <a:p>
            <a:r>
              <a:rPr lang="tr-TR" dirty="0" err="1" smtClean="0"/>
              <a:t>Tests</a:t>
            </a:r>
            <a:r>
              <a:rPr lang="tr-TR" dirty="0" smtClean="0"/>
              <a:t> at </a:t>
            </a:r>
            <a:r>
              <a:rPr lang="tr-TR" dirty="0" err="1" smtClean="0"/>
              <a:t>regular</a:t>
            </a:r>
            <a:r>
              <a:rPr lang="tr-TR" dirty="0" smtClean="0"/>
              <a:t> </a:t>
            </a:r>
            <a:r>
              <a:rPr lang="tr-TR" dirty="0" err="1" smtClean="0"/>
              <a:t>intervals</a:t>
            </a:r>
            <a:r>
              <a:rPr lang="tr-TR" dirty="0" smtClean="0"/>
              <a:t> (at </a:t>
            </a:r>
            <a:r>
              <a:rPr lang="tr-TR" dirty="0" err="1" smtClean="0"/>
              <a:t>least</a:t>
            </a:r>
            <a:r>
              <a:rPr lang="tr-TR" dirty="0" smtClean="0"/>
              <a:t> 3 </a:t>
            </a:r>
            <a:r>
              <a:rPr lang="tr-TR" dirty="0" err="1" smtClean="0"/>
              <a:t>tests</a:t>
            </a:r>
            <a:r>
              <a:rPr lang="tr-TR" dirty="0" smtClean="0"/>
              <a:t> </a:t>
            </a:r>
            <a:r>
              <a:rPr lang="tr-TR" dirty="0" err="1" smtClean="0"/>
              <a:t>for</a:t>
            </a:r>
            <a:r>
              <a:rPr lang="tr-TR" dirty="0" smtClean="0"/>
              <a:t> an </a:t>
            </a:r>
            <a:r>
              <a:rPr lang="tr-TR" dirty="0" err="1" smtClean="0"/>
              <a:t>hour</a:t>
            </a:r>
            <a:r>
              <a:rPr lang="tr-TR" dirty="0" smtClean="0"/>
              <a:t>)</a:t>
            </a:r>
          </a:p>
          <a:p>
            <a:r>
              <a:rPr lang="tr-TR" dirty="0" err="1" smtClean="0"/>
              <a:t>Separate</a:t>
            </a:r>
            <a:r>
              <a:rPr lang="tr-TR" dirty="0" smtClean="0"/>
              <a:t> </a:t>
            </a:r>
            <a:r>
              <a:rPr lang="tr-TR" dirty="0" err="1" smtClean="0"/>
              <a:t>results</a:t>
            </a:r>
            <a:r>
              <a:rPr lang="tr-TR" dirty="0" smtClean="0"/>
              <a:t> </a:t>
            </a:r>
            <a:r>
              <a:rPr lang="tr-TR" dirty="0" err="1" smtClean="0"/>
              <a:t>for</a:t>
            </a:r>
            <a:r>
              <a:rPr lang="tr-TR" dirty="0" smtClean="0"/>
              <a:t> </a:t>
            </a:r>
            <a:r>
              <a:rPr lang="tr-TR" dirty="0" err="1" smtClean="0"/>
              <a:t>xDSL</a:t>
            </a:r>
            <a:r>
              <a:rPr lang="tr-TR" dirty="0" smtClean="0"/>
              <a:t>, fiber </a:t>
            </a:r>
            <a:r>
              <a:rPr lang="tr-TR" dirty="0" err="1" smtClean="0"/>
              <a:t>and</a:t>
            </a:r>
            <a:r>
              <a:rPr lang="tr-TR" dirty="0" smtClean="0"/>
              <a:t> </a:t>
            </a:r>
            <a:r>
              <a:rPr lang="tr-TR" dirty="0" err="1" smtClean="0"/>
              <a:t>cable</a:t>
            </a:r>
            <a:endParaRPr lang="tr-TR" dirty="0" smtClean="0"/>
          </a:p>
          <a:p>
            <a:r>
              <a:rPr lang="tr-TR" dirty="0" err="1" smtClean="0"/>
              <a:t>Weighted</a:t>
            </a:r>
            <a:r>
              <a:rPr lang="tr-TR" dirty="0" smtClean="0"/>
              <a:t> </a:t>
            </a:r>
            <a:r>
              <a:rPr lang="tr-TR" dirty="0" err="1" smtClean="0"/>
              <a:t>results</a:t>
            </a:r>
            <a:r>
              <a:rPr lang="en-US" dirty="0" smtClean="0"/>
              <a:t> according to real traffic.</a:t>
            </a:r>
            <a:endParaRPr lang="tr-TR" dirty="0" smtClean="0"/>
          </a:p>
          <a:p>
            <a:endParaRPr lang="tr-T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C45D5F8CBDA447B025C7A836AB5999" ma:contentTypeVersion="1" ma:contentTypeDescription="Create a new document." ma:contentTypeScope="" ma:versionID="74f9c12af696c876dbaeefe49953481b">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6760708-0C86-44E4-9229-1CF535C0C415}"/>
</file>

<file path=customXml/itemProps2.xml><?xml version="1.0" encoding="utf-8"?>
<ds:datastoreItem xmlns:ds="http://schemas.openxmlformats.org/officeDocument/2006/customXml" ds:itemID="{AD2105A5-EB4B-46B0-8C96-9911DDBE7A07}"/>
</file>

<file path=customXml/itemProps3.xml><?xml version="1.0" encoding="utf-8"?>
<ds:datastoreItem xmlns:ds="http://schemas.openxmlformats.org/officeDocument/2006/customXml" ds:itemID="{139E831E-52A1-454A-9834-F7AC5B5A708A}"/>
</file>

<file path=docProps/app.xml><?xml version="1.0" encoding="utf-8"?>
<Properties xmlns="http://schemas.openxmlformats.org/officeDocument/2006/extended-properties" xmlns:vt="http://schemas.openxmlformats.org/officeDocument/2006/docPropsVTypes">
  <TotalTime>6393</TotalTime>
  <Words>726</Words>
  <Application>Microsoft Office PowerPoint</Application>
  <PresentationFormat>On-screen Show (4:3)</PresentationFormat>
  <Paragraphs>129</Paragraphs>
  <Slides>16</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ITU Workshop on “Quality of Service and  Quality of Experience of Multimedia Services in Emerging Networks”  (Istanbul, Turkey, 9-11 February 2015)</vt:lpstr>
      <vt:lpstr>Agenda</vt:lpstr>
      <vt:lpstr>Regulations</vt:lpstr>
      <vt:lpstr>Regulations</vt:lpstr>
      <vt:lpstr>Regulations</vt:lpstr>
      <vt:lpstr>Service Quality Measures</vt:lpstr>
      <vt:lpstr>Download/Upload Speeds</vt:lpstr>
      <vt:lpstr>Download/Upload Speeds</vt:lpstr>
      <vt:lpstr>Sampling Method</vt:lpstr>
      <vt:lpstr>Supply Time for Internet Access  </vt:lpstr>
      <vt:lpstr>Bill Correctness Ratio</vt:lpstr>
      <vt:lpstr>Fault Repair Times</vt:lpstr>
      <vt:lpstr>Supply Times Achievements</vt:lpstr>
      <vt:lpstr>Bill Correctness Ratio</vt:lpstr>
      <vt:lpstr>Download speed</vt:lpstr>
      <vt:lpstr>Thanks!</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Gaspari</dc:creator>
  <cp:lastModifiedBy>Aloran, Rakan</cp:lastModifiedBy>
  <cp:revision>199</cp:revision>
  <cp:lastPrinted>2015-01-19T16:17:40Z</cp:lastPrinted>
  <dcterms:created xsi:type="dcterms:W3CDTF">2014-09-01T15:38:30Z</dcterms:created>
  <dcterms:modified xsi:type="dcterms:W3CDTF">2015-02-03T15:26:34Z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0x010100EAC45D5F8CBDA447B025C7A836AB5999</vt:lpwstr>
  </property>
</Properties>
</file>