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304" r:id="rId3"/>
    <p:sldId id="303" r:id="rId4"/>
    <p:sldId id="309" r:id="rId5"/>
    <p:sldId id="310" r:id="rId6"/>
    <p:sldId id="313" r:id="rId7"/>
    <p:sldId id="318" r:id="rId8"/>
    <p:sldId id="322" r:id="rId9"/>
    <p:sldId id="319" r:id="rId10"/>
    <p:sldId id="312" r:id="rId11"/>
    <p:sldId id="314" r:id="rId12"/>
    <p:sldId id="321" r:id="rId13"/>
    <p:sldId id="336" r:id="rId14"/>
    <p:sldId id="337" r:id="rId15"/>
    <p:sldId id="339" r:id="rId16"/>
    <p:sldId id="338" r:id="rId17"/>
    <p:sldId id="340" r:id="rId18"/>
    <p:sldId id="333" r:id="rId19"/>
    <p:sldId id="341" r:id="rId20"/>
    <p:sldId id="342" r:id="rId21"/>
    <p:sldId id="345" r:id="rId22"/>
  </p:sldIdLst>
  <p:sldSz cx="9144000" cy="6858000" type="screen4x3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2115" autoAdjust="0"/>
  </p:normalViewPr>
  <p:slideViewPr>
    <p:cSldViewPr snapToGrid="0" snapToObjects="1" showGuides="1">
      <p:cViewPr varScale="1">
        <p:scale>
          <a:sx n="51" d="100"/>
          <a:sy n="51" d="100"/>
        </p:scale>
        <p:origin x="9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19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9" y="1"/>
            <a:ext cx="4434999" cy="35619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04/02/2015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9"/>
            <a:ext cx="4434999" cy="35619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9" y="6743109"/>
            <a:ext cx="4434999" cy="35619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4434890" cy="354799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452" y="6"/>
            <a:ext cx="4436527" cy="354799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04/02/2015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2810" y="3372255"/>
            <a:ext cx="8189000" cy="3194851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742849"/>
            <a:ext cx="4434890" cy="354799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452" y="6742849"/>
            <a:ext cx="4436527" cy="354799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2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7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1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8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5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3BDCA-F3EE-432D-A3E8-2035BF599C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0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0C6FA-EDF6-4460-8844-A9A68C0E6D28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9755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1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9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6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BE998-52A8-4239-8B83-9E772C40060C}" type="slidenum">
              <a:rPr lang="en-US"/>
              <a:pPr/>
              <a:t>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718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-I/Pages/IM/Internet-speed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Workshop on “Quality of Service and </a:t>
            </a:r>
            <a:br>
              <a:rPr lang="en-US" sz="2800" dirty="0" smtClean="0"/>
            </a:br>
            <a:r>
              <a:rPr lang="en-US" sz="2800" dirty="0" smtClean="0"/>
              <a:t>Quality of Experience of Multimedia Services in Emerging Networks” </a:t>
            </a:r>
            <a:br>
              <a:rPr lang="en-US" sz="2800" dirty="0" smtClean="0"/>
            </a:br>
            <a:r>
              <a:rPr lang="en-US" sz="2400" i="1" dirty="0" smtClean="0"/>
              <a:t>(Istanbul, Turkey, 9-11 February 2015)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err="1" smtClean="0"/>
              <a:t>QoS</a:t>
            </a:r>
            <a:r>
              <a:rPr lang="en-US" sz="12800" b="1" dirty="0" smtClean="0"/>
              <a:t> FRAMEWORKS AND MODELS FOR NOWADAYS NETWORKS AND SERVICES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Eva Ibarrola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smtClean="0"/>
              <a:t>Associate Professor, UPV-EHU</a:t>
            </a:r>
          </a:p>
          <a:p>
            <a:pPr marL="0" indent="0" algn="ctr">
              <a:buNone/>
            </a:pPr>
            <a:r>
              <a:rPr lang="en-US" sz="12800" b="1" dirty="0" smtClean="0"/>
              <a:t>eva.ibarrola@ehu.es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Challenge</a:t>
            </a:r>
            <a:r>
              <a:rPr lang="es-ES" dirty="0" smtClean="0"/>
              <a:t> 1: </a:t>
            </a:r>
            <a:br>
              <a:rPr lang="es-ES" dirty="0" smtClean="0"/>
            </a:br>
            <a:r>
              <a:rPr lang="es-ES" dirty="0" err="1" smtClean="0"/>
              <a:t>QoS</a:t>
            </a:r>
            <a:r>
              <a:rPr lang="es-ES" dirty="0" smtClean="0"/>
              <a:t>, </a:t>
            </a:r>
            <a:r>
              <a:rPr lang="es-ES" dirty="0" err="1" smtClean="0"/>
              <a:t>QoE</a:t>
            </a:r>
            <a:r>
              <a:rPr lang="es-ES" dirty="0" smtClean="0"/>
              <a:t>, </a:t>
            </a:r>
            <a:r>
              <a:rPr lang="es-ES" dirty="0" err="1" smtClean="0"/>
              <a:t>QoX</a:t>
            </a:r>
            <a:r>
              <a:rPr lang="es-ES" dirty="0" smtClean="0"/>
              <a:t>???</a:t>
            </a:r>
            <a:endParaRPr lang="es-E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25" y="3434802"/>
            <a:ext cx="3454197" cy="17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928" y="2976286"/>
            <a:ext cx="1347217" cy="65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342" y="4513506"/>
            <a:ext cx="1357883" cy="6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7270" y="3505394"/>
            <a:ext cx="792088" cy="3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5262" y="4729530"/>
            <a:ext cx="727518" cy="3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2242" y="3903012"/>
            <a:ext cx="1080120" cy="3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3334" y="3865434"/>
            <a:ext cx="504055" cy="3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7985" y="2981284"/>
            <a:ext cx="3425526" cy="216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Triángulo isósceles"/>
          <p:cNvSpPr/>
          <p:nvPr/>
        </p:nvSpPr>
        <p:spPr bwMode="auto">
          <a:xfrm rot="16200000">
            <a:off x="4175500" y="2018474"/>
            <a:ext cx="3559567" cy="4392490"/>
          </a:xfrm>
          <a:prstGeom prst="triangle">
            <a:avLst>
              <a:gd name="adj" fmla="val 52108"/>
            </a:avLst>
          </a:prstGeom>
          <a:solidFill>
            <a:srgbClr val="F9B67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concept that will embrace the different </a:t>
            </a:r>
            <a:r>
              <a:rPr lang="en-US" dirty="0" err="1" smtClean="0"/>
              <a:t>QoS</a:t>
            </a:r>
            <a:r>
              <a:rPr lang="en-US" dirty="0" smtClean="0"/>
              <a:t>-related aspects (</a:t>
            </a:r>
            <a:r>
              <a:rPr lang="en-US" dirty="0" err="1" smtClean="0"/>
              <a:t>QoX</a:t>
            </a:r>
            <a:r>
              <a:rPr lang="en-US" dirty="0" smtClean="0"/>
              <a:t>??)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Challenge</a:t>
            </a:r>
            <a:r>
              <a:rPr lang="es-ES" dirty="0" smtClean="0"/>
              <a:t> 2: </a:t>
            </a:r>
            <a:br>
              <a:rPr lang="es-ES" dirty="0" smtClean="0"/>
            </a:br>
            <a:r>
              <a:rPr lang="es-ES" dirty="0" smtClean="0"/>
              <a:t>Novel </a:t>
            </a:r>
            <a:r>
              <a:rPr lang="es-ES" dirty="0" err="1" smtClean="0"/>
              <a:t>Multilayer</a:t>
            </a:r>
            <a:r>
              <a:rPr lang="es-ES" dirty="0" smtClean="0"/>
              <a:t> </a:t>
            </a:r>
            <a:r>
              <a:rPr lang="es-ES" dirty="0" err="1" smtClean="0"/>
              <a:t>QoS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42" y="2648507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637" y="3249121"/>
            <a:ext cx="2162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1440" y="3618538"/>
            <a:ext cx="1357311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0192" y="2435128"/>
            <a:ext cx="378539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1982934" y="2745064"/>
            <a:ext cx="1224136" cy="244827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Stratification of the different aspects of </a:t>
            </a:r>
            <a:r>
              <a:rPr lang="en-US" dirty="0" err="1" smtClean="0"/>
              <a:t>QoS</a:t>
            </a:r>
            <a:endParaRPr lang="en-US" dirty="0" smtClean="0"/>
          </a:p>
          <a:p>
            <a:endParaRPr lang="es-E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6415" y="4026296"/>
            <a:ext cx="4365880" cy="190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3794622" y="4215865"/>
            <a:ext cx="1085699" cy="173404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268"/>
          <p:cNvSpPr txBox="1">
            <a:spLocks noChangeArrowheads="1"/>
          </p:cNvSpPr>
          <p:nvPr/>
        </p:nvSpPr>
        <p:spPr bwMode="auto">
          <a:xfrm>
            <a:off x="4900824" y="4026296"/>
            <a:ext cx="3448692" cy="182791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000">
              <a:solidFill>
                <a:srgbClr val="20206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Challenge</a:t>
            </a:r>
            <a:r>
              <a:rPr lang="es-ES" dirty="0" smtClean="0"/>
              <a:t> 3:</a:t>
            </a:r>
            <a:br>
              <a:rPr lang="es-ES" dirty="0" smtClean="0"/>
            </a:br>
            <a:r>
              <a:rPr lang="en-US" dirty="0" smtClean="0"/>
              <a:t>New </a:t>
            </a:r>
            <a:r>
              <a:rPr lang="en-US" dirty="0" err="1" smtClean="0"/>
              <a:t>QoS</a:t>
            </a:r>
            <a:r>
              <a:rPr lang="en-US" dirty="0" smtClean="0"/>
              <a:t> models and methodologies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Interrelations and intra-relations between different layers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214" y="2775330"/>
            <a:ext cx="3310383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7 Grupo"/>
          <p:cNvGrpSpPr/>
          <p:nvPr/>
        </p:nvGrpSpPr>
        <p:grpSpPr>
          <a:xfrm>
            <a:off x="870552" y="3825088"/>
            <a:ext cx="2634014" cy="1952924"/>
            <a:chOff x="107504" y="0"/>
            <a:chExt cx="8967788" cy="6669360"/>
          </a:xfrm>
        </p:grpSpPr>
        <p:pic>
          <p:nvPicPr>
            <p:cNvPr id="6" name="Picture 2" descr="G:\Perfil\Desktop\QoXFERA BALL 3 MIN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23" y="0"/>
              <a:ext cx="714375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:\Perfil\Desktop\QoXFERA TEXT MIN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03960"/>
              <a:ext cx="8967788" cy="256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5400" y="4778855"/>
            <a:ext cx="2895174" cy="10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4230" y="4012126"/>
            <a:ext cx="3312368" cy="129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6214" y="3351394"/>
            <a:ext cx="3314700" cy="11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8624" y="2775330"/>
            <a:ext cx="2914650" cy="10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Intrinsic</a:t>
            </a:r>
            <a:r>
              <a:rPr lang="es-ES" dirty="0" smtClean="0"/>
              <a:t> </a:t>
            </a:r>
            <a:r>
              <a:rPr lang="es-ES" dirty="0" err="1" smtClean="0"/>
              <a:t>QoS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the objective </a:t>
            </a:r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smtClean="0"/>
              <a:t>Grade of Service (</a:t>
            </a:r>
            <a:r>
              <a:rPr lang="en-US" dirty="0" err="1" smtClean="0"/>
              <a:t>GoS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Class of Service (</a:t>
            </a:r>
            <a:r>
              <a:rPr lang="en-US" dirty="0" err="1" smtClean="0"/>
              <a:t>CoS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Network Performance (NP)</a:t>
            </a:r>
          </a:p>
          <a:p>
            <a:pPr lvl="1"/>
            <a:endParaRPr lang="en-US" dirty="0" smtClean="0"/>
          </a:p>
          <a:p>
            <a:pPr lvl="1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15505" y="4894443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ES" sz="2400" b="1" dirty="0" smtClean="0">
                <a:solidFill>
                  <a:srgbClr val="C84057"/>
                </a:solidFill>
                <a:latin typeface="+mn-lt"/>
              </a:rPr>
              <a:t>INTRINSIC </a:t>
            </a:r>
            <a:r>
              <a:rPr lang="es-ES" sz="2400" b="1" dirty="0" err="1" smtClean="0">
                <a:solidFill>
                  <a:srgbClr val="C84057"/>
                </a:solidFill>
                <a:latin typeface="+mn-lt"/>
              </a:rPr>
              <a:t>QoS</a:t>
            </a:r>
            <a:r>
              <a:rPr lang="es-ES" sz="2400" b="1" dirty="0" smtClean="0">
                <a:solidFill>
                  <a:srgbClr val="C84057"/>
                </a:solidFill>
                <a:latin typeface="+mn-lt"/>
              </a:rPr>
              <a:t> </a:t>
            </a:r>
            <a:endParaRPr lang="es-ES" sz="2400" b="1" dirty="0">
              <a:solidFill>
                <a:srgbClr val="C84057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65019" y="2218710"/>
            <a:ext cx="154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3600" b="1" dirty="0" smtClean="0">
                <a:solidFill>
                  <a:srgbClr val="FF0000"/>
                </a:solidFill>
                <a:latin typeface="+mn-lt"/>
              </a:rPr>
              <a:t>G.1010</a:t>
            </a:r>
            <a:endParaRPr lang="es-ES" sz="3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6" name="18 Grupo"/>
          <p:cNvGrpSpPr/>
          <p:nvPr/>
        </p:nvGrpSpPr>
        <p:grpSpPr>
          <a:xfrm>
            <a:off x="1616111" y="2540536"/>
            <a:ext cx="3271989" cy="3300695"/>
            <a:chOff x="1616111" y="2028995"/>
            <a:chExt cx="3271989" cy="3300695"/>
          </a:xfrm>
        </p:grpSpPr>
        <p:sp>
          <p:nvSpPr>
            <p:cNvPr id="19" name="18 Arco"/>
            <p:cNvSpPr/>
            <p:nvPr/>
          </p:nvSpPr>
          <p:spPr>
            <a:xfrm rot="10800000">
              <a:off x="1616111" y="2028995"/>
              <a:ext cx="3271989" cy="3300695"/>
            </a:xfrm>
            <a:prstGeom prst="arc">
              <a:avLst>
                <a:gd name="adj1" fmla="val 12484268"/>
                <a:gd name="adj2" fmla="val 19892911"/>
              </a:avLst>
            </a:prstGeom>
            <a:ln>
              <a:solidFill>
                <a:srgbClr val="D7677A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Arco"/>
            <p:cNvSpPr/>
            <p:nvPr/>
          </p:nvSpPr>
          <p:spPr>
            <a:xfrm>
              <a:off x="1822705" y="4181423"/>
              <a:ext cx="2858802" cy="550155"/>
            </a:xfrm>
            <a:prstGeom prst="arc">
              <a:avLst>
                <a:gd name="adj1" fmla="val 21709"/>
                <a:gd name="adj2" fmla="val 7959"/>
              </a:avLst>
            </a:prstGeom>
            <a:ln>
              <a:solidFill>
                <a:srgbClr val="D7677A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6412601" y="2653744"/>
            <a:ext cx="144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3600" b="1" dirty="0" smtClean="0">
                <a:solidFill>
                  <a:srgbClr val="FF0000"/>
                </a:solidFill>
              </a:rPr>
              <a:t>Y</a:t>
            </a:r>
            <a:r>
              <a:rPr lang="es-ES" sz="3600" b="1" dirty="0" smtClean="0">
                <a:solidFill>
                  <a:srgbClr val="FF0000"/>
                </a:solidFill>
                <a:latin typeface="+mn-lt"/>
              </a:rPr>
              <a:t>.1540</a:t>
            </a:r>
            <a:endParaRPr lang="es-E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412601" y="3138656"/>
            <a:ext cx="144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3600" b="1" dirty="0" smtClean="0">
                <a:solidFill>
                  <a:srgbClr val="FF0000"/>
                </a:solidFill>
              </a:rPr>
              <a:t>Y</a:t>
            </a:r>
            <a:r>
              <a:rPr lang="es-ES" sz="3600" b="1" dirty="0" smtClean="0">
                <a:solidFill>
                  <a:srgbClr val="FF0000"/>
                </a:solidFill>
                <a:latin typeface="+mn-lt"/>
              </a:rPr>
              <a:t>.1541</a:t>
            </a:r>
            <a:endParaRPr lang="es-E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412601" y="3602786"/>
            <a:ext cx="144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3600" b="1" dirty="0" smtClean="0">
                <a:solidFill>
                  <a:srgbClr val="FF0000"/>
                </a:solidFill>
              </a:rPr>
              <a:t>Y</a:t>
            </a:r>
            <a:r>
              <a:rPr lang="es-ES" sz="3600" b="1" dirty="0" smtClean="0">
                <a:solidFill>
                  <a:srgbClr val="FF0000"/>
                </a:solidFill>
                <a:latin typeface="+mn-lt"/>
              </a:rPr>
              <a:t>.1542</a:t>
            </a:r>
            <a:endParaRPr lang="es-E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412" y="4135489"/>
            <a:ext cx="1047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>
            <a:stCxn id="9" idx="2"/>
            <a:endCxn id="12" idx="1"/>
          </p:cNvCxnSpPr>
          <p:nvPr/>
        </p:nvCxnSpPr>
        <p:spPr>
          <a:xfrm>
            <a:off x="2484303" y="5168832"/>
            <a:ext cx="296519" cy="36304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>
            <a:stCxn id="12" idx="3"/>
            <a:endCxn id="11" idx="2"/>
          </p:cNvCxnSpPr>
          <p:nvPr/>
        </p:nvCxnSpPr>
        <p:spPr>
          <a:xfrm flipV="1">
            <a:off x="3726481" y="5173075"/>
            <a:ext cx="305459" cy="35879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>
            <a:endCxn id="9" idx="3"/>
          </p:cNvCxnSpPr>
          <p:nvPr/>
        </p:nvCxnSpPr>
        <p:spPr>
          <a:xfrm flipH="1" flipV="1">
            <a:off x="2980644" y="4984166"/>
            <a:ext cx="583244" cy="926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987961" y="4799500"/>
            <a:ext cx="992683" cy="369332"/>
          </a:xfrm>
          <a:prstGeom prst="rect">
            <a:avLst/>
          </a:prstGeom>
          <a:solidFill>
            <a:srgbClr val="FF0000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NP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63888" y="4803743"/>
            <a:ext cx="936104" cy="369332"/>
          </a:xfrm>
          <a:prstGeom prst="rect">
            <a:avLst/>
          </a:prstGeom>
          <a:solidFill>
            <a:srgbClr val="FF0000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0822" y="5347207"/>
            <a:ext cx="945659" cy="369332"/>
          </a:xfrm>
          <a:prstGeom prst="rect">
            <a:avLst/>
          </a:prstGeom>
          <a:solidFill>
            <a:srgbClr val="FF0000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GoS</a:t>
            </a:r>
            <a:endParaRPr lang="es-ES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088" y="4136134"/>
            <a:ext cx="96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37" grpId="0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</a:t>
            </a:r>
            <a:r>
              <a:rPr lang="en-US" dirty="0" err="1" smtClean="0"/>
              <a:t>QoS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b="1" dirty="0" smtClean="0">
                <a:solidFill>
                  <a:srgbClr val="FF0000"/>
                </a:solidFill>
              </a:rPr>
              <a:t>G.1000 </a:t>
            </a:r>
            <a:r>
              <a:rPr lang="en-US" b="1" dirty="0" err="1" smtClean="0">
                <a:solidFill>
                  <a:srgbClr val="FF0000"/>
                </a:solidFill>
              </a:rPr>
              <a:t>QoS</a:t>
            </a:r>
            <a:r>
              <a:rPr lang="en-US" b="1" dirty="0" smtClean="0">
                <a:solidFill>
                  <a:srgbClr val="FF0000"/>
                </a:solidFill>
              </a:rPr>
              <a:t> framework</a:t>
            </a:r>
          </a:p>
          <a:p>
            <a:pPr lvl="1"/>
            <a:r>
              <a:rPr lang="en-US" dirty="0" err="1" smtClean="0"/>
              <a:t>QoSR</a:t>
            </a:r>
            <a:r>
              <a:rPr lang="en-US" dirty="0" smtClean="0"/>
              <a:t>, </a:t>
            </a:r>
            <a:r>
              <a:rPr lang="en-US" dirty="0" err="1" smtClean="0"/>
              <a:t>QoSO</a:t>
            </a:r>
            <a:r>
              <a:rPr lang="en-US" dirty="0" smtClean="0"/>
              <a:t>, </a:t>
            </a:r>
            <a:r>
              <a:rPr lang="en-US" dirty="0" err="1" smtClean="0"/>
              <a:t>QoSD</a:t>
            </a:r>
            <a:r>
              <a:rPr lang="en-US" dirty="0" smtClean="0"/>
              <a:t>, </a:t>
            </a:r>
            <a:r>
              <a:rPr lang="en-US" dirty="0" err="1" smtClean="0"/>
              <a:t>QoP</a:t>
            </a:r>
            <a:endParaRPr lang="en-US" dirty="0" smtClean="0"/>
          </a:p>
          <a:p>
            <a:pPr lvl="1"/>
            <a:endParaRPr lang="es-ES" dirty="0"/>
          </a:p>
        </p:txBody>
      </p:sp>
      <p:grpSp>
        <p:nvGrpSpPr>
          <p:cNvPr id="5" name="6 Grupo"/>
          <p:cNvGrpSpPr/>
          <p:nvPr/>
        </p:nvGrpSpPr>
        <p:grpSpPr>
          <a:xfrm>
            <a:off x="977156" y="2607268"/>
            <a:ext cx="3284838" cy="3300696"/>
            <a:chOff x="688613" y="3381278"/>
            <a:chExt cx="3284838" cy="3300696"/>
          </a:xfrm>
          <a:effectLst/>
        </p:grpSpPr>
        <p:sp>
          <p:nvSpPr>
            <p:cNvPr id="6" name="5 Arco"/>
            <p:cNvSpPr/>
            <p:nvPr/>
          </p:nvSpPr>
          <p:spPr>
            <a:xfrm rot="10800000">
              <a:off x="688613" y="3381279"/>
              <a:ext cx="3271989" cy="3300695"/>
            </a:xfrm>
            <a:prstGeom prst="arc">
              <a:avLst>
                <a:gd name="adj1" fmla="val 19719881"/>
                <a:gd name="adj2" fmla="val 55503"/>
              </a:avLst>
            </a:prstGeom>
            <a:ln>
              <a:solidFill>
                <a:srgbClr val="F9B67F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7" name="6 Arco"/>
            <p:cNvSpPr/>
            <p:nvPr/>
          </p:nvSpPr>
          <p:spPr>
            <a:xfrm rot="10800000">
              <a:off x="689337" y="3381278"/>
              <a:ext cx="3271989" cy="3300695"/>
            </a:xfrm>
            <a:prstGeom prst="arc">
              <a:avLst>
                <a:gd name="adj1" fmla="val 10833384"/>
                <a:gd name="adj2" fmla="val 12573602"/>
              </a:avLst>
            </a:prstGeom>
            <a:ln>
              <a:solidFill>
                <a:srgbClr val="F9B67F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grpSp>
          <p:nvGrpSpPr>
            <p:cNvPr id="8" name="88 Grupo"/>
            <p:cNvGrpSpPr/>
            <p:nvPr/>
          </p:nvGrpSpPr>
          <p:grpSpPr>
            <a:xfrm>
              <a:off x="702186" y="4769502"/>
              <a:ext cx="3271265" cy="1354915"/>
              <a:chOff x="702186" y="4769502"/>
              <a:chExt cx="3271265" cy="1354915"/>
            </a:xfrm>
          </p:grpSpPr>
          <p:sp>
            <p:nvSpPr>
              <p:cNvPr id="9" name="8 Elipse"/>
              <p:cNvSpPr/>
              <p:nvPr/>
            </p:nvSpPr>
            <p:spPr>
              <a:xfrm>
                <a:off x="934823" y="5574262"/>
                <a:ext cx="2781739" cy="550155"/>
              </a:xfrm>
              <a:prstGeom prst="ellipse">
                <a:avLst/>
              </a:prstGeom>
              <a:noFill/>
              <a:ln>
                <a:solidFill>
                  <a:srgbClr val="F9B67F"/>
                </a:solidFill>
                <a:prstDash val="dash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sz="1800" dirty="0"/>
              </a:p>
            </p:txBody>
          </p:sp>
          <p:sp>
            <p:nvSpPr>
              <p:cNvPr id="10" name="9 Arco"/>
              <p:cNvSpPr/>
              <p:nvPr/>
            </p:nvSpPr>
            <p:spPr>
              <a:xfrm>
                <a:off x="702186" y="4769502"/>
                <a:ext cx="3271265" cy="524245"/>
              </a:xfrm>
              <a:prstGeom prst="arc">
                <a:avLst>
                  <a:gd name="adj1" fmla="val 21709"/>
                  <a:gd name="adj2" fmla="val 8924"/>
                </a:avLst>
              </a:prstGeom>
              <a:ln>
                <a:solidFill>
                  <a:srgbClr val="F9B67F"/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800" dirty="0"/>
              </a:p>
            </p:txBody>
          </p:sp>
          <p:sp>
            <p:nvSpPr>
              <p:cNvPr id="11" name="10 Arco"/>
              <p:cNvSpPr/>
              <p:nvPr/>
            </p:nvSpPr>
            <p:spPr>
              <a:xfrm>
                <a:off x="903526" y="5511460"/>
                <a:ext cx="2844334" cy="612957"/>
              </a:xfrm>
              <a:prstGeom prst="arc">
                <a:avLst>
                  <a:gd name="adj1" fmla="val 64171"/>
                  <a:gd name="adj2" fmla="val 10770345"/>
                </a:avLst>
              </a:prstGeom>
              <a:ln>
                <a:solidFill>
                  <a:srgbClr val="F9B67F"/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800" dirty="0"/>
              </a:p>
            </p:txBody>
          </p:sp>
        </p:grpSp>
      </p:grpSp>
      <p:sp>
        <p:nvSpPr>
          <p:cNvPr id="12" name="11 CuadroTexto"/>
          <p:cNvSpPr txBox="1"/>
          <p:nvPr/>
        </p:nvSpPr>
        <p:spPr>
          <a:xfrm>
            <a:off x="1342398" y="4773938"/>
            <a:ext cx="992683" cy="369332"/>
          </a:xfrm>
          <a:prstGeom prst="rect">
            <a:avLst/>
          </a:prstGeom>
          <a:solidFill>
            <a:srgbClr val="F79646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QoSD</a:t>
            </a:r>
            <a:endParaRPr lang="es-ES" sz="1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42187" y="4773938"/>
            <a:ext cx="904878" cy="369332"/>
          </a:xfrm>
          <a:prstGeom prst="rect">
            <a:avLst/>
          </a:prstGeom>
          <a:solidFill>
            <a:srgbClr val="F79646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QoSO</a:t>
            </a:r>
            <a:endParaRPr lang="es-ES" sz="1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26574" y="4125866"/>
            <a:ext cx="936104" cy="369332"/>
          </a:xfrm>
          <a:prstGeom prst="rect">
            <a:avLst/>
          </a:prstGeom>
          <a:solidFill>
            <a:srgbClr val="F79646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QoSR</a:t>
            </a:r>
            <a:endParaRPr lang="es-ES" sz="1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65911" y="4125866"/>
            <a:ext cx="945659" cy="369332"/>
          </a:xfrm>
          <a:prstGeom prst="rect">
            <a:avLst/>
          </a:prstGeom>
          <a:solidFill>
            <a:srgbClr val="F79646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QoP</a:t>
            </a:r>
            <a:endParaRPr lang="es-ES" sz="1800" dirty="0"/>
          </a:p>
        </p:txBody>
      </p:sp>
      <p:cxnSp>
        <p:nvCxnSpPr>
          <p:cNvPr id="16" name="15 Conector recto de flecha"/>
          <p:cNvCxnSpPr>
            <a:stCxn id="15" idx="3"/>
            <a:endCxn id="14" idx="1"/>
          </p:cNvCxnSpPr>
          <p:nvPr/>
        </p:nvCxnSpPr>
        <p:spPr>
          <a:xfrm>
            <a:off x="2311570" y="4310532"/>
            <a:ext cx="61500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406688" y="4515314"/>
            <a:ext cx="0" cy="2787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3" idx="1"/>
            <a:endCxn id="12" idx="3"/>
          </p:cNvCxnSpPr>
          <p:nvPr/>
        </p:nvCxnSpPr>
        <p:spPr>
          <a:xfrm flipH="1">
            <a:off x="2335081" y="4958604"/>
            <a:ext cx="60710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2" idx="0"/>
            <a:endCxn id="15" idx="2"/>
          </p:cNvCxnSpPr>
          <p:nvPr/>
        </p:nvCxnSpPr>
        <p:spPr>
          <a:xfrm flipV="1">
            <a:off x="1838740" y="4495198"/>
            <a:ext cx="1" cy="2787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565460" y="5422590"/>
            <a:ext cx="218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ES" sz="2400" b="1" dirty="0" smtClean="0">
                <a:solidFill>
                  <a:srgbClr val="F79646"/>
                </a:solidFill>
                <a:latin typeface="+mn-lt"/>
              </a:rPr>
              <a:t>PERCEIVED </a:t>
            </a:r>
            <a:r>
              <a:rPr lang="es-ES" sz="2400" b="1" dirty="0" err="1" smtClean="0">
                <a:solidFill>
                  <a:srgbClr val="F79646"/>
                </a:solidFill>
                <a:latin typeface="+mn-lt"/>
              </a:rPr>
              <a:t>QoS</a:t>
            </a:r>
            <a:endParaRPr lang="es-ES" sz="2400" b="1" dirty="0">
              <a:solidFill>
                <a:srgbClr val="F79646"/>
              </a:solidFill>
              <a:latin typeface="+mn-lt"/>
            </a:endParaRPr>
          </a:p>
        </p:txBody>
      </p:sp>
      <p:cxnSp>
        <p:nvCxnSpPr>
          <p:cNvPr id="21" name="AutoShape 6"/>
          <p:cNvCxnSpPr>
            <a:cxnSpLocks noChangeShapeType="1"/>
          </p:cNvCxnSpPr>
          <p:nvPr/>
        </p:nvCxnSpPr>
        <p:spPr bwMode="auto">
          <a:xfrm>
            <a:off x="6984268" y="3819518"/>
            <a:ext cx="0" cy="2144712"/>
          </a:xfrm>
          <a:prstGeom prst="straightConnector1">
            <a:avLst/>
          </a:prstGeom>
          <a:noFill/>
          <a:ln w="12700">
            <a:solidFill>
              <a:srgbClr val="EAEAEA"/>
            </a:solidFill>
            <a:prstDash val="lgDash"/>
            <a:round/>
            <a:headEnd/>
            <a:tailEnd/>
          </a:ln>
          <a:effectLst/>
        </p:spPr>
      </p:cxn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5028964" y="3443950"/>
            <a:ext cx="1706984" cy="1092820"/>
            <a:chOff x="1293" y="2340"/>
            <a:chExt cx="1024" cy="876"/>
          </a:xfrm>
        </p:grpSpPr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 rot="5350774" flipV="1">
              <a:off x="1278" y="2355"/>
              <a:ext cx="876" cy="845"/>
            </a:xfrm>
            <a:custGeom>
              <a:avLst/>
              <a:gdLst>
                <a:gd name="T0" fmla="*/ 512 w 21600"/>
                <a:gd name="T1" fmla="*/ 0 h 21600"/>
                <a:gd name="T2" fmla="*/ 512 w 21600"/>
                <a:gd name="T3" fmla="*/ 476 h 21600"/>
                <a:gd name="T4" fmla="*/ 72 w 21600"/>
                <a:gd name="T5" fmla="*/ 845 h 21600"/>
                <a:gd name="T6" fmla="*/ 754 w 21600"/>
                <a:gd name="T7" fmla="*/ 23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3 w 21600"/>
                <a:gd name="T13" fmla="*/ 4064 h 21600"/>
                <a:gd name="T14" fmla="*/ 19308 w 21600"/>
                <a:gd name="T15" fmla="*/ 8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681" y="0"/>
                  </a:lnTo>
                  <a:lnTo>
                    <a:pt x="14681" y="4068"/>
                  </a:lnTo>
                  <a:lnTo>
                    <a:pt x="12427" y="4068"/>
                  </a:lnTo>
                  <a:cubicBezTo>
                    <a:pt x="5564" y="4068"/>
                    <a:pt x="0" y="7690"/>
                    <a:pt x="0" y="12158"/>
                  </a:cubicBezTo>
                  <a:lnTo>
                    <a:pt x="0" y="21600"/>
                  </a:lnTo>
                  <a:lnTo>
                    <a:pt x="4111" y="21600"/>
                  </a:lnTo>
                  <a:lnTo>
                    <a:pt x="4111" y="12158"/>
                  </a:lnTo>
                  <a:cubicBezTo>
                    <a:pt x="4111" y="9911"/>
                    <a:pt x="7834" y="8090"/>
                    <a:pt x="12427" y="8090"/>
                  </a:cubicBezTo>
                  <a:lnTo>
                    <a:pt x="14681" y="8090"/>
                  </a:lnTo>
                  <a:lnTo>
                    <a:pt x="14681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0">
              <a:gsLst>
                <a:gs pos="0">
                  <a:srgbClr val="FABF8F"/>
                </a:gs>
                <a:gs pos="50000">
                  <a:srgbClr val="FCD8BA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CD8BA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1364" y="2350"/>
              <a:ext cx="953" cy="1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900" b="1" dirty="0" err="1"/>
                <a:t>Scal</a:t>
              </a:r>
              <a:r>
                <a:rPr lang="es-ES" sz="900" b="1" dirty="0"/>
                <a:t> (KQI)</a:t>
              </a:r>
            </a:p>
          </p:txBody>
        </p:sp>
      </p:grpSp>
      <p:grpSp>
        <p:nvGrpSpPr>
          <p:cNvPr id="25" name="Group 91"/>
          <p:cNvGrpSpPr>
            <a:grpSpLocks/>
          </p:cNvGrpSpPr>
          <p:nvPr/>
        </p:nvGrpSpPr>
        <p:grpSpPr bwMode="auto">
          <a:xfrm>
            <a:off x="5857490" y="4562542"/>
            <a:ext cx="755650" cy="635000"/>
            <a:chOff x="1988" y="3158"/>
            <a:chExt cx="476" cy="400"/>
          </a:xfrm>
        </p:grpSpPr>
        <p:sp>
          <p:nvSpPr>
            <p:cNvPr id="26" name="AutoShape 7"/>
            <p:cNvSpPr>
              <a:spLocks noChangeAspect="1" noChangeArrowheads="1"/>
            </p:cNvSpPr>
            <p:nvPr/>
          </p:nvSpPr>
          <p:spPr bwMode="auto">
            <a:xfrm>
              <a:off x="2007" y="3378"/>
              <a:ext cx="435" cy="180"/>
            </a:xfrm>
            <a:prstGeom prst="rightArrow">
              <a:avLst>
                <a:gd name="adj1" fmla="val 71509"/>
                <a:gd name="adj2" fmla="val 61379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CD8BA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CD8BA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988" y="3394"/>
              <a:ext cx="443" cy="1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900" b="1" dirty="0" err="1"/>
                <a:t>QoP</a:t>
              </a:r>
              <a:endParaRPr lang="es-ES" sz="900" b="1" dirty="0"/>
            </a:p>
          </p:txBody>
        </p:sp>
        <p:sp>
          <p:nvSpPr>
            <p:cNvPr id="28" name="AutoShape 9"/>
            <p:cNvSpPr>
              <a:spLocks noChangeAspect="1" noChangeArrowheads="1"/>
            </p:cNvSpPr>
            <p:nvPr/>
          </p:nvSpPr>
          <p:spPr bwMode="auto">
            <a:xfrm>
              <a:off x="2007" y="3158"/>
              <a:ext cx="457" cy="174"/>
            </a:xfrm>
            <a:prstGeom prst="rightArrow">
              <a:avLst>
                <a:gd name="adj1" fmla="val 74537"/>
                <a:gd name="adj2" fmla="val 65624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CD8BA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CD8BA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2052" y="3176"/>
              <a:ext cx="383" cy="1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18000"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900" b="1" dirty="0" err="1" smtClean="0"/>
                <a:t>QoSR</a:t>
              </a:r>
              <a:endParaRPr lang="es-ES" sz="900" b="1" dirty="0"/>
            </a:p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900" b="1" dirty="0"/>
            </a:p>
          </p:txBody>
        </p:sp>
      </p:grpSp>
      <p:grpSp>
        <p:nvGrpSpPr>
          <p:cNvPr id="30" name="Group 80"/>
          <p:cNvGrpSpPr>
            <a:grpSpLocks/>
          </p:cNvGrpSpPr>
          <p:nvPr/>
        </p:nvGrpSpPr>
        <p:grpSpPr bwMode="auto">
          <a:xfrm>
            <a:off x="7286039" y="3397792"/>
            <a:ext cx="1118793" cy="706805"/>
            <a:chOff x="3125" y="2358"/>
            <a:chExt cx="1713" cy="462"/>
          </a:xfrm>
        </p:grpSpPr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 rot="5400000">
              <a:off x="3878" y="1859"/>
              <a:ext cx="462" cy="1459"/>
            </a:xfrm>
            <a:custGeom>
              <a:avLst/>
              <a:gdLst>
                <a:gd name="T0" fmla="*/ 323 w 21600"/>
                <a:gd name="T1" fmla="*/ 0 h 21600"/>
                <a:gd name="T2" fmla="*/ 323 w 21600"/>
                <a:gd name="T3" fmla="*/ 821 h 21600"/>
                <a:gd name="T4" fmla="*/ 69 w 21600"/>
                <a:gd name="T5" fmla="*/ 1459 h 21600"/>
                <a:gd name="T6" fmla="*/ 462 w 21600"/>
                <a:gd name="T7" fmla="*/ 41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2 h 21600"/>
                <a:gd name="T14" fmla="*/ 18234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2" y="0"/>
                  </a:lnTo>
                  <a:lnTo>
                    <a:pt x="15122" y="2908"/>
                  </a:lnTo>
                  <a:lnTo>
                    <a:pt x="12427" y="2908"/>
                  </a:lnTo>
                  <a:cubicBezTo>
                    <a:pt x="5564" y="2908"/>
                    <a:pt x="0" y="7049"/>
                    <a:pt x="0" y="12158"/>
                  </a:cubicBezTo>
                  <a:lnTo>
                    <a:pt x="0" y="21600"/>
                  </a:lnTo>
                  <a:lnTo>
                    <a:pt x="6482" y="21600"/>
                  </a:lnTo>
                  <a:lnTo>
                    <a:pt x="6482" y="12158"/>
                  </a:lnTo>
                  <a:cubicBezTo>
                    <a:pt x="6482" y="10552"/>
                    <a:pt x="9144" y="9250"/>
                    <a:pt x="12427" y="9250"/>
                  </a:cubicBezTo>
                  <a:lnTo>
                    <a:pt x="15122" y="9250"/>
                  </a:lnTo>
                  <a:lnTo>
                    <a:pt x="15122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0">
              <a:gsLst>
                <a:gs pos="0">
                  <a:srgbClr val="FABF8F"/>
                </a:gs>
                <a:gs pos="50000">
                  <a:srgbClr val="FCD8BA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CD8BA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125" y="2365"/>
              <a:ext cx="1591" cy="2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900" b="1" dirty="0" smtClean="0"/>
                <a:t>KQI </a:t>
              </a:r>
              <a:r>
                <a:rPr lang="es-ES" sz="900" b="1" dirty="0"/>
                <a:t>&amp; KPI</a:t>
              </a:r>
            </a:p>
          </p:txBody>
        </p:sp>
      </p:grpSp>
      <p:grpSp>
        <p:nvGrpSpPr>
          <p:cNvPr id="33" name="Group 84"/>
          <p:cNvGrpSpPr>
            <a:grpSpLocks/>
          </p:cNvGrpSpPr>
          <p:nvPr/>
        </p:nvGrpSpPr>
        <p:grpSpPr bwMode="auto">
          <a:xfrm>
            <a:off x="6400659" y="3834300"/>
            <a:ext cx="1147936" cy="609247"/>
            <a:chOff x="2944" y="2726"/>
            <a:chExt cx="680" cy="262"/>
          </a:xfrm>
        </p:grpSpPr>
        <p:sp>
          <p:nvSpPr>
            <p:cNvPr id="34" name="AutoShape 16"/>
            <p:cNvSpPr>
              <a:spLocks noChangeAspect="1" noChangeArrowheads="1"/>
            </p:cNvSpPr>
            <p:nvPr/>
          </p:nvSpPr>
          <p:spPr bwMode="auto">
            <a:xfrm rot="16200000">
              <a:off x="3186" y="2501"/>
              <a:ext cx="186" cy="635"/>
            </a:xfrm>
            <a:prstGeom prst="rightArrow">
              <a:avLst>
                <a:gd name="adj1" fmla="val 74537"/>
                <a:gd name="adj2" fmla="val 24986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CD8BA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CD8BA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2944" y="2756"/>
              <a:ext cx="680" cy="2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900" b="1" dirty="0"/>
                <a:t>Objetives</a:t>
              </a:r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6357205" y="3248643"/>
            <a:ext cx="1194431" cy="555347"/>
            <a:chOff x="2166" y="1077"/>
            <a:chExt cx="1598" cy="645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2268" y="1077"/>
              <a:ext cx="1362" cy="645"/>
              <a:chOff x="3060" y="8989"/>
              <a:chExt cx="3420" cy="2160"/>
            </a:xfrm>
          </p:grpSpPr>
          <p:sp>
            <p:nvSpPr>
              <p:cNvPr id="39" name="AutoShape 20"/>
              <p:cNvSpPr>
                <a:spLocks noChangeArrowheads="1"/>
              </p:cNvSpPr>
              <p:nvPr/>
            </p:nvSpPr>
            <p:spPr bwMode="auto">
              <a:xfrm>
                <a:off x="3060" y="8989"/>
                <a:ext cx="3420" cy="216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endParaRPr lang="es-ES" sz="900"/>
              </a:p>
            </p:txBody>
          </p:sp>
          <p:sp>
            <p:nvSpPr>
              <p:cNvPr id="40" name="AutoShape 21"/>
              <p:cNvSpPr>
                <a:spLocks noChangeArrowheads="1"/>
              </p:cNvSpPr>
              <p:nvPr/>
            </p:nvSpPr>
            <p:spPr bwMode="auto">
              <a:xfrm>
                <a:off x="3240" y="9232"/>
                <a:ext cx="3060" cy="162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 sz="900"/>
              </a:p>
            </p:txBody>
          </p:sp>
        </p:grp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2166" y="1275"/>
              <a:ext cx="15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fr-FR" sz="1100" b="1" dirty="0" err="1"/>
                <a:t>QoS</a:t>
              </a:r>
              <a:r>
                <a:rPr lang="fr-FR" sz="1100" b="1" dirty="0"/>
                <a:t> Model</a:t>
              </a:r>
            </a:p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900" dirty="0"/>
            </a:p>
          </p:txBody>
        </p:sp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409692" y="5558277"/>
            <a:ext cx="11477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900" b="1" dirty="0" err="1">
                <a:solidFill>
                  <a:srgbClr val="000000"/>
                </a:solidFill>
              </a:rPr>
              <a:t>User</a:t>
            </a:r>
            <a:endParaRPr lang="es-ES" sz="900" b="1" dirty="0"/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685943" y="5554308"/>
            <a:ext cx="9350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900" b="1" dirty="0" err="1">
                <a:solidFill>
                  <a:srgbClr val="000000"/>
                </a:solidFill>
              </a:rPr>
              <a:t>Provider</a:t>
            </a:r>
            <a:endParaRPr lang="es-ES" sz="900" b="1" dirty="0"/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6417530" y="4733918"/>
            <a:ext cx="2178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900" b="1" dirty="0"/>
              <a:t>ITU-T G.1000</a:t>
            </a:r>
          </a:p>
        </p:txBody>
      </p:sp>
      <p:grpSp>
        <p:nvGrpSpPr>
          <p:cNvPr id="44" name="Group 85"/>
          <p:cNvGrpSpPr>
            <a:grpSpLocks/>
          </p:cNvGrpSpPr>
          <p:nvPr/>
        </p:nvGrpSpPr>
        <p:grpSpPr bwMode="auto">
          <a:xfrm>
            <a:off x="4876440" y="4578094"/>
            <a:ext cx="1245344" cy="666055"/>
            <a:chOff x="857" y="3142"/>
            <a:chExt cx="1270" cy="515"/>
          </a:xfrm>
        </p:grpSpPr>
        <p:sp>
          <p:nvSpPr>
            <p:cNvPr id="45" name="AutoShape 13"/>
            <p:cNvSpPr>
              <a:spLocks noChangeArrowheads="1"/>
            </p:cNvSpPr>
            <p:nvPr/>
          </p:nvSpPr>
          <p:spPr bwMode="auto">
            <a:xfrm>
              <a:off x="857" y="3142"/>
              <a:ext cx="1161" cy="5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46" name="AutoShape 14"/>
            <p:cNvSpPr>
              <a:spLocks noChangeArrowheads="1"/>
            </p:cNvSpPr>
            <p:nvPr/>
          </p:nvSpPr>
          <p:spPr bwMode="auto">
            <a:xfrm>
              <a:off x="914" y="3181"/>
              <a:ext cx="1052" cy="433"/>
            </a:xfrm>
            <a:prstGeom prst="roundRect">
              <a:avLst>
                <a:gd name="adj" fmla="val 16667"/>
              </a:avLst>
            </a:prstGeom>
            <a:solidFill>
              <a:srgbClr val="EBFFEB"/>
            </a:solidFill>
            <a:ln w="12700" algn="ctr">
              <a:solidFill>
                <a:srgbClr val="FFFFE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 algn="ctr"/>
              <a:r>
                <a:rPr lang="es-ES" sz="1100" b="1" dirty="0" err="1" smtClean="0"/>
                <a:t>Assessed</a:t>
              </a:r>
              <a:r>
                <a:rPr lang="es-ES" sz="1100" b="1" dirty="0" smtClean="0"/>
                <a:t> </a:t>
              </a:r>
              <a:r>
                <a:rPr lang="es-ES" sz="1100" b="1" dirty="0" err="1" smtClean="0"/>
                <a:t>QoS</a:t>
              </a:r>
              <a:endParaRPr lang="es-ES" sz="1100" b="1" dirty="0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909" y="3212"/>
              <a:ext cx="1218" cy="4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fr-FR" sz="900" b="1" dirty="0"/>
            </a:p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900" dirty="0"/>
            </a:p>
          </p:txBody>
        </p:sp>
      </p:grpSp>
      <p:sp>
        <p:nvSpPr>
          <p:cNvPr id="48" name="AutoShape 49"/>
          <p:cNvSpPr>
            <a:spLocks noChangeAspect="1" noChangeArrowheads="1"/>
          </p:cNvSpPr>
          <p:nvPr/>
        </p:nvSpPr>
        <p:spPr bwMode="auto">
          <a:xfrm rot="-5400000" flipV="1">
            <a:off x="6814438" y="4818320"/>
            <a:ext cx="300468" cy="144016"/>
          </a:xfrm>
          <a:prstGeom prst="rightArrow">
            <a:avLst>
              <a:gd name="adj1" fmla="val 45769"/>
              <a:gd name="adj2" fmla="val 44591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 sz="900"/>
          </a:p>
        </p:txBody>
      </p:sp>
      <p:sp>
        <p:nvSpPr>
          <p:cNvPr id="49" name="AutoShape 53"/>
          <p:cNvSpPr>
            <a:spLocks noChangeAspect="1" noChangeArrowheads="1"/>
          </p:cNvSpPr>
          <p:nvPr/>
        </p:nvSpPr>
        <p:spPr bwMode="auto">
          <a:xfrm rot="5400000" flipV="1">
            <a:off x="7992840" y="4753946"/>
            <a:ext cx="255334" cy="151430"/>
          </a:xfrm>
          <a:prstGeom prst="rightArrow">
            <a:avLst>
              <a:gd name="adj1" fmla="val 39989"/>
              <a:gd name="adj2" fmla="val 64479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 sz="1050"/>
          </a:p>
        </p:txBody>
      </p:sp>
      <p:sp>
        <p:nvSpPr>
          <p:cNvPr id="50" name="AutoShape 55"/>
          <p:cNvSpPr>
            <a:spLocks noChangeAspect="1" noChangeArrowheads="1"/>
          </p:cNvSpPr>
          <p:nvPr/>
        </p:nvSpPr>
        <p:spPr bwMode="auto">
          <a:xfrm rot="10800000">
            <a:off x="7412664" y="5222868"/>
            <a:ext cx="318696" cy="165298"/>
          </a:xfrm>
          <a:prstGeom prst="rightArrow">
            <a:avLst>
              <a:gd name="adj1" fmla="val 45769"/>
              <a:gd name="adj2" fmla="val 48173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 sz="900"/>
          </a:p>
        </p:txBody>
      </p:sp>
      <p:sp>
        <p:nvSpPr>
          <p:cNvPr id="51" name="AutoShape 54"/>
          <p:cNvSpPr>
            <a:spLocks noChangeAspect="1" noChangeArrowheads="1"/>
          </p:cNvSpPr>
          <p:nvPr/>
        </p:nvSpPr>
        <p:spPr bwMode="auto">
          <a:xfrm>
            <a:off x="7324712" y="4164030"/>
            <a:ext cx="382588" cy="198438"/>
          </a:xfrm>
          <a:prstGeom prst="rightArrow">
            <a:avLst>
              <a:gd name="adj1" fmla="val 45769"/>
              <a:gd name="adj2" fmla="val 48173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 sz="900"/>
          </a:p>
        </p:txBody>
      </p:sp>
      <p:grpSp>
        <p:nvGrpSpPr>
          <p:cNvPr id="52" name="Group 59"/>
          <p:cNvGrpSpPr>
            <a:grpSpLocks/>
          </p:cNvGrpSpPr>
          <p:nvPr/>
        </p:nvGrpSpPr>
        <p:grpSpPr bwMode="auto">
          <a:xfrm>
            <a:off x="7680264" y="4111506"/>
            <a:ext cx="864097" cy="592522"/>
            <a:chOff x="4366" y="1085"/>
            <a:chExt cx="796" cy="472"/>
          </a:xfrm>
        </p:grpSpPr>
        <p:sp>
          <p:nvSpPr>
            <p:cNvPr id="53" name="AutoShape 60"/>
            <p:cNvSpPr>
              <a:spLocks noChangeArrowheads="1"/>
            </p:cNvSpPr>
            <p:nvPr/>
          </p:nvSpPr>
          <p:spPr bwMode="auto">
            <a:xfrm>
              <a:off x="4366" y="1109"/>
              <a:ext cx="796" cy="4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54" name="Text Box 61"/>
            <p:cNvSpPr txBox="1">
              <a:spLocks noChangeArrowheads="1"/>
            </p:cNvSpPr>
            <p:nvPr/>
          </p:nvSpPr>
          <p:spPr bwMode="auto">
            <a:xfrm>
              <a:off x="4366" y="1085"/>
              <a:ext cx="796" cy="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900" dirty="0" err="1"/>
                <a:t>QoS</a:t>
              </a:r>
              <a:r>
                <a:rPr lang="es-ES" sz="900" dirty="0"/>
                <a:t> </a:t>
              </a:r>
              <a:r>
                <a:rPr lang="es-ES" sz="900" dirty="0" err="1"/>
                <a:t>Offered</a:t>
              </a:r>
              <a:endParaRPr lang="es-ES" sz="900" dirty="0"/>
            </a:p>
            <a:p>
              <a:pPr algn="ctr">
                <a:lnSpc>
                  <a:spcPct val="110000"/>
                </a:lnSpc>
              </a:pPr>
              <a:r>
                <a:rPr lang="es-ES" sz="900" dirty="0" err="1" smtClean="0"/>
                <a:t>QoSO</a:t>
              </a:r>
              <a:endParaRPr lang="es-ES" sz="900" dirty="0"/>
            </a:p>
          </p:txBody>
        </p:sp>
      </p:grpSp>
      <p:grpSp>
        <p:nvGrpSpPr>
          <p:cNvPr id="55" name="Group 46"/>
          <p:cNvGrpSpPr>
            <a:grpSpLocks/>
          </p:cNvGrpSpPr>
          <p:nvPr/>
        </p:nvGrpSpPr>
        <p:grpSpPr bwMode="auto">
          <a:xfrm>
            <a:off x="6534180" y="4993214"/>
            <a:ext cx="879252" cy="536542"/>
            <a:chOff x="3329" y="1792"/>
            <a:chExt cx="796" cy="448"/>
          </a:xfrm>
        </p:grpSpPr>
        <p:sp>
          <p:nvSpPr>
            <p:cNvPr id="56" name="AutoShape 47"/>
            <p:cNvSpPr>
              <a:spLocks noChangeArrowheads="1"/>
            </p:cNvSpPr>
            <p:nvPr/>
          </p:nvSpPr>
          <p:spPr bwMode="auto">
            <a:xfrm>
              <a:off x="3329" y="1792"/>
              <a:ext cx="796" cy="4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254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3329" y="1812"/>
              <a:ext cx="796" cy="3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900" dirty="0" err="1"/>
                <a:t>QoS</a:t>
              </a:r>
              <a:r>
                <a:rPr lang="es-ES" sz="900" dirty="0"/>
                <a:t> </a:t>
              </a:r>
              <a:r>
                <a:rPr lang="es-ES" sz="900" dirty="0" err="1"/>
                <a:t>Perceived</a:t>
              </a:r>
              <a:r>
                <a:rPr lang="es-ES" sz="900" dirty="0"/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es-ES" sz="900" dirty="0" err="1" smtClean="0"/>
                <a:t>QoP</a:t>
              </a:r>
              <a:endParaRPr lang="es-ES" sz="900" dirty="0"/>
            </a:p>
          </p:txBody>
        </p:sp>
      </p:grpSp>
      <p:grpSp>
        <p:nvGrpSpPr>
          <p:cNvPr id="58" name="Group 50"/>
          <p:cNvGrpSpPr>
            <a:grpSpLocks/>
          </p:cNvGrpSpPr>
          <p:nvPr/>
        </p:nvGrpSpPr>
        <p:grpSpPr bwMode="auto">
          <a:xfrm>
            <a:off x="7663543" y="4956118"/>
            <a:ext cx="897538" cy="639144"/>
            <a:chOff x="4378" y="1792"/>
            <a:chExt cx="807" cy="381"/>
          </a:xfrm>
        </p:grpSpPr>
        <p:sp>
          <p:nvSpPr>
            <p:cNvPr id="59" name="AutoShape 51"/>
            <p:cNvSpPr>
              <a:spLocks noChangeArrowheads="1"/>
            </p:cNvSpPr>
            <p:nvPr/>
          </p:nvSpPr>
          <p:spPr bwMode="auto">
            <a:xfrm>
              <a:off x="4378" y="1792"/>
              <a:ext cx="796" cy="3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60" name="Text Box 52"/>
            <p:cNvSpPr txBox="1">
              <a:spLocks noChangeArrowheads="1"/>
            </p:cNvSpPr>
            <p:nvPr/>
          </p:nvSpPr>
          <p:spPr bwMode="auto">
            <a:xfrm>
              <a:off x="4389" y="1814"/>
              <a:ext cx="796" cy="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900" dirty="0" err="1"/>
                <a:t>QoS</a:t>
              </a:r>
              <a:r>
                <a:rPr lang="es-ES" sz="900" dirty="0"/>
                <a:t> </a:t>
              </a:r>
              <a:r>
                <a:rPr lang="es-ES" sz="900" dirty="0" err="1"/>
                <a:t>Delivered</a:t>
              </a:r>
              <a:r>
                <a:rPr lang="es-ES" sz="900" dirty="0"/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es-ES" sz="900" dirty="0" err="1" smtClean="0"/>
                <a:t>QoSD</a:t>
              </a:r>
              <a:endParaRPr lang="es-ES" sz="900" dirty="0"/>
            </a:p>
          </p:txBody>
        </p:sp>
      </p:grpSp>
      <p:grpSp>
        <p:nvGrpSpPr>
          <p:cNvPr id="61" name="Group 56"/>
          <p:cNvGrpSpPr>
            <a:grpSpLocks/>
          </p:cNvGrpSpPr>
          <p:nvPr/>
        </p:nvGrpSpPr>
        <p:grpSpPr bwMode="auto">
          <a:xfrm>
            <a:off x="6532624" y="4109117"/>
            <a:ext cx="882365" cy="597301"/>
            <a:chOff x="3329" y="1099"/>
            <a:chExt cx="796" cy="458"/>
          </a:xfrm>
        </p:grpSpPr>
        <p:sp>
          <p:nvSpPr>
            <p:cNvPr id="62" name="AutoShape 57"/>
            <p:cNvSpPr>
              <a:spLocks noChangeArrowheads="1"/>
            </p:cNvSpPr>
            <p:nvPr/>
          </p:nvSpPr>
          <p:spPr bwMode="auto">
            <a:xfrm>
              <a:off x="3329" y="1109"/>
              <a:ext cx="796" cy="4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 sz="900"/>
            </a:p>
          </p:txBody>
        </p:sp>
        <p:sp>
          <p:nvSpPr>
            <p:cNvPr id="63" name="Text Box 58"/>
            <p:cNvSpPr txBox="1">
              <a:spLocks noChangeArrowheads="1"/>
            </p:cNvSpPr>
            <p:nvPr/>
          </p:nvSpPr>
          <p:spPr bwMode="auto">
            <a:xfrm>
              <a:off x="3329" y="1099"/>
              <a:ext cx="796" cy="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900" dirty="0" err="1" smtClean="0"/>
                <a:t>QoS</a:t>
              </a:r>
              <a:endParaRPr lang="es-ES" sz="900" dirty="0"/>
            </a:p>
            <a:p>
              <a:pPr algn="ctr">
                <a:lnSpc>
                  <a:spcPct val="110000"/>
                </a:lnSpc>
              </a:pPr>
              <a:r>
                <a:rPr lang="es-ES" sz="900" dirty="0" err="1" smtClean="0"/>
                <a:t>Required</a:t>
              </a:r>
              <a:endParaRPr lang="es-ES" sz="900" dirty="0"/>
            </a:p>
            <a:p>
              <a:pPr algn="ctr">
                <a:lnSpc>
                  <a:spcPct val="110000"/>
                </a:lnSpc>
              </a:pPr>
              <a:r>
                <a:rPr lang="es-ES" sz="900" dirty="0" err="1" smtClean="0"/>
                <a:t>QoRS</a:t>
              </a:r>
              <a:endParaRPr lang="es-ES" sz="900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224" y="3374299"/>
            <a:ext cx="96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648" y="3380326"/>
            <a:ext cx="1047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/>
      <p:bldP spid="41" grpId="0"/>
      <p:bldP spid="42" grpId="0"/>
      <p:bldP spid="43" grpId="0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Assessed</a:t>
            </a:r>
            <a:r>
              <a:rPr lang="es-ES" dirty="0" smtClean="0"/>
              <a:t> </a:t>
            </a:r>
            <a:r>
              <a:rPr lang="es-ES" dirty="0" err="1" smtClean="0"/>
              <a:t>QoS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" y="2064750"/>
            <a:ext cx="7357160" cy="38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85812" y="1467477"/>
            <a:ext cx="337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  <a:latin typeface="+mn-lt"/>
              </a:rPr>
              <a:t>G.1011 (2013)</a:t>
            </a:r>
            <a:endParaRPr lang="es-E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3924" y="820357"/>
            <a:ext cx="2161308" cy="7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ts val="3200"/>
            </a:pPr>
            <a:r>
              <a:rPr lang="en-US" sz="3600" dirty="0" smtClean="0">
                <a:solidFill>
                  <a:srgbClr val="558ED5"/>
                </a:solidFill>
              </a:rPr>
              <a:t>Effect on user satisfaction</a:t>
            </a:r>
          </a:p>
          <a:p>
            <a:pPr lvl="1">
              <a:buSzPts val="3200"/>
            </a:pPr>
            <a:r>
              <a:rPr lang="en-US" sz="1800" dirty="0" err="1" smtClean="0">
                <a:solidFill>
                  <a:srgbClr val="558ED5"/>
                </a:solidFill>
              </a:rPr>
              <a:t>QoS</a:t>
            </a:r>
            <a:r>
              <a:rPr lang="en-US" sz="1800" dirty="0" smtClean="0">
                <a:solidFill>
                  <a:srgbClr val="558ED5"/>
                </a:solidFill>
              </a:rPr>
              <a:t> Experienced (</a:t>
            </a:r>
            <a:r>
              <a:rPr lang="en-US" sz="1800" dirty="0" err="1" smtClean="0">
                <a:solidFill>
                  <a:srgbClr val="558ED5"/>
                </a:solidFill>
              </a:rPr>
              <a:t>QoE</a:t>
            </a:r>
            <a:r>
              <a:rPr lang="en-US" sz="1800" dirty="0" smtClean="0">
                <a:solidFill>
                  <a:srgbClr val="558ED5"/>
                </a:solidFill>
              </a:rPr>
              <a:t>)</a:t>
            </a:r>
          </a:p>
          <a:p>
            <a:pPr lvl="1">
              <a:buSzPts val="3200"/>
            </a:pPr>
            <a:r>
              <a:rPr lang="en-US" sz="1800" dirty="0" smtClean="0">
                <a:solidFill>
                  <a:srgbClr val="558ED5"/>
                </a:solidFill>
              </a:rPr>
              <a:t>User’s Satisfaction (SAT)</a:t>
            </a:r>
          </a:p>
          <a:p>
            <a:pPr lvl="1">
              <a:buSzPts val="3200"/>
            </a:pPr>
            <a:r>
              <a:rPr lang="en-US" sz="1800" dirty="0" smtClean="0">
                <a:solidFill>
                  <a:srgbClr val="558ED5"/>
                </a:solidFill>
              </a:rPr>
              <a:t>User Provider Selection (UPS)</a:t>
            </a:r>
          </a:p>
          <a:p>
            <a:pPr lvl="1">
              <a:buSzPts val="3200"/>
            </a:pPr>
            <a:r>
              <a:rPr lang="en-US" sz="1800" dirty="0" smtClean="0">
                <a:solidFill>
                  <a:srgbClr val="558ED5"/>
                </a:solidFill>
              </a:rPr>
              <a:t>User’s Expectation (EXP)</a:t>
            </a:r>
          </a:p>
          <a:p>
            <a:pPr lvl="1">
              <a:buSzPts val="3200"/>
            </a:pPr>
            <a:endParaRPr lang="en-US" dirty="0" smtClean="0">
              <a:solidFill>
                <a:srgbClr val="558ED5"/>
              </a:solidFill>
            </a:endParaRPr>
          </a:p>
          <a:p>
            <a:pPr lvl="1">
              <a:buSzPts val="3200"/>
            </a:pPr>
            <a:endParaRPr lang="en-US" dirty="0" smtClean="0">
              <a:solidFill>
                <a:srgbClr val="558ED5"/>
              </a:solidFill>
            </a:endParaRPr>
          </a:p>
          <a:p>
            <a:pPr lvl="1">
              <a:buSzPts val="3200"/>
            </a:pPr>
            <a:endParaRPr lang="en-US" dirty="0" smtClean="0">
              <a:solidFill>
                <a:srgbClr val="558ED5"/>
              </a:solidFill>
            </a:endParaRPr>
          </a:p>
          <a:p>
            <a:pPr lvl="1">
              <a:buSzPts val="3200"/>
            </a:pPr>
            <a:endParaRPr lang="en-US" dirty="0" smtClean="0">
              <a:solidFill>
                <a:srgbClr val="558ED5"/>
              </a:solidFill>
            </a:endParaRPr>
          </a:p>
          <a:p>
            <a:pPr lvl="1">
              <a:buSzPts val="3200"/>
            </a:pPr>
            <a:endParaRPr lang="en-US" dirty="0" smtClean="0">
              <a:solidFill>
                <a:srgbClr val="558ED5"/>
              </a:solidFill>
            </a:endParaRPr>
          </a:p>
          <a:p>
            <a:endParaRPr lang="en-US" sz="3600" dirty="0" smtClean="0">
              <a:solidFill>
                <a:srgbClr val="558ED5"/>
              </a:solidFill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Assessed</a:t>
            </a:r>
            <a:r>
              <a:rPr lang="es-ES" dirty="0" smtClean="0"/>
              <a:t> </a:t>
            </a:r>
            <a:r>
              <a:rPr lang="es-ES" dirty="0" err="1" smtClean="0"/>
              <a:t>QoS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79904" y="6524625"/>
            <a:ext cx="864096" cy="333375"/>
          </a:xfrm>
        </p:spPr>
        <p:txBody>
          <a:bodyPr/>
          <a:lstStyle/>
          <a:p>
            <a:fld id="{E245478B-939A-49B5-BB68-FA3426A52EC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" name="32 Grupo"/>
          <p:cNvGrpSpPr/>
          <p:nvPr/>
        </p:nvGrpSpPr>
        <p:grpSpPr>
          <a:xfrm>
            <a:off x="935324" y="3435323"/>
            <a:ext cx="5112568" cy="3308450"/>
            <a:chOff x="1475656" y="3435323"/>
            <a:chExt cx="5112568" cy="3308450"/>
          </a:xfrm>
        </p:grpSpPr>
        <p:grpSp>
          <p:nvGrpSpPr>
            <p:cNvPr id="8" name="31 Grupo"/>
            <p:cNvGrpSpPr/>
            <p:nvPr/>
          </p:nvGrpSpPr>
          <p:grpSpPr>
            <a:xfrm>
              <a:off x="1475656" y="3435323"/>
              <a:ext cx="5112568" cy="3308450"/>
              <a:chOff x="1475656" y="3435323"/>
              <a:chExt cx="5112568" cy="3308450"/>
            </a:xfrm>
          </p:grpSpPr>
          <p:sp>
            <p:nvSpPr>
              <p:cNvPr id="10" name="9 Elipse"/>
              <p:cNvSpPr/>
              <p:nvPr/>
            </p:nvSpPr>
            <p:spPr>
              <a:xfrm>
                <a:off x="1622854" y="4818980"/>
                <a:ext cx="3271265" cy="541892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  <a:prstDash val="dashDot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u="sng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4761728" y="4415907"/>
                <a:ext cx="1826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 smtClean="0">
                    <a:solidFill>
                      <a:srgbClr val="00682F"/>
                    </a:solidFill>
                  </a:rPr>
                  <a:t>ASSESSED                                                            </a:t>
                </a:r>
                <a:r>
                  <a:rPr lang="es-ES" sz="2400" b="1" dirty="0" err="1" smtClean="0">
                    <a:solidFill>
                      <a:srgbClr val="00682F"/>
                    </a:solidFill>
                  </a:rPr>
                  <a:t>QoS</a:t>
                </a:r>
                <a:endParaRPr lang="es-ES" sz="2400" b="1" dirty="0">
                  <a:solidFill>
                    <a:srgbClr val="00682F"/>
                  </a:solidFill>
                </a:endParaRPr>
              </a:p>
            </p:txBody>
          </p:sp>
          <p:grpSp>
            <p:nvGrpSpPr>
              <p:cNvPr id="12" name="139 Grupo"/>
              <p:cNvGrpSpPr/>
              <p:nvPr/>
            </p:nvGrpSpPr>
            <p:grpSpPr>
              <a:xfrm>
                <a:off x="1475656" y="3435323"/>
                <a:ext cx="3286071" cy="3308450"/>
                <a:chOff x="1622860" y="4437112"/>
                <a:chExt cx="3286071" cy="3308450"/>
              </a:xfrm>
            </p:grpSpPr>
            <p:sp>
              <p:nvSpPr>
                <p:cNvPr id="13" name="12 Arco"/>
                <p:cNvSpPr/>
                <p:nvPr/>
              </p:nvSpPr>
              <p:spPr>
                <a:xfrm>
                  <a:off x="1622860" y="4437112"/>
                  <a:ext cx="3271989" cy="3300695"/>
                </a:xfrm>
                <a:prstGeom prst="arc">
                  <a:avLst>
                    <a:gd name="adj1" fmla="val 10833384"/>
                    <a:gd name="adj2" fmla="val 12573602"/>
                  </a:avLst>
                </a:prstGeom>
                <a:ln>
                  <a:solidFill>
                    <a:srgbClr val="8CAF47"/>
                  </a:solidFill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u="sng" dirty="0"/>
                </a:p>
              </p:txBody>
            </p:sp>
            <p:sp>
              <p:nvSpPr>
                <p:cNvPr id="14" name="13 Arco"/>
                <p:cNvSpPr/>
                <p:nvPr/>
              </p:nvSpPr>
              <p:spPr>
                <a:xfrm>
                  <a:off x="1622860" y="4444867"/>
                  <a:ext cx="3271989" cy="3300695"/>
                </a:xfrm>
                <a:prstGeom prst="arc">
                  <a:avLst>
                    <a:gd name="adj1" fmla="val 19865090"/>
                    <a:gd name="adj2" fmla="val 55503"/>
                  </a:avLst>
                </a:prstGeom>
                <a:ln>
                  <a:solidFill>
                    <a:srgbClr val="8CAF47"/>
                  </a:solidFill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u="sng" dirty="0"/>
                </a:p>
              </p:txBody>
            </p:sp>
            <p:sp>
              <p:nvSpPr>
                <p:cNvPr id="15" name="14 Arco"/>
                <p:cNvSpPr/>
                <p:nvPr/>
              </p:nvSpPr>
              <p:spPr>
                <a:xfrm>
                  <a:off x="1829453" y="5021261"/>
                  <a:ext cx="2858802" cy="550155"/>
                </a:xfrm>
                <a:prstGeom prst="arc">
                  <a:avLst>
                    <a:gd name="adj1" fmla="val 21709"/>
                    <a:gd name="adj2" fmla="val 8154"/>
                  </a:avLst>
                </a:prstGeom>
                <a:ln>
                  <a:solidFill>
                    <a:srgbClr val="8CAF47"/>
                  </a:solidFill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u="sng" dirty="0"/>
                </a:p>
              </p:txBody>
            </p:sp>
            <p:sp>
              <p:nvSpPr>
                <p:cNvPr id="16" name="15 Arco"/>
                <p:cNvSpPr/>
                <p:nvPr/>
              </p:nvSpPr>
              <p:spPr>
                <a:xfrm>
                  <a:off x="1637666" y="5818738"/>
                  <a:ext cx="3271265" cy="524245"/>
                </a:xfrm>
                <a:prstGeom prst="arc">
                  <a:avLst>
                    <a:gd name="adj1" fmla="val 95707"/>
                    <a:gd name="adj2" fmla="val 10807908"/>
                  </a:avLst>
                </a:prstGeom>
                <a:ln>
                  <a:solidFill>
                    <a:srgbClr val="8CAF47"/>
                  </a:solidFill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u="sng" dirty="0"/>
                </a:p>
              </p:txBody>
            </p:sp>
          </p:grpSp>
        </p:grpSp>
        <p:sp>
          <p:nvSpPr>
            <p:cNvPr id="9" name="8 Elipse"/>
            <p:cNvSpPr/>
            <p:nvPr/>
          </p:nvSpPr>
          <p:spPr>
            <a:xfrm>
              <a:off x="1475656" y="4802320"/>
              <a:ext cx="3271265" cy="541892"/>
            </a:xfrm>
            <a:prstGeom prst="ellipse">
              <a:avLst/>
            </a:prstGeom>
            <a:noFill/>
            <a:ln>
              <a:solidFill>
                <a:srgbClr val="8CAF47"/>
              </a:solidFill>
              <a:prstDash val="dash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u="sng" dirty="0"/>
            </a:p>
          </p:txBody>
        </p:sp>
      </p:grpSp>
      <p:cxnSp>
        <p:nvCxnSpPr>
          <p:cNvPr id="17" name="16 Conector recto de flecha"/>
          <p:cNvCxnSpPr/>
          <p:nvPr/>
        </p:nvCxnSpPr>
        <p:spPr>
          <a:xfrm>
            <a:off x="2248815" y="4303824"/>
            <a:ext cx="60675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323622" y="4488490"/>
            <a:ext cx="0" cy="2787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2264079" y="4888396"/>
            <a:ext cx="60710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1767738" y="4488490"/>
            <a:ext cx="8248" cy="2787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855570" y="4118869"/>
            <a:ext cx="936104" cy="369332"/>
          </a:xfrm>
          <a:prstGeom prst="rect">
            <a:avLst/>
          </a:prstGeom>
          <a:gradFill>
            <a:gsLst>
              <a:gs pos="0">
                <a:srgbClr val="4F6228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UPS</a:t>
            </a:r>
            <a:endParaRPr lang="es-ES" sz="1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303156" y="4118869"/>
            <a:ext cx="945659" cy="369332"/>
          </a:xfrm>
          <a:prstGeom prst="rect">
            <a:avLst/>
          </a:prstGeom>
          <a:gradFill>
            <a:gsLst>
              <a:gs pos="0">
                <a:srgbClr val="4F6228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SAT</a:t>
            </a:r>
            <a:endParaRPr lang="es-ES" sz="1800" dirty="0"/>
          </a:p>
        </p:txBody>
      </p:sp>
      <p:cxnSp>
        <p:nvCxnSpPr>
          <p:cNvPr id="23" name="22 Conector recto de flecha"/>
          <p:cNvCxnSpPr>
            <a:stCxn id="22" idx="3"/>
            <a:endCxn id="21" idx="1"/>
          </p:cNvCxnSpPr>
          <p:nvPr/>
        </p:nvCxnSpPr>
        <p:spPr>
          <a:xfrm>
            <a:off x="2248815" y="4303535"/>
            <a:ext cx="606755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271396" y="4754530"/>
            <a:ext cx="992683" cy="369332"/>
          </a:xfrm>
          <a:prstGeom prst="rect">
            <a:avLst/>
          </a:prstGeom>
          <a:gradFill>
            <a:gsLst>
              <a:gs pos="0">
                <a:srgbClr val="4F6228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QoE</a:t>
            </a:r>
            <a:endParaRPr lang="es-ES" sz="18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871183" y="4724484"/>
            <a:ext cx="904878" cy="369332"/>
          </a:xfrm>
          <a:prstGeom prst="rect">
            <a:avLst/>
          </a:prstGeom>
          <a:gradFill>
            <a:gsLst>
              <a:gs pos="0">
                <a:srgbClr val="4F6228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/>
              <a:t>EXP</a:t>
            </a:r>
            <a:endParaRPr lang="es-ES" sz="18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964" y="4953868"/>
            <a:ext cx="1009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0232" y="5089872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6891" y="1524815"/>
            <a:ext cx="3177729" cy="15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6666" y="3025938"/>
            <a:ext cx="2397720" cy="285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5924711" y="3421697"/>
            <a:ext cx="712494" cy="20489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8" grpId="0" animBg="1"/>
      <p:bldP spid="28" grpId="1" animBg="1"/>
      <p:bldP spid="2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provider’s</a:t>
            </a:r>
            <a:r>
              <a:rPr lang="es-ES" dirty="0" smtClean="0"/>
              <a:t> </a:t>
            </a:r>
            <a:r>
              <a:rPr lang="es-ES" dirty="0" err="1" smtClean="0"/>
              <a:t>profitability</a:t>
            </a:r>
            <a:endParaRPr lang="es-ES" dirty="0" smtClean="0"/>
          </a:p>
          <a:p>
            <a:pPr lvl="1"/>
            <a:r>
              <a:rPr lang="es-ES" sz="2000" dirty="0" err="1" smtClean="0"/>
              <a:t>QoS</a:t>
            </a:r>
            <a:r>
              <a:rPr lang="es-ES" sz="2000" dirty="0" smtClean="0"/>
              <a:t> </a:t>
            </a:r>
            <a:r>
              <a:rPr lang="es-ES" sz="2000" dirty="0" err="1" smtClean="0"/>
              <a:t>Experienced</a:t>
            </a:r>
            <a:r>
              <a:rPr lang="es-ES" sz="2000" dirty="0" smtClean="0"/>
              <a:t> (</a:t>
            </a:r>
            <a:r>
              <a:rPr lang="es-ES" sz="2000" dirty="0" err="1" smtClean="0"/>
              <a:t>QoE</a:t>
            </a:r>
            <a:r>
              <a:rPr lang="es-ES" sz="2000" dirty="0" smtClean="0"/>
              <a:t>)</a:t>
            </a:r>
          </a:p>
          <a:p>
            <a:pPr lvl="1"/>
            <a:r>
              <a:rPr lang="es-ES" sz="2000" dirty="0" err="1" smtClean="0"/>
              <a:t>User’s</a:t>
            </a:r>
            <a:r>
              <a:rPr lang="es-ES" sz="2000" dirty="0" smtClean="0"/>
              <a:t> </a:t>
            </a:r>
            <a:r>
              <a:rPr lang="es-ES" sz="2000" dirty="0" err="1" smtClean="0"/>
              <a:t>Satisfaction</a:t>
            </a:r>
            <a:r>
              <a:rPr lang="es-ES" sz="2000" dirty="0" smtClean="0"/>
              <a:t> (SAT)</a:t>
            </a:r>
          </a:p>
          <a:p>
            <a:pPr lvl="1"/>
            <a:r>
              <a:rPr lang="es-ES" sz="2000" dirty="0" err="1" smtClean="0"/>
              <a:t>Churn</a:t>
            </a:r>
            <a:r>
              <a:rPr lang="es-ES" sz="2000" dirty="0" smtClean="0"/>
              <a:t> &amp; ARPU</a:t>
            </a:r>
          </a:p>
          <a:p>
            <a:pPr lvl="1"/>
            <a:r>
              <a:rPr lang="es-ES" sz="2000" dirty="0" err="1" smtClean="0"/>
              <a:t>User’s</a:t>
            </a:r>
            <a:r>
              <a:rPr lang="es-ES" sz="2000" dirty="0" smtClean="0"/>
              <a:t> </a:t>
            </a:r>
            <a:r>
              <a:rPr lang="es-ES" sz="2000" dirty="0" err="1" smtClean="0"/>
              <a:t>Expectation</a:t>
            </a:r>
            <a:r>
              <a:rPr lang="es-ES" sz="2000" dirty="0" smtClean="0"/>
              <a:t> (EXP)</a:t>
            </a:r>
          </a:p>
          <a:p>
            <a:pPr lvl="1"/>
            <a:endParaRPr lang="es-ES" dirty="0"/>
          </a:p>
        </p:txBody>
      </p:sp>
      <p:grpSp>
        <p:nvGrpSpPr>
          <p:cNvPr id="18" name="6 Grupo"/>
          <p:cNvGrpSpPr/>
          <p:nvPr/>
        </p:nvGrpSpPr>
        <p:grpSpPr>
          <a:xfrm>
            <a:off x="1148111" y="4174974"/>
            <a:ext cx="3271989" cy="3300695"/>
            <a:chOff x="1620895" y="260648"/>
            <a:chExt cx="3271989" cy="3300695"/>
          </a:xfrm>
        </p:grpSpPr>
        <p:grpSp>
          <p:nvGrpSpPr>
            <p:cNvPr id="19" name="83 Grupo"/>
            <p:cNvGrpSpPr/>
            <p:nvPr/>
          </p:nvGrpSpPr>
          <p:grpSpPr>
            <a:xfrm>
              <a:off x="1620895" y="260648"/>
              <a:ext cx="3271989" cy="3300695"/>
              <a:chOff x="719572" y="0"/>
              <a:chExt cx="3271989" cy="3300695"/>
            </a:xfrm>
            <a:effectLst/>
          </p:grpSpPr>
          <p:sp>
            <p:nvSpPr>
              <p:cNvPr id="21" name="20 Arco"/>
              <p:cNvSpPr/>
              <p:nvPr/>
            </p:nvSpPr>
            <p:spPr>
              <a:xfrm>
                <a:off x="933399" y="548680"/>
                <a:ext cx="2844334" cy="550155"/>
              </a:xfrm>
              <a:prstGeom prst="arc">
                <a:avLst>
                  <a:gd name="adj1" fmla="val 21709"/>
                  <a:gd name="adj2" fmla="val 10770345"/>
                </a:avLst>
              </a:prstGeom>
              <a:ln>
                <a:solidFill>
                  <a:srgbClr val="0070C0"/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  <p:sp>
            <p:nvSpPr>
              <p:cNvPr id="22" name="21 Arco"/>
              <p:cNvSpPr/>
              <p:nvPr/>
            </p:nvSpPr>
            <p:spPr>
              <a:xfrm>
                <a:off x="719572" y="0"/>
                <a:ext cx="3271989" cy="3300695"/>
              </a:xfrm>
              <a:prstGeom prst="arc">
                <a:avLst>
                  <a:gd name="adj1" fmla="val 12536305"/>
                  <a:gd name="adj2" fmla="val 19837039"/>
                </a:avLst>
              </a:prstGeom>
              <a:ln>
                <a:solidFill>
                  <a:srgbClr val="0070C0"/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</p:grpSp>
        <p:sp>
          <p:nvSpPr>
            <p:cNvPr id="20" name="19 Arco"/>
            <p:cNvSpPr/>
            <p:nvPr/>
          </p:nvSpPr>
          <p:spPr>
            <a:xfrm>
              <a:off x="1860679" y="809328"/>
              <a:ext cx="2813037" cy="550154"/>
            </a:xfrm>
            <a:prstGeom prst="arc">
              <a:avLst>
                <a:gd name="adj1" fmla="val 10812516"/>
                <a:gd name="adj2" fmla="val 33028"/>
              </a:avLst>
            </a:prstGeom>
            <a:ln>
              <a:solidFill>
                <a:srgbClr val="0070C0"/>
              </a:solidFill>
              <a:prstDash val="dashDot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4114801" y="4238652"/>
            <a:ext cx="18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70C0"/>
                </a:solidFill>
              </a:rPr>
              <a:t>QoBIZ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Business </a:t>
            </a:r>
            <a:r>
              <a:rPr lang="es-ES" dirty="0" err="1" smtClean="0"/>
              <a:t>QoS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515179" y="4755843"/>
            <a:ext cx="992683" cy="338554"/>
          </a:xfrm>
          <a:prstGeom prst="rect">
            <a:avLst/>
          </a:prstGeom>
          <a:solidFill>
            <a:srgbClr val="0070C0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CHURN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091104" y="4760086"/>
            <a:ext cx="936104" cy="338554"/>
          </a:xfrm>
          <a:prstGeom prst="rect">
            <a:avLst/>
          </a:prstGeom>
          <a:solidFill>
            <a:srgbClr val="0070C0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QoBiz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339797" y="4361334"/>
            <a:ext cx="945659" cy="338554"/>
          </a:xfrm>
          <a:prstGeom prst="rect">
            <a:avLst/>
          </a:prstGeom>
          <a:solidFill>
            <a:srgbClr val="0070C0"/>
          </a:solidFill>
          <a:scene3d>
            <a:camera prst="perspectiveRelaxedModerately"/>
            <a:lightRig rig="threePt" dir="t"/>
          </a:scene3d>
          <a:sp3d prstMaterial="powder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ARPU</a:t>
            </a:r>
            <a:endParaRPr lang="es-ES" sz="1600" dirty="0"/>
          </a:p>
        </p:txBody>
      </p:sp>
      <p:cxnSp>
        <p:nvCxnSpPr>
          <p:cNvPr id="8" name="7 Conector recto de flecha"/>
          <p:cNvCxnSpPr>
            <a:stCxn id="4" idx="0"/>
            <a:endCxn id="7" idx="1"/>
          </p:cNvCxnSpPr>
          <p:nvPr/>
        </p:nvCxnSpPr>
        <p:spPr>
          <a:xfrm flipV="1">
            <a:off x="2011521" y="4530611"/>
            <a:ext cx="328276" cy="2252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7" idx="3"/>
            <a:endCxn id="6" idx="0"/>
          </p:cNvCxnSpPr>
          <p:nvPr/>
        </p:nvCxnSpPr>
        <p:spPr>
          <a:xfrm>
            <a:off x="3285456" y="4530611"/>
            <a:ext cx="273700" cy="22947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6" idx="1"/>
          </p:cNvCxnSpPr>
          <p:nvPr/>
        </p:nvCxnSpPr>
        <p:spPr>
          <a:xfrm flipH="1">
            <a:off x="2507862" y="4929363"/>
            <a:ext cx="583242" cy="1916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787951" y="4775152"/>
            <a:ext cx="720080" cy="504056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  <a:ln w="9525">
            <a:solidFill>
              <a:srgbClr val="E0E4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mtClean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1471614" y="4948527"/>
            <a:ext cx="1000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5232" y="5089526"/>
            <a:ext cx="990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35 Grupo"/>
          <p:cNvGrpSpPr/>
          <p:nvPr/>
        </p:nvGrpSpPr>
        <p:grpSpPr>
          <a:xfrm>
            <a:off x="1462956" y="5080290"/>
            <a:ext cx="1000125" cy="762346"/>
            <a:chOff x="1513756" y="5114926"/>
            <a:chExt cx="1000125" cy="762346"/>
          </a:xfrm>
        </p:grpSpPr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1979614" y="5114926"/>
              <a:ext cx="71438" cy="431800"/>
            </a:xfrm>
            <a:custGeom>
              <a:avLst/>
              <a:gdLst/>
              <a:ahLst/>
              <a:cxnLst>
                <a:cxn ang="0">
                  <a:pos x="87" y="1363"/>
                </a:cxn>
                <a:cxn ang="0">
                  <a:pos x="87" y="48"/>
                </a:cxn>
                <a:cxn ang="0">
                  <a:pos x="135" y="48"/>
                </a:cxn>
                <a:cxn ang="0">
                  <a:pos x="135" y="1363"/>
                </a:cxn>
                <a:cxn ang="0">
                  <a:pos x="87" y="1363"/>
                </a:cxn>
                <a:cxn ang="0">
                  <a:pos x="7" y="180"/>
                </a:cxn>
                <a:cxn ang="0">
                  <a:pos x="111" y="0"/>
                </a:cxn>
                <a:cxn ang="0">
                  <a:pos x="216" y="180"/>
                </a:cxn>
                <a:cxn ang="0">
                  <a:pos x="208" y="213"/>
                </a:cxn>
                <a:cxn ang="0">
                  <a:pos x="175" y="204"/>
                </a:cxn>
                <a:cxn ang="0">
                  <a:pos x="91" y="60"/>
                </a:cxn>
                <a:cxn ang="0">
                  <a:pos x="132" y="60"/>
                </a:cxn>
                <a:cxn ang="0">
                  <a:pos x="48" y="204"/>
                </a:cxn>
                <a:cxn ang="0">
                  <a:pos x="15" y="213"/>
                </a:cxn>
                <a:cxn ang="0">
                  <a:pos x="7" y="180"/>
                </a:cxn>
              </a:cxnLst>
              <a:rect l="0" t="0" r="r" b="b"/>
              <a:pathLst>
                <a:path w="223" h="1363">
                  <a:moveTo>
                    <a:pt x="87" y="1363"/>
                  </a:moveTo>
                  <a:lnTo>
                    <a:pt x="87" y="48"/>
                  </a:lnTo>
                  <a:lnTo>
                    <a:pt x="135" y="48"/>
                  </a:lnTo>
                  <a:lnTo>
                    <a:pt x="135" y="1363"/>
                  </a:lnTo>
                  <a:lnTo>
                    <a:pt x="87" y="1363"/>
                  </a:lnTo>
                  <a:close/>
                  <a:moveTo>
                    <a:pt x="7" y="180"/>
                  </a:moveTo>
                  <a:lnTo>
                    <a:pt x="111" y="0"/>
                  </a:lnTo>
                  <a:lnTo>
                    <a:pt x="216" y="180"/>
                  </a:lnTo>
                  <a:cubicBezTo>
                    <a:pt x="223" y="191"/>
                    <a:pt x="219" y="206"/>
                    <a:pt x="208" y="213"/>
                  </a:cubicBezTo>
                  <a:cubicBezTo>
                    <a:pt x="196" y="219"/>
                    <a:pt x="181" y="216"/>
                    <a:pt x="175" y="204"/>
                  </a:cubicBezTo>
                  <a:lnTo>
                    <a:pt x="91" y="60"/>
                  </a:lnTo>
                  <a:lnTo>
                    <a:pt x="132" y="60"/>
                  </a:lnTo>
                  <a:lnTo>
                    <a:pt x="48" y="204"/>
                  </a:lnTo>
                  <a:cubicBezTo>
                    <a:pt x="42" y="216"/>
                    <a:pt x="27" y="219"/>
                    <a:pt x="15" y="213"/>
                  </a:cubicBezTo>
                  <a:cubicBezTo>
                    <a:pt x="4" y="206"/>
                    <a:pt x="0" y="191"/>
                    <a:pt x="7" y="18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3756" y="5458172"/>
              <a:ext cx="10001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164" y="4370392"/>
            <a:ext cx="2448272" cy="15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http://www.visionael.com/images/img_eto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8720" y="1888820"/>
            <a:ext cx="2592288" cy="2537713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5767999" y="1472583"/>
            <a:ext cx="337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</a:rPr>
              <a:t>M</a:t>
            </a:r>
            <a:r>
              <a:rPr lang="es-ES" sz="3200" b="1" dirty="0" smtClean="0">
                <a:solidFill>
                  <a:srgbClr val="FF0000"/>
                </a:solidFill>
                <a:latin typeface="+mn-lt"/>
              </a:rPr>
              <a:t>.3050 &amp; E.419</a:t>
            </a:r>
            <a:endParaRPr lang="es-E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6" grpId="0" animBg="1"/>
      <p:bldP spid="7" grpId="0" animBg="1"/>
      <p:bldP spid="11" grpId="0" animBg="1"/>
      <p:bldP spid="11" grpId="1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QoS</a:t>
            </a:r>
            <a:r>
              <a:rPr lang="en-US" dirty="0" smtClean="0"/>
              <a:t> Multilayer Dynamic Behavior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478B-939A-49B5-BB68-FA3426A52EC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" name="43 Grupo"/>
          <p:cNvGrpSpPr/>
          <p:nvPr/>
        </p:nvGrpSpPr>
        <p:grpSpPr>
          <a:xfrm>
            <a:off x="5292080" y="1484784"/>
            <a:ext cx="2552306" cy="2599112"/>
            <a:chOff x="1179944" y="1360205"/>
            <a:chExt cx="3292879" cy="3353266"/>
          </a:xfrm>
          <a:solidFill>
            <a:srgbClr val="FFFFFF"/>
          </a:solidFill>
        </p:grpSpPr>
        <p:grpSp>
          <p:nvGrpSpPr>
            <p:cNvPr id="6" name="44 Grupo"/>
            <p:cNvGrpSpPr/>
            <p:nvPr/>
          </p:nvGrpSpPr>
          <p:grpSpPr>
            <a:xfrm>
              <a:off x="1187624" y="1374214"/>
              <a:ext cx="3271989" cy="3300695"/>
              <a:chOff x="719572" y="0"/>
              <a:chExt cx="3271989" cy="3300695"/>
            </a:xfrm>
            <a:grpFill/>
            <a:effectLst/>
          </p:grpSpPr>
          <p:sp>
            <p:nvSpPr>
              <p:cNvPr id="26" name="63 Arco"/>
              <p:cNvSpPr/>
              <p:nvPr/>
            </p:nvSpPr>
            <p:spPr>
              <a:xfrm>
                <a:off x="933399" y="548680"/>
                <a:ext cx="2844334" cy="550155"/>
              </a:xfrm>
              <a:prstGeom prst="arc">
                <a:avLst>
                  <a:gd name="adj1" fmla="val 21709"/>
                  <a:gd name="adj2" fmla="val 10770345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64 Arco"/>
              <p:cNvSpPr/>
              <p:nvPr/>
            </p:nvSpPr>
            <p:spPr>
              <a:xfrm>
                <a:off x="719572" y="0"/>
                <a:ext cx="3271989" cy="3300695"/>
              </a:xfrm>
              <a:prstGeom prst="arc">
                <a:avLst>
                  <a:gd name="adj1" fmla="val 12536305"/>
                  <a:gd name="adj2" fmla="val 19837039"/>
                </a:avLst>
              </a:prstGeom>
              <a:solidFill>
                <a:srgbClr val="FFFFFF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7" name="45 Grupo"/>
            <p:cNvGrpSpPr/>
            <p:nvPr/>
          </p:nvGrpSpPr>
          <p:grpSpPr>
            <a:xfrm>
              <a:off x="1179944" y="1412776"/>
              <a:ext cx="3271989" cy="3300695"/>
              <a:chOff x="4880065" y="3395635"/>
              <a:chExt cx="3271989" cy="3300695"/>
            </a:xfrm>
            <a:grpFill/>
            <a:effectLst/>
          </p:grpSpPr>
          <p:sp>
            <p:nvSpPr>
              <p:cNvPr id="24" name="61 Arco"/>
              <p:cNvSpPr/>
              <p:nvPr/>
            </p:nvSpPr>
            <p:spPr>
              <a:xfrm>
                <a:off x="5086659" y="5522663"/>
                <a:ext cx="2858802" cy="550155"/>
              </a:xfrm>
              <a:prstGeom prst="arc">
                <a:avLst>
                  <a:gd name="adj1" fmla="val 21494801"/>
                  <a:gd name="adj2" fmla="val 10867080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62 Arco"/>
              <p:cNvSpPr/>
              <p:nvPr/>
            </p:nvSpPr>
            <p:spPr>
              <a:xfrm rot="10800000">
                <a:off x="4880065" y="3395635"/>
                <a:ext cx="3271989" cy="3300695"/>
              </a:xfrm>
              <a:prstGeom prst="arc">
                <a:avLst>
                  <a:gd name="adj1" fmla="val 12485026"/>
                  <a:gd name="adj2" fmla="val 19892911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" name="46 Grupo"/>
            <p:cNvGrpSpPr/>
            <p:nvPr/>
          </p:nvGrpSpPr>
          <p:grpSpPr>
            <a:xfrm>
              <a:off x="1187985" y="1364082"/>
              <a:ext cx="3284838" cy="3300696"/>
              <a:chOff x="688613" y="3381278"/>
              <a:chExt cx="3284838" cy="3300696"/>
            </a:xfrm>
            <a:grpFill/>
            <a:effectLst/>
          </p:grpSpPr>
          <p:sp>
            <p:nvSpPr>
              <p:cNvPr id="18" name="55 Arco"/>
              <p:cNvSpPr/>
              <p:nvPr/>
            </p:nvSpPr>
            <p:spPr>
              <a:xfrm rot="10800000">
                <a:off x="688613" y="3381279"/>
                <a:ext cx="3271989" cy="3300695"/>
              </a:xfrm>
              <a:prstGeom prst="arc">
                <a:avLst>
                  <a:gd name="adj1" fmla="val 19719881"/>
                  <a:gd name="adj2" fmla="val 55503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56 Arco"/>
              <p:cNvSpPr/>
              <p:nvPr/>
            </p:nvSpPr>
            <p:spPr>
              <a:xfrm rot="10800000">
                <a:off x="689337" y="3381278"/>
                <a:ext cx="3271988" cy="3300695"/>
              </a:xfrm>
              <a:prstGeom prst="arc">
                <a:avLst>
                  <a:gd name="adj1" fmla="val 10833384"/>
                  <a:gd name="adj2" fmla="val 12742546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9" name="57 Grupo"/>
              <p:cNvGrpSpPr/>
              <p:nvPr/>
            </p:nvGrpSpPr>
            <p:grpSpPr>
              <a:xfrm>
                <a:off x="702186" y="4769502"/>
                <a:ext cx="3271265" cy="1354915"/>
                <a:chOff x="702186" y="4769502"/>
                <a:chExt cx="3271265" cy="1354915"/>
              </a:xfrm>
              <a:grpFill/>
            </p:grpSpPr>
            <p:sp>
              <p:nvSpPr>
                <p:cNvPr id="21" name="58 Elipse"/>
                <p:cNvSpPr/>
                <p:nvPr/>
              </p:nvSpPr>
              <p:spPr>
                <a:xfrm>
                  <a:off x="934823" y="5574262"/>
                  <a:ext cx="2781739" cy="550155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  <a:prstDash val="dash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" name="59 Arco"/>
                <p:cNvSpPr/>
                <p:nvPr/>
              </p:nvSpPr>
              <p:spPr>
                <a:xfrm>
                  <a:off x="702186" y="4769502"/>
                  <a:ext cx="3271265" cy="524244"/>
                </a:xfrm>
                <a:prstGeom prst="arc">
                  <a:avLst>
                    <a:gd name="adj1" fmla="val 21447135"/>
                    <a:gd name="adj2" fmla="val 10957320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3" name="60 Arco"/>
                <p:cNvSpPr/>
                <p:nvPr/>
              </p:nvSpPr>
              <p:spPr>
                <a:xfrm>
                  <a:off x="903526" y="5511460"/>
                  <a:ext cx="2844334" cy="612957"/>
                </a:xfrm>
                <a:prstGeom prst="arc">
                  <a:avLst>
                    <a:gd name="adj1" fmla="val 64171"/>
                    <a:gd name="adj2" fmla="val 10770345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10" name="47 Grupo"/>
            <p:cNvGrpSpPr/>
            <p:nvPr/>
          </p:nvGrpSpPr>
          <p:grpSpPr>
            <a:xfrm>
              <a:off x="1184387" y="1360205"/>
              <a:ext cx="3286071" cy="3308450"/>
              <a:chOff x="4799409" y="5240"/>
              <a:chExt cx="3286071" cy="3308450"/>
            </a:xfrm>
            <a:grpFill/>
            <a:effectLst/>
          </p:grpSpPr>
          <p:sp>
            <p:nvSpPr>
              <p:cNvPr id="11" name="48 Arco"/>
              <p:cNvSpPr/>
              <p:nvPr/>
            </p:nvSpPr>
            <p:spPr>
              <a:xfrm>
                <a:off x="4799409" y="5240"/>
                <a:ext cx="3271989" cy="3300695"/>
              </a:xfrm>
              <a:prstGeom prst="arc">
                <a:avLst>
                  <a:gd name="adj1" fmla="val 10833384"/>
                  <a:gd name="adj2" fmla="val 12573602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u="sng" dirty="0"/>
              </a:p>
            </p:txBody>
          </p:sp>
          <p:sp>
            <p:nvSpPr>
              <p:cNvPr id="12" name="49 Elipse"/>
              <p:cNvSpPr/>
              <p:nvPr/>
            </p:nvSpPr>
            <p:spPr>
              <a:xfrm>
                <a:off x="4799409" y="1369219"/>
                <a:ext cx="3271265" cy="54189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95000"/>
                  </a:schemeClr>
                </a:solidFill>
                <a:prstDash val="dashDot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u="sng" dirty="0"/>
              </a:p>
            </p:txBody>
          </p:sp>
          <p:grpSp>
            <p:nvGrpSpPr>
              <p:cNvPr id="13" name="50 Grupo"/>
              <p:cNvGrpSpPr/>
              <p:nvPr/>
            </p:nvGrpSpPr>
            <p:grpSpPr>
              <a:xfrm>
                <a:off x="4799409" y="12995"/>
                <a:ext cx="3286071" cy="3300695"/>
                <a:chOff x="4799409" y="12995"/>
                <a:chExt cx="3286071" cy="3300695"/>
              </a:xfrm>
              <a:grpFill/>
            </p:grpSpPr>
            <p:grpSp>
              <p:nvGrpSpPr>
                <p:cNvPr id="14" name="51 Grupo"/>
                <p:cNvGrpSpPr/>
                <p:nvPr/>
              </p:nvGrpSpPr>
              <p:grpSpPr>
                <a:xfrm>
                  <a:off x="4799409" y="12995"/>
                  <a:ext cx="3271989" cy="3300695"/>
                  <a:chOff x="4799409" y="12995"/>
                  <a:chExt cx="3271989" cy="3300695"/>
                </a:xfrm>
                <a:grpFill/>
              </p:grpSpPr>
              <p:sp>
                <p:nvSpPr>
                  <p:cNvPr id="16" name="53 Arco"/>
                  <p:cNvSpPr/>
                  <p:nvPr/>
                </p:nvSpPr>
                <p:spPr>
                  <a:xfrm>
                    <a:off x="4799409" y="12995"/>
                    <a:ext cx="3271989" cy="3300695"/>
                  </a:xfrm>
                  <a:prstGeom prst="arc">
                    <a:avLst>
                      <a:gd name="adj1" fmla="val 19865090"/>
                      <a:gd name="adj2" fmla="val 55503"/>
                    </a:avLst>
                  </a:prstGeom>
                  <a:noFill/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u="sng" dirty="0"/>
                  </a:p>
                </p:txBody>
              </p:sp>
              <p:sp>
                <p:nvSpPr>
                  <p:cNvPr id="17" name="54 Arco"/>
                  <p:cNvSpPr/>
                  <p:nvPr/>
                </p:nvSpPr>
                <p:spPr>
                  <a:xfrm>
                    <a:off x="5006002" y="589389"/>
                    <a:ext cx="2858802" cy="550155"/>
                  </a:xfrm>
                  <a:prstGeom prst="arc">
                    <a:avLst>
                      <a:gd name="adj1" fmla="val 21490065"/>
                      <a:gd name="adj2" fmla="val 10921005"/>
                    </a:avLst>
                  </a:prstGeom>
                  <a:grpFill/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u="sng" dirty="0"/>
                  </a:p>
                </p:txBody>
              </p:sp>
            </p:grpSp>
            <p:sp>
              <p:nvSpPr>
                <p:cNvPr id="15" name="52 Arco"/>
                <p:cNvSpPr/>
                <p:nvPr/>
              </p:nvSpPr>
              <p:spPr>
                <a:xfrm>
                  <a:off x="4814215" y="1386866"/>
                  <a:ext cx="3271265" cy="524245"/>
                </a:xfrm>
                <a:prstGeom prst="arc">
                  <a:avLst>
                    <a:gd name="adj1" fmla="val 95707"/>
                    <a:gd name="adj2" fmla="val 10807908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u="sng" dirty="0"/>
                </a:p>
              </p:txBody>
            </p:sp>
          </p:grpSp>
        </p:grpSp>
      </p:grpSp>
      <p:grpSp>
        <p:nvGrpSpPr>
          <p:cNvPr id="20" name="43 Grupo"/>
          <p:cNvGrpSpPr/>
          <p:nvPr/>
        </p:nvGrpSpPr>
        <p:grpSpPr>
          <a:xfrm>
            <a:off x="3275856" y="1556792"/>
            <a:ext cx="3180474" cy="3238800"/>
            <a:chOff x="1179944" y="1360205"/>
            <a:chExt cx="3292879" cy="3353266"/>
          </a:xfrm>
          <a:solidFill>
            <a:srgbClr val="FFFFFF"/>
          </a:solidFill>
        </p:grpSpPr>
        <p:grpSp>
          <p:nvGrpSpPr>
            <p:cNvPr id="28" name="44 Grupo"/>
            <p:cNvGrpSpPr/>
            <p:nvPr/>
          </p:nvGrpSpPr>
          <p:grpSpPr>
            <a:xfrm>
              <a:off x="1187624" y="1374214"/>
              <a:ext cx="3271989" cy="3300695"/>
              <a:chOff x="719572" y="0"/>
              <a:chExt cx="3271989" cy="3300695"/>
            </a:xfrm>
            <a:grpFill/>
            <a:effectLst/>
          </p:grpSpPr>
          <p:sp>
            <p:nvSpPr>
              <p:cNvPr id="48" name="63 Arco"/>
              <p:cNvSpPr/>
              <p:nvPr/>
            </p:nvSpPr>
            <p:spPr>
              <a:xfrm>
                <a:off x="933399" y="548680"/>
                <a:ext cx="2844334" cy="550155"/>
              </a:xfrm>
              <a:prstGeom prst="arc">
                <a:avLst>
                  <a:gd name="adj1" fmla="val 21709"/>
                  <a:gd name="adj2" fmla="val 10770345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64 Arco"/>
              <p:cNvSpPr/>
              <p:nvPr/>
            </p:nvSpPr>
            <p:spPr>
              <a:xfrm>
                <a:off x="719572" y="0"/>
                <a:ext cx="3271989" cy="3300695"/>
              </a:xfrm>
              <a:prstGeom prst="arc">
                <a:avLst>
                  <a:gd name="adj1" fmla="val 12536305"/>
                  <a:gd name="adj2" fmla="val 19837039"/>
                </a:avLst>
              </a:prstGeom>
              <a:solidFill>
                <a:srgbClr val="FFFFFF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9" name="45 Grupo"/>
            <p:cNvGrpSpPr/>
            <p:nvPr/>
          </p:nvGrpSpPr>
          <p:grpSpPr>
            <a:xfrm>
              <a:off x="1179944" y="1412776"/>
              <a:ext cx="3271989" cy="3300695"/>
              <a:chOff x="4880065" y="3395635"/>
              <a:chExt cx="3271989" cy="3300695"/>
            </a:xfrm>
            <a:grpFill/>
            <a:effectLst/>
          </p:grpSpPr>
          <p:sp>
            <p:nvSpPr>
              <p:cNvPr id="46" name="61 Arco"/>
              <p:cNvSpPr/>
              <p:nvPr/>
            </p:nvSpPr>
            <p:spPr>
              <a:xfrm>
                <a:off x="5086659" y="5522663"/>
                <a:ext cx="2858802" cy="550155"/>
              </a:xfrm>
              <a:prstGeom prst="arc">
                <a:avLst>
                  <a:gd name="adj1" fmla="val 21494801"/>
                  <a:gd name="adj2" fmla="val 10867080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62 Arco"/>
              <p:cNvSpPr/>
              <p:nvPr/>
            </p:nvSpPr>
            <p:spPr>
              <a:xfrm rot="10800000">
                <a:off x="4880065" y="3395635"/>
                <a:ext cx="3271989" cy="3300695"/>
              </a:xfrm>
              <a:prstGeom prst="arc">
                <a:avLst>
                  <a:gd name="adj1" fmla="val 12485026"/>
                  <a:gd name="adj2" fmla="val 19892911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0" name="46 Grupo"/>
            <p:cNvGrpSpPr/>
            <p:nvPr/>
          </p:nvGrpSpPr>
          <p:grpSpPr>
            <a:xfrm>
              <a:off x="1187985" y="1364082"/>
              <a:ext cx="3284838" cy="3300696"/>
              <a:chOff x="688613" y="3381278"/>
              <a:chExt cx="3284838" cy="3300696"/>
            </a:xfrm>
            <a:grpFill/>
            <a:effectLst/>
          </p:grpSpPr>
          <p:sp>
            <p:nvSpPr>
              <p:cNvPr id="40" name="55 Arco"/>
              <p:cNvSpPr/>
              <p:nvPr/>
            </p:nvSpPr>
            <p:spPr>
              <a:xfrm rot="10800000">
                <a:off x="688613" y="3381279"/>
                <a:ext cx="3271989" cy="3300695"/>
              </a:xfrm>
              <a:prstGeom prst="arc">
                <a:avLst>
                  <a:gd name="adj1" fmla="val 19719881"/>
                  <a:gd name="adj2" fmla="val 55503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56 Arco"/>
              <p:cNvSpPr/>
              <p:nvPr/>
            </p:nvSpPr>
            <p:spPr>
              <a:xfrm rot="10800000">
                <a:off x="689337" y="3381278"/>
                <a:ext cx="3271988" cy="3300695"/>
              </a:xfrm>
              <a:prstGeom prst="arc">
                <a:avLst>
                  <a:gd name="adj1" fmla="val 10833384"/>
                  <a:gd name="adj2" fmla="val 12742546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1" name="57 Grupo"/>
              <p:cNvGrpSpPr/>
              <p:nvPr/>
            </p:nvGrpSpPr>
            <p:grpSpPr>
              <a:xfrm>
                <a:off x="702186" y="4769502"/>
                <a:ext cx="3271265" cy="1354915"/>
                <a:chOff x="702186" y="4769502"/>
                <a:chExt cx="3271265" cy="1354915"/>
              </a:xfrm>
              <a:grpFill/>
            </p:grpSpPr>
            <p:sp>
              <p:nvSpPr>
                <p:cNvPr id="43" name="58 Elipse"/>
                <p:cNvSpPr/>
                <p:nvPr/>
              </p:nvSpPr>
              <p:spPr>
                <a:xfrm>
                  <a:off x="934823" y="5574262"/>
                  <a:ext cx="2781739" cy="550155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  <a:prstDash val="dash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4" name="59 Arco"/>
                <p:cNvSpPr/>
                <p:nvPr/>
              </p:nvSpPr>
              <p:spPr>
                <a:xfrm>
                  <a:off x="702186" y="4769502"/>
                  <a:ext cx="3271265" cy="524244"/>
                </a:xfrm>
                <a:prstGeom prst="arc">
                  <a:avLst>
                    <a:gd name="adj1" fmla="val 21447135"/>
                    <a:gd name="adj2" fmla="val 10957320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60 Arco"/>
                <p:cNvSpPr/>
                <p:nvPr/>
              </p:nvSpPr>
              <p:spPr>
                <a:xfrm>
                  <a:off x="903526" y="5511460"/>
                  <a:ext cx="2844334" cy="612957"/>
                </a:xfrm>
                <a:prstGeom prst="arc">
                  <a:avLst>
                    <a:gd name="adj1" fmla="val 64171"/>
                    <a:gd name="adj2" fmla="val 10770345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32" name="47 Grupo"/>
            <p:cNvGrpSpPr/>
            <p:nvPr/>
          </p:nvGrpSpPr>
          <p:grpSpPr>
            <a:xfrm>
              <a:off x="1184387" y="1360205"/>
              <a:ext cx="3286071" cy="3308450"/>
              <a:chOff x="4799409" y="5240"/>
              <a:chExt cx="3286071" cy="3308450"/>
            </a:xfrm>
            <a:grpFill/>
            <a:effectLst/>
          </p:grpSpPr>
          <p:sp>
            <p:nvSpPr>
              <p:cNvPr id="33" name="48 Arco"/>
              <p:cNvSpPr/>
              <p:nvPr/>
            </p:nvSpPr>
            <p:spPr>
              <a:xfrm>
                <a:off x="4799409" y="5240"/>
                <a:ext cx="3271989" cy="3300695"/>
              </a:xfrm>
              <a:prstGeom prst="arc">
                <a:avLst>
                  <a:gd name="adj1" fmla="val 10833384"/>
                  <a:gd name="adj2" fmla="val 12573602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u="sng" dirty="0"/>
              </a:p>
            </p:txBody>
          </p:sp>
          <p:grpSp>
            <p:nvGrpSpPr>
              <p:cNvPr id="34" name="50 Grupo"/>
              <p:cNvGrpSpPr/>
              <p:nvPr/>
            </p:nvGrpSpPr>
            <p:grpSpPr>
              <a:xfrm>
                <a:off x="4799409" y="12995"/>
                <a:ext cx="3286071" cy="3300695"/>
                <a:chOff x="4799409" y="12995"/>
                <a:chExt cx="3286071" cy="3300695"/>
              </a:xfrm>
              <a:grpFill/>
            </p:grpSpPr>
            <p:grpSp>
              <p:nvGrpSpPr>
                <p:cNvPr id="36" name="51 Grupo"/>
                <p:cNvGrpSpPr/>
                <p:nvPr/>
              </p:nvGrpSpPr>
              <p:grpSpPr>
                <a:xfrm>
                  <a:off x="4799409" y="12995"/>
                  <a:ext cx="3271989" cy="3300695"/>
                  <a:chOff x="4799409" y="12995"/>
                  <a:chExt cx="3271989" cy="3300695"/>
                </a:xfrm>
                <a:grpFill/>
              </p:grpSpPr>
              <p:sp>
                <p:nvSpPr>
                  <p:cNvPr id="38" name="53 Arco"/>
                  <p:cNvSpPr/>
                  <p:nvPr/>
                </p:nvSpPr>
                <p:spPr>
                  <a:xfrm>
                    <a:off x="4799409" y="12995"/>
                    <a:ext cx="3271989" cy="3300695"/>
                  </a:xfrm>
                  <a:prstGeom prst="arc">
                    <a:avLst>
                      <a:gd name="adj1" fmla="val 19865090"/>
                      <a:gd name="adj2" fmla="val 55503"/>
                    </a:avLst>
                  </a:prstGeom>
                  <a:solidFill>
                    <a:srgbClr val="FFFFFF"/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u="sng" dirty="0"/>
                  </a:p>
                </p:txBody>
              </p:sp>
              <p:sp>
                <p:nvSpPr>
                  <p:cNvPr id="39" name="54 Arco"/>
                  <p:cNvSpPr/>
                  <p:nvPr/>
                </p:nvSpPr>
                <p:spPr>
                  <a:xfrm>
                    <a:off x="5006002" y="589389"/>
                    <a:ext cx="2858802" cy="550155"/>
                  </a:xfrm>
                  <a:prstGeom prst="arc">
                    <a:avLst>
                      <a:gd name="adj1" fmla="val 21490065"/>
                      <a:gd name="adj2" fmla="val 10921005"/>
                    </a:avLst>
                  </a:prstGeom>
                  <a:grpFill/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u="sng" dirty="0"/>
                  </a:p>
                </p:txBody>
              </p:sp>
            </p:grpSp>
            <p:sp>
              <p:nvSpPr>
                <p:cNvPr id="37" name="52 Arco"/>
                <p:cNvSpPr/>
                <p:nvPr/>
              </p:nvSpPr>
              <p:spPr>
                <a:xfrm>
                  <a:off x="4814215" y="1386866"/>
                  <a:ext cx="3271265" cy="524245"/>
                </a:xfrm>
                <a:prstGeom prst="arc">
                  <a:avLst>
                    <a:gd name="adj1" fmla="val 95707"/>
                    <a:gd name="adj2" fmla="val 10807908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u="sng" dirty="0"/>
                </a:p>
              </p:txBody>
            </p:sp>
          </p:grpSp>
          <p:sp>
            <p:nvSpPr>
              <p:cNvPr id="35" name="49 Elipse"/>
              <p:cNvSpPr/>
              <p:nvPr/>
            </p:nvSpPr>
            <p:spPr>
              <a:xfrm>
                <a:off x="4799409" y="1369219"/>
                <a:ext cx="3271265" cy="54189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95000"/>
                  </a:schemeClr>
                </a:solidFill>
                <a:prstDash val="dashDot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u="sng" dirty="0"/>
              </a:p>
            </p:txBody>
          </p:sp>
        </p:grpSp>
      </p:grpSp>
      <p:grpSp>
        <p:nvGrpSpPr>
          <p:cNvPr id="42" name="43 Grupo"/>
          <p:cNvGrpSpPr/>
          <p:nvPr/>
        </p:nvGrpSpPr>
        <p:grpSpPr>
          <a:xfrm>
            <a:off x="467544" y="1696845"/>
            <a:ext cx="3600400" cy="3666427"/>
            <a:chOff x="1179944" y="1360205"/>
            <a:chExt cx="3292879" cy="3353266"/>
          </a:xfrm>
          <a:solidFill>
            <a:srgbClr val="FFFFFF"/>
          </a:solidFill>
        </p:grpSpPr>
        <p:grpSp>
          <p:nvGrpSpPr>
            <p:cNvPr id="50" name="44 Grupo"/>
            <p:cNvGrpSpPr/>
            <p:nvPr/>
          </p:nvGrpSpPr>
          <p:grpSpPr>
            <a:xfrm>
              <a:off x="1187624" y="1374214"/>
              <a:ext cx="3271989" cy="3300695"/>
              <a:chOff x="719572" y="0"/>
              <a:chExt cx="3271989" cy="3300695"/>
            </a:xfrm>
            <a:grpFill/>
            <a:effectLst/>
          </p:grpSpPr>
          <p:sp>
            <p:nvSpPr>
              <p:cNvPr id="70" name="63 Arco"/>
              <p:cNvSpPr/>
              <p:nvPr/>
            </p:nvSpPr>
            <p:spPr>
              <a:xfrm>
                <a:off x="933399" y="548680"/>
                <a:ext cx="2844334" cy="550155"/>
              </a:xfrm>
              <a:prstGeom prst="arc">
                <a:avLst>
                  <a:gd name="adj1" fmla="val 21709"/>
                  <a:gd name="adj2" fmla="val 10770345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64 Arco"/>
              <p:cNvSpPr/>
              <p:nvPr/>
            </p:nvSpPr>
            <p:spPr>
              <a:xfrm>
                <a:off x="719572" y="0"/>
                <a:ext cx="3271989" cy="3300695"/>
              </a:xfrm>
              <a:prstGeom prst="arc">
                <a:avLst>
                  <a:gd name="adj1" fmla="val 12536305"/>
                  <a:gd name="adj2" fmla="val 19837039"/>
                </a:avLst>
              </a:prstGeom>
              <a:solidFill>
                <a:srgbClr val="FFFFFF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1" name="45 Grupo"/>
            <p:cNvGrpSpPr/>
            <p:nvPr/>
          </p:nvGrpSpPr>
          <p:grpSpPr>
            <a:xfrm>
              <a:off x="1179944" y="1412776"/>
              <a:ext cx="3271989" cy="3300695"/>
              <a:chOff x="4880065" y="3395635"/>
              <a:chExt cx="3271989" cy="3300695"/>
            </a:xfrm>
            <a:grpFill/>
            <a:effectLst/>
          </p:grpSpPr>
          <p:sp>
            <p:nvSpPr>
              <p:cNvPr id="68" name="61 Arco"/>
              <p:cNvSpPr/>
              <p:nvPr/>
            </p:nvSpPr>
            <p:spPr>
              <a:xfrm>
                <a:off x="5086659" y="5522663"/>
                <a:ext cx="2858802" cy="550155"/>
              </a:xfrm>
              <a:prstGeom prst="arc">
                <a:avLst>
                  <a:gd name="adj1" fmla="val 21494801"/>
                  <a:gd name="adj2" fmla="val 10867080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2 Arco"/>
              <p:cNvSpPr/>
              <p:nvPr/>
            </p:nvSpPr>
            <p:spPr>
              <a:xfrm rot="10800000">
                <a:off x="4880065" y="3395635"/>
                <a:ext cx="3271989" cy="3300695"/>
              </a:xfrm>
              <a:prstGeom prst="arc">
                <a:avLst>
                  <a:gd name="adj1" fmla="val 12485026"/>
                  <a:gd name="adj2" fmla="val 19892911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2" name="46 Grupo"/>
            <p:cNvGrpSpPr/>
            <p:nvPr/>
          </p:nvGrpSpPr>
          <p:grpSpPr>
            <a:xfrm>
              <a:off x="1187985" y="1364082"/>
              <a:ext cx="3284838" cy="3300696"/>
              <a:chOff x="688613" y="3381278"/>
              <a:chExt cx="3284838" cy="3300696"/>
            </a:xfrm>
            <a:grpFill/>
            <a:effectLst/>
          </p:grpSpPr>
          <p:sp>
            <p:nvSpPr>
              <p:cNvPr id="62" name="55 Arco"/>
              <p:cNvSpPr/>
              <p:nvPr/>
            </p:nvSpPr>
            <p:spPr>
              <a:xfrm rot="10800000">
                <a:off x="688613" y="3381279"/>
                <a:ext cx="3271989" cy="3300695"/>
              </a:xfrm>
              <a:prstGeom prst="arc">
                <a:avLst>
                  <a:gd name="adj1" fmla="val 19719881"/>
                  <a:gd name="adj2" fmla="val 55503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56 Arco"/>
              <p:cNvSpPr/>
              <p:nvPr/>
            </p:nvSpPr>
            <p:spPr>
              <a:xfrm rot="10800000">
                <a:off x="689337" y="3381278"/>
                <a:ext cx="3271988" cy="3300695"/>
              </a:xfrm>
              <a:prstGeom prst="arc">
                <a:avLst>
                  <a:gd name="adj1" fmla="val 10833384"/>
                  <a:gd name="adj2" fmla="val 12742546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53" name="57 Grupo"/>
              <p:cNvGrpSpPr/>
              <p:nvPr/>
            </p:nvGrpSpPr>
            <p:grpSpPr>
              <a:xfrm>
                <a:off x="702186" y="4769502"/>
                <a:ext cx="3271265" cy="1354915"/>
                <a:chOff x="702186" y="4769502"/>
                <a:chExt cx="3271265" cy="1354915"/>
              </a:xfrm>
              <a:grpFill/>
            </p:grpSpPr>
            <p:sp>
              <p:nvSpPr>
                <p:cNvPr id="65" name="58 Elipse"/>
                <p:cNvSpPr/>
                <p:nvPr/>
              </p:nvSpPr>
              <p:spPr>
                <a:xfrm>
                  <a:off x="934823" y="5574262"/>
                  <a:ext cx="2781739" cy="550155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  <a:prstDash val="dash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6" name="59 Arco"/>
                <p:cNvSpPr/>
                <p:nvPr/>
              </p:nvSpPr>
              <p:spPr>
                <a:xfrm>
                  <a:off x="702186" y="4769502"/>
                  <a:ext cx="3271265" cy="524244"/>
                </a:xfrm>
                <a:prstGeom prst="arc">
                  <a:avLst>
                    <a:gd name="adj1" fmla="val 21447135"/>
                    <a:gd name="adj2" fmla="val 10957320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7" name="60 Arco"/>
                <p:cNvSpPr/>
                <p:nvPr/>
              </p:nvSpPr>
              <p:spPr>
                <a:xfrm>
                  <a:off x="903526" y="5511460"/>
                  <a:ext cx="2844334" cy="612957"/>
                </a:xfrm>
                <a:prstGeom prst="arc">
                  <a:avLst>
                    <a:gd name="adj1" fmla="val 64171"/>
                    <a:gd name="adj2" fmla="val 10770345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4" name="47 Grupo"/>
            <p:cNvGrpSpPr/>
            <p:nvPr/>
          </p:nvGrpSpPr>
          <p:grpSpPr>
            <a:xfrm>
              <a:off x="1184387" y="1360205"/>
              <a:ext cx="3286071" cy="3308450"/>
              <a:chOff x="4799409" y="5240"/>
              <a:chExt cx="3286071" cy="3308450"/>
            </a:xfrm>
            <a:grpFill/>
            <a:effectLst/>
          </p:grpSpPr>
          <p:sp>
            <p:nvSpPr>
              <p:cNvPr id="55" name="48 Arco"/>
              <p:cNvSpPr/>
              <p:nvPr/>
            </p:nvSpPr>
            <p:spPr>
              <a:xfrm>
                <a:off x="4799409" y="5240"/>
                <a:ext cx="3271989" cy="3300695"/>
              </a:xfrm>
              <a:prstGeom prst="arc">
                <a:avLst>
                  <a:gd name="adj1" fmla="val 10833384"/>
                  <a:gd name="adj2" fmla="val 12573602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u="sng" dirty="0"/>
              </a:p>
            </p:txBody>
          </p:sp>
          <p:grpSp>
            <p:nvGrpSpPr>
              <p:cNvPr id="56" name="50 Grupo"/>
              <p:cNvGrpSpPr/>
              <p:nvPr/>
            </p:nvGrpSpPr>
            <p:grpSpPr>
              <a:xfrm>
                <a:off x="4799409" y="12995"/>
                <a:ext cx="3286071" cy="3300695"/>
                <a:chOff x="4799409" y="12995"/>
                <a:chExt cx="3286071" cy="3300695"/>
              </a:xfrm>
              <a:grpFill/>
            </p:grpSpPr>
            <p:grpSp>
              <p:nvGrpSpPr>
                <p:cNvPr id="58" name="51 Grupo"/>
                <p:cNvGrpSpPr/>
                <p:nvPr/>
              </p:nvGrpSpPr>
              <p:grpSpPr>
                <a:xfrm>
                  <a:off x="4799409" y="12995"/>
                  <a:ext cx="3271989" cy="3300695"/>
                  <a:chOff x="4799409" y="12995"/>
                  <a:chExt cx="3271989" cy="3300695"/>
                </a:xfrm>
                <a:grpFill/>
              </p:grpSpPr>
              <p:sp>
                <p:nvSpPr>
                  <p:cNvPr id="60" name="53 Arco"/>
                  <p:cNvSpPr/>
                  <p:nvPr/>
                </p:nvSpPr>
                <p:spPr>
                  <a:xfrm>
                    <a:off x="4799409" y="12995"/>
                    <a:ext cx="3271989" cy="3300695"/>
                  </a:xfrm>
                  <a:prstGeom prst="arc">
                    <a:avLst>
                      <a:gd name="adj1" fmla="val 19865090"/>
                      <a:gd name="adj2" fmla="val 55503"/>
                    </a:avLst>
                  </a:prstGeom>
                  <a:solidFill>
                    <a:srgbClr val="FFFFFF"/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u="sng" dirty="0"/>
                  </a:p>
                </p:txBody>
              </p:sp>
              <p:sp>
                <p:nvSpPr>
                  <p:cNvPr id="61" name="54 Arco"/>
                  <p:cNvSpPr/>
                  <p:nvPr/>
                </p:nvSpPr>
                <p:spPr>
                  <a:xfrm>
                    <a:off x="5006002" y="589389"/>
                    <a:ext cx="2858802" cy="550155"/>
                  </a:xfrm>
                  <a:prstGeom prst="arc">
                    <a:avLst>
                      <a:gd name="adj1" fmla="val 21490065"/>
                      <a:gd name="adj2" fmla="val 10921005"/>
                    </a:avLst>
                  </a:prstGeom>
                  <a:grpFill/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u="sng" dirty="0"/>
                  </a:p>
                </p:txBody>
              </p:sp>
            </p:grpSp>
            <p:sp>
              <p:nvSpPr>
                <p:cNvPr id="59" name="52 Arco"/>
                <p:cNvSpPr/>
                <p:nvPr/>
              </p:nvSpPr>
              <p:spPr>
                <a:xfrm>
                  <a:off x="4814215" y="1386866"/>
                  <a:ext cx="3271265" cy="524245"/>
                </a:xfrm>
                <a:prstGeom prst="arc">
                  <a:avLst>
                    <a:gd name="adj1" fmla="val 95707"/>
                    <a:gd name="adj2" fmla="val 10807908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u="sng" dirty="0"/>
                </a:p>
              </p:txBody>
            </p:sp>
          </p:grpSp>
          <p:sp>
            <p:nvSpPr>
              <p:cNvPr id="57" name="49 Elipse"/>
              <p:cNvSpPr/>
              <p:nvPr/>
            </p:nvSpPr>
            <p:spPr>
              <a:xfrm>
                <a:off x="4799409" y="1369219"/>
                <a:ext cx="3271265" cy="54189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95000"/>
                  </a:schemeClr>
                </a:solidFill>
                <a:prstDash val="dashDot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u="sng" dirty="0"/>
              </a:p>
            </p:txBody>
          </p:sp>
        </p:grpSp>
      </p:grpSp>
      <p:sp>
        <p:nvSpPr>
          <p:cNvPr id="73" name="5 Elipse"/>
          <p:cNvSpPr/>
          <p:nvPr/>
        </p:nvSpPr>
        <p:spPr>
          <a:xfrm>
            <a:off x="7164288" y="1484784"/>
            <a:ext cx="1656184" cy="16561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s-ES" sz="1600" dirty="0"/>
          </a:p>
        </p:txBody>
      </p:sp>
      <p:sp>
        <p:nvSpPr>
          <p:cNvPr id="74" name="Circular 20"/>
          <p:cNvSpPr/>
          <p:nvPr/>
        </p:nvSpPr>
        <p:spPr bwMode="auto">
          <a:xfrm>
            <a:off x="7164288" y="1484784"/>
            <a:ext cx="1656184" cy="1656184"/>
          </a:xfrm>
          <a:prstGeom prst="pie">
            <a:avLst>
              <a:gd name="adj1" fmla="val 0"/>
              <a:gd name="adj2" fmla="val 708589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5" name="Circular 395"/>
          <p:cNvSpPr/>
          <p:nvPr/>
        </p:nvSpPr>
        <p:spPr bwMode="auto">
          <a:xfrm>
            <a:off x="7164288" y="1484784"/>
            <a:ext cx="1656184" cy="1656184"/>
          </a:xfrm>
          <a:prstGeom prst="pie">
            <a:avLst>
              <a:gd name="adj1" fmla="val 6326568"/>
              <a:gd name="adj2" fmla="val 1443019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6" name="Circular 396"/>
          <p:cNvSpPr/>
          <p:nvPr/>
        </p:nvSpPr>
        <p:spPr bwMode="auto">
          <a:xfrm>
            <a:off x="7164288" y="1484784"/>
            <a:ext cx="1656184" cy="1656184"/>
          </a:xfrm>
          <a:prstGeom prst="pie">
            <a:avLst>
              <a:gd name="adj1" fmla="val 14007353"/>
              <a:gd name="adj2" fmla="val 21595979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64" name="Agrupar 12"/>
          <p:cNvGrpSpPr/>
          <p:nvPr/>
        </p:nvGrpSpPr>
        <p:grpSpPr>
          <a:xfrm>
            <a:off x="1403648" y="3861048"/>
            <a:ext cx="1656184" cy="679345"/>
            <a:chOff x="1403648" y="3861048"/>
            <a:chExt cx="1656184" cy="679345"/>
          </a:xfrm>
        </p:grpSpPr>
        <p:sp>
          <p:nvSpPr>
            <p:cNvPr id="78" name="44 CuadroTexto"/>
            <p:cNvSpPr txBox="1"/>
            <p:nvPr/>
          </p:nvSpPr>
          <p:spPr>
            <a:xfrm>
              <a:off x="1403648" y="4278783"/>
              <a:ext cx="656440" cy="2616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A6A6A6"/>
                  </a:solidFill>
                </a:rPr>
                <a:t>QoSD</a:t>
              </a:r>
              <a:endParaRPr lang="es-ES" sz="1100" dirty="0">
                <a:solidFill>
                  <a:srgbClr val="A6A6A6"/>
                </a:solidFill>
              </a:endParaRPr>
            </a:p>
          </p:txBody>
        </p:sp>
        <p:sp>
          <p:nvSpPr>
            <p:cNvPr id="79" name="45 CuadroTexto"/>
            <p:cNvSpPr txBox="1"/>
            <p:nvPr/>
          </p:nvSpPr>
          <p:spPr>
            <a:xfrm>
              <a:off x="2421261" y="4278783"/>
              <a:ext cx="638571" cy="2616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bg1">
                      <a:lumMod val="65000"/>
                    </a:schemeClr>
                  </a:solidFill>
                </a:rPr>
                <a:t>QoSO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0" name="46 CuadroTexto"/>
            <p:cNvSpPr txBox="1"/>
            <p:nvPr/>
          </p:nvSpPr>
          <p:spPr>
            <a:xfrm>
              <a:off x="2421259" y="3861048"/>
              <a:ext cx="638573" cy="2616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bg1">
                      <a:lumMod val="65000"/>
                    </a:schemeClr>
                  </a:solidFill>
                </a:rPr>
                <a:t>QoSR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1" name="47 CuadroTexto"/>
            <p:cNvSpPr txBox="1"/>
            <p:nvPr/>
          </p:nvSpPr>
          <p:spPr>
            <a:xfrm>
              <a:off x="1403648" y="3861048"/>
              <a:ext cx="636166" cy="2616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bg1">
                      <a:lumMod val="65000"/>
                    </a:schemeClr>
                  </a:solidFill>
                </a:rPr>
                <a:t>QoP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82" name="90 Conector recto de flecha"/>
            <p:cNvCxnSpPr>
              <a:stCxn id="80" idx="2"/>
              <a:endCxn id="79" idx="0"/>
            </p:cNvCxnSpPr>
            <p:nvPr/>
          </p:nvCxnSpPr>
          <p:spPr>
            <a:xfrm>
              <a:off x="2740546" y="4122658"/>
              <a:ext cx="1" cy="156125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91 Conector recto de flecha"/>
            <p:cNvCxnSpPr>
              <a:stCxn id="79" idx="1"/>
              <a:endCxn id="78" idx="3"/>
            </p:cNvCxnSpPr>
            <p:nvPr/>
          </p:nvCxnSpPr>
          <p:spPr>
            <a:xfrm flipH="1">
              <a:off x="2060088" y="4409588"/>
              <a:ext cx="361173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93 Conector recto de flecha"/>
            <p:cNvCxnSpPr>
              <a:stCxn id="78" idx="0"/>
              <a:endCxn id="81" idx="2"/>
            </p:cNvCxnSpPr>
            <p:nvPr/>
          </p:nvCxnSpPr>
          <p:spPr>
            <a:xfrm flipH="1" flipV="1">
              <a:off x="1721731" y="4122658"/>
              <a:ext cx="10137" cy="156125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89 Conector recto de flecha"/>
            <p:cNvCxnSpPr>
              <a:stCxn id="81" idx="3"/>
              <a:endCxn id="80" idx="1"/>
            </p:cNvCxnSpPr>
            <p:nvPr/>
          </p:nvCxnSpPr>
          <p:spPr>
            <a:xfrm>
              <a:off x="2039814" y="3991853"/>
              <a:ext cx="381445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Agrupar 11"/>
          <p:cNvGrpSpPr/>
          <p:nvPr/>
        </p:nvGrpSpPr>
        <p:grpSpPr>
          <a:xfrm>
            <a:off x="1403648" y="2996952"/>
            <a:ext cx="1656184" cy="664033"/>
            <a:chOff x="1403648" y="2996952"/>
            <a:chExt cx="1656184" cy="664033"/>
          </a:xfrm>
        </p:grpSpPr>
        <p:sp>
          <p:nvSpPr>
            <p:cNvPr id="87" name="44 CuadroTexto"/>
            <p:cNvSpPr txBox="1"/>
            <p:nvPr/>
          </p:nvSpPr>
          <p:spPr>
            <a:xfrm>
              <a:off x="1403648" y="3399375"/>
              <a:ext cx="640208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chemeClr val="bg1">
                      <a:lumMod val="65000"/>
                    </a:schemeClr>
                  </a:solidFill>
                </a:rPr>
                <a:t>QoE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8" name="45 CuadroTexto"/>
            <p:cNvSpPr txBox="1"/>
            <p:nvPr/>
          </p:nvSpPr>
          <p:spPr>
            <a:xfrm>
              <a:off x="2411760" y="3399375"/>
              <a:ext cx="648072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bg1">
                      <a:lumMod val="65000"/>
                    </a:schemeClr>
                  </a:solidFill>
                </a:rPr>
                <a:t>EXP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46 CuadroTexto"/>
            <p:cNvSpPr txBox="1"/>
            <p:nvPr/>
          </p:nvSpPr>
          <p:spPr>
            <a:xfrm>
              <a:off x="2411760" y="2996952"/>
              <a:ext cx="648071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bg1">
                      <a:lumMod val="65000"/>
                    </a:schemeClr>
                  </a:solidFill>
                </a:rPr>
                <a:t>UPS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47 CuadroTexto"/>
            <p:cNvSpPr txBox="1"/>
            <p:nvPr/>
          </p:nvSpPr>
          <p:spPr>
            <a:xfrm>
              <a:off x="1403648" y="2996952"/>
              <a:ext cx="648072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bg1">
                      <a:lumMod val="65000"/>
                    </a:schemeClr>
                  </a:solidFill>
                </a:rPr>
                <a:t>SAT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91" name="90 Conector recto de flecha"/>
            <p:cNvCxnSpPr>
              <a:stCxn id="89" idx="2"/>
              <a:endCxn id="88" idx="0"/>
            </p:cNvCxnSpPr>
            <p:nvPr/>
          </p:nvCxnSpPr>
          <p:spPr>
            <a:xfrm>
              <a:off x="2735796" y="3258562"/>
              <a:ext cx="0" cy="140813"/>
            </a:xfrm>
            <a:prstGeom prst="straightConnector1">
              <a:avLst/>
            </a:prstGeom>
            <a:ln w="19050" cmpd="sng">
              <a:solidFill>
                <a:srgbClr val="A6A6A6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91 Conector recto de flecha"/>
            <p:cNvCxnSpPr>
              <a:stCxn id="88" idx="1"/>
              <a:endCxn id="87" idx="3"/>
            </p:cNvCxnSpPr>
            <p:nvPr/>
          </p:nvCxnSpPr>
          <p:spPr>
            <a:xfrm flipH="1">
              <a:off x="2043856" y="3530180"/>
              <a:ext cx="367904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93 Conector recto de flecha"/>
            <p:cNvCxnSpPr>
              <a:stCxn id="87" idx="0"/>
              <a:endCxn id="90" idx="2"/>
            </p:cNvCxnSpPr>
            <p:nvPr/>
          </p:nvCxnSpPr>
          <p:spPr>
            <a:xfrm flipV="1">
              <a:off x="1723752" y="3258562"/>
              <a:ext cx="3932" cy="140813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89 Conector recto de flecha"/>
            <p:cNvCxnSpPr>
              <a:stCxn id="90" idx="3"/>
              <a:endCxn id="89" idx="1"/>
            </p:cNvCxnSpPr>
            <p:nvPr/>
          </p:nvCxnSpPr>
          <p:spPr>
            <a:xfrm>
              <a:off x="2051720" y="3127757"/>
              <a:ext cx="360040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Agrupar 5"/>
          <p:cNvGrpSpPr/>
          <p:nvPr/>
        </p:nvGrpSpPr>
        <p:grpSpPr>
          <a:xfrm>
            <a:off x="1375894" y="2060848"/>
            <a:ext cx="1683938" cy="826170"/>
            <a:chOff x="1331640" y="1844824"/>
            <a:chExt cx="1944216" cy="953867"/>
          </a:xfrm>
        </p:grpSpPr>
        <p:sp>
          <p:nvSpPr>
            <p:cNvPr id="97" name="7 CuadroTexto"/>
            <p:cNvSpPr txBox="1"/>
            <p:nvPr/>
          </p:nvSpPr>
          <p:spPr>
            <a:xfrm>
              <a:off x="1331640" y="2150224"/>
              <a:ext cx="735669" cy="2842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1">
                      <a:lumMod val="65000"/>
                    </a:schemeClr>
                  </a:solidFill>
                </a:rPr>
                <a:t>CHURN</a:t>
              </a:r>
              <a:endParaRPr lang="es-E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8" name="28 CuadroTexto"/>
            <p:cNvSpPr txBox="1"/>
            <p:nvPr/>
          </p:nvSpPr>
          <p:spPr>
            <a:xfrm>
              <a:off x="1944006" y="2514413"/>
              <a:ext cx="687151" cy="2842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1">
                      <a:lumMod val="65000"/>
                    </a:schemeClr>
                  </a:solidFill>
                </a:rPr>
                <a:t>ADV</a:t>
              </a:r>
              <a:endParaRPr lang="es-E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9" name="29 CuadroTexto"/>
            <p:cNvSpPr txBox="1"/>
            <p:nvPr/>
          </p:nvSpPr>
          <p:spPr>
            <a:xfrm>
              <a:off x="2582118" y="2150224"/>
              <a:ext cx="693738" cy="2842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1">
                      <a:lumMod val="65000"/>
                    </a:schemeClr>
                  </a:solidFill>
                </a:rPr>
                <a:t>QoBiz</a:t>
              </a:r>
              <a:endParaRPr lang="es-E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0" name="30 CuadroTexto"/>
            <p:cNvSpPr txBox="1"/>
            <p:nvPr/>
          </p:nvSpPr>
          <p:spPr>
            <a:xfrm>
              <a:off x="1944006" y="1844824"/>
              <a:ext cx="700820" cy="2842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1">
                      <a:lumMod val="65000"/>
                    </a:schemeClr>
                  </a:solidFill>
                </a:rPr>
                <a:t>ARPU</a:t>
              </a:r>
              <a:endParaRPr lang="es-E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1" name="107 Conector recto de flecha"/>
            <p:cNvCxnSpPr>
              <a:stCxn id="97" idx="0"/>
              <a:endCxn id="100" idx="1"/>
            </p:cNvCxnSpPr>
            <p:nvPr/>
          </p:nvCxnSpPr>
          <p:spPr>
            <a:xfrm flipV="1">
              <a:off x="1699475" y="1986964"/>
              <a:ext cx="244531" cy="16326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110 Conector recto de flecha"/>
            <p:cNvCxnSpPr>
              <a:stCxn id="100" idx="3"/>
              <a:endCxn id="99" idx="0"/>
            </p:cNvCxnSpPr>
            <p:nvPr/>
          </p:nvCxnSpPr>
          <p:spPr>
            <a:xfrm>
              <a:off x="2644826" y="1986964"/>
              <a:ext cx="284162" cy="16326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113 Conector recto de flecha"/>
            <p:cNvCxnSpPr>
              <a:stCxn id="99" idx="2"/>
              <a:endCxn id="98" idx="3"/>
            </p:cNvCxnSpPr>
            <p:nvPr/>
          </p:nvCxnSpPr>
          <p:spPr>
            <a:xfrm flipH="1">
              <a:off x="2631157" y="2434502"/>
              <a:ext cx="297830" cy="22205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116 Conector recto de flecha"/>
            <p:cNvCxnSpPr>
              <a:stCxn id="98" idx="1"/>
              <a:endCxn id="97" idx="2"/>
            </p:cNvCxnSpPr>
            <p:nvPr/>
          </p:nvCxnSpPr>
          <p:spPr>
            <a:xfrm flipH="1" flipV="1">
              <a:off x="1699475" y="2434502"/>
              <a:ext cx="244531" cy="22205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Agrupar 352"/>
          <p:cNvGrpSpPr/>
          <p:nvPr/>
        </p:nvGrpSpPr>
        <p:grpSpPr>
          <a:xfrm>
            <a:off x="1375894" y="2060848"/>
            <a:ext cx="1683938" cy="826170"/>
            <a:chOff x="1331640" y="1844824"/>
            <a:chExt cx="1944216" cy="953867"/>
          </a:xfrm>
        </p:grpSpPr>
        <p:sp>
          <p:nvSpPr>
            <p:cNvPr id="106" name="7 CuadroTexto"/>
            <p:cNvSpPr txBox="1"/>
            <p:nvPr/>
          </p:nvSpPr>
          <p:spPr>
            <a:xfrm>
              <a:off x="1331640" y="2150224"/>
              <a:ext cx="735669" cy="284278"/>
            </a:xfrm>
            <a:prstGeom prst="rect">
              <a:avLst/>
            </a:prstGeom>
            <a:solidFill>
              <a:schemeClr val="accent6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CHURN</a:t>
              </a:r>
              <a:endParaRPr lang="es-ES" sz="1000" dirty="0"/>
            </a:p>
          </p:txBody>
        </p:sp>
        <p:sp>
          <p:nvSpPr>
            <p:cNvPr id="107" name="28 CuadroTexto"/>
            <p:cNvSpPr txBox="1"/>
            <p:nvPr/>
          </p:nvSpPr>
          <p:spPr>
            <a:xfrm>
              <a:off x="1944006" y="2514413"/>
              <a:ext cx="687151" cy="284278"/>
            </a:xfrm>
            <a:prstGeom prst="rect">
              <a:avLst/>
            </a:prstGeom>
            <a:solidFill>
              <a:schemeClr val="accent6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ADV</a:t>
              </a:r>
              <a:endParaRPr lang="es-ES" sz="1000" dirty="0"/>
            </a:p>
          </p:txBody>
        </p:sp>
        <p:sp>
          <p:nvSpPr>
            <p:cNvPr id="108" name="29 CuadroTexto"/>
            <p:cNvSpPr txBox="1"/>
            <p:nvPr/>
          </p:nvSpPr>
          <p:spPr>
            <a:xfrm>
              <a:off x="2582118" y="2150224"/>
              <a:ext cx="693738" cy="284278"/>
            </a:xfrm>
            <a:prstGeom prst="rect">
              <a:avLst/>
            </a:prstGeom>
            <a:solidFill>
              <a:schemeClr val="accent6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QoBiz</a:t>
              </a:r>
              <a:endParaRPr lang="es-ES" sz="1000" dirty="0"/>
            </a:p>
          </p:txBody>
        </p:sp>
        <p:sp>
          <p:nvSpPr>
            <p:cNvPr id="109" name="30 CuadroTexto"/>
            <p:cNvSpPr txBox="1"/>
            <p:nvPr/>
          </p:nvSpPr>
          <p:spPr>
            <a:xfrm>
              <a:off x="1944006" y="1844824"/>
              <a:ext cx="700820" cy="284278"/>
            </a:xfrm>
            <a:prstGeom prst="rect">
              <a:avLst/>
            </a:prstGeom>
            <a:solidFill>
              <a:schemeClr val="accent6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/>
                <a:t>ARPU</a:t>
              </a:r>
              <a:endParaRPr lang="es-ES" sz="1000" dirty="0"/>
            </a:p>
          </p:txBody>
        </p:sp>
        <p:cxnSp>
          <p:nvCxnSpPr>
            <p:cNvPr id="110" name="107 Conector recto de flecha"/>
            <p:cNvCxnSpPr>
              <a:stCxn id="106" idx="0"/>
              <a:endCxn id="109" idx="1"/>
            </p:cNvCxnSpPr>
            <p:nvPr/>
          </p:nvCxnSpPr>
          <p:spPr>
            <a:xfrm flipV="1">
              <a:off x="1699475" y="1986964"/>
              <a:ext cx="244531" cy="16326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110 Conector recto de flecha"/>
            <p:cNvCxnSpPr>
              <a:stCxn id="109" idx="3"/>
              <a:endCxn id="108" idx="0"/>
            </p:cNvCxnSpPr>
            <p:nvPr/>
          </p:nvCxnSpPr>
          <p:spPr>
            <a:xfrm>
              <a:off x="2644826" y="1986964"/>
              <a:ext cx="284162" cy="16326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113 Conector recto de flecha"/>
            <p:cNvCxnSpPr>
              <a:stCxn id="108" idx="2"/>
              <a:endCxn id="107" idx="3"/>
            </p:cNvCxnSpPr>
            <p:nvPr/>
          </p:nvCxnSpPr>
          <p:spPr>
            <a:xfrm flipH="1">
              <a:off x="2631157" y="2434502"/>
              <a:ext cx="297830" cy="22205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116 Conector recto de flecha"/>
            <p:cNvCxnSpPr>
              <a:stCxn id="107" idx="1"/>
              <a:endCxn id="106" idx="2"/>
            </p:cNvCxnSpPr>
            <p:nvPr/>
          </p:nvCxnSpPr>
          <p:spPr>
            <a:xfrm flipH="1" flipV="1">
              <a:off x="1699475" y="2434502"/>
              <a:ext cx="244531" cy="22205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Agrupar 363"/>
          <p:cNvGrpSpPr/>
          <p:nvPr/>
        </p:nvGrpSpPr>
        <p:grpSpPr>
          <a:xfrm>
            <a:off x="1403648" y="2996952"/>
            <a:ext cx="1656184" cy="664033"/>
            <a:chOff x="1403648" y="2996952"/>
            <a:chExt cx="1656184" cy="664033"/>
          </a:xfrm>
        </p:grpSpPr>
        <p:sp>
          <p:nvSpPr>
            <p:cNvPr id="115" name="44 CuadroTexto"/>
            <p:cNvSpPr txBox="1"/>
            <p:nvPr/>
          </p:nvSpPr>
          <p:spPr>
            <a:xfrm>
              <a:off x="1403648" y="3399375"/>
              <a:ext cx="640208" cy="261610"/>
            </a:xfrm>
            <a:prstGeom prst="rect">
              <a:avLst/>
            </a:prstGeom>
            <a:solidFill>
              <a:srgbClr val="00682F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rgbClr val="000000"/>
                  </a:solidFill>
                </a:rPr>
                <a:t>QoE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16" name="45 CuadroTexto"/>
            <p:cNvSpPr txBox="1"/>
            <p:nvPr/>
          </p:nvSpPr>
          <p:spPr>
            <a:xfrm>
              <a:off x="2411760" y="3399375"/>
              <a:ext cx="648072" cy="261610"/>
            </a:xfrm>
            <a:prstGeom prst="rect">
              <a:avLst/>
            </a:prstGeom>
            <a:solidFill>
              <a:srgbClr val="00682F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EXP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17" name="46 CuadroTexto"/>
            <p:cNvSpPr txBox="1"/>
            <p:nvPr/>
          </p:nvSpPr>
          <p:spPr>
            <a:xfrm>
              <a:off x="2411760" y="2996952"/>
              <a:ext cx="648071" cy="261610"/>
            </a:xfrm>
            <a:prstGeom prst="rect">
              <a:avLst/>
            </a:prstGeom>
            <a:solidFill>
              <a:srgbClr val="00682F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UPS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18" name="47 CuadroTexto"/>
            <p:cNvSpPr txBox="1"/>
            <p:nvPr/>
          </p:nvSpPr>
          <p:spPr>
            <a:xfrm>
              <a:off x="1403648" y="2996952"/>
              <a:ext cx="648072" cy="261610"/>
            </a:xfrm>
            <a:prstGeom prst="rect">
              <a:avLst/>
            </a:prstGeom>
            <a:solidFill>
              <a:srgbClr val="00682F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SAT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119" name="90 Conector recto de flecha"/>
            <p:cNvCxnSpPr>
              <a:stCxn id="117" idx="2"/>
              <a:endCxn id="116" idx="0"/>
            </p:cNvCxnSpPr>
            <p:nvPr/>
          </p:nvCxnSpPr>
          <p:spPr>
            <a:xfrm>
              <a:off x="2735796" y="3258562"/>
              <a:ext cx="0" cy="14081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91 Conector recto de flecha"/>
            <p:cNvCxnSpPr>
              <a:stCxn id="116" idx="1"/>
              <a:endCxn id="115" idx="3"/>
            </p:cNvCxnSpPr>
            <p:nvPr/>
          </p:nvCxnSpPr>
          <p:spPr>
            <a:xfrm flipH="1">
              <a:off x="2043856" y="3530180"/>
              <a:ext cx="36790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93 Conector recto de flecha"/>
            <p:cNvCxnSpPr>
              <a:stCxn id="115" idx="0"/>
              <a:endCxn id="118" idx="2"/>
            </p:cNvCxnSpPr>
            <p:nvPr/>
          </p:nvCxnSpPr>
          <p:spPr>
            <a:xfrm flipV="1">
              <a:off x="1723752" y="3258562"/>
              <a:ext cx="3932" cy="14081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89 Conector recto de flecha"/>
            <p:cNvCxnSpPr>
              <a:stCxn id="118" idx="3"/>
              <a:endCxn id="117" idx="1"/>
            </p:cNvCxnSpPr>
            <p:nvPr/>
          </p:nvCxnSpPr>
          <p:spPr>
            <a:xfrm>
              <a:off x="2051720" y="3127757"/>
              <a:ext cx="360040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Agrupar 374"/>
          <p:cNvGrpSpPr/>
          <p:nvPr/>
        </p:nvGrpSpPr>
        <p:grpSpPr>
          <a:xfrm>
            <a:off x="1403648" y="3861048"/>
            <a:ext cx="1656184" cy="679345"/>
            <a:chOff x="1403648" y="3861048"/>
            <a:chExt cx="1656184" cy="679345"/>
          </a:xfrm>
        </p:grpSpPr>
        <p:sp>
          <p:nvSpPr>
            <p:cNvPr id="124" name="44 CuadroTexto"/>
            <p:cNvSpPr txBox="1"/>
            <p:nvPr/>
          </p:nvSpPr>
          <p:spPr>
            <a:xfrm>
              <a:off x="1403648" y="4278783"/>
              <a:ext cx="656440" cy="261610"/>
            </a:xfrm>
            <a:prstGeom prst="rect">
              <a:avLst/>
            </a:prstGeom>
            <a:solidFill>
              <a:srgbClr val="FF66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QoSD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25" name="45 CuadroTexto"/>
            <p:cNvSpPr txBox="1"/>
            <p:nvPr/>
          </p:nvSpPr>
          <p:spPr>
            <a:xfrm>
              <a:off x="2421261" y="4278783"/>
              <a:ext cx="638571" cy="261610"/>
            </a:xfrm>
            <a:prstGeom prst="rect">
              <a:avLst/>
            </a:prstGeom>
            <a:solidFill>
              <a:srgbClr val="FF66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QoSO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26" name="46 CuadroTexto"/>
            <p:cNvSpPr txBox="1"/>
            <p:nvPr/>
          </p:nvSpPr>
          <p:spPr>
            <a:xfrm>
              <a:off x="2421259" y="3861048"/>
              <a:ext cx="638573" cy="261610"/>
            </a:xfrm>
            <a:prstGeom prst="rect">
              <a:avLst/>
            </a:prstGeom>
            <a:solidFill>
              <a:srgbClr val="FF66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QoSR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27" name="47 CuadroTexto"/>
            <p:cNvSpPr txBox="1"/>
            <p:nvPr/>
          </p:nvSpPr>
          <p:spPr>
            <a:xfrm>
              <a:off x="1403648" y="3861048"/>
              <a:ext cx="636166" cy="261610"/>
            </a:xfrm>
            <a:prstGeom prst="rect">
              <a:avLst/>
            </a:prstGeom>
            <a:solidFill>
              <a:srgbClr val="FF66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QoP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128" name="90 Conector recto de flecha"/>
            <p:cNvCxnSpPr>
              <a:stCxn id="126" idx="2"/>
              <a:endCxn id="125" idx="0"/>
            </p:cNvCxnSpPr>
            <p:nvPr/>
          </p:nvCxnSpPr>
          <p:spPr>
            <a:xfrm>
              <a:off x="2740546" y="4122658"/>
              <a:ext cx="1" cy="15612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91 Conector recto de flecha"/>
            <p:cNvCxnSpPr>
              <a:stCxn id="125" idx="1"/>
              <a:endCxn id="124" idx="3"/>
            </p:cNvCxnSpPr>
            <p:nvPr/>
          </p:nvCxnSpPr>
          <p:spPr>
            <a:xfrm flipH="1">
              <a:off x="2060088" y="4409588"/>
              <a:ext cx="361173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93 Conector recto de flecha"/>
            <p:cNvCxnSpPr>
              <a:stCxn id="124" idx="0"/>
              <a:endCxn id="127" idx="2"/>
            </p:cNvCxnSpPr>
            <p:nvPr/>
          </p:nvCxnSpPr>
          <p:spPr>
            <a:xfrm flipH="1" flipV="1">
              <a:off x="1721731" y="4122658"/>
              <a:ext cx="10137" cy="15612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89 Conector recto de flecha"/>
            <p:cNvCxnSpPr>
              <a:stCxn id="127" idx="3"/>
              <a:endCxn id="126" idx="1"/>
            </p:cNvCxnSpPr>
            <p:nvPr/>
          </p:nvCxnSpPr>
          <p:spPr>
            <a:xfrm>
              <a:off x="2039814" y="3991853"/>
              <a:ext cx="381445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Agrupar 18"/>
          <p:cNvGrpSpPr/>
          <p:nvPr/>
        </p:nvGrpSpPr>
        <p:grpSpPr>
          <a:xfrm>
            <a:off x="1562998" y="2559792"/>
            <a:ext cx="1309877" cy="2367062"/>
            <a:chOff x="1562998" y="2559792"/>
            <a:chExt cx="1309877" cy="2367062"/>
          </a:xfrm>
        </p:grpSpPr>
        <p:cxnSp>
          <p:nvCxnSpPr>
            <p:cNvPr id="133" name="59 Conector recto de flecha"/>
            <p:cNvCxnSpPr/>
            <p:nvPr/>
          </p:nvCxnSpPr>
          <p:spPr>
            <a:xfrm flipH="1" flipV="1">
              <a:off x="1626509" y="4581128"/>
              <a:ext cx="1" cy="338006"/>
            </a:xfrm>
            <a:prstGeom prst="straightConnector1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77 Conector recto de flecha"/>
            <p:cNvCxnSpPr/>
            <p:nvPr/>
          </p:nvCxnSpPr>
          <p:spPr>
            <a:xfrm>
              <a:off x="2872875" y="4581128"/>
              <a:ext cx="0" cy="345726"/>
            </a:xfrm>
            <a:prstGeom prst="straightConnector1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59 Conector recto de flecha"/>
            <p:cNvCxnSpPr/>
            <p:nvPr/>
          </p:nvCxnSpPr>
          <p:spPr>
            <a:xfrm flipH="1" flipV="1">
              <a:off x="1755006" y="3660986"/>
              <a:ext cx="8682" cy="272070"/>
            </a:xfrm>
            <a:prstGeom prst="straightConnector1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77 Conector recto de flecha"/>
            <p:cNvCxnSpPr/>
            <p:nvPr/>
          </p:nvCxnSpPr>
          <p:spPr>
            <a:xfrm>
              <a:off x="2767050" y="3660985"/>
              <a:ext cx="4750" cy="272071"/>
            </a:xfrm>
            <a:prstGeom prst="straightConnector1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59 Conector recto de flecha"/>
            <p:cNvCxnSpPr/>
            <p:nvPr/>
          </p:nvCxnSpPr>
          <p:spPr>
            <a:xfrm flipV="1">
              <a:off x="1562998" y="2559792"/>
              <a:ext cx="0" cy="509168"/>
            </a:xfrm>
            <a:prstGeom prst="straightConnector1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77 Conector recto de flecha"/>
            <p:cNvCxnSpPr/>
            <p:nvPr/>
          </p:nvCxnSpPr>
          <p:spPr>
            <a:xfrm>
              <a:off x="2872728" y="2559793"/>
              <a:ext cx="0" cy="509167"/>
            </a:xfrm>
            <a:prstGeom prst="straightConnector1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5 Elipse"/>
          <p:cNvSpPr/>
          <p:nvPr/>
        </p:nvSpPr>
        <p:spPr>
          <a:xfrm>
            <a:off x="7164288" y="1484784"/>
            <a:ext cx="1656184" cy="1656184"/>
          </a:xfrm>
          <a:prstGeom prst="ellipse">
            <a:avLst/>
          </a:prstGeom>
          <a:noFill/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s-ES" sz="1600" dirty="0" smtClean="0"/>
              <a:t>CUSTOMER</a:t>
            </a:r>
          </a:p>
          <a:p>
            <a:pPr algn="ctr"/>
            <a:r>
              <a:rPr lang="es-ES" sz="1600" dirty="0" smtClean="0"/>
              <a:t>FIDELITY</a:t>
            </a:r>
            <a:endParaRPr lang="es-ES" sz="1600" dirty="0"/>
          </a:p>
        </p:txBody>
      </p:sp>
      <p:grpSp>
        <p:nvGrpSpPr>
          <p:cNvPr id="132" name="Agrupar 397"/>
          <p:cNvGrpSpPr/>
          <p:nvPr/>
        </p:nvGrpSpPr>
        <p:grpSpPr>
          <a:xfrm>
            <a:off x="1403648" y="4693871"/>
            <a:ext cx="1598546" cy="679345"/>
            <a:chOff x="1251248" y="4541471"/>
            <a:chExt cx="1598546" cy="679345"/>
          </a:xfrm>
          <a:solidFill>
            <a:schemeClr val="bg1">
              <a:lumMod val="85000"/>
            </a:schemeClr>
          </a:solidFill>
        </p:grpSpPr>
        <p:sp>
          <p:nvSpPr>
            <p:cNvPr id="141" name="51 CuadroTexto"/>
            <p:cNvSpPr txBox="1"/>
            <p:nvPr/>
          </p:nvSpPr>
          <p:spPr>
            <a:xfrm>
              <a:off x="1788335" y="4541471"/>
              <a:ext cx="537087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chemeClr val="bg1">
                      <a:lumMod val="65000"/>
                    </a:schemeClr>
                  </a:solidFill>
                </a:rPr>
                <a:t>GoS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2" name="48 CuadroTexto"/>
            <p:cNvSpPr txBox="1"/>
            <p:nvPr/>
          </p:nvSpPr>
          <p:spPr>
            <a:xfrm>
              <a:off x="1804053" y="4959206"/>
              <a:ext cx="521369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chemeClr val="bg1">
                      <a:lumMod val="65000"/>
                    </a:schemeClr>
                  </a:solidFill>
                </a:rPr>
                <a:t>QoR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" name="49 CuadroTexto"/>
            <p:cNvSpPr txBox="1"/>
            <p:nvPr/>
          </p:nvSpPr>
          <p:spPr>
            <a:xfrm>
              <a:off x="2385098" y="4724111"/>
              <a:ext cx="464696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chemeClr val="bg1">
                      <a:lumMod val="65000"/>
                    </a:schemeClr>
                  </a:solidFill>
                </a:rPr>
                <a:t>CoS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4" name="50 CuadroTexto"/>
            <p:cNvSpPr txBox="1"/>
            <p:nvPr/>
          </p:nvSpPr>
          <p:spPr>
            <a:xfrm>
              <a:off x="1251248" y="4724111"/>
              <a:ext cx="484851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bg1">
                      <a:lumMod val="65000"/>
                    </a:schemeClr>
                  </a:solidFill>
                </a:rPr>
                <a:t>NP</a:t>
              </a:r>
              <a:endParaRPr lang="es-E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45" name="107 Conector recto de flecha"/>
            <p:cNvCxnSpPr>
              <a:stCxn id="144" idx="0"/>
              <a:endCxn id="141" idx="1"/>
            </p:cNvCxnSpPr>
            <p:nvPr/>
          </p:nvCxnSpPr>
          <p:spPr>
            <a:xfrm flipV="1">
              <a:off x="1493674" y="4672276"/>
              <a:ext cx="294661" cy="51835"/>
            </a:xfrm>
            <a:prstGeom prst="straightConnector1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110 Conector recto de flecha"/>
            <p:cNvCxnSpPr>
              <a:stCxn id="141" idx="3"/>
              <a:endCxn id="143" idx="0"/>
            </p:cNvCxnSpPr>
            <p:nvPr/>
          </p:nvCxnSpPr>
          <p:spPr>
            <a:xfrm>
              <a:off x="2325422" y="4672276"/>
              <a:ext cx="292024" cy="51835"/>
            </a:xfrm>
            <a:prstGeom prst="straightConnector1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113 Conector recto de flecha"/>
            <p:cNvCxnSpPr>
              <a:stCxn id="143" idx="2"/>
              <a:endCxn id="142" idx="3"/>
            </p:cNvCxnSpPr>
            <p:nvPr/>
          </p:nvCxnSpPr>
          <p:spPr>
            <a:xfrm flipH="1">
              <a:off x="2325422" y="4985721"/>
              <a:ext cx="292024" cy="104290"/>
            </a:xfrm>
            <a:prstGeom prst="straightConnector1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116 Conector recto de flecha"/>
            <p:cNvCxnSpPr>
              <a:stCxn id="142" idx="1"/>
              <a:endCxn id="144" idx="2"/>
            </p:cNvCxnSpPr>
            <p:nvPr/>
          </p:nvCxnSpPr>
          <p:spPr>
            <a:xfrm flipH="1" flipV="1">
              <a:off x="1493674" y="4985721"/>
              <a:ext cx="310379" cy="104290"/>
            </a:xfrm>
            <a:prstGeom prst="straightConnector1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Agrupar 13"/>
          <p:cNvGrpSpPr/>
          <p:nvPr/>
        </p:nvGrpSpPr>
        <p:grpSpPr>
          <a:xfrm>
            <a:off x="1403648" y="4696517"/>
            <a:ext cx="1598546" cy="679345"/>
            <a:chOff x="1403648" y="4696517"/>
            <a:chExt cx="1598546" cy="679345"/>
          </a:xfrm>
        </p:grpSpPr>
        <p:sp>
          <p:nvSpPr>
            <p:cNvPr id="150" name="51 CuadroTexto"/>
            <p:cNvSpPr txBox="1"/>
            <p:nvPr/>
          </p:nvSpPr>
          <p:spPr>
            <a:xfrm>
              <a:off x="1940735" y="4696517"/>
              <a:ext cx="537087" cy="261610"/>
            </a:xfrm>
            <a:prstGeom prst="rect">
              <a:avLst/>
            </a:prstGeom>
            <a:solidFill>
              <a:srgbClr val="FF00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rgbClr val="000000"/>
                  </a:solidFill>
                </a:rPr>
                <a:t>GoS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51" name="48 CuadroTexto"/>
            <p:cNvSpPr txBox="1"/>
            <p:nvPr/>
          </p:nvSpPr>
          <p:spPr>
            <a:xfrm>
              <a:off x="1956453" y="5114252"/>
              <a:ext cx="521369" cy="261610"/>
            </a:xfrm>
            <a:prstGeom prst="rect">
              <a:avLst/>
            </a:prstGeom>
            <a:solidFill>
              <a:srgbClr val="FF00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rgbClr val="000000"/>
                  </a:solidFill>
                </a:rPr>
                <a:t>QoR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52" name="49 CuadroTexto"/>
            <p:cNvSpPr txBox="1"/>
            <p:nvPr/>
          </p:nvSpPr>
          <p:spPr>
            <a:xfrm>
              <a:off x="2537498" y="4879157"/>
              <a:ext cx="464696" cy="261610"/>
            </a:xfrm>
            <a:prstGeom prst="rect">
              <a:avLst/>
            </a:prstGeom>
            <a:solidFill>
              <a:srgbClr val="FF00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solidFill>
                    <a:srgbClr val="000000"/>
                  </a:solidFill>
                </a:rPr>
                <a:t>CoS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sp>
          <p:nvSpPr>
            <p:cNvPr id="153" name="50 CuadroTexto"/>
            <p:cNvSpPr txBox="1"/>
            <p:nvPr/>
          </p:nvSpPr>
          <p:spPr>
            <a:xfrm>
              <a:off x="1403648" y="4879157"/>
              <a:ext cx="484851" cy="261610"/>
            </a:xfrm>
            <a:prstGeom prst="rect">
              <a:avLst/>
            </a:prstGeom>
            <a:solidFill>
              <a:srgbClr val="FF0000"/>
            </a:solidFill>
            <a:scene3d>
              <a:camera prst="perspectiveRelaxedModerately"/>
              <a:lightRig rig="threePt" dir="t"/>
            </a:scene3d>
            <a:sp3d prstMaterial="powder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rgbClr val="000000"/>
                  </a:solidFill>
                </a:rPr>
                <a:t>NP</a:t>
              </a:r>
              <a:endParaRPr lang="es-ES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154" name="107 Conector recto de flecha"/>
            <p:cNvCxnSpPr>
              <a:stCxn id="153" idx="0"/>
              <a:endCxn id="150" idx="1"/>
            </p:cNvCxnSpPr>
            <p:nvPr/>
          </p:nvCxnSpPr>
          <p:spPr>
            <a:xfrm flipV="1">
              <a:off x="1646074" y="4827322"/>
              <a:ext cx="294661" cy="5183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110 Conector recto de flecha"/>
            <p:cNvCxnSpPr>
              <a:stCxn id="150" idx="3"/>
              <a:endCxn id="152" idx="0"/>
            </p:cNvCxnSpPr>
            <p:nvPr/>
          </p:nvCxnSpPr>
          <p:spPr>
            <a:xfrm>
              <a:off x="2477823" y="4827322"/>
              <a:ext cx="292024" cy="5183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113 Conector recto de flecha"/>
            <p:cNvCxnSpPr>
              <a:stCxn id="152" idx="2"/>
              <a:endCxn id="151" idx="3"/>
            </p:cNvCxnSpPr>
            <p:nvPr/>
          </p:nvCxnSpPr>
          <p:spPr>
            <a:xfrm flipH="1">
              <a:off x="2477823" y="5140767"/>
              <a:ext cx="292024" cy="10429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116 Conector recto de flecha"/>
            <p:cNvCxnSpPr>
              <a:stCxn id="151" idx="1"/>
              <a:endCxn id="153" idx="2"/>
            </p:cNvCxnSpPr>
            <p:nvPr/>
          </p:nvCxnSpPr>
          <p:spPr>
            <a:xfrm flipH="1" flipV="1">
              <a:off x="1646074" y="5140767"/>
              <a:ext cx="310379" cy="10429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ot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0" name="Agrupar 406"/>
          <p:cNvGrpSpPr/>
          <p:nvPr/>
        </p:nvGrpSpPr>
        <p:grpSpPr>
          <a:xfrm>
            <a:off x="1547664" y="2564904"/>
            <a:ext cx="1309877" cy="2367062"/>
            <a:chOff x="1216691" y="2487784"/>
            <a:chExt cx="1309877" cy="2367062"/>
          </a:xfrm>
        </p:grpSpPr>
        <p:cxnSp>
          <p:nvCxnSpPr>
            <p:cNvPr id="200" name="59 Conector recto de flecha"/>
            <p:cNvCxnSpPr/>
            <p:nvPr/>
          </p:nvCxnSpPr>
          <p:spPr>
            <a:xfrm flipH="1" flipV="1">
              <a:off x="1280202" y="4509120"/>
              <a:ext cx="1" cy="33800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77 Conector recto de flecha"/>
            <p:cNvCxnSpPr/>
            <p:nvPr/>
          </p:nvCxnSpPr>
          <p:spPr>
            <a:xfrm>
              <a:off x="2526568" y="4509120"/>
              <a:ext cx="0" cy="34572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59 Conector recto de flecha"/>
            <p:cNvCxnSpPr/>
            <p:nvPr/>
          </p:nvCxnSpPr>
          <p:spPr>
            <a:xfrm flipH="1" flipV="1">
              <a:off x="1408699" y="3588978"/>
              <a:ext cx="8682" cy="27207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77 Conector recto de flecha"/>
            <p:cNvCxnSpPr/>
            <p:nvPr/>
          </p:nvCxnSpPr>
          <p:spPr>
            <a:xfrm>
              <a:off x="2420743" y="3588977"/>
              <a:ext cx="4750" cy="27207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59 Conector recto de flecha"/>
            <p:cNvCxnSpPr/>
            <p:nvPr/>
          </p:nvCxnSpPr>
          <p:spPr>
            <a:xfrm flipV="1">
              <a:off x="1216691" y="2487784"/>
              <a:ext cx="0" cy="50916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77 Conector recto de flecha"/>
            <p:cNvCxnSpPr/>
            <p:nvPr/>
          </p:nvCxnSpPr>
          <p:spPr>
            <a:xfrm>
              <a:off x="2526421" y="2487785"/>
              <a:ext cx="0" cy="50916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42 Arco"/>
          <p:cNvSpPr/>
          <p:nvPr/>
        </p:nvSpPr>
        <p:spPr>
          <a:xfrm rot="4501702">
            <a:off x="3210117" y="230989"/>
            <a:ext cx="1791593" cy="7947789"/>
          </a:xfrm>
          <a:prstGeom prst="arc">
            <a:avLst>
              <a:gd name="adj1" fmla="val 16297096"/>
              <a:gd name="adj2" fmla="val 5895347"/>
            </a:avLst>
          </a:prstGeom>
          <a:ln>
            <a:solidFill>
              <a:srgbClr val="7030A0"/>
            </a:solidFill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2" name="Imagen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8000"/>
          </a:blip>
          <a:stretch>
            <a:fillRect/>
          </a:stretch>
        </p:blipFill>
        <p:spPr>
          <a:xfrm>
            <a:off x="439812" y="1340767"/>
            <a:ext cx="3628132" cy="445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Novel </a:t>
            </a:r>
            <a:r>
              <a:rPr lang="es-ES" dirty="0" err="1" smtClean="0"/>
              <a:t>QoS</a:t>
            </a:r>
            <a:r>
              <a:rPr lang="es-ES" dirty="0" smtClean="0"/>
              <a:t> </a:t>
            </a:r>
            <a:r>
              <a:rPr lang="es-ES" dirty="0" err="1" smtClean="0"/>
              <a:t>multilayer</a:t>
            </a:r>
            <a:r>
              <a:rPr lang="es-ES" dirty="0" smtClean="0"/>
              <a:t> 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pPr lvl="1"/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ITU-T G.1000 Framework  (Internet  </a:t>
            </a:r>
            <a:r>
              <a:rPr lang="es-ES" dirty="0" err="1" smtClean="0"/>
              <a:t>QoS</a:t>
            </a:r>
            <a:r>
              <a:rPr lang="es-ES" dirty="0" smtClean="0"/>
              <a:t> </a:t>
            </a:r>
            <a:r>
              <a:rPr lang="es-ES" dirty="0" err="1" smtClean="0"/>
              <a:t>regulation</a:t>
            </a:r>
            <a:r>
              <a:rPr lang="es-ES" dirty="0" smtClean="0"/>
              <a:t>)</a:t>
            </a:r>
          </a:p>
          <a:p>
            <a:r>
              <a:rPr lang="en-US" dirty="0" smtClean="0"/>
              <a:t>Embracing all the aspects of </a:t>
            </a:r>
            <a:r>
              <a:rPr lang="en-US" dirty="0" err="1" smtClean="0"/>
              <a:t>QoS</a:t>
            </a:r>
            <a:r>
              <a:rPr lang="en-US" dirty="0" smtClean="0"/>
              <a:t> (NP, </a:t>
            </a:r>
            <a:r>
              <a:rPr lang="en-US" dirty="0" err="1" smtClean="0"/>
              <a:t>QoE</a:t>
            </a:r>
            <a:r>
              <a:rPr lang="en-US" dirty="0" smtClean="0"/>
              <a:t>..)</a:t>
            </a:r>
          </a:p>
          <a:p>
            <a:r>
              <a:rPr lang="en-US" dirty="0" smtClean="0"/>
              <a:t>General purpose:</a:t>
            </a:r>
          </a:p>
          <a:p>
            <a:pPr lvl="1"/>
            <a:r>
              <a:rPr lang="en-US" dirty="0" smtClean="0"/>
              <a:t>User’s satisfaction</a:t>
            </a:r>
          </a:p>
          <a:p>
            <a:pPr lvl="1"/>
            <a:r>
              <a:rPr lang="en-US" dirty="0" smtClean="0"/>
              <a:t>Provider’s profitability</a:t>
            </a:r>
          </a:p>
          <a:p>
            <a:pPr lvl="1"/>
            <a:r>
              <a:rPr lang="en-US" dirty="0" smtClean="0"/>
              <a:t>Network operator’s performance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and Standards</a:t>
            </a:r>
          </a:p>
          <a:p>
            <a:r>
              <a:rPr lang="en-US" dirty="0" smtClean="0"/>
              <a:t>ITU-T G.1000 </a:t>
            </a:r>
            <a:r>
              <a:rPr lang="en-US" dirty="0" err="1" smtClean="0"/>
              <a:t>QoS</a:t>
            </a:r>
            <a:r>
              <a:rPr lang="en-US" dirty="0" smtClean="0"/>
              <a:t> Framework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Conclusions</a:t>
            </a:r>
          </a:p>
          <a:p>
            <a:pPr lvl="1">
              <a:buClr>
                <a:srgbClr val="FFD53B"/>
              </a:buClr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>
              <a:buClr>
                <a:srgbClr val="FFD53B"/>
              </a:buClr>
              <a:buSzPct val="100000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CfP</a:t>
            </a:r>
            <a:r>
              <a:rPr lang="es-ES" b="0" dirty="0" err="1" smtClean="0"/>
              <a:t>articipation</a:t>
            </a:r>
            <a:r>
              <a:rPr lang="es-ES" dirty="0" smtClean="0"/>
              <a:t>: Open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Items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37111" y="1818025"/>
            <a:ext cx="4155671" cy="4094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SG-12/Q.2 </a:t>
            </a:r>
            <a:r>
              <a:rPr lang="en-US" sz="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“Definitions, guides and frameworks related to </a:t>
            </a:r>
            <a:r>
              <a:rPr lang="en-US" sz="15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QoS</a:t>
            </a:r>
            <a:r>
              <a:rPr lang="en-US" sz="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5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QoE</a:t>
            </a:r>
            <a:r>
              <a:rPr lang="en-US" sz="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Rec.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G.1000 </a:t>
            </a:r>
          </a:p>
          <a:p>
            <a:pPr marL="1074738" lvl="2" indent="-285750" defTabSz="620713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T13-SG12-C-0030 </a:t>
            </a:r>
          </a:p>
          <a:p>
            <a:pPr marL="1074738" lvl="2" indent="-285750" defTabSz="620713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T13-SG12-TD-0133</a:t>
            </a:r>
          </a:p>
          <a:p>
            <a:pPr marL="1074738" lvl="2" indent="-285750" defTabSz="620713">
              <a:spcBef>
                <a:spcPct val="20000"/>
              </a:spcBef>
              <a:buFont typeface="Courier New" pitchFamily="49" charset="0"/>
              <a:buChar char="o"/>
            </a:pPr>
            <a:r>
              <a:rPr lang="en-GB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T13-SG12-C-214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468088" y="1818025"/>
            <a:ext cx="4675912" cy="503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SG-11/Q.10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en-US" sz="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“Service and networks benchmarking measurements”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800" b="1" dirty="0" smtClean="0">
                <a:solidFill>
                  <a:srgbClr val="FF0000"/>
                </a:solidFill>
              </a:rPr>
              <a:t>Draft Q.QMS </a:t>
            </a:r>
          </a:p>
          <a:p>
            <a:pPr marL="1074738" lvl="2" indent="-285750" defTabSz="620713">
              <a:spcBef>
                <a:spcPct val="20000"/>
              </a:spcBef>
              <a:buFont typeface="Courier New" pitchFamily="49" charset="0"/>
              <a:buChar char="o"/>
            </a:pPr>
            <a:r>
              <a:rPr lang="en-GB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T13-SG11-C-0283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SG-11/Q.15</a:t>
            </a:r>
            <a:r>
              <a:rPr lang="en-US" sz="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”Testing as a service (TAAS)”</a:t>
            </a:r>
            <a:endParaRPr lang="en-GB" sz="15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800" b="1" dirty="0" smtClean="0">
                <a:solidFill>
                  <a:srgbClr val="FF0000"/>
                </a:solidFill>
              </a:rPr>
              <a:t>Draft </a:t>
            </a:r>
            <a:r>
              <a:rPr lang="en-GB" sz="2800" b="1" dirty="0" err="1" smtClean="0">
                <a:solidFill>
                  <a:srgbClr val="FF0000"/>
                </a:solidFill>
              </a:rPr>
              <a:t>Q.Int_speed_test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361950" lvl="1" indent="-26988">
              <a:spcBef>
                <a:spcPct val="20000"/>
              </a:spcBef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http://www.itu.int/en/ITU-T/C-I/Pages/IM/Internet-speed.aspx</a:t>
            </a:r>
            <a:endParaRPr lang="en-GB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!!</a:t>
            </a:r>
            <a:endParaRPr lang="es-E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4073236"/>
            <a:ext cx="7772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6600"/>
              </a:lnSpc>
              <a:spcBef>
                <a:spcPts val="1200"/>
              </a:spcBef>
            </a:pPr>
            <a:r>
              <a:rPr lang="en-US" sz="4000" b="1" dirty="0" smtClean="0">
                <a:solidFill>
                  <a:srgbClr val="00682F"/>
                </a:solidFill>
              </a:rPr>
              <a:t/>
            </a:r>
            <a:br>
              <a:rPr lang="en-US" sz="4000" b="1" dirty="0" smtClean="0">
                <a:solidFill>
                  <a:srgbClr val="00682F"/>
                </a:solidFill>
              </a:rPr>
            </a:b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Any questions?</a:t>
            </a:r>
          </a:p>
        </p:txBody>
      </p:sp>
      <p:sp>
        <p:nvSpPr>
          <p:cNvPr id="5126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2354263"/>
            <a:ext cx="4905375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8" name="AutoShape 8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2354263"/>
            <a:ext cx="4905375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0" name="Picture 10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999" y="1489976"/>
            <a:ext cx="4757682" cy="3597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Telecom sector</a:t>
            </a:r>
          </a:p>
          <a:p>
            <a:r>
              <a:rPr lang="en-US" dirty="0" smtClean="0"/>
              <a:t>New applications and services</a:t>
            </a:r>
          </a:p>
          <a:p>
            <a:r>
              <a:rPr lang="en-US" dirty="0" smtClean="0"/>
              <a:t>Deregulation of the market</a:t>
            </a:r>
          </a:p>
          <a:p>
            <a:r>
              <a:rPr lang="en-US" dirty="0" smtClean="0"/>
              <a:t>Complex and competitive scenario</a:t>
            </a:r>
          </a:p>
          <a:p>
            <a:r>
              <a:rPr lang="en-US" dirty="0" smtClean="0"/>
              <a:t>Evolution to NGN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major role</a:t>
            </a:r>
          </a:p>
        </p:txBody>
      </p:sp>
      <p:pic>
        <p:nvPicPr>
          <p:cNvPr id="4" name="Picture 2" descr="http://www.snapsurveys.com/blog/wp-content/uploads/2012/06/customer-satisfaction-experience-loyal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409" y="2233536"/>
            <a:ext cx="2905847" cy="1636839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412924" y="1845594"/>
            <a:ext cx="1584176" cy="93610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es-ES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682F"/>
                    </a:gs>
                    <a:gs pos="50000">
                      <a:srgbClr val="FFFFFF"/>
                    </a:gs>
                    <a:gs pos="100000">
                      <a:srgbClr val="00682F"/>
                    </a:gs>
                  </a:gsLst>
                  <a:lin ang="2700000" scaled="1"/>
                </a:gradFill>
                <a:effectLst/>
                <a:latin typeface="Impact"/>
              </a:rPr>
              <a:t>Quality</a:t>
            </a:r>
            <a:endParaRPr lang="es-E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682F"/>
                  </a:gs>
                  <a:gs pos="50000">
                    <a:srgbClr val="FFFFFF"/>
                  </a:gs>
                  <a:gs pos="100000">
                    <a:srgbClr val="00682F"/>
                  </a:gs>
                </a:gsLst>
                <a:lin ang="2700000" scaled="1"/>
              </a:gradFill>
              <a:effectLst/>
              <a:latin typeface="Impac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75074" y="435301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40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Novel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QoS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frameworks required!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99670" y="3987893"/>
            <a:ext cx="2133600" cy="365125"/>
          </a:xfrm>
        </p:spPr>
        <p:txBody>
          <a:bodyPr/>
          <a:lstStyle/>
          <a:p>
            <a:fld id="{E245478B-939A-49B5-BB68-FA3426A52E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3302 L -2.5E-6 4.62535E-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84109" y="355318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80053" y="526812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7925" y="4417282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6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456" y="4386109"/>
            <a:ext cx="1944216" cy="10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0888" y="5240543"/>
            <a:ext cx="1166043" cy="61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269" y="3049130"/>
            <a:ext cx="1430335" cy="5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4109" y="3542795"/>
            <a:ext cx="550283" cy="38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088" y="3894812"/>
            <a:ext cx="2086045" cy="4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2698" y="3406751"/>
            <a:ext cx="665024" cy="58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0413" y="4006016"/>
            <a:ext cx="1743035" cy="6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8960" y="3882782"/>
            <a:ext cx="2363768" cy="124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4213" y="2811205"/>
            <a:ext cx="6406428" cy="31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CuadroTexto"/>
          <p:cNvSpPr txBox="1"/>
          <p:nvPr/>
        </p:nvSpPr>
        <p:spPr>
          <a:xfrm>
            <a:off x="4154115" y="4944825"/>
            <a:ext cx="36764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More complex analysis needed!</a:t>
            </a:r>
          </a:p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QoS</a:t>
            </a:r>
            <a:r>
              <a:rPr lang="es-ES" b="1" dirty="0" smtClean="0"/>
              <a:t> concept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endParaRPr lang="es-ES" dirty="0" smtClean="0"/>
          </a:p>
          <a:p>
            <a:r>
              <a:rPr lang="en-US" b="1" dirty="0" smtClean="0"/>
              <a:t>User’s point of view </a:t>
            </a:r>
            <a:r>
              <a:rPr lang="en-US" dirty="0" smtClean="0"/>
              <a:t>integration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and Standards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 bodies are aware of the new </a:t>
            </a:r>
            <a:r>
              <a:rPr lang="en-US" dirty="0" err="1" smtClean="0"/>
              <a:t>QoS</a:t>
            </a:r>
            <a:r>
              <a:rPr lang="en-US" dirty="0" smtClean="0"/>
              <a:t> dimension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standards updated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311" y="3366564"/>
            <a:ext cx="2016224" cy="7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8116" y="2661981"/>
            <a:ext cx="1008112" cy="45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1316" y="2618305"/>
            <a:ext cx="1274434" cy="72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9806" y="3122361"/>
            <a:ext cx="1431601" cy="5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5179" y="4615899"/>
            <a:ext cx="3220781" cy="11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847" y="3654403"/>
            <a:ext cx="3265062" cy="22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oster-2010-sml-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3089" y="4585419"/>
            <a:ext cx="657225" cy="942976"/>
          </a:xfrm>
          <a:prstGeom prst="rect">
            <a:avLst/>
          </a:prstGeom>
          <a:noFill/>
        </p:spPr>
      </p:pic>
      <p:pic>
        <p:nvPicPr>
          <p:cNvPr id="11" name="Picture 6" descr="poster-2009-sml-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2161" y="4039799"/>
            <a:ext cx="657225" cy="9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ITU-T G.1000 </a:t>
            </a:r>
            <a:r>
              <a:rPr lang="es-ES" dirty="0" err="1" smtClean="0"/>
              <a:t>QoS</a:t>
            </a:r>
            <a:r>
              <a:rPr lang="es-ES" dirty="0" smtClean="0"/>
              <a:t> Framework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Four points of view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Meaningful to everyone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Regulator’s approach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Internet </a:t>
            </a:r>
            <a:r>
              <a:rPr lang="en-US" dirty="0" err="1" smtClean="0"/>
              <a:t>QoS</a:t>
            </a:r>
            <a:r>
              <a:rPr lang="en-US" dirty="0" smtClean="0"/>
              <a:t> regulation: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 key issue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Difficult to deploy</a:t>
            </a:r>
          </a:p>
          <a:p>
            <a:pPr lvl="1">
              <a:lnSpc>
                <a:spcPct val="80000"/>
              </a:lnSpc>
              <a:buFont typeface="ZapfDingbats BT" pitchFamily="18" charset="2"/>
              <a:buNone/>
            </a:pPr>
            <a:endParaRPr lang="en-US" sz="800" dirty="0" smtClean="0"/>
          </a:p>
          <a:p>
            <a:pPr marL="361950" lvl="1">
              <a:lnSpc>
                <a:spcPct val="80000"/>
              </a:lnSpc>
              <a:buFont typeface="ZapfDingbats BT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Methodology needed!</a:t>
            </a:r>
          </a:p>
          <a:p>
            <a:endParaRPr lang="es-ES" dirty="0"/>
          </a:p>
        </p:txBody>
      </p:sp>
      <p:sp>
        <p:nvSpPr>
          <p:cNvPr id="5" name="AutoShape 192"/>
          <p:cNvSpPr>
            <a:spLocks noChangeAspect="1" noChangeArrowheads="1"/>
          </p:cNvSpPr>
          <p:nvPr/>
        </p:nvSpPr>
        <p:spPr bwMode="auto">
          <a:xfrm rot="-5400000">
            <a:off x="5507990" y="3781743"/>
            <a:ext cx="539750" cy="285750"/>
          </a:xfrm>
          <a:prstGeom prst="rightArrow">
            <a:avLst>
              <a:gd name="adj1" fmla="val 45769"/>
              <a:gd name="adj2" fmla="val 47196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946015" y="2540318"/>
            <a:ext cx="4032250" cy="2697162"/>
            <a:chOff x="2570" y="482"/>
            <a:chExt cx="2540" cy="1699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4014" y="482"/>
              <a:ext cx="1096" cy="673"/>
              <a:chOff x="3080" y="1766"/>
              <a:chExt cx="1096" cy="673"/>
            </a:xfrm>
          </p:grpSpPr>
          <p:sp>
            <p:nvSpPr>
              <p:cNvPr id="17" name="AutoShape 56"/>
              <p:cNvSpPr>
                <a:spLocks noChangeArrowheads="1"/>
              </p:cNvSpPr>
              <p:nvPr/>
            </p:nvSpPr>
            <p:spPr bwMode="auto">
              <a:xfrm>
                <a:off x="3080" y="1766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 Box 57"/>
              <p:cNvSpPr txBox="1">
                <a:spLocks noChangeArrowheads="1"/>
              </p:cNvSpPr>
              <p:nvPr/>
            </p:nvSpPr>
            <p:spPr bwMode="auto">
              <a:xfrm>
                <a:off x="3083" y="1879"/>
                <a:ext cx="1093" cy="53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>
                    <a:solidFill>
                      <a:srgbClr val="202062"/>
                    </a:solidFill>
                  </a:rPr>
                  <a:t>Offered</a:t>
                </a:r>
                <a:r>
                  <a:rPr lang="es-ES" sz="1400" dirty="0">
                    <a:solidFill>
                      <a:srgbClr val="202062"/>
                    </a:solidFill>
                  </a:rPr>
                  <a:t> 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by</a:t>
                </a:r>
                <a:r>
                  <a:rPr lang="es-ES" sz="1400" dirty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>
                    <a:solidFill>
                      <a:srgbClr val="202062"/>
                    </a:solidFill>
                  </a:rPr>
                  <a:t>Provider</a:t>
                </a:r>
                <a:endParaRPr lang="es-ES" sz="1400" dirty="0">
                  <a:solidFill>
                    <a:srgbClr val="202062"/>
                  </a:solidFill>
                </a:endParaRPr>
              </a:p>
            </p:txBody>
          </p: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014" y="1508"/>
              <a:ext cx="1094" cy="673"/>
              <a:chOff x="3080" y="2792"/>
              <a:chExt cx="1094" cy="673"/>
            </a:xfrm>
          </p:grpSpPr>
          <p:sp>
            <p:nvSpPr>
              <p:cNvPr id="15" name="AutoShape 59"/>
              <p:cNvSpPr>
                <a:spLocks noChangeArrowheads="1"/>
              </p:cNvSpPr>
              <p:nvPr/>
            </p:nvSpPr>
            <p:spPr bwMode="auto">
              <a:xfrm>
                <a:off x="3080" y="2792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>
                  <a:solidFill>
                    <a:srgbClr val="202062"/>
                  </a:solidFill>
                  <a:latin typeface="Arial" charset="0"/>
                </a:endParaRPr>
              </a:p>
            </p:txBody>
          </p:sp>
          <p:sp>
            <p:nvSpPr>
              <p:cNvPr id="16" name="Text Box 60"/>
              <p:cNvSpPr txBox="1">
                <a:spLocks noChangeArrowheads="1"/>
              </p:cNvSpPr>
              <p:nvPr/>
            </p:nvSpPr>
            <p:spPr bwMode="auto">
              <a:xfrm>
                <a:off x="3080" y="2930"/>
                <a:ext cx="1094" cy="40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QoS Delivered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by Provider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>
                  <a:solidFill>
                    <a:srgbClr val="202062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2589" y="1508"/>
              <a:ext cx="1093" cy="673"/>
              <a:chOff x="1655" y="2792"/>
              <a:chExt cx="1093" cy="673"/>
            </a:xfrm>
          </p:grpSpPr>
          <p:sp>
            <p:nvSpPr>
              <p:cNvPr id="13" name="AutoShape 62"/>
              <p:cNvSpPr>
                <a:spLocks noChangeArrowheads="1"/>
              </p:cNvSpPr>
              <p:nvPr/>
            </p:nvSpPr>
            <p:spPr bwMode="auto">
              <a:xfrm>
                <a:off x="1655" y="2792"/>
                <a:ext cx="1093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Text Box 63"/>
              <p:cNvSpPr txBox="1">
                <a:spLocks noChangeArrowheads="1"/>
              </p:cNvSpPr>
              <p:nvPr/>
            </p:nvSpPr>
            <p:spPr bwMode="auto">
              <a:xfrm>
                <a:off x="1655" y="2933"/>
                <a:ext cx="1007" cy="34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QoS Perceived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 by Customer</a:t>
                </a:r>
              </a:p>
            </p:txBody>
          </p:sp>
        </p:grp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2570" y="498"/>
              <a:ext cx="1093" cy="674"/>
              <a:chOff x="1655" y="1766"/>
              <a:chExt cx="1093" cy="674"/>
            </a:xfrm>
          </p:grpSpPr>
          <p:sp>
            <p:nvSpPr>
              <p:cNvPr id="11" name="AutoShape 65"/>
              <p:cNvSpPr>
                <a:spLocks noChangeArrowheads="1"/>
              </p:cNvSpPr>
              <p:nvPr/>
            </p:nvSpPr>
            <p:spPr bwMode="auto">
              <a:xfrm>
                <a:off x="1655" y="1766"/>
                <a:ext cx="1093" cy="6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1655" y="1843"/>
                <a:ext cx="1093" cy="53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Customer´s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QoS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Requirements</a:t>
                </a:r>
              </a:p>
            </p:txBody>
          </p:sp>
        </p:grpSp>
      </p:grpSp>
      <p:sp>
        <p:nvSpPr>
          <p:cNvPr id="19" name="Text Box 140"/>
          <p:cNvSpPr txBox="1">
            <a:spLocks noChangeArrowheads="1"/>
          </p:cNvSpPr>
          <p:nvPr/>
        </p:nvSpPr>
        <p:spPr bwMode="auto">
          <a:xfrm>
            <a:off x="7167563" y="2248218"/>
            <a:ext cx="19446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>
                <a:solidFill>
                  <a:srgbClr val="202062"/>
                </a:solidFill>
              </a:rPr>
              <a:t>PROVIDER</a:t>
            </a:r>
          </a:p>
        </p:txBody>
      </p:sp>
      <p:sp>
        <p:nvSpPr>
          <p:cNvPr id="20" name="Text Box 139"/>
          <p:cNvSpPr txBox="1">
            <a:spLocks noChangeArrowheads="1"/>
          </p:cNvSpPr>
          <p:nvPr/>
        </p:nvSpPr>
        <p:spPr bwMode="auto">
          <a:xfrm>
            <a:off x="4960303" y="2248218"/>
            <a:ext cx="15827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>
                <a:solidFill>
                  <a:srgbClr val="202062"/>
                </a:solidFill>
              </a:rPr>
              <a:t>USER</a:t>
            </a:r>
          </a:p>
        </p:txBody>
      </p:sp>
      <p:sp>
        <p:nvSpPr>
          <p:cNvPr id="21" name="AutoShape 193"/>
          <p:cNvSpPr>
            <a:spLocks noChangeAspect="1" noChangeArrowheads="1"/>
          </p:cNvSpPr>
          <p:nvPr/>
        </p:nvSpPr>
        <p:spPr bwMode="auto">
          <a:xfrm>
            <a:off x="6712084" y="2916927"/>
            <a:ext cx="501898" cy="298450"/>
          </a:xfrm>
          <a:prstGeom prst="rightArrow">
            <a:avLst>
              <a:gd name="adj1" fmla="val 45769"/>
              <a:gd name="adj2" fmla="val 44124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" name="AutoShape 194"/>
          <p:cNvSpPr>
            <a:spLocks noChangeAspect="1" noChangeArrowheads="1"/>
          </p:cNvSpPr>
          <p:nvPr/>
        </p:nvSpPr>
        <p:spPr bwMode="auto">
          <a:xfrm rot="10800000">
            <a:off x="6717665" y="4686618"/>
            <a:ext cx="503238" cy="284162"/>
          </a:xfrm>
          <a:prstGeom prst="rightArrow">
            <a:avLst>
              <a:gd name="adj1" fmla="val 45769"/>
              <a:gd name="adj2" fmla="val 44249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" name="AutoShape 195"/>
          <p:cNvSpPr>
            <a:spLocks noChangeAspect="1" noChangeArrowheads="1"/>
          </p:cNvSpPr>
          <p:nvPr/>
        </p:nvSpPr>
        <p:spPr bwMode="auto">
          <a:xfrm rot="5400000">
            <a:off x="7877991" y="3773669"/>
            <a:ext cx="544786" cy="271462"/>
          </a:xfrm>
          <a:prstGeom prst="rightArrow">
            <a:avLst>
              <a:gd name="adj1" fmla="val 45769"/>
              <a:gd name="adj2" fmla="val 45735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G.1000 &amp; Internet </a:t>
            </a:r>
            <a:r>
              <a:rPr lang="es-ES" dirty="0" err="1" smtClean="0"/>
              <a:t>QoS</a:t>
            </a:r>
            <a:r>
              <a:rPr lang="es-ES" dirty="0" smtClean="0"/>
              <a:t> </a:t>
            </a:r>
            <a:r>
              <a:rPr lang="es-ES" dirty="0" err="1" smtClean="0"/>
              <a:t>Regulation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approaches for each NRA</a:t>
            </a:r>
          </a:p>
        </p:txBody>
      </p:sp>
      <p:sp>
        <p:nvSpPr>
          <p:cNvPr id="4" name="Rectangle 141"/>
          <p:cNvSpPr>
            <a:spLocks noChangeArrowheads="1"/>
          </p:cNvSpPr>
          <p:nvPr/>
        </p:nvSpPr>
        <p:spPr bwMode="auto">
          <a:xfrm>
            <a:off x="871538" y="2619514"/>
            <a:ext cx="3760787" cy="3203575"/>
          </a:xfrm>
          <a:prstGeom prst="rect">
            <a:avLst/>
          </a:prstGeom>
          <a:solidFill>
            <a:schemeClr val="bg1"/>
          </a:solidFill>
          <a:ln w="9525">
            <a:noFill/>
            <a:prstDash val="lgDashDotDot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852488" y="2600464"/>
            <a:ext cx="7272337" cy="3240087"/>
          </a:xfrm>
          <a:prstGeom prst="rect">
            <a:avLst/>
          </a:prstGeom>
          <a:solidFill>
            <a:srgbClr val="F3F9FF"/>
          </a:solidFill>
          <a:ln w="9525">
            <a:solidFill>
              <a:srgbClr val="C0C0C0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19425" y="3168789"/>
            <a:ext cx="2651125" cy="2032000"/>
            <a:chOff x="2064" y="2223"/>
            <a:chExt cx="1670" cy="1280"/>
          </a:xfrm>
        </p:grpSpPr>
        <p:sp>
          <p:nvSpPr>
            <p:cNvPr id="7" name="AutoShape 14"/>
            <p:cNvSpPr>
              <a:spLocks noChangeAspect="1" noChangeArrowheads="1"/>
            </p:cNvSpPr>
            <p:nvPr/>
          </p:nvSpPr>
          <p:spPr bwMode="auto">
            <a:xfrm rot="-5400000">
              <a:off x="1984" y="2754"/>
              <a:ext cx="340" cy="180"/>
            </a:xfrm>
            <a:prstGeom prst="rightArrow">
              <a:avLst>
                <a:gd name="adj1" fmla="val 45769"/>
                <a:gd name="adj2" fmla="val 47196"/>
              </a:avLst>
            </a:prstGeom>
            <a:gradFill rotWithShape="0">
              <a:gsLst>
                <a:gs pos="0">
                  <a:srgbClr val="CCCC99"/>
                </a:gs>
                <a:gs pos="100000">
                  <a:srgbClr val="FFFFFF"/>
                </a:gs>
              </a:gsLst>
              <a:lin ang="5400000" scaled="1"/>
            </a:gradFill>
            <a:ln w="12700" algn="ctr">
              <a:solidFill>
                <a:srgbClr val="CCCC9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AutoShape 15"/>
            <p:cNvSpPr>
              <a:spLocks noChangeAspect="1" noChangeArrowheads="1"/>
            </p:cNvSpPr>
            <p:nvPr/>
          </p:nvSpPr>
          <p:spPr bwMode="auto">
            <a:xfrm>
              <a:off x="2748" y="2223"/>
              <a:ext cx="332" cy="188"/>
            </a:xfrm>
            <a:prstGeom prst="rightArrow">
              <a:avLst>
                <a:gd name="adj1" fmla="val 45769"/>
                <a:gd name="adj2" fmla="val 4412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C99"/>
                </a:gs>
              </a:gsLst>
              <a:lin ang="0" scaled="1"/>
            </a:gradFill>
            <a:ln w="12700" algn="ctr">
              <a:solidFill>
                <a:srgbClr val="CCCC9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AutoShape 16"/>
            <p:cNvSpPr>
              <a:spLocks noChangeAspect="1" noChangeArrowheads="1"/>
            </p:cNvSpPr>
            <p:nvPr/>
          </p:nvSpPr>
          <p:spPr bwMode="auto">
            <a:xfrm rot="10800000">
              <a:off x="2752" y="3324"/>
              <a:ext cx="317" cy="179"/>
            </a:xfrm>
            <a:prstGeom prst="rightArrow">
              <a:avLst>
                <a:gd name="adj1" fmla="val 45769"/>
                <a:gd name="adj2" fmla="val 44249"/>
              </a:avLst>
            </a:prstGeom>
            <a:gradFill rotWithShape="0">
              <a:gsLst>
                <a:gs pos="0">
                  <a:srgbClr val="CCCC99"/>
                </a:gs>
                <a:gs pos="100000">
                  <a:srgbClr val="FFFFFF"/>
                </a:gs>
              </a:gsLst>
              <a:lin ang="0" scaled="1"/>
            </a:gradFill>
            <a:ln w="12700" algn="ctr">
              <a:solidFill>
                <a:srgbClr val="CCCC9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AutoShape 17"/>
            <p:cNvSpPr>
              <a:spLocks noChangeAspect="1" noChangeArrowheads="1"/>
            </p:cNvSpPr>
            <p:nvPr/>
          </p:nvSpPr>
          <p:spPr bwMode="auto">
            <a:xfrm rot="5400000">
              <a:off x="3492" y="2764"/>
              <a:ext cx="313" cy="171"/>
            </a:xfrm>
            <a:prstGeom prst="rightArrow">
              <a:avLst>
                <a:gd name="adj1" fmla="val 45769"/>
                <a:gd name="adj2" fmla="val 4573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C99"/>
                </a:gs>
              </a:gsLst>
              <a:lin ang="5400000" scaled="1"/>
            </a:gradFill>
            <a:ln w="12700" algn="ctr">
              <a:solidFill>
                <a:srgbClr val="CCCC9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3200400" y="3371989"/>
            <a:ext cx="2273300" cy="1641475"/>
            <a:chOff x="1902" y="2417"/>
            <a:chExt cx="1558" cy="1123"/>
          </a:xfrm>
        </p:grpSpPr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1902" y="2417"/>
              <a:ext cx="1558" cy="112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AECAF4"/>
                </a:gs>
              </a:gsLst>
              <a:lin ang="5400000" scaled="1"/>
            </a:gradFill>
            <a:ln w="12700" algn="ctr">
              <a:solidFill>
                <a:srgbClr val="5796E3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1600">
                <a:solidFill>
                  <a:srgbClr val="202062"/>
                </a:solidFill>
                <a:latin typeface="Arial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902" y="2545"/>
              <a:ext cx="1558" cy="6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2400" b="1" dirty="0" err="1">
                  <a:solidFill>
                    <a:srgbClr val="202062"/>
                  </a:solidFill>
                </a:rPr>
                <a:t>Effective</a:t>
              </a:r>
              <a:r>
                <a:rPr lang="es-ES" sz="2400" b="1" dirty="0">
                  <a:solidFill>
                    <a:srgbClr val="202062"/>
                  </a:solidFill>
                </a:rPr>
                <a:t> </a:t>
              </a:r>
              <a:r>
                <a:rPr lang="es-ES" sz="2400" b="1" dirty="0" err="1">
                  <a:solidFill>
                    <a:srgbClr val="202062"/>
                  </a:solidFill>
                </a:rPr>
                <a:t>Regulation</a:t>
              </a:r>
              <a:endParaRPr lang="es-ES" sz="2400" b="1" dirty="0">
                <a:solidFill>
                  <a:srgbClr val="202062"/>
                </a:solidFill>
              </a:endParaRPr>
            </a:p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2400" b="1" dirty="0">
                  <a:solidFill>
                    <a:srgbClr val="202062"/>
                  </a:solidFill>
                </a:rPr>
                <a:t>of </a:t>
              </a:r>
              <a:r>
                <a:rPr lang="es-ES" sz="2400" b="1" dirty="0" err="1">
                  <a:solidFill>
                    <a:srgbClr val="202062"/>
                  </a:solidFill>
                </a:rPr>
                <a:t>QoS</a:t>
              </a:r>
              <a:endParaRPr lang="es-ES" sz="2400" b="1" dirty="0">
                <a:solidFill>
                  <a:srgbClr val="202062"/>
                </a:solidFill>
              </a:endParaRP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632325" y="2821126"/>
            <a:ext cx="1739900" cy="1068388"/>
            <a:chOff x="3080" y="1766"/>
            <a:chExt cx="1096" cy="673"/>
          </a:xfrm>
        </p:grpSpPr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3080" y="1766"/>
              <a:ext cx="1094" cy="67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AECAF4"/>
                </a:gs>
              </a:gsLst>
              <a:lin ang="5400000" scaled="1"/>
            </a:gradFill>
            <a:ln w="12700" algn="ctr">
              <a:solidFill>
                <a:srgbClr val="5796E3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083" y="1879"/>
              <a:ext cx="1093" cy="5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QoS offered 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by provider</a:t>
              </a:r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4632325" y="4449901"/>
            <a:ext cx="1736725" cy="1068388"/>
            <a:chOff x="3080" y="2792"/>
            <a:chExt cx="1094" cy="673"/>
          </a:xfrm>
        </p:grpSpPr>
        <p:sp>
          <p:nvSpPr>
            <p:cNvPr id="18" name="AutoShape 26"/>
            <p:cNvSpPr>
              <a:spLocks noChangeArrowheads="1"/>
            </p:cNvSpPr>
            <p:nvPr/>
          </p:nvSpPr>
          <p:spPr bwMode="auto">
            <a:xfrm>
              <a:off x="3080" y="2792"/>
              <a:ext cx="1094" cy="67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AECAF4"/>
                </a:gs>
              </a:gsLst>
              <a:lin ang="5400000" scaled="1"/>
            </a:gradFill>
            <a:ln w="12700" algn="ctr">
              <a:solidFill>
                <a:srgbClr val="5796E3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1600">
                <a:solidFill>
                  <a:srgbClr val="202062"/>
                </a:solidFill>
                <a:latin typeface="Arial" charset="0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3080" y="2930"/>
              <a:ext cx="1094" cy="4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QoS achieved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by provider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s-ES" sz="1600">
                <a:solidFill>
                  <a:srgbClr val="202062"/>
                </a:solidFill>
                <a:latin typeface="Arial" charset="0"/>
              </a:endParaRPr>
            </a:p>
          </p:txBody>
        </p: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2370138" y="4449901"/>
            <a:ext cx="1735137" cy="1068388"/>
            <a:chOff x="1655" y="2792"/>
            <a:chExt cx="1093" cy="673"/>
          </a:xfrm>
        </p:grpSpPr>
        <p:sp>
          <p:nvSpPr>
            <p:cNvPr id="21" name="AutoShape 29"/>
            <p:cNvSpPr>
              <a:spLocks noChangeArrowheads="1"/>
            </p:cNvSpPr>
            <p:nvPr/>
          </p:nvSpPr>
          <p:spPr bwMode="auto">
            <a:xfrm>
              <a:off x="1655" y="2792"/>
              <a:ext cx="1093" cy="67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AECAF4"/>
                </a:gs>
              </a:gsLst>
              <a:lin ang="5400000" scaled="1"/>
            </a:gradFill>
            <a:ln w="12700" algn="ctr">
              <a:solidFill>
                <a:srgbClr val="5796E3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1655" y="2933"/>
              <a:ext cx="1007" cy="3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QoS perceived by customer</a:t>
              </a: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2339975" y="2846526"/>
            <a:ext cx="1735138" cy="1069975"/>
            <a:chOff x="1655" y="1766"/>
            <a:chExt cx="1093" cy="674"/>
          </a:xfrm>
        </p:grpSpPr>
        <p:sp>
          <p:nvSpPr>
            <p:cNvPr id="24" name="AutoShape 32"/>
            <p:cNvSpPr>
              <a:spLocks noChangeArrowheads="1"/>
            </p:cNvSpPr>
            <p:nvPr/>
          </p:nvSpPr>
          <p:spPr bwMode="auto">
            <a:xfrm>
              <a:off x="1655" y="1766"/>
              <a:ext cx="1093" cy="67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AECAF4"/>
                </a:gs>
              </a:gsLst>
              <a:lin ang="5400000" scaled="1"/>
            </a:gradFill>
            <a:ln w="12700" algn="ctr">
              <a:solidFill>
                <a:srgbClr val="5796E3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1655" y="1843"/>
              <a:ext cx="1093" cy="53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Customer´s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QoS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  <a:latin typeface="Arial" charset="0"/>
                </a:rPr>
                <a:t>Requirements</a:t>
              </a:r>
            </a:p>
          </p:txBody>
        </p:sp>
      </p:grp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2144713" y="2244864"/>
            <a:ext cx="4392612" cy="3457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endParaRPr lang="es-ES" sz="1600">
              <a:latin typeface="Arial" charset="0"/>
            </a:endParaRPr>
          </a:p>
        </p:txBody>
      </p:sp>
      <p:grpSp>
        <p:nvGrpSpPr>
          <p:cNvPr id="27" name="Group 67"/>
          <p:cNvGrpSpPr>
            <a:grpSpLocks/>
          </p:cNvGrpSpPr>
          <p:nvPr/>
        </p:nvGrpSpPr>
        <p:grpSpPr bwMode="auto">
          <a:xfrm>
            <a:off x="2339975" y="2825889"/>
            <a:ext cx="4032250" cy="2697162"/>
            <a:chOff x="2570" y="482"/>
            <a:chExt cx="2540" cy="1699"/>
          </a:xfrm>
        </p:grpSpPr>
        <p:grpSp>
          <p:nvGrpSpPr>
            <p:cNvPr id="28" name="Group 55"/>
            <p:cNvGrpSpPr>
              <a:grpSpLocks/>
            </p:cNvGrpSpPr>
            <p:nvPr/>
          </p:nvGrpSpPr>
          <p:grpSpPr bwMode="auto">
            <a:xfrm>
              <a:off x="4014" y="482"/>
              <a:ext cx="1096" cy="673"/>
              <a:chOff x="3080" y="1766"/>
              <a:chExt cx="1096" cy="673"/>
            </a:xfrm>
          </p:grpSpPr>
          <p:sp>
            <p:nvSpPr>
              <p:cNvPr id="38" name="AutoShape 56"/>
              <p:cNvSpPr>
                <a:spLocks noChangeArrowheads="1"/>
              </p:cNvSpPr>
              <p:nvPr/>
            </p:nvSpPr>
            <p:spPr bwMode="auto">
              <a:xfrm>
                <a:off x="3080" y="1766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Text Box 57"/>
              <p:cNvSpPr txBox="1">
                <a:spLocks noChangeArrowheads="1"/>
              </p:cNvSpPr>
              <p:nvPr/>
            </p:nvSpPr>
            <p:spPr bwMode="auto">
              <a:xfrm>
                <a:off x="3083" y="1879"/>
                <a:ext cx="1093" cy="53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QoS Offered 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by Provider</a:t>
                </a:r>
              </a:p>
            </p:txBody>
          </p:sp>
        </p:grpSp>
        <p:grpSp>
          <p:nvGrpSpPr>
            <p:cNvPr id="29" name="Group 58"/>
            <p:cNvGrpSpPr>
              <a:grpSpLocks/>
            </p:cNvGrpSpPr>
            <p:nvPr/>
          </p:nvGrpSpPr>
          <p:grpSpPr bwMode="auto">
            <a:xfrm>
              <a:off x="4014" y="1508"/>
              <a:ext cx="1094" cy="673"/>
              <a:chOff x="3080" y="2792"/>
              <a:chExt cx="1094" cy="673"/>
            </a:xfrm>
          </p:grpSpPr>
          <p:sp>
            <p:nvSpPr>
              <p:cNvPr id="36" name="AutoShape 59"/>
              <p:cNvSpPr>
                <a:spLocks noChangeArrowheads="1"/>
              </p:cNvSpPr>
              <p:nvPr/>
            </p:nvSpPr>
            <p:spPr bwMode="auto">
              <a:xfrm>
                <a:off x="3080" y="2792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>
                  <a:solidFill>
                    <a:srgbClr val="202062"/>
                  </a:solidFill>
                  <a:latin typeface="Arial" charset="0"/>
                </a:endParaRPr>
              </a:p>
            </p:txBody>
          </p:sp>
          <p:sp>
            <p:nvSpPr>
              <p:cNvPr id="37" name="Text Box 60"/>
              <p:cNvSpPr txBox="1">
                <a:spLocks noChangeArrowheads="1"/>
              </p:cNvSpPr>
              <p:nvPr/>
            </p:nvSpPr>
            <p:spPr bwMode="auto">
              <a:xfrm>
                <a:off x="3080" y="2930"/>
                <a:ext cx="1094" cy="40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QoS Delivered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by Provider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>
                  <a:solidFill>
                    <a:srgbClr val="202062"/>
                  </a:solidFill>
                  <a:latin typeface="Arial" charset="0"/>
                </a:endParaRPr>
              </a:p>
            </p:txBody>
          </p:sp>
        </p:grpSp>
        <p:grpSp>
          <p:nvGrpSpPr>
            <p:cNvPr id="30" name="Group 61"/>
            <p:cNvGrpSpPr>
              <a:grpSpLocks/>
            </p:cNvGrpSpPr>
            <p:nvPr/>
          </p:nvGrpSpPr>
          <p:grpSpPr bwMode="auto">
            <a:xfrm>
              <a:off x="2589" y="1508"/>
              <a:ext cx="1093" cy="673"/>
              <a:chOff x="1655" y="2792"/>
              <a:chExt cx="1093" cy="673"/>
            </a:xfrm>
          </p:grpSpPr>
          <p:sp>
            <p:nvSpPr>
              <p:cNvPr id="34" name="AutoShape 62"/>
              <p:cNvSpPr>
                <a:spLocks noChangeArrowheads="1"/>
              </p:cNvSpPr>
              <p:nvPr/>
            </p:nvSpPr>
            <p:spPr bwMode="auto">
              <a:xfrm>
                <a:off x="1655" y="2792"/>
                <a:ext cx="1093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Text Box 63"/>
              <p:cNvSpPr txBox="1">
                <a:spLocks noChangeArrowheads="1"/>
              </p:cNvSpPr>
              <p:nvPr/>
            </p:nvSpPr>
            <p:spPr bwMode="auto">
              <a:xfrm>
                <a:off x="1655" y="2933"/>
                <a:ext cx="1007" cy="34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QoS Perceived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 by Customer</a:t>
                </a:r>
              </a:p>
            </p:txBody>
          </p:sp>
        </p:grpSp>
        <p:grpSp>
          <p:nvGrpSpPr>
            <p:cNvPr id="31" name="Group 64"/>
            <p:cNvGrpSpPr>
              <a:grpSpLocks/>
            </p:cNvGrpSpPr>
            <p:nvPr/>
          </p:nvGrpSpPr>
          <p:grpSpPr bwMode="auto">
            <a:xfrm>
              <a:off x="2570" y="498"/>
              <a:ext cx="1093" cy="674"/>
              <a:chOff x="1655" y="1766"/>
              <a:chExt cx="1093" cy="674"/>
            </a:xfrm>
          </p:grpSpPr>
          <p:sp>
            <p:nvSpPr>
              <p:cNvPr id="32" name="AutoShape 65"/>
              <p:cNvSpPr>
                <a:spLocks noChangeArrowheads="1"/>
              </p:cNvSpPr>
              <p:nvPr/>
            </p:nvSpPr>
            <p:spPr bwMode="auto">
              <a:xfrm>
                <a:off x="1655" y="1766"/>
                <a:ext cx="1093" cy="6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 Box 66"/>
              <p:cNvSpPr txBox="1">
                <a:spLocks noChangeArrowheads="1"/>
              </p:cNvSpPr>
              <p:nvPr/>
            </p:nvSpPr>
            <p:spPr bwMode="auto">
              <a:xfrm>
                <a:off x="1655" y="1843"/>
                <a:ext cx="1093" cy="53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Customer´s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QoS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>
                    <a:solidFill>
                      <a:srgbClr val="202062"/>
                    </a:solidFill>
                  </a:rPr>
                  <a:t>Requirements</a:t>
                </a:r>
              </a:p>
            </p:txBody>
          </p:sp>
        </p:grpSp>
      </p:grpSp>
      <p:sp>
        <p:nvSpPr>
          <p:cNvPr id="40" name="Text Box 139"/>
          <p:cNvSpPr txBox="1">
            <a:spLocks noChangeArrowheads="1"/>
          </p:cNvSpPr>
          <p:nvPr/>
        </p:nvSpPr>
        <p:spPr bwMode="auto">
          <a:xfrm>
            <a:off x="2354263" y="2571889"/>
            <a:ext cx="15827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>
                <a:solidFill>
                  <a:srgbClr val="202062"/>
                </a:solidFill>
              </a:rPr>
              <a:t>USER</a:t>
            </a:r>
          </a:p>
        </p:txBody>
      </p:sp>
      <p:sp>
        <p:nvSpPr>
          <p:cNvPr id="41" name="Text Box 140"/>
          <p:cNvSpPr txBox="1">
            <a:spLocks noChangeArrowheads="1"/>
          </p:cNvSpPr>
          <p:nvPr/>
        </p:nvSpPr>
        <p:spPr bwMode="auto">
          <a:xfrm>
            <a:off x="4471988" y="2552839"/>
            <a:ext cx="19446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>
                <a:solidFill>
                  <a:srgbClr val="202062"/>
                </a:solidFill>
              </a:rPr>
              <a:t>PROVIDER</a:t>
            </a:r>
          </a:p>
        </p:txBody>
      </p:sp>
      <p:grpSp>
        <p:nvGrpSpPr>
          <p:cNvPr id="42" name="Group 147"/>
          <p:cNvGrpSpPr>
            <a:grpSpLocks/>
          </p:cNvGrpSpPr>
          <p:nvPr/>
        </p:nvGrpSpPr>
        <p:grpSpPr bwMode="auto">
          <a:xfrm>
            <a:off x="6530975" y="3503751"/>
            <a:ext cx="1439863" cy="350838"/>
            <a:chOff x="4150" y="2296"/>
            <a:chExt cx="771" cy="221"/>
          </a:xfrm>
        </p:grpSpPr>
        <p:sp>
          <p:nvSpPr>
            <p:cNvPr id="43" name="AutoShape 143"/>
            <p:cNvSpPr>
              <a:spLocks noChangeArrowheads="1"/>
            </p:cNvSpPr>
            <p:nvPr/>
          </p:nvSpPr>
          <p:spPr bwMode="auto">
            <a:xfrm>
              <a:off x="4150" y="2296"/>
              <a:ext cx="771" cy="22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AutoShape 144"/>
            <p:cNvSpPr>
              <a:spLocks noChangeArrowheads="1"/>
            </p:cNvSpPr>
            <p:nvPr/>
          </p:nvSpPr>
          <p:spPr bwMode="auto">
            <a:xfrm>
              <a:off x="4198" y="2327"/>
              <a:ext cx="679" cy="1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 algn="ctr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Text Box 145"/>
            <p:cNvSpPr txBox="1">
              <a:spLocks noChangeArrowheads="1"/>
            </p:cNvSpPr>
            <p:nvPr/>
          </p:nvSpPr>
          <p:spPr bwMode="auto">
            <a:xfrm>
              <a:off x="4216" y="2300"/>
              <a:ext cx="632" cy="1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 dirty="0" err="1">
                  <a:solidFill>
                    <a:srgbClr val="202062"/>
                  </a:solidFill>
                </a:rPr>
                <a:t>Spain</a:t>
              </a:r>
              <a:endParaRPr lang="es-ES" sz="1600" dirty="0">
                <a:solidFill>
                  <a:srgbClr val="202062"/>
                </a:solidFill>
              </a:endParaRPr>
            </a:p>
          </p:txBody>
        </p:sp>
      </p:grpSp>
      <p:grpSp>
        <p:nvGrpSpPr>
          <p:cNvPr id="46" name="Group 153"/>
          <p:cNvGrpSpPr>
            <a:grpSpLocks/>
          </p:cNvGrpSpPr>
          <p:nvPr/>
        </p:nvGrpSpPr>
        <p:grpSpPr bwMode="auto">
          <a:xfrm>
            <a:off x="6530975" y="4027626"/>
            <a:ext cx="1439863" cy="350838"/>
            <a:chOff x="4150" y="2296"/>
            <a:chExt cx="771" cy="221"/>
          </a:xfrm>
        </p:grpSpPr>
        <p:sp>
          <p:nvSpPr>
            <p:cNvPr id="47" name="AutoShape 154"/>
            <p:cNvSpPr>
              <a:spLocks noChangeArrowheads="1"/>
            </p:cNvSpPr>
            <p:nvPr/>
          </p:nvSpPr>
          <p:spPr bwMode="auto">
            <a:xfrm>
              <a:off x="4150" y="2296"/>
              <a:ext cx="771" cy="22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AutoShape 155"/>
            <p:cNvSpPr>
              <a:spLocks noChangeArrowheads="1"/>
            </p:cNvSpPr>
            <p:nvPr/>
          </p:nvSpPr>
          <p:spPr bwMode="auto">
            <a:xfrm>
              <a:off x="4198" y="2327"/>
              <a:ext cx="679" cy="1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 algn="ctr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Text Box 156"/>
            <p:cNvSpPr txBox="1">
              <a:spLocks noChangeArrowheads="1"/>
            </p:cNvSpPr>
            <p:nvPr/>
          </p:nvSpPr>
          <p:spPr bwMode="auto">
            <a:xfrm>
              <a:off x="4216" y="2300"/>
              <a:ext cx="632" cy="1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</a:rPr>
                <a:t>Portugal</a:t>
              </a:r>
            </a:p>
          </p:txBody>
        </p:sp>
      </p:grpSp>
      <p:grpSp>
        <p:nvGrpSpPr>
          <p:cNvPr id="50" name="Group 161"/>
          <p:cNvGrpSpPr>
            <a:grpSpLocks/>
          </p:cNvGrpSpPr>
          <p:nvPr/>
        </p:nvGrpSpPr>
        <p:grpSpPr bwMode="auto">
          <a:xfrm>
            <a:off x="6530975" y="4581664"/>
            <a:ext cx="1439863" cy="350837"/>
            <a:chOff x="4150" y="2296"/>
            <a:chExt cx="771" cy="221"/>
          </a:xfrm>
        </p:grpSpPr>
        <p:sp>
          <p:nvSpPr>
            <p:cNvPr id="51" name="AutoShape 162"/>
            <p:cNvSpPr>
              <a:spLocks noChangeArrowheads="1"/>
            </p:cNvSpPr>
            <p:nvPr/>
          </p:nvSpPr>
          <p:spPr bwMode="auto">
            <a:xfrm>
              <a:off x="4150" y="2296"/>
              <a:ext cx="771" cy="22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AutoShape 163"/>
            <p:cNvSpPr>
              <a:spLocks noChangeArrowheads="1"/>
            </p:cNvSpPr>
            <p:nvPr/>
          </p:nvSpPr>
          <p:spPr bwMode="auto">
            <a:xfrm>
              <a:off x="4198" y="2327"/>
              <a:ext cx="679" cy="1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 algn="ctr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Text Box 164"/>
            <p:cNvSpPr txBox="1">
              <a:spLocks noChangeArrowheads="1"/>
            </p:cNvSpPr>
            <p:nvPr/>
          </p:nvSpPr>
          <p:spPr bwMode="auto">
            <a:xfrm>
              <a:off x="4216" y="2300"/>
              <a:ext cx="632" cy="1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 dirty="0">
                  <a:solidFill>
                    <a:srgbClr val="202062"/>
                  </a:solidFill>
                </a:rPr>
                <a:t>Colombia</a:t>
              </a:r>
            </a:p>
          </p:txBody>
        </p:sp>
      </p:grpSp>
      <p:grpSp>
        <p:nvGrpSpPr>
          <p:cNvPr id="54" name="Group 177"/>
          <p:cNvGrpSpPr>
            <a:grpSpLocks/>
          </p:cNvGrpSpPr>
          <p:nvPr/>
        </p:nvGrpSpPr>
        <p:grpSpPr bwMode="auto">
          <a:xfrm>
            <a:off x="1042988" y="4416564"/>
            <a:ext cx="1008062" cy="384175"/>
            <a:chOff x="612" y="2750"/>
            <a:chExt cx="635" cy="242"/>
          </a:xfrm>
        </p:grpSpPr>
        <p:sp>
          <p:nvSpPr>
            <p:cNvPr id="55" name="AutoShape 174"/>
            <p:cNvSpPr>
              <a:spLocks noChangeArrowheads="1"/>
            </p:cNvSpPr>
            <p:nvPr/>
          </p:nvSpPr>
          <p:spPr bwMode="auto">
            <a:xfrm>
              <a:off x="612" y="2750"/>
              <a:ext cx="635" cy="24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AutoShape 175"/>
            <p:cNvSpPr>
              <a:spLocks noChangeArrowheads="1"/>
            </p:cNvSpPr>
            <p:nvPr/>
          </p:nvSpPr>
          <p:spPr bwMode="auto">
            <a:xfrm>
              <a:off x="645" y="2783"/>
              <a:ext cx="559" cy="184"/>
            </a:xfrm>
            <a:prstGeom prst="roundRect">
              <a:avLst>
                <a:gd name="adj" fmla="val 16667"/>
              </a:avLst>
            </a:prstGeom>
            <a:solidFill>
              <a:srgbClr val="FFF0E1"/>
            </a:solidFill>
            <a:ln w="12700">
              <a:solidFill>
                <a:srgbClr val="FFDCB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Text Box 176"/>
            <p:cNvSpPr txBox="1">
              <a:spLocks noChangeArrowheads="1"/>
            </p:cNvSpPr>
            <p:nvPr/>
          </p:nvSpPr>
          <p:spPr bwMode="auto">
            <a:xfrm>
              <a:off x="648" y="2761"/>
              <a:ext cx="535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</a:rPr>
                <a:t>India</a:t>
              </a:r>
            </a:p>
          </p:txBody>
        </p:sp>
      </p:grpSp>
      <p:grpSp>
        <p:nvGrpSpPr>
          <p:cNvPr id="58" name="Group 179"/>
          <p:cNvGrpSpPr>
            <a:grpSpLocks/>
          </p:cNvGrpSpPr>
          <p:nvPr/>
        </p:nvGrpSpPr>
        <p:grpSpPr bwMode="auto">
          <a:xfrm>
            <a:off x="1047750" y="3854589"/>
            <a:ext cx="1008063" cy="384175"/>
            <a:chOff x="612" y="2750"/>
            <a:chExt cx="635" cy="242"/>
          </a:xfrm>
        </p:grpSpPr>
        <p:sp>
          <p:nvSpPr>
            <p:cNvPr id="59" name="AutoShape 180"/>
            <p:cNvSpPr>
              <a:spLocks noChangeArrowheads="1"/>
            </p:cNvSpPr>
            <p:nvPr/>
          </p:nvSpPr>
          <p:spPr bwMode="auto">
            <a:xfrm>
              <a:off x="612" y="2750"/>
              <a:ext cx="635" cy="24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AutoShape 181"/>
            <p:cNvSpPr>
              <a:spLocks noChangeArrowheads="1"/>
            </p:cNvSpPr>
            <p:nvPr/>
          </p:nvSpPr>
          <p:spPr bwMode="auto">
            <a:xfrm>
              <a:off x="645" y="2783"/>
              <a:ext cx="559" cy="184"/>
            </a:xfrm>
            <a:prstGeom prst="roundRect">
              <a:avLst>
                <a:gd name="adj" fmla="val 16667"/>
              </a:avLst>
            </a:prstGeom>
            <a:solidFill>
              <a:srgbClr val="FFF0E1"/>
            </a:solidFill>
            <a:ln w="12700">
              <a:solidFill>
                <a:srgbClr val="FFDCB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 Box 182"/>
            <p:cNvSpPr txBox="1">
              <a:spLocks noChangeArrowheads="1"/>
            </p:cNvSpPr>
            <p:nvPr/>
          </p:nvSpPr>
          <p:spPr bwMode="auto">
            <a:xfrm>
              <a:off x="648" y="2761"/>
              <a:ext cx="535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s-ES" sz="1600">
                  <a:solidFill>
                    <a:srgbClr val="202062"/>
                  </a:solidFill>
                </a:rPr>
                <a:t>U.K.</a:t>
              </a:r>
            </a:p>
          </p:txBody>
        </p:sp>
      </p:grp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2700338" y="5529401"/>
            <a:ext cx="3240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>
                <a:solidFill>
                  <a:srgbClr val="FF0000"/>
                </a:solidFill>
              </a:rPr>
              <a:t>ITU-T QoS FRAMEWORK</a:t>
            </a:r>
          </a:p>
        </p:txBody>
      </p:sp>
      <p:sp>
        <p:nvSpPr>
          <p:cNvPr id="63" name="AutoShape 192"/>
          <p:cNvSpPr>
            <a:spLocks noChangeAspect="1" noChangeArrowheads="1"/>
          </p:cNvSpPr>
          <p:nvPr/>
        </p:nvSpPr>
        <p:spPr bwMode="auto">
          <a:xfrm rot="-5400000">
            <a:off x="2901950" y="4019689"/>
            <a:ext cx="539750" cy="285750"/>
          </a:xfrm>
          <a:prstGeom prst="rightArrow">
            <a:avLst>
              <a:gd name="adj1" fmla="val 45769"/>
              <a:gd name="adj2" fmla="val 47196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4" name="AutoShape 193"/>
          <p:cNvSpPr>
            <a:spLocks noChangeAspect="1" noChangeArrowheads="1"/>
          </p:cNvSpPr>
          <p:nvPr/>
        </p:nvSpPr>
        <p:spPr bwMode="auto">
          <a:xfrm>
            <a:off x="4114800" y="3176726"/>
            <a:ext cx="527050" cy="298450"/>
          </a:xfrm>
          <a:prstGeom prst="rightArrow">
            <a:avLst>
              <a:gd name="adj1" fmla="val 45769"/>
              <a:gd name="adj2" fmla="val 44124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5" name="AutoShape 194"/>
          <p:cNvSpPr>
            <a:spLocks noChangeAspect="1" noChangeArrowheads="1"/>
          </p:cNvSpPr>
          <p:nvPr/>
        </p:nvSpPr>
        <p:spPr bwMode="auto">
          <a:xfrm rot="10800000">
            <a:off x="4121150" y="4924564"/>
            <a:ext cx="503238" cy="284162"/>
          </a:xfrm>
          <a:prstGeom prst="rightArrow">
            <a:avLst>
              <a:gd name="adj1" fmla="val 45769"/>
              <a:gd name="adj2" fmla="val 44249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" name="AutoShape 195"/>
          <p:cNvSpPr>
            <a:spLocks noChangeAspect="1" noChangeArrowheads="1"/>
          </p:cNvSpPr>
          <p:nvPr/>
        </p:nvSpPr>
        <p:spPr bwMode="auto">
          <a:xfrm rot="5400000">
            <a:off x="5295900" y="4035564"/>
            <a:ext cx="496888" cy="271462"/>
          </a:xfrm>
          <a:prstGeom prst="rightArrow">
            <a:avLst>
              <a:gd name="adj1" fmla="val 45769"/>
              <a:gd name="adj2" fmla="val 45735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mph" presetSubtype="2" repeatCount="6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repeatCount="6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repeatCount="6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repeatCount="6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2" grpId="0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G.1000 model proposal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4487578"/>
            <a:ext cx="4019550" cy="2398712"/>
            <a:chOff x="2925" y="2463"/>
            <a:chExt cx="2532" cy="1711"/>
          </a:xfrm>
        </p:grpSpPr>
        <p:sp>
          <p:nvSpPr>
            <p:cNvPr id="436231" name="Rectangle 6"/>
            <p:cNvSpPr>
              <a:spLocks noChangeArrowheads="1"/>
            </p:cNvSpPr>
            <p:nvPr/>
          </p:nvSpPr>
          <p:spPr bwMode="auto">
            <a:xfrm>
              <a:off x="2925" y="2463"/>
              <a:ext cx="2495" cy="168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prstDash val="lgDashDotDot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961" y="2481"/>
              <a:ext cx="2496" cy="1693"/>
              <a:chOff x="2961" y="2463"/>
              <a:chExt cx="2496" cy="1693"/>
            </a:xfrm>
          </p:grpSpPr>
          <p:sp>
            <p:nvSpPr>
              <p:cNvPr id="436233" name="Text Box 8"/>
              <p:cNvSpPr txBox="1">
                <a:spLocks noChangeArrowheads="1"/>
              </p:cNvSpPr>
              <p:nvPr/>
            </p:nvSpPr>
            <p:spPr bwMode="auto">
              <a:xfrm>
                <a:off x="2961" y="2463"/>
                <a:ext cx="1796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2400" b="1" dirty="0" err="1">
                    <a:solidFill>
                      <a:srgbClr val="FF0000"/>
                    </a:solidFill>
                  </a:rPr>
                  <a:t>Methodology</a:t>
                </a:r>
                <a:endParaRPr lang="es-E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6234" name="Text Box 9"/>
              <p:cNvSpPr txBox="1">
                <a:spLocks noChangeArrowheads="1"/>
              </p:cNvSpPr>
              <p:nvPr/>
            </p:nvSpPr>
            <p:spPr bwMode="auto">
              <a:xfrm>
                <a:off x="4336" y="3862"/>
                <a:ext cx="590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1400" b="1" dirty="0" smtClean="0">
                    <a:solidFill>
                      <a:srgbClr val="FF0000"/>
                    </a:solidFill>
                  </a:rPr>
                  <a:t>E.802</a:t>
                </a:r>
                <a:r>
                  <a:rPr lang="es-ES" sz="1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s-ES" sz="1400" b="1" dirty="0" smtClean="0">
                    <a:solidFill>
                      <a:srgbClr val="FF0000"/>
                    </a:solidFill>
                  </a:rPr>
                  <a:t>E.803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6235" name="Text Box 10"/>
              <p:cNvSpPr txBox="1">
                <a:spLocks noChangeArrowheads="1"/>
              </p:cNvSpPr>
              <p:nvPr/>
            </p:nvSpPr>
            <p:spPr bwMode="auto">
              <a:xfrm>
                <a:off x="2973" y="3953"/>
                <a:ext cx="124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1000">
                    <a:solidFill>
                      <a:schemeClr val="bg2"/>
                    </a:solidFill>
                  </a:rPr>
                  <a:t>QoS Model</a:t>
                </a:r>
              </a:p>
            </p:txBody>
          </p:sp>
          <p:pic>
            <p:nvPicPr>
              <p:cNvPr id="436236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59" y="2798"/>
                <a:ext cx="1160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6237" name="Text Box 12"/>
              <p:cNvSpPr txBox="1">
                <a:spLocks noChangeArrowheads="1"/>
              </p:cNvSpPr>
              <p:nvPr/>
            </p:nvSpPr>
            <p:spPr bwMode="auto">
              <a:xfrm>
                <a:off x="4334" y="2817"/>
                <a:ext cx="1059" cy="15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1000"/>
                  <a:t>Four Market Model</a:t>
                </a:r>
              </a:p>
            </p:txBody>
          </p:sp>
          <p:cxnSp>
            <p:nvCxnSpPr>
              <p:cNvPr id="436238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4193" y="2901"/>
                <a:ext cx="231" cy="1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36239" name="Text Box 14"/>
              <p:cNvSpPr txBox="1">
                <a:spLocks noChangeArrowheads="1"/>
              </p:cNvSpPr>
              <p:nvPr/>
            </p:nvSpPr>
            <p:spPr bwMode="auto">
              <a:xfrm>
                <a:off x="4354" y="3025"/>
                <a:ext cx="1103" cy="15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26000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1000"/>
                  <a:t>  Performance Model</a:t>
                </a:r>
              </a:p>
            </p:txBody>
          </p:sp>
          <p:cxnSp>
            <p:nvCxnSpPr>
              <p:cNvPr id="436240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4199" y="3103"/>
                <a:ext cx="230" cy="1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36241" name="Text Box 16"/>
              <p:cNvSpPr txBox="1">
                <a:spLocks noChangeArrowheads="1"/>
              </p:cNvSpPr>
              <p:nvPr/>
            </p:nvSpPr>
            <p:spPr bwMode="auto">
              <a:xfrm>
                <a:off x="4354" y="3216"/>
                <a:ext cx="913" cy="15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1000"/>
                  <a:t>Universal Model</a:t>
                </a:r>
              </a:p>
            </p:txBody>
          </p:sp>
          <p:cxnSp>
            <p:nvCxnSpPr>
              <p:cNvPr id="436242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4201" y="3300"/>
                <a:ext cx="230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36243" name="Text Box 18"/>
              <p:cNvSpPr txBox="1">
                <a:spLocks noChangeArrowheads="1"/>
              </p:cNvSpPr>
              <p:nvPr/>
            </p:nvSpPr>
            <p:spPr bwMode="auto">
              <a:xfrm>
                <a:off x="4256" y="3422"/>
                <a:ext cx="912" cy="15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1000"/>
                  <a:t>ACF Model</a:t>
                </a:r>
              </a:p>
            </p:txBody>
          </p:sp>
          <p:cxnSp>
            <p:nvCxnSpPr>
              <p:cNvPr id="436244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4203" y="3505"/>
                <a:ext cx="231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36245" name="Text Box 20"/>
              <p:cNvSpPr txBox="1">
                <a:spLocks noChangeArrowheads="1"/>
              </p:cNvSpPr>
              <p:nvPr/>
            </p:nvSpPr>
            <p:spPr bwMode="auto">
              <a:xfrm>
                <a:off x="4281" y="3628"/>
                <a:ext cx="912" cy="15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s-ES" sz="1000"/>
                  <a:t>CSAT Model</a:t>
                </a:r>
              </a:p>
            </p:txBody>
          </p:sp>
          <p:cxnSp>
            <p:nvCxnSpPr>
              <p:cNvPr id="3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4203" y="3717"/>
                <a:ext cx="231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7950" y="1406240"/>
            <a:ext cx="4483100" cy="5451475"/>
            <a:chOff x="68" y="540"/>
            <a:chExt cx="2824" cy="3434"/>
          </a:xfrm>
        </p:grpSpPr>
        <p:sp>
          <p:nvSpPr>
            <p:cNvPr id="436248" name="Rectangle 23"/>
            <p:cNvSpPr>
              <a:spLocks noChangeArrowheads="1"/>
            </p:cNvSpPr>
            <p:nvPr/>
          </p:nvSpPr>
          <p:spPr bwMode="auto">
            <a:xfrm>
              <a:off x="68" y="572"/>
              <a:ext cx="2824" cy="3402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prstDash val="lgDashDotDot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6249" name="Text Box 24"/>
            <p:cNvSpPr txBox="1">
              <a:spLocks noChangeArrowheads="1"/>
            </p:cNvSpPr>
            <p:nvPr/>
          </p:nvSpPr>
          <p:spPr bwMode="auto">
            <a:xfrm>
              <a:off x="101" y="540"/>
              <a:ext cx="2669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s-ES" sz="2400" b="1" dirty="0" err="1">
                  <a:solidFill>
                    <a:srgbClr val="FF0000"/>
                  </a:solidFill>
                </a:rPr>
                <a:t>Satisfaction</a:t>
              </a:r>
              <a:r>
                <a:rPr lang="es-E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s-ES" sz="2400" b="1" dirty="0" err="1">
                  <a:solidFill>
                    <a:srgbClr val="FF0000"/>
                  </a:solidFill>
                </a:rPr>
                <a:t>Model</a:t>
              </a:r>
              <a:endParaRPr lang="es-E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6250" name="Rectangle 25"/>
          <p:cNvSpPr>
            <a:spLocks noChangeArrowheads="1"/>
          </p:cNvSpPr>
          <p:nvPr/>
        </p:nvSpPr>
        <p:spPr bwMode="auto">
          <a:xfrm>
            <a:off x="4651375" y="1447515"/>
            <a:ext cx="3960813" cy="3074988"/>
          </a:xfrm>
          <a:prstGeom prst="rect">
            <a:avLst/>
          </a:prstGeom>
          <a:noFill/>
          <a:ln w="9525">
            <a:solidFill>
              <a:srgbClr val="C0C0C0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5284788" y="3403315"/>
            <a:ext cx="1263650" cy="711200"/>
            <a:chOff x="3329" y="1792"/>
            <a:chExt cx="796" cy="448"/>
          </a:xfrm>
        </p:grpSpPr>
        <p:sp>
          <p:nvSpPr>
            <p:cNvPr id="436252" name="AutoShape 27"/>
            <p:cNvSpPr>
              <a:spLocks noChangeArrowheads="1"/>
            </p:cNvSpPr>
            <p:nvPr/>
          </p:nvSpPr>
          <p:spPr bwMode="auto">
            <a:xfrm>
              <a:off x="3329" y="1792"/>
              <a:ext cx="796" cy="4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36253" name="Text Box 28"/>
            <p:cNvSpPr txBox="1">
              <a:spLocks noChangeArrowheads="1"/>
            </p:cNvSpPr>
            <p:nvPr/>
          </p:nvSpPr>
          <p:spPr bwMode="auto">
            <a:xfrm>
              <a:off x="3329" y="1843"/>
              <a:ext cx="796" cy="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1000"/>
                <a:t>QoS Perceived 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by Customer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QoP</a:t>
              </a:r>
            </a:p>
          </p:txBody>
        </p:sp>
      </p:grpSp>
      <p:sp>
        <p:nvSpPr>
          <p:cNvPr id="436254" name="Text Box 29"/>
          <p:cNvSpPr txBox="1">
            <a:spLocks noChangeArrowheads="1"/>
          </p:cNvSpPr>
          <p:nvPr/>
        </p:nvSpPr>
        <p:spPr bwMode="auto">
          <a:xfrm>
            <a:off x="4651375" y="1447515"/>
            <a:ext cx="27559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s-ES" sz="2400" b="1" dirty="0">
                <a:solidFill>
                  <a:srgbClr val="FF0000"/>
                </a:solidFill>
              </a:rPr>
              <a:t>Framework</a:t>
            </a:r>
          </a:p>
        </p:txBody>
      </p:sp>
      <p:sp>
        <p:nvSpPr>
          <p:cNvPr id="436255" name="Text Box 30"/>
          <p:cNvSpPr txBox="1">
            <a:spLocks noChangeArrowheads="1"/>
          </p:cNvSpPr>
          <p:nvPr/>
        </p:nvSpPr>
        <p:spPr bwMode="auto">
          <a:xfrm>
            <a:off x="5788025" y="4125628"/>
            <a:ext cx="20558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ITU-T G.1000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436256" name="Text Box 31"/>
          <p:cNvSpPr txBox="1">
            <a:spLocks noChangeArrowheads="1"/>
          </p:cNvSpPr>
          <p:nvPr/>
        </p:nvSpPr>
        <p:spPr bwMode="auto">
          <a:xfrm>
            <a:off x="5345113" y="1995203"/>
            <a:ext cx="10842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000" b="1">
                <a:solidFill>
                  <a:srgbClr val="000000"/>
                </a:solidFill>
              </a:rPr>
              <a:t>CUSTOMER</a:t>
            </a:r>
            <a:endParaRPr lang="es-ES" sz="1000"/>
          </a:p>
        </p:txBody>
      </p:sp>
      <p:sp>
        <p:nvSpPr>
          <p:cNvPr id="436257" name="AutoShape 32"/>
          <p:cNvSpPr>
            <a:spLocks noChangeAspect="1" noChangeArrowheads="1"/>
          </p:cNvSpPr>
          <p:nvPr/>
        </p:nvSpPr>
        <p:spPr bwMode="auto">
          <a:xfrm rot="-5400000">
            <a:off x="5707063" y="3114390"/>
            <a:ext cx="368300" cy="206375"/>
          </a:xfrm>
          <a:prstGeom prst="rightArrow">
            <a:avLst>
              <a:gd name="adj1" fmla="val 45769"/>
              <a:gd name="adj2" fmla="val 44591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950075" y="3403315"/>
            <a:ext cx="1263650" cy="711200"/>
            <a:chOff x="4378" y="1792"/>
            <a:chExt cx="796" cy="448"/>
          </a:xfrm>
        </p:grpSpPr>
        <p:sp>
          <p:nvSpPr>
            <p:cNvPr id="436259" name="AutoShape 34"/>
            <p:cNvSpPr>
              <a:spLocks noChangeArrowheads="1"/>
            </p:cNvSpPr>
            <p:nvPr/>
          </p:nvSpPr>
          <p:spPr bwMode="auto">
            <a:xfrm>
              <a:off x="4378" y="1792"/>
              <a:ext cx="796" cy="4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36260" name="Text Box 35"/>
            <p:cNvSpPr txBox="1">
              <a:spLocks noChangeArrowheads="1"/>
            </p:cNvSpPr>
            <p:nvPr/>
          </p:nvSpPr>
          <p:spPr bwMode="auto">
            <a:xfrm>
              <a:off x="4378" y="1843"/>
              <a:ext cx="796" cy="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1000"/>
                <a:t>QoS Delivered 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by Provider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QoS</a:t>
              </a:r>
            </a:p>
          </p:txBody>
        </p:sp>
      </p:grpSp>
      <p:sp>
        <p:nvSpPr>
          <p:cNvPr id="436261" name="Text Box 36"/>
          <p:cNvSpPr txBox="1">
            <a:spLocks noChangeArrowheads="1"/>
          </p:cNvSpPr>
          <p:nvPr/>
        </p:nvSpPr>
        <p:spPr bwMode="auto">
          <a:xfrm>
            <a:off x="7010400" y="1919003"/>
            <a:ext cx="1084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000" b="1">
                <a:solidFill>
                  <a:srgbClr val="000000"/>
                </a:solidFill>
              </a:rPr>
              <a:t>SERVICE</a:t>
            </a:r>
          </a:p>
          <a:p>
            <a:pPr algn="ctr"/>
            <a:r>
              <a:rPr lang="es-ES" sz="1000" b="1">
                <a:solidFill>
                  <a:srgbClr val="000000"/>
                </a:solidFill>
              </a:rPr>
              <a:t>PROVIDER</a:t>
            </a:r>
            <a:endParaRPr lang="es-ES" sz="1000"/>
          </a:p>
        </p:txBody>
      </p:sp>
      <p:sp>
        <p:nvSpPr>
          <p:cNvPr id="436262" name="AutoShape 37"/>
          <p:cNvSpPr>
            <a:spLocks noChangeAspect="1" noChangeArrowheads="1"/>
          </p:cNvSpPr>
          <p:nvPr/>
        </p:nvSpPr>
        <p:spPr bwMode="auto">
          <a:xfrm rot="5400000">
            <a:off x="7385844" y="3113597"/>
            <a:ext cx="368300" cy="207962"/>
          </a:xfrm>
          <a:prstGeom prst="rightArrow">
            <a:avLst>
              <a:gd name="adj1" fmla="val 45769"/>
              <a:gd name="adj2" fmla="val 44250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cxnSp>
        <p:nvCxnSpPr>
          <p:cNvPr id="436263" name="AutoShape 38"/>
          <p:cNvCxnSpPr>
            <a:cxnSpLocks noChangeShapeType="1"/>
          </p:cNvCxnSpPr>
          <p:nvPr/>
        </p:nvCxnSpPr>
        <p:spPr bwMode="auto">
          <a:xfrm>
            <a:off x="6757988" y="1995203"/>
            <a:ext cx="0" cy="2197100"/>
          </a:xfrm>
          <a:prstGeom prst="straightConnector1">
            <a:avLst/>
          </a:prstGeom>
          <a:noFill/>
          <a:ln w="12700">
            <a:solidFill>
              <a:srgbClr val="8064A2"/>
            </a:solidFill>
            <a:prstDash val="dash"/>
            <a:round/>
            <a:headEnd/>
            <a:tailEnd/>
          </a:ln>
          <a:effectLst/>
        </p:spPr>
      </p:cxnSp>
      <p:sp>
        <p:nvSpPr>
          <p:cNvPr id="436264" name="AutoShape 39"/>
          <p:cNvSpPr>
            <a:spLocks noChangeAspect="1" noChangeArrowheads="1"/>
          </p:cNvSpPr>
          <p:nvPr/>
        </p:nvSpPr>
        <p:spPr bwMode="auto">
          <a:xfrm>
            <a:off x="6557963" y="2577815"/>
            <a:ext cx="382587" cy="198438"/>
          </a:xfrm>
          <a:prstGeom prst="rightArrow">
            <a:avLst>
              <a:gd name="adj1" fmla="val 45769"/>
              <a:gd name="adj2" fmla="val 48173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6265" name="AutoShape 40"/>
          <p:cNvSpPr>
            <a:spLocks noChangeAspect="1" noChangeArrowheads="1"/>
          </p:cNvSpPr>
          <p:nvPr/>
        </p:nvSpPr>
        <p:spPr bwMode="auto">
          <a:xfrm rot="10800000">
            <a:off x="6548438" y="3700178"/>
            <a:ext cx="382587" cy="198437"/>
          </a:xfrm>
          <a:prstGeom prst="rightArrow">
            <a:avLst>
              <a:gd name="adj1" fmla="val 45769"/>
              <a:gd name="adj2" fmla="val 48173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400" y="4190715"/>
            <a:ext cx="5984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5284788" y="2319053"/>
            <a:ext cx="1263650" cy="711200"/>
            <a:chOff x="3329" y="1109"/>
            <a:chExt cx="796" cy="448"/>
          </a:xfrm>
        </p:grpSpPr>
        <p:sp>
          <p:nvSpPr>
            <p:cNvPr id="436268" name="AutoShape 43"/>
            <p:cNvSpPr>
              <a:spLocks noChangeArrowheads="1"/>
            </p:cNvSpPr>
            <p:nvPr/>
          </p:nvSpPr>
          <p:spPr bwMode="auto">
            <a:xfrm>
              <a:off x="3329" y="1109"/>
              <a:ext cx="796" cy="4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3329" y="1160"/>
              <a:ext cx="796" cy="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1000"/>
                <a:t>Customer's QoS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Requirements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QoR</a:t>
              </a: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003675" y="4987640"/>
            <a:ext cx="1398588" cy="457200"/>
            <a:chOff x="2627" y="2931"/>
            <a:chExt cx="816" cy="288"/>
          </a:xfrm>
        </p:grpSpPr>
        <p:sp>
          <p:nvSpPr>
            <p:cNvPr id="436271" name="AutoShape 46"/>
            <p:cNvSpPr>
              <a:spLocks noChangeArrowheads="1"/>
            </p:cNvSpPr>
            <p:nvPr/>
          </p:nvSpPr>
          <p:spPr bwMode="auto">
            <a:xfrm>
              <a:off x="2653" y="2931"/>
              <a:ext cx="705" cy="288"/>
            </a:xfrm>
            <a:prstGeom prst="leftArrow">
              <a:avLst>
                <a:gd name="adj1" fmla="val 50000"/>
                <a:gd name="adj2" fmla="val 61198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627" y="2976"/>
              <a:ext cx="816" cy="19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ES" sz="1200" b="1"/>
                <a:t>Scal (KQI)</a:t>
              </a:r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2978150" y="3627153"/>
            <a:ext cx="2281238" cy="696912"/>
            <a:chOff x="7123" y="10782"/>
            <a:chExt cx="3960" cy="1382"/>
          </a:xfrm>
        </p:grpSpPr>
        <p:sp>
          <p:nvSpPr>
            <p:cNvPr id="436274" name="AutoShape 49"/>
            <p:cNvSpPr>
              <a:spLocks noChangeAspect="1" noChangeArrowheads="1"/>
            </p:cNvSpPr>
            <p:nvPr/>
          </p:nvSpPr>
          <p:spPr bwMode="auto">
            <a:xfrm>
              <a:off x="7531" y="10782"/>
              <a:ext cx="3552" cy="1382"/>
            </a:xfrm>
            <a:prstGeom prst="rightArrow">
              <a:avLst>
                <a:gd name="adj1" fmla="val 71509"/>
                <a:gd name="adj2" fmla="val 65278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7123" y="11201"/>
              <a:ext cx="3960" cy="5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ES" sz="1100" b="1" dirty="0" err="1"/>
                <a:t>Customer's</a:t>
              </a:r>
              <a:r>
                <a:rPr lang="es-ES" sz="1100" b="1" dirty="0"/>
                <a:t> </a:t>
              </a:r>
              <a:r>
                <a:rPr lang="es-ES" sz="1100" b="1" dirty="0" err="1"/>
                <a:t>Perception</a:t>
              </a:r>
              <a:endParaRPr lang="es-ES" sz="1100" b="1" dirty="0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3054350" y="2084103"/>
            <a:ext cx="2281238" cy="696912"/>
            <a:chOff x="1924" y="1117"/>
            <a:chExt cx="1437" cy="439"/>
          </a:xfrm>
        </p:grpSpPr>
        <p:sp>
          <p:nvSpPr>
            <p:cNvPr id="436277" name="AutoShape 52"/>
            <p:cNvSpPr>
              <a:spLocks noChangeAspect="1" noChangeArrowheads="1"/>
            </p:cNvSpPr>
            <p:nvPr/>
          </p:nvSpPr>
          <p:spPr bwMode="auto">
            <a:xfrm>
              <a:off x="2030" y="1117"/>
              <a:ext cx="1289" cy="439"/>
            </a:xfrm>
            <a:prstGeom prst="rightArrow">
              <a:avLst>
                <a:gd name="adj1" fmla="val 71509"/>
                <a:gd name="adj2" fmla="val 74575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 algn="ctr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1924" y="1232"/>
              <a:ext cx="1437" cy="1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100" b="1" dirty="0" err="1"/>
                <a:t>Customer's</a:t>
              </a:r>
              <a:r>
                <a:rPr lang="es-ES" sz="1100" b="1" dirty="0"/>
                <a:t> </a:t>
              </a:r>
              <a:r>
                <a:rPr lang="es-ES" sz="1100" b="1" dirty="0" err="1"/>
                <a:t>Expectation</a:t>
              </a:r>
              <a:endParaRPr lang="es-ES" sz="1100" b="1" dirty="0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2973388" y="2841340"/>
            <a:ext cx="1873250" cy="977900"/>
            <a:chOff x="1844" y="1517"/>
            <a:chExt cx="1391" cy="669"/>
          </a:xfrm>
        </p:grpSpPr>
        <p:cxnSp>
          <p:nvCxnSpPr>
            <p:cNvPr id="436280" name="AutoShape 55"/>
            <p:cNvCxnSpPr>
              <a:cxnSpLocks noChangeShapeType="1"/>
            </p:cNvCxnSpPr>
            <p:nvPr/>
          </p:nvCxnSpPr>
          <p:spPr bwMode="auto">
            <a:xfrm flipV="1">
              <a:off x="1844" y="1926"/>
              <a:ext cx="159" cy="26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36281" name="AutoShape 56"/>
            <p:cNvSpPr>
              <a:spLocks noChangeArrowheads="1"/>
            </p:cNvSpPr>
            <p:nvPr/>
          </p:nvSpPr>
          <p:spPr bwMode="auto">
            <a:xfrm>
              <a:off x="2034" y="1517"/>
              <a:ext cx="1201" cy="4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36282" name="AutoShape 57"/>
            <p:cNvSpPr>
              <a:spLocks noChangeArrowheads="1"/>
            </p:cNvSpPr>
            <p:nvPr/>
          </p:nvSpPr>
          <p:spPr bwMode="auto">
            <a:xfrm>
              <a:off x="2109" y="1570"/>
              <a:ext cx="1057" cy="3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 Box 58"/>
            <p:cNvSpPr txBox="1">
              <a:spLocks noChangeArrowheads="1"/>
            </p:cNvSpPr>
            <p:nvPr/>
          </p:nvSpPr>
          <p:spPr bwMode="auto">
            <a:xfrm>
              <a:off x="2212" y="1570"/>
              <a:ext cx="833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es-ES" sz="1100" b="1" dirty="0" err="1"/>
                <a:t>Customer's</a:t>
              </a:r>
              <a:endParaRPr lang="es-ES" sz="1100" b="1" dirty="0"/>
            </a:p>
            <a:p>
              <a:pPr algn="ctr">
                <a:lnSpc>
                  <a:spcPct val="120000"/>
                </a:lnSpc>
              </a:pPr>
              <a:r>
                <a:rPr lang="es-ES" sz="1100" b="1" dirty="0" err="1"/>
                <a:t>Satisfaction</a:t>
              </a:r>
              <a:endParaRPr lang="es-ES" sz="1100" b="1" dirty="0"/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133350" y="2165065"/>
            <a:ext cx="2854325" cy="1622425"/>
            <a:chOff x="63" y="1071"/>
            <a:chExt cx="1916" cy="1121"/>
          </a:xfrm>
        </p:grpSpPr>
        <p:grpSp>
          <p:nvGrpSpPr>
            <p:cNvPr id="21" name="Group 60"/>
            <p:cNvGrpSpPr>
              <a:grpSpLocks/>
            </p:cNvGrpSpPr>
            <p:nvPr/>
          </p:nvGrpSpPr>
          <p:grpSpPr bwMode="auto">
            <a:xfrm>
              <a:off x="63" y="1626"/>
              <a:ext cx="1061" cy="318"/>
              <a:chOff x="-21" y="1549"/>
              <a:chExt cx="1037" cy="314"/>
            </a:xfrm>
          </p:grpSpPr>
          <p:sp>
            <p:nvSpPr>
              <p:cNvPr id="436286" name="AutoShape 61"/>
              <p:cNvSpPr>
                <a:spLocks noChangeArrowheads="1"/>
              </p:cNvSpPr>
              <p:nvPr/>
            </p:nvSpPr>
            <p:spPr bwMode="auto">
              <a:xfrm>
                <a:off x="-21" y="1549"/>
                <a:ext cx="1037" cy="31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 algn="ctr">
                <a:solidFill>
                  <a:srgbClr val="9BBB59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6287" name="AutoShape 62"/>
              <p:cNvSpPr>
                <a:spLocks noChangeArrowheads="1"/>
              </p:cNvSpPr>
              <p:nvPr/>
            </p:nvSpPr>
            <p:spPr bwMode="auto">
              <a:xfrm>
                <a:off x="43" y="1593"/>
                <a:ext cx="913" cy="2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 algn="ctr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6288" name="Text Box 63"/>
              <p:cNvSpPr txBox="1">
                <a:spLocks noChangeArrowheads="1"/>
              </p:cNvSpPr>
              <p:nvPr/>
            </p:nvSpPr>
            <p:spPr bwMode="auto">
              <a:xfrm>
                <a:off x="68" y="1622"/>
                <a:ext cx="849" cy="1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s-ES" sz="1000"/>
                  <a:t>Disconformation</a:t>
                </a:r>
              </a:p>
            </p:txBody>
          </p:sp>
        </p:grpSp>
        <p:cxnSp>
          <p:nvCxnSpPr>
            <p:cNvPr id="436289" name="AutoShape 64"/>
            <p:cNvCxnSpPr>
              <a:cxnSpLocks noChangeShapeType="1"/>
            </p:cNvCxnSpPr>
            <p:nvPr/>
          </p:nvCxnSpPr>
          <p:spPr bwMode="auto">
            <a:xfrm flipV="1">
              <a:off x="1650" y="1856"/>
              <a:ext cx="0" cy="214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6290" name="AutoShape 65"/>
            <p:cNvCxnSpPr>
              <a:cxnSpLocks noChangeShapeType="1"/>
            </p:cNvCxnSpPr>
            <p:nvPr/>
          </p:nvCxnSpPr>
          <p:spPr bwMode="auto">
            <a:xfrm flipH="1" flipV="1">
              <a:off x="1116" y="1930"/>
              <a:ext cx="283" cy="262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6291" name="AutoShape 66"/>
            <p:cNvCxnSpPr>
              <a:cxnSpLocks noChangeShapeType="1"/>
            </p:cNvCxnSpPr>
            <p:nvPr/>
          </p:nvCxnSpPr>
          <p:spPr bwMode="auto">
            <a:xfrm flipH="1">
              <a:off x="1117" y="1714"/>
              <a:ext cx="267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36292" name="AutoShape 67"/>
            <p:cNvSpPr>
              <a:spLocks noChangeArrowheads="1"/>
            </p:cNvSpPr>
            <p:nvPr/>
          </p:nvSpPr>
          <p:spPr bwMode="auto">
            <a:xfrm>
              <a:off x="1265" y="1071"/>
              <a:ext cx="714" cy="7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36293" name="AutoShape 68"/>
            <p:cNvSpPr>
              <a:spLocks noChangeArrowheads="1"/>
            </p:cNvSpPr>
            <p:nvPr/>
          </p:nvSpPr>
          <p:spPr bwMode="auto">
            <a:xfrm>
              <a:off x="1327" y="1132"/>
              <a:ext cx="585" cy="27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36294" name="Text Box 69"/>
            <p:cNvSpPr txBox="1">
              <a:spLocks noChangeArrowheads="1"/>
            </p:cNvSpPr>
            <p:nvPr/>
          </p:nvSpPr>
          <p:spPr bwMode="auto">
            <a:xfrm>
              <a:off x="1289" y="1187"/>
              <a:ext cx="63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/>
              <a:r>
                <a:rPr lang="es-ES" sz="1000"/>
                <a:t>Expectation</a:t>
              </a:r>
            </a:p>
          </p:txBody>
        </p:sp>
        <p:sp>
          <p:nvSpPr>
            <p:cNvPr id="436295" name="Text Box 70"/>
            <p:cNvSpPr txBox="1">
              <a:spLocks noChangeArrowheads="1"/>
            </p:cNvSpPr>
            <p:nvPr/>
          </p:nvSpPr>
          <p:spPr bwMode="auto">
            <a:xfrm>
              <a:off x="1265" y="1574"/>
              <a:ext cx="71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 b="1">
                  <a:solidFill>
                    <a:srgbClr val="FFFFFF"/>
                  </a:solidFill>
                </a:rPr>
                <a:t>Expectation</a:t>
              </a:r>
            </a:p>
            <a:p>
              <a:pPr algn="ctr"/>
              <a:r>
                <a:rPr lang="es-ES" sz="1000" b="1">
                  <a:solidFill>
                    <a:srgbClr val="FFFFFF"/>
                  </a:solidFill>
                </a:rPr>
                <a:t>Update</a:t>
              </a:r>
              <a:endParaRPr lang="es-ES" sz="1000"/>
            </a:p>
          </p:txBody>
        </p:sp>
        <p:sp>
          <p:nvSpPr>
            <p:cNvPr id="12" name="AutoShape 71"/>
            <p:cNvSpPr>
              <a:spLocks noChangeArrowheads="1"/>
            </p:cNvSpPr>
            <p:nvPr/>
          </p:nvSpPr>
          <p:spPr bwMode="auto">
            <a:xfrm rot="-5400000">
              <a:off x="1534" y="1320"/>
              <a:ext cx="163" cy="345"/>
            </a:xfrm>
            <a:prstGeom prst="curvedRightArrow">
              <a:avLst>
                <a:gd name="adj1" fmla="val 15041"/>
                <a:gd name="adj2" fmla="val 57373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endParaRPr lang="es-ES"/>
            </a:p>
          </p:txBody>
        </p:sp>
      </p:grpSp>
      <p:pic>
        <p:nvPicPr>
          <p:cNvPr id="436296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8" y="3606515"/>
            <a:ext cx="360203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6931025" y="2319053"/>
            <a:ext cx="1263650" cy="711200"/>
            <a:chOff x="4366" y="1109"/>
            <a:chExt cx="796" cy="448"/>
          </a:xfrm>
        </p:grpSpPr>
        <p:sp>
          <p:nvSpPr>
            <p:cNvPr id="436299" name="AutoShape 74"/>
            <p:cNvSpPr>
              <a:spLocks noChangeArrowheads="1"/>
            </p:cNvSpPr>
            <p:nvPr/>
          </p:nvSpPr>
          <p:spPr bwMode="auto">
            <a:xfrm>
              <a:off x="4366" y="1109"/>
              <a:ext cx="796" cy="4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endParaRPr lang="es-ES"/>
            </a:p>
          </p:txBody>
        </p:sp>
        <p:sp>
          <p:nvSpPr>
            <p:cNvPr id="436300" name="Text Box 75"/>
            <p:cNvSpPr txBox="1">
              <a:spLocks noChangeArrowheads="1"/>
            </p:cNvSpPr>
            <p:nvPr/>
          </p:nvSpPr>
          <p:spPr bwMode="auto">
            <a:xfrm>
              <a:off x="4366" y="1160"/>
              <a:ext cx="796" cy="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10000"/>
                </a:lnSpc>
              </a:pPr>
              <a:r>
                <a:rPr lang="es-ES" sz="1000"/>
                <a:t>QoS Offered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by Provider</a:t>
              </a:r>
            </a:p>
            <a:p>
              <a:pPr algn="ctr">
                <a:lnSpc>
                  <a:spcPct val="110000"/>
                </a:lnSpc>
              </a:pPr>
              <a:r>
                <a:rPr lang="es-ES" sz="1000"/>
                <a:t>QoO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Challenges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complex analysis </a:t>
            </a:r>
            <a:r>
              <a:rPr lang="en-US" dirty="0" smtClean="0"/>
              <a:t>(new </a:t>
            </a:r>
            <a:r>
              <a:rPr lang="en-US" dirty="0" err="1" smtClean="0"/>
              <a:t>QoS</a:t>
            </a:r>
            <a:r>
              <a:rPr lang="en-US" dirty="0" smtClean="0"/>
              <a:t> dimension)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Novel or updated </a:t>
            </a:r>
            <a:r>
              <a:rPr lang="en-US" dirty="0" err="1" smtClean="0">
                <a:solidFill>
                  <a:srgbClr val="FF0000"/>
                </a:solidFill>
              </a:rPr>
              <a:t>QoS</a:t>
            </a:r>
            <a:r>
              <a:rPr lang="en-US" dirty="0" smtClean="0">
                <a:solidFill>
                  <a:srgbClr val="FF0000"/>
                </a:solidFill>
              </a:rPr>
              <a:t> Multilayer Framework </a:t>
            </a:r>
            <a:r>
              <a:rPr lang="en-US" dirty="0" smtClean="0"/>
              <a:t>meaningful for users, regulators &amp; providers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QoS</a:t>
            </a:r>
            <a:r>
              <a:rPr lang="en-US" dirty="0" smtClean="0">
                <a:solidFill>
                  <a:srgbClr val="FF0000"/>
                </a:solidFill>
              </a:rPr>
              <a:t> models and methodologies </a:t>
            </a:r>
            <a:r>
              <a:rPr lang="en-US" dirty="0" smtClean="0"/>
              <a:t>needed to deploy </a:t>
            </a:r>
            <a:r>
              <a:rPr lang="en-US" dirty="0" err="1" smtClean="0"/>
              <a:t>QoS</a:t>
            </a:r>
            <a:r>
              <a:rPr lang="en-US" dirty="0" smtClean="0"/>
              <a:t> frameworks in real scenarios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45D5F8CBDA447B025C7A836AB5999" ma:contentTypeVersion="1" ma:contentTypeDescription="Create a new document." ma:contentTypeScope="" ma:versionID="74f9c12af696c876dbaeefe49953481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605BA2-E99B-4136-867E-A4C6E727557A}"/>
</file>

<file path=customXml/itemProps2.xml><?xml version="1.0" encoding="utf-8"?>
<ds:datastoreItem xmlns:ds="http://schemas.openxmlformats.org/officeDocument/2006/customXml" ds:itemID="{DF642EA3-0C5C-420D-9BBA-3D1CBFE1B3F1}"/>
</file>

<file path=customXml/itemProps3.xml><?xml version="1.0" encoding="utf-8"?>
<ds:datastoreItem xmlns:ds="http://schemas.openxmlformats.org/officeDocument/2006/customXml" ds:itemID="{ACAACE83-47EE-489D-B31C-5FC8EE0D1B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</TotalTime>
  <Words>612</Words>
  <Application>Microsoft Office PowerPoint</Application>
  <PresentationFormat>On-screen Show (4:3)</PresentationFormat>
  <Paragraphs>284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ZapfDingbats BT</vt:lpstr>
      <vt:lpstr>Arial</vt:lpstr>
      <vt:lpstr>Calibri</vt:lpstr>
      <vt:lpstr>Courier New</vt:lpstr>
      <vt:lpstr>Impact</vt:lpstr>
      <vt:lpstr>Verdana</vt:lpstr>
      <vt:lpstr>Wingdings</vt:lpstr>
      <vt:lpstr>Office Theme</vt:lpstr>
      <vt:lpstr>ITU Workshop on “Quality of Service and  Quality of Experience of Multimedia Services in Emerging Networks”  (Istanbul, Turkey, 9-11 February 2015)</vt:lpstr>
      <vt:lpstr>Outline</vt:lpstr>
      <vt:lpstr>Introduction</vt:lpstr>
      <vt:lpstr>Background</vt:lpstr>
      <vt:lpstr>QoS and Standards</vt:lpstr>
      <vt:lpstr>ITU-T G.1000 QoS Framework</vt:lpstr>
      <vt:lpstr>G.1000 &amp; Internet QoS Regulation</vt:lpstr>
      <vt:lpstr>G.1000 model proposal</vt:lpstr>
      <vt:lpstr>Challenges</vt:lpstr>
      <vt:lpstr>Challenge 1:  QoS, QoE, QoX???</vt:lpstr>
      <vt:lpstr>Challenge 2:  Novel Multilayer QoS framework</vt:lpstr>
      <vt:lpstr>Challenge 3: New QoS models and methodologies </vt:lpstr>
      <vt:lpstr>Intrinsic QoS</vt:lpstr>
      <vt:lpstr>Perceived QoS</vt:lpstr>
      <vt:lpstr>Assessed QoS</vt:lpstr>
      <vt:lpstr>Assessed QoS (II)</vt:lpstr>
      <vt:lpstr>Business QoS</vt:lpstr>
      <vt:lpstr>QoS Multilayer Dynamic Behavior</vt:lpstr>
      <vt:lpstr>Conclusions</vt:lpstr>
      <vt:lpstr>CfParticipation: Open Work Items</vt:lpstr>
      <vt:lpstr>Thank you!!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199</cp:revision>
  <cp:lastPrinted>2015-01-19T16:17:40Z</cp:lastPrinted>
  <dcterms:created xsi:type="dcterms:W3CDTF">2014-09-01T15:38:30Z</dcterms:created>
  <dcterms:modified xsi:type="dcterms:W3CDTF">2015-02-04T15:51:24Z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0x010100EAC45D5F8CBDA447B025C7A836AB5999</vt:lpwstr>
  </property>
</Properties>
</file>