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56" r:id="rId1"/>
  </p:sldMasterIdLst>
  <p:notesMasterIdLst>
    <p:notesMasterId r:id="rId21"/>
  </p:notesMasterIdLst>
  <p:handoutMasterIdLst>
    <p:handoutMasterId r:id="rId22"/>
  </p:handoutMasterIdLst>
  <p:sldIdLst>
    <p:sldId id="462" r:id="rId2"/>
    <p:sldId id="420" r:id="rId3"/>
    <p:sldId id="439" r:id="rId4"/>
    <p:sldId id="455" r:id="rId5"/>
    <p:sldId id="443" r:id="rId6"/>
    <p:sldId id="456" r:id="rId7"/>
    <p:sldId id="441" r:id="rId8"/>
    <p:sldId id="457" r:id="rId9"/>
    <p:sldId id="444" r:id="rId10"/>
    <p:sldId id="458" r:id="rId11"/>
    <p:sldId id="440" r:id="rId12"/>
    <p:sldId id="459" r:id="rId13"/>
    <p:sldId id="445" r:id="rId14"/>
    <p:sldId id="460" r:id="rId15"/>
    <p:sldId id="442" r:id="rId16"/>
    <p:sldId id="461" r:id="rId17"/>
    <p:sldId id="446" r:id="rId18"/>
    <p:sldId id="447" r:id="rId19"/>
    <p:sldId id="438" r:id="rId20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E438A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42" autoAdjust="0"/>
    <p:restoredTop sz="91181" autoAdjust="0"/>
  </p:normalViewPr>
  <p:slideViewPr>
    <p:cSldViewPr>
      <p:cViewPr varScale="1">
        <p:scale>
          <a:sx n="99" d="100"/>
          <a:sy n="99" d="100"/>
        </p:scale>
        <p:origin x="1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2A942B-484F-4BC8-9954-9EF273EA0567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6191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178414-4FF9-4C66-9792-C3D749125DCA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60131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4113" cy="3722687"/>
          </a:xfrm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xfrm>
            <a:off x="666750" y="4716463"/>
            <a:ext cx="5335588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de-DE" smtClean="0">
              <a:cs typeface="Arial" panose="020B0604020202020204" pitchFamily="34" charset="0"/>
            </a:endParaRPr>
          </a:p>
        </p:txBody>
      </p:sp>
      <p:sp>
        <p:nvSpPr>
          <p:cNvPr id="156676" name="Slide Number Placeholder 3"/>
          <p:cNvSpPr txBox="1">
            <a:spLocks noGrp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/>
            <a:fld id="{D8F00A17-2B76-4E77-A53E-F6F47D582986}" type="slidenum">
              <a:rPr lang="en-US" altLang="de-DE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en-US" altLang="de-DE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27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2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859947-0030-4921-B0E5-8E31EA198C48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19511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34C59E-D30A-4FED-AA79-3C23CA23A997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6854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571500"/>
            <a:ext cx="2057400" cy="52276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571500"/>
            <a:ext cx="6019800" cy="52276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9CF910-09BD-4D62-A631-9B10E34D5A31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05882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7E1FD5-9DF3-4D10-98DD-573F211A03A1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112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CF3592-93B0-4210-91D6-5C29B4694C0C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0879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68500"/>
            <a:ext cx="4038600" cy="38306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68500"/>
            <a:ext cx="4038600" cy="38306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4A7B9F-3849-44F6-98FF-A7A54044B292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43129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599B51-C5E3-4474-AAF2-65575F8F23E6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6088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A40CAE-D891-451C-AAC6-33A2AED259BA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99519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535164-4FBF-4CD7-8213-5B5E76FFE87C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9587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FB5ADB-83D0-468D-9FEF-D46180337C78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6466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BFF931-24B5-41E2-9703-4F709C8B7CC6}" type="slidenum">
              <a:rPr lang="en-US" altLang="de-DE"/>
              <a:pPr/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94960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715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546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68500"/>
            <a:ext cx="8229600" cy="38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9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95B3D7"/>
                </a:solidFill>
                <a:latin typeface="+mn-lt"/>
              </a:defRPr>
            </a:lvl1pPr>
          </a:lstStyle>
          <a:p>
            <a:fld id="{8BD502EE-9CA7-4E98-B4FF-0CB89C042756}" type="slidenum">
              <a:rPr lang="en-US" altLang="de-DE"/>
              <a:pPr/>
              <a:t>‹#›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rgbClr val="558ED5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558ED5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558ED5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58ED5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58ED5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558ED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net/ITU-T/ddp/Default.aspx?groupid=T13-SG1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index_sg.aspx?sg=1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0954E-B3DE-475C-BDB3-9EADBCF9C28F}" type="slidenum">
              <a:rPr lang="en-US" altLang="de-DE"/>
              <a:pPr/>
              <a:t>1</a:t>
            </a:fld>
            <a:endParaRPr lang="en-US" altLang="de-DE"/>
          </a:p>
        </p:txBody>
      </p:sp>
      <p:sp>
        <p:nvSpPr>
          <p:cNvPr id="155650" name="Title 1"/>
          <p:cNvSpPr txBox="1">
            <a:spLocks/>
          </p:cNvSpPr>
          <p:nvPr/>
        </p:nvSpPr>
        <p:spPr bwMode="auto">
          <a:xfrm>
            <a:off x="457200" y="28368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457200"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GB" altLang="de-DE" sz="5400" b="1">
              <a:solidFill>
                <a:srgbClr val="558ED5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138"/>
            <a:ext cx="8229600" cy="7445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fontAlgn="auto">
              <a:lnSpc>
                <a:spcPct val="107000"/>
              </a:lnSpc>
              <a:spcAft>
                <a:spcPts val="800"/>
              </a:spcAft>
              <a:defRPr/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5652" name="Title 3"/>
          <p:cNvSpPr>
            <a:spLocks noGrp="1"/>
          </p:cNvSpPr>
          <p:nvPr>
            <p:ph type="title" idx="4294967295"/>
          </p:nvPr>
        </p:nvSpPr>
        <p:spPr>
          <a:xfrm>
            <a:off x="457200" y="485775"/>
            <a:ext cx="8229600" cy="1828800"/>
          </a:xfrm>
        </p:spPr>
        <p:txBody>
          <a:bodyPr/>
          <a:lstStyle/>
          <a:p>
            <a:r>
              <a:rPr lang="en-US" altLang="de-DE" sz="2800"/>
              <a:t>ITU Workshop on “Quality of Service and </a:t>
            </a:r>
            <a:br>
              <a:rPr lang="en-US" altLang="de-DE" sz="2800"/>
            </a:br>
            <a:r>
              <a:rPr lang="en-US" altLang="de-DE" sz="2800"/>
              <a:t>Quality of Experience of Multimedia Services in Emerging Networks” </a:t>
            </a:r>
            <a:br>
              <a:rPr lang="en-US" altLang="de-DE" sz="2800"/>
            </a:br>
            <a:r>
              <a:rPr lang="en-US" altLang="de-DE" sz="2400" i="1"/>
              <a:t>(Istanbul, Turkey, 9-11 February 2015)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457200" y="2451100"/>
            <a:ext cx="8229600" cy="32035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de-DE" sz="4000" b="1"/>
              <a:t/>
            </a:r>
            <a:br>
              <a:rPr lang="en-US" altLang="de-DE" sz="4000" b="1"/>
            </a:br>
            <a:r>
              <a:rPr lang="en-GB" altLang="de-DE"/>
              <a:t>Overview of ITU-T Study Group 12 </a:t>
            </a:r>
            <a:br>
              <a:rPr lang="en-GB" altLang="de-DE"/>
            </a:br>
            <a:r>
              <a:rPr lang="en-GB" altLang="de-DE"/>
              <a:t>Recommendations on QoS and QoE</a:t>
            </a:r>
            <a:endParaRPr lang="en-US" altLang="de-DE" b="1"/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de-DE" sz="4000" b="1"/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de-DE" b="1"/>
              <a:t>Joachim Pomy,</a:t>
            </a: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de-DE" b="1"/>
              <a:t>Senior Engineer, Opticom GmbH Germany</a:t>
            </a: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de-DE" b="1"/>
              <a:t>Consultant@joachimpomy.de</a:t>
            </a:r>
            <a:r>
              <a:rPr lang="en-US" altLang="de-DE" sz="500" b="1" i="1"/>
              <a:t/>
            </a:r>
            <a:br>
              <a:rPr lang="en-US" altLang="de-DE" sz="500" b="1" i="1"/>
            </a:br>
            <a:r>
              <a:rPr lang="en-US" altLang="de-DE" sz="800" b="1" i="1"/>
              <a:t> </a:t>
            </a:r>
            <a:r>
              <a:rPr lang="en-US" altLang="de-DE" sz="800">
                <a:cs typeface="Arial" panose="020B0604020202020204" pitchFamily="34" charset="0"/>
              </a:rPr>
              <a:t/>
            </a:r>
            <a:br>
              <a:rPr lang="en-US" altLang="de-DE" sz="800">
                <a:cs typeface="Arial" panose="020B0604020202020204" pitchFamily="34" charset="0"/>
              </a:rPr>
            </a:br>
            <a:r>
              <a:rPr lang="en-US" altLang="de-DE" sz="800">
                <a:cs typeface="Arial" panose="020B0604020202020204" pitchFamily="34" charset="0"/>
              </a:rPr>
              <a:t>								</a:t>
            </a:r>
            <a:endParaRPr lang="en-US" altLang="de-DE" sz="80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endParaRPr lang="en-US" altLang="de-DE" sz="80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</a:pPr>
            <a:endParaRPr lang="en-US" altLang="de-DE" sz="8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135E5-7BCE-4656-A63C-7B7E2114E5BE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147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dirty="0">
                <a:solidFill>
                  <a:schemeClr val="tx1"/>
                </a:solidFill>
              </a:rPr>
              <a:t>Test </a:t>
            </a:r>
            <a:r>
              <a:rPr lang="de-DE" altLang="de-DE" sz="3600" dirty="0" err="1">
                <a:solidFill>
                  <a:schemeClr val="tx1"/>
                </a:solidFill>
              </a:rPr>
              <a:t>setup</a:t>
            </a:r>
            <a:r>
              <a:rPr lang="de-DE" altLang="de-DE" sz="3600" dirty="0">
                <a:solidFill>
                  <a:schemeClr val="tx1"/>
                </a:solidFill>
              </a:rPr>
              <a:t> </a:t>
            </a:r>
            <a:r>
              <a:rPr lang="de-DE" altLang="de-DE" sz="3600" dirty="0" err="1">
                <a:solidFill>
                  <a:schemeClr val="tx1"/>
                </a:solidFill>
              </a:rPr>
              <a:t>for</a:t>
            </a:r>
            <a:r>
              <a:rPr lang="de-DE" altLang="de-DE" sz="3600" dirty="0">
                <a:solidFill>
                  <a:schemeClr val="tx1"/>
                </a:solidFill>
              </a:rPr>
              <a:t> </a:t>
            </a:r>
            <a:r>
              <a:rPr lang="de-DE" altLang="de-DE" sz="3600" dirty="0" err="1">
                <a:solidFill>
                  <a:schemeClr val="tx1"/>
                </a:solidFill>
              </a:rPr>
              <a:t>Rec</a:t>
            </a:r>
            <a:r>
              <a:rPr lang="de-DE" altLang="de-DE" sz="3600" dirty="0">
                <a:solidFill>
                  <a:schemeClr val="tx1"/>
                </a:solidFill>
              </a:rPr>
              <a:t>. </a:t>
            </a:r>
            <a:r>
              <a:rPr lang="de-DE" altLang="de-DE" sz="3600" dirty="0" err="1">
                <a:solidFill>
                  <a:schemeClr val="tx1"/>
                </a:solidFill>
              </a:rPr>
              <a:t>P.1501</a:t>
            </a:r>
            <a:r>
              <a:rPr lang="de-DE" altLang="de-DE" sz="3600" dirty="0">
                <a:solidFill>
                  <a:schemeClr val="tx1"/>
                </a:solidFill>
              </a:rPr>
              <a:t> Quality </a:t>
            </a:r>
            <a:r>
              <a:rPr lang="de-DE" altLang="de-DE" sz="3600" dirty="0" err="1">
                <a:solidFill>
                  <a:schemeClr val="tx1"/>
                </a:solidFill>
              </a:rPr>
              <a:t>of</a:t>
            </a:r>
            <a:r>
              <a:rPr lang="de-DE" altLang="de-DE" sz="3600" dirty="0">
                <a:solidFill>
                  <a:schemeClr val="tx1"/>
                </a:solidFill>
              </a:rPr>
              <a:t> web </a:t>
            </a:r>
            <a:r>
              <a:rPr lang="de-DE" altLang="de-DE" sz="3600" dirty="0" err="1">
                <a:solidFill>
                  <a:schemeClr val="tx1"/>
                </a:solidFill>
              </a:rPr>
              <a:t>browsing</a:t>
            </a:r>
            <a:endParaRPr lang="en-GB" altLang="de-DE" sz="3600" dirty="0">
              <a:solidFill>
                <a:schemeClr val="tx1"/>
              </a:solidFill>
            </a:endParaRPr>
          </a:p>
        </p:txBody>
      </p:sp>
      <p:pic>
        <p:nvPicPr>
          <p:cNvPr id="147460" name="Picture 1" descr="User_test_setup_PSTMW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96975"/>
            <a:ext cx="8820150" cy="459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27B59-26D1-4B41-B42C-1B08AE35A49E}" type="slidenum">
              <a:rPr lang="en-US" altLang="de-DE"/>
              <a:pPr/>
              <a:t>11</a:t>
            </a:fld>
            <a:endParaRPr lang="en-US" altLang="de-DE"/>
          </a:p>
        </p:txBody>
      </p:sp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Work Programme (5/8)</a:t>
            </a:r>
            <a:endParaRPr lang="en-GB" altLang="de-DE"/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38306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de-DE" sz="2000" dirty="0"/>
              <a:t>Perceptual Objective Prediction of Speech Intelligibility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No-reference models for quality prediction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Subjective method for simulated conversation tests addressing audio and </a:t>
            </a:r>
            <a:r>
              <a:rPr lang="en-GB" altLang="de-DE" sz="2000" dirty="0" err="1"/>
              <a:t>audiovisual</a:t>
            </a:r>
            <a:r>
              <a:rPr lang="en-GB" altLang="de-DE" sz="2000" dirty="0"/>
              <a:t> call quality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Effect of delays on the </a:t>
            </a:r>
            <a:r>
              <a:rPr lang="en-GB" altLang="de-DE" sz="2000" dirty="0" err="1"/>
              <a:t>telemeeting</a:t>
            </a:r>
            <a:r>
              <a:rPr lang="en-GB" altLang="de-DE" sz="2000" dirty="0"/>
              <a:t> quality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Use of auditory and visual cues for high-quality </a:t>
            </a:r>
            <a:r>
              <a:rPr lang="en-GB" altLang="de-DE" sz="2000" dirty="0" err="1"/>
              <a:t>telemeetings</a:t>
            </a:r>
            <a:endParaRPr lang="en-GB" altLang="de-DE" sz="2000" dirty="0"/>
          </a:p>
          <a:p>
            <a:pPr>
              <a:lnSpc>
                <a:spcPct val="80000"/>
              </a:lnSpc>
            </a:pPr>
            <a:r>
              <a:rPr lang="en-GB" altLang="de-DE" sz="2000" dirty="0"/>
              <a:t>Overall </a:t>
            </a:r>
            <a:r>
              <a:rPr lang="en-GB" altLang="de-DE" sz="2000" dirty="0" err="1"/>
              <a:t>telemeeting</a:t>
            </a:r>
            <a:r>
              <a:rPr lang="en-GB" altLang="de-DE" sz="2000" dirty="0"/>
              <a:t> quality value (long term goal)</a:t>
            </a:r>
          </a:p>
          <a:p>
            <a:pPr>
              <a:lnSpc>
                <a:spcPct val="80000"/>
              </a:lnSpc>
            </a:pPr>
            <a:r>
              <a:rPr lang="en-GB" altLang="de-DE" sz="2000" dirty="0">
                <a:solidFill>
                  <a:srgbClr val="FF3300"/>
                </a:solidFill>
              </a:rPr>
              <a:t>Quality implications and requirements for </a:t>
            </a:r>
            <a:r>
              <a:rPr lang="en-GB" altLang="de-DE" sz="2000" dirty="0" err="1">
                <a:solidFill>
                  <a:srgbClr val="FF3300"/>
                </a:solidFill>
              </a:rPr>
              <a:t>telemeeting</a:t>
            </a:r>
            <a:r>
              <a:rPr lang="en-GB" altLang="de-DE" sz="2000" dirty="0">
                <a:solidFill>
                  <a:srgbClr val="FF3300"/>
                </a:solidFill>
              </a:rPr>
              <a:t> and conferencing services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Spatial audio meetings quality evaluation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Frequent updates of Appendices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Quality of Experience aspects of Multi Connection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End-to-end </a:t>
            </a:r>
            <a:r>
              <a:rPr lang="en-GB" altLang="de-DE" sz="2000" dirty="0" err="1"/>
              <a:t>QoE</a:t>
            </a:r>
            <a:r>
              <a:rPr lang="en-GB" altLang="de-DE" sz="2000" dirty="0"/>
              <a:t> aspects of </a:t>
            </a:r>
            <a:r>
              <a:rPr lang="en-GB" altLang="de-DE" sz="2000" dirty="0" err="1"/>
              <a:t>tandemmed</a:t>
            </a:r>
            <a:r>
              <a:rPr lang="en-GB" altLang="de-DE" sz="2000" dirty="0"/>
              <a:t> speech processing devices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FC7F6-102A-40E4-A51B-2023FB2909B5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148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 dirty="0" err="1"/>
              <a:t>Rec</a:t>
            </a:r>
            <a:r>
              <a:rPr lang="de-DE" altLang="de-DE" sz="2400" dirty="0"/>
              <a:t>. </a:t>
            </a:r>
            <a:r>
              <a:rPr lang="de-DE" altLang="de-DE" sz="2400" dirty="0" err="1"/>
              <a:t>P.1301</a:t>
            </a:r>
            <a:r>
              <a:rPr lang="de-DE" altLang="de-DE" sz="2400" dirty="0"/>
              <a:t> </a:t>
            </a:r>
            <a:r>
              <a:rPr lang="de-DE" altLang="de-DE" sz="2400" dirty="0" err="1"/>
              <a:t>Decision</a:t>
            </a:r>
            <a:r>
              <a:rPr lang="de-DE" altLang="de-DE" sz="2400" dirty="0"/>
              <a:t> </a:t>
            </a:r>
            <a:r>
              <a:rPr lang="de-DE" altLang="de-DE" sz="2400" dirty="0" err="1"/>
              <a:t>tree</a:t>
            </a:r>
            <a:r>
              <a:rPr lang="de-DE" altLang="de-DE" sz="2400" dirty="0"/>
              <a:t> </a:t>
            </a:r>
            <a:r>
              <a:rPr lang="de-DE" altLang="de-DE" sz="2400" dirty="0" err="1"/>
              <a:t>for</a:t>
            </a:r>
            <a:r>
              <a:rPr lang="de-DE" altLang="de-DE" sz="2400" dirty="0"/>
              <a:t> </a:t>
            </a:r>
            <a:r>
              <a:rPr lang="en-GB" altLang="de-DE" sz="2400" dirty="0"/>
              <a:t>Subjective quality evaluation </a:t>
            </a:r>
            <a:br>
              <a:rPr lang="en-GB" altLang="de-DE" sz="2400" dirty="0"/>
            </a:br>
            <a:r>
              <a:rPr lang="en-GB" altLang="de-DE" sz="2400" dirty="0"/>
              <a:t>of audio and </a:t>
            </a:r>
            <a:r>
              <a:rPr lang="en-GB" altLang="de-DE" sz="2400" dirty="0" err="1"/>
              <a:t>audiovisual</a:t>
            </a:r>
            <a:r>
              <a:rPr lang="en-GB" altLang="de-DE" sz="2400" dirty="0"/>
              <a:t> multiparty </a:t>
            </a:r>
            <a:r>
              <a:rPr lang="en-GB" altLang="de-DE" sz="2400" dirty="0" err="1"/>
              <a:t>telemeetings</a:t>
            </a:r>
            <a:r>
              <a:rPr lang="en-GB" altLang="de-DE" sz="2400" dirty="0"/>
              <a:t> 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0" y="890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499070"/>
              </p:ext>
            </p:extLst>
          </p:nvPr>
        </p:nvGraphicFramePr>
        <p:xfrm>
          <a:off x="1187624" y="1732404"/>
          <a:ext cx="6248400" cy="4176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7" r:id="rId3" imgW="6282720" imgH="5098320" progId="CorelDRAW.Graphic.14">
                  <p:embed/>
                </p:oleObj>
              </mc:Choice>
              <mc:Fallback>
                <p:oleObj r:id="rId3" imgW="6282720" imgH="5098320" progId="CorelDRAW.Graphic.1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732404"/>
                        <a:ext cx="6248400" cy="41764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C4D2F-5517-4EC7-9140-BA5516379657}" type="slidenum">
              <a:rPr lang="en-US" altLang="de-DE"/>
              <a:pPr/>
              <a:t>13</a:t>
            </a:fld>
            <a:endParaRPr lang="en-US" altLang="de-DE"/>
          </a:p>
        </p:txBody>
      </p:sp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Work Programme (6/8)</a:t>
            </a:r>
            <a:endParaRPr lang="en-GB" altLang="de-DE"/>
          </a:p>
        </p:txBody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229600" cy="38306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de-DE" sz="1800" dirty="0"/>
              <a:t>End-to-end performance for managed voice over LTE networks This Recommendation describes the key aspects impacting end-to-end performance of managed voice applications over LTE networks.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Definitions and associated measurement methods for user-centric parameters for call handling in cellular mobile voice service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Mobile </a:t>
            </a:r>
            <a:r>
              <a:rPr lang="en-GB" altLang="de-DE" sz="1800" dirty="0" err="1"/>
              <a:t>QoS</a:t>
            </a:r>
            <a:endParaRPr lang="en-GB" altLang="de-DE" sz="1800" dirty="0"/>
          </a:p>
          <a:p>
            <a:pPr>
              <a:lnSpc>
                <a:spcPct val="80000"/>
              </a:lnSpc>
            </a:pPr>
            <a:r>
              <a:rPr lang="en-GB" altLang="de-DE" sz="1800" dirty="0"/>
              <a:t>Supplement XX to </a:t>
            </a:r>
            <a:r>
              <a:rPr lang="en-GB" altLang="de-DE" sz="1800" dirty="0" err="1"/>
              <a:t>ITU</a:t>
            </a:r>
            <a:r>
              <a:rPr lang="en-GB" altLang="de-DE" sz="1800" dirty="0"/>
              <a:t>-T </a:t>
            </a:r>
            <a:r>
              <a:rPr lang="en-GB" altLang="de-DE" sz="1800" dirty="0" err="1"/>
              <a:t>E.800</a:t>
            </a:r>
            <a:r>
              <a:rPr lang="en-GB" altLang="de-DE" sz="1800" dirty="0"/>
              <a:t>-series Recommendations (Guidelines on Regulatory Aspects of </a:t>
            </a:r>
            <a:r>
              <a:rPr lang="en-GB" altLang="de-DE" sz="1800" dirty="0" err="1"/>
              <a:t>QoS</a:t>
            </a:r>
            <a:r>
              <a:rPr lang="en-GB" altLang="de-DE" sz="1800" dirty="0"/>
              <a:t>)</a:t>
            </a:r>
          </a:p>
          <a:p>
            <a:pPr>
              <a:lnSpc>
                <a:spcPct val="80000"/>
              </a:lnSpc>
            </a:pPr>
            <a:r>
              <a:rPr lang="en-GB" altLang="de-DE" sz="1800" dirty="0">
                <a:solidFill>
                  <a:srgbClr val="FF3300"/>
                </a:solidFill>
              </a:rPr>
              <a:t>End-user multimedia </a:t>
            </a:r>
            <a:r>
              <a:rPr lang="en-GB" altLang="de-DE" sz="1800" dirty="0" err="1">
                <a:solidFill>
                  <a:srgbClr val="FF3300"/>
                </a:solidFill>
              </a:rPr>
              <a:t>QoS</a:t>
            </a:r>
            <a:r>
              <a:rPr lang="en-GB" altLang="de-DE" sz="1800" dirty="0">
                <a:solidFill>
                  <a:srgbClr val="FF3300"/>
                </a:solidFill>
              </a:rPr>
              <a:t> categories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Network model for evaluating multimedia transmission performance over Internet Protocol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Opinion model for video and audio streaming applications</a:t>
            </a:r>
          </a:p>
          <a:p>
            <a:pPr>
              <a:lnSpc>
                <a:spcPct val="80000"/>
              </a:lnSpc>
            </a:pPr>
            <a:r>
              <a:rPr lang="en-GB" altLang="de-DE" sz="1800" dirty="0" err="1"/>
              <a:t>QoE</a:t>
            </a:r>
            <a:r>
              <a:rPr lang="en-GB" altLang="de-DE" sz="1800" dirty="0"/>
              <a:t> of Web-browsing</a:t>
            </a:r>
          </a:p>
          <a:p>
            <a:pPr>
              <a:lnSpc>
                <a:spcPct val="80000"/>
              </a:lnSpc>
            </a:pPr>
            <a:r>
              <a:rPr lang="en-GB" altLang="de-DE" sz="1800" dirty="0" err="1"/>
              <a:t>QoE</a:t>
            </a:r>
            <a:r>
              <a:rPr lang="en-GB" altLang="de-DE" sz="1800" dirty="0"/>
              <a:t> requirements for multicast video streaming services</a:t>
            </a:r>
          </a:p>
          <a:p>
            <a:pPr>
              <a:lnSpc>
                <a:spcPct val="80000"/>
              </a:lnSpc>
            </a:pPr>
            <a:r>
              <a:rPr lang="en-GB" altLang="de-DE" sz="1800" dirty="0" err="1"/>
              <a:t>QoE</a:t>
            </a:r>
            <a:r>
              <a:rPr lang="en-GB" altLang="de-DE" sz="1800" dirty="0"/>
              <a:t> requirements for telepresence services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Guidance for the use of </a:t>
            </a:r>
            <a:r>
              <a:rPr lang="en-GB" altLang="de-DE" sz="1800" dirty="0" err="1"/>
              <a:t>P.1201</a:t>
            </a:r>
            <a:r>
              <a:rPr lang="en-GB" altLang="de-DE" sz="1800" dirty="0"/>
              <a:t> and </a:t>
            </a:r>
            <a:r>
              <a:rPr lang="en-GB" altLang="de-DE" sz="1800" dirty="0" err="1"/>
              <a:t>P.1202</a:t>
            </a:r>
            <a:r>
              <a:rPr lang="en-GB" altLang="de-DE" sz="1800" dirty="0"/>
              <a:t> in operational contexts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5298-CB25-41F2-8D1D-A7A7B86D7C53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49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3600"/>
              <a:t>Rec. G.1010 – Model for user-centric QoS categories</a:t>
            </a:r>
            <a:r>
              <a:rPr lang="en-GB" altLang="de-DE"/>
              <a:t> </a:t>
            </a:r>
          </a:p>
        </p:txBody>
      </p:sp>
      <p:pic>
        <p:nvPicPr>
          <p:cNvPr id="149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8569325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43A09-4BDC-477F-A231-16688CB26B27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Work Programme (7/8)</a:t>
            </a:r>
            <a:endParaRPr lang="en-GB" altLang="de-DE"/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>
          <a:xfrm>
            <a:off x="473576" y="1714500"/>
            <a:ext cx="8229600" cy="38306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de-DE" sz="1600" dirty="0" err="1"/>
              <a:t>QoE</a:t>
            </a:r>
            <a:r>
              <a:rPr lang="en-GB" altLang="de-DE" sz="1600" dirty="0"/>
              <a:t>-diagnostic information from </a:t>
            </a:r>
            <a:r>
              <a:rPr lang="en-GB" altLang="de-DE" sz="1600" dirty="0" err="1"/>
              <a:t>P.120X.Y</a:t>
            </a:r>
            <a:r>
              <a:rPr lang="en-GB" altLang="de-DE" sz="1600" dirty="0"/>
              <a:t> type models on technical causes of </a:t>
            </a:r>
            <a:r>
              <a:rPr lang="en-GB" altLang="de-DE" sz="1600" dirty="0" err="1"/>
              <a:t>QoE</a:t>
            </a:r>
            <a:r>
              <a:rPr lang="en-GB" altLang="de-DE" sz="1600" dirty="0"/>
              <a:t> impairments</a:t>
            </a:r>
          </a:p>
          <a:p>
            <a:pPr>
              <a:lnSpc>
                <a:spcPct val="80000"/>
              </a:lnSpc>
            </a:pPr>
            <a:r>
              <a:rPr lang="en-GB" altLang="de-DE" sz="1600" dirty="0"/>
              <a:t>Integral index of quality for general service monitoring (per user-session); </a:t>
            </a:r>
            <a:r>
              <a:rPr lang="en-GB" altLang="de-DE" sz="1600" dirty="0" err="1"/>
              <a:t>KQI</a:t>
            </a:r>
            <a:r>
              <a:rPr lang="en-GB" altLang="de-DE" sz="1600" dirty="0"/>
              <a:t> definitions</a:t>
            </a:r>
          </a:p>
          <a:p>
            <a:pPr>
              <a:lnSpc>
                <a:spcPct val="80000"/>
              </a:lnSpc>
            </a:pPr>
            <a:r>
              <a:rPr lang="en-GB" altLang="de-DE" sz="1600" dirty="0"/>
              <a:t>Media-session </a:t>
            </a:r>
            <a:r>
              <a:rPr lang="en-GB" altLang="de-DE" sz="1600" dirty="0" err="1"/>
              <a:t>QoE</a:t>
            </a:r>
            <a:r>
              <a:rPr lang="en-GB" altLang="de-DE" sz="1600" dirty="0"/>
              <a:t> model (temporal pooling, long sequences; </a:t>
            </a:r>
            <a:r>
              <a:rPr lang="en-GB" altLang="de-DE" sz="1600" dirty="0" err="1"/>
              <a:t>UDP</a:t>
            </a:r>
            <a:r>
              <a:rPr lang="en-GB" altLang="de-DE" sz="1600" dirty="0"/>
              <a:t>- and TCP-based streaming)</a:t>
            </a:r>
          </a:p>
          <a:p>
            <a:pPr>
              <a:lnSpc>
                <a:spcPct val="80000"/>
              </a:lnSpc>
            </a:pPr>
            <a:r>
              <a:rPr lang="en-GB" altLang="de-DE" sz="1600" dirty="0"/>
              <a:t>Parametric non-intrusive assessment of </a:t>
            </a:r>
            <a:r>
              <a:rPr lang="en-GB" altLang="de-DE" sz="1600" dirty="0" err="1"/>
              <a:t>audiovisual</a:t>
            </a:r>
            <a:r>
              <a:rPr lang="en-GB" altLang="de-DE" sz="1600" dirty="0"/>
              <a:t> progressive download, considering stalling/re-buffering &amp; quality integration</a:t>
            </a:r>
          </a:p>
          <a:p>
            <a:pPr>
              <a:lnSpc>
                <a:spcPct val="80000"/>
              </a:lnSpc>
            </a:pPr>
            <a:r>
              <a:rPr lang="en-GB" altLang="de-DE" sz="1600" dirty="0"/>
              <a:t>Parametric non-intrusive assessment of TCP-based multimedia streaming quality, considering adaptive streaming</a:t>
            </a:r>
          </a:p>
          <a:p>
            <a:pPr>
              <a:lnSpc>
                <a:spcPct val="80000"/>
              </a:lnSpc>
            </a:pPr>
            <a:r>
              <a:rPr lang="en-GB" altLang="de-DE" sz="1600" dirty="0"/>
              <a:t>In-service non-intrusive measurement device – Voice service measurements</a:t>
            </a:r>
          </a:p>
          <a:p>
            <a:pPr>
              <a:lnSpc>
                <a:spcPct val="80000"/>
              </a:lnSpc>
            </a:pPr>
            <a:r>
              <a:rPr lang="en-GB" altLang="de-DE" sz="1600" dirty="0"/>
              <a:t>Analysis and interpretation of </a:t>
            </a:r>
            <a:r>
              <a:rPr lang="en-GB" altLang="de-DE" sz="1600" dirty="0" err="1"/>
              <a:t>INMD</a:t>
            </a:r>
            <a:r>
              <a:rPr lang="en-GB" altLang="de-DE" sz="1600" dirty="0"/>
              <a:t> voice-service measurements</a:t>
            </a:r>
          </a:p>
          <a:p>
            <a:pPr>
              <a:lnSpc>
                <a:spcPct val="80000"/>
              </a:lnSpc>
            </a:pPr>
            <a:r>
              <a:rPr lang="en-GB" altLang="de-DE" sz="1600" dirty="0"/>
              <a:t>Conformance testing for voice over IP transmission quality assessment models</a:t>
            </a:r>
          </a:p>
          <a:p>
            <a:pPr>
              <a:lnSpc>
                <a:spcPct val="80000"/>
              </a:lnSpc>
            </a:pPr>
            <a:r>
              <a:rPr lang="en-GB" altLang="de-DE" sz="1600" dirty="0"/>
              <a:t>Conversational model</a:t>
            </a:r>
          </a:p>
          <a:p>
            <a:pPr>
              <a:lnSpc>
                <a:spcPct val="80000"/>
              </a:lnSpc>
            </a:pPr>
            <a:r>
              <a:rPr lang="en-GB" altLang="de-DE" sz="1600" dirty="0"/>
              <a:t>Framework for invoking diagnostic functions</a:t>
            </a:r>
          </a:p>
          <a:p>
            <a:pPr>
              <a:lnSpc>
                <a:spcPct val="80000"/>
              </a:lnSpc>
            </a:pPr>
            <a:r>
              <a:rPr lang="en-GB" altLang="de-DE" sz="1600" dirty="0">
                <a:solidFill>
                  <a:srgbClr val="FF3300"/>
                </a:solidFill>
              </a:rPr>
              <a:t>Voice Service Diagnosis Framework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505200" y="6115051"/>
            <a:ext cx="2133600" cy="365125"/>
          </a:xfrm>
        </p:spPr>
        <p:txBody>
          <a:bodyPr/>
          <a:lstStyle/>
          <a:p>
            <a:fld id="{45583200-EA48-4957-9256-8D8519C2B70E}" type="slidenum">
              <a:rPr lang="en-US" altLang="de-DE"/>
              <a:pPr/>
              <a:t>16</a:t>
            </a:fld>
            <a:endParaRPr lang="en-US" altLang="de-DE"/>
          </a:p>
        </p:txBody>
      </p:sp>
      <p:sp>
        <p:nvSpPr>
          <p:cNvPr id="150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800" dirty="0"/>
              <a:t>Rec. </a:t>
            </a:r>
            <a:r>
              <a:rPr lang="en-GB" altLang="de-DE" sz="2800" dirty="0" err="1"/>
              <a:t>G.1029</a:t>
            </a:r>
            <a:r>
              <a:rPr lang="en-GB" altLang="de-DE" sz="2800" dirty="0"/>
              <a:t> - Voice Service Diagnosis Framework </a:t>
            </a: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505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116983"/>
              </p:ext>
            </p:extLst>
          </p:nvPr>
        </p:nvGraphicFramePr>
        <p:xfrm>
          <a:off x="730250" y="1481139"/>
          <a:ext cx="7956550" cy="4252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5" name="Bild" r:id="rId3" imgW="5993500" imgH="3927477" progId="Word.Picture.8">
                  <p:embed/>
                </p:oleObj>
              </mc:Choice>
              <mc:Fallback>
                <p:oleObj name="Bild" r:id="rId3" imgW="5993500" imgH="3927477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1481139"/>
                        <a:ext cx="7956550" cy="42521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DBFD8-F86E-4168-867F-719A7175D16B}" type="slidenum">
              <a:rPr lang="en-US" altLang="de-DE"/>
              <a:pPr/>
              <a:t>17</a:t>
            </a:fld>
            <a:endParaRPr lang="en-US" altLang="de-DE"/>
          </a:p>
        </p:txBody>
      </p:sp>
      <p:sp>
        <p:nvSpPr>
          <p:cNvPr id="757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Work Programme (8/8)</a:t>
            </a:r>
            <a:endParaRPr lang="en-GB" altLang="de-DE"/>
          </a:p>
        </p:txBody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38306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de-DE" sz="2000" dirty="0"/>
              <a:t>Technical cause analysis</a:t>
            </a:r>
          </a:p>
          <a:p>
            <a:pPr>
              <a:lnSpc>
                <a:spcPct val="80000"/>
              </a:lnSpc>
            </a:pPr>
            <a:r>
              <a:rPr lang="en-GB" altLang="de-DE" sz="2000" dirty="0">
                <a:solidFill>
                  <a:srgbClr val="FF3300"/>
                </a:solidFill>
              </a:rPr>
              <a:t>Buffer models for development of client performance metrics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Hand-over performance among multiple access networks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Internet protocol data communication service – IP packet transfer and availability performance parameters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Network performance objectives for IP-based services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Measurements in IP networks for inter-domain performance assessment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Ethernet frame transfer and availability performance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Ethernet service activation test methodology</a:t>
            </a:r>
          </a:p>
          <a:p>
            <a:pPr>
              <a:lnSpc>
                <a:spcPct val="80000"/>
              </a:lnSpc>
            </a:pPr>
            <a:r>
              <a:rPr lang="en-GB" altLang="de-DE" sz="2000" dirty="0">
                <a:solidFill>
                  <a:srgbClr val="FF3300"/>
                </a:solidFill>
              </a:rPr>
              <a:t>Home network performance parameters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Proposed Appendices for </a:t>
            </a:r>
            <a:r>
              <a:rPr lang="en-GB" altLang="de-DE" sz="2000" dirty="0" err="1"/>
              <a:t>Y.1566</a:t>
            </a:r>
            <a:r>
              <a:rPr lang="en-GB" altLang="de-DE" sz="2000" dirty="0"/>
              <a:t> : </a:t>
            </a:r>
            <a:r>
              <a:rPr lang="en-GB" altLang="de-DE" sz="2000" dirty="0" err="1"/>
              <a:t>QoS</a:t>
            </a:r>
            <a:r>
              <a:rPr lang="en-GB" altLang="de-DE" sz="2000" dirty="0"/>
              <a:t> mapping and interworking between Ethernet, IP and </a:t>
            </a:r>
            <a:r>
              <a:rPr lang="en-GB" altLang="de-DE" sz="2000" dirty="0" err="1"/>
              <a:t>MPLS</a:t>
            </a:r>
            <a:endParaRPr lang="en-GB" altLang="de-DE" sz="2000" dirty="0"/>
          </a:p>
          <a:p>
            <a:pPr>
              <a:lnSpc>
                <a:spcPct val="80000"/>
              </a:lnSpc>
            </a:pPr>
            <a:endParaRPr lang="en-GB" altLang="de-DE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B9019-720D-4EE2-97E5-EB54569F0F92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768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Cannot find your Topic ?</a:t>
            </a:r>
            <a:endParaRPr lang="en-GB" altLang="de-DE"/>
          </a:p>
        </p:txBody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dirty="0"/>
              <a:t>Work in </a:t>
            </a:r>
            <a:r>
              <a:rPr lang="de-DE" altLang="de-DE" dirty="0" err="1"/>
              <a:t>ITU</a:t>
            </a:r>
            <a:r>
              <a:rPr lang="de-DE" altLang="de-DE" dirty="0"/>
              <a:t>-T </a:t>
            </a:r>
            <a:r>
              <a:rPr lang="de-DE" altLang="de-DE" dirty="0" err="1"/>
              <a:t>is</a:t>
            </a:r>
            <a:r>
              <a:rPr lang="de-DE" altLang="de-DE" dirty="0"/>
              <a:t> </a:t>
            </a:r>
            <a:r>
              <a:rPr lang="de-DE" altLang="de-DE" dirty="0" err="1"/>
              <a:t>contribution</a:t>
            </a:r>
            <a:r>
              <a:rPr lang="de-DE" altLang="de-DE" dirty="0"/>
              <a:t> </a:t>
            </a:r>
            <a:r>
              <a:rPr lang="de-DE" altLang="de-DE" dirty="0" err="1"/>
              <a:t>driven</a:t>
            </a:r>
            <a:r>
              <a:rPr lang="de-DE" altLang="de-DE" dirty="0"/>
              <a:t> </a:t>
            </a:r>
            <a:r>
              <a:rPr lang="de-DE" altLang="de-DE" dirty="0" smtClean="0"/>
              <a:t>!</a:t>
            </a:r>
          </a:p>
          <a:p>
            <a:r>
              <a:rPr lang="en-US" altLang="de-DE" dirty="0" smtClean="0"/>
              <a:t>It is up to   Y O U  !!!!!</a:t>
            </a:r>
            <a:endParaRPr lang="de-DE" altLang="de-DE" dirty="0"/>
          </a:p>
          <a:p>
            <a:r>
              <a:rPr lang="de-DE" altLang="de-DE" dirty="0"/>
              <a:t>Next Meeting </a:t>
            </a:r>
            <a:r>
              <a:rPr lang="de-DE" altLang="de-DE" dirty="0" err="1"/>
              <a:t>of</a:t>
            </a:r>
            <a:r>
              <a:rPr lang="de-DE" altLang="de-DE" dirty="0"/>
              <a:t> Study Group 12</a:t>
            </a:r>
          </a:p>
          <a:p>
            <a:pPr lvl="1"/>
            <a:r>
              <a:rPr lang="de-DE" altLang="de-DE" dirty="0" smtClean="0"/>
              <a:t>5 </a:t>
            </a:r>
            <a:r>
              <a:rPr lang="de-DE" altLang="de-DE" dirty="0"/>
              <a:t>– </a:t>
            </a:r>
            <a:r>
              <a:rPr lang="de-DE" altLang="de-DE" dirty="0" smtClean="0"/>
              <a:t>14 May 2015 </a:t>
            </a:r>
            <a:r>
              <a:rPr lang="de-DE" altLang="de-DE" dirty="0"/>
              <a:t>in </a:t>
            </a:r>
            <a:br>
              <a:rPr lang="de-DE" altLang="de-DE" dirty="0"/>
            </a:br>
            <a:r>
              <a:rPr lang="de-DE" altLang="de-DE" dirty="0" err="1" smtClean="0"/>
              <a:t>Geneva</a:t>
            </a:r>
            <a:r>
              <a:rPr lang="de-DE" altLang="de-DE" dirty="0" smtClean="0"/>
              <a:t> (</a:t>
            </a:r>
            <a:r>
              <a:rPr lang="de-DE" altLang="de-DE" dirty="0" err="1" smtClean="0"/>
              <a:t>Switzerland</a:t>
            </a:r>
            <a:r>
              <a:rPr lang="de-DE" altLang="de-DE" dirty="0" smtClean="0"/>
              <a:t>)</a:t>
            </a:r>
            <a:endParaRPr lang="de-DE" altLang="de-DE" dirty="0"/>
          </a:p>
          <a:p>
            <a:pPr lvl="1"/>
            <a:r>
              <a:rPr lang="de-DE" altLang="de-DE" dirty="0"/>
              <a:t>Deadline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Contributions</a:t>
            </a:r>
            <a:endParaRPr lang="de-DE" altLang="de-DE" dirty="0"/>
          </a:p>
          <a:p>
            <a:pPr lvl="2"/>
            <a:r>
              <a:rPr lang="de-DE" altLang="de-DE" dirty="0" smtClean="0"/>
              <a:t>22 April 2015</a:t>
            </a:r>
            <a:endParaRPr lang="de-DE" altLang="de-DE" dirty="0"/>
          </a:p>
          <a:p>
            <a:pPr lvl="1"/>
            <a:r>
              <a:rPr lang="en-US" altLang="de-DE" sz="1600" dirty="0">
                <a:hlinkClick r:id="rId2"/>
              </a:rPr>
              <a:t>http://</a:t>
            </a:r>
            <a:r>
              <a:rPr lang="en-US" altLang="de-DE" sz="1600" dirty="0" err="1">
                <a:hlinkClick r:id="rId2"/>
              </a:rPr>
              <a:t>www.itu.int</a:t>
            </a:r>
            <a:r>
              <a:rPr lang="en-US" altLang="de-DE" sz="1600" dirty="0">
                <a:hlinkClick r:id="rId2"/>
              </a:rPr>
              <a:t>/net/</a:t>
            </a:r>
            <a:r>
              <a:rPr lang="en-US" altLang="de-DE" sz="1600" dirty="0" err="1">
                <a:hlinkClick r:id="rId2"/>
              </a:rPr>
              <a:t>ITU</a:t>
            </a:r>
            <a:r>
              <a:rPr lang="en-US" altLang="de-DE" sz="1600" dirty="0">
                <a:hlinkClick r:id="rId2"/>
              </a:rPr>
              <a:t>-T/</a:t>
            </a:r>
            <a:r>
              <a:rPr lang="en-US" altLang="de-DE" sz="1600" dirty="0" err="1">
                <a:hlinkClick r:id="rId2"/>
              </a:rPr>
              <a:t>ddp</a:t>
            </a:r>
            <a:r>
              <a:rPr lang="en-US" altLang="de-DE" sz="1600" dirty="0">
                <a:hlinkClick r:id="rId2"/>
              </a:rPr>
              <a:t>/</a:t>
            </a:r>
            <a:r>
              <a:rPr lang="en-US" altLang="de-DE" sz="1600" dirty="0" err="1">
                <a:hlinkClick r:id="rId2"/>
              </a:rPr>
              <a:t>Default.aspx?groupid</a:t>
            </a:r>
            <a:r>
              <a:rPr lang="en-US" altLang="de-DE" sz="1600" dirty="0">
                <a:hlinkClick r:id="rId2"/>
              </a:rPr>
              <a:t>=</a:t>
            </a:r>
            <a:r>
              <a:rPr lang="en-US" altLang="de-DE" sz="1600" dirty="0" err="1">
                <a:hlinkClick r:id="rId2"/>
              </a:rPr>
              <a:t>T13-SG12</a:t>
            </a:r>
            <a:endParaRPr lang="en-GB" altLang="de-DE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0158B-BEDA-4D9A-87B6-9AF86E6A82DD}" type="slidenum">
              <a:rPr lang="en-US" altLang="de-DE"/>
              <a:pPr/>
              <a:t>19</a:t>
            </a:fld>
            <a:endParaRPr lang="en-US" altLang="de-DE"/>
          </a:p>
        </p:txBody>
      </p:sp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Any questions ?</a:t>
            </a:r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557338"/>
            <a:ext cx="161925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95288" y="4797425"/>
            <a:ext cx="37449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de-DE" sz="1400">
                <a:solidFill>
                  <a:srgbClr val="FF3300"/>
                </a:solidFill>
              </a:rPr>
              <a:t>Joachim Pomy</a:t>
            </a:r>
            <a:endParaRPr lang="de-DE" altLang="de-DE" sz="1400">
              <a:solidFill>
                <a:srgbClr val="FF3300"/>
              </a:solidFill>
            </a:endParaRPr>
          </a:p>
          <a:p>
            <a:r>
              <a:rPr lang="en-GB" altLang="de-DE" sz="1400">
                <a:solidFill>
                  <a:srgbClr val="FF3300"/>
                </a:solidFill>
              </a:rPr>
              <a:t>consultant@joachimpomy.de</a:t>
            </a:r>
            <a:endParaRPr lang="de-DE" altLang="de-DE" sz="140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82CE9-BFD6-43E4-BFC6-141E52084602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err="1"/>
              <a:t>SG</a:t>
            </a:r>
            <a:r>
              <a:rPr lang="en-US" altLang="de-DE" dirty="0"/>
              <a:t> 12 Recommendations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062388"/>
          </a:xfrm>
        </p:spPr>
        <p:txBody>
          <a:bodyPr/>
          <a:lstStyle/>
          <a:p>
            <a:r>
              <a:rPr lang="fr-FR" altLang="de-DE" sz="2800" dirty="0" err="1"/>
              <a:t>E.420-E.479</a:t>
            </a:r>
            <a:r>
              <a:rPr lang="fr-FR" altLang="de-DE" sz="2800" dirty="0"/>
              <a:t>, </a:t>
            </a:r>
            <a:r>
              <a:rPr lang="fr-FR" altLang="de-DE" sz="2800" dirty="0" err="1"/>
              <a:t>E.800-E.859</a:t>
            </a:r>
            <a:endParaRPr lang="fr-FR" altLang="de-DE" sz="2800" dirty="0"/>
          </a:p>
          <a:p>
            <a:r>
              <a:rPr lang="fr-FR" altLang="de-DE" sz="2800" dirty="0" err="1"/>
              <a:t>G.100-series</a:t>
            </a:r>
            <a:r>
              <a:rPr lang="fr-FR" altLang="de-DE" sz="2800" dirty="0"/>
              <a:t>, </a:t>
            </a:r>
            <a:r>
              <a:rPr lang="fr-FR" altLang="de-DE" sz="2800" dirty="0" err="1"/>
              <a:t>except</a:t>
            </a:r>
            <a:r>
              <a:rPr lang="fr-FR" altLang="de-DE" sz="2800" dirty="0"/>
              <a:t> </a:t>
            </a:r>
            <a:r>
              <a:rPr lang="fr-FR" altLang="de-DE" sz="2800" dirty="0" err="1"/>
              <a:t>G.160</a:t>
            </a:r>
            <a:r>
              <a:rPr lang="fr-FR" altLang="de-DE" sz="2800" dirty="0"/>
              <a:t>-, </a:t>
            </a:r>
            <a:r>
              <a:rPr lang="fr-FR" altLang="de-DE" sz="2800" dirty="0" err="1"/>
              <a:t>G.180</a:t>
            </a:r>
            <a:r>
              <a:rPr lang="fr-FR" altLang="de-DE" sz="2800" dirty="0"/>
              <a:t>- and </a:t>
            </a:r>
            <a:r>
              <a:rPr lang="fr-FR" altLang="de-DE" sz="2800" dirty="0" err="1"/>
              <a:t>G.190-series</a:t>
            </a:r>
            <a:endParaRPr lang="fr-FR" altLang="de-DE" sz="2800" dirty="0"/>
          </a:p>
          <a:p>
            <a:r>
              <a:rPr lang="fr-FR" altLang="de-DE" sz="2800" dirty="0" err="1"/>
              <a:t>G.1000-series</a:t>
            </a:r>
            <a:endParaRPr lang="fr-FR" altLang="de-DE" sz="2800" dirty="0"/>
          </a:p>
          <a:p>
            <a:r>
              <a:rPr lang="fr-FR" altLang="de-DE" sz="2800" dirty="0" err="1"/>
              <a:t>I.350-series</a:t>
            </a:r>
            <a:r>
              <a:rPr lang="fr-FR" altLang="de-DE" sz="2800" dirty="0"/>
              <a:t> (</a:t>
            </a:r>
            <a:r>
              <a:rPr lang="fr-FR" altLang="de-DE" sz="2800" dirty="0" err="1"/>
              <a:t>including</a:t>
            </a:r>
            <a:r>
              <a:rPr lang="fr-FR" altLang="de-DE" sz="2800" dirty="0"/>
              <a:t> </a:t>
            </a:r>
            <a:r>
              <a:rPr lang="fr-FR" altLang="de-DE" sz="2800" dirty="0" err="1"/>
              <a:t>Y.1501</a:t>
            </a:r>
            <a:r>
              <a:rPr lang="fr-FR" altLang="de-DE" sz="2800" dirty="0"/>
              <a:t>/</a:t>
            </a:r>
            <a:r>
              <a:rPr lang="fr-FR" altLang="de-DE" sz="2800" dirty="0" err="1"/>
              <a:t>G.820</a:t>
            </a:r>
            <a:r>
              <a:rPr lang="fr-FR" altLang="de-DE" sz="2800" dirty="0"/>
              <a:t>/</a:t>
            </a:r>
            <a:r>
              <a:rPr lang="fr-FR" altLang="de-DE" sz="2800" dirty="0" err="1"/>
              <a:t>I.351</a:t>
            </a:r>
            <a:r>
              <a:rPr lang="fr-FR" altLang="de-DE" sz="2800" dirty="0"/>
              <a:t>), </a:t>
            </a:r>
            <a:r>
              <a:rPr lang="fr-FR" altLang="de-DE" sz="2800" dirty="0" err="1"/>
              <a:t>I.371</a:t>
            </a:r>
            <a:r>
              <a:rPr lang="fr-FR" altLang="de-DE" sz="2800" dirty="0"/>
              <a:t>, </a:t>
            </a:r>
            <a:r>
              <a:rPr lang="fr-FR" altLang="de-DE" sz="2800" dirty="0" err="1"/>
              <a:t>I.378</a:t>
            </a:r>
            <a:r>
              <a:rPr lang="fr-FR" altLang="de-DE" sz="2800" dirty="0"/>
              <a:t>, </a:t>
            </a:r>
            <a:r>
              <a:rPr lang="fr-FR" altLang="de-DE" sz="2800" dirty="0" err="1"/>
              <a:t>I.381</a:t>
            </a:r>
            <a:endParaRPr lang="fr-FR" altLang="de-DE" sz="2800" dirty="0"/>
          </a:p>
          <a:p>
            <a:r>
              <a:rPr lang="fr-FR" altLang="de-DE" sz="2800" dirty="0"/>
              <a:t>P-</a:t>
            </a:r>
            <a:r>
              <a:rPr lang="fr-FR" altLang="de-DE" sz="2800" dirty="0" err="1"/>
              <a:t>series</a:t>
            </a:r>
            <a:r>
              <a:rPr lang="fr-FR" altLang="de-DE" sz="2800" dirty="0"/>
              <a:t>, </a:t>
            </a:r>
            <a:r>
              <a:rPr lang="fr-FR" altLang="de-DE" sz="2800" dirty="0" err="1"/>
              <a:t>except</a:t>
            </a:r>
            <a:r>
              <a:rPr lang="fr-FR" altLang="de-DE" sz="2800" dirty="0"/>
              <a:t> </a:t>
            </a:r>
            <a:r>
              <a:rPr lang="fr-FR" altLang="de-DE" sz="2800" dirty="0" err="1"/>
              <a:t>P.900-series</a:t>
            </a:r>
            <a:endParaRPr lang="fr-FR" altLang="de-DE" sz="2800" dirty="0"/>
          </a:p>
          <a:p>
            <a:r>
              <a:rPr lang="fr-FR" altLang="de-DE" sz="2800" dirty="0" err="1"/>
              <a:t>Y.1220</a:t>
            </a:r>
            <a:r>
              <a:rPr lang="fr-FR" altLang="de-DE" sz="2800" dirty="0"/>
              <a:t>-, </a:t>
            </a:r>
            <a:r>
              <a:rPr lang="fr-FR" altLang="de-DE" sz="2800" dirty="0" err="1"/>
              <a:t>Y.1530</a:t>
            </a:r>
            <a:r>
              <a:rPr lang="fr-FR" altLang="de-DE" sz="2800" dirty="0"/>
              <a:t>-, </a:t>
            </a:r>
            <a:r>
              <a:rPr lang="fr-FR" altLang="de-DE" sz="2800" dirty="0" err="1"/>
              <a:t>Y.1540</a:t>
            </a:r>
            <a:r>
              <a:rPr lang="fr-FR" altLang="de-DE" sz="2800" dirty="0"/>
              <a:t>-, </a:t>
            </a:r>
            <a:r>
              <a:rPr lang="fr-FR" altLang="de-DE" sz="2800" dirty="0" err="1"/>
              <a:t>Y.1560-series</a:t>
            </a:r>
            <a:r>
              <a:rPr lang="fr-FR" altLang="de-DE" sz="2800" dirty="0"/>
              <a:t/>
            </a:r>
            <a:br>
              <a:rPr lang="fr-FR" altLang="de-DE" sz="2800" dirty="0"/>
            </a:br>
            <a:r>
              <a:rPr lang="de-DE" altLang="de-DE" sz="1600" dirty="0">
                <a:hlinkClick r:id="rId3"/>
              </a:rPr>
              <a:t>http://</a:t>
            </a:r>
            <a:r>
              <a:rPr lang="de-DE" altLang="de-DE" sz="1600" dirty="0" err="1">
                <a:hlinkClick r:id="rId3"/>
              </a:rPr>
              <a:t>www.itu.int</a:t>
            </a:r>
            <a:r>
              <a:rPr lang="de-DE" altLang="de-DE" sz="1600" dirty="0">
                <a:hlinkClick r:id="rId3"/>
              </a:rPr>
              <a:t>/</a:t>
            </a:r>
            <a:r>
              <a:rPr lang="de-DE" altLang="de-DE" sz="1600" dirty="0" err="1">
                <a:hlinkClick r:id="rId3"/>
              </a:rPr>
              <a:t>ITU</a:t>
            </a:r>
            <a:r>
              <a:rPr lang="de-DE" altLang="de-DE" sz="1600" dirty="0">
                <a:hlinkClick r:id="rId3"/>
              </a:rPr>
              <a:t>-T/</a:t>
            </a:r>
            <a:r>
              <a:rPr lang="de-DE" altLang="de-DE" sz="1600" dirty="0" err="1">
                <a:hlinkClick r:id="rId3"/>
              </a:rPr>
              <a:t>recommendations</a:t>
            </a:r>
            <a:r>
              <a:rPr lang="de-DE" altLang="de-DE" sz="1600" dirty="0">
                <a:hlinkClick r:id="rId3"/>
              </a:rPr>
              <a:t>/</a:t>
            </a:r>
            <a:r>
              <a:rPr lang="de-DE" altLang="de-DE" sz="1600" dirty="0" err="1">
                <a:hlinkClick r:id="rId3"/>
              </a:rPr>
              <a:t>index_sg.aspx?sg</a:t>
            </a:r>
            <a:r>
              <a:rPr lang="de-DE" altLang="de-DE" sz="1600" dirty="0">
                <a:hlinkClick r:id="rId3"/>
              </a:rPr>
              <a:t>=12</a:t>
            </a: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F8D7E-AE02-4928-9AB6-D8AF838B55DC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Work Programme (1/8)</a:t>
            </a:r>
            <a:endParaRPr lang="en-GB" altLang="de-DE"/>
          </a:p>
        </p:txBody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de-DE" sz="1800"/>
              <a:t>Coordination of QoS/performance studies</a:t>
            </a:r>
          </a:p>
          <a:p>
            <a:pPr>
              <a:lnSpc>
                <a:spcPct val="80000"/>
              </a:lnSpc>
            </a:pPr>
            <a:r>
              <a:rPr lang="en-GB" altLang="de-DE" sz="1800"/>
              <a:t>Communications Quality of Service: A framework and definitions</a:t>
            </a:r>
          </a:p>
          <a:p>
            <a:pPr>
              <a:lnSpc>
                <a:spcPct val="80000"/>
              </a:lnSpc>
            </a:pPr>
            <a:r>
              <a:rPr lang="en-GB" altLang="de-DE" sz="1800"/>
              <a:t>Vocabulary for performance and quality of service</a:t>
            </a:r>
          </a:p>
          <a:p>
            <a:pPr>
              <a:lnSpc>
                <a:spcPct val="80000"/>
              </a:lnSpc>
            </a:pPr>
            <a:r>
              <a:rPr lang="en-GB" altLang="de-DE" sz="1800">
                <a:solidFill>
                  <a:srgbClr val="FF3300"/>
                </a:solidFill>
              </a:rPr>
              <a:t>Mean Opinion Score (MOS) terminology</a:t>
            </a:r>
          </a:p>
          <a:p>
            <a:pPr>
              <a:lnSpc>
                <a:spcPct val="80000"/>
              </a:lnSpc>
            </a:pPr>
            <a:r>
              <a:rPr lang="en-GB" altLang="de-DE" sz="1800"/>
              <a:t>Transmission characteristics for wideband digital handset and headset telephones - Inclusion of extended wideband terminals</a:t>
            </a:r>
          </a:p>
          <a:p>
            <a:pPr>
              <a:lnSpc>
                <a:spcPct val="80000"/>
              </a:lnSpc>
            </a:pPr>
            <a:r>
              <a:rPr lang="en-GB" altLang="de-DE" sz="1800"/>
              <a:t>Transmission characteristics for cordless and moblie digital terminals</a:t>
            </a:r>
          </a:p>
          <a:p>
            <a:pPr>
              <a:lnSpc>
                <a:spcPct val="80000"/>
              </a:lnSpc>
            </a:pPr>
            <a:r>
              <a:rPr lang="en-GB" altLang="de-DE" sz="1800"/>
              <a:t>Transmission characteristics for wideband digital loudspeaking and hands-free telephony terminals - Inclusion of extended wideband terminals</a:t>
            </a:r>
          </a:p>
          <a:p>
            <a:pPr>
              <a:lnSpc>
                <a:spcPct val="80000"/>
              </a:lnSpc>
            </a:pPr>
            <a:r>
              <a:rPr lang="en-GB" altLang="de-DE" sz="1800"/>
              <a:t>Technical requirements and test methods for the universal wired headset or headphone interface of digital mobile terminals</a:t>
            </a:r>
          </a:p>
          <a:p>
            <a:pPr>
              <a:lnSpc>
                <a:spcPct val="80000"/>
              </a:lnSpc>
            </a:pPr>
            <a:r>
              <a:rPr lang="en-GB" altLang="de-DE" sz="1800"/>
              <a:t>Narrowband hands-free communication in motor vehicles</a:t>
            </a:r>
          </a:p>
          <a:p>
            <a:pPr>
              <a:lnSpc>
                <a:spcPct val="80000"/>
              </a:lnSpc>
            </a:pPr>
            <a:r>
              <a:rPr lang="en-GB" altLang="de-DE" sz="1800">
                <a:solidFill>
                  <a:srgbClr val="FF3300"/>
                </a:solidFill>
              </a:rPr>
              <a:t>Wideband hands-free communication in motor vehicles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CFFDA-59C3-4761-8E06-C08D4CB686CD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144386" name="Rectangle 2"/>
          <p:cNvSpPr>
            <a:spLocks noGrp="1"/>
          </p:cNvSpPr>
          <p:nvPr>
            <p:ph type="title"/>
          </p:nvPr>
        </p:nvSpPr>
        <p:spPr>
          <a:xfrm>
            <a:off x="457200" y="538480"/>
            <a:ext cx="8229600" cy="1176020"/>
          </a:xfrm>
        </p:spPr>
        <p:txBody>
          <a:bodyPr/>
          <a:lstStyle/>
          <a:p>
            <a:r>
              <a:rPr lang="en-GB" altLang="de-DE" sz="3200" dirty="0" err="1"/>
              <a:t>P.800.1</a:t>
            </a:r>
            <a:r>
              <a:rPr lang="en-GB" altLang="de-DE" sz="3200" dirty="0"/>
              <a:t>  Relation between some MOS qualifiers </a:t>
            </a:r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0" y="1566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44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200326"/>
              </p:ext>
            </p:extLst>
          </p:nvPr>
        </p:nvGraphicFramePr>
        <p:xfrm>
          <a:off x="755576" y="1414129"/>
          <a:ext cx="7417320" cy="4762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92" r:id="rId3" imgW="5800344" imgH="3730752" progId="CorelDRAW.Graphic.12">
                  <p:embed/>
                </p:oleObj>
              </mc:Choice>
              <mc:Fallback>
                <p:oleObj r:id="rId3" imgW="5800344" imgH="3730752" progId="CorelDRAW.Graphic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414129"/>
                        <a:ext cx="7417320" cy="47628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C1E4B-5D94-4723-A3DA-AC1CE5ADA1AA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727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Work Programme (2/8)</a:t>
            </a:r>
            <a:endParaRPr lang="en-GB" altLang="de-DE"/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539552" y="1556792"/>
            <a:ext cx="8229600" cy="3830638"/>
          </a:xfrm>
        </p:spPr>
        <p:txBody>
          <a:bodyPr/>
          <a:lstStyle/>
          <a:p>
            <a:r>
              <a:rPr lang="en-GB" altLang="de-DE" sz="1800" dirty="0">
                <a:solidFill>
                  <a:srgbClr val="FF3300"/>
                </a:solidFill>
              </a:rPr>
              <a:t>User interface requirements for automotive applications</a:t>
            </a:r>
          </a:p>
          <a:p>
            <a:r>
              <a:rPr lang="en-GB" altLang="de-DE" sz="1800" dirty="0">
                <a:solidFill>
                  <a:srgbClr val="FF3300"/>
                </a:solidFill>
              </a:rPr>
              <a:t>Subsystem requirements for automotive speech services</a:t>
            </a:r>
          </a:p>
          <a:p>
            <a:r>
              <a:rPr lang="en-GB" altLang="de-DE" sz="1800" dirty="0"/>
              <a:t>Artificial ears</a:t>
            </a:r>
          </a:p>
          <a:p>
            <a:r>
              <a:rPr lang="en-GB" altLang="de-DE" sz="1800" dirty="0"/>
              <a:t>Calculation of loudness ratings for telephone sets</a:t>
            </a:r>
          </a:p>
          <a:p>
            <a:r>
              <a:rPr lang="en-GB" altLang="de-DE" sz="1800" dirty="0"/>
              <a:t>Use of head and torso simulator (HATS) for hands-free and handset terminal testing</a:t>
            </a:r>
          </a:p>
          <a:p>
            <a:r>
              <a:rPr lang="en-GB" altLang="de-DE" sz="1800" dirty="0"/>
              <a:t>Bone conduction testing setup</a:t>
            </a:r>
          </a:p>
          <a:p>
            <a:r>
              <a:rPr lang="en-GB" altLang="de-DE" sz="1800" dirty="0"/>
              <a:t>Multiple test positions setup</a:t>
            </a:r>
          </a:p>
          <a:p>
            <a:r>
              <a:rPr lang="en-GB" altLang="de-DE" sz="1800" dirty="0"/>
              <a:t>Setups and testing techniques for terminal performance measurements with background noise</a:t>
            </a:r>
          </a:p>
          <a:p>
            <a:r>
              <a:rPr lang="en-GB" altLang="de-DE" sz="1800" dirty="0"/>
              <a:t>Artificial voices</a:t>
            </a:r>
          </a:p>
          <a:p>
            <a:r>
              <a:rPr lang="en-GB" altLang="de-DE" sz="1800" dirty="0"/>
              <a:t>Speech processing devices for acoustic enhancement</a:t>
            </a:r>
          </a:p>
          <a:p>
            <a:r>
              <a:rPr lang="en-GB" altLang="de-DE" sz="1800" dirty="0"/>
              <a:t>Transmission characteristics and speech quality parameters of hands-free terminals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65DAE-40BB-4EA7-842F-0FCC0D4135BC}" type="slidenum">
              <a:rPr lang="en-US" altLang="de-DE"/>
              <a:pPr/>
              <a:t>6</a:t>
            </a:fld>
            <a:endParaRPr lang="en-US" altLang="de-DE" dirty="0"/>
          </a:p>
        </p:txBody>
      </p:sp>
      <p:sp>
        <p:nvSpPr>
          <p:cNvPr id="145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400" dirty="0"/>
              <a:t>Typical development cycle for a car speakerphone hands-free system and applicability of clauses of Rec. </a:t>
            </a:r>
            <a:r>
              <a:rPr lang="en-GB" altLang="de-DE" sz="2400" dirty="0" err="1"/>
              <a:t>P.1100</a:t>
            </a:r>
            <a:endParaRPr lang="en-GB" altLang="de-DE" sz="2400" dirty="0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106522"/>
              </p:ext>
            </p:extLst>
          </p:nvPr>
        </p:nvGraphicFramePr>
        <p:xfrm>
          <a:off x="539750" y="1571626"/>
          <a:ext cx="8280400" cy="4305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5" r:id="rId3" imgW="6232320" imgH="3790080" progId="CorelDRAW.Graphic.14">
                  <p:embed/>
                </p:oleObj>
              </mc:Choice>
              <mc:Fallback>
                <p:oleObj r:id="rId3" imgW="6232320" imgH="3790080" progId="CorelDRAW.Graphic.1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571626"/>
                        <a:ext cx="8280400" cy="43056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E55CD-FB77-4A2D-83BC-D21148B63319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Work Programme (3/8)</a:t>
            </a:r>
            <a:endParaRPr lang="en-GB" altLang="de-DE"/>
          </a:p>
        </p:txBody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38306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de-DE" sz="1800" dirty="0"/>
              <a:t>Test signals for use in </a:t>
            </a:r>
            <a:r>
              <a:rPr lang="en-GB" altLang="de-DE" sz="1800" dirty="0" err="1"/>
              <a:t>telephonometry</a:t>
            </a:r>
            <a:endParaRPr lang="en-GB" altLang="de-DE" sz="1800" dirty="0"/>
          </a:p>
          <a:p>
            <a:pPr>
              <a:lnSpc>
                <a:spcPct val="80000"/>
              </a:lnSpc>
            </a:pPr>
            <a:r>
              <a:rPr lang="en-GB" altLang="de-DE" sz="1800" dirty="0"/>
              <a:t>Objective test methods for speech communication systems using complex test signals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Methods for determining the ‘Objective Quality Number’ as overall quality value for terminals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Applicability of psycho-acoustic models to HATS based setups for the benefit of terminal testing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Setup signals for terminal with background noise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Subjective quality evaluation of telephone services based on spoken dialogue systems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Subjective performance of active signal processing devices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Cultural/language/nationality dependence of subjective quality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Subjective evaluation of generic sound activity detectors</a:t>
            </a:r>
          </a:p>
          <a:p>
            <a:pPr>
              <a:lnSpc>
                <a:spcPct val="80000"/>
              </a:lnSpc>
            </a:pPr>
            <a:r>
              <a:rPr lang="en-GB" altLang="de-DE" sz="1800" dirty="0">
                <a:solidFill>
                  <a:srgbClr val="FF3300"/>
                </a:solidFill>
              </a:rPr>
              <a:t>Multidimensional scaling quality assessment</a:t>
            </a:r>
          </a:p>
          <a:p>
            <a:pPr>
              <a:lnSpc>
                <a:spcPct val="80000"/>
              </a:lnSpc>
            </a:pPr>
            <a:r>
              <a:rPr lang="en-GB" altLang="de-DE" sz="1800" dirty="0"/>
              <a:t>Subjective assessment methods for music quality of narrowband and wideband telephony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2A157-85B0-4779-B300-696B0A9E9244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146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800"/>
              <a:t>Rating scales used in ITU-T P.806 subjective testing methodology</a:t>
            </a:r>
            <a:r>
              <a:rPr lang="en-GB" altLang="de-DE"/>
              <a:t> </a:t>
            </a:r>
          </a:p>
        </p:txBody>
      </p:sp>
      <p:pic>
        <p:nvPicPr>
          <p:cNvPr id="14643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268413"/>
            <a:ext cx="6335713" cy="4536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35B33-1ED5-40F1-8639-E87376DBCF05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Work Programme (4/8)</a:t>
            </a:r>
            <a:endParaRPr lang="en-GB" altLang="de-DE"/>
          </a:p>
        </p:txBody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>
          <a:xfrm>
            <a:off x="457200" y="1714500"/>
            <a:ext cx="8229600" cy="38306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de-DE" sz="2000" dirty="0">
                <a:solidFill>
                  <a:srgbClr val="FF3300"/>
                </a:solidFill>
              </a:rPr>
              <a:t>Test methodology for web browsing and browser based applications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Subjective usability evaluation of speech-based or multimodal interactive services</a:t>
            </a:r>
          </a:p>
          <a:p>
            <a:pPr>
              <a:lnSpc>
                <a:spcPct val="80000"/>
              </a:lnSpc>
            </a:pPr>
            <a:r>
              <a:rPr lang="en-GB" altLang="de-DE" sz="2000" dirty="0" err="1"/>
              <a:t>Q.7</a:t>
            </a:r>
            <a:r>
              <a:rPr lang="en-GB" altLang="de-DE" sz="2000" dirty="0"/>
              <a:t>/12 defines test plans for tests of speech coders, and reports the test results and analysis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E-model extension for non-handset user interfaces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E-model extension for speech processing devices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E-model update for conversational quality features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Mixed-band and beyond-wideband E-model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E-model for monitoring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Operational quality estimator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Perceptual approaches for multi-dimensional analysis</a:t>
            </a:r>
          </a:p>
          <a:p>
            <a:pPr>
              <a:lnSpc>
                <a:spcPct val="80000"/>
              </a:lnSpc>
            </a:pPr>
            <a:r>
              <a:rPr lang="en-GB" altLang="de-DE" sz="2000" dirty="0"/>
              <a:t>Perceptual objective noise reduction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45D5F8CBDA447B025C7A836AB5999" ma:contentTypeVersion="1" ma:contentTypeDescription="Create a new document." ma:contentTypeScope="" ma:versionID="74f9c12af696c876dbaeefe49953481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3E03866-8650-4A87-BD5B-14CF0EEDD847}"/>
</file>

<file path=customXml/itemProps2.xml><?xml version="1.0" encoding="utf-8"?>
<ds:datastoreItem xmlns:ds="http://schemas.openxmlformats.org/officeDocument/2006/customXml" ds:itemID="{59BD8D24-C752-46D6-9151-C5FDCF179E79}"/>
</file>

<file path=customXml/itemProps3.xml><?xml version="1.0" encoding="utf-8"?>
<ds:datastoreItem xmlns:ds="http://schemas.openxmlformats.org/officeDocument/2006/customXml" ds:itemID="{F1B7B9D0-5D4D-4725-B700-C3696CAB73F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909</Words>
  <Application>Microsoft Office PowerPoint</Application>
  <PresentationFormat>On-screen Show (4:3)</PresentationFormat>
  <Paragraphs>145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Verdana</vt:lpstr>
      <vt:lpstr>Office Theme</vt:lpstr>
      <vt:lpstr>CorelDRAW.Graphic.12</vt:lpstr>
      <vt:lpstr>CorelDRAW.Graphic.14</vt:lpstr>
      <vt:lpstr>Bild</vt:lpstr>
      <vt:lpstr>ITU Workshop on “Quality of Service and  Quality of Experience of Multimedia Services in Emerging Networks”  (Istanbul, Turkey, 9-11 February 2015)</vt:lpstr>
      <vt:lpstr>SG 12 Recommendations</vt:lpstr>
      <vt:lpstr>Work Programme (1/8)</vt:lpstr>
      <vt:lpstr>P.800.1  Relation between some MOS qualifiers </vt:lpstr>
      <vt:lpstr>Work Programme (2/8)</vt:lpstr>
      <vt:lpstr>Typical development cycle for a car speakerphone hands-free system and applicability of clauses of Rec. P.1100</vt:lpstr>
      <vt:lpstr>Work Programme (3/8)</vt:lpstr>
      <vt:lpstr>Rating scales used in ITU-T P.806 subjective testing methodology </vt:lpstr>
      <vt:lpstr>Work Programme (4/8)</vt:lpstr>
      <vt:lpstr>Test setup for Rec. P.1501 Quality of web browsing</vt:lpstr>
      <vt:lpstr>Work Programme (5/8)</vt:lpstr>
      <vt:lpstr>Rec. P.1301 Decision tree for Subjective quality evaluation  of audio and audiovisual multiparty telemeetings </vt:lpstr>
      <vt:lpstr>Work Programme (6/8)</vt:lpstr>
      <vt:lpstr>Rec. G.1010 – Model for user-centric QoS categories </vt:lpstr>
      <vt:lpstr>Work Programme (7/8)</vt:lpstr>
      <vt:lpstr>Rec. G.1029 - Voice Service Diagnosis Framework </vt:lpstr>
      <vt:lpstr>Work Programme (8/8)</vt:lpstr>
      <vt:lpstr>Cannot find your Topic ?</vt:lpstr>
      <vt:lpstr>Any questions ?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Aloran, Rakan</cp:lastModifiedBy>
  <cp:revision>394</cp:revision>
  <cp:lastPrinted>2001-11-25T13:41:09Z</cp:lastPrinted>
  <dcterms:created xsi:type="dcterms:W3CDTF">2007-02-20T15:47:31Z</dcterms:created>
  <dcterms:modified xsi:type="dcterms:W3CDTF">2015-02-03T09:04:46Z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0x010100EAC45D5F8CBDA447B025C7A836AB5999</vt:lpwstr>
  </property>
</Properties>
</file>