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1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4660"/>
  </p:normalViewPr>
  <p:slideViewPr>
    <p:cSldViewPr snapToGrid="0" snapToObjects="1" showGuides="1">
      <p:cViewPr varScale="1">
        <p:scale>
          <a:sx n="51" d="100"/>
          <a:sy n="51" d="100"/>
        </p:scale>
        <p:origin x="90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DDF28-A9B4-41D0-AA51-38DF551B0C6F}" type="doc">
      <dgm:prSet loTypeId="urn:microsoft.com/office/officeart/2005/8/layout/radial5" loCatId="cycle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3552AC7-C4E1-4302-B43F-4983990D849A}">
      <dgm:prSet phldrT="[Text]"/>
      <dgm:spPr/>
      <dgm:t>
        <a:bodyPr/>
        <a:lstStyle/>
        <a:p>
          <a:r>
            <a:rPr lang="en-US" dirty="0" smtClean="0"/>
            <a:t>Capacity Building</a:t>
          </a:r>
          <a:endParaRPr lang="en-US" dirty="0"/>
        </a:p>
      </dgm:t>
    </dgm:pt>
    <dgm:pt modelId="{14938CE4-9002-4C5C-A57D-7361A72938A6}" type="parTrans" cxnId="{174B46AA-8B71-4408-BA9B-EDB966616808}">
      <dgm:prSet/>
      <dgm:spPr/>
      <dgm:t>
        <a:bodyPr/>
        <a:lstStyle/>
        <a:p>
          <a:endParaRPr lang="en-US"/>
        </a:p>
      </dgm:t>
    </dgm:pt>
    <dgm:pt modelId="{B12BFFB1-97C5-432F-9A8F-43DA887B702F}" type="sibTrans" cxnId="{174B46AA-8B71-4408-BA9B-EDB966616808}">
      <dgm:prSet/>
      <dgm:spPr/>
      <dgm:t>
        <a:bodyPr/>
        <a:lstStyle/>
        <a:p>
          <a:endParaRPr lang="en-US"/>
        </a:p>
      </dgm:t>
    </dgm:pt>
    <dgm:pt modelId="{F2350645-F58E-4ECF-A40F-B5EE6230FC3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/>
            <a:t>In Depth Technical Manuals/ Tutorial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dirty="0"/>
        </a:p>
      </dgm:t>
    </dgm:pt>
    <dgm:pt modelId="{D0FEAE83-AA75-4929-9046-55ACCAD96FE9}" type="parTrans" cxnId="{85DB3263-5EAA-4CFC-930A-151906D8CCEF}">
      <dgm:prSet/>
      <dgm:spPr/>
      <dgm:t>
        <a:bodyPr/>
        <a:lstStyle/>
        <a:p>
          <a:endParaRPr lang="en-US" dirty="0"/>
        </a:p>
      </dgm:t>
    </dgm:pt>
    <dgm:pt modelId="{62A793DC-18D4-46B3-99B7-084E224A73E7}" type="sibTrans" cxnId="{85DB3263-5EAA-4CFC-930A-151906D8CCEF}">
      <dgm:prSet/>
      <dgm:spPr/>
      <dgm:t>
        <a:bodyPr/>
        <a:lstStyle/>
        <a:p>
          <a:endParaRPr lang="en-US"/>
        </a:p>
      </dgm:t>
    </dgm:pt>
    <dgm:pt modelId="{F59FC4A2-0F33-4BCB-9CA8-565662255355}">
      <dgm:prSet phldrT="[Text]" custT="1"/>
      <dgm:spPr/>
      <dgm:t>
        <a:bodyPr/>
        <a:lstStyle/>
        <a:p>
          <a:r>
            <a:rPr lang="en-US" sz="1400" dirty="0" smtClean="0"/>
            <a:t>Workshop</a:t>
          </a:r>
          <a:endParaRPr lang="en-US" sz="1400" dirty="0"/>
        </a:p>
      </dgm:t>
    </dgm:pt>
    <dgm:pt modelId="{EA831CB3-08E1-4BC0-B441-9BE16334473A}" type="parTrans" cxnId="{70FBEBDD-09F8-46F4-9F18-C63C7D53F8A5}">
      <dgm:prSet/>
      <dgm:spPr/>
      <dgm:t>
        <a:bodyPr/>
        <a:lstStyle/>
        <a:p>
          <a:endParaRPr lang="en-US" dirty="0"/>
        </a:p>
      </dgm:t>
    </dgm:pt>
    <dgm:pt modelId="{A3D7B656-C809-4578-AE73-B22570696FD1}" type="sibTrans" cxnId="{70FBEBDD-09F8-46F4-9F18-C63C7D53F8A5}">
      <dgm:prSet/>
      <dgm:spPr/>
      <dgm:t>
        <a:bodyPr/>
        <a:lstStyle/>
        <a:p>
          <a:endParaRPr lang="en-US"/>
        </a:p>
      </dgm:t>
    </dgm:pt>
    <dgm:pt modelId="{7C819BF9-3611-485F-9CAA-615CEFA8F8E9}">
      <dgm:prSet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 Webinar</a:t>
          </a:r>
          <a:endParaRPr lang="en-US" sz="1400" dirty="0"/>
        </a:p>
      </dgm:t>
    </dgm:pt>
    <dgm:pt modelId="{66BD53C2-4EC9-48C7-A831-278639A77C56}" type="parTrans" cxnId="{1E5D4993-A71A-45FB-9234-1C6CC5E02873}">
      <dgm:prSet/>
      <dgm:spPr/>
      <dgm:t>
        <a:bodyPr/>
        <a:lstStyle/>
        <a:p>
          <a:endParaRPr lang="en-US" dirty="0"/>
        </a:p>
      </dgm:t>
    </dgm:pt>
    <dgm:pt modelId="{39D13C89-0634-475D-998C-2947E00C8AD1}" type="sibTrans" cxnId="{1E5D4993-A71A-45FB-9234-1C6CC5E02873}">
      <dgm:prSet/>
      <dgm:spPr/>
      <dgm:t>
        <a:bodyPr/>
        <a:lstStyle/>
        <a:p>
          <a:endParaRPr lang="en-US"/>
        </a:p>
      </dgm:t>
    </dgm:pt>
    <dgm:pt modelId="{E95E4DB2-B061-4E48-97BF-DBAFA876BC57}">
      <dgm:prSet custT="1"/>
      <dgm:spPr>
        <a:solidFill>
          <a:srgbClr val="FF0000"/>
        </a:solidFill>
      </dgm:spPr>
      <dgm:t>
        <a:bodyPr/>
        <a:lstStyle/>
        <a:p>
          <a:r>
            <a:rPr lang="en-US" sz="1400" dirty="0" smtClean="0"/>
            <a:t>E-Learning </a:t>
          </a:r>
          <a:endParaRPr lang="en-US" sz="1400" dirty="0"/>
        </a:p>
      </dgm:t>
    </dgm:pt>
    <dgm:pt modelId="{90C43ECB-D4B4-435C-B7C5-6F1F8C0717A0}" type="parTrans" cxnId="{439A8B16-897B-4D59-8067-DA16F45F41FA}">
      <dgm:prSet/>
      <dgm:spPr/>
      <dgm:t>
        <a:bodyPr/>
        <a:lstStyle/>
        <a:p>
          <a:endParaRPr lang="en-US" dirty="0"/>
        </a:p>
      </dgm:t>
    </dgm:pt>
    <dgm:pt modelId="{B213974E-6E3B-4097-964E-567BB3B1144C}" type="sibTrans" cxnId="{439A8B16-897B-4D59-8067-DA16F45F41FA}">
      <dgm:prSet/>
      <dgm:spPr/>
      <dgm:t>
        <a:bodyPr/>
        <a:lstStyle/>
        <a:p>
          <a:endParaRPr lang="en-US"/>
        </a:p>
      </dgm:t>
    </dgm:pt>
    <dgm:pt modelId="{D8875102-DF07-49FC-869A-D41D3F1AEF8E}" type="pres">
      <dgm:prSet presAssocID="{4A6DDF28-A9B4-41D0-AA51-38DF551B0C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964156-5DF2-4E4B-8901-D97C48FEA5CE}" type="pres">
      <dgm:prSet presAssocID="{33552AC7-C4E1-4302-B43F-4983990D849A}" presName="centerShape" presStyleLbl="node0" presStyleIdx="0" presStyleCnt="1" custScaleX="106346" custScaleY="111410"/>
      <dgm:spPr/>
      <dgm:t>
        <a:bodyPr/>
        <a:lstStyle/>
        <a:p>
          <a:endParaRPr lang="en-US"/>
        </a:p>
      </dgm:t>
    </dgm:pt>
    <dgm:pt modelId="{655E59CC-3839-47B5-9820-0DB7E6780FBD}" type="pres">
      <dgm:prSet presAssocID="{D0FEAE83-AA75-4929-9046-55ACCAD96FE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048784E-3FAE-4124-88D5-1588748525CE}" type="pres">
      <dgm:prSet presAssocID="{D0FEAE83-AA75-4929-9046-55ACCAD96FE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B41BE8D-25C0-4316-AA18-4924A23618E3}" type="pres">
      <dgm:prSet presAssocID="{F2350645-F58E-4ECF-A40F-B5EE6230FC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E45EC-3FF7-49C7-8AD4-EF81CCF18A91}" type="pres">
      <dgm:prSet presAssocID="{EA831CB3-08E1-4BC0-B441-9BE16334473A}" presName="parTrans" presStyleLbl="sibTrans2D1" presStyleIdx="1" presStyleCnt="4"/>
      <dgm:spPr/>
      <dgm:t>
        <a:bodyPr/>
        <a:lstStyle/>
        <a:p>
          <a:endParaRPr lang="en-US"/>
        </a:p>
      </dgm:t>
    </dgm:pt>
    <dgm:pt modelId="{0484BF47-3336-4357-8DD0-F0E304D82124}" type="pres">
      <dgm:prSet presAssocID="{EA831CB3-08E1-4BC0-B441-9BE16334473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095C6E2-4785-4998-9530-52F3C75EC620}" type="pres">
      <dgm:prSet presAssocID="{F59FC4A2-0F33-4BCB-9CA8-565662255355}" presName="node" presStyleLbl="node1" presStyleIdx="1" presStyleCnt="4" custScaleX="110471" custScaleY="107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BE789-619A-4CE5-9336-ACBD757A888A}" type="pres">
      <dgm:prSet presAssocID="{66BD53C2-4EC9-48C7-A831-278639A77C5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BA27004-C40A-4B5C-9A02-FFE61768495E}" type="pres">
      <dgm:prSet presAssocID="{66BD53C2-4EC9-48C7-A831-278639A77C5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66F38CD-1AB1-4A0B-925B-3F3E88D3DE98}" type="pres">
      <dgm:prSet presAssocID="{7C819BF9-3611-485F-9CAA-615CEFA8F8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6A15E-8826-40DE-8268-918BB5965A88}" type="pres">
      <dgm:prSet presAssocID="{90C43ECB-D4B4-435C-B7C5-6F1F8C0717A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CCF57FA-45D6-4B84-B226-6BC33BECF3B9}" type="pres">
      <dgm:prSet presAssocID="{90C43ECB-D4B4-435C-B7C5-6F1F8C0717A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582042C4-D7F2-4B99-979B-F0EC63F1F1DF}" type="pres">
      <dgm:prSet presAssocID="{E95E4DB2-B061-4E48-97BF-DBAFA876BC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058E6C-D445-4BB7-85E4-2F1FBAA2B6B5}" type="presOf" srcId="{E95E4DB2-B061-4E48-97BF-DBAFA876BC57}" destId="{582042C4-D7F2-4B99-979B-F0EC63F1F1DF}" srcOrd="0" destOrd="0" presId="urn:microsoft.com/office/officeart/2005/8/layout/radial5"/>
    <dgm:cxn modelId="{1E5D4993-A71A-45FB-9234-1C6CC5E02873}" srcId="{33552AC7-C4E1-4302-B43F-4983990D849A}" destId="{7C819BF9-3611-485F-9CAA-615CEFA8F8E9}" srcOrd="2" destOrd="0" parTransId="{66BD53C2-4EC9-48C7-A831-278639A77C56}" sibTransId="{39D13C89-0634-475D-998C-2947E00C8AD1}"/>
    <dgm:cxn modelId="{5642B567-DB3E-40EB-860D-CEBA30C95E89}" type="presOf" srcId="{EA831CB3-08E1-4BC0-B441-9BE16334473A}" destId="{8E8E45EC-3FF7-49C7-8AD4-EF81CCF18A91}" srcOrd="0" destOrd="0" presId="urn:microsoft.com/office/officeart/2005/8/layout/radial5"/>
    <dgm:cxn modelId="{FD672DD1-2E5F-4295-A9CF-D291E0858A16}" type="presOf" srcId="{EA831CB3-08E1-4BC0-B441-9BE16334473A}" destId="{0484BF47-3336-4357-8DD0-F0E304D82124}" srcOrd="1" destOrd="0" presId="urn:microsoft.com/office/officeart/2005/8/layout/radial5"/>
    <dgm:cxn modelId="{BF4693E0-028C-4F64-A69F-76C4CC521366}" type="presOf" srcId="{7C819BF9-3611-485F-9CAA-615CEFA8F8E9}" destId="{366F38CD-1AB1-4A0B-925B-3F3E88D3DE98}" srcOrd="0" destOrd="0" presId="urn:microsoft.com/office/officeart/2005/8/layout/radial5"/>
    <dgm:cxn modelId="{04556E39-DC97-4A27-AA54-78D1A21224B3}" type="presOf" srcId="{4A6DDF28-A9B4-41D0-AA51-38DF551B0C6F}" destId="{D8875102-DF07-49FC-869A-D41D3F1AEF8E}" srcOrd="0" destOrd="0" presId="urn:microsoft.com/office/officeart/2005/8/layout/radial5"/>
    <dgm:cxn modelId="{A4F30BCE-1464-4C0D-B1F7-E7E8720E7A5B}" type="presOf" srcId="{66BD53C2-4EC9-48C7-A831-278639A77C56}" destId="{6BA27004-C40A-4B5C-9A02-FFE61768495E}" srcOrd="1" destOrd="0" presId="urn:microsoft.com/office/officeart/2005/8/layout/radial5"/>
    <dgm:cxn modelId="{174B46AA-8B71-4408-BA9B-EDB966616808}" srcId="{4A6DDF28-A9B4-41D0-AA51-38DF551B0C6F}" destId="{33552AC7-C4E1-4302-B43F-4983990D849A}" srcOrd="0" destOrd="0" parTransId="{14938CE4-9002-4C5C-A57D-7361A72938A6}" sibTransId="{B12BFFB1-97C5-432F-9A8F-43DA887B702F}"/>
    <dgm:cxn modelId="{32C1373D-6811-4292-8CB8-A40DD3CBA182}" type="presOf" srcId="{33552AC7-C4E1-4302-B43F-4983990D849A}" destId="{48964156-5DF2-4E4B-8901-D97C48FEA5CE}" srcOrd="0" destOrd="0" presId="urn:microsoft.com/office/officeart/2005/8/layout/radial5"/>
    <dgm:cxn modelId="{949299F0-6DB9-4BC8-B8C7-C0AA51E44649}" type="presOf" srcId="{90C43ECB-D4B4-435C-B7C5-6F1F8C0717A0}" destId="{51F6A15E-8826-40DE-8268-918BB5965A88}" srcOrd="0" destOrd="0" presId="urn:microsoft.com/office/officeart/2005/8/layout/radial5"/>
    <dgm:cxn modelId="{18A1D95B-A7A6-43A3-B125-063434A95C2F}" type="presOf" srcId="{66BD53C2-4EC9-48C7-A831-278639A77C56}" destId="{C64BE789-619A-4CE5-9336-ACBD757A888A}" srcOrd="0" destOrd="0" presId="urn:microsoft.com/office/officeart/2005/8/layout/radial5"/>
    <dgm:cxn modelId="{B8265FF4-FDAE-4D7E-93DF-84CC7F3196BB}" type="presOf" srcId="{D0FEAE83-AA75-4929-9046-55ACCAD96FE9}" destId="{655E59CC-3839-47B5-9820-0DB7E6780FBD}" srcOrd="0" destOrd="0" presId="urn:microsoft.com/office/officeart/2005/8/layout/radial5"/>
    <dgm:cxn modelId="{85DB3263-5EAA-4CFC-930A-151906D8CCEF}" srcId="{33552AC7-C4E1-4302-B43F-4983990D849A}" destId="{F2350645-F58E-4ECF-A40F-B5EE6230FC3B}" srcOrd="0" destOrd="0" parTransId="{D0FEAE83-AA75-4929-9046-55ACCAD96FE9}" sibTransId="{62A793DC-18D4-46B3-99B7-084E224A73E7}"/>
    <dgm:cxn modelId="{0393362F-5760-4892-8F43-4C95DD101750}" type="presOf" srcId="{F2350645-F58E-4ECF-A40F-B5EE6230FC3B}" destId="{1B41BE8D-25C0-4316-AA18-4924A23618E3}" srcOrd="0" destOrd="0" presId="urn:microsoft.com/office/officeart/2005/8/layout/radial5"/>
    <dgm:cxn modelId="{70FBEBDD-09F8-46F4-9F18-C63C7D53F8A5}" srcId="{33552AC7-C4E1-4302-B43F-4983990D849A}" destId="{F59FC4A2-0F33-4BCB-9CA8-565662255355}" srcOrd="1" destOrd="0" parTransId="{EA831CB3-08E1-4BC0-B441-9BE16334473A}" sibTransId="{A3D7B656-C809-4578-AE73-B22570696FD1}"/>
    <dgm:cxn modelId="{4AD6663B-6467-46A5-9D71-B5339CC6D636}" type="presOf" srcId="{90C43ECB-D4B4-435C-B7C5-6F1F8C0717A0}" destId="{BCCF57FA-45D6-4B84-B226-6BC33BECF3B9}" srcOrd="1" destOrd="0" presId="urn:microsoft.com/office/officeart/2005/8/layout/radial5"/>
    <dgm:cxn modelId="{F52DD3D7-2791-42CE-BC70-725135494D8B}" type="presOf" srcId="{F59FC4A2-0F33-4BCB-9CA8-565662255355}" destId="{B095C6E2-4785-4998-9530-52F3C75EC620}" srcOrd="0" destOrd="0" presId="urn:microsoft.com/office/officeart/2005/8/layout/radial5"/>
    <dgm:cxn modelId="{439A8B16-897B-4D59-8067-DA16F45F41FA}" srcId="{33552AC7-C4E1-4302-B43F-4983990D849A}" destId="{E95E4DB2-B061-4E48-97BF-DBAFA876BC57}" srcOrd="3" destOrd="0" parTransId="{90C43ECB-D4B4-435C-B7C5-6F1F8C0717A0}" sibTransId="{B213974E-6E3B-4097-964E-567BB3B1144C}"/>
    <dgm:cxn modelId="{84BC1683-6D79-4C58-8BFF-C6F22E7C42AD}" type="presOf" srcId="{D0FEAE83-AA75-4929-9046-55ACCAD96FE9}" destId="{5048784E-3FAE-4124-88D5-1588748525CE}" srcOrd="1" destOrd="0" presId="urn:microsoft.com/office/officeart/2005/8/layout/radial5"/>
    <dgm:cxn modelId="{CC8E5D30-E028-4D12-893C-67D081469D25}" type="presParOf" srcId="{D8875102-DF07-49FC-869A-D41D3F1AEF8E}" destId="{48964156-5DF2-4E4B-8901-D97C48FEA5CE}" srcOrd="0" destOrd="0" presId="urn:microsoft.com/office/officeart/2005/8/layout/radial5"/>
    <dgm:cxn modelId="{80BEF931-E8F4-45A2-B545-AD03B69E82A9}" type="presParOf" srcId="{D8875102-DF07-49FC-869A-D41D3F1AEF8E}" destId="{655E59CC-3839-47B5-9820-0DB7E6780FBD}" srcOrd="1" destOrd="0" presId="urn:microsoft.com/office/officeart/2005/8/layout/radial5"/>
    <dgm:cxn modelId="{4E7C00D5-7251-4356-B26F-119477074267}" type="presParOf" srcId="{655E59CC-3839-47B5-9820-0DB7E6780FBD}" destId="{5048784E-3FAE-4124-88D5-1588748525CE}" srcOrd="0" destOrd="0" presId="urn:microsoft.com/office/officeart/2005/8/layout/radial5"/>
    <dgm:cxn modelId="{E4B04AAB-FE5C-4285-9246-DDA1710C24C1}" type="presParOf" srcId="{D8875102-DF07-49FC-869A-D41D3F1AEF8E}" destId="{1B41BE8D-25C0-4316-AA18-4924A23618E3}" srcOrd="2" destOrd="0" presId="urn:microsoft.com/office/officeart/2005/8/layout/radial5"/>
    <dgm:cxn modelId="{86649461-0DA2-4803-AD35-F326F5A65ED2}" type="presParOf" srcId="{D8875102-DF07-49FC-869A-D41D3F1AEF8E}" destId="{8E8E45EC-3FF7-49C7-8AD4-EF81CCF18A91}" srcOrd="3" destOrd="0" presId="urn:microsoft.com/office/officeart/2005/8/layout/radial5"/>
    <dgm:cxn modelId="{0FD39341-C7CE-436E-BD46-FD906AEBC42B}" type="presParOf" srcId="{8E8E45EC-3FF7-49C7-8AD4-EF81CCF18A91}" destId="{0484BF47-3336-4357-8DD0-F0E304D82124}" srcOrd="0" destOrd="0" presId="urn:microsoft.com/office/officeart/2005/8/layout/radial5"/>
    <dgm:cxn modelId="{EDFC2EAA-9E8E-4809-A692-29C0E7E18446}" type="presParOf" srcId="{D8875102-DF07-49FC-869A-D41D3F1AEF8E}" destId="{B095C6E2-4785-4998-9530-52F3C75EC620}" srcOrd="4" destOrd="0" presId="urn:microsoft.com/office/officeart/2005/8/layout/radial5"/>
    <dgm:cxn modelId="{9DC2C7EE-63CB-4187-A7F7-AAB11E6790CC}" type="presParOf" srcId="{D8875102-DF07-49FC-869A-D41D3F1AEF8E}" destId="{C64BE789-619A-4CE5-9336-ACBD757A888A}" srcOrd="5" destOrd="0" presId="urn:microsoft.com/office/officeart/2005/8/layout/radial5"/>
    <dgm:cxn modelId="{EB5782CC-8AEA-4561-852A-2093FA27CAA2}" type="presParOf" srcId="{C64BE789-619A-4CE5-9336-ACBD757A888A}" destId="{6BA27004-C40A-4B5C-9A02-FFE61768495E}" srcOrd="0" destOrd="0" presId="urn:microsoft.com/office/officeart/2005/8/layout/radial5"/>
    <dgm:cxn modelId="{33D47E68-D57C-4CFA-8BC9-0A546E59761E}" type="presParOf" srcId="{D8875102-DF07-49FC-869A-D41D3F1AEF8E}" destId="{366F38CD-1AB1-4A0B-925B-3F3E88D3DE98}" srcOrd="6" destOrd="0" presId="urn:microsoft.com/office/officeart/2005/8/layout/radial5"/>
    <dgm:cxn modelId="{CD1612DC-9A9F-438A-9324-06BC383464D4}" type="presParOf" srcId="{D8875102-DF07-49FC-869A-D41D3F1AEF8E}" destId="{51F6A15E-8826-40DE-8268-918BB5965A88}" srcOrd="7" destOrd="0" presId="urn:microsoft.com/office/officeart/2005/8/layout/radial5"/>
    <dgm:cxn modelId="{DEEFBA65-9459-4A07-B235-71FD4599E2CF}" type="presParOf" srcId="{51F6A15E-8826-40DE-8268-918BB5965A88}" destId="{BCCF57FA-45D6-4B84-B226-6BC33BECF3B9}" srcOrd="0" destOrd="0" presId="urn:microsoft.com/office/officeart/2005/8/layout/radial5"/>
    <dgm:cxn modelId="{6453D77A-46B4-4965-AAAB-D772CED32246}" type="presParOf" srcId="{D8875102-DF07-49FC-869A-D41D3F1AEF8E}" destId="{582042C4-D7F2-4B99-979B-F0EC63F1F1D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06/02/2015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06/02/2015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FAA65D7-8BA3-437A-95CB-DE35FD2C2795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31749" name="Header Placeholder 4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en-US" altLang="en-US" sz="1200" smtClean="0"/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n-US" sz="1200" smtClean="0"/>
              <a:t>Gary Fishman  PEARLFISHER INTERNATIONAL, 2013</a:t>
            </a:r>
          </a:p>
        </p:txBody>
      </p:sp>
    </p:spTree>
    <p:extLst>
      <p:ext uri="{BB962C8B-B14F-4D97-AF65-F5344CB8AC3E}">
        <p14:creationId xmlns:p14="http://schemas.microsoft.com/office/powerpoint/2010/main" val="3159274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Currently TSB organises workshops for general awareness on ITU-T standardization activities and in-depth technical tutrorials for training on implementation of ITU-T Recommendations. Webinars and E-learning courses will now also be proposed in the future. Member states are invited to contact TSB if they would like to host an in depth technical tutorial pertaining to a particular ITU-T Recommendation(s) or workshop in the near future.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B65767-19CA-4AFA-A179-AFB2FF6B16D1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89873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First three bullets shows the actions that have been implemented in the period 2009-12.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0CFEDD9-32B3-4174-B901-EB577E744EE3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5579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324C1-E186-478B-9792-C58ED84910A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95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96861FB-0A6C-411C-AD7B-DA12BF3FEA8C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87514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454DFE-3D03-416E-A66A-ABFA25CC3C81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350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1622DF7-3D2C-4C80-B9CA-49C2823366CD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PP Res 123 firstly adopted by PP 2002</a:t>
            </a:r>
          </a:p>
          <a:p>
            <a:pPr eaLnBrk="1" hangingPunct="1"/>
            <a:r>
              <a:rPr lang="en-US" altLang="en-US" smtClean="0"/>
              <a:t>WTSA Res 44 1</a:t>
            </a:r>
            <a:r>
              <a:rPr lang="en-US" altLang="en-US" baseline="30000" smtClean="0"/>
              <a:t>st</a:t>
            </a:r>
            <a:r>
              <a:rPr lang="en-US" altLang="en-US" smtClean="0"/>
              <a:t> adopted by WTSA-04</a:t>
            </a:r>
          </a:p>
        </p:txBody>
      </p:sp>
    </p:spTree>
    <p:extLst>
      <p:ext uri="{BB962C8B-B14F-4D97-AF65-F5344CB8AC3E}">
        <p14:creationId xmlns:p14="http://schemas.microsoft.com/office/powerpoint/2010/main" val="305599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AEA0CE3-1C85-404B-9DF1-F607D8C9009C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808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A0FD543-145F-475A-9180-729A05486D12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686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BD73FC-5B89-4D5C-8209-C3831127B8E8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Main actions implemented for BSG</a:t>
            </a:r>
          </a:p>
          <a:p>
            <a:pPr marL="171450" indent="-171450"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Strengthen Standard Making Capability 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1 of Annex in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Assist Developing Countries in Standards Implementation 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2 of Annex in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Develop Human Resources ((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3 of Annex in WTSA-12)</a:t>
            </a:r>
          </a:p>
          <a:p>
            <a:pPr marL="171450" indent="-1714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Regional Groups </a:t>
            </a:r>
            <a:r>
              <a:rPr lang="en-US" smtClean="0">
                <a:solidFill>
                  <a:schemeClr val="tx1">
                    <a:lumMod val="50000"/>
                  </a:schemeClr>
                </a:solidFill>
              </a:rPr>
              <a:t>( WTSA-12  Resolution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54)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843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Slide shows actions that have been implemented in period 2009-12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2103F45-E3CC-4B86-B750-FDB88C0F6FE2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24492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Handbooks have now been replaced by e-learning courses, technical reports and web based guides.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552AE0C-EB9F-4011-8A07-C51AD767732E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30664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65CB1AC-3EAB-4DF1-8FC7-846057CA7A5B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61134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68C0C83-690B-48A2-97AF-4544D8B9D914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4310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itu.int/itu-t/StandardsQA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gap/Pages/default.asp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vijay.mauree@itu.in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cademy.itu.int/moodle/course/view.php?id=605" TargetMode="External"/><Relationship Id="rId4" Type="http://schemas.openxmlformats.org/officeDocument/2006/relationships/hyperlink" Target="http://www.itu.int/en/ITU-T/Workshops-and-Seminars/bsg/042015/Pages/default.asp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publ/T-HDB-SEC.04-2009/en" TargetMode="External"/><Relationship Id="rId3" Type="http://schemas.openxmlformats.org/officeDocument/2006/relationships/image" Target="../media/image8.gif"/><Relationship Id="rId7" Type="http://schemas.openxmlformats.org/officeDocument/2006/relationships/hyperlink" Target="http://www.itu.int/publ/T-HDB-IMPL.05-2009/e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tu.int/publ/T-HDB-IMPL.06-2010/en" TargetMode="External"/><Relationship Id="rId5" Type="http://schemas.openxmlformats.org/officeDocument/2006/relationships/hyperlink" Target="http://www.itu.int/pub/T-HDB-IMPL.08-2010/en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://www.itu.int/publ/T-HDB-IMPL.07-2010/en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ITU Workshop on “Quality of Service and </a:t>
            </a:r>
            <a:br>
              <a:rPr lang="en-US" sz="2800" dirty="0" smtClean="0"/>
            </a:br>
            <a:r>
              <a:rPr lang="en-US" sz="2800" dirty="0" smtClean="0"/>
              <a:t>Quality of Experience of Multimedia Services in Emerging Networks” </a:t>
            </a:r>
            <a:br>
              <a:rPr lang="en-US" sz="2800" dirty="0" smtClean="0"/>
            </a:br>
            <a:r>
              <a:rPr lang="en-US" sz="2400" i="1" dirty="0" smtClean="0"/>
              <a:t>(Istanbul, Turkey, 9-11 February 2015)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777007"/>
            <a:ext cx="8229600" cy="299923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 smtClean="0"/>
              <a:t>ITU </a:t>
            </a:r>
            <a:r>
              <a:rPr lang="en-US" sz="12800" b="1" dirty="0"/>
              <a:t>Activities on Bridging </a:t>
            </a:r>
            <a:r>
              <a:rPr lang="en-US" sz="12800" b="1" dirty="0" smtClean="0"/>
              <a:t>the </a:t>
            </a:r>
            <a:br>
              <a:rPr lang="en-US" sz="12800" b="1" dirty="0" smtClean="0"/>
            </a:br>
            <a:r>
              <a:rPr lang="en-US" sz="12800" b="1" dirty="0" smtClean="0"/>
              <a:t>Standardization </a:t>
            </a:r>
            <a:r>
              <a:rPr lang="en-US" sz="12800" b="1" dirty="0"/>
              <a:t>Gap (BSG)</a:t>
            </a:r>
            <a:endParaRPr lang="en-US" sz="12800" b="1" dirty="0" smtClean="0"/>
          </a:p>
          <a:p>
            <a:pPr marL="0" indent="0" algn="ctr">
              <a:buNone/>
            </a:pPr>
            <a:endParaRPr lang="en-US" sz="16000" b="1" dirty="0" smtClean="0"/>
          </a:p>
          <a:p>
            <a:pPr marL="0" indent="0" algn="ctr">
              <a:buNone/>
            </a:pPr>
            <a:r>
              <a:rPr lang="en-US" sz="12800" b="1" dirty="0" smtClean="0"/>
              <a:t>Hiroshi OTA</a:t>
            </a:r>
          </a:p>
          <a:p>
            <a:pPr marL="0" indent="0" algn="ctr">
              <a:buNone/>
            </a:pPr>
            <a:r>
              <a:rPr lang="en-US" sz="12800" b="1" dirty="0" smtClean="0"/>
              <a:t>Advisor, ITU/TSB</a:t>
            </a:r>
          </a:p>
          <a:p>
            <a:pPr marL="0" indent="0" algn="ctr">
              <a:buNone/>
            </a:pPr>
            <a:r>
              <a:rPr lang="en-US" sz="12800" b="1" dirty="0" smtClean="0"/>
              <a:t>hiroshi.ota@itu.int</a:t>
            </a: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52463"/>
            <a:ext cx="7772400" cy="584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Standards Q&amp;A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281987" cy="350170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u="sng" dirty="0" smtClean="0">
                <a:latin typeface="+mj-lt"/>
                <a:hlinkClick r:id="rId3"/>
              </a:rPr>
              <a:t>http://groups.itu.int/itu-t/StandardsQA.aspx</a:t>
            </a:r>
            <a:endParaRPr lang="en-US" sz="20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000" dirty="0" smtClean="0">
                <a:latin typeface="+mj-lt"/>
                <a:ea typeface="MS PGothic" pitchFamily="34" charset="-128"/>
              </a:rPr>
              <a:t>Objectives</a:t>
            </a:r>
          </a:p>
          <a:p>
            <a:pPr lvl="1">
              <a:defRPr/>
            </a:pPr>
            <a:r>
              <a:rPr lang="en-US" sz="2000" dirty="0" smtClean="0">
                <a:latin typeface="+mj-lt"/>
              </a:rPr>
              <a:t>Enable developing countries to seek advice directly from ITU-T study group experts</a:t>
            </a:r>
          </a:p>
          <a:p>
            <a:pPr lvl="1">
              <a:defRPr/>
            </a:pPr>
            <a:r>
              <a:rPr lang="en-US" sz="2000" dirty="0" smtClean="0">
                <a:latin typeface="+mj-lt"/>
              </a:rPr>
              <a:t>Ensure developing countries have a better understanding of ITU-T Recommendations</a:t>
            </a:r>
          </a:p>
          <a:p>
            <a:pPr lvl="1">
              <a:defRPr/>
            </a:pPr>
            <a:r>
              <a:rPr lang="en-US" sz="2000" dirty="0" smtClean="0">
                <a:latin typeface="+mj-lt"/>
              </a:rPr>
              <a:t>Enhance the application of ITU-T Recommendations in developing countries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sz="2000" dirty="0">
                <a:latin typeface="+mj-lt"/>
                <a:ea typeface="MS PGothic" pitchFamily="34" charset="-128"/>
              </a:rPr>
              <a:t>Open to </a:t>
            </a:r>
            <a:r>
              <a:rPr lang="en-US" altLang="ja-JP" sz="2000" dirty="0" smtClean="0">
                <a:latin typeface="+mj-lt"/>
                <a:ea typeface="MS PGothic" pitchFamily="34" charset="-128"/>
              </a:rPr>
              <a:t>everyone</a:t>
            </a:r>
            <a:endParaRPr lang="en-US" altLang="ja-JP" sz="2000" dirty="0">
              <a:latin typeface="+mj-lt"/>
              <a:ea typeface="MS PGothic" pitchFamily="34" charset="-128"/>
            </a:endParaRPr>
          </a:p>
        </p:txBody>
      </p:sp>
      <p:sp>
        <p:nvSpPr>
          <p:cNvPr id="1638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942A1DE-DC7C-44B1-89CC-492DC8350BF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754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1188" y="1268413"/>
            <a:ext cx="8229600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4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Actions From WTSA-12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Assist developing countries to</a:t>
            </a:r>
          </a:p>
          <a:p>
            <a:pPr marL="1257300" lvl="2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Establish a standardization secretariat to coordinate standardization activities and participation in ITU-T study groups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257300" lvl="2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Ø"/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Determine whether their existing national standards are consistent and in accordance with the current ITU‑T Recommendations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20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 implementation guidelines for new ITU-T Recommendations</a:t>
            </a:r>
          </a:p>
          <a:p>
            <a:pPr lvl="2" algn="just">
              <a:spcBef>
                <a:spcPts val="600"/>
              </a:spcBef>
              <a:spcAft>
                <a:spcPts val="1200"/>
              </a:spcAft>
              <a:buSzPct val="75000"/>
              <a:defRPr/>
            </a:pPr>
            <a:endParaRPr lang="en-US" sz="2000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>
          <a:xfrm>
            <a:off x="107950" y="547370"/>
            <a:ext cx="8928100" cy="461963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Assist Developing Countries in Standards Implementation</a:t>
            </a:r>
          </a:p>
        </p:txBody>
      </p:sp>
      <p:sp>
        <p:nvSpPr>
          <p:cNvPr id="1741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22F86AAC-EBF4-42ED-88F9-1BD0D44DC770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71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702203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Benefits of a National Standardization Secretariat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413" cy="329692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altLang="en-US" sz="2400" dirty="0" smtClean="0"/>
              <a:t>Link national standards to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Clearly defined roles, responsibility and authority within the country on ITU-T matters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Coordinate requirements for ICT standards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Have a role in approval of ITU-T Recommendations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Enhance contribution in ITU-T Study Groups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5ED5EE5-9548-40D6-8EFB-229777755FE6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75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0825" y="513080"/>
            <a:ext cx="8435975" cy="762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National Standardization Secretariat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3400" y="1666240"/>
            <a:ext cx="8229600" cy="371856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TSB has developed guidelines for developing countries to establish a national standardization secretariat (NSS)</a:t>
            </a:r>
          </a:p>
          <a:p>
            <a:pPr>
              <a:spcBef>
                <a:spcPct val="0"/>
              </a:spcBef>
              <a:buClr>
                <a:srgbClr val="473A35"/>
              </a:buClr>
              <a:defRPr/>
            </a:pPr>
            <a:r>
              <a:rPr lang="en-US" sz="2400" dirty="0" smtClean="0"/>
              <a:t>The Guidelines and Annex are available on </a:t>
            </a:r>
            <a:r>
              <a:rPr lang="en-US" sz="2400" dirty="0"/>
              <a:t>BSG website at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www.itu.int/en/ITU-T/gap/Pages/default.aspx</a:t>
            </a:r>
            <a:r>
              <a:rPr lang="en-US" sz="2400" dirty="0" smtClean="0"/>
              <a:t> </a:t>
            </a:r>
          </a:p>
          <a:p>
            <a:pPr>
              <a:defRPr/>
            </a:pPr>
            <a:r>
              <a:rPr lang="en-US" sz="2400" dirty="0" smtClean="0"/>
              <a:t>TSB </a:t>
            </a:r>
            <a:r>
              <a:rPr lang="en-US" sz="2400" dirty="0"/>
              <a:t>can provide </a:t>
            </a:r>
            <a:r>
              <a:rPr lang="en-US" sz="2400" dirty="0" smtClean="0"/>
              <a:t>technical assistance to </a:t>
            </a:r>
            <a:r>
              <a:rPr lang="en-US" sz="2400" dirty="0"/>
              <a:t>developing countries to establish the </a:t>
            </a:r>
            <a:r>
              <a:rPr lang="en-US" sz="2400" dirty="0" smtClean="0"/>
              <a:t>NSS</a:t>
            </a:r>
          </a:p>
          <a:p>
            <a:pPr>
              <a:defRPr/>
            </a:pPr>
            <a:r>
              <a:rPr lang="en-US" sz="2400" dirty="0" smtClean="0"/>
              <a:t>For </a:t>
            </a:r>
            <a:r>
              <a:rPr lang="en-US" sz="2400" dirty="0"/>
              <a:t>more information contact:</a:t>
            </a:r>
          </a:p>
          <a:p>
            <a:pPr lvl="1">
              <a:defRPr/>
            </a:pPr>
            <a:r>
              <a:rPr lang="en-US" sz="1600" dirty="0" smtClean="0"/>
              <a:t>Vijay Mauree : </a:t>
            </a:r>
            <a:r>
              <a:rPr lang="en-US" sz="1600" dirty="0" smtClean="0">
                <a:hlinkClick r:id="rId4"/>
              </a:rPr>
              <a:t>vijay.mauree@itu.int</a:t>
            </a:r>
            <a:r>
              <a:rPr lang="en-US" sz="1600" dirty="0" smtClean="0"/>
              <a:t>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334777DD-78C1-4585-AC31-6F7B0B465663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53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0407940"/>
              </p:ext>
            </p:extLst>
          </p:nvPr>
        </p:nvGraphicFramePr>
        <p:xfrm>
          <a:off x="1320800" y="1300480"/>
          <a:ext cx="6156960" cy="443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5" name="Title 8"/>
          <p:cNvSpPr>
            <a:spLocks noGrp="1"/>
          </p:cNvSpPr>
          <p:nvPr>
            <p:ph type="title"/>
          </p:nvPr>
        </p:nvSpPr>
        <p:spPr>
          <a:xfrm>
            <a:off x="539750" y="542925"/>
            <a:ext cx="7772400" cy="5842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Develop Human Resources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8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D3E2A272-A628-45D1-A762-14DAD3EEF1B5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39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3" y="466408"/>
            <a:ext cx="7772400" cy="522287"/>
          </a:xfrm>
        </p:spPr>
        <p:txBody>
          <a:bodyPr/>
          <a:lstStyle/>
          <a:p>
            <a:r>
              <a:rPr lang="en-US" altLang="en-US" sz="2800" dirty="0" smtClean="0"/>
              <a:t>Develop Human Resources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5288" y="984568"/>
            <a:ext cx="822960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Regional Standardization Forums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Africa</a:t>
            </a: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24-25 March 2015 in Senegal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Americas: October 2015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anose="05000000000000000000" pitchFamily="2" charset="2"/>
              <a:buChar char="Ø"/>
              <a:defRPr/>
            </a:pP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Asia Pacific Region: Indonesia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In-depth </a:t>
            </a:r>
            <a:r>
              <a:rPr lang="en-US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technical tutorials on ITU-T Recommendations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 number of officials (Chairs / Rapporteurs) from developing countries in ITU-T Study Groups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102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E-learning course on </a:t>
            </a:r>
            <a:r>
              <a:rPr lang="en-US" sz="18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Working Methods of ITU-T Study Groups </a:t>
            </a:r>
            <a:r>
              <a:rPr lang="en-US" sz="18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(ITU-T </a:t>
            </a:r>
            <a:r>
              <a:rPr lang="en-US" sz="18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A.1) and Quality of </a:t>
            </a:r>
            <a:r>
              <a:rPr lang="en-US" sz="1800" kern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</a:t>
            </a:r>
          </a:p>
        </p:txBody>
      </p:sp>
      <p:sp>
        <p:nvSpPr>
          <p:cNvPr id="1946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6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7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F7C4FE07-EF5F-4C2A-9FD1-92DCF505F04C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83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305800" cy="4321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/>
              <a:t>SG2 Groups for Arab and East Africa Regions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SG3 Groups for Asia and Oceania, Africa, Europe and Mediterranean, Latin America and Caribbean (Tariff and accounting principles)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SG5 Groups for Arab, Africa, Latin America and Caribbean, Asia-Pacific (Feb 2013) (ICT and Climate Change)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SG12 Group for Africa (Performance, </a:t>
            </a:r>
            <a:r>
              <a:rPr lang="en-US" altLang="en-US" sz="2000" dirty="0" err="1" smtClean="0"/>
              <a:t>QoS</a:t>
            </a:r>
            <a:r>
              <a:rPr lang="en-US" altLang="en-US" sz="2000" dirty="0" smtClean="0"/>
              <a:t>)</a:t>
            </a: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>
          <a:xfrm>
            <a:off x="611188" y="526415"/>
            <a:ext cx="7772400" cy="6413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Regional Groups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52977834-BB4B-49F9-9543-B2579B342DBE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11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305800" cy="43211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000" dirty="0" smtClean="0"/>
              <a:t>Regional Offices to collaborate closely with TSB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smtClean="0"/>
              <a:t>Promote ITU-T Meetings and Regional Group events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smtClean="0"/>
              <a:t>Assist TSB to coordinate standardization activities in the region</a:t>
            </a:r>
          </a:p>
          <a:p>
            <a:pPr lvl="1">
              <a:lnSpc>
                <a:spcPct val="150000"/>
              </a:lnSpc>
            </a:pPr>
            <a:r>
              <a:rPr lang="en-US" altLang="en-US" sz="1600" dirty="0" smtClean="0"/>
              <a:t>Provide assistance to establish regional standardization bodies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New Regional Groups established at WTSA-12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/>
              <a:t>SG2 Group for Latin America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/>
              <a:t>SG5 Group for Latin America</a:t>
            </a:r>
          </a:p>
          <a:p>
            <a:pPr lvl="1">
              <a:lnSpc>
                <a:spcPct val="150000"/>
              </a:lnSpc>
            </a:pPr>
            <a:r>
              <a:rPr lang="en-US" altLang="en-US" sz="1800" dirty="0" smtClean="0"/>
              <a:t>SG 13 Group for Africa</a:t>
            </a:r>
          </a:p>
        </p:txBody>
      </p:sp>
      <p:sp>
        <p:nvSpPr>
          <p:cNvPr id="21507" name="Title 3"/>
          <p:cNvSpPr>
            <a:spLocks noGrp="1"/>
          </p:cNvSpPr>
          <p:nvPr>
            <p:ph type="title"/>
          </p:nvPr>
        </p:nvSpPr>
        <p:spPr>
          <a:xfrm>
            <a:off x="611188" y="567055"/>
            <a:ext cx="7772400" cy="6413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Regional Groups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algn="l">
              <a:spcBef>
                <a:spcPct val="0"/>
              </a:spcBef>
              <a:buSzTx/>
              <a:buFontTx/>
              <a:buNone/>
            </a:pPr>
            <a:fld id="{2E7DE07A-2CC0-4BF0-8B49-6DED8C9604A6}" type="slidenum">
              <a:rPr lang="en-US" altLang="en-US" sz="1400" smtClean="0">
                <a:solidFill>
                  <a:schemeClr val="tx1"/>
                </a:solidFill>
              </a:rPr>
              <a:pPr algn="l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77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Conclusions and Recommendations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292081" y="6525344"/>
            <a:ext cx="3456384" cy="2682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6A60761-F274-4162-BB50-B98FE4FD4E4E}" type="slidenum">
              <a:rPr lang="en-US" altLang="en-US" sz="14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2532" name="Rectangle 3"/>
          <p:cNvSpPr txBox="1">
            <a:spLocks noChangeArrowheads="1"/>
          </p:cNvSpPr>
          <p:nvPr/>
        </p:nvSpPr>
        <p:spPr bwMode="auto">
          <a:xfrm>
            <a:off x="611188" y="1794193"/>
            <a:ext cx="7848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WTSA-12 strengthen ITU-T’s mandate for BSG</a:t>
            </a:r>
          </a:p>
          <a:p>
            <a:pPr>
              <a:spcAft>
                <a:spcPts val="1200"/>
              </a:spcAft>
            </a:pPr>
            <a:r>
              <a:rPr lang="en-US" alt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Bridging the Standardization Gap</a:t>
            </a:r>
          </a:p>
          <a:p>
            <a:pPr lvl="1">
              <a:spcAft>
                <a:spcPts val="1200"/>
              </a:spcAft>
            </a:pPr>
            <a:r>
              <a:rPr lang="en-US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Enhanced co-ordination on ICT standardization at national level</a:t>
            </a:r>
          </a:p>
          <a:p>
            <a:pPr lvl="1">
              <a:spcAft>
                <a:spcPts val="1200"/>
              </a:spcAft>
            </a:pPr>
            <a:r>
              <a:rPr lang="en-US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Provide assistance to developing countries to establish national standardization secretariat</a:t>
            </a:r>
            <a:endParaRPr lang="en-US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Enhance implementation of ITU-T Recommendations</a:t>
            </a:r>
          </a:p>
          <a:p>
            <a:pPr lvl="1">
              <a:spcAft>
                <a:spcPts val="1200"/>
              </a:spcAft>
            </a:pPr>
            <a:r>
              <a:rPr lang="en-US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Capacity building on standardization and ITU-T Recommendations</a:t>
            </a:r>
          </a:p>
          <a:p>
            <a:pPr lvl="1">
              <a:spcAft>
                <a:spcPts val="1200"/>
              </a:spcAft>
            </a:pPr>
            <a:r>
              <a:rPr lang="en-US" alt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Increase participation in Study Groups, Workshops, Meetings and number of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5904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758825" y="549275"/>
            <a:ext cx="7772400" cy="708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>
                <a:solidFill>
                  <a:schemeClr val="accent2"/>
                </a:solidFill>
              </a:rPr>
              <a:t>xx.xxx@itu.int </a:t>
            </a:r>
          </a:p>
        </p:txBody>
      </p:sp>
      <p:pic>
        <p:nvPicPr>
          <p:cNvPr id="34820" name="Picture 3" descr="00100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97000"/>
            <a:ext cx="6049963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55650" y="550799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b="1" kern="0" dirty="0">
                <a:solidFill>
                  <a:srgbClr val="1B5BA2"/>
                </a:solidFill>
                <a:latin typeface="+mj-lt"/>
                <a:ea typeface="+mj-ea"/>
                <a:cs typeface="+mj-cs"/>
              </a:rPr>
              <a:t>hiroshi.ota@itu.int</a:t>
            </a:r>
          </a:p>
        </p:txBody>
      </p:sp>
    </p:spTree>
    <p:extLst>
      <p:ext uri="{BB962C8B-B14F-4D97-AF65-F5344CB8AC3E}">
        <p14:creationId xmlns:p14="http://schemas.microsoft.com/office/powerpoint/2010/main" val="197412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Standardization Gap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35760"/>
            <a:ext cx="8229600" cy="40554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zh-CN" sz="2400" dirty="0" smtClean="0">
                <a:ea typeface="宋体" charset="-122"/>
              </a:rPr>
              <a:t>BSG is one of strategic goals of ITU-T  </a:t>
            </a:r>
          </a:p>
          <a:p>
            <a:pPr>
              <a:spcAft>
                <a:spcPts val="1200"/>
              </a:spcAft>
            </a:pPr>
            <a:r>
              <a:rPr lang="en-US" altLang="en-US" sz="2400" dirty="0" smtClean="0"/>
              <a:t>Defined as the disparities in the ability of developing countries, relative to developed ones, </a:t>
            </a:r>
            <a:r>
              <a:rPr lang="en-US" altLang="en-US" sz="2400" dirty="0" smtClean="0">
                <a:solidFill>
                  <a:srgbClr val="FF0000"/>
                </a:solidFill>
              </a:rPr>
              <a:t>to access, implement, contribute to and influence</a:t>
            </a:r>
            <a:r>
              <a:rPr lang="en-US" altLang="en-US" sz="2400" dirty="0" smtClean="0"/>
              <a:t> international ICT standards, specifically ITU‐T Recommendations.</a:t>
            </a:r>
          </a:p>
          <a:p>
            <a:pPr>
              <a:spcAft>
                <a:spcPts val="1200"/>
              </a:spcAft>
            </a:pPr>
            <a:r>
              <a:rPr lang="en-US" altLang="en-US" sz="2400" dirty="0" smtClean="0"/>
              <a:t>Bridging the standardization gap: PP Res 123, WTSA Res 44 and WTDC Res 47</a:t>
            </a:r>
          </a:p>
        </p:txBody>
      </p:sp>
      <p:sp>
        <p:nvSpPr>
          <p:cNvPr id="819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0AB2C0F-A5FC-48E7-A480-2532D042B77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Standardization Gap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3680"/>
            <a:ext cx="8229600" cy="41875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altLang="zh-CN" sz="2400" dirty="0" smtClean="0">
                <a:ea typeface="宋体" charset="-122"/>
              </a:rPr>
              <a:t>Resolution 44 revised at WTSA-12, Dubai</a:t>
            </a:r>
          </a:p>
          <a:p>
            <a:pPr>
              <a:spcAft>
                <a:spcPts val="1200"/>
              </a:spcAft>
            </a:pPr>
            <a:r>
              <a:rPr lang="en-GB" altLang="zh-CN" sz="2400" dirty="0" smtClean="0">
                <a:ea typeface="宋体" charset="-122"/>
              </a:rPr>
              <a:t>Disparities between developed and developing countries in standardization have 5 main components:</a:t>
            </a:r>
          </a:p>
          <a:p>
            <a:pPr lvl="1">
              <a:spcAft>
                <a:spcPts val="1200"/>
              </a:spcAft>
            </a:pPr>
            <a:r>
              <a:rPr lang="en-GB" altLang="en-US" sz="2000" dirty="0" smtClean="0"/>
              <a:t>disparity of voluntary standardization, </a:t>
            </a:r>
          </a:p>
          <a:p>
            <a:pPr lvl="1">
              <a:spcAft>
                <a:spcPts val="1200"/>
              </a:spcAft>
            </a:pPr>
            <a:r>
              <a:rPr lang="en-GB" altLang="en-US" sz="2000" dirty="0" smtClean="0"/>
              <a:t>disparity of mandatory technical regulations </a:t>
            </a:r>
          </a:p>
          <a:p>
            <a:pPr lvl="1">
              <a:spcAft>
                <a:spcPts val="1200"/>
              </a:spcAft>
            </a:pPr>
            <a:r>
              <a:rPr lang="en-GB" altLang="en-US" sz="2000" dirty="0" smtClean="0"/>
              <a:t>disparity of conformity assessment, </a:t>
            </a:r>
          </a:p>
          <a:p>
            <a:pPr lvl="1">
              <a:spcAft>
                <a:spcPts val="1200"/>
              </a:spcAft>
            </a:pPr>
            <a:r>
              <a:rPr lang="en-GB" altLang="en-US" sz="2000" dirty="0" smtClean="0"/>
              <a:t>disparity in human resources skilled in standardization</a:t>
            </a:r>
          </a:p>
          <a:p>
            <a:pPr lvl="1">
              <a:spcAft>
                <a:spcPts val="1200"/>
              </a:spcAft>
            </a:pPr>
            <a:r>
              <a:rPr lang="en-GB" altLang="en-US" sz="2000" dirty="0" smtClean="0"/>
              <a:t>disparity in effective participation in ITU-T activities</a:t>
            </a:r>
            <a:endParaRPr lang="en-GB" altLang="zh-CN" sz="2000" dirty="0" smtClean="0">
              <a:ea typeface="宋体" charset="-122"/>
            </a:endParaRPr>
          </a:p>
        </p:txBody>
      </p:sp>
      <p:sp>
        <p:nvSpPr>
          <p:cNvPr id="922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BF514C4-8789-4FB3-9580-820EF0227C6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5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4510"/>
            <a:ext cx="9144000" cy="6778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The Standardization Gap</a:t>
            </a:r>
          </a:p>
        </p:txBody>
      </p:sp>
      <p:pic>
        <p:nvPicPr>
          <p:cNvPr id="10243" name="Picture 6" descr="butterfly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686" y="1377509"/>
            <a:ext cx="169862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lad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71600"/>
            <a:ext cx="2063365" cy="43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FREE Butterfly Clip Art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53" y="5395550"/>
            <a:ext cx="2857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FREE Butterfly Clip Art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94" y="3467224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4234781" y="4305424"/>
            <a:ext cx="794419" cy="964312"/>
          </a:xfrm>
          <a:prstGeom prst="straightConnector1">
            <a:avLst/>
          </a:prstGeom>
          <a:ln w="31750" cmpd="sng">
            <a:solidFill>
              <a:schemeClr val="accent4">
                <a:lumMod val="50000"/>
              </a:schemeClr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36431" y="3179380"/>
            <a:ext cx="394017" cy="429920"/>
          </a:xfrm>
          <a:prstGeom prst="straightConnector1">
            <a:avLst/>
          </a:prstGeom>
          <a:ln w="31750" cmpd="sng">
            <a:solidFill>
              <a:schemeClr val="accent4">
                <a:lumMod val="50000"/>
              </a:schemeClr>
            </a:solidFill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249" name="TextBox 2"/>
          <p:cNvSpPr txBox="1">
            <a:spLocks noChangeArrowheads="1"/>
          </p:cNvSpPr>
          <p:nvPr/>
        </p:nvSpPr>
        <p:spPr bwMode="auto">
          <a:xfrm>
            <a:off x="5580063" y="5120640"/>
            <a:ext cx="3454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Standardization Ladder Concept</a:t>
            </a:r>
          </a:p>
        </p:txBody>
      </p:sp>
      <p:sp>
        <p:nvSpPr>
          <p:cNvPr id="1025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997AF1D-0948-4A37-AAD5-3978F2280B95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0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52880"/>
            <a:ext cx="7537450" cy="377634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000" dirty="0" smtClean="0"/>
              <a:t>Objective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/>
              <a:t>Facilitate the participation of developing countries in the standards development process 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/>
              <a:t>Allow developing countries to profit from access to new technology development </a:t>
            </a:r>
          </a:p>
          <a:p>
            <a:pPr lvl="1">
              <a:spcBef>
                <a:spcPts val="0"/>
              </a:spcBef>
            </a:pPr>
            <a:r>
              <a:rPr lang="en-US" altLang="en-US" sz="1800" dirty="0" smtClean="0"/>
              <a:t>Ensure that the requirements of developing countries are taken into account in the development of standards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altLang="en-US" sz="2000" dirty="0" smtClean="0"/>
              <a:t>Donors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sz="1800" dirty="0" smtClean="0"/>
              <a:t>Ministry of Science, ICT and Future Planning, Korea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sz="1800" dirty="0" smtClean="0"/>
              <a:t>Nokia Siemens Networks,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sz="1800" dirty="0" smtClean="0"/>
              <a:t>Microsoft,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altLang="en-US" sz="1800" dirty="0" smtClean="0"/>
              <a:t>Cisco 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685800" y="556895"/>
            <a:ext cx="7772400" cy="64135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BSG Fund</a:t>
            </a:r>
          </a:p>
        </p:txBody>
      </p:sp>
      <p:sp>
        <p:nvSpPr>
          <p:cNvPr id="1126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EC513D5-B6DD-48CB-87F1-B0741B82120F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41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ITU Activities to Bridge the Gap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4800"/>
            <a:ext cx="8229600" cy="4116388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Strengthen Standard Making Capability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Assist Developing Countries in Standards Implementation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Develop Human Resources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 smtClean="0"/>
              <a:t>Regional Groups (Resolution 54)</a:t>
            </a:r>
          </a:p>
        </p:txBody>
      </p:sp>
      <p:sp>
        <p:nvSpPr>
          <p:cNvPr id="12293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4B92B6C5-7EC8-425A-AE77-0652465B6F27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6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7950" y="598170"/>
            <a:ext cx="8928100" cy="4619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Strengthen Standard Making Capability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473200"/>
            <a:ext cx="8229600" cy="383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altLang="zh-CN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Mentoring </a:t>
            </a:r>
            <a:r>
              <a:rPr lang="en-US" altLang="zh-CN" sz="20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programme</a:t>
            </a:r>
            <a:r>
              <a:rPr lang="en-US" altLang="zh-CN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for newcomers to Study Groups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Mentor </a:t>
            </a:r>
            <a:r>
              <a:rPr lang="en-US" sz="2000" kern="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rol</a:t>
            </a: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e in study group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Research on measuring and reducing the standardization capability gap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Free access to ITU-T Standards</a:t>
            </a:r>
            <a:endParaRPr lang="en-US" sz="2000" b="1" kern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Increase remote participation and collaboration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Reduced fees (CHF 3,975) for developing countries including academia</a:t>
            </a: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Study on assessing the standardization capability of developing countries </a:t>
            </a:r>
          </a:p>
        </p:txBody>
      </p:sp>
      <p:sp>
        <p:nvSpPr>
          <p:cNvPr id="1331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7E9B1A2-DD0D-46C0-A096-EE01A51A1369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26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513840"/>
            <a:ext cx="8229600" cy="436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2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New Actions From WTSA-12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Developing guidelines to assist developing countries in their involvement in ITU‑T activities.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Improving procedures and electronic tools for remote participation.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Conducting  consultancy projects designed to support developing countries in the development of standardization plans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 typeface="Wingdings" pitchFamily="2" charset="2"/>
              <a:buChar char="q"/>
              <a:defRPr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Studies on ICT innovations and standardization in developing countries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2"/>
              </a:buBlip>
              <a:defRPr/>
            </a:pPr>
            <a:endParaRPr lang="en-US" sz="2000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107950" y="567690"/>
            <a:ext cx="8928100" cy="46196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Strengthen Standard Making Capability</a:t>
            </a:r>
          </a:p>
        </p:txBody>
      </p:sp>
      <p:sp>
        <p:nvSpPr>
          <p:cNvPr id="1434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2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2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2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082008CD-98AD-4C40-9FD9-C9E9EDC8C7EA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385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68313" y="1666240"/>
            <a:ext cx="8229600" cy="421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3"/>
              </a:buBlip>
              <a:defRPr/>
            </a:pPr>
            <a:r>
              <a:rPr lang="en-US" sz="18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Technical Reports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Ha</a:t>
            </a:r>
            <a:r>
              <a:rPr lang="en-GB" sz="18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ndbook on Testing (2011</a:t>
            </a:r>
            <a:r>
              <a:rPr lang="en-GB" sz="1800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)</a:t>
            </a:r>
            <a:endParaRPr lang="en-GB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US" sz="18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ITU-T Manual on Optical Transport Networks from TDM to Packet (2010)</a:t>
            </a:r>
            <a:r>
              <a:rPr lang="en-US" sz="18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 </a:t>
            </a:r>
            <a:endParaRPr lang="en-GB" sz="1800" u="sng" dirty="0">
              <a:solidFill>
                <a:schemeClr val="tx2">
                  <a:lumMod val="60000"/>
                  <a:lumOff val="40000"/>
                </a:schemeClr>
              </a:solidFill>
              <a:hlinkClick r:id="rId4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DSL Story (2010)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7"/>
              </a:rPr>
              <a:t>Deployment of packet based networks (2009)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7"/>
              </a:rPr>
              <a:t>Handbook on Fibre Optic Cables and Systems (2009)</a:t>
            </a:r>
            <a:r>
              <a:rPr lang="en-GB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pPr marL="800100" lvl="1" indent="-342900" algn="just">
              <a:spcBef>
                <a:spcPts val="600"/>
              </a:spcBef>
              <a:spcAft>
                <a:spcPts val="1200"/>
              </a:spcAft>
              <a:buSzPct val="102000"/>
              <a:buFont typeface="Wingdings" pitchFamily="2" charset="2"/>
              <a:buChar char="§"/>
              <a:defRPr/>
            </a:pPr>
            <a:r>
              <a:rPr lang="en-GB" sz="18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8"/>
              </a:rPr>
              <a:t>Security in Telecommunications and IT (2009)</a:t>
            </a:r>
            <a:endParaRPr lang="en-GB" sz="18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1200"/>
              </a:spcAft>
              <a:buSzPct val="75000"/>
              <a:buFontTx/>
              <a:buBlip>
                <a:blip r:embed="rId9"/>
              </a:buBlip>
              <a:defRPr/>
            </a:pP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Standards Q&amp;A Online Forum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07950" y="516890"/>
            <a:ext cx="8928100" cy="461963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Assist Developing Countries in Standards Implementation</a:t>
            </a:r>
          </a:p>
        </p:txBody>
      </p:sp>
      <p:sp>
        <p:nvSpPr>
          <p:cNvPr id="15365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751763" y="6500813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9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65B9FCCF-EA87-495F-8E91-CB52D70A6BDE}" type="slidenum">
              <a:rPr lang="en-US" altLang="en-US" sz="120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98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45D5F8CBDA447B025C7A836AB5999" ma:contentTypeVersion="1" ma:contentTypeDescription="Create a new document." ma:contentTypeScope="" ma:versionID="74f9c12af696c876dbaeefe49953481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3FF71C-7493-4F3F-AF1E-29614563947F}"/>
</file>

<file path=customXml/itemProps2.xml><?xml version="1.0" encoding="utf-8"?>
<ds:datastoreItem xmlns:ds="http://schemas.openxmlformats.org/officeDocument/2006/customXml" ds:itemID="{1D6A8853-31DD-4FA4-8BF5-7E66E41FDE39}"/>
</file>

<file path=customXml/itemProps3.xml><?xml version="1.0" encoding="utf-8"?>
<ds:datastoreItem xmlns:ds="http://schemas.openxmlformats.org/officeDocument/2006/customXml" ds:itemID="{28B22553-58F9-4F0A-BBC3-A2FE0D9BF518}"/>
</file>

<file path=docProps/app.xml><?xml version="1.0" encoding="utf-8"?>
<Properties xmlns="http://schemas.openxmlformats.org/officeDocument/2006/extended-properties" xmlns:vt="http://schemas.openxmlformats.org/officeDocument/2006/docPropsVTypes">
  <TotalTime>4029</TotalTime>
  <Words>1004</Words>
  <Application>Microsoft Office PowerPoint</Application>
  <PresentationFormat>On-screen Show (4:3)</PresentationFormat>
  <Paragraphs>168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宋体</vt:lpstr>
      <vt:lpstr>ZapfDingbats BT</vt:lpstr>
      <vt:lpstr>Arial</vt:lpstr>
      <vt:lpstr>Calibri</vt:lpstr>
      <vt:lpstr>Verdana</vt:lpstr>
      <vt:lpstr>Wingdings</vt:lpstr>
      <vt:lpstr>Office Theme</vt:lpstr>
      <vt:lpstr>ITU Workshop on “Quality of Service and  Quality of Experience of Multimedia Services in Emerging Networks”  (Istanbul, Turkey, 9-11 February 2015)</vt:lpstr>
      <vt:lpstr>The Standardization Gap</vt:lpstr>
      <vt:lpstr>The Standardization Gap</vt:lpstr>
      <vt:lpstr>The Standardization Gap</vt:lpstr>
      <vt:lpstr>BSG Fund</vt:lpstr>
      <vt:lpstr>ITU Activities to Bridge the Gap</vt:lpstr>
      <vt:lpstr>Strengthen Standard Making Capability</vt:lpstr>
      <vt:lpstr>Strengthen Standard Making Capability</vt:lpstr>
      <vt:lpstr>Assist Developing Countries in Standards Implementation</vt:lpstr>
      <vt:lpstr>Standards Q&amp;A</vt:lpstr>
      <vt:lpstr>Assist Developing Countries in Standards Implementation</vt:lpstr>
      <vt:lpstr>Benefits of a National Standardization Secretariat</vt:lpstr>
      <vt:lpstr>National Standardization Secretariat</vt:lpstr>
      <vt:lpstr>Develop Human Resources</vt:lpstr>
      <vt:lpstr>Develop Human Resources</vt:lpstr>
      <vt:lpstr>Regional Groups</vt:lpstr>
      <vt:lpstr>Regional Groups</vt:lpstr>
      <vt:lpstr>Conclusions and Recommendations</vt:lpstr>
      <vt:lpstr>Thank you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93</cp:revision>
  <cp:lastPrinted>2015-01-19T16:17:40Z</cp:lastPrinted>
  <dcterms:created xsi:type="dcterms:W3CDTF">2014-09-01T15:38:30Z</dcterms:created>
  <dcterms:modified xsi:type="dcterms:W3CDTF">2015-02-06T16:23:20Z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0x010100EAC45D5F8CBDA447B025C7A836AB5999</vt:lpwstr>
  </property>
</Properties>
</file>