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320" r:id="rId3"/>
    <p:sldId id="326" r:id="rId4"/>
    <p:sldId id="339" r:id="rId5"/>
    <p:sldId id="328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50" r:id="rId15"/>
    <p:sldId id="352" r:id="rId16"/>
    <p:sldId id="353" r:id="rId17"/>
  </p:sldIdLst>
  <p:sldSz cx="9144000" cy="6858000" type="screen4x3"/>
  <p:notesSz cx="6805613" cy="99441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5" autoAdjust="0"/>
  </p:normalViewPr>
  <p:slideViewPr>
    <p:cSldViewPr snapToGrid="0" snapToObjects="1">
      <p:cViewPr>
        <p:scale>
          <a:sx n="60" d="100"/>
          <a:sy n="60" d="100"/>
        </p:scale>
        <p:origin x="-936" y="-58"/>
      </p:cViewPr>
      <p:guideLst>
        <p:guide orient="horz" pos="3691"/>
        <p:guide orient="horz" pos="1115"/>
        <p:guide orient="horz" pos="3955"/>
        <p:guide orient="horz" pos="1211"/>
        <p:guide orient="horz" pos="3867"/>
        <p:guide orient="horz" pos="163"/>
        <p:guide pos="5685"/>
        <p:guide pos="5381"/>
        <p:guide pos="5296"/>
        <p:guide pos="271"/>
        <p:guide pos="359"/>
        <p:guide pos="2871"/>
        <p:guide pos="278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27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 (Textkörper)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0C8822CA-02EA-40B6-845A-9A61074169DA}" type="datetimeFigureOut">
              <a:rPr lang="de-DE"/>
              <a:pPr>
                <a:defRPr/>
              </a:pPr>
              <a:t>23.10.2013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 (Textkörper)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814B1C6D-FA39-47A9-A7C7-9B11FDE3CF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905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 (Textkörper)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DA40EC30-0CAD-472B-A196-745722A89AB7}" type="datetimeFigureOut">
              <a:rPr lang="de-DE"/>
              <a:pPr>
                <a:defRPr/>
              </a:pPr>
              <a:t>23.10.2013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 dirty="0" smtClean="0"/>
              <a:t>Mastertextformat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 (Textkörper)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F226731E-84A1-4B72-9510-E98D63EBA5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74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(Textkörper)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(Textkörper)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(Textkörper)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(Textkörper)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(Textkörper)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4499" y="1460500"/>
            <a:ext cx="8097839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44499" y="1079500"/>
            <a:ext cx="8097839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>
                <a:solidFill>
                  <a:schemeClr val="tx2"/>
                </a:solidFill>
                <a:latin typeface="Arial (Textkörper)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A57A0A55-B9A4-4C00-BA1B-3D36B20C43C1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444500" y="1460500"/>
            <a:ext cx="8097839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444500" y="1079500"/>
            <a:ext cx="8097839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>
                <a:solidFill>
                  <a:schemeClr val="tx2"/>
                </a:solidFill>
                <a:latin typeface="Arial (Textkörper)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444498" y="1933575"/>
            <a:ext cx="8097839" cy="4487332"/>
          </a:xfrm>
          <a:prstGeom prst="rect">
            <a:avLst/>
          </a:prstGeom>
        </p:spPr>
        <p:txBody>
          <a:bodyPr vert="horz" lIns="0"/>
          <a:lstStyle>
            <a:lvl1pPr marL="0">
              <a:buNone/>
              <a:defRPr sz="1800"/>
            </a:lvl1pPr>
            <a:lvl2pPr marL="266700" indent="-180975">
              <a:spcBef>
                <a:spcPts val="300"/>
              </a:spcBef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2pPr>
            <a:lvl3pPr marL="361950" indent="-180975">
              <a:spcBef>
                <a:spcPts val="300"/>
              </a:spcBef>
              <a:buClr>
                <a:schemeClr val="tx2"/>
              </a:buClr>
              <a:buFont typeface="Wingdings" charset="2"/>
              <a:buChar char="§"/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71D55D37-929D-4DDB-BB29-64004F094498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4501" y="2019300"/>
            <a:ext cx="8097838" cy="448627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1000"/>
              </a:spcBef>
              <a:spcAft>
                <a:spcPts val="300"/>
              </a:spcAft>
              <a:buNone/>
              <a:defRPr sz="1800" b="1">
                <a:solidFill>
                  <a:schemeClr val="tx2"/>
                </a:solidFill>
                <a:latin typeface="Arial (Textkörper)"/>
              </a:defRPr>
            </a:lvl1pPr>
            <a:lvl2pPr marL="26670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tabLst/>
              <a:defRPr sz="1800">
                <a:solidFill>
                  <a:schemeClr val="tx1"/>
                </a:solidFill>
                <a:latin typeface="Arial (Textkörper)"/>
              </a:defRPr>
            </a:lvl2pPr>
            <a:lvl3pPr marL="36195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600">
                <a:latin typeface="Arial (Textkörper)"/>
              </a:defRPr>
            </a:lvl3pPr>
            <a:lvl4pPr marL="4476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400">
                <a:latin typeface="Arial (Textkörper)"/>
              </a:defRPr>
            </a:lvl4pPr>
            <a:lvl5pPr marL="54292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200" baseline="0">
                <a:latin typeface="Arial (Textkörper)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444499" y="1460500"/>
            <a:ext cx="8097839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444499" y="1079500"/>
            <a:ext cx="8097839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>
                <a:solidFill>
                  <a:schemeClr val="tx2"/>
                </a:solidFill>
                <a:latin typeface="Arial (Textkörper)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56C94A5D-636F-479A-8032-F51F8B0722EF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4500" y="1924050"/>
            <a:ext cx="3821113" cy="448627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1000"/>
              </a:spcBef>
              <a:spcAft>
                <a:spcPts val="300"/>
              </a:spcAft>
              <a:buNone/>
              <a:defRPr sz="1800" b="1">
                <a:solidFill>
                  <a:schemeClr val="tx2"/>
                </a:solidFill>
                <a:latin typeface="Arial (Textkörper)"/>
              </a:defRPr>
            </a:lvl1pPr>
            <a:lvl2pPr marL="26670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tabLst/>
              <a:defRPr sz="1600">
                <a:solidFill>
                  <a:schemeClr val="tx1"/>
                </a:solidFill>
                <a:latin typeface="Arial (Textkörper)"/>
              </a:defRPr>
            </a:lvl2pPr>
            <a:lvl3pPr marL="36195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300">
                <a:latin typeface="Arial (Textkörper)"/>
              </a:defRPr>
            </a:lvl3pPr>
            <a:lvl4pPr marL="447675" indent="-211138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000">
                <a:latin typeface="Arial (Textkörper)"/>
              </a:defRPr>
            </a:lvl4pPr>
            <a:lvl5pPr marL="542925" indent="-18732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800" baseline="0">
                <a:latin typeface="Arial (Textkörper)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444499" y="1460500"/>
            <a:ext cx="8097839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26" name="Titel 7"/>
          <p:cNvSpPr>
            <a:spLocks noGrp="1"/>
          </p:cNvSpPr>
          <p:nvPr>
            <p:ph type="title"/>
          </p:nvPr>
        </p:nvSpPr>
        <p:spPr>
          <a:xfrm>
            <a:off x="444499" y="1079500"/>
            <a:ext cx="8097839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>
                <a:solidFill>
                  <a:schemeClr val="tx2"/>
                </a:solidFill>
                <a:latin typeface="Arial (Textkörper)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721226" y="1924050"/>
            <a:ext cx="3821113" cy="448627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1000"/>
              </a:spcBef>
              <a:spcAft>
                <a:spcPts val="300"/>
              </a:spcAft>
              <a:buNone/>
              <a:defRPr sz="1800" b="1">
                <a:solidFill>
                  <a:schemeClr val="tx2"/>
                </a:solidFill>
                <a:latin typeface="Arial (Textkörper)"/>
              </a:defRPr>
            </a:lvl1pPr>
            <a:lvl2pPr marL="26670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tabLst/>
              <a:defRPr sz="1600">
                <a:solidFill>
                  <a:schemeClr val="tx1"/>
                </a:solidFill>
                <a:latin typeface="Arial (Textkörper)"/>
              </a:defRPr>
            </a:lvl2pPr>
            <a:lvl3pPr marL="36195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300">
                <a:latin typeface="Arial (Textkörper)"/>
              </a:defRPr>
            </a:lvl3pPr>
            <a:lvl4pPr marL="447675" indent="-180975" defTabSz="54292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000">
                <a:latin typeface="Arial (Textkörper)"/>
              </a:defRPr>
            </a:lvl4pPr>
            <a:lvl5pPr marL="62865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800" baseline="0">
                <a:latin typeface="Arial (Textkörper)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5B8D12EA-4660-4D54-A8D7-7EDE9FAC3812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8"/>
          <p:cNvSpPr/>
          <p:nvPr userDrawn="1"/>
        </p:nvSpPr>
        <p:spPr>
          <a:xfrm>
            <a:off x="430213" y="1968500"/>
            <a:ext cx="8112125" cy="4500563"/>
          </a:xfrm>
          <a:prstGeom prst="snip1Rect">
            <a:avLst>
              <a:gd name="adj" fmla="val 317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 (Textkörper)"/>
            </a:endParaRPr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430201" y="1460500"/>
            <a:ext cx="8097839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430201" y="1079500"/>
            <a:ext cx="8097839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>
                <a:solidFill>
                  <a:schemeClr val="tx2"/>
                </a:solidFill>
                <a:latin typeface="Arial (Textkörper)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30202" y="6215064"/>
            <a:ext cx="8112132" cy="2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tIns="36000" bIns="0"/>
          <a:lstStyle>
            <a:lvl1pPr marL="396000">
              <a:spcBef>
                <a:spcPts val="0"/>
              </a:spcBef>
              <a:buClr>
                <a:schemeClr val="bg1"/>
              </a:buCl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81955F4C-5649-43A5-899E-E9A36D192FC1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ine Ecke des Rechtecks schneiden 10"/>
          <p:cNvSpPr/>
          <p:nvPr userDrawn="1"/>
        </p:nvSpPr>
        <p:spPr>
          <a:xfrm>
            <a:off x="4554538" y="1987550"/>
            <a:ext cx="3987800" cy="4500563"/>
          </a:xfrm>
          <a:prstGeom prst="snip1Rect">
            <a:avLst>
              <a:gd name="adj" fmla="val 317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 (Textkörper)"/>
            </a:endParaRPr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444500" y="1460500"/>
            <a:ext cx="8097839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446"/>
                </a:solidFill>
                <a:effectLst/>
                <a:uLnTx/>
                <a:uFillTx/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444500" y="1079500"/>
            <a:ext cx="8097839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1">
                <a:solidFill>
                  <a:schemeClr val="tx2"/>
                </a:solidFill>
                <a:latin typeface="Arial (Textkörper)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4499" y="1987550"/>
            <a:ext cx="3821113" cy="448627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1000"/>
              </a:spcBef>
              <a:spcAft>
                <a:spcPts val="300"/>
              </a:spcAft>
              <a:buNone/>
              <a:defRPr sz="1800" b="1">
                <a:solidFill>
                  <a:schemeClr val="tx2"/>
                </a:solidFill>
                <a:latin typeface="Arial (Textkörper)"/>
              </a:defRPr>
            </a:lvl1pPr>
            <a:lvl2pPr marL="26670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tabLst/>
              <a:defRPr sz="1600">
                <a:solidFill>
                  <a:schemeClr val="tx1"/>
                </a:solidFill>
                <a:latin typeface="Arial (Textkörper)"/>
              </a:defRPr>
            </a:lvl2pPr>
            <a:lvl3pPr marL="361950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300">
                <a:latin typeface="Arial (Textkörper)"/>
              </a:defRPr>
            </a:lvl3pPr>
            <a:lvl4pPr marL="355600" indent="-119063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1000">
                <a:latin typeface="Arial (Textkörper)"/>
              </a:defRPr>
            </a:lvl4pPr>
            <a:lvl5pPr marL="474663" indent="-119063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  <a:defRPr sz="800" baseline="0">
                <a:latin typeface="Arial (Textkörper)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4554534" y="6234113"/>
            <a:ext cx="3987800" cy="254000"/>
          </a:xfrm>
          <a:prstGeom prst="rect">
            <a:avLst/>
          </a:prstGeom>
          <a:solidFill>
            <a:schemeClr val="accent1"/>
          </a:solidFill>
        </p:spPr>
        <p:txBody>
          <a:bodyPr vert="horz" tIns="36000" bIns="0"/>
          <a:lstStyle>
            <a:lvl1pPr marL="0" indent="-39600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F5F21D52-BC8B-4733-9ABB-39899DC0A454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540000"/>
            <a:ext cx="8229600" cy="69426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2"/>
                </a:solidFill>
                <a:latin typeface="Arial (Textkörper)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44500" y="3234268"/>
            <a:ext cx="8229600" cy="533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400" b="1">
                <a:solidFill>
                  <a:schemeClr val="bg2"/>
                </a:solidFill>
                <a:latin typeface="Arial (Textkörper)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976DC-41A7-4246-9DD8-F0B4DA9554D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extkörper)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extkörper)"/>
              <a:ea typeface="+mn-ea"/>
              <a:cs typeface="Arial" pitchFamily="34" charset="0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E5B05EDF-9E10-4AD2-8701-4E85BE6D692F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4500" y="552450"/>
            <a:ext cx="8097838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Arial (Textkörper)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4500" y="984249"/>
            <a:ext cx="8097838" cy="558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(Textkörper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44500" y="6096001"/>
            <a:ext cx="8097838" cy="482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 typeface="Arial"/>
              <a:buNone/>
              <a:defRPr sz="1400">
                <a:solidFill>
                  <a:schemeClr val="tx2"/>
                </a:solidFill>
                <a:latin typeface="Arial (Textkörper)"/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file:///\\localhost\Volumes\Mac%20Fabian%20Daten\swisstxt\definitive%20version%20dimi\Bilder\Bilder%20fu%25CC%2588r%20PPT\logo_swisstxt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file://localhost/Volumes/Mac%20Fabian%20Daten/swisstxt/definitive%20version%20dimi/Bilder/Bilder%20fu%CC%88r%20PPT/logo_swisstx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" y="-11494"/>
            <a:ext cx="9146438" cy="2179656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0" y="66532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433" y="6653739"/>
            <a:ext cx="270405" cy="2079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 (Textkörper)"/>
              </a:defRPr>
            </a:lvl1pPr>
          </a:lstStyle>
          <a:p>
            <a:pPr algn="r"/>
            <a:fld id="{881976DC-41A7-4246-9DD8-F0B4DA9554D8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71025" y="6691313"/>
            <a:ext cx="372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Bild 8" descr="swisstxt.eps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7818438" y="247749"/>
            <a:ext cx="1206500" cy="248246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4800"/>
            <a:ext cx="955675" cy="207963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 (Textkörper)"/>
                <a:cs typeface="+mn-cs"/>
              </a:defRPr>
            </a:lvl1pPr>
          </a:lstStyle>
          <a:p>
            <a:pPr>
              <a:defRPr/>
            </a:pPr>
            <a:fld id="{29CBB0CA-259A-4127-8537-2FABBB443F90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14" name="Bild 8" descr="swisstxt.eps"/>
          <p:cNvPicPr>
            <a:picLocks noChangeAspect="1"/>
          </p:cNvPicPr>
          <p:nvPr/>
        </p:nvPicPr>
        <p:blipFill>
          <a:blip r:embed="rId11" r:link="rId1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8" descr="swisstxt.eps"/>
          <p:cNvPicPr>
            <a:picLocks noChangeAspect="1"/>
          </p:cNvPicPr>
          <p:nvPr/>
        </p:nvPicPr>
        <p:blipFill>
          <a:blip r:embed="rId11" r:link="rId13"/>
          <a:srcRect/>
          <a:stretch>
            <a:fillRect/>
          </a:stretch>
        </p:blipFill>
        <p:spPr bwMode="auto">
          <a:xfrm>
            <a:off x="7818438" y="26670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3" r:id="rId5"/>
    <p:sldLayoutId id="2147483684" r:id="rId6"/>
    <p:sldLayoutId id="214748368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56" y="-36044"/>
            <a:ext cx="9243312" cy="6930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image" Target="file:///\\localhost\Volumes\Mac%20Fabian%20Daten\swisstxt\definitive%20version%20dimi\Bilder\Bilder%20fu%25CC%2588r%20PPT\logo_swisstxt.pn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%20Fabian%20Daten\swisstxt\definitive%20version%20dimi\Bilder\Bilder%20fu%25CC%2588r%20PPT\logo_swisstx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9.png"/><Relationship Id="rId5" Type="http://schemas.openxmlformats.org/officeDocument/2006/relationships/image" Target="file:///\\localhost\Volumes\Mac%20Fabian%20Daten\swisstxt\definitive%20version%20dimi\Bilder\Bilder%20fu%25CC%2588r%20PPT\logo_swisstxt.p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5123" name="Untertitel 6"/>
          <p:cNvSpPr>
            <a:spLocks noGrp="1"/>
          </p:cNvSpPr>
          <p:nvPr>
            <p:ph type="subTitle" idx="1"/>
          </p:nvPr>
        </p:nvSpPr>
        <p:spPr bwMode="auto">
          <a:xfrm>
            <a:off x="444500" y="984250"/>
            <a:ext cx="8097838" cy="5588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fontAlgn="auto">
              <a:spcAft>
                <a:spcPts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Time has come to consider the possibilities of automatic subtitling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124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444500" y="6096000"/>
            <a:ext cx="8097838" cy="4826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de-DE" dirty="0" smtClean="0">
                <a:solidFill>
                  <a:srgbClr val="000000"/>
                </a:solidFill>
              </a:rPr>
              <a:t>Gion Linder, </a:t>
            </a:r>
            <a:r>
              <a:rPr lang="de-DE" b="0" dirty="0" smtClean="0">
                <a:solidFill>
                  <a:srgbClr val="000000"/>
                </a:solidFill>
              </a:rPr>
              <a:t>Head </a:t>
            </a:r>
            <a:r>
              <a:rPr lang="de-DE" b="0" dirty="0" err="1" smtClean="0">
                <a:solidFill>
                  <a:srgbClr val="000000"/>
                </a:solidFill>
              </a:rPr>
              <a:t>of</a:t>
            </a:r>
            <a:r>
              <a:rPr lang="de-DE" b="0" dirty="0" smtClean="0">
                <a:solidFill>
                  <a:srgbClr val="000000"/>
                </a:solidFill>
              </a:rPr>
              <a:t> </a:t>
            </a:r>
            <a:r>
              <a:rPr lang="de-DE" b="0" dirty="0" err="1" smtClean="0">
                <a:solidFill>
                  <a:srgbClr val="000000"/>
                </a:solidFill>
              </a:rPr>
              <a:t>subtitling</a:t>
            </a:r>
            <a:r>
              <a:rPr lang="de-DE" b="0" dirty="0" smtClean="0">
                <a:solidFill>
                  <a:srgbClr val="000000"/>
                </a:solidFill>
              </a:rPr>
              <a:t> SWISS 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/>
              <a:t>•	Spoken vs. written language</a:t>
            </a:r>
          </a:p>
          <a:p>
            <a:pPr indent="0"/>
            <a:r>
              <a:rPr lang="en-US" sz="2800" dirty="0"/>
              <a:t>•	Different from </a:t>
            </a:r>
            <a:r>
              <a:rPr lang="en-US" sz="2800" dirty="0" smtClean="0"/>
              <a:t>standard </a:t>
            </a:r>
            <a:r>
              <a:rPr lang="en-US" sz="2800" dirty="0"/>
              <a:t>language</a:t>
            </a:r>
          </a:p>
          <a:p>
            <a:pPr indent="0"/>
            <a:r>
              <a:rPr lang="en-US" sz="2800" dirty="0"/>
              <a:t>•	Background music / noise</a:t>
            </a:r>
          </a:p>
          <a:p>
            <a:pPr indent="0"/>
            <a:r>
              <a:rPr lang="en-US" sz="2800" dirty="0"/>
              <a:t>•	Big variation within a program</a:t>
            </a:r>
          </a:p>
          <a:p>
            <a:pPr indent="0"/>
            <a:r>
              <a:rPr lang="en-US" sz="2800" dirty="0"/>
              <a:t>•	Wrong recognized words</a:t>
            </a:r>
          </a:p>
          <a:p>
            <a:pPr indent="0"/>
            <a:endParaRPr lang="en-US" sz="2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551238"/>
            <a:ext cx="3971364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 smtClean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8085138" cy="438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Recommendations for a broadcaster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 smtClean="0"/>
              <a:t>Not all kind of programs suit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Standard language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without spontaneous speech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homogenous program format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noise and background sound standardized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1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Recommendations for a broadcaster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 smtClean="0"/>
              <a:t>How to find the best provider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Test! Test! Test!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Offer them your own contents</a:t>
            </a:r>
            <a:endParaRPr lang="en-US" sz="2800" dirty="0"/>
          </a:p>
          <a:p>
            <a:pPr indent="0"/>
            <a:r>
              <a:rPr lang="en-US" sz="2800" dirty="0"/>
              <a:t>•	</a:t>
            </a:r>
            <a:r>
              <a:rPr lang="en-US" sz="2800" dirty="0" smtClean="0"/>
              <a:t>Try find a deal</a:t>
            </a:r>
          </a:p>
          <a:p>
            <a:pPr indent="0"/>
            <a:r>
              <a:rPr lang="en-US" sz="2800" dirty="0" smtClean="0"/>
              <a:t>How will we go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Test! Test! Test!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Offer the ASR as an additional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as a service on HbbTV</a:t>
            </a:r>
            <a:endParaRPr lang="en-US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6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Recommendations for a broadcaster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 smtClean="0"/>
              <a:t>Consider a certain risk</a:t>
            </a:r>
            <a:endParaRPr lang="en-US" sz="2800" dirty="0"/>
          </a:p>
          <a:p>
            <a:pPr indent="0"/>
            <a:endParaRPr lang="en-US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00"/>
            <a:ext cx="7023101" cy="41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 smtClean="0"/>
              <a:t>Thank you!</a:t>
            </a:r>
          </a:p>
          <a:p>
            <a:pPr indent="0"/>
            <a:r>
              <a:rPr lang="en-US" sz="2800" dirty="0" smtClean="0"/>
              <a:t>gion.linder@swisstxt.ch</a:t>
            </a:r>
          </a:p>
          <a:p>
            <a:pPr indent="0"/>
            <a:endParaRPr lang="en-US" sz="2800" dirty="0" smtClean="0"/>
          </a:p>
          <a:p>
            <a:pPr indent="0"/>
            <a:r>
              <a:rPr lang="en-US" sz="2800" dirty="0" smtClean="0"/>
              <a:t>Follow me on Twitter:</a:t>
            </a:r>
          </a:p>
          <a:p>
            <a:pPr indent="0"/>
            <a:r>
              <a:rPr lang="en-US" sz="2800" dirty="0" smtClean="0"/>
              <a:t>@</a:t>
            </a:r>
            <a:r>
              <a:rPr lang="en-US" sz="2800" dirty="0" err="1" smtClean="0"/>
              <a:t>accessserv</a:t>
            </a:r>
            <a:endParaRPr lang="en-US" sz="2800" dirty="0"/>
          </a:p>
          <a:p>
            <a:pPr indent="0"/>
            <a:endParaRPr lang="en-US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5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-457200">
              <a:buFont typeface="Arial" pitchFamily="34" charset="0"/>
              <a:buChar char="•"/>
            </a:pPr>
            <a:r>
              <a:rPr lang="en-US" sz="2800" dirty="0" smtClean="0"/>
              <a:t>Gion Linder, Head of subtitling SWISS TXT</a:t>
            </a:r>
          </a:p>
          <a:p>
            <a:pPr indent="0"/>
            <a:endParaRPr lang="en-US" sz="2800" dirty="0" smtClean="0"/>
          </a:p>
          <a:p>
            <a:pPr indent="0"/>
            <a:endParaRPr lang="en-US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36" y="3780972"/>
            <a:ext cx="2105952" cy="156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is automatic subtitling?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endParaRPr lang="en-US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90046"/>
              </p:ext>
            </p:extLst>
          </p:nvPr>
        </p:nvGraphicFramePr>
        <p:xfrm>
          <a:off x="457200" y="2394403"/>
          <a:ext cx="8085138" cy="332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138"/>
              </a:tblGrid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b="0" noProof="0" dirty="0" smtClean="0">
                          <a:solidFill>
                            <a:schemeClr val="tx1"/>
                          </a:solidFill>
                        </a:rPr>
                        <a:t>Automatic speech recognition</a:t>
                      </a:r>
                      <a:endParaRPr lang="en-GB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Creation of the subtitles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Automatic subtitling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5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Three different services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-457200">
              <a:buFont typeface="Arial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/>
              <a:t>live programs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en-US" sz="2800" dirty="0" smtClean="0"/>
              <a:t>with </a:t>
            </a:r>
            <a:r>
              <a:rPr lang="en-US" sz="2800" dirty="0"/>
              <a:t>subsequent correction by a </a:t>
            </a:r>
            <a:r>
              <a:rPr lang="en-US" sz="2800" dirty="0" err="1"/>
              <a:t>subtitler</a:t>
            </a:r>
            <a:endParaRPr lang="en-US" sz="2800" dirty="0"/>
          </a:p>
          <a:p>
            <a:pPr marL="114300" indent="-457200">
              <a:buFont typeface="Arial" pitchFamily="34" charset="0"/>
              <a:buChar char="•"/>
            </a:pPr>
            <a:r>
              <a:rPr lang="en-US" sz="2800" dirty="0" smtClean="0"/>
              <a:t>alignment service</a:t>
            </a:r>
            <a:endParaRPr lang="en-US" sz="2800" dirty="0"/>
          </a:p>
          <a:p>
            <a:pPr marL="114300" indent="-45720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Suppliers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-457200">
              <a:buFont typeface="Arial" pitchFamily="34" charset="0"/>
              <a:buChar char="•"/>
            </a:pPr>
            <a:r>
              <a:rPr lang="it-IT" sz="2800" dirty="0" smtClean="0"/>
              <a:t>EML (D-Heidelberg)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it-IT" sz="2800" dirty="0" err="1" smtClean="0"/>
              <a:t>Cedat</a:t>
            </a:r>
            <a:r>
              <a:rPr lang="it-IT" sz="2800" dirty="0" smtClean="0"/>
              <a:t> 85 (I-Rome)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it-IT" sz="2800" dirty="0" err="1" smtClean="0"/>
              <a:t>Linguatec</a:t>
            </a:r>
            <a:r>
              <a:rPr lang="it-IT" sz="2800" dirty="0" smtClean="0"/>
              <a:t> (D-München)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it-IT" sz="2800" dirty="0" smtClean="0"/>
              <a:t>Pervoice (I-Trento)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it-IT" sz="2800" dirty="0" smtClean="0"/>
              <a:t>Savas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it-IT" sz="2800" dirty="0" smtClean="0"/>
              <a:t>Sempre </a:t>
            </a:r>
            <a:r>
              <a:rPr lang="it-IT" sz="2800" dirty="0"/>
              <a:t>Sole (NL-</a:t>
            </a:r>
            <a:r>
              <a:rPr lang="it-IT" sz="2800" dirty="0" err="1"/>
              <a:t>Nieuw</a:t>
            </a:r>
            <a:r>
              <a:rPr lang="it-IT" sz="2800" dirty="0"/>
              <a:t> </a:t>
            </a:r>
            <a:r>
              <a:rPr lang="it-IT" sz="2800" dirty="0" err="1" smtClean="0"/>
              <a:t>Vennep</a:t>
            </a:r>
            <a:r>
              <a:rPr lang="it-IT" sz="2800" dirty="0" smtClean="0"/>
              <a:t>)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it-IT" sz="2800" dirty="0" smtClean="0"/>
              <a:t>Vocapia (F-Paris)</a:t>
            </a:r>
            <a:endParaRPr lang="en-US" sz="2800" dirty="0"/>
          </a:p>
          <a:p>
            <a:pPr marL="114300" indent="-45720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8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is automatic subtitling?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endParaRPr lang="en-US" sz="2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07044"/>
              </p:ext>
            </p:extLst>
          </p:nvPr>
        </p:nvGraphicFramePr>
        <p:xfrm>
          <a:off x="457200" y="2394403"/>
          <a:ext cx="8085138" cy="332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138"/>
              </a:tblGrid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b="0" noProof="0" dirty="0" smtClean="0">
                          <a:solidFill>
                            <a:schemeClr val="tx1"/>
                          </a:solidFill>
                        </a:rPr>
                        <a:t>Automatic subtitling</a:t>
                      </a:r>
                      <a:endParaRPr lang="en-GB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Subsequent correction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64119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chemeClr val="tx1"/>
                          </a:solidFill>
                        </a:rPr>
                        <a:t>classic subtitling</a:t>
                      </a:r>
                      <a:endParaRPr lang="en-GB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endParaRPr lang="en-US" sz="2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chlechte_Erkennung_schlechte_Darstellu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286001"/>
            <a:ext cx="8085138" cy="15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r>
              <a:rPr lang="en-US" sz="2800" dirty="0"/>
              <a:t>•	Text too short on screen</a:t>
            </a:r>
          </a:p>
          <a:p>
            <a:pPr indent="0"/>
            <a:r>
              <a:rPr lang="en-US" sz="2800" dirty="0"/>
              <a:t>•	Bad </a:t>
            </a:r>
            <a:r>
              <a:rPr lang="en-US" sz="2800" dirty="0" smtClean="0"/>
              <a:t>segmentation</a:t>
            </a:r>
            <a:endParaRPr lang="en-US" sz="2800" dirty="0"/>
          </a:p>
          <a:p>
            <a:pPr indent="0"/>
            <a:r>
              <a:rPr lang="en-US" sz="2800" dirty="0"/>
              <a:t>•	“Pyramid rule”</a:t>
            </a:r>
          </a:p>
          <a:p>
            <a:pPr indent="0"/>
            <a:endParaRPr lang="en-US" sz="2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86" y="3422720"/>
            <a:ext cx="5331052" cy="29987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87" y="3422721"/>
            <a:ext cx="5331050" cy="29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Untertitel 9"/>
          <p:cNvSpPr>
            <a:spLocks noGrp="1"/>
          </p:cNvSpPr>
          <p:nvPr>
            <p:ph type="subTitle" idx="1"/>
          </p:nvPr>
        </p:nvSpPr>
        <p:spPr bwMode="auto">
          <a:xfrm>
            <a:off x="444500" y="1460500"/>
            <a:ext cx="8097838" cy="381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6149" name="Titel 8"/>
          <p:cNvSpPr>
            <a:spLocks noGrp="1"/>
          </p:cNvSpPr>
          <p:nvPr>
            <p:ph type="title"/>
          </p:nvPr>
        </p:nvSpPr>
        <p:spPr bwMode="auto">
          <a:xfrm>
            <a:off x="444500" y="1079500"/>
            <a:ext cx="8097838" cy="381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Automatic subtitling</a:t>
            </a:r>
          </a:p>
        </p:txBody>
      </p:sp>
      <p:sp>
        <p:nvSpPr>
          <p:cNvPr id="6150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44500" y="1933575"/>
            <a:ext cx="8097838" cy="4487863"/>
          </a:xfr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/>
            <a:endParaRPr lang="en-US" sz="2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D3E84E-39EB-481F-8ADA-DED805C41DB9}" type="datetime4">
              <a:rPr lang="de-DE" smtClean="0"/>
              <a:pPr>
                <a:defRPr/>
              </a:pPr>
              <a:t>23. Oktober 2013</a:t>
            </a:fld>
            <a:endParaRPr lang="de-DE" dirty="0"/>
          </a:p>
        </p:txBody>
      </p:sp>
      <p:pic>
        <p:nvPicPr>
          <p:cNvPr id="9" name="Bild 8" descr="swisstxt.eps"/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818438" y="247650"/>
            <a:ext cx="1206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ute_Erkennung_und_Darstellu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00" y="2463800"/>
            <a:ext cx="8063320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wisstxt_vorlage_cc">
  <a:themeElements>
    <a:clrScheme name="swisstext">
      <a:dk1>
        <a:srgbClr val="000000"/>
      </a:dk1>
      <a:lt1>
        <a:sysClr val="window" lastClr="FFFFFF"/>
      </a:lt1>
      <a:dk2>
        <a:srgbClr val="5A6E78"/>
      </a:dk2>
      <a:lt2>
        <a:srgbClr val="001446"/>
      </a:lt2>
      <a:accent1>
        <a:srgbClr val="969696"/>
      </a:accent1>
      <a:accent2>
        <a:srgbClr val="E6E6E6"/>
      </a:accent2>
      <a:accent3>
        <a:srgbClr val="A00000"/>
      </a:accent3>
      <a:accent4>
        <a:srgbClr val="785A00"/>
      </a:accent4>
      <a:accent5>
        <a:srgbClr val="6E8CC8"/>
      </a:accent5>
      <a:accent6>
        <a:srgbClr val="DCAA32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dist="38100" dir="2700000">
            <a:srgbClr val="000000">
              <a:alpha val="43000"/>
            </a:srgbClr>
          </a:outerShdw>
        </a:effectLst>
      </a:spPr>
      <a:bodyPr rtlCol="0" anchor="ctr"/>
      <a:lstStyle>
        <a:defPPr algn="ctr">
          <a:defRPr u="sng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XT">
  <a:themeElements>
    <a:clrScheme name="swisstext">
      <a:dk1>
        <a:srgbClr val="000000"/>
      </a:dk1>
      <a:lt1>
        <a:sysClr val="window" lastClr="FFFFFF"/>
      </a:lt1>
      <a:dk2>
        <a:srgbClr val="5A6E78"/>
      </a:dk2>
      <a:lt2>
        <a:srgbClr val="001446"/>
      </a:lt2>
      <a:accent1>
        <a:srgbClr val="969696"/>
      </a:accent1>
      <a:accent2>
        <a:srgbClr val="E6E6E6"/>
      </a:accent2>
      <a:accent3>
        <a:srgbClr val="A00000"/>
      </a:accent3>
      <a:accent4>
        <a:srgbClr val="785A00"/>
      </a:accent4>
      <a:accent5>
        <a:srgbClr val="6E8CC8"/>
      </a:accent5>
      <a:accent6>
        <a:srgbClr val="DCAA32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76FBD330F8549B24B8BDC1DECE949" ma:contentTypeVersion="1" ma:contentTypeDescription="Create a new document." ma:contentTypeScope="" ma:versionID="c02a5de1bf77c1d2fb5a212577086e2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392ECC-52F3-4AAE-B069-FF9ABA240141}"/>
</file>

<file path=customXml/itemProps2.xml><?xml version="1.0" encoding="utf-8"?>
<ds:datastoreItem xmlns:ds="http://schemas.openxmlformats.org/officeDocument/2006/customXml" ds:itemID="{074C5572-58A2-4A7F-9505-14451C8C5A56}"/>
</file>

<file path=customXml/itemProps3.xml><?xml version="1.0" encoding="utf-8"?>
<ds:datastoreItem xmlns:ds="http://schemas.openxmlformats.org/officeDocument/2006/customXml" ds:itemID="{66471A5D-0594-4717-932C-15B09D4DE593}"/>
</file>

<file path=docProps/app.xml><?xml version="1.0" encoding="utf-8"?>
<Properties xmlns="http://schemas.openxmlformats.org/officeDocument/2006/extended-properties" xmlns:vt="http://schemas.openxmlformats.org/officeDocument/2006/docPropsVTypes">
  <Template>swisstxt_vorlage_cc</Template>
  <TotalTime>0</TotalTime>
  <Words>191</Words>
  <Application>Microsoft Office PowerPoint</Application>
  <PresentationFormat>Bildschirmpräsentation (4:3)</PresentationFormat>
  <Paragraphs>92</Paragraphs>
  <Slides>15</Slides>
  <Notes>0</Notes>
  <HiddenSlides>0</HiddenSlides>
  <MMClips>2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swisstxt_vorlage_cc</vt:lpstr>
      <vt:lpstr>STXT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  <vt:lpstr>Automatic subtitling</vt:lpstr>
    </vt:vector>
  </TitlesOfParts>
  <Company>SwissTXT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HAUPTTITEL</dc:title>
  <dc:creator>Gion Linder</dc:creator>
  <cp:lastModifiedBy>Gion Linder </cp:lastModifiedBy>
  <cp:revision>45</cp:revision>
  <cp:lastPrinted>2012-12-20T08:29:20Z</cp:lastPrinted>
  <dcterms:created xsi:type="dcterms:W3CDTF">2013-09-04T07:09:27Z</dcterms:created>
  <dcterms:modified xsi:type="dcterms:W3CDTF">2013-10-23T11:41:54Z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0x0101009BD76FBD330F8549B24B8BDC1DECE949</vt:lpwstr>
  </property>
</Properties>
</file>