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0" r:id="rId3"/>
    <p:sldId id="429" r:id="rId4"/>
    <p:sldId id="422" r:id="rId5"/>
    <p:sldId id="430" r:id="rId6"/>
    <p:sldId id="432" r:id="rId7"/>
    <p:sldId id="433" r:id="rId8"/>
    <p:sldId id="434" r:id="rId9"/>
    <p:sldId id="435" r:id="rId10"/>
    <p:sldId id="436" r:id="rId11"/>
    <p:sldId id="42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5116D"/>
    <a:srgbClr val="220E4F"/>
    <a:srgbClr val="0E0E44"/>
    <a:srgbClr val="3A1285"/>
    <a:srgbClr val="BDC9E6"/>
    <a:srgbClr val="226AB3"/>
    <a:srgbClr val="88A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68374" autoAdjust="0"/>
  </p:normalViewPr>
  <p:slideViewPr>
    <p:cSldViewPr>
      <p:cViewPr varScale="1">
        <p:scale>
          <a:sx n="139" d="100"/>
          <a:sy n="139" d="100"/>
        </p:scale>
        <p:origin x="-688" y="-96"/>
      </p:cViewPr>
      <p:guideLst>
        <p:guide orient="horz" pos="768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7" Type="http://schemas.openxmlformats.org/officeDocument/2006/relationships/slide" Target="slides/slide6.xml"/><Relationship Id="rId16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9" Type="http://schemas.openxmlformats.org/officeDocument/2006/relationships/tableStyles" Target="tableStyles.xml"/><Relationship Id="rId10" Type="http://schemas.openxmlformats.org/officeDocument/2006/relationships/slide" Target="slides/slide9.xml"/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32AD5AC3-DA7C-4734-B4D3-31E8AC39EC67}" type="datetimeFigureOut">
              <a:rPr lang="en-US" smtClean="0"/>
              <a:pPr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A1B7F373-4BCE-40D0-9E52-F3CB9043D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4BD2-C3BE-4A2C-95FA-80CC73228FCC}" type="datetimeFigureOut">
              <a:rPr lang="en-US" smtClean="0"/>
              <a:pPr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14274-86A8-445F-B848-21CA721F8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This is my perspective, based on experience in and around telecom cable industry and accepting the skepticism of cable owners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Incorporates input and feedback received during review of Functional Requirements and Wet Demonstrator papers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 don’t expect this to be popular, it may even be offensive to some, but the intent is to spur discussion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obstacle can be overcome with sufficient willpower </a:t>
            </a:r>
          </a:p>
          <a:p>
            <a:pPr lvl="2">
              <a:buFont typeface="Arial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least three and maybe five stages from where we are today to where we want to be.  Wet Demonstrator, First Application, General Availability.  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Suggest we start work on sensors with smaller budget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 be a fifth stage between Wet Demonstrator and First Application if we want Suppliers to have finished product ready before an order is placed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3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than a field trial, less than a qualification test, really a “Proof of Concept”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not</a:t>
            </a:r>
            <a:r>
              <a:rPr lang="en-US" baseline="0" dirty="0" smtClean="0"/>
              <a:t> trying to integrate the power and </a:t>
            </a:r>
            <a:r>
              <a:rPr lang="en-US" baseline="0" dirty="0" err="1" smtClean="0"/>
              <a:t>comms</a:t>
            </a:r>
            <a:r>
              <a:rPr lang="en-US" baseline="0" dirty="0" smtClean="0"/>
              <a:t> into a working system; suppliers have indicated this is normal development work which can be completed without undue risk, providing funding is available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Would also consider using an Out</a:t>
            </a:r>
            <a:r>
              <a:rPr lang="en-US" baseline="0" dirty="0" smtClean="0"/>
              <a:t> of Service Shore End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Initial Operation Period – call it successful if it works this long</a:t>
            </a:r>
          </a:p>
          <a:p>
            <a:r>
              <a:rPr lang="en-US" baseline="0" dirty="0" smtClean="0"/>
              <a:t>Would like to leave in place permanently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two don’t add much value, since sensors are </a:t>
            </a:r>
            <a:r>
              <a:rPr lang="en-US" baseline="0" dirty="0" err="1" smtClean="0"/>
              <a:t>spec’ed</a:t>
            </a:r>
            <a:r>
              <a:rPr lang="en-US" baseline="0" dirty="0" smtClean="0"/>
              <a:t> and qualified by their manufacturers, and this is not about the optical link performance, we take that for granted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Individual instrument deployment would have some value because it would allow us to:</a:t>
            </a:r>
          </a:p>
          <a:p>
            <a:endParaRPr lang="en-US" baseline="0" dirty="0" smtClean="0"/>
          </a:p>
          <a:p>
            <a:pPr lvl="1"/>
            <a:r>
              <a:rPr lang="en-US" baseline="0" dirty="0" smtClean="0"/>
              <a:t>Address Data Storage Format and Metadata Requirements</a:t>
            </a:r>
          </a:p>
          <a:p>
            <a:pPr lvl="1"/>
            <a:r>
              <a:rPr lang="en-US" baseline="0" dirty="0" smtClean="0"/>
              <a:t>Develop Reference Driver Software</a:t>
            </a:r>
          </a:p>
          <a:p>
            <a:pPr lvl="1"/>
            <a:r>
              <a:rPr lang="en-US" baseline="0" dirty="0" smtClean="0"/>
              <a:t>Provide Baseline Data for Wet Demonstrator</a:t>
            </a:r>
          </a:p>
          <a:p>
            <a:pPr lvl="1"/>
            <a:r>
              <a:rPr lang="en-US" baseline="0" dirty="0" smtClean="0"/>
              <a:t>Near Term, Low Cost</a:t>
            </a:r>
          </a:p>
          <a:p>
            <a:pPr lvl="1"/>
            <a:r>
              <a:rPr lang="en-US" baseline="0" dirty="0" smtClean="0"/>
              <a:t>Need Interested PI with Modest Funding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1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OSI is a Network Development Company providing Full Life Cycle Services for the Planning, Design, Implementation &amp; Operation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fiberoptic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cables</a:t>
            </a:r>
          </a:p>
          <a:p>
            <a:pPr lvl="2">
              <a:buFont typeface="Arial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We focus on broadband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fiberoptic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submarine cable projects in the commercial telecoms, offshore oil &amp; gas and scientific research markets</a:t>
            </a:r>
          </a:p>
          <a:p>
            <a:pPr lvl="2">
              <a:buFont typeface="Arial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We also support the industry by creating technology and products where opportunities exist to develop better solutions for the industries in which we’re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14274-86A8-445F-B848-21CA721F870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1" y="3810000"/>
            <a:ext cx="3733819" cy="91087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BDC9E6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rgbClr val="226AB3">
              <a:alpha val="65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88A0D2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rgbClr val="88A0D2">
              <a:alpha val="65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0" y="3581400"/>
            <a:ext cx="9144000" cy="236538"/>
          </a:xfrm>
          <a:prstGeom prst="rect">
            <a:avLst/>
          </a:prstGeom>
          <a:solidFill>
            <a:srgbClr val="88A0D2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88A0D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88A0D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226AB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331913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Lev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4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Leve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5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ctr">
              <a:buNone/>
              <a:defRPr sz="4300" b="0" cap="none" baseline="0">
                <a:ln w="12700">
                  <a:solidFill>
                    <a:srgbClr val="226AB3"/>
                  </a:solidFill>
                </a:ln>
                <a:solidFill>
                  <a:srgbClr val="BDC9E6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4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403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403787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26AB3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6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60960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6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5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10" descr="OSI Logo2"/>
          <p:cNvPicPr>
            <a:picLocks noChangeAspect="1" noChangeArrowheads="1"/>
          </p:cNvPicPr>
          <p:nvPr userDrawn="1"/>
        </p:nvPicPr>
        <p:blipFill>
          <a:blip r:embed="rId2" cstate="print"/>
          <a:srcRect l="24234" r="25905" b="23288"/>
          <a:stretch>
            <a:fillRect/>
          </a:stretch>
        </p:blipFill>
        <p:spPr bwMode="auto">
          <a:xfrm>
            <a:off x="7848600" y="6074569"/>
            <a:ext cx="8524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BDC9E6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226AB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BDC9E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BDC9E6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8219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 xmlns:p14="http://schemas.microsoft.com/office/powerpoint/2010/main"/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226AB3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0"/>
        </a:spcBef>
        <a:spcAft>
          <a:spcPts val="1200"/>
        </a:spcAft>
        <a:buClrTx/>
        <a:buFont typeface="Georgia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0"/>
        </a:spcBef>
        <a:spcAft>
          <a:spcPts val="1200"/>
        </a:spcAft>
        <a:buClr>
          <a:schemeClr val="accent2"/>
        </a:buClr>
        <a:buFont typeface="Georgia"/>
        <a:buChar char="▫"/>
        <a:defRPr kumimoji="0"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0"/>
        </a:spcBef>
        <a:spcAft>
          <a:spcPts val="1200"/>
        </a:spcAft>
        <a:buClr>
          <a:schemeClr val="accent1"/>
        </a:buClr>
        <a:buFont typeface="Wingdings 2"/>
        <a:buChar char=""/>
        <a:defRPr kumimoji="0" sz="1600" kern="1200">
          <a:solidFill>
            <a:srgbClr val="226AB3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0"/>
        </a:spcBef>
        <a:spcAft>
          <a:spcPts val="1200"/>
        </a:spcAft>
        <a:buClr>
          <a:schemeClr val="accent1"/>
        </a:buClr>
        <a:buFont typeface="Wingdings 2"/>
        <a:buChar char=""/>
        <a:defRPr kumimoji="0" sz="1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0"/>
        </a:spcBef>
        <a:spcAft>
          <a:spcPts val="1200"/>
        </a:spcAft>
        <a:buClr>
          <a:schemeClr val="accent3"/>
        </a:buClr>
        <a:buFont typeface="Georgia"/>
        <a:buChar char="▫"/>
        <a:defRPr kumimoji="0" sz="1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458200" cy="1103313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Green Systems: Wet Demonstrator</a:t>
            </a:r>
            <a:br>
              <a:rPr lang="en-US" sz="4000" b="1" dirty="0" smtClean="0"/>
            </a:br>
            <a:endParaRPr lang="en-US" sz="4000" b="1" dirty="0"/>
          </a:p>
        </p:txBody>
      </p:sp>
      <p:pic>
        <p:nvPicPr>
          <p:cNvPr id="3" name="Picture 10" descr="OSI 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86200"/>
            <a:ext cx="453707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410200" y="4724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26AB3"/>
                </a:solidFill>
              </a:rPr>
              <a:t>Stephen Lentz</a:t>
            </a:r>
          </a:p>
          <a:p>
            <a:r>
              <a:rPr lang="en-US" dirty="0" smtClean="0">
                <a:solidFill>
                  <a:srgbClr val="226AB3"/>
                </a:solidFill>
              </a:rPr>
              <a:t>Director of Network Development</a:t>
            </a:r>
            <a:endParaRPr lang="en-US" dirty="0">
              <a:solidFill>
                <a:srgbClr val="226AB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24264"/>
      </p:ext>
    </p:extLst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4" name="Picture 19" descr="slide 5 ins 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105400"/>
            <a:ext cx="20066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ocb-node-on-sea-floor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114800"/>
            <a:ext cx="2032000" cy="1440096"/>
          </a:xfrm>
          <a:prstGeom prst="rect">
            <a:avLst/>
          </a:prstGeom>
        </p:spPr>
      </p:pic>
      <p:sp>
        <p:nvSpPr>
          <p:cNvPr id="23757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444500"/>
            <a:ext cx="6632154" cy="622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500" dirty="0" smtClean="0">
                <a:solidFill>
                  <a:srgbClr val="0070C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Ocean Specialists, </a:t>
            </a:r>
            <a:r>
              <a:rPr lang="en-US" sz="2500" dirty="0" err="1" smtClean="0">
                <a:solidFill>
                  <a:srgbClr val="0070C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Inc</a:t>
            </a:r>
            <a:endParaRPr lang="en-US" sz="2500" dirty="0">
              <a:solidFill>
                <a:srgbClr val="0070C0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37583" name="Rectangle 15"/>
          <p:cNvSpPr>
            <a:spLocks noChangeArrowheads="1"/>
          </p:cNvSpPr>
          <p:nvPr/>
        </p:nvSpPr>
        <p:spPr bwMode="auto">
          <a:xfrm>
            <a:off x="6096000" y="52578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Technology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Development &amp; Partnerships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3352800" y="35052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Offshore Oil &amp;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Gas Networks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5" name="Rectangle 17"/>
          <p:cNvSpPr>
            <a:spLocks noChangeArrowheads="1"/>
          </p:cNvSpPr>
          <p:nvPr/>
        </p:nvSpPr>
        <p:spPr bwMode="auto">
          <a:xfrm>
            <a:off x="1905000" y="2362200"/>
            <a:ext cx="26289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effectLst/>
                <a:latin typeface="Arial" pitchFamily="34" charset="0"/>
                <a:cs typeface="Arial" pitchFamily="34" charset="0"/>
              </a:rPr>
              <a:t>Commercial Telecom Submarine Networks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0907" name="Picture 16" descr="slide 5 insert 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200400"/>
            <a:ext cx="190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187450"/>
            <a:ext cx="89916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A Project Development Company providing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Full Life Cycle Submarine Network Services: Planning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Design,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Implementation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Operation</a:t>
            </a:r>
          </a:p>
        </p:txBody>
      </p:sp>
      <p:pic>
        <p:nvPicPr>
          <p:cNvPr id="80906" name="Picture 17" descr="slide 5 ins 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0"/>
            <a:ext cx="165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648200" y="42672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Ocean Observing Systems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871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le de Re_aft view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876800"/>
            <a:ext cx="2057400" cy="1543050"/>
          </a:xfrm>
          <a:prstGeom prst="rect">
            <a:avLst/>
          </a:prstGeom>
        </p:spPr>
      </p:pic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886200"/>
            <a:ext cx="2269554" cy="1377944"/>
          </a:xfrm>
          <a:prstGeom prst="rect">
            <a:avLst/>
          </a:prstGeom>
        </p:spPr>
      </p:pic>
      <p:sp>
        <p:nvSpPr>
          <p:cNvPr id="23757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444500"/>
            <a:ext cx="6632154" cy="6223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0070C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Green Systems:  Wet Demonstrator</a:t>
            </a:r>
            <a:endParaRPr lang="en-US" sz="3200" dirty="0">
              <a:solidFill>
                <a:srgbClr val="0070C0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37583" name="Rectangle 15"/>
          <p:cNvSpPr>
            <a:spLocks noChangeArrowheads="1"/>
          </p:cNvSpPr>
          <p:nvPr/>
        </p:nvSpPr>
        <p:spPr bwMode="auto">
          <a:xfrm>
            <a:off x="6172200" y="4572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General Availability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2667000" y="26670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Wet Demonstrator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85" name="Rectangle 17"/>
          <p:cNvSpPr>
            <a:spLocks noChangeArrowheads="1"/>
          </p:cNvSpPr>
          <p:nvPr/>
        </p:nvSpPr>
        <p:spPr bwMode="auto">
          <a:xfrm>
            <a:off x="1371600" y="1524000"/>
            <a:ext cx="26289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effectLst/>
                <a:latin typeface="Arial" pitchFamily="34" charset="0"/>
                <a:cs typeface="Arial" pitchFamily="34" charset="0"/>
              </a:rPr>
              <a:t>Sensor Selection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0906" name="Picture 17" descr="slide 5 ins 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971800"/>
            <a:ext cx="165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4343400" y="35814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First Application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54454" y="6581001"/>
            <a:ext cx="22557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Confidential and Proprietary</a:t>
            </a:r>
            <a:endParaRPr lang="en-US" sz="1200" dirty="0"/>
          </a:p>
        </p:txBody>
      </p:sp>
      <p:pic>
        <p:nvPicPr>
          <p:cNvPr id="2" name="Picture 1" descr="9629652705_dbf084a9ed_z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2097768" cy="135043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lang="en-US" sz="3200" dirty="0" smtClean="0"/>
              <a:t>Wet</a:t>
            </a:r>
            <a:r>
              <a:rPr lang="en-US" dirty="0" smtClean="0"/>
              <a:t> </a:t>
            </a:r>
            <a:r>
              <a:rPr lang="en-US" sz="3200" dirty="0" smtClean="0"/>
              <a:t>Demonstrator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Objectives</a:t>
            </a:r>
          </a:p>
          <a:p>
            <a:r>
              <a:rPr lang="en-US" sz="2800" dirty="0" smtClean="0"/>
              <a:t>Principles</a:t>
            </a:r>
          </a:p>
          <a:p>
            <a:r>
              <a:rPr lang="en-US" sz="2800" dirty="0" smtClean="0"/>
              <a:t>Design</a:t>
            </a:r>
          </a:p>
          <a:p>
            <a:r>
              <a:rPr lang="en-US" sz="2800" dirty="0" smtClean="0"/>
              <a:t>Success Criteria</a:t>
            </a:r>
          </a:p>
          <a:p>
            <a:r>
              <a:rPr lang="en-US" sz="2800" dirty="0" smtClean="0"/>
              <a:t>Cost Estimate</a:t>
            </a:r>
          </a:p>
          <a:p>
            <a:r>
              <a:rPr lang="en-US" sz="2800" dirty="0"/>
              <a:t>Alternatives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8275075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Wet Demonstrator 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Show That Sensors Can Be Installed as Part of a Submarine Cable System</a:t>
            </a:r>
          </a:p>
          <a:p>
            <a:endParaRPr lang="en-US" sz="2800" dirty="0" smtClean="0"/>
          </a:p>
          <a:p>
            <a:r>
              <a:rPr lang="en-US" sz="2800" dirty="0" smtClean="0"/>
              <a:t>Ensure Sensors Produce Useful Data When Installed as Part of a Submarine Cable System</a:t>
            </a:r>
          </a:p>
          <a:p>
            <a:endParaRPr lang="en-US" sz="2800" dirty="0" smtClean="0"/>
          </a:p>
          <a:p>
            <a:r>
              <a:rPr lang="en-US" sz="2800" dirty="0" smtClean="0"/>
              <a:t>Provide Reference Data Regarding Sensor Performance</a:t>
            </a:r>
          </a:p>
        </p:txBody>
      </p:sp>
    </p:spTree>
    <p:extLst>
      <p:ext uri="{BB962C8B-B14F-4D97-AF65-F5344CB8AC3E}">
        <p14:creationId xmlns:p14="http://schemas.microsoft.com/office/powerpoint/2010/main" val="1214223849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Wet Demonstrator Principles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Mechanical Design Must Represent Expected Green System Design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Power and Communications May Use Off-the-Shelf Components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Deployment by Cable Ship Using Conventional Handling Methods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Connected to Cabled Observatory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Six to Eighteen Month Initial Evaluation Period</a:t>
            </a:r>
          </a:p>
        </p:txBody>
      </p:sp>
    </p:spTree>
    <p:extLst>
      <p:ext uri="{BB962C8B-B14F-4D97-AF65-F5344CB8AC3E}">
        <p14:creationId xmlns:p14="http://schemas.microsoft.com/office/powerpoint/2010/main" val="3471815205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Wet Demonstrator Design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828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Minimum of Three Sensor Sets</a:t>
            </a:r>
          </a:p>
          <a:p>
            <a:r>
              <a:rPr lang="en-US" sz="2800" dirty="0" smtClean="0"/>
              <a:t>Minimum Separation 3x Water Depth</a:t>
            </a:r>
          </a:p>
          <a:p>
            <a:r>
              <a:rPr lang="en-US" sz="2800" dirty="0" smtClean="0"/>
              <a:t>Greater Separation Preferred, up to 50km</a:t>
            </a:r>
          </a:p>
          <a:p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2905532"/>
            <a:ext cx="6988785" cy="326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60917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Criteria for Success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 Sensors Function Properly Upon Deployment</a:t>
            </a:r>
          </a:p>
          <a:p>
            <a:endParaRPr lang="en-US" sz="2800" dirty="0" smtClean="0"/>
          </a:p>
          <a:p>
            <a:r>
              <a:rPr lang="en-US" sz="2800" dirty="0" smtClean="0"/>
              <a:t>99% Operational Availability</a:t>
            </a:r>
          </a:p>
          <a:p>
            <a:endParaRPr lang="en-US" sz="2800" dirty="0" smtClean="0"/>
          </a:p>
          <a:p>
            <a:r>
              <a:rPr lang="en-US" sz="2800" dirty="0" smtClean="0"/>
              <a:t>No More Than One Sensor Failure During Evaluation Period</a:t>
            </a:r>
          </a:p>
          <a:p>
            <a:endParaRPr lang="en-US" sz="2800" dirty="0" smtClean="0"/>
          </a:p>
          <a:p>
            <a:r>
              <a:rPr lang="en-US" sz="2800" dirty="0" smtClean="0"/>
              <a:t>Data Validation (Criteria to be Agreed)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532015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Cost Estimate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Low End:  US$4,500,000</a:t>
            </a:r>
          </a:p>
          <a:p>
            <a:r>
              <a:rPr lang="en-US" sz="2800" dirty="0" smtClean="0"/>
              <a:t>High End:  US$13,000,000</a:t>
            </a:r>
          </a:p>
          <a:p>
            <a:r>
              <a:rPr lang="en-US" sz="2800" dirty="0" smtClean="0"/>
              <a:t>Variables:</a:t>
            </a:r>
            <a:endParaRPr lang="en-US" sz="2800" dirty="0" smtClean="0"/>
          </a:p>
          <a:p>
            <a:pPr lvl="1"/>
            <a:r>
              <a:rPr lang="en-US" sz="2600" dirty="0" smtClean="0"/>
              <a:t>Quantity of Cable</a:t>
            </a:r>
          </a:p>
          <a:p>
            <a:pPr lvl="1"/>
            <a:r>
              <a:rPr lang="en-US" sz="2600" dirty="0" smtClean="0"/>
              <a:t>Cost and Number </a:t>
            </a:r>
            <a:r>
              <a:rPr lang="en-US" sz="2600" dirty="0" smtClean="0"/>
              <a:t>of Sensor Sets</a:t>
            </a:r>
          </a:p>
          <a:p>
            <a:pPr lvl="1"/>
            <a:r>
              <a:rPr lang="en-US" sz="2600" dirty="0" smtClean="0"/>
              <a:t>Cost of System Assembly</a:t>
            </a:r>
          </a:p>
          <a:p>
            <a:pPr lvl="1"/>
            <a:r>
              <a:rPr lang="en-US" sz="2600" dirty="0" smtClean="0"/>
              <a:t>Vessel Mobilization &amp; Demobilization</a:t>
            </a:r>
            <a:endParaRPr lang="en-US" sz="2600" dirty="0" smtClean="0"/>
          </a:p>
          <a:p>
            <a:pPr lvl="1"/>
            <a:r>
              <a:rPr lang="en-US" sz="2600" dirty="0" smtClean="0"/>
              <a:t>Supplier’s Engineering Services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025597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Alternatives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Shock, Vibration and Temperature Testing</a:t>
            </a:r>
          </a:p>
          <a:p>
            <a:endParaRPr lang="en-US" sz="2800" dirty="0" smtClean="0"/>
          </a:p>
          <a:p>
            <a:r>
              <a:rPr lang="en-US" sz="2800" dirty="0" smtClean="0"/>
              <a:t>Optical Line Testing</a:t>
            </a:r>
          </a:p>
          <a:p>
            <a:endParaRPr lang="en-US" sz="2800" dirty="0" smtClean="0"/>
          </a:p>
          <a:p>
            <a:r>
              <a:rPr lang="en-US" sz="2800" dirty="0" smtClean="0"/>
              <a:t>Individual Instrument Deployment</a:t>
            </a:r>
            <a:endParaRPr lang="en-US" sz="26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24269308"/>
      </p:ext>
    </p:extLst>
  </p:cSld>
  <p:clrMapOvr>
    <a:masterClrMapping/>
  </p:clrMapOvr>
  <p:transition xmlns:p14="http://schemas.microsoft.com/office/powerpoint/2010/main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1632BE4D712E40818A06446924497A" ma:contentTypeVersion="1" ma:contentTypeDescription="Create a new document." ma:contentTypeScope="" ma:versionID="859da0086fd8a54ad61127311af4c2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71047541fc32fa03796f67633b1faa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BABD7E3-D130-42DC-844F-77CD497A57DC}"/>
</file>

<file path=customXml/itemProps2.xml><?xml version="1.0" encoding="utf-8"?>
<ds:datastoreItem xmlns:ds="http://schemas.openxmlformats.org/officeDocument/2006/customXml" ds:itemID="{8707CF5E-CB66-4393-88A5-E2D28B0CD863}"/>
</file>

<file path=customXml/itemProps3.xml><?xml version="1.0" encoding="utf-8"?>
<ds:datastoreItem xmlns:ds="http://schemas.openxmlformats.org/officeDocument/2006/customXml" ds:itemID="{51CC4833-7984-4818-9431-901CB0B93BE5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7070</TotalTime>
  <Words>619</Words>
  <Application>Microsoft Macintosh PowerPoint</Application>
  <PresentationFormat>On-screen Show (4:3)</PresentationFormat>
  <Paragraphs>102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          Green Systems: Wet Demonstrator </vt:lpstr>
      <vt:lpstr>Green Systems:  Wet Demonstrator</vt:lpstr>
      <vt:lpstr>Wet Demonstrator</vt:lpstr>
      <vt:lpstr>Wet Demonstrator Objectives</vt:lpstr>
      <vt:lpstr>Wet Demonstrator Principles</vt:lpstr>
      <vt:lpstr>Wet Demonstrator Design</vt:lpstr>
      <vt:lpstr>Criteria for Success</vt:lpstr>
      <vt:lpstr>Cost Estimate</vt:lpstr>
      <vt:lpstr>Alternatives</vt:lpstr>
      <vt:lpstr>Thank You!</vt:lpstr>
      <vt:lpstr>Ocean Specialists, Inc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CSA Equipment Capabilities</dc:title>
  <dc:creator>Gordon Stevens</dc:creator>
  <cp:lastModifiedBy>Stephen Lentz</cp:lastModifiedBy>
  <cp:revision>766</cp:revision>
  <cp:lastPrinted>2014-01-16T22:03:13Z</cp:lastPrinted>
  <dcterms:created xsi:type="dcterms:W3CDTF">2012-03-01T20:32:48Z</dcterms:created>
  <dcterms:modified xsi:type="dcterms:W3CDTF">2014-10-06T17:39:02Z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0x010100D41632BE4D712E40818A06446924497A</vt:lpwstr>
  </property>
</Properties>
</file>