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420" r:id="rId3"/>
    <p:sldId id="433" r:id="rId4"/>
    <p:sldId id="435" r:id="rId5"/>
    <p:sldId id="432" r:id="rId6"/>
    <p:sldId id="434" r:id="rId7"/>
    <p:sldId id="436" r:id="rId8"/>
    <p:sldId id="437" r:id="rId9"/>
    <p:sldId id="431" r:id="rId10"/>
    <p:sldId id="438" r:id="rId11"/>
    <p:sldId id="42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5116D"/>
    <a:srgbClr val="220E4F"/>
    <a:srgbClr val="0E0E44"/>
    <a:srgbClr val="3A1285"/>
    <a:srgbClr val="BDC9E6"/>
    <a:srgbClr val="226AB3"/>
    <a:srgbClr val="88A0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76417" autoAdjust="0"/>
  </p:normalViewPr>
  <p:slideViewPr>
    <p:cSldViewPr>
      <p:cViewPr>
        <p:scale>
          <a:sx n="146" d="100"/>
          <a:sy n="146" d="100"/>
        </p:scale>
        <p:origin x="-488" y="-320"/>
      </p:cViewPr>
      <p:guideLst>
        <p:guide orient="horz" pos="816"/>
        <p:guide pos="27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0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7" Type="http://schemas.openxmlformats.org/officeDocument/2006/relationships/slide" Target="slides/slide6.xml"/><Relationship Id="rId16" Type="http://schemas.openxmlformats.org/officeDocument/2006/relationships/presProps" Target="presProps.xml"/><Relationship Id="rId2" Type="http://schemas.openxmlformats.org/officeDocument/2006/relationships/slide" Target="slides/slide1.xml"/><Relationship Id="rId20" Type="http://schemas.openxmlformats.org/officeDocument/2006/relationships/customXml" Target="../customXml/item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9" Type="http://schemas.openxmlformats.org/officeDocument/2006/relationships/tableStyles" Target="tableStyles.xml"/><Relationship Id="rId10" Type="http://schemas.openxmlformats.org/officeDocument/2006/relationships/slide" Target="slides/slide9.xml"/><Relationship Id="rId1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32AD5AC3-DA7C-4734-B4D3-31E8AC39EC67}" type="datetimeFigureOut">
              <a:rPr lang="en-US" smtClean="0"/>
              <a:pPr/>
              <a:t>10/6/14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A1B7F373-4BCE-40D0-9E52-F3CB9043D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85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04BD2-C3BE-4A2C-95FA-80CC73228FCC}" type="datetimeFigureOut">
              <a:rPr lang="en-US" smtClean="0"/>
              <a:pPr/>
              <a:t>10/6/14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14274-86A8-445F-B848-21CA721F87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7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Proposed Next Step is to develop a wet demonstrator project</a:t>
            </a:r>
          </a:p>
          <a:p>
            <a:pPr lvl="2">
              <a:buFont typeface="Arial" pitchFamily="34" charset="0"/>
              <a:buChar char="•"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requirements for this have been defined in two separate Documents</a:t>
            </a:r>
          </a:p>
          <a:p>
            <a:pPr lvl="2">
              <a:buFont typeface="Arial" pitchFamily="34" charset="0"/>
              <a:buChar char="•"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Commissioned by Joint Task Force</a:t>
            </a:r>
          </a:p>
          <a:p>
            <a:pPr lvl="2">
              <a:buFont typeface="Arial" pitchFamily="34" charset="0"/>
              <a:buChar char="•"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Authored by Peter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Phibbs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Mallin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Associates) and Steve Lentz (OSI)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Things we can’t engineer away; for example,</a:t>
            </a:r>
            <a:r>
              <a:rPr lang="en-US" baseline="0" dirty="0" smtClean="0"/>
              <a:t> you can’t plough bury a repeater at 4000 meters.  Likewise, you probably shouldn’t surface lay a cable in 200m...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73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r>
              <a:rPr lang="en-US" baseline="0" dirty="0" smtClean="0"/>
              <a:t> technology is the biggest open issue, particularly with regards to longevity and stability.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System design and data storage requirements are solvable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36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Functional </a:t>
            </a:r>
            <a:r>
              <a:rPr lang="en-US" dirty="0" err="1" smtClean="0"/>
              <a:t>Requirments</a:t>
            </a:r>
            <a:endParaRPr lang="en-US" dirty="0" smtClean="0"/>
          </a:p>
          <a:p>
            <a:pPr lvl="1"/>
            <a:r>
              <a:rPr lang="en-US" dirty="0" smtClean="0"/>
              <a:t>Facilitate Continued Discussion of All Aspects of Green Systems</a:t>
            </a:r>
          </a:p>
          <a:p>
            <a:pPr lvl="1"/>
            <a:r>
              <a:rPr lang="en-US" dirty="0" smtClean="0"/>
              <a:t>Permit Evaluation of Requirements by Interested Parties</a:t>
            </a:r>
          </a:p>
          <a:p>
            <a:pPr lvl="1"/>
            <a:r>
              <a:rPr lang="en-US" dirty="0" smtClean="0"/>
              <a:t>Set Clearly Defined Objectives</a:t>
            </a:r>
          </a:p>
          <a:p>
            <a:pPr lvl="1"/>
            <a:r>
              <a:rPr lang="en-US" dirty="0" smtClean="0"/>
              <a:t>Promote Standardization</a:t>
            </a:r>
          </a:p>
          <a:p>
            <a:endParaRPr lang="en-US" dirty="0" smtClean="0"/>
          </a:p>
          <a:p>
            <a:r>
              <a:rPr lang="en-US" dirty="0" smtClean="0"/>
              <a:t>Wet Demonstrator</a:t>
            </a:r>
          </a:p>
          <a:p>
            <a:pPr lvl="1"/>
            <a:r>
              <a:rPr lang="en-US" dirty="0" smtClean="0"/>
              <a:t>Prove the Concept</a:t>
            </a:r>
          </a:p>
          <a:p>
            <a:pPr lvl="1"/>
            <a:r>
              <a:rPr lang="en-US" dirty="0" smtClean="0"/>
              <a:t>Physical Evidence of Functionality</a:t>
            </a:r>
          </a:p>
          <a:p>
            <a:pPr lvl="1"/>
            <a:r>
              <a:rPr lang="en-US" dirty="0" smtClean="0"/>
              <a:t>Experience with Real Data</a:t>
            </a:r>
          </a:p>
          <a:p>
            <a:pPr lvl="1"/>
            <a:r>
              <a:rPr lang="en-US" dirty="0" smtClean="0"/>
              <a:t>Baseline Sensor Performance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Current Status</a:t>
            </a:r>
          </a:p>
          <a:p>
            <a:pPr lvl="1"/>
            <a:r>
              <a:rPr lang="en-US" dirty="0" smtClean="0"/>
              <a:t>Draft Documents</a:t>
            </a:r>
            <a:r>
              <a:rPr lang="en-US" baseline="0" dirty="0" smtClean="0"/>
              <a:t> Have Been </a:t>
            </a:r>
            <a:r>
              <a:rPr lang="en-US" dirty="0" smtClean="0"/>
              <a:t>Prepared</a:t>
            </a:r>
          </a:p>
          <a:p>
            <a:pPr lvl="1"/>
            <a:r>
              <a:rPr lang="en-US" dirty="0" smtClean="0"/>
              <a:t>Currently Under Peer Review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33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Small scale trials if Wet Demonstrator</a:t>
            </a:r>
            <a:r>
              <a:rPr lang="en-US" baseline="0" dirty="0" smtClean="0"/>
              <a:t> funding not forthcoming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Wet Demonstrator 1-3 years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Industry participation 2-4 years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First Application 3-5 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30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OSI is a Network Development Company providing Full Life Cycle Services for the Planning, Design, Implementation &amp; Operation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fiberoptic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cables</a:t>
            </a:r>
          </a:p>
          <a:p>
            <a:pPr lvl="2">
              <a:buFont typeface="Arial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We focus on broadband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fiberoptic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submarine cable projects in the commercial telecoms, offshore oil &amp; gas and scientific research markets</a:t>
            </a:r>
          </a:p>
          <a:p>
            <a:pPr lvl="2">
              <a:buFont typeface="Arial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We also support the industry by creating technology and products where opportunities exist to develop better solutions for the industries in which we’re involved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1" y="3810000"/>
            <a:ext cx="3733819" cy="91087"/>
          </a:xfrm>
          <a:prstGeom prst="rect">
            <a:avLst/>
          </a:prstGeom>
          <a:solidFill>
            <a:srgbClr val="BDC9E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BDC9E6">
              <a:alpha val="4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rgbClr val="226AB3">
              <a:alpha val="65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88A0D2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rgbClr val="88A0D2">
              <a:alpha val="65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0" y="3581400"/>
            <a:ext cx="9144000" cy="236538"/>
          </a:xfrm>
          <a:prstGeom prst="rect">
            <a:avLst/>
          </a:prstGeom>
          <a:solidFill>
            <a:srgbClr val="88A0D2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88A0D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88A0D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226AB3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331913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8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7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7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Leve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>
            <a:lvl1pPr>
              <a:defRPr sz="2400">
                <a:solidFill>
                  <a:srgbClr val="226AB3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4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Leve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26AB3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5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ctr">
              <a:buNone/>
              <a:defRPr sz="4300" b="0" cap="none" baseline="0">
                <a:ln w="12700">
                  <a:solidFill>
                    <a:srgbClr val="226AB3"/>
                  </a:solidFill>
                </a:ln>
                <a:solidFill>
                  <a:srgbClr val="BDC9E6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4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40378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40378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>
            <a:lvl1pPr>
              <a:defRPr sz="2400">
                <a:solidFill>
                  <a:srgbClr val="226AB3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6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609600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6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5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8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BDC9E6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226AB3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BDC9E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BDC9E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BDC9E6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8219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ransition xmlns:p14="http://schemas.microsoft.com/office/powerpoint/2010/main"/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226AB3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0"/>
        </a:spcBef>
        <a:spcAft>
          <a:spcPts val="1200"/>
        </a:spcAft>
        <a:buClrTx/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0"/>
        </a:spcBef>
        <a:spcAft>
          <a:spcPts val="1200"/>
        </a:spcAft>
        <a:buClr>
          <a:schemeClr val="accent2"/>
        </a:buClr>
        <a:buFont typeface="Georgia"/>
        <a:buChar char="▫"/>
        <a:defRPr kumimoji="0" sz="24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0"/>
        </a:spcBef>
        <a:spcAft>
          <a:spcPts val="1200"/>
        </a:spcAft>
        <a:buClr>
          <a:schemeClr val="accent1"/>
        </a:buClr>
        <a:buFont typeface="Wingdings 2"/>
        <a:buChar char=""/>
        <a:defRPr kumimoji="0" sz="2000" kern="1200">
          <a:solidFill>
            <a:srgbClr val="226AB3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0"/>
        </a:spcBef>
        <a:spcAft>
          <a:spcPts val="1200"/>
        </a:spcAft>
        <a:buClr>
          <a:schemeClr val="accent1"/>
        </a:buClr>
        <a:buFont typeface="Wingdings 2"/>
        <a:buChar char=""/>
        <a:defRPr kumimoji="0"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0"/>
        </a:spcBef>
        <a:spcAft>
          <a:spcPts val="1200"/>
        </a:spcAft>
        <a:buClr>
          <a:schemeClr val="accent3"/>
        </a:buClr>
        <a:buFont typeface="Georgia"/>
        <a:buChar char="▫"/>
        <a:defRPr kumimoji="0"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05000"/>
            <a:ext cx="8458200" cy="1103313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Green Systems: Science &amp; Engineering</a:t>
            </a:r>
            <a:endParaRPr lang="en-US" sz="4000" b="1" dirty="0"/>
          </a:p>
        </p:txBody>
      </p:sp>
      <p:pic>
        <p:nvPicPr>
          <p:cNvPr id="3" name="Picture 10" descr="OSI 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86200"/>
            <a:ext cx="4537075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410200" y="47244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26AB3"/>
                </a:solidFill>
              </a:rPr>
              <a:t>Stephen Lentz</a:t>
            </a:r>
          </a:p>
          <a:p>
            <a:r>
              <a:rPr lang="en-US" dirty="0" smtClean="0">
                <a:solidFill>
                  <a:srgbClr val="226AB3"/>
                </a:solidFill>
              </a:rPr>
              <a:t>Director of Network Development</a:t>
            </a:r>
            <a:endParaRPr lang="en-US" dirty="0">
              <a:solidFill>
                <a:srgbClr val="226AB3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022045"/>
      </p:ext>
    </p:extLst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4" name="Picture 19" descr="slide 5 ins 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5105400"/>
            <a:ext cx="20066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ocb-node-on-sea-floor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4114800"/>
            <a:ext cx="2032000" cy="1440096"/>
          </a:xfrm>
          <a:prstGeom prst="rect">
            <a:avLst/>
          </a:prstGeom>
        </p:spPr>
      </p:pic>
      <p:sp>
        <p:nvSpPr>
          <p:cNvPr id="23757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444500"/>
            <a:ext cx="6632154" cy="6223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500" dirty="0" smtClean="0">
                <a:solidFill>
                  <a:srgbClr val="0070C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Ocean Specialists, Inc.</a:t>
            </a:r>
            <a:endParaRPr lang="en-US" sz="2500" dirty="0">
              <a:solidFill>
                <a:srgbClr val="0070C0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37583" name="Rectangle 15"/>
          <p:cNvSpPr>
            <a:spLocks noChangeArrowheads="1"/>
          </p:cNvSpPr>
          <p:nvPr/>
        </p:nvSpPr>
        <p:spPr bwMode="auto">
          <a:xfrm>
            <a:off x="6096000" y="52578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Technology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Development &amp; Partnerships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7584" name="Rectangle 16"/>
          <p:cNvSpPr>
            <a:spLocks noChangeArrowheads="1"/>
          </p:cNvSpPr>
          <p:nvPr/>
        </p:nvSpPr>
        <p:spPr bwMode="auto">
          <a:xfrm>
            <a:off x="3352800" y="3505200"/>
            <a:ext cx="2971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Offshore Oil &amp;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Gas Networks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7585" name="Rectangle 17"/>
          <p:cNvSpPr>
            <a:spLocks noChangeArrowheads="1"/>
          </p:cNvSpPr>
          <p:nvPr/>
        </p:nvSpPr>
        <p:spPr bwMode="auto">
          <a:xfrm>
            <a:off x="1905000" y="2362200"/>
            <a:ext cx="262892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effectLst/>
                <a:latin typeface="Arial" pitchFamily="34" charset="0"/>
                <a:cs typeface="Arial" pitchFamily="34" charset="0"/>
              </a:rPr>
              <a:t>Commercial Telecom Submarine Networks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0907" name="Picture 16" descr="slide 5 insert 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3200400"/>
            <a:ext cx="1905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1187450"/>
            <a:ext cx="899160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A Project Development Company providing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Full Life Cycle Submarine Network Services: Planning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Design,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Implementation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&amp;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Operation</a:t>
            </a:r>
          </a:p>
        </p:txBody>
      </p:sp>
      <p:pic>
        <p:nvPicPr>
          <p:cNvPr id="80906" name="Picture 17" descr="slide 5 ins 2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2286000"/>
            <a:ext cx="1651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4648200" y="4267200"/>
            <a:ext cx="228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Ocean Observing Systems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6871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le de Re_aft view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4876800"/>
            <a:ext cx="2057400" cy="1543050"/>
          </a:xfrm>
          <a:prstGeom prst="rect">
            <a:avLst/>
          </a:prstGeom>
        </p:spPr>
      </p:pic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886200"/>
            <a:ext cx="2269554" cy="1377944"/>
          </a:xfrm>
          <a:prstGeom prst="rect">
            <a:avLst/>
          </a:prstGeom>
        </p:spPr>
      </p:pic>
      <p:sp>
        <p:nvSpPr>
          <p:cNvPr id="237574" name="Rectangle 6"/>
          <p:cNvSpPr>
            <a:spLocks noGrp="1" noChangeArrowheads="1"/>
          </p:cNvSpPr>
          <p:nvPr>
            <p:ph type="title"/>
          </p:nvPr>
        </p:nvSpPr>
        <p:spPr>
          <a:xfrm>
            <a:off x="228600" y="673100"/>
            <a:ext cx="8382000" cy="6223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0070C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Green Systems:  Science and Engineering</a:t>
            </a:r>
            <a:endParaRPr lang="en-US" sz="3200" dirty="0">
              <a:solidFill>
                <a:srgbClr val="0070C0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37583" name="Rectangle 15"/>
          <p:cNvSpPr>
            <a:spLocks noChangeArrowheads="1"/>
          </p:cNvSpPr>
          <p:nvPr/>
        </p:nvSpPr>
        <p:spPr bwMode="auto">
          <a:xfrm>
            <a:off x="6172200" y="45720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General Availability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7584" name="Rectangle 16"/>
          <p:cNvSpPr>
            <a:spLocks noChangeArrowheads="1"/>
          </p:cNvSpPr>
          <p:nvPr/>
        </p:nvSpPr>
        <p:spPr bwMode="auto">
          <a:xfrm>
            <a:off x="2667000" y="266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Wet Demonstrator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7585" name="Rectangle 17"/>
          <p:cNvSpPr>
            <a:spLocks noChangeArrowheads="1"/>
          </p:cNvSpPr>
          <p:nvPr/>
        </p:nvSpPr>
        <p:spPr bwMode="auto">
          <a:xfrm>
            <a:off x="1371600" y="1524000"/>
            <a:ext cx="3505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effectLst/>
                <a:latin typeface="Arial" pitchFamily="34" charset="0"/>
                <a:cs typeface="Arial" pitchFamily="34" charset="0"/>
              </a:rPr>
              <a:t>Sensor Requirements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0906" name="Picture 17" descr="slide 5 ins 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2971800"/>
            <a:ext cx="1651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4343400" y="3581400"/>
            <a:ext cx="3124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First Application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54454" y="6581001"/>
            <a:ext cx="22557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Confidential and Proprietary</a:t>
            </a:r>
            <a:endParaRPr lang="en-US" sz="1200" dirty="0"/>
          </a:p>
        </p:txBody>
      </p:sp>
      <p:pic>
        <p:nvPicPr>
          <p:cNvPr id="2" name="Picture 1" descr="9629652705_dbf084a9ed_z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28800"/>
            <a:ext cx="2097768" cy="1350438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Topics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2800" dirty="0" smtClean="0"/>
              <a:t>Joint Task Force Initiative</a:t>
            </a:r>
          </a:p>
          <a:p>
            <a:pPr>
              <a:lnSpc>
                <a:spcPct val="130000"/>
              </a:lnSpc>
            </a:pPr>
            <a:r>
              <a:rPr lang="en-US" sz="2800" dirty="0" smtClean="0"/>
              <a:t>Science Objectives</a:t>
            </a:r>
          </a:p>
          <a:p>
            <a:pPr>
              <a:lnSpc>
                <a:spcPct val="130000"/>
              </a:lnSpc>
            </a:pPr>
            <a:r>
              <a:rPr lang="en-US" sz="2800" dirty="0" smtClean="0"/>
              <a:t>Science Challenges</a:t>
            </a:r>
          </a:p>
          <a:p>
            <a:pPr>
              <a:lnSpc>
                <a:spcPct val="130000"/>
              </a:lnSpc>
            </a:pPr>
            <a:r>
              <a:rPr lang="en-US" sz="2800" dirty="0" smtClean="0"/>
              <a:t>Engineering Objectives</a:t>
            </a:r>
          </a:p>
          <a:p>
            <a:pPr>
              <a:lnSpc>
                <a:spcPct val="130000"/>
              </a:lnSpc>
            </a:pPr>
            <a:r>
              <a:rPr lang="en-US" sz="2800" dirty="0" smtClean="0"/>
              <a:t>Engineering Challenges</a:t>
            </a:r>
          </a:p>
          <a:p>
            <a:pPr>
              <a:lnSpc>
                <a:spcPct val="130000"/>
              </a:lnSpc>
            </a:pPr>
            <a:r>
              <a:rPr lang="en-US" sz="2800" dirty="0" smtClean="0"/>
              <a:t>Action Plan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9132645"/>
      </p:ext>
    </p:extLst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Joint Task Force Initiative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Increased Reliability and Integrity of Global Tsunami Warning Network</a:t>
            </a:r>
          </a:p>
          <a:p>
            <a:endParaRPr lang="en-US" sz="2800" dirty="0" smtClean="0"/>
          </a:p>
          <a:p>
            <a:r>
              <a:rPr lang="en-US" sz="2800" dirty="0" smtClean="0"/>
              <a:t>Sustained Climate-Quality Data from the Deep Oceans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0840540"/>
      </p:ext>
    </p:extLst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Science Requirements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Three Sensor Types</a:t>
            </a:r>
          </a:p>
          <a:p>
            <a:pPr lvl="1"/>
            <a:r>
              <a:rPr lang="en-US" sz="2400" dirty="0" smtClean="0"/>
              <a:t>Temperature, Pressure, </a:t>
            </a:r>
            <a:br>
              <a:rPr lang="en-US" sz="2400" dirty="0" smtClean="0"/>
            </a:br>
            <a:r>
              <a:rPr lang="en-US" sz="2400" dirty="0" smtClean="0"/>
              <a:t>Three Axis Acceleration</a:t>
            </a:r>
          </a:p>
          <a:p>
            <a:r>
              <a:rPr lang="en-US" sz="2800" dirty="0" smtClean="0"/>
              <a:t>State-of-the-Art Performance</a:t>
            </a:r>
          </a:p>
          <a:p>
            <a:r>
              <a:rPr lang="en-US" sz="2800" dirty="0" smtClean="0"/>
              <a:t>Reliability</a:t>
            </a:r>
          </a:p>
          <a:p>
            <a:r>
              <a:rPr lang="en-US" sz="2800" dirty="0" smtClean="0"/>
              <a:t>Long Term Stability</a:t>
            </a:r>
          </a:p>
          <a:p>
            <a:pPr lvl="1"/>
            <a:r>
              <a:rPr lang="en-US" sz="2400" dirty="0" smtClean="0"/>
              <a:t>Alternatively, Ongoing Calibration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8001773"/>
      </p:ext>
    </p:extLst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Science Challenges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Usefulness of Sensor Data when Surface Laid</a:t>
            </a:r>
          </a:p>
          <a:p>
            <a:pPr lvl="1"/>
            <a:r>
              <a:rPr lang="en-US" sz="2400" dirty="0" smtClean="0"/>
              <a:t>Coupling of Seismic Signals Impaired?</a:t>
            </a:r>
          </a:p>
          <a:p>
            <a:endParaRPr lang="en-US" sz="2800" dirty="0" smtClean="0"/>
          </a:p>
          <a:p>
            <a:r>
              <a:rPr lang="en-US" sz="2800" dirty="0" smtClean="0"/>
              <a:t>Usefulness of Sensor Data when Buried</a:t>
            </a:r>
          </a:p>
          <a:p>
            <a:pPr lvl="1"/>
            <a:r>
              <a:rPr lang="en-US" sz="2400" dirty="0" smtClean="0"/>
              <a:t>Temperature or Pressure Measurements Impaired?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19523"/>
      </p:ext>
    </p:extLst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Engineering Challenges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Sensor Technology</a:t>
            </a:r>
          </a:p>
          <a:p>
            <a:endParaRPr lang="en-US" sz="2800" dirty="0" smtClean="0"/>
          </a:p>
          <a:p>
            <a:r>
              <a:rPr lang="en-US" sz="2800" dirty="0" smtClean="0"/>
              <a:t>System Design</a:t>
            </a:r>
          </a:p>
          <a:p>
            <a:endParaRPr lang="en-US" sz="2800" dirty="0" smtClean="0"/>
          </a:p>
          <a:p>
            <a:r>
              <a:rPr lang="en-US" sz="2800" dirty="0" smtClean="0"/>
              <a:t>Data and Metadata Storage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8924843"/>
      </p:ext>
    </p:extLst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Action Plan to Address These Requirements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791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Requirements Definition</a:t>
            </a:r>
          </a:p>
          <a:p>
            <a:pPr lvl="1"/>
            <a:r>
              <a:rPr lang="en-US" sz="2400" dirty="0" smtClean="0"/>
              <a:t>Sensor </a:t>
            </a:r>
            <a:r>
              <a:rPr lang="en-US" sz="2400" dirty="0"/>
              <a:t>Performance Requirements</a:t>
            </a:r>
          </a:p>
          <a:p>
            <a:pPr lvl="1"/>
            <a:r>
              <a:rPr lang="en-US" sz="2400" dirty="0"/>
              <a:t>General Features of </a:t>
            </a:r>
            <a:r>
              <a:rPr lang="en-US" sz="2400" dirty="0" smtClean="0"/>
              <a:t>a Green </a:t>
            </a:r>
            <a:r>
              <a:rPr lang="en-US" sz="2400" dirty="0"/>
              <a:t>System </a:t>
            </a:r>
          </a:p>
          <a:p>
            <a:pPr lvl="1"/>
            <a:r>
              <a:rPr lang="en-US" sz="2400" dirty="0" smtClean="0"/>
              <a:t>Data </a:t>
            </a:r>
            <a:r>
              <a:rPr lang="en-US" sz="2400" dirty="0"/>
              <a:t>and Metadata Requirements</a:t>
            </a:r>
          </a:p>
          <a:p>
            <a:r>
              <a:rPr lang="en-US" sz="2400" dirty="0" smtClean="0"/>
              <a:t>Wet Demonstrator Project</a:t>
            </a:r>
          </a:p>
          <a:p>
            <a:pPr lvl="1"/>
            <a:r>
              <a:rPr lang="en-US" sz="2400" dirty="0" smtClean="0"/>
              <a:t>Three or More Sensor Sets Connected to an Ocean Observatory</a:t>
            </a:r>
          </a:p>
          <a:p>
            <a:pPr lvl="1"/>
            <a:r>
              <a:rPr lang="en-US" sz="2400" dirty="0" smtClean="0"/>
              <a:t>Installed </a:t>
            </a:r>
            <a:r>
              <a:rPr lang="en-US" sz="2400" dirty="0"/>
              <a:t>A</a:t>
            </a:r>
            <a:r>
              <a:rPr lang="en-US" sz="2400" dirty="0" smtClean="0"/>
              <a:t>s </a:t>
            </a:r>
            <a:r>
              <a:rPr lang="en-US" sz="2400" dirty="0"/>
              <a:t>I</a:t>
            </a:r>
            <a:r>
              <a:rPr lang="en-US" sz="2400" dirty="0" smtClean="0"/>
              <a:t>f Part of a Submarine Cable System</a:t>
            </a:r>
          </a:p>
          <a:p>
            <a:pPr lvl="1"/>
            <a:r>
              <a:rPr lang="en-US" sz="2400" dirty="0" smtClean="0"/>
              <a:t>Show </a:t>
            </a:r>
            <a:r>
              <a:rPr lang="en-US" sz="2400" dirty="0"/>
              <a:t>that Sensors Can Produce Meaningful Data When Deployed as Part of a Cable System</a:t>
            </a:r>
          </a:p>
          <a:p>
            <a:pPr marL="109728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9907969"/>
      </p:ext>
    </p:extLst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Moving Forward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Small </a:t>
            </a:r>
            <a:r>
              <a:rPr lang="en-US" sz="2800" dirty="0"/>
              <a:t>Scale Sensor Trials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Funding of Wet Demonstrator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Increased Industry Participation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Candidate Systems for First Application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452407"/>
      </p:ext>
    </p:extLst>
  </p:cSld>
  <p:clrMapOvr>
    <a:masterClrMapping/>
  </p:clrMapOvr>
  <p:transition xmlns:p14="http://schemas.microsoft.com/office/powerpoint/2010/main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1632BE4D712E40818A06446924497A" ma:contentTypeVersion="1" ma:contentTypeDescription="Create a new document." ma:contentTypeScope="" ma:versionID="859da0086fd8a54ad61127311af4c2d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71047541fc32fa03796f67633b1faa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7C05612-DAF0-4C80-B622-A7AE358B4D12}"/>
</file>

<file path=customXml/itemProps2.xml><?xml version="1.0" encoding="utf-8"?>
<ds:datastoreItem xmlns:ds="http://schemas.openxmlformats.org/officeDocument/2006/customXml" ds:itemID="{CF848C6A-D665-430E-8D1F-B7E64134BF3D}"/>
</file>

<file path=customXml/itemProps3.xml><?xml version="1.0" encoding="utf-8"?>
<ds:datastoreItem xmlns:ds="http://schemas.openxmlformats.org/officeDocument/2006/customXml" ds:itemID="{C3EB98F0-B347-4A6C-B48D-14EDBEF76F5A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7099</TotalTime>
  <Words>479</Words>
  <Application>Microsoft Macintosh PowerPoint</Application>
  <PresentationFormat>On-screen Show (4:3)</PresentationFormat>
  <Paragraphs>109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          Green Systems: Science &amp; Engineering</vt:lpstr>
      <vt:lpstr>Green Systems:  Science and Engineering</vt:lpstr>
      <vt:lpstr>Topics</vt:lpstr>
      <vt:lpstr>Joint Task Force Initiative</vt:lpstr>
      <vt:lpstr>Science Requirements</vt:lpstr>
      <vt:lpstr>Science Challenges</vt:lpstr>
      <vt:lpstr>Engineering Challenges</vt:lpstr>
      <vt:lpstr>Action Plan to Address These Requirements</vt:lpstr>
      <vt:lpstr>Moving Forward</vt:lpstr>
      <vt:lpstr>Thank You!</vt:lpstr>
      <vt:lpstr>Ocean Specialists, Inc.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CSA Equipment Capabilities</dc:title>
  <dc:creator>Gordon Stevens</dc:creator>
  <cp:lastModifiedBy>Stephen Lentz</cp:lastModifiedBy>
  <cp:revision>769</cp:revision>
  <cp:lastPrinted>2014-01-16T22:03:13Z</cp:lastPrinted>
  <dcterms:created xsi:type="dcterms:W3CDTF">2012-03-01T20:32:48Z</dcterms:created>
  <dcterms:modified xsi:type="dcterms:W3CDTF">2014-10-06T17:37:17Z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0x010100D41632BE4D712E40818A06446924497A</vt:lpwstr>
  </property>
</Properties>
</file>