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ppt/tags/tag1.xml" ContentType="application/vnd.openxmlformats-officedocument.presentationml.tag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68" r:id="rId3"/>
    <p:sldId id="271" r:id="rId4"/>
    <p:sldId id="274" r:id="rId5"/>
    <p:sldId id="261" r:id="rId6"/>
    <p:sldId id="262" r:id="rId7"/>
    <p:sldId id="263" r:id="rId8"/>
    <p:sldId id="264" r:id="rId9"/>
    <p:sldId id="265" r:id="rId10"/>
    <p:sldId id="266" r:id="rId11"/>
    <p:sldId id="267" r:id="rId12"/>
  </p:sldIdLst>
  <p:sldSz cx="9906000" cy="6858000" type="A4"/>
  <p:notesSz cx="6858000" cy="9144000"/>
  <p:custDataLst>
    <p:tags r:id="rId13"/>
  </p:custDataLst>
  <p:defaultTextStyle>
    <a:defPPr>
      <a:defRPr lang="es-ES"/>
    </a:defPPr>
    <a:lvl1pPr marL="0" algn="l" defTabSz="957878" rtl="0" eaLnBrk="1" latinLnBrk="0" hangingPunct="1">
      <a:defRPr sz="1900" kern="1200">
        <a:solidFill>
          <a:schemeClr val="tx1"/>
        </a:solidFill>
        <a:latin typeface="+mn-lt"/>
        <a:ea typeface="+mn-ea"/>
        <a:cs typeface="+mn-cs"/>
      </a:defRPr>
    </a:lvl1pPr>
    <a:lvl2pPr marL="478939" algn="l" defTabSz="957878" rtl="0" eaLnBrk="1" latinLnBrk="0" hangingPunct="1">
      <a:defRPr sz="1900" kern="1200">
        <a:solidFill>
          <a:schemeClr val="tx1"/>
        </a:solidFill>
        <a:latin typeface="+mn-lt"/>
        <a:ea typeface="+mn-ea"/>
        <a:cs typeface="+mn-cs"/>
      </a:defRPr>
    </a:lvl2pPr>
    <a:lvl3pPr marL="957878" algn="l" defTabSz="957878" rtl="0" eaLnBrk="1" latinLnBrk="0" hangingPunct="1">
      <a:defRPr sz="1900" kern="1200">
        <a:solidFill>
          <a:schemeClr val="tx1"/>
        </a:solidFill>
        <a:latin typeface="+mn-lt"/>
        <a:ea typeface="+mn-ea"/>
        <a:cs typeface="+mn-cs"/>
      </a:defRPr>
    </a:lvl3pPr>
    <a:lvl4pPr marL="1436816" algn="l" defTabSz="957878" rtl="0" eaLnBrk="1" latinLnBrk="0" hangingPunct="1">
      <a:defRPr sz="1900" kern="1200">
        <a:solidFill>
          <a:schemeClr val="tx1"/>
        </a:solidFill>
        <a:latin typeface="+mn-lt"/>
        <a:ea typeface="+mn-ea"/>
        <a:cs typeface="+mn-cs"/>
      </a:defRPr>
    </a:lvl4pPr>
    <a:lvl5pPr marL="1915755" algn="l" defTabSz="957878" rtl="0" eaLnBrk="1" latinLnBrk="0" hangingPunct="1">
      <a:defRPr sz="1900" kern="1200">
        <a:solidFill>
          <a:schemeClr val="tx1"/>
        </a:solidFill>
        <a:latin typeface="+mn-lt"/>
        <a:ea typeface="+mn-ea"/>
        <a:cs typeface="+mn-cs"/>
      </a:defRPr>
    </a:lvl5pPr>
    <a:lvl6pPr marL="2394694" algn="l" defTabSz="957878" rtl="0" eaLnBrk="1" latinLnBrk="0" hangingPunct="1">
      <a:defRPr sz="1900" kern="1200">
        <a:solidFill>
          <a:schemeClr val="tx1"/>
        </a:solidFill>
        <a:latin typeface="+mn-lt"/>
        <a:ea typeface="+mn-ea"/>
        <a:cs typeface="+mn-cs"/>
      </a:defRPr>
    </a:lvl6pPr>
    <a:lvl7pPr marL="2873633" algn="l" defTabSz="957878" rtl="0" eaLnBrk="1" latinLnBrk="0" hangingPunct="1">
      <a:defRPr sz="1900" kern="1200">
        <a:solidFill>
          <a:schemeClr val="tx1"/>
        </a:solidFill>
        <a:latin typeface="+mn-lt"/>
        <a:ea typeface="+mn-ea"/>
        <a:cs typeface="+mn-cs"/>
      </a:defRPr>
    </a:lvl7pPr>
    <a:lvl8pPr marL="3352571" algn="l" defTabSz="957878" rtl="0" eaLnBrk="1" latinLnBrk="0" hangingPunct="1">
      <a:defRPr sz="1900" kern="1200">
        <a:solidFill>
          <a:schemeClr val="tx1"/>
        </a:solidFill>
        <a:latin typeface="+mn-lt"/>
        <a:ea typeface="+mn-ea"/>
        <a:cs typeface="+mn-cs"/>
      </a:defRPr>
    </a:lvl8pPr>
    <a:lvl9pPr marL="3831510" algn="l" defTabSz="957878" rtl="0" eaLnBrk="1" latinLnBrk="0" hangingPunct="1">
      <a:defRPr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howGuides="1">
      <p:cViewPr>
        <p:scale>
          <a:sx n="80" d="100"/>
          <a:sy n="80" d="100"/>
        </p:scale>
        <p:origin x="-1530" y="-60"/>
      </p:cViewPr>
      <p:guideLst>
        <p:guide orient="horz" pos="1525"/>
        <p:guide orient="horz" pos="2160"/>
        <p:guide pos="3120"/>
        <p:guide pos="312"/>
      </p:guideLst>
    </p:cSldViewPr>
  </p:slideViewPr>
  <p:notesTextViewPr>
    <p:cViewPr>
      <p:scale>
        <a:sx n="1" d="1"/>
        <a:sy n="1" d="1"/>
      </p:scale>
      <p:origin x="0" y="0"/>
    </p:cViewPr>
  </p:notesTextViewPr>
  <p:sorterViewPr>
    <p:cViewPr>
      <p:scale>
        <a:sx n="90" d="100"/>
        <a:sy n="9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42950" y="2130426"/>
            <a:ext cx="84201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39" indent="0" algn="ctr">
              <a:buNone/>
              <a:defRPr>
                <a:solidFill>
                  <a:schemeClr val="tx1">
                    <a:tint val="75000"/>
                  </a:schemeClr>
                </a:solidFill>
              </a:defRPr>
            </a:lvl2pPr>
            <a:lvl3pPr marL="957878" indent="0" algn="ctr">
              <a:buNone/>
              <a:defRPr>
                <a:solidFill>
                  <a:schemeClr val="tx1">
                    <a:tint val="75000"/>
                  </a:schemeClr>
                </a:solidFill>
              </a:defRPr>
            </a:lvl3pPr>
            <a:lvl4pPr marL="1436816" indent="0" algn="ctr">
              <a:buNone/>
              <a:defRPr>
                <a:solidFill>
                  <a:schemeClr val="tx1">
                    <a:tint val="75000"/>
                  </a:schemeClr>
                </a:solidFill>
              </a:defRPr>
            </a:lvl4pPr>
            <a:lvl5pPr marL="1915755" indent="0" algn="ctr">
              <a:buNone/>
              <a:defRPr>
                <a:solidFill>
                  <a:schemeClr val="tx1">
                    <a:tint val="75000"/>
                  </a:schemeClr>
                </a:solidFill>
              </a:defRPr>
            </a:lvl5pPr>
            <a:lvl6pPr marL="2394694" indent="0" algn="ctr">
              <a:buNone/>
              <a:defRPr>
                <a:solidFill>
                  <a:schemeClr val="tx1">
                    <a:tint val="75000"/>
                  </a:schemeClr>
                </a:solidFill>
              </a:defRPr>
            </a:lvl6pPr>
            <a:lvl7pPr marL="2873633" indent="0" algn="ctr">
              <a:buNone/>
              <a:defRPr>
                <a:solidFill>
                  <a:schemeClr val="tx1">
                    <a:tint val="75000"/>
                  </a:schemeClr>
                </a:solidFill>
              </a:defRPr>
            </a:lvl7pPr>
            <a:lvl8pPr marL="3352571" indent="0" algn="ctr">
              <a:buNone/>
              <a:defRPr>
                <a:solidFill>
                  <a:schemeClr val="tx1">
                    <a:tint val="75000"/>
                  </a:schemeClr>
                </a:solidFill>
              </a:defRPr>
            </a:lvl8pPr>
            <a:lvl9pPr marL="383151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65DDB98A-F1DC-46C4-9FF0-1BF63371BA7C}" type="datetimeFigureOut">
              <a:rPr lang="es-ES" smtClean="0"/>
              <a:pPr/>
              <a:t>16/10/2014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5FC4B2E-7876-44C2-A2ED-D83237E82549}" type="slidenum">
              <a:rPr lang="es-ES" smtClean="0"/>
              <a:pPr/>
              <a:t>‹#›</a:t>
            </a:fld>
            <a:endParaRPr lang="es-ES"/>
          </a:p>
        </p:txBody>
      </p:sp>
    </p:spTree>
    <p:extLst>
      <p:ext uri="{BB962C8B-B14F-4D97-AF65-F5344CB8AC3E}">
        <p14:creationId xmlns:p14="http://schemas.microsoft.com/office/powerpoint/2010/main" xmlns="" val="1847460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5DDB98A-F1DC-46C4-9FF0-1BF63371BA7C}" type="datetimeFigureOut">
              <a:rPr lang="es-ES" smtClean="0"/>
              <a:pPr/>
              <a:t>16/10/2014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5FC4B2E-7876-44C2-A2ED-D83237E82549}" type="slidenum">
              <a:rPr lang="es-ES" smtClean="0"/>
              <a:pPr/>
              <a:t>‹#›</a:t>
            </a:fld>
            <a:endParaRPr lang="es-ES"/>
          </a:p>
        </p:txBody>
      </p:sp>
    </p:spTree>
    <p:extLst>
      <p:ext uri="{BB962C8B-B14F-4D97-AF65-F5344CB8AC3E}">
        <p14:creationId xmlns:p14="http://schemas.microsoft.com/office/powerpoint/2010/main" xmlns="" val="316709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4367140" y="412751"/>
            <a:ext cx="4457700" cy="877887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990601" y="412751"/>
            <a:ext cx="13211439" cy="87788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5DDB98A-F1DC-46C4-9FF0-1BF63371BA7C}" type="datetimeFigureOut">
              <a:rPr lang="es-ES" smtClean="0"/>
              <a:pPr/>
              <a:t>16/10/2014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5FC4B2E-7876-44C2-A2ED-D83237E82549}" type="slidenum">
              <a:rPr lang="es-ES" smtClean="0"/>
              <a:pPr/>
              <a:t>‹#›</a:t>
            </a:fld>
            <a:endParaRPr lang="es-ES"/>
          </a:p>
        </p:txBody>
      </p:sp>
    </p:spTree>
    <p:extLst>
      <p:ext uri="{BB962C8B-B14F-4D97-AF65-F5344CB8AC3E}">
        <p14:creationId xmlns:p14="http://schemas.microsoft.com/office/powerpoint/2010/main" xmlns="" val="869050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5DDB98A-F1DC-46C4-9FF0-1BF63371BA7C}" type="datetimeFigureOut">
              <a:rPr lang="es-ES" smtClean="0"/>
              <a:pPr/>
              <a:t>16/10/2014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5FC4B2E-7876-44C2-A2ED-D83237E82549}" type="slidenum">
              <a:rPr lang="es-ES" smtClean="0"/>
              <a:pPr/>
              <a:t>‹#›</a:t>
            </a:fld>
            <a:endParaRPr lang="es-ES"/>
          </a:p>
        </p:txBody>
      </p:sp>
    </p:spTree>
    <p:extLst>
      <p:ext uri="{BB962C8B-B14F-4D97-AF65-F5344CB8AC3E}">
        <p14:creationId xmlns:p14="http://schemas.microsoft.com/office/powerpoint/2010/main" xmlns="" val="126961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82506" y="4406901"/>
            <a:ext cx="8420100" cy="1362075"/>
          </a:xfrm>
        </p:spPr>
        <p:txBody>
          <a:bodyPr anchor="t"/>
          <a:lstStyle>
            <a:lvl1pPr algn="l">
              <a:defRPr sz="42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39" indent="0">
              <a:buNone/>
              <a:defRPr sz="1900">
                <a:solidFill>
                  <a:schemeClr val="tx1">
                    <a:tint val="75000"/>
                  </a:schemeClr>
                </a:solidFill>
              </a:defRPr>
            </a:lvl2pPr>
            <a:lvl3pPr marL="957878" indent="0">
              <a:buNone/>
              <a:defRPr sz="1700">
                <a:solidFill>
                  <a:schemeClr val="tx1">
                    <a:tint val="75000"/>
                  </a:schemeClr>
                </a:solidFill>
              </a:defRPr>
            </a:lvl3pPr>
            <a:lvl4pPr marL="1436816" indent="0">
              <a:buNone/>
              <a:defRPr sz="1500">
                <a:solidFill>
                  <a:schemeClr val="tx1">
                    <a:tint val="75000"/>
                  </a:schemeClr>
                </a:solidFill>
              </a:defRPr>
            </a:lvl4pPr>
            <a:lvl5pPr marL="1915755" indent="0">
              <a:buNone/>
              <a:defRPr sz="1500">
                <a:solidFill>
                  <a:schemeClr val="tx1">
                    <a:tint val="75000"/>
                  </a:schemeClr>
                </a:solidFill>
              </a:defRPr>
            </a:lvl5pPr>
            <a:lvl6pPr marL="2394694" indent="0">
              <a:buNone/>
              <a:defRPr sz="1500">
                <a:solidFill>
                  <a:schemeClr val="tx1">
                    <a:tint val="75000"/>
                  </a:schemeClr>
                </a:solidFill>
              </a:defRPr>
            </a:lvl6pPr>
            <a:lvl7pPr marL="2873633" indent="0">
              <a:buNone/>
              <a:defRPr sz="1500">
                <a:solidFill>
                  <a:schemeClr val="tx1">
                    <a:tint val="75000"/>
                  </a:schemeClr>
                </a:solidFill>
              </a:defRPr>
            </a:lvl7pPr>
            <a:lvl8pPr marL="3352571" indent="0">
              <a:buNone/>
              <a:defRPr sz="1500">
                <a:solidFill>
                  <a:schemeClr val="tx1">
                    <a:tint val="75000"/>
                  </a:schemeClr>
                </a:solidFill>
              </a:defRPr>
            </a:lvl8pPr>
            <a:lvl9pPr marL="3831510" indent="0">
              <a:buNone/>
              <a:defRPr sz="15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5DDB98A-F1DC-46C4-9FF0-1BF63371BA7C}" type="datetimeFigureOut">
              <a:rPr lang="es-ES" smtClean="0"/>
              <a:pPr/>
              <a:t>16/10/2014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5FC4B2E-7876-44C2-A2ED-D83237E82549}" type="slidenum">
              <a:rPr lang="es-ES" smtClean="0"/>
              <a:pPr/>
              <a:t>‹#›</a:t>
            </a:fld>
            <a:endParaRPr lang="es-ES"/>
          </a:p>
        </p:txBody>
      </p:sp>
    </p:spTree>
    <p:extLst>
      <p:ext uri="{BB962C8B-B14F-4D97-AF65-F5344CB8AC3E}">
        <p14:creationId xmlns:p14="http://schemas.microsoft.com/office/powerpoint/2010/main" xmlns="" val="932848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990600" y="2400301"/>
            <a:ext cx="8834571" cy="6791325"/>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9990271" y="2400301"/>
            <a:ext cx="8834569" cy="6791325"/>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65DDB98A-F1DC-46C4-9FF0-1BF63371BA7C}" type="datetimeFigureOut">
              <a:rPr lang="es-ES" smtClean="0"/>
              <a:pPr/>
              <a:t>16/10/2014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5FC4B2E-7876-44C2-A2ED-D83237E82549}" type="slidenum">
              <a:rPr lang="es-ES" smtClean="0"/>
              <a:pPr/>
              <a:t>‹#›</a:t>
            </a:fld>
            <a:endParaRPr lang="es-ES"/>
          </a:p>
        </p:txBody>
      </p:sp>
    </p:spTree>
    <p:extLst>
      <p:ext uri="{BB962C8B-B14F-4D97-AF65-F5344CB8AC3E}">
        <p14:creationId xmlns:p14="http://schemas.microsoft.com/office/powerpoint/2010/main" xmlns="" val="2789025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4638"/>
            <a:ext cx="89154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95301" y="1535113"/>
            <a:ext cx="4376870" cy="639762"/>
          </a:xfrm>
        </p:spPr>
        <p:txBody>
          <a:bodyPr anchor="b"/>
          <a:lstStyle>
            <a:lvl1pPr marL="0" indent="0">
              <a:buNone/>
              <a:defRPr sz="2500" b="1"/>
            </a:lvl1pPr>
            <a:lvl2pPr marL="478939" indent="0">
              <a:buNone/>
              <a:defRPr sz="2100" b="1"/>
            </a:lvl2pPr>
            <a:lvl3pPr marL="957878" indent="0">
              <a:buNone/>
              <a:defRPr sz="1900" b="1"/>
            </a:lvl3pPr>
            <a:lvl4pPr marL="1436816" indent="0">
              <a:buNone/>
              <a:defRPr sz="1700" b="1"/>
            </a:lvl4pPr>
            <a:lvl5pPr marL="1915755" indent="0">
              <a:buNone/>
              <a:defRPr sz="1700" b="1"/>
            </a:lvl5pPr>
            <a:lvl6pPr marL="2394694" indent="0">
              <a:buNone/>
              <a:defRPr sz="1700" b="1"/>
            </a:lvl6pPr>
            <a:lvl7pPr marL="2873633" indent="0">
              <a:buNone/>
              <a:defRPr sz="1700" b="1"/>
            </a:lvl7pPr>
            <a:lvl8pPr marL="3352571" indent="0">
              <a:buNone/>
              <a:defRPr sz="1700" b="1"/>
            </a:lvl8pPr>
            <a:lvl9pPr marL="3831510" indent="0">
              <a:buNone/>
              <a:defRPr sz="17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95301" y="2174876"/>
            <a:ext cx="4376870" cy="3951288"/>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5032111" y="1535113"/>
            <a:ext cx="4378589" cy="639762"/>
          </a:xfrm>
        </p:spPr>
        <p:txBody>
          <a:bodyPr anchor="b"/>
          <a:lstStyle>
            <a:lvl1pPr marL="0" indent="0">
              <a:buNone/>
              <a:defRPr sz="2500" b="1"/>
            </a:lvl1pPr>
            <a:lvl2pPr marL="478939" indent="0">
              <a:buNone/>
              <a:defRPr sz="2100" b="1"/>
            </a:lvl2pPr>
            <a:lvl3pPr marL="957878" indent="0">
              <a:buNone/>
              <a:defRPr sz="1900" b="1"/>
            </a:lvl3pPr>
            <a:lvl4pPr marL="1436816" indent="0">
              <a:buNone/>
              <a:defRPr sz="1700" b="1"/>
            </a:lvl4pPr>
            <a:lvl5pPr marL="1915755" indent="0">
              <a:buNone/>
              <a:defRPr sz="1700" b="1"/>
            </a:lvl5pPr>
            <a:lvl6pPr marL="2394694" indent="0">
              <a:buNone/>
              <a:defRPr sz="1700" b="1"/>
            </a:lvl6pPr>
            <a:lvl7pPr marL="2873633" indent="0">
              <a:buNone/>
              <a:defRPr sz="1700" b="1"/>
            </a:lvl7pPr>
            <a:lvl8pPr marL="3352571" indent="0">
              <a:buNone/>
              <a:defRPr sz="1700" b="1"/>
            </a:lvl8pPr>
            <a:lvl9pPr marL="3831510" indent="0">
              <a:buNone/>
              <a:defRPr sz="17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5032111" y="2174876"/>
            <a:ext cx="4378589" cy="3951288"/>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65DDB98A-F1DC-46C4-9FF0-1BF63371BA7C}" type="datetimeFigureOut">
              <a:rPr lang="es-ES" smtClean="0"/>
              <a:pPr/>
              <a:t>16/10/2014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5FC4B2E-7876-44C2-A2ED-D83237E82549}" type="slidenum">
              <a:rPr lang="es-ES" smtClean="0"/>
              <a:pPr/>
              <a:t>‹#›</a:t>
            </a:fld>
            <a:endParaRPr lang="es-ES"/>
          </a:p>
        </p:txBody>
      </p:sp>
    </p:spTree>
    <p:extLst>
      <p:ext uri="{BB962C8B-B14F-4D97-AF65-F5344CB8AC3E}">
        <p14:creationId xmlns:p14="http://schemas.microsoft.com/office/powerpoint/2010/main" xmlns="" val="1362957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5DDB98A-F1DC-46C4-9FF0-1BF63371BA7C}" type="datetimeFigureOut">
              <a:rPr lang="es-ES" smtClean="0"/>
              <a:pPr/>
              <a:t>16/10/2014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5FC4B2E-7876-44C2-A2ED-D83237E82549}" type="slidenum">
              <a:rPr lang="es-ES" smtClean="0"/>
              <a:pPr/>
              <a:t>‹#›</a:t>
            </a:fld>
            <a:endParaRPr lang="es-ES"/>
          </a:p>
        </p:txBody>
      </p:sp>
    </p:spTree>
    <p:extLst>
      <p:ext uri="{BB962C8B-B14F-4D97-AF65-F5344CB8AC3E}">
        <p14:creationId xmlns:p14="http://schemas.microsoft.com/office/powerpoint/2010/main" xmlns="" val="2244185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5DDB98A-F1DC-46C4-9FF0-1BF63371BA7C}" type="datetimeFigureOut">
              <a:rPr lang="es-ES" smtClean="0"/>
              <a:pPr/>
              <a:t>16/10/2014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5FC4B2E-7876-44C2-A2ED-D83237E82549}" type="slidenum">
              <a:rPr lang="es-ES" smtClean="0"/>
              <a:pPr/>
              <a:t>‹#›</a:t>
            </a:fld>
            <a:endParaRPr lang="es-ES"/>
          </a:p>
        </p:txBody>
      </p:sp>
    </p:spTree>
    <p:extLst>
      <p:ext uri="{BB962C8B-B14F-4D97-AF65-F5344CB8AC3E}">
        <p14:creationId xmlns:p14="http://schemas.microsoft.com/office/powerpoint/2010/main" xmlns="" val="741369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95301" y="273050"/>
            <a:ext cx="3259006" cy="1162050"/>
          </a:xfrm>
        </p:spPr>
        <p:txBody>
          <a:bodyPr anchor="b"/>
          <a:lstStyle>
            <a:lvl1pPr algn="l">
              <a:defRPr sz="21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872971" y="273051"/>
            <a:ext cx="5537729" cy="5853113"/>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95301" y="1435100"/>
            <a:ext cx="3259006" cy="4691063"/>
          </a:xfrm>
        </p:spPr>
        <p:txBody>
          <a:bodyPr/>
          <a:lstStyle>
            <a:lvl1pPr marL="0" indent="0">
              <a:buNone/>
              <a:defRPr sz="1500"/>
            </a:lvl1pPr>
            <a:lvl2pPr marL="478939" indent="0">
              <a:buNone/>
              <a:defRPr sz="1200"/>
            </a:lvl2pPr>
            <a:lvl3pPr marL="957878" indent="0">
              <a:buNone/>
              <a:defRPr sz="1100"/>
            </a:lvl3pPr>
            <a:lvl4pPr marL="1436816" indent="0">
              <a:buNone/>
              <a:defRPr sz="900"/>
            </a:lvl4pPr>
            <a:lvl5pPr marL="1915755" indent="0">
              <a:buNone/>
              <a:defRPr sz="900"/>
            </a:lvl5pPr>
            <a:lvl6pPr marL="2394694" indent="0">
              <a:buNone/>
              <a:defRPr sz="900"/>
            </a:lvl6pPr>
            <a:lvl7pPr marL="2873633" indent="0">
              <a:buNone/>
              <a:defRPr sz="900"/>
            </a:lvl7pPr>
            <a:lvl8pPr marL="3352571" indent="0">
              <a:buNone/>
              <a:defRPr sz="900"/>
            </a:lvl8pPr>
            <a:lvl9pPr marL="383151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5DDB98A-F1DC-46C4-9FF0-1BF63371BA7C}" type="datetimeFigureOut">
              <a:rPr lang="es-ES" smtClean="0"/>
              <a:pPr/>
              <a:t>16/10/2014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5FC4B2E-7876-44C2-A2ED-D83237E82549}" type="slidenum">
              <a:rPr lang="es-ES" smtClean="0"/>
              <a:pPr/>
              <a:t>‹#›</a:t>
            </a:fld>
            <a:endParaRPr lang="es-ES"/>
          </a:p>
        </p:txBody>
      </p:sp>
    </p:spTree>
    <p:extLst>
      <p:ext uri="{BB962C8B-B14F-4D97-AF65-F5344CB8AC3E}">
        <p14:creationId xmlns:p14="http://schemas.microsoft.com/office/powerpoint/2010/main" xmlns="" val="224822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41645" y="4800601"/>
            <a:ext cx="5943600" cy="566738"/>
          </a:xfrm>
        </p:spPr>
        <p:txBody>
          <a:bodyPr anchor="b"/>
          <a:lstStyle>
            <a:lvl1pPr algn="l">
              <a:defRPr sz="21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941645" y="612775"/>
            <a:ext cx="5943600" cy="4114800"/>
          </a:xfrm>
        </p:spPr>
        <p:txBody>
          <a:bodyPr/>
          <a:lstStyle>
            <a:lvl1pPr marL="0" indent="0">
              <a:buNone/>
              <a:defRPr sz="3300"/>
            </a:lvl1pPr>
            <a:lvl2pPr marL="478939" indent="0">
              <a:buNone/>
              <a:defRPr sz="2900"/>
            </a:lvl2pPr>
            <a:lvl3pPr marL="957878" indent="0">
              <a:buNone/>
              <a:defRPr sz="2500"/>
            </a:lvl3pPr>
            <a:lvl4pPr marL="1436816" indent="0">
              <a:buNone/>
              <a:defRPr sz="2100"/>
            </a:lvl4pPr>
            <a:lvl5pPr marL="1915755" indent="0">
              <a:buNone/>
              <a:defRPr sz="2100"/>
            </a:lvl5pPr>
            <a:lvl6pPr marL="2394694" indent="0">
              <a:buNone/>
              <a:defRPr sz="2100"/>
            </a:lvl6pPr>
            <a:lvl7pPr marL="2873633" indent="0">
              <a:buNone/>
              <a:defRPr sz="2100"/>
            </a:lvl7pPr>
            <a:lvl8pPr marL="3352571" indent="0">
              <a:buNone/>
              <a:defRPr sz="2100"/>
            </a:lvl8pPr>
            <a:lvl9pPr marL="3831510" indent="0">
              <a:buNone/>
              <a:defRPr sz="2100"/>
            </a:lvl9pPr>
          </a:lstStyle>
          <a:p>
            <a:endParaRPr lang="es-ES"/>
          </a:p>
        </p:txBody>
      </p:sp>
      <p:sp>
        <p:nvSpPr>
          <p:cNvPr id="4" name="3 Marcador de texto"/>
          <p:cNvSpPr>
            <a:spLocks noGrp="1"/>
          </p:cNvSpPr>
          <p:nvPr>
            <p:ph type="body" sz="half" idx="2"/>
          </p:nvPr>
        </p:nvSpPr>
        <p:spPr>
          <a:xfrm>
            <a:off x="1941645" y="5367338"/>
            <a:ext cx="5943600" cy="804862"/>
          </a:xfrm>
        </p:spPr>
        <p:txBody>
          <a:bodyPr/>
          <a:lstStyle>
            <a:lvl1pPr marL="0" indent="0">
              <a:buNone/>
              <a:defRPr sz="1500"/>
            </a:lvl1pPr>
            <a:lvl2pPr marL="478939" indent="0">
              <a:buNone/>
              <a:defRPr sz="1200"/>
            </a:lvl2pPr>
            <a:lvl3pPr marL="957878" indent="0">
              <a:buNone/>
              <a:defRPr sz="1100"/>
            </a:lvl3pPr>
            <a:lvl4pPr marL="1436816" indent="0">
              <a:buNone/>
              <a:defRPr sz="900"/>
            </a:lvl4pPr>
            <a:lvl5pPr marL="1915755" indent="0">
              <a:buNone/>
              <a:defRPr sz="900"/>
            </a:lvl5pPr>
            <a:lvl6pPr marL="2394694" indent="0">
              <a:buNone/>
              <a:defRPr sz="900"/>
            </a:lvl6pPr>
            <a:lvl7pPr marL="2873633" indent="0">
              <a:buNone/>
              <a:defRPr sz="900"/>
            </a:lvl7pPr>
            <a:lvl8pPr marL="3352571" indent="0">
              <a:buNone/>
              <a:defRPr sz="900"/>
            </a:lvl8pPr>
            <a:lvl9pPr marL="383151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5DDB98A-F1DC-46C4-9FF0-1BF63371BA7C}" type="datetimeFigureOut">
              <a:rPr lang="es-ES" smtClean="0"/>
              <a:pPr/>
              <a:t>16/10/2014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5FC4B2E-7876-44C2-A2ED-D83237E82549}" type="slidenum">
              <a:rPr lang="es-ES" smtClean="0"/>
              <a:pPr/>
              <a:t>‹#›</a:t>
            </a:fld>
            <a:endParaRPr lang="es-ES"/>
          </a:p>
        </p:txBody>
      </p:sp>
    </p:spTree>
    <p:extLst>
      <p:ext uri="{BB962C8B-B14F-4D97-AF65-F5344CB8AC3E}">
        <p14:creationId xmlns:p14="http://schemas.microsoft.com/office/powerpoint/2010/main" xmlns="" val="2429658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95300" y="274638"/>
            <a:ext cx="8915400" cy="1143000"/>
          </a:xfrm>
          <a:prstGeom prst="rect">
            <a:avLst/>
          </a:prstGeom>
        </p:spPr>
        <p:txBody>
          <a:bodyPr vert="horz" lIns="95788" tIns="47894" rIns="95788" bIns="47894"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95300" y="1600201"/>
            <a:ext cx="8915400" cy="4525963"/>
          </a:xfrm>
          <a:prstGeom prst="rect">
            <a:avLst/>
          </a:prstGeom>
        </p:spPr>
        <p:txBody>
          <a:bodyPr vert="horz" lIns="95788" tIns="47894" rIns="95788" bIns="47894"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95300" y="6356351"/>
            <a:ext cx="2311400" cy="365125"/>
          </a:xfrm>
          <a:prstGeom prst="rect">
            <a:avLst/>
          </a:prstGeom>
        </p:spPr>
        <p:txBody>
          <a:bodyPr vert="horz" lIns="95788" tIns="47894" rIns="95788" bIns="47894" rtlCol="0" anchor="ctr"/>
          <a:lstStyle>
            <a:lvl1pPr algn="l">
              <a:defRPr sz="1200">
                <a:solidFill>
                  <a:schemeClr val="tx1">
                    <a:tint val="75000"/>
                  </a:schemeClr>
                </a:solidFill>
              </a:defRPr>
            </a:lvl1pPr>
          </a:lstStyle>
          <a:p>
            <a:fld id="{65DDB98A-F1DC-46C4-9FF0-1BF63371BA7C}" type="datetimeFigureOut">
              <a:rPr lang="es-ES" smtClean="0"/>
              <a:pPr/>
              <a:t>16/10/2014</a:t>
            </a:fld>
            <a:endParaRPr lang="es-ES"/>
          </a:p>
        </p:txBody>
      </p:sp>
      <p:sp>
        <p:nvSpPr>
          <p:cNvPr id="5" name="4 Marcador de pie de página"/>
          <p:cNvSpPr>
            <a:spLocks noGrp="1"/>
          </p:cNvSpPr>
          <p:nvPr>
            <p:ph type="ftr" sz="quarter" idx="3"/>
          </p:nvPr>
        </p:nvSpPr>
        <p:spPr>
          <a:xfrm>
            <a:off x="3384550" y="6356351"/>
            <a:ext cx="3136900" cy="365125"/>
          </a:xfrm>
          <a:prstGeom prst="rect">
            <a:avLst/>
          </a:prstGeom>
        </p:spPr>
        <p:txBody>
          <a:bodyPr vert="horz" lIns="95788" tIns="47894" rIns="95788" bIns="47894"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7099300" y="6356351"/>
            <a:ext cx="2311400" cy="365125"/>
          </a:xfrm>
          <a:prstGeom prst="rect">
            <a:avLst/>
          </a:prstGeom>
        </p:spPr>
        <p:txBody>
          <a:bodyPr vert="horz" lIns="95788" tIns="47894" rIns="95788" bIns="47894" rtlCol="0" anchor="ctr"/>
          <a:lstStyle>
            <a:lvl1pPr algn="r">
              <a:defRPr sz="1200">
                <a:solidFill>
                  <a:schemeClr val="tx1">
                    <a:tint val="75000"/>
                  </a:schemeClr>
                </a:solidFill>
              </a:defRPr>
            </a:lvl1pPr>
          </a:lstStyle>
          <a:p>
            <a:fld id="{25FC4B2E-7876-44C2-A2ED-D83237E82549}" type="slidenum">
              <a:rPr lang="es-ES" smtClean="0"/>
              <a:pPr/>
              <a:t>‹#›</a:t>
            </a:fld>
            <a:endParaRPr lang="es-ES"/>
          </a:p>
        </p:txBody>
      </p:sp>
    </p:spTree>
    <p:extLst>
      <p:ext uri="{BB962C8B-B14F-4D97-AF65-F5344CB8AC3E}">
        <p14:creationId xmlns:p14="http://schemas.microsoft.com/office/powerpoint/2010/main" xmlns="" val="1487332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878" rtl="0" eaLnBrk="1" latinLnBrk="0" hangingPunct="1">
        <a:spcBef>
          <a:spcPct val="0"/>
        </a:spcBef>
        <a:buNone/>
        <a:defRPr sz="4600" kern="1200">
          <a:solidFill>
            <a:schemeClr val="tx1"/>
          </a:solidFill>
          <a:latin typeface="+mj-lt"/>
          <a:ea typeface="+mj-ea"/>
          <a:cs typeface="+mj-cs"/>
        </a:defRPr>
      </a:lvl1pPr>
    </p:titleStyle>
    <p:bodyStyle>
      <a:lvl1pPr marL="359204" indent="-359204" algn="l" defTabSz="957878" rtl="0" eaLnBrk="1" latinLnBrk="0" hangingPunct="1">
        <a:spcBef>
          <a:spcPct val="20000"/>
        </a:spcBef>
        <a:buFont typeface="Arial" pitchFamily="34" charset="0"/>
        <a:buChar char="•"/>
        <a:defRPr sz="3300" kern="1200">
          <a:solidFill>
            <a:schemeClr val="tx1"/>
          </a:solidFill>
          <a:latin typeface="+mn-lt"/>
          <a:ea typeface="+mn-ea"/>
          <a:cs typeface="+mn-cs"/>
        </a:defRPr>
      </a:lvl1pPr>
      <a:lvl2pPr marL="778276" indent="-299337" algn="l" defTabSz="957878" rtl="0" eaLnBrk="1" latinLnBrk="0" hangingPunct="1">
        <a:spcBef>
          <a:spcPct val="20000"/>
        </a:spcBef>
        <a:buFont typeface="Arial" pitchFamily="34" charset="0"/>
        <a:buChar char="–"/>
        <a:defRPr sz="2900" kern="1200">
          <a:solidFill>
            <a:schemeClr val="tx1"/>
          </a:solidFill>
          <a:latin typeface="+mn-lt"/>
          <a:ea typeface="+mn-ea"/>
          <a:cs typeface="+mn-cs"/>
        </a:defRPr>
      </a:lvl2pPr>
      <a:lvl3pPr marL="1197347" indent="-239469" algn="l" defTabSz="957878" rtl="0" eaLnBrk="1" latinLnBrk="0" hangingPunct="1">
        <a:spcBef>
          <a:spcPct val="20000"/>
        </a:spcBef>
        <a:buFont typeface="Arial" pitchFamily="34" charset="0"/>
        <a:buChar char="•"/>
        <a:defRPr sz="2500" kern="1200">
          <a:solidFill>
            <a:schemeClr val="tx1"/>
          </a:solidFill>
          <a:latin typeface="+mn-lt"/>
          <a:ea typeface="+mn-ea"/>
          <a:cs typeface="+mn-cs"/>
        </a:defRPr>
      </a:lvl3pPr>
      <a:lvl4pPr marL="1676286" indent="-239469" algn="l" defTabSz="957878" rtl="0" eaLnBrk="1" latinLnBrk="0" hangingPunct="1">
        <a:spcBef>
          <a:spcPct val="20000"/>
        </a:spcBef>
        <a:buFont typeface="Arial" pitchFamily="34" charset="0"/>
        <a:buChar char="–"/>
        <a:defRPr sz="2100" kern="1200">
          <a:solidFill>
            <a:schemeClr val="tx1"/>
          </a:solidFill>
          <a:latin typeface="+mn-lt"/>
          <a:ea typeface="+mn-ea"/>
          <a:cs typeface="+mn-cs"/>
        </a:defRPr>
      </a:lvl4pPr>
      <a:lvl5pPr marL="2155224" indent="-239469" algn="l" defTabSz="957878" rtl="0" eaLnBrk="1" latinLnBrk="0" hangingPunct="1">
        <a:spcBef>
          <a:spcPct val="20000"/>
        </a:spcBef>
        <a:buFont typeface="Arial" pitchFamily="34" charset="0"/>
        <a:buChar char="»"/>
        <a:defRPr sz="2100" kern="1200">
          <a:solidFill>
            <a:schemeClr val="tx1"/>
          </a:solidFill>
          <a:latin typeface="+mn-lt"/>
          <a:ea typeface="+mn-ea"/>
          <a:cs typeface="+mn-cs"/>
        </a:defRPr>
      </a:lvl5pPr>
      <a:lvl6pPr marL="2634163" indent="-239469" algn="l" defTabSz="957878"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13102" indent="-239469" algn="l" defTabSz="957878"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592041" indent="-239469" algn="l" defTabSz="957878"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070980" indent="-239469" algn="l" defTabSz="957878"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s-ES"/>
      </a:defPPr>
      <a:lvl1pPr marL="0" algn="l" defTabSz="957878" rtl="0" eaLnBrk="1" latinLnBrk="0" hangingPunct="1">
        <a:defRPr sz="1900" kern="1200">
          <a:solidFill>
            <a:schemeClr val="tx1"/>
          </a:solidFill>
          <a:latin typeface="+mn-lt"/>
          <a:ea typeface="+mn-ea"/>
          <a:cs typeface="+mn-cs"/>
        </a:defRPr>
      </a:lvl1pPr>
      <a:lvl2pPr marL="478939" algn="l" defTabSz="957878" rtl="0" eaLnBrk="1" latinLnBrk="0" hangingPunct="1">
        <a:defRPr sz="1900" kern="1200">
          <a:solidFill>
            <a:schemeClr val="tx1"/>
          </a:solidFill>
          <a:latin typeface="+mn-lt"/>
          <a:ea typeface="+mn-ea"/>
          <a:cs typeface="+mn-cs"/>
        </a:defRPr>
      </a:lvl2pPr>
      <a:lvl3pPr marL="957878" algn="l" defTabSz="957878" rtl="0" eaLnBrk="1" latinLnBrk="0" hangingPunct="1">
        <a:defRPr sz="1900" kern="1200">
          <a:solidFill>
            <a:schemeClr val="tx1"/>
          </a:solidFill>
          <a:latin typeface="+mn-lt"/>
          <a:ea typeface="+mn-ea"/>
          <a:cs typeface="+mn-cs"/>
        </a:defRPr>
      </a:lvl3pPr>
      <a:lvl4pPr marL="1436816" algn="l" defTabSz="957878" rtl="0" eaLnBrk="1" latinLnBrk="0" hangingPunct="1">
        <a:defRPr sz="1900" kern="1200">
          <a:solidFill>
            <a:schemeClr val="tx1"/>
          </a:solidFill>
          <a:latin typeface="+mn-lt"/>
          <a:ea typeface="+mn-ea"/>
          <a:cs typeface="+mn-cs"/>
        </a:defRPr>
      </a:lvl4pPr>
      <a:lvl5pPr marL="1915755" algn="l" defTabSz="957878" rtl="0" eaLnBrk="1" latinLnBrk="0" hangingPunct="1">
        <a:defRPr sz="1900" kern="1200">
          <a:solidFill>
            <a:schemeClr val="tx1"/>
          </a:solidFill>
          <a:latin typeface="+mn-lt"/>
          <a:ea typeface="+mn-ea"/>
          <a:cs typeface="+mn-cs"/>
        </a:defRPr>
      </a:lvl5pPr>
      <a:lvl6pPr marL="2394694" algn="l" defTabSz="957878" rtl="0" eaLnBrk="1" latinLnBrk="0" hangingPunct="1">
        <a:defRPr sz="1900" kern="1200">
          <a:solidFill>
            <a:schemeClr val="tx1"/>
          </a:solidFill>
          <a:latin typeface="+mn-lt"/>
          <a:ea typeface="+mn-ea"/>
          <a:cs typeface="+mn-cs"/>
        </a:defRPr>
      </a:lvl6pPr>
      <a:lvl7pPr marL="2873633" algn="l" defTabSz="957878" rtl="0" eaLnBrk="1" latinLnBrk="0" hangingPunct="1">
        <a:defRPr sz="1900" kern="1200">
          <a:solidFill>
            <a:schemeClr val="tx1"/>
          </a:solidFill>
          <a:latin typeface="+mn-lt"/>
          <a:ea typeface="+mn-ea"/>
          <a:cs typeface="+mn-cs"/>
        </a:defRPr>
      </a:lvl7pPr>
      <a:lvl8pPr marL="3352571" algn="l" defTabSz="957878" rtl="0" eaLnBrk="1" latinLnBrk="0" hangingPunct="1">
        <a:defRPr sz="1900" kern="1200">
          <a:solidFill>
            <a:schemeClr val="tx1"/>
          </a:solidFill>
          <a:latin typeface="+mn-lt"/>
          <a:ea typeface="+mn-ea"/>
          <a:cs typeface="+mn-cs"/>
        </a:defRPr>
      </a:lvl8pPr>
      <a:lvl9pPr marL="3831510" algn="l" defTabSz="957878"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76736" y="1916832"/>
            <a:ext cx="4815742" cy="3139321"/>
          </a:xfrm>
          <a:prstGeom prst="rect">
            <a:avLst/>
          </a:prstGeom>
          <a:noFill/>
        </p:spPr>
        <p:txBody>
          <a:bodyPr wrap="none" rtlCol="0">
            <a:spAutoFit/>
          </a:bodyPr>
          <a:lstStyle/>
          <a:p>
            <a:pPr algn="ctr"/>
            <a:r>
              <a:rPr lang="en-AU" sz="6600" dirty="0" smtClean="0"/>
              <a:t>Funding</a:t>
            </a:r>
          </a:p>
          <a:p>
            <a:pPr algn="ctr"/>
            <a:r>
              <a:rPr lang="en-AU" sz="6600" dirty="0" smtClean="0"/>
              <a:t>And the</a:t>
            </a:r>
          </a:p>
          <a:p>
            <a:pPr algn="ctr"/>
            <a:r>
              <a:rPr lang="en-AU" sz="6600" dirty="0" smtClean="0"/>
              <a:t>Business Plan</a:t>
            </a:r>
            <a:endParaRPr lang="en-AU" sz="66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95300" y="274638"/>
            <a:ext cx="8915400" cy="1143000"/>
          </a:xfrm>
        </p:spPr>
        <p:txBody>
          <a:bodyPr>
            <a:normAutofit/>
          </a:bodyPr>
          <a:lstStyle/>
          <a:p>
            <a:r>
              <a:rPr lang="en-US" dirty="0" smtClean="0"/>
              <a:t>Perspectives / Questions / Issues </a:t>
            </a:r>
            <a:r>
              <a:rPr lang="en-US" dirty="0" smtClean="0"/>
              <a:t>2</a:t>
            </a:r>
            <a:endParaRPr lang="en-US" dirty="0"/>
          </a:p>
        </p:txBody>
      </p:sp>
      <p:sp>
        <p:nvSpPr>
          <p:cNvPr id="5" name="Content Placeholder 2"/>
          <p:cNvSpPr>
            <a:spLocks noGrp="1"/>
          </p:cNvSpPr>
          <p:nvPr>
            <p:ph idx="1"/>
          </p:nvPr>
        </p:nvSpPr>
        <p:spPr>
          <a:xfrm>
            <a:off x="495300" y="1600200"/>
            <a:ext cx="8915400" cy="4756221"/>
          </a:xfrm>
        </p:spPr>
        <p:txBody>
          <a:bodyPr>
            <a:normAutofit fontScale="92500"/>
          </a:bodyPr>
          <a:lstStyle/>
          <a:p>
            <a:r>
              <a:rPr lang="en-US" dirty="0" smtClean="0"/>
              <a:t>Sensor density may be a factor of the failure rate over 20+ year </a:t>
            </a:r>
            <a:r>
              <a:rPr lang="en-US" dirty="0" smtClean="0"/>
              <a:t>life, </a:t>
            </a:r>
            <a:r>
              <a:rPr lang="en-US" dirty="0" smtClean="0"/>
              <a:t>with no anticipated repair effort.</a:t>
            </a:r>
          </a:p>
          <a:p>
            <a:pPr lvl="1"/>
            <a:r>
              <a:rPr lang="en-US" sz="3000" dirty="0" smtClean="0"/>
              <a:t>If no traditional cable recovery and repair of sensor elements what density will be critical?</a:t>
            </a:r>
          </a:p>
          <a:p>
            <a:pPr lvl="1"/>
            <a:r>
              <a:rPr lang="en-US" sz="3000" dirty="0" smtClean="0"/>
              <a:t>Can sensor development support a 20+ year life span?</a:t>
            </a:r>
          </a:p>
          <a:p>
            <a:pPr lvl="1"/>
            <a:r>
              <a:rPr lang="en-US" sz="3000" dirty="0" smtClean="0"/>
              <a:t>If repeater spacing </a:t>
            </a:r>
            <a:r>
              <a:rPr lang="en-US" sz="3000" dirty="0" smtClean="0"/>
              <a:t>is </a:t>
            </a:r>
            <a:r>
              <a:rPr lang="en-US" sz="3000" dirty="0" smtClean="0"/>
              <a:t>increasing in response to cable operators’ demands for cost optimization, how will that mitigate the minimum critical density? Who will pay for closer spacing and  higher power for higher density?</a:t>
            </a:r>
            <a:endParaRPr lang="en-US" sz="3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251083"/>
            <a:ext cx="9906000" cy="70480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60000" marR="0" lvl="0" indent="-360000" algn="l" defTabSz="914400" rtl="0" eaLnBrk="1" fontAlgn="base" latinLnBrk="0" hangingPunct="1">
              <a:lnSpc>
                <a:spcPct val="100000"/>
              </a:lnSpc>
              <a:spcBef>
                <a:spcPts val="600"/>
              </a:spcBef>
              <a:spcAft>
                <a:spcPct val="0"/>
              </a:spcAft>
              <a:buClrTx/>
              <a:buSzTx/>
              <a:buFontTx/>
              <a:buNone/>
              <a:tabLst>
                <a:tab pos="457200" algn="l"/>
              </a:tabLst>
            </a:pPr>
            <a:endParaRPr kumimoji="0" lang="en-AU" b="0" i="0" u="none" strike="noStrike" cap="none" normalizeH="0" baseline="0" dirty="0" smtClean="0">
              <a:ln>
                <a:noFill/>
              </a:ln>
              <a:solidFill>
                <a:schemeClr val="tx1"/>
              </a:solidFill>
              <a:effectLst/>
              <a:latin typeface="Arial" pitchFamily="34" charset="0"/>
              <a:cs typeface="Arial" pitchFamily="34" charset="0"/>
            </a:endParaRPr>
          </a:p>
          <a:p>
            <a:pPr marL="360000" marR="0" lvl="0" indent="-360000" algn="ctr" defTabSz="914400" rtl="0" eaLnBrk="0" fontAlgn="base" latinLnBrk="0" hangingPunct="0">
              <a:lnSpc>
                <a:spcPct val="100000"/>
              </a:lnSpc>
              <a:spcBef>
                <a:spcPts val="600"/>
              </a:spcBef>
              <a:spcAft>
                <a:spcPct val="0"/>
              </a:spcAft>
              <a:buClrTx/>
              <a:buSzTx/>
              <a:tabLst>
                <a:tab pos="457200" algn="l"/>
              </a:tabLst>
            </a:pPr>
            <a:r>
              <a:rPr kumimoji="0" lang="en-AU" sz="3200" b="1" i="0" u="none" strike="noStrike" cap="none" normalizeH="0" baseline="0" dirty="0" smtClean="0">
                <a:ln>
                  <a:noFill/>
                </a:ln>
                <a:solidFill>
                  <a:srgbClr val="1F497D"/>
                </a:solidFill>
                <a:effectLst/>
                <a:latin typeface="Calibri" pitchFamily="34" charset="0"/>
                <a:ea typeface="Times New Roman" pitchFamily="18" charset="0"/>
                <a:cs typeface="Times New Roman" pitchFamily="18" charset="0"/>
              </a:rPr>
              <a:t>CASE STUDY</a:t>
            </a:r>
          </a:p>
          <a:p>
            <a:pPr marL="360000" marR="0" lvl="0" indent="-360000" algn="l" defTabSz="914400" rtl="0" eaLnBrk="0" fontAlgn="base" latinLnBrk="0" hangingPunct="0">
              <a:lnSpc>
                <a:spcPct val="100000"/>
              </a:lnSpc>
              <a:spcBef>
                <a:spcPts val="600"/>
              </a:spcBef>
              <a:spcAft>
                <a:spcPct val="0"/>
              </a:spcAft>
              <a:buClrTx/>
              <a:buSzTx/>
              <a:buFontTx/>
              <a:buChar char="•"/>
              <a:tabLst>
                <a:tab pos="457200" algn="l"/>
              </a:tabLst>
            </a:pPr>
            <a:r>
              <a:rPr kumimoji="0" lang="en-AU" b="0" i="0" u="none" strike="noStrike" cap="none" normalizeH="0" baseline="0" dirty="0" smtClean="0">
                <a:ln>
                  <a:noFill/>
                </a:ln>
                <a:solidFill>
                  <a:srgbClr val="1F497D"/>
                </a:solidFill>
                <a:effectLst/>
                <a:latin typeface="Calibri" pitchFamily="34" charset="0"/>
                <a:ea typeface="Times New Roman" pitchFamily="18" charset="0"/>
                <a:cs typeface="Times New Roman" pitchFamily="18" charset="0"/>
              </a:rPr>
              <a:t>SubPartners has been developing a business model for the application of environmental and other scientific sensors to its proposed </a:t>
            </a:r>
            <a:r>
              <a:rPr kumimoji="0" lang="en-AU" b="1" i="0" u="none" strike="noStrike" cap="none" normalizeH="0" baseline="0" dirty="0" smtClean="0">
                <a:ln>
                  <a:noFill/>
                </a:ln>
                <a:solidFill>
                  <a:srgbClr val="1F497D"/>
                </a:solidFill>
                <a:effectLst/>
                <a:latin typeface="Calibri" pitchFamily="34" charset="0"/>
                <a:ea typeface="Times New Roman" pitchFamily="18" charset="0"/>
                <a:cs typeface="Times New Roman" pitchFamily="18" charset="0"/>
              </a:rPr>
              <a:t>APX East </a:t>
            </a:r>
            <a:r>
              <a:rPr kumimoji="0" lang="en-AU" b="0" i="0" u="none" strike="noStrike" cap="none" normalizeH="0" baseline="0" dirty="0" smtClean="0">
                <a:ln>
                  <a:noFill/>
                </a:ln>
                <a:solidFill>
                  <a:srgbClr val="1F497D"/>
                </a:solidFill>
                <a:effectLst/>
                <a:latin typeface="Calibri" pitchFamily="34" charset="0"/>
                <a:ea typeface="Times New Roman" pitchFamily="18" charset="0"/>
                <a:cs typeface="Times New Roman" pitchFamily="18" charset="0"/>
              </a:rPr>
              <a:t>cable extending between Australia and USA</a:t>
            </a:r>
            <a:endParaRPr kumimoji="0" lang="en-AU" b="0" i="0" u="none" strike="noStrike" cap="none" normalizeH="0" baseline="0" dirty="0" smtClean="0">
              <a:ln>
                <a:noFill/>
              </a:ln>
              <a:solidFill>
                <a:schemeClr val="tx1"/>
              </a:solidFill>
              <a:effectLst/>
              <a:latin typeface="Arial" pitchFamily="34" charset="0"/>
              <a:cs typeface="Arial" pitchFamily="34" charset="0"/>
            </a:endParaRPr>
          </a:p>
          <a:p>
            <a:pPr marL="360000" marR="0" lvl="0" indent="-360000" algn="l" defTabSz="914400" rtl="0" eaLnBrk="0" fontAlgn="base" latinLnBrk="0" hangingPunct="0">
              <a:lnSpc>
                <a:spcPct val="100000"/>
              </a:lnSpc>
              <a:spcBef>
                <a:spcPts val="600"/>
              </a:spcBef>
              <a:spcAft>
                <a:spcPct val="0"/>
              </a:spcAft>
              <a:buClrTx/>
              <a:buSzTx/>
              <a:buFontTx/>
              <a:buChar char="•"/>
              <a:tabLst>
                <a:tab pos="457200" algn="l"/>
              </a:tabLst>
            </a:pPr>
            <a:r>
              <a:rPr kumimoji="0" lang="en-AU" b="0" i="0" u="none" strike="noStrike" cap="none" normalizeH="0" baseline="0" dirty="0" smtClean="0">
                <a:ln>
                  <a:noFill/>
                </a:ln>
                <a:solidFill>
                  <a:srgbClr val="1F497D"/>
                </a:solidFill>
                <a:effectLst/>
                <a:latin typeface="Calibri" pitchFamily="34" charset="0"/>
                <a:ea typeface="Times New Roman" pitchFamily="18" charset="0"/>
                <a:cs typeface="Times New Roman" pitchFamily="18" charset="0"/>
              </a:rPr>
              <a:t>Apart from basic sensor applications, such as seismic activity, salinity, etc., consideration has also been given to the possibility of applying specific customer technologies, however the </a:t>
            </a:r>
            <a:r>
              <a:rPr kumimoji="0" lang="en-AU" b="1" i="0" u="none" strike="noStrike" cap="none" normalizeH="0" baseline="0" dirty="0" smtClean="0">
                <a:ln>
                  <a:noFill/>
                </a:ln>
                <a:solidFill>
                  <a:srgbClr val="1F497D"/>
                </a:solidFill>
                <a:effectLst/>
                <a:latin typeface="Calibri" pitchFamily="34" charset="0"/>
                <a:ea typeface="Times New Roman" pitchFamily="18" charset="0"/>
                <a:cs typeface="Times New Roman" pitchFamily="18" charset="0"/>
              </a:rPr>
              <a:t>primary emphasis remains with the basic sensor technologies</a:t>
            </a:r>
            <a:r>
              <a:rPr kumimoji="0" lang="en-AU" b="0" i="0" u="none" strike="noStrike" cap="none" normalizeH="0" baseline="0" dirty="0" smtClean="0">
                <a:ln>
                  <a:noFill/>
                </a:ln>
                <a:solidFill>
                  <a:srgbClr val="1F497D"/>
                </a:solidFill>
                <a:effectLst/>
                <a:latin typeface="Calibri" pitchFamily="34" charset="0"/>
                <a:ea typeface="Times New Roman" pitchFamily="18" charset="0"/>
                <a:cs typeface="Times New Roman" pitchFamily="18" charset="0"/>
              </a:rPr>
              <a:t>, which are regarded as more durable, in a situation where repeaters will not be recovered because of sensor failures</a:t>
            </a:r>
            <a:endParaRPr kumimoji="0" lang="en-AU" b="0" i="0" u="none" strike="noStrike" cap="none" normalizeH="0" baseline="0" dirty="0" smtClean="0">
              <a:ln>
                <a:noFill/>
              </a:ln>
              <a:solidFill>
                <a:schemeClr val="tx1"/>
              </a:solidFill>
              <a:effectLst/>
              <a:latin typeface="Arial" pitchFamily="34" charset="0"/>
              <a:cs typeface="Arial" pitchFamily="34" charset="0"/>
            </a:endParaRPr>
          </a:p>
          <a:p>
            <a:pPr marL="360000" marR="0" lvl="0" indent="-360000" algn="l" defTabSz="914400" rtl="0" eaLnBrk="0" fontAlgn="base" latinLnBrk="0" hangingPunct="0">
              <a:lnSpc>
                <a:spcPct val="100000"/>
              </a:lnSpc>
              <a:spcBef>
                <a:spcPts val="600"/>
              </a:spcBef>
              <a:spcAft>
                <a:spcPct val="0"/>
              </a:spcAft>
              <a:buClrTx/>
              <a:buSzTx/>
              <a:buFontTx/>
              <a:buChar char="•"/>
              <a:tabLst>
                <a:tab pos="457200" algn="l"/>
              </a:tabLst>
            </a:pPr>
            <a:r>
              <a:rPr kumimoji="0" lang="en-AU" b="0" i="0" u="none" strike="noStrike" cap="none" normalizeH="0" baseline="0" dirty="0" smtClean="0">
                <a:ln>
                  <a:noFill/>
                </a:ln>
                <a:solidFill>
                  <a:srgbClr val="1F497D"/>
                </a:solidFill>
                <a:effectLst/>
                <a:latin typeface="Calibri" pitchFamily="34" charset="0"/>
                <a:ea typeface="Times New Roman" pitchFamily="18" charset="0"/>
                <a:cs typeface="Times New Roman" pitchFamily="18" charset="0"/>
              </a:rPr>
              <a:t>Sensors “blistered” to the repeaters have been preferred over tethered arrangements</a:t>
            </a:r>
            <a:endParaRPr kumimoji="0" lang="en-AU" b="0" i="0" u="none" strike="noStrike" cap="none" normalizeH="0" baseline="0" dirty="0" smtClean="0">
              <a:ln>
                <a:noFill/>
              </a:ln>
              <a:solidFill>
                <a:schemeClr val="tx1"/>
              </a:solidFill>
              <a:effectLst/>
              <a:latin typeface="Arial" pitchFamily="34" charset="0"/>
              <a:cs typeface="Arial" pitchFamily="34" charset="0"/>
            </a:endParaRPr>
          </a:p>
          <a:p>
            <a:pPr marL="360000" marR="0" lvl="0" indent="-360000" algn="l" defTabSz="914400" rtl="0" eaLnBrk="0" fontAlgn="base" latinLnBrk="0" hangingPunct="0">
              <a:lnSpc>
                <a:spcPct val="100000"/>
              </a:lnSpc>
              <a:spcBef>
                <a:spcPts val="600"/>
              </a:spcBef>
              <a:spcAft>
                <a:spcPct val="0"/>
              </a:spcAft>
              <a:buClrTx/>
              <a:buSzTx/>
              <a:buFontTx/>
              <a:buChar char="•"/>
              <a:tabLst>
                <a:tab pos="457200" algn="l"/>
              </a:tabLst>
            </a:pPr>
            <a:r>
              <a:rPr kumimoji="0" lang="en-AU" b="1" i="0" u="none" strike="noStrike" cap="none" normalizeH="0" baseline="0" dirty="0" smtClean="0">
                <a:ln>
                  <a:noFill/>
                </a:ln>
                <a:solidFill>
                  <a:srgbClr val="1F497D"/>
                </a:solidFill>
                <a:effectLst/>
                <a:latin typeface="Calibri" pitchFamily="34" charset="0"/>
                <a:ea typeface="Times New Roman" pitchFamily="18" charset="0"/>
                <a:cs typeface="Times New Roman" pitchFamily="18" charset="0"/>
              </a:rPr>
              <a:t>It is not intended to apply sensors to all repeaters, rather to make a more strategic placement  on a small proportion of repeaters, with specific placements determined in consultation with the customers</a:t>
            </a:r>
            <a:endParaRPr kumimoji="0" lang="en-AU" b="1" i="0" u="none" strike="noStrike" cap="none" normalizeH="0" baseline="0" dirty="0" smtClean="0">
              <a:ln>
                <a:noFill/>
              </a:ln>
              <a:solidFill>
                <a:schemeClr val="tx1"/>
              </a:solidFill>
              <a:effectLst/>
              <a:latin typeface="Arial" pitchFamily="34" charset="0"/>
              <a:cs typeface="Arial" pitchFamily="34" charset="0"/>
            </a:endParaRPr>
          </a:p>
          <a:p>
            <a:pPr marL="360000" marR="0" lvl="0" indent="-360000" algn="l" defTabSz="914400" rtl="0" eaLnBrk="0" fontAlgn="base" latinLnBrk="0" hangingPunct="0">
              <a:lnSpc>
                <a:spcPct val="100000"/>
              </a:lnSpc>
              <a:spcBef>
                <a:spcPts val="600"/>
              </a:spcBef>
              <a:spcAft>
                <a:spcPct val="0"/>
              </a:spcAft>
              <a:buClrTx/>
              <a:buSzTx/>
              <a:buFontTx/>
              <a:buChar char="•"/>
              <a:tabLst>
                <a:tab pos="457200" algn="l"/>
              </a:tabLst>
            </a:pPr>
            <a:r>
              <a:rPr kumimoji="0" lang="en-AU" b="0" i="0" u="none" strike="noStrike" cap="none" normalizeH="0" baseline="0" dirty="0" smtClean="0">
                <a:ln>
                  <a:noFill/>
                </a:ln>
                <a:solidFill>
                  <a:srgbClr val="1F497D"/>
                </a:solidFill>
                <a:effectLst/>
                <a:latin typeface="Calibri" pitchFamily="34" charset="0"/>
                <a:ea typeface="Times New Roman" pitchFamily="18" charset="0"/>
                <a:cs typeface="Times New Roman" pitchFamily="18" charset="0"/>
              </a:rPr>
              <a:t>Prospective customers are government agencies and educational institutions, which will procure access to sensor data as well as support the significant upfront funding of the sensors, so there will be an </a:t>
            </a:r>
            <a:r>
              <a:rPr kumimoji="0" lang="en-AU" b="1" i="0" u="none" strike="noStrike" cap="none" normalizeH="0" baseline="0" dirty="0" smtClean="0">
                <a:ln>
                  <a:noFill/>
                </a:ln>
                <a:solidFill>
                  <a:srgbClr val="1F497D"/>
                </a:solidFill>
                <a:effectLst/>
                <a:latin typeface="Calibri" pitchFamily="34" charset="0"/>
                <a:ea typeface="Times New Roman" pitchFamily="18" charset="0"/>
                <a:cs typeface="Times New Roman" pitchFamily="18" charset="0"/>
              </a:rPr>
              <a:t>upfront fee and recurring charges</a:t>
            </a:r>
            <a:r>
              <a:rPr kumimoji="0" lang="en-AU" b="0" i="0" u="none" strike="noStrike" cap="none" normalizeH="0" baseline="0" dirty="0" smtClean="0">
                <a:ln>
                  <a:noFill/>
                </a:ln>
                <a:solidFill>
                  <a:srgbClr val="1F497D"/>
                </a:solidFill>
                <a:effectLst/>
                <a:latin typeface="Calibri" pitchFamily="34" charset="0"/>
                <a:ea typeface="Times New Roman" pitchFamily="18" charset="0"/>
                <a:cs typeface="Times New Roman" pitchFamily="18" charset="0"/>
              </a:rPr>
              <a:t>.</a:t>
            </a:r>
            <a:endParaRPr kumimoji="0" lang="en-AU" b="0" i="0" u="none" strike="noStrike" cap="none" normalizeH="0" baseline="0" dirty="0" smtClean="0">
              <a:ln>
                <a:noFill/>
              </a:ln>
              <a:solidFill>
                <a:schemeClr val="tx1"/>
              </a:solidFill>
              <a:effectLst/>
              <a:latin typeface="Arial" pitchFamily="34" charset="0"/>
              <a:cs typeface="Arial" pitchFamily="34" charset="0"/>
            </a:endParaRPr>
          </a:p>
          <a:p>
            <a:pPr marL="360000" marR="0" lvl="0" indent="-360000" algn="l" defTabSz="914400" rtl="0" eaLnBrk="0" fontAlgn="base" latinLnBrk="0" hangingPunct="0">
              <a:lnSpc>
                <a:spcPct val="100000"/>
              </a:lnSpc>
              <a:spcBef>
                <a:spcPts val="600"/>
              </a:spcBef>
              <a:spcAft>
                <a:spcPct val="0"/>
              </a:spcAft>
              <a:buClrTx/>
              <a:buSzTx/>
              <a:buFontTx/>
              <a:buChar char="•"/>
              <a:tabLst>
                <a:tab pos="457200" algn="l"/>
              </a:tabLst>
            </a:pPr>
            <a:r>
              <a:rPr kumimoji="0" lang="en-AU" b="0" i="0" u="none" strike="noStrike" cap="none" normalizeH="0" baseline="0" dirty="0" smtClean="0">
                <a:ln>
                  <a:noFill/>
                </a:ln>
                <a:solidFill>
                  <a:srgbClr val="1F497D"/>
                </a:solidFill>
                <a:effectLst/>
                <a:latin typeface="Calibri" pitchFamily="34" charset="0"/>
                <a:ea typeface="Times New Roman" pitchFamily="18" charset="0"/>
                <a:cs typeface="Times New Roman" pitchFamily="18" charset="0"/>
              </a:rPr>
              <a:t>No decision has yet been made on data exclusivity, however if/when APX East connects with some of the Pacific Island states, SubPartners intends for the data to be shared with these nations, particularly the data regarding temperature, pressure and seismic activity, further enhancing their Tsunami detection capabilities and also developing their R&amp;E communities.</a:t>
            </a:r>
            <a:r>
              <a:rPr kumimoji="0" lang="en-AU"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endParaRPr kumimoji="0" lang="en-AU" b="0" i="0" u="none" strike="noStrike" cap="none" normalizeH="0" baseline="0" dirty="0" smtClean="0">
              <a:ln>
                <a:noFill/>
              </a:ln>
              <a:solidFill>
                <a:schemeClr val="tx1"/>
              </a:solidFill>
              <a:effectLst/>
              <a:latin typeface="Arial" pitchFamily="34" charset="0"/>
              <a:cs typeface="Arial" pitchFamily="34" charset="0"/>
            </a:endParaRPr>
          </a:p>
          <a:p>
            <a:pPr marL="360000" marR="0" lvl="0" indent="-360000" algn="l" defTabSz="914400" rtl="0" eaLnBrk="0" fontAlgn="base" latinLnBrk="0" hangingPunct="0">
              <a:lnSpc>
                <a:spcPct val="100000"/>
              </a:lnSpc>
              <a:spcBef>
                <a:spcPts val="600"/>
              </a:spcBef>
              <a:spcAft>
                <a:spcPct val="0"/>
              </a:spcAft>
              <a:buClrTx/>
              <a:buSzTx/>
              <a:buFontTx/>
              <a:buChar char="•"/>
              <a:tabLst>
                <a:tab pos="457200" algn="l"/>
              </a:tabLst>
            </a:pPr>
            <a:r>
              <a:rPr kumimoji="0" lang="en-AU" b="0" i="0" u="none" strike="noStrike" cap="none" normalizeH="0" baseline="0" dirty="0" smtClean="0">
                <a:ln>
                  <a:noFill/>
                </a:ln>
                <a:solidFill>
                  <a:srgbClr val="1F497D"/>
                </a:solidFill>
                <a:effectLst/>
                <a:latin typeface="Calibri" pitchFamily="34" charset="0"/>
                <a:ea typeface="Times New Roman" pitchFamily="18" charset="0"/>
                <a:cs typeface="Times New Roman" pitchFamily="18" charset="0"/>
              </a:rPr>
              <a:t>The business model under development is examining </a:t>
            </a:r>
            <a:r>
              <a:rPr kumimoji="0" lang="en-AU" i="0" u="none" strike="noStrike" cap="none" normalizeH="0" baseline="0" dirty="0" smtClean="0">
                <a:ln>
                  <a:noFill/>
                </a:ln>
                <a:solidFill>
                  <a:srgbClr val="1F497D"/>
                </a:solidFill>
                <a:effectLst/>
                <a:latin typeface="Calibri" pitchFamily="34" charset="0"/>
                <a:ea typeface="Times New Roman" pitchFamily="18" charset="0"/>
                <a:cs typeface="Times New Roman" pitchFamily="18" charset="0"/>
              </a:rPr>
              <a:t>securing</a:t>
            </a:r>
            <a:r>
              <a:rPr kumimoji="0" lang="en-AU" b="1" i="0" u="none" strike="noStrike" cap="none" normalizeH="0" baseline="0" dirty="0" smtClean="0">
                <a:ln>
                  <a:noFill/>
                </a:ln>
                <a:solidFill>
                  <a:srgbClr val="1F497D"/>
                </a:solidFill>
                <a:effectLst/>
                <a:latin typeface="Calibri" pitchFamily="34" charset="0"/>
                <a:ea typeface="Times New Roman" pitchFamily="18" charset="0"/>
                <a:cs typeface="Times New Roman" pitchFamily="18" charset="0"/>
              </a:rPr>
              <a:t> a net return on investment within a 36-60 months period</a:t>
            </a:r>
            <a:endParaRPr kumimoji="0" lang="en-AU"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Autofit/>
          </a:bodyPr>
          <a:lstStyle/>
          <a:p>
            <a:r>
              <a:rPr lang="en-US" sz="3600" dirty="0" smtClean="0"/>
              <a:t>Technology Development Costs</a:t>
            </a:r>
          </a:p>
          <a:p>
            <a:pPr lvl="1"/>
            <a:r>
              <a:rPr lang="en-US" sz="3200" dirty="0" smtClean="0"/>
              <a:t>Functional requirements</a:t>
            </a:r>
          </a:p>
          <a:p>
            <a:pPr lvl="1"/>
            <a:r>
              <a:rPr lang="en-US" sz="3200" dirty="0" smtClean="0"/>
              <a:t>Equipment Qualification</a:t>
            </a:r>
          </a:p>
          <a:p>
            <a:r>
              <a:rPr lang="en-US" sz="3600" dirty="0" smtClean="0"/>
              <a:t>Incremental Project Build Costs</a:t>
            </a:r>
          </a:p>
          <a:p>
            <a:pPr lvl="1"/>
            <a:r>
              <a:rPr lang="en-US" sz="3200" dirty="0" smtClean="0"/>
              <a:t>Scale of deployment (all repeaters?) as well as incremental manufacture costs</a:t>
            </a:r>
          </a:p>
          <a:p>
            <a:r>
              <a:rPr lang="en-US" sz="3600" dirty="0" smtClean="0"/>
              <a:t>Incremental System Operation and Maintenance Costs</a:t>
            </a:r>
            <a:endParaRPr lang="en-US" sz="3600" dirty="0" smtClean="0"/>
          </a:p>
        </p:txBody>
      </p:sp>
      <p:sp>
        <p:nvSpPr>
          <p:cNvPr id="4" name="Title 1"/>
          <p:cNvSpPr>
            <a:spLocks noGrp="1"/>
          </p:cNvSpPr>
          <p:nvPr>
            <p:ph type="title"/>
          </p:nvPr>
        </p:nvSpPr>
        <p:spPr>
          <a:xfrm>
            <a:off x="495300" y="274638"/>
            <a:ext cx="8915400" cy="1143000"/>
          </a:xfrm>
        </p:spPr>
        <p:txBody>
          <a:bodyPr>
            <a:noAutofit/>
          </a:bodyPr>
          <a:lstStyle/>
          <a:p>
            <a:r>
              <a:rPr lang="en-AU" sz="4400" dirty="0" smtClean="0"/>
              <a:t>Types of Cost</a:t>
            </a:r>
            <a:endParaRPr lang="en-AU" sz="44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en-US" sz="4000" dirty="0" smtClean="0"/>
              <a:t>Construction costs </a:t>
            </a:r>
            <a:r>
              <a:rPr lang="en-US" sz="4000" dirty="0" smtClean="0"/>
              <a:t>have been estimated to </a:t>
            </a:r>
            <a:r>
              <a:rPr lang="en-US" sz="4000" dirty="0" smtClean="0"/>
              <a:t>increase transoceanic system project </a:t>
            </a:r>
            <a:r>
              <a:rPr lang="en-US" sz="4000" dirty="0" smtClean="0"/>
              <a:t>costs</a:t>
            </a:r>
            <a:r>
              <a:rPr lang="en-US" sz="3600" dirty="0" smtClean="0"/>
              <a:t> </a:t>
            </a:r>
            <a:r>
              <a:rPr lang="en-US" sz="4000" dirty="0" smtClean="0"/>
              <a:t>between 5% and 10 </a:t>
            </a:r>
            <a:r>
              <a:rPr lang="en-US" sz="4000" dirty="0" smtClean="0"/>
              <a:t>%, excluding amortization of development costs</a:t>
            </a:r>
            <a:endParaRPr lang="en-US" sz="3600" dirty="0" smtClean="0"/>
          </a:p>
          <a:p>
            <a:pPr>
              <a:spcBef>
                <a:spcPts val="1200"/>
              </a:spcBef>
            </a:pPr>
            <a:r>
              <a:rPr lang="en-AU" sz="4000" dirty="0" smtClean="0"/>
              <a:t>80</a:t>
            </a:r>
            <a:r>
              <a:rPr lang="en-AU" sz="4000" dirty="0" smtClean="0"/>
              <a:t>% </a:t>
            </a:r>
            <a:r>
              <a:rPr lang="en-AU" sz="4000" dirty="0" smtClean="0"/>
              <a:t>attributed to repeaters</a:t>
            </a:r>
            <a:r>
              <a:rPr lang="en-AU" sz="4000" dirty="0" smtClean="0"/>
              <a:t>; 20% </a:t>
            </a:r>
            <a:r>
              <a:rPr lang="en-AU" sz="4000" dirty="0" smtClean="0"/>
              <a:t>to terminal </a:t>
            </a:r>
            <a:r>
              <a:rPr lang="en-AU" sz="4000" dirty="0" smtClean="0"/>
              <a:t>equipment and other facilities.</a:t>
            </a:r>
          </a:p>
          <a:p>
            <a:endParaRPr lang="en-US" sz="4000" dirty="0" smtClean="0"/>
          </a:p>
        </p:txBody>
      </p:sp>
      <p:sp>
        <p:nvSpPr>
          <p:cNvPr id="5" name="Title 1"/>
          <p:cNvSpPr>
            <a:spLocks noGrp="1"/>
          </p:cNvSpPr>
          <p:nvPr>
            <p:ph type="title"/>
          </p:nvPr>
        </p:nvSpPr>
        <p:spPr>
          <a:xfrm>
            <a:off x="495300" y="274638"/>
            <a:ext cx="8915400" cy="1143000"/>
          </a:xfrm>
        </p:spPr>
        <p:txBody>
          <a:bodyPr>
            <a:noAutofit/>
          </a:bodyPr>
          <a:lstStyle/>
          <a:p>
            <a:r>
              <a:rPr lang="en-AU" sz="4400" dirty="0" smtClean="0"/>
              <a:t>Typical Estimates?</a:t>
            </a:r>
            <a:endParaRPr lang="en-AU" sz="44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Business Case Factors</a:t>
            </a:r>
            <a:endParaRPr lang="en-AU" dirty="0"/>
          </a:p>
        </p:txBody>
      </p:sp>
      <p:sp>
        <p:nvSpPr>
          <p:cNvPr id="4" name="Espace réservé du contenu 2"/>
          <p:cNvSpPr txBox="1">
            <a:spLocks/>
          </p:cNvSpPr>
          <p:nvPr/>
        </p:nvSpPr>
        <p:spPr>
          <a:xfrm>
            <a:off x="495300" y="1600201"/>
            <a:ext cx="8915400" cy="4525963"/>
          </a:xfrm>
          <a:prstGeom prst="rect">
            <a:avLst/>
          </a:prstGeom>
        </p:spPr>
        <p:txBody>
          <a:bodyPr>
            <a:noAutofit/>
          </a:bodyPr>
          <a:lstStyle/>
          <a:p>
            <a:pPr marL="359204" marR="0" lvl="0" indent="-359204" algn="l" defTabSz="957878"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Project Purpose – Primarily for Telecommunications</a:t>
            </a:r>
          </a:p>
          <a:p>
            <a:pPr marL="359204" marR="0" lvl="0" indent="-359204" algn="l" defTabSz="957878"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Strategic Fit with the interests of the cable owner</a:t>
            </a:r>
          </a:p>
          <a:p>
            <a:pPr marL="359204" marR="0" lvl="0" indent="-359204" algn="l" defTabSz="957878"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Business environment considerations – customer perceptions</a:t>
            </a:r>
          </a:p>
          <a:p>
            <a:pPr marL="359204" marR="0" lvl="0" indent="-359204" algn="l" defTabSz="957878"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Costs</a:t>
            </a:r>
          </a:p>
          <a:p>
            <a:pPr marL="359204" marR="0" lvl="0" indent="-359204" algn="l" defTabSz="957878"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Funding</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59204" marR="0" lvl="0" indent="-359204" algn="l" defTabSz="957878"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Benefits – Financial and non-financial</a:t>
            </a:r>
          </a:p>
          <a:p>
            <a:pPr marL="359204" marR="0" lvl="0" indent="-359204" algn="l" defTabSz="957878"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Risks</a:t>
            </a:r>
            <a:r>
              <a:rPr lang="en-US" sz="2400" dirty="0" smtClean="0"/>
              <a:t>:</a:t>
            </a:r>
          </a:p>
          <a:p>
            <a:pPr marL="838143" lvl="1" indent="-359204">
              <a:spcBef>
                <a:spcPct val="20000"/>
              </a:spcBef>
              <a:buFont typeface="Arial" pitchFamily="34" charset="0"/>
              <a:buChar char="•"/>
            </a:pPr>
            <a:r>
              <a:rPr kumimoji="0" lang="en-US" sz="2000" b="0" i="0" u="none" strike="noStrike" kern="1200" cap="none" spc="0" normalizeH="0" noProof="0" dirty="0" smtClean="0">
                <a:ln>
                  <a:noFill/>
                </a:ln>
                <a:solidFill>
                  <a:schemeClr val="tx1"/>
                </a:solidFill>
                <a:effectLst/>
                <a:uLnTx/>
                <a:uFillTx/>
                <a:latin typeface="+mn-lt"/>
                <a:ea typeface="+mn-ea"/>
                <a:cs typeface="+mn-cs"/>
              </a:rPr>
              <a:t>to the benefits,</a:t>
            </a:r>
          </a:p>
          <a:p>
            <a:pPr marL="838143" lvl="1" indent="-359204">
              <a:spcBef>
                <a:spcPct val="20000"/>
              </a:spcBef>
              <a:buFont typeface="Arial" pitchFamily="34" charset="0"/>
              <a:buChar char="•"/>
            </a:pPr>
            <a:r>
              <a:rPr lang="en-US" sz="2000" dirty="0" smtClean="0"/>
              <a:t>t</a:t>
            </a:r>
            <a:r>
              <a:rPr lang="en-US" sz="2000" dirty="0" smtClean="0"/>
              <a:t>o the recoupment of costs</a:t>
            </a:r>
            <a:endParaRPr kumimoji="0" lang="en-US" sz="2000" b="0" i="0" u="none" strike="noStrike" kern="1200" cap="none" spc="0" normalizeH="0" noProof="0" dirty="0" smtClean="0">
              <a:ln>
                <a:noFill/>
              </a:ln>
              <a:solidFill>
                <a:schemeClr val="tx1"/>
              </a:solidFill>
              <a:effectLst/>
              <a:uLnTx/>
              <a:uFillTx/>
              <a:latin typeface="+mn-lt"/>
              <a:ea typeface="+mn-ea"/>
              <a:cs typeface="+mn-cs"/>
            </a:endParaRPr>
          </a:p>
          <a:p>
            <a:pPr marL="838143" lvl="1" indent="-359204">
              <a:spcBef>
                <a:spcPct val="20000"/>
              </a:spcBef>
              <a:buFont typeface="Arial" pitchFamily="34" charset="0"/>
              <a:buChar char="•"/>
            </a:pPr>
            <a:r>
              <a:rPr kumimoji="0" lang="en-US" sz="2000" b="0" i="0" u="none" strike="noStrike" kern="1200" cap="none" spc="0" normalizeH="0" noProof="0" dirty="0" smtClean="0">
                <a:ln>
                  <a:noFill/>
                </a:ln>
                <a:solidFill>
                  <a:schemeClr val="tx1"/>
                </a:solidFill>
                <a:effectLst/>
                <a:uLnTx/>
                <a:uFillTx/>
                <a:latin typeface="+mn-lt"/>
                <a:ea typeface="+mn-ea"/>
                <a:cs typeface="+mn-cs"/>
              </a:rPr>
              <a:t>from the sensor technology to the operation of the cable, </a:t>
            </a:r>
          </a:p>
          <a:p>
            <a:pPr marL="838143" lvl="1" indent="-359204">
              <a:spcBef>
                <a:spcPct val="20000"/>
              </a:spcBef>
              <a:buFont typeface="Arial" pitchFamily="34" charset="0"/>
              <a:buChar char="•"/>
            </a:pPr>
            <a:r>
              <a:rPr kumimoji="0" lang="en-US" sz="2000" b="0" i="0" u="none" strike="noStrike" kern="1200" cap="none" spc="0" normalizeH="0" noProof="0" dirty="0" smtClean="0">
                <a:ln>
                  <a:noFill/>
                </a:ln>
                <a:solidFill>
                  <a:schemeClr val="tx1"/>
                </a:solidFill>
                <a:effectLst/>
                <a:uLnTx/>
                <a:uFillTx/>
                <a:latin typeface="+mn-lt"/>
                <a:ea typeface="+mn-ea"/>
                <a:cs typeface="+mn-cs"/>
              </a:rPr>
              <a:t>from the sensor partners to the reputation of the project, </a:t>
            </a:r>
          </a:p>
          <a:p>
            <a:pPr marL="838143" lvl="1" indent="-359204">
              <a:spcBef>
                <a:spcPct val="20000"/>
              </a:spcBef>
              <a:buFont typeface="Arial" pitchFamily="34" charset="0"/>
              <a:buChar char="•"/>
            </a:pPr>
            <a:r>
              <a:rPr kumimoji="0" lang="en-US" sz="2000" b="0" i="0" u="none" strike="noStrike" kern="1200" cap="none" spc="0" normalizeH="0" noProof="0" dirty="0" smtClean="0">
                <a:ln>
                  <a:noFill/>
                </a:ln>
                <a:solidFill>
                  <a:schemeClr val="tx1"/>
                </a:solidFill>
                <a:effectLst/>
                <a:uLnTx/>
                <a:uFillTx/>
                <a:latin typeface="+mn-lt"/>
                <a:ea typeface="+mn-ea"/>
                <a:cs typeface="+mn-cs"/>
              </a:rPr>
              <a:t>from the regulators of each jurisdiction to the permitting of the</a:t>
            </a:r>
            <a:r>
              <a:rPr kumimoji="0" lang="en-US" sz="2400" b="0" i="0" u="none" strike="noStrike" kern="1200" cap="none" spc="0" normalizeH="0" noProof="0" dirty="0" smtClean="0">
                <a:ln>
                  <a:noFill/>
                </a:ln>
                <a:solidFill>
                  <a:schemeClr val="tx1"/>
                </a:solidFill>
                <a:effectLst/>
                <a:uLnTx/>
                <a:uFillTx/>
                <a:latin typeface="+mn-lt"/>
                <a:ea typeface="+mn-ea"/>
                <a:cs typeface="+mn-cs"/>
              </a:rPr>
              <a:t> </a:t>
            </a:r>
            <a:r>
              <a:rPr kumimoji="0" lang="en-US" sz="2000" b="0" i="0" u="none" strike="noStrike" kern="1200" cap="none" spc="0" normalizeH="0" noProof="0" dirty="0" smtClean="0">
                <a:ln>
                  <a:noFill/>
                </a:ln>
                <a:solidFill>
                  <a:schemeClr val="tx1"/>
                </a:solidFill>
                <a:effectLst/>
                <a:uLnTx/>
                <a:uFillTx/>
                <a:latin typeface="+mn-lt"/>
                <a:ea typeface="+mn-ea"/>
                <a:cs typeface="+mn-cs"/>
              </a:rPr>
              <a:t>cable</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59204" marR="0" lvl="0" indent="-359204" algn="l" defTabSz="957878"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3600" dirty="0" smtClean="0"/>
              <a:t>What would secure adequate </a:t>
            </a:r>
            <a:r>
              <a:rPr lang="en-AU" sz="3600" dirty="0" smtClean="0"/>
              <a:t>funding</a:t>
            </a:r>
            <a:br>
              <a:rPr lang="en-AU" sz="3600" dirty="0" smtClean="0"/>
            </a:br>
            <a:r>
              <a:rPr lang="en-AU" sz="3600" dirty="0" smtClean="0"/>
              <a:t> </a:t>
            </a:r>
            <a:r>
              <a:rPr lang="en-AU" sz="3600" dirty="0" smtClean="0"/>
              <a:t>or in-kind support?</a:t>
            </a:r>
            <a:endParaRPr lang="en-AU" sz="3600" dirty="0"/>
          </a:p>
        </p:txBody>
      </p:sp>
      <p:sp>
        <p:nvSpPr>
          <p:cNvPr id="3" name="Content Placeholder 2"/>
          <p:cNvSpPr>
            <a:spLocks noGrp="1"/>
          </p:cNvSpPr>
          <p:nvPr>
            <p:ph idx="1"/>
          </p:nvPr>
        </p:nvSpPr>
        <p:spPr>
          <a:xfrm>
            <a:off x="495300" y="1600200"/>
            <a:ext cx="8915400" cy="4660240"/>
          </a:xfrm>
        </p:spPr>
        <p:txBody>
          <a:bodyPr>
            <a:normAutofit/>
          </a:bodyPr>
          <a:lstStyle/>
          <a:p>
            <a:pPr marL="0" indent="0">
              <a:buNone/>
            </a:pPr>
            <a:r>
              <a:rPr lang="en-AU" dirty="0" smtClean="0"/>
              <a:t>No negative impact on the </a:t>
            </a:r>
            <a:r>
              <a:rPr lang="en-AU" u="sng" dirty="0" smtClean="0"/>
              <a:t>cable operator’s </a:t>
            </a:r>
            <a:r>
              <a:rPr lang="en-AU" dirty="0" smtClean="0"/>
              <a:t>build costs, project timeline and operational costs.</a:t>
            </a:r>
          </a:p>
          <a:p>
            <a:r>
              <a:rPr lang="en-AU" sz="3200" dirty="0" smtClean="0"/>
              <a:t>All incremental build </a:t>
            </a:r>
            <a:r>
              <a:rPr lang="en-AU" sz="3200" dirty="0" smtClean="0"/>
              <a:t>costs are </a:t>
            </a:r>
            <a:r>
              <a:rPr lang="en-AU" sz="3200" dirty="0" smtClean="0"/>
              <a:t>paid by sensor customer.</a:t>
            </a:r>
          </a:p>
          <a:p>
            <a:r>
              <a:rPr lang="en-AU" sz="3200" dirty="0" smtClean="0"/>
              <a:t>Project timeline </a:t>
            </a:r>
            <a:r>
              <a:rPr lang="en-AU" sz="3200" dirty="0" smtClean="0"/>
              <a:t>is the same </a:t>
            </a:r>
            <a:r>
              <a:rPr lang="en-AU" sz="3200" dirty="0" smtClean="0"/>
              <a:t>as if no sensors had been applied.</a:t>
            </a:r>
          </a:p>
          <a:p>
            <a:r>
              <a:rPr lang="en-AU" sz="3200" dirty="0" smtClean="0"/>
              <a:t>All incremental operational </a:t>
            </a:r>
            <a:r>
              <a:rPr lang="en-AU" sz="3200" dirty="0" smtClean="0"/>
              <a:t>costs (e.g. Power) are paid </a:t>
            </a:r>
            <a:r>
              <a:rPr lang="en-AU" sz="3200" dirty="0" smtClean="0"/>
              <a:t>by sensor customer.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AU" sz="3600" dirty="0" smtClean="0"/>
              <a:t>No negative regulatory impact on the cable operators’ securing of permits in a timely manner.</a:t>
            </a:r>
          </a:p>
          <a:p>
            <a:r>
              <a:rPr lang="en-AU" sz="3600" dirty="0" smtClean="0"/>
              <a:t>No sensors in EEZ or territorial </a:t>
            </a:r>
            <a:r>
              <a:rPr lang="en-AU" sz="3600" dirty="0" smtClean="0"/>
              <a:t>waters?</a:t>
            </a:r>
            <a:endParaRPr lang="en-AU" sz="3600" dirty="0" smtClean="0"/>
          </a:p>
          <a:p>
            <a:r>
              <a:rPr lang="en-AU" sz="3600" dirty="0" smtClean="0"/>
              <a:t>No UN NGO or coastal state regulatory impact due to change in status of cable under </a:t>
            </a:r>
            <a:r>
              <a:rPr lang="en-AU" sz="3600" dirty="0" smtClean="0"/>
              <a:t>UNCLOS.</a:t>
            </a:r>
            <a:endParaRPr lang="en-AU" sz="3600" dirty="0"/>
          </a:p>
        </p:txBody>
      </p:sp>
      <p:sp>
        <p:nvSpPr>
          <p:cNvPr id="7" name="Title 1"/>
          <p:cNvSpPr>
            <a:spLocks noGrp="1"/>
          </p:cNvSpPr>
          <p:nvPr>
            <p:ph type="title"/>
          </p:nvPr>
        </p:nvSpPr>
        <p:spPr>
          <a:xfrm>
            <a:off x="495300" y="274638"/>
            <a:ext cx="8915400" cy="1143000"/>
          </a:xfrm>
        </p:spPr>
        <p:txBody>
          <a:bodyPr>
            <a:noAutofit/>
          </a:bodyPr>
          <a:lstStyle/>
          <a:p>
            <a:r>
              <a:rPr lang="en-AU" sz="4000" dirty="0" smtClean="0"/>
              <a:t>What would secure adequate </a:t>
            </a:r>
            <a:r>
              <a:rPr lang="en-AU" sz="4000" dirty="0" smtClean="0"/>
              <a:t>funding</a:t>
            </a:r>
            <a:br>
              <a:rPr lang="en-AU" sz="4000" dirty="0" smtClean="0"/>
            </a:br>
            <a:r>
              <a:rPr lang="en-AU" sz="4000" dirty="0" smtClean="0"/>
              <a:t> </a:t>
            </a:r>
            <a:r>
              <a:rPr lang="en-AU" sz="4000" dirty="0" smtClean="0"/>
              <a:t>or in-kind support?</a:t>
            </a:r>
            <a:endParaRPr lang="en-AU"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spcBef>
                <a:spcPts val="0"/>
              </a:spcBef>
            </a:pPr>
            <a:r>
              <a:rPr lang="en-AU" sz="3600" dirty="0" smtClean="0"/>
              <a:t>No </a:t>
            </a:r>
            <a:r>
              <a:rPr lang="en-AU" sz="3600" dirty="0" smtClean="0"/>
              <a:t>negative operational (</a:t>
            </a:r>
            <a:r>
              <a:rPr lang="en-AU" sz="3600" dirty="0" smtClean="0"/>
              <a:t>maintenance) impacts</a:t>
            </a:r>
            <a:r>
              <a:rPr lang="en-AU" sz="3600" dirty="0" smtClean="0"/>
              <a:t>.</a:t>
            </a:r>
          </a:p>
          <a:p>
            <a:r>
              <a:rPr lang="en-AU" sz="3600" dirty="0" smtClean="0"/>
              <a:t>No maintenance obligations due to sensor failure(s)</a:t>
            </a:r>
          </a:p>
          <a:p>
            <a:r>
              <a:rPr lang="en-AU" sz="3600" dirty="0" smtClean="0"/>
              <a:t>No operational delays in repairing cables</a:t>
            </a:r>
          </a:p>
          <a:p>
            <a:r>
              <a:rPr lang="en-AU" sz="3600" dirty="0" smtClean="0"/>
              <a:t>No additional permitting for repair operations due to change in status of cable under UNCLOS.</a:t>
            </a:r>
            <a:endParaRPr lang="en-AU" sz="3600" dirty="0"/>
          </a:p>
        </p:txBody>
      </p:sp>
      <p:sp>
        <p:nvSpPr>
          <p:cNvPr id="5" name="Title 1"/>
          <p:cNvSpPr>
            <a:spLocks noGrp="1"/>
          </p:cNvSpPr>
          <p:nvPr>
            <p:ph type="title"/>
          </p:nvPr>
        </p:nvSpPr>
        <p:spPr>
          <a:xfrm>
            <a:off x="495300" y="274638"/>
            <a:ext cx="8915400" cy="1143000"/>
          </a:xfrm>
        </p:spPr>
        <p:txBody>
          <a:bodyPr>
            <a:noAutofit/>
          </a:bodyPr>
          <a:lstStyle/>
          <a:p>
            <a:r>
              <a:rPr lang="en-AU" sz="4000" dirty="0" smtClean="0"/>
              <a:t>What would secure adequate </a:t>
            </a:r>
            <a:r>
              <a:rPr lang="en-AU" sz="4000" dirty="0" smtClean="0"/>
              <a:t>funding</a:t>
            </a:r>
            <a:br>
              <a:rPr lang="en-AU" sz="4000" dirty="0" smtClean="0"/>
            </a:br>
            <a:r>
              <a:rPr lang="en-AU" sz="4000" dirty="0" smtClean="0"/>
              <a:t> </a:t>
            </a:r>
            <a:r>
              <a:rPr lang="en-AU" sz="4000" dirty="0" smtClean="0"/>
              <a:t>or in-kind support?</a:t>
            </a:r>
            <a:endParaRPr lang="en-AU"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None/>
            </a:pPr>
            <a:r>
              <a:rPr lang="en-AU" sz="3600" dirty="0" smtClean="0"/>
              <a:t>Positive financial return on facility</a:t>
            </a:r>
          </a:p>
          <a:p>
            <a:r>
              <a:rPr lang="en-AU" sz="3600" dirty="0" smtClean="0"/>
              <a:t>A net profit to the cable operator from revenues obtained from sensor users, regardless of the actual utility of the sensors.</a:t>
            </a:r>
          </a:p>
          <a:p>
            <a:pPr>
              <a:spcBef>
                <a:spcPts val="1200"/>
              </a:spcBef>
              <a:buNone/>
            </a:pPr>
            <a:r>
              <a:rPr lang="en-AU" sz="3600" dirty="0" smtClean="0"/>
              <a:t>Positive social return</a:t>
            </a:r>
          </a:p>
          <a:p>
            <a:r>
              <a:rPr lang="en-AU" sz="3600" dirty="0" smtClean="0"/>
              <a:t>Positive public relations due to presence of sensors and public reporting of results</a:t>
            </a:r>
            <a:r>
              <a:rPr lang="en-AU" sz="3600" dirty="0" smtClean="0"/>
              <a:t>.</a:t>
            </a:r>
          </a:p>
          <a:p>
            <a:r>
              <a:rPr lang="en-AU" sz="3600" dirty="0" smtClean="0"/>
              <a:t>Any Risk?</a:t>
            </a:r>
            <a:endParaRPr lang="en-AU" sz="3600" dirty="0" smtClean="0"/>
          </a:p>
        </p:txBody>
      </p:sp>
      <p:sp>
        <p:nvSpPr>
          <p:cNvPr id="4" name="Title 1"/>
          <p:cNvSpPr>
            <a:spLocks noGrp="1"/>
          </p:cNvSpPr>
          <p:nvPr>
            <p:ph type="title"/>
          </p:nvPr>
        </p:nvSpPr>
        <p:spPr>
          <a:xfrm>
            <a:off x="495300" y="274638"/>
            <a:ext cx="8915400" cy="1143000"/>
          </a:xfrm>
        </p:spPr>
        <p:txBody>
          <a:bodyPr>
            <a:noAutofit/>
          </a:bodyPr>
          <a:lstStyle/>
          <a:p>
            <a:r>
              <a:rPr lang="en-AU" sz="4000" dirty="0" smtClean="0"/>
              <a:t>What would secure adequate </a:t>
            </a:r>
            <a:r>
              <a:rPr lang="en-AU" sz="4000" dirty="0" smtClean="0"/>
              <a:t>funding</a:t>
            </a:r>
            <a:br>
              <a:rPr lang="en-AU" sz="4000" dirty="0" smtClean="0"/>
            </a:br>
            <a:r>
              <a:rPr lang="en-AU" sz="4000" dirty="0" smtClean="0"/>
              <a:t> or </a:t>
            </a:r>
            <a:r>
              <a:rPr lang="en-AU" sz="4000" dirty="0" smtClean="0"/>
              <a:t>in-kind support?</a:t>
            </a:r>
            <a:endParaRPr lang="en-AU"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95300" y="274638"/>
            <a:ext cx="8915400" cy="1143000"/>
          </a:xfrm>
        </p:spPr>
        <p:txBody>
          <a:bodyPr/>
          <a:lstStyle/>
          <a:p>
            <a:r>
              <a:rPr lang="en-US" dirty="0" smtClean="0"/>
              <a:t>Perspectives / Questions / </a:t>
            </a:r>
            <a:r>
              <a:rPr lang="en-US" dirty="0" smtClean="0"/>
              <a:t>Issues 1</a:t>
            </a:r>
            <a:endParaRPr lang="en-US" dirty="0"/>
          </a:p>
        </p:txBody>
      </p:sp>
      <p:sp>
        <p:nvSpPr>
          <p:cNvPr id="5" name="Content Placeholder 2"/>
          <p:cNvSpPr>
            <a:spLocks noGrp="1"/>
          </p:cNvSpPr>
          <p:nvPr>
            <p:ph idx="1"/>
          </p:nvPr>
        </p:nvSpPr>
        <p:spPr>
          <a:xfrm>
            <a:off x="495300" y="1600201"/>
            <a:ext cx="8981417" cy="4708230"/>
          </a:xfrm>
        </p:spPr>
        <p:txBody>
          <a:bodyPr>
            <a:normAutofit fontScale="85000" lnSpcReduction="20000"/>
          </a:bodyPr>
          <a:lstStyle/>
          <a:p>
            <a:r>
              <a:rPr lang="en-US" dirty="0" smtClean="0"/>
              <a:t>Normal technology development is for profit in deployment.  Who is funding this development? A supplier gamble?</a:t>
            </a:r>
          </a:p>
          <a:p>
            <a:pPr lvl="1"/>
            <a:r>
              <a:rPr lang="en-US" dirty="0" smtClean="0"/>
              <a:t>Internal development (IRAD) </a:t>
            </a:r>
            <a:r>
              <a:rPr lang="en-US" dirty="0" smtClean="0"/>
              <a:t>is usually </a:t>
            </a:r>
            <a:r>
              <a:rPr lang="en-US" dirty="0" smtClean="0"/>
              <a:t>invested based on an anticipated ROI  - is it the same for all system vendors?</a:t>
            </a:r>
          </a:p>
          <a:p>
            <a:pPr>
              <a:spcBef>
                <a:spcPts val="1200"/>
              </a:spcBef>
            </a:pPr>
            <a:r>
              <a:rPr lang="en-US" dirty="0" smtClean="0"/>
              <a:t>More complex systems imply more complex issues with deployment, maintenance and repair. </a:t>
            </a:r>
            <a:br>
              <a:rPr lang="en-US" dirty="0" smtClean="0"/>
            </a:br>
            <a:r>
              <a:rPr lang="en-US" dirty="0" smtClean="0"/>
              <a:t>How will this factor into the operator/vendor business models?</a:t>
            </a:r>
          </a:p>
          <a:p>
            <a:pPr>
              <a:spcBef>
                <a:spcPts val="1200"/>
              </a:spcBef>
            </a:pPr>
            <a:r>
              <a:rPr lang="en-US" dirty="0" smtClean="0"/>
              <a:t>Life cycles for cable systems are expected to exceed 20 years with upgrades for transmission performance.  </a:t>
            </a:r>
            <a:br>
              <a:rPr lang="en-US" dirty="0" smtClean="0"/>
            </a:br>
            <a:r>
              <a:rPr lang="en-US" dirty="0" smtClean="0"/>
              <a:t>Will sensors change this model?</a:t>
            </a:r>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 type=&quot;3&quot; unique_id=&quot;10118&quot;&gt;&lt;property id=&quot;20148&quot; value=&quot;5&quot;/&gt;&lt;property id=&quot;20300&quot; value=&quot;Slide 2&quot;/&gt;&lt;property id=&quot;20307&quot; value=&quot;260&quot;/&gt;&lt;/object&gt;&lt;/object&gt;&lt;/object&gt;&lt;/database&gt;"/>
  <p:tag name="SECTOMILLISECCONVERTED" val="1"/>
</p:tagLst>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41632BE4D712E40818A06446924497A" ma:contentTypeVersion="1" ma:contentTypeDescription="Create a new document." ma:contentTypeScope="" ma:versionID="859da0086fd8a54ad61127311af4c2d2">
  <xsd:schema xmlns:xsd="http://www.w3.org/2001/XMLSchema" xmlns:xs="http://www.w3.org/2001/XMLSchema" xmlns:p="http://schemas.microsoft.com/office/2006/metadata/properties" xmlns:ns1="http://schemas.microsoft.com/sharepoint/v3" targetNamespace="http://schemas.microsoft.com/office/2006/metadata/properties" ma:root="true" ma:fieldsID="471047541fc32fa03796f67633b1faa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72E4F81-09F8-427F-B5C7-0B2307CCE355}"/>
</file>

<file path=customXml/itemProps2.xml><?xml version="1.0" encoding="utf-8"?>
<ds:datastoreItem xmlns:ds="http://schemas.openxmlformats.org/officeDocument/2006/customXml" ds:itemID="{8E691FDC-EF64-414D-87EC-017C896CD227}"/>
</file>

<file path=customXml/itemProps3.xml><?xml version="1.0" encoding="utf-8"?>
<ds:datastoreItem xmlns:ds="http://schemas.openxmlformats.org/officeDocument/2006/customXml" ds:itemID="{F9B85AEF-270E-4FBF-A755-0F26E387CEBA}"/>
</file>

<file path=docProps/app.xml><?xml version="1.0" encoding="utf-8"?>
<Properties xmlns="http://schemas.openxmlformats.org/officeDocument/2006/extended-properties" xmlns:vt="http://schemas.openxmlformats.org/officeDocument/2006/docPropsVTypes">
  <TotalTime>253</TotalTime>
  <Words>632</Words>
  <Application>Microsoft Office PowerPoint</Application>
  <PresentationFormat>A4 Paper (210x297 mm)</PresentationFormat>
  <Paragraphs>65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Tema de Office</vt:lpstr>
      <vt:lpstr>Slide 1</vt:lpstr>
      <vt:lpstr>Types of Cost</vt:lpstr>
      <vt:lpstr>Typical Estimates?</vt:lpstr>
      <vt:lpstr>Business Case Factors</vt:lpstr>
      <vt:lpstr>What would secure adequate funding  or in-kind support?</vt:lpstr>
      <vt:lpstr>What would secure adequate funding  or in-kind support?</vt:lpstr>
      <vt:lpstr>What would secure adequate funding  or in-kind support?</vt:lpstr>
      <vt:lpstr>What would secure adequate funding  or in-kind support?</vt:lpstr>
      <vt:lpstr>Perspectives / Questions / Issues 1</vt:lpstr>
      <vt:lpstr>Perspectives / Questions / Issues 2</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cdelcaz</dc:creator>
  <cp:lastModifiedBy>Michael B Costin</cp:lastModifiedBy>
  <cp:revision>38</cp:revision>
  <dcterms:created xsi:type="dcterms:W3CDTF">2013-08-21T15:33:30Z</dcterms:created>
  <dcterms:modified xsi:type="dcterms:W3CDTF">2014-10-16T03:55:23Z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0x010100D41632BE4D712E40818A06446924497A</vt:lpwstr>
  </property>
</Properties>
</file>