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s/slide3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4.xml" ContentType="application/vnd.openxmlformats-officedocument.presentationml.slide+xml"/>
  <Override PartName="/ppt/slides/slide2.xml" ContentType="application/vnd.openxmlformats-officedocument.presentationml.slide+xml"/>
  <Override PartName="/ppt/slides/slide1.xml" ContentType="application/vnd.openxmlformats-officedocument.presentationml.slide+xml"/>
  <Override PartName="/ppt/slides/slide8.xml" ContentType="application/vnd.openxmlformats-officedocument.presentationml.slide+xml"/>
  <Override PartName="/ppt/slides/slide13.xml" ContentType="application/vnd.openxmlformats-officedocument.presentationml.slide+xml"/>
  <Override PartName="/ppt/slides/slide7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Slides/notesSlide12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2.xml" ContentType="application/vnd.openxmlformats-officedocument.presentationml.notesSlide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notesSlides/notesSlide6.xml" ContentType="application/vnd.openxmlformats-officedocument.presentationml.notesSlide+xml"/>
  <Override PartName="/ppt/slideLayouts/slideLayout6.xml" ContentType="application/vnd.openxmlformats-officedocument.presentationml.slideLayout+xml"/>
  <Override PartName="/ppt/notesSlides/notesSlide5.xml" ContentType="application/vnd.openxmlformats-officedocument.presentationml.notesSlide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4.xml" ContentType="application/vnd.openxmlformats-officedocument.presentationml.notesSlide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notesSlides/notesSlide3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slideMasters/slideMaster1.xml" ContentType="application/vnd.openxmlformats-officedocument.presentationml.slideMaster+xml"/>
  <Override PartName="/ppt/notesSlides/notesSlide10.xml" ContentType="application/vnd.openxmlformats-officedocument.presentationml.notesSlide+xml"/>
  <Override PartName="/ppt/notesSlides/notesSlide1.xml" ContentType="application/vnd.openxmlformats-officedocument.presentationml.notes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4.xml" ContentType="application/vnd.openxmlformats-officedocument.presentationml.slideLayout+xml"/>
  <Override PartName="/ppt/notesSlides/notesSlide9.xml" ContentType="application/vnd.openxmlformats-officedocument.presentationml.notesSlide+xml"/>
  <Override PartName="/ppt/slideLayouts/slideLayout3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heme/theme3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16"/>
  </p:notesMasterIdLst>
  <p:handoutMasterIdLst>
    <p:handoutMasterId r:id="rId17"/>
  </p:handoutMasterIdLst>
  <p:sldIdLst>
    <p:sldId id="258" r:id="rId2"/>
    <p:sldId id="259" r:id="rId3"/>
    <p:sldId id="260" r:id="rId4"/>
    <p:sldId id="261" r:id="rId5"/>
    <p:sldId id="300" r:id="rId6"/>
    <p:sldId id="266" r:id="rId7"/>
    <p:sldId id="268" r:id="rId8"/>
    <p:sldId id="307" r:id="rId9"/>
    <p:sldId id="270" r:id="rId10"/>
    <p:sldId id="283" r:id="rId11"/>
    <p:sldId id="285" r:id="rId12"/>
    <p:sldId id="287" r:id="rId13"/>
    <p:sldId id="312" r:id="rId14"/>
    <p:sldId id="308" r:id="rId15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</p:showPr>
  <p:clrMru>
    <a:srgbClr val="808080"/>
    <a:srgbClr val="B2B2B2"/>
    <a:srgbClr val="66A7DF"/>
    <a:srgbClr val="4F45C1"/>
    <a:srgbClr val="66A7FF"/>
    <a:srgbClr val="E7403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1386" y="-78"/>
      </p:cViewPr>
      <p:guideLst>
        <p:guide orient="horz" pos="2160"/>
        <p:guide orient="horz" pos="536"/>
        <p:guide pos="2880"/>
        <p:guide pos="144"/>
        <p:guide pos="5136"/>
        <p:guide pos="5592"/>
        <p:guide pos="624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90" d="100"/>
        <a:sy n="90" d="100"/>
      </p:scale>
      <p:origin x="0" y="0"/>
    </p:cViewPr>
  </p:sorterViewPr>
  <p:notesViewPr>
    <p:cSldViewPr>
      <p:cViewPr varScale="1">
        <p:scale>
          <a:sx n="88" d="100"/>
          <a:sy n="88" d="100"/>
        </p:scale>
        <p:origin x="-3822" y="-108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customXml" Target="../customXml/item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customXml" Target="../customXml/item2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customXml" Target="../customXml/item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819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819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3E476920-429C-4FE1-A241-FE193CD4A942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1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noProof="0" smtClean="0"/>
              <a:t>Cliquez pour modifier les styles du texte du masque</a:t>
            </a:r>
          </a:p>
          <a:p>
            <a:pPr lvl="1"/>
            <a:r>
              <a:rPr lang="fr-FR" noProof="0" smtClean="0"/>
              <a:t>Deuxième niveau</a:t>
            </a:r>
          </a:p>
          <a:p>
            <a:pPr lvl="2"/>
            <a:r>
              <a:rPr lang="fr-FR" noProof="0" smtClean="0"/>
              <a:t>Troisième niveau</a:t>
            </a:r>
          </a:p>
          <a:p>
            <a:pPr lvl="3"/>
            <a:r>
              <a:rPr lang="fr-FR" noProof="0" smtClean="0"/>
              <a:t>Quatrième niveau</a:t>
            </a:r>
          </a:p>
          <a:p>
            <a:pPr lvl="4"/>
            <a:r>
              <a:rPr lang="fr-FR" noProof="0" smtClean="0"/>
              <a:t>Cinquième niveau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53489879-C801-44EA-853D-9B79200C6757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b-N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3489879-C801-44EA-853D-9B79200C6757}" type="slidenum">
              <a:rPr lang="fr-FR" smtClean="0"/>
              <a:pPr>
                <a:defRPr/>
              </a:pPr>
              <a:t>1</a:t>
            </a:fld>
            <a:endParaRPr lang="fr-FR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b-N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3489879-C801-44EA-853D-9B79200C6757}" type="slidenum">
              <a:rPr lang="fr-FR" smtClean="0"/>
              <a:pPr>
                <a:defRPr/>
              </a:pPr>
              <a:t>10</a:t>
            </a:fld>
            <a:endParaRPr lang="fr-FR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b-N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3489879-C801-44EA-853D-9B79200C6757}" type="slidenum">
              <a:rPr lang="fr-FR" smtClean="0"/>
              <a:pPr>
                <a:defRPr/>
              </a:pPr>
              <a:t>11</a:t>
            </a:fld>
            <a:endParaRPr lang="fr-FR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b-N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3489879-C801-44EA-853D-9B79200C6757}" type="slidenum">
              <a:rPr lang="fr-FR" smtClean="0"/>
              <a:pPr>
                <a:defRPr/>
              </a:pPr>
              <a:t>12</a:t>
            </a:fld>
            <a:endParaRPr lang="fr-FR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b-N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3489879-C801-44EA-853D-9B79200C6757}" type="slidenum">
              <a:rPr lang="fr-FR" smtClean="0"/>
              <a:pPr>
                <a:defRPr/>
              </a:pPr>
              <a:t>14</a:t>
            </a:fld>
            <a:endParaRPr lang="fr-F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b-N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3489879-C801-44EA-853D-9B79200C6757}" type="slidenum">
              <a:rPr lang="fr-FR" smtClean="0"/>
              <a:pPr>
                <a:defRPr/>
              </a:pPr>
              <a:t>2</a:t>
            </a:fld>
            <a:endParaRPr lang="fr-FR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b-N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3489879-C801-44EA-853D-9B79200C6757}" type="slidenum">
              <a:rPr lang="fr-FR" smtClean="0"/>
              <a:pPr>
                <a:defRPr/>
              </a:pPr>
              <a:t>3</a:t>
            </a:fld>
            <a:endParaRPr lang="fr-FR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b-N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3489879-C801-44EA-853D-9B79200C6757}" type="slidenum">
              <a:rPr lang="fr-FR" smtClean="0"/>
              <a:pPr>
                <a:defRPr/>
              </a:pPr>
              <a:t>4</a:t>
            </a:fld>
            <a:endParaRPr lang="fr-FR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b-N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3489879-C801-44EA-853D-9B79200C6757}" type="slidenum">
              <a:rPr lang="fr-FR" smtClean="0"/>
              <a:pPr>
                <a:defRPr/>
              </a:pPr>
              <a:t>5</a:t>
            </a:fld>
            <a:endParaRPr lang="fr-FR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792C1F2-21F9-40E7-964E-28AF23B99BD8}" type="slidenum">
              <a:rPr lang="fr-FR" smtClean="0"/>
              <a:pPr>
                <a:defRPr/>
              </a:pPr>
              <a:t>6</a:t>
            </a:fld>
            <a:endParaRPr lang="fr-FR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A056D70-1128-4B01-9342-519B353CDC66}" type="slidenum">
              <a:rPr lang="en-US"/>
              <a:pPr/>
              <a:t>7</a:t>
            </a:fld>
            <a:endParaRPr lang="en-US" dirty="0"/>
          </a:p>
        </p:txBody>
      </p:sp>
      <p:sp>
        <p:nvSpPr>
          <p:cNvPr id="1095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95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b-N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3489879-C801-44EA-853D-9B79200C6757}" type="slidenum">
              <a:rPr lang="fr-FR" smtClean="0"/>
              <a:pPr>
                <a:defRPr/>
              </a:pPr>
              <a:t>8</a:t>
            </a:fld>
            <a:endParaRPr lang="fr-FR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b-N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3489879-C801-44EA-853D-9B79200C6757}" type="slidenum">
              <a:rPr lang="fr-FR" smtClean="0"/>
              <a:pPr>
                <a:defRPr/>
              </a:pPr>
              <a:t>9</a:t>
            </a:fld>
            <a:endParaRPr lang="fr-F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4" descr="C:\Trans PC\Margherita\logoNexans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52400" y="190500"/>
            <a:ext cx="2324100" cy="827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1028700" y="990600"/>
            <a:ext cx="8115300" cy="0"/>
          </a:xfrm>
          <a:prstGeom prst="line">
            <a:avLst/>
          </a:prstGeom>
          <a:noFill/>
          <a:ln w="38100">
            <a:solidFill>
              <a:srgbClr val="E7403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fr-FR"/>
          </a:p>
        </p:txBody>
      </p:sp>
      <p:sp>
        <p:nvSpPr>
          <p:cNvPr id="6149" name="Rectangle 5"/>
          <p:cNvSpPr>
            <a:spLocks noGrp="1" noChangeArrowheads="1"/>
          </p:cNvSpPr>
          <p:nvPr>
            <p:ph type="ctrTitle"/>
          </p:nvPr>
        </p:nvSpPr>
        <p:spPr>
          <a:xfrm>
            <a:off x="228600" y="2286000"/>
            <a:ext cx="8648700" cy="1143000"/>
          </a:xfrm>
        </p:spPr>
        <p:txBody>
          <a:bodyPr/>
          <a:lstStyle>
            <a:lvl1pPr algn="ctr">
              <a:defRPr sz="4400"/>
            </a:lvl1pPr>
          </a:lstStyle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subTitle" idx="1"/>
          </p:nvPr>
        </p:nvSpPr>
        <p:spPr>
          <a:xfrm>
            <a:off x="228600" y="3886200"/>
            <a:ext cx="86487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sz="3600"/>
            </a:lvl1pPr>
          </a:lstStyle>
          <a:p>
            <a:r>
              <a:rPr lang="en-US" smtClean="0"/>
              <a:t>Click to edit Master subtitle style</a:t>
            </a:r>
            <a:endParaRPr lang="fr-FR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715125" y="444500"/>
            <a:ext cx="2162175" cy="56515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228600" y="444500"/>
            <a:ext cx="6334125" cy="56515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</p:spTree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1"/>
          <p:cNvSpPr>
            <a:spLocks noGrp="1"/>
          </p:cNvSpPr>
          <p:nvPr>
            <p:ph type="title"/>
          </p:nvPr>
        </p:nvSpPr>
        <p:spPr>
          <a:xfrm>
            <a:off x="500064" y="9529"/>
            <a:ext cx="7929562" cy="1011239"/>
          </a:xfrm>
        </p:spPr>
        <p:txBody>
          <a:bodyPr/>
          <a:lstStyle/>
          <a:p>
            <a:r>
              <a:rPr lang="fr-FR" dirty="0" smtClean="0"/>
              <a:t>Cliquez pour modifier le style du titre</a:t>
            </a:r>
            <a:endParaRPr lang="fr-FR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228600" y="1676400"/>
            <a:ext cx="4248150" cy="4419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29150" y="1676400"/>
            <a:ext cx="4248150" cy="4419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fr-FR" noProof="0" smtClean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438400" y="444500"/>
            <a:ext cx="64389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 style du titre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1676400"/>
            <a:ext cx="8648700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</a:p>
        </p:txBody>
      </p:sp>
      <p:sp>
        <p:nvSpPr>
          <p:cNvPr id="1032" name="Line 8"/>
          <p:cNvSpPr>
            <a:spLocks noChangeShapeType="1"/>
          </p:cNvSpPr>
          <p:nvPr/>
        </p:nvSpPr>
        <p:spPr bwMode="auto">
          <a:xfrm>
            <a:off x="1028700" y="990600"/>
            <a:ext cx="8115300" cy="0"/>
          </a:xfrm>
          <a:prstGeom prst="line">
            <a:avLst/>
          </a:prstGeom>
          <a:noFill/>
          <a:ln w="38100">
            <a:solidFill>
              <a:srgbClr val="E7403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fr-FR"/>
          </a:p>
        </p:txBody>
      </p:sp>
      <p:pic>
        <p:nvPicPr>
          <p:cNvPr id="1030" name="Picture 43" descr="C:\Trans PC\Margherita\logoNexans.jpg"/>
          <p:cNvPicPr>
            <a:picLocks noChangeAspect="1" noChangeArrowheads="1"/>
          </p:cNvPicPr>
          <p:nvPr/>
        </p:nvPicPr>
        <p:blipFill>
          <a:blip r:embed="rId1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39700" y="190500"/>
            <a:ext cx="2324100" cy="827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73" r:id="rId2"/>
    <p:sldLayoutId id="2147483674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  <p:sldLayoutId id="2147483682" r:id="rId11"/>
    <p:sldLayoutId id="2147483689" r:id="rId12"/>
  </p:sldLayoutIdLst>
  <p:transition/>
  <p:txStyles>
    <p:titleStyle>
      <a:lvl1pPr algn="r" rtl="0" eaLnBrk="1" fontAlgn="base" hangingPunct="1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+mj-lt"/>
          <a:ea typeface="+mj-ea"/>
          <a:cs typeface="+mj-cs"/>
        </a:defRPr>
      </a:lvl1pPr>
      <a:lvl2pPr algn="r" rtl="0" eaLnBrk="1" fontAlgn="base" hangingPunct="1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Futura Md BT" pitchFamily="34" charset="0"/>
        </a:defRPr>
      </a:lvl2pPr>
      <a:lvl3pPr algn="r" rtl="0" eaLnBrk="1" fontAlgn="base" hangingPunct="1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Futura Md BT" pitchFamily="34" charset="0"/>
        </a:defRPr>
      </a:lvl3pPr>
      <a:lvl4pPr algn="r" rtl="0" eaLnBrk="1" fontAlgn="base" hangingPunct="1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Futura Md BT" pitchFamily="34" charset="0"/>
        </a:defRPr>
      </a:lvl4pPr>
      <a:lvl5pPr algn="r" rtl="0" eaLnBrk="1" fontAlgn="base" hangingPunct="1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Futura Md BT" pitchFamily="34" charset="0"/>
        </a:defRPr>
      </a:lvl5pPr>
      <a:lvl6pPr marL="457200" algn="r" rtl="0" eaLnBrk="1" fontAlgn="base" hangingPunct="1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Futura Md BT" pitchFamily="34" charset="0"/>
        </a:defRPr>
      </a:lvl6pPr>
      <a:lvl7pPr marL="914400" algn="r" rtl="0" eaLnBrk="1" fontAlgn="base" hangingPunct="1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Futura Md BT" pitchFamily="34" charset="0"/>
        </a:defRPr>
      </a:lvl7pPr>
      <a:lvl8pPr marL="1371600" algn="r" rtl="0" eaLnBrk="1" fontAlgn="base" hangingPunct="1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Futura Md BT" pitchFamily="34" charset="0"/>
        </a:defRPr>
      </a:lvl8pPr>
      <a:lvl9pPr marL="1828800" algn="r" rtl="0" eaLnBrk="1" fontAlgn="base" hangingPunct="1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Futura Md BT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E74030"/>
        </a:buClr>
        <a:buSzPct val="80000"/>
        <a:buFont typeface="Wingdings" pitchFamily="2" charset="2"/>
        <a:buChar char="l"/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587375" indent="-242888" algn="l" rtl="0" eaLnBrk="1" fontAlgn="base" hangingPunct="1">
        <a:lnSpc>
          <a:spcPct val="120000"/>
        </a:lnSpc>
        <a:spcBef>
          <a:spcPct val="50000"/>
        </a:spcBef>
        <a:spcAft>
          <a:spcPct val="0"/>
        </a:spcAft>
        <a:buClr>
          <a:srgbClr val="E74030"/>
        </a:buClr>
        <a:buSzPct val="80000"/>
        <a:buFont typeface="ZapfDingbats" pitchFamily="82" charset="2"/>
        <a:buChar char="w"/>
        <a:defRPr>
          <a:solidFill>
            <a:schemeClr val="tx1"/>
          </a:solidFill>
          <a:latin typeface="+mn-lt"/>
        </a:defRPr>
      </a:lvl2pPr>
      <a:lvl3pPr marL="817563" indent="-228600" algn="l" rtl="0" eaLnBrk="1" fontAlgn="base" hangingPunct="1">
        <a:lnSpc>
          <a:spcPct val="120000"/>
        </a:lnSpc>
        <a:spcBef>
          <a:spcPct val="30000"/>
        </a:spcBef>
        <a:spcAft>
          <a:spcPct val="0"/>
        </a:spcAft>
        <a:buClr>
          <a:srgbClr val="E74030"/>
        </a:buClr>
        <a:buSzPct val="80000"/>
        <a:buFont typeface="Wingdings" pitchFamily="2" charset="2"/>
        <a:buChar char="n"/>
        <a:defRPr sz="1600">
          <a:solidFill>
            <a:schemeClr val="tx1"/>
          </a:solidFill>
          <a:latin typeface="+mn-lt"/>
        </a:defRPr>
      </a:lvl3pPr>
      <a:lvl4pPr marL="1047750" indent="-228600" algn="l" rtl="0" eaLnBrk="1" fontAlgn="base" hangingPunct="1">
        <a:lnSpc>
          <a:spcPct val="120000"/>
        </a:lnSpc>
        <a:spcBef>
          <a:spcPct val="20000"/>
        </a:spcBef>
        <a:spcAft>
          <a:spcPct val="0"/>
        </a:spcAft>
        <a:buClr>
          <a:srgbClr val="E74030"/>
        </a:buClr>
        <a:buFont typeface="Wingdings" pitchFamily="2" charset="2"/>
        <a:buChar char="ü"/>
        <a:defRPr sz="1400">
          <a:solidFill>
            <a:schemeClr val="tx1"/>
          </a:solidFill>
          <a:latin typeface="+mn-lt"/>
        </a:defRPr>
      </a:lvl4pPr>
      <a:lvl5pPr marL="1277938" indent="-228600" algn="l" rtl="0" eaLnBrk="1" fontAlgn="base" hangingPunct="1">
        <a:lnSpc>
          <a:spcPct val="120000"/>
        </a:lnSpc>
        <a:spcBef>
          <a:spcPct val="20000"/>
        </a:spcBef>
        <a:spcAft>
          <a:spcPct val="0"/>
        </a:spcAft>
        <a:buClr>
          <a:srgbClr val="E74030"/>
        </a:buClr>
        <a:buFont typeface="Wingdings" pitchFamily="2" charset="2"/>
        <a:buChar char="ü"/>
        <a:defRPr sz="1400">
          <a:solidFill>
            <a:schemeClr val="tx1"/>
          </a:solidFill>
          <a:latin typeface="+mn-lt"/>
        </a:defRPr>
      </a:lvl5pPr>
      <a:lvl6pPr marL="1735138" indent="-228600" algn="l" rtl="0" eaLnBrk="1" fontAlgn="base" hangingPunct="1">
        <a:lnSpc>
          <a:spcPct val="120000"/>
        </a:lnSpc>
        <a:spcBef>
          <a:spcPct val="20000"/>
        </a:spcBef>
        <a:spcAft>
          <a:spcPct val="0"/>
        </a:spcAft>
        <a:buClr>
          <a:srgbClr val="E74030"/>
        </a:buClr>
        <a:buFont typeface="Wingdings" pitchFamily="2" charset="2"/>
        <a:buChar char="ü"/>
        <a:defRPr sz="1400">
          <a:solidFill>
            <a:schemeClr val="tx1"/>
          </a:solidFill>
          <a:latin typeface="+mn-lt"/>
        </a:defRPr>
      </a:lvl6pPr>
      <a:lvl7pPr marL="2192338" indent="-228600" algn="l" rtl="0" eaLnBrk="1" fontAlgn="base" hangingPunct="1">
        <a:lnSpc>
          <a:spcPct val="120000"/>
        </a:lnSpc>
        <a:spcBef>
          <a:spcPct val="20000"/>
        </a:spcBef>
        <a:spcAft>
          <a:spcPct val="0"/>
        </a:spcAft>
        <a:buClr>
          <a:srgbClr val="E74030"/>
        </a:buClr>
        <a:buFont typeface="Wingdings" pitchFamily="2" charset="2"/>
        <a:buChar char="ü"/>
        <a:defRPr sz="1400">
          <a:solidFill>
            <a:schemeClr val="tx1"/>
          </a:solidFill>
          <a:latin typeface="+mn-lt"/>
        </a:defRPr>
      </a:lvl7pPr>
      <a:lvl8pPr marL="2649538" indent="-228600" algn="l" rtl="0" eaLnBrk="1" fontAlgn="base" hangingPunct="1">
        <a:lnSpc>
          <a:spcPct val="120000"/>
        </a:lnSpc>
        <a:spcBef>
          <a:spcPct val="20000"/>
        </a:spcBef>
        <a:spcAft>
          <a:spcPct val="0"/>
        </a:spcAft>
        <a:buClr>
          <a:srgbClr val="E74030"/>
        </a:buClr>
        <a:buFont typeface="Wingdings" pitchFamily="2" charset="2"/>
        <a:buChar char="ü"/>
        <a:defRPr sz="1400">
          <a:solidFill>
            <a:schemeClr val="tx1"/>
          </a:solidFill>
          <a:latin typeface="+mn-lt"/>
        </a:defRPr>
      </a:lvl8pPr>
      <a:lvl9pPr marL="3106738" indent="-228600" algn="l" rtl="0" eaLnBrk="1" fontAlgn="base" hangingPunct="1">
        <a:lnSpc>
          <a:spcPct val="120000"/>
        </a:lnSpc>
        <a:spcBef>
          <a:spcPct val="20000"/>
        </a:spcBef>
        <a:spcAft>
          <a:spcPct val="0"/>
        </a:spcAft>
        <a:buClr>
          <a:srgbClr val="E74030"/>
        </a:buClr>
        <a:buFont typeface="Wingdings" pitchFamily="2" charset="2"/>
        <a:buChar char="ü"/>
        <a:defRPr sz="1400">
          <a:solidFill>
            <a:schemeClr val="tx1"/>
          </a:solidFill>
          <a:latin typeface="+mn-lt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love.statoil.com/RealTime?locationId=HOVDEN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Nexans </a:t>
            </a:r>
            <a:br>
              <a:rPr lang="en-US" dirty="0" smtClean="0"/>
            </a:br>
            <a:r>
              <a:rPr lang="en-US" sz="3600" dirty="0" smtClean="0"/>
              <a:t>experience in deployment of sensors in subsea cable systems</a:t>
            </a:r>
            <a:endParaRPr lang="en-US" dirty="0" smtClean="0"/>
          </a:p>
        </p:txBody>
      </p:sp>
      <p:sp>
        <p:nvSpPr>
          <p:cNvPr id="4" name="Rectangle 5"/>
          <p:cNvSpPr txBox="1">
            <a:spLocks noChangeArrowheads="1"/>
          </p:cNvSpPr>
          <p:nvPr/>
        </p:nvSpPr>
        <p:spPr bwMode="auto">
          <a:xfrm>
            <a:off x="1839570" y="5026286"/>
            <a:ext cx="5252710" cy="16430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E74030"/>
              </a:buClr>
              <a:buSzPct val="80000"/>
              <a:buFont typeface="Wingdings" pitchFamily="2" charset="2"/>
              <a:buNone/>
              <a:tabLst/>
              <a:defRPr/>
            </a:pPr>
            <a:r>
              <a:rPr kumimoji="0" lang="en-GB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Merete Caubet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E74030"/>
              </a:buClr>
              <a:buSzPct val="80000"/>
              <a:buFont typeface="Wingdings" pitchFamily="2" charset="2"/>
              <a:buNone/>
              <a:tabLst/>
              <a:defRPr/>
            </a:pPr>
            <a:r>
              <a:rPr kumimoji="0" lang="en-GB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Sales Manager, Submarine Fibre Solutions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E74030"/>
              </a:buClr>
              <a:buSzPct val="80000"/>
              <a:buFont typeface="Wingdings" pitchFamily="2" charset="2"/>
              <a:buNone/>
              <a:tabLst/>
              <a:defRPr/>
            </a:pPr>
            <a:r>
              <a:rPr kumimoji="0" lang="en-GB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Hybrid Underwater Cables Division</a:t>
            </a:r>
            <a:endParaRPr kumimoji="0" lang="en-GB" sz="18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Performance for typical DTS-system</a:t>
            </a:r>
            <a:endParaRPr lang="en-GB" dirty="0"/>
          </a:p>
        </p:txBody>
      </p:sp>
      <p:sp>
        <p:nvSpPr>
          <p:cNvPr id="142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9552" y="3432641"/>
            <a:ext cx="8280920" cy="644431"/>
          </a:xfrm>
        </p:spPr>
        <p:txBody>
          <a:bodyPr/>
          <a:lstStyle/>
          <a:p>
            <a:pPr>
              <a:buNone/>
            </a:pPr>
            <a:r>
              <a:rPr lang="en-GB" sz="1600" b="1" dirty="0" smtClean="0"/>
              <a:t>Temperature is presented graphically as temperature </a:t>
            </a:r>
            <a:r>
              <a:rPr lang="en-GB" sz="1600" b="1" dirty="0" smtClean="0"/>
              <a:t>vs. Distance - </a:t>
            </a:r>
            <a:r>
              <a:rPr lang="en-GB" sz="1600" b="1" dirty="0" smtClean="0"/>
              <a:t>Two examples:</a:t>
            </a:r>
            <a:endParaRPr lang="en-GB" sz="1600" b="1" dirty="0" smtClean="0"/>
          </a:p>
        </p:txBody>
      </p:sp>
      <p:grpSp>
        <p:nvGrpSpPr>
          <p:cNvPr id="2" name="Group 16"/>
          <p:cNvGrpSpPr>
            <a:grpSpLocks/>
          </p:cNvGrpSpPr>
          <p:nvPr/>
        </p:nvGrpSpPr>
        <p:grpSpPr bwMode="auto">
          <a:xfrm>
            <a:off x="742097" y="3883795"/>
            <a:ext cx="3580854" cy="2167380"/>
            <a:chOff x="262" y="1842"/>
            <a:chExt cx="2942" cy="1906"/>
          </a:xfrm>
        </p:grpSpPr>
        <p:pic>
          <p:nvPicPr>
            <p:cNvPr id="142340" name="Picture 4"/>
            <p:cNvPicPr>
              <a:picLocks noChangeAspect="1" noChangeArrowheads="1"/>
            </p:cNvPicPr>
            <p:nvPr/>
          </p:nvPicPr>
          <p:blipFill>
            <a:blip r:embed="rId3" cstate="print"/>
            <a:srcRect t="47595"/>
            <a:stretch>
              <a:fillRect/>
            </a:stretch>
          </p:blipFill>
          <p:spPr bwMode="auto">
            <a:xfrm>
              <a:off x="262" y="1888"/>
              <a:ext cx="2942" cy="1591"/>
            </a:xfrm>
            <a:prstGeom prst="rect">
              <a:avLst/>
            </a:prstGeom>
            <a:solidFill>
              <a:srgbClr val="FFFFCC">
                <a:alpha val="50000"/>
              </a:srgbClr>
            </a:solidFill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142342" name="Oval 6"/>
            <p:cNvSpPr>
              <a:spLocks noChangeArrowheads="1"/>
            </p:cNvSpPr>
            <p:nvPr/>
          </p:nvSpPr>
          <p:spPr bwMode="auto">
            <a:xfrm>
              <a:off x="2122" y="2205"/>
              <a:ext cx="635" cy="409"/>
            </a:xfrm>
            <a:prstGeom prst="ellipse">
              <a:avLst/>
            </a:prstGeom>
            <a:solidFill>
              <a:srgbClr val="FFFFCC">
                <a:alpha val="50000"/>
              </a:srgbClr>
            </a:solidFill>
            <a:ln w="9525" algn="ctr">
              <a:solidFill>
                <a:schemeClr val="hlink"/>
              </a:solidFill>
              <a:round/>
              <a:headEnd/>
              <a:tailEnd/>
            </a:ln>
            <a:effectLst/>
          </p:spPr>
          <p:txBody>
            <a:bodyPr wrap="none" lIns="92075" tIns="46038" rIns="92075" bIns="46038" anchor="ctr"/>
            <a:lstStyle/>
            <a:p>
              <a:endParaRPr lang="en-GB" dirty="0"/>
            </a:p>
          </p:txBody>
        </p:sp>
        <p:sp>
          <p:nvSpPr>
            <p:cNvPr id="142343" name="Oval 7"/>
            <p:cNvSpPr>
              <a:spLocks noChangeArrowheads="1"/>
            </p:cNvSpPr>
            <p:nvPr/>
          </p:nvSpPr>
          <p:spPr bwMode="auto">
            <a:xfrm>
              <a:off x="1941" y="2750"/>
              <a:ext cx="363" cy="318"/>
            </a:xfrm>
            <a:prstGeom prst="ellipse">
              <a:avLst/>
            </a:prstGeom>
            <a:solidFill>
              <a:srgbClr val="FFFFCC">
                <a:alpha val="50000"/>
              </a:srgbClr>
            </a:solidFill>
            <a:ln w="9525" algn="ctr">
              <a:solidFill>
                <a:schemeClr val="hlink"/>
              </a:solidFill>
              <a:round/>
              <a:headEnd/>
              <a:tailEnd/>
            </a:ln>
            <a:effectLst/>
          </p:spPr>
          <p:txBody>
            <a:bodyPr wrap="none" lIns="92075" tIns="46038" rIns="92075" bIns="46038" anchor="ctr"/>
            <a:lstStyle/>
            <a:p>
              <a:endParaRPr lang="en-GB" dirty="0"/>
            </a:p>
          </p:txBody>
        </p:sp>
        <p:sp>
          <p:nvSpPr>
            <p:cNvPr id="142344" name="Text Box 8"/>
            <p:cNvSpPr txBox="1">
              <a:spLocks noChangeArrowheads="1"/>
            </p:cNvSpPr>
            <p:nvPr/>
          </p:nvSpPr>
          <p:spPr bwMode="auto">
            <a:xfrm>
              <a:off x="580" y="3521"/>
              <a:ext cx="819" cy="217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spAutoFit/>
            </a:bodyPr>
            <a:lstStyle/>
            <a:p>
              <a:pPr marL="268288" indent="-268288">
                <a:buFontTx/>
                <a:buNone/>
              </a:pPr>
              <a:r>
                <a:rPr lang="en-GB" sz="1000" dirty="0" smtClean="0">
                  <a:latin typeface="+mn-lt"/>
                </a:rPr>
                <a:t>River crossing</a:t>
              </a:r>
              <a:endParaRPr lang="en-GB" sz="1000" dirty="0">
                <a:latin typeface="+mn-lt"/>
              </a:endParaRPr>
            </a:p>
          </p:txBody>
        </p:sp>
        <p:sp>
          <p:nvSpPr>
            <p:cNvPr id="142345" name="Text Box 9"/>
            <p:cNvSpPr txBox="1">
              <a:spLocks noChangeArrowheads="1"/>
            </p:cNvSpPr>
            <p:nvPr/>
          </p:nvSpPr>
          <p:spPr bwMode="auto">
            <a:xfrm>
              <a:off x="2167" y="3521"/>
              <a:ext cx="823" cy="217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spAutoFit/>
            </a:bodyPr>
            <a:lstStyle/>
            <a:p>
              <a:pPr marL="268288" indent="-268288"/>
              <a:r>
                <a:rPr lang="en-GB" sz="1000" dirty="0" smtClean="0">
                  <a:latin typeface="+mn-lt"/>
                </a:rPr>
                <a:t>Road crossing</a:t>
              </a:r>
              <a:endParaRPr lang="en-GB" sz="1000" dirty="0">
                <a:latin typeface="+mn-lt"/>
              </a:endParaRPr>
            </a:p>
          </p:txBody>
        </p:sp>
        <p:sp>
          <p:nvSpPr>
            <p:cNvPr id="142346" name="Freeform 10"/>
            <p:cNvSpPr>
              <a:spLocks/>
            </p:cNvSpPr>
            <p:nvPr/>
          </p:nvSpPr>
          <p:spPr bwMode="auto">
            <a:xfrm>
              <a:off x="1306" y="3067"/>
              <a:ext cx="771" cy="545"/>
            </a:xfrm>
            <a:custGeom>
              <a:avLst/>
              <a:gdLst/>
              <a:ahLst/>
              <a:cxnLst>
                <a:cxn ang="0">
                  <a:pos x="0" y="545"/>
                </a:cxn>
                <a:cxn ang="0">
                  <a:pos x="589" y="408"/>
                </a:cxn>
                <a:cxn ang="0">
                  <a:pos x="771" y="0"/>
                </a:cxn>
              </a:cxnLst>
              <a:rect l="0" t="0" r="r" b="b"/>
              <a:pathLst>
                <a:path w="771" h="545">
                  <a:moveTo>
                    <a:pt x="0" y="545"/>
                  </a:moveTo>
                  <a:cubicBezTo>
                    <a:pt x="230" y="522"/>
                    <a:pt x="460" y="499"/>
                    <a:pt x="589" y="408"/>
                  </a:cubicBezTo>
                  <a:cubicBezTo>
                    <a:pt x="718" y="317"/>
                    <a:pt x="741" y="68"/>
                    <a:pt x="771" y="0"/>
                  </a:cubicBezTo>
                </a:path>
              </a:pathLst>
            </a:custGeom>
            <a:noFill/>
            <a:ln w="9525" cap="flat" cmpd="sng">
              <a:solidFill>
                <a:schemeClr val="hlink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lIns="92075" tIns="46038" rIns="92075" bIns="46038"/>
            <a:lstStyle/>
            <a:p>
              <a:endParaRPr lang="en-GB" dirty="0"/>
            </a:p>
          </p:txBody>
        </p:sp>
        <p:sp>
          <p:nvSpPr>
            <p:cNvPr id="142348" name="Freeform 12"/>
            <p:cNvSpPr>
              <a:spLocks/>
            </p:cNvSpPr>
            <p:nvPr/>
          </p:nvSpPr>
          <p:spPr bwMode="auto">
            <a:xfrm>
              <a:off x="2584" y="2590"/>
              <a:ext cx="536" cy="102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635" y="862"/>
                </a:cxn>
                <a:cxn ang="0">
                  <a:pos x="409" y="1044"/>
                </a:cxn>
              </a:cxnLst>
              <a:rect l="0" t="0" r="r" b="b"/>
              <a:pathLst>
                <a:path w="703" h="1044">
                  <a:moveTo>
                    <a:pt x="0" y="0"/>
                  </a:moveTo>
                  <a:cubicBezTo>
                    <a:pt x="283" y="344"/>
                    <a:pt x="567" y="688"/>
                    <a:pt x="635" y="862"/>
                  </a:cubicBezTo>
                  <a:cubicBezTo>
                    <a:pt x="703" y="1036"/>
                    <a:pt x="556" y="1040"/>
                    <a:pt x="409" y="1044"/>
                  </a:cubicBezTo>
                </a:path>
              </a:pathLst>
            </a:custGeom>
            <a:noFill/>
            <a:ln w="9525" cap="flat" cmpd="sng">
              <a:solidFill>
                <a:schemeClr val="hlink"/>
              </a:solidFill>
              <a:prstDash val="solid"/>
              <a:round/>
              <a:headEnd type="triangle" w="med" len="med"/>
              <a:tailEnd type="none" w="med" len="med"/>
            </a:ln>
            <a:effectLst/>
          </p:spPr>
          <p:txBody>
            <a:bodyPr lIns="92075" tIns="46038" rIns="92075" bIns="46038"/>
            <a:lstStyle/>
            <a:p>
              <a:endParaRPr lang="en-GB" dirty="0"/>
            </a:p>
          </p:txBody>
        </p:sp>
        <p:sp>
          <p:nvSpPr>
            <p:cNvPr id="142350" name="Rectangle 14"/>
            <p:cNvSpPr>
              <a:spLocks noChangeArrowheads="1"/>
            </p:cNvSpPr>
            <p:nvPr/>
          </p:nvSpPr>
          <p:spPr bwMode="auto">
            <a:xfrm>
              <a:off x="262" y="1842"/>
              <a:ext cx="2858" cy="1906"/>
            </a:xfrm>
            <a:prstGeom prst="rect">
              <a:avLst/>
            </a:prstGeom>
            <a:noFill/>
            <a:ln w="19050" algn="ctr">
              <a:solidFill>
                <a:srgbClr val="EE0000"/>
              </a:solidFill>
              <a:miter lim="800000"/>
              <a:headEnd/>
              <a:tailEnd/>
            </a:ln>
            <a:effectLst/>
          </p:spPr>
          <p:txBody>
            <a:bodyPr wrap="none" lIns="92075" tIns="46038" rIns="92075" bIns="46038" anchor="ctr"/>
            <a:lstStyle/>
            <a:p>
              <a:endParaRPr lang="en-GB" dirty="0"/>
            </a:p>
          </p:txBody>
        </p:sp>
      </p:grpSp>
      <p:grpSp>
        <p:nvGrpSpPr>
          <p:cNvPr id="3" name="Group 17"/>
          <p:cNvGrpSpPr>
            <a:grpSpLocks/>
          </p:cNvGrpSpPr>
          <p:nvPr/>
        </p:nvGrpSpPr>
        <p:grpSpPr bwMode="auto">
          <a:xfrm>
            <a:off x="4987316" y="3883795"/>
            <a:ext cx="3257092" cy="2167379"/>
            <a:chOff x="3256" y="1842"/>
            <a:chExt cx="2676" cy="1906"/>
          </a:xfrm>
        </p:grpSpPr>
        <p:pic>
          <p:nvPicPr>
            <p:cNvPr id="142341" name="Picture 5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256" y="1888"/>
              <a:ext cx="2637" cy="150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142349" name="Text Box 13"/>
            <p:cNvSpPr txBox="1">
              <a:spLocks noChangeArrowheads="1"/>
            </p:cNvSpPr>
            <p:nvPr/>
          </p:nvSpPr>
          <p:spPr bwMode="auto">
            <a:xfrm>
              <a:off x="3388" y="3385"/>
              <a:ext cx="2544" cy="35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square" lIns="92075" tIns="46038" rIns="92075" bIns="46038">
              <a:spAutoFit/>
            </a:bodyPr>
            <a:lstStyle/>
            <a:p>
              <a:pPr algn="ctr">
                <a:buFontTx/>
                <a:buNone/>
              </a:pPr>
              <a:r>
                <a:rPr lang="en-GB" sz="1000" dirty="0" smtClean="0">
                  <a:latin typeface="+mn-lt"/>
                </a:rPr>
                <a:t>Temperature at one point with fluctuating load  over time, of an HV cable</a:t>
              </a:r>
            </a:p>
          </p:txBody>
        </p:sp>
        <p:sp>
          <p:nvSpPr>
            <p:cNvPr id="142351" name="Rectangle 15"/>
            <p:cNvSpPr>
              <a:spLocks noChangeArrowheads="1"/>
            </p:cNvSpPr>
            <p:nvPr/>
          </p:nvSpPr>
          <p:spPr bwMode="auto">
            <a:xfrm>
              <a:off x="3256" y="1842"/>
              <a:ext cx="2676" cy="1906"/>
            </a:xfrm>
            <a:prstGeom prst="rect">
              <a:avLst/>
            </a:prstGeom>
            <a:noFill/>
            <a:ln w="19050" algn="ctr">
              <a:solidFill>
                <a:srgbClr val="EE0000"/>
              </a:solidFill>
              <a:miter lim="800000"/>
              <a:headEnd/>
              <a:tailEnd/>
            </a:ln>
            <a:effectLst/>
          </p:spPr>
          <p:txBody>
            <a:bodyPr wrap="none" lIns="92075" tIns="46038" rIns="92075" bIns="46038" anchor="ctr"/>
            <a:lstStyle/>
            <a:p>
              <a:endParaRPr lang="en-GB" dirty="0"/>
            </a:p>
          </p:txBody>
        </p:sp>
      </p:grpSp>
      <p:sp>
        <p:nvSpPr>
          <p:cNvPr id="20" name="TextBox 19"/>
          <p:cNvSpPr txBox="1"/>
          <p:nvPr/>
        </p:nvSpPr>
        <p:spPr>
          <a:xfrm>
            <a:off x="683567" y="6208837"/>
            <a:ext cx="272757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en-GB" sz="1400" dirty="0" smtClean="0">
                <a:latin typeface="+mn-lt"/>
              </a:rPr>
              <a:t>Real-time over total length</a:t>
            </a:r>
            <a:endParaRPr lang="en-GB" sz="1400" dirty="0">
              <a:latin typeface="+mn-lt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076055" y="6217567"/>
            <a:ext cx="257413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dirty="0" smtClean="0">
                <a:latin typeface="+mn-lt"/>
              </a:rPr>
              <a:t>One point over time</a:t>
            </a:r>
            <a:endParaRPr lang="en-GB" sz="1400" dirty="0">
              <a:latin typeface="+mn-lt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4355975" y="6217567"/>
            <a:ext cx="60249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en-GB" sz="1400" dirty="0" smtClean="0">
                <a:latin typeface="+mn-lt"/>
              </a:rPr>
              <a:t>or</a:t>
            </a:r>
            <a:endParaRPr lang="en-GB" sz="1400" dirty="0">
              <a:latin typeface="+mn-lt"/>
            </a:endParaRPr>
          </a:p>
        </p:txBody>
      </p:sp>
      <p:sp>
        <p:nvSpPr>
          <p:cNvPr id="23" name="Rectangle 127"/>
          <p:cNvSpPr txBox="1">
            <a:spLocks noChangeArrowheads="1"/>
          </p:cNvSpPr>
          <p:nvPr/>
        </p:nvSpPr>
        <p:spPr bwMode="auto">
          <a:xfrm>
            <a:off x="611560" y="1196752"/>
            <a:ext cx="6696744" cy="2808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70000"/>
              </a:lnSpc>
              <a:spcBef>
                <a:spcPct val="20000"/>
              </a:spcBef>
              <a:spcAft>
                <a:spcPct val="0"/>
              </a:spcAft>
              <a:buClr>
                <a:srgbClr val="E74030"/>
              </a:buClr>
              <a:buSzPct val="80000"/>
              <a:buFont typeface="Wingdings" pitchFamily="2" charset="2"/>
              <a:buChar char="l"/>
              <a:tabLst/>
              <a:defRPr/>
            </a:pPr>
            <a:r>
              <a:rPr kumimoji="0" lang="en-GB" sz="16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Range:</a:t>
            </a:r>
          </a:p>
          <a:p>
            <a:pPr marL="587375" marR="0" lvl="1" indent="-242888" algn="l" defTabSz="914400" rtl="0" eaLnBrk="1" fontAlgn="base" latinLnBrk="0" hangingPunct="1">
              <a:lnSpc>
                <a:spcPct val="70000"/>
              </a:lnSpc>
              <a:spcBef>
                <a:spcPct val="50000"/>
              </a:spcBef>
              <a:spcAft>
                <a:spcPct val="0"/>
              </a:spcAft>
              <a:buClr>
                <a:srgbClr val="E74030"/>
              </a:buClr>
              <a:buSzPct val="80000"/>
              <a:buFont typeface="ZapfDingbats" pitchFamily="82" charset="2"/>
              <a:buChar char="w"/>
              <a:tabLst/>
              <a:defRPr/>
            </a:pPr>
            <a:r>
              <a:rPr kumimoji="0" lang="en-GB" sz="1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up to 75 km </a:t>
            </a:r>
            <a:endParaRPr kumimoji="0" lang="en-GB" sz="1200" b="0" i="0" u="none" strike="noStrike" kern="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70000"/>
              </a:lnSpc>
              <a:spcBef>
                <a:spcPct val="20000"/>
              </a:spcBef>
              <a:spcAft>
                <a:spcPct val="0"/>
              </a:spcAft>
              <a:buClr>
                <a:srgbClr val="E74030"/>
              </a:buClr>
              <a:buSzPct val="80000"/>
              <a:buFont typeface="Wingdings" pitchFamily="2" charset="2"/>
              <a:buChar char="l"/>
              <a:tabLst/>
              <a:defRPr/>
            </a:pPr>
            <a:r>
              <a:rPr kumimoji="0" lang="en-GB" sz="16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Temperature resolution:</a:t>
            </a:r>
          </a:p>
          <a:p>
            <a:pPr marL="587375" marR="0" lvl="1" indent="-242888" algn="l" defTabSz="914400" rtl="0" eaLnBrk="1" fontAlgn="base" latinLnBrk="0" hangingPunct="1">
              <a:lnSpc>
                <a:spcPct val="70000"/>
              </a:lnSpc>
              <a:spcBef>
                <a:spcPct val="50000"/>
              </a:spcBef>
              <a:spcAft>
                <a:spcPct val="0"/>
              </a:spcAft>
              <a:buClr>
                <a:srgbClr val="E74030"/>
              </a:buClr>
              <a:buSzPct val="80000"/>
              <a:buFont typeface="ZapfDingbats" pitchFamily="82" charset="2"/>
              <a:buChar char="w"/>
              <a:tabLst/>
              <a:defRPr/>
            </a:pPr>
            <a:r>
              <a:rPr kumimoji="0" lang="en-GB" sz="1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down to 1 – 2 K</a:t>
            </a:r>
            <a:endParaRPr kumimoji="0" lang="en-GB" sz="1200" b="0" i="0" u="none" strike="noStrike" kern="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70000"/>
              </a:lnSpc>
              <a:spcBef>
                <a:spcPct val="20000"/>
              </a:spcBef>
              <a:spcAft>
                <a:spcPct val="0"/>
              </a:spcAft>
              <a:buClr>
                <a:srgbClr val="E74030"/>
              </a:buClr>
              <a:buSzPct val="80000"/>
              <a:buFont typeface="Wingdings" pitchFamily="2" charset="2"/>
              <a:buChar char="l"/>
              <a:tabLst/>
              <a:defRPr/>
            </a:pPr>
            <a:r>
              <a:rPr kumimoji="0" lang="en-GB" sz="16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Spatial resolution:</a:t>
            </a:r>
          </a:p>
          <a:p>
            <a:pPr marL="587375" marR="0" lvl="1" indent="-242888" algn="l" defTabSz="914400" rtl="0" eaLnBrk="1" fontAlgn="base" latinLnBrk="0" hangingPunct="1">
              <a:lnSpc>
                <a:spcPct val="70000"/>
              </a:lnSpc>
              <a:spcBef>
                <a:spcPct val="50000"/>
              </a:spcBef>
              <a:spcAft>
                <a:spcPct val="0"/>
              </a:spcAft>
              <a:buClr>
                <a:srgbClr val="E74030"/>
              </a:buClr>
              <a:buSzPct val="80000"/>
              <a:buFont typeface="ZapfDingbats" pitchFamily="82" charset="2"/>
              <a:buChar char="w"/>
              <a:tabLst/>
              <a:defRPr/>
            </a:pPr>
            <a:r>
              <a:rPr kumimoji="0" lang="en-GB" sz="1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typically 1 – 3 m</a:t>
            </a:r>
            <a:endParaRPr kumimoji="0" lang="en-GB" sz="1200" b="0" i="0" u="none" strike="noStrike" kern="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70000"/>
              </a:lnSpc>
              <a:spcBef>
                <a:spcPct val="20000"/>
              </a:spcBef>
              <a:spcAft>
                <a:spcPct val="0"/>
              </a:spcAft>
              <a:buClr>
                <a:srgbClr val="E74030"/>
              </a:buClr>
              <a:buSzPct val="80000"/>
              <a:buFont typeface="Wingdings" pitchFamily="2" charset="2"/>
              <a:buChar char="l"/>
              <a:tabLst/>
              <a:defRPr/>
            </a:pPr>
            <a:r>
              <a:rPr kumimoji="0" lang="en-GB" sz="16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Measuring time:</a:t>
            </a:r>
          </a:p>
          <a:p>
            <a:pPr marL="587375" marR="0" lvl="1" indent="-242888" algn="l" defTabSz="914400" rtl="0" eaLnBrk="1" fontAlgn="base" latinLnBrk="0" hangingPunct="1">
              <a:lnSpc>
                <a:spcPct val="70000"/>
              </a:lnSpc>
              <a:spcBef>
                <a:spcPct val="50000"/>
              </a:spcBef>
              <a:spcAft>
                <a:spcPct val="0"/>
              </a:spcAft>
              <a:buClr>
                <a:srgbClr val="E74030"/>
              </a:buClr>
              <a:buSzPct val="80000"/>
              <a:buFont typeface="ZapfDingbats" pitchFamily="82" charset="2"/>
              <a:buChar char="w"/>
              <a:tabLst/>
              <a:defRPr/>
            </a:pPr>
            <a:r>
              <a:rPr kumimoji="0" lang="en-GB" sz="1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15 s – 40 min (depending on </a:t>
            </a:r>
            <a:r>
              <a:rPr kumimoji="0" lang="en-GB" sz="1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fibre </a:t>
            </a:r>
            <a:r>
              <a:rPr kumimoji="0" lang="en-GB" sz="1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length and</a:t>
            </a:r>
            <a:r>
              <a:rPr kumimoji="0" lang="en-GB" sz="1200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 spatial resolution)</a:t>
            </a:r>
            <a:endParaRPr kumimoji="0" lang="en-GB" sz="12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</a:endParaRPr>
          </a:p>
          <a:p>
            <a:pPr marL="587375" marR="0" lvl="1" indent="-242888" algn="l" defTabSz="914400" rtl="0" eaLnBrk="1" fontAlgn="base" latinLnBrk="0" hangingPunct="1">
              <a:lnSpc>
                <a:spcPct val="70000"/>
              </a:lnSpc>
              <a:spcBef>
                <a:spcPct val="50000"/>
              </a:spcBef>
              <a:spcAft>
                <a:spcPct val="0"/>
              </a:spcAft>
              <a:buClr>
                <a:srgbClr val="E74030"/>
              </a:buClr>
              <a:buSzPct val="80000"/>
              <a:buFont typeface="ZapfDingbats" pitchFamily="82" charset="2"/>
              <a:buChar char="w"/>
              <a:tabLst/>
              <a:defRPr/>
            </a:pPr>
            <a:r>
              <a:rPr kumimoji="0" lang="en-GB" sz="1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typically 10 – 15 min</a:t>
            </a:r>
            <a:endParaRPr kumimoji="0" lang="en-GB" sz="1200" b="0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12" name="Rectangle 4"/>
          <p:cNvSpPr>
            <a:spLocks noChangeArrowheads="1"/>
          </p:cNvSpPr>
          <p:nvPr/>
        </p:nvSpPr>
        <p:spPr bwMode="auto">
          <a:xfrm>
            <a:off x="2977984" y="274638"/>
            <a:ext cx="5842488" cy="850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r" eaLnBrk="1" hangingPunct="1">
              <a:buClrTx/>
              <a:buSzTx/>
              <a:buFontTx/>
              <a:buNone/>
            </a:pPr>
            <a:r>
              <a:rPr lang="en-GB" sz="2000" dirty="0" smtClean="0">
                <a:latin typeface="+mj-lt"/>
                <a:ea typeface="+mj-ea"/>
                <a:cs typeface="+mj-cs"/>
              </a:rPr>
              <a:t>DRS - Dynamic Rating System</a:t>
            </a:r>
            <a:endParaRPr lang="en-GB" sz="2000" dirty="0">
              <a:latin typeface="+mj-lt"/>
              <a:ea typeface="+mj-ea"/>
              <a:cs typeface="+mj-cs"/>
            </a:endParaRPr>
          </a:p>
        </p:txBody>
      </p:sp>
      <p:sp>
        <p:nvSpPr>
          <p:cNvPr id="145413" name="Rectangle 5"/>
          <p:cNvSpPr>
            <a:spLocks noChangeArrowheads="1"/>
          </p:cNvSpPr>
          <p:nvPr/>
        </p:nvSpPr>
        <p:spPr bwMode="auto">
          <a:xfrm>
            <a:off x="539552" y="1484784"/>
            <a:ext cx="7948246" cy="47894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lIns="92075" tIns="46038" rIns="92075" bIns="46038"/>
          <a:lstStyle/>
          <a:p>
            <a:pPr marL="342900" lvl="1" indent="-342900" eaLnBrk="1" hangingPunct="1">
              <a:spcBef>
                <a:spcPct val="20000"/>
              </a:spcBef>
              <a:buClr>
                <a:srgbClr val="E74030"/>
              </a:buClr>
              <a:buSzPct val="80000"/>
              <a:buFont typeface="Wingdings" pitchFamily="2" charset="2"/>
              <a:buChar char="l"/>
            </a:pPr>
            <a:r>
              <a:rPr lang="en-GB" sz="1800" dirty="0" smtClean="0">
                <a:latin typeface="+mn-lt"/>
              </a:rPr>
              <a:t>System used for calculation of “real” temperature in the metallic core of a power cable – what the user really wants to know</a:t>
            </a:r>
          </a:p>
          <a:p>
            <a:pPr marL="342900" lvl="1" indent="-342900" eaLnBrk="1" hangingPunct="1">
              <a:spcBef>
                <a:spcPct val="20000"/>
              </a:spcBef>
              <a:buClr>
                <a:srgbClr val="E74030"/>
              </a:buClr>
              <a:buSzPct val="80000"/>
              <a:buFont typeface="Wingdings" pitchFamily="2" charset="2"/>
              <a:buChar char="l"/>
            </a:pPr>
            <a:r>
              <a:rPr lang="en-GB" sz="1800" dirty="0" smtClean="0">
                <a:latin typeface="+mn-lt"/>
              </a:rPr>
              <a:t>Input-data;</a:t>
            </a:r>
          </a:p>
          <a:p>
            <a:pPr marL="800100" lvl="3" indent="-342900" eaLnBrk="1" hangingPunct="1">
              <a:spcBef>
                <a:spcPct val="20000"/>
              </a:spcBef>
              <a:buClr>
                <a:srgbClr val="E74030"/>
              </a:buClr>
              <a:buSzPct val="80000"/>
              <a:buFont typeface="Wingdings" pitchFamily="2" charset="2"/>
              <a:buChar char="l"/>
            </a:pPr>
            <a:r>
              <a:rPr lang="en-GB" sz="1800" dirty="0" smtClean="0">
                <a:latin typeface="+mn-lt"/>
              </a:rPr>
              <a:t>temperature profiles from a DTS system, </a:t>
            </a:r>
          </a:p>
          <a:p>
            <a:pPr marL="800100" lvl="3" indent="-342900" eaLnBrk="1" hangingPunct="1">
              <a:spcBef>
                <a:spcPct val="20000"/>
              </a:spcBef>
              <a:buClr>
                <a:srgbClr val="E74030"/>
              </a:buClr>
              <a:buSzPct val="80000"/>
              <a:buFont typeface="Wingdings" pitchFamily="2" charset="2"/>
              <a:buChar char="l"/>
            </a:pPr>
            <a:r>
              <a:rPr lang="en-GB" sz="1800" dirty="0" smtClean="0">
                <a:latin typeface="+mn-lt"/>
              </a:rPr>
              <a:t>mathematical model of “thermal transfer function” – must be elaborated for each specific cable design and application,</a:t>
            </a:r>
          </a:p>
          <a:p>
            <a:pPr marL="800100" lvl="3" indent="-342900" eaLnBrk="1" hangingPunct="1">
              <a:spcBef>
                <a:spcPct val="20000"/>
              </a:spcBef>
              <a:buClr>
                <a:srgbClr val="E74030"/>
              </a:buClr>
              <a:buSzPct val="80000"/>
              <a:buFont typeface="Wingdings" pitchFamily="2" charset="2"/>
              <a:buChar char="l"/>
            </a:pPr>
            <a:r>
              <a:rPr lang="en-GB" sz="1800" dirty="0" smtClean="0">
                <a:latin typeface="+mn-lt"/>
              </a:rPr>
              <a:t>continuous current- and voltage information for each cable.</a:t>
            </a:r>
          </a:p>
          <a:p>
            <a:pPr marL="342900" lvl="1" indent="-342900" eaLnBrk="1" hangingPunct="1">
              <a:spcBef>
                <a:spcPct val="20000"/>
              </a:spcBef>
              <a:buClr>
                <a:srgbClr val="E74030"/>
              </a:buClr>
              <a:buSzPct val="80000"/>
              <a:buFont typeface="Wingdings" pitchFamily="2" charset="2"/>
              <a:buChar char="l"/>
            </a:pPr>
            <a:r>
              <a:rPr lang="en-GB" sz="1800" dirty="0" smtClean="0">
                <a:latin typeface="+mn-lt"/>
              </a:rPr>
              <a:t>May also be used for calculating permissible short-term overload based on additional “historical information” (provide information to external power control systems)</a:t>
            </a:r>
          </a:p>
          <a:p>
            <a:pPr marL="342900" lvl="1" indent="-342900" eaLnBrk="1" hangingPunct="1">
              <a:spcBef>
                <a:spcPct val="20000"/>
              </a:spcBef>
              <a:buClr>
                <a:srgbClr val="E74030"/>
              </a:buClr>
              <a:buSzPct val="80000"/>
              <a:buFont typeface="Wingdings" pitchFamily="2" charset="2"/>
              <a:buChar char="l"/>
            </a:pPr>
            <a:r>
              <a:rPr lang="en-GB" sz="1800" dirty="0" smtClean="0">
                <a:latin typeface="+mn-lt"/>
              </a:rPr>
              <a:t>Nexans DRS is purpose-built for each project by Nexans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12" name="Rectangle 4"/>
          <p:cNvSpPr>
            <a:spLocks noChangeArrowheads="1"/>
          </p:cNvSpPr>
          <p:nvPr/>
        </p:nvSpPr>
        <p:spPr bwMode="auto">
          <a:xfrm>
            <a:off x="3122000" y="274638"/>
            <a:ext cx="5842488" cy="850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r" eaLnBrk="1" hangingPunct="1"/>
            <a:r>
              <a:rPr lang="en-GB" sz="2800" dirty="0" smtClean="0">
                <a:latin typeface="+mj-lt"/>
                <a:ea typeface="+mj-ea"/>
                <a:cs typeface="+mj-cs"/>
              </a:rPr>
              <a:t>Briefly about RTTR/ CLPS</a:t>
            </a:r>
            <a:endParaRPr lang="en-GB" sz="2800" dirty="0">
              <a:latin typeface="+mj-lt"/>
              <a:ea typeface="+mj-ea"/>
              <a:cs typeface="+mj-cs"/>
            </a:endParaRPr>
          </a:p>
        </p:txBody>
      </p:sp>
      <p:sp>
        <p:nvSpPr>
          <p:cNvPr id="145413" name="Rectangle 5"/>
          <p:cNvSpPr>
            <a:spLocks noChangeArrowheads="1"/>
          </p:cNvSpPr>
          <p:nvPr/>
        </p:nvSpPr>
        <p:spPr bwMode="auto">
          <a:xfrm>
            <a:off x="562708" y="1447800"/>
            <a:ext cx="7948246" cy="98106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lIns="92075" tIns="46038" rIns="92075" bIns="46038"/>
          <a:lstStyle/>
          <a:p>
            <a:pPr marL="342900" indent="-342900" eaLnBrk="1" hangingPunct="1">
              <a:spcBef>
                <a:spcPct val="20000"/>
              </a:spcBef>
              <a:buClr>
                <a:srgbClr val="E74030"/>
              </a:buClr>
              <a:buSzPct val="80000"/>
            </a:pPr>
            <a:r>
              <a:rPr lang="en-GB" sz="2000" dirty="0" smtClean="0">
                <a:latin typeface="+mn-lt"/>
              </a:rPr>
              <a:t>	Real-Time Temperature Rating (RTTR), also sometimes called Cable Load Prediction System (CLPS), is a complete concept with four main components: Sensor, DTS, data communication, and DRS</a:t>
            </a:r>
          </a:p>
        </p:txBody>
      </p:sp>
      <p:pic>
        <p:nvPicPr>
          <p:cNvPr id="8" name="Picture 7" descr="RTTR schematic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257763" y="3356992"/>
            <a:ext cx="6545433" cy="2697480"/>
          </a:xfrm>
          <a:prstGeom prst="rect">
            <a:avLst/>
          </a:prstGeom>
          <a:ln w="19050">
            <a:solidFill>
              <a:srgbClr val="EE0000"/>
            </a:solidFill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5"/>
          <p:cNvSpPr>
            <a:spLocks noChangeArrowheads="1"/>
          </p:cNvSpPr>
          <p:nvPr/>
        </p:nvSpPr>
        <p:spPr bwMode="auto">
          <a:xfrm>
            <a:off x="539552" y="1484784"/>
            <a:ext cx="7948246" cy="302433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lIns="92075" tIns="46038" rIns="92075" bIns="46038"/>
          <a:lstStyle/>
          <a:p>
            <a:pPr marL="342900" lvl="1" indent="-342900" eaLnBrk="1" hangingPunct="1">
              <a:spcBef>
                <a:spcPct val="20000"/>
              </a:spcBef>
              <a:buClr>
                <a:srgbClr val="E74030"/>
              </a:buClr>
              <a:buSzPct val="80000"/>
              <a:buFont typeface="Wingdings" pitchFamily="2" charset="2"/>
              <a:buChar char="l"/>
            </a:pPr>
            <a:r>
              <a:rPr lang="en-GB" sz="1800" dirty="0" smtClean="0">
                <a:latin typeface="+mn-lt"/>
              </a:rPr>
              <a:t>Nexans proved field experience in converting </a:t>
            </a:r>
            <a:r>
              <a:rPr lang="en-US" sz="1800" dirty="0" smtClean="0">
                <a:latin typeface="+mn-lt"/>
              </a:rPr>
              <a:t>offshore technology into environmental surveillance</a:t>
            </a:r>
          </a:p>
          <a:p>
            <a:pPr marL="342900" lvl="1" indent="-342900" eaLnBrk="1" hangingPunct="1">
              <a:spcBef>
                <a:spcPct val="20000"/>
              </a:spcBef>
              <a:buClr>
                <a:srgbClr val="E74030"/>
              </a:buClr>
              <a:buSzPct val="80000"/>
              <a:buFont typeface="Wingdings" pitchFamily="2" charset="2"/>
              <a:buChar char="l"/>
            </a:pPr>
            <a:r>
              <a:rPr lang="en-US" sz="1800" dirty="0" smtClean="0">
                <a:latin typeface="+mn-lt"/>
              </a:rPr>
              <a:t>Extensive experience in use of </a:t>
            </a:r>
            <a:r>
              <a:rPr lang="en-GB" sz="1800" dirty="0" smtClean="0">
                <a:latin typeface="+mn-lt"/>
              </a:rPr>
              <a:t>fibre sensor for temperature monitoring</a:t>
            </a:r>
          </a:p>
          <a:p>
            <a:pPr marL="342900" lvl="1" indent="-342900" eaLnBrk="1" hangingPunct="1">
              <a:spcBef>
                <a:spcPct val="20000"/>
              </a:spcBef>
              <a:buClr>
                <a:srgbClr val="E74030"/>
              </a:buClr>
              <a:buSzPct val="80000"/>
              <a:buFont typeface="Wingdings" pitchFamily="2" charset="2"/>
              <a:buChar char="l"/>
            </a:pPr>
            <a:endParaRPr lang="en-GB" sz="1800" dirty="0" smtClean="0">
              <a:latin typeface="+mn-lt"/>
            </a:endParaRPr>
          </a:p>
          <a:p>
            <a:pPr marL="342900" lvl="1" indent="-342900" eaLnBrk="1" hangingPunct="1">
              <a:spcBef>
                <a:spcPct val="20000"/>
              </a:spcBef>
              <a:buClr>
                <a:srgbClr val="E74030"/>
              </a:buClr>
              <a:buSzPct val="80000"/>
              <a:buFont typeface="Wingdings" pitchFamily="2" charset="2"/>
              <a:buChar char="l"/>
            </a:pPr>
            <a:r>
              <a:rPr lang="en-GB" sz="1800" dirty="0" smtClean="0">
                <a:latin typeface="+mn-lt"/>
              </a:rPr>
              <a:t>Technological development mainly driven by demands from the Oil &amp; Gas industry and use of smart grids</a:t>
            </a:r>
          </a:p>
          <a:p>
            <a:pPr marL="342900" lvl="1" indent="-342900" eaLnBrk="1" hangingPunct="1">
              <a:spcBef>
                <a:spcPct val="20000"/>
              </a:spcBef>
              <a:buClr>
                <a:srgbClr val="E74030"/>
              </a:buClr>
              <a:buSzPct val="80000"/>
              <a:buFont typeface="Wingdings" pitchFamily="2" charset="2"/>
              <a:buChar char="l"/>
            </a:pPr>
            <a:endParaRPr lang="en-GB" sz="1800" dirty="0" smtClean="0">
              <a:latin typeface="+mn-lt"/>
            </a:endParaRPr>
          </a:p>
          <a:p>
            <a:pPr marL="342900" lvl="1" indent="-342900" eaLnBrk="1" hangingPunct="1">
              <a:spcBef>
                <a:spcPct val="20000"/>
              </a:spcBef>
              <a:buClr>
                <a:srgbClr val="E74030"/>
              </a:buClr>
              <a:buSzPct val="80000"/>
              <a:buFont typeface="Wingdings" pitchFamily="2" charset="2"/>
              <a:buChar char="l"/>
            </a:pPr>
            <a:endParaRPr lang="en-GB" sz="1800" dirty="0" smtClean="0">
              <a:latin typeface="+mn-lt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5576" y="2708920"/>
            <a:ext cx="7776864" cy="1011239"/>
          </a:xfrm>
        </p:spPr>
        <p:txBody>
          <a:bodyPr/>
          <a:lstStyle/>
          <a:p>
            <a:pPr algn="ctr"/>
            <a:r>
              <a:rPr lang="nb-NO" sz="4000" dirty="0" err="1" smtClean="0"/>
              <a:t>Thank</a:t>
            </a:r>
            <a:r>
              <a:rPr lang="nb-NO" sz="4000" dirty="0" smtClean="0"/>
              <a:t> </a:t>
            </a:r>
            <a:r>
              <a:rPr lang="nb-NO" sz="4000" dirty="0" err="1" smtClean="0"/>
              <a:t>you</a:t>
            </a:r>
            <a:r>
              <a:rPr lang="nb-NO" sz="4000" dirty="0" smtClean="0"/>
              <a:t> for </a:t>
            </a:r>
            <a:r>
              <a:rPr lang="nb-NO" sz="4000" dirty="0" err="1" smtClean="0"/>
              <a:t>your</a:t>
            </a:r>
            <a:r>
              <a:rPr lang="nb-NO" sz="4000" dirty="0" smtClean="0"/>
              <a:t> </a:t>
            </a:r>
            <a:r>
              <a:rPr lang="nb-NO" sz="4000" dirty="0" err="1" smtClean="0"/>
              <a:t>attention</a:t>
            </a:r>
            <a:endParaRPr lang="nb-NO" sz="40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Presentation overview</a:t>
            </a:r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500034" y="1985171"/>
            <a:ext cx="8247091" cy="4252141"/>
          </a:xfrm>
        </p:spPr>
        <p:txBody>
          <a:bodyPr/>
          <a:lstStyle/>
          <a:p>
            <a:r>
              <a:rPr lang="en-US" sz="2400" dirty="0" err="1" smtClean="0"/>
              <a:t>LoVe</a:t>
            </a:r>
            <a:r>
              <a:rPr lang="en-US" sz="2400" dirty="0" smtClean="0"/>
              <a:t> project</a:t>
            </a:r>
          </a:p>
          <a:p>
            <a:pPr lvl="1"/>
            <a:r>
              <a:rPr lang="en-US" sz="2000" dirty="0" smtClean="0"/>
              <a:t>Project overview</a:t>
            </a:r>
          </a:p>
          <a:p>
            <a:pPr lvl="1"/>
            <a:r>
              <a:rPr lang="en-US" sz="2000" dirty="0" smtClean="0"/>
              <a:t>System Overview</a:t>
            </a:r>
          </a:p>
          <a:p>
            <a:r>
              <a:rPr lang="en-GB" sz="2400" dirty="0" smtClean="0"/>
              <a:t>Cable Condition Monitoring Solutions</a:t>
            </a:r>
          </a:p>
          <a:p>
            <a:pPr lvl="1"/>
            <a:r>
              <a:rPr lang="en-GB" sz="2000" dirty="0" smtClean="0"/>
              <a:t>DTS</a:t>
            </a:r>
          </a:p>
          <a:p>
            <a:pPr lvl="1"/>
            <a:r>
              <a:rPr lang="en-GB" sz="2000" dirty="0" smtClean="0"/>
              <a:t>DRS</a:t>
            </a:r>
            <a:endParaRPr lang="en-GB" sz="2000" dirty="0" smtClean="0"/>
          </a:p>
          <a:p>
            <a:pPr>
              <a:buNone/>
            </a:pPr>
            <a:endParaRPr lang="nb-NO" sz="24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68313" y="1266825"/>
            <a:ext cx="5471839" cy="4899025"/>
          </a:xfrm>
        </p:spPr>
        <p:txBody>
          <a:bodyPr/>
          <a:lstStyle/>
          <a:p>
            <a:r>
              <a:rPr lang="en-US" sz="1400" dirty="0" smtClean="0"/>
              <a:t>Ocean </a:t>
            </a:r>
            <a:r>
              <a:rPr lang="en-US" sz="1400" dirty="0" smtClean="0"/>
              <a:t>Observatory </a:t>
            </a:r>
            <a:r>
              <a:rPr lang="en-US" sz="1400" dirty="0" smtClean="0"/>
              <a:t>on the seabed approx. 16 km off the coast of </a:t>
            </a:r>
            <a:r>
              <a:rPr lang="en-US" sz="1400" dirty="0" err="1" smtClean="0"/>
              <a:t>Lofoten</a:t>
            </a:r>
            <a:r>
              <a:rPr lang="en-US" sz="1400" dirty="0" smtClean="0"/>
              <a:t> </a:t>
            </a:r>
            <a:r>
              <a:rPr lang="en-US" sz="1400" dirty="0" err="1" smtClean="0"/>
              <a:t>Vesterålen</a:t>
            </a:r>
            <a:r>
              <a:rPr lang="en-US" sz="1400" dirty="0" smtClean="0"/>
              <a:t>, Northern Norway</a:t>
            </a:r>
          </a:p>
          <a:p>
            <a:r>
              <a:rPr lang="en-US" sz="1400" dirty="0" smtClean="0"/>
              <a:t>Water </a:t>
            </a:r>
            <a:r>
              <a:rPr lang="en-US" sz="1400" dirty="0" smtClean="0"/>
              <a:t>depth at the area for the infrastructure: </a:t>
            </a:r>
            <a:r>
              <a:rPr lang="en-US" sz="1400" dirty="0" smtClean="0"/>
              <a:t>250-280m</a:t>
            </a:r>
            <a:endParaRPr lang="en-US" sz="1400" dirty="0" smtClean="0"/>
          </a:p>
          <a:p>
            <a:endParaRPr lang="en-US" sz="1400" dirty="0" smtClean="0"/>
          </a:p>
          <a:p>
            <a:pPr>
              <a:lnSpc>
                <a:spcPct val="150000"/>
              </a:lnSpc>
              <a:buNone/>
              <a:defRPr/>
            </a:pPr>
            <a:r>
              <a:rPr lang="en-US" sz="1600" dirty="0" smtClean="0"/>
              <a:t>	</a:t>
            </a:r>
            <a:r>
              <a:rPr lang="en-US" sz="1400" dirty="0" smtClean="0"/>
              <a:t>An</a:t>
            </a:r>
            <a:r>
              <a:rPr lang="en-US" sz="1400" dirty="0" smtClean="0"/>
              <a:t> </a:t>
            </a:r>
            <a:r>
              <a:rPr lang="en-US" sz="1400" dirty="0" smtClean="0"/>
              <a:t>electro </a:t>
            </a:r>
            <a:r>
              <a:rPr lang="en-US" sz="1400" dirty="0" smtClean="0"/>
              <a:t>optical umbilical </a:t>
            </a:r>
            <a:r>
              <a:rPr lang="en-GB" sz="1400" dirty="0" smtClean="0"/>
              <a:t>with </a:t>
            </a:r>
            <a:r>
              <a:rPr lang="en-GB" sz="1400" dirty="0" smtClean="0"/>
              <a:t>a Subsea Distribution Unit (SDU)</a:t>
            </a:r>
            <a:r>
              <a:rPr lang="en-US" sz="1400" dirty="0" smtClean="0"/>
              <a:t> to enable quick and reliable connection between the umbilical and auxiliary sub-sea equipment by means of wet-mate connectors</a:t>
            </a:r>
          </a:p>
          <a:p>
            <a:pPr>
              <a:lnSpc>
                <a:spcPct val="150000"/>
              </a:lnSpc>
              <a:buNone/>
              <a:defRPr/>
            </a:pPr>
            <a:r>
              <a:rPr lang="en-US" sz="1600" dirty="0" smtClean="0"/>
              <a:t/>
            </a:r>
            <a:br>
              <a:rPr lang="en-US" sz="1600" dirty="0" smtClean="0"/>
            </a:br>
            <a:endParaRPr lang="en-US" sz="1400" b="1" dirty="0" smtClean="0">
              <a:solidFill>
                <a:schemeClr val="accent4"/>
              </a:solidFill>
            </a:endParaRPr>
          </a:p>
          <a:p>
            <a:endParaRPr lang="en-US" sz="1400" dirty="0" smtClean="0"/>
          </a:p>
          <a:p>
            <a:pPr>
              <a:buNone/>
            </a:pPr>
            <a:endParaRPr lang="nb-NO" sz="2400" dirty="0"/>
          </a:p>
        </p:txBody>
      </p:sp>
      <p:pic>
        <p:nvPicPr>
          <p:cNvPr id="8" name="Picture 7" descr="Figur 1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4008" y="3789040"/>
            <a:ext cx="3997678" cy="2638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2"/>
          <p:cNvSpPr txBox="1">
            <a:spLocks noChangeArrowheads="1"/>
          </p:cNvSpPr>
          <p:nvPr/>
        </p:nvSpPr>
        <p:spPr bwMode="auto">
          <a:xfrm>
            <a:off x="2483768" y="333375"/>
            <a:ext cx="648072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LoVe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Environmental Surveillance Cable System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3"/>
          <p:cNvSpPr>
            <a:spLocks noGrp="1"/>
          </p:cNvSpPr>
          <p:nvPr>
            <p:ph type="title"/>
          </p:nvPr>
        </p:nvSpPr>
        <p:spPr>
          <a:xfrm>
            <a:off x="2124075" y="259557"/>
            <a:ext cx="6769100" cy="865187"/>
          </a:xfrm>
        </p:spPr>
        <p:txBody>
          <a:bodyPr/>
          <a:lstStyle/>
          <a:p>
            <a:r>
              <a:rPr lang="en-GB" dirty="0" err="1" smtClean="0"/>
              <a:t>LoVe</a:t>
            </a:r>
            <a:r>
              <a:rPr lang="en-GB" dirty="0" smtClean="0"/>
              <a:t> project - System overview</a:t>
            </a:r>
            <a:endParaRPr lang="en-GB" dirty="0"/>
          </a:p>
        </p:txBody>
      </p:sp>
      <p:pic>
        <p:nvPicPr>
          <p:cNvPr id="4" name="3 Imagen" descr="System Overview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7544" y="3501008"/>
            <a:ext cx="6631554" cy="2921295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611560" y="1340768"/>
            <a:ext cx="4572000" cy="1668214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 eaLnBrk="1" hangingPunct="1">
              <a:lnSpc>
                <a:spcPct val="150000"/>
              </a:lnSpc>
              <a:spcBef>
                <a:spcPct val="20000"/>
              </a:spcBef>
              <a:buClr>
                <a:srgbClr val="E74030"/>
              </a:buClr>
              <a:buSzPct val="80000"/>
              <a:defRPr/>
            </a:pPr>
            <a:r>
              <a:rPr lang="en-US" sz="1200" dirty="0" smtClean="0">
                <a:latin typeface="+mn-lt"/>
              </a:rPr>
              <a:t>	</a:t>
            </a:r>
            <a:r>
              <a:rPr lang="en-US" sz="1400" dirty="0" smtClean="0">
                <a:latin typeface="+mn-lt"/>
              </a:rPr>
              <a:t>The </a:t>
            </a:r>
            <a:r>
              <a:rPr lang="en-US" sz="1400" dirty="0" smtClean="0">
                <a:latin typeface="+mn-lt"/>
              </a:rPr>
              <a:t>Umbilical provides power and signal to sensor systems placed on the sea floor for marine life and oceanographic observations to be performed remotely from universities and other research centers.</a:t>
            </a:r>
          </a:p>
        </p:txBody>
      </p:sp>
      <p:pic>
        <p:nvPicPr>
          <p:cNvPr id="7" name="Picture 1"/>
          <p:cNvPicPr>
            <a:picLocks noChangeAspect="1" noChangeArrowheads="1"/>
          </p:cNvPicPr>
          <p:nvPr/>
        </p:nvPicPr>
        <p:blipFill>
          <a:blip r:embed="rId4" cstate="print"/>
          <a:srcRect l="17180" t="9343" r="6608"/>
          <a:stretch>
            <a:fillRect/>
          </a:stretch>
        </p:blipFill>
        <p:spPr bwMode="auto">
          <a:xfrm>
            <a:off x="5940152" y="1196752"/>
            <a:ext cx="2722255" cy="2460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556792"/>
            <a:ext cx="8648700" cy="4419600"/>
          </a:xfrm>
        </p:spPr>
        <p:txBody>
          <a:bodyPr/>
          <a:lstStyle/>
          <a:p>
            <a:pPr>
              <a:lnSpc>
                <a:spcPct val="150000"/>
              </a:lnSpc>
              <a:buNone/>
              <a:defRPr/>
            </a:pPr>
            <a:r>
              <a:rPr lang="en-US" sz="1200" kern="1200" dirty="0" smtClean="0"/>
              <a:t>	</a:t>
            </a:r>
            <a:r>
              <a:rPr lang="en-US" sz="1400" kern="1200" dirty="0" smtClean="0"/>
              <a:t>The SDU are provided with both electrical and optical wet mate connectors and a transformer to convert the voltage down from 3000 V AC to 220 V AC. Furthermore,  the SDU is provided with a 500 m cable tail for future extensions to other fields.  </a:t>
            </a:r>
            <a:endParaRPr lang="en-US" sz="1200" kern="1200" dirty="0" smtClean="0"/>
          </a:p>
          <a:p>
            <a:pPr>
              <a:lnSpc>
                <a:spcPct val="150000"/>
              </a:lnSpc>
              <a:defRPr/>
            </a:pPr>
            <a:endParaRPr lang="nb-NO" sz="1200" kern="1200" dirty="0" smtClean="0"/>
          </a:p>
        </p:txBody>
      </p:sp>
      <p:pic>
        <p:nvPicPr>
          <p:cNvPr id="8" name="6 Imagen" descr="LoVe_SDU_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9512" y="2780928"/>
            <a:ext cx="5148064" cy="3359941"/>
          </a:xfrm>
          <a:prstGeom prst="rect">
            <a:avLst/>
          </a:prstGeom>
        </p:spPr>
      </p:pic>
      <p:pic>
        <p:nvPicPr>
          <p:cNvPr id="15" name="9 Imagen" descr="LoVe Oil Filled Box CLOSED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156176" y="3068960"/>
            <a:ext cx="2419772" cy="2101846"/>
          </a:xfrm>
          <a:prstGeom prst="rect">
            <a:avLst/>
          </a:prstGeom>
        </p:spPr>
      </p:pic>
      <p:sp>
        <p:nvSpPr>
          <p:cNvPr id="16" name="Content Placeholder 4"/>
          <p:cNvSpPr txBox="1">
            <a:spLocks/>
          </p:cNvSpPr>
          <p:nvPr/>
        </p:nvSpPr>
        <p:spPr bwMode="auto">
          <a:xfrm>
            <a:off x="5940152" y="5085184"/>
            <a:ext cx="2994126" cy="1368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E74030"/>
              </a:buClr>
              <a:buSzPct val="80000"/>
              <a:buFont typeface="Wingdings" pitchFamily="2" charset="2"/>
              <a:buNone/>
              <a:tabLst/>
              <a:defRPr/>
            </a:pPr>
            <a:endParaRPr kumimoji="0" lang="en-US" sz="105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spcBef>
                <a:spcPct val="20000"/>
              </a:spcBef>
              <a:spcAft>
                <a:spcPct val="0"/>
              </a:spcAft>
              <a:buClr>
                <a:srgbClr val="E74030"/>
              </a:buClr>
              <a:buSzPct val="80000"/>
              <a:tabLst/>
              <a:defRPr/>
            </a:pPr>
            <a:r>
              <a:rPr lang="en-US" sz="1200" b="1" dirty="0" smtClean="0">
                <a:latin typeface="+mn-lt"/>
              </a:rPr>
              <a:t>Oil Filled Box (OFB) inside the Subsea Distribution Unit (SDU)</a:t>
            </a:r>
          </a:p>
          <a:p>
            <a:pPr marL="587375" marR="0" lvl="1" indent="-242888" algn="l" defTabSz="914400" rtl="0" eaLnBrk="1" fontAlgn="base" latinLnBrk="0" hangingPunct="1">
              <a:spcBef>
                <a:spcPct val="50000"/>
              </a:spcBef>
              <a:spcAft>
                <a:spcPct val="0"/>
              </a:spcAft>
              <a:buClr>
                <a:srgbClr val="E74030"/>
              </a:buClr>
              <a:buSzPct val="80000"/>
              <a:buFont typeface="ZapfDingbats" pitchFamily="82" charset="2"/>
              <a:buChar char="w"/>
              <a:tabLst/>
              <a:defRPr/>
            </a:pPr>
            <a:r>
              <a:rPr lang="en-US" sz="1200" dirty="0" smtClean="0">
                <a:latin typeface="+mn-lt"/>
              </a:rPr>
              <a:t>Umbilical Termination</a:t>
            </a:r>
          </a:p>
          <a:p>
            <a:pPr marL="587375" marR="0" lvl="1" indent="-242888" algn="l" defTabSz="914400" rtl="0" eaLnBrk="1" fontAlgn="base" latinLnBrk="0" hangingPunct="1">
              <a:spcBef>
                <a:spcPct val="50000"/>
              </a:spcBef>
              <a:spcAft>
                <a:spcPct val="0"/>
              </a:spcAft>
              <a:buClr>
                <a:srgbClr val="E74030"/>
              </a:buClr>
              <a:buSzPct val="80000"/>
              <a:buFont typeface="ZapfDingbats" pitchFamily="82" charset="2"/>
              <a:buChar char="w"/>
              <a:tabLst/>
              <a:defRPr/>
            </a:pPr>
            <a:r>
              <a:rPr lang="en-US" sz="1200" dirty="0" smtClean="0">
                <a:latin typeface="+mn-lt"/>
              </a:rPr>
              <a:t>Pressure Compensated</a:t>
            </a:r>
          </a:p>
          <a:p>
            <a:pPr marL="587375" marR="0" lvl="1" indent="-242888" algn="l" defTabSz="914400" rtl="0" eaLnBrk="1" fontAlgn="base" latinLnBrk="0" hangingPunct="1">
              <a:spcBef>
                <a:spcPct val="50000"/>
              </a:spcBef>
              <a:spcAft>
                <a:spcPct val="0"/>
              </a:spcAft>
              <a:buClr>
                <a:srgbClr val="E74030"/>
              </a:buClr>
              <a:buSzPct val="80000"/>
              <a:buFont typeface="ZapfDingbats" pitchFamily="82" charset="2"/>
              <a:buChar char="w"/>
              <a:tabLst/>
              <a:defRPr/>
            </a:pPr>
            <a:r>
              <a:rPr lang="en-US" sz="1200" dirty="0" smtClean="0">
                <a:latin typeface="+mn-lt"/>
              </a:rPr>
              <a:t>Transformer inside 3kV / 220V</a:t>
            </a:r>
          </a:p>
          <a:p>
            <a:pPr marL="587375" marR="0" lvl="1" indent="-242888" algn="l" defTabSz="914400" rtl="0" eaLnBrk="1" fontAlgn="base" latinLnBrk="0" hangingPunct="1">
              <a:lnSpc>
                <a:spcPct val="120000"/>
              </a:lnSpc>
              <a:spcBef>
                <a:spcPct val="50000"/>
              </a:spcBef>
              <a:spcAft>
                <a:spcPct val="0"/>
              </a:spcAft>
              <a:buClr>
                <a:srgbClr val="E74030"/>
              </a:buClr>
              <a:buSzPct val="80000"/>
              <a:buFont typeface="ZapfDingbats" pitchFamily="82" charset="2"/>
              <a:buChar char="w"/>
              <a:tabLst/>
              <a:defRPr/>
            </a:pPr>
            <a:endParaRPr kumimoji="0" lang="en-US" sz="9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E74030"/>
              </a:buClr>
              <a:buSzPct val="80000"/>
              <a:buFont typeface="Wingdings" pitchFamily="2" charset="2"/>
              <a:buNone/>
              <a:tabLst/>
              <a:defRPr/>
            </a:pPr>
            <a:endParaRPr kumimoji="0" lang="en-US" sz="105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E74030"/>
              </a:buClr>
              <a:buSzPct val="80000"/>
              <a:buFont typeface="Wingdings" pitchFamily="2" charset="2"/>
              <a:buNone/>
              <a:tabLst/>
              <a:defRPr/>
            </a:pPr>
            <a:endParaRPr kumimoji="0" lang="nb-NO" sz="12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971600" y="6023029"/>
            <a:ext cx="24961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>
                <a:latin typeface="+mn-lt"/>
              </a:rPr>
              <a:t>SDU  (Subsea Distribution Unit)</a:t>
            </a:r>
            <a:endParaRPr lang="nb-NO" sz="1200" b="1" dirty="0" smtClean="0">
              <a:latin typeface="+mn-lt"/>
            </a:endParaRPr>
          </a:p>
          <a:p>
            <a:endParaRPr lang="nb-NO" dirty="0"/>
          </a:p>
        </p:txBody>
      </p:sp>
      <p:sp>
        <p:nvSpPr>
          <p:cNvPr id="9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LoVe</a:t>
            </a:r>
            <a:r>
              <a:rPr lang="en-GB" dirty="0" smtClean="0"/>
              <a:t> project - System overview</a:t>
            </a:r>
            <a:endParaRPr lang="en-GB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32000" y="1071546"/>
            <a:ext cx="4011999" cy="5786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Content Placeholder 4"/>
          <p:cNvSpPr txBox="1">
            <a:spLocks/>
          </p:cNvSpPr>
          <p:nvPr/>
        </p:nvSpPr>
        <p:spPr bwMode="auto">
          <a:xfrm>
            <a:off x="500034" y="1428736"/>
            <a:ext cx="4576022" cy="5143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342900" indent="-342900" eaLnBrk="1" hangingPunct="1">
              <a:spcBef>
                <a:spcPct val="20000"/>
              </a:spcBef>
              <a:buClr>
                <a:srgbClr val="E74030"/>
              </a:buClr>
              <a:buSzPct val="80000"/>
              <a:defRPr/>
            </a:pPr>
            <a:r>
              <a:rPr lang="en-US" sz="1200" dirty="0" smtClean="0">
                <a:latin typeface="+mn-lt"/>
              </a:rPr>
              <a:t>	</a:t>
            </a:r>
            <a:r>
              <a:rPr lang="en-US" sz="1600" dirty="0" smtClean="0">
                <a:latin typeface="+mn-lt"/>
              </a:rPr>
              <a:t>Cable system used for monitoring of the marine life (coral reef, fish, etc) in an area with rich marine life (and with potential Oil &amp; Gas explorations in the near future).</a:t>
            </a:r>
          </a:p>
          <a:p>
            <a:pPr marL="342900" indent="-342900" eaLnBrk="1" hangingPunct="1">
              <a:spcBef>
                <a:spcPct val="20000"/>
              </a:spcBef>
              <a:buClr>
                <a:srgbClr val="E74030"/>
              </a:buClr>
              <a:buSzPct val="80000"/>
              <a:defRPr/>
            </a:pPr>
            <a:endParaRPr lang="en-US" sz="1400" dirty="0" smtClean="0">
              <a:latin typeface="+mn-lt"/>
            </a:endParaRPr>
          </a:p>
          <a:p>
            <a:pPr marL="342900" marR="0" lvl="0" indent="-342900" defTabSz="914400" eaLnBrk="1" latinLnBrk="0" hangingPunct="1">
              <a:lnSpc>
                <a:spcPct val="100000"/>
              </a:lnSpc>
              <a:spcBef>
                <a:spcPct val="20000"/>
              </a:spcBef>
              <a:buClr>
                <a:srgbClr val="E74030"/>
              </a:buClr>
              <a:buSzPct val="80000"/>
              <a:buFont typeface="Wingdings" pitchFamily="2" charset="2"/>
              <a:buChar char="l"/>
              <a:tabLst/>
              <a:defRPr/>
            </a:pPr>
            <a:r>
              <a:rPr lang="en-US" sz="1400" dirty="0" smtClean="0">
                <a:latin typeface="+mn-lt"/>
              </a:rPr>
              <a:t>Ecosystems</a:t>
            </a:r>
          </a:p>
          <a:p>
            <a:pPr marL="342900" marR="0" lvl="0" indent="-342900" defTabSz="914400" eaLnBrk="1" latinLnBrk="0" hangingPunct="1">
              <a:lnSpc>
                <a:spcPct val="100000"/>
              </a:lnSpc>
              <a:spcBef>
                <a:spcPct val="20000"/>
              </a:spcBef>
              <a:buClr>
                <a:srgbClr val="E74030"/>
              </a:buClr>
              <a:buSzPct val="80000"/>
              <a:buFont typeface="Wingdings" pitchFamily="2" charset="2"/>
              <a:buChar char="l"/>
              <a:tabLst/>
              <a:defRPr/>
            </a:pPr>
            <a:r>
              <a:rPr lang="en-US" sz="1400" dirty="0" smtClean="0">
                <a:latin typeface="+mn-lt"/>
              </a:rPr>
              <a:t>Marine Resources</a:t>
            </a:r>
          </a:p>
          <a:p>
            <a:pPr marL="342900" marR="0" lvl="0" indent="-342900" defTabSz="914400" eaLnBrk="1" latinLnBrk="0" hangingPunct="1">
              <a:lnSpc>
                <a:spcPct val="100000"/>
              </a:lnSpc>
              <a:spcBef>
                <a:spcPct val="20000"/>
              </a:spcBef>
              <a:buClr>
                <a:srgbClr val="E74030"/>
              </a:buClr>
              <a:buSzPct val="80000"/>
              <a:buFont typeface="Wingdings" pitchFamily="2" charset="2"/>
              <a:buChar char="l"/>
              <a:tabLst/>
              <a:defRPr/>
            </a:pPr>
            <a:r>
              <a:rPr lang="en-US" sz="1400" dirty="0" smtClean="0">
                <a:latin typeface="+mn-lt"/>
              </a:rPr>
              <a:t>Biological Processes</a:t>
            </a:r>
          </a:p>
          <a:p>
            <a:pPr marL="342900" marR="0" lvl="0" indent="-342900" defTabSz="914400" eaLnBrk="1" latinLnBrk="0" hangingPunct="1">
              <a:lnSpc>
                <a:spcPct val="100000"/>
              </a:lnSpc>
              <a:spcBef>
                <a:spcPct val="20000"/>
              </a:spcBef>
              <a:buClr>
                <a:srgbClr val="E74030"/>
              </a:buClr>
              <a:buSzPct val="80000"/>
              <a:buFont typeface="Wingdings" pitchFamily="2" charset="2"/>
              <a:buChar char="l"/>
              <a:tabLst/>
              <a:defRPr/>
            </a:pPr>
            <a:r>
              <a:rPr lang="en-US" sz="1400" dirty="0" smtClean="0">
                <a:latin typeface="+mn-lt"/>
              </a:rPr>
              <a:t>Geological Processes</a:t>
            </a:r>
          </a:p>
          <a:p>
            <a:pPr marL="342900" marR="0" lvl="0" indent="-342900" defTabSz="914400" eaLnBrk="1" latinLnBrk="0" hangingPunct="1">
              <a:lnSpc>
                <a:spcPct val="100000"/>
              </a:lnSpc>
              <a:spcBef>
                <a:spcPct val="20000"/>
              </a:spcBef>
              <a:buClr>
                <a:srgbClr val="E74030"/>
              </a:buClr>
              <a:buSzPct val="80000"/>
              <a:buFont typeface="Wingdings" pitchFamily="2" charset="2"/>
              <a:buChar char="l"/>
              <a:tabLst/>
              <a:defRPr/>
            </a:pPr>
            <a:r>
              <a:rPr lang="en-US" sz="1400" dirty="0" smtClean="0">
                <a:latin typeface="+mn-lt"/>
              </a:rPr>
              <a:t>Chemical Processes</a:t>
            </a:r>
          </a:p>
          <a:p>
            <a:pPr marL="342900" marR="0" lvl="0" indent="-342900" defTabSz="914400" eaLnBrk="1" latinLnBrk="0" hangingPunct="1">
              <a:lnSpc>
                <a:spcPct val="100000"/>
              </a:lnSpc>
              <a:spcBef>
                <a:spcPct val="20000"/>
              </a:spcBef>
              <a:buClr>
                <a:srgbClr val="E74030"/>
              </a:buClr>
              <a:buSzPct val="80000"/>
              <a:buFont typeface="Wingdings" pitchFamily="2" charset="2"/>
              <a:buChar char="l"/>
              <a:tabLst/>
              <a:defRPr/>
            </a:pPr>
            <a:r>
              <a:rPr lang="en-US" sz="1400" dirty="0" smtClean="0">
                <a:latin typeface="+mn-lt"/>
              </a:rPr>
              <a:t>Climate</a:t>
            </a:r>
          </a:p>
          <a:p>
            <a:pPr marL="342900" marR="0" lvl="0" indent="-342900" defTabSz="914400" eaLnBrk="1" latinLnBrk="0" hangingPunct="1">
              <a:lnSpc>
                <a:spcPct val="100000"/>
              </a:lnSpc>
              <a:spcBef>
                <a:spcPct val="20000"/>
              </a:spcBef>
              <a:buClr>
                <a:srgbClr val="E74030"/>
              </a:buClr>
              <a:buSzPct val="80000"/>
              <a:buFont typeface="Wingdings" pitchFamily="2" charset="2"/>
              <a:buChar char="l"/>
              <a:tabLst/>
              <a:defRPr/>
            </a:pPr>
            <a:r>
              <a:rPr lang="en-US" sz="1400" dirty="0" smtClean="0">
                <a:latin typeface="+mn-lt"/>
              </a:rPr>
              <a:t>Early warning systems for geo-hazards</a:t>
            </a:r>
          </a:p>
          <a:p>
            <a:pPr marL="342900" marR="0" lvl="0" indent="-342900" defTabSz="914400" eaLnBrk="1" latinLnBrk="0" hangingPunct="1">
              <a:lnSpc>
                <a:spcPct val="100000"/>
              </a:lnSpc>
              <a:spcBef>
                <a:spcPct val="20000"/>
              </a:spcBef>
              <a:buClr>
                <a:srgbClr val="E74030"/>
              </a:buClr>
              <a:buSzPct val="80000"/>
              <a:buFont typeface="Wingdings" pitchFamily="2" charset="2"/>
              <a:buChar char="l"/>
              <a:tabLst/>
              <a:defRPr/>
            </a:pPr>
            <a:endParaRPr lang="en-US" sz="1400" dirty="0" smtClean="0">
              <a:latin typeface="+mn-lt"/>
            </a:endParaRPr>
          </a:p>
          <a:p>
            <a:pPr marL="342900" marR="0" lvl="0" indent="-342900" defTabSz="914400" eaLnBrk="1" latinLnBrk="0" hangingPunct="1">
              <a:lnSpc>
                <a:spcPct val="100000"/>
              </a:lnSpc>
              <a:spcBef>
                <a:spcPct val="20000"/>
              </a:spcBef>
              <a:buClr>
                <a:srgbClr val="E74030"/>
              </a:buClr>
              <a:buSzPct val="80000"/>
              <a:buFont typeface="Wingdings" pitchFamily="2" charset="2"/>
              <a:buChar char="l"/>
              <a:tabLst/>
              <a:defRPr/>
            </a:pPr>
            <a:endParaRPr lang="en-US" sz="1400" dirty="0" smtClean="0">
              <a:latin typeface="+mn-lt"/>
            </a:endParaRPr>
          </a:p>
          <a:p>
            <a:pPr marL="342900" marR="0" lvl="0" indent="-342900" defTabSz="914400" eaLnBrk="1" latinLnBrk="0" hangingPunct="1">
              <a:lnSpc>
                <a:spcPct val="100000"/>
              </a:lnSpc>
              <a:spcBef>
                <a:spcPct val="20000"/>
              </a:spcBef>
              <a:buClr>
                <a:srgbClr val="E74030"/>
              </a:buClr>
              <a:buSzPct val="80000"/>
              <a:buFont typeface="Wingdings" pitchFamily="2" charset="2"/>
              <a:buChar char="l"/>
              <a:tabLst/>
              <a:defRPr/>
            </a:pPr>
            <a:r>
              <a:rPr lang="en-US" sz="1400" dirty="0" err="1" smtClean="0">
                <a:latin typeface="+mn-lt"/>
              </a:rPr>
              <a:t>Webcamera</a:t>
            </a:r>
            <a:r>
              <a:rPr lang="en-US" sz="1400" dirty="0" smtClean="0">
                <a:latin typeface="+mn-lt"/>
              </a:rPr>
              <a:t>: </a:t>
            </a:r>
          </a:p>
          <a:p>
            <a:pPr marL="342900" marR="0" lvl="0" indent="-342900" defTabSz="914400" eaLnBrk="1" latinLnBrk="0" hangingPunct="1">
              <a:lnSpc>
                <a:spcPct val="100000"/>
              </a:lnSpc>
              <a:spcBef>
                <a:spcPct val="20000"/>
              </a:spcBef>
              <a:buClr>
                <a:srgbClr val="E74030"/>
              </a:buClr>
              <a:buSzPct val="80000"/>
              <a:tabLst/>
              <a:defRPr/>
            </a:pPr>
            <a:r>
              <a:rPr lang="en-US" sz="1400" dirty="0" smtClean="0">
                <a:latin typeface="+mn-lt"/>
              </a:rPr>
              <a:t>	</a:t>
            </a:r>
            <a:r>
              <a:rPr lang="en-US" sz="1400" dirty="0" smtClean="0">
                <a:latin typeface="+mn-lt"/>
                <a:hlinkClick r:id="rId4"/>
              </a:rPr>
              <a:t>http://love.statoil.com/RealTime?locationId=HOVDEN</a:t>
            </a:r>
            <a:endParaRPr lang="en-US" sz="1400" dirty="0" smtClean="0">
              <a:latin typeface="+mn-lt"/>
            </a:endParaRPr>
          </a:p>
          <a:p>
            <a:pPr marL="342900" marR="0" lvl="0" indent="-342900" defTabSz="914400" eaLnBrk="1" latinLnBrk="0" hangingPunct="1">
              <a:lnSpc>
                <a:spcPct val="100000"/>
              </a:lnSpc>
              <a:spcBef>
                <a:spcPct val="20000"/>
              </a:spcBef>
              <a:buClr>
                <a:srgbClr val="E74030"/>
              </a:buClr>
              <a:buSzPct val="80000"/>
              <a:tabLst/>
              <a:defRPr/>
            </a:pPr>
            <a:endParaRPr lang="en-US" sz="1400" dirty="0" smtClean="0">
              <a:latin typeface="+mn-lt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35000"/>
              </a:spcBef>
              <a:spcAft>
                <a:spcPct val="0"/>
              </a:spcAft>
              <a:buClr>
                <a:srgbClr val="E74030"/>
              </a:buClr>
              <a:buSzPct val="80000"/>
              <a:tabLst/>
              <a:defRPr/>
            </a:pPr>
            <a:endParaRPr lang="en-US" sz="2400" kern="0" noProof="0" dirty="0" smtClean="0">
              <a:latin typeface="+mn-lt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35000"/>
              </a:spcBef>
              <a:spcAft>
                <a:spcPct val="0"/>
              </a:spcAft>
              <a:buClr>
                <a:srgbClr val="E74030"/>
              </a:buClr>
              <a:buSzPct val="80000"/>
              <a:tabLst/>
              <a:defRPr/>
            </a:pPr>
            <a:endParaRPr kumimoji="0" lang="nb-NO" sz="20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2483768" y="333375"/>
            <a:ext cx="648072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LoVe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Environmental Surveillance Cable System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60" name="Rectangle 4"/>
          <p:cNvSpPr>
            <a:spLocks noGrp="1" noChangeArrowheads="1"/>
          </p:cNvSpPr>
          <p:nvPr>
            <p:ph type="ctrTitle"/>
          </p:nvPr>
        </p:nvSpPr>
        <p:spPr>
          <a:xfrm>
            <a:off x="583224" y="1773238"/>
            <a:ext cx="7910146" cy="1439862"/>
          </a:xfrm>
        </p:spPr>
        <p:txBody>
          <a:bodyPr/>
          <a:lstStyle/>
          <a:p>
            <a:r>
              <a:rPr lang="en-GB" sz="3200" dirty="0" smtClean="0">
                <a:latin typeface="Futura" pitchFamily="34" charset="-79"/>
                <a:cs typeface="Futura" pitchFamily="34" charset="-79"/>
              </a:rPr>
              <a:t>CCMS </a:t>
            </a:r>
            <a:br>
              <a:rPr lang="en-GB" sz="3200" dirty="0" smtClean="0">
                <a:latin typeface="Futura" pitchFamily="34" charset="-79"/>
                <a:cs typeface="Futura" pitchFamily="34" charset="-79"/>
              </a:rPr>
            </a:br>
            <a:r>
              <a:rPr lang="en-GB" sz="3200" dirty="0" smtClean="0">
                <a:latin typeface="Futura" pitchFamily="34" charset="-79"/>
                <a:cs typeface="Futura" pitchFamily="34" charset="-79"/>
              </a:rPr>
              <a:t>Cable Condition Monitoring Solutions</a:t>
            </a:r>
            <a:endParaRPr lang="en-GB" sz="3200" dirty="0">
              <a:latin typeface="Futura" pitchFamily="34" charset="-79"/>
              <a:cs typeface="Futura" pitchFamily="34" charset="-79"/>
            </a:endParaRPr>
          </a:p>
        </p:txBody>
      </p:sp>
      <p:pic>
        <p:nvPicPr>
          <p:cNvPr id="70663" name="Picture 7" descr="DITEST-STA-R-40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71292" y="3500439"/>
            <a:ext cx="3516923" cy="2543175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3568" y="1676400"/>
            <a:ext cx="8193732" cy="4419600"/>
          </a:xfrm>
        </p:spPr>
        <p:txBody>
          <a:bodyPr/>
          <a:lstStyle/>
          <a:p>
            <a:pPr>
              <a:defRPr/>
            </a:pPr>
            <a:r>
              <a:rPr lang="en-US" kern="1200" dirty="0" smtClean="0"/>
              <a:t>Temperature </a:t>
            </a:r>
            <a:r>
              <a:rPr lang="en-US" kern="1200" dirty="0" smtClean="0"/>
              <a:t>monitoring </a:t>
            </a:r>
            <a:r>
              <a:rPr lang="en-US" kern="1200" dirty="0" smtClean="0"/>
              <a:t>- using </a:t>
            </a:r>
            <a:r>
              <a:rPr lang="en-US" kern="1200" dirty="0" smtClean="0"/>
              <a:t>DTS (Distributed Temperature Sensing</a:t>
            </a:r>
            <a:r>
              <a:rPr lang="en-US" kern="1200" dirty="0" smtClean="0"/>
              <a:t>)</a:t>
            </a:r>
            <a:endParaRPr lang="fr-FR" kern="1200" dirty="0" smtClean="0"/>
          </a:p>
          <a:p>
            <a:pPr>
              <a:defRPr/>
            </a:pPr>
            <a:r>
              <a:rPr lang="en-US" kern="1200" dirty="0" smtClean="0"/>
              <a:t>Strain </a:t>
            </a:r>
            <a:r>
              <a:rPr lang="en-US" kern="1200" dirty="0" smtClean="0"/>
              <a:t>monitoring</a:t>
            </a:r>
            <a:endParaRPr lang="en-US" kern="1200" dirty="0" smtClean="0"/>
          </a:p>
          <a:p>
            <a:pPr>
              <a:defRPr/>
            </a:pPr>
            <a:r>
              <a:rPr lang="en-US" kern="1200" dirty="0" smtClean="0"/>
              <a:t>Power monitoring </a:t>
            </a:r>
            <a:r>
              <a:rPr lang="en-US" kern="1200" dirty="0" smtClean="0"/>
              <a:t>using - </a:t>
            </a:r>
            <a:r>
              <a:rPr lang="en-US" kern="1200" dirty="0" smtClean="0"/>
              <a:t>RTTR (Real Time Temperature </a:t>
            </a:r>
            <a:r>
              <a:rPr lang="en-US" kern="1200" dirty="0" smtClean="0"/>
              <a:t>Rating)</a:t>
            </a:r>
            <a:endParaRPr lang="fr-FR" kern="1200" dirty="0" smtClean="0"/>
          </a:p>
          <a:p>
            <a:pPr>
              <a:buNone/>
            </a:pPr>
            <a:endParaRPr lang="nb-NO" kern="1200" dirty="0" smtClean="0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title"/>
          </p:nvPr>
        </p:nvSpPr>
        <p:spPr>
          <a:xfrm>
            <a:off x="2438400" y="260648"/>
            <a:ext cx="6438900" cy="609600"/>
          </a:xfrm>
        </p:spPr>
        <p:txBody>
          <a:bodyPr>
            <a:noAutofit/>
          </a:bodyPr>
          <a:lstStyle/>
          <a:p>
            <a:r>
              <a:rPr lang="en-GB" sz="2800" dirty="0" smtClean="0">
                <a:latin typeface="Futura" pitchFamily="34" charset="-79"/>
                <a:cs typeface="Futura" pitchFamily="34" charset="-79"/>
              </a:rPr>
              <a:t>DTS, DRS &amp; RTTR</a:t>
            </a:r>
          </a:p>
        </p:txBody>
      </p:sp>
      <p:sp>
        <p:nvSpPr>
          <p:cNvPr id="5" name="TextBox 12"/>
          <p:cNvSpPr txBox="1">
            <a:spLocks noChangeArrowheads="1"/>
          </p:cNvSpPr>
          <p:nvPr/>
        </p:nvSpPr>
        <p:spPr bwMode="auto">
          <a:xfrm>
            <a:off x="5724128" y="5728261"/>
            <a:ext cx="2396836" cy="4370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 algn="ctr" eaLnBrk="1" hangingPunct="1">
              <a:lnSpc>
                <a:spcPct val="80000"/>
              </a:lnSpc>
              <a:spcBef>
                <a:spcPct val="20000"/>
              </a:spcBef>
              <a:buClr>
                <a:srgbClr val="E74030"/>
              </a:buClr>
              <a:buSzPct val="80000"/>
            </a:pPr>
            <a:r>
              <a:rPr lang="en-US" sz="1400" dirty="0">
                <a:latin typeface="+mn-lt"/>
              </a:rPr>
              <a:t>From Sensor to the </a:t>
            </a:r>
            <a:r>
              <a:rPr lang="en-US" sz="1400" dirty="0" smtClean="0">
                <a:latin typeface="+mn-lt"/>
              </a:rPr>
              <a:t>Control </a:t>
            </a:r>
            <a:r>
              <a:rPr lang="en-US" sz="1400" dirty="0">
                <a:latin typeface="+mn-lt"/>
              </a:rPr>
              <a:t>Room</a:t>
            </a:r>
          </a:p>
        </p:txBody>
      </p:sp>
      <p:pic>
        <p:nvPicPr>
          <p:cNvPr id="6" name="Picture 11" descr="shawnee%20revised%20with%20arrow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729190" y="4079890"/>
            <a:ext cx="2391774" cy="16206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2"/>
          <p:cNvSpPr>
            <a:spLocks noGrp="1" noChangeArrowheads="1"/>
          </p:cNvSpPr>
          <p:nvPr>
            <p:ph type="title"/>
          </p:nvPr>
        </p:nvSpPr>
        <p:spPr>
          <a:xfrm>
            <a:off x="2525588" y="444500"/>
            <a:ext cx="6438900" cy="609600"/>
          </a:xfrm>
        </p:spPr>
        <p:txBody>
          <a:bodyPr/>
          <a:lstStyle/>
          <a:p>
            <a:r>
              <a:rPr lang="en-GB" sz="2000" dirty="0" smtClean="0"/>
              <a:t>DTS - Distributed Temperature Sensing system </a:t>
            </a:r>
            <a:endParaRPr lang="en-GB" sz="2000" dirty="0"/>
          </a:p>
        </p:txBody>
      </p:sp>
      <p:sp>
        <p:nvSpPr>
          <p:cNvPr id="1269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83274" y="1735856"/>
            <a:ext cx="7527680" cy="4789488"/>
          </a:xfrm>
          <a:noFill/>
          <a:ln/>
        </p:spPr>
        <p:txBody>
          <a:bodyPr/>
          <a:lstStyle/>
          <a:p>
            <a:pPr>
              <a:lnSpc>
                <a:spcPct val="80000"/>
              </a:lnSpc>
            </a:pPr>
            <a:r>
              <a:rPr lang="en-GB" dirty="0" smtClean="0"/>
              <a:t>The fibre sensor is applied along a structure that we want to monitor; power cables, pipelines, tunnels, bridges, etc.</a:t>
            </a:r>
          </a:p>
          <a:p>
            <a:pPr>
              <a:lnSpc>
                <a:spcPct val="80000"/>
              </a:lnSpc>
            </a:pPr>
            <a:r>
              <a:rPr lang="en-GB" dirty="0" smtClean="0"/>
              <a:t>One </a:t>
            </a:r>
            <a:r>
              <a:rPr lang="en-GB" dirty="0" smtClean="0"/>
              <a:t>fibre sensor replaces thousands of discrete sensors</a:t>
            </a:r>
          </a:p>
          <a:p>
            <a:pPr>
              <a:lnSpc>
                <a:spcPct val="80000"/>
              </a:lnSpc>
            </a:pPr>
            <a:r>
              <a:rPr lang="en-GB" dirty="0" smtClean="0"/>
              <a:t>Measures back-scattered laser signal present in all optical fibres, and calculates temperature (changes) in the sensor</a:t>
            </a:r>
          </a:p>
          <a:p>
            <a:r>
              <a:rPr lang="en-GB" dirty="0" smtClean="0"/>
              <a:t>Warning </a:t>
            </a:r>
            <a:r>
              <a:rPr lang="en-GB" dirty="0" smtClean="0"/>
              <a:t>and Alarm levels can be pre-defined</a:t>
            </a:r>
          </a:p>
          <a:p>
            <a:pPr>
              <a:lnSpc>
                <a:spcPct val="80000"/>
              </a:lnSpc>
            </a:pPr>
            <a:endParaRPr lang="en-GB" dirty="0" smtClean="0"/>
          </a:p>
        </p:txBody>
      </p:sp>
      <p:grpSp>
        <p:nvGrpSpPr>
          <p:cNvPr id="7" name="Group 15"/>
          <p:cNvGrpSpPr>
            <a:grpSpLocks/>
          </p:cNvGrpSpPr>
          <p:nvPr/>
        </p:nvGrpSpPr>
        <p:grpSpPr bwMode="auto">
          <a:xfrm>
            <a:off x="827584" y="4825727"/>
            <a:ext cx="3196004" cy="1376363"/>
            <a:chOff x="398" y="832"/>
            <a:chExt cx="2181" cy="867"/>
          </a:xfrm>
        </p:grpSpPr>
        <p:pic>
          <p:nvPicPr>
            <p:cNvPr id="8" name="Picture 4"/>
            <p:cNvPicPr>
              <a:picLocks noChangeAspect="1" noChangeArrowheads="1"/>
            </p:cNvPicPr>
            <p:nvPr/>
          </p:nvPicPr>
          <p:blipFill>
            <a:blip r:embed="rId3" cstate="print"/>
            <a:srcRect t="3049" r="1376"/>
            <a:stretch>
              <a:fillRect/>
            </a:stretch>
          </p:blipFill>
          <p:spPr bwMode="auto">
            <a:xfrm>
              <a:off x="398" y="832"/>
              <a:ext cx="1172" cy="867"/>
            </a:xfrm>
            <a:prstGeom prst="rect">
              <a:avLst/>
            </a:prstGeom>
            <a:noFill/>
            <a:ln w="19050">
              <a:solidFill>
                <a:srgbClr val="F94A0E"/>
              </a:solidFill>
              <a:miter lim="800000"/>
              <a:headEnd type="none" w="sm" len="sm"/>
              <a:tailEnd type="none" w="sm" len="sm"/>
            </a:ln>
            <a:effectLst/>
          </p:spPr>
        </p:pic>
        <p:sp>
          <p:nvSpPr>
            <p:cNvPr id="9" name="Text Box 9"/>
            <p:cNvSpPr txBox="1">
              <a:spLocks noChangeArrowheads="1"/>
            </p:cNvSpPr>
            <p:nvPr/>
          </p:nvSpPr>
          <p:spPr bwMode="auto">
            <a:xfrm>
              <a:off x="1626" y="1404"/>
              <a:ext cx="953" cy="291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>
              <a:spAutoFit/>
            </a:bodyPr>
            <a:lstStyle/>
            <a:p>
              <a:pPr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GB" sz="1200" dirty="0" smtClean="0">
                  <a:latin typeface="+mn-lt"/>
                </a:rPr>
                <a:t>Temperature in HV cables</a:t>
              </a:r>
              <a:endParaRPr lang="en-GB" sz="1200" dirty="0">
                <a:latin typeface="+mn-lt"/>
              </a:endParaRPr>
            </a:p>
          </p:txBody>
        </p:sp>
      </p:grpSp>
      <p:grpSp>
        <p:nvGrpSpPr>
          <p:cNvPr id="10" name="Group 16"/>
          <p:cNvGrpSpPr>
            <a:grpSpLocks/>
          </p:cNvGrpSpPr>
          <p:nvPr/>
        </p:nvGrpSpPr>
        <p:grpSpPr bwMode="auto">
          <a:xfrm>
            <a:off x="4500038" y="4437112"/>
            <a:ext cx="3744370" cy="1800507"/>
            <a:chOff x="2638" y="833"/>
            <a:chExt cx="3174" cy="1499"/>
          </a:xfrm>
        </p:grpSpPr>
        <p:pic>
          <p:nvPicPr>
            <p:cNvPr id="11" name="Picture 5" descr="Oslofjordtunnelen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574" y="833"/>
              <a:ext cx="2238" cy="1491"/>
            </a:xfrm>
            <a:prstGeom prst="rect">
              <a:avLst/>
            </a:prstGeom>
            <a:noFill/>
            <a:ln w="19050">
              <a:solidFill>
                <a:srgbClr val="F94A0E"/>
              </a:solidFill>
              <a:miter lim="800000"/>
              <a:headEnd/>
              <a:tailEnd/>
            </a:ln>
          </p:spPr>
        </p:pic>
        <p:sp>
          <p:nvSpPr>
            <p:cNvPr id="12" name="Text Box 7"/>
            <p:cNvSpPr txBox="1">
              <a:spLocks noChangeArrowheads="1"/>
            </p:cNvSpPr>
            <p:nvPr/>
          </p:nvSpPr>
          <p:spPr bwMode="auto">
            <a:xfrm>
              <a:off x="2638" y="1486"/>
              <a:ext cx="845" cy="846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square">
              <a:spAutoFit/>
            </a:bodyPr>
            <a:lstStyle/>
            <a:p>
              <a:r>
                <a:rPr lang="en-GB" sz="1200" dirty="0" smtClean="0">
                  <a:latin typeface="+mn-lt"/>
                </a:rPr>
                <a:t>Fire/ avalanche of tunnels, roads, railroads</a:t>
              </a:r>
              <a:endParaRPr lang="en-GB" sz="1200" dirty="0">
                <a:latin typeface="+mn-lt"/>
              </a:endParaRP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Nexans">
  <a:themeElements>
    <a:clrScheme name="Nouvelle présentation.po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Nouvelle présentation.pot">
      <a:majorFont>
        <a:latin typeface="Futura Md BT"/>
        <a:ea typeface=""/>
        <a:cs typeface=""/>
      </a:majorFont>
      <a:minorFont>
        <a:latin typeface="Futura Md B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lnDef>
  </a:objectDefaults>
  <a:extraClrSchemeLst>
    <a:extraClrScheme>
      <a:clrScheme name="Nouvelle présentation.po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uvelle présentation.pot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ouvelle présentation.pot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uvelle présentation.pot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uvelle présentation.pot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uvelle présentation.pot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uvelle présentation.pot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41632BE4D712E40818A06446924497A" ma:contentTypeVersion="1" ma:contentTypeDescription="Create a new document." ma:contentTypeScope="" ma:versionID="859da0086fd8a54ad61127311af4c2d2">
  <xsd:schema xmlns:xsd="http://www.w3.org/2001/XMLSchema" xmlns:xs="http://www.w3.org/2001/XMLSchema" xmlns:p="http://schemas.microsoft.com/office/2006/metadata/properties" xmlns:ns1="http://schemas.microsoft.com/sharepoint/v3" targetNamespace="http://schemas.microsoft.com/office/2006/metadata/properties" ma:root="true" ma:fieldsID="471047541fc32fa03796f67633b1faae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Scheduling Start Date is a site column created by the Publishing feature. It is used to specify the date and time on which this page will first appear to site visitors." ma:hidden="true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Scheduling End Date is a site column created by the Publishing feature. It is used to specify the date and time on which this page will no longer appear to site visitors." ma:hidden="true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2A1FC4D6-C272-407F-B571-F92EABB24418}"/>
</file>

<file path=customXml/itemProps2.xml><?xml version="1.0" encoding="utf-8"?>
<ds:datastoreItem xmlns:ds="http://schemas.openxmlformats.org/officeDocument/2006/customXml" ds:itemID="{BBCE7D02-90CB-437E-82C7-2001F93D5C73}"/>
</file>

<file path=customXml/itemProps3.xml><?xml version="1.0" encoding="utf-8"?>
<ds:datastoreItem xmlns:ds="http://schemas.openxmlformats.org/officeDocument/2006/customXml" ds:itemID="{056E29C2-D50A-4DBC-B6A2-61C69EFE7C10}"/>
</file>

<file path=docProps/app.xml><?xml version="1.0" encoding="utf-8"?>
<Properties xmlns="http://schemas.openxmlformats.org/officeDocument/2006/extended-properties" xmlns:vt="http://schemas.openxmlformats.org/officeDocument/2006/docPropsVTypes">
  <Template>Nexans</Template>
  <TotalTime>3091</TotalTime>
  <Words>469</Words>
  <Application>Microsoft Office PowerPoint</Application>
  <PresentationFormat>On-screen Show (4:3)</PresentationFormat>
  <Paragraphs>101</Paragraphs>
  <Slides>14</Slides>
  <Notes>13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Nexans</vt:lpstr>
      <vt:lpstr>Nexans  experience in deployment of sensors in subsea cable systems</vt:lpstr>
      <vt:lpstr>Presentation overview</vt:lpstr>
      <vt:lpstr>Slide 3</vt:lpstr>
      <vt:lpstr>LoVe project - System overview</vt:lpstr>
      <vt:lpstr>LoVe project - System overview</vt:lpstr>
      <vt:lpstr>Slide 6</vt:lpstr>
      <vt:lpstr>CCMS  Cable Condition Monitoring Solutions</vt:lpstr>
      <vt:lpstr>DTS, DRS &amp; RTTR</vt:lpstr>
      <vt:lpstr>DTS - Distributed Temperature Sensing system </vt:lpstr>
      <vt:lpstr>Performance for typical DTS-system</vt:lpstr>
      <vt:lpstr>Slide 11</vt:lpstr>
      <vt:lpstr>Slide 12</vt:lpstr>
      <vt:lpstr>Slide 13</vt:lpstr>
      <vt:lpstr>Thank you for your attention</vt:lpstr>
    </vt:vector>
  </TitlesOfParts>
  <Company>NEXANS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Title: futura Md BT - 44 pt</dc:title>
  <dc:creator>mcaubet</dc:creator>
  <cp:lastModifiedBy>mcaubet</cp:lastModifiedBy>
  <cp:revision>156</cp:revision>
  <cp:lastPrinted>2000-11-14T15:41:38Z</cp:lastPrinted>
  <dcterms:created xsi:type="dcterms:W3CDTF">2014-10-08T19:08:46Z</dcterms:created>
  <dcterms:modified xsi:type="dcterms:W3CDTF">2014-10-16T17:45:18Z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0x010100D41632BE4D712E40818A06446924497A</vt:lpwstr>
  </property>
</Properties>
</file>