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  <p:sldMasterId id="2147483714" r:id="rId2"/>
  </p:sldMasterIdLst>
  <p:notesMasterIdLst>
    <p:notesMasterId r:id="rId17"/>
  </p:notesMasterIdLst>
  <p:handoutMasterIdLst>
    <p:handoutMasterId r:id="rId18"/>
  </p:handoutMasterIdLst>
  <p:sldIdLst>
    <p:sldId id="431" r:id="rId3"/>
    <p:sldId id="638" r:id="rId4"/>
    <p:sldId id="575" r:id="rId5"/>
    <p:sldId id="642" r:id="rId6"/>
    <p:sldId id="598" r:id="rId7"/>
    <p:sldId id="599" r:id="rId8"/>
    <p:sldId id="643" r:id="rId9"/>
    <p:sldId id="644" r:id="rId10"/>
    <p:sldId id="645" r:id="rId11"/>
    <p:sldId id="648" r:id="rId12"/>
    <p:sldId id="623" r:id="rId13"/>
    <p:sldId id="647" r:id="rId14"/>
    <p:sldId id="646" r:id="rId15"/>
    <p:sldId id="639" r:id="rId16"/>
  </p:sldIdLst>
  <p:sldSz cx="9144000" cy="6858000" type="screen4x3"/>
  <p:notesSz cx="6797675" cy="9928225"/>
  <p:defaultTextStyle>
    <a:defPPr>
      <a:defRPr lang="en-AU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6350"/>
    <a:srgbClr val="80664E"/>
    <a:srgbClr val="7D6A51"/>
    <a:srgbClr val="746B5A"/>
    <a:srgbClr val="8F8571"/>
    <a:srgbClr val="4D4D4D"/>
    <a:srgbClr val="56587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2593" autoAdjust="0"/>
  </p:normalViewPr>
  <p:slideViewPr>
    <p:cSldViewPr>
      <p:cViewPr varScale="1">
        <p:scale>
          <a:sx n="100" d="100"/>
          <a:sy n="100" d="100"/>
        </p:scale>
        <p:origin x="-204" y="-102"/>
      </p:cViewPr>
      <p:guideLst>
        <p:guide orient="horz" pos="1071"/>
        <p:guide pos="288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B8ACFA-A470-4DB0-927B-15794D83BA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41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defTabSz="920750">
              <a:spcBef>
                <a:spcPct val="0"/>
              </a:spcBef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39C412-87DA-431C-B3A6-7D42C6EA800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084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920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2075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2075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2075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FE646A7-669C-4404-AFBD-7069484CD11A}" type="slidenum">
              <a:rPr lang="en-AU" b="0">
                <a:solidFill>
                  <a:schemeClr val="tx1"/>
                </a:solidFill>
              </a:rPr>
              <a:pPr eaLnBrk="1" hangingPunct="1"/>
              <a:t>1</a:t>
            </a:fld>
            <a:endParaRPr lang="en-AU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420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42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79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53D86-ED82-4542-99E0-B3E8C19268F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69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04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82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69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14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82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82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9C412-87DA-431C-B3A6-7D42C6EA8002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8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O20040623_121356-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84852"/>
            <a:ext cx="9144000" cy="29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GNS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4652963"/>
            <a:ext cx="82830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2413" y="1166814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57789"/>
            <a:ext cx="7088188" cy="17002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569BF5-7CC2-44B4-B912-5819489D5C9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9" name="Picture 8" descr="GNS_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4652963"/>
            <a:ext cx="11160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5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D140-EFAC-434A-99FB-227ABAE841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03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CFAD-6AC8-4620-8CBF-9DCE6F2BC5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77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50B1B-A03B-4A3C-BF00-3BFE414B19C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6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D96C2-B41F-4354-8AA7-CE913AB326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01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4AF7-6C49-4347-A478-C38DF22B83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23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7A276-B0D5-4A33-BC9B-A22C1F3E1A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58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578D-9E36-4E0A-8530-6E3FD69CD78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24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1225-89E0-43D1-9BD7-B38BA09B4C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328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O20040623_121356-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ristchurch-earthquak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NS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4652963"/>
            <a:ext cx="1116012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2413" y="1166813"/>
            <a:ext cx="7772400" cy="14700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57788"/>
            <a:ext cx="7088188" cy="17002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8CEF-A140-4478-A2C3-15C6DBD7273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4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0D46-CBCE-43FC-B862-DED4D4E338D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9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945B-0EE2-4442-AFBA-0BC3C103D6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64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4061-11AB-4746-BED8-4D71092C39B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51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F78F-984C-49D5-8F51-480A3210CBD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32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8A9B-B940-4CB6-A5A9-7F5858ECA37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23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C1773-A92B-44BA-9C51-FEA1C3A7C10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41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7701-A7E1-4DD6-87B4-D6886DFD76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2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E950-A6E1-4859-8562-E56DAB00A4E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2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7B86-2252-447F-8C35-8EE094AB3EE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92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BACA1-3AD7-439F-9055-14459ADE78A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1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A74B-2E1D-4388-A5B6-771425CD444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07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1499-1724-444F-AED3-BF8D143AAA4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83DF2-E5F5-455A-9C66-EA77556549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214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62C6-7E52-44D6-8839-326195026C8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27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2F9B3-3567-4C5C-B8EA-87DEC3DAC02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94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N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0A7B-D692-4E55-807A-B1B652DCD43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5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951C-A692-4050-91C4-01703BAA20C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2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DFEC-AC74-4EF3-ADE3-D3BC34FE5DE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B2A5-F8AA-4DD2-9136-6620F74D56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C05C-AE4C-47A7-A5C1-31D8F9866D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4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7E75-7649-4717-983D-8302891371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74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B59B-E834-441E-AC73-801CA0AEA6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9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F8DA-5949-404D-A018-8D78E0AC64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82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E777-6D12-4E34-841B-B583ACE127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13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DA9FBC-CFC4-444E-B493-1BA54261EF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597650"/>
            <a:ext cx="9144000" cy="260351"/>
          </a:xfrm>
          <a:prstGeom prst="rect">
            <a:avLst/>
          </a:prstGeom>
          <a:solidFill>
            <a:srgbClr val="C900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848600" y="6583365"/>
            <a:ext cx="1295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/>
              <a:t>GNS Science</a:t>
            </a:r>
            <a:endParaRPr lang="en-AU" sz="1200"/>
          </a:p>
        </p:txBody>
      </p:sp>
      <p:sp>
        <p:nvSpPr>
          <p:cNvPr id="1033" name="Text Box 14"/>
          <p:cNvSpPr txBox="1">
            <a:spLocks noChangeArrowheads="1"/>
          </p:cNvSpPr>
          <p:nvPr userDrawn="1"/>
        </p:nvSpPr>
        <p:spPr bwMode="auto">
          <a:xfrm>
            <a:off x="2" y="6583365"/>
            <a:ext cx="5580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7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3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617B43-82CC-4A22-ADF4-C845F2EF705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C900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>
              <a:solidFill>
                <a:srgbClr val="FFFFFF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848600" y="6583363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200" smtClean="0">
                <a:solidFill>
                  <a:srgbClr val="FFFFFF"/>
                </a:solidFill>
              </a:rPr>
              <a:t>GNS Science</a:t>
            </a:r>
            <a:endParaRPr lang="en-AU" sz="1200" smtClean="0">
              <a:solidFill>
                <a:srgbClr val="FFFFFF"/>
              </a:solidFill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 userDrawn="1"/>
        </p:nvSpPr>
        <p:spPr bwMode="auto">
          <a:xfrm>
            <a:off x="0" y="6583363"/>
            <a:ext cx="5580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en-US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C92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7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96819"/>
          </a:xfrm>
        </p:spPr>
        <p:txBody>
          <a:bodyPr/>
          <a:lstStyle/>
          <a:p>
            <a:pPr algn="ctr" eaLnBrk="1" hangingPunct="1"/>
            <a:r>
              <a:rPr lang="en-NZ" sz="3200" dirty="0">
                <a:solidFill>
                  <a:srgbClr val="FFFF00"/>
                </a:solidFill>
              </a:rPr>
              <a:t>Green cable systems</a:t>
            </a:r>
            <a:r>
              <a:rPr lang="en-NZ" sz="3200" dirty="0" smtClean="0">
                <a:solidFill>
                  <a:srgbClr val="FFFF00"/>
                </a:solidFill>
              </a:rPr>
              <a:t>: Open Data</a:t>
            </a:r>
            <a:r>
              <a:rPr lang="en-NZ" sz="3200" dirty="0">
                <a:solidFill>
                  <a:srgbClr val="FFFF00"/>
                </a:solidFill>
              </a:rPr>
              <a:t> </a:t>
            </a:r>
            <a:r>
              <a:rPr lang="en-NZ" sz="3200" dirty="0" smtClean="0">
                <a:solidFill>
                  <a:srgbClr val="FFFF00"/>
                </a:solidFill>
              </a:rPr>
              <a:t>and Open Standards Crucial for Warning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5085184"/>
            <a:ext cx="5904656" cy="158417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NZ" sz="2400" dirty="0" smtClean="0">
                <a:solidFill>
                  <a:srgbClr val="FFFF00"/>
                </a:solidFill>
              </a:rPr>
              <a:t>Ken Gledhill</a:t>
            </a:r>
          </a:p>
          <a:p>
            <a:pPr algn="ctr" eaLnBrk="1" hangingPunct="1">
              <a:lnSpc>
                <a:spcPct val="90000"/>
              </a:lnSpc>
            </a:pPr>
            <a:r>
              <a:rPr lang="en-NZ" dirty="0" smtClean="0"/>
              <a:t>GeoNet Project Director</a:t>
            </a:r>
          </a:p>
          <a:p>
            <a:pPr algn="ctr" eaLnBrk="1" hangingPunct="1">
              <a:defRPr/>
            </a:pPr>
            <a:r>
              <a:rPr lang="en-N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Chair, Intergovernmental Coordination Group, Pacific Tsunami Warning and Mitigation </a:t>
            </a:r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algn="ctr" eaLnBrk="1" hangingPunct="1">
              <a:defRPr/>
            </a:pPr>
            <a:r>
              <a:rPr lang="en-N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GNS </a:t>
            </a:r>
            <a:r>
              <a:rPr lang="en-N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Science, New Zealand</a:t>
            </a:r>
          </a:p>
          <a:p>
            <a:pPr algn="ctr" eaLnBrk="1" hangingPunct="1">
              <a:lnSpc>
                <a:spcPct val="90000"/>
              </a:lnSpc>
            </a:pPr>
            <a:endParaRPr lang="en-NZ" dirty="0" smtClean="0"/>
          </a:p>
          <a:p>
            <a:pPr algn="ctr" eaLnBrk="1" hangingPunct="1">
              <a:lnSpc>
                <a:spcPct val="90000"/>
              </a:lnSpc>
            </a:pPr>
            <a:r>
              <a:rPr lang="en-NZ" sz="2000" i="1" dirty="0" smtClean="0"/>
              <a:t>GNS Science, New Zealand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97152"/>
            <a:ext cx="1668560" cy="10011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23764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 rot="10800000" flipV="1">
            <a:off x="5076824" y="5183462"/>
            <a:ext cx="4067175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Sea level</a:t>
            </a:r>
            <a:endParaRPr lang="en-A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" y="-27384"/>
            <a:ext cx="91440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0"/>
            <a:ext cx="6516216" cy="65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0800000" flipV="1">
            <a:off x="31277" y="1098377"/>
            <a:ext cx="259650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PTWS: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allows forecast models to provide information on likely impacts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endParaRPr lang="en-NZ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(Enhanced PTWC messaging)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1682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4481"/>
          </a:xfrm>
        </p:spPr>
        <p:txBody>
          <a:bodyPr/>
          <a:lstStyle/>
          <a:p>
            <a:r>
              <a:rPr lang="en-N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N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631" y="1052736"/>
            <a:ext cx="8817227" cy="547260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 centres are now capable of providing reliable data-driven forecast models for natural hazards such as tsunami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are crucial to the calculation and verification of forecasts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 standards allow fast and effective sharing of observational data in near-real-time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Timely and open data availability is crucial for natural hazard characterisation and warning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Zealand demonstrates what is possible</a:t>
            </a:r>
          </a:p>
          <a:p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30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253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 PHOTO-PAINT 9.0 Image" r:id="rId4" imgW="5853968" imgH="3898413" progId="CorelPhotoPaint.Image.9">
                  <p:embed/>
                </p:oleObj>
              </mc:Choice>
              <mc:Fallback>
                <p:oleObj name="Corel PHOTO-PAINT 9.0 Image" r:id="rId4" imgW="5853968" imgH="3898413" progId="CorelPhotoPaint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rightnessContrast bright="-5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N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NZ" dirty="0" smtClean="0"/>
              <a:t>New Zealand Situation</a:t>
            </a:r>
            <a:endParaRPr lang="en-NZ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NZ" dirty="0" smtClean="0"/>
              <a:t>Open data </a:t>
            </a:r>
            <a:r>
              <a:rPr lang="en-NZ" dirty="0" smtClean="0"/>
              <a:t>exchange and data handling practice</a:t>
            </a:r>
            <a:endParaRPr lang="en-NZ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NZ" dirty="0" smtClean="0"/>
              <a:t>Pacific Tsunami Warning and Mitigation System (PTWS) and the use of forecast models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28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me 15 43 27 pm - P22801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9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611560" y="32048"/>
            <a:ext cx="8085584" cy="948680"/>
          </a:xfrm>
        </p:spPr>
        <p:txBody>
          <a:bodyPr/>
          <a:lstStyle/>
          <a:p>
            <a:r>
              <a:rPr lang="en-NZ" dirty="0" smtClean="0">
                <a:solidFill>
                  <a:srgbClr val="FFFF00"/>
                </a:solidFill>
              </a:rPr>
              <a:t>Events During the Last Few Years ….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539552" y="980728"/>
            <a:ext cx="8496944" cy="547260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(July): Dusky Sound Earthquake (M</a:t>
            </a:r>
            <a:r>
              <a:rPr lang="en-N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7.6)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(September): Samoan Islands Tsunami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(February): Chile Tsunami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(September): Darfield 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(M</a:t>
            </a:r>
            <a:r>
              <a:rPr lang="en-N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7.1)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(February): Christchurch 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(M</a:t>
            </a:r>
            <a:r>
              <a:rPr lang="en-N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6.2)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(March): Japan Tsunami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(June): Canterbury 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 (M</a:t>
            </a:r>
            <a:r>
              <a:rPr lang="en-N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(December): 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Canterbury 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 (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N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5.8, 5.9)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(August, November): </a:t>
            </a:r>
            <a:r>
              <a:rPr lang="en-NZ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Tongariro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Eruptions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(July, August): Cook Strait Earthquakes 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</a:t>
            </a:r>
            <a:r>
              <a:rPr lang="en-N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6.5, 6.6)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(January): </a:t>
            </a:r>
            <a:r>
              <a:rPr lang="en-NZ" sz="2400" b="0" dirty="0" err="1" smtClean="0"/>
              <a:t>Eketahuna</a:t>
            </a:r>
            <a:r>
              <a:rPr lang="en-NZ" sz="2400" b="0" dirty="0" smtClean="0"/>
              <a:t> Earthquake 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NZ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N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6.2</a:t>
            </a:r>
            <a:r>
              <a:rPr lang="en-N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N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6931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23764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 rot="10800000" flipV="1">
            <a:off x="31278" y="1319975"/>
            <a:ext cx="3268639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NZ GeoNet: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Zealand’s </a:t>
            </a:r>
            <a:r>
              <a:rPr lang="en-N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eological hazards monitoring system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endParaRPr lang="en-NZ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endParaRPr lang="en-NZ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Seismic and Tsunami Sea Level stations 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918" y="280"/>
            <a:ext cx="5832647" cy="66125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98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4" descr="data:image/jpeg;base64,/9j/4AAQSkZJRgABAQAAAQABAAD/2wCEAAkGBxQSEhUUEhQVFhMWGBgXGBgYFxgdGhwcGR4cFxocHRkaHigkIB8lHR8XIzIiJSwrLi4uFyAzRDMsNygtLisBCgoKDg0OGhAQGjckHiQtLDItLjI3KzMtNy0uLDcvLCwvLjQ3KywsLy80LCwsLDcvLDcrLCwsLCw3NywvLCwrLP/AABEIAIcBdAMBIgACEQEDEQH/xAAcAAEAAgMBAQEAAAAAAAAAAAAABgcEBQgDAgH/xABOEAACAQIDBAUIBAoIBQQDAAABAgMAEQQFIQYHEjETQVFhcRQiMjNygZGxCCNCoTQ1UmJ0grKzwdEVF3OSk8LD4UNEVKLSJDZTYyZkg//EABsBAQACAwEBAAAAAAAAAAAAAAABBAIDBQYH/8QAOhEAAgIBAQQFCgUCBwAAAAAAAAECAxEEBRIhMTNBYXGxMjRRcoGRocHR8AYTFCJCNeEVQ1Jic4KS/9oADAMBAAIRAxEAPwC8aUpQClKUApSlAKUpQClK1W0TlY1Kkg8Y1Bt1GtGpvVFUrGs4M64b8lH0nvjsVInoRFh23/yjWtFiM3mbTi4e4C3+9fWHzuVeZDDvGvxFZwzWGTSVLeIv941rzl2rhq/I1Dh2Pgvevnk6MKnVzrz2r6M0fTNe/E1+25v8azMPm8y6cXF3EX/3raf0VBbpLngtf0tPjz++vM5rDHpEl/AW+861XhordM96y9QXY22+3HWZu6NixGGTNwOKkf04io7b/wCU61nVFsRncrciFHcNfia2WRSFonJJJ4jqTf7IrsaLaddk1TFuTw/3PC5dxUu00ox33hdiNjiZGUXVOM9lwPnWixmbzA24ej92vxOlYeGzOVOTEjsbX51sYs+BFpU07tR8DVKzadeqWI2ut9yx71x+JvjppVc4qRp5sS7+kzHxP8K9YcxlTk58DqPvrcpgsPNqmh6+HT7jXy0mGgNgOJh3XN/E6Cqa0F0H+a70ov8AlvPj3ek2/nwf7VBt+jAwGZzP/wALiHaPN+elblT7qj2Iz9j6Che86n+VfOUYp3nXjYnQ+HLs5V09LtSuE40qbsbaWWkl9StZppNOeFHH33EkpSlegKApSlAKUpQClKUApSlAKUpQClKUApSlAKUpQClKUApSlAKUpQClKUApSlAKUpQClKUApSlAK1G0vq19sfJq29ajaX1S+2Pk1UNqeaWdxv03SxI3SlK8Ad4kX/Jfq/xqO1I/+T/V/jUcrr7W/wAn/jiVNL/P1mKkWz/qX9pv2RUdqR7O+pf2j+ytNiedexjW9F7URwUoKVxy2bvZj0n8B/GtZmHrZPbb51s9mOb+C/xrWZh62T22+ddjUf02n1peLKlfnE+5GPWxyH1y+DfKtdWxyH1y+DfKqeg86r9ZeJuv6OXcyVUpSvoZ58UpSgFKUoBSlKAUpSgFKUoBSlKAUpSgFKUoBSlKAUpSgFKUoBSlKAUr5kkCi7EAdpNq1+IzuJeRLHuH8TWi7U00rNkkjOFc5+SsmypUbnz9z6KhfHU16YfaA/bQHvX+R/nVBbb0blu73tw8fX4Fh6K3GcEgpWDh82if7Vj2Np/tWaDeujVdXas1yT7itKEo8JLB+0pWLiMxjT0nF+wan4CsrLYVrM2ku0Ri5PCWTKrWZ/CzxgKCSGBsOyxrGxG0I+wnvb+QrFjz6QHUKR2Wt8DXG1e1NFZB0uTw+tLl99hbq010Wp45GrYWNjoe+vypCM2hkFpUt4i4+I1r8bKIpNYnt4HiHw51wnsv8zjp7FPs5P3Mvfqd3pIteB9n8D/U/jUcqXDBHoOiJF7Wv7688NksS8wWP53L4cq6ms2XfqHVu8EoJPPpK1OphWpZ62yMxQsxsqk+AqS5LhWjjIYWJYm1x2AdXhWwRQBYAAdgr6q5oNjw0s/zHLL9yNN+rdi3cYRDMRgZE9JDbt5j4isep3WJicujf0lF+0aH7qoX/h3rpn7H9V9DfDaH+te41WzHN/Bf41rMw9bJ7bfOpLl+WiEsQxIa2h5i1+uvH+hELszkm5JtyGv31NmzNRPSVUpcU3njw5siOprVsp9TSIyBfQc63GR4GQSB2UhbHnpz7udb2DDInoqB4D+Netb9HsJVTjZZPLTzhcvv3GF2u3k4xXMUpSvQFAUpSgFKUoBSlKAUpSgFKUoBSlKAUpSgFKUoBSlKAUpSgFKUoBSlKA0aZ2ji0qfJh8DX7/R+Hl9W1j2A/wCU61H6V4ZbVlNY1EFNdvB+9fQ7f6VLjW3HwNriMikX0bMPgfgf516YfIGPpsF7hqf5V6bO4hmZlZiQFuATfrrBzfEOZHUseEGwF9PhViVehhRHU7jabxu54ZXbzNale5uveXDrwbHosLDzIZu/zj8BpXrhM4DyKiJZTfU9wJ5Co1Wdkfr0/W/ZNY6badjuhXVFQi5JPC6s9bJs00dyUpNt4fM3mZZn0LKCtwRfnrWL0uFm5gK3f5p+I0rx2m9NPA/OtLW7aG0rK9TOuSUorHBrsRhRp4yrUk2n2G8nyDrjcEdjfzH8qxY8jlJsQFHaT8rVgw4hk9FiPA/wqR5/OyxqVJBLWNvA1rqr0WornduOO5jKT4PPeZSldXJQ3k89Zjrk8UYvK9/fwj+dfpzWGPSJL+AsPida0DMSbnU99flV/wDE1Xw09ah28372bP0290km/giaYKfjRWItcXtXvWHlHqU8KzK9np5OVUJPm0vA49iSm0vSfhNVrtPviw0DNHhYziXXQsGCRX7nsS3uFu+vvfpnrYfArEhK+UvwM3LzFHEy3/O80d4LVSGzuUvjcRFh4SOOVrAnkAAWZjbqCgnvtbrrcYlhNvuxd9MNhwOy8hPxuPlW/wBnt9UMjBMZCYLm3SI3Gg72FgyjwDe6vibcdB0R4MVN01tCyx9HfvQLxWv+dVLYmBo3eNxZ0ZkYdjKSrD4g0B2BHIGAZSCpAIINwQdQQRzFRLb7buPKzCHheUzcZHCwAAThvcn2h99ajcVmTS5c0bEnoJmjW/5BCyAeALMAOoAVHPpD+swPs4j5w0BJ9kd6cWOxHQdA8V0d+NnUqAgub8raX17q02fb7I0kK4TD9MgNukdygbvVQpJHebeFU3gpZAxWK/FKDDZebCSylB7XL31Lc23W5hh8O2IdYmVF4nRHLSKo1JtwgGwuTYnlpegLD2S3wxYmVYcVD5OznhRw/FGSeQYlVK3OgOo7xUk2328w+WgCTikmYXWJLXty4mJ0Vb6X5mxsDY25jIvUqyTZvH5zI8qEOV4VeWViq3VQFW4BJbhA5DrueeoYJlHvzk4vOwScF9bTnit4mOxPwqzdkNrMPmMRkgJBWweNrB0J5XAJ0OtiLg2PWCBzZtLs7PgJuhxKgNYMpU3VlOl1Nh1gixAOnLlUk3LY4x5rGgJtMkkbDqNlMo+BT7z20B0bUH2x3nYXAOYgGnxC80QgBT2O50B7hcjsrabxM8bBZdiJ00cKFQ/ktIwjDfqlr+6uXoryMAvnu7ADW5ZmNhqeZJPX1mhBaU2+/FE+ZhYFHYzOx+I4flWwyfffdgMVhbL+XC9yP/5sBp4NfuNe+W7kIuiHlGJl6YjXoggQHs85SWt23F+wVVW1ORPgcVLhnIYoRZgLBlYBla3VodR1EHnQk6lynM4sTEs0DiSJxdWHwIIOoINwQdQRasLa/aBcBhJMSyFwhQcIIBJdlQanlqaq76PuZMJMThyTwFVmUdQYHgcjxBT+7Vmbc7PnMMFJhlcRs5QhivEAUdX1Fxztb30IK/8A68k/6J/8Zf8Awp/Xkn/RP/jL/wCFa3+o7Ef9ZD/hP/5VBdsdnRl8/QGdJpAoL8ClQl9VU3J1I1t1AjtoSWZ/Xkn/AET/AOMv/hVo5JmIxOHhnUFVmjSQA8wHUNY28a5QyrLpMTNHBCvFLI3Co6u0knqAFyT1AGupcHGmX4BFdrx4WABm7REmpt325UB4bWbXYbLow2Ic8TX4I1F5HtzsvZ3kgC/Oq0xW/J+I9Fgl4erjmPF7wqWHxNVntDnUuNxEmImPnudBfRFHooO5R8Tc8yanmwu6jy3DLiMRM8SyaxqgW/D1Mxa4seYAHKxvrYASfZ7fTh5WCYuFsPfTjDdJGPaNgy+NiB1kVaEUgZQykMrAEEG4IOoII5iuWdttl3y3FGB241Kh43AtxKSRqOogggi/YeurB3E7UtxNgJWJXhMkF+qx8+Md2vEB1WfuoCwtu9r0yyFJXjaTpJOjCqQNeFmuSe4VG9mt7cWMxUWGGGkQykqGLqQCFLajTsrE+kH+CYb9I/05KpTAY54JBLG3C6huFvyeJWQkd4BNu+gLx2t3wQ4aVocLF5QyEq7l+CMEcwpCsWsdDyHea1+S77kZwuLwxjQn1kbl+HvKFQbeFz3VDcDupzCTDCdUjW68SxM5EpFrjTh4QSOQLDvtUJI7QQesHQjxFAdhYedZFV0YMjAMrA3BBFwQesEV6VXm4vMDLlpRiT0Ezxi/5JCyj3DjIHhVh0IFKUoCCUpSvmJ6U3GzPpt7P8awc09dJ7RrO2Z9NvZ/jWDmnrpPaNde7+m1es/mVIecS7kYtZ2R+vT9b9k1g1nZH69P1v2TVHRec1+tHxRuu6OXc/AzNpvTTwPzrS1utp/STwPzrS1Y2v55Z7PBGGl6GINSPaT1S+0PkajhqR7SeqX2h8jW7Qea6nuj4swv6Wv2kcpSlcgtkwyn1KezWXWJlXqU9kVl19H0vQQ9VeB523y5d7PmRQRZgCO/lVcZzvHyrBykwxLNOLqWgjSw7R0psCNPsk8qwN++0jxRx4OIlemBeUg6mMHhCeDG9+0JbkTVR7NZM2MxUOGQhTK1uIjRVALM1uuyg6dZsNK3mJZWK35SXPR4JAOovOSfgIx86qvMcWZppZSADLI8hA5Auxcgd1zXRuVbsctgQKcOszdbzeeSe2x80e4CueM/RVxeJVAFRZ5lVRyCrIwUDuAAoC4vo9/guK/tx+7StZ9If1mB9nEfOGtn9Hv8FxX9uP3aVrPpD+swPs4j5w0HWQndfEGzbBg8ukZvesbuPvAPurprEoGRgeRUg+BFc07qfxvg/ak/cy10xL6J8DQM44g9FfAfKukNykQGUwkc2ecnxErr8lHwrm+D0V8B8q6U3MfifD+1P+/loGQn6Qw+uwR6+Cf5xf71E90n43wnjL+5kqW/SG9bgvYn+cVRLdJ+N8J4y/uZKA6XIqDbV7Y5VgpLSJHLiUN+CKJGdSNRdjYIeR1INe+9jaR8DgS0R4ZpmEMbfk3BZm8QqtbvIrm6KNnYKt2d2AGupZjYanrJPPvoC38ZvzN/qcFp2yTWP91UPzqttrdoHx+JbESIqMyqvCpJHmiw1NXfs1unwMEa+URjEzWHGzk8F+sLHe1vEE99VNvWy+HD5lJFBGkcapH5iABQSoJ0HbzoDd7g/wAYy/or/vIav2qC3B/jGX9Ff95DV7Y3FpDG8srBI0UszHkABcmhDNBvA2rXLsK0mhme6QoetyOZ/NXmfhzIrmLFYhpGaSRizuSzs3Mk6kmt7tztQ+Y4ppmuIx5kKH7KDtH5Tcz7hyArfbotklxmI6ee3k8DCykj6yTQhbdarox7bqNbmhJP9zexfksPlc62xE6+aCNY4zqBryZtCeyyjqN9jvoxRjymYA2LtEnuLqWHvUEe+pxUD32wlsqlI+xJCx8ONU/zUIOc5GsCewGuusiw4jw0CDkkUajwCgVyJKLgjuNdeZHMHw0Djk0UbD3qDQllSfSGg8/BP2rOp9xiI/zVX2weM6HMsG4/+eNPdKeiP3OasX6Q8ovgl6/r2+HRD+P3VWuxmHMmYYNRz8ohPuRw7fcDQFtfSD/BMN+kf6clU7s5hhLjMLGwur4iFGHaGkUEe8Xq4vpB/gmG/SP9OSql2N/GGC/SsP8AvFoEdXVyZtUoGOxgHIYrEgf4r11nXJ21v4fjf0vE/vXoEW79Hw/+kxP6R/px1alVV9Hv8ExX6R/ppVq0IFKUoDCxGVRPzWx7V0/2rWYjZ8j0GB7m0+8VIKVQv2ZpbvKhx9K4P77zfDU2Q5M0eRYR45G41I833c+0Vi4rLZJJXKrpxHU6D/f3VJqxJMbHcoX4WGnZ8CdKq27M08aI0zn+1Ntck23ngbY6mxzc0uODWw5CoF5H+Gg+Jr1GLw0PoAE/mi5/vH+deWNyV21EnF7f8/8AatTiMDInpKQO3mPiK5l07NH0WnUf9z/d8er3lmCjd5Vmezkbv+k4JdJFt7Q+RHKvh8ljcXie3v4h/P760kGGd/QUnwGnxraYTI5L3LcHhqfurGm+7WdLQp9vkv8A9ciZwhT5M93s5/AxcTk8qdXEO1dfu51uM+hZ41Cgk8Q5eBr28rjiFmlLHvsT9w+dZ1dTT7N06hZXCXlJZWU2uf3xKtmoszGUlyzjtI3h8hc+mQo+J/lWzw+TRLzHEfzv5cq2NKsUbJ0tPKOX6Xx/t8DXPVWz68dx+KoAsNBX7SldIrlEb/8ACsMbBIfReDhB743Yt9zrUJ2MzsYHGwYkqWWNjxAcyrKUa1+sBrjttbSukNsdlocxw5hmupB4o3W3Ejcri/MEXBHWD1GxFNY7c1mCMRG2HlTqbjZD71Km3uJoSTfaLfBg0gY4NmlxDAhAYpFVCftOXUXA7FvfuGtUJe/MknrJNyT1kntq1tn9yk7ODjZo0jB1SElnYdnGwAXxs3uqUbebrYsTFF5EI4ZoV4FU3COnOzMATxAkkNre5vzuAIZuP2lGHxLYR/QxJBQ9kig6HuZRz6ig7dNl9If1mB9nEfOGptu+3fw5avG1pcUws0ltFB5rGDyXtPNvCwGDvW2GnzM4dsO8SmHpQwkLC4fgIIKq3Lh5W66AqXdT+N8H7Un7mWumJfRPgaqHYbdZi8HjoMTNJhzHEXJCNIWPEjIBZo1H2r3v1VcDi4I7aEHG0Hor4D5V0puY/E+H9qf9/LVbLuTx40EuEIGgPHKLgd3RaVb2wGRPgcBDhpWVpE6QsUvw3eRpLAkAm3Fa9hyoSVr9Ib1uC9if5xVEt0n43wnjL+5kq1d6uwuIzNsO2HeJTEJFYSFhfj4CCCqt+T99aPYPdbi8HjocTNJhzHFxkhGkZiWRowLMij7V736qAzfpA4Zjg8PIBdUns3dxowBPvAH6wqj8LOY3SRbcSOrrfldCGF/eBXW2cZXFioXgmXijkHCw+8EHqINiD1ECqSzncti0c+TSxSx304yUcDqBAUqT3gi/YKAmx3xZf0HSXl6Xhv0HRvxcX5PHbg59fFVE55mr4vES4iW3SStxEDkByVR3BQF91T7Kty+Ndh08sESdZUtI/uXhUe+/xqe5rurwj4EYWEdHIh40mOrl7WJci1wwsCBYCwsBYUBTm7raQZfjkmcXiZTFJbmEcqeIDuZVNuwGrQ3/AGNdcHBGpsks3nj8oIpYA93FwnxUV67u91q4RhPjOCXEA+Yq3McfY2oHE/eRYdWutSPb3Yxc0SFGlaIRScZKqCWBUqQLnQ6jXXlyNAcxV8MinmAfhXTeU7tctw4FsMkrflTfWEnts3mj3AVuJNmcEw4ThMMR2GGO37NBk5jyfaTF4Ug4fESx2+yGJT3xtdT8K6GySU5tlA6cBWxMTo/DyBuycQB5agNasHPN0+Xzg9HGcO/U0JsP8M3W3gAe+pHsnkgwOEiwwfpOjBHHbhuWYsTw3NhcnS5oDlfH4KSCV4ZV4ZI2KOO8dnceYPWCD11b27nehhoMGmHxrOjwjgRhG7hkHoDzASCo83XTQG+pAlu327uHMrSBuhxKiwkAuGA5K63FwOoggjvGlVTit0OZIxCpDIOpllAHwcKaA1m8fav+ksX0iArDGvRxBrXIvdmI6ix6uxV671JtxezjS4lsY6/VQArGT9qVxY29lC1+9x2V67O7lp3YNjZUjjB1SI8Tt3cRAVfEcXu51dGWZfHh4khhQJEgsqjq/mSdSTqSSaArX6Qf4Jhv0j/Tkqpdjfxhgv0rD/vFq+t6WyU2ZYeKOB41eOXpPrCwUjhZDqqk317Kguzu6HGwYvDzSS4bgimjkbheQsQjB7AGMC5tbn10Bd1cnbW/h+N/S8T+9eusapDaDdBjZsViJY5cNwSzSyrxPIGAkYvYgRkXF7c+qgRuvo9/gmK/SP8ATSrVqF7rdkZstw8sc7xs8kvH9WWKgcKqNWUG+h6qmlCBSlKAUpSgFRHOfXP4j5CpdURzn1z+I+QrgfiHzePrfJl/Z/SPu+Z4QYl09BiPfp8OVbjLM4dnVGAN9L8jWhrMyj1yeP8AA15/Qaq6u6EYyeG0sdXP0F++qEoNtccM3Ob5m0RCqo1F7nxI5e6tHiMdI/pObdg0HwFZ20vrV9gfM1qK37V1Vz1E6957qfLqNelqgq1LHE/UGo8anVQZOY8RU5rpfhzlZ/1+ZX2j/H2ilKV6Y5opSlAKVDt6e0GJwODE+FCcXSorl1LAKwYXABGvFwD317bs9pnzDBCaXg6ZXeOTgBC3FiuhJtdGQ8+ZNASulVCm9Gc5x5N9V5H5QcP6J4736INx8X/yd1rfGp1vD2ibAYGSeMKZbqkYbUcTkDUAi9hxNb82gJJSqvy7eVJFlAxmLVHnklkjgRAVD8JtdtTYKQ9z3AczUNwOb5/mXHNh3lMYJH1fRRRgj7K8ZBa3i3eaA6CqnN9m1GLwmJhTDTvEphLkLw6txMLm4PUBXzu/3lYlcUMFmVyWbo1kZQkiSXsFkAABBNgDa4JHMG41f0gRfGQD/wDX/wA70JLwy2UvDGzasyIxPeQCaya5/G3WcYsf+gSRIYVCkQwrIfNA9N3RrsefCttDyPOpPu03oSYiZcLjuHpH0jlUcPEw+w6jQMdbEWF9LXtcQWzSvx2ABJNgNSTVIZ7vdxeImMeWReZchD0TSTSW+0EHIddrE2525AC8KVQ2D3q5nhJQuOh4l5skkJhlt2qbAfFSD2jnVzQ5/A2EGM6QDD9H0vGepQLm47RytzuLUBs6VReZb1cwxc5jy2EquvCFi6WYgfabmqjl1WF+Zr3yDezi8PP0OaR+ZcBm6Mxyx3+0ycmXr0ANtRfkQLtpUE3obbS5dHh2w6xOZmbV+IrwqAdArC97jW/VUDzzfRiW6MYaOKLzV4y4LkyEecEFwAoNwL3Jt1UBe9Kp7a/eNmOETBMscC+UYWOVuON79L/xFtxjhAummp86rSyDM1xWGhxC6CWNXt2cQuR7jce6gM+qf2uzbOVzcR4dZug44+iVY7wsll4y78JHPjuSQQBpbQnO2x3iYmHNI8FhEhYcUKPxqxYvKQbAqwsArLrY8zWLtXvFxmHzfySMQ9AsuHjIKEsRKIyx4uLQ+ebadQoC3KVDN4+3aZZGqqokxMgJRCfNAGhd7a2voBzJvysSKu/rPzgL05A6G9rnDN0N72t0njp6dAdCUqK7vttI8zhLBeCaOwljve1+TKetWsbd4I6q0O8reaMA5w+GVJMQAC7PfgjBFwCAQWYjW1xYEHuoCyKVQT7ws7gCzzRt0LEW6XClY9eQ4gFIv1XOvVerY2E2vjzOAyIOCRCFljJvwk6gg9anWx7iOYNASWlVBt3vXljxDYXL0UlG6NpGUuWcGxWNAeo6XN7kEW5E6D+svOMIynFRHhY6LPhmi4ushWAXX427KAv6lQp9sXxOVvj8CY1MKSvLHMjPYxIXaPzHWxOhDa6MDbWvLMdpsZhWwfTeTyJMWeYpFInBEDAl1DStqrSlmJ0KjkLagTqlUltZvgxeGxLpHHh+hJYxF0kLMis0fESJAPOZGI05EUoTgu2lKUIFRHOfXP4j5CpdWqx+SiRiwYhj2i47K5O2dLbqKVGtZaefgy3o7Y1zbl6CM1mZR65PH+Br7xGUSp9niHauv3c6+cpFp0B53/ga8pTRZVqa1ZFr90efedSc4yrk4vPBmVtL61fYHzNaitttL61fYHzNYmHy2V+SkDtOg++tu0Kp2a2yME289RhRJRpi28GMnMeIqc1o8Ns/bV39y/zP8q3ld/Ymju08Zu1YzjHsyUNbdCxrdfIUpSu6UhSlKA0G3uV+VZfioQLs0bMg/PT6xP8AuVaqbcrtGMPHjwx81IfKlH9mCH+IMQq+K5T2hw7YLGYuBDwgNJFYdcTkOo968FCTU/WW6XXi4jZ//sFnOvbqD76tHfXtIuIwuXhPRlTys910Cp+1L/drBk2a/wDxpZ+Hz/KPKT7JPk/w4OFvdUW2ZgfG43BQOeIBo4gP/qjZpmX4GSgNhvHhaA4LCH/l8HHcdXSSlmlPvIX4VLtn97uGwmGhw6YSW0SKlw6akDzm8S1z761e/wAy9lx0cv2ZoAoP50bMG+5k+NWlsngMBi8HBOmFwp40Xi+piJDAWdT5vMNcHwoChdv9o48fiziYY2hJjQG5HFxpxefdfzeAdvmVJN9uK6SbByn7eDR/7zM1THazarKcBivJ2wEUpVQZDFDAeAtqFsbXa1jbsYdukW3/AK/+sgA0Hk/+d6At7YjKkwuBw8SAaRqzEC3E7AM7e9iTVFb2cL5Hm0kkPmk9HiltyD3uT75ELeLGr62Rx6z4LDSpyeGM+BCgMp7wwIPeKorfHN5VmzxRasEiww73JJt8ZAPEGgL6ziFsRg5kjNmlgdUPYXQhfvIrnfdxtWuV4l3mhdgyGJgLCRCGBOjW6xYqSOQ7LV0ZjcZFhMOZJW4YoUuzWJsALcgLnwFQeHKsnz4yTRo3SoQHdeKJzceazLya4BALAnzSOqhBiZxtNkucpHDiJnhZXDIXHRsDyK9IQyWI0Iv2dYBrA3uwR4DK8NgsMCsLykkFixKreU3JOt5Cje6tFvF3YLl+HOJgnZ41ZVZJAvF55CgqygA6kaEciTfSx0GNxMk+TQFrsuFxbwKTrZJI1kUX7AQVHYCooSSPdhttgctw7iVJjiJXLOyIpHCNEUEsDYC5t2u1YW9Xa3B5l0D4dJRNGWVi6qoKML2uGNyGGntNUp3T7MZfjcArzYeOSdHkSQktf0iyXsfyGT4Vtdq8kyPLkRsThVHSMVVVDsxsLk24uQ0ue8dtAVvtRjjNk2VFucbYiL3RkIv/AGhasjcns3HDg1xTKDPPxHiIF1jBKqqnqBtxHt4u4VEd6/kpwGXNgVC4ZmnZAFI58PFcNrfive9Wdux/FWD/ALIfM0BoN+uU9LgFmA87DyKx7eCT6tvdcoT7NeO4zOg2AkidgPJnY6nlHJeQE93F0o/VqwM7y5cTh5oH9GWN4z3cQIv7ufurmHI86lwS42Eghp4XwzgfZcNwk+4dKPFhQEt3WxnMM6kxbg8KmXEa9Rc8ESnwVjb+zrD3gf8AuFv0jB/swVO9wmU9Hg5cQR508lgfzIrqP+8y1BN4H/uFv0jB/swUB8bbXx2fNExJVsRDhhb7KAqr295kb310HLl8TQmAovQlOjKW83gtw8Nuy2lc9bSyeR7QNI/mqmLilJPLgco7H+6W+BroySUKpZiAoBJJ5ADUn4UIKr3bbB4zLMXLNM8Rw/QunmsxZ7MrKxUqANFPXpxEddVds9nMTZgmMxwZ4zI07qoDEsbsgsSNA5U+C2q3tid5DZriZMN5N0aGKR1fpOIgAqo4l4QATxDkedVZu1y+Bsxjw2NjDKRJCVa9hKo0uQRrdWXxYUJLNzPezlmIhkhljxDRyKyMDGnJhb8uoVuLxzR5l0d/NmhdSO1ks6n3AP8A3jVsSbu8rUFmwkQABJJL2AGpJ86tJsHj8kkxDHAwiOdI3fiZHH1YIVmUtcDmOw2PLnQFV4HHtlebtJNFxtDNLxLyYh+IBlJ6yrBh2g9V7izcw3gZRmcDYbFNLCslvTQgqw1DCReNVIPWTb3GsryrJs/lMfCZJo04lk4ZInKXseFtCwBI806ede1RvbLdDFh8PNiMNPJ9UjSGOXhIKoCxAZQpBsDa9/dzoCwtm9ksFDgpIMPeTD4lW426Ti6QOvASHXTVfybVs8fs/BMFEiFgsUsAHEbdHKFVwbHW4VdeYtVX/R9zNz5ThiSY1CSoPySxZXt2A2U27bnrNXJQghuabsMtxBjMsLHookhS0kgskYso0bXx50qZUoBSlKAUpSgFfDRKSCQLjkbaj30pUNJ8wngGJeLisOLle2tfdKUSS5DIpSlSBSlKAUpSgFUtvb2FxeIx3T4SESLLGgbz41tIl1ueNhoU6PUX9E0pQFmnZ1f6O8h04fJugv8AqcF/jrVZ7odh8Xh8aZ8XD0axxMq+fG13cgacDHQLx87ekK/aUBY22+ykeZYYwueB1PHHIBco9rXt1qQSCOsHqIBFNjYXOsCzLhi/C+haDEqit1XKs6m9ra2uO2lKAkuwO6iRJ1xOYFSyNxrEG4yXvxBpH5Gx1sL3NiT1HM3pbF4nH4/CmJfqSgjkk4kHAA5Zjwk3PmnSwOo6qUoCGzZXnOUM0EErCJyeEo0RRr6XVZLlCeu1tes86km67dxMk643HCxUl44ywdmc/wDEdgSOskC5JJubW1UoSWxmeATEQyQyi8cqMjDuYWOvUe+qAzjZLMsmlabDSHo9QJkZBdeYEkT8z3WYdfgpQgxFxGbZ2ViMhmVTexMMaKbW4mChSba9THXQVcOT7voYsrbASHi6W7ySAWPSGxDqD+Twpa/5Av11+UoCoMwyrMsimZ0k4A3miWMoUkF9LxvfUd66XNj1nJybZnMc8mWbESkxaBpmKaLz4Y4ktYn2QOs35FShJLd8uzxXC4GLDR/VQFowOIaDhULfiIuTwnWp3u8wrxZbhEkHC4iW4uDa+vMacjSlCCRVQO8nYPFHMJpMND0kUxEgs8a2ZhZwQ7g+mGN/zq/aUBdWzOVDCYSDDj/hRqpPawHnH3tc++qo2y2Kxs2d+URQ8UDTYZ+PpIxZYxGHurMG04G5A9VKUBIt7OwDY4LiMNbymNeFkJAEiC5ADHQMCTa+hvYkaVVZzPNZU/o7pZWWwToeKK9hpwmXmV6rF7W05V+UoSXJut2HOWxO8xBxM1uO2oRV9FAevUkk9Z8BUU3pbtpWmfG4IA8R45YwwVg41MiMSBqdSLg31F76flKEEKO0GbY8HBdPJKD5pjvCpYcrNJZSw7bsb9d6t/dfsH/R0bvMVbEygBuHVUUa8AJ566k9dgOq5UoSV/tbu7xeXznE5eT0IYshR1SSK/2TxEcSjkLXuNCOs6NtoM2zMHC9M8wOjRgQR8Vj9pgEuO69jav2lAXBuu2JOWwuZSrYibhL8OqqFvwoD12uxJ7T3CptSlCBSlKA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508" name="AutoShape 6" descr="data:image/jpeg;base64,/9j/4AAQSkZJRgABAQAAAQABAAD/2wCEAAkGBxQSEhUUEhQVFhMWGBgXGBgYFxgdGhwcGR4cFxocHRkaHigkIB8lHR8XIzIiJSwrLi4uFyAzRDMsNygtLisBCgoKDg0OGhAQGjckHiQtLDItLjI3KzMtNy0uLDcvLCwvLjQ3KywsLy80LCwsLDcvLDcrLCwsLCw3NywvLCwrLP/AABEIAIcBdAMBIgACEQEDEQH/xAAcAAEAAgMBAQEAAAAAAAAAAAAABgcEBQgDAgH/xABOEAACAQIDBAUIBAoIBQQDAAABAgMAEQQFIQYHEjETQVFhcRQiMjNygZGxCCNCoTQ1UmJ0grKzwdEVF3OSk8LD4UNEVKLSJDZTYyZkg//EABsBAQACAwEBAAAAAAAAAAAAAAABBAIDBQYH/8QAOhEAAgIBAQQFCgUCBwAAAAAAAAECAxEEBRIhMTNBYXGxMjRRcoGRocHR8AYTFCJCNeEVQ1Jic4KS/9oADAMBAAIRAxEAPwC8aUpQClKUApSlAKUpQClK1W0TlY1Kkg8Y1Bt1GtGpvVFUrGs4M64b8lH0nvjsVInoRFh23/yjWtFiM3mbTi4e4C3+9fWHzuVeZDDvGvxFZwzWGTSVLeIv941rzl2rhq/I1Dh2Pgvevnk6MKnVzrz2r6M0fTNe/E1+25v8azMPm8y6cXF3EX/3raf0VBbpLngtf0tPjz++vM5rDHpEl/AW+861XhordM96y9QXY22+3HWZu6NixGGTNwOKkf04io7b/wCU61nVFsRncrciFHcNfia2WRSFonJJJ4jqTf7IrsaLaddk1TFuTw/3PC5dxUu00ox33hdiNjiZGUXVOM9lwPnWixmbzA24ej92vxOlYeGzOVOTEjsbX51sYs+BFpU07tR8DVKzadeqWI2ut9yx71x+JvjppVc4qRp5sS7+kzHxP8K9YcxlTk58DqPvrcpgsPNqmh6+HT7jXy0mGgNgOJh3XN/E6Cqa0F0H+a70ov8AlvPj3ek2/nwf7VBt+jAwGZzP/wALiHaPN+elblT7qj2Iz9j6Che86n+VfOUYp3nXjYnQ+HLs5V09LtSuE40qbsbaWWkl9StZppNOeFHH33EkpSlegKApSlAKUpQClKUApSlAKUpQClKUApSlAKUpQClKUApSlAKUpQClKUApSlAKUpQClKUApSlAK1G0vq19sfJq29ajaX1S+2Pk1UNqeaWdxv03SxI3SlK8Ad4kX/Jfq/xqO1I/+T/V/jUcrr7W/wAn/jiVNL/P1mKkWz/qX9pv2RUdqR7O+pf2j+ytNiedexjW9F7URwUoKVxy2bvZj0n8B/GtZmHrZPbb51s9mOb+C/xrWZh62T22+ddjUf02n1peLKlfnE+5GPWxyH1y+DfKtdWxyH1y+DfKqeg86r9ZeJuv6OXcyVUpSvoZ58UpSgFKUoBSlKAUpSgFKUoBSlKAUpSgFKUoBSlKAUpSgFKUoBSlKAUr5kkCi7EAdpNq1+IzuJeRLHuH8TWi7U00rNkkjOFc5+SsmypUbnz9z6KhfHU16YfaA/bQHvX+R/nVBbb0blu73tw8fX4Fh6K3GcEgpWDh82if7Vj2Np/tWaDeujVdXas1yT7itKEo8JLB+0pWLiMxjT0nF+wan4CsrLYVrM2ku0Ri5PCWTKrWZ/CzxgKCSGBsOyxrGxG0I+wnvb+QrFjz6QHUKR2Wt8DXG1e1NFZB0uTw+tLl99hbq010Wp45GrYWNjoe+vypCM2hkFpUt4i4+I1r8bKIpNYnt4HiHw51wnsv8zjp7FPs5P3Mvfqd3pIteB9n8D/U/jUcqXDBHoOiJF7Wv7688NksS8wWP53L4cq6ms2XfqHVu8EoJPPpK1OphWpZ62yMxQsxsqk+AqS5LhWjjIYWJYm1x2AdXhWwRQBYAAdgr6q5oNjw0s/zHLL9yNN+rdi3cYRDMRgZE9JDbt5j4isep3WJicujf0lF+0aH7qoX/h3rpn7H9V9DfDaH+te41WzHN/Bf41rMw9bJ7bfOpLl+WiEsQxIa2h5i1+uvH+hELszkm5JtyGv31NmzNRPSVUpcU3njw5siOprVsp9TSIyBfQc63GR4GQSB2UhbHnpz7udb2DDInoqB4D+Netb9HsJVTjZZPLTzhcvv3GF2u3k4xXMUpSvQFAUpSgFKUoBSlKAUpSgFKUoBSlKAUpSgFKUoBSlKAUpSgFKUoBSlKA0aZ2ji0qfJh8DX7/R+Hl9W1j2A/wCU61H6V4ZbVlNY1EFNdvB+9fQ7f6VLjW3HwNriMikX0bMPgfgf516YfIGPpsF7hqf5V6bO4hmZlZiQFuATfrrBzfEOZHUseEGwF9PhViVehhRHU7jabxu54ZXbzNale5uveXDrwbHosLDzIZu/zj8BpXrhM4DyKiJZTfU9wJ5Co1Wdkfr0/W/ZNY6badjuhXVFQi5JPC6s9bJs00dyUpNt4fM3mZZn0LKCtwRfnrWL0uFm5gK3f5p+I0rx2m9NPA/OtLW7aG0rK9TOuSUorHBrsRhRp4yrUk2n2G8nyDrjcEdjfzH8qxY8jlJsQFHaT8rVgw4hk9FiPA/wqR5/OyxqVJBLWNvA1rqr0WornduOO5jKT4PPeZSldXJQ3k89Zjrk8UYvK9/fwj+dfpzWGPSJL+AsPida0DMSbnU99flV/wDE1Xw09ah28372bP0290km/giaYKfjRWItcXtXvWHlHqU8KzK9np5OVUJPm0vA49iSm0vSfhNVrtPviw0DNHhYziXXQsGCRX7nsS3uFu+vvfpnrYfArEhK+UvwM3LzFHEy3/O80d4LVSGzuUvjcRFh4SOOVrAnkAAWZjbqCgnvtbrrcYlhNvuxd9MNhwOy8hPxuPlW/wBnt9UMjBMZCYLm3SI3Gg72FgyjwDe6vibcdB0R4MVN01tCyx9HfvQLxWv+dVLYmBo3eNxZ0ZkYdjKSrD4g0B2BHIGAZSCpAIINwQdQQRzFRLb7buPKzCHheUzcZHCwAAThvcn2h99ajcVmTS5c0bEnoJmjW/5BCyAeALMAOoAVHPpD+swPs4j5w0BJ9kd6cWOxHQdA8V0d+NnUqAgub8raX17q02fb7I0kK4TD9MgNukdygbvVQpJHebeFU3gpZAxWK/FKDDZebCSylB7XL31Lc23W5hh8O2IdYmVF4nRHLSKo1JtwgGwuTYnlpegLD2S3wxYmVYcVD5OznhRw/FGSeQYlVK3OgOo7xUk2328w+WgCTikmYXWJLXty4mJ0Vb6X5mxsDY25jIvUqyTZvH5zI8qEOV4VeWViq3VQFW4BJbhA5DrueeoYJlHvzk4vOwScF9bTnit4mOxPwqzdkNrMPmMRkgJBWweNrB0J5XAJ0OtiLg2PWCBzZtLs7PgJuhxKgNYMpU3VlOl1Nh1gixAOnLlUk3LY4x5rGgJtMkkbDqNlMo+BT7z20B0bUH2x3nYXAOYgGnxC80QgBT2O50B7hcjsrabxM8bBZdiJ00cKFQ/ktIwjDfqlr+6uXoryMAvnu7ADW5ZmNhqeZJPX1mhBaU2+/FE+ZhYFHYzOx+I4flWwyfffdgMVhbL+XC9yP/5sBp4NfuNe+W7kIuiHlGJl6YjXoggQHs85SWt23F+wVVW1ORPgcVLhnIYoRZgLBlYBla3VodR1EHnQk6lynM4sTEs0DiSJxdWHwIIOoINwQdQRasLa/aBcBhJMSyFwhQcIIBJdlQanlqaq76PuZMJMThyTwFVmUdQYHgcjxBT+7Vmbc7PnMMFJhlcRs5QhivEAUdX1Fxztb30IK/8A68k/6J/8Zf8Awp/Xkn/RP/jL/wCFa3+o7Ef9ZD/hP/5VBdsdnRl8/QGdJpAoL8ClQl9VU3J1I1t1AjtoSWZ/Xkn/AET/AOMv/hVo5JmIxOHhnUFVmjSQA8wHUNY28a5QyrLpMTNHBCvFLI3Co6u0knqAFyT1AGupcHGmX4BFdrx4WABm7REmpt325UB4bWbXYbLow2Ic8TX4I1F5HtzsvZ3kgC/Oq0xW/J+I9Fgl4erjmPF7wqWHxNVntDnUuNxEmImPnudBfRFHooO5R8Tc8yanmwu6jy3DLiMRM8SyaxqgW/D1Mxa4seYAHKxvrYASfZ7fTh5WCYuFsPfTjDdJGPaNgy+NiB1kVaEUgZQykMrAEEG4IOoII5iuWdttl3y3FGB241Kh43AtxKSRqOogggi/YeurB3E7UtxNgJWJXhMkF+qx8+Md2vEB1WfuoCwtu9r0yyFJXjaTpJOjCqQNeFmuSe4VG9mt7cWMxUWGGGkQykqGLqQCFLajTsrE+kH+CYb9I/05KpTAY54JBLG3C6huFvyeJWQkd4BNu+gLx2t3wQ4aVocLF5QyEq7l+CMEcwpCsWsdDyHea1+S77kZwuLwxjQn1kbl+HvKFQbeFz3VDcDupzCTDCdUjW68SxM5EpFrjTh4QSOQLDvtUJI7QQesHQjxFAdhYedZFV0YMjAMrA3BBFwQesEV6VXm4vMDLlpRiT0Ezxi/5JCyj3DjIHhVh0IFKUoCCUpSvmJ6U3GzPpt7P8awc09dJ7RrO2Z9NvZ/jWDmnrpPaNde7+m1es/mVIecS7kYtZ2R+vT9b9k1g1nZH69P1v2TVHRec1+tHxRuu6OXc/AzNpvTTwPzrS1utp/STwPzrS1Y2v55Z7PBGGl6GINSPaT1S+0PkajhqR7SeqX2h8jW7Qea6nuj4swv6Wv2kcpSlcgtkwyn1KezWXWJlXqU9kVl19H0vQQ9VeB523y5d7PmRQRZgCO/lVcZzvHyrBykwxLNOLqWgjSw7R0psCNPsk8qwN++0jxRx4OIlemBeUg6mMHhCeDG9+0JbkTVR7NZM2MxUOGQhTK1uIjRVALM1uuyg6dZsNK3mJZWK35SXPR4JAOovOSfgIx86qvMcWZppZSADLI8hA5Auxcgd1zXRuVbsctgQKcOszdbzeeSe2x80e4CueM/RVxeJVAFRZ5lVRyCrIwUDuAAoC4vo9/guK/tx+7StZ9If1mB9nEfOGtn9Hv8FxX9uP3aVrPpD+swPs4j5w0HWQndfEGzbBg8ukZvesbuPvAPurprEoGRgeRUg+BFc07qfxvg/ak/cy10xL6J8DQM44g9FfAfKukNykQGUwkc2ecnxErr8lHwrm+D0V8B8q6U3MfifD+1P+/loGQn6Qw+uwR6+Cf5xf71E90n43wnjL+5kqW/SG9bgvYn+cVRLdJ+N8J4y/uZKA6XIqDbV7Y5VgpLSJHLiUN+CKJGdSNRdjYIeR1INe+9jaR8DgS0R4ZpmEMbfk3BZm8QqtbvIrm6KNnYKt2d2AGupZjYanrJPPvoC38ZvzN/qcFp2yTWP91UPzqttrdoHx+JbESIqMyqvCpJHmiw1NXfs1unwMEa+URjEzWHGzk8F+sLHe1vEE99VNvWy+HD5lJFBGkcapH5iABQSoJ0HbzoDd7g/wAYy/or/vIav2qC3B/jGX9Ff95DV7Y3FpDG8srBI0UszHkABcmhDNBvA2rXLsK0mhme6QoetyOZ/NXmfhzIrmLFYhpGaSRizuSzs3Mk6kmt7tztQ+Y4ppmuIx5kKH7KDtH5Tcz7hyArfbotklxmI6ee3k8DCykj6yTQhbdarox7bqNbmhJP9zexfksPlc62xE6+aCNY4zqBryZtCeyyjqN9jvoxRjymYA2LtEnuLqWHvUEe+pxUD32wlsqlI+xJCx8ONU/zUIOc5GsCewGuusiw4jw0CDkkUajwCgVyJKLgjuNdeZHMHw0Djk0UbD3qDQllSfSGg8/BP2rOp9xiI/zVX2weM6HMsG4/+eNPdKeiP3OasX6Q8ovgl6/r2+HRD+P3VWuxmHMmYYNRz8ohPuRw7fcDQFtfSD/BMN+kf6clU7s5hhLjMLGwur4iFGHaGkUEe8Xq4vpB/gmG/SP9OSql2N/GGC/SsP8AvFoEdXVyZtUoGOxgHIYrEgf4r11nXJ21v4fjf0vE/vXoEW79Hw/+kxP6R/px1alVV9Hv8ExX6R/ppVq0IFKUoDCxGVRPzWx7V0/2rWYjZ8j0GB7m0+8VIKVQv2ZpbvKhx9K4P77zfDU2Q5M0eRYR45G41I833c+0Vi4rLZJJXKrpxHU6D/f3VJqxJMbHcoX4WGnZ8CdKq27M08aI0zn+1Ntck23ngbY6mxzc0uODWw5CoF5H+Gg+Jr1GLw0PoAE/mi5/vH+deWNyV21EnF7f8/8AatTiMDInpKQO3mPiK5l07NH0WnUf9z/d8er3lmCjd5Vmezkbv+k4JdJFt7Q+RHKvh8ljcXie3v4h/P760kGGd/QUnwGnxraYTI5L3LcHhqfurGm+7WdLQp9vkv8A9ciZwhT5M93s5/AxcTk8qdXEO1dfu51uM+hZ41Cgk8Q5eBr28rjiFmlLHvsT9w+dZ1dTT7N06hZXCXlJZWU2uf3xKtmoszGUlyzjtI3h8hc+mQo+J/lWzw+TRLzHEfzv5cq2NKsUbJ0tPKOX6Xx/t8DXPVWz68dx+KoAsNBX7SldIrlEb/8ACsMbBIfReDhB743Yt9zrUJ2MzsYHGwYkqWWNjxAcyrKUa1+sBrjttbSukNsdlocxw5hmupB4o3W3Ejcri/MEXBHWD1GxFNY7c1mCMRG2HlTqbjZD71Km3uJoSTfaLfBg0gY4NmlxDAhAYpFVCftOXUXA7FvfuGtUJe/MknrJNyT1kntq1tn9yk7ODjZo0jB1SElnYdnGwAXxs3uqUbebrYsTFF5EI4ZoV4FU3COnOzMATxAkkNre5vzuAIZuP2lGHxLYR/QxJBQ9kig6HuZRz6ig7dNl9If1mB9nEfOGptu+3fw5avG1pcUws0ltFB5rGDyXtPNvCwGDvW2GnzM4dsO8SmHpQwkLC4fgIIKq3Lh5W66AqXdT+N8H7Un7mWumJfRPgaqHYbdZi8HjoMTNJhzHEXJCNIWPEjIBZo1H2r3v1VcDi4I7aEHG0Hor4D5V0puY/E+H9qf9/LVbLuTx40EuEIGgPHKLgd3RaVb2wGRPgcBDhpWVpE6QsUvw3eRpLAkAm3Fa9hyoSVr9Ib1uC9if5xVEt0n43wnjL+5kq1d6uwuIzNsO2HeJTEJFYSFhfj4CCCqt+T99aPYPdbi8HjocTNJhzHFxkhGkZiWRowLMij7V736qAzfpA4Zjg8PIBdUns3dxowBPvAH6wqj8LOY3SRbcSOrrfldCGF/eBXW2cZXFioXgmXijkHCw+8EHqINiD1ECqSzncti0c+TSxSx304yUcDqBAUqT3gi/YKAmx3xZf0HSXl6Xhv0HRvxcX5PHbg59fFVE55mr4vES4iW3SStxEDkByVR3BQF91T7Kty+Ndh08sESdZUtI/uXhUe+/xqe5rurwj4EYWEdHIh40mOrl7WJci1wwsCBYCwsBYUBTm7raQZfjkmcXiZTFJbmEcqeIDuZVNuwGrQ3/AGNdcHBGpsks3nj8oIpYA93FwnxUV67u91q4RhPjOCXEA+Yq3McfY2oHE/eRYdWutSPb3Yxc0SFGlaIRScZKqCWBUqQLnQ6jXXlyNAcxV8MinmAfhXTeU7tctw4FsMkrflTfWEnts3mj3AVuJNmcEw4ThMMR2GGO37NBk5jyfaTF4Ug4fESx2+yGJT3xtdT8K6GySU5tlA6cBWxMTo/DyBuycQB5agNasHPN0+Xzg9HGcO/U0JsP8M3W3gAe+pHsnkgwOEiwwfpOjBHHbhuWYsTw3NhcnS5oDlfH4KSCV4ZV4ZI2KOO8dnceYPWCD11b27nehhoMGmHxrOjwjgRhG7hkHoDzASCo83XTQG+pAlu327uHMrSBuhxKiwkAuGA5K63FwOoggjvGlVTit0OZIxCpDIOpllAHwcKaA1m8fav+ksX0iArDGvRxBrXIvdmI6ix6uxV671JtxezjS4lsY6/VQArGT9qVxY29lC1+9x2V67O7lp3YNjZUjjB1SI8Tt3cRAVfEcXu51dGWZfHh4khhQJEgsqjq/mSdSTqSSaArX6Qf4Jhv0j/Tkqpdjfxhgv0rD/vFq+t6WyU2ZYeKOB41eOXpPrCwUjhZDqqk317Kguzu6HGwYvDzSS4bgimjkbheQsQjB7AGMC5tbn10Bd1cnbW/h+N/S8T+9eusapDaDdBjZsViJY5cNwSzSyrxPIGAkYvYgRkXF7c+qgRuvo9/gmK/SP8ATSrVqF7rdkZstw8sc7xs8kvH9WWKgcKqNWUG+h6qmlCBSlKAUpSgFRHOfXP4j5CpdURzn1z+I+QrgfiHzePrfJl/Z/SPu+Z4QYl09BiPfp8OVbjLM4dnVGAN9L8jWhrMyj1yeP8AA15/Qaq6u6EYyeG0sdXP0F++qEoNtccM3Ob5m0RCqo1F7nxI5e6tHiMdI/pObdg0HwFZ20vrV9gfM1qK37V1Vz1E6957qfLqNelqgq1LHE/UGo8anVQZOY8RU5rpfhzlZ/1+ZX2j/H2ilKV6Y5opSlAKVDt6e0GJwODE+FCcXSorl1LAKwYXABGvFwD317bs9pnzDBCaXg6ZXeOTgBC3FiuhJtdGQ8+ZNASulVCm9Gc5x5N9V5H5QcP6J4736INx8X/yd1rfGp1vD2ibAYGSeMKZbqkYbUcTkDUAi9hxNb82gJJSqvy7eVJFlAxmLVHnklkjgRAVD8JtdtTYKQ9z3AczUNwOb5/mXHNh3lMYJH1fRRRgj7K8ZBa3i3eaA6CqnN9m1GLwmJhTDTvEphLkLw6txMLm4PUBXzu/3lYlcUMFmVyWbo1kZQkiSXsFkAABBNgDa4JHMG41f0gRfGQD/wDX/wA70JLwy2UvDGzasyIxPeQCaya5/G3WcYsf+gSRIYVCkQwrIfNA9N3RrsefCttDyPOpPu03oSYiZcLjuHpH0jlUcPEw+w6jQMdbEWF9LXtcQWzSvx2ABJNgNSTVIZ7vdxeImMeWReZchD0TSTSW+0EHIddrE2525AC8KVQ2D3q5nhJQuOh4l5skkJhlt2qbAfFSD2jnVzQ5/A2EGM6QDD9H0vGepQLm47RytzuLUBs6VReZb1cwxc5jy2EquvCFi6WYgfabmqjl1WF+Zr3yDezi8PP0OaR+ZcBm6Mxyx3+0ycmXr0ANtRfkQLtpUE3obbS5dHh2w6xOZmbV+IrwqAdArC97jW/VUDzzfRiW6MYaOKLzV4y4LkyEecEFwAoNwL3Jt1UBe9Kp7a/eNmOETBMscC+UYWOVuON79L/xFtxjhAummp86rSyDM1xWGhxC6CWNXt2cQuR7jce6gM+qf2uzbOVzcR4dZug44+iVY7wsll4y78JHPjuSQQBpbQnO2x3iYmHNI8FhEhYcUKPxqxYvKQbAqwsArLrY8zWLtXvFxmHzfySMQ9AsuHjIKEsRKIyx4uLQ+ebadQoC3KVDN4+3aZZGqqokxMgJRCfNAGhd7a2voBzJvysSKu/rPzgL05A6G9rnDN0N72t0njp6dAdCUqK7vttI8zhLBeCaOwljve1+TKetWsbd4I6q0O8reaMA5w+GVJMQAC7PfgjBFwCAQWYjW1xYEHuoCyKVQT7ws7gCzzRt0LEW6XClY9eQ4gFIv1XOvVerY2E2vjzOAyIOCRCFljJvwk6gg9anWx7iOYNASWlVBt3vXljxDYXL0UlG6NpGUuWcGxWNAeo6XN7kEW5E6D+svOMIynFRHhY6LPhmi4ushWAXX427KAv6lQp9sXxOVvj8CY1MKSvLHMjPYxIXaPzHWxOhDa6MDbWvLMdpsZhWwfTeTyJMWeYpFInBEDAl1DStqrSlmJ0KjkLagTqlUltZvgxeGxLpHHh+hJYxF0kLMis0fESJAPOZGI05EUoTgu2lKUIFRHOfXP4j5CpdWqx+SiRiwYhj2i47K5O2dLbqKVGtZaefgy3o7Y1zbl6CM1mZR65PH+Br7xGUSp9niHauv3c6+cpFp0B53/ga8pTRZVqa1ZFr90efedSc4yrk4vPBmVtL61fYHzNaitttL61fYHzNYmHy2V+SkDtOg++tu0Kp2a2yME289RhRJRpi28GMnMeIqc1o8Ns/bV39y/zP8q3ld/Ymju08Zu1YzjHsyUNbdCxrdfIUpSu6UhSlKA0G3uV+VZfioQLs0bMg/PT6xP8AuVaqbcrtGMPHjwx81IfKlH9mCH+IMQq+K5T2hw7YLGYuBDwgNJFYdcTkOo968FCTU/WW6XXi4jZ//sFnOvbqD76tHfXtIuIwuXhPRlTys910Cp+1L/drBk2a/wDxpZ+Hz/KPKT7JPk/w4OFvdUW2ZgfG43BQOeIBo4gP/qjZpmX4GSgNhvHhaA4LCH/l8HHcdXSSlmlPvIX4VLtn97uGwmGhw6YSW0SKlw6akDzm8S1z761e/wAy9lx0cv2ZoAoP50bMG+5k+NWlsngMBi8HBOmFwp40Xi+piJDAWdT5vMNcHwoChdv9o48fiziYY2hJjQG5HFxpxefdfzeAdvmVJN9uK6SbByn7eDR/7zM1THazarKcBivJ2wEUpVQZDFDAeAtqFsbXa1jbsYdukW3/AK/+sgA0Hk/+d6At7YjKkwuBw8SAaRqzEC3E7AM7e9iTVFb2cL5Hm0kkPmk9HiltyD3uT75ELeLGr62Rx6z4LDSpyeGM+BCgMp7wwIPeKorfHN5VmzxRasEiww73JJt8ZAPEGgL6ziFsRg5kjNmlgdUPYXQhfvIrnfdxtWuV4l3mhdgyGJgLCRCGBOjW6xYqSOQ7LV0ZjcZFhMOZJW4YoUuzWJsALcgLnwFQeHKsnz4yTRo3SoQHdeKJzceazLya4BALAnzSOqhBiZxtNkucpHDiJnhZXDIXHRsDyK9IQyWI0Iv2dYBrA3uwR4DK8NgsMCsLykkFixKreU3JOt5Cje6tFvF3YLl+HOJgnZ41ZVZJAvF55CgqygA6kaEciTfSx0GNxMk+TQFrsuFxbwKTrZJI1kUX7AQVHYCooSSPdhttgctw7iVJjiJXLOyIpHCNEUEsDYC5t2u1YW9Xa3B5l0D4dJRNGWVi6qoKML2uGNyGGntNUp3T7MZfjcArzYeOSdHkSQktf0iyXsfyGT4Vtdq8kyPLkRsThVHSMVVVDsxsLk24uQ0ue8dtAVvtRjjNk2VFucbYiL3RkIv/AGhasjcns3HDg1xTKDPPxHiIF1jBKqqnqBtxHt4u4VEd6/kpwGXNgVC4ZmnZAFI58PFcNrfive9Wdux/FWD/ALIfM0BoN+uU9LgFmA87DyKx7eCT6tvdcoT7NeO4zOg2AkidgPJnY6nlHJeQE93F0o/VqwM7y5cTh5oH9GWN4z3cQIv7ufurmHI86lwS42Eghp4XwzgfZcNwk+4dKPFhQEt3WxnMM6kxbg8KmXEa9Rc8ESnwVjb+zrD3gf8AuFv0jB/swVO9wmU9Hg5cQR508lgfzIrqP+8y1BN4H/uFv0jB/swUB8bbXx2fNExJVsRDhhb7KAqr295kb310HLl8TQmAovQlOjKW83gtw8Nuy2lc9bSyeR7QNI/mqmLilJPLgco7H+6W+BroySUKpZiAoBJJ5ADUn4UIKr3bbB4zLMXLNM8Rw/QunmsxZ7MrKxUqANFPXpxEddVds9nMTZgmMxwZ4zI07qoDEsbsgsSNA5U+C2q3tid5DZriZMN5N0aGKR1fpOIgAqo4l4QATxDkedVZu1y+Bsxjw2NjDKRJCVa9hKo0uQRrdWXxYUJLNzPezlmIhkhljxDRyKyMDGnJhb8uoVuLxzR5l0d/NmhdSO1ks6n3AP8A3jVsSbu8rUFmwkQABJJL2AGpJ86tJsHj8kkxDHAwiOdI3fiZHH1YIVmUtcDmOw2PLnQFV4HHtlebtJNFxtDNLxLyYh+IBlJ6yrBh2g9V7izcw3gZRmcDYbFNLCslvTQgqw1DCReNVIPWTb3GsryrJs/lMfCZJo04lk4ZInKXseFtCwBI806ede1RvbLdDFh8PNiMNPJ9UjSGOXhIKoCxAZQpBsDa9/dzoCwtm9ksFDgpIMPeTD4lW426Ti6QOvASHXTVfybVs8fs/BMFEiFgsUsAHEbdHKFVwbHW4VdeYtVX/R9zNz5ThiSY1CSoPySxZXt2A2U27bnrNXJQghuabsMtxBjMsLHookhS0kgskYso0bXx50qZUoBSlKAUpSgFfDRKSCQLjkbaj30pUNJ8wngGJeLisOLle2tfdKUSS5DIpSlSBSlKAUpSgFUtvb2FxeIx3T4SESLLGgbz41tIl1ueNhoU6PUX9E0pQFmnZ1f6O8h04fJugv8AqcF/jrVZ7odh8Xh8aZ8XD0axxMq+fG13cgacDHQLx87ekK/aUBY22+ykeZYYwueB1PHHIBco9rXt1qQSCOsHqIBFNjYXOsCzLhi/C+haDEqit1XKs6m9ra2uO2lKAkuwO6iRJ1xOYFSyNxrEG4yXvxBpH5Gx1sL3NiT1HM3pbF4nH4/CmJfqSgjkk4kHAA5Zjwk3PmnSwOo6qUoCGzZXnOUM0EErCJyeEo0RRr6XVZLlCeu1tes86km67dxMk643HCxUl44ywdmc/wDEdgSOskC5JJubW1UoSWxmeATEQyQyi8cqMjDuYWOvUe+qAzjZLMsmlabDSHo9QJkZBdeYEkT8z3WYdfgpQgxFxGbZ2ViMhmVTexMMaKbW4mChSba9THXQVcOT7voYsrbASHi6W7ySAWPSGxDqD+Twpa/5Av11+UoCoMwyrMsimZ0k4A3miWMoUkF9LxvfUd66XNj1nJybZnMc8mWbESkxaBpmKaLz4Y4ktYn2QOs35FShJLd8uzxXC4GLDR/VQFowOIaDhULfiIuTwnWp3u8wrxZbhEkHC4iW4uDa+vMacjSlCCRVQO8nYPFHMJpMND0kUxEgs8a2ZhZwQ7g+mGN/zq/aUBdWzOVDCYSDDj/hRqpPawHnH3tc++qo2y2Kxs2d+URQ8UDTYZ+PpIxZYxGHurMG04G5A9VKUBIt7OwDY4LiMNbymNeFkJAEiC5ADHQMCTa+hvYkaVVZzPNZU/o7pZWWwToeKK9hpwmXmV6rF7W05V+UoSXJut2HOWxO8xBxM1uO2oRV9FAevUkk9Z8BUU3pbtpWmfG4IA8R45YwwVg41MiMSBqdSLg31F76flKEEKO0GbY8HBdPJKD5pjvCpYcrNJZSw7bsb9d6t/dfsH/R0bvMVbEygBuHVUUa8AJ566k9dgOq5UoSV/tbu7xeXznE5eT0IYshR1SSK/2TxEcSjkLXuNCOs6NtoM2zMHC9M8wOjRgQR8Vj9pgEuO69jav2lAXBuu2JOWwuZSrYibhL8OqqFvwoD12uxJ7T3CptSlCBSlKA/9k="/>
          <p:cNvSpPr>
            <a:spLocks noChangeAspect="1" noChangeArrowheads="1"/>
          </p:cNvSpPr>
          <p:nvPr/>
        </p:nvSpPr>
        <p:spPr bwMode="auto">
          <a:xfrm>
            <a:off x="46910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/>
          <p:nvPr/>
        </p:nvSpPr>
        <p:spPr>
          <a:xfrm>
            <a:off x="831249" y="272842"/>
            <a:ext cx="3374642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accent2"/>
                </a:solidFill>
              </a:rPr>
              <a:t>Open Source</a:t>
            </a:r>
            <a:endParaRPr lang="en-NZ" sz="4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7721" y="2793122"/>
            <a:ext cx="2688557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accent2"/>
                </a:solidFill>
              </a:rPr>
              <a:t>The Cloud</a:t>
            </a:r>
            <a:endParaRPr lang="en-NZ" sz="4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1406" y="312738"/>
            <a:ext cx="2749471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accent2"/>
                </a:solidFill>
              </a:rPr>
              <a:t>Open Data</a:t>
            </a:r>
            <a:endParaRPr lang="en-NZ" sz="40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2338" y="4017258"/>
            <a:ext cx="7241406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4000" dirty="0" smtClean="0">
                <a:solidFill>
                  <a:schemeClr val="accent2"/>
                </a:solidFill>
              </a:rPr>
              <a:t>ALL NZ GeoNet Data is Open</a:t>
            </a:r>
            <a:endParaRPr lang="en-NZ" sz="4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084" y="1484784"/>
            <a:ext cx="4144084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accent2"/>
                </a:solidFill>
              </a:rPr>
              <a:t>Open Standards</a:t>
            </a:r>
            <a:endParaRPr lang="en-NZ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7086"/>
            <a:ext cx="9144000" cy="5227912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</a:t>
            </a:r>
            <a:r>
              <a:rPr lang="en-N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</a:t>
            </a:r>
            <a:r>
              <a:rPr lang="en-N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haring with </a:t>
            </a:r>
            <a:r>
              <a:rPr lang="en-N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 </a:t>
            </a:r>
            <a:r>
              <a:rPr lang="en-N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ajor </a:t>
            </a:r>
            <a:r>
              <a:rPr lang="en-N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and Warning Centres</a:t>
            </a:r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727138" y="3180879"/>
            <a:ext cx="809625" cy="2954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N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A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44501" y="2532244"/>
            <a:ext cx="1169987" cy="2954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N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A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493435" y="3442215"/>
            <a:ext cx="733196" cy="2954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N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endParaRPr lang="en-A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63888" y="5139025"/>
            <a:ext cx="1008112" cy="264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NZ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  <a:endParaRPr lang="en-A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28" name="Line 8"/>
          <p:cNvSpPr>
            <a:spLocks noChangeShapeType="1"/>
          </p:cNvSpPr>
          <p:nvPr/>
        </p:nvSpPr>
        <p:spPr bwMode="auto">
          <a:xfrm flipH="1" flipV="1">
            <a:off x="4427983" y="5492536"/>
            <a:ext cx="630845" cy="19036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 anchor="ctr">
            <a:spAutoFit/>
          </a:bodyPr>
          <a:lstStyle/>
          <a:p>
            <a:endParaRPr lang="en-NZ"/>
          </a:p>
        </p:txBody>
      </p:sp>
      <p:sp>
        <p:nvSpPr>
          <p:cNvPr id="593929" name="Line 9"/>
          <p:cNvSpPr>
            <a:spLocks noChangeShapeType="1"/>
          </p:cNvSpPr>
          <p:nvPr/>
        </p:nvSpPr>
        <p:spPr bwMode="auto">
          <a:xfrm flipV="1">
            <a:off x="5058831" y="3442214"/>
            <a:ext cx="1529393" cy="22406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 anchor="ctr">
            <a:spAutoFit/>
          </a:bodyPr>
          <a:lstStyle/>
          <a:p>
            <a:endParaRPr lang="en-NZ"/>
          </a:p>
        </p:txBody>
      </p:sp>
      <p:sp>
        <p:nvSpPr>
          <p:cNvPr id="593930" name="Line 10"/>
          <p:cNvSpPr>
            <a:spLocks noChangeShapeType="1"/>
          </p:cNvSpPr>
          <p:nvPr/>
        </p:nvSpPr>
        <p:spPr bwMode="auto">
          <a:xfrm flipH="1" flipV="1">
            <a:off x="1475656" y="3068959"/>
            <a:ext cx="3583171" cy="259361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 anchor="ctr">
            <a:spAutoFit/>
          </a:bodyPr>
          <a:lstStyle/>
          <a:p>
            <a:endParaRPr lang="en-NZ"/>
          </a:p>
        </p:txBody>
      </p:sp>
      <p:sp>
        <p:nvSpPr>
          <p:cNvPr id="593931" name="Line 11"/>
          <p:cNvSpPr>
            <a:spLocks noChangeShapeType="1"/>
          </p:cNvSpPr>
          <p:nvPr/>
        </p:nvSpPr>
        <p:spPr bwMode="auto">
          <a:xfrm flipH="1" flipV="1">
            <a:off x="4139952" y="3589947"/>
            <a:ext cx="918878" cy="209296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 anchor="ctr">
            <a:spAutoFit/>
          </a:bodyPr>
          <a:lstStyle/>
          <a:p>
            <a:endParaRPr lang="en-NZ"/>
          </a:p>
        </p:txBody>
      </p:sp>
      <p:sp>
        <p:nvSpPr>
          <p:cNvPr id="593932" name="Text Box 12"/>
          <p:cNvSpPr txBox="1">
            <a:spLocks noChangeArrowheads="1"/>
          </p:cNvSpPr>
          <p:nvPr/>
        </p:nvSpPr>
        <p:spPr bwMode="auto">
          <a:xfrm>
            <a:off x="6346742" y="3476345"/>
            <a:ext cx="1295400" cy="124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1600" dirty="0">
                <a:solidFill>
                  <a:schemeClr val="accent2"/>
                </a:solidFill>
              </a:rPr>
              <a:t>WC/ATWC</a:t>
            </a:r>
            <a:br>
              <a:rPr lang="en-NZ" sz="1600" dirty="0">
                <a:solidFill>
                  <a:schemeClr val="accent2"/>
                </a:solidFill>
              </a:rPr>
            </a:br>
            <a:r>
              <a:rPr lang="en-NZ" sz="1600" dirty="0">
                <a:solidFill>
                  <a:schemeClr val="accent2"/>
                </a:solidFill>
              </a:rPr>
              <a:t>PTWC</a:t>
            </a:r>
            <a:br>
              <a:rPr lang="en-NZ" sz="1600" dirty="0">
                <a:solidFill>
                  <a:schemeClr val="accent2"/>
                </a:solidFill>
              </a:rPr>
            </a:br>
            <a:r>
              <a:rPr lang="en-NZ" sz="1600" dirty="0">
                <a:solidFill>
                  <a:schemeClr val="accent2"/>
                </a:solidFill>
              </a:rPr>
              <a:t>NEIC</a:t>
            </a:r>
            <a:br>
              <a:rPr lang="en-NZ" sz="1600" dirty="0">
                <a:solidFill>
                  <a:schemeClr val="accent2"/>
                </a:solidFill>
              </a:rPr>
            </a:br>
            <a:r>
              <a:rPr lang="en-NZ" sz="1600" dirty="0">
                <a:solidFill>
                  <a:schemeClr val="accent2"/>
                </a:solidFill>
              </a:rPr>
              <a:t>IRIS</a:t>
            </a:r>
            <a:br>
              <a:rPr lang="en-NZ" sz="1600" dirty="0">
                <a:solidFill>
                  <a:schemeClr val="accent2"/>
                </a:solidFill>
              </a:rPr>
            </a:br>
            <a:r>
              <a:rPr lang="en-NZ" sz="1600" dirty="0">
                <a:solidFill>
                  <a:schemeClr val="accent2"/>
                </a:solidFill>
              </a:rPr>
              <a:t>IGS</a:t>
            </a:r>
            <a:endParaRPr lang="en-AU" sz="1600" dirty="0">
              <a:solidFill>
                <a:schemeClr val="accent2"/>
              </a:solidFill>
            </a:endParaRPr>
          </a:p>
        </p:txBody>
      </p:sp>
      <p:sp>
        <p:nvSpPr>
          <p:cNvPr id="593933" name="Text Box 13"/>
          <p:cNvSpPr txBox="1">
            <a:spLocks noChangeArrowheads="1"/>
          </p:cNvSpPr>
          <p:nvPr/>
        </p:nvSpPr>
        <p:spPr bwMode="auto">
          <a:xfrm>
            <a:off x="667171" y="2885891"/>
            <a:ext cx="952500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>
                <a:solidFill>
                  <a:schemeClr val="accent2"/>
                </a:solidFill>
              </a:rPr>
              <a:t>GFZ</a:t>
            </a:r>
            <a:br>
              <a:rPr lang="en-NZ" dirty="0">
                <a:solidFill>
                  <a:schemeClr val="accent2"/>
                </a:solidFill>
              </a:rPr>
            </a:br>
            <a:r>
              <a:rPr lang="en-NZ" dirty="0">
                <a:solidFill>
                  <a:schemeClr val="accent2"/>
                </a:solidFill>
              </a:rPr>
              <a:t>IOC</a:t>
            </a:r>
            <a:br>
              <a:rPr lang="en-NZ" dirty="0">
                <a:solidFill>
                  <a:schemeClr val="accent2"/>
                </a:solidFill>
              </a:rPr>
            </a:br>
            <a:r>
              <a:rPr lang="en-NZ" dirty="0">
                <a:solidFill>
                  <a:schemeClr val="accent2"/>
                </a:solidFill>
              </a:rPr>
              <a:t>CTBTO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593934" name="Text Box 14"/>
          <p:cNvSpPr txBox="1">
            <a:spLocks noChangeArrowheads="1"/>
          </p:cNvSpPr>
          <p:nvPr/>
        </p:nvSpPr>
        <p:spPr bwMode="auto">
          <a:xfrm>
            <a:off x="3449911" y="5492538"/>
            <a:ext cx="847725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 smtClean="0">
                <a:solidFill>
                  <a:schemeClr val="accent2"/>
                </a:solidFill>
              </a:rPr>
              <a:t>GA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 smtClean="0">
                <a:solidFill>
                  <a:schemeClr val="accent2"/>
                </a:solidFill>
              </a:rPr>
              <a:t>BoM</a:t>
            </a:r>
            <a:endParaRPr lang="en-NZ" dirty="0" smtClean="0">
              <a:solidFill>
                <a:schemeClr val="accent2"/>
              </a:solidFill>
            </a:endParaRPr>
          </a:p>
        </p:txBody>
      </p:sp>
      <p:sp>
        <p:nvSpPr>
          <p:cNvPr id="593935" name="Text Box 15"/>
          <p:cNvSpPr txBox="1">
            <a:spLocks noChangeArrowheads="1"/>
          </p:cNvSpPr>
          <p:nvPr/>
        </p:nvSpPr>
        <p:spPr bwMode="auto">
          <a:xfrm>
            <a:off x="4259766" y="3748832"/>
            <a:ext cx="1295400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dirty="0">
                <a:solidFill>
                  <a:schemeClr val="accent2"/>
                </a:solidFill>
              </a:rPr>
              <a:t>JAMSTEC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4860033" y="4992174"/>
            <a:ext cx="198798" cy="69073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 anchor="ctr">
            <a:spAutoFit/>
          </a:bodyPr>
          <a:lstStyle/>
          <a:p>
            <a:endParaRPr lang="en-NZ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806986" y="4437112"/>
            <a:ext cx="917142" cy="5109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4" tIns="9144" rIns="9144" bIns="9144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NZ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Vanuatu</a:t>
            </a:r>
            <a:r>
              <a:rPr lang="en-A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endParaRPr lang="en-NZ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6897" y="5311620"/>
            <a:ext cx="166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N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</a:t>
            </a:r>
          </a:p>
          <a:p>
            <a:pPr>
              <a:spcBef>
                <a:spcPts val="0"/>
              </a:spcBef>
            </a:pPr>
            <a:r>
              <a:rPr lang="en-N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GNSS (GPS)</a:t>
            </a:r>
          </a:p>
          <a:p>
            <a:pPr>
              <a:spcBef>
                <a:spcPts val="0"/>
              </a:spcBef>
            </a:pPr>
            <a:r>
              <a:rPr lang="en-N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</a:t>
            </a:r>
            <a:endParaRPr lang="en-N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692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9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9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8" grpId="0" animBg="1"/>
      <p:bldP spid="593929" grpId="0" animBg="1"/>
      <p:bldP spid="593930" grpId="0" animBg="1"/>
      <p:bldP spid="593931" grpId="0" animBg="1"/>
      <p:bldP spid="593932" grpId="0"/>
      <p:bldP spid="593933" grpId="0"/>
      <p:bldP spid="593934" grpId="0"/>
      <p:bldP spid="59393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23764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 rot="10800000" flipV="1">
            <a:off x="31278" y="2206372"/>
            <a:ext cx="15883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Pacific Seismic stations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 by PTWC 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893" y="0"/>
            <a:ext cx="7478107" cy="6597352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19457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23764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spcBef>
                <a:spcPct val="0"/>
              </a:spcBef>
              <a:defRPr/>
            </a:pPr>
            <a:endParaRPr lang="en-GB" sz="2600" b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 rot="10800000" flipV="1">
            <a:off x="31278" y="2206372"/>
            <a:ext cx="15883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 Level stations used by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PTWC</a:t>
            </a:r>
            <a:endParaRPr lang="en-A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0"/>
            <a:ext cx="751872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sunami image from the Japan Tsunami in 2011 (courtesy NOAA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130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N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Ocean Amplitude Model for the March 2011 Japan Tsunami </a:t>
            </a:r>
            <a:endParaRPr lang="en-A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5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NS Science_Photo Title">
  <a:themeElements>
    <a:clrScheme name="GNS Science_Photo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NS Science_Photo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NS Science_Photo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NS Science_Photo Title">
  <a:themeElements>
    <a:clrScheme name="GNS Science_Photo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NS Science_Photo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NS Science_Photo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NS Science_Photo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NS Science_Photo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632BE4D712E40818A06446924497A" ma:contentTypeVersion="1" ma:contentTypeDescription="Create a new document." ma:contentTypeScope="" ma:versionID="859da0086fd8a54ad61127311af4c2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1047541fc32fa03796f67633b1faa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06A679-933D-4E2F-9DDE-09C16ABD409A}"/>
</file>

<file path=customXml/itemProps2.xml><?xml version="1.0" encoding="utf-8"?>
<ds:datastoreItem xmlns:ds="http://schemas.openxmlformats.org/officeDocument/2006/customXml" ds:itemID="{81C90FC2-E3DB-4FF5-9FF4-64B895CCD8E3}"/>
</file>

<file path=customXml/itemProps3.xml><?xml version="1.0" encoding="utf-8"?>
<ds:datastoreItem xmlns:ds="http://schemas.openxmlformats.org/officeDocument/2006/customXml" ds:itemID="{9B80C67B-F155-4249-8ACC-04F7A6A288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On-screen Show (4:3)</PresentationFormat>
  <Paragraphs>75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GNS Science_Photo Title</vt:lpstr>
      <vt:lpstr>1_GNS Science_Photo Title</vt:lpstr>
      <vt:lpstr>Corel PHOTO-PAINT 9.0 Image</vt:lpstr>
      <vt:lpstr>Green cable systems: Open Data and Open Standards Crucial for Warning</vt:lpstr>
      <vt:lpstr>Outline</vt:lpstr>
      <vt:lpstr>Events During the Last Few Years ….</vt:lpstr>
      <vt:lpstr>PowerPoint Presentation</vt:lpstr>
      <vt:lpstr>PowerPoint Presentation</vt:lpstr>
      <vt:lpstr>Real-time Data Sharing with Other Major Data and Warning Centres</vt:lpstr>
      <vt:lpstr>PowerPoint Presentation</vt:lpstr>
      <vt:lpstr>PowerPoint Presentation</vt:lpstr>
      <vt:lpstr>Deep Ocean Amplitude Model for the March 2011 Japan Tsunami </vt:lpstr>
      <vt:lpstr>PowerPoint Presentation</vt:lpstr>
      <vt:lpstr>PowerPoint Presentation</vt:lpstr>
      <vt:lpstr>PowerPoint Presentation</vt:lpstr>
      <vt:lpstr>PowerPoint Presentation</vt:lpstr>
      <vt:lpstr>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2014-10-02T22:56:58Z</dcterms:created>
  <dcterms:modified xsi:type="dcterms:W3CDTF">2014-10-03T00:30:24Z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0x010100D41632BE4D712E40818A06446924497A</vt:lpwstr>
  </property>
</Properties>
</file>