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Layouts/slideLayout3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35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theme/theme4.xml" ContentType="application/vnd.openxmlformats-officedocument.theme+xml"/>
  <Override PartName="/ppt/theme/themeOverride2.xml" ContentType="application/vnd.openxmlformats-officedocument.themeOverrid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theme/theme5.xml" ContentType="application/vnd.openxmlformats-officedocument.theme+xml"/>
  <Override PartName="/ppt/comments/comment1.xml" ContentType="application/vnd.openxmlformats-officedocument.presentationml.comment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7" r:id="rId2"/>
    <p:sldMasterId id="2147483700" r:id="rId3"/>
  </p:sldMasterIdLst>
  <p:notesMasterIdLst>
    <p:notesMasterId r:id="rId16"/>
  </p:notesMasterIdLst>
  <p:handoutMasterIdLst>
    <p:handoutMasterId r:id="rId17"/>
  </p:handoutMasterIdLst>
  <p:sldIdLst>
    <p:sldId id="415" r:id="rId4"/>
    <p:sldId id="422" r:id="rId5"/>
    <p:sldId id="423" r:id="rId6"/>
    <p:sldId id="424" r:id="rId7"/>
    <p:sldId id="429" r:id="rId8"/>
    <p:sldId id="425" r:id="rId9"/>
    <p:sldId id="430" r:id="rId10"/>
    <p:sldId id="431" r:id="rId11"/>
    <p:sldId id="427" r:id="rId12"/>
    <p:sldId id="428" r:id="rId13"/>
    <p:sldId id="433" r:id="rId14"/>
    <p:sldId id="43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rry" initials="J" lastIdx="2" clrIdx="0"/>
  <p:cmAuthor id="1" name="John  Mariano" initials="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00642D"/>
    <a:srgbClr val="66FF33"/>
    <a:srgbClr val="CCE010"/>
    <a:srgbClr val="FA1E00"/>
    <a:srgbClr val="FF3300"/>
    <a:srgbClr val="FFFFFF"/>
    <a:srgbClr val="F1E7E7"/>
    <a:srgbClr val="FFBCBC"/>
    <a:srgbClr val="212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99" autoAdjust="0"/>
    <p:restoredTop sz="97755" autoAdjust="0"/>
  </p:normalViewPr>
  <p:slideViewPr>
    <p:cSldViewPr>
      <p:cViewPr varScale="1">
        <p:scale>
          <a:sx n="72" d="100"/>
          <a:sy n="72" d="100"/>
        </p:scale>
        <p:origin x="129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4344"/>
    </p:cViewPr>
  </p:sorterViewPr>
  <p:notesViewPr>
    <p:cSldViewPr>
      <p:cViewPr varScale="1">
        <p:scale>
          <a:sx n="88" d="100"/>
          <a:sy n="88" d="100"/>
        </p:scale>
        <p:origin x="2964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5" Type="http://schemas.openxmlformats.org/officeDocument/2006/relationships/customXml" Target="../customXml/item3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customXml" Target="../customXml/item2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customXml" Target="../customXml/item1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4-10-06T11:56:50.391" idx="1">
    <p:pos x="5269" y="2489"/>
    <p:text>what was result of the two responses?</p:text>
  </p:cm>
  <p:cm authorId="1" dt="2014-10-06T11:58:42.345" idx="2">
    <p:pos x="5180" y="2715"/>
    <p:text>not clear what the recommendation is here.  "their" should be "foundation's"?.  But how might this be accomplished?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B303DD-A922-4739-B14D-EC73D4FA1E38}" type="datetimeFigureOut">
              <a:rPr lang="en-US" smtClean="0"/>
              <a:pPr/>
              <a:t>16/10/2014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F5D729-135D-4C1B-AEEA-41506A13DB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35764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8A4BA4-BF39-408F-9788-0389F3DF0BA6}" type="datetimeFigureOut">
              <a:rPr lang="en-US" smtClean="0"/>
              <a:pPr/>
              <a:t>16/10/2014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043B5-EEA2-4497-A333-6405A58127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6806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6939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" y="500063"/>
            <a:ext cx="8991600" cy="56673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8991600" cy="53562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7225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2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6939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2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693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2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image" Target="../media/image3.w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image" Target="../media/image3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accent1">
              <a:lumMod val="75000"/>
              <a:alpha val="56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8" descr="OCI Group Wave"/>
          <p:cNvPicPr>
            <a:picLocks noChangeAspect="1" noChangeArrowheads="1"/>
          </p:cNvPicPr>
          <p:nvPr userDrawn="1"/>
        </p:nvPicPr>
        <p:blipFill>
          <a:blip r:embed="rId15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6107" r="2290"/>
          <a:stretch>
            <a:fillRect/>
          </a:stretch>
        </p:blipFill>
        <p:spPr bwMode="auto">
          <a:xfrm rot="21437225">
            <a:off x="7499" y="597102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7" descr="OCIgroup_newLOGO_web"/>
          <p:cNvPicPr>
            <a:picLocks noChangeAspect="1" noChangeArrowheads="1"/>
          </p:cNvPicPr>
          <p:nvPr userDrawn="1"/>
        </p:nvPicPr>
        <p:blipFill>
          <a:blip r:embed="rId16" cstate="print">
            <a:lum bright="20000"/>
          </a:blip>
          <a:srcRect/>
          <a:stretch>
            <a:fillRect/>
          </a:stretch>
        </p:blipFill>
        <p:spPr bwMode="auto">
          <a:xfrm>
            <a:off x="3854450" y="6483286"/>
            <a:ext cx="1435100" cy="374714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6" r:id="rId13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2971800"/>
          </a:xfrm>
          <a:prstGeom prst="rect">
            <a:avLst/>
          </a:prstGeom>
          <a:solidFill>
            <a:schemeClr val="accent1">
              <a:lumMod val="75000"/>
              <a:alpha val="56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2"/>
          <p:cNvPicPr>
            <a:picLocks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1295400"/>
            <a:ext cx="9144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7" descr="OCIgroup_newLOGO_web"/>
          <p:cNvPicPr>
            <a:picLocks noChangeAspect="1" noChangeArrowheads="1"/>
          </p:cNvPicPr>
          <p:nvPr userDrawn="1"/>
        </p:nvPicPr>
        <p:blipFill>
          <a:blip r:embed="rId15" cstate="print">
            <a:lum/>
          </a:blip>
          <a:srcRect/>
          <a:stretch>
            <a:fillRect/>
          </a:stretch>
        </p:blipFill>
        <p:spPr bwMode="auto">
          <a:xfrm>
            <a:off x="2687111" y="152400"/>
            <a:ext cx="3769779" cy="984314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2971800"/>
          </a:xfrm>
          <a:prstGeom prst="rect">
            <a:avLst/>
          </a:prstGeom>
          <a:solidFill>
            <a:schemeClr val="accent1">
              <a:lumMod val="75000"/>
              <a:alpha val="56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2"/>
          <p:cNvPicPr>
            <a:picLocks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1295400"/>
            <a:ext cx="91440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DRG Subsea Cable Systems Training Program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E8591-B743-45B3-AF53-057CCD8AF67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ITU/WMO/UNESCO-IOC</a:t>
            </a: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4000" b="1" dirty="0"/>
              <a:t>Joint Task Force on</a:t>
            </a:r>
            <a:br>
              <a:rPr lang="en-US" sz="4000" b="1" dirty="0"/>
            </a:br>
            <a:r>
              <a:rPr lang="en-US" sz="4000" b="1" dirty="0"/>
              <a:t>Green Cables Funding Study</a:t>
            </a:r>
            <a:br>
              <a:rPr lang="en-US" sz="4000" b="1" dirty="0"/>
            </a:br>
            <a:endParaRPr lang="en-US" sz="4000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24384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tx1"/>
                </a:solidFill>
              </a:rPr>
              <a:t>October 2014</a:t>
            </a:r>
          </a:p>
          <a:p>
            <a:endParaRPr lang="en-US" sz="2000" b="1" dirty="0" smtClean="0">
              <a:solidFill>
                <a:schemeClr val="tx1"/>
              </a:solidFill>
            </a:endParaRPr>
          </a:p>
          <a:p>
            <a:r>
              <a:rPr lang="en-US" sz="2000" b="1" dirty="0" smtClean="0">
                <a:solidFill>
                  <a:schemeClr val="tx1"/>
                </a:solidFill>
              </a:rPr>
              <a:t>Prepared </a:t>
            </a:r>
            <a:r>
              <a:rPr lang="en-US" sz="2000" b="1" dirty="0">
                <a:solidFill>
                  <a:schemeClr val="tx1"/>
                </a:solidFill>
              </a:rPr>
              <a:t>by: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b="1" dirty="0">
                <a:solidFill>
                  <a:schemeClr val="tx1"/>
                </a:solidFill>
              </a:rPr>
              <a:t>OCI Group, Inc.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b="1" dirty="0">
                <a:solidFill>
                  <a:schemeClr val="tx1"/>
                </a:solidFill>
              </a:rPr>
              <a:t>9 Whippany Road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b="1" dirty="0">
                <a:solidFill>
                  <a:schemeClr val="tx1"/>
                </a:solidFill>
              </a:rPr>
              <a:t>Whippany, NJ 07980</a:t>
            </a:r>
            <a:endParaRPr lang="en-US" sz="2000" dirty="0">
              <a:solidFill>
                <a:schemeClr val="tx1"/>
              </a:solidFill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6656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44" y="228600"/>
            <a:ext cx="8991600" cy="5667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 smtClean="0"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rPr>
              <a:t>Summary</a:t>
            </a:r>
            <a:endParaRPr lang="en-US" dirty="0">
              <a:effectLst>
                <a:outerShdw blurRad="50800" dist="38100" dir="2700000" algn="tl" rotWithShape="0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8991600" cy="520382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The most likely candidates for funding </a:t>
            </a:r>
            <a:r>
              <a:rPr lang="en-US" dirty="0" smtClean="0"/>
              <a:t>are focused Development Agencies, Foundations with environmental and science interests, and Government Agencies addressing climate change and disaster mitigation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most promising funders in each category have been identified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Initiated contacts (direct calls and email) with agencies and companies has lead to understanding of next steps on how to follow up</a:t>
            </a:r>
          </a:p>
        </p:txBody>
      </p:sp>
    </p:spTree>
    <p:extLst>
      <p:ext uri="{BB962C8B-B14F-4D97-AF65-F5344CB8AC3E}">
        <p14:creationId xmlns:p14="http://schemas.microsoft.com/office/powerpoint/2010/main" val="335294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844" y="228600"/>
            <a:ext cx="8991600" cy="5667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 smtClean="0"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rPr>
              <a:t>Recommendations</a:t>
            </a:r>
            <a:endParaRPr lang="en-US" dirty="0">
              <a:effectLst>
                <a:outerShdw blurRad="50800" dist="38100" dir="2700000" algn="tl" rotWithShape="0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8991600" cy="520382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Successful solicitation will require contacting key decision-makers/influencers</a:t>
            </a:r>
            <a:r>
              <a:rPr lang="en-US" dirty="0" smtClean="0">
                <a:solidFill>
                  <a:srgbClr val="000000"/>
                </a:solidFill>
              </a:rPr>
              <a:t>. </a:t>
            </a:r>
            <a:r>
              <a:rPr lang="en-US" dirty="0" smtClean="0"/>
              <a:t>Collateral marketing materials are needed to provide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dirty="0" smtClean="0"/>
              <a:t>Detailed proposal with cost and benefit analysis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dirty="0" smtClean="0"/>
              <a:t>Clear understanding as to recipient organization, structure and governance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The funding effort will require a concerted effort over a sustained period of time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Clear focus on most likely sources and utilizing contacts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94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8991600" cy="5667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rPr>
              <a:t>Provocative Notion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7696200" cy="4899024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en-US" dirty="0" smtClean="0"/>
              <a:t>Today’s technology in subsea systems and offshore environmental sensor system projects is quite matured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What if:</a:t>
            </a:r>
          </a:p>
          <a:p>
            <a:pPr marL="1085850" lvl="1" indent="-342900">
              <a:buFont typeface="Arial"/>
              <a:buChar char="•"/>
            </a:pPr>
            <a:r>
              <a:rPr lang="en-US" dirty="0" smtClean="0"/>
              <a:t>There was a project to be funded by World Bank or Asian Development Bank</a:t>
            </a:r>
          </a:p>
          <a:p>
            <a:pPr marL="1085850" lvl="1" indent="-342900">
              <a:buFont typeface="Arial"/>
              <a:buChar char="•"/>
            </a:pPr>
            <a:r>
              <a:rPr lang="en-US" dirty="0" smtClean="0"/>
              <a:t>Such a project might easily be an inter-island project, South East Asia</a:t>
            </a:r>
          </a:p>
          <a:p>
            <a:pPr marL="1085850" lvl="1" indent="-342900">
              <a:buFont typeface="Arial"/>
              <a:buChar char="•"/>
            </a:pPr>
            <a:r>
              <a:rPr lang="en-US" dirty="0" smtClean="0"/>
              <a:t>What if, as part of the RFP, an </a:t>
            </a:r>
            <a:r>
              <a:rPr lang="en-US" u="sng" dirty="0" smtClean="0"/>
              <a:t>option</a:t>
            </a:r>
            <a:r>
              <a:rPr lang="en-US" dirty="0" smtClean="0"/>
              <a:t> was introduced to include temperature or tsunami sensor?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While this does not establish “standards” for interfacing it would provide proof of concept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627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76200"/>
            <a:ext cx="8991600" cy="5667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rPr>
              <a:t>Study </a:t>
            </a:r>
            <a:r>
              <a:rPr lang="en-US" dirty="0" smtClean="0"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rPr>
              <a:t>Requirements* </a:t>
            </a:r>
            <a:r>
              <a:rPr lang="en-US" dirty="0"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rPr>
              <a:t>-  Introduction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447800"/>
            <a:ext cx="7772400" cy="49149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The availability of funding for such a wide-ranging objective is difficult to navigate without some form of guidance and charting of the sources, parties and processes.</a:t>
            </a:r>
          </a:p>
          <a:p>
            <a:r>
              <a:rPr lang="en-US" sz="2000" dirty="0" smtClean="0"/>
              <a:t>The </a:t>
            </a:r>
            <a:r>
              <a:rPr lang="en-US" sz="2000" dirty="0"/>
              <a:t>JTF contracted a study to </a:t>
            </a:r>
            <a:r>
              <a:rPr lang="en-US" sz="2000" dirty="0" smtClean="0"/>
              <a:t>understand the sources of funding and the routes to such funding for the development and deployment of an initial ‘green cable’ system. </a:t>
            </a:r>
          </a:p>
          <a:p>
            <a:r>
              <a:rPr lang="en-US" sz="2000" dirty="0" smtClean="0"/>
              <a:t>Discussions at the Madrid </a:t>
            </a:r>
            <a:r>
              <a:rPr lang="en-US" sz="2000" dirty="0"/>
              <a:t>Workshop it suggested </a:t>
            </a:r>
            <a:r>
              <a:rPr lang="en-US" sz="2000" dirty="0" smtClean="0"/>
              <a:t>that between $1M &amp; $6M will be required to develop the sensors themselves and for the relevant system vendors to tailor their solutions to incorporate the sensors and desired data transmission methodologies.</a:t>
            </a:r>
          </a:p>
          <a:p>
            <a:r>
              <a:rPr lang="en-US" sz="2000" dirty="0"/>
              <a:t>Further, an additional  fund </a:t>
            </a:r>
            <a:r>
              <a:rPr lang="en-US" sz="2000" dirty="0" smtClean="0"/>
              <a:t>of between $10M and $20M would be expected to be required to include such sensors on a commercially viable cable as an initial project.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5943600"/>
            <a:ext cx="81631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*Tasking</a:t>
            </a:r>
            <a:r>
              <a:rPr lang="en-US" sz="1600" b="1" dirty="0"/>
              <a:t>: Geneva, 31 March 2014  - Development of a Business Model Study for the ITU/WMO/UNESCO IOC Joint Task Force on Green Cables Systems (JTF) </a:t>
            </a:r>
            <a:endParaRPr lang="en-US" sz="1600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3994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14" y="152400"/>
            <a:ext cx="8991600" cy="5667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rPr>
              <a:t>Potential Sources of Funding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8991600" cy="505142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OCI Group effort structured its investigation into potential sources of funding in the following four distinct groups: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International Development Agencies</a:t>
            </a:r>
          </a:p>
          <a:p>
            <a:pPr marL="1485900" lvl="2" indent="-342900">
              <a:buFont typeface="Wingdings" panose="05000000000000000000" pitchFamily="2" charset="2"/>
              <a:buChar char="Ø"/>
            </a:pPr>
            <a:r>
              <a:rPr lang="en-US" dirty="0" smtClean="0"/>
              <a:t>e.g. World Bank Group, Asian </a:t>
            </a:r>
            <a:r>
              <a:rPr lang="en-US" dirty="0"/>
              <a:t>D</a:t>
            </a:r>
            <a:r>
              <a:rPr lang="en-US" dirty="0" smtClean="0"/>
              <a:t>evelopment Bank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Foundations</a:t>
            </a:r>
          </a:p>
          <a:p>
            <a:pPr marL="1485900" lvl="2" indent="-342900">
              <a:buFont typeface="Wingdings" panose="05000000000000000000" pitchFamily="2" charset="2"/>
              <a:buChar char="Ø"/>
            </a:pPr>
            <a:r>
              <a:rPr lang="en-US" dirty="0"/>
              <a:t>e.g</a:t>
            </a:r>
            <a:r>
              <a:rPr lang="en-US" dirty="0" smtClean="0"/>
              <a:t>. Gates Foundation, Schmidt Ocean Institute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Government Agencies</a:t>
            </a:r>
          </a:p>
          <a:p>
            <a:pPr marL="1485900" lvl="2" indent="-342900">
              <a:buFont typeface="Wingdings" panose="05000000000000000000" pitchFamily="2" charset="2"/>
              <a:buChar char="Ø"/>
            </a:pPr>
            <a:r>
              <a:rPr lang="en-US" dirty="0"/>
              <a:t>e.g</a:t>
            </a:r>
            <a:r>
              <a:rPr lang="en-US" dirty="0" smtClean="0"/>
              <a:t>. US-Dept. of Commerce EDA , </a:t>
            </a:r>
            <a:r>
              <a:rPr lang="en-US" dirty="0"/>
              <a:t>Japan Agency for Marine Earth Science and </a:t>
            </a:r>
            <a:r>
              <a:rPr lang="en-US" dirty="0" smtClean="0"/>
              <a:t>Technology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Private Companies</a:t>
            </a:r>
          </a:p>
          <a:p>
            <a:pPr marL="1485900" lvl="2" indent="-342900">
              <a:buFont typeface="Wingdings" panose="05000000000000000000" pitchFamily="2" charset="2"/>
              <a:buChar char="Ø"/>
            </a:pPr>
            <a:r>
              <a:rPr lang="en-US" dirty="0"/>
              <a:t>e.g</a:t>
            </a:r>
            <a:r>
              <a:rPr lang="en-US" dirty="0" smtClean="0"/>
              <a:t>. those that might benefit from the data or participate in the deployment (e.g. Google, NSW)</a:t>
            </a:r>
          </a:p>
        </p:txBody>
      </p:sp>
    </p:spTree>
    <p:extLst>
      <p:ext uri="{BB962C8B-B14F-4D97-AF65-F5344CB8AC3E}">
        <p14:creationId xmlns:p14="http://schemas.microsoft.com/office/powerpoint/2010/main" val="243557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17" y="152400"/>
            <a:ext cx="8991600" cy="5667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rPr>
              <a:t>International Development Agencies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8991600" cy="487680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All the major international development agencies were researched for this study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Most of these agencies </a:t>
            </a:r>
            <a:r>
              <a:rPr lang="en-US" dirty="0" smtClean="0"/>
              <a:t>focus on </a:t>
            </a:r>
            <a:r>
              <a:rPr lang="en-US" dirty="0"/>
              <a:t>their </a:t>
            </a:r>
            <a:r>
              <a:rPr lang="en-US" dirty="0" smtClean="0">
                <a:solidFill>
                  <a:srgbClr val="000000"/>
                </a:solidFill>
              </a:rPr>
              <a:t>specific geographic </a:t>
            </a:r>
            <a:r>
              <a:rPr lang="en-US" dirty="0" smtClean="0"/>
              <a:t>region </a:t>
            </a:r>
            <a:r>
              <a:rPr lang="en-US" dirty="0" smtClean="0">
                <a:solidFill>
                  <a:srgbClr val="000000"/>
                </a:solidFill>
              </a:rPr>
              <a:t>with the aim of </a:t>
            </a:r>
            <a:r>
              <a:rPr lang="en-US" dirty="0" smtClean="0"/>
              <a:t>reducing poverty, and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For example, from the </a:t>
            </a:r>
            <a:r>
              <a:rPr lang="en-US" sz="2000" dirty="0" err="1" smtClean="0"/>
              <a:t>InterAmerican</a:t>
            </a:r>
            <a:r>
              <a:rPr lang="en-US" sz="2000" dirty="0" smtClean="0"/>
              <a:t> Development Bank website</a:t>
            </a:r>
          </a:p>
          <a:p>
            <a:pPr marL="1485900" lvl="2" indent="-342900">
              <a:buFont typeface="Wingdings" panose="05000000000000000000" pitchFamily="2" charset="2"/>
              <a:buChar char="Ø"/>
            </a:pPr>
            <a:r>
              <a:rPr lang="en-US" sz="1600" i="1" dirty="0"/>
              <a:t>We</a:t>
            </a:r>
            <a:r>
              <a:rPr lang="en-US" sz="16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i="1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support</a:t>
            </a:r>
            <a:r>
              <a:rPr lang="en-US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i="1" dirty="0"/>
              <a:t>efforts by Latin America and the Caribbean countries to reduce poverty and inequality. We aim to bring about development in a sustainable, climate-friendly way</a:t>
            </a:r>
            <a:r>
              <a:rPr lang="en-US" sz="1600" i="1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Typically provide financing to their member </a:t>
            </a:r>
            <a:r>
              <a:rPr lang="en-US" dirty="0" smtClean="0"/>
              <a:t>countries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00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17" y="152400"/>
            <a:ext cx="8991600" cy="5667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rPr>
              <a:t>International Development Agencies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0"/>
            <a:ext cx="8991600" cy="487680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The most promising of these organizations is the World </a:t>
            </a:r>
            <a:r>
              <a:rPr lang="en-US" dirty="0" smtClean="0"/>
              <a:t>Bank, which is also a specialized agency of the UN (as are ITU, WMO and UNESCO). </a:t>
            </a:r>
          </a:p>
          <a:p>
            <a:pPr marL="1085850" lvl="1" indent="-342900"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Charter is broader than regional agencies, have funded telecom projects</a:t>
            </a:r>
          </a:p>
          <a:p>
            <a:pPr marL="1085850" lvl="1" indent="-342900"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Repeated attempts to reach key individuals within the World Bank were unsuccessful, but recommend continued efforts since most promising (grants possible).</a:t>
            </a:r>
            <a:endParaRPr lang="en-US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Similar to World Bank, European Investment Bank is also </a:t>
            </a:r>
            <a:r>
              <a:rPr lang="en-US" dirty="0" smtClean="0">
                <a:solidFill>
                  <a:srgbClr val="000000"/>
                </a:solidFill>
              </a:rPr>
              <a:t>a possible funding organization having a broader charter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Specific contacts </a:t>
            </a:r>
            <a:r>
              <a:rPr lang="en-US" dirty="0" smtClean="0">
                <a:solidFill>
                  <a:srgbClr val="000000"/>
                </a:solidFill>
              </a:rPr>
              <a:t>for follow-up </a:t>
            </a:r>
            <a:r>
              <a:rPr lang="en-US" dirty="0" smtClean="0"/>
              <a:t>in both agencies have be</a:t>
            </a:r>
            <a:r>
              <a:rPr lang="en-US" dirty="0" smtClean="0">
                <a:solidFill>
                  <a:srgbClr val="000000"/>
                </a:solidFill>
              </a:rPr>
              <a:t>en provided in the report.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28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8" y="152400"/>
            <a:ext cx="8991600" cy="5667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rPr>
              <a:t>Foundations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7800"/>
            <a:ext cx="8991600" cy="512762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All of </a:t>
            </a:r>
            <a:r>
              <a:rPr lang="en-US" dirty="0" smtClean="0">
                <a:solidFill>
                  <a:srgbClr val="000000"/>
                </a:solidFill>
              </a:rPr>
              <a:t>the world’s  largest </a:t>
            </a:r>
            <a:r>
              <a:rPr lang="en-US" dirty="0" smtClean="0"/>
              <a:t>foundations and special cases were researched as part of this effort</a:t>
            </a:r>
            <a:r>
              <a:rPr lang="en-US" dirty="0">
                <a:solidFill>
                  <a:srgbClr val="000000"/>
                </a:solidFill>
              </a:rPr>
              <a:t>. The magnitude of  the funding required </a:t>
            </a:r>
            <a:r>
              <a:rPr lang="en-US" dirty="0" smtClean="0">
                <a:solidFill>
                  <a:srgbClr val="000000"/>
                </a:solidFill>
              </a:rPr>
              <a:t>would: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sz="2100" dirty="0"/>
              <a:t>only be possible from very large foundations,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Will </a:t>
            </a:r>
            <a:r>
              <a:rPr lang="en-US" sz="2000" dirty="0" smtClean="0">
                <a:solidFill>
                  <a:srgbClr val="000000"/>
                </a:solidFill>
              </a:rPr>
              <a:t>probably require support from several  foundations since grant amounts per grant, and  grants in excess of $10M occur infrequently (only 16 since 2007 related to climate change and several of these went to </a:t>
            </a:r>
            <a:r>
              <a:rPr lang="en-US" sz="2000" dirty="0" err="1" smtClean="0">
                <a:solidFill>
                  <a:srgbClr val="000000"/>
                </a:solidFill>
              </a:rPr>
              <a:t>ClimateWorks</a:t>
            </a:r>
            <a:r>
              <a:rPr lang="en-US" sz="2000" dirty="0" smtClean="0">
                <a:solidFill>
                  <a:srgbClr val="000000"/>
                </a:solidFill>
              </a:rPr>
              <a:t> Foundation – who in turn tend to give out even smaller grants)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Green </a:t>
            </a:r>
            <a:r>
              <a:rPr lang="en-US" dirty="0" smtClean="0">
                <a:solidFill>
                  <a:srgbClr val="000000"/>
                </a:solidFill>
              </a:rPr>
              <a:t>Cable Initiative </a:t>
            </a:r>
            <a:r>
              <a:rPr lang="en-US" dirty="0">
                <a:solidFill>
                  <a:srgbClr val="000000"/>
                </a:solidFill>
              </a:rPr>
              <a:t>m</a:t>
            </a:r>
            <a:r>
              <a:rPr lang="en-US" dirty="0" smtClean="0">
                <a:solidFill>
                  <a:srgbClr val="000000"/>
                </a:solidFill>
              </a:rPr>
              <a:t>ust </a:t>
            </a:r>
            <a:r>
              <a:rPr lang="en-US" dirty="0" smtClean="0"/>
              <a:t>align with each foundations funding priorities, 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Nearly all foundations who fund climate change focus on policy advocacy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Need to target foundations interested in technology development and infrastructure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276047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8" y="152400"/>
            <a:ext cx="8991600" cy="5667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 smtClean="0"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rPr>
              <a:t>Foundations (cont’d)</a:t>
            </a:r>
            <a:endParaRPr lang="en-US" dirty="0">
              <a:effectLst>
                <a:outerShdw blurRad="50800" dist="38100" dir="2700000" algn="tl" rotWithShape="0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7800"/>
            <a:ext cx="8991600" cy="512762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Six major foundations were contacted, two respondents indicated effort not consistent with their priorities.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 list of the most promising </a:t>
            </a:r>
            <a:r>
              <a:rPr lang="en-US" dirty="0" smtClean="0"/>
              <a:t>foundations </a:t>
            </a:r>
            <a:r>
              <a:rPr lang="en-US" dirty="0" smtClean="0"/>
              <a:t>was developed  for follow-up contact.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UN </a:t>
            </a:r>
            <a:r>
              <a:rPr lang="en-US" dirty="0"/>
              <a:t>Foundation </a:t>
            </a:r>
            <a:r>
              <a:rPr lang="en-US" dirty="0" smtClean="0"/>
              <a:t>should be engaged to assist </a:t>
            </a:r>
            <a:r>
              <a:rPr lang="en-US" dirty="0"/>
              <a:t>with funding </a:t>
            </a:r>
            <a:r>
              <a:rPr lang="en-US" dirty="0" smtClean="0"/>
              <a:t>efforts  for UN Foundation Mission as stated:</a:t>
            </a:r>
          </a:p>
          <a:p>
            <a:pPr marL="1085850" lvl="1" indent="-342900">
              <a:buFont typeface="Wingdings" charset="2"/>
              <a:buChar char="Ø"/>
            </a:pPr>
            <a:r>
              <a:rPr lang="en-US" i="1" dirty="0" smtClean="0"/>
              <a:t>…links </a:t>
            </a:r>
            <a:r>
              <a:rPr lang="en-US" i="1" dirty="0"/>
              <a:t>the UN’s work with others around the world, mobilizing the energy and expertise of business and non-governmental organizations to help the UN tackle issues including climate change, children’s health, peace and security, and poverty eradication.</a:t>
            </a:r>
            <a:endParaRPr lang="en-US" dirty="0" smtClean="0">
              <a:solidFill>
                <a:srgbClr val="FF0000"/>
              </a:solidFill>
            </a:endParaRPr>
          </a:p>
          <a:p>
            <a:pPr marL="1485900" lvl="2" indent="-3429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24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8991600" cy="5667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rPr>
              <a:t>Government Agencies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76400"/>
            <a:ext cx="8991600" cy="4899024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study identified  160 relevant government agencies in coastal countries, and focused on those with substantial funding potential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Examples:</a:t>
            </a:r>
            <a:endParaRPr lang="en-US" dirty="0" smtClean="0"/>
          </a:p>
          <a:p>
            <a:pPr lvl="1"/>
            <a:r>
              <a:rPr lang="en-US" dirty="0" smtClean="0"/>
              <a:t>Department of the Environment/ Environmental Protection Agencies</a:t>
            </a:r>
          </a:p>
          <a:p>
            <a:pPr lvl="1"/>
            <a:r>
              <a:rPr lang="en-US" dirty="0" smtClean="0"/>
              <a:t>Research </a:t>
            </a:r>
            <a:r>
              <a:rPr lang="en-US" dirty="0"/>
              <a:t>Institutes (Ocean </a:t>
            </a:r>
            <a:r>
              <a:rPr lang="en-US" dirty="0" smtClean="0"/>
              <a:t>Science, Tsunami, Seismology) </a:t>
            </a:r>
          </a:p>
          <a:p>
            <a:pPr lvl="1"/>
            <a:r>
              <a:rPr lang="en-US" dirty="0" smtClean="0"/>
              <a:t>Department of Science and Technology</a:t>
            </a:r>
          </a:p>
          <a:p>
            <a:pPr lvl="1"/>
            <a:r>
              <a:rPr lang="en-US" dirty="0" smtClean="0"/>
              <a:t>Department for Economic Development</a:t>
            </a:r>
          </a:p>
          <a:p>
            <a:pPr lvl="1"/>
            <a:r>
              <a:rPr lang="en-US" dirty="0"/>
              <a:t>Regional </a:t>
            </a:r>
            <a:r>
              <a:rPr lang="en-US" dirty="0" smtClean="0"/>
              <a:t>Organizations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037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21" y="152400"/>
            <a:ext cx="8991600" cy="5667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 smtClean="0"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rPr>
              <a:t>Private </a:t>
            </a:r>
            <a:r>
              <a:rPr lang="en-US" dirty="0"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rPr>
              <a:t>Companies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4975224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The Study considered funding from private companies.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OCI identified companies of potential interest by reviewing companies in attendance at OCEANS 2013 and OCEANOLOGY 2014 and other sources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</a:rPr>
              <a:t>Out of approximately 300 companies, 29 were targeted for follow-up (sensor developers, Google, AUV manufacture, etc.)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rgbClr val="000000"/>
                </a:solidFill>
              </a:rPr>
              <a:t>Letters soliciting interest in the Green Cables Initiative were sent, but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mtClean="0">
                <a:solidFill>
                  <a:srgbClr val="000000"/>
                </a:solidFill>
              </a:rPr>
              <a:t>Based </a:t>
            </a:r>
            <a:r>
              <a:rPr lang="en-US" dirty="0" smtClean="0">
                <a:solidFill>
                  <a:srgbClr val="000000"/>
                </a:solidFill>
              </a:rPr>
              <a:t>on this response, it is unlikely that direct funding will become available from </a:t>
            </a:r>
            <a:r>
              <a:rPr lang="en-US" dirty="0" smtClean="0"/>
              <a:t>private companies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It is anticipated however that other forms of support would be </a:t>
            </a:r>
            <a:r>
              <a:rPr lang="en-US" dirty="0" smtClean="0">
                <a:solidFill>
                  <a:srgbClr val="000000"/>
                </a:solidFill>
              </a:rPr>
              <a:t>possible from the private entities such as: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Review of standards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Engineering support</a:t>
            </a:r>
          </a:p>
          <a:p>
            <a:pPr marL="1085850" lvl="1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Use of equipment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13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1632BE4D712E40818A06446924497A" ma:contentTypeVersion="1" ma:contentTypeDescription="Create a new document." ma:contentTypeScope="" ma:versionID="859da0086fd8a54ad61127311af4c2d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71047541fc32fa03796f67633b1faa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253107E-ECDF-40AE-BC77-110497E17946}"/>
</file>

<file path=customXml/itemProps2.xml><?xml version="1.0" encoding="utf-8"?>
<ds:datastoreItem xmlns:ds="http://schemas.openxmlformats.org/officeDocument/2006/customXml" ds:itemID="{56CF3DF5-DEF8-4D33-BE77-63036CA33E6C}"/>
</file>

<file path=customXml/itemProps3.xml><?xml version="1.0" encoding="utf-8"?>
<ds:datastoreItem xmlns:ds="http://schemas.openxmlformats.org/officeDocument/2006/customXml" ds:itemID="{EA36928B-4D82-468D-89CA-7FDE5B8AB85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17919</TotalTime>
  <Words>1016</Words>
  <Application>Microsoft Office PowerPoint</Application>
  <PresentationFormat>On-screen Show (4:3)</PresentationFormat>
  <Paragraphs>82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Wingdings</vt:lpstr>
      <vt:lpstr>Office Theme</vt:lpstr>
      <vt:lpstr>1_Office Theme</vt:lpstr>
      <vt:lpstr>2_Office Theme</vt:lpstr>
      <vt:lpstr>ITU/WMO/UNESCO-IOC Joint Task Force on Green Cables Funding Study </vt:lpstr>
      <vt:lpstr>Study Requirements* -  Introduction</vt:lpstr>
      <vt:lpstr>Potential Sources of Funding</vt:lpstr>
      <vt:lpstr>International Development Agencies</vt:lpstr>
      <vt:lpstr>International Development Agencies</vt:lpstr>
      <vt:lpstr>Foundations</vt:lpstr>
      <vt:lpstr>Foundations (cont’d)</vt:lpstr>
      <vt:lpstr>Government Agencies</vt:lpstr>
      <vt:lpstr>Private Companies</vt:lpstr>
      <vt:lpstr>Summary</vt:lpstr>
      <vt:lpstr>Recommendations</vt:lpstr>
      <vt:lpstr>Provocative Notion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</dc:creator>
  <cp:lastModifiedBy>Campilongo, Erica</cp:lastModifiedBy>
  <cp:revision>916</cp:revision>
  <dcterms:created xsi:type="dcterms:W3CDTF">2013-05-02T22:17:31Z</dcterms:created>
  <dcterms:modified xsi:type="dcterms:W3CDTF">2014-10-16T00:27:50Z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0x010100D41632BE4D712E40818A06446924497A</vt:lpwstr>
  </property>
</Properties>
</file>