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924" r:id="rId2"/>
    <p:sldMasterId id="2147483937" r:id="rId3"/>
    <p:sldMasterId id="2147483963" r:id="rId4"/>
  </p:sldMasterIdLst>
  <p:notesMasterIdLst>
    <p:notesMasterId r:id="rId24"/>
  </p:notesMasterIdLst>
  <p:handoutMasterIdLst>
    <p:handoutMasterId r:id="rId25"/>
  </p:handoutMasterIdLst>
  <p:sldIdLst>
    <p:sldId id="292" r:id="rId5"/>
    <p:sldId id="551" r:id="rId6"/>
    <p:sldId id="530" r:id="rId7"/>
    <p:sldId id="466" r:id="rId8"/>
    <p:sldId id="528" r:id="rId9"/>
    <p:sldId id="552" r:id="rId10"/>
    <p:sldId id="529" r:id="rId11"/>
    <p:sldId id="531" r:id="rId12"/>
    <p:sldId id="537" r:id="rId13"/>
    <p:sldId id="533" r:id="rId14"/>
    <p:sldId id="553" r:id="rId15"/>
    <p:sldId id="539" r:id="rId16"/>
    <p:sldId id="535" r:id="rId17"/>
    <p:sldId id="543" r:id="rId18"/>
    <p:sldId id="545" r:id="rId19"/>
    <p:sldId id="546" r:id="rId20"/>
    <p:sldId id="547" r:id="rId21"/>
    <p:sldId id="554" r:id="rId22"/>
    <p:sldId id="555" r:id="rId23"/>
  </p:sldIdLst>
  <p:sldSz cx="9906000" cy="6858000" type="A4"/>
  <p:notesSz cx="7099300" cy="10234613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99FF"/>
    <a:srgbClr val="CCFF33"/>
    <a:srgbClr val="CCFF66"/>
    <a:srgbClr val="CCFF99"/>
    <a:srgbClr val="FFCCFF"/>
    <a:srgbClr val="99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1" autoAdjust="0"/>
    <p:restoredTop sz="92208" autoAdjust="0"/>
  </p:normalViewPr>
  <p:slideViewPr>
    <p:cSldViewPr snapToGrid="0">
      <p:cViewPr>
        <p:scale>
          <a:sx n="94" d="100"/>
          <a:sy n="94" d="100"/>
        </p:scale>
        <p:origin x="-108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DC9BA4AC-3CC0-41E3-B511-54530DEFEA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43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98614069-32E5-4275-9CAF-F47B3C0D78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735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72E77-5065-480A-A1C3-D2B9A28FC47E}" type="slidenum">
              <a:rPr lang="sv-SE" sz="1200" smtClean="0"/>
              <a:pPr eaLnBrk="1" hangingPunct="1"/>
              <a:t>1</a:t>
            </a:fld>
            <a:endParaRPr lang="sv-SE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4700" y="766763"/>
            <a:ext cx="5546725" cy="38401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4" y="700090"/>
            <a:ext cx="2922589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9300" y="3705225"/>
            <a:ext cx="83820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 smtClean="0"/>
              <a:t>Urban Mobility Actions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673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08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AAD2-48C7-4FF7-8E02-BF93B827E6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BE11-EF2E-4FB9-907A-65F42575C13D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87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520700"/>
            <a:ext cx="2105025" cy="524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9" y="520700"/>
            <a:ext cx="6162675" cy="524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42AF-961F-48A2-B1B3-A623FC0331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FA6F-6803-45C3-92C4-ED3014F96D5C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12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5207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249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4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060C-026F-40C7-980F-DD46CAC524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4474-9A85-47F4-AA65-F83AD22E50B0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117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4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u-us-its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14" y="5959984"/>
            <a:ext cx="1716192" cy="89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8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2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5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5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EB88-44B6-45B7-B1C0-AA6BCD792D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CF5A-D7DB-4C7F-B3EE-DFBAC9622D72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8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5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4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5207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249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4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65495" y="6254750"/>
            <a:ext cx="3400425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619891"/>
            <a:ext cx="425450" cy="207963"/>
          </a:xfrm>
        </p:spPr>
        <p:txBody>
          <a:bodyPr/>
          <a:lstStyle>
            <a:lvl1pPr>
              <a:defRPr/>
            </a:lvl1pPr>
          </a:lstStyle>
          <a:p>
            <a:fld id="{46A22592-F37D-4D50-9749-2CE66005555C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38179" y="6618288"/>
            <a:ext cx="781050" cy="209550"/>
          </a:xfrm>
        </p:spPr>
        <p:txBody>
          <a:bodyPr/>
          <a:lstStyle>
            <a:lvl1pPr>
              <a:defRPr/>
            </a:lvl1pPr>
          </a:lstStyle>
          <a:p>
            <a:fld id="{20DBBF49-2745-4257-B8E8-4B963052948A}" type="datetime1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29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7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u-us-its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13" y="5959984"/>
            <a:ext cx="1716192" cy="89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0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1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56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6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E9CB-E175-4494-BA6D-AC264F740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33DE-CB29-4668-8648-7ECE67E25FED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562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3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07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82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5207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249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4" y="1816100"/>
            <a:ext cx="4133851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65493" y="6254750"/>
            <a:ext cx="3400425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619885"/>
            <a:ext cx="425450" cy="207963"/>
          </a:xfrm>
        </p:spPr>
        <p:txBody>
          <a:bodyPr/>
          <a:lstStyle>
            <a:lvl1pPr>
              <a:defRPr/>
            </a:lvl1pPr>
          </a:lstStyle>
          <a:p>
            <a:fld id="{46A22592-F37D-4D50-9749-2CE66005555C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38179" y="6618288"/>
            <a:ext cx="781050" cy="209550"/>
          </a:xfrm>
        </p:spPr>
        <p:txBody>
          <a:bodyPr/>
          <a:lstStyle>
            <a:lvl1pPr>
              <a:defRPr/>
            </a:lvl1pPr>
          </a:lstStyle>
          <a:p>
            <a:fld id="{20DBBF49-2745-4257-B8E8-4B963052948A}" type="datetime1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700088"/>
            <a:ext cx="29225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9300" y="3705225"/>
            <a:ext cx="83820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 smtClean="0"/>
              <a:t>Urban Mobility Actions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673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44856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B1749-AE2D-4823-AAC7-552732D0E82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8CF4-6B12-4E2C-BDA3-99DBF88CA3F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2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1A90-0DD3-43C5-AD16-767EAC267BB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CB5F-6C7B-4E3B-BDC6-78F813BA6046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816100"/>
            <a:ext cx="4133851" cy="394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4" y="1816100"/>
            <a:ext cx="4133851" cy="394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36EE-F68A-424E-BBC3-4F9F7232D6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A46F-E604-461E-B7B7-6553C286B657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794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816100"/>
            <a:ext cx="4133850" cy="394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816100"/>
            <a:ext cx="4133850" cy="394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B533-9E0F-4A4F-A06C-AD523F8E9FB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E214E-692B-434A-A69D-1E3B03310731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0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CEB0-B809-400D-9025-92EE8FD55EE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0173-6671-45A4-99E8-58DAB5C658C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9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2A21-0A9D-434D-946C-50F5C9BA234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25C0-6C79-4B5A-99EC-F3BCB2C12792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7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B6F3-23BD-4B3D-A70D-A08FE5F0950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8ECAB-36C2-41EE-924E-76E1E6265423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5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73FF-2415-46B8-8725-E874D5B3BB4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5790-1119-481C-9694-17F5B3B75EFB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9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DA1D-1919-4628-9DE8-895C1ABAB9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F92A-C5E4-42F3-9D95-708DA5BB3B56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3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E63-101B-4C1B-A9F0-B0043019B03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DC4F-59DE-481E-B06E-C5DDD3D9AF34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81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520700"/>
            <a:ext cx="2105025" cy="524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520700"/>
            <a:ext cx="6162675" cy="524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10006-3355-46BB-9FA0-B8F12A24357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6D72-9407-45F8-9C5A-F3AA4623E37D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23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5207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9250" y="1816100"/>
            <a:ext cx="4133850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816100"/>
            <a:ext cx="4133850" cy="3944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F685-921F-4AD2-B411-0CFC60D4366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61A7-4D78-4546-87EA-C411FFF2ED75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F637-046A-4BE0-9A6E-0609C4012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3A4B-2737-40CE-8748-2D54FB7AEDB2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8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1763-093E-4894-B649-E095E6FAF6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14F8-A3DA-4E49-8073-29A954FBCD70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6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718A-E428-48DE-B433-B9F65F3802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053B-34CF-4B15-A479-1E40A8FBE669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4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8657-E12A-4AD4-B6EE-AE477DF221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F02-7FCD-43C8-A3A2-E953F63F19AF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43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7DF4-6D00-41B4-B57B-99F8C2DA7E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0574-B80A-43F4-9601-4C711724724F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73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9" y="6186488"/>
            <a:ext cx="8634413" cy="671512"/>
            <a:chOff x="0" y="3923"/>
            <a:chExt cx="5775" cy="397"/>
          </a:xfrm>
        </p:grpSpPr>
        <p:sp>
          <p:nvSpPr>
            <p:cNvPr id="1034" name="Rectangle 3"/>
            <p:cNvSpPr>
              <a:spLocks noChangeArrowheads="1"/>
            </p:cNvSpPr>
            <p:nvPr userDrawn="1"/>
          </p:nvSpPr>
          <p:spPr bwMode="auto">
            <a:xfrm>
              <a:off x="0" y="3923"/>
              <a:ext cx="3075" cy="397"/>
            </a:xfrm>
            <a:prstGeom prst="rect">
              <a:avLst/>
            </a:prstGeom>
            <a:solidFill>
              <a:srgbClr val="D7D8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3029" y="3923"/>
              <a:ext cx="2746" cy="397"/>
            </a:xfrm>
            <a:prstGeom prst="rect">
              <a:avLst/>
            </a:prstGeom>
            <a:gradFill rotWithShape="1">
              <a:gsLst>
                <a:gs pos="0">
                  <a:srgbClr val="D7D8D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0" y="6186488"/>
            <a:ext cx="9906000" cy="0"/>
          </a:xfrm>
          <a:prstGeom prst="line">
            <a:avLst/>
          </a:prstGeom>
          <a:noFill/>
          <a:ln w="25400">
            <a:solidFill>
              <a:srgbClr val="000F6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6470666"/>
            <a:ext cx="935038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816100"/>
            <a:ext cx="84201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5207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5495" y="6254750"/>
            <a:ext cx="340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19891"/>
            <a:ext cx="425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5E2D8AF-C736-4BE1-88B1-10BED54F67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8179" y="6618288"/>
            <a:ext cx="781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pPr>
              <a:defRPr/>
            </a:pPr>
            <a:fld id="{D9379C8E-6136-448B-A8B6-CB4C9B746E84}" type="datetime1">
              <a:rPr lang="sv-SE"/>
              <a:pPr>
                <a:defRPr/>
              </a:pPr>
              <a:t>2013-06-17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2013-06-17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6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4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60C557-58D1-4AF3-A062-FF856CD13B65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2013-06-17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E24155-ED7B-44E8-AA12-2BC253466E04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88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186488"/>
            <a:ext cx="8634413" cy="671512"/>
            <a:chOff x="0" y="3923"/>
            <a:chExt cx="5775" cy="397"/>
          </a:xfrm>
        </p:grpSpPr>
        <p:sp>
          <p:nvSpPr>
            <p:cNvPr id="1035" name="Rectangle 3"/>
            <p:cNvSpPr>
              <a:spLocks noChangeArrowheads="1"/>
            </p:cNvSpPr>
            <p:nvPr userDrawn="1"/>
          </p:nvSpPr>
          <p:spPr bwMode="auto">
            <a:xfrm>
              <a:off x="0" y="3923"/>
              <a:ext cx="3075" cy="397"/>
            </a:xfrm>
            <a:prstGeom prst="rect">
              <a:avLst/>
            </a:prstGeom>
            <a:solidFill>
              <a:srgbClr val="D7D8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6" name="Rectangle 4"/>
            <p:cNvSpPr>
              <a:spLocks noChangeArrowheads="1"/>
            </p:cNvSpPr>
            <p:nvPr userDrawn="1"/>
          </p:nvSpPr>
          <p:spPr bwMode="auto">
            <a:xfrm>
              <a:off x="3029" y="3923"/>
              <a:ext cx="2746" cy="397"/>
            </a:xfrm>
            <a:prstGeom prst="rect">
              <a:avLst/>
            </a:prstGeom>
            <a:gradFill rotWithShape="1">
              <a:gsLst>
                <a:gs pos="0">
                  <a:srgbClr val="D7D8D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0" y="6186488"/>
            <a:ext cx="9906000" cy="0"/>
          </a:xfrm>
          <a:prstGeom prst="line">
            <a:avLst/>
          </a:prstGeom>
          <a:noFill/>
          <a:ln w="25400">
            <a:solidFill>
              <a:srgbClr val="000F6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6470650"/>
            <a:ext cx="935038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816100"/>
            <a:ext cx="84201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5207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5488" y="6254750"/>
            <a:ext cx="340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19875"/>
            <a:ext cx="425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fld id="{D73B27F4-26A6-49C3-A617-2589B05B28B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68300" y="6256338"/>
            <a:ext cx="23114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r>
              <a:rPr lang="en-GB" sz="1100" b="1">
                <a:solidFill>
                  <a:srgbClr val="000000"/>
                </a:solidFill>
                <a:latin typeface="Arial" pitchFamily="34" charset="0"/>
              </a:rPr>
              <a:t>Volvo Technology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8175" y="6618288"/>
            <a:ext cx="781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charset="0"/>
              </a:defRPr>
            </a:lvl1pPr>
          </a:lstStyle>
          <a:p>
            <a:pPr>
              <a:defRPr/>
            </a:pPr>
            <a:fld id="{7F546B9A-E080-4EBD-9102-D11518B484B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860425" indent="-2079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109663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382713" indent="-1952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.europa.eu/information_society/activities/esafety/intlcoop/eu_us/index_en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9412" y="1838568"/>
            <a:ext cx="8382000" cy="1316037"/>
          </a:xfrm>
        </p:spPr>
        <p:txBody>
          <a:bodyPr/>
          <a:lstStyle/>
          <a:p>
            <a:pPr eaLnBrk="1" hangingPunct="1"/>
            <a:r>
              <a:rPr lang="en-US" dirty="0"/>
              <a:t>International efforts towards a common definition and standardized measures of driver distraction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Johan Engström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400" dirty="0" smtClean="0"/>
              <a:t>Volvo </a:t>
            </a:r>
            <a:r>
              <a:rPr lang="en-GB" sz="1400" dirty="0"/>
              <a:t>Group Trucks Technology </a:t>
            </a:r>
            <a:br>
              <a:rPr lang="en-GB" sz="1400" dirty="0"/>
            </a:br>
            <a:r>
              <a:rPr lang="en-GB" sz="1400" dirty="0"/>
              <a:t>Advanced Technology and Research</a:t>
            </a:r>
            <a:br>
              <a:rPr lang="en-GB" sz="14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US" sz="1400" dirty="0" smtClean="0"/>
              <a:t>Intelligent </a:t>
            </a:r>
            <a:r>
              <a:rPr lang="en-US" sz="1400" dirty="0"/>
              <a:t>transportation systems in emerging markets – drivers for safe and sustainable </a:t>
            </a:r>
            <a:r>
              <a:rPr lang="en-US" sz="1400" dirty="0" smtClean="0"/>
              <a:t>growth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Geneva, 2013-06-27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b="0" dirty="0" smtClean="0"/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836743" y="5753100"/>
            <a:ext cx="6702425" cy="914400"/>
            <a:chOff x="1094" y="2996"/>
            <a:chExt cx="4222" cy="576"/>
          </a:xfrm>
        </p:grpSpPr>
        <p:pic>
          <p:nvPicPr>
            <p:cNvPr id="15364" name="Picture 8" descr="transport_servi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3006"/>
              <a:ext cx="1406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2" r="10452"/>
            <a:stretch>
              <a:fillRect/>
            </a:stretch>
          </p:blipFill>
          <p:spPr bwMode="auto">
            <a:xfrm>
              <a:off x="3972" y="3006"/>
              <a:ext cx="618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6" name="Picture 10" descr="FH16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996"/>
              <a:ext cx="89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3006"/>
              <a:ext cx="726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8" name="Picture 12" descr="FH13-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" y="2996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US-EU inattention taxonomy project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43" y="1611144"/>
            <a:ext cx="8915400" cy="489654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Objective:</a:t>
            </a:r>
            <a:r>
              <a:rPr lang="en-GB" sz="2400" dirty="0" smtClean="0"/>
              <a:t> Define a common taxonomy of driver inattention </a:t>
            </a:r>
          </a:p>
          <a:p>
            <a:r>
              <a:rPr lang="en-GB" sz="2400" dirty="0" smtClean="0"/>
              <a:t>Time frame: June 2011 – May 2013</a:t>
            </a:r>
          </a:p>
          <a:p>
            <a:r>
              <a:rPr lang="en-GB" sz="2400" dirty="0" smtClean="0"/>
              <a:t>Contributors: Johan Engström (Volvo), Chris Monk (NHTSA), Rich </a:t>
            </a:r>
            <a:r>
              <a:rPr lang="en-GB" sz="2400" dirty="0" err="1" smtClean="0"/>
              <a:t>Hanowski</a:t>
            </a:r>
            <a:r>
              <a:rPr lang="en-GB" sz="2400" dirty="0" smtClean="0"/>
              <a:t> </a:t>
            </a:r>
            <a:r>
              <a:rPr lang="en-GB" sz="2400" dirty="0"/>
              <a:t>(Virginia Tech), </a:t>
            </a:r>
            <a:r>
              <a:rPr lang="en-GB" sz="2400" dirty="0" smtClean="0"/>
              <a:t>Bill </a:t>
            </a:r>
            <a:r>
              <a:rPr lang="en-GB" sz="2400" dirty="0" err="1" smtClean="0"/>
              <a:t>Horrey</a:t>
            </a:r>
            <a:r>
              <a:rPr lang="en-GB" sz="2400" dirty="0" smtClean="0"/>
              <a:t> </a:t>
            </a:r>
            <a:r>
              <a:rPr lang="en-GB" sz="2400" dirty="0"/>
              <a:t>(Liberty Mutual), John </a:t>
            </a:r>
            <a:r>
              <a:rPr lang="en-GB" sz="2400" dirty="0" smtClean="0"/>
              <a:t>Lee </a:t>
            </a:r>
            <a:r>
              <a:rPr lang="en-GB" sz="2400" dirty="0"/>
              <a:t>(University of Wisconsin), </a:t>
            </a:r>
            <a:r>
              <a:rPr lang="en-GB" sz="2400" dirty="0" smtClean="0"/>
              <a:t>Dan </a:t>
            </a:r>
            <a:r>
              <a:rPr lang="en-GB" sz="2400" dirty="0" err="1" smtClean="0"/>
              <a:t>McGehee</a:t>
            </a:r>
            <a:r>
              <a:rPr lang="en-GB" sz="2400" dirty="0" smtClean="0"/>
              <a:t> </a:t>
            </a:r>
            <a:r>
              <a:rPr lang="en-GB" sz="2400" dirty="0"/>
              <a:t>(University of Iowa), </a:t>
            </a:r>
            <a:r>
              <a:rPr lang="en-GB" sz="2400" dirty="0" smtClean="0"/>
              <a:t>Mike </a:t>
            </a:r>
            <a:r>
              <a:rPr lang="en-GB" sz="2400" dirty="0"/>
              <a:t>Regan (University of New South Wales, Australia), Alan Stevens (TRL), Eric </a:t>
            </a:r>
            <a:r>
              <a:rPr lang="en-GB" sz="2400" dirty="0" err="1"/>
              <a:t>Traube</a:t>
            </a:r>
            <a:r>
              <a:rPr lang="en-GB" sz="2400" dirty="0"/>
              <a:t> (NHTSA), Marko </a:t>
            </a:r>
            <a:r>
              <a:rPr lang="en-GB" sz="2400" dirty="0" err="1"/>
              <a:t>Tuukkanen</a:t>
            </a:r>
            <a:r>
              <a:rPr lang="en-GB" sz="2400" dirty="0"/>
              <a:t> (Nokia), Trent Victor (AB Volvo), David Yang (FHWA)</a:t>
            </a:r>
            <a:endParaRPr lang="sv-SE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341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Key concepts agreed upon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60" y="1823727"/>
            <a:ext cx="8915400" cy="4038594"/>
          </a:xfrm>
        </p:spPr>
        <p:txBody>
          <a:bodyPr/>
          <a:lstStyle/>
          <a:p>
            <a:r>
              <a:rPr lang="sv-SE" sz="2400" b="1" dirty="0"/>
              <a:t>Driver attention </a:t>
            </a:r>
            <a:r>
              <a:rPr lang="sv-SE" sz="2400" dirty="0"/>
              <a:t>= the allocation of resources </a:t>
            </a:r>
            <a:r>
              <a:rPr lang="sv-SE" sz="2400" dirty="0" smtClean="0"/>
              <a:t>(actuator, sensory, perceptual, motor, cognitive) to activities</a:t>
            </a:r>
          </a:p>
          <a:p>
            <a:r>
              <a:rPr lang="sv-SE" sz="2400" b="1" dirty="0">
                <a:solidFill>
                  <a:prstClr val="black"/>
                </a:solidFill>
              </a:rPr>
              <a:t>Driver inattention </a:t>
            </a:r>
            <a:r>
              <a:rPr lang="sv-SE" sz="2400" dirty="0">
                <a:solidFill>
                  <a:prstClr val="black"/>
                </a:solidFill>
              </a:rPr>
              <a:t>= </a:t>
            </a:r>
            <a:r>
              <a:rPr lang="en-GB" sz="2400" i="1" dirty="0"/>
              <a:t>mismatch</a:t>
            </a:r>
            <a:r>
              <a:rPr lang="en-GB" sz="2400" dirty="0"/>
              <a:t> between the current allocation of resources and those resources demanded by activities critical for safe driving</a:t>
            </a:r>
          </a:p>
          <a:p>
            <a:r>
              <a:rPr lang="en-GB" sz="2400" b="1" dirty="0">
                <a:solidFill>
                  <a:prstClr val="black"/>
                </a:solidFill>
              </a:rPr>
              <a:t>Activities critical for safe driving </a:t>
            </a:r>
            <a:r>
              <a:rPr lang="en-GB" sz="2400" dirty="0">
                <a:solidFill>
                  <a:prstClr val="black"/>
                </a:solidFill>
              </a:rPr>
              <a:t>= activities required for the control of safety </a:t>
            </a:r>
            <a:r>
              <a:rPr lang="en-GB" sz="2400" dirty="0" smtClean="0">
                <a:solidFill>
                  <a:prstClr val="black"/>
                </a:solidFill>
              </a:rPr>
              <a:t>margins</a:t>
            </a:r>
          </a:p>
          <a:p>
            <a:r>
              <a:rPr lang="en-GB" sz="2400" b="1" dirty="0" smtClean="0">
                <a:solidFill>
                  <a:prstClr val="black"/>
                </a:solidFill>
              </a:rPr>
              <a:t>Driver distraction </a:t>
            </a:r>
            <a:r>
              <a:rPr lang="en-GB" sz="2400" dirty="0" smtClean="0">
                <a:solidFill>
                  <a:prstClr val="black"/>
                </a:solidFill>
              </a:rPr>
              <a:t>is a subset of inattention…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21" y="116632"/>
            <a:ext cx="89154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Driver distraction</a:t>
            </a:r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11" y="1253683"/>
            <a:ext cx="8915400" cy="1224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Definition: </a:t>
            </a:r>
            <a:r>
              <a:rPr lang="en-US" sz="2000" i="1" dirty="0" smtClean="0"/>
              <a:t>When </a:t>
            </a:r>
            <a:r>
              <a:rPr lang="en-US" sz="2000" i="1" dirty="0"/>
              <a:t>t</a:t>
            </a:r>
            <a:r>
              <a:rPr lang="en-US" sz="2000" i="1" dirty="0" smtClean="0"/>
              <a:t>he </a:t>
            </a:r>
            <a:r>
              <a:rPr lang="en-US" sz="2000" i="1" dirty="0"/>
              <a:t>driver </a:t>
            </a:r>
            <a:r>
              <a:rPr lang="en-GB" sz="2000" i="1" dirty="0"/>
              <a:t>allocates resources to a non-safety critical activity while the resources allocated to activities critical for safe driving do not match the demands of these activities</a:t>
            </a:r>
            <a:endParaRPr lang="sv-SE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09580" y="3069831"/>
            <a:ext cx="201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Vehicle-internal </a:t>
            </a:r>
          </a:p>
          <a:p>
            <a:r>
              <a:rPr lang="sv-SE" dirty="0" smtClean="0"/>
              <a:t>distraction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300675" y="5644346"/>
            <a:ext cx="201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Vehicle-external</a:t>
            </a:r>
          </a:p>
          <a:p>
            <a:r>
              <a:rPr lang="sv-SE" dirty="0" smtClean="0"/>
              <a:t>distraction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4959" r="8522" b="10049"/>
          <a:stretch/>
        </p:blipFill>
        <p:spPr bwMode="auto">
          <a:xfrm>
            <a:off x="3" y="2276872"/>
            <a:ext cx="71366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40339" r="9563" b="13465"/>
          <a:stretch/>
        </p:blipFill>
        <p:spPr bwMode="auto">
          <a:xfrm>
            <a:off x="3" y="4491338"/>
            <a:ext cx="7136695" cy="23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8931" r="9889"/>
          <a:stretch/>
        </p:blipFill>
        <p:spPr bwMode="auto">
          <a:xfrm>
            <a:off x="1032330" y="893610"/>
            <a:ext cx="7645402" cy="564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2" y="-99392"/>
            <a:ext cx="89154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Proposed taxonomy of driver inattention</a:t>
            </a:r>
            <a:endParaRPr lang="sv-SE" sz="3200" dirty="0"/>
          </a:p>
        </p:txBody>
      </p:sp>
      <p:sp>
        <p:nvSpPr>
          <p:cNvPr id="5" name="Oval 4"/>
          <p:cNvSpPr/>
          <p:nvPr/>
        </p:nvSpPr>
        <p:spPr>
          <a:xfrm>
            <a:off x="4966790" y="4971143"/>
            <a:ext cx="3455849" cy="1571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8646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Standardizing the measurement of driver distraction</a:t>
            </a:r>
            <a:endParaRPr lang="sv-SE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0136" r="27712" b="20979"/>
          <a:stretch/>
        </p:blipFill>
        <p:spPr bwMode="auto">
          <a:xfrm>
            <a:off x="3917509" y="4294954"/>
            <a:ext cx="1652593" cy="15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7825" y="301625"/>
            <a:ext cx="8420100" cy="1143000"/>
          </a:xfrm>
        </p:spPr>
        <p:txBody>
          <a:bodyPr/>
          <a:lstStyle/>
          <a:p>
            <a:pPr eaLnBrk="1" hangingPunct="1"/>
            <a:r>
              <a:rPr lang="sv-SE" dirty="0" smtClean="0"/>
              <a:t>Why standardising driver distraction measurement?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4500" y="1835150"/>
            <a:ext cx="8420100" cy="3944938"/>
          </a:xfrm>
        </p:spPr>
        <p:txBody>
          <a:bodyPr/>
          <a:lstStyle/>
          <a:p>
            <a:pPr eaLnBrk="1" hangingPunct="1"/>
            <a:r>
              <a:rPr lang="sv-SE" dirty="0" smtClean="0"/>
              <a:t>Driver distraction is hot topic -&gt; Many studies using a wide variety of metrics and methodologies</a:t>
            </a:r>
          </a:p>
          <a:p>
            <a:pPr eaLnBrk="1" hangingPunct="1"/>
            <a:r>
              <a:rPr lang="sv-SE" dirty="0" smtClean="0"/>
              <a:t>Difficult to compare results without standardised measurement</a:t>
            </a:r>
          </a:p>
          <a:p>
            <a:pPr eaLnBrk="1" hangingPunct="1"/>
            <a:r>
              <a:rPr lang="sv-SE" dirty="0" smtClean="0"/>
              <a:t>Basis for performance-based in-vehicle HMI guidelines (e.g., NHTSA distraction guidelines)</a:t>
            </a:r>
          </a:p>
          <a:p>
            <a:pPr eaLnBrk="1" hangingPunct="1"/>
            <a:r>
              <a:rPr lang="sv-SE" b="1" i="1" dirty="0" smtClean="0"/>
              <a:t>However, standards should define measures and procedures, not set evaluation criteria!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8DDBD4-5260-49FB-B38C-268E3060AFA3}" type="slidenum">
              <a:rPr lang="sv-SE" sz="1000" smtClean="0">
                <a:solidFill>
                  <a:srgbClr val="000000"/>
                </a:solidFill>
              </a:rPr>
              <a:pPr eaLnBrk="1" hangingPunct="1"/>
              <a:t>15</a:t>
            </a:fld>
            <a:endParaRPr lang="sv-SE" sz="1000" smtClean="0">
              <a:solidFill>
                <a:srgbClr val="000000"/>
              </a:solidFill>
            </a:endParaRPr>
          </a:p>
        </p:txBody>
      </p:sp>
      <p:sp>
        <p:nvSpPr>
          <p:cNvPr id="5125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88A851-05C2-47C0-AE93-BE8500A11837}" type="datetime1">
              <a:rPr lang="sv-SE" sz="900" smtClean="0">
                <a:solidFill>
                  <a:srgbClr val="000000"/>
                </a:solidFill>
              </a:rPr>
              <a:pPr eaLnBrk="1" hangingPunct="1"/>
              <a:t>2013-06-17</a:t>
            </a:fld>
            <a:endParaRPr lang="sv-SE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Existing/targeted ISO standards on driver distraction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34" y="1666558"/>
            <a:ext cx="8575675" cy="441928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Visual distraction</a:t>
            </a:r>
          </a:p>
          <a:p>
            <a:pPr lvl="1" eaLnBrk="1" hangingPunct="1">
              <a:defRPr/>
            </a:pPr>
            <a:r>
              <a:rPr lang="en-GB" sz="1600" dirty="0" smtClean="0"/>
              <a:t>Visual behaviour based on eye movement measurement</a:t>
            </a:r>
          </a:p>
          <a:p>
            <a:pPr lvl="2" eaLnBrk="1" hangingPunct="1">
              <a:defRPr/>
            </a:pPr>
            <a:r>
              <a:rPr lang="en-GB" sz="1400" dirty="0" smtClean="0">
                <a:ea typeface="+mn-ea"/>
                <a:cs typeface="+mn-cs"/>
              </a:rPr>
              <a:t>ISO 15007-1 Definitions and parameters  </a:t>
            </a:r>
          </a:p>
          <a:p>
            <a:pPr lvl="2" eaLnBrk="1" hangingPunct="1">
              <a:defRPr/>
            </a:pPr>
            <a:r>
              <a:rPr lang="en-GB" sz="1400" dirty="0" smtClean="0">
                <a:ea typeface="+mn-ea"/>
                <a:cs typeface="+mn-cs"/>
              </a:rPr>
              <a:t>ISO 15007-2 Equipment and procedures (</a:t>
            </a:r>
            <a:r>
              <a:rPr lang="en-GB" sz="1400" i="1" dirty="0" smtClean="0">
                <a:ea typeface="+mn-ea"/>
                <a:cs typeface="+mn-cs"/>
              </a:rPr>
              <a:t>TS) </a:t>
            </a:r>
          </a:p>
          <a:p>
            <a:pPr lvl="2" eaLnBrk="1" hangingPunct="1">
              <a:defRPr/>
            </a:pPr>
            <a:r>
              <a:rPr lang="en-GB" sz="1400" dirty="0" smtClean="0">
                <a:ea typeface="+mn-ea"/>
                <a:cs typeface="+mn-cs"/>
              </a:rPr>
              <a:t>NHTSA (Phase 1) Visual-manual distraction guidelines</a:t>
            </a:r>
          </a:p>
          <a:p>
            <a:pPr lvl="1" eaLnBrk="1" hangingPunct="1">
              <a:defRPr/>
            </a:pPr>
            <a:r>
              <a:rPr lang="en-GB" sz="1600" dirty="0" smtClean="0"/>
              <a:t>Visual occlusion </a:t>
            </a:r>
          </a:p>
          <a:p>
            <a:pPr lvl="2" eaLnBrk="1" hangingPunct="1">
              <a:defRPr/>
            </a:pPr>
            <a:r>
              <a:rPr lang="en-GB" sz="1400" dirty="0" smtClean="0"/>
              <a:t>ISO 16673/</a:t>
            </a:r>
            <a:r>
              <a:rPr lang="en-GB" sz="1400" i="1" dirty="0"/>
              <a:t> </a:t>
            </a:r>
            <a:r>
              <a:rPr lang="en-GB" sz="1400" dirty="0"/>
              <a:t>NHTSA Phase </a:t>
            </a:r>
            <a:r>
              <a:rPr lang="en-GB" sz="1400" dirty="0" smtClean="0"/>
              <a:t>1 guidelines</a:t>
            </a:r>
          </a:p>
          <a:p>
            <a:pPr eaLnBrk="1" hangingPunct="1">
              <a:defRPr/>
            </a:pPr>
            <a:r>
              <a:rPr lang="en-GB" dirty="0" smtClean="0"/>
              <a:t>Cognitive distraction</a:t>
            </a:r>
          </a:p>
          <a:p>
            <a:pPr lvl="1" eaLnBrk="1" hangingPunct="1">
              <a:defRPr/>
            </a:pPr>
            <a:r>
              <a:rPr lang="en-GB" sz="1600" dirty="0" smtClean="0"/>
              <a:t>Detection Response Task</a:t>
            </a:r>
          </a:p>
          <a:p>
            <a:pPr lvl="2" eaLnBrk="1" hangingPunct="1">
              <a:defRPr/>
            </a:pPr>
            <a:r>
              <a:rPr lang="en-GB" sz="1400" dirty="0" smtClean="0"/>
              <a:t>ISO </a:t>
            </a:r>
            <a:r>
              <a:rPr lang="en-GB" sz="1400" dirty="0"/>
              <a:t>WD </a:t>
            </a:r>
            <a:r>
              <a:rPr lang="en-GB" sz="1400" dirty="0" smtClean="0"/>
              <a:t>17488 Detection </a:t>
            </a:r>
            <a:r>
              <a:rPr lang="en-GB" sz="1400" dirty="0"/>
              <a:t>R</a:t>
            </a:r>
            <a:r>
              <a:rPr lang="en-GB" sz="1400" dirty="0" smtClean="0"/>
              <a:t>esponse Task </a:t>
            </a:r>
          </a:p>
          <a:p>
            <a:pPr lvl="2" eaLnBrk="1" hangingPunct="1">
              <a:defRPr/>
            </a:pPr>
            <a:r>
              <a:rPr lang="en-GB" sz="1400" dirty="0" smtClean="0"/>
              <a:t>NHTSA Phase 3 Auditory-vocal distraction guidelines</a:t>
            </a:r>
          </a:p>
          <a:p>
            <a:pPr eaLnBrk="1" hangingPunct="1">
              <a:defRPr/>
            </a:pPr>
            <a:r>
              <a:rPr lang="en-GB" sz="1800" dirty="0" smtClean="0"/>
              <a:t>“Overall” distraction</a:t>
            </a:r>
            <a:endParaRPr lang="en-GB" sz="1800" dirty="0"/>
          </a:p>
          <a:p>
            <a:pPr lvl="1" eaLnBrk="1" hangingPunct="1">
              <a:defRPr/>
            </a:pPr>
            <a:r>
              <a:rPr lang="en-GB" sz="1600" dirty="0"/>
              <a:t>ISO </a:t>
            </a:r>
            <a:r>
              <a:rPr lang="en-GB" sz="1600" dirty="0" smtClean="0"/>
              <a:t>26022 Lane Change Test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530CD0-7737-4566-A7C6-4407142BA252}" type="slidenum">
              <a:rPr lang="sv-SE" sz="1000" smtClean="0">
                <a:solidFill>
                  <a:srgbClr val="000000"/>
                </a:solidFill>
              </a:rPr>
              <a:pPr eaLnBrk="1" hangingPunct="1"/>
              <a:t>16</a:t>
            </a:fld>
            <a:endParaRPr lang="sv-SE" sz="1000" smtClean="0">
              <a:solidFill>
                <a:srgbClr val="000000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13054C-A4CC-46A9-A951-81712D094474}" type="datetime1">
              <a:rPr lang="sv-SE" sz="900" smtClean="0">
                <a:solidFill>
                  <a:srgbClr val="000000"/>
                </a:solidFill>
              </a:rPr>
              <a:pPr eaLnBrk="1" hangingPunct="1"/>
              <a:t>2013-06-17</a:t>
            </a:fld>
            <a:endParaRPr lang="sv-SE" sz="900" smtClean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5276214" y="2482700"/>
            <a:ext cx="195943" cy="50800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006" y="2367368"/>
            <a:ext cx="207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FF0000"/>
                </a:solidFill>
              </a:rPr>
              <a:t>International standard</a:t>
            </a:r>
          </a:p>
          <a:p>
            <a:pPr algn="l"/>
            <a:r>
              <a:rPr lang="sv-SE" sz="1400" b="1" dirty="0">
                <a:solidFill>
                  <a:srgbClr val="FF0000"/>
                </a:solidFill>
              </a:rPr>
              <a:t>c</a:t>
            </a:r>
            <a:r>
              <a:rPr lang="sv-SE" sz="1400" b="1" dirty="0" smtClean="0">
                <a:solidFill>
                  <a:srgbClr val="FF0000"/>
                </a:solidFill>
              </a:rPr>
              <a:t>urrently under revision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9428" y="4803323"/>
            <a:ext cx="126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 smtClean="0">
                <a:solidFill>
                  <a:srgbClr val="FF0000"/>
                </a:solidFill>
              </a:rPr>
              <a:t>In progress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077" y="5583286"/>
            <a:ext cx="147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 smtClean="0">
                <a:solidFill>
                  <a:srgbClr val="FF0000"/>
                </a:solidFill>
              </a:rPr>
              <a:t>International standard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9160" y="3561446"/>
            <a:ext cx="147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 smtClean="0">
                <a:solidFill>
                  <a:srgbClr val="FF0000"/>
                </a:solidFill>
              </a:rPr>
              <a:t>International standard</a:t>
            </a:r>
            <a:endParaRPr lang="sv-S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" y="215900"/>
            <a:ext cx="8881836" cy="948872"/>
          </a:xfrm>
        </p:spPr>
        <p:txBody>
          <a:bodyPr/>
          <a:lstStyle/>
          <a:p>
            <a:r>
              <a:rPr lang="sv-SE" sz="2800" dirty="0" smtClean="0"/>
              <a:t>The Detection Response Task (DRT)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6" y="1674097"/>
            <a:ext cx="5158921" cy="3944938"/>
          </a:xfrm>
        </p:spPr>
        <p:txBody>
          <a:bodyPr/>
          <a:lstStyle/>
          <a:p>
            <a:r>
              <a:rPr lang="sv-SE" sz="1800" dirty="0" smtClean="0"/>
              <a:t>Mainly targeted towards cognitive distraction (e.g., auditory-vocal interfaces)</a:t>
            </a:r>
          </a:p>
          <a:p>
            <a:r>
              <a:rPr lang="sv-SE" sz="1800" dirty="0" smtClean="0"/>
              <a:t>10 countries actively involved in TF</a:t>
            </a:r>
          </a:p>
          <a:p>
            <a:r>
              <a:rPr lang="sv-SE" sz="1800" dirty="0" smtClean="0"/>
              <a:t>Based on conceptual framework partly based on US-EU Inattention Taxonomy</a:t>
            </a:r>
          </a:p>
          <a:p>
            <a:r>
              <a:rPr lang="sv-SE" sz="1800" dirty="0" smtClean="0"/>
              <a:t>NHTSA considers using the DRT as the main method in their Phase 3 auditory-vocal Driver Distraction Guidelines </a:t>
            </a:r>
          </a:p>
          <a:p>
            <a:r>
              <a:rPr lang="sv-SE" sz="1800" dirty="0" smtClean="0"/>
              <a:t>DRT standardisation supported by a set of international coordinated studies </a:t>
            </a:r>
          </a:p>
          <a:p>
            <a:pPr lvl="1"/>
            <a:r>
              <a:rPr lang="sv-SE" sz="1600" dirty="0" smtClean="0"/>
              <a:t>Currently 10 different labs involved</a:t>
            </a:r>
          </a:p>
          <a:p>
            <a:pPr lvl="1"/>
            <a:r>
              <a:rPr lang="sv-SE" sz="1600" dirty="0" smtClean="0"/>
              <a:t>6 countries (France, Germany, UK Sweden, USA, Canada, Malaysia) </a:t>
            </a:r>
          </a:p>
          <a:p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B1749-AE2D-4823-AAC7-552732D0E824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01F8CF4-6B12-4E2C-BDA3-99DBF88CA3FA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25543" y="3146651"/>
            <a:ext cx="3498850" cy="39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388" indent="-2349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604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109663" indent="-1825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82713" indent="-1952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399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2971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543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11513" indent="-1952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Symbol" pitchFamily="18" charset="2"/>
              <a:buNone/>
            </a:pPr>
            <a:r>
              <a:rPr lang="sv-SE" sz="1600" kern="0" dirty="0" smtClean="0"/>
              <a:t>Headmounted DRT (HDRT)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68469" y="5767249"/>
            <a:ext cx="279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  <a:buClr>
                <a:schemeClr val="tx2"/>
              </a:buClr>
              <a:buFont typeface="Symbol" pitchFamily="18" charset="2"/>
              <a:buNone/>
            </a:pPr>
            <a:r>
              <a:rPr lang="sv-SE" sz="1600" dirty="0"/>
              <a:t>Tactile DRT (TDRT)</a:t>
            </a:r>
          </a:p>
        </p:txBody>
      </p:sp>
      <p:pic>
        <p:nvPicPr>
          <p:cNvPr id="8" name="Picture 8" descr="TNOp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08" y="979544"/>
            <a:ext cx="3494193" cy="218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t="29393" r="23627" b="23842"/>
          <a:stretch>
            <a:fillRect/>
          </a:stretch>
        </p:blipFill>
        <p:spPr bwMode="auto">
          <a:xfrm>
            <a:off x="6004508" y="3478837"/>
            <a:ext cx="3485166" cy="22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05" y="392792"/>
            <a:ext cx="1976195" cy="11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31620"/>
            <a:ext cx="8420100" cy="3944938"/>
          </a:xfrm>
        </p:spPr>
        <p:txBody>
          <a:bodyPr/>
          <a:lstStyle/>
          <a:p>
            <a:r>
              <a:rPr lang="sv-SE" dirty="0" smtClean="0"/>
              <a:t>Need for internationally agreed definitions and standardised measurements of driver distraction</a:t>
            </a:r>
          </a:p>
          <a:p>
            <a:r>
              <a:rPr lang="sv-SE" dirty="0" smtClean="0"/>
              <a:t>The US-EU Inattention Taxonomy a first step towards a clearer terminology of driver distraction and inattention in general</a:t>
            </a:r>
          </a:p>
          <a:p>
            <a:r>
              <a:rPr lang="sv-SE" dirty="0" smtClean="0"/>
              <a:t>ISO TC22/SC13/WG8 is the main existing forum for international standardisation of driver distraction measurement</a:t>
            </a:r>
          </a:p>
          <a:p>
            <a:r>
              <a:rPr lang="sv-SE" dirty="0" smtClean="0"/>
              <a:t>Upcoming: EU-US expert workshop on cognitive load (September 2013)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B1749-AE2D-4823-AAC7-552732D0E824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01F8CF4-6B12-4E2C-BDA3-99DBF88CA3FA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10" y="2705100"/>
            <a:ext cx="6264910" cy="678180"/>
          </a:xfrm>
        </p:spPr>
        <p:txBody>
          <a:bodyPr/>
          <a:lstStyle/>
          <a:p>
            <a:r>
              <a:rPr lang="sv-SE" dirty="0" smtClean="0"/>
              <a:t>Thank you for your attention!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E82A21-0A9D-434D-946C-50F5C9BA2341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4BD25C0-6C79-4B5A-99EC-F3BCB2C12792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2013-06-17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5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" y="215900"/>
            <a:ext cx="8420100" cy="1143000"/>
          </a:xfrm>
        </p:spPr>
        <p:txBody>
          <a:bodyPr/>
          <a:lstStyle/>
          <a:p>
            <a:r>
              <a:rPr lang="sv-SE" dirty="0"/>
              <a:t>D</a:t>
            </a:r>
            <a:r>
              <a:rPr lang="sv-SE" dirty="0" smtClean="0"/>
              <a:t>river distraction and road crashes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" y="1196340"/>
            <a:ext cx="8420100" cy="4442460"/>
          </a:xfrm>
        </p:spPr>
        <p:txBody>
          <a:bodyPr/>
          <a:lstStyle/>
          <a:p>
            <a:r>
              <a:rPr lang="en-GB" dirty="0" smtClean="0"/>
              <a:t>Treat et al. (1977)</a:t>
            </a:r>
          </a:p>
          <a:p>
            <a:pPr lvl="1"/>
            <a:r>
              <a:rPr lang="en-GB" sz="1600" dirty="0" smtClean="0"/>
              <a:t>Recognition errors contributed to </a:t>
            </a:r>
            <a:r>
              <a:rPr lang="en-GB" sz="1600" dirty="0"/>
              <a:t>56% of all the crashes investigated. </a:t>
            </a:r>
            <a:endParaRPr lang="en-GB" sz="1600" dirty="0" smtClean="0"/>
          </a:p>
          <a:p>
            <a:pPr lvl="1"/>
            <a:r>
              <a:rPr lang="en-GB" sz="1600" dirty="0"/>
              <a:t>F</a:t>
            </a:r>
            <a:r>
              <a:rPr lang="en-GB" sz="1600" dirty="0" smtClean="0"/>
              <a:t>our </a:t>
            </a:r>
            <a:r>
              <a:rPr lang="en-GB" sz="1600" dirty="0"/>
              <a:t>principal forms of recognition errors were </a:t>
            </a:r>
            <a:r>
              <a:rPr lang="en-GB" sz="1600" dirty="0" smtClean="0"/>
              <a:t>identified: </a:t>
            </a:r>
            <a:r>
              <a:rPr lang="en-GB" sz="1400" i="1" dirty="0" smtClean="0"/>
              <a:t>Improper </a:t>
            </a:r>
            <a:r>
              <a:rPr lang="en-GB" sz="1400" i="1" dirty="0"/>
              <a:t>lookout</a:t>
            </a:r>
            <a:r>
              <a:rPr lang="en-GB" sz="1400" dirty="0"/>
              <a:t> (23</a:t>
            </a:r>
            <a:r>
              <a:rPr lang="en-GB" sz="1400" dirty="0" smtClean="0"/>
              <a:t>%), </a:t>
            </a:r>
            <a:r>
              <a:rPr lang="en-GB" sz="1400" i="1" dirty="0" smtClean="0"/>
              <a:t>Inattention</a:t>
            </a:r>
            <a:r>
              <a:rPr lang="en-GB" sz="1400" dirty="0" smtClean="0"/>
              <a:t> </a:t>
            </a:r>
            <a:r>
              <a:rPr lang="en-GB" sz="1400" dirty="0"/>
              <a:t>(15</a:t>
            </a:r>
            <a:r>
              <a:rPr lang="en-GB" sz="1400" dirty="0" smtClean="0"/>
              <a:t>%), </a:t>
            </a:r>
            <a:r>
              <a:rPr lang="en-GB" sz="1400" i="1" dirty="0" smtClean="0"/>
              <a:t>External </a:t>
            </a:r>
            <a:r>
              <a:rPr lang="en-GB" sz="1400" i="1" dirty="0"/>
              <a:t>distraction </a:t>
            </a:r>
            <a:r>
              <a:rPr lang="en-GB" sz="1400" dirty="0"/>
              <a:t>(4</a:t>
            </a:r>
            <a:r>
              <a:rPr lang="en-GB" sz="1400" dirty="0" smtClean="0"/>
              <a:t>%), </a:t>
            </a:r>
            <a:r>
              <a:rPr lang="en-GB" sz="1400" i="1" dirty="0" smtClean="0"/>
              <a:t>Drowsiness/fatigue</a:t>
            </a:r>
            <a:r>
              <a:rPr lang="en-GB" sz="1400" dirty="0" smtClean="0"/>
              <a:t> </a:t>
            </a:r>
            <a:r>
              <a:rPr lang="en-GB" sz="1400" dirty="0"/>
              <a:t>(2%). </a:t>
            </a:r>
            <a:endParaRPr lang="en-GB" sz="1400" dirty="0" smtClean="0"/>
          </a:p>
          <a:p>
            <a:r>
              <a:rPr lang="en-GB" dirty="0" smtClean="0"/>
              <a:t>Wang et al., (1996)</a:t>
            </a:r>
          </a:p>
          <a:p>
            <a:pPr lvl="1"/>
            <a:r>
              <a:rPr lang="en-GB" sz="1600" dirty="0" smtClean="0"/>
              <a:t>25.5</a:t>
            </a:r>
            <a:r>
              <a:rPr lang="en-GB" sz="1600" dirty="0"/>
              <a:t>% of tow-away crashes involved inattention as a contributing factor</a:t>
            </a:r>
            <a:r>
              <a:rPr lang="en-GB" sz="1600" dirty="0" smtClean="0"/>
              <a:t>.</a:t>
            </a:r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main sub-categories </a:t>
            </a:r>
            <a:r>
              <a:rPr lang="en-GB" sz="1600" dirty="0" smtClean="0"/>
              <a:t>were: </a:t>
            </a:r>
            <a:r>
              <a:rPr lang="en-GB" sz="1400" i="1" dirty="0" smtClean="0"/>
              <a:t>Distracted </a:t>
            </a:r>
            <a:r>
              <a:rPr lang="en-GB" sz="1400" dirty="0"/>
              <a:t>(</a:t>
            </a:r>
            <a:r>
              <a:rPr lang="en-GB" sz="1400" dirty="0" smtClean="0"/>
              <a:t>13.2%), </a:t>
            </a:r>
            <a:r>
              <a:rPr lang="en-GB" sz="1400" i="1" dirty="0" smtClean="0"/>
              <a:t>Looked </a:t>
            </a:r>
            <a:r>
              <a:rPr lang="en-GB" sz="1400" i="1" dirty="0"/>
              <a:t>by did not see</a:t>
            </a:r>
            <a:r>
              <a:rPr lang="en-GB" sz="1400" dirty="0"/>
              <a:t> (9.7</a:t>
            </a:r>
            <a:r>
              <a:rPr lang="en-GB" sz="1400" dirty="0" smtClean="0"/>
              <a:t>%), </a:t>
            </a:r>
            <a:r>
              <a:rPr lang="en-GB" sz="1400" i="1" dirty="0" smtClean="0"/>
              <a:t>Sleepy/fell </a:t>
            </a:r>
            <a:r>
              <a:rPr lang="en-GB" sz="1400" i="1" dirty="0"/>
              <a:t>asleep</a:t>
            </a:r>
            <a:r>
              <a:rPr lang="en-GB" sz="1400" dirty="0"/>
              <a:t> (2.6</a:t>
            </a:r>
            <a:r>
              <a:rPr lang="en-GB" sz="1400" dirty="0" smtClean="0"/>
              <a:t>%) </a:t>
            </a:r>
            <a:endParaRPr lang="en-GB" dirty="0" smtClean="0"/>
          </a:p>
          <a:p>
            <a:r>
              <a:rPr lang="en-GB" dirty="0" err="1" smtClean="0"/>
              <a:t>Dingus</a:t>
            </a:r>
            <a:r>
              <a:rPr lang="en-GB" dirty="0" smtClean="0"/>
              <a:t> et al. (2006)</a:t>
            </a:r>
          </a:p>
          <a:p>
            <a:pPr lvl="1"/>
            <a:r>
              <a:rPr lang="en-GB" sz="1600" dirty="0" smtClean="0"/>
              <a:t>78% of all crashes and near-crashes in the 100-car naturalistic driving study involved inattention</a:t>
            </a:r>
          </a:p>
          <a:p>
            <a:r>
              <a:rPr lang="en-GB" dirty="0" smtClean="0"/>
              <a:t>NHTSA </a:t>
            </a:r>
            <a:r>
              <a:rPr lang="en-GB" dirty="0" smtClean="0"/>
              <a:t>(</a:t>
            </a:r>
            <a:r>
              <a:rPr lang="en-GB" dirty="0" smtClean="0"/>
              <a:t>2012)</a:t>
            </a:r>
            <a:endParaRPr lang="en-GB" dirty="0" smtClean="0"/>
          </a:p>
          <a:p>
            <a:pPr lvl="1"/>
            <a:r>
              <a:rPr lang="en-GB" sz="1600" dirty="0"/>
              <a:t>9</a:t>
            </a:r>
            <a:r>
              <a:rPr lang="en-GB" sz="1600" dirty="0" smtClean="0"/>
              <a:t>% </a:t>
            </a:r>
            <a:r>
              <a:rPr lang="en-GB" sz="1600" dirty="0"/>
              <a:t>of fatal crashes and </a:t>
            </a:r>
            <a:r>
              <a:rPr lang="en-GB" sz="1600" dirty="0" smtClean="0"/>
              <a:t>18</a:t>
            </a:r>
            <a:r>
              <a:rPr lang="en-GB" sz="1600" dirty="0" smtClean="0"/>
              <a:t>% </a:t>
            </a:r>
            <a:r>
              <a:rPr lang="en-GB" sz="1600" dirty="0"/>
              <a:t>of injury crashes during </a:t>
            </a:r>
            <a:r>
              <a:rPr lang="en-GB" sz="1600" dirty="0" smtClean="0"/>
              <a:t>2010 were distraction-affected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EB88-44B6-45B7-B1C0-AA6BCD792DB5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A26CF5A-D7DB-4C7F-B3EE-DFBAC9622D72}" type="datetime1">
              <a:rPr lang="sv-SE" smtClean="0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5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3991" y="3454595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FF0000"/>
                </a:solidFill>
                <a:latin typeface="Bernard MT Condensed" pitchFamily="18" charset="0"/>
              </a:rPr>
              <a:t>Distraction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0712" y="2464187"/>
            <a:ext cx="204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9BBB59">
                    <a:lumMod val="60000"/>
                    <a:lumOff val="40000"/>
                  </a:srgbClr>
                </a:solidFill>
                <a:latin typeface="Arial Black" pitchFamily="34" charset="0"/>
              </a:rPr>
              <a:t>Inattention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408" y="496293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336600"/>
                </a:solidFill>
                <a:latin typeface="Lucida Console" pitchFamily="49" charset="0"/>
              </a:rPr>
              <a:t>Mental workload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9308" y="1554252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F79646">
                    <a:lumMod val="60000"/>
                    <a:lumOff val="40000"/>
                  </a:srgbClr>
                </a:solidFill>
                <a:latin typeface="Bodoni MT Poster Compressed" pitchFamily="18" charset="0"/>
              </a:rPr>
              <a:t>Arousal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0621" y="164235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F79646">
                    <a:lumMod val="75000"/>
                  </a:srgbClr>
                </a:solidFill>
                <a:latin typeface="Agency FB" pitchFamily="34" charset="0"/>
              </a:rPr>
              <a:t>Attention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3603" y="2530192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3333CC"/>
                </a:solidFill>
                <a:latin typeface="Baskerville Old Face" pitchFamily="18" charset="0"/>
              </a:rPr>
              <a:t>Fatigue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4833" y="3281894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8064A2">
                    <a:lumMod val="60000"/>
                    <a:lumOff val="40000"/>
                  </a:srgbClr>
                </a:solidFill>
                <a:latin typeface="Gulim" pitchFamily="34" charset="-127"/>
                <a:ea typeface="Gulim" pitchFamily="34" charset="-127"/>
              </a:rPr>
              <a:t>Vigilance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1406" y="4325347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Mental effort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397" y="3512727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prstClr val="black"/>
                </a:solidFill>
                <a:latin typeface="Berlin Sans FB" pitchFamily="34" charset="0"/>
              </a:rPr>
              <a:t>Cognitive load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4845" y="4787012"/>
            <a:ext cx="30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prstClr val="black"/>
                </a:solidFill>
                <a:latin typeface="Rockwell Condensed" pitchFamily="18" charset="0"/>
              </a:rPr>
              <a:t>Looked-but-did-not-see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2300" y="5451481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FF00FF"/>
                </a:solidFill>
                <a:latin typeface="Lucida Calligraphy" pitchFamily="66" charset="0"/>
              </a:rPr>
              <a:t>Inattentional blindness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5808" y="584111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333399"/>
                </a:solidFill>
                <a:latin typeface="SimSun" pitchFamily="2" charset="-122"/>
                <a:ea typeface="SimSun" pitchFamily="2" charset="-122"/>
              </a:rPr>
              <a:t>Change blindness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93" y="10209"/>
            <a:ext cx="9658350" cy="1143000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Many different concepts related to driver distraction but little agreement on their precise meaning</a:t>
            </a:r>
            <a:endParaRPr lang="sv-SE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67570" y="2464186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Alertness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4785" y="1775875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2400" b="1" dirty="0">
                <a:solidFill>
                  <a:srgbClr val="EEECE1">
                    <a:lumMod val="75000"/>
                  </a:srgbClr>
                </a:solidFill>
                <a:latin typeface="Stencil" pitchFamily="82" charset="0"/>
                <a:ea typeface="Arial Unicode MS" pitchFamily="34" charset="-128"/>
                <a:cs typeface="Arial Unicode MS" pitchFamily="34" charset="-128"/>
              </a:rPr>
              <a:t>Drowsiness</a:t>
            </a:r>
          </a:p>
        </p:txBody>
      </p:sp>
    </p:spTree>
    <p:extLst>
      <p:ext uri="{BB962C8B-B14F-4D97-AF65-F5344CB8AC3E}">
        <p14:creationId xmlns:p14="http://schemas.microsoft.com/office/powerpoint/2010/main" val="1131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0" y="520701"/>
            <a:ext cx="8420100" cy="898525"/>
          </a:xfrm>
        </p:spPr>
        <p:txBody>
          <a:bodyPr/>
          <a:lstStyle/>
          <a:p>
            <a:r>
              <a:rPr lang="sv-SE" dirty="0" smtClean="0"/>
              <a:t>Key issues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A0032-EF82-4651-A3B9-C81E4E087DA9}" type="slidenum">
              <a:rPr lang="sv-SE" sz="1000" smtClean="0"/>
              <a:pPr eaLnBrk="1" hangingPunct="1"/>
              <a:t>4</a:t>
            </a:fld>
            <a:endParaRPr lang="sv-SE" sz="1000" smtClean="0"/>
          </a:p>
        </p:txBody>
      </p:sp>
      <p:sp>
        <p:nvSpPr>
          <p:cNvPr id="16388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9E76DA-983E-4B0F-8FF8-5C9D921D250F}" type="datetime1">
              <a:rPr lang="sv-SE" sz="900" smtClean="0"/>
              <a:pPr eaLnBrk="1" hangingPunct="1"/>
              <a:t>2013-06-17</a:t>
            </a:fld>
            <a:endParaRPr lang="sv-SE" sz="900" smtClean="0"/>
          </a:p>
        </p:txBody>
      </p:sp>
      <p:sp>
        <p:nvSpPr>
          <p:cNvPr id="5" name="Rectangle 4"/>
          <p:cNvSpPr/>
          <p:nvPr/>
        </p:nvSpPr>
        <p:spPr>
          <a:xfrm>
            <a:off x="482600" y="1486128"/>
            <a:ext cx="80597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indent="-234950" algn="l" eaLnBrk="0" hangingPunct="0">
              <a:spcBef>
                <a:spcPct val="40000"/>
              </a:spcBef>
              <a:buClr>
                <a:srgbClr val="616161"/>
              </a:buClr>
              <a:buFont typeface="Symbol" pitchFamily="18" charset="2"/>
              <a:buChar char="·"/>
              <a:defRPr/>
            </a:pPr>
            <a:r>
              <a:rPr lang="sv-SE" b="1" kern="0" dirty="0" smtClean="0">
                <a:solidFill>
                  <a:srgbClr val="000000"/>
                </a:solidFill>
                <a:latin typeface="Arial"/>
              </a:rPr>
              <a:t>What is driver distraction?</a:t>
            </a:r>
          </a:p>
          <a:p>
            <a:pPr marL="234950" indent="-234950" algn="l" eaLnBrk="0" hangingPunct="0">
              <a:spcBef>
                <a:spcPct val="40000"/>
              </a:spcBef>
              <a:buClr>
                <a:srgbClr val="616161"/>
              </a:buClr>
              <a:buFont typeface="Symbol" pitchFamily="18" charset="2"/>
              <a:buChar char="·"/>
              <a:defRPr/>
            </a:pPr>
            <a:r>
              <a:rPr lang="sv-SE" b="1" kern="0" dirty="0" smtClean="0">
                <a:solidFill>
                  <a:srgbClr val="000000"/>
                </a:solidFill>
                <a:latin typeface="Arial"/>
              </a:rPr>
              <a:t>How can is driver distraction best measured for purposes of in-vehicle HMI evaluation?</a:t>
            </a:r>
          </a:p>
          <a:p>
            <a:pPr marL="234950" indent="-234950" algn="l" eaLnBrk="0" hangingPunct="0">
              <a:spcBef>
                <a:spcPct val="40000"/>
              </a:spcBef>
              <a:buClr>
                <a:srgbClr val="616161"/>
              </a:buClr>
              <a:buFont typeface="Symbol" pitchFamily="18" charset="2"/>
              <a:buChar char="·"/>
              <a:defRPr/>
            </a:pPr>
            <a:endParaRPr lang="sv-SE" b="1" kern="0" dirty="0">
              <a:solidFill>
                <a:srgbClr val="000000"/>
              </a:solidFill>
              <a:latin typeface="Arial"/>
            </a:endParaRPr>
          </a:p>
          <a:p>
            <a:pPr marL="234950" indent="-234950" algn="l" eaLnBrk="0" hangingPunct="0">
              <a:spcBef>
                <a:spcPct val="40000"/>
              </a:spcBef>
              <a:buClr>
                <a:srgbClr val="616161"/>
              </a:buClr>
              <a:buFont typeface="Symbol" pitchFamily="18" charset="2"/>
              <a:buChar char="·"/>
              <a:defRPr/>
            </a:pPr>
            <a:r>
              <a:rPr lang="sv-SE" b="1" kern="0" dirty="0" smtClean="0">
                <a:solidFill>
                  <a:srgbClr val="000000"/>
                </a:solidFill>
                <a:latin typeface="Arial"/>
              </a:rPr>
              <a:t>Need for international agreement on these issues in order to effectively tackle the driver distraction issue</a:t>
            </a:r>
            <a:endParaRPr lang="sv-SE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" descr="eu-us-it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7" y="4344067"/>
            <a:ext cx="2858491" cy="162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0136" r="27712" b="20979"/>
          <a:stretch/>
        </p:blipFill>
        <p:spPr bwMode="auto">
          <a:xfrm>
            <a:off x="6061994" y="4294954"/>
            <a:ext cx="1652593" cy="15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5" y="2429328"/>
            <a:ext cx="5724979" cy="633186"/>
          </a:xfrm>
        </p:spPr>
        <p:txBody>
          <a:bodyPr/>
          <a:lstStyle/>
          <a:p>
            <a:r>
              <a:rPr lang="sv-SE" dirty="0" smtClean="0"/>
              <a:t>Defining driver distraction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EB88-44B6-45B7-B1C0-AA6BCD792DB5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A26CF5A-D7DB-4C7F-B3EE-DFBAC9622D72}" type="datetime1">
              <a:rPr lang="sv-SE" smtClean="0"/>
              <a:pPr>
                <a:defRPr/>
              </a:pPr>
              <a:t>2013-06-17</a:t>
            </a:fld>
            <a:endParaRPr lang="sv-SE"/>
          </a:p>
        </p:txBody>
      </p:sp>
      <p:pic>
        <p:nvPicPr>
          <p:cNvPr id="6" name="Picture 2" descr="eu-us-it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89" y="4050153"/>
            <a:ext cx="2858491" cy="162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Why work towards international agreement on a definition of driver distraction?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385060"/>
            <a:ext cx="8420100" cy="3345180"/>
          </a:xfrm>
        </p:spPr>
        <p:txBody>
          <a:bodyPr/>
          <a:lstStyle/>
          <a:p>
            <a:r>
              <a:rPr lang="sv-SE" dirty="0" smtClean="0"/>
              <a:t>Facilitate comparison of accident statistics</a:t>
            </a:r>
          </a:p>
          <a:p>
            <a:r>
              <a:rPr lang="sv-SE" dirty="0" smtClean="0"/>
              <a:t>Facilitate intepretation and comparison of research results (experimental, naturalistic driving)</a:t>
            </a:r>
          </a:p>
          <a:p>
            <a:r>
              <a:rPr lang="sv-SE" dirty="0" smtClean="0"/>
              <a:t>Facilitate international standardisation of driver distraction measurement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EB88-44B6-45B7-B1C0-AA6BCD792DB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A26CF5A-D7DB-4C7F-B3EE-DFBAC9622D72}" type="datetime1">
              <a:rPr lang="sv-SE" smtClean="0"/>
              <a:pPr>
                <a:defRPr/>
              </a:pPr>
              <a:t>2013-06-17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8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62"/>
            <a:ext cx="9658350" cy="1143000"/>
          </a:xfrm>
        </p:spPr>
        <p:txBody>
          <a:bodyPr>
            <a:normAutofit/>
          </a:bodyPr>
          <a:lstStyle/>
          <a:p>
            <a:r>
              <a:rPr lang="sv-SE" sz="3600" dirty="0"/>
              <a:t>The US-EU Driver Distraction and HMI WG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1359" y="1484784"/>
            <a:ext cx="965835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Part of the US-EU Bilateral Task Force on ITS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General objective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Identify opportunities for research collaboration, align research and to identify differences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Members: </a:t>
            </a:r>
          </a:p>
          <a:p>
            <a:pPr lvl="1" fontAlgn="auto">
              <a:spcAft>
                <a:spcPts val="0"/>
              </a:spcAft>
            </a:pPr>
            <a:r>
              <a:rPr lang="sv-SE" sz="2000" dirty="0" smtClean="0">
                <a:solidFill>
                  <a:prstClr val="black"/>
                </a:solidFill>
              </a:rPr>
              <a:t>US: Chris Monk (NHTSA, WG leader), David Yang (FHWA), Dan McGehee (U. Iowa)</a:t>
            </a:r>
          </a:p>
          <a:p>
            <a:pPr lvl="1" fontAlgn="auto">
              <a:spcAft>
                <a:spcPts val="0"/>
              </a:spcAft>
            </a:pPr>
            <a:r>
              <a:rPr lang="sv-SE" sz="2000" dirty="0" smtClean="0">
                <a:solidFill>
                  <a:prstClr val="black"/>
                </a:solidFill>
              </a:rPr>
              <a:t>EU: Johan Engström (Volvo, WG leader), Wolfgang Höfs (EC), Alan Stevens (TRL), Andreas Keinath (BMW</a:t>
            </a:r>
            <a:r>
              <a:rPr lang="sv-SE" sz="2000" dirty="0">
                <a:solidFill>
                  <a:prstClr val="black"/>
                </a:solidFill>
              </a:rPr>
              <a:t>), Marko Tuukkanen (Nokia</a:t>
            </a:r>
            <a:r>
              <a:rPr lang="sv-SE" sz="2000" dirty="0" smtClean="0">
                <a:solidFill>
                  <a:prstClr val="black"/>
                </a:solidFill>
              </a:rPr>
              <a:t>)</a:t>
            </a:r>
            <a:endParaRPr lang="sv-SE" sz="2000" b="1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sv-SE" sz="2000" dirty="0" smtClean="0">
                <a:solidFill>
                  <a:prstClr val="black"/>
                </a:solidFill>
              </a:rPr>
              <a:t>Japan (observers): Saturo Nakajo (MRI)/</a:t>
            </a:r>
            <a:r>
              <a:rPr lang="en-US" sz="2000" dirty="0" err="1">
                <a:solidFill>
                  <a:prstClr val="black"/>
                </a:solidFill>
              </a:rPr>
              <a:t>Aiko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Hosaka</a:t>
            </a:r>
            <a:r>
              <a:rPr lang="en-US" sz="2000" dirty="0">
                <a:solidFill>
                  <a:prstClr val="black"/>
                </a:solidFill>
              </a:rPr>
              <a:t> (Highway Industry Development </a:t>
            </a:r>
            <a:r>
              <a:rPr lang="en-US" sz="2000" dirty="0" err="1">
                <a:solidFill>
                  <a:prstClr val="black"/>
                </a:solidFill>
              </a:rPr>
              <a:t>Organisation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sv-SE" sz="2400" b="1" i="1" dirty="0" smtClean="0">
                <a:solidFill>
                  <a:prstClr val="black"/>
                </a:solidFill>
              </a:rPr>
              <a:t>Main focus so far: </a:t>
            </a:r>
            <a:r>
              <a:rPr lang="sv-SE" sz="2400" b="1" dirty="0" smtClean="0">
                <a:solidFill>
                  <a:prstClr val="black"/>
                </a:solidFill>
              </a:rPr>
              <a:t>Development of a common conceptual basis for driver distraction and inattention</a:t>
            </a:r>
          </a:p>
        </p:txBody>
      </p:sp>
    </p:spTree>
    <p:extLst>
      <p:ext uri="{BB962C8B-B14F-4D97-AF65-F5344CB8AC3E}">
        <p14:creationId xmlns:p14="http://schemas.microsoft.com/office/powerpoint/2010/main" val="5724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575329"/>
            <a:ext cx="2262251" cy="272214"/>
          </a:xfrm>
        </p:spPr>
        <p:txBody>
          <a:bodyPr/>
          <a:lstStyle/>
          <a:p>
            <a:fld id="{326BB659-0B60-452C-B59D-48D5C970A207}" type="datetime1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2013-06-17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97" y="116632"/>
            <a:ext cx="8420100" cy="1143000"/>
          </a:xfrm>
        </p:spPr>
        <p:txBody>
          <a:bodyPr>
            <a:normAutofit/>
          </a:bodyPr>
          <a:lstStyle/>
          <a:p>
            <a:r>
              <a:rPr lang="sv-SE" sz="3600" dirty="0"/>
              <a:t>The Focus Group on driver distraction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557" y="1122323"/>
            <a:ext cx="8345487" cy="2736850"/>
          </a:xfrm>
        </p:spPr>
        <p:txBody>
          <a:bodyPr>
            <a:normAutofit/>
          </a:bodyPr>
          <a:lstStyle/>
          <a:p>
            <a:r>
              <a:rPr lang="sv-SE" sz="2200" dirty="0"/>
              <a:t>Held April 28, 2010 in Berlin</a:t>
            </a:r>
          </a:p>
          <a:p>
            <a:r>
              <a:rPr lang="sv-SE" sz="2200" dirty="0" smtClean="0"/>
              <a:t>Aims</a:t>
            </a:r>
            <a:r>
              <a:rPr lang="sv-SE" sz="2200" dirty="0"/>
              <a:t>:</a:t>
            </a:r>
          </a:p>
          <a:p>
            <a:pPr lvl="1"/>
            <a:r>
              <a:rPr lang="sv-SE" sz="2200" dirty="0"/>
              <a:t>Agree on a general definition of driver distraction</a:t>
            </a:r>
          </a:p>
          <a:p>
            <a:pPr lvl="1"/>
            <a:r>
              <a:rPr lang="sv-SE" sz="2200" dirty="0"/>
              <a:t>Define top-10 research </a:t>
            </a:r>
            <a:r>
              <a:rPr lang="sv-SE" sz="2200" dirty="0" smtClean="0"/>
              <a:t>needs</a:t>
            </a:r>
          </a:p>
          <a:p>
            <a:r>
              <a:rPr lang="sv-SE" sz="2200" dirty="0" smtClean="0"/>
              <a:t>Invited </a:t>
            </a:r>
            <a:r>
              <a:rPr lang="sv-SE" sz="2200" dirty="0"/>
              <a:t>experts:</a:t>
            </a:r>
          </a:p>
          <a:p>
            <a:endParaRPr lang="sv-SE" dirty="0"/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30581" r="1297" b="45169"/>
          <a:stretch/>
        </p:blipFill>
        <p:spPr bwMode="auto">
          <a:xfrm>
            <a:off x="365493" y="3140968"/>
            <a:ext cx="9167604" cy="13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43816" r="18597" b="39148"/>
          <a:stretch>
            <a:fillRect/>
          </a:stretch>
        </p:blipFill>
        <p:spPr bwMode="auto">
          <a:xfrm>
            <a:off x="584324" y="4475320"/>
            <a:ext cx="8748051" cy="12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3875" y="5689350"/>
            <a:ext cx="8168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Calibri"/>
              </a:rPr>
              <a:t>Report available at </a:t>
            </a:r>
            <a:r>
              <a:rPr lang="en-US" sz="1800" u="sng" dirty="0">
                <a:solidFill>
                  <a:prstClr val="black"/>
                </a:solidFill>
                <a:latin typeface="Calibri"/>
                <a:hlinkClick r:id="rId4"/>
              </a:rPr>
              <a:t>http://ec.europa.eu/information_society/activities/esafety/intlcoop/eu_us/index_en.htm</a:t>
            </a:r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4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Several issues left open...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What are ”activities critical for safe driving” – hindsight bias problem</a:t>
            </a:r>
          </a:p>
          <a:p>
            <a:r>
              <a:rPr lang="sv-SE" sz="2400" dirty="0" smtClean="0"/>
              <a:t>What is a ”competing activity”</a:t>
            </a:r>
          </a:p>
          <a:p>
            <a:r>
              <a:rPr lang="sv-SE" sz="2400" dirty="0" smtClean="0"/>
              <a:t>What about diversion of attention to other safety-critical activities (e.g., mirror checks, visual scanning for other vehicles)?</a:t>
            </a:r>
          </a:p>
          <a:p>
            <a:r>
              <a:rPr lang="sv-SE" sz="2400" dirty="0" smtClean="0"/>
              <a:t>Does driver distraction necessarily lead to adverse consequences?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Need for</a:t>
            </a:r>
            <a:r>
              <a:rPr lang="sv-SE" sz="2400" dirty="0"/>
              <a:t> </a:t>
            </a:r>
            <a:r>
              <a:rPr lang="sv-SE" sz="2400" dirty="0" smtClean="0"/>
              <a:t>more comprehensive activity –&gt; </a:t>
            </a:r>
            <a:r>
              <a:rPr lang="sv-SE" sz="2400" b="1" dirty="0" smtClean="0"/>
              <a:t>The </a:t>
            </a:r>
            <a:r>
              <a:rPr lang="sv-SE" sz="2400" b="1" dirty="0"/>
              <a:t>I</a:t>
            </a:r>
            <a:r>
              <a:rPr lang="sv-SE" sz="2400" b="1" dirty="0" smtClean="0"/>
              <a:t>nattention </a:t>
            </a:r>
            <a:r>
              <a:rPr lang="sv-SE" sz="2400" b="1" dirty="0"/>
              <a:t>T</a:t>
            </a:r>
            <a:r>
              <a:rPr lang="sv-SE" sz="2400" b="1" dirty="0" smtClean="0"/>
              <a:t>axonomy project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4307840"/>
            <a:ext cx="721360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3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BVolvo">
  <a:themeElements>
    <a:clrScheme name="Template_ABVolvo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7D3D0"/>
      </a:hlink>
      <a:folHlink>
        <a:srgbClr val="8FA8A0"/>
      </a:folHlink>
    </a:clrScheme>
    <a:fontScheme name="Template_ABVol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_ABVolvo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7D3D0"/>
        </a:hlink>
        <a:folHlink>
          <a:srgbClr val="8FA8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_ABVolvo">
  <a:themeElements>
    <a:clrScheme name="Template_ABVolvo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C7D3D0"/>
      </a:hlink>
      <a:folHlink>
        <a:srgbClr val="8FA8A0"/>
      </a:folHlink>
    </a:clrScheme>
    <a:fontScheme name="Template_ABVol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_ABVolvo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C7D3D0"/>
        </a:hlink>
        <a:folHlink>
          <a:srgbClr val="8FA8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1C92A0CBBC54982555CFE4E409EEE" ma:contentTypeVersion="1" ma:contentTypeDescription="Create a new document." ma:contentTypeScope="" ma:versionID="e23b33c50f1f13d05f802c830f2382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776FFB-1418-4A08-9364-AFBF13825D9D}"/>
</file>

<file path=customXml/itemProps2.xml><?xml version="1.0" encoding="utf-8"?>
<ds:datastoreItem xmlns:ds="http://schemas.openxmlformats.org/officeDocument/2006/customXml" ds:itemID="{F11DDB71-6A2D-4F04-9CEC-DA304FAAA3F6}"/>
</file>

<file path=customXml/itemProps3.xml><?xml version="1.0" encoding="utf-8"?>
<ds:datastoreItem xmlns:ds="http://schemas.openxmlformats.org/officeDocument/2006/customXml" ds:itemID="{C7B4A3F5-9F25-458F-9421-EA1245CB289D}"/>
</file>

<file path=docProps/app.xml><?xml version="1.0" encoding="utf-8"?>
<Properties xmlns="http://schemas.openxmlformats.org/officeDocument/2006/extended-properties" xmlns:vt="http://schemas.openxmlformats.org/officeDocument/2006/docPropsVTypes">
  <Template>Template_ABVolvo</Template>
  <TotalTime>9624</TotalTime>
  <Words>996</Words>
  <Application>Microsoft Office PowerPoint</Application>
  <PresentationFormat>A4 Paper (210x297 mm)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Template_ABVolvo</vt:lpstr>
      <vt:lpstr>1_Office Theme</vt:lpstr>
      <vt:lpstr>2_Office Theme</vt:lpstr>
      <vt:lpstr>1_Template_ABVolvo</vt:lpstr>
      <vt:lpstr>International efforts towards a common definition and standardized measures of driver distraction  Johan Engström  Volvo Group Trucks Technology  Advanced Technology and Research  Intelligent transportation systems in emerging markets – drivers for safe and sustainable growth Geneva, 2013-06-27  </vt:lpstr>
      <vt:lpstr>Driver distraction and road crashes</vt:lpstr>
      <vt:lpstr>Many different concepts related to driver distraction but little agreement on their precise meaning</vt:lpstr>
      <vt:lpstr>Key issues </vt:lpstr>
      <vt:lpstr>Defining driver distraction</vt:lpstr>
      <vt:lpstr>Why work towards international agreement on a definition of driver distraction?</vt:lpstr>
      <vt:lpstr>The US-EU Driver Distraction and HMI WG</vt:lpstr>
      <vt:lpstr>The Focus Group on driver distraction</vt:lpstr>
      <vt:lpstr>Several issues left open...</vt:lpstr>
      <vt:lpstr>The US-EU inattention taxonomy project</vt:lpstr>
      <vt:lpstr>Key concepts agreed upon</vt:lpstr>
      <vt:lpstr>Driver distraction</vt:lpstr>
      <vt:lpstr>Proposed taxonomy of driver inattention</vt:lpstr>
      <vt:lpstr>Standardizing the measurement of driver distraction</vt:lpstr>
      <vt:lpstr>Why standardising driver distraction measurement?</vt:lpstr>
      <vt:lpstr>Existing/targeted ISO standards on driver distraction assessment</vt:lpstr>
      <vt:lpstr>The Detection Response Task (DRT)</vt:lpstr>
      <vt:lpstr>Conclusions</vt:lpstr>
      <vt:lpstr>Thank you for your attention!</vt:lpstr>
    </vt:vector>
  </TitlesOfParts>
  <Company>AB 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AB Volvo</dc:title>
  <dc:creator>Engström Johan (a)</dc:creator>
  <cp:lastModifiedBy>Engström Johan (a)</cp:lastModifiedBy>
  <cp:revision>449</cp:revision>
  <dcterms:created xsi:type="dcterms:W3CDTF">2007-10-16T10:03:56Z</dcterms:created>
  <dcterms:modified xsi:type="dcterms:W3CDTF">2013-06-17T01:48:13Z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0x0101007961C92A0CBBC54982555CFE4E409EEE</vt:lpwstr>
  </property>
</Properties>
</file>