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5" r:id="rId3"/>
    <p:sldId id="257" r:id="rId4"/>
    <p:sldId id="290" r:id="rId5"/>
    <p:sldId id="292" r:id="rId6"/>
    <p:sldId id="293" r:id="rId7"/>
    <p:sldId id="291" r:id="rId8"/>
    <p:sldId id="294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F"/>
    <a:srgbClr val="06326C"/>
    <a:srgbClr val="DDDDDD"/>
    <a:srgbClr val="53677A"/>
    <a:srgbClr val="154E87"/>
    <a:srgbClr val="808080"/>
    <a:srgbClr val="37068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6" autoAdjust="0"/>
    <p:restoredTop sz="86444" autoAdjust="0"/>
  </p:normalViewPr>
  <p:slideViewPr>
    <p:cSldViewPr>
      <p:cViewPr varScale="1">
        <p:scale>
          <a:sx n="89" d="100"/>
          <a:sy n="89" d="100"/>
        </p:scale>
        <p:origin x="-77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A3B853-B4A4-4390-BDD1-4CF3F08F62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20543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Cliquez pour modifier les styles du texte du masque</a:t>
            </a:r>
          </a:p>
          <a:p>
            <a:pPr lvl="1"/>
            <a:r>
              <a:rPr lang="en-US" altLang="ja-JP" noProof="0" smtClean="0"/>
              <a:t>Deuxième niveau</a:t>
            </a:r>
          </a:p>
          <a:p>
            <a:pPr lvl="2"/>
            <a:r>
              <a:rPr lang="en-US" altLang="ja-JP" noProof="0" smtClean="0"/>
              <a:t>Troisième niveau</a:t>
            </a:r>
          </a:p>
          <a:p>
            <a:pPr lvl="3"/>
            <a:r>
              <a:rPr lang="en-US" altLang="ja-JP" noProof="0" smtClean="0"/>
              <a:t>Quatrième niveau</a:t>
            </a:r>
          </a:p>
          <a:p>
            <a:pPr lvl="4"/>
            <a:r>
              <a:rPr lang="en-US" altLang="ja-JP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C2734A-D6D2-4714-86D0-8A79EAD5AF2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090471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9EE3E-E525-4E33-A889-E7141232C4AD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6E0D1-3945-4369-BE09-AC4B4DEB7805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solidFill>
            <a:srgbClr val="003B6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ea typeface="ＭＳ Ｐゴシック" pitchFamily="50" charset="-128"/>
            </a:endParaRPr>
          </a:p>
        </p:txBody>
      </p:sp>
      <p:pic>
        <p:nvPicPr>
          <p:cNvPr id="5" name="Picture 10" descr="Ygomi Logo experiment 10 (white type)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1814513"/>
            <a:ext cx="13255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2922588"/>
            <a:ext cx="6629400" cy="1152525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06326C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fr-FR" altLang="ja-JP" dirty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91000"/>
            <a:ext cx="5867400" cy="2362200"/>
          </a:xfrm>
        </p:spPr>
        <p:txBody>
          <a:bodyPr lIns="0" tIns="0" rIns="0" bIns="0"/>
          <a:lstStyle>
            <a:lvl1pPr marL="0" indent="0">
              <a:buFont typeface="Verdana" pitchFamily="34" charset="0"/>
              <a:buNone/>
              <a:defRPr sz="2100">
                <a:solidFill>
                  <a:srgbClr val="404040"/>
                </a:solidFill>
              </a:defRPr>
            </a:lvl1pPr>
          </a:lstStyle>
          <a:p>
            <a:r>
              <a:rPr lang="en-US" altLang="ja-JP" smtClean="0"/>
              <a:t>Click to edit Master subtitle style</a:t>
            </a:r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3359-1E48-4775-B265-395AB043BAE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5DFCC-8FAE-4B48-9824-C8644B75F34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066800"/>
            <a:ext cx="8458200" cy="5334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6A422-DE22-4387-88AC-46EA1C61FC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A098-DCD9-4BB2-BD06-A2DE2723C8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6ADBD-1D56-4D87-96D6-2F2AAD5132D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52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1529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2DB42-DA02-47AB-8F89-0C5446028D4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A5962-4C0F-47AF-8F61-41973BE06A9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2AB6D-20EF-4C4F-BF34-B3C2403C1B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B724-52C3-42E3-96C1-F7DD93825E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EA0F3-934F-49A0-9317-FFF3979EA29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963A-4F3E-490C-877E-78B9763D39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3B6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ea typeface="ＭＳ Ｐゴシック" pitchFamily="50" charset="-128"/>
            </a:endParaRPr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304800" y="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Click to modify title and this would go to two lines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Click to modify text</a:t>
            </a:r>
          </a:p>
          <a:p>
            <a:pPr lvl="1"/>
            <a:r>
              <a:rPr lang="fr-FR" altLang="ja-JP" smtClean="0"/>
              <a:t>Level 2</a:t>
            </a:r>
          </a:p>
          <a:p>
            <a:pPr lvl="2"/>
            <a:r>
              <a:rPr lang="fr-FR" altLang="ja-JP" smtClean="0"/>
              <a:t>Level 3</a:t>
            </a:r>
          </a:p>
          <a:p>
            <a:pPr lvl="3"/>
            <a:r>
              <a:rPr lang="fr-FR" altLang="ja-JP" smtClean="0"/>
              <a:t>Level 4</a:t>
            </a:r>
          </a:p>
          <a:p>
            <a:pPr lvl="4"/>
            <a:r>
              <a:rPr lang="fr-FR" altLang="ja-JP" smtClean="0"/>
              <a:t>Level 5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524625"/>
            <a:ext cx="6477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777777"/>
                </a:solidFill>
                <a:cs typeface="Arial" charset="0"/>
              </a:defRPr>
            </a:lvl1pPr>
          </a:lstStyle>
          <a:p>
            <a:pPr>
              <a:defRPr/>
            </a:pPr>
            <a:fld id="{611019BD-6B00-4DAE-9B19-D923910AA4B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0" name="Picture 8" descr="Ygomi Logo experiment 6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535738"/>
            <a:ext cx="53340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  <p:sldLayoutId id="2147484547" r:id="rId1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50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342900" indent="-342900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Verdana" pitchFamily="34" charset="0"/>
        <a:buChar char="•"/>
        <a:defRPr sz="2800">
          <a:solidFill>
            <a:srgbClr val="06326C"/>
          </a:solidFill>
          <a:latin typeface="+mn-lt"/>
          <a:ea typeface="ＭＳ Ｐゴシック" pitchFamily="50" charset="-128"/>
          <a:cs typeface="+mn-cs"/>
        </a:defRPr>
      </a:lvl1pPr>
      <a:lvl2pPr marL="685800" indent="-3413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80000"/>
        <a:buFont typeface="Webdings" pitchFamily="18" charset="2"/>
        <a:buChar char="4"/>
        <a:defRPr sz="2600">
          <a:solidFill>
            <a:srgbClr val="06326C"/>
          </a:solidFill>
          <a:latin typeface="+mn-lt"/>
          <a:ea typeface="ＭＳ Ｐゴシック" pitchFamily="50" charset="-128"/>
        </a:defRPr>
      </a:lvl2pPr>
      <a:lvl3pPr marL="965200" indent="-2778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90000"/>
        <a:buFont typeface="Wingdings" pitchFamily="2" charset="2"/>
        <a:buChar char="§"/>
        <a:defRPr sz="2400">
          <a:solidFill>
            <a:srgbClr val="06326C"/>
          </a:solidFill>
          <a:latin typeface="+mn-lt"/>
          <a:ea typeface="ＭＳ Ｐゴシック" pitchFamily="50" charset="-128"/>
        </a:defRPr>
      </a:lvl3pPr>
      <a:lvl4pPr marL="1257300" indent="-2905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90000"/>
        <a:buFont typeface="Verdana" pitchFamily="34" charset="0"/>
        <a:buChar char="–"/>
        <a:defRPr sz="2200">
          <a:solidFill>
            <a:srgbClr val="06326C"/>
          </a:solidFill>
          <a:latin typeface="+mn-lt"/>
          <a:ea typeface="ＭＳ Ｐゴシック" pitchFamily="50" charset="-128"/>
        </a:defRPr>
      </a:lvl4pPr>
      <a:lvl5pPr marL="14859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ＭＳ Ｐゴシック" pitchFamily="50" charset="-128"/>
        </a:defRPr>
      </a:lvl5pPr>
      <a:lvl6pPr marL="19431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6pPr>
      <a:lvl7pPr marL="24003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7pPr>
      <a:lvl8pPr marL="28575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8pPr>
      <a:lvl9pPr marL="3314700" indent="-227013" algn="l" defTabSz="406400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SzPct val="65000"/>
        <a:buFont typeface="Verdana" pitchFamily="34" charset="0"/>
        <a:buChar char="•"/>
        <a:defRPr sz="2000">
          <a:solidFill>
            <a:srgbClr val="0632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3048000"/>
            <a:ext cx="6096000" cy="997196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ea typeface="ＭＳ Ｐゴシック" pitchFamily="34" charset="-128"/>
              </a:rPr>
              <a:t>Stop the Use of Smartphones in Vehicles!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724400"/>
            <a:ext cx="6629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ja-JP" sz="1800" dirty="0" smtClean="0">
                <a:ea typeface="ＭＳ Ｐゴシック" pitchFamily="34" charset="-128"/>
              </a:rPr>
              <a:t>T. Russell Shields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ja-JP" sz="1800" dirty="0" smtClean="0">
                <a:ea typeface="ＭＳ Ｐゴシック" pitchFamily="34" charset="-128"/>
              </a:rPr>
              <a:t>Chair, </a:t>
            </a:r>
            <a:r>
              <a:rPr lang="en-US" altLang="ja-JP" sz="1800" dirty="0" err="1" smtClean="0">
                <a:ea typeface="ＭＳ Ｐゴシック" pitchFamily="34" charset="-128"/>
              </a:rPr>
              <a:t>Ygomi</a:t>
            </a:r>
            <a:r>
              <a:rPr lang="en-US" altLang="ja-JP" sz="1800" dirty="0" smtClean="0">
                <a:ea typeface="ＭＳ Ｐゴシック" pitchFamily="34" charset="-128"/>
              </a:rPr>
              <a:t> LLC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ja-JP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800" dirty="0" smtClean="0"/>
              <a:t>ITU/UNECE Workshop on Intelligent Transport Systems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800" dirty="0" smtClean="0"/>
              <a:t>Geneva, Switzerland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800" dirty="0" smtClean="0"/>
              <a:t>27 June  2013</a:t>
            </a:r>
            <a:endParaRPr lang="en-US" altLang="ja-JP" sz="1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stop the use of </a:t>
            </a:r>
            <a:r>
              <a:rPr lang="en-US" dirty="0" err="1" smtClean="0"/>
              <a:t>smartphones</a:t>
            </a:r>
            <a:r>
              <a:rPr lang="en-US" dirty="0" smtClean="0"/>
              <a:t> in vehicles?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3,331 people were killed in the U.S. in 2011 in crashes clearly involving a distracted driver</a:t>
            </a:r>
          </a:p>
          <a:p>
            <a:pPr marL="342900" lvl="1" indent="0">
              <a:buNone/>
            </a:pPr>
            <a:r>
              <a:rPr lang="en-US" sz="1800" dirty="0" smtClean="0"/>
              <a:t>(www.distraction.gov/download/811737.pdf)</a:t>
            </a:r>
          </a:p>
          <a:p>
            <a:pPr lvl="1"/>
            <a:r>
              <a:rPr lang="en-US" dirty="0" smtClean="0"/>
              <a:t>10.29% of all 2011 crash-related deaths</a:t>
            </a:r>
          </a:p>
          <a:p>
            <a:pPr lvl="1"/>
            <a:r>
              <a:rPr lang="en-US" dirty="0" smtClean="0"/>
              <a:t>11.55% of 2011 distraction-related crash deaths are known to involved mobile phone use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ea typeface="ＭＳ Ｐゴシック" pitchFamily="34" charset="-128"/>
              </a:rPr>
              <a:t>Texting while driving is illegal in many places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ea typeface="ＭＳ Ｐゴシック" pitchFamily="34" charset="-128"/>
              </a:rPr>
              <a:t>The U.S. NHTSA has made a strong effort to reduce distracted driving, especially </a:t>
            </a:r>
            <a:r>
              <a:rPr lang="en-US" dirty="0" err="1" smtClean="0">
                <a:ea typeface="ＭＳ Ｐゴシック" pitchFamily="34" charset="-128"/>
              </a:rPr>
              <a:t>smartphone</a:t>
            </a:r>
            <a:r>
              <a:rPr lang="en-US" dirty="0" smtClean="0">
                <a:ea typeface="ＭＳ Ｐゴシック" pitchFamily="34" charset="-128"/>
              </a:rPr>
              <a:t> use in vehicles</a:t>
            </a:r>
          </a:p>
          <a:p>
            <a:pPr marL="344487" lvl="1" indent="0">
              <a:buNone/>
            </a:pPr>
            <a:r>
              <a:rPr lang="en-US" sz="1800" dirty="0" smtClean="0">
                <a:ea typeface="ＭＳ Ｐゴシック" pitchFamily="34" charset="-128"/>
              </a:rPr>
              <a:t>(www.distraction.gov)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A098-DCD9-4BB2-BD06-A2DE2723C8F8}" type="slidenum">
              <a:rPr lang="ja-JP" altLang="en-US" smtClean="0"/>
              <a:pPr>
                <a:defRPr/>
              </a:pPr>
              <a:t>2</a:t>
            </a:fld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990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Are smartphones in vehicles ever OK?</a:t>
            </a:r>
          </a:p>
        </p:txBody>
      </p:sp>
      <p:sp>
        <p:nvSpPr>
          <p:cNvPr id="4099" name="Content Placeholder 7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334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 smtClean="0">
                <a:ea typeface="ＭＳ Ｐゴシック" pitchFamily="34" charset="-128"/>
              </a:rPr>
              <a:t>Answer: Yes, in a very limited way</a:t>
            </a:r>
          </a:p>
          <a:p>
            <a:pPr>
              <a:spcBef>
                <a:spcPts val="1800"/>
              </a:spcBef>
            </a:pPr>
            <a:r>
              <a:rPr lang="en-US" sz="3200" dirty="0" err="1" smtClean="0">
                <a:ea typeface="ＭＳ Ｐゴシック" pitchFamily="34" charset="-128"/>
              </a:rPr>
              <a:t>Smartphones</a:t>
            </a:r>
            <a:r>
              <a:rPr lang="en-US" sz="3200" dirty="0" smtClean="0">
                <a:ea typeface="ＭＳ Ｐゴシック" pitchFamily="34" charset="-128"/>
              </a:rPr>
              <a:t> act as the modem in some in-vehicle multimedia systems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This can be economic for both vehicle manufacturers and their customers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This can be safe if the in-vehicle technology restricts handling the phone while driving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F508B7-ABB6-46AE-9BD7-F34C810D3FE1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ways of bringing the smartphone into the vehicle?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MirrorLink has limitations</a:t>
            </a:r>
          </a:p>
          <a:p>
            <a:pPr lvl="1"/>
            <a:r>
              <a:rPr lang="en-US" dirty="0" smtClean="0"/>
              <a:t>It currently supports 34 smartphones</a:t>
            </a:r>
          </a:p>
          <a:p>
            <a:pPr lvl="2"/>
            <a:r>
              <a:rPr lang="en-US" dirty="0" smtClean="0"/>
              <a:t>11 Nokia </a:t>
            </a:r>
            <a:r>
              <a:rPr lang="en-US" dirty="0" err="1" smtClean="0"/>
              <a:t>Symbian</a:t>
            </a:r>
            <a:r>
              <a:rPr lang="en-US" dirty="0" smtClean="0"/>
              <a:t>™ </a:t>
            </a:r>
            <a:r>
              <a:rPr lang="en-US" dirty="0" smtClean="0"/>
              <a:t>phones (Nokia is phasing out Symbian)</a:t>
            </a:r>
          </a:p>
          <a:p>
            <a:pPr lvl="2"/>
            <a:r>
              <a:rPr lang="en-US" dirty="0" smtClean="0"/>
              <a:t>23 </a:t>
            </a:r>
            <a:r>
              <a:rPr lang="en-US" dirty="0" smtClean="0"/>
              <a:t>Android</a:t>
            </a:r>
            <a:r>
              <a:rPr lang="en-US" dirty="0" smtClean="0"/>
              <a:t>™</a:t>
            </a:r>
            <a:r>
              <a:rPr lang="en-US" dirty="0" smtClean="0"/>
              <a:t> </a:t>
            </a:r>
            <a:r>
              <a:rPr lang="en-US" dirty="0" smtClean="0"/>
              <a:t>phones (2 Panasonic, 1 Samsung, 20 Sony) – not all available worldwide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Making apps work on all smartphones around the world requires expensive testing</a:t>
            </a:r>
          </a:p>
          <a:p>
            <a:pPr lvl="1"/>
            <a:r>
              <a:rPr lang="en-US" dirty="0" smtClean="0"/>
              <a:t>Each year, hundreds of new smartphones enter markets around the world</a:t>
            </a:r>
          </a:p>
          <a:p>
            <a:pPr lvl="1"/>
            <a:r>
              <a:rPr lang="en-US" dirty="0" smtClean="0"/>
              <a:t>Ford SYNC supports 129 phone/carrier combinations and 41 music players</a:t>
            </a:r>
          </a:p>
          <a:p>
            <a:pPr lvl="2"/>
            <a:r>
              <a:rPr lang="en-US" dirty="0" smtClean="0"/>
              <a:t>All of these needed to be tested</a:t>
            </a:r>
          </a:p>
          <a:p>
            <a:pPr lvl="1"/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A098-DCD9-4BB2-BD06-A2DE2723C8F8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Rectangle 4"/>
          <p:cNvSpPr/>
          <p:nvPr/>
        </p:nvSpPr>
        <p:spPr>
          <a:xfrm>
            <a:off x="7086600" y="6419988"/>
            <a:ext cx="2057400" cy="394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00" b="0" i="1" dirty="0" smtClean="0"/>
              <a:t>Android is a trademark of Google Inc</a:t>
            </a:r>
            <a:r>
              <a:rPr lang="en-US" sz="800" b="0" i="1" dirty="0" smtClean="0"/>
              <a:t>.</a:t>
            </a:r>
          </a:p>
          <a:p>
            <a:pPr>
              <a:spcBef>
                <a:spcPts val="200"/>
              </a:spcBef>
            </a:pPr>
            <a:r>
              <a:rPr lang="en-US" sz="800" b="0" dirty="0" err="1" smtClean="0"/>
              <a:t>Symbian</a:t>
            </a:r>
            <a:r>
              <a:rPr lang="en-US" sz="800" b="0" dirty="0" smtClean="0"/>
              <a:t> and all </a:t>
            </a:r>
            <a:r>
              <a:rPr lang="en-US" sz="800" b="0" dirty="0" err="1" smtClean="0"/>
              <a:t>Symbian</a:t>
            </a:r>
            <a:r>
              <a:rPr lang="en-US" sz="800" b="0" dirty="0" smtClean="0"/>
              <a:t> marks and logos are trademarks of Nokia. </a:t>
            </a:r>
            <a:endParaRPr lang="en-US" sz="8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difficult to keep people from using their smartphones in the car!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One step is for regulators to require smartphone use by the driver to follow vehicle rules when the vehicle is moving</a:t>
            </a:r>
          </a:p>
          <a:p>
            <a:pPr>
              <a:spcBef>
                <a:spcPts val="1800"/>
              </a:spcBef>
            </a:pPr>
            <a:r>
              <a:rPr lang="en-US" dirty="0"/>
              <a:t>Some people will cheat but it will be limited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If there is proper regulation, technology </a:t>
            </a:r>
            <a:r>
              <a:rPr lang="en-US" dirty="0"/>
              <a:t>can help </a:t>
            </a:r>
            <a:r>
              <a:rPr lang="en-US" dirty="0" smtClean="0"/>
              <a:t>reduce smartphone misuse </a:t>
            </a:r>
            <a:r>
              <a:rPr lang="en-US" dirty="0"/>
              <a:t>in </a:t>
            </a:r>
            <a:r>
              <a:rPr lang="en-US" dirty="0" smtClean="0"/>
              <a:t>vehicles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A098-DCD9-4BB2-BD06-A2DE2723C8F8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allows identifying smartphone use by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Tx/>
              <a:buFont typeface="Verdana" pitchFamily="34" charset="0"/>
              <a:buChar char="•"/>
            </a:pPr>
            <a:r>
              <a:rPr lang="en-US" sz="2800" dirty="0"/>
              <a:t>A regulation can require smartphones sold after a future date to identify if they are being used by a driver in a moving vehicle</a:t>
            </a:r>
          </a:p>
          <a:p>
            <a:pPr lvl="1">
              <a:spcBef>
                <a:spcPts val="504"/>
              </a:spcBef>
            </a:pPr>
            <a:r>
              <a:rPr lang="en-US" dirty="0" smtClean="0"/>
              <a:t>The SSID for Bluetooth and Wi-Fi can include the word ‘car’ in various languages</a:t>
            </a:r>
          </a:p>
          <a:p>
            <a:pPr lvl="1">
              <a:spcBef>
                <a:spcPts val="504"/>
              </a:spcBef>
            </a:pPr>
            <a:r>
              <a:rPr lang="en-US" dirty="0"/>
              <a:t>The vehicle airbag sensors can tell if there is a passenger in front or back</a:t>
            </a:r>
          </a:p>
          <a:p>
            <a:pPr lvl="1">
              <a:spcBef>
                <a:spcPts val="504"/>
              </a:spcBef>
            </a:pPr>
            <a:r>
              <a:rPr lang="en-US" dirty="0" smtClean="0"/>
              <a:t>Most vehicles have at least two speakers</a:t>
            </a:r>
          </a:p>
          <a:p>
            <a:pPr lvl="2">
              <a:spcBef>
                <a:spcPts val="504"/>
              </a:spcBef>
            </a:pPr>
            <a:r>
              <a:rPr lang="en-US" dirty="0" smtClean="0"/>
              <a:t>The smartphone can tell whether it is in the driver’s seat by positioning itself using a tone sent from the speakers</a:t>
            </a:r>
          </a:p>
          <a:p>
            <a:pPr lvl="1">
              <a:spcBef>
                <a:spcPts val="504"/>
              </a:spcBef>
            </a:pPr>
            <a:r>
              <a:rPr lang="en-US" dirty="0" smtClean="0"/>
              <a:t>The phone knows if it is moving from GPS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A098-DCD9-4BB2-BD06-A2DE2723C8F8}" type="slidenum">
              <a:rPr lang="ja-JP" altLang="en-US" smtClean="0"/>
              <a:pPr>
                <a:defRPr/>
              </a:pPr>
              <a:t>6</a:t>
            </a:fld>
            <a:endParaRPr lang="en-US" altLang="ja-JP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people live without smartphones in their vehicles?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Answer: Easily, with technology being developed now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Embedded app platforms can give users access to popular apps and services</a:t>
            </a:r>
          </a:p>
          <a:p>
            <a:pPr lvl="1"/>
            <a:r>
              <a:rPr lang="en-US" dirty="0" smtClean="0"/>
              <a:t>Voice-controlled</a:t>
            </a:r>
          </a:p>
          <a:p>
            <a:pPr lvl="1"/>
            <a:r>
              <a:rPr lang="en-US" dirty="0" smtClean="0"/>
              <a:t>Use limited to conditions determined by regulators and the vehicle manufacturer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People got used to hands-free phone use in vehicles</a:t>
            </a:r>
          </a:p>
          <a:p>
            <a:pPr lvl="1"/>
            <a:r>
              <a:rPr lang="en-US" dirty="0" smtClean="0"/>
              <a:t>They can get used to a new way to use smartphone apps, too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Passengers would still be able to use their smartphones in moving vehicles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A098-DCD9-4BB2-BD06-A2DE2723C8F8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Thank you very much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A098-DCD9-4BB2-BD06-A2DE2723C8F8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gomi PPT Template 2012-10-22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1C92A0CBBC54982555CFE4E409EEE" ma:contentTypeVersion="1" ma:contentTypeDescription="Create a new document." ma:contentTypeScope="" ma:versionID="e23b33c50f1f13d05f802c830f2382f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258497-CB5D-44DA-84C9-B06EB429EF88}"/>
</file>

<file path=customXml/itemProps2.xml><?xml version="1.0" encoding="utf-8"?>
<ds:datastoreItem xmlns:ds="http://schemas.openxmlformats.org/officeDocument/2006/customXml" ds:itemID="{DCE61CD0-1CF0-443F-A496-025F3BCD7B04}"/>
</file>

<file path=customXml/itemProps3.xml><?xml version="1.0" encoding="utf-8"?>
<ds:datastoreItem xmlns:ds="http://schemas.openxmlformats.org/officeDocument/2006/customXml" ds:itemID="{D64DD8E8-0D81-4E80-8596-DD3045E93F35}"/>
</file>

<file path=docProps/app.xml><?xml version="1.0" encoding="utf-8"?>
<Properties xmlns="http://schemas.openxmlformats.org/officeDocument/2006/extended-properties" xmlns:vt="http://schemas.openxmlformats.org/officeDocument/2006/docPropsVTypes">
  <Template>Ygomi PPT Template 2012-10-22</Template>
  <TotalTime>243</TotalTime>
  <Words>519</Words>
  <Application>Microsoft Office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Ygomi PPT Template 2012-10-22</vt:lpstr>
      <vt:lpstr>Stop the Use of Smartphones in Vehicles!</vt:lpstr>
      <vt:lpstr>Why stop the use of smartphones in vehicles?</vt:lpstr>
      <vt:lpstr>Are smartphones in vehicles ever OK?</vt:lpstr>
      <vt:lpstr>What about other ways of bringing the smartphone into the vehicle?</vt:lpstr>
      <vt:lpstr>It is difficult to keep people from using their smartphones in the car!</vt:lpstr>
      <vt:lpstr>Technology allows identifying smartphone use by drivers</vt:lpstr>
      <vt:lpstr>How will people live without smartphones in their vehicles?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the Use of Smartphones in Vehicles!</dc:title>
  <dc:creator>cordes</dc:creator>
  <cp:lastModifiedBy>cordes</cp:lastModifiedBy>
  <cp:revision>37</cp:revision>
  <dcterms:created xsi:type="dcterms:W3CDTF">2013-06-13T06:49:35Z</dcterms:created>
  <dcterms:modified xsi:type="dcterms:W3CDTF">2013-06-17T02:37:44Z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0x0101007961C92A0CBBC54982555CFE4E409EEE</vt:lpwstr>
  </property>
</Properties>
</file>