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harts/chart2.xml" ContentType="application/vnd.openxmlformats-officedocument.drawingml.chart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61" r:id="rId2"/>
    <p:sldId id="260" r:id="rId3"/>
    <p:sldId id="326" r:id="rId4"/>
    <p:sldId id="331" r:id="rId5"/>
    <p:sldId id="320" r:id="rId6"/>
    <p:sldId id="321" r:id="rId7"/>
    <p:sldId id="318" r:id="rId8"/>
    <p:sldId id="327" r:id="rId9"/>
    <p:sldId id="323" r:id="rId10"/>
    <p:sldId id="336" r:id="rId11"/>
    <p:sldId id="287" r:id="rId12"/>
    <p:sldId id="329" r:id="rId13"/>
    <p:sldId id="334" r:id="rId14"/>
    <p:sldId id="335" r:id="rId15"/>
  </p:sldIdLst>
  <p:sldSz cx="9144000" cy="6858000" type="screen4x3"/>
  <p:notesSz cx="6797675" cy="99282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4" autoAdjust="0"/>
    <p:restoredTop sz="94588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Classeur_Microsoft_Office_Excel_2007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Classeur_Microsoft_Office_Excel_2007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>
        <c:manualLayout>
          <c:layoutTarget val="inner"/>
          <c:xMode val="edge"/>
          <c:yMode val="edge"/>
          <c:x val="0.187630042234501"/>
          <c:y val="0.17341280138871901"/>
          <c:w val="0.81134327409031304"/>
          <c:h val="0.72765863529030372"/>
        </c:manualLayout>
      </c:layout>
      <c:barChart>
        <c:barDir val="col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Members</c:v>
                </c:pt>
              </c:strCache>
            </c:strRef>
          </c:tx>
          <c:cat>
            <c:strRef>
              <c:f>Feuil1!$A$2:$A$9</c:f>
              <c:strCach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 (est)</c:v>
                </c:pt>
              </c:strCache>
            </c:strRef>
          </c:cat>
          <c:val>
            <c:numRef>
              <c:f>Feuil1!$B$2:$B$9</c:f>
              <c:numCache>
                <c:formatCode>#,##0</c:formatCode>
                <c:ptCount val="8"/>
                <c:pt idx="0">
                  <c:v>2500</c:v>
                </c:pt>
                <c:pt idx="1">
                  <c:v>9000</c:v>
                </c:pt>
                <c:pt idx="2">
                  <c:v>69553</c:v>
                </c:pt>
                <c:pt idx="3">
                  <c:v>269553</c:v>
                </c:pt>
                <c:pt idx="4">
                  <c:v>830000</c:v>
                </c:pt>
                <c:pt idx="5">
                  <c:v>1500000</c:v>
                </c:pt>
                <c:pt idx="6">
                  <c:v>2000000</c:v>
                </c:pt>
                <c:pt idx="7">
                  <c:v>3000000</c:v>
                </c:pt>
              </c:numCache>
            </c:numRef>
          </c:val>
        </c:ser>
        <c:axId val="59265408"/>
        <c:axId val="59266944"/>
      </c:barChart>
      <c:catAx>
        <c:axId val="592654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fr-FR"/>
          </a:p>
        </c:txPr>
        <c:crossAx val="59266944"/>
        <c:crosses val="autoZero"/>
        <c:auto val="1"/>
        <c:lblAlgn val="ctr"/>
        <c:lblOffset val="100"/>
      </c:catAx>
      <c:valAx>
        <c:axId val="59266944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59265408"/>
        <c:crosses val="autoZero"/>
        <c:crossBetween val="between"/>
      </c:valAx>
      <c:spPr>
        <a:noFill/>
        <a:ln w="25384">
          <a:noFill/>
        </a:ln>
      </c:spPr>
    </c:plotArea>
    <c:legend>
      <c:legendPos val="r"/>
      <c:layout>
        <c:manualLayout>
          <c:xMode val="edge"/>
          <c:yMode val="edge"/>
          <c:x val="0.44006815877778116"/>
          <c:y val="0.18868393984535711"/>
          <c:w val="0.24182949353553018"/>
          <c:h val="7.5790922883848602E-2"/>
        </c:manualLayout>
      </c:layout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</c:chart>
  <c:txPr>
    <a:bodyPr/>
    <a:lstStyle/>
    <a:p>
      <a:pPr>
        <a:defRPr sz="1762"/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87630042234501"/>
          <c:y val="0.17341280138871901"/>
          <c:w val="0.81134327409031304"/>
          <c:h val="0.72765863529030472"/>
        </c:manualLayout>
      </c:layout>
      <c:barChart>
        <c:barDir val="col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Members</c:v>
                </c:pt>
              </c:strCache>
            </c:strRef>
          </c:tx>
          <c:cat>
            <c:strRef>
              <c:f>Feuil1!$A$2:$A$9</c:f>
              <c:strCach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 (est)</c:v>
                </c:pt>
              </c:strCache>
            </c:strRef>
          </c:cat>
          <c:val>
            <c:numRef>
              <c:f>Feuil1!$B$2:$B$9</c:f>
              <c:numCache>
                <c:formatCode>#,##0</c:formatCode>
                <c:ptCount val="8"/>
                <c:pt idx="0">
                  <c:v>2500</c:v>
                </c:pt>
                <c:pt idx="1">
                  <c:v>9000</c:v>
                </c:pt>
                <c:pt idx="2">
                  <c:v>69553</c:v>
                </c:pt>
                <c:pt idx="3">
                  <c:v>269553</c:v>
                </c:pt>
                <c:pt idx="4">
                  <c:v>830000</c:v>
                </c:pt>
                <c:pt idx="5">
                  <c:v>1500000</c:v>
                </c:pt>
                <c:pt idx="6">
                  <c:v>2000000</c:v>
                </c:pt>
                <c:pt idx="7">
                  <c:v>3000000</c:v>
                </c:pt>
              </c:numCache>
            </c:numRef>
          </c:val>
        </c:ser>
        <c:axId val="77934976"/>
        <c:axId val="77936512"/>
      </c:barChart>
      <c:catAx>
        <c:axId val="779349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fr-FR"/>
          </a:p>
        </c:txPr>
        <c:crossAx val="77936512"/>
        <c:crosses val="autoZero"/>
        <c:auto val="1"/>
        <c:lblAlgn val="ctr"/>
        <c:lblOffset val="100"/>
      </c:catAx>
      <c:valAx>
        <c:axId val="77936512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77934976"/>
        <c:crosses val="autoZero"/>
        <c:crossBetween val="between"/>
      </c:valAx>
      <c:spPr>
        <a:noFill/>
        <a:ln w="25384">
          <a:noFill/>
        </a:ln>
      </c:spPr>
    </c:plotArea>
    <c:legend>
      <c:legendPos val="r"/>
      <c:layout>
        <c:manualLayout>
          <c:xMode val="edge"/>
          <c:yMode val="edge"/>
          <c:x val="0.44006815877778099"/>
          <c:y val="0.18868393984535711"/>
          <c:w val="0.24182949353553018"/>
          <c:h val="7.5790922883848699E-2"/>
        </c:manualLayout>
      </c:layout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</c:chart>
  <c:txPr>
    <a:bodyPr/>
    <a:lstStyle/>
    <a:p>
      <a:pPr>
        <a:defRPr sz="1762"/>
      </a:pPr>
      <a:endParaRPr lang="fr-F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610B9E-AEC5-40A3-8C99-A380EF35AD1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BC30132-C1D7-4CFB-BE40-257BD73C3262}">
      <dgm:prSet phldrT="[Texte]" custT="1"/>
      <dgm:spPr/>
      <dgm:t>
        <a:bodyPr/>
        <a:lstStyle/>
        <a:p>
          <a:r>
            <a:rPr lang="fr-FR" sz="2000" dirty="0" err="1" smtClean="0"/>
            <a:t>Dedicated</a:t>
          </a:r>
          <a:r>
            <a:rPr lang="fr-FR" sz="2000" dirty="0" smtClean="0"/>
            <a:t> </a:t>
          </a:r>
          <a:r>
            <a:rPr lang="fr-FR" sz="2000" dirty="0" err="1" smtClean="0"/>
            <a:t>Devices</a:t>
          </a:r>
          <a:r>
            <a:rPr lang="fr-FR" sz="2000" dirty="0" smtClean="0"/>
            <a:t> </a:t>
          </a:r>
          <a:endParaRPr lang="fr-FR" sz="2000" dirty="0"/>
        </a:p>
      </dgm:t>
    </dgm:pt>
    <dgm:pt modelId="{3176AA12-166D-4442-BF22-A5574C4A3299}" type="parTrans" cxnId="{13F13DA7-439A-42C1-911A-693832B03C11}">
      <dgm:prSet/>
      <dgm:spPr/>
      <dgm:t>
        <a:bodyPr/>
        <a:lstStyle/>
        <a:p>
          <a:endParaRPr lang="fr-FR"/>
        </a:p>
      </dgm:t>
    </dgm:pt>
    <dgm:pt modelId="{BD131ABC-A0F1-4C89-B544-912A97EA4CAB}" type="sibTrans" cxnId="{13F13DA7-439A-42C1-911A-693832B03C11}">
      <dgm:prSet/>
      <dgm:spPr/>
      <dgm:t>
        <a:bodyPr/>
        <a:lstStyle/>
        <a:p>
          <a:endParaRPr lang="fr-FR"/>
        </a:p>
      </dgm:t>
    </dgm:pt>
    <dgm:pt modelId="{84127602-1879-44E6-897B-022BBF5AD709}">
      <dgm:prSet phldrT="[Texte]" custT="1"/>
      <dgm:spPr/>
      <dgm:t>
        <a:bodyPr/>
        <a:lstStyle/>
        <a:p>
          <a:r>
            <a:rPr lang="fr-FR" sz="2000" dirty="0" smtClean="0"/>
            <a:t>Mobile</a:t>
          </a:r>
        </a:p>
        <a:p>
          <a:r>
            <a:rPr lang="fr-FR" sz="2000" dirty="0" smtClean="0"/>
            <a:t>Applications </a:t>
          </a:r>
          <a:endParaRPr lang="fr-FR" sz="2000" dirty="0"/>
        </a:p>
      </dgm:t>
    </dgm:pt>
    <dgm:pt modelId="{6D1E20DD-F409-47FA-A26D-65638505F81B}" type="parTrans" cxnId="{134B7738-8C79-408B-B0C0-34EF338A2B32}">
      <dgm:prSet/>
      <dgm:spPr/>
      <dgm:t>
        <a:bodyPr/>
        <a:lstStyle/>
        <a:p>
          <a:endParaRPr lang="fr-FR"/>
        </a:p>
      </dgm:t>
    </dgm:pt>
    <dgm:pt modelId="{E497EB1C-E41E-4825-BFCB-9385CA8ED43C}" type="sibTrans" cxnId="{134B7738-8C79-408B-B0C0-34EF338A2B32}">
      <dgm:prSet/>
      <dgm:spPr/>
      <dgm:t>
        <a:bodyPr/>
        <a:lstStyle/>
        <a:p>
          <a:endParaRPr lang="fr-FR"/>
        </a:p>
      </dgm:t>
    </dgm:pt>
    <dgm:pt modelId="{0F4B1F22-1AD7-47BB-A913-8187E4522354}">
      <dgm:prSet phldrT="[Texte]" custT="1"/>
      <dgm:spPr/>
      <dgm:t>
        <a:bodyPr/>
        <a:lstStyle/>
        <a:p>
          <a:r>
            <a:rPr lang="fr-FR" sz="2000" dirty="0" smtClean="0"/>
            <a:t>Embedded in cars</a:t>
          </a:r>
          <a:endParaRPr lang="fr-FR" sz="2000" dirty="0"/>
        </a:p>
      </dgm:t>
    </dgm:pt>
    <dgm:pt modelId="{B50BB73E-9AD0-4A65-98A1-19FA1DE32A1C}" type="parTrans" cxnId="{3797B17D-7FF9-4766-A960-A03245149D5D}">
      <dgm:prSet/>
      <dgm:spPr/>
      <dgm:t>
        <a:bodyPr/>
        <a:lstStyle/>
        <a:p>
          <a:endParaRPr lang="fr-FR"/>
        </a:p>
      </dgm:t>
    </dgm:pt>
    <dgm:pt modelId="{81D398FC-F3E1-4A73-A4B5-C87979DAA5EF}" type="sibTrans" cxnId="{3797B17D-7FF9-4766-A960-A03245149D5D}">
      <dgm:prSet/>
      <dgm:spPr/>
      <dgm:t>
        <a:bodyPr/>
        <a:lstStyle/>
        <a:p>
          <a:endParaRPr lang="fr-FR"/>
        </a:p>
      </dgm:t>
    </dgm:pt>
    <dgm:pt modelId="{B462A06A-9EDB-4D02-BB8D-24BC0D227157}">
      <dgm:prSet phldrT="[Texte]" custT="1"/>
      <dgm:spPr/>
      <dgm:t>
        <a:bodyPr/>
        <a:lstStyle/>
        <a:p>
          <a:r>
            <a:rPr lang="fr-FR" sz="2000" dirty="0" err="1" smtClean="0"/>
            <a:t>Connected</a:t>
          </a:r>
          <a:r>
            <a:rPr lang="fr-FR" sz="2000" dirty="0" smtClean="0"/>
            <a:t> </a:t>
          </a:r>
          <a:r>
            <a:rPr lang="fr-FR" sz="2000" dirty="0" err="1" smtClean="0"/>
            <a:t>Personal</a:t>
          </a:r>
          <a:r>
            <a:rPr lang="fr-FR" sz="2000" dirty="0" smtClean="0"/>
            <a:t> Navigation </a:t>
          </a:r>
          <a:r>
            <a:rPr lang="fr-FR" sz="2000" dirty="0" err="1" smtClean="0"/>
            <a:t>Devices</a:t>
          </a:r>
          <a:endParaRPr lang="fr-FR" sz="2000" dirty="0"/>
        </a:p>
      </dgm:t>
    </dgm:pt>
    <dgm:pt modelId="{AC96FEAF-8450-4151-B020-70B3EADAC565}" type="parTrans" cxnId="{B17ED028-FEB6-4113-8804-7AFA11098614}">
      <dgm:prSet/>
      <dgm:spPr/>
      <dgm:t>
        <a:bodyPr/>
        <a:lstStyle/>
        <a:p>
          <a:endParaRPr lang="en-US"/>
        </a:p>
      </dgm:t>
    </dgm:pt>
    <dgm:pt modelId="{FE411076-093D-4E40-A776-5F3B29B9BD35}" type="sibTrans" cxnId="{B17ED028-FEB6-4113-8804-7AFA11098614}">
      <dgm:prSet/>
      <dgm:spPr/>
      <dgm:t>
        <a:bodyPr/>
        <a:lstStyle/>
        <a:p>
          <a:endParaRPr lang="en-US"/>
        </a:p>
      </dgm:t>
    </dgm:pt>
    <dgm:pt modelId="{7326A017-9B7C-4778-97C5-2C910DFBB3AA}" type="pres">
      <dgm:prSet presAssocID="{2C610B9E-AEC5-40A3-8C99-A380EF35AD1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070E367-9E7D-4CDE-A0F5-4286B1178874}" type="pres">
      <dgm:prSet presAssocID="{9BC30132-C1D7-4CFB-BE40-257BD73C3262}" presName="node" presStyleLbl="node1" presStyleIdx="0" presStyleCnt="4" custScaleX="113808" custScaleY="104551" custRadScaleRad="120377" custRadScaleInc="-1199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1E705CD-A473-4159-BCE8-501AA0C710C9}" type="pres">
      <dgm:prSet presAssocID="{BD131ABC-A0F1-4C89-B544-912A97EA4CAB}" presName="sibTrans" presStyleLbl="sibTrans2D1" presStyleIdx="0" presStyleCnt="4" custAng="5857544" custFlipHor="1" custScaleX="39032" custLinFactNeighborX="-70272" custLinFactNeighborY="-66742"/>
      <dgm:spPr/>
      <dgm:t>
        <a:bodyPr/>
        <a:lstStyle/>
        <a:p>
          <a:endParaRPr lang="fr-FR"/>
        </a:p>
      </dgm:t>
    </dgm:pt>
    <dgm:pt modelId="{2312E191-81E5-4ABE-8116-2CB4F7357BCE}" type="pres">
      <dgm:prSet presAssocID="{BD131ABC-A0F1-4C89-B544-912A97EA4CAB}" presName="connectorText" presStyleLbl="sibTrans2D1" presStyleIdx="0" presStyleCnt="4"/>
      <dgm:spPr/>
      <dgm:t>
        <a:bodyPr/>
        <a:lstStyle/>
        <a:p>
          <a:endParaRPr lang="fr-FR"/>
        </a:p>
      </dgm:t>
    </dgm:pt>
    <dgm:pt modelId="{8FB78FD1-531F-4AA2-B9E4-B796BAA2A6C9}" type="pres">
      <dgm:prSet presAssocID="{84127602-1879-44E6-897B-022BBF5AD709}" presName="node" presStyleLbl="node1" presStyleIdx="1" presStyleCnt="4" custScaleX="122761" custScaleY="114111" custRadScaleRad="136299" custRadScaleInc="7280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FD9022E-B4FF-4E3F-8856-B0CD49A8740A}" type="pres">
      <dgm:prSet presAssocID="{E497EB1C-E41E-4825-BFCB-9385CA8ED43C}" presName="sibTrans" presStyleLbl="sibTrans2D1" presStyleIdx="1" presStyleCnt="4" custAng="2648432" custScaleX="46688" custLinFactY="-28813" custLinFactNeighborX="81892" custLinFactNeighborY="-100000"/>
      <dgm:spPr/>
      <dgm:t>
        <a:bodyPr/>
        <a:lstStyle/>
        <a:p>
          <a:endParaRPr lang="fr-FR"/>
        </a:p>
      </dgm:t>
    </dgm:pt>
    <dgm:pt modelId="{F026FDEE-CEC8-4A19-960B-59A121A902D2}" type="pres">
      <dgm:prSet presAssocID="{E497EB1C-E41E-4825-BFCB-9385CA8ED43C}" presName="connectorText" presStyleLbl="sibTrans2D1" presStyleIdx="1" presStyleCnt="4"/>
      <dgm:spPr/>
      <dgm:t>
        <a:bodyPr/>
        <a:lstStyle/>
        <a:p>
          <a:endParaRPr lang="fr-FR"/>
        </a:p>
      </dgm:t>
    </dgm:pt>
    <dgm:pt modelId="{E3449795-2A95-469B-9033-B634A49267BE}" type="pres">
      <dgm:prSet presAssocID="{0F4B1F22-1AD7-47BB-A913-8187E4522354}" presName="node" presStyleLbl="node1" presStyleIdx="2" presStyleCnt="4" custScaleX="109406" custScaleY="109407" custRadScaleRad="147911" custRadScaleInc="11574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68D4AC-215C-4E71-86CC-2BAF007DE211}" type="pres">
      <dgm:prSet presAssocID="{81D398FC-F3E1-4A73-A4B5-C87979DAA5EF}" presName="sibTrans" presStyleLbl="sibTrans2D1" presStyleIdx="2" presStyleCnt="4" custAng="10305240" custScaleX="49555" custLinFactY="-4027" custLinFactNeighborX="64751" custLinFactNeighborY="-100000"/>
      <dgm:spPr/>
      <dgm:t>
        <a:bodyPr/>
        <a:lstStyle/>
        <a:p>
          <a:endParaRPr lang="fr-FR"/>
        </a:p>
      </dgm:t>
    </dgm:pt>
    <dgm:pt modelId="{5CC7C3B8-A15E-4052-B69D-58FD34E1ADDA}" type="pres">
      <dgm:prSet presAssocID="{81D398FC-F3E1-4A73-A4B5-C87979DAA5EF}" presName="connectorText" presStyleLbl="sibTrans2D1" presStyleIdx="2" presStyleCnt="4"/>
      <dgm:spPr/>
      <dgm:t>
        <a:bodyPr/>
        <a:lstStyle/>
        <a:p>
          <a:endParaRPr lang="fr-FR"/>
        </a:p>
      </dgm:t>
    </dgm:pt>
    <dgm:pt modelId="{0686490A-36FB-43DA-857E-B072D8CAF8C9}" type="pres">
      <dgm:prSet presAssocID="{B462A06A-9EDB-4D02-BB8D-24BC0D227157}" presName="node" presStyleLbl="node1" presStyleIdx="3" presStyleCnt="4" custScaleX="124204" custScaleY="93625" custRadScaleRad="133586" custRadScaleInc="3239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868F69-10E0-4EA4-AF24-2118883A8299}" type="pres">
      <dgm:prSet presAssocID="{FE411076-093D-4E40-A776-5F3B29B9BD35}" presName="sibTrans" presStyleLbl="sibTrans2D1" presStyleIdx="3" presStyleCnt="4" custAng="8872205" custScaleX="60236" custLinFactX="-33385" custLinFactY="172113" custLinFactNeighborX="-100000" custLinFactNeighborY="200000"/>
      <dgm:spPr/>
      <dgm:t>
        <a:bodyPr/>
        <a:lstStyle/>
        <a:p>
          <a:endParaRPr lang="en-US"/>
        </a:p>
      </dgm:t>
    </dgm:pt>
    <dgm:pt modelId="{45A107EA-6CE6-432A-A815-147188378532}" type="pres">
      <dgm:prSet presAssocID="{FE411076-093D-4E40-A776-5F3B29B9BD35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F67BE6F5-BC8D-4D24-842F-FBE975432ACB}" type="presOf" srcId="{E497EB1C-E41E-4825-BFCB-9385CA8ED43C}" destId="{F026FDEE-CEC8-4A19-960B-59A121A902D2}" srcOrd="1" destOrd="0" presId="urn:microsoft.com/office/officeart/2005/8/layout/cycle2"/>
    <dgm:cxn modelId="{B17ED028-FEB6-4113-8804-7AFA11098614}" srcId="{2C610B9E-AEC5-40A3-8C99-A380EF35AD13}" destId="{B462A06A-9EDB-4D02-BB8D-24BC0D227157}" srcOrd="3" destOrd="0" parTransId="{AC96FEAF-8450-4151-B020-70B3EADAC565}" sibTransId="{FE411076-093D-4E40-A776-5F3B29B9BD35}"/>
    <dgm:cxn modelId="{5D39A0ED-5F83-4E37-9CE1-C416E19B9E9D}" type="presOf" srcId="{2C610B9E-AEC5-40A3-8C99-A380EF35AD13}" destId="{7326A017-9B7C-4778-97C5-2C910DFBB3AA}" srcOrd="0" destOrd="0" presId="urn:microsoft.com/office/officeart/2005/8/layout/cycle2"/>
    <dgm:cxn modelId="{13F13DA7-439A-42C1-911A-693832B03C11}" srcId="{2C610B9E-AEC5-40A3-8C99-A380EF35AD13}" destId="{9BC30132-C1D7-4CFB-BE40-257BD73C3262}" srcOrd="0" destOrd="0" parTransId="{3176AA12-166D-4442-BF22-A5574C4A3299}" sibTransId="{BD131ABC-A0F1-4C89-B544-912A97EA4CAB}"/>
    <dgm:cxn modelId="{C8E74CDC-3B55-4AAF-91A4-7E9ECD8E8DE2}" type="presOf" srcId="{BD131ABC-A0F1-4C89-B544-912A97EA4CAB}" destId="{91E705CD-A473-4159-BCE8-501AA0C710C9}" srcOrd="0" destOrd="0" presId="urn:microsoft.com/office/officeart/2005/8/layout/cycle2"/>
    <dgm:cxn modelId="{CF45FAB2-87AA-4953-AFE1-C16CA28AB78E}" type="presOf" srcId="{FE411076-093D-4E40-A776-5F3B29B9BD35}" destId="{45A107EA-6CE6-432A-A815-147188378532}" srcOrd="1" destOrd="0" presId="urn:microsoft.com/office/officeart/2005/8/layout/cycle2"/>
    <dgm:cxn modelId="{8B3458A2-137B-4679-9006-55D2F3BD9503}" type="presOf" srcId="{0F4B1F22-1AD7-47BB-A913-8187E4522354}" destId="{E3449795-2A95-469B-9033-B634A49267BE}" srcOrd="0" destOrd="0" presId="urn:microsoft.com/office/officeart/2005/8/layout/cycle2"/>
    <dgm:cxn modelId="{85B5F74D-0731-4DE3-9434-B730D3DCCB96}" type="presOf" srcId="{81D398FC-F3E1-4A73-A4B5-C87979DAA5EF}" destId="{AF68D4AC-215C-4E71-86CC-2BAF007DE211}" srcOrd="0" destOrd="0" presId="urn:microsoft.com/office/officeart/2005/8/layout/cycle2"/>
    <dgm:cxn modelId="{23A47A56-B7FA-45C1-93F6-B77DAD334490}" type="presOf" srcId="{BD131ABC-A0F1-4C89-B544-912A97EA4CAB}" destId="{2312E191-81E5-4ABE-8116-2CB4F7357BCE}" srcOrd="1" destOrd="0" presId="urn:microsoft.com/office/officeart/2005/8/layout/cycle2"/>
    <dgm:cxn modelId="{2687D353-7283-4FE1-9A55-42F1B3959570}" type="presOf" srcId="{81D398FC-F3E1-4A73-A4B5-C87979DAA5EF}" destId="{5CC7C3B8-A15E-4052-B69D-58FD34E1ADDA}" srcOrd="1" destOrd="0" presId="urn:microsoft.com/office/officeart/2005/8/layout/cycle2"/>
    <dgm:cxn modelId="{F6597766-B140-4543-8887-3253E6AC4112}" type="presOf" srcId="{84127602-1879-44E6-897B-022BBF5AD709}" destId="{8FB78FD1-531F-4AA2-B9E4-B796BAA2A6C9}" srcOrd="0" destOrd="0" presId="urn:microsoft.com/office/officeart/2005/8/layout/cycle2"/>
    <dgm:cxn modelId="{1AF237C7-A684-45B6-B8A2-9F2C8CBE8F7B}" type="presOf" srcId="{FE411076-093D-4E40-A776-5F3B29B9BD35}" destId="{ED868F69-10E0-4EA4-AF24-2118883A8299}" srcOrd="0" destOrd="0" presId="urn:microsoft.com/office/officeart/2005/8/layout/cycle2"/>
    <dgm:cxn modelId="{0B516584-24CF-4F1F-A1F9-2F3A1190DF5B}" type="presOf" srcId="{E497EB1C-E41E-4825-BFCB-9385CA8ED43C}" destId="{8FD9022E-B4FF-4E3F-8856-B0CD49A8740A}" srcOrd="0" destOrd="0" presId="urn:microsoft.com/office/officeart/2005/8/layout/cycle2"/>
    <dgm:cxn modelId="{134B7738-8C79-408B-B0C0-34EF338A2B32}" srcId="{2C610B9E-AEC5-40A3-8C99-A380EF35AD13}" destId="{84127602-1879-44E6-897B-022BBF5AD709}" srcOrd="1" destOrd="0" parTransId="{6D1E20DD-F409-47FA-A26D-65638505F81B}" sibTransId="{E497EB1C-E41E-4825-BFCB-9385CA8ED43C}"/>
    <dgm:cxn modelId="{A1955AEB-44C2-436F-A774-FD8D26B30D5E}" type="presOf" srcId="{B462A06A-9EDB-4D02-BB8D-24BC0D227157}" destId="{0686490A-36FB-43DA-857E-B072D8CAF8C9}" srcOrd="0" destOrd="0" presId="urn:microsoft.com/office/officeart/2005/8/layout/cycle2"/>
    <dgm:cxn modelId="{3797B17D-7FF9-4766-A960-A03245149D5D}" srcId="{2C610B9E-AEC5-40A3-8C99-A380EF35AD13}" destId="{0F4B1F22-1AD7-47BB-A913-8187E4522354}" srcOrd="2" destOrd="0" parTransId="{B50BB73E-9AD0-4A65-98A1-19FA1DE32A1C}" sibTransId="{81D398FC-F3E1-4A73-A4B5-C87979DAA5EF}"/>
    <dgm:cxn modelId="{975E9AAD-368B-4F68-9F76-0DB73DB581A6}" type="presOf" srcId="{9BC30132-C1D7-4CFB-BE40-257BD73C3262}" destId="{0070E367-9E7D-4CDE-A0F5-4286B1178874}" srcOrd="0" destOrd="0" presId="urn:microsoft.com/office/officeart/2005/8/layout/cycle2"/>
    <dgm:cxn modelId="{8EC9801C-1D3D-423C-9C3D-DC9FB9C85240}" type="presParOf" srcId="{7326A017-9B7C-4778-97C5-2C910DFBB3AA}" destId="{0070E367-9E7D-4CDE-A0F5-4286B1178874}" srcOrd="0" destOrd="0" presId="urn:microsoft.com/office/officeart/2005/8/layout/cycle2"/>
    <dgm:cxn modelId="{CAEEA53C-D34B-4EED-AA49-DC40BA884816}" type="presParOf" srcId="{7326A017-9B7C-4778-97C5-2C910DFBB3AA}" destId="{91E705CD-A473-4159-BCE8-501AA0C710C9}" srcOrd="1" destOrd="0" presId="urn:microsoft.com/office/officeart/2005/8/layout/cycle2"/>
    <dgm:cxn modelId="{BC56950E-975A-4FAA-B204-D599946686BB}" type="presParOf" srcId="{91E705CD-A473-4159-BCE8-501AA0C710C9}" destId="{2312E191-81E5-4ABE-8116-2CB4F7357BCE}" srcOrd="0" destOrd="0" presId="urn:microsoft.com/office/officeart/2005/8/layout/cycle2"/>
    <dgm:cxn modelId="{0BD385B9-FBA1-40E7-A72C-A10DEA9669BD}" type="presParOf" srcId="{7326A017-9B7C-4778-97C5-2C910DFBB3AA}" destId="{8FB78FD1-531F-4AA2-B9E4-B796BAA2A6C9}" srcOrd="2" destOrd="0" presId="urn:microsoft.com/office/officeart/2005/8/layout/cycle2"/>
    <dgm:cxn modelId="{9B913451-20F0-4E88-B343-31A7D297CAA4}" type="presParOf" srcId="{7326A017-9B7C-4778-97C5-2C910DFBB3AA}" destId="{8FD9022E-B4FF-4E3F-8856-B0CD49A8740A}" srcOrd="3" destOrd="0" presId="urn:microsoft.com/office/officeart/2005/8/layout/cycle2"/>
    <dgm:cxn modelId="{B7E21C88-D0CB-4E64-B89A-00DF264F2AC8}" type="presParOf" srcId="{8FD9022E-B4FF-4E3F-8856-B0CD49A8740A}" destId="{F026FDEE-CEC8-4A19-960B-59A121A902D2}" srcOrd="0" destOrd="0" presId="urn:microsoft.com/office/officeart/2005/8/layout/cycle2"/>
    <dgm:cxn modelId="{661FCB44-E3F4-4ED3-845A-E4AD8321AF57}" type="presParOf" srcId="{7326A017-9B7C-4778-97C5-2C910DFBB3AA}" destId="{E3449795-2A95-469B-9033-B634A49267BE}" srcOrd="4" destOrd="0" presId="urn:microsoft.com/office/officeart/2005/8/layout/cycle2"/>
    <dgm:cxn modelId="{44303E8F-DB10-4A4D-AD4C-9EE08C62AB8A}" type="presParOf" srcId="{7326A017-9B7C-4778-97C5-2C910DFBB3AA}" destId="{AF68D4AC-215C-4E71-86CC-2BAF007DE211}" srcOrd="5" destOrd="0" presId="urn:microsoft.com/office/officeart/2005/8/layout/cycle2"/>
    <dgm:cxn modelId="{A785A52D-1550-450C-9E86-0C045F9FD474}" type="presParOf" srcId="{AF68D4AC-215C-4E71-86CC-2BAF007DE211}" destId="{5CC7C3B8-A15E-4052-B69D-58FD34E1ADDA}" srcOrd="0" destOrd="0" presId="urn:microsoft.com/office/officeart/2005/8/layout/cycle2"/>
    <dgm:cxn modelId="{F3594CF5-7BD2-45D6-9F1E-CC86453B1481}" type="presParOf" srcId="{7326A017-9B7C-4778-97C5-2C910DFBB3AA}" destId="{0686490A-36FB-43DA-857E-B072D8CAF8C9}" srcOrd="6" destOrd="0" presId="urn:microsoft.com/office/officeart/2005/8/layout/cycle2"/>
    <dgm:cxn modelId="{95DAD0F5-B191-4137-ABE6-0420B04905B2}" type="presParOf" srcId="{7326A017-9B7C-4778-97C5-2C910DFBB3AA}" destId="{ED868F69-10E0-4EA4-AF24-2118883A8299}" srcOrd="7" destOrd="0" presId="urn:microsoft.com/office/officeart/2005/8/layout/cycle2"/>
    <dgm:cxn modelId="{8FB98653-07CC-4D4B-BBCB-8D05B2A0223C}" type="presParOf" srcId="{ED868F69-10E0-4EA4-AF24-2118883A8299}" destId="{45A107EA-6CE6-432A-A815-14718837853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70E367-9E7D-4CDE-A0F5-4286B1178874}">
      <dsp:nvSpPr>
        <dsp:cNvPr id="0" name=""/>
        <dsp:cNvSpPr/>
      </dsp:nvSpPr>
      <dsp:spPr>
        <a:xfrm>
          <a:off x="827078" y="461129"/>
          <a:ext cx="1904997" cy="17500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err="1" smtClean="0"/>
            <a:t>Dedicated</a:t>
          </a:r>
          <a:r>
            <a:rPr lang="fr-FR" sz="2000" kern="1200" dirty="0" smtClean="0"/>
            <a:t> </a:t>
          </a:r>
          <a:r>
            <a:rPr lang="fr-FR" sz="2000" kern="1200" dirty="0" err="1" smtClean="0"/>
            <a:t>Devices</a:t>
          </a:r>
          <a:r>
            <a:rPr lang="fr-FR" sz="2000" kern="1200" dirty="0" smtClean="0"/>
            <a:t> </a:t>
          </a:r>
          <a:endParaRPr lang="fr-FR" sz="2000" kern="1200" dirty="0"/>
        </a:p>
      </dsp:txBody>
      <dsp:txXfrm>
        <a:off x="827078" y="461129"/>
        <a:ext cx="1904997" cy="1750047"/>
      </dsp:txXfrm>
    </dsp:sp>
    <dsp:sp modelId="{91E705CD-A473-4159-BCE8-501AA0C710C9}">
      <dsp:nvSpPr>
        <dsp:cNvPr id="0" name=""/>
        <dsp:cNvSpPr/>
      </dsp:nvSpPr>
      <dsp:spPr>
        <a:xfrm rot="13684698" flipH="1">
          <a:off x="2346134" y="1918556"/>
          <a:ext cx="545259" cy="564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500" kern="1200"/>
        </a:p>
      </dsp:txBody>
      <dsp:txXfrm rot="13684698" flipH="1">
        <a:off x="2346134" y="1918556"/>
        <a:ext cx="545259" cy="564931"/>
      </dsp:txXfrm>
    </dsp:sp>
    <dsp:sp modelId="{8FB78FD1-531F-4AA2-B9E4-B796BAA2A6C9}">
      <dsp:nvSpPr>
        <dsp:cNvPr id="0" name=""/>
        <dsp:cNvSpPr/>
      </dsp:nvSpPr>
      <dsp:spPr>
        <a:xfrm>
          <a:off x="4522777" y="2952878"/>
          <a:ext cx="2054859" cy="19100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Mobile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Applications </a:t>
          </a:r>
          <a:endParaRPr lang="fr-FR" sz="2000" kern="1200" dirty="0"/>
        </a:p>
      </dsp:txBody>
      <dsp:txXfrm>
        <a:off x="4522777" y="2952878"/>
        <a:ext cx="2054859" cy="1910069"/>
      </dsp:txXfrm>
    </dsp:sp>
    <dsp:sp modelId="{8FD9022E-B4FF-4E3F-8856-B0CD49A8740A}">
      <dsp:nvSpPr>
        <dsp:cNvPr id="0" name=""/>
        <dsp:cNvSpPr/>
      </dsp:nvSpPr>
      <dsp:spPr>
        <a:xfrm rot="13194244">
          <a:off x="4147484" y="3051838"/>
          <a:ext cx="540278" cy="564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500" kern="1200"/>
        </a:p>
      </dsp:txBody>
      <dsp:txXfrm rot="13194244">
        <a:off x="4147484" y="3051838"/>
        <a:ext cx="540278" cy="564931"/>
      </dsp:txXfrm>
    </dsp:sp>
    <dsp:sp modelId="{E3449795-2A95-469B-9033-B634A49267BE}">
      <dsp:nvSpPr>
        <dsp:cNvPr id="0" name=""/>
        <dsp:cNvSpPr/>
      </dsp:nvSpPr>
      <dsp:spPr>
        <a:xfrm>
          <a:off x="519763" y="3297052"/>
          <a:ext cx="1831314" cy="18313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Embedded in cars</a:t>
          </a:r>
          <a:endParaRPr lang="fr-FR" sz="2000" kern="1200" dirty="0"/>
        </a:p>
      </dsp:txBody>
      <dsp:txXfrm>
        <a:off x="519763" y="3297052"/>
        <a:ext cx="1831314" cy="1831330"/>
      </dsp:txXfrm>
    </dsp:sp>
    <dsp:sp modelId="{AF68D4AC-215C-4E71-86CC-2BAF007DE211}">
      <dsp:nvSpPr>
        <dsp:cNvPr id="0" name=""/>
        <dsp:cNvSpPr/>
      </dsp:nvSpPr>
      <dsp:spPr>
        <a:xfrm rot="8135958">
          <a:off x="4084624" y="1896785"/>
          <a:ext cx="831225" cy="564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500" kern="1200"/>
        </a:p>
      </dsp:txBody>
      <dsp:txXfrm rot="8135958">
        <a:off x="4084624" y="1896785"/>
        <a:ext cx="831225" cy="564931"/>
      </dsp:txXfrm>
    </dsp:sp>
    <dsp:sp modelId="{0686490A-36FB-43DA-857E-B072D8CAF8C9}">
      <dsp:nvSpPr>
        <dsp:cNvPr id="0" name=""/>
        <dsp:cNvSpPr/>
      </dsp:nvSpPr>
      <dsp:spPr>
        <a:xfrm>
          <a:off x="4437042" y="476381"/>
          <a:ext cx="2079013" cy="15671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err="1" smtClean="0"/>
            <a:t>Connected</a:t>
          </a:r>
          <a:r>
            <a:rPr lang="fr-FR" sz="2000" kern="1200" dirty="0" smtClean="0"/>
            <a:t> </a:t>
          </a:r>
          <a:r>
            <a:rPr lang="fr-FR" sz="2000" kern="1200" dirty="0" err="1" smtClean="0"/>
            <a:t>Personal</a:t>
          </a:r>
          <a:r>
            <a:rPr lang="fr-FR" sz="2000" kern="1200" dirty="0" smtClean="0"/>
            <a:t> Navigation </a:t>
          </a:r>
          <a:r>
            <a:rPr lang="fr-FR" sz="2000" kern="1200" dirty="0" err="1" smtClean="0"/>
            <a:t>Devices</a:t>
          </a:r>
          <a:endParaRPr lang="fr-FR" sz="2000" kern="1200" dirty="0"/>
        </a:p>
      </dsp:txBody>
      <dsp:txXfrm>
        <a:off x="4437042" y="476381"/>
        <a:ext cx="2079013" cy="1567160"/>
      </dsp:txXfrm>
    </dsp:sp>
    <dsp:sp modelId="{ED868F69-10E0-4EA4-AF24-2118883A8299}">
      <dsp:nvSpPr>
        <dsp:cNvPr id="0" name=""/>
        <dsp:cNvSpPr/>
      </dsp:nvSpPr>
      <dsp:spPr>
        <a:xfrm rot="19601366">
          <a:off x="2131894" y="3118141"/>
          <a:ext cx="544627" cy="564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9601366">
        <a:off x="2131894" y="3118141"/>
        <a:ext cx="544627" cy="5649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5629"/>
            <a:ext cx="5438775" cy="446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849B2CB-9248-47B5-B9AD-6C7D649C274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888737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B2F089-D449-4A59-BF37-0174526163D5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D48652-B790-402A-A700-93AB493D6D5D}" type="slidenum">
              <a:rPr lang="fr-FR" smtClean="0"/>
              <a:pPr/>
              <a:t>2</a:t>
            </a:fld>
            <a:endParaRPr lang="fr-F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FD01A0-A4F8-4692-B27B-584B82C15BD6}" type="slidenum">
              <a:rPr lang="fr-FR" smtClean="0">
                <a:latin typeface="Times New Roman" pitchFamily="18" charset="0"/>
                <a:cs typeface="Arial" charset="0"/>
              </a:rPr>
              <a:pPr/>
              <a:t>3</a:t>
            </a:fld>
            <a:endParaRPr lang="fr-FR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A119BC-113B-44A4-887B-BC8FF589C68D}" type="slidenum">
              <a:rPr lang="fr-FR" smtClean="0">
                <a:latin typeface="Arial" charset="0"/>
                <a:cs typeface="Arial" charset="0"/>
              </a:rPr>
              <a:pPr/>
              <a:t>5</a:t>
            </a:fld>
            <a:endParaRPr lang="fr-FR" smtClean="0">
              <a:latin typeface="Arial" charset="0"/>
              <a:cs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2A198D4-C17C-44E2-A675-FA241B2FA0A5}" type="slidenum">
              <a:rPr lang="fr-FR"/>
              <a:pPr eaLnBrk="1" hangingPunct="1"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14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614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EF8C2B-2E90-4847-9316-21261397D998}" type="slidenum">
              <a:rPr lang="fr-FR" smtClean="0"/>
              <a:pPr/>
              <a:t>11</a:t>
            </a:fld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14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614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EF8C2B-2E90-4847-9316-21261397D998}" type="slidenum">
              <a:rPr lang="fr-FR" smtClean="0"/>
              <a:pPr/>
              <a:t>12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ogo_baselin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6450" y="0"/>
            <a:ext cx="24511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0" y="32004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r-FR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3124200"/>
            <a:ext cx="9144000" cy="685800"/>
          </a:xfrm>
          <a:solidFill>
            <a:schemeClr val="bg1">
              <a:alpha val="39999"/>
            </a:schemeClr>
          </a:solidFill>
        </p:spPr>
        <p:txBody>
          <a:bodyPr tIns="45720" bIns="45720"/>
          <a:lstStyle>
            <a:lvl1pPr algn="ctr"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3810000"/>
            <a:ext cx="9144000" cy="381000"/>
          </a:xfrm>
          <a:solidFill>
            <a:schemeClr val="bg1">
              <a:alpha val="39999"/>
            </a:schemeClr>
          </a:solidFill>
        </p:spPr>
        <p:txBody>
          <a:bodyPr/>
          <a:lstStyle>
            <a:lvl1pPr marL="0" indent="0" algn="ctr">
              <a:buFont typeface="Wingdings 3" pitchFamily="18" charset="2"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65924-B216-41D9-B3B7-B5127E10EF63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495800" y="6677025"/>
            <a:ext cx="3962400" cy="1809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190D1-A28E-43C0-9991-7A3130D8C06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287338"/>
            <a:ext cx="2171700" cy="58388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287338"/>
            <a:ext cx="6362700" cy="58388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495800" y="6677025"/>
            <a:ext cx="3962400" cy="1809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24FD2-A8D5-4DA3-9DAC-CE0D347191B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711B4-60D3-43FB-A3A8-116479F6EB8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D0074-CBC5-4133-93FF-30802D54093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D27D8-3D17-4545-B804-9785E6D4107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A84B3-FB36-40EB-838B-386DC97F403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97D9A-0596-44E4-BACA-B3498B97309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8603F-978A-483F-ADB6-87CE17083D2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822B5-A0E3-4018-940F-8C2F6CEB582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9ADD9-7485-4FB2-8F6A-BE8CB1AF686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haut_droi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15000" y="0"/>
            <a:ext cx="342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1" descr="bas_droi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33800" y="6669088"/>
            <a:ext cx="54102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87338"/>
            <a:ext cx="60960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681788"/>
            <a:ext cx="457200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4E65924-B216-41D9-B3B7-B5127E10EF6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 flipH="1">
            <a:off x="0" y="676275"/>
            <a:ext cx="28956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pic>
        <p:nvPicPr>
          <p:cNvPr id="3081" name="Picture 12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213475"/>
            <a:ext cx="10668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 3" pitchFamily="18" charset="2"/>
        <a:buChar char="}"/>
        <a:defRPr sz="2400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 2" pitchFamily="18" charset="2"/>
        <a:buChar char="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¢"/>
        <a:defRPr sz="1600">
          <a:solidFill>
            <a:schemeClr val="tx1"/>
          </a:solidFill>
          <a:latin typeface="+mn-lt"/>
        </a:defRPr>
      </a:lvl3pPr>
      <a:lvl4pPr marL="1322388" indent="4921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03388" indent="12541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160588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617788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074988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532188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1.jpe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diagramData" Target="../diagrams/data1.xml"/><Relationship Id="rId21" Type="http://schemas.openxmlformats.org/officeDocument/2006/relationships/image" Target="../media/image26.jpeg"/><Relationship Id="rId7" Type="http://schemas.microsoft.com/office/2007/relationships/diagramDrawing" Target="../diagrams/drawing1.xml"/><Relationship Id="rId12" Type="http://schemas.openxmlformats.org/officeDocument/2006/relationships/image" Target="../media/image17.pn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1.pn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6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0.jpeg"/><Relationship Id="rId10" Type="http://schemas.openxmlformats.org/officeDocument/2006/relationships/image" Target="../media/image15.png"/><Relationship Id="rId19" Type="http://schemas.openxmlformats.org/officeDocument/2006/relationships/image" Target="../media/image24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4.jpeg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fond_ble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91440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2209800"/>
            <a:ext cx="9144000" cy="21336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3200" dirty="0" smtClean="0"/>
              <a:t>The role of community-based </a:t>
            </a:r>
            <a:br>
              <a:rPr lang="en-US" sz="3200" dirty="0" smtClean="0"/>
            </a:br>
            <a:r>
              <a:rPr lang="en-US" sz="3200" dirty="0" smtClean="0"/>
              <a:t>Driving Assistants </a:t>
            </a:r>
            <a:br>
              <a:rPr lang="en-US" sz="3200" dirty="0" smtClean="0"/>
            </a:br>
            <a:r>
              <a:rPr lang="en-US" sz="3200" dirty="0" smtClean="0"/>
              <a:t>in road safety</a:t>
            </a:r>
          </a:p>
        </p:txBody>
      </p:sp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76200" y="5927725"/>
            <a:ext cx="3200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000" b="1" dirty="0" smtClean="0"/>
              <a:t>Jean-Marc </a:t>
            </a:r>
            <a:r>
              <a:rPr lang="fr-FR" sz="1000" b="1" dirty="0"/>
              <a:t>Van Laethem</a:t>
            </a:r>
          </a:p>
          <a:p>
            <a:r>
              <a:rPr lang="fr-FR" sz="1000" b="1" dirty="0" err="1" smtClean="0"/>
              <a:t>Chief</a:t>
            </a:r>
            <a:r>
              <a:rPr lang="fr-FR" sz="1000" b="1" dirty="0" smtClean="0"/>
              <a:t> Innovation </a:t>
            </a:r>
            <a:r>
              <a:rPr lang="fr-FR" sz="1000" b="1" dirty="0" err="1" smtClean="0"/>
              <a:t>Officer</a:t>
            </a:r>
            <a:r>
              <a:rPr lang="fr-FR" sz="1000" b="1" dirty="0" smtClean="0"/>
              <a:t> &amp; </a:t>
            </a:r>
            <a:r>
              <a:rPr lang="fr-FR" sz="1000" b="1" dirty="0" err="1" smtClean="0"/>
              <a:t>co</a:t>
            </a:r>
            <a:r>
              <a:rPr lang="fr-FR" sz="1000" b="1" dirty="0" smtClean="0"/>
              <a:t>-</a:t>
            </a:r>
            <a:r>
              <a:rPr lang="fr-FR" sz="1000" b="1" dirty="0" err="1" smtClean="0"/>
              <a:t>founder</a:t>
            </a:r>
            <a:endParaRPr lang="fr-FR" sz="1000" b="1" dirty="0"/>
          </a:p>
          <a:p>
            <a:r>
              <a:rPr lang="fr-FR" sz="1000" b="1" dirty="0"/>
              <a:t>jean-marc@coyotesystems.com</a:t>
            </a:r>
          </a:p>
        </p:txBody>
      </p: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6934200" y="5943600"/>
            <a:ext cx="2209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000" b="1" dirty="0"/>
              <a:t>COYOTE SYSTEM</a:t>
            </a:r>
          </a:p>
          <a:p>
            <a:r>
              <a:rPr lang="fr-FR" sz="1000" b="1" dirty="0"/>
              <a:t>5-7 rue Salomon de Rothschild</a:t>
            </a:r>
          </a:p>
          <a:p>
            <a:r>
              <a:rPr lang="fr-FR" sz="1000" b="1" dirty="0"/>
              <a:t>92150 </a:t>
            </a:r>
            <a:r>
              <a:rPr lang="fr-FR" sz="1000" b="1" dirty="0" smtClean="0"/>
              <a:t>Suresnes FR</a:t>
            </a:r>
            <a:endParaRPr lang="fr-FR" sz="1000" b="1" dirty="0"/>
          </a:p>
          <a:p>
            <a:r>
              <a:rPr lang="fr-FR" sz="1000" b="1" dirty="0" smtClean="0"/>
              <a:t>www.moncoyote.com</a:t>
            </a:r>
            <a:endParaRPr lang="fr-FR" sz="1000" b="1" dirty="0"/>
          </a:p>
        </p:txBody>
      </p:sp>
      <p:sp>
        <p:nvSpPr>
          <p:cNvPr id="5126" name="Subtitle 2"/>
          <p:cNvSpPr>
            <a:spLocks noGrp="1"/>
          </p:cNvSpPr>
          <p:nvPr>
            <p:ph type="subTitle" idx="1"/>
          </p:nvPr>
        </p:nvSpPr>
        <p:spPr>
          <a:xfrm>
            <a:off x="0" y="4953000"/>
            <a:ext cx="9144000" cy="609600"/>
          </a:xfrm>
        </p:spPr>
        <p:txBody>
          <a:bodyPr/>
          <a:lstStyle/>
          <a:p>
            <a:r>
              <a:rPr lang="en-US" smtClean="0"/>
              <a:t>Joint ITU/UNECE Workshop on </a:t>
            </a:r>
          </a:p>
          <a:p>
            <a:r>
              <a:rPr lang="en-US" smtClean="0"/>
              <a:t>« Intelligent transportation systems in emerging markets 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28600" y="762000"/>
            <a:ext cx="8839200" cy="5257800"/>
          </a:xfrm>
        </p:spPr>
        <p:txBody>
          <a:bodyPr/>
          <a:lstStyle/>
          <a:p>
            <a:r>
              <a:rPr lang="en-US" sz="1600" dirty="0" smtClean="0"/>
              <a:t>Survey of 3000 Coyote users:</a:t>
            </a:r>
          </a:p>
          <a:p>
            <a:pPr lvl="1"/>
            <a:r>
              <a:rPr lang="en-US" sz="1400" dirty="0" smtClean="0"/>
              <a:t>76% of Coyote clients are more respectful of speed limits</a:t>
            </a:r>
          </a:p>
          <a:p>
            <a:pPr lvl="1"/>
            <a:r>
              <a:rPr lang="en-US" sz="1400" dirty="0" smtClean="0"/>
              <a:t>92% slow down earlier before road congestions</a:t>
            </a:r>
          </a:p>
          <a:p>
            <a:pPr lvl="1"/>
            <a:r>
              <a:rPr lang="en-US" sz="1400" dirty="0" smtClean="0"/>
              <a:t>44% of people use the service because of « road safety aspects » (especially for senior group)</a:t>
            </a:r>
          </a:p>
          <a:p>
            <a:pPr lvl="1"/>
            <a:r>
              <a:rPr lang="en-US" sz="1400" dirty="0" smtClean="0"/>
              <a:t>94% say the impact of the participation is « weakly disturbing » (50%) or « a little disturbing » (44%). 0% found participation « very disturbing ».</a:t>
            </a:r>
            <a:endParaRPr lang="en-US" sz="1600" dirty="0" smtClean="0"/>
          </a:p>
          <a:p>
            <a:r>
              <a:rPr lang="en-US" sz="1600" dirty="0" smtClean="0"/>
              <a:t>Quotes</a:t>
            </a:r>
          </a:p>
          <a:p>
            <a:pPr lvl="1"/>
            <a:r>
              <a:rPr lang="en-US" sz="1400" dirty="0" smtClean="0"/>
              <a:t>« Social networking in transport could be </a:t>
            </a:r>
            <a:r>
              <a:rPr lang="en-US" sz="1400" u="sng" dirty="0" smtClean="0"/>
              <a:t>a powerful tool to contribute to drivers’ safety and comfort</a:t>
            </a:r>
            <a:r>
              <a:rPr lang="en-US" sz="1400" dirty="0" smtClean="0"/>
              <a:t>, by allowing quick widespread of critical information through « driver-generated content »</a:t>
            </a:r>
          </a:p>
          <a:p>
            <a:pPr lvl="1"/>
            <a:endParaRPr lang="en-US" sz="1400" dirty="0" smtClean="0"/>
          </a:p>
          <a:p>
            <a:pPr lvl="1"/>
            <a:r>
              <a:rPr lang="en-US" sz="1400" dirty="0" smtClean="0"/>
              <a:t>« </a:t>
            </a:r>
            <a:r>
              <a:rPr lang="en-US" sz="1400" u="sng" dirty="0" smtClean="0"/>
              <a:t>road information coming from the social network are more trusted by drivers than any other sources of information</a:t>
            </a:r>
            <a:r>
              <a:rPr lang="en-US" sz="1400" dirty="0" smtClean="0"/>
              <a:t> » / « Information coming from the community is considered </a:t>
            </a:r>
            <a:r>
              <a:rPr lang="en-US" sz="1400" u="sng" dirty="0" smtClean="0"/>
              <a:t>more reliable </a:t>
            </a:r>
            <a:r>
              <a:rPr lang="en-US" sz="1400" dirty="0" smtClean="0"/>
              <a:t>the one coming from variable message sign and from the radio » / « information on weather warnings coming from social network is efficient to make drivers changing behavior »</a:t>
            </a:r>
          </a:p>
          <a:p>
            <a:pPr marL="457200" lvl="1" indent="0">
              <a:buNone/>
            </a:pPr>
            <a:endParaRPr lang="en-US" sz="1400" dirty="0" smtClean="0"/>
          </a:p>
          <a:p>
            <a:pPr lvl="1"/>
            <a:r>
              <a:rPr lang="en-US" sz="1400" dirty="0" smtClean="0"/>
              <a:t>« mobile devices are primarily used for personal communication, while traditional road information channels are more impersonal, research shows that </a:t>
            </a:r>
            <a:r>
              <a:rPr lang="en-US" sz="1400" u="sng" dirty="0" smtClean="0"/>
              <a:t>people remember better information that affects them personally </a:t>
            </a:r>
            <a:r>
              <a:rPr lang="en-US" sz="1400" dirty="0" smtClean="0"/>
              <a:t>»</a:t>
            </a:r>
          </a:p>
          <a:p>
            <a:pPr lvl="1"/>
            <a:endParaRPr lang="en-US" sz="1400" dirty="0" smtClean="0"/>
          </a:p>
          <a:p>
            <a:pPr lvl="1"/>
            <a:r>
              <a:rPr lang="en-US" sz="1400" dirty="0" smtClean="0"/>
              <a:t>« mobile devices can be considered as </a:t>
            </a:r>
            <a:r>
              <a:rPr lang="en-US" sz="1400" u="sng" dirty="0" smtClean="0"/>
              <a:t>good candidate to display critical road information to drivers</a:t>
            </a:r>
            <a:r>
              <a:rPr lang="en-US" sz="1400" dirty="0" smtClean="0"/>
              <a:t>, with a positive context in terms of acceptability and motivation of use, even by senior drivers »</a:t>
            </a:r>
          </a:p>
          <a:p>
            <a:pPr lvl="1"/>
            <a:endParaRPr lang="en-US" sz="1400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5711B4-60D3-43FB-A3A8-116479F6EB85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Science </a:t>
            </a:r>
            <a:r>
              <a:rPr lang="fr-FR" dirty="0" err="1" smtClean="0"/>
              <a:t>view</a:t>
            </a:r>
            <a:r>
              <a:rPr lang="fr-FR" dirty="0" smtClean="0"/>
              <a:t> of road social network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371600" y="617220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« </a:t>
            </a:r>
            <a:r>
              <a:rPr lang="en-US" sz="1000" b="1" i="1" dirty="0" smtClean="0"/>
              <a:t>Drivers’ needs and acceptability of a mobile road alert service base upon social networking</a:t>
            </a:r>
            <a:r>
              <a:rPr lang="en-US" sz="1000" dirty="0" smtClean="0"/>
              <a:t> », Annie </a:t>
            </a:r>
            <a:r>
              <a:rPr lang="en-US" sz="1000" dirty="0" err="1" smtClean="0"/>
              <a:t>Pauzié</a:t>
            </a:r>
            <a:r>
              <a:rPr lang="en-US" sz="1000" dirty="0" smtClean="0"/>
              <a:t>, </a:t>
            </a:r>
            <a:r>
              <a:rPr lang="en-US" sz="1000" dirty="0" err="1" smtClean="0"/>
              <a:t>Ifsttar</a:t>
            </a:r>
            <a:r>
              <a:rPr lang="en-US" sz="1000" dirty="0" smtClean="0"/>
              <a:t> / LESCOT, France &amp; Manuela </a:t>
            </a:r>
            <a:r>
              <a:rPr lang="en-US" sz="1000" dirty="0" err="1" smtClean="0"/>
              <a:t>Quaresma</a:t>
            </a:r>
            <a:r>
              <a:rPr lang="en-US" sz="1000" dirty="0" smtClean="0"/>
              <a:t>, PUC-Rio University / LEUI, </a:t>
            </a:r>
            <a:r>
              <a:rPr lang="en-US" sz="1000" dirty="0" err="1" smtClean="0"/>
              <a:t>Brasil</a:t>
            </a:r>
            <a:r>
              <a:rPr lang="en-US" sz="1000" dirty="0" smtClean="0"/>
              <a:t>, </a:t>
            </a:r>
            <a:r>
              <a:rPr lang="en-US" sz="1000" dirty="0" err="1" smtClean="0"/>
              <a:t>december</a:t>
            </a:r>
            <a:r>
              <a:rPr lang="en-US" sz="1000" dirty="0" smtClean="0"/>
              <a:t> 2012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0"/>
            <a:ext cx="2971800" cy="142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84047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5"/>
          <p:cNvSpPr>
            <a:spLocks noGrp="1"/>
          </p:cNvSpPr>
          <p:nvPr>
            <p:ph type="title"/>
          </p:nvPr>
        </p:nvSpPr>
        <p:spPr>
          <a:xfrm>
            <a:off x="0" y="287338"/>
            <a:ext cx="8991600" cy="334962"/>
          </a:xfrm>
        </p:spPr>
        <p:txBody>
          <a:bodyPr/>
          <a:lstStyle/>
          <a:p>
            <a:r>
              <a:rPr lang="en-US" dirty="0" smtClean="0"/>
              <a:t>Example of current information exchange with road authorities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447800"/>
            <a:ext cx="8534400" cy="4678363"/>
          </a:xfrm>
        </p:spPr>
        <p:txBody>
          <a:bodyPr/>
          <a:lstStyle/>
          <a:p>
            <a:r>
              <a:rPr lang="en-US" dirty="0" smtClean="0"/>
              <a:t>Location of Highway </a:t>
            </a:r>
            <a:br>
              <a:rPr lang="en-US" dirty="0" smtClean="0"/>
            </a:br>
            <a:r>
              <a:rPr lang="en-US" dirty="0" smtClean="0"/>
              <a:t>road patrols (France)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Portal to send </a:t>
            </a:r>
            <a:br>
              <a:rPr lang="en-US" dirty="0" smtClean="0"/>
            </a:br>
            <a:r>
              <a:rPr lang="en-US" dirty="0" smtClean="0"/>
              <a:t>Emergency</a:t>
            </a:r>
            <a:br>
              <a:rPr lang="en-US" dirty="0" smtClean="0"/>
            </a:br>
            <a:r>
              <a:rPr lang="en-US" dirty="0" smtClean="0"/>
              <a:t>Messages </a:t>
            </a:r>
            <a:br>
              <a:rPr lang="en-US" dirty="0" smtClean="0"/>
            </a:br>
            <a:r>
              <a:rPr lang="en-US" dirty="0" smtClean="0"/>
              <a:t>to Coyote users</a:t>
            </a:r>
            <a:br>
              <a:rPr lang="en-US" dirty="0" smtClean="0"/>
            </a:br>
            <a:r>
              <a:rPr lang="en-US" dirty="0" smtClean="0"/>
              <a:t>(France, Belgium</a:t>
            </a:r>
            <a:br>
              <a:rPr lang="en-US" dirty="0" smtClean="0"/>
            </a:br>
            <a:r>
              <a:rPr lang="en-US" dirty="0" smtClean="0"/>
              <a:t>Italy)</a:t>
            </a:r>
            <a:endParaRPr lang="en-US" dirty="0"/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0324AF7-E683-49B2-8D72-F8A5E29BF2AE}" type="slidenum">
              <a:rPr lang="fr-FR" smtClean="0"/>
              <a:pPr/>
              <a:t>11</a:t>
            </a:fld>
            <a:endParaRPr lang="fr-FR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371600"/>
            <a:ext cx="116312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066800"/>
            <a:ext cx="1817818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5715000" y="914400"/>
            <a:ext cx="2743200" cy="1600200"/>
            <a:chOff x="1600200" y="990600"/>
            <a:chExt cx="5726113" cy="3600450"/>
          </a:xfrm>
        </p:grpSpPr>
        <p:pic>
          <p:nvPicPr>
            <p:cNvPr id="16" name="Content Placeholder 5" descr="Mini Coyote Plus Appel Assistance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00200" y="990600"/>
              <a:ext cx="5726113" cy="360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5" descr="AlertePatrouilleur.bmp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09800" y="1600200"/>
              <a:ext cx="1778000" cy="177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2533" y="2895600"/>
            <a:ext cx="623146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5"/>
          <p:cNvSpPr>
            <a:spLocks noGrp="1"/>
          </p:cNvSpPr>
          <p:nvPr>
            <p:ph type="title"/>
          </p:nvPr>
        </p:nvSpPr>
        <p:spPr>
          <a:xfrm>
            <a:off x="0" y="287338"/>
            <a:ext cx="8991600" cy="334962"/>
          </a:xfrm>
        </p:spPr>
        <p:txBody>
          <a:bodyPr/>
          <a:lstStyle/>
          <a:p>
            <a:r>
              <a:rPr lang="en-US" dirty="0" smtClean="0"/>
              <a:t>Potential future information exchanges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447800"/>
            <a:ext cx="8534400" cy="4678363"/>
          </a:xfrm>
        </p:spPr>
        <p:txBody>
          <a:bodyPr/>
          <a:lstStyle/>
          <a:p>
            <a:r>
              <a:rPr lang="en-US" dirty="0" smtClean="0"/>
              <a:t>Contributions to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Provide results of Driving Drowsiness Study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Exchange real-time data on ghost driving</a:t>
            </a:r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495800" y="6677025"/>
            <a:ext cx="3962400" cy="180975"/>
          </a:xfrm>
          <a:prstGeom prst="rect">
            <a:avLst/>
          </a:prstGeom>
          <a:noFill/>
        </p:spPr>
        <p:txBody>
          <a:bodyPr/>
          <a:lstStyle/>
          <a:p>
            <a:endParaRPr lang="fr-FR" dirty="0" smtClean="0"/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0324AF7-E683-49B2-8D72-F8A5E29BF2AE}" type="slidenum">
              <a:rPr lang="fr-FR" smtClean="0"/>
              <a:pPr/>
              <a:t>12</a:t>
            </a:fld>
            <a:endParaRPr lang="fr-FR" smtClean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0941" y="0"/>
            <a:ext cx="2273059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524000"/>
            <a:ext cx="3505200" cy="48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6705600" y="3733800"/>
            <a:ext cx="2438400" cy="1533636"/>
            <a:chOff x="5410200" y="2286000"/>
            <a:chExt cx="2862263" cy="1800225"/>
          </a:xfrm>
        </p:grpSpPr>
        <p:pic>
          <p:nvPicPr>
            <p:cNvPr id="14" name="Content Placeholder 5" descr="Mini Coyote Plus Appel Assistance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10200" y="2286000"/>
              <a:ext cx="2862263" cy="180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MCP PACKSECU 1100404-13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15000" y="2590800"/>
              <a:ext cx="900113" cy="900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Picture 6" descr="C:\Users\testimage\Documents\Produits\Nouveau Coyote\Software\Propals UI\FINAL\Prévention somnolence\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09800"/>
            <a:ext cx="2209800" cy="13244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Because informing drivers of accidents &amp; dangerous zones … can prevent accidents and save lives</a:t>
            </a:r>
          </a:p>
          <a:p>
            <a:endParaRPr lang="en-US" sz="2800" dirty="0" smtClean="0"/>
          </a:p>
          <a:p>
            <a:r>
              <a:rPr lang="en-US" sz="2800" dirty="0" smtClean="0"/>
              <a:t>Because V2V and V2I is here to stay (</a:t>
            </a:r>
            <a:r>
              <a:rPr lang="en-US" sz="2800" dirty="0" err="1" smtClean="0"/>
              <a:t>smartphone</a:t>
            </a:r>
            <a:r>
              <a:rPr lang="en-US" sz="2800" dirty="0" smtClean="0"/>
              <a:t> style) before its time (car OEM style)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Because it is better to define a small set of information to share to prevent user interfaces to become </a:t>
            </a:r>
            <a:r>
              <a:rPr lang="en-US" sz="2800" dirty="0" err="1" smtClean="0"/>
              <a:t>distractors</a:t>
            </a:r>
            <a:r>
              <a:rPr lang="en-US" sz="2800" dirty="0" smtClean="0"/>
              <a:t> themselves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5711B4-60D3-43FB-A3A8-116479F6EB85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share information at this time?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6172200" cy="5211763"/>
          </a:xfrm>
        </p:spPr>
        <p:txBody>
          <a:bodyPr/>
          <a:lstStyle/>
          <a:p>
            <a:r>
              <a:rPr lang="en-US" dirty="0" smtClean="0"/>
              <a:t>Start with small set:</a:t>
            </a:r>
          </a:p>
          <a:p>
            <a:pPr lvl="1"/>
            <a:r>
              <a:rPr lang="en-US" dirty="0" smtClean="0"/>
              <a:t>Accident, traffic congestion</a:t>
            </a:r>
          </a:p>
          <a:p>
            <a:pPr lvl="1"/>
            <a:r>
              <a:rPr lang="en-US" dirty="0" smtClean="0"/>
              <a:t>Typical month data:</a:t>
            </a:r>
          </a:p>
          <a:p>
            <a:pPr lvl="2"/>
            <a:r>
              <a:rPr lang="en-US" dirty="0" smtClean="0"/>
              <a:t>Danger zone: 55%</a:t>
            </a:r>
          </a:p>
          <a:p>
            <a:pPr lvl="2"/>
            <a:r>
              <a:rPr lang="en-US" dirty="0" smtClean="0"/>
              <a:t>Congestion : 32%</a:t>
            </a:r>
          </a:p>
          <a:p>
            <a:pPr lvl="2"/>
            <a:r>
              <a:rPr lang="en-US" dirty="0" smtClean="0"/>
              <a:t>Narrowing road: 7%</a:t>
            </a:r>
          </a:p>
          <a:p>
            <a:pPr lvl="2"/>
            <a:r>
              <a:rPr lang="en-US" dirty="0" smtClean="0"/>
              <a:t>Stopped car: 4%</a:t>
            </a:r>
          </a:p>
          <a:p>
            <a:pPr lvl="2"/>
            <a:r>
              <a:rPr lang="en-US" dirty="0" smtClean="0"/>
              <a:t>Accident: 2%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5711B4-60D3-43FB-A3A8-116479F6EB85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information to exchange?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1676400"/>
            <a:ext cx="2286000" cy="3732344"/>
          </a:xfrm>
          <a:prstGeom prst="rect">
            <a:avLst/>
          </a:prstGeom>
        </p:spPr>
      </p:pic>
      <p:pic>
        <p:nvPicPr>
          <p:cNvPr id="7" name="Picture 6" descr="perturbation expert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4114800"/>
            <a:ext cx="292574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4495800" y="6677025"/>
            <a:ext cx="3962400" cy="180975"/>
          </a:xfrm>
          <a:prstGeom prst="rect">
            <a:avLst/>
          </a:prstGeom>
          <a:noFill/>
        </p:spPr>
        <p:txBody>
          <a:bodyPr/>
          <a:lstStyle/>
          <a:p>
            <a:endParaRPr lang="fr-FR" dirty="0" smtClean="0"/>
          </a:p>
        </p:txBody>
      </p:sp>
      <p:sp>
        <p:nvSpPr>
          <p:cNvPr id="6147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0B95C56-5DA4-4172-804D-3F65AFE02CB8}" type="slidenum">
              <a:rPr lang="fr-FR" smtClean="0"/>
              <a:pPr/>
              <a:t>2</a:t>
            </a:fld>
            <a:endParaRPr lang="fr-FR" smtClean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6096000" cy="334963"/>
          </a:xfrm>
        </p:spPr>
        <p:txBody>
          <a:bodyPr/>
          <a:lstStyle/>
          <a:p>
            <a:pPr eaLnBrk="1" hangingPunct="1"/>
            <a:r>
              <a:rPr lang="fr-FR" dirty="0" smtClean="0"/>
              <a:t>AFFTAC / Coyote System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What are Driving Assistants?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The power of communities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Examples of cooperation with road authorities</a:t>
            </a:r>
          </a:p>
          <a:p>
            <a:pPr eaLnBrk="1" hangingPunct="1">
              <a:lnSpc>
                <a:spcPct val="80000"/>
              </a:lnSpc>
              <a:buNone/>
            </a:pPr>
            <a:endParaRPr lang="fr-FR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Need to standardize and share road-side information</a:t>
            </a: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6248400" y="14288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spcBef>
                <a:spcPct val="50000"/>
              </a:spcBef>
            </a:pPr>
            <a:endParaRPr lang="fr-FR" sz="1600">
              <a:solidFill>
                <a:schemeClr val="bg1"/>
              </a:solidFill>
            </a:endParaRPr>
          </a:p>
        </p:txBody>
      </p:sp>
      <p:pic>
        <p:nvPicPr>
          <p:cNvPr id="7" name="Picture 6" descr="http://www.dandies.fr/wp-content/uploads/2012/04/nouveau-coyote-radar-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609600"/>
            <a:ext cx="2097705" cy="1876697"/>
          </a:xfrm>
          <a:prstGeom prst="rect">
            <a:avLst/>
          </a:prstGeom>
          <a:noFill/>
        </p:spPr>
      </p:pic>
      <p:pic>
        <p:nvPicPr>
          <p:cNvPr id="8" name="Picture 3" descr="C:\Users\Jean-Marc\Coyote\Waze\Screenshot_2013-05-22-17-09-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886200"/>
            <a:ext cx="1414463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4648200" cy="5867400"/>
          </a:xfrm>
          <a:ln>
            <a:noFill/>
          </a:ln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en-US" sz="2000" b="1" dirty="0"/>
              <a:t>Coyote is </a:t>
            </a:r>
            <a:r>
              <a:rPr lang="en-US" sz="2000" b="1" dirty="0" smtClean="0"/>
              <a:t>a leader in real-time community-based driver Information </a:t>
            </a:r>
            <a:br>
              <a:rPr lang="en-US" sz="2000" b="1" dirty="0" smtClean="0"/>
            </a:br>
            <a:endParaRPr lang="en-US" sz="2000" b="1" dirty="0" smtClean="0"/>
          </a:p>
          <a:p>
            <a:pPr>
              <a:buFont typeface="Wingdings" pitchFamily="2" charset="2"/>
              <a:buChar char="u"/>
            </a:pPr>
            <a:r>
              <a:rPr lang="en-US" sz="2000" b="1" dirty="0" smtClean="0"/>
              <a:t>Started in 2005 near Paris, France, now 100 employees</a:t>
            </a:r>
          </a:p>
          <a:p>
            <a:pPr>
              <a:buFont typeface="Wingdings" pitchFamily="2" charset="2"/>
              <a:buChar char="u"/>
            </a:pPr>
            <a:endParaRPr lang="en-US" sz="2000" b="1" dirty="0"/>
          </a:p>
          <a:p>
            <a:pPr eaLnBrk="1" hangingPunct="1">
              <a:buFont typeface="Wingdings" pitchFamily="2" charset="2"/>
              <a:buChar char="u"/>
            </a:pPr>
            <a:r>
              <a:rPr lang="en-US" sz="2000" b="1" dirty="0" smtClean="0"/>
              <a:t>Largest Driver Community in Europe, more than 2,2 M paid subscribers.</a:t>
            </a:r>
          </a:p>
          <a:p>
            <a:pPr>
              <a:buFont typeface="Wingdings" pitchFamily="2" charset="2"/>
              <a:buChar char="u"/>
            </a:pPr>
            <a:endParaRPr lang="en-US" sz="2000" b="1" dirty="0" smtClean="0"/>
          </a:p>
          <a:p>
            <a:pPr>
              <a:buFont typeface="Wingdings" pitchFamily="2" charset="2"/>
              <a:buChar char="u"/>
            </a:pPr>
            <a:r>
              <a:rPr lang="en-US" sz="2000" b="1" dirty="0" smtClean="0"/>
              <a:t>One of the most valued service for the connected car</a:t>
            </a:r>
          </a:p>
          <a:p>
            <a:pPr eaLnBrk="1" hangingPunct="1">
              <a:buFont typeface="Wingdings" pitchFamily="2" charset="2"/>
              <a:buChar char="u"/>
            </a:pPr>
            <a:endParaRPr lang="en-US" sz="2000" b="1" dirty="0" smtClean="0"/>
          </a:p>
          <a:p>
            <a:pPr eaLnBrk="1" hangingPunct="1">
              <a:buFont typeface="Wingdings" pitchFamily="2" charset="2"/>
              <a:buChar char="u"/>
            </a:pPr>
            <a:endParaRPr lang="en-US" sz="2000" b="1" dirty="0" smtClean="0"/>
          </a:p>
          <a:p>
            <a:pPr marL="0" lvl="0" indent="0">
              <a:buNone/>
            </a:pPr>
            <a:endParaRPr lang="en-US" sz="2000" b="1" dirty="0" smtClean="0"/>
          </a:p>
          <a:p>
            <a:pPr lvl="0">
              <a:buFont typeface="Arial" pitchFamily="34" charset="0"/>
              <a:buChar char="•"/>
            </a:pPr>
            <a:endParaRPr lang="en-US" sz="2000" b="1" dirty="0" smtClean="0"/>
          </a:p>
          <a:p>
            <a:pPr lvl="0">
              <a:buFont typeface="Arial" pitchFamily="34" charset="0"/>
              <a:buChar char="•"/>
            </a:pPr>
            <a:endParaRPr lang="en-US" sz="2000" b="1" dirty="0"/>
          </a:p>
          <a:p>
            <a:pPr lvl="0">
              <a:buFont typeface="Arial" pitchFamily="34" charset="0"/>
              <a:buChar char="•"/>
            </a:pPr>
            <a:endParaRPr lang="en-US" sz="2000" b="1" dirty="0"/>
          </a:p>
          <a:p>
            <a:pPr lvl="0">
              <a:buFont typeface="Arial" pitchFamily="34" charset="0"/>
              <a:buChar char="•"/>
            </a:pPr>
            <a:endParaRPr lang="en-US" sz="2000" b="1" dirty="0"/>
          </a:p>
          <a:p>
            <a:endParaRPr lang="en-US" sz="2000" dirty="0"/>
          </a:p>
          <a:p>
            <a:pPr eaLnBrk="1" hangingPunct="1">
              <a:buFont typeface="Wingdings" pitchFamily="2" charset="2"/>
              <a:buChar char="u"/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A73271F-6307-4A55-90A4-2DA6B4E67256}" type="slidenum">
              <a:rPr lang="fr-FR" smtClean="0">
                <a:latin typeface="Arial" charset="0"/>
                <a:cs typeface="Arial" charset="0"/>
              </a:rPr>
              <a:pPr/>
              <a:t>3</a:t>
            </a:fld>
            <a:endParaRPr lang="fr-FR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6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97876032"/>
              </p:ext>
            </p:extLst>
          </p:nvPr>
        </p:nvGraphicFramePr>
        <p:xfrm>
          <a:off x="5029200" y="2667000"/>
          <a:ext cx="41148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210" y="916106"/>
            <a:ext cx="3467026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6096000" cy="334963"/>
          </a:xfrm>
        </p:spPr>
        <p:txBody>
          <a:bodyPr/>
          <a:lstStyle/>
          <a:p>
            <a:pPr eaLnBrk="1" hangingPunct="1"/>
            <a:r>
              <a:rPr lang="fr-FR" dirty="0" err="1" smtClean="0"/>
              <a:t>Who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Coyote System?</a:t>
            </a:r>
          </a:p>
        </p:txBody>
      </p:sp>
    </p:spTree>
    <p:extLst>
      <p:ext uri="{BB962C8B-B14F-4D97-AF65-F5344CB8AC3E}">
        <p14:creationId xmlns="" xmlns:p14="http://schemas.microsoft.com/office/powerpoint/2010/main" val="262175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7338"/>
            <a:ext cx="6096000" cy="334962"/>
          </a:xfrm>
        </p:spPr>
        <p:txBody>
          <a:bodyPr/>
          <a:lstStyle/>
          <a:p>
            <a:r>
              <a:rPr lang="en-US" dirty="0" smtClean="0"/>
              <a:t>What is AFFTAC?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r>
              <a:rPr lang="en-US" dirty="0" smtClean="0"/>
              <a:t>French Professional Association of Suppliers and Users of Driving Assistant Technologies</a:t>
            </a:r>
          </a:p>
          <a:p>
            <a:endParaRPr lang="en-US" dirty="0" smtClean="0"/>
          </a:p>
          <a:p>
            <a:r>
              <a:rPr lang="en-US" dirty="0" smtClean="0"/>
              <a:t>Promotes the use of Driving Assistant technologies in Europe</a:t>
            </a:r>
          </a:p>
          <a:p>
            <a:endParaRPr lang="en-US" dirty="0" smtClean="0"/>
          </a:p>
          <a:p>
            <a:r>
              <a:rPr lang="en-US" dirty="0" smtClean="0"/>
              <a:t>Members: </a:t>
            </a:r>
            <a:r>
              <a:rPr lang="fr-FR" dirty="0" err="1" smtClean="0"/>
              <a:t>Navirad</a:t>
            </a:r>
            <a:r>
              <a:rPr lang="fr-FR" dirty="0" smtClean="0"/>
              <a:t>, </a:t>
            </a:r>
            <a:r>
              <a:rPr lang="fr-FR" dirty="0" err="1" smtClean="0"/>
              <a:t>Avertinoo</a:t>
            </a:r>
            <a:r>
              <a:rPr lang="fr-FR" dirty="0" smtClean="0"/>
              <a:t>, Coyote, Eco &amp; </a:t>
            </a:r>
            <a:r>
              <a:rPr lang="fr-FR" dirty="0" err="1" smtClean="0"/>
              <a:t>Logic</a:t>
            </a:r>
            <a:r>
              <a:rPr lang="fr-FR" dirty="0" smtClean="0"/>
              <a:t>, Inforad, </a:t>
            </a:r>
            <a:r>
              <a:rPr lang="fr-FR" dirty="0" err="1" smtClean="0"/>
              <a:t>RoadPilot</a:t>
            </a:r>
            <a:r>
              <a:rPr lang="fr-FR" dirty="0" smtClean="0"/>
              <a:t>, </a:t>
            </a:r>
            <a:r>
              <a:rPr lang="fr-FR" dirty="0" err="1" smtClean="0"/>
              <a:t>Takara</a:t>
            </a:r>
            <a:r>
              <a:rPr lang="fr-FR" dirty="0" smtClean="0"/>
              <a:t>, </a:t>
            </a:r>
            <a:r>
              <a:rPr lang="fr-FR" dirty="0" err="1" smtClean="0"/>
              <a:t>Telmap</a:t>
            </a:r>
            <a:r>
              <a:rPr lang="fr-FR" dirty="0" smtClean="0"/>
              <a:t>, Wikango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5711B4-60D3-43FB-A3A8-116479F6EB85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85800"/>
            <a:ext cx="687339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5211763"/>
          </a:xfrm>
        </p:spPr>
        <p:txBody>
          <a:bodyPr/>
          <a:lstStyle/>
          <a:p>
            <a:pPr marL="457200" indent="-457200" eaLnBrk="1" hangingPunct="1">
              <a:buFont typeface="Arial" charset="0"/>
              <a:buAutoNum type="arabicPeriod"/>
            </a:pPr>
            <a:r>
              <a:rPr lang="en-US" b="1" dirty="0" smtClean="0"/>
              <a:t>Speed limits on all roads in Europe</a:t>
            </a:r>
          </a:p>
          <a:p>
            <a:pPr marL="457200" indent="-457200" eaLnBrk="1" hangingPunct="1">
              <a:buFont typeface="Arial" charset="0"/>
              <a:buAutoNum type="arabicPeriod"/>
            </a:pPr>
            <a:endParaRPr lang="en-US" b="1" dirty="0" smtClean="0"/>
          </a:p>
          <a:p>
            <a:pPr marL="457200" indent="-457200" eaLnBrk="1" hangingPunct="1">
              <a:buFont typeface="Arial" charset="0"/>
              <a:buAutoNum type="arabicPeriod"/>
            </a:pPr>
            <a:r>
              <a:rPr lang="en-US" b="1" dirty="0" smtClean="0"/>
              <a:t>Speed Camera locations</a:t>
            </a:r>
          </a:p>
          <a:p>
            <a:pPr marL="457200" indent="-457200">
              <a:buFont typeface="Arial" charset="0"/>
              <a:buAutoNum type="arabicPeriod"/>
            </a:pPr>
            <a:endParaRPr lang="en-US" b="1" dirty="0" smtClean="0"/>
          </a:p>
          <a:p>
            <a:pPr marL="457200" indent="-457200">
              <a:buFont typeface="Arial" charset="0"/>
              <a:buAutoNum type="arabicPeriod"/>
            </a:pPr>
            <a:r>
              <a:rPr lang="en-US" b="1" dirty="0" smtClean="0"/>
              <a:t>Community-observed traffic Incidents</a:t>
            </a:r>
          </a:p>
          <a:p>
            <a:pPr marL="457200" indent="-457200" eaLnBrk="1" hangingPunct="1">
              <a:buFont typeface="Arial" charset="0"/>
              <a:buAutoNum type="arabicPeriod"/>
            </a:pPr>
            <a:endParaRPr lang="en-US" b="1" dirty="0" smtClean="0"/>
          </a:p>
          <a:p>
            <a:pPr marL="457200" indent="-457200" eaLnBrk="1" hangingPunct="1">
              <a:buFont typeface="Arial" charset="0"/>
              <a:buAutoNum type="arabicPeriod"/>
            </a:pPr>
            <a:r>
              <a:rPr lang="en-US" b="1" dirty="0" smtClean="0"/>
              <a:t>Community presence and quality</a:t>
            </a:r>
          </a:p>
          <a:p>
            <a:pPr marL="457200" indent="-457200" eaLnBrk="1" hangingPunct="1">
              <a:buFont typeface="Arial" charset="0"/>
              <a:buAutoNum type="arabicPeriod"/>
            </a:pPr>
            <a:endParaRPr lang="en-US" b="1" dirty="0" smtClean="0"/>
          </a:p>
          <a:p>
            <a:pPr marL="457200" indent="-457200" eaLnBrk="1" hangingPunct="1">
              <a:buFont typeface="Arial" charset="0"/>
              <a:buAutoNum type="arabicPeriod"/>
            </a:pPr>
            <a:r>
              <a:rPr lang="en-US" b="1" dirty="0" smtClean="0"/>
              <a:t>Road Safety Services</a:t>
            </a:r>
          </a:p>
          <a:p>
            <a:pPr marL="457200" indent="-457200" eaLnBrk="1" hangingPunct="1">
              <a:buNone/>
            </a:pPr>
            <a:endParaRPr lang="en-US" b="1" dirty="0" smtClean="0"/>
          </a:p>
        </p:txBody>
      </p:sp>
      <p:pic>
        <p:nvPicPr>
          <p:cNvPr id="13" name="Picture 5" descr="C:\Users\testimage\Documents\Produits\Nouveau Coyote\Software\Propals UI\FINAL\JPEG PRESENTATION 120305\IHM 1\ECRAN BOUCHON 1 KM-01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039" y="2881904"/>
            <a:ext cx="2418470" cy="1466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testimage\Documents\Produits\Nouveau Coyote\Software\Propals UI\FINAL\JPEG PRESENTATION 120305\IHM 2\alerte ZAR 1000 M-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52" y="1153712"/>
            <a:ext cx="2446348" cy="1466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testimage\Documents\Produits\Nouveau Coyote\Software\Propals UI\FINAL\Prévention somnolence\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82104"/>
            <a:ext cx="2474611" cy="148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service we provide?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1275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/>
          <p:cNvSpPr/>
          <p:nvPr/>
        </p:nvSpPr>
        <p:spPr>
          <a:xfrm>
            <a:off x="1219200" y="2565400"/>
            <a:ext cx="6688138" cy="365760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123" name="ZoneTexte 1"/>
          <p:cNvSpPr txBox="1">
            <a:spLocks noChangeArrowheads="1"/>
          </p:cNvSpPr>
          <p:nvPr/>
        </p:nvSpPr>
        <p:spPr bwMode="auto">
          <a:xfrm>
            <a:off x="609600" y="1752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fr-FR">
              <a:cs typeface="Arial" pitchFamily="34" charset="0"/>
            </a:endParaRPr>
          </a:p>
        </p:txBody>
      </p:sp>
      <p:sp>
        <p:nvSpPr>
          <p:cNvPr id="5124" name="ZoneTexte 2"/>
          <p:cNvSpPr txBox="1">
            <a:spLocks noChangeArrowheads="1"/>
          </p:cNvSpPr>
          <p:nvPr/>
        </p:nvSpPr>
        <p:spPr bwMode="auto">
          <a:xfrm>
            <a:off x="76200" y="1219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fr-FR">
              <a:cs typeface="Arial" pitchFamily="34" charset="0"/>
            </a:endParaRP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="" xmlns:p14="http://schemas.microsoft.com/office/powerpoint/2010/main" val="1042121226"/>
              </p:ext>
            </p:extLst>
          </p:nvPr>
        </p:nvGraphicFramePr>
        <p:xfrm>
          <a:off x="1044597" y="1233055"/>
          <a:ext cx="70104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30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659788" cy="50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199"/>
            <a:ext cx="1565820" cy="1100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D9569B-CB31-4B57-AE12-4356274CF8EC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5867400"/>
            <a:ext cx="401638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8" descr="C:\Users\Suzanna\Desktop\fotos presentatino\asus-p320-android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1975" y="5791200"/>
            <a:ext cx="9620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5"/>
          <p:cNvGrpSpPr/>
          <p:nvPr/>
        </p:nvGrpSpPr>
        <p:grpSpPr>
          <a:xfrm>
            <a:off x="7696200" y="5257800"/>
            <a:ext cx="492125" cy="890588"/>
            <a:chOff x="5105400" y="3048000"/>
            <a:chExt cx="492125" cy="890588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3048000"/>
              <a:ext cx="492125" cy="890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8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499" y="3200400"/>
              <a:ext cx="419101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" name="Image 19" descr="ranault.jp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6508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2" descr="C:\Users\Suzanna\Desktop\fotos presentatino\Garmin.jp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1295400"/>
            <a:ext cx="86201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C:\Users\GIL\Desktop\COYOTE MAXI\07 PACK\3-4 ecran.png"/>
          <p:cNvPicPr>
            <a:picLocks noChangeAspect="1" noChangeArrowheads="1"/>
          </p:cNvPicPr>
          <p:nvPr/>
        </p:nvPicPr>
        <p:blipFill>
          <a:blip r:embed="rId16" cstate="print"/>
          <a:stretch>
            <a:fillRect/>
          </a:stretch>
        </p:blipFill>
        <p:spPr bwMode="auto">
          <a:xfrm>
            <a:off x="3048000" y="1066800"/>
            <a:ext cx="895511" cy="801075"/>
          </a:xfrm>
          <a:prstGeom prst="rect">
            <a:avLst/>
          </a:prstGeom>
          <a:noFill/>
        </p:spPr>
      </p:pic>
      <p:pic>
        <p:nvPicPr>
          <p:cNvPr id="29" name="Picture 2" descr="C:\Users\Suzanna\Desktop\Others\fotos presentatino\mappy_ulti590connect_450.jpg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1905000"/>
            <a:ext cx="868281" cy="6926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val 29"/>
          <p:cNvSpPr/>
          <p:nvPr/>
        </p:nvSpPr>
        <p:spPr>
          <a:xfrm>
            <a:off x="3505200" y="3429000"/>
            <a:ext cx="19050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One</a:t>
            </a:r>
          </a:p>
          <a:p>
            <a:pPr algn="ctr"/>
            <a:r>
              <a:rPr lang="en-US" dirty="0" smtClean="0"/>
              <a:t>Coyote Community</a:t>
            </a:r>
            <a:endParaRPr lang="en-US" dirty="0"/>
          </a:p>
        </p:txBody>
      </p:sp>
      <p:pic>
        <p:nvPicPr>
          <p:cNvPr id="31" name="Picture 23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1219200"/>
            <a:ext cx="695106" cy="45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6" descr="Mini coyote fond blanc radar mobile19cm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1066800"/>
            <a:ext cx="733779" cy="61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6096000" cy="334963"/>
          </a:xfrm>
        </p:spPr>
        <p:txBody>
          <a:bodyPr/>
          <a:lstStyle/>
          <a:p>
            <a:pPr eaLnBrk="1" hangingPunct="1"/>
            <a:r>
              <a:rPr lang="en-US" smtClean="0"/>
              <a:t>4 diferent platforms</a:t>
            </a:r>
          </a:p>
        </p:txBody>
      </p:sp>
      <p:pic>
        <p:nvPicPr>
          <p:cNvPr id="23" name="Image 22" descr="images-1.jpe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576499" cy="558800"/>
          </a:xfrm>
          <a:prstGeom prst="rect">
            <a:avLst/>
          </a:prstGeom>
        </p:spPr>
      </p:pic>
      <p:pic>
        <p:nvPicPr>
          <p:cNvPr id="24" name="Image 23" descr="Unknown-3.(null)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657600"/>
            <a:ext cx="701040" cy="584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193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43"/>
          <p:cNvGrpSpPr>
            <a:grpSpLocks/>
          </p:cNvGrpSpPr>
          <p:nvPr/>
        </p:nvGrpSpPr>
        <p:grpSpPr bwMode="auto">
          <a:xfrm>
            <a:off x="936625" y="1720850"/>
            <a:ext cx="2238375" cy="977900"/>
            <a:chOff x="935924" y="1720570"/>
            <a:chExt cx="2238844" cy="977433"/>
          </a:xfrm>
        </p:grpSpPr>
        <p:pic>
          <p:nvPicPr>
            <p:cNvPr id="20514" name="Image 10" descr="5763-Lostmn-ondeswifi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914068">
              <a:off x="935924" y="1737565"/>
              <a:ext cx="960438" cy="96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5" name="Image 11" descr="5763-Lostmn-ondeswifi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814372">
              <a:off x="2214330" y="1720570"/>
              <a:ext cx="960438" cy="96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er 51"/>
          <p:cNvGrpSpPr>
            <a:grpSpLocks/>
          </p:cNvGrpSpPr>
          <p:nvPr/>
        </p:nvGrpSpPr>
        <p:grpSpPr bwMode="auto">
          <a:xfrm>
            <a:off x="381000" y="2971800"/>
            <a:ext cx="1092420" cy="665989"/>
            <a:chOff x="152400" y="5026226"/>
            <a:chExt cx="1524000" cy="872879"/>
          </a:xfrm>
        </p:grpSpPr>
        <p:sp>
          <p:nvSpPr>
            <p:cNvPr id="27" name="Rectangle 26"/>
            <p:cNvSpPr/>
            <p:nvPr/>
          </p:nvSpPr>
          <p:spPr>
            <a:xfrm>
              <a:off x="381000" y="5330977"/>
              <a:ext cx="812800" cy="35554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20510" name="Picture 6" descr="C:\Users\Barnabé\Desktop\images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5026226"/>
              <a:ext cx="1524000" cy="872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er 42"/>
          <p:cNvGrpSpPr>
            <a:grpSpLocks/>
          </p:cNvGrpSpPr>
          <p:nvPr/>
        </p:nvGrpSpPr>
        <p:grpSpPr bwMode="auto">
          <a:xfrm>
            <a:off x="361950" y="1009650"/>
            <a:ext cx="3332163" cy="1352550"/>
            <a:chOff x="361181" y="1010420"/>
            <a:chExt cx="3332977" cy="1351780"/>
          </a:xfrm>
        </p:grpSpPr>
        <p:pic>
          <p:nvPicPr>
            <p:cNvPr id="20505" name="Image 7" descr="770961643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8759" y="1066802"/>
              <a:ext cx="1295399" cy="1295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6" name="Image 8" descr="770961643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3945961">
              <a:off x="361180" y="1010421"/>
              <a:ext cx="1295399" cy="1295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7" name="ZoneTexte 29"/>
            <p:cNvSpPr txBox="1">
              <a:spLocks noChangeArrowheads="1"/>
            </p:cNvSpPr>
            <p:nvPr/>
          </p:nvSpPr>
          <p:spPr bwMode="auto">
            <a:xfrm>
              <a:off x="1675952" y="1067537"/>
              <a:ext cx="564715" cy="522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endParaRPr lang="fr-FR" sz="1400" dirty="0"/>
            </a:p>
            <a:p>
              <a:pPr algn="ctr" eaLnBrk="1" hangingPunct="1"/>
              <a:r>
                <a:rPr lang="fr-FR" sz="1400" dirty="0"/>
                <a:t>GPS</a:t>
              </a:r>
            </a:p>
          </p:txBody>
        </p:sp>
      </p:grpSp>
      <p:grpSp>
        <p:nvGrpSpPr>
          <p:cNvPr id="6" name="Grouper 46"/>
          <p:cNvGrpSpPr>
            <a:grpSpLocks/>
          </p:cNvGrpSpPr>
          <p:nvPr/>
        </p:nvGrpSpPr>
        <p:grpSpPr bwMode="auto">
          <a:xfrm>
            <a:off x="457199" y="4046318"/>
            <a:ext cx="2581014" cy="1524000"/>
            <a:chOff x="457349" y="4045722"/>
            <a:chExt cx="2580671" cy="1524858"/>
          </a:xfrm>
        </p:grpSpPr>
        <p:sp>
          <p:nvSpPr>
            <p:cNvPr id="33" name="Double flèche horizontale 32"/>
            <p:cNvSpPr/>
            <p:nvPr/>
          </p:nvSpPr>
          <p:spPr>
            <a:xfrm rot="3259378">
              <a:off x="2147814" y="4680374"/>
              <a:ext cx="1524858" cy="255554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0504" name="ZoneTexte 33"/>
            <p:cNvSpPr txBox="1">
              <a:spLocks noChangeArrowheads="1"/>
            </p:cNvSpPr>
            <p:nvPr/>
          </p:nvSpPr>
          <p:spPr bwMode="auto">
            <a:xfrm>
              <a:off x="457349" y="4419214"/>
              <a:ext cx="1885201" cy="523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sz="1400" dirty="0" smtClean="0"/>
                <a:t>Events reporting and </a:t>
              </a:r>
            </a:p>
            <a:p>
              <a:pPr algn="ctr" eaLnBrk="1" hangingPunct="1"/>
              <a:r>
                <a:rPr lang="en-US" sz="1400" dirty="0" smtClean="0"/>
                <a:t>confirmation</a:t>
              </a:r>
              <a:endParaRPr lang="en-US" sz="1400" dirty="0"/>
            </a:p>
          </p:txBody>
        </p:sp>
      </p:grpSp>
      <p:grpSp>
        <p:nvGrpSpPr>
          <p:cNvPr id="7" name="Grouper 47"/>
          <p:cNvGrpSpPr>
            <a:grpSpLocks/>
          </p:cNvGrpSpPr>
          <p:nvPr/>
        </p:nvGrpSpPr>
        <p:grpSpPr bwMode="auto">
          <a:xfrm>
            <a:off x="3124200" y="5257800"/>
            <a:ext cx="1995315" cy="1371600"/>
            <a:chOff x="3124200" y="5257800"/>
            <a:chExt cx="1995315" cy="1371600"/>
          </a:xfrm>
        </p:grpSpPr>
        <p:pic>
          <p:nvPicPr>
            <p:cNvPr id="20501" name="Image 31" descr="Radar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5257800"/>
              <a:ext cx="13716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2" name="ZoneTexte 34"/>
            <p:cNvSpPr txBox="1">
              <a:spLocks noChangeArrowheads="1"/>
            </p:cNvSpPr>
            <p:nvPr/>
          </p:nvSpPr>
          <p:spPr bwMode="auto">
            <a:xfrm>
              <a:off x="3200400" y="6321623"/>
              <a:ext cx="191911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sz="1400" dirty="0" smtClean="0"/>
                <a:t>GSM GPRS networks</a:t>
              </a:r>
              <a:endParaRPr lang="fr-FR" sz="1400" dirty="0"/>
            </a:p>
          </p:txBody>
        </p:sp>
      </p:grpSp>
      <p:grpSp>
        <p:nvGrpSpPr>
          <p:cNvPr id="8" name="Grouper 55"/>
          <p:cNvGrpSpPr>
            <a:grpSpLocks/>
          </p:cNvGrpSpPr>
          <p:nvPr/>
        </p:nvGrpSpPr>
        <p:grpSpPr bwMode="auto">
          <a:xfrm>
            <a:off x="7158022" y="3585859"/>
            <a:ext cx="1908406" cy="2940451"/>
            <a:chOff x="5606618" y="3688117"/>
            <a:chExt cx="1908231" cy="2941380"/>
          </a:xfrm>
        </p:grpSpPr>
        <p:grpSp>
          <p:nvGrpSpPr>
            <p:cNvPr id="9" name="Grouper 49"/>
            <p:cNvGrpSpPr>
              <a:grpSpLocks/>
            </p:cNvGrpSpPr>
            <p:nvPr/>
          </p:nvGrpSpPr>
          <p:grpSpPr bwMode="auto">
            <a:xfrm>
              <a:off x="6096001" y="4953000"/>
              <a:ext cx="1418848" cy="1676497"/>
              <a:chOff x="6096001" y="4953000"/>
              <a:chExt cx="1418848" cy="1676497"/>
            </a:xfrm>
          </p:grpSpPr>
          <p:pic>
            <p:nvPicPr>
              <p:cNvPr id="20499" name="Image 38" descr="serveur-internet.png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24600" y="4953000"/>
                <a:ext cx="1024810" cy="130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500" name="ZoneTexte 39"/>
              <p:cNvSpPr txBox="1">
                <a:spLocks noChangeArrowheads="1"/>
              </p:cNvSpPr>
              <p:nvPr/>
            </p:nvSpPr>
            <p:spPr bwMode="auto">
              <a:xfrm>
                <a:off x="6096001" y="6321623"/>
                <a:ext cx="1418848" cy="3078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fr-FR" sz="1400" dirty="0" smtClean="0"/>
                  <a:t>Coyote Servers</a:t>
                </a:r>
                <a:endParaRPr lang="fr-FR" sz="1400" dirty="0"/>
              </a:p>
            </p:txBody>
          </p:sp>
        </p:grpSp>
        <p:sp>
          <p:nvSpPr>
            <p:cNvPr id="38" name="Double flèche horizontale 37"/>
            <p:cNvSpPr/>
            <p:nvPr/>
          </p:nvSpPr>
          <p:spPr>
            <a:xfrm rot="13811049">
              <a:off x="4743245" y="4551490"/>
              <a:ext cx="1982309" cy="255563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10" name="Grouper 54"/>
          <p:cNvGrpSpPr>
            <a:grpSpLocks/>
          </p:cNvGrpSpPr>
          <p:nvPr/>
        </p:nvGrpSpPr>
        <p:grpSpPr bwMode="auto">
          <a:xfrm>
            <a:off x="4955288" y="2362200"/>
            <a:ext cx="2008492" cy="3308493"/>
            <a:chOff x="3865199" y="3048044"/>
            <a:chExt cx="2008524" cy="3309473"/>
          </a:xfrm>
        </p:grpSpPr>
        <p:pic>
          <p:nvPicPr>
            <p:cNvPr id="20493" name="Image 23" descr="ouvrir_boutique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074" y="3429158"/>
              <a:ext cx="1505649" cy="1295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Double flèche horizontale 36"/>
            <p:cNvSpPr/>
            <p:nvPr/>
          </p:nvSpPr>
          <p:spPr>
            <a:xfrm rot="18476818">
              <a:off x="2953701" y="5190428"/>
              <a:ext cx="2078587" cy="255592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0495" name="ZoneTexte 40"/>
            <p:cNvSpPr txBox="1">
              <a:spLocks noChangeArrowheads="1"/>
            </p:cNvSpPr>
            <p:nvPr/>
          </p:nvSpPr>
          <p:spPr bwMode="auto">
            <a:xfrm>
              <a:off x="5050258" y="4488225"/>
              <a:ext cx="184733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endParaRPr lang="fr-FR" sz="1400" dirty="0"/>
            </a:p>
          </p:txBody>
        </p:sp>
        <p:sp>
          <p:nvSpPr>
            <p:cNvPr id="20496" name="ZoneTexte 41"/>
            <p:cNvSpPr txBox="1">
              <a:spLocks noChangeArrowheads="1"/>
            </p:cNvSpPr>
            <p:nvPr/>
          </p:nvSpPr>
          <p:spPr bwMode="auto">
            <a:xfrm>
              <a:off x="4243916" y="3048044"/>
              <a:ext cx="1051908" cy="400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sz="2000" dirty="0"/>
                <a:t>Internet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304800" y="3733800"/>
            <a:ext cx="3352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ea typeface="MS PGothic" pitchFamily="34" charset="-128"/>
              </a:rPr>
              <a:t>Dedicated devices or </a:t>
            </a:r>
            <a:r>
              <a:rPr lang="en-US" sz="1400" dirty="0" err="1" smtClean="0">
                <a:ea typeface="MS PGothic" pitchFamily="34" charset="-128"/>
              </a:rPr>
              <a:t>Smartphones</a:t>
            </a:r>
            <a:endParaRPr lang="en-US" sz="1400" dirty="0">
              <a:ea typeface="MS PGothic" pitchFamily="34" charset="-128"/>
            </a:endParaRPr>
          </a:p>
        </p:txBody>
      </p:sp>
      <p:pic>
        <p:nvPicPr>
          <p:cNvPr id="39" name="Picture 38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2895600"/>
            <a:ext cx="401638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8" descr="C:\Users\Suzanna\Desktop\fotos presentatino\asus-p320-android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2895600"/>
            <a:ext cx="9620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91400" y="914400"/>
            <a:ext cx="1295400" cy="115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Double flèche horizontale 36"/>
          <p:cNvSpPr/>
          <p:nvPr/>
        </p:nvSpPr>
        <p:spPr bwMode="auto">
          <a:xfrm rot="18476818">
            <a:off x="6482894" y="2387982"/>
            <a:ext cx="1156485" cy="25558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7696200" y="2133600"/>
            <a:ext cx="914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ea typeface="MS PGothic" pitchFamily="34" charset="-128"/>
              </a:rPr>
              <a:t>Partner’s </a:t>
            </a:r>
          </a:p>
          <a:p>
            <a:r>
              <a:rPr lang="en-US" sz="1400" dirty="0" smtClean="0">
                <a:ea typeface="MS PGothic" pitchFamily="34" charset="-128"/>
              </a:rPr>
              <a:t>servers</a:t>
            </a:r>
          </a:p>
          <a:p>
            <a:endParaRPr lang="en-US" sz="1400" dirty="0">
              <a:ea typeface="MS PGothic" pitchFamily="34" charset="-128"/>
            </a:endParaRPr>
          </a:p>
        </p:txBody>
      </p:sp>
      <p:pic>
        <p:nvPicPr>
          <p:cNvPr id="49" name="Picture 12" descr="log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01000" y="4495800"/>
            <a:ext cx="75674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6096000" cy="334963"/>
          </a:xfrm>
        </p:spPr>
        <p:txBody>
          <a:bodyPr/>
          <a:lstStyle/>
          <a:p>
            <a:pPr eaLnBrk="1" hangingPunct="1"/>
            <a:r>
              <a:rPr lang="fr-FR" dirty="0" smtClean="0"/>
              <a:t>GPS + GSM Technologies</a:t>
            </a:r>
          </a:p>
        </p:txBody>
      </p:sp>
    </p:spTree>
    <p:extLst>
      <p:ext uri="{BB962C8B-B14F-4D97-AF65-F5344CB8AC3E}">
        <p14:creationId xmlns="" xmlns:p14="http://schemas.microsoft.com/office/powerpoint/2010/main" val="36168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7338"/>
            <a:ext cx="6096000" cy="334962"/>
          </a:xfrm>
        </p:spPr>
        <p:txBody>
          <a:bodyPr/>
          <a:lstStyle/>
          <a:p>
            <a:r>
              <a:rPr lang="en-US" dirty="0" smtClean="0"/>
              <a:t>Coyote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3429000" cy="5211763"/>
          </a:xfrm>
        </p:spPr>
        <p:txBody>
          <a:bodyPr/>
          <a:lstStyle/>
          <a:p>
            <a:r>
              <a:rPr lang="en-US" dirty="0" smtClean="0"/>
              <a:t>More that 2,2 M drivers in Europe</a:t>
            </a:r>
          </a:p>
          <a:p>
            <a:endParaRPr lang="en-US" dirty="0" smtClean="0"/>
          </a:p>
          <a:p>
            <a:r>
              <a:rPr lang="en-US" dirty="0" smtClean="0"/>
              <a:t>More that 50 M reports in 2012</a:t>
            </a:r>
          </a:p>
          <a:p>
            <a:endParaRPr lang="en-US" dirty="0" smtClean="0"/>
          </a:p>
          <a:p>
            <a:r>
              <a:rPr lang="en-US" dirty="0" smtClean="0"/>
              <a:t>Average use per day of product is 90 </a:t>
            </a:r>
            <a:r>
              <a:rPr lang="en-US" dirty="0" err="1" smtClean="0"/>
              <a:t>mn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Highly involved because of paying service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5711B4-60D3-43FB-A3A8-116479F6EB85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graphicFrame>
        <p:nvGraphicFramePr>
          <p:cNvPr id="6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97876032"/>
              </p:ext>
            </p:extLst>
          </p:nvPr>
        </p:nvGraphicFramePr>
        <p:xfrm>
          <a:off x="3810000" y="1143000"/>
          <a:ext cx="5181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 descr="http://www.dandies.fr/wp-content/uploads/2012/04/nouveau-coyote-radar-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533400"/>
            <a:ext cx="1257199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7338"/>
            <a:ext cx="6096000" cy="334962"/>
          </a:xfrm>
        </p:spPr>
        <p:txBody>
          <a:bodyPr/>
          <a:lstStyle/>
          <a:p>
            <a:r>
              <a:rPr lang="en-US" dirty="0" smtClean="0"/>
              <a:t>Largest world-wide community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4114800" cy="5211763"/>
          </a:xfrm>
        </p:spPr>
        <p:txBody>
          <a:bodyPr/>
          <a:lstStyle/>
          <a:p>
            <a:r>
              <a:rPr lang="en-US" dirty="0" smtClean="0"/>
              <a:t>Navigation and traffic application</a:t>
            </a:r>
          </a:p>
          <a:p>
            <a:r>
              <a:rPr lang="en-US" dirty="0" smtClean="0"/>
              <a:t>Community of 50 million people in 110 countries</a:t>
            </a:r>
          </a:p>
          <a:p>
            <a:r>
              <a:rPr lang="en-US" dirty="0" smtClean="0"/>
              <a:t>Free on </a:t>
            </a:r>
            <a:r>
              <a:rPr lang="en-US" dirty="0" err="1" smtClean="0"/>
              <a:t>Smartphones</a:t>
            </a:r>
            <a:endParaRPr lang="en-US" dirty="0" smtClean="0"/>
          </a:p>
          <a:p>
            <a:r>
              <a:rPr lang="en-US" dirty="0" smtClean="0"/>
              <a:t>Community exchanges info. on traffic conditions, accidents, police presence, danger zones</a:t>
            </a:r>
          </a:p>
          <a:p>
            <a:r>
              <a:rPr lang="en-US" dirty="0" smtClean="0"/>
              <a:t>Company was bough by Google in June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495800" y="6677025"/>
            <a:ext cx="3962400" cy="1809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5711B4-60D3-43FB-A3A8-116479F6EB85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2438400"/>
            <a:ext cx="2300839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Jean-Marc\Coyote\Waze\Screenshot_2013-05-22-17-09-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1000"/>
            <a:ext cx="2025225" cy="3600400"/>
          </a:xfrm>
          <a:prstGeom prst="rect">
            <a:avLst/>
          </a:prstGeom>
          <a:noFill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533400"/>
            <a:ext cx="19685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4191000"/>
            <a:ext cx="1930445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1BF35"/>
      </a:accent1>
      <a:accent2>
        <a:srgbClr val="A1BF35"/>
      </a:accent2>
      <a:accent3>
        <a:srgbClr val="FFFFFF"/>
      </a:accent3>
      <a:accent4>
        <a:srgbClr val="000000"/>
      </a:accent4>
      <a:accent5>
        <a:srgbClr val="CDDCAE"/>
      </a:accent5>
      <a:accent6>
        <a:srgbClr val="91AD2F"/>
      </a:accent6>
      <a:hlink>
        <a:srgbClr val="FF0000"/>
      </a:hlink>
      <a:folHlink>
        <a:srgbClr val="A1BF35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A1BF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1BF35"/>
        </a:accent1>
        <a:accent2>
          <a:srgbClr val="A1BF35"/>
        </a:accent2>
        <a:accent3>
          <a:srgbClr val="FFFFFF"/>
        </a:accent3>
        <a:accent4>
          <a:srgbClr val="000000"/>
        </a:accent4>
        <a:accent5>
          <a:srgbClr val="CDDCAE"/>
        </a:accent5>
        <a:accent6>
          <a:srgbClr val="91AD2F"/>
        </a:accent6>
        <a:hlink>
          <a:srgbClr val="FF0000"/>
        </a:hlink>
        <a:folHlink>
          <a:srgbClr val="A1BF3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61C92A0CBBC54982555CFE4E409EEE" ma:contentTypeVersion="1" ma:contentTypeDescription="Create a new document." ma:contentTypeScope="" ma:versionID="e23b33c50f1f13d05f802c830f2382f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345722d146e7751d163e781f97691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0D8677-4CA5-463A-9801-E990CB1B537C}"/>
</file>

<file path=customXml/itemProps2.xml><?xml version="1.0" encoding="utf-8"?>
<ds:datastoreItem xmlns:ds="http://schemas.openxmlformats.org/officeDocument/2006/customXml" ds:itemID="{6208D22A-3A3F-4419-A4A3-BF1DBF173CEA}"/>
</file>

<file path=customXml/itemProps3.xml><?xml version="1.0" encoding="utf-8"?>
<ds:datastoreItem xmlns:ds="http://schemas.openxmlformats.org/officeDocument/2006/customXml" ds:itemID="{B2503C9E-28B2-4C66-85D1-4494A487255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55892</TotalTime>
  <Words>442</Words>
  <Application>Microsoft Office PowerPoint</Application>
  <PresentationFormat>On-screen Show (4:3)</PresentationFormat>
  <Paragraphs>144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Modèle par défaut</vt:lpstr>
      <vt:lpstr>The role of community-based  Driving Assistants  in road safety</vt:lpstr>
      <vt:lpstr>AFFTAC / Coyote System</vt:lpstr>
      <vt:lpstr>Who is Coyote System?</vt:lpstr>
      <vt:lpstr>What is AFFTAC?</vt:lpstr>
      <vt:lpstr>What service we provide?</vt:lpstr>
      <vt:lpstr>4 diferent platforms</vt:lpstr>
      <vt:lpstr>GPS + GSM Technologies</vt:lpstr>
      <vt:lpstr>Coyote Community</vt:lpstr>
      <vt:lpstr>Largest world-wide community </vt:lpstr>
      <vt:lpstr>Science view of road social network</vt:lpstr>
      <vt:lpstr>Example of current information exchange with road authorities</vt:lpstr>
      <vt:lpstr>Potential future information exchanges</vt:lpstr>
      <vt:lpstr>Why share information at this time?</vt:lpstr>
      <vt:lpstr>What information to exchange?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Aurore</dc:creator>
  <cp:keywords/>
  <dc:description/>
  <cp:lastModifiedBy>Jean-Marc</cp:lastModifiedBy>
  <cp:revision>256</cp:revision>
  <cp:lastPrinted>1601-01-01T00:00:00Z</cp:lastPrinted>
  <dcterms:created xsi:type="dcterms:W3CDTF">1601-01-01T00:00:00Z</dcterms:created>
  <dcterms:modified xsi:type="dcterms:W3CDTF">2013-06-26T14:31:41Z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ContentTypeId">
    <vt:lpwstr>0x0101007961C92A0CBBC54982555CFE4E409EEE</vt:lpwstr>
  </property>
</Properties>
</file>