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351" r:id="rId3"/>
    <p:sldId id="375" r:id="rId4"/>
    <p:sldId id="354" r:id="rId5"/>
    <p:sldId id="355" r:id="rId6"/>
    <p:sldId id="376" r:id="rId7"/>
    <p:sldId id="374" r:id="rId8"/>
    <p:sldId id="377" r:id="rId9"/>
    <p:sldId id="379" r:id="rId10"/>
    <p:sldId id="380" r:id="rId11"/>
    <p:sldId id="357" r:id="rId12"/>
    <p:sldId id="378" r:id="rId13"/>
    <p:sldId id="360" r:id="rId14"/>
    <p:sldId id="373" r:id="rId15"/>
    <p:sldId id="367" r:id="rId16"/>
    <p:sldId id="361" r:id="rId17"/>
    <p:sldId id="372" r:id="rId18"/>
    <p:sldId id="381" r:id="rId19"/>
    <p:sldId id="370" r:id="rId20"/>
    <p:sldId id="371" r:id="rId21"/>
    <p:sldId id="368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933"/>
    <a:srgbClr val="FA6F06"/>
    <a:srgbClr val="FFCC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A6D6CD-6093-4C27-9312-55C75B8CE7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C3B15A-E3CE-4CC2-85CF-FDEF3C8EC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69888" y="4716463"/>
            <a:ext cx="6130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i="1"/>
              <a:t>Notes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  <a:p>
            <a:pPr algn="ctr">
              <a:defRPr/>
            </a:pPr>
            <a:r>
              <a:rPr lang="it-IT" sz="2400" b="1" i="1"/>
              <a:t>___________________________________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41CF8-9A77-4C62-B77E-D652EF263E7E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6A629-AEB2-4F4E-996B-B7BCFB016319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558800"/>
            <a:ext cx="4905375" cy="3679825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9" y="4342730"/>
            <a:ext cx="5486083" cy="4114949"/>
          </a:xfrm>
          <a:prstGeom prst="rect">
            <a:avLst/>
          </a:prstGeo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43978-7B39-40C0-A2EF-ABACB971B725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6C8F7-D319-460B-AA08-F0E9D48ABB0E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558800"/>
            <a:ext cx="4905375" cy="367982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B8FC-B09C-4903-BF18-65454826FB48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558800"/>
            <a:ext cx="4905375" cy="3679825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6F94B-C072-4995-B8FF-C775B4FE7D1B}" type="slidenum">
              <a:rPr lang="it-IT"/>
              <a:pPr/>
              <a:t>8</a:t>
            </a:fld>
            <a:endParaRPr lang="it-IT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9F263-50F9-4913-8E7F-1DBB44DEF814}" type="slidenum">
              <a:rPr lang="it-IT"/>
              <a:pPr/>
              <a:t>9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47AFE-1FAE-43C8-A8C9-DDAD41B0AA55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558800"/>
            <a:ext cx="4905375" cy="3679825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0"/>
            <a:ext cx="6096000" cy="4572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6A87-9D8A-4759-9E68-ECD733D1FD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2E1-381C-4F18-822C-D2B92F989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0538" y="274638"/>
            <a:ext cx="2195512" cy="61785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437313" cy="61785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E1C6-3F98-4BB3-A9C4-6A85EF4422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CAFE-0FE6-44EA-8520-C0037EF61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CCD00-76E0-4A1A-A034-7A26C870A8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E01A-0B34-4373-97EE-547EC4406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6843-8FE2-4639-B684-466E399CC7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22B0A-429D-4FB6-9459-7D0255D7FD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FDF4-4B87-4471-8A27-35A07F633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2882-1A38-4E4A-9D2B-896E761D43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0E2D-DF74-4EA7-ACFD-E62E3F575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1585-F451-4ED5-ABD2-9D65B409CF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706D-DBC8-4476-A375-97B32ECDF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789F-DE67-4BB0-9EDF-D64D06B045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04038" y="188913"/>
            <a:ext cx="2239962" cy="6264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572250" cy="6264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716C-D84C-49E4-906B-294FC30DEB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6ED1-D6CF-462C-9E29-3356B5396B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963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DAA3-B088-42E8-B468-83B588B6ED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B405-476C-42ED-B3CB-4DC648DD54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8BB4-A773-440C-8134-3DCD652283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2B52-7E34-42BD-9452-E58450C8A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6E26-6ADD-47C1-ABCF-FA9C9B726F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952D-60FB-4729-A150-0471282B53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STMtacca_giall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19" name="Rectangle 3"/>
          <p:cNvSpPr>
            <a:spLocks noChangeArrowheads="1"/>
          </p:cNvSpPr>
          <p:nvPr userDrawn="1"/>
        </p:nvSpPr>
        <p:spPr bwMode="auto">
          <a:xfrm>
            <a:off x="7980363" y="4640263"/>
            <a:ext cx="53816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65000"/>
              </a:spcBef>
              <a:defRPr/>
            </a:pPr>
            <a:endParaRPr lang="it-IT" sz="2400" b="1" baseline="30000"/>
          </a:p>
          <a:p>
            <a:pPr algn="r" eaLnBrk="0" hangingPunct="0">
              <a:lnSpc>
                <a:spcPct val="85000"/>
              </a:lnSpc>
              <a:spcBef>
                <a:spcPct val="65000"/>
              </a:spcBef>
              <a:defRPr/>
            </a:pPr>
            <a:endParaRPr lang="it-IT" sz="2400" b="1" baseline="30000"/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A43CF3-03E2-4999-B518-C19DBFF8D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TMtacca_giall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 userDrawn="1"/>
        </p:nvSpPr>
        <p:spPr bwMode="auto">
          <a:xfrm>
            <a:off x="7980363" y="4640263"/>
            <a:ext cx="53816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65000"/>
              </a:spcBef>
              <a:defRPr/>
            </a:pPr>
            <a:endParaRPr lang="it-IT" sz="2400" b="1" baseline="30000"/>
          </a:p>
          <a:p>
            <a:pPr algn="r" eaLnBrk="0" hangingPunct="0">
              <a:lnSpc>
                <a:spcPct val="85000"/>
              </a:lnSpc>
              <a:spcBef>
                <a:spcPct val="65000"/>
              </a:spcBef>
              <a:defRPr/>
            </a:pPr>
            <a:endParaRPr lang="it-IT" sz="2400" b="1" baseline="3000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ABA242-4CE3-42B8-BB2D-40DED37C30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88" y="150813"/>
            <a:ext cx="5365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ASTMfondo_giallo"/>
          <p:cNvPicPr>
            <a:picLocks noChangeAspect="1" noChangeArrowheads="1"/>
          </p:cNvPicPr>
          <p:nvPr userDrawn="1"/>
        </p:nvPicPr>
        <p:blipFill>
          <a:blip r:embed="rId15" cstate="print"/>
          <a:srcRect l="2362" t="21112" r="2768" b="13484"/>
          <a:stretch>
            <a:fillRect/>
          </a:stretch>
        </p:blipFill>
        <p:spPr bwMode="auto">
          <a:xfrm>
            <a:off x="215900" y="1052513"/>
            <a:ext cx="867568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80279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it/url?sa=i&amp;rct=j&amp;q=&amp;esrc=s&amp;frm=1&amp;source=images&amp;cd=&amp;cad=rja&amp;docid=drz71Yb0ElwYwM&amp;tbnid=PfIJORIP6Y7OSM:&amp;ved=0CAUQjRw&amp;url=http://www.itu.int/ITU-D/ict/partnership/&amp;ei=kp6wUZqDFMXkPM6_gfgC&amp;bvm=bv.47534661,d.Yms&amp;psig=AFQjCNELvtr2Y80RlrW70NQNNe2Jt6mZyg&amp;ust=1370615824878214" TargetMode="External"/><Relationship Id="rId5" Type="http://schemas.openxmlformats.org/officeDocument/2006/relationships/image" Target="../media/image2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trans/publications/its_sustainable_mobility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na.co.it/" TargetMode="External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hyperlink" Target="http://www.autostradafacendo.i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Foglio_di_lavoro_di_Microsoft_Office_Excel111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STMItalia17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4775" y="1246188"/>
            <a:ext cx="8915400" cy="17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13716" rIns="27432" bIns="13716">
            <a:spAutoFit/>
          </a:bodyPr>
          <a:lstStyle/>
          <a:p>
            <a:pPr algn="ctr" defTabSz="274638"/>
            <a:r>
              <a:rPr lang="en-US" sz="2800" b="1" dirty="0" smtClean="0">
                <a:latin typeface="Verdana" pitchFamily="34" charset="0"/>
              </a:rPr>
              <a:t>“Technological opportunities to improve efficiency and safety on the roads”</a:t>
            </a:r>
            <a:endParaRPr lang="en-US" sz="2800" b="1" dirty="0">
              <a:latin typeface="Verdana" pitchFamily="34" charset="0"/>
            </a:endParaRPr>
          </a:p>
          <a:p>
            <a:pPr algn="ctr" defTabSz="274638"/>
            <a:endParaRPr lang="en-US" sz="2800" b="1" dirty="0">
              <a:latin typeface="Verdana" pitchFamily="34" charset="0"/>
            </a:endParaRPr>
          </a:p>
          <a:p>
            <a:pPr algn="ctr" defTabSz="274638"/>
            <a:endParaRPr lang="en-US" sz="2800" b="1" dirty="0">
              <a:latin typeface="Verdana" pitchFamily="34" charset="0"/>
            </a:endParaRP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2916238" y="6092825"/>
            <a:ext cx="33131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Geneva ,27 </a:t>
            </a:r>
            <a:r>
              <a:rPr lang="it-IT" sz="17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June</a:t>
            </a:r>
            <a:r>
              <a:rPr lang="it-IT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2013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116263" y="5589588"/>
            <a:ext cx="282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/>
              <a:t>Roberto ARDITI, SINA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69" y="44624"/>
            <a:ext cx="7542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http://www.itu.int/en/ITU-D/Statistics/PublishingImages/intlcoop/partnership/itu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84984"/>
            <a:ext cx="978793" cy="11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ttangolo 9"/>
          <p:cNvSpPr>
            <a:spLocks noChangeArrowheads="1"/>
          </p:cNvSpPr>
          <p:nvPr/>
        </p:nvSpPr>
        <p:spPr bwMode="auto">
          <a:xfrm>
            <a:off x="971600" y="4727575"/>
            <a:ext cx="741682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Joint ITU/UNECE Workshop on “Intelligent transport systems in emerging markets – drivers for safe and sustainable growth”</a:t>
            </a:r>
            <a:endParaRPr lang="it-IT" dirty="0"/>
          </a:p>
        </p:txBody>
      </p:sp>
      <p:pic>
        <p:nvPicPr>
          <p:cNvPr id="8201" name="Picture 3" descr="C:\Users\roberto.arditi\Desktop\UNECE_logotype_high_defini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84984"/>
            <a:ext cx="1080392" cy="10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29" name="Object 2"/>
          <p:cNvGraphicFramePr>
            <a:graphicFrameLocks noChangeAspect="1"/>
          </p:cNvGraphicFramePr>
          <p:nvPr/>
        </p:nvGraphicFramePr>
        <p:xfrm>
          <a:off x="8031038" y="44624"/>
          <a:ext cx="933450" cy="936625"/>
        </p:xfrm>
        <a:graphic>
          <a:graphicData uri="http://schemas.openxmlformats.org/presentationml/2006/ole">
            <p:oleObj spid="_x0000_s39937" name="CorelDRAW" r:id="rId9" imgW="1670400" imgH="167580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195388"/>
            <a:ext cx="8642350" cy="53292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b="1" dirty="0" smtClean="0"/>
              <a:t>Global status report </a:t>
            </a:r>
            <a:r>
              <a:rPr lang="it-IT" b="1" dirty="0" err="1" smtClean="0"/>
              <a:t>of</a:t>
            </a:r>
            <a:r>
              <a:rPr lang="it-IT" b="1" dirty="0" smtClean="0"/>
              <a:t> WHO</a:t>
            </a:r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endParaRPr lang="it-IT" dirty="0" smtClean="0"/>
          </a:p>
          <a:p>
            <a:pPr marL="0" indent="0">
              <a:buFontTx/>
              <a:buNone/>
              <a:defRPr/>
            </a:pPr>
            <a:r>
              <a:rPr lang="it-IT" dirty="0" smtClean="0"/>
              <a:t>  1.24 </a:t>
            </a:r>
            <a:r>
              <a:rPr lang="it-IT" dirty="0" err="1" smtClean="0"/>
              <a:t>million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roads</a:t>
            </a:r>
            <a:r>
              <a:rPr lang="it-IT" dirty="0" smtClean="0"/>
              <a:t> </a:t>
            </a:r>
            <a:r>
              <a:rPr lang="it-IT" dirty="0" err="1" smtClean="0"/>
              <a:t>fatalities</a:t>
            </a:r>
            <a:r>
              <a:rPr lang="it-IT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it-IT" dirty="0" smtClean="0"/>
              <a:t>	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.</a:t>
            </a:r>
          </a:p>
          <a:p>
            <a:pPr>
              <a:buFontTx/>
              <a:buNone/>
              <a:defRPr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What about low and middle income countries</a:t>
            </a:r>
            <a:r>
              <a:rPr lang="en-US" dirty="0" smtClean="0"/>
              <a:t>:</a:t>
            </a:r>
          </a:p>
          <a:p>
            <a:pPr marL="0" indent="82550">
              <a:defRPr/>
            </a:pPr>
            <a:r>
              <a:rPr lang="en-US" dirty="0" smtClean="0"/>
              <a:t>Over a third of road traffic deaths are among pedestrians and cyclists; </a:t>
            </a:r>
          </a:p>
          <a:p>
            <a:pPr marL="82550" indent="-82550">
              <a:defRPr/>
            </a:pPr>
            <a:r>
              <a:rPr lang="en-US" dirty="0" smtClean="0"/>
              <a:t>35% only of the countries have policies to </a:t>
            </a:r>
            <a:r>
              <a:rPr lang="it-IT" dirty="0" err="1" smtClean="0"/>
              <a:t>protect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road </a:t>
            </a:r>
            <a:r>
              <a:rPr lang="it-IT" dirty="0" err="1" smtClean="0"/>
              <a:t>users</a:t>
            </a:r>
            <a:endParaRPr lang="it-IT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  <a:endParaRPr lang="it-IT" dirty="0" smtClean="0"/>
          </a:p>
          <a:p>
            <a:pPr marL="0" indent="0">
              <a:buFontTx/>
              <a:buNone/>
              <a:defRPr/>
            </a:pPr>
            <a:endParaRPr lang="it-IT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640"/>
            <a:ext cx="8172450" cy="576262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it-IT" sz="2800" dirty="0" smtClean="0">
                <a:solidFill>
                  <a:srgbClr val="0044AF"/>
                </a:solidFill>
                <a:latin typeface="Arial Black" pitchFamily="34" charset="0"/>
              </a:rPr>
              <a:t>A FEW FIGURES ON FATALITIES  AND ISSUES IN TRANSITION COUNTRIES</a:t>
            </a:r>
          </a:p>
        </p:txBody>
      </p:sp>
      <p:pic>
        <p:nvPicPr>
          <p:cNvPr id="12292" name="Picture 3" descr="C:\Users\francesco.magagnoli\Desktop\gsrrs13_1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0671">
            <a:off x="6488113" y="990993"/>
            <a:ext cx="2146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in giù 7"/>
          <p:cNvSpPr/>
          <p:nvPr/>
        </p:nvSpPr>
        <p:spPr>
          <a:xfrm>
            <a:off x="3059113" y="2060575"/>
            <a:ext cx="1512887" cy="7921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Developing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37460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Telegraph_-cow-street-ind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68620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250825" y="26064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/>
            <a:r>
              <a:rPr lang="fr-FR" sz="2400" b="1" dirty="0" smtClean="0"/>
              <a:t>A WIDE RANGE OF MOBILITY ISSUES</a:t>
            </a:r>
            <a:endParaRPr lang="fr-FR" sz="2400" b="1" dirty="0"/>
          </a:p>
          <a:p>
            <a:endParaRPr lang="es-ES" sz="2400" dirty="0"/>
          </a:p>
        </p:txBody>
      </p:sp>
      <p:pic>
        <p:nvPicPr>
          <p:cNvPr id="12" name="Picture 20" descr="Traffic jam in Mos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627784" cy="3658720"/>
          </a:xfrm>
          <a:prstGeom prst="rect">
            <a:avLst/>
          </a:prstGeom>
          <a:noFill/>
        </p:spPr>
      </p:pic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-2198142" y="458112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/>
            <a:r>
              <a:rPr lang="fr-FR" sz="2400" b="1" dirty="0" smtClean="0"/>
              <a:t>RESULTS IN A WIDE RANGE OF SOLUTION</a:t>
            </a:r>
            <a:endParaRPr lang="fr-FR" sz="2400" b="1" dirty="0"/>
          </a:p>
          <a:p>
            <a:endParaRPr lang="es-ES" sz="2400" dirty="0"/>
          </a:p>
        </p:txBody>
      </p:sp>
      <p:sp>
        <p:nvSpPr>
          <p:cNvPr id="15" name="Rettangolo 14"/>
          <p:cNvSpPr/>
          <p:nvPr/>
        </p:nvSpPr>
        <p:spPr>
          <a:xfrm>
            <a:off x="179512" y="5157192"/>
            <a:ext cx="259228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Infrastructure</a:t>
            </a:r>
            <a:endParaRPr lang="it-IT" sz="2800" dirty="0"/>
          </a:p>
        </p:txBody>
      </p:sp>
      <p:sp>
        <p:nvSpPr>
          <p:cNvPr id="16" name="Rettangolo 15"/>
          <p:cNvSpPr/>
          <p:nvPr/>
        </p:nvSpPr>
        <p:spPr>
          <a:xfrm>
            <a:off x="1547664" y="5921896"/>
            <a:ext cx="259228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Driver’s </a:t>
            </a:r>
            <a:r>
              <a:rPr lang="it-IT" sz="2800" dirty="0" err="1" smtClean="0"/>
              <a:t>behavior</a:t>
            </a:r>
            <a:endParaRPr lang="it-IT" sz="2800" dirty="0"/>
          </a:p>
        </p:txBody>
      </p:sp>
      <p:sp>
        <p:nvSpPr>
          <p:cNvPr id="18" name="Rettangolo 17"/>
          <p:cNvSpPr/>
          <p:nvPr/>
        </p:nvSpPr>
        <p:spPr>
          <a:xfrm>
            <a:off x="4860032" y="5949280"/>
            <a:ext cx="4283968" cy="936104"/>
          </a:xfrm>
          <a:prstGeom prst="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ITS can </a:t>
            </a:r>
            <a:r>
              <a:rPr lang="it-IT" sz="2800" dirty="0" err="1" smtClean="0"/>
              <a:t>promote</a:t>
            </a:r>
            <a:r>
              <a:rPr lang="it-IT" sz="2800" dirty="0" smtClean="0"/>
              <a:t> the best </a:t>
            </a:r>
            <a:r>
              <a:rPr lang="it-IT" sz="2800" dirty="0" err="1" smtClean="0"/>
              <a:t>use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existing</a:t>
            </a:r>
            <a:endParaRPr lang="it-IT" sz="2800" dirty="0"/>
          </a:p>
        </p:txBody>
      </p:sp>
      <p:sp>
        <p:nvSpPr>
          <p:cNvPr id="17" name="Rettangolo 16"/>
          <p:cNvSpPr/>
          <p:nvPr/>
        </p:nvSpPr>
        <p:spPr>
          <a:xfrm>
            <a:off x="3131840" y="5085184"/>
            <a:ext cx="259228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Operation</a:t>
            </a:r>
            <a:endParaRPr lang="it-IT" sz="2800" dirty="0"/>
          </a:p>
        </p:txBody>
      </p:sp>
      <p:sp>
        <p:nvSpPr>
          <p:cNvPr id="19" name="Freccia circolare in su 18"/>
          <p:cNvSpPr/>
          <p:nvPr/>
        </p:nvSpPr>
        <p:spPr>
          <a:xfrm rot="3139020">
            <a:off x="4089771" y="6048822"/>
            <a:ext cx="1152128" cy="692696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 err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0" y="3573016"/>
            <a:ext cx="241176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bidirezionale orizzontale 22"/>
          <p:cNvSpPr/>
          <p:nvPr/>
        </p:nvSpPr>
        <p:spPr>
          <a:xfrm>
            <a:off x="5004048" y="4221163"/>
            <a:ext cx="2232248" cy="431973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936501" y="188640"/>
            <a:ext cx="8027987" cy="576262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it-IT" sz="2800" dirty="0" smtClean="0">
                <a:solidFill>
                  <a:srgbClr val="0044AF"/>
                </a:solidFill>
                <a:latin typeface="Arial Black" pitchFamily="34" charset="0"/>
              </a:rPr>
              <a:t>THE OPPORTUNITY/IMPACT  OF ITS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53060" y="1268760"/>
            <a:ext cx="25911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1" name="CasellaDiTesto 6"/>
          <p:cNvSpPr txBox="1">
            <a:spLocks noChangeArrowheads="1"/>
          </p:cNvSpPr>
          <p:nvPr/>
        </p:nvSpPr>
        <p:spPr bwMode="auto">
          <a:xfrm>
            <a:off x="3851920" y="1268760"/>
            <a:ext cx="4321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 smtClean="0"/>
              <a:t>INFORMATION</a:t>
            </a:r>
            <a:endParaRPr lang="it-IT" sz="2800" dirty="0"/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2772766" y="4148932"/>
            <a:ext cx="1296987" cy="1873250"/>
          </a:xfrm>
          <a:prstGeom prst="bentUpArrow">
            <a:avLst>
              <a:gd name="adj1" fmla="val 17937"/>
              <a:gd name="adj2" fmla="val 25576"/>
              <a:gd name="adj3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ngolare in su 9"/>
          <p:cNvSpPr/>
          <p:nvPr/>
        </p:nvSpPr>
        <p:spPr>
          <a:xfrm rot="10800000" flipH="1">
            <a:off x="6805810" y="2349500"/>
            <a:ext cx="1511300" cy="1008063"/>
          </a:xfrm>
          <a:prstGeom prst="bentUpArrow">
            <a:avLst>
              <a:gd name="adj1" fmla="val 21609"/>
              <a:gd name="adj2" fmla="val 17254"/>
              <a:gd name="adj3" fmla="val 3099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236296" y="4149080"/>
            <a:ext cx="172819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6" name="CasellaDiTesto 11"/>
          <p:cNvSpPr txBox="1">
            <a:spLocks noChangeArrowheads="1"/>
          </p:cNvSpPr>
          <p:nvPr/>
        </p:nvSpPr>
        <p:spPr bwMode="auto">
          <a:xfrm>
            <a:off x="7308304" y="4201924"/>
            <a:ext cx="2160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/>
              <a:t>VEHICLE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421260" y="4157663"/>
            <a:ext cx="18716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8" name="CasellaDiTesto 21"/>
          <p:cNvSpPr txBox="1">
            <a:spLocks noChangeArrowheads="1"/>
          </p:cNvSpPr>
          <p:nvPr/>
        </p:nvSpPr>
        <p:spPr bwMode="auto">
          <a:xfrm>
            <a:off x="3421260" y="4230688"/>
            <a:ext cx="1871216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DRIVER</a:t>
            </a:r>
            <a:endParaRPr lang="it-IT" sz="2800" dirty="0"/>
          </a:p>
        </p:txBody>
      </p:sp>
      <p:sp>
        <p:nvSpPr>
          <p:cNvPr id="14351" name="CasellaDiTesto 25"/>
          <p:cNvSpPr txBox="1">
            <a:spLocks noChangeArrowheads="1"/>
          </p:cNvSpPr>
          <p:nvPr/>
        </p:nvSpPr>
        <p:spPr bwMode="auto">
          <a:xfrm>
            <a:off x="0" y="3615407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ENVIRONMENT</a:t>
            </a:r>
          </a:p>
        </p:txBody>
      </p:sp>
      <p:sp>
        <p:nvSpPr>
          <p:cNvPr id="28" name="Freccia a destra 27"/>
          <p:cNvSpPr/>
          <p:nvPr/>
        </p:nvSpPr>
        <p:spPr>
          <a:xfrm rot="5400000">
            <a:off x="3456979" y="2816448"/>
            <a:ext cx="576263" cy="5048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Freccia a destra 28"/>
          <p:cNvSpPr/>
          <p:nvPr/>
        </p:nvSpPr>
        <p:spPr>
          <a:xfrm rot="5400000">
            <a:off x="4464247" y="2817813"/>
            <a:ext cx="576263" cy="5032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Freccia a destra 30"/>
          <p:cNvSpPr/>
          <p:nvPr/>
        </p:nvSpPr>
        <p:spPr>
          <a:xfrm>
            <a:off x="2773560" y="4221162"/>
            <a:ext cx="647700" cy="431973"/>
          </a:xfrm>
          <a:prstGeom prst="rightArrow">
            <a:avLst>
              <a:gd name="adj1" fmla="val 50000"/>
              <a:gd name="adj2" fmla="val 382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Freccia angolare in su 31"/>
          <p:cNvSpPr/>
          <p:nvPr/>
        </p:nvSpPr>
        <p:spPr>
          <a:xfrm rot="10800000">
            <a:off x="2268735" y="2357438"/>
            <a:ext cx="1296988" cy="1873250"/>
          </a:xfrm>
          <a:prstGeom prst="bentUpArrow">
            <a:avLst>
              <a:gd name="adj1" fmla="val 17937"/>
              <a:gd name="adj2" fmla="val 24030"/>
              <a:gd name="adj3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reccia angolare in su 32"/>
          <p:cNvSpPr/>
          <p:nvPr/>
        </p:nvSpPr>
        <p:spPr>
          <a:xfrm rot="16200000" flipH="1">
            <a:off x="6876554" y="4221163"/>
            <a:ext cx="935037" cy="1944687"/>
          </a:xfrm>
          <a:prstGeom prst="bentUpArrow">
            <a:avLst>
              <a:gd name="adj1" fmla="val 23707"/>
              <a:gd name="adj2" fmla="val 22334"/>
              <a:gd name="adj3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780308" y="5086350"/>
            <a:ext cx="3312368" cy="86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58" name="CasellaDiTesto 34"/>
          <p:cNvSpPr txBox="1">
            <a:spLocks noChangeArrowheads="1"/>
          </p:cNvSpPr>
          <p:nvPr/>
        </p:nvSpPr>
        <p:spPr bwMode="auto">
          <a:xfrm>
            <a:off x="3924324" y="5085184"/>
            <a:ext cx="30243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CONVENTIONAL DRIVING</a:t>
            </a:r>
          </a:p>
        </p:txBody>
      </p:sp>
      <p:sp>
        <p:nvSpPr>
          <p:cNvPr id="30" name="Ovale 29"/>
          <p:cNvSpPr/>
          <p:nvPr/>
        </p:nvSpPr>
        <p:spPr>
          <a:xfrm>
            <a:off x="2268735" y="4148882"/>
            <a:ext cx="719138" cy="57626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4360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048" y="3357563"/>
            <a:ext cx="1295400" cy="81438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4361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4135" y="3357563"/>
            <a:ext cx="1484313" cy="788987"/>
          </a:xfrm>
          <a:noFill/>
          <a:ln>
            <a:solidFill>
              <a:schemeClr val="accent4"/>
            </a:solidFill>
          </a:ln>
        </p:spPr>
      </p:pic>
      <p:sp>
        <p:nvSpPr>
          <p:cNvPr id="25" name="Freccia a destra 24"/>
          <p:cNvSpPr/>
          <p:nvPr/>
        </p:nvSpPr>
        <p:spPr>
          <a:xfrm>
            <a:off x="1331640" y="4221088"/>
            <a:ext cx="1079500" cy="4318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059832" y="1844824"/>
            <a:ext cx="44644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2" name="CasellaDiTesto 7"/>
          <p:cNvSpPr txBox="1">
            <a:spLocks noChangeArrowheads="1"/>
          </p:cNvSpPr>
          <p:nvPr/>
        </p:nvSpPr>
        <p:spPr bwMode="auto">
          <a:xfrm>
            <a:off x="3131344" y="1877923"/>
            <a:ext cx="4609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ADVANCED TECHNOLOGIES</a:t>
            </a:r>
          </a:p>
          <a:p>
            <a:r>
              <a:rPr lang="en-US" sz="2400" dirty="0" smtClean="0"/>
              <a:t>(Driver assistance systems)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5" grpId="0" animBg="1"/>
      <p:bldP spid="14341" grpId="0"/>
      <p:bldP spid="9" grpId="0" animBg="1"/>
      <p:bldP spid="10" grpId="0" animBg="1"/>
      <p:bldP spid="11" grpId="0" animBg="1"/>
      <p:bldP spid="14346" grpId="0"/>
      <p:bldP spid="21" grpId="0" animBg="1"/>
      <p:bldP spid="14348" grpId="0" animBg="1"/>
      <p:bldP spid="14351" grpId="0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14358" grpId="0"/>
      <p:bldP spid="30" grpId="0" animBg="1"/>
      <p:bldP spid="25" grpId="0" animBg="1"/>
      <p:bldP spid="6" grpId="0" animBg="1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27987" cy="576262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44AF"/>
                </a:solidFill>
                <a:latin typeface="Arial Black" pitchFamily="34" charset="0"/>
              </a:rPr>
              <a:t>AGENDA</a:t>
            </a:r>
          </a:p>
        </p:txBody>
      </p:sp>
      <p:pic>
        <p:nvPicPr>
          <p:cNvPr id="16" name="Picture 2" descr="GRIGIO base"/>
          <p:cNvPicPr>
            <a:picLocks noChangeAspect="1" noChangeArrowheads="1"/>
          </p:cNvPicPr>
          <p:nvPr/>
        </p:nvPicPr>
        <p:blipFill>
          <a:blip r:embed="rId4" cstate="print"/>
          <a:srcRect l="2499" t="24673" r="2499" b="10254"/>
          <a:stretch>
            <a:fillRect/>
          </a:stretch>
        </p:blipFill>
        <p:spPr bwMode="auto">
          <a:xfrm>
            <a:off x="0" y="788988"/>
            <a:ext cx="88931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39788" y="2314575"/>
            <a:ext cx="788828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1975" y="2276475"/>
          <a:ext cx="409575" cy="409575"/>
        </p:xfrm>
        <a:graphic>
          <a:graphicData uri="http://schemas.openxmlformats.org/presentationml/2006/ole">
            <p:oleObj spid="_x0000_s3074" name="CorelDRAW" r:id="rId5" imgW="2277720" imgH="2277720" progId="">
              <p:embed/>
            </p:oleObj>
          </a:graphicData>
        </a:graphic>
      </p:graphicFrame>
      <p:graphicFrame>
        <p:nvGraphicFramePr>
          <p:cNvPr id="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950" y="1196975"/>
          <a:ext cx="403225" cy="403225"/>
        </p:xfrm>
        <a:graphic>
          <a:graphicData uri="http://schemas.openxmlformats.org/presentationml/2006/ole">
            <p:oleObj spid="_x0000_s3075" name="CorelDRAW" r:id="rId6" imgW="2277720" imgH="2277720" progId="">
              <p:embed/>
            </p:oleObj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331913" y="2003425"/>
            <a:ext cx="747077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03488" y="3489325"/>
            <a:ext cx="63182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graphicFrame>
        <p:nvGraphicFramePr>
          <p:cNvPr id="2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42988" y="3357563"/>
          <a:ext cx="403225" cy="403225"/>
        </p:xfrm>
        <a:graphic>
          <a:graphicData uri="http://schemas.openxmlformats.org/presentationml/2006/ole">
            <p:oleObj spid="_x0000_s3076" name="CorelDRAW" r:id="rId7" imgW="2277720" imgH="2277720" progId="">
              <p:embed/>
            </p:oleObj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39750" y="1068388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THE INNOVATION OF ITS FOR MOTORWAY OPERATORS</a:t>
            </a:r>
          </a:p>
        </p:txBody>
      </p:sp>
      <p:sp>
        <p:nvSpPr>
          <p:cNvPr id="21" name="Cornice 20"/>
          <p:cNvSpPr/>
          <p:nvPr/>
        </p:nvSpPr>
        <p:spPr>
          <a:xfrm>
            <a:off x="1403350" y="3141663"/>
            <a:ext cx="6804025" cy="1150937"/>
          </a:xfrm>
          <a:prstGeom prst="fram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76375" y="3300413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ITS OPENS NEW OPPORTUNITIES FOR EMERGING COUNTRIES</a:t>
            </a:r>
          </a:p>
        </p:txBody>
      </p:sp>
      <p:sp>
        <p:nvSpPr>
          <p:cNvPr id="3086" name="Rettangolo 26"/>
          <p:cNvSpPr>
            <a:spLocks noChangeArrowheads="1"/>
          </p:cNvSpPr>
          <p:nvPr/>
        </p:nvSpPr>
        <p:spPr bwMode="auto">
          <a:xfrm>
            <a:off x="971550" y="2133600"/>
            <a:ext cx="77041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700" b="1"/>
              <a:t>OPPORTUNITY FOR ITS TO FACE FATALITIES  IN TRANSITION COUNTRIES</a:t>
            </a:r>
          </a:p>
        </p:txBody>
      </p:sp>
      <p:graphicFrame>
        <p:nvGraphicFramePr>
          <p:cNvPr id="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6375" y="4581525"/>
          <a:ext cx="395288" cy="395288"/>
        </p:xfrm>
        <a:graphic>
          <a:graphicData uri="http://schemas.openxmlformats.org/presentationml/2006/ole">
            <p:oleObj spid="_x0000_s3077" name="CorelDRAW" r:id="rId8" imgW="2215080" imgH="2215080" progId="">
              <p:embed/>
            </p:oleObj>
          </a:graphicData>
        </a:graphic>
      </p:graphicFrame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8175" y="4508500"/>
            <a:ext cx="669607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 dirty="0"/>
              <a:t>UNECE PLATFORM AS A BRIDGE TO </a:t>
            </a:r>
            <a:r>
              <a:rPr lang="it-IT" sz="2700" b="1" dirty="0" smtClean="0"/>
              <a:t>BEST </a:t>
            </a:r>
            <a:r>
              <a:rPr lang="it-IT" sz="2700" b="1" dirty="0"/>
              <a:t>PRACTICES WORLDWIDE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14" grpId="0"/>
      <p:bldP spid="2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1"/>
          <p:cNvSpPr>
            <a:spLocks/>
          </p:cNvSpPr>
          <p:nvPr/>
        </p:nvSpPr>
        <p:spPr bwMode="auto">
          <a:xfrm>
            <a:off x="5219700" y="549275"/>
            <a:ext cx="2016125" cy="1871663"/>
          </a:xfrm>
          <a:custGeom>
            <a:avLst/>
            <a:gdLst>
              <a:gd name="T0" fmla="*/ 0 w 1270"/>
              <a:gd name="T1" fmla="*/ 2147483647 h 1179"/>
              <a:gd name="T2" fmla="*/ 2147483647 w 1270"/>
              <a:gd name="T3" fmla="*/ 2147483647 h 1179"/>
              <a:gd name="T4" fmla="*/ 2147483647 w 1270"/>
              <a:gd name="T5" fmla="*/ 0 h 1179"/>
              <a:gd name="T6" fmla="*/ 0 60000 65536"/>
              <a:gd name="T7" fmla="*/ 0 60000 65536"/>
              <a:gd name="T8" fmla="*/ 0 60000 65536"/>
              <a:gd name="T9" fmla="*/ 0 w 1270"/>
              <a:gd name="T10" fmla="*/ 0 h 1179"/>
              <a:gd name="T11" fmla="*/ 1270 w 1270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1179">
                <a:moveTo>
                  <a:pt x="0" y="1179"/>
                </a:moveTo>
                <a:cubicBezTo>
                  <a:pt x="302" y="1118"/>
                  <a:pt x="605" y="1057"/>
                  <a:pt x="817" y="861"/>
                </a:cubicBezTo>
                <a:cubicBezTo>
                  <a:pt x="1029" y="665"/>
                  <a:pt x="1195" y="143"/>
                  <a:pt x="1270" y="0"/>
                </a:cubicBezTo>
              </a:path>
            </a:pathLst>
          </a:custGeom>
          <a:noFill/>
          <a:ln w="177800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5364" name="Picture 33" descr="sports_car_sticker-p217494428112609415qjcl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1125538"/>
            <a:ext cx="825500" cy="825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Freeform 6"/>
          <p:cNvSpPr>
            <a:spLocks noChangeAspect="1"/>
          </p:cNvSpPr>
          <p:nvPr/>
        </p:nvSpPr>
        <p:spPr bwMode="auto">
          <a:xfrm>
            <a:off x="2652713" y="1598613"/>
            <a:ext cx="5807075" cy="3843337"/>
          </a:xfrm>
          <a:custGeom>
            <a:avLst/>
            <a:gdLst>
              <a:gd name="T0" fmla="*/ 0 w 3658"/>
              <a:gd name="T1" fmla="*/ 2147483647 h 2421"/>
              <a:gd name="T2" fmla="*/ 2147483647 w 3658"/>
              <a:gd name="T3" fmla="*/ 2147483647 h 2421"/>
              <a:gd name="T4" fmla="*/ 2147483647 w 3658"/>
              <a:gd name="T5" fmla="*/ 2147483647 h 2421"/>
              <a:gd name="T6" fmla="*/ 2147483647 w 3658"/>
              <a:gd name="T7" fmla="*/ 2147483647 h 2421"/>
              <a:gd name="T8" fmla="*/ 2147483647 w 3658"/>
              <a:gd name="T9" fmla="*/ 2147483647 h 2421"/>
              <a:gd name="T10" fmla="*/ 2147483647 w 3658"/>
              <a:gd name="T11" fmla="*/ 2147483647 h 2421"/>
              <a:gd name="T12" fmla="*/ 2147483647 w 3658"/>
              <a:gd name="T13" fmla="*/ 2147483647 h 2421"/>
              <a:gd name="T14" fmla="*/ 2147483647 w 3658"/>
              <a:gd name="T15" fmla="*/ 2147483647 h 24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58"/>
              <a:gd name="T25" fmla="*/ 0 h 2421"/>
              <a:gd name="T26" fmla="*/ 5450 w 3658"/>
              <a:gd name="T27" fmla="*/ 1989 h 24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8" h="2421">
                <a:moveTo>
                  <a:pt x="0" y="2421"/>
                </a:moveTo>
                <a:cubicBezTo>
                  <a:pt x="38" y="2410"/>
                  <a:pt x="216" y="2377"/>
                  <a:pt x="293" y="2355"/>
                </a:cubicBezTo>
                <a:cubicBezTo>
                  <a:pt x="370" y="2333"/>
                  <a:pt x="378" y="2315"/>
                  <a:pt x="463" y="2288"/>
                </a:cubicBezTo>
                <a:cubicBezTo>
                  <a:pt x="548" y="2261"/>
                  <a:pt x="530" y="2278"/>
                  <a:pt x="803" y="2194"/>
                </a:cubicBezTo>
                <a:cubicBezTo>
                  <a:pt x="1076" y="2110"/>
                  <a:pt x="1751" y="1955"/>
                  <a:pt x="2103" y="1785"/>
                </a:cubicBezTo>
                <a:cubicBezTo>
                  <a:pt x="2455" y="1615"/>
                  <a:pt x="2727" y="1391"/>
                  <a:pt x="2918" y="1174"/>
                </a:cubicBezTo>
                <a:cubicBezTo>
                  <a:pt x="3109" y="957"/>
                  <a:pt x="3126" y="681"/>
                  <a:pt x="3249" y="485"/>
                </a:cubicBezTo>
                <a:cubicBezTo>
                  <a:pt x="3372" y="289"/>
                  <a:pt x="3573" y="101"/>
                  <a:pt x="3658" y="0"/>
                </a:cubicBezTo>
              </a:path>
            </a:pathLst>
          </a:custGeom>
          <a:noFill/>
          <a:ln w="177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66" name="Ovale 17"/>
          <p:cNvSpPr>
            <a:spLocks noChangeAspect="1"/>
          </p:cNvSpPr>
          <p:nvPr/>
        </p:nvSpPr>
        <p:spPr bwMode="auto">
          <a:xfrm>
            <a:off x="2627313" y="4581525"/>
            <a:ext cx="4032250" cy="1800225"/>
          </a:xfrm>
          <a:prstGeom prst="ellipse">
            <a:avLst/>
          </a:prstGeom>
          <a:solidFill>
            <a:srgbClr val="CCFFFF">
              <a:alpha val="59999"/>
            </a:srgbClr>
          </a:solidFill>
          <a:ln w="25400" algn="ctr">
            <a:solidFill>
              <a:schemeClr val="accent4">
                <a:alpha val="59999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latin typeface="Maiandra GD" pitchFamily="34" charset="0"/>
              </a:rPr>
              <a:t>In-vehicle</a:t>
            </a:r>
          </a:p>
          <a:p>
            <a:pPr algn="ctr"/>
            <a:r>
              <a:rPr lang="it-IT" sz="2800" b="1">
                <a:latin typeface="Maiandra GD" pitchFamily="34" charset="0"/>
              </a:rPr>
              <a:t>services</a:t>
            </a:r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2686845" y="3701256"/>
            <a:ext cx="5357812" cy="3175"/>
          </a:xfrm>
          <a:prstGeom prst="line">
            <a:avLst/>
          </a:prstGeom>
          <a:solidFill>
            <a:srgbClr val="979797"/>
          </a:solidFill>
          <a:ln w="38100">
            <a:solidFill>
              <a:schemeClr val="accent4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3" name="Connettore 1 22"/>
          <p:cNvCxnSpPr/>
          <p:nvPr/>
        </p:nvCxnSpPr>
        <p:spPr>
          <a:xfrm rot="5400000">
            <a:off x="451645" y="3844131"/>
            <a:ext cx="5357812" cy="3175"/>
          </a:xfrm>
          <a:prstGeom prst="line">
            <a:avLst/>
          </a:prstGeom>
          <a:solidFill>
            <a:srgbClr val="979797"/>
          </a:solidFill>
          <a:ln w="38100">
            <a:solidFill>
              <a:schemeClr val="accent4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5369" name="Freeform 6"/>
          <p:cNvSpPr>
            <a:spLocks noChangeAspect="1"/>
          </p:cNvSpPr>
          <p:nvPr/>
        </p:nvSpPr>
        <p:spPr bwMode="auto">
          <a:xfrm>
            <a:off x="34925" y="584200"/>
            <a:ext cx="8539163" cy="4957763"/>
          </a:xfrm>
          <a:custGeom>
            <a:avLst/>
            <a:gdLst>
              <a:gd name="T0" fmla="*/ 0 w 5379"/>
              <a:gd name="T1" fmla="*/ 2147483647 h 3123"/>
              <a:gd name="T2" fmla="*/ 2147483647 w 5379"/>
              <a:gd name="T3" fmla="*/ 2147483647 h 3123"/>
              <a:gd name="T4" fmla="*/ 2147483647 w 5379"/>
              <a:gd name="T5" fmla="*/ 2147483647 h 3123"/>
              <a:gd name="T6" fmla="*/ 2147483647 w 5379"/>
              <a:gd name="T7" fmla="*/ 2147483647 h 3123"/>
              <a:gd name="T8" fmla="*/ 2147483647 w 5379"/>
              <a:gd name="T9" fmla="*/ 2147483647 h 3123"/>
              <a:gd name="T10" fmla="*/ 2147483647 w 5379"/>
              <a:gd name="T11" fmla="*/ 2147483647 h 3123"/>
              <a:gd name="T12" fmla="*/ 2147483647 w 5379"/>
              <a:gd name="T13" fmla="*/ 2147483647 h 3123"/>
              <a:gd name="T14" fmla="*/ 2147483647 w 5379"/>
              <a:gd name="T15" fmla="*/ 2147483647 h 31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79"/>
              <a:gd name="T25" fmla="*/ 0 h 3123"/>
              <a:gd name="T26" fmla="*/ 5450 w 5379"/>
              <a:gd name="T27" fmla="*/ 1989 h 31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79" h="3123">
                <a:moveTo>
                  <a:pt x="0" y="3108"/>
                </a:moveTo>
                <a:cubicBezTo>
                  <a:pt x="178" y="3111"/>
                  <a:pt x="805" y="3107"/>
                  <a:pt x="1066" y="3095"/>
                </a:cubicBezTo>
                <a:cubicBezTo>
                  <a:pt x="1327" y="3083"/>
                  <a:pt x="1365" y="3123"/>
                  <a:pt x="1569" y="3037"/>
                </a:cubicBezTo>
                <a:cubicBezTo>
                  <a:pt x="1773" y="2951"/>
                  <a:pt x="1933" y="2687"/>
                  <a:pt x="2291" y="2580"/>
                </a:cubicBezTo>
                <a:cubicBezTo>
                  <a:pt x="2649" y="2473"/>
                  <a:pt x="3373" y="2543"/>
                  <a:pt x="3720" y="2397"/>
                </a:cubicBezTo>
                <a:cubicBezTo>
                  <a:pt x="4067" y="2250"/>
                  <a:pt x="4235" y="1945"/>
                  <a:pt x="4374" y="1699"/>
                </a:cubicBezTo>
                <a:cubicBezTo>
                  <a:pt x="4513" y="1453"/>
                  <a:pt x="4384" y="1207"/>
                  <a:pt x="4551" y="924"/>
                </a:cubicBezTo>
                <a:cubicBezTo>
                  <a:pt x="4718" y="641"/>
                  <a:pt x="5207" y="192"/>
                  <a:pt x="5379" y="0"/>
                </a:cubicBezTo>
              </a:path>
            </a:pathLst>
          </a:custGeom>
          <a:noFill/>
          <a:ln w="177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70" name="AutoShape 5"/>
          <p:cNvSpPr>
            <a:spLocks noChangeArrowheads="1"/>
          </p:cNvSpPr>
          <p:nvPr/>
        </p:nvSpPr>
        <p:spPr bwMode="auto">
          <a:xfrm>
            <a:off x="285750" y="5873750"/>
            <a:ext cx="8431213" cy="650875"/>
          </a:xfrm>
          <a:prstGeom prst="rightArrow">
            <a:avLst>
              <a:gd name="adj1" fmla="val 50000"/>
              <a:gd name="adj2" fmla="val 158982"/>
            </a:avLst>
          </a:prstGeom>
          <a:solidFill>
            <a:schemeClr val="tx1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Growth ICT deployment roadside and on board</a:t>
            </a:r>
          </a:p>
        </p:txBody>
      </p:sp>
      <p:sp>
        <p:nvSpPr>
          <p:cNvPr id="15371" name="Ovale 16"/>
          <p:cNvSpPr>
            <a:spLocks noChangeAspect="1"/>
          </p:cNvSpPr>
          <p:nvPr/>
        </p:nvSpPr>
        <p:spPr bwMode="auto">
          <a:xfrm>
            <a:off x="5153024" y="2205038"/>
            <a:ext cx="3595439" cy="3076575"/>
          </a:xfrm>
          <a:prstGeom prst="ellipse">
            <a:avLst/>
          </a:prstGeom>
          <a:solidFill>
            <a:srgbClr val="BE63E3">
              <a:alpha val="70979"/>
            </a:srgbClr>
          </a:solidFill>
          <a:ln w="25400" algn="ctr">
            <a:solidFill>
              <a:schemeClr val="accent4">
                <a:alpha val="59999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Maiandra GD" pitchFamily="34" charset="0"/>
              </a:rPr>
              <a:t>cooperative systems</a:t>
            </a:r>
          </a:p>
        </p:txBody>
      </p:sp>
      <p:sp>
        <p:nvSpPr>
          <p:cNvPr id="15372" name="Ovale 17"/>
          <p:cNvSpPr>
            <a:spLocks noChangeAspect="1"/>
          </p:cNvSpPr>
          <p:nvPr/>
        </p:nvSpPr>
        <p:spPr bwMode="auto">
          <a:xfrm>
            <a:off x="2916238" y="3068638"/>
            <a:ext cx="2807890" cy="1800225"/>
          </a:xfrm>
          <a:prstGeom prst="ellipse">
            <a:avLst/>
          </a:prstGeom>
          <a:solidFill>
            <a:srgbClr val="7EC234">
              <a:alpha val="59999"/>
            </a:srgbClr>
          </a:solidFill>
          <a:ln w="25400" algn="ctr">
            <a:solidFill>
              <a:schemeClr val="accent4">
                <a:alpha val="59999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latin typeface="Maiandra GD" pitchFamily="34" charset="0"/>
              </a:rPr>
              <a:t>integrated</a:t>
            </a:r>
          </a:p>
          <a:p>
            <a:pPr algn="ctr"/>
            <a:r>
              <a:rPr lang="it-IT" sz="2800" b="1">
                <a:latin typeface="Maiandra GD" pitchFamily="34" charset="0"/>
              </a:rPr>
              <a:t>roadside services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452438" y="4005263"/>
            <a:ext cx="2971800" cy="1800225"/>
          </a:xfrm>
          <a:prstGeom prst="ellipse">
            <a:avLst/>
          </a:prstGeom>
          <a:solidFill>
            <a:srgbClr val="DCDC40">
              <a:alpha val="60000"/>
            </a:srgbClr>
          </a:solidFill>
          <a:ln>
            <a:solidFill>
              <a:schemeClr val="accent4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Maiandra GD" pitchFamily="34" charset="0"/>
              </a:rPr>
              <a:t>stand-alone </a:t>
            </a:r>
            <a:r>
              <a:rPr lang="it-IT" sz="2800" b="1" dirty="0" err="1">
                <a:solidFill>
                  <a:schemeClr val="tx1"/>
                </a:solidFill>
                <a:latin typeface="Maiandra GD" pitchFamily="34" charset="0"/>
              </a:rPr>
              <a:t>services</a:t>
            </a:r>
            <a:endParaRPr lang="it-IT" sz="2800" b="1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15374" name="AutoShape 5"/>
          <p:cNvSpPr>
            <a:spLocks noChangeArrowheads="1"/>
          </p:cNvSpPr>
          <p:nvPr/>
        </p:nvSpPr>
        <p:spPr bwMode="auto">
          <a:xfrm rot="-2220000">
            <a:off x="415925" y="1344613"/>
            <a:ext cx="5451475" cy="650875"/>
          </a:xfrm>
          <a:prstGeom prst="rightArrow">
            <a:avLst>
              <a:gd name="adj1" fmla="val 50000"/>
              <a:gd name="adj2" fmla="val 122726"/>
            </a:avLst>
          </a:prstGeom>
          <a:solidFill>
            <a:schemeClr val="accent2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Growth organization needs &amp; capabilities</a:t>
            </a:r>
          </a:p>
        </p:txBody>
      </p:sp>
      <p:sp>
        <p:nvSpPr>
          <p:cNvPr id="15375" name="AutoShape 5"/>
          <p:cNvSpPr>
            <a:spLocks noChangeArrowheads="1"/>
          </p:cNvSpPr>
          <p:nvPr/>
        </p:nvSpPr>
        <p:spPr bwMode="auto">
          <a:xfrm rot="-2207099">
            <a:off x="1258888" y="1482725"/>
            <a:ext cx="4994275" cy="650875"/>
          </a:xfrm>
          <a:prstGeom prst="rightArrow">
            <a:avLst>
              <a:gd name="adj1" fmla="val 50000"/>
              <a:gd name="adj2" fmla="val 112433"/>
            </a:avLst>
          </a:prstGeom>
          <a:solidFill>
            <a:schemeClr val="accent2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Growth performance required to ITS</a:t>
            </a:r>
          </a:p>
        </p:txBody>
      </p:sp>
      <p:sp>
        <p:nvSpPr>
          <p:cNvPr id="15376" name="AutoShape 5"/>
          <p:cNvSpPr>
            <a:spLocks noChangeArrowheads="1"/>
          </p:cNvSpPr>
          <p:nvPr/>
        </p:nvSpPr>
        <p:spPr bwMode="auto">
          <a:xfrm rot="-5400000">
            <a:off x="-1935162" y="2851150"/>
            <a:ext cx="5400675" cy="650875"/>
          </a:xfrm>
          <a:prstGeom prst="rightArrow">
            <a:avLst>
              <a:gd name="adj1" fmla="val 50000"/>
              <a:gd name="adj2" fmla="val 134912"/>
            </a:avLst>
          </a:prstGeom>
          <a:solidFill>
            <a:schemeClr val="tx1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Growth complexity system</a:t>
            </a:r>
          </a:p>
        </p:txBody>
      </p:sp>
      <p:sp>
        <p:nvSpPr>
          <p:cNvPr id="15377" name="AutoShape 5"/>
          <p:cNvSpPr>
            <a:spLocks noChangeArrowheads="1"/>
          </p:cNvSpPr>
          <p:nvPr/>
        </p:nvSpPr>
        <p:spPr bwMode="auto">
          <a:xfrm>
            <a:off x="604838" y="6234113"/>
            <a:ext cx="8431212" cy="650875"/>
          </a:xfrm>
          <a:prstGeom prst="rightArrow">
            <a:avLst>
              <a:gd name="adj1" fmla="val 50000"/>
              <a:gd name="adj2" fmla="val 158982"/>
            </a:avLst>
          </a:prstGeom>
          <a:solidFill>
            <a:schemeClr val="tx1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Time</a:t>
            </a:r>
          </a:p>
        </p:txBody>
      </p:sp>
      <p:pic>
        <p:nvPicPr>
          <p:cNvPr id="15378" name="Picture 31" descr="0autostr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298450"/>
            <a:ext cx="827087" cy="827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9" name="Picture 37" descr="tr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649287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80" name="Line 40"/>
          <p:cNvSpPr>
            <a:spLocks noChangeShapeType="1"/>
          </p:cNvSpPr>
          <p:nvPr/>
        </p:nvSpPr>
        <p:spPr bwMode="auto">
          <a:xfrm flipV="1">
            <a:off x="4427538" y="2420938"/>
            <a:ext cx="792162" cy="360362"/>
          </a:xfrm>
          <a:prstGeom prst="line">
            <a:avLst/>
          </a:prstGeom>
          <a:noFill/>
          <a:ln w="177800" cap="rnd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81" name="Ovale 15"/>
          <p:cNvSpPr>
            <a:spLocks noChangeAspect="1"/>
          </p:cNvSpPr>
          <p:nvPr/>
        </p:nvSpPr>
        <p:spPr bwMode="auto">
          <a:xfrm>
            <a:off x="5436096" y="836613"/>
            <a:ext cx="2987179" cy="1800225"/>
          </a:xfrm>
          <a:prstGeom prst="ellipse">
            <a:avLst/>
          </a:prstGeom>
          <a:solidFill>
            <a:srgbClr val="FF0000">
              <a:alpha val="72156"/>
            </a:srgbClr>
          </a:solidFill>
          <a:ln w="25400" algn="ctr">
            <a:solidFill>
              <a:schemeClr val="accent4">
                <a:alpha val="59999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Maiandra GD" pitchFamily="34" charset="0"/>
              </a:rPr>
              <a:t>Intermodal</a:t>
            </a:r>
          </a:p>
          <a:p>
            <a:pPr algn="ctr"/>
            <a:r>
              <a:rPr lang="it-IT" sz="2800" b="1">
                <a:solidFill>
                  <a:schemeClr val="bg1"/>
                </a:solidFill>
                <a:latin typeface="Maiandra GD" pitchFamily="34" charset="0"/>
              </a:rPr>
              <a:t>in-vehicle services</a:t>
            </a:r>
          </a:p>
        </p:txBody>
      </p:sp>
      <p:sp>
        <p:nvSpPr>
          <p:cNvPr id="15382" name="AutoShape 5"/>
          <p:cNvSpPr>
            <a:spLocks noChangeArrowheads="1"/>
          </p:cNvSpPr>
          <p:nvPr/>
        </p:nvSpPr>
        <p:spPr bwMode="auto">
          <a:xfrm rot="-5400000">
            <a:off x="-2466181" y="2616994"/>
            <a:ext cx="5653087" cy="650875"/>
          </a:xfrm>
          <a:prstGeom prst="rightArrow">
            <a:avLst>
              <a:gd name="adj1" fmla="val 50000"/>
              <a:gd name="adj2" fmla="val 143711"/>
            </a:avLst>
          </a:prstGeom>
          <a:solidFill>
            <a:schemeClr val="tx1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Growth added value of services</a:t>
            </a:r>
          </a:p>
        </p:txBody>
      </p:sp>
      <p:pic>
        <p:nvPicPr>
          <p:cNvPr id="44034" name="Picture 2" descr="Illustrazione di un aereo di cute Archivio Fotografico - 4329442"/>
          <p:cNvPicPr>
            <a:picLocks noChangeAspect="1" noChangeArrowheads="1"/>
          </p:cNvPicPr>
          <p:nvPr/>
        </p:nvPicPr>
        <p:blipFill>
          <a:blip r:embed="rId6" cstate="print"/>
          <a:srcRect t="9727" b="32182"/>
          <a:stretch>
            <a:fillRect/>
          </a:stretch>
        </p:blipFill>
        <p:spPr bwMode="auto">
          <a:xfrm>
            <a:off x="7092280" y="0"/>
            <a:ext cx="1115616" cy="6480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0" grpId="0" animBg="1"/>
      <p:bldP spid="15371" grpId="0" animBg="1"/>
      <p:bldP spid="15372" grpId="0" animBg="1"/>
      <p:bldP spid="15374" grpId="0" animBg="1"/>
      <p:bldP spid="15375" grpId="0" animBg="1"/>
      <p:bldP spid="15376" grpId="0" animBg="1"/>
      <p:bldP spid="15377" grpId="0" animBg="1"/>
      <p:bldP spid="15381" grpId="1" animBg="1"/>
      <p:bldP spid="15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1042988" y="404664"/>
            <a:ext cx="8027987" cy="576263"/>
          </a:xfrm>
        </p:spPr>
        <p:txBody>
          <a:bodyPr/>
          <a:lstStyle/>
          <a:p>
            <a:r>
              <a:rPr lang="it-IT" sz="2800" dirty="0" smtClean="0">
                <a:solidFill>
                  <a:srgbClr val="0044AF"/>
                </a:solidFill>
                <a:latin typeface="Arial Black" pitchFamily="34" charset="0"/>
              </a:rPr>
              <a:t>ITS OPENS NEW OPPORTUNITIES FOR EMERGING ECONOMIES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980728"/>
            <a:ext cx="8785225" cy="5400675"/>
          </a:xfrm>
        </p:spPr>
        <p:txBody>
          <a:bodyPr/>
          <a:lstStyle/>
          <a:p>
            <a:pPr marL="82550" indent="-82550">
              <a:defRPr/>
            </a:pPr>
            <a:r>
              <a:rPr lang="en-GB" dirty="0" smtClean="0"/>
              <a:t> </a:t>
            </a:r>
            <a:r>
              <a:rPr lang="en-GB" sz="2800" dirty="0" smtClean="0"/>
              <a:t>Emerging countries have the opportunity to leapfrog the structural hindrances moving directly to a state-of-the-art network</a:t>
            </a:r>
            <a:r>
              <a:rPr lang="en-GB" dirty="0" smtClean="0"/>
              <a:t>.</a:t>
            </a:r>
            <a:endParaRPr lang="it-IT" dirty="0" smtClean="0"/>
          </a:p>
          <a:p>
            <a:pPr>
              <a:buFontTx/>
              <a:buNone/>
              <a:defRPr/>
            </a:pPr>
            <a:endParaRPr lang="it-IT" dirty="0"/>
          </a:p>
        </p:txBody>
      </p:sp>
      <p:pic>
        <p:nvPicPr>
          <p:cNvPr id="17412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6120680" cy="40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630256" y="3645024"/>
            <a:ext cx="23862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Source: World </a:t>
            </a:r>
            <a:r>
              <a:rPr lang="it-IT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Bank</a:t>
            </a:r>
            <a:endParaRPr lang="it-IT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Technical Note 1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ITS for Developing 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Countries</a:t>
            </a:r>
            <a:endParaRPr lang="it-IT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27987" cy="576262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44AF"/>
                </a:solidFill>
                <a:latin typeface="Arial Black" pitchFamily="34" charset="0"/>
              </a:rPr>
              <a:t>AGENDA</a:t>
            </a:r>
          </a:p>
        </p:txBody>
      </p:sp>
      <p:pic>
        <p:nvPicPr>
          <p:cNvPr id="16" name="Picture 2" descr="GRIGIO base"/>
          <p:cNvPicPr>
            <a:picLocks noChangeAspect="1" noChangeArrowheads="1"/>
          </p:cNvPicPr>
          <p:nvPr/>
        </p:nvPicPr>
        <p:blipFill>
          <a:blip r:embed="rId4" cstate="print"/>
          <a:srcRect l="2499" t="24673" r="2499" b="10254"/>
          <a:stretch>
            <a:fillRect/>
          </a:stretch>
        </p:blipFill>
        <p:spPr bwMode="auto">
          <a:xfrm>
            <a:off x="0" y="788988"/>
            <a:ext cx="88931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39788" y="2314575"/>
            <a:ext cx="788828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1975" y="2276475"/>
          <a:ext cx="409575" cy="409575"/>
        </p:xfrm>
        <a:graphic>
          <a:graphicData uri="http://schemas.openxmlformats.org/presentationml/2006/ole">
            <p:oleObj spid="_x0000_s4098" name="CorelDRAW" r:id="rId5" imgW="2277720" imgH="2277720" progId="">
              <p:embed/>
            </p:oleObj>
          </a:graphicData>
        </a:graphic>
      </p:graphicFrame>
      <p:graphicFrame>
        <p:nvGraphicFramePr>
          <p:cNvPr id="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950" y="1196975"/>
          <a:ext cx="403225" cy="403225"/>
        </p:xfrm>
        <a:graphic>
          <a:graphicData uri="http://schemas.openxmlformats.org/presentationml/2006/ole">
            <p:oleObj spid="_x0000_s4099" name="CorelDRAW" r:id="rId6" imgW="2277720" imgH="2277720" progId="">
              <p:embed/>
            </p:oleObj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331913" y="2003425"/>
            <a:ext cx="747077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03488" y="3489325"/>
            <a:ext cx="63182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graphicFrame>
        <p:nvGraphicFramePr>
          <p:cNvPr id="2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42988" y="3357563"/>
          <a:ext cx="403225" cy="403225"/>
        </p:xfrm>
        <a:graphic>
          <a:graphicData uri="http://schemas.openxmlformats.org/presentationml/2006/ole">
            <p:oleObj spid="_x0000_s4100" name="CorelDRAW" r:id="rId7" imgW="2277720" imgH="2277720" progId="">
              <p:embed/>
            </p:oleObj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39750" y="1068388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THE INNOVATION OF ITS FOR MOTORWAY OPERATORS</a:t>
            </a:r>
          </a:p>
        </p:txBody>
      </p:sp>
      <p:sp>
        <p:nvSpPr>
          <p:cNvPr id="21" name="Cornice 20"/>
          <p:cNvSpPr/>
          <p:nvPr/>
        </p:nvSpPr>
        <p:spPr>
          <a:xfrm>
            <a:off x="1691681" y="4364434"/>
            <a:ext cx="6984008" cy="1296814"/>
          </a:xfrm>
          <a:prstGeom prst="fram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76375" y="3300413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ITS OPENS NEW OPPORTUNITIES FOR EMERGING COUNTRIES</a:t>
            </a:r>
          </a:p>
        </p:txBody>
      </p:sp>
      <p:sp>
        <p:nvSpPr>
          <p:cNvPr id="4110" name="Rettangolo 26"/>
          <p:cNvSpPr>
            <a:spLocks noChangeArrowheads="1"/>
          </p:cNvSpPr>
          <p:nvPr/>
        </p:nvSpPr>
        <p:spPr bwMode="auto">
          <a:xfrm>
            <a:off x="971550" y="2133600"/>
            <a:ext cx="77041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700" b="1"/>
              <a:t>OPPORTUNITY FOR ITS TO FACE FATALITIES  IN TRANSITION COUNTRIES</a:t>
            </a:r>
          </a:p>
        </p:txBody>
      </p:sp>
      <p:graphicFrame>
        <p:nvGraphicFramePr>
          <p:cNvPr id="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6375" y="4581525"/>
          <a:ext cx="395288" cy="395288"/>
        </p:xfrm>
        <a:graphic>
          <a:graphicData uri="http://schemas.openxmlformats.org/presentationml/2006/ole">
            <p:oleObj spid="_x0000_s4101" name="CorelDRAW" r:id="rId8" imgW="2215080" imgH="2215080" progId="">
              <p:embed/>
            </p:oleObj>
          </a:graphicData>
        </a:graphic>
      </p:graphicFrame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8175" y="4508500"/>
            <a:ext cx="669607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 dirty="0"/>
              <a:t>UNECE PLATFORM AS A BRIDGE TO </a:t>
            </a:r>
            <a:r>
              <a:rPr lang="it-IT" sz="2700" b="1" dirty="0" smtClean="0"/>
              <a:t>WORLDWIDE BEST PRACTICES</a:t>
            </a:r>
            <a:endParaRPr lang="it-IT" sz="27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14" grpId="0"/>
      <p:bldP spid="2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>
            <a:spLocks noChangeAspect="1"/>
          </p:cNvSpPr>
          <p:nvPr/>
        </p:nvSpPr>
        <p:spPr bwMode="auto">
          <a:xfrm rot="1680000">
            <a:off x="3387360" y="-963613"/>
            <a:ext cx="6905625" cy="7105651"/>
          </a:xfrm>
          <a:prstGeom prst="ellipse">
            <a:avLst/>
          </a:prstGeom>
          <a:solidFill>
            <a:srgbClr val="79BE5E">
              <a:alpha val="60001"/>
            </a:srgbClr>
          </a:solidFill>
          <a:ln w="25400" algn="ctr">
            <a:solidFill>
              <a:srgbClr val="DCDC40">
                <a:alpha val="5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Maiandra GD" pitchFamily="34" charset="0"/>
              </a:rPr>
              <a:t>Feasibility</a:t>
            </a:r>
          </a:p>
          <a:p>
            <a:pPr algn="ctr"/>
            <a:r>
              <a:rPr lang="en-US" sz="2800" b="1">
                <a:latin typeface="Maiandra GD" pitchFamily="34" charset="0"/>
              </a:rPr>
              <a:t>feedback</a:t>
            </a:r>
          </a:p>
        </p:txBody>
      </p:sp>
      <p:sp>
        <p:nvSpPr>
          <p:cNvPr id="2" name="Ovale 17"/>
          <p:cNvSpPr>
            <a:spLocks noChangeAspect="1"/>
          </p:cNvSpPr>
          <p:nvPr/>
        </p:nvSpPr>
        <p:spPr bwMode="auto">
          <a:xfrm rot="-1669743">
            <a:off x="-1141778" y="-914400"/>
            <a:ext cx="6905626" cy="7105650"/>
          </a:xfrm>
          <a:prstGeom prst="ellipse">
            <a:avLst/>
          </a:prstGeom>
          <a:solidFill>
            <a:srgbClr val="FF99CC">
              <a:alpha val="60001"/>
            </a:srgbClr>
          </a:solidFill>
          <a:ln w="25400" algn="ctr">
            <a:solidFill>
              <a:srgbClr val="DCDC40">
                <a:alpha val="5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Maiandra GD" pitchFamily="34" charset="0"/>
              </a:rPr>
              <a:t>Institutional </a:t>
            </a:r>
          </a:p>
          <a:p>
            <a:pPr algn="ctr"/>
            <a:r>
              <a:rPr lang="en-US" sz="2800" b="1">
                <a:latin typeface="Maiandra GD" pitchFamily="34" charset="0"/>
              </a:rPr>
              <a:t>consensus process</a:t>
            </a:r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3148441" y="3318669"/>
            <a:ext cx="5357813" cy="3175"/>
          </a:xfrm>
          <a:prstGeom prst="line">
            <a:avLst/>
          </a:prstGeom>
          <a:solidFill>
            <a:srgbClr val="979797"/>
          </a:solidFill>
          <a:ln w="38100">
            <a:solidFill>
              <a:schemeClr val="accent4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3" name="Connettore 1 22"/>
          <p:cNvCxnSpPr/>
          <p:nvPr/>
        </p:nvCxnSpPr>
        <p:spPr>
          <a:xfrm rot="5400000">
            <a:off x="630666" y="3347244"/>
            <a:ext cx="5357813" cy="3175"/>
          </a:xfrm>
          <a:prstGeom prst="line">
            <a:avLst/>
          </a:prstGeom>
          <a:solidFill>
            <a:srgbClr val="979797"/>
          </a:solidFill>
          <a:ln w="38100">
            <a:solidFill>
              <a:schemeClr val="accent4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3" name="Ovale 17"/>
          <p:cNvSpPr>
            <a:spLocks/>
          </p:cNvSpPr>
          <p:nvPr/>
        </p:nvSpPr>
        <p:spPr bwMode="auto">
          <a:xfrm>
            <a:off x="362280" y="1244600"/>
            <a:ext cx="2880619" cy="1889125"/>
          </a:xfrm>
          <a:prstGeom prst="ellipse">
            <a:avLst/>
          </a:prstGeom>
          <a:solidFill>
            <a:srgbClr val="7EC234">
              <a:alpha val="60001"/>
            </a:srgbClr>
          </a:solidFill>
          <a:ln w="25400" algn="ctr">
            <a:solidFill>
              <a:schemeClr val="tx1">
                <a:alpha val="59999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latin typeface="Maiandra GD" pitchFamily="34" charset="0"/>
              </a:rPr>
              <a:t>Member</a:t>
            </a:r>
          </a:p>
          <a:p>
            <a:pPr algn="ctr"/>
            <a:r>
              <a:rPr lang="en-US" sz="2800" b="1">
                <a:latin typeface="Maiandra GD" pitchFamily="34" charset="0"/>
              </a:rPr>
              <a:t>States</a:t>
            </a:r>
          </a:p>
        </p:txBody>
      </p:sp>
      <p:pic>
        <p:nvPicPr>
          <p:cNvPr id="22551" name="Picture 23" descr="un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698" y="93663"/>
            <a:ext cx="1685925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e 17"/>
          <p:cNvSpPr>
            <a:spLocks/>
          </p:cNvSpPr>
          <p:nvPr/>
        </p:nvSpPr>
        <p:spPr bwMode="auto">
          <a:xfrm>
            <a:off x="283922" y="2668588"/>
            <a:ext cx="3017986" cy="1889125"/>
          </a:xfrm>
          <a:prstGeom prst="ellipse">
            <a:avLst/>
          </a:prstGeom>
          <a:solidFill>
            <a:srgbClr val="FFCC00">
              <a:alpha val="60001"/>
            </a:srgbClr>
          </a:solidFill>
          <a:ln w="25400" algn="ctr">
            <a:solidFill>
              <a:schemeClr val="tx1">
                <a:alpha val="59999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latin typeface="Maiandra GD" pitchFamily="34" charset="0"/>
              </a:rPr>
              <a:t>European</a:t>
            </a:r>
          </a:p>
          <a:p>
            <a:pPr algn="ctr"/>
            <a:r>
              <a:rPr lang="en-US" sz="2800" b="1">
                <a:latin typeface="Maiandra GD" pitchFamily="34" charset="0"/>
              </a:rPr>
              <a:t>Institutions</a:t>
            </a:r>
          </a:p>
        </p:txBody>
      </p:sp>
      <p:sp>
        <p:nvSpPr>
          <p:cNvPr id="5" name="Ovale 17"/>
          <p:cNvSpPr>
            <a:spLocks/>
          </p:cNvSpPr>
          <p:nvPr/>
        </p:nvSpPr>
        <p:spPr bwMode="auto">
          <a:xfrm>
            <a:off x="6124210" y="1462088"/>
            <a:ext cx="2800672" cy="1889125"/>
          </a:xfrm>
          <a:prstGeom prst="ellipse">
            <a:avLst/>
          </a:prstGeom>
          <a:solidFill>
            <a:srgbClr val="FF0000">
              <a:alpha val="72000"/>
            </a:srgbClr>
          </a:solidFill>
          <a:ln w="25400" algn="ctr">
            <a:solidFill>
              <a:schemeClr val="tx1">
                <a:alpha val="59999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aiandra GD" pitchFamily="34" charset="0"/>
              </a:rPr>
              <a:t>Road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Maiandra GD" pitchFamily="34" charset="0"/>
              </a:rPr>
              <a:t>Operators</a:t>
            </a:r>
          </a:p>
        </p:txBody>
      </p:sp>
      <p:sp>
        <p:nvSpPr>
          <p:cNvPr id="6" name="Ovale 17"/>
          <p:cNvSpPr>
            <a:spLocks/>
          </p:cNvSpPr>
          <p:nvPr/>
        </p:nvSpPr>
        <p:spPr bwMode="auto">
          <a:xfrm>
            <a:off x="6124210" y="3406775"/>
            <a:ext cx="2800672" cy="1889125"/>
          </a:xfrm>
          <a:prstGeom prst="ellipse">
            <a:avLst/>
          </a:prstGeom>
          <a:solidFill>
            <a:schemeClr val="accent2">
              <a:alpha val="72000"/>
            </a:schemeClr>
          </a:solidFill>
          <a:ln w="25400" algn="ctr">
            <a:solidFill>
              <a:schemeClr val="tx1">
                <a:alpha val="59999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aiandra GD" pitchFamily="34" charset="0"/>
              </a:rPr>
              <a:t>Industry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Maiandra GD" pitchFamily="34" charset="0"/>
              </a:rPr>
              <a:t>and services</a:t>
            </a: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 rot="16200000">
            <a:off x="2613454" y="2659856"/>
            <a:ext cx="2687638" cy="1152525"/>
          </a:xfrm>
          <a:prstGeom prst="bevel">
            <a:avLst>
              <a:gd name="adj" fmla="val 12500"/>
            </a:avLst>
          </a:prstGeom>
          <a:solidFill>
            <a:srgbClr val="CCFFFF">
              <a:alpha val="60001"/>
            </a:srgbClr>
          </a:solidFill>
          <a:ln w="25400">
            <a:solidFill>
              <a:schemeClr val="tx1">
                <a:alpha val="59999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latin typeface="Maiandra GD" pitchFamily="34" charset="0"/>
              </a:rPr>
              <a:t>Legal instruments</a:t>
            </a:r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 rot="16200000">
            <a:off x="3835829" y="2658269"/>
            <a:ext cx="2687637" cy="1152525"/>
          </a:xfrm>
          <a:prstGeom prst="bevel">
            <a:avLst>
              <a:gd name="adj" fmla="val 12500"/>
            </a:avLst>
          </a:prstGeom>
          <a:solidFill>
            <a:srgbClr val="FF0000">
              <a:alpha val="60001"/>
            </a:srgbClr>
          </a:solidFill>
          <a:ln w="25400">
            <a:solidFill>
              <a:schemeClr val="tx1">
                <a:alpha val="59999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aiandra GD" pitchFamily="34" charset="0"/>
              </a:rPr>
              <a:t> Priorities and programs</a:t>
            </a:r>
          </a:p>
        </p:txBody>
      </p:sp>
      <p:sp>
        <p:nvSpPr>
          <p:cNvPr id="22561" name="AutoShape 33"/>
          <p:cNvSpPr>
            <a:spLocks noChangeArrowheads="1"/>
          </p:cNvSpPr>
          <p:nvPr/>
        </p:nvSpPr>
        <p:spPr bwMode="auto">
          <a:xfrm rot="10800000">
            <a:off x="2947623" y="4797425"/>
            <a:ext cx="3384550" cy="1700213"/>
          </a:xfrm>
          <a:prstGeom prst="triangle">
            <a:avLst>
              <a:gd name="adj" fmla="val 50000"/>
            </a:avLst>
          </a:prstGeom>
          <a:solidFill>
            <a:srgbClr val="008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Ovale 17"/>
          <p:cNvSpPr>
            <a:spLocks/>
          </p:cNvSpPr>
          <p:nvPr/>
        </p:nvSpPr>
        <p:spPr bwMode="auto">
          <a:xfrm>
            <a:off x="355930" y="4108450"/>
            <a:ext cx="2880619" cy="1889125"/>
          </a:xfrm>
          <a:prstGeom prst="ellipse">
            <a:avLst/>
          </a:prstGeom>
          <a:solidFill>
            <a:srgbClr val="00FFFF">
              <a:alpha val="60001"/>
            </a:srgbClr>
          </a:solidFill>
          <a:ln w="25400" algn="ctr">
            <a:solidFill>
              <a:schemeClr val="tx1">
                <a:alpha val="59999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latin typeface="Maiandra GD" pitchFamily="34" charset="0"/>
              </a:rPr>
              <a:t>Other UN</a:t>
            </a:r>
          </a:p>
          <a:p>
            <a:pPr algn="ctr"/>
            <a:r>
              <a:rPr lang="en-US" sz="2800" b="1">
                <a:latin typeface="Maiandra GD" pitchFamily="34" charset="0"/>
              </a:rPr>
              <a:t>Regions</a:t>
            </a:r>
          </a:p>
        </p:txBody>
      </p:sp>
      <p:sp>
        <p:nvSpPr>
          <p:cNvPr id="22560" name="AutoShape 32"/>
          <p:cNvSpPr>
            <a:spLocks noChangeAspect="1" noChangeArrowheads="1"/>
          </p:cNvSpPr>
          <p:nvPr/>
        </p:nvSpPr>
        <p:spPr bwMode="auto">
          <a:xfrm>
            <a:off x="139335" y="6310313"/>
            <a:ext cx="9109075" cy="50323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chemeClr val="bg1"/>
                </a:solidFill>
              </a:rPr>
              <a:t>Continental scale deployment</a:t>
            </a:r>
          </a:p>
        </p:txBody>
      </p:sp>
      <p:sp>
        <p:nvSpPr>
          <p:cNvPr id="22562" name="WordArt 34"/>
          <p:cNvSpPr>
            <a:spLocks noChangeArrowheads="1" noChangeShapeType="1" noTextEdit="1"/>
          </p:cNvSpPr>
          <p:nvPr/>
        </p:nvSpPr>
        <p:spPr bwMode="auto">
          <a:xfrm>
            <a:off x="3668348" y="4887913"/>
            <a:ext cx="1943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Interoperability</a:t>
            </a:r>
            <a:endParaRPr lang="it-IT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harmonization</a:t>
            </a:r>
            <a:endParaRPr lang="it-IT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 animBg="1"/>
      <p:bldP spid="5" grpId="0" animBg="1"/>
      <p:bldP spid="6" grpId="0" animBg="1"/>
      <p:bldP spid="22555" grpId="0" animBg="1"/>
      <p:bldP spid="22558" grpId="0" animBg="1"/>
      <p:bldP spid="22561" grpId="0" animBg="1"/>
      <p:bldP spid="7" grpId="0" animBg="1"/>
      <p:bldP spid="22560" grpId="0" animBg="1"/>
      <p:bldP spid="22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3235325" cy="4572000"/>
          </a:xfrm>
        </p:spPr>
      </p:pic>
      <p:sp>
        <p:nvSpPr>
          <p:cNvPr id="5" name="CasellaDiTesto 4"/>
          <p:cNvSpPr txBox="1"/>
          <p:nvPr/>
        </p:nvSpPr>
        <p:spPr>
          <a:xfrm>
            <a:off x="3635375" y="1557338"/>
            <a:ext cx="5113338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+mn-lt"/>
              </a:rPr>
              <a:t>Authors</a:t>
            </a:r>
            <a:r>
              <a:rPr lang="en-US" sz="2600" dirty="0">
                <a:latin typeface="+mn-lt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</a:rPr>
              <a:t> UN-ECE Transport Division</a:t>
            </a:r>
          </a:p>
          <a:p>
            <a:pPr indent="180975" algn="just"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</a:rPr>
              <a:t>Italian Ministry of Infrastructures and </a:t>
            </a:r>
            <a:r>
              <a:rPr lang="en-US" sz="2600" dirty="0" smtClean="0">
                <a:latin typeface="+mn-lt"/>
              </a:rPr>
              <a:t>Transports.</a:t>
            </a:r>
          </a:p>
          <a:p>
            <a:pPr indent="180975" algn="just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</a:rPr>
              <a:t>German federal Ministry for Transports, Constructions and Urban development</a:t>
            </a:r>
          </a:p>
          <a:p>
            <a:pPr indent="180975" algn="just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</a:rPr>
              <a:t>ASTM/SIAS Group- SINA S.p.A.</a:t>
            </a:r>
          </a:p>
          <a:p>
            <a:pPr indent="180975" algn="just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  <a:hlinkClick r:id="rId3"/>
              </a:rPr>
              <a:t>http://www.unece.org/trans/publications/its_sustainable_mobility.html</a:t>
            </a:r>
            <a:endParaRPr lang="en-US" sz="2600" dirty="0" smtClean="0">
              <a:latin typeface="+mn-lt"/>
            </a:endParaRPr>
          </a:p>
          <a:p>
            <a:pPr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18436" name="Titolo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027987" cy="576262"/>
          </a:xfrm>
        </p:spPr>
        <p:txBody>
          <a:bodyPr/>
          <a:lstStyle/>
          <a:p>
            <a:r>
              <a:rPr lang="it-IT" sz="2800" dirty="0" smtClean="0">
                <a:solidFill>
                  <a:srgbClr val="0044AF"/>
                </a:solidFill>
                <a:latin typeface="Arial Black" pitchFamily="34" charset="0"/>
              </a:rPr>
              <a:t>ITS OPENS NEW OPPORTUNITIES FOR EMERGING COUNTRIES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61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it-IT" sz="2600" kern="1200" dirty="0" smtClean="0"/>
              <a:t>The </a:t>
            </a:r>
            <a:r>
              <a:rPr lang="it-IT" sz="2600" kern="1200" dirty="0" err="1" smtClean="0"/>
              <a:t>study</a:t>
            </a:r>
            <a:r>
              <a:rPr lang="it-IT" sz="2600" kern="1200" dirty="0" smtClean="0"/>
              <a:t> </a:t>
            </a:r>
            <a:r>
              <a:rPr lang="it-IT" sz="2600" kern="1200" dirty="0" err="1" smtClean="0"/>
              <a:t>is</a:t>
            </a:r>
            <a:r>
              <a:rPr lang="it-IT" sz="2600" kern="1200" dirty="0" smtClean="0"/>
              <a:t> </a:t>
            </a:r>
            <a:r>
              <a:rPr lang="it-IT" sz="2600" kern="1200" dirty="0" err="1" smtClean="0"/>
              <a:t>composed</a:t>
            </a:r>
            <a:r>
              <a:rPr lang="it-IT" sz="2600" kern="1200" dirty="0" smtClean="0"/>
              <a:t> </a:t>
            </a:r>
            <a:r>
              <a:rPr lang="it-IT" sz="2600" kern="1200" dirty="0" err="1" smtClean="0"/>
              <a:t>by</a:t>
            </a:r>
            <a:r>
              <a:rPr lang="it-IT" sz="2600" kern="1200" dirty="0" smtClean="0"/>
              <a:t> </a:t>
            </a:r>
            <a:r>
              <a:rPr lang="it-IT" sz="2600" kern="1200" dirty="0" err="1" smtClean="0"/>
              <a:t>three</a:t>
            </a:r>
            <a:r>
              <a:rPr lang="it-IT" sz="2600" kern="1200" dirty="0" smtClean="0"/>
              <a:t> </a:t>
            </a:r>
            <a:r>
              <a:rPr lang="it-IT" sz="2600" kern="1200" dirty="0" err="1" smtClean="0"/>
              <a:t>parts</a:t>
            </a:r>
            <a:r>
              <a:rPr lang="it-IT" sz="2600" kern="1200" dirty="0" smtClean="0"/>
              <a:t>:</a:t>
            </a:r>
          </a:p>
          <a:p>
            <a:pPr>
              <a:buFontTx/>
              <a:buNone/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5188"/>
            <a:ext cx="34782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05263"/>
            <a:ext cx="35274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322888"/>
            <a:ext cx="3600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148263" y="5157788"/>
            <a:ext cx="3671887" cy="143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THE CONCRETE ACTIONS CHOSEN TO ACHIEVE THE OBJECTIVES IN THE PREVIOUS SECTION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284663" y="5516563"/>
            <a:ext cx="792162" cy="7207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148263" y="3573463"/>
            <a:ext cx="3671887" cy="143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SHOWING THE CURRENT ADDRESSES AND CONCERNS OF UNECE FOR ROAD TECHNOLOGY POLICY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4284663" y="3933825"/>
            <a:ext cx="792162" cy="719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48263" y="1989138"/>
            <a:ext cx="3671887" cy="143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CONTAINS: A) SHYNTETIS OF THE ACTUAL TECHNOLOGIES  B) COMPETENCES AND INSTITUTIONAL ACTIVITIES OF UNECE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284663" y="2349500"/>
            <a:ext cx="792162" cy="719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8" name="Titolo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8027987" cy="576263"/>
          </a:xfrm>
        </p:spPr>
        <p:txBody>
          <a:bodyPr/>
          <a:lstStyle/>
          <a:p>
            <a:r>
              <a:rPr lang="it-IT" sz="2800" smtClean="0">
                <a:solidFill>
                  <a:srgbClr val="0044AF"/>
                </a:solidFill>
                <a:latin typeface="Arial Black" pitchFamily="34" charset="0"/>
              </a:rPr>
              <a:t>ITS OPENS NEW OPPORTUNITIES FOR EMERGING COUNTRIES</a:t>
            </a:r>
            <a:r>
              <a:rPr lang="it-IT" sz="3200" smtClean="0"/>
              <a:t/>
            </a:r>
            <a:br>
              <a:rPr lang="it-IT" sz="3200" smtClean="0"/>
            </a:br>
            <a:endParaRPr lang="it-IT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27987" cy="576262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44AF"/>
                </a:solidFill>
                <a:latin typeface="Arial Black" pitchFamily="34" charset="0"/>
              </a:rPr>
              <a:t>AGENDA</a:t>
            </a:r>
          </a:p>
        </p:txBody>
      </p:sp>
      <p:pic>
        <p:nvPicPr>
          <p:cNvPr id="16" name="Picture 2" descr="GRIGIO base"/>
          <p:cNvPicPr>
            <a:picLocks noChangeAspect="1" noChangeArrowheads="1"/>
          </p:cNvPicPr>
          <p:nvPr/>
        </p:nvPicPr>
        <p:blipFill>
          <a:blip r:embed="rId4" cstate="print"/>
          <a:srcRect l="2499" t="24673" r="2499" b="10254"/>
          <a:stretch>
            <a:fillRect/>
          </a:stretch>
        </p:blipFill>
        <p:spPr bwMode="auto">
          <a:xfrm>
            <a:off x="0" y="788988"/>
            <a:ext cx="88931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39788" y="2314575"/>
            <a:ext cx="788828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1975" y="2276475"/>
          <a:ext cx="409575" cy="409575"/>
        </p:xfrm>
        <a:graphic>
          <a:graphicData uri="http://schemas.openxmlformats.org/presentationml/2006/ole">
            <p:oleObj spid="_x0000_s1026" name="CorelDRAW" r:id="rId5" imgW="2277720" imgH="2277720" progId="">
              <p:embed/>
            </p:oleObj>
          </a:graphicData>
        </a:graphic>
      </p:graphicFrame>
      <p:graphicFrame>
        <p:nvGraphicFramePr>
          <p:cNvPr id="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950" y="1196975"/>
          <a:ext cx="403225" cy="403225"/>
        </p:xfrm>
        <a:graphic>
          <a:graphicData uri="http://schemas.openxmlformats.org/presentationml/2006/ole">
            <p:oleObj spid="_x0000_s1027" name="CorelDRAW" r:id="rId6" imgW="2277720" imgH="2277720" progId="">
              <p:embed/>
            </p:oleObj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331913" y="2003425"/>
            <a:ext cx="747077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03488" y="3489325"/>
            <a:ext cx="63182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graphicFrame>
        <p:nvGraphicFramePr>
          <p:cNvPr id="2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42988" y="3357563"/>
          <a:ext cx="403225" cy="403225"/>
        </p:xfrm>
        <a:graphic>
          <a:graphicData uri="http://schemas.openxmlformats.org/presentationml/2006/ole">
            <p:oleObj spid="_x0000_s1028" name="CorelDRAW" r:id="rId7" imgW="2277720" imgH="2277720" progId="">
              <p:embed/>
            </p:oleObj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39750" y="1068388"/>
            <a:ext cx="7993063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 dirty="0"/>
              <a:t>THE INNOVATION OF ITS FOR </a:t>
            </a:r>
            <a:r>
              <a:rPr lang="it-IT" sz="2700" b="1" dirty="0" smtClean="0"/>
              <a:t>ROAD OWNERS AND </a:t>
            </a:r>
            <a:r>
              <a:rPr lang="it-IT" sz="2700" b="1" dirty="0"/>
              <a:t>OPERATORS</a:t>
            </a:r>
          </a:p>
        </p:txBody>
      </p:sp>
      <p:sp>
        <p:nvSpPr>
          <p:cNvPr id="21" name="Cornice 20"/>
          <p:cNvSpPr/>
          <p:nvPr/>
        </p:nvSpPr>
        <p:spPr>
          <a:xfrm>
            <a:off x="395536" y="908050"/>
            <a:ext cx="8136904" cy="1296988"/>
          </a:xfrm>
          <a:prstGeom prst="fram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76375" y="3300413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ITS OPENS NEW OPPORTUNITIES FOR EMERGING COUNTRIES</a:t>
            </a: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971550" y="2133600"/>
            <a:ext cx="77041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700" b="1"/>
              <a:t>OPPORTUNITY FOR ITS TO FACE FATALITIES  IN TRANSITION COUNTRIES</a:t>
            </a:r>
          </a:p>
        </p:txBody>
      </p:sp>
      <p:graphicFrame>
        <p:nvGraphicFramePr>
          <p:cNvPr id="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6375" y="4581525"/>
          <a:ext cx="395288" cy="395288"/>
        </p:xfrm>
        <a:graphic>
          <a:graphicData uri="http://schemas.openxmlformats.org/presentationml/2006/ole">
            <p:oleObj spid="_x0000_s1029" name="CorelDRAW" r:id="rId8" imgW="2215080" imgH="2215080" progId="">
              <p:embed/>
            </p:oleObj>
          </a:graphicData>
        </a:graphic>
      </p:graphicFrame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8175" y="4540250"/>
            <a:ext cx="669607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 dirty="0"/>
              <a:t>UNECE PLATFORM AS A BRIDGE TO </a:t>
            </a:r>
            <a:r>
              <a:rPr lang="it-IT" sz="2700" b="1" dirty="0" smtClean="0"/>
              <a:t>WORLDWIDE </a:t>
            </a:r>
            <a:r>
              <a:rPr lang="it-IT" sz="2700" b="1" dirty="0"/>
              <a:t>BEST </a:t>
            </a:r>
            <a:r>
              <a:rPr lang="it-IT" sz="2700" b="1" dirty="0" smtClean="0"/>
              <a:t>PRACTICES</a:t>
            </a:r>
            <a:endParaRPr lang="it-IT" sz="27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14" grpId="0"/>
      <p:bldP spid="26" grpId="0"/>
      <p:bldP spid="2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ASTMtacca_gia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3" name="Picture 13" descr="ASTMfondo_giallo"/>
          <p:cNvPicPr>
            <a:picLocks noChangeAspect="1" noChangeArrowheads="1"/>
          </p:cNvPicPr>
          <p:nvPr/>
        </p:nvPicPr>
        <p:blipFill>
          <a:blip r:embed="rId5" cstate="print"/>
          <a:srcRect l="148" t="15698" r="185" b="3149"/>
          <a:stretch>
            <a:fillRect/>
          </a:stretch>
        </p:blipFill>
        <p:spPr bwMode="auto">
          <a:xfrm>
            <a:off x="250825" y="3213100"/>
            <a:ext cx="8713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980363" y="4640263"/>
            <a:ext cx="53816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65000"/>
              </a:spcBef>
            </a:pPr>
            <a:endParaRPr lang="it-IT" b="1" baseline="30000"/>
          </a:p>
          <a:p>
            <a:pPr algn="r" eaLnBrk="0" hangingPunct="0">
              <a:lnSpc>
                <a:spcPct val="85000"/>
              </a:lnSpc>
              <a:spcBef>
                <a:spcPct val="65000"/>
              </a:spcBef>
            </a:pPr>
            <a:endParaRPr lang="it-IT" b="1" baseline="30000"/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911225" y="2084388"/>
            <a:ext cx="7888288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827088" y="3143250"/>
            <a:ext cx="81375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44AF"/>
                </a:solidFill>
                <a:latin typeface="Arial Black" pitchFamily="34" charset="0"/>
                <a:ea typeface="+mj-ea"/>
                <a:cs typeface="+mj-cs"/>
              </a:rPr>
              <a:t>Thanks for </a:t>
            </a:r>
            <a:r>
              <a:rPr lang="en-US" sz="3200" b="1" dirty="0">
                <a:solidFill>
                  <a:srgbClr val="0044AF"/>
                </a:solidFill>
                <a:latin typeface="Arial Black" pitchFamily="34" charset="0"/>
                <a:ea typeface="+mj-ea"/>
                <a:cs typeface="+mj-cs"/>
              </a:rPr>
              <a:t>your </a:t>
            </a:r>
            <a:endParaRPr lang="en-US" sz="3200" b="1" dirty="0" smtClean="0">
              <a:solidFill>
                <a:srgbClr val="0044AF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0044AF"/>
                </a:solidFill>
                <a:latin typeface="Arial Black" pitchFamily="34" charset="0"/>
                <a:ea typeface="+mj-ea"/>
                <a:cs typeface="+mj-cs"/>
              </a:rPr>
              <a:t>kind </a:t>
            </a:r>
            <a:r>
              <a:rPr lang="en-US" sz="3200" b="1" dirty="0">
                <a:solidFill>
                  <a:srgbClr val="0044AF"/>
                </a:solidFill>
                <a:latin typeface="Arial Black" pitchFamily="34" charset="0"/>
                <a:ea typeface="+mj-ea"/>
                <a:cs typeface="+mj-cs"/>
              </a:rPr>
              <a:t>attention </a:t>
            </a:r>
          </a:p>
        </p:txBody>
      </p:sp>
      <p:pic>
        <p:nvPicPr>
          <p:cNvPr id="4403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509120"/>
            <a:ext cx="80803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29" name="Object 2"/>
          <p:cNvGraphicFramePr>
            <a:graphicFrameLocks noChangeAspect="1"/>
          </p:cNvGraphicFramePr>
          <p:nvPr/>
        </p:nvGraphicFramePr>
        <p:xfrm>
          <a:off x="323850" y="260350"/>
          <a:ext cx="933450" cy="936625"/>
        </p:xfrm>
        <a:graphic>
          <a:graphicData uri="http://schemas.openxmlformats.org/presentationml/2006/ole">
            <p:oleObj spid="_x0000_s5122" name="CorelDRAW" r:id="rId7" imgW="1670400" imgH="1675800" progId="">
              <p:embed/>
            </p:oleObj>
          </a:graphicData>
        </a:graphic>
      </p:graphicFrame>
      <p:pic>
        <p:nvPicPr>
          <p:cNvPr id="10" name="Picture 13" descr="ASTMfondo_giallo"/>
          <p:cNvPicPr>
            <a:picLocks noChangeAspect="1" noChangeArrowheads="1"/>
          </p:cNvPicPr>
          <p:nvPr/>
        </p:nvPicPr>
        <p:blipFill>
          <a:blip r:embed="rId5" cstate="print"/>
          <a:srcRect l="148" t="15698" r="185" b="3149"/>
          <a:stretch>
            <a:fillRect/>
          </a:stretch>
        </p:blipFill>
        <p:spPr bwMode="auto">
          <a:xfrm>
            <a:off x="1763687" y="5561854"/>
            <a:ext cx="6048673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3276600" y="5733256"/>
            <a:ext cx="2880917" cy="36933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roberto.arditi</a:t>
            </a:r>
            <a:r>
              <a:rPr lang="en-GB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@_</a:t>
            </a:r>
            <a:r>
              <a:rPr lang="en-GB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sina.co.it</a:t>
            </a:r>
            <a:endParaRPr lang="it-IT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63688" y="6309320"/>
            <a:ext cx="601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8"/>
              </a:rPr>
              <a:t>www.sina.co.it</a:t>
            </a:r>
            <a:r>
              <a:rPr lang="it-IT" dirty="0" smtClean="0"/>
              <a:t>                           </a:t>
            </a:r>
            <a:r>
              <a:rPr lang="it-IT" dirty="0" smtClean="0">
                <a:hlinkClick r:id="rId9"/>
              </a:rPr>
              <a:t>www.autostradafacendo.it</a:t>
            </a:r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animBg="1"/>
      <p:bldP spid="4403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15900" y="260350"/>
            <a:ext cx="2916238" cy="9350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200" i="1"/>
              <a:t>Traditional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192838" y="331788"/>
            <a:ext cx="2916237" cy="9350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200" i="1"/>
              <a:t>Technological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205163" y="46038"/>
            <a:ext cx="2879725" cy="935037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200" i="1"/>
              <a:t>OPERATION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6363" y="1484313"/>
            <a:ext cx="4105275" cy="5184775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3200"/>
              <a:t>Surveillance</a:t>
            </a:r>
          </a:p>
          <a:p>
            <a:pPr>
              <a:buFontTx/>
              <a:buChar char="•"/>
            </a:pPr>
            <a:r>
              <a:rPr lang="en-US" sz="3200"/>
              <a:t>Fee collection</a:t>
            </a:r>
          </a:p>
          <a:p>
            <a:pPr>
              <a:buFontTx/>
              <a:buChar char="•"/>
            </a:pPr>
            <a:r>
              <a:rPr lang="en-US" sz="3200"/>
              <a:t>Traffic Management</a:t>
            </a:r>
          </a:p>
          <a:p>
            <a:pPr>
              <a:buFontTx/>
              <a:buChar char="•"/>
            </a:pPr>
            <a:r>
              <a:rPr lang="en-US" sz="3200"/>
              <a:t>Patrolling</a:t>
            </a:r>
          </a:p>
          <a:p>
            <a:pPr>
              <a:buFontTx/>
              <a:buChar char="•"/>
            </a:pPr>
            <a:r>
              <a:rPr lang="en-US" sz="3200"/>
              <a:t>Equipment control</a:t>
            </a:r>
          </a:p>
          <a:p>
            <a:pPr>
              <a:buFontTx/>
              <a:buChar char="•"/>
            </a:pPr>
            <a:endParaRPr lang="en-US" sz="3200"/>
          </a:p>
          <a:p>
            <a:pPr>
              <a:buFontTx/>
              <a:buChar char="•"/>
            </a:pPr>
            <a:endParaRPr lang="en-US" sz="320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932363" y="1484313"/>
            <a:ext cx="4105275" cy="5184775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3200"/>
              <a:t>Monitoring, AID, etc.</a:t>
            </a:r>
          </a:p>
          <a:p>
            <a:pPr>
              <a:buFontTx/>
              <a:buChar char="•"/>
            </a:pPr>
            <a:r>
              <a:rPr lang="en-US" sz="3200"/>
              <a:t>E Fee collection</a:t>
            </a:r>
          </a:p>
          <a:p>
            <a:pPr>
              <a:buFontTx/>
              <a:buChar char="•"/>
            </a:pPr>
            <a:r>
              <a:rPr lang="en-US" sz="3200"/>
              <a:t>Real time information</a:t>
            </a:r>
          </a:p>
          <a:p>
            <a:pPr>
              <a:buFontTx/>
              <a:buChar char="•"/>
            </a:pPr>
            <a:r>
              <a:rPr lang="en-US" sz="3200"/>
              <a:t>Remote enforcement</a:t>
            </a:r>
          </a:p>
          <a:p>
            <a:pPr>
              <a:buFontTx/>
              <a:buChar char="•"/>
            </a:pPr>
            <a:r>
              <a:rPr lang="en-US" sz="3200"/>
              <a:t>Remote control</a:t>
            </a:r>
          </a:p>
          <a:p>
            <a:pPr>
              <a:buFontTx/>
              <a:buChar char="•"/>
            </a:pPr>
            <a:endParaRPr lang="en-US" sz="3200"/>
          </a:p>
          <a:p>
            <a:pPr>
              <a:buFontTx/>
              <a:buChar char="•"/>
            </a:pPr>
            <a:endParaRPr lang="it-IT" sz="3200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23850" y="4652963"/>
            <a:ext cx="8208963" cy="1989137"/>
          </a:xfrm>
          <a:prstGeom prst="rightArrow">
            <a:avLst>
              <a:gd name="adj1" fmla="val 50000"/>
              <a:gd name="adj2" fmla="val 1031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/>
              <a:t>Operator has an increased efficiency and capability of action in </a:t>
            </a:r>
            <a:r>
              <a:rPr lang="en-US" sz="2800" dirty="0">
                <a:solidFill>
                  <a:schemeClr val="accent2"/>
                </a:solidFill>
              </a:rPr>
              <a:t>time and space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allAtOnce" animBg="1"/>
      <p:bldP spid="8" grpId="0" build="allAtOnce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7"/>
          <p:cNvSpPr>
            <a:spLocks noGrp="1"/>
          </p:cNvSpPr>
          <p:nvPr>
            <p:ph idx="1"/>
          </p:nvPr>
        </p:nvSpPr>
        <p:spPr>
          <a:xfrm>
            <a:off x="3779838" y="1557338"/>
            <a:ext cx="5111750" cy="58531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it-IT" smtClean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>
            <a:off x="179388" y="2060575"/>
            <a:ext cx="5545137" cy="46910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Tools to improve traffic efficiency and safety</a:t>
            </a:r>
            <a:r>
              <a:rPr lang="it-IT" sz="2800" dirty="0" smtClean="0"/>
              <a:t>. </a:t>
            </a:r>
          </a:p>
          <a:p>
            <a:pPr>
              <a:defRPr/>
            </a:pPr>
            <a:r>
              <a:rPr lang="it-IT" sz="2800" u="sng" dirty="0" err="1" smtClean="0"/>
              <a:t>Siim</a:t>
            </a:r>
            <a:r>
              <a:rPr lang="it-IT" sz="2800" u="sng" dirty="0" smtClean="0"/>
              <a:t> </a:t>
            </a:r>
            <a:r>
              <a:rPr lang="it-IT" sz="2800" u="sng" dirty="0" err="1" smtClean="0"/>
              <a:t>Kallas</a:t>
            </a:r>
            <a:r>
              <a:rPr lang="it-IT" sz="2800" u="sng" dirty="0" smtClean="0"/>
              <a:t>; </a:t>
            </a:r>
            <a:r>
              <a:rPr lang="it-IT" sz="2800" u="sng" dirty="0" err="1" smtClean="0"/>
              <a:t>Vice-President</a:t>
            </a:r>
            <a:r>
              <a:rPr lang="it-IT" sz="2800" u="sng" dirty="0" smtClean="0"/>
              <a:t> EC 15/05/2013</a:t>
            </a:r>
            <a:r>
              <a:rPr lang="en-US" sz="2800" dirty="0" smtClean="0"/>
              <a:t>: </a:t>
            </a:r>
          </a:p>
          <a:p>
            <a:pPr marL="85725" indent="-85725">
              <a:defRPr/>
            </a:pPr>
            <a:r>
              <a:rPr lang="en-US" sz="2800" i="1" dirty="0" smtClean="0"/>
              <a:t>ITS could reduce the number of </a:t>
            </a:r>
          </a:p>
          <a:p>
            <a:pPr marL="85725" indent="-85725">
              <a:defRPr/>
            </a:pPr>
            <a:r>
              <a:rPr lang="en-US" sz="2800" i="1" dirty="0" smtClean="0"/>
              <a:t>road fatalities by up to 7%, as </a:t>
            </a:r>
          </a:p>
          <a:p>
            <a:pPr>
              <a:defRPr/>
            </a:pPr>
            <a:r>
              <a:rPr lang="en-US" sz="2800" i="1" dirty="0" smtClean="0"/>
              <a:t>well as the number and severity of accidents, CO</a:t>
            </a:r>
            <a:r>
              <a:rPr lang="en-US" sz="1600" i="1" dirty="0" smtClean="0"/>
              <a:t>2</a:t>
            </a:r>
            <a:r>
              <a:rPr lang="en-US" sz="2800" i="1" dirty="0" smtClean="0"/>
              <a:t> emissions and cost of infrastructure repairs.</a:t>
            </a:r>
          </a:p>
          <a:p>
            <a:pPr algn="just">
              <a:defRPr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3860800"/>
            <a:ext cx="30622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052513"/>
            <a:ext cx="3171825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olo 10"/>
          <p:cNvSpPr>
            <a:spLocks noGrp="1"/>
          </p:cNvSpPr>
          <p:nvPr>
            <p:ph type="title"/>
          </p:nvPr>
        </p:nvSpPr>
        <p:spPr>
          <a:xfrm>
            <a:off x="457200" y="827088"/>
            <a:ext cx="5122863" cy="1162050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Intelligent transport systems</a:t>
            </a:r>
            <a:r>
              <a:rPr lang="en-US" sz="2800" smtClean="0"/>
              <a:t>:</a:t>
            </a:r>
            <a:endParaRPr lang="it-IT" sz="2800" smtClean="0"/>
          </a:p>
        </p:txBody>
      </p:sp>
      <p:sp>
        <p:nvSpPr>
          <p:cNvPr id="12" name="Titolo 6"/>
          <p:cNvSpPr txBox="1">
            <a:spLocks/>
          </p:cNvSpPr>
          <p:nvPr/>
        </p:nvSpPr>
        <p:spPr bwMode="auto">
          <a:xfrm>
            <a:off x="827088" y="404813"/>
            <a:ext cx="80279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110000"/>
              </a:spcBef>
              <a:defRPr/>
            </a:pPr>
            <a:r>
              <a:rPr lang="it-IT" sz="2800" b="1" dirty="0">
                <a:solidFill>
                  <a:srgbClr val="0044AF"/>
                </a:solidFill>
                <a:latin typeface="Arial Black" pitchFamily="34" charset="0"/>
                <a:ea typeface="+mj-ea"/>
                <a:cs typeface="+mj-cs"/>
              </a:rPr>
              <a:t>THE INNOVATION OF ITS FOR MOTORWAY OPERATORS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5"/>
          <p:cNvSpPr>
            <a:spLocks noChangeArrowheads="1"/>
          </p:cNvSpPr>
          <p:nvPr/>
        </p:nvSpPr>
        <p:spPr bwMode="auto">
          <a:xfrm>
            <a:off x="-107950" y="3573463"/>
            <a:ext cx="9396413" cy="4005262"/>
          </a:xfrm>
          <a:prstGeom prst="rect">
            <a:avLst/>
          </a:prstGeom>
          <a:solidFill>
            <a:srgbClr val="6CA6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19" name="Rectangle 34"/>
          <p:cNvSpPr>
            <a:spLocks noChangeArrowheads="1"/>
          </p:cNvSpPr>
          <p:nvPr/>
        </p:nvSpPr>
        <p:spPr bwMode="auto">
          <a:xfrm>
            <a:off x="0" y="-387350"/>
            <a:ext cx="9685338" cy="4005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30550" y="1917700"/>
            <a:ext cx="3240088" cy="3240088"/>
            <a:chOff x="1202" y="1207"/>
            <a:chExt cx="2041" cy="2041"/>
          </a:xfrm>
        </p:grpSpPr>
        <p:pic>
          <p:nvPicPr>
            <p:cNvPr id="9245" name="Picture 37" descr="11971491671607965323ClayOgre_BASIC_YIN-YA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1207"/>
              <a:ext cx="2041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Rectangle 38"/>
            <p:cNvSpPr>
              <a:spLocks noChangeArrowheads="1"/>
            </p:cNvSpPr>
            <p:nvPr/>
          </p:nvSpPr>
          <p:spPr bwMode="auto">
            <a:xfrm>
              <a:off x="1791" y="1525"/>
              <a:ext cx="746" cy="5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/>
                <a:t>IN-VEHICLE</a:t>
              </a:r>
            </a:p>
            <a:p>
              <a:pPr algn="ctr"/>
              <a:r>
                <a:rPr lang="it-IT" b="1"/>
                <a:t>TECHNOLOGY</a:t>
              </a:r>
            </a:p>
          </p:txBody>
        </p:sp>
        <p:sp>
          <p:nvSpPr>
            <p:cNvPr id="9247" name="Rectangle 39"/>
            <p:cNvSpPr>
              <a:spLocks noChangeArrowheads="1"/>
            </p:cNvSpPr>
            <p:nvPr/>
          </p:nvSpPr>
          <p:spPr bwMode="auto">
            <a:xfrm>
              <a:off x="1927" y="2478"/>
              <a:ext cx="702" cy="5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ROADSIDE</a:t>
              </a:r>
            </a:p>
            <a:p>
              <a:pPr algn="ctr"/>
              <a:r>
                <a:rPr lang="it-IT" b="1">
                  <a:solidFill>
                    <a:schemeClr val="bg1"/>
                  </a:solidFill>
                </a:rPr>
                <a:t>ICT</a:t>
              </a:r>
            </a:p>
            <a:p>
              <a:pPr algn="ctr"/>
              <a:r>
                <a:rPr lang="it-IT" b="1">
                  <a:solidFill>
                    <a:schemeClr val="bg1"/>
                  </a:solidFill>
                </a:rPr>
                <a:t>INFRASTR.</a:t>
              </a:r>
            </a:p>
          </p:txBody>
        </p:sp>
      </p:grpSp>
      <p:sp>
        <p:nvSpPr>
          <p:cNvPr id="9221" name="AutoShape 13"/>
          <p:cNvSpPr>
            <a:spLocks noChangeArrowheads="1"/>
          </p:cNvSpPr>
          <p:nvPr/>
        </p:nvSpPr>
        <p:spPr bwMode="auto">
          <a:xfrm>
            <a:off x="1906588" y="765175"/>
            <a:ext cx="5759450" cy="5589588"/>
          </a:xfrm>
          <a:custGeom>
            <a:avLst/>
            <a:gdLst>
              <a:gd name="T0" fmla="*/ 767853063 w 21600"/>
              <a:gd name="T1" fmla="*/ 0 h 21600"/>
              <a:gd name="T2" fmla="*/ 224881444 w 21600"/>
              <a:gd name="T3" fmla="*/ 211812250 h 21600"/>
              <a:gd name="T4" fmla="*/ 0 w 21600"/>
              <a:gd name="T5" fmla="*/ 723229025 h 21600"/>
              <a:gd name="T6" fmla="*/ 224881444 w 21600"/>
              <a:gd name="T7" fmla="*/ 1234645865 h 21600"/>
              <a:gd name="T8" fmla="*/ 767853063 w 21600"/>
              <a:gd name="T9" fmla="*/ 1446458050 h 21600"/>
              <a:gd name="T10" fmla="*/ 1310825282 w 21600"/>
              <a:gd name="T11" fmla="*/ 1234645865 h 21600"/>
              <a:gd name="T12" fmla="*/ 1535706125 w 21600"/>
              <a:gd name="T13" fmla="*/ 723229025 h 21600"/>
              <a:gd name="T14" fmla="*/ 1310825282 w 21600"/>
              <a:gd name="T15" fmla="*/ 2118122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33" y="10800"/>
                </a:moveTo>
                <a:cubicBezTo>
                  <a:pt x="2833" y="15200"/>
                  <a:pt x="6400" y="18767"/>
                  <a:pt x="10800" y="18767"/>
                </a:cubicBezTo>
                <a:cubicBezTo>
                  <a:pt x="15200" y="18767"/>
                  <a:pt x="18767" y="15200"/>
                  <a:pt x="18767" y="10800"/>
                </a:cubicBezTo>
                <a:cubicBezTo>
                  <a:pt x="18767" y="6400"/>
                  <a:pt x="15200" y="2833"/>
                  <a:pt x="10800" y="2833"/>
                </a:cubicBezTo>
                <a:cubicBezTo>
                  <a:pt x="6400" y="2833"/>
                  <a:pt x="2833" y="6400"/>
                  <a:pt x="2833" y="1080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WordArt 16"/>
          <p:cNvSpPr>
            <a:spLocks noChangeArrowheads="1" noChangeShapeType="1" noTextEdit="1"/>
          </p:cNvSpPr>
          <p:nvPr/>
        </p:nvSpPr>
        <p:spPr bwMode="auto">
          <a:xfrm rot="-4500000">
            <a:off x="2038350" y="2633663"/>
            <a:ext cx="1238250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t-IT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Safety</a:t>
            </a:r>
            <a:endParaRPr lang="it-IT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9223" name="WordArt 17"/>
          <p:cNvSpPr>
            <a:spLocks noChangeArrowheads="1" noChangeShapeType="1" noTextEdit="1"/>
          </p:cNvSpPr>
          <p:nvPr/>
        </p:nvSpPr>
        <p:spPr bwMode="auto">
          <a:xfrm rot="-1080000">
            <a:off x="3201988" y="1268413"/>
            <a:ext cx="1924050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t-IT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Efficiency</a:t>
            </a:r>
            <a:endParaRPr lang="it-IT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 rot="5400000">
            <a:off x="4429126" y="4940300"/>
            <a:ext cx="863600" cy="720725"/>
            <a:chOff x="567" y="3294"/>
            <a:chExt cx="544" cy="454"/>
          </a:xfrm>
        </p:grpSpPr>
        <p:sp>
          <p:nvSpPr>
            <p:cNvPr id="9243" name="AutoShape 20"/>
            <p:cNvSpPr>
              <a:spLocks noChangeArrowheads="1"/>
            </p:cNvSpPr>
            <p:nvPr/>
          </p:nvSpPr>
          <p:spPr bwMode="auto">
            <a:xfrm>
              <a:off x="612" y="3294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4" name="AutoShape 21"/>
            <p:cNvSpPr>
              <a:spLocks noChangeArrowheads="1"/>
            </p:cNvSpPr>
            <p:nvPr/>
          </p:nvSpPr>
          <p:spPr bwMode="auto">
            <a:xfrm rot="10800000">
              <a:off x="567" y="3521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 rot="-2346908">
            <a:off x="5938838" y="2276475"/>
            <a:ext cx="863600" cy="720725"/>
            <a:chOff x="567" y="3294"/>
            <a:chExt cx="544" cy="454"/>
          </a:xfrm>
        </p:grpSpPr>
        <p:sp>
          <p:nvSpPr>
            <p:cNvPr id="9241" name="AutoShape 24"/>
            <p:cNvSpPr>
              <a:spLocks noChangeArrowheads="1"/>
            </p:cNvSpPr>
            <p:nvPr/>
          </p:nvSpPr>
          <p:spPr bwMode="auto">
            <a:xfrm>
              <a:off x="612" y="3294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2" name="AutoShape 25"/>
            <p:cNvSpPr>
              <a:spLocks noChangeArrowheads="1"/>
            </p:cNvSpPr>
            <p:nvPr/>
          </p:nvSpPr>
          <p:spPr bwMode="auto">
            <a:xfrm rot="10800000">
              <a:off x="567" y="3521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4426829">
            <a:off x="3995738" y="1567684"/>
            <a:ext cx="863600" cy="720725"/>
            <a:chOff x="567" y="3294"/>
            <a:chExt cx="544" cy="454"/>
          </a:xfrm>
        </p:grpSpPr>
        <p:sp>
          <p:nvSpPr>
            <p:cNvPr id="9239" name="AutoShape 27"/>
            <p:cNvSpPr>
              <a:spLocks noChangeArrowheads="1"/>
            </p:cNvSpPr>
            <p:nvPr/>
          </p:nvSpPr>
          <p:spPr bwMode="auto">
            <a:xfrm>
              <a:off x="612" y="3294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0" name="AutoShape 28"/>
            <p:cNvSpPr>
              <a:spLocks noChangeArrowheads="1"/>
            </p:cNvSpPr>
            <p:nvPr/>
          </p:nvSpPr>
          <p:spPr bwMode="auto">
            <a:xfrm rot="10800000">
              <a:off x="567" y="3521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1206756">
            <a:off x="2625725" y="2636838"/>
            <a:ext cx="863600" cy="720725"/>
            <a:chOff x="567" y="3294"/>
            <a:chExt cx="544" cy="454"/>
          </a:xfrm>
        </p:grpSpPr>
        <p:sp>
          <p:nvSpPr>
            <p:cNvPr id="9237" name="AutoShape 30"/>
            <p:cNvSpPr>
              <a:spLocks noChangeArrowheads="1"/>
            </p:cNvSpPr>
            <p:nvPr/>
          </p:nvSpPr>
          <p:spPr bwMode="auto">
            <a:xfrm>
              <a:off x="612" y="3294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8" name="AutoShape 31"/>
            <p:cNvSpPr>
              <a:spLocks noChangeArrowheads="1"/>
            </p:cNvSpPr>
            <p:nvPr/>
          </p:nvSpPr>
          <p:spPr bwMode="auto">
            <a:xfrm rot="10800000">
              <a:off x="567" y="3521"/>
              <a:ext cx="499" cy="227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 h 21600"/>
                <a:gd name="T4" fmla="*/ 9 w 21600"/>
                <a:gd name="T5" fmla="*/ 2 h 21600"/>
                <a:gd name="T6" fmla="*/ 12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424 h 21600"/>
                <a:gd name="T14" fmla="*/ 18916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8" name="WordArt 32"/>
          <p:cNvSpPr>
            <a:spLocks noChangeArrowheads="1" noChangeShapeType="1" noTextEdit="1"/>
          </p:cNvSpPr>
          <p:nvPr/>
        </p:nvSpPr>
        <p:spPr bwMode="auto">
          <a:xfrm rot="2217175">
            <a:off x="5349875" y="1600200"/>
            <a:ext cx="1655763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2452"/>
              </a:avLst>
            </a:prstTxWarp>
          </a:bodyPr>
          <a:lstStyle/>
          <a:p>
            <a:pPr algn="ctr"/>
            <a:r>
              <a:rPr lang="it-IT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Traffic</a:t>
            </a:r>
            <a:endParaRPr lang="it-IT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9229" name="WordArt 33"/>
          <p:cNvSpPr>
            <a:spLocks noChangeArrowheads="1" noChangeShapeType="1" noTextEdit="1"/>
          </p:cNvSpPr>
          <p:nvPr/>
        </p:nvSpPr>
        <p:spPr bwMode="auto">
          <a:xfrm rot="4494646">
            <a:off x="6348413" y="2740025"/>
            <a:ext cx="1276350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t-IT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Mngm</a:t>
            </a:r>
            <a:r>
              <a:rPr lang="it-IT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.</a:t>
            </a:r>
          </a:p>
        </p:txBody>
      </p:sp>
      <p:sp>
        <p:nvSpPr>
          <p:cNvPr id="9230" name="WordArt 42"/>
          <p:cNvSpPr>
            <a:spLocks noChangeArrowheads="1" noChangeShapeType="1" noTextEdit="1"/>
          </p:cNvSpPr>
          <p:nvPr/>
        </p:nvSpPr>
        <p:spPr bwMode="auto">
          <a:xfrm>
            <a:off x="6516688" y="333375"/>
            <a:ext cx="2257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World</a:t>
            </a:r>
          </a:p>
          <a:p>
            <a:pPr algn="ctr"/>
            <a:r>
              <a:rPr lang="it-IT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</a:t>
            </a:r>
            <a:r>
              <a:rPr lang="it-IT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ITS</a:t>
            </a:r>
          </a:p>
        </p:txBody>
      </p:sp>
      <p:sp>
        <p:nvSpPr>
          <p:cNvPr id="9231" name="WordArt 45"/>
          <p:cNvSpPr>
            <a:spLocks noChangeArrowheads="1" noChangeShapeType="1" noTextEdit="1"/>
          </p:cNvSpPr>
          <p:nvPr/>
        </p:nvSpPr>
        <p:spPr bwMode="auto">
          <a:xfrm>
            <a:off x="250825" y="5373688"/>
            <a:ext cx="2257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World</a:t>
            </a:r>
          </a:p>
          <a:p>
            <a:pPr algn="ctr"/>
            <a:r>
              <a:rPr lang="it-IT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</a:t>
            </a:r>
            <a:r>
              <a:rPr lang="it-IT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it-IT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Trade</a:t>
            </a:r>
            <a:endParaRPr lang="it-IT" sz="32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32" name="AutoShape 46"/>
          <p:cNvSpPr>
            <a:spLocks noChangeArrowheads="1"/>
          </p:cNvSpPr>
          <p:nvPr/>
        </p:nvSpPr>
        <p:spPr bwMode="auto">
          <a:xfrm>
            <a:off x="7883525" y="2349500"/>
            <a:ext cx="900113" cy="2808288"/>
          </a:xfrm>
          <a:prstGeom prst="curvedLeftArrow">
            <a:avLst>
              <a:gd name="adj1" fmla="val 62399"/>
              <a:gd name="adj2" fmla="val 124797"/>
              <a:gd name="adj3" fmla="val 33333"/>
            </a:avLst>
          </a:prstGeom>
          <a:solidFill>
            <a:srgbClr val="F65C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AutoShape 47"/>
          <p:cNvSpPr>
            <a:spLocks noChangeArrowheads="1"/>
          </p:cNvSpPr>
          <p:nvPr/>
        </p:nvSpPr>
        <p:spPr bwMode="auto">
          <a:xfrm rot="10800000">
            <a:off x="825500" y="2133600"/>
            <a:ext cx="900113" cy="2808288"/>
          </a:xfrm>
          <a:prstGeom prst="curvedLeftArrow">
            <a:avLst>
              <a:gd name="adj1" fmla="val 62399"/>
              <a:gd name="adj2" fmla="val 124797"/>
              <a:gd name="adj3" fmla="val 33333"/>
            </a:avLst>
          </a:prstGeom>
          <a:solidFill>
            <a:srgbClr val="F65C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WordArt 48"/>
          <p:cNvSpPr>
            <a:spLocks noChangeArrowheads="1" noChangeShapeType="1" noTextEdit="1"/>
          </p:cNvSpPr>
          <p:nvPr/>
        </p:nvSpPr>
        <p:spPr bwMode="auto">
          <a:xfrm rot="2807681">
            <a:off x="2032000" y="4745038"/>
            <a:ext cx="1812925" cy="6223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</a:t>
            </a:r>
            <a:r>
              <a:rPr lang="it-IT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Logistics</a:t>
            </a:r>
            <a:r>
              <a:rPr lang="it-IT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, </a:t>
            </a:r>
          </a:p>
        </p:txBody>
      </p:sp>
      <p:sp>
        <p:nvSpPr>
          <p:cNvPr id="9235" name="WordArt 49"/>
          <p:cNvSpPr>
            <a:spLocks noChangeArrowheads="1" noChangeShapeType="1" noTextEdit="1"/>
          </p:cNvSpPr>
          <p:nvPr/>
        </p:nvSpPr>
        <p:spPr bwMode="auto">
          <a:xfrm>
            <a:off x="3708400" y="5516563"/>
            <a:ext cx="2232025" cy="642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co-modality &amp; </a:t>
            </a:r>
          </a:p>
        </p:txBody>
      </p:sp>
      <p:sp>
        <p:nvSpPr>
          <p:cNvPr id="9236" name="WordArt 50"/>
          <p:cNvSpPr>
            <a:spLocks noChangeArrowheads="1" noChangeShapeType="1" noTextEdit="1"/>
          </p:cNvSpPr>
          <p:nvPr/>
        </p:nvSpPr>
        <p:spPr bwMode="auto">
          <a:xfrm rot="-2771610">
            <a:off x="5663407" y="4785519"/>
            <a:ext cx="1771650" cy="642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security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8" grpId="0"/>
      <p:bldP spid="9229" grpId="0"/>
      <p:bldP spid="9230" grpId="0"/>
      <p:bldP spid="9231" grpId="0"/>
      <p:bldP spid="9232" grpId="0" animBg="1"/>
      <p:bldP spid="9233" grpId="0" animBg="1"/>
      <p:bldP spid="9234" grpId="0"/>
      <p:bldP spid="9235" grpId="0"/>
      <p:bldP spid="92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27987" cy="576262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44AF"/>
                </a:solidFill>
                <a:latin typeface="Arial Black" pitchFamily="34" charset="0"/>
              </a:rPr>
              <a:t>AGENDA</a:t>
            </a:r>
          </a:p>
        </p:txBody>
      </p:sp>
      <p:pic>
        <p:nvPicPr>
          <p:cNvPr id="2055" name="Picture 2" descr="GRIGIO base"/>
          <p:cNvPicPr>
            <a:picLocks noChangeAspect="1" noChangeArrowheads="1"/>
          </p:cNvPicPr>
          <p:nvPr/>
        </p:nvPicPr>
        <p:blipFill>
          <a:blip r:embed="rId4" cstate="print"/>
          <a:srcRect l="2499" t="24673" r="2499" b="10254"/>
          <a:stretch>
            <a:fillRect/>
          </a:stretch>
        </p:blipFill>
        <p:spPr bwMode="auto">
          <a:xfrm>
            <a:off x="0" y="788988"/>
            <a:ext cx="88931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839788" y="2314575"/>
            <a:ext cx="788828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1975" y="2276475"/>
          <a:ext cx="409575" cy="409575"/>
        </p:xfrm>
        <a:graphic>
          <a:graphicData uri="http://schemas.openxmlformats.org/presentationml/2006/ole">
            <p:oleObj spid="_x0000_s2050" name="CorelDRAW" r:id="rId5" imgW="2277720" imgH="2277720" progId="">
              <p:embed/>
            </p:oleObj>
          </a:graphicData>
        </a:graphic>
      </p:graphicFrame>
      <p:graphicFrame>
        <p:nvGraphicFramePr>
          <p:cNvPr id="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950" y="1196975"/>
          <a:ext cx="403225" cy="403225"/>
        </p:xfrm>
        <a:graphic>
          <a:graphicData uri="http://schemas.openxmlformats.org/presentationml/2006/ole">
            <p:oleObj spid="_x0000_s2051" name="CorelDRAW" r:id="rId6" imgW="2277720" imgH="2277720" progId="">
              <p:embed/>
            </p:oleObj>
          </a:graphicData>
        </a:graphic>
      </p:graphicFrame>
      <p:sp>
        <p:nvSpPr>
          <p:cNvPr id="2057" name="Rectangle 20"/>
          <p:cNvSpPr>
            <a:spLocks noChangeArrowheads="1"/>
          </p:cNvSpPr>
          <p:nvPr/>
        </p:nvSpPr>
        <p:spPr bwMode="auto">
          <a:xfrm>
            <a:off x="1331913" y="2003425"/>
            <a:ext cx="747077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2503488" y="3489325"/>
            <a:ext cx="63182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endParaRPr lang="it-IT" sz="1700" b="1"/>
          </a:p>
        </p:txBody>
      </p:sp>
      <p:graphicFrame>
        <p:nvGraphicFramePr>
          <p:cNvPr id="2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42988" y="3357563"/>
          <a:ext cx="403225" cy="403225"/>
        </p:xfrm>
        <a:graphic>
          <a:graphicData uri="http://schemas.openxmlformats.org/presentationml/2006/ole">
            <p:oleObj spid="_x0000_s2052" name="CorelDRAW" r:id="rId7" imgW="2277720" imgH="2277720" progId="">
              <p:embed/>
            </p:oleObj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39750" y="1068388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THE INNOVATION OF ITS FOR MOTORWAY OPERATORS</a:t>
            </a:r>
          </a:p>
        </p:txBody>
      </p:sp>
      <p:sp>
        <p:nvSpPr>
          <p:cNvPr id="21" name="Cornice 20"/>
          <p:cNvSpPr/>
          <p:nvPr/>
        </p:nvSpPr>
        <p:spPr>
          <a:xfrm>
            <a:off x="755577" y="1773238"/>
            <a:ext cx="8064574" cy="1511300"/>
          </a:xfrm>
          <a:prstGeom prst="fram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76375" y="3300413"/>
            <a:ext cx="7993063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/>
              <a:t>ITS OPENS NEW OPPORTUNITIES FOR EMERGING COUNTRIES</a:t>
            </a: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971550" y="2133600"/>
            <a:ext cx="77041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700" b="1"/>
              <a:t>OPPORTUNITY FOR ITS TO FACE FATALITIES  IN TRANSITION COUNTRIES</a:t>
            </a:r>
          </a:p>
        </p:txBody>
      </p:sp>
      <p:graphicFrame>
        <p:nvGraphicFramePr>
          <p:cNvPr id="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76375" y="4581525"/>
          <a:ext cx="395288" cy="395288"/>
        </p:xfrm>
        <a:graphic>
          <a:graphicData uri="http://schemas.openxmlformats.org/presentationml/2006/ole">
            <p:oleObj spid="_x0000_s2053" name="CorelDRAW" r:id="rId8" imgW="2215080" imgH="2215080" progId="">
              <p:embed/>
            </p:oleObj>
          </a:graphicData>
        </a:graphic>
      </p:graphicFrame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8175" y="4508500"/>
            <a:ext cx="669607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10000"/>
              </a:spcBef>
            </a:pPr>
            <a:r>
              <a:rPr lang="it-IT" sz="2700" b="1" dirty="0"/>
              <a:t>UNECE PLATFORM AS A BRIDGE TO </a:t>
            </a:r>
            <a:r>
              <a:rPr lang="it-IT" sz="2700" b="1" dirty="0" smtClean="0"/>
              <a:t>WORLDWIDE BEST PRACTICES</a:t>
            </a:r>
            <a:endParaRPr lang="it-IT" sz="27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CuadroTexto"/>
          <p:cNvSpPr txBox="1">
            <a:spLocks noChangeArrowheads="1"/>
          </p:cNvSpPr>
          <p:nvPr/>
        </p:nvSpPr>
        <p:spPr bwMode="auto">
          <a:xfrm>
            <a:off x="250825" y="26064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/>
            <a:r>
              <a:rPr lang="fr-FR" sz="2400" b="1" dirty="0" smtClean="0"/>
              <a:t>A WIDE RANGE OF INFRASTRUCTURE QUALITY</a:t>
            </a:r>
            <a:endParaRPr lang="fr-FR" sz="2400" b="1" dirty="0"/>
          </a:p>
          <a:p>
            <a:endParaRPr lang="es-ES" sz="2400" dirty="0"/>
          </a:p>
        </p:txBody>
      </p:sp>
      <p:sp>
        <p:nvSpPr>
          <p:cNvPr id="1029" name="Rectangle 3"/>
          <p:cNvSpPr txBox="1">
            <a:spLocks noChangeArrowheads="1"/>
          </p:cNvSpPr>
          <p:nvPr/>
        </p:nvSpPr>
        <p:spPr bwMode="auto">
          <a:xfrm>
            <a:off x="250825" y="1503363"/>
            <a:ext cx="864235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pitchFamily="34" charset="0"/>
              <a:buNone/>
            </a:pPr>
            <a:endParaRPr lang="fr-FR" sz="2400"/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fr-FR" sz="2400"/>
              <a:t>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5036" y="883538"/>
          <a:ext cx="7625694" cy="5974462"/>
        </p:xfrm>
        <a:graphic>
          <a:graphicData uri="http://schemas.openxmlformats.org/presentationml/2006/ole">
            <p:oleObj spid="_x0000_s57346" name="Cartella di lavoro di Microsoft Office Excel 2007" r:id="rId4" imgW="5676900" imgH="6286500" progId="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1179 L 2.5E-6 4.8473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Roberto Arditi SINA Milano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755650" y="908720"/>
            <a:ext cx="7696200" cy="2231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Different infrastructure …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8933"/>
                </a:solidFill>
                <a:latin typeface="Arial Black"/>
              </a:rPr>
              <a:t>But what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8933"/>
                </a:solidFill>
                <a:latin typeface="Arial Black"/>
              </a:rPr>
              <a:t>about the traffic?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What about the operation?</a:t>
            </a:r>
            <a:endParaRPr lang="it-IT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66"/>
              </a:solidFill>
              <a:latin typeface="Arial Black"/>
            </a:endParaRPr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395288" y="3644900"/>
            <a:ext cx="82105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How far can we face the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Operation even thanks to technologies?</a:t>
            </a:r>
            <a:endParaRPr lang="it-IT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Blac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uiExpand="1" build="allAtOnce" animBg="1"/>
      <p:bldP spid="53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Roberto Arditi SINA Milano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7388" y="2116138"/>
            <a:ext cx="6692900" cy="3849687"/>
            <a:chOff x="793" y="1298"/>
            <a:chExt cx="4164" cy="2583"/>
          </a:xfrm>
        </p:grpSpPr>
        <p:pic>
          <p:nvPicPr>
            <p:cNvPr id="5125" name="Picture 5" descr="[lachaos.gif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298"/>
              <a:ext cx="3120" cy="2082"/>
            </a:xfrm>
            <a:prstGeom prst="rect">
              <a:avLst/>
            </a:prstGeom>
            <a:noFill/>
          </p:spPr>
        </p:pic>
        <p:sp>
          <p:nvSpPr>
            <p:cNvPr id="513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93" y="3521"/>
              <a:ext cx="124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Malaysia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9875" y="53975"/>
            <a:ext cx="8839200" cy="6254750"/>
            <a:chOff x="0" y="0"/>
            <a:chExt cx="5500" cy="4197"/>
          </a:xfrm>
        </p:grpSpPr>
        <p:pic>
          <p:nvPicPr>
            <p:cNvPr id="5127" name="Picture 7" descr="in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720" cy="2695"/>
            </a:xfrm>
            <a:prstGeom prst="rect">
              <a:avLst/>
            </a:prstGeom>
            <a:noFill/>
          </p:spPr>
        </p:pic>
        <p:pic>
          <p:nvPicPr>
            <p:cNvPr id="5128" name="Picture 8" descr="traffic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0" y="1797"/>
              <a:ext cx="1350" cy="2400"/>
            </a:xfrm>
            <a:prstGeom prst="rect">
              <a:avLst/>
            </a:prstGeom>
            <a:noFill/>
          </p:spPr>
        </p:pic>
        <p:sp>
          <p:nvSpPr>
            <p:cNvPr id="513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699" y="2886"/>
              <a:ext cx="70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Italy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5288" y="1395413"/>
            <a:ext cx="7339012" cy="4341812"/>
            <a:chOff x="793" y="1253"/>
            <a:chExt cx="4566" cy="2913"/>
          </a:xfrm>
        </p:grpSpPr>
        <p:pic>
          <p:nvPicPr>
            <p:cNvPr id="5137" name="Picture 17" descr="nickop19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7" y="1706"/>
              <a:ext cx="3522" cy="2460"/>
            </a:xfrm>
            <a:prstGeom prst="rect">
              <a:avLst/>
            </a:prstGeom>
            <a:noFill/>
          </p:spPr>
        </p:pic>
        <p:sp>
          <p:nvSpPr>
            <p:cNvPr id="513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793" y="1253"/>
              <a:ext cx="1272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Australia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22425" y="1108075"/>
            <a:ext cx="5629275" cy="5199063"/>
            <a:chOff x="1066" y="482"/>
            <a:chExt cx="3502" cy="3489"/>
          </a:xfrm>
        </p:grpSpPr>
        <p:pic>
          <p:nvPicPr>
            <p:cNvPr id="5140" name="Picture 20" descr="Traffic jam in Mosco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45" y="482"/>
              <a:ext cx="2323" cy="3489"/>
            </a:xfrm>
            <a:prstGeom prst="rect">
              <a:avLst/>
            </a:prstGeom>
            <a:noFill/>
          </p:spPr>
        </p:pic>
        <p:sp>
          <p:nvSpPr>
            <p:cNvPr id="514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066" y="1026"/>
              <a:ext cx="942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Russia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73138" y="1252538"/>
            <a:ext cx="6469062" cy="4146550"/>
            <a:chOff x="748" y="799"/>
            <a:chExt cx="4025" cy="2782"/>
          </a:xfrm>
        </p:grpSpPr>
        <p:pic>
          <p:nvPicPr>
            <p:cNvPr id="5143" name="Picture 23" descr="China traffi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" y="1224"/>
              <a:ext cx="3536" cy="2357"/>
            </a:xfrm>
            <a:prstGeom prst="rect">
              <a:avLst/>
            </a:prstGeom>
            <a:noFill/>
          </p:spPr>
        </p:pic>
        <p:sp>
          <p:nvSpPr>
            <p:cNvPr id="514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69" y="799"/>
              <a:ext cx="80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China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07950" y="819150"/>
            <a:ext cx="8181975" cy="4838700"/>
            <a:chOff x="385" y="663"/>
            <a:chExt cx="5091" cy="3247"/>
          </a:xfrm>
        </p:grpSpPr>
        <p:pic>
          <p:nvPicPr>
            <p:cNvPr id="5146" name="Picture 26" descr="tf1-lci-bouchon-sur-boulevard-peripherique-paris-22553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56" y="1480"/>
              <a:ext cx="4320" cy="2430"/>
            </a:xfrm>
            <a:prstGeom prst="rect">
              <a:avLst/>
            </a:prstGeom>
            <a:noFill/>
          </p:spPr>
        </p:pic>
        <p:sp>
          <p:nvSpPr>
            <p:cNvPr id="514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85" y="663"/>
              <a:ext cx="98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France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81000" y="1252538"/>
            <a:ext cx="6496050" cy="3867150"/>
            <a:chOff x="839" y="709"/>
            <a:chExt cx="4042" cy="2595"/>
          </a:xfrm>
        </p:grpSpPr>
        <p:pic>
          <p:nvPicPr>
            <p:cNvPr id="5148" name="Picture 28" descr="ramallah%20traffic%20ja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01" y="1117"/>
              <a:ext cx="3180" cy="2187"/>
            </a:xfrm>
            <a:prstGeom prst="rect">
              <a:avLst/>
            </a:prstGeom>
            <a:noFill/>
          </p:spPr>
        </p:pic>
        <p:sp>
          <p:nvSpPr>
            <p:cNvPr id="514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839" y="709"/>
              <a:ext cx="80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Israel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55650" y="127000"/>
            <a:ext cx="7962900" cy="5470525"/>
            <a:chOff x="204" y="210"/>
            <a:chExt cx="4954" cy="3671"/>
          </a:xfrm>
        </p:grpSpPr>
        <p:pic>
          <p:nvPicPr>
            <p:cNvPr id="5151" name="Picture 31" descr="us59_trench_traffic_jam_196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4" y="210"/>
              <a:ext cx="4219" cy="3296"/>
            </a:xfrm>
            <a:prstGeom prst="rect">
              <a:avLst/>
            </a:prstGeom>
            <a:noFill/>
          </p:spPr>
        </p:pic>
        <p:sp>
          <p:nvSpPr>
            <p:cNvPr id="515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558" y="3521"/>
              <a:ext cx="60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USA</a:t>
              </a:r>
            </a:p>
          </p:txBody>
        </p:sp>
      </p:grpSp>
      <p:sp>
        <p:nvSpPr>
          <p:cNvPr id="5155" name="WordArt 35"/>
          <p:cNvSpPr>
            <a:spLocks noChangeArrowheads="1" noChangeShapeType="1" noTextEdit="1"/>
          </p:cNvSpPr>
          <p:nvPr/>
        </p:nvSpPr>
        <p:spPr bwMode="auto">
          <a:xfrm>
            <a:off x="6011863" y="1341438"/>
            <a:ext cx="28448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Congestion</a:t>
            </a:r>
          </a:p>
        </p:txBody>
      </p:sp>
      <p:sp>
        <p:nvSpPr>
          <p:cNvPr id="5156" name="WordArt 36"/>
          <p:cNvSpPr>
            <a:spLocks noChangeArrowheads="1" noChangeShapeType="1" noTextEdit="1"/>
          </p:cNvSpPr>
          <p:nvPr/>
        </p:nvSpPr>
        <p:spPr bwMode="auto">
          <a:xfrm>
            <a:off x="2316163" y="2460625"/>
            <a:ext cx="55530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Then, what way for ITS</a:t>
            </a:r>
          </a:p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to contribute to the</a:t>
            </a:r>
          </a:p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problem solving?</a:t>
            </a:r>
            <a:endParaRPr lang="it-IT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 animBg="1"/>
      <p:bldP spid="5156" grpId="0" animBg="1"/>
    </p:bldLst>
  </p:timing>
</p:sld>
</file>

<file path=ppt/theme/theme1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1C92A0CBBC54982555CFE4E409EEE" ma:contentTypeVersion="1" ma:contentTypeDescription="Create a new document." ma:contentTypeScope="" ma:versionID="e23b33c50f1f13d05f802c830f2382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FEB947-BF01-4924-8E7B-47F61A414095}"/>
</file>

<file path=customXml/itemProps2.xml><?xml version="1.0" encoding="utf-8"?>
<ds:datastoreItem xmlns:ds="http://schemas.openxmlformats.org/officeDocument/2006/customXml" ds:itemID="{29FBB2B3-69F2-4572-A988-BBE6D1ED99DA}"/>
</file>

<file path=customXml/itemProps3.xml><?xml version="1.0" encoding="utf-8"?>
<ds:datastoreItem xmlns:ds="http://schemas.openxmlformats.org/officeDocument/2006/customXml" ds:itemID="{F5071F2E-6093-4B9B-BE41-044F320ECF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642</Words>
  <Application>Microsoft Office PowerPoint</Application>
  <PresentationFormat>Presentazione su schermo (4:3)</PresentationFormat>
  <Paragraphs>172</Paragraphs>
  <Slides>20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1_Personalizza struttura</vt:lpstr>
      <vt:lpstr>Personalizza struttura</vt:lpstr>
      <vt:lpstr>CorelDRAW</vt:lpstr>
      <vt:lpstr>Cartella di lavoro di Microsoft Office Excel 2007</vt:lpstr>
      <vt:lpstr>Diapositiva 1</vt:lpstr>
      <vt:lpstr>AGENDA</vt:lpstr>
      <vt:lpstr>Diapositiva 3</vt:lpstr>
      <vt:lpstr>Intelligent transport systems:</vt:lpstr>
      <vt:lpstr>Diapositiva 5</vt:lpstr>
      <vt:lpstr>AGENDA</vt:lpstr>
      <vt:lpstr>Diapositiva 7</vt:lpstr>
      <vt:lpstr>Diapositiva 8</vt:lpstr>
      <vt:lpstr>Diapositiva 9</vt:lpstr>
      <vt:lpstr>A FEW FIGURES ON FATALITIES  AND ISSUES IN TRANSITION COUNTRIES</vt:lpstr>
      <vt:lpstr>Diapositiva 11</vt:lpstr>
      <vt:lpstr>THE OPPORTUNITY/IMPACT  OF ITS</vt:lpstr>
      <vt:lpstr>AGENDA</vt:lpstr>
      <vt:lpstr>Diapositiva 14</vt:lpstr>
      <vt:lpstr>ITS OPENS NEW OPPORTUNITIES FOR EMERGING ECONOMIES </vt:lpstr>
      <vt:lpstr>AGENDA</vt:lpstr>
      <vt:lpstr>Diapositiva 17</vt:lpstr>
      <vt:lpstr>ITS OPENS NEW OPPORTUNITIES FOR EMERGING COUNTRIES </vt:lpstr>
      <vt:lpstr>ITS OPENS NEW OPPORTUNITIES FOR EMERGING COUNTRIES </vt:lpstr>
      <vt:lpstr>Diapositiva 20</vt:lpstr>
    </vt:vector>
  </TitlesOfParts>
  <Company>SINA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“TRANSPOSITION OF THE EUROPEAN DIRECTIVE 2004/54/EC IN ITALY: HIGHLIGHTS, CRITICALITIES AND FIRST APPROACH OF THE ADMINISTRATION AND ITALIAN TERN OPERATORS”</dc:title>
  <dc:creator>roberto.arditi</dc:creator>
  <cp:lastModifiedBy>roberto.arditi</cp:lastModifiedBy>
  <cp:revision>186</cp:revision>
  <dcterms:created xsi:type="dcterms:W3CDTF">2008-11-11T15:54:21Z</dcterms:created>
  <dcterms:modified xsi:type="dcterms:W3CDTF">2013-06-24T12:39:53Z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0x0101007961C92A0CBBC54982555CFE4E409EEE</vt:lpwstr>
  </property>
</Properties>
</file>