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412" r:id="rId4"/>
    <p:sldId id="417" r:id="rId5"/>
    <p:sldId id="430" r:id="rId6"/>
    <p:sldId id="418" r:id="rId7"/>
    <p:sldId id="419" r:id="rId8"/>
    <p:sldId id="420" r:id="rId9"/>
    <p:sldId id="421" r:id="rId10"/>
    <p:sldId id="422" r:id="rId11"/>
    <p:sldId id="423" r:id="rId12"/>
    <p:sldId id="425" r:id="rId13"/>
    <p:sldId id="426" r:id="rId14"/>
    <p:sldId id="427" r:id="rId15"/>
    <p:sldId id="428" r:id="rId16"/>
    <p:sldId id="429" r:id="rId17"/>
    <p:sldId id="431" r:id="rId18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1181" autoAdjust="0"/>
  </p:normalViewPr>
  <p:slideViewPr>
    <p:cSldViewPr>
      <p:cViewPr varScale="1">
        <p:scale>
          <a:sx n="122" d="100"/>
          <a:sy n="122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2905"/>
        <p:guide pos="21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756" cy="4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444" y="0"/>
            <a:ext cx="3005756" cy="4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749"/>
            <a:ext cx="3005756" cy="46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444" y="8758749"/>
            <a:ext cx="3005756" cy="46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CD9EF7-12D1-492C-B6B6-E5701F72C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32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756" cy="4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444" y="0"/>
            <a:ext cx="3005756" cy="4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2150"/>
            <a:ext cx="4606925" cy="3455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340" y="4378637"/>
            <a:ext cx="5085520" cy="415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749"/>
            <a:ext cx="3005756" cy="46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444" y="8758749"/>
            <a:ext cx="3005756" cy="46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1E9290-CF5A-4A85-813E-63027B5A6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39954-3A62-4FEE-A67D-2C7831319743}" type="slidenum">
              <a:rPr lang="en-US"/>
              <a:pPr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7C7DF-9F34-41EE-B071-602D106A41F3}" type="slidenum">
              <a:rPr lang="en-US"/>
              <a:pPr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2AC34-2B7E-4031-B69F-051A70859DA4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12788"/>
            <a:ext cx="4560887" cy="3421062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01" y="4348255"/>
            <a:ext cx="5061329" cy="42058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7C7DF-9F34-41EE-B071-602D106A41F3}" type="slidenum">
              <a:rPr lang="en-US"/>
              <a:pPr/>
              <a:t>14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7C7DF-9F34-41EE-B071-602D106A41F3}" type="slidenum">
              <a:rPr lang="en-US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7C7DF-9F34-41EE-B071-602D106A41F3}" type="slidenum">
              <a:rPr lang="en-US"/>
              <a:pPr/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27147" y="8757337"/>
            <a:ext cx="3005419" cy="46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 anchor="b"/>
          <a:lstStyle>
            <a:lvl1pPr defTabSz="8763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8763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8763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8763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8763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8763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8763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8763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876300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7FB56F-1710-4321-99E3-D80DD0D41DFA}" type="slidenum">
              <a:rPr lang="en-US" altLang="ja-JP" sz="1100"/>
              <a:pPr algn="r" eaLnBrk="1" hangingPunct="1">
                <a:spcBef>
                  <a:spcPct val="0"/>
                </a:spcBef>
              </a:pPr>
              <a:t>5</a:t>
            </a:fld>
            <a:endParaRPr lang="en-US" altLang="ja-JP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1688" cy="34575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364" y="4379410"/>
            <a:ext cx="5087476" cy="4147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928580" y="8757301"/>
            <a:ext cx="3004020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0" tIns="45190" rIns="90380" bIns="45190" anchor="b"/>
          <a:lstStyle/>
          <a:p>
            <a:pPr algn="r"/>
            <a:fld id="{16B0756A-A539-4215-86A2-54BF97E57CEC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06925" cy="34544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1" y="4380225"/>
            <a:ext cx="5085080" cy="414562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28580" y="8757301"/>
            <a:ext cx="3004020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8" tIns="45194" rIns="90388" bIns="45194" anchor="b"/>
          <a:lstStyle/>
          <a:p>
            <a:pPr algn="r"/>
            <a:fld id="{0D94F885-6FD2-4BB2-B1F2-8907980111F0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06925" cy="34544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1" y="4380225"/>
            <a:ext cx="5085080" cy="414562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ー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ja-JP" sz="1400" dirty="0" smtClean="0">
              <a:latin typeface="+mn-ea"/>
              <a:ea typeface="+mn-ea"/>
            </a:endParaRPr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A44FEDF-C66A-4A21-B28C-A7A2055800C4}" type="slidenum">
              <a:rPr lang="en-US" altLang="ja-JP" smtClean="0"/>
              <a:pPr eaLnBrk="1" hangingPunct="1"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849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64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64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64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64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E00CEAFA-8620-445E-805D-EA7AA59B49F9}" type="slidenum">
              <a:rPr lang="ja-JP" altLang="en-US" smtClean="0">
                <a:latin typeface="Times New Roman" pitchFamily="18" charset="0"/>
              </a:rPr>
              <a:pPr eaLnBrk="1" hangingPunct="1"/>
              <a:t>9</a:t>
            </a:fld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7C7DF-9F34-41EE-B071-602D106A41F3}" type="slidenum">
              <a:rPr lang="en-US"/>
              <a:pPr/>
              <a:t>10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endParaRPr lang="en-US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5D984-6EFC-4CCF-A952-87341C01C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414F1-E92A-4D89-8A8A-B9EC8BD04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9D810892-2CDD-45E3-80BE-101DC25457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2FF7B-7698-4D53-B03A-4D8ACBCC3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B5F0D-8894-4AF5-8CBE-A9F907B4F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1493D-53EA-4208-AC4B-8A2C3896EB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00DCE-5CF0-49A3-9DAB-0630A0892D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6FAB5-8A3F-4044-BF73-4ABE927A0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56F16-87A6-4D2D-9A05-5D4943AEA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FB831-C676-4A2E-9CD1-C2B966D26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C3022-3FDB-4909-8D56-E97C635E6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smtClean="0"/>
              <a:t>Geneva, Switzerland, 27 June 2013</a:t>
            </a:r>
            <a:endParaRPr 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5D8816-140E-46BD-B9DD-AA87D59E53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4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jarianpb@state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R/index.asp?category=study-groups&amp;rlink=rcpm-wrc-11-studies&amp;lang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R/index.asp?category=study-groups&amp;rlink=rcpm-wrc-11-studies&amp;lang=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ur-lex.europa.eu/LexUriServ/LexUriServ.do?uri=CELEX:32010L0040:EN:NOT" TargetMode="Externa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hyperlink" Target="http://www.itu.int/ITU-R/index.asp?category=study-groups&amp;rlink=rcpm-wrc-11-studies&amp;lang=en" TargetMode="External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R/index.asp?category=study-groups&amp;rlink=rcpm-wrc-11-studies&amp;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348880"/>
            <a:ext cx="9144000" cy="1470025"/>
          </a:xfrm>
        </p:spPr>
        <p:txBody>
          <a:bodyPr/>
          <a:lstStyle/>
          <a:p>
            <a:r>
              <a:rPr lang="en-US" dirty="0" smtClean="0"/>
              <a:t>Regulatory Framework for the Global Deployment of ITS –</a:t>
            </a:r>
            <a:br>
              <a:rPr lang="en-US" dirty="0" smtClean="0"/>
            </a:br>
            <a:r>
              <a:rPr lang="en-US" dirty="0" smtClean="0"/>
              <a:t>a Spectrum Perspective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221088"/>
            <a:ext cx="8352928" cy="1752600"/>
          </a:xfrm>
        </p:spPr>
        <p:txBody>
          <a:bodyPr/>
          <a:lstStyle/>
          <a:p>
            <a:r>
              <a:rPr lang="en-GB" b="1" dirty="0" smtClean="0"/>
              <a:t>Paul B. Najarian</a:t>
            </a:r>
          </a:p>
          <a:p>
            <a:r>
              <a:rPr lang="en-GB" b="1" dirty="0"/>
              <a:t>ITU-R WP 5A Liaison </a:t>
            </a:r>
            <a:r>
              <a:rPr lang="en-GB" b="1" dirty="0" smtClean="0"/>
              <a:t>Rapporteur</a:t>
            </a:r>
          </a:p>
          <a:p>
            <a:r>
              <a:rPr lang="en-GB" b="1" dirty="0" smtClean="0"/>
              <a:t>Collaboration on ITS Communication Standards</a:t>
            </a:r>
          </a:p>
          <a:p>
            <a:r>
              <a:rPr lang="en-GB" b="1" dirty="0" smtClean="0">
                <a:hlinkClick r:id="rId3"/>
              </a:rPr>
              <a:t>najarianpb@state.gov</a:t>
            </a:r>
            <a:endParaRPr lang="en-GB" b="1" dirty="0" smtClean="0"/>
          </a:p>
          <a:p>
            <a:endParaRPr lang="en-US" b="1" dirty="0" smtClean="0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2"/>
                </a:solidFill>
              </a:rPr>
              <a:t>Joint ITU/UNECE Workshop on 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2"/>
                </a:solidFill>
              </a:rPr>
              <a:t>“Intelligent Transport Systems in Emerging Markets – drivers for safe and sustainable growth</a:t>
            </a:r>
            <a:r>
              <a:rPr lang="en-US" sz="2400" b="1" dirty="0">
                <a:solidFill>
                  <a:srgbClr val="22228B"/>
                </a:solidFill>
              </a:rPr>
              <a:t>”</a:t>
            </a:r>
          </a:p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rgbClr val="22228B"/>
                </a:solidFill>
              </a:rPr>
              <a:t>(Geneva, Switzerland, 27 June 2013)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4" cstate="print"/>
          <a:srcRect t="17264" b="69327"/>
          <a:stretch>
            <a:fillRect/>
          </a:stretch>
        </p:blipFill>
        <p:spPr bwMode="auto">
          <a:xfrm>
            <a:off x="6156325" y="6092825"/>
            <a:ext cx="13509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UN_BLUE_TRANS_B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5805488"/>
            <a:ext cx="7953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3CE60F-7524-4289-9B59-4E40725AA692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Area for Harmonization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25016" y="2060848"/>
            <a:ext cx="432048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Lack of harmonized Definition: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Some limited to Data only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Harmonized Use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include Vehicle-to-Vehicle (V2V)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Regulatory Variations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Mostly unlicensed and secondary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Primary allocation in North-America only</a:t>
            </a:r>
          </a:p>
        </p:txBody>
      </p:sp>
      <p:sp>
        <p:nvSpPr>
          <p:cNvPr id="717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060848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Spectrum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05273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Dedicated Short-Range Communications (DSRC):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525344"/>
            <a:ext cx="382746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</a:rPr>
              <a:t>Geneva, Switzerland, 27 June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46"/>
            <a:ext cx="8229600" cy="926841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ea typeface="Tahoma" pitchFamily="34" charset="0"/>
                <a:cs typeface="Tahoma" pitchFamily="34" charset="0"/>
              </a:rPr>
              <a:t>DSRC Spectrum Allocation</a:t>
            </a:r>
            <a:endParaRPr kumimoji="1" lang="ja-JP" altLang="en-US" sz="3600" dirty="0"/>
          </a:p>
        </p:txBody>
      </p:sp>
      <p:pic>
        <p:nvPicPr>
          <p:cNvPr id="2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4" y="1378482"/>
            <a:ext cx="85725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6FAB5-8A3F-4044-BF73-4ABE927A08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6525344"/>
            <a:ext cx="382746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</a:rPr>
              <a:t>Geneva, Switzerland, 27 June 2013</a:t>
            </a:r>
          </a:p>
        </p:txBody>
      </p:sp>
    </p:spTree>
    <p:extLst>
      <p:ext uri="{BB962C8B-B14F-4D97-AF65-F5344CB8AC3E}">
        <p14:creationId xmlns:p14="http://schemas.microsoft.com/office/powerpoint/2010/main" val="13972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3CE60F-7524-4289-9B59-4E40725AA692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Other/Future Consideration for DSRC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268760"/>
            <a:ext cx="820891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Potential consideration as a suitable candidate band for Mobile Broadband, under WRC-15 Agenda Item 1.1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see it as a Threat; some see it as an Opportunity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Extends 5 GHz </a:t>
            </a:r>
            <a:r>
              <a:rPr lang="en-US" sz="2000" dirty="0" err="1" smtClean="0"/>
              <a:t>WiFi</a:t>
            </a:r>
            <a:r>
              <a:rPr lang="en-US" sz="2000" dirty="0" smtClean="0"/>
              <a:t> technologies into the 5.9 GHz band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Maximizes the use of Radio LAN technologies for in-vehicle applications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Addresses the roadside infrastructure deployment dilemma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Economies-of-scale</a:t>
            </a:r>
          </a:p>
          <a:p>
            <a:pPr lvl="2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Some Administrations are considering a WRC-18/ (or 19) Agenda Item for global DSRC spectrum harmonization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525344"/>
            <a:ext cx="382746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</a:rPr>
              <a:t>Geneva, Switzerland, 27 June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5162550" y="1866900"/>
            <a:ext cx="3273425" cy="835025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r>
              <a:rPr lang="en-US" altLang="ja-JP" sz="1600"/>
              <a:t> </a:t>
            </a:r>
            <a:r>
              <a:rPr lang="en-US" altLang="ja-JP" sz="1400">
                <a:solidFill>
                  <a:schemeClr val="bg2"/>
                </a:solidFill>
              </a:rPr>
              <a:t>Mobile communications </a:t>
            </a:r>
          </a:p>
          <a:p>
            <a:pPr algn="ctr" defTabSz="762000"/>
            <a:r>
              <a:rPr lang="en-US" altLang="ja-JP" sz="1400">
                <a:solidFill>
                  <a:schemeClr val="bg2"/>
                </a:solidFill>
              </a:rPr>
              <a:t>network</a:t>
            </a:r>
            <a:endParaRPr lang="en-US" altLang="ja-JP" sz="1600">
              <a:solidFill>
                <a:schemeClr val="bg2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58813" y="95250"/>
            <a:ext cx="7772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2075" tIns="46038" rIns="92075" bIns="46038" anchor="ctr"/>
          <a:lstStyle/>
          <a:p>
            <a:pPr algn="ctr" defTabSz="762000"/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9425" y="4686300"/>
            <a:ext cx="7807325" cy="1600200"/>
          </a:xfrm>
          <a:prstGeom prst="rect">
            <a:avLst/>
          </a:prstGeom>
          <a:solidFill>
            <a:schemeClr val="hlink"/>
          </a:solidFill>
          <a:ln w="19050">
            <a:solidFill>
              <a:srgbClr val="FF99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721225" y="1966913"/>
            <a:ext cx="582613" cy="2778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3338513" y="1827213"/>
            <a:ext cx="363537" cy="4175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3484563" y="2171700"/>
            <a:ext cx="1887537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374775" y="3217863"/>
            <a:ext cx="0" cy="5572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3484563" y="3162300"/>
            <a:ext cx="0" cy="5429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121025" y="2314575"/>
            <a:ext cx="346075" cy="6191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1333500" y="2384425"/>
            <a:ext cx="153988" cy="5492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467100" y="3924300"/>
            <a:ext cx="568325" cy="1312863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838700" y="55245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538413" y="5521325"/>
            <a:ext cx="969962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71525" y="3505200"/>
            <a:ext cx="1362075" cy="3079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r>
              <a:rPr lang="en-US" altLang="ja-JP" sz="1200">
                <a:solidFill>
                  <a:srgbClr val="0000CC"/>
                </a:solidFill>
              </a:rPr>
              <a:t>Base station (antenna)</a:t>
            </a:r>
            <a:endParaRPr lang="en-US" altLang="ja-JP" sz="1200">
              <a:solidFill>
                <a:schemeClr val="accent2"/>
              </a:solidFill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717550" y="5986463"/>
            <a:ext cx="4729163" cy="334962"/>
          </a:xfrm>
          <a:prstGeom prst="roundRect">
            <a:avLst>
              <a:gd name="adj" fmla="val 4204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200">
                <a:solidFill>
                  <a:schemeClr val="bg2"/>
                </a:solidFill>
                <a:ea typeface="ｺﾞｼｯｸ" pitchFamily="49" charset="-128"/>
              </a:rPr>
              <a:t>On-board network (ITS data bus), sensors, collision avoidance radar, etc.</a:t>
            </a:r>
            <a:endParaRPr lang="en-US" altLang="ja-JP" sz="1200">
              <a:ea typeface="ｺﾞｼｯｸ" pitchFamily="49" charset="-128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14800" y="5386388"/>
            <a:ext cx="500063" cy="138112"/>
            <a:chOff x="2353" y="3800"/>
            <a:chExt cx="330" cy="95"/>
          </a:xfrm>
        </p:grpSpPr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2353" y="3800"/>
              <a:ext cx="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flipH="1">
              <a:off x="2353" y="3890"/>
              <a:ext cx="3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3771900" y="5253038"/>
          <a:ext cx="83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ｸﾘｯﾌﾟ" r:id="rId4" imgW="1225080" imgH="617760" progId="MS_ClipArt_Gallery.2">
                  <p:embed/>
                </p:oleObj>
              </mc:Choice>
              <mc:Fallback>
                <p:oleObj name="ｸﾘｯﾌﾟ" r:id="rId4" imgW="1225080" imgH="61776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253038"/>
                        <a:ext cx="838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1"/>
          <p:cNvGrpSpPr>
            <a:grpSpLocks/>
          </p:cNvGrpSpPr>
          <p:nvPr/>
        </p:nvGrpSpPr>
        <p:grpSpPr bwMode="auto">
          <a:xfrm rot="17803019" flipH="1">
            <a:off x="5075238" y="1673225"/>
            <a:ext cx="514350" cy="495300"/>
            <a:chOff x="5974" y="1208"/>
            <a:chExt cx="554" cy="531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6259" y="1208"/>
              <a:ext cx="269" cy="531"/>
              <a:chOff x="6259" y="1208"/>
              <a:chExt cx="269" cy="531"/>
            </a:xfrm>
          </p:grpSpPr>
          <p:sp>
            <p:nvSpPr>
              <p:cNvPr id="6167" name="Arc 23"/>
              <p:cNvSpPr>
                <a:spLocks/>
              </p:cNvSpPr>
              <p:nvPr/>
            </p:nvSpPr>
            <p:spPr bwMode="auto">
              <a:xfrm>
                <a:off x="6363" y="1208"/>
                <a:ext cx="165" cy="531"/>
              </a:xfrm>
              <a:custGeom>
                <a:avLst/>
                <a:gdLst>
                  <a:gd name="G0" fmla="+- 0 0 0"/>
                  <a:gd name="G1" fmla="+- 21171 0 0"/>
                  <a:gd name="G2" fmla="+- 21600 0 0"/>
                  <a:gd name="T0" fmla="*/ 4281 w 21600"/>
                  <a:gd name="T1" fmla="*/ 0 h 41999"/>
                  <a:gd name="T2" fmla="*/ 5722 w 21600"/>
                  <a:gd name="T3" fmla="*/ 41999 h 41999"/>
                  <a:gd name="T4" fmla="*/ 0 w 21600"/>
                  <a:gd name="T5" fmla="*/ 21171 h 41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9" fill="none" extrusionOk="0">
                    <a:moveTo>
                      <a:pt x="4281" y="-1"/>
                    </a:moveTo>
                    <a:cubicBezTo>
                      <a:pt x="14356" y="2036"/>
                      <a:pt x="21600" y="10891"/>
                      <a:pt x="21600" y="21171"/>
                    </a:cubicBezTo>
                    <a:cubicBezTo>
                      <a:pt x="21600" y="30896"/>
                      <a:pt x="15100" y="39422"/>
                      <a:pt x="5722" y="41999"/>
                    </a:cubicBezTo>
                  </a:path>
                  <a:path w="21600" h="41999" stroke="0" extrusionOk="0">
                    <a:moveTo>
                      <a:pt x="4281" y="-1"/>
                    </a:moveTo>
                    <a:cubicBezTo>
                      <a:pt x="14356" y="2036"/>
                      <a:pt x="21600" y="10891"/>
                      <a:pt x="21600" y="21171"/>
                    </a:cubicBezTo>
                    <a:cubicBezTo>
                      <a:pt x="21600" y="30896"/>
                      <a:pt x="15100" y="39422"/>
                      <a:pt x="5722" y="41999"/>
                    </a:cubicBezTo>
                    <a:lnTo>
                      <a:pt x="0" y="21171"/>
                    </a:lnTo>
                    <a:close/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Arc 24"/>
              <p:cNvSpPr>
                <a:spLocks/>
              </p:cNvSpPr>
              <p:nvPr/>
            </p:nvSpPr>
            <p:spPr bwMode="auto">
              <a:xfrm>
                <a:off x="6316" y="1243"/>
                <a:ext cx="143" cy="456"/>
              </a:xfrm>
              <a:custGeom>
                <a:avLst/>
                <a:gdLst>
                  <a:gd name="G0" fmla="+- 0 0 0"/>
                  <a:gd name="G1" fmla="+- 21186 0 0"/>
                  <a:gd name="G2" fmla="+- 21600 0 0"/>
                  <a:gd name="T0" fmla="*/ 4208 w 21600"/>
                  <a:gd name="T1" fmla="*/ 0 h 42017"/>
                  <a:gd name="T2" fmla="*/ 5713 w 21600"/>
                  <a:gd name="T3" fmla="*/ 42017 h 42017"/>
                  <a:gd name="T4" fmla="*/ 0 w 21600"/>
                  <a:gd name="T5" fmla="*/ 21186 h 4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7" fill="none" extrusionOk="0">
                    <a:moveTo>
                      <a:pt x="4208" y="-1"/>
                    </a:moveTo>
                    <a:cubicBezTo>
                      <a:pt x="14317" y="2007"/>
                      <a:pt x="21600" y="10878"/>
                      <a:pt x="21600" y="21186"/>
                    </a:cubicBezTo>
                    <a:cubicBezTo>
                      <a:pt x="21600" y="30915"/>
                      <a:pt x="15095" y="39443"/>
                      <a:pt x="5712" y="42016"/>
                    </a:cubicBezTo>
                  </a:path>
                  <a:path w="21600" h="42017" stroke="0" extrusionOk="0">
                    <a:moveTo>
                      <a:pt x="4208" y="-1"/>
                    </a:moveTo>
                    <a:cubicBezTo>
                      <a:pt x="14317" y="2007"/>
                      <a:pt x="21600" y="10878"/>
                      <a:pt x="21600" y="21186"/>
                    </a:cubicBezTo>
                    <a:cubicBezTo>
                      <a:pt x="21600" y="30915"/>
                      <a:pt x="15095" y="39443"/>
                      <a:pt x="5712" y="42016"/>
                    </a:cubicBezTo>
                    <a:lnTo>
                      <a:pt x="0" y="21186"/>
                    </a:lnTo>
                    <a:close/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Arc 25"/>
              <p:cNvSpPr>
                <a:spLocks/>
              </p:cNvSpPr>
              <p:nvPr/>
            </p:nvSpPr>
            <p:spPr bwMode="auto">
              <a:xfrm>
                <a:off x="6259" y="1283"/>
                <a:ext cx="133" cy="384"/>
              </a:xfrm>
              <a:custGeom>
                <a:avLst/>
                <a:gdLst>
                  <a:gd name="G0" fmla="+- 0 0 0"/>
                  <a:gd name="G1" fmla="+- 21190 0 0"/>
                  <a:gd name="G2" fmla="+- 21600 0 0"/>
                  <a:gd name="T0" fmla="*/ 4190 w 21600"/>
                  <a:gd name="T1" fmla="*/ 0 h 42034"/>
                  <a:gd name="T2" fmla="*/ 5664 w 21600"/>
                  <a:gd name="T3" fmla="*/ 42034 h 42034"/>
                  <a:gd name="T4" fmla="*/ 0 w 21600"/>
                  <a:gd name="T5" fmla="*/ 21190 h 42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4" fill="none" extrusionOk="0">
                    <a:moveTo>
                      <a:pt x="4189" y="0"/>
                    </a:moveTo>
                    <a:cubicBezTo>
                      <a:pt x="14308" y="2000"/>
                      <a:pt x="21600" y="10875"/>
                      <a:pt x="21600" y="21190"/>
                    </a:cubicBezTo>
                    <a:cubicBezTo>
                      <a:pt x="21600" y="30937"/>
                      <a:pt x="15070" y="39477"/>
                      <a:pt x="5664" y="42034"/>
                    </a:cubicBezTo>
                  </a:path>
                  <a:path w="21600" h="42034" stroke="0" extrusionOk="0">
                    <a:moveTo>
                      <a:pt x="4189" y="0"/>
                    </a:moveTo>
                    <a:cubicBezTo>
                      <a:pt x="14308" y="2000"/>
                      <a:pt x="21600" y="10875"/>
                      <a:pt x="21600" y="21190"/>
                    </a:cubicBezTo>
                    <a:cubicBezTo>
                      <a:pt x="21600" y="30937"/>
                      <a:pt x="15070" y="39477"/>
                      <a:pt x="5664" y="42034"/>
                    </a:cubicBezTo>
                    <a:lnTo>
                      <a:pt x="0" y="21190"/>
                    </a:lnTo>
                    <a:close/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6105" y="1310"/>
              <a:ext cx="226" cy="351"/>
              <a:chOff x="6105" y="1310"/>
              <a:chExt cx="226" cy="351"/>
            </a:xfrm>
          </p:grpSpPr>
          <p:sp>
            <p:nvSpPr>
              <p:cNvPr id="6171" name="Arc 27"/>
              <p:cNvSpPr>
                <a:spLocks/>
              </p:cNvSpPr>
              <p:nvPr/>
            </p:nvSpPr>
            <p:spPr bwMode="auto">
              <a:xfrm>
                <a:off x="6192" y="1310"/>
                <a:ext cx="139" cy="351"/>
              </a:xfrm>
              <a:custGeom>
                <a:avLst/>
                <a:gdLst>
                  <a:gd name="G0" fmla="+- 0 0 0"/>
                  <a:gd name="G1" fmla="+- 21202 0 0"/>
                  <a:gd name="G2" fmla="+- 21600 0 0"/>
                  <a:gd name="T0" fmla="*/ 4130 w 21600"/>
                  <a:gd name="T1" fmla="*/ 0 h 42039"/>
                  <a:gd name="T2" fmla="*/ 5688 w 21600"/>
                  <a:gd name="T3" fmla="*/ 42039 h 42039"/>
                  <a:gd name="T4" fmla="*/ 0 w 21600"/>
                  <a:gd name="T5" fmla="*/ 21202 h 42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9" fill="none" extrusionOk="0">
                    <a:moveTo>
                      <a:pt x="4129" y="0"/>
                    </a:moveTo>
                    <a:cubicBezTo>
                      <a:pt x="14276" y="1976"/>
                      <a:pt x="21600" y="10864"/>
                      <a:pt x="21600" y="21202"/>
                    </a:cubicBezTo>
                    <a:cubicBezTo>
                      <a:pt x="21600" y="30940"/>
                      <a:pt x="15083" y="39474"/>
                      <a:pt x="5688" y="42039"/>
                    </a:cubicBezTo>
                  </a:path>
                  <a:path w="21600" h="42039" stroke="0" extrusionOk="0">
                    <a:moveTo>
                      <a:pt x="4129" y="0"/>
                    </a:moveTo>
                    <a:cubicBezTo>
                      <a:pt x="14276" y="1976"/>
                      <a:pt x="21600" y="10864"/>
                      <a:pt x="21600" y="21202"/>
                    </a:cubicBezTo>
                    <a:cubicBezTo>
                      <a:pt x="21600" y="30940"/>
                      <a:pt x="15083" y="39474"/>
                      <a:pt x="5688" y="42039"/>
                    </a:cubicBezTo>
                    <a:lnTo>
                      <a:pt x="0" y="21202"/>
                    </a:lnTo>
                    <a:close/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Arc 28"/>
              <p:cNvSpPr>
                <a:spLocks/>
              </p:cNvSpPr>
              <p:nvPr/>
            </p:nvSpPr>
            <p:spPr bwMode="auto">
              <a:xfrm>
                <a:off x="6153" y="1332"/>
                <a:ext cx="121" cy="302"/>
              </a:xfrm>
              <a:custGeom>
                <a:avLst/>
                <a:gdLst>
                  <a:gd name="G0" fmla="+- 0 0 0"/>
                  <a:gd name="G1" fmla="+- 21212 0 0"/>
                  <a:gd name="G2" fmla="+- 21600 0 0"/>
                  <a:gd name="T0" fmla="*/ 4075 w 21600"/>
                  <a:gd name="T1" fmla="*/ 0 h 42148"/>
                  <a:gd name="T2" fmla="*/ 5315 w 21600"/>
                  <a:gd name="T3" fmla="*/ 42148 h 42148"/>
                  <a:gd name="T4" fmla="*/ 0 w 21600"/>
                  <a:gd name="T5" fmla="*/ 21212 h 4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48" fill="none" extrusionOk="0">
                    <a:moveTo>
                      <a:pt x="4075" y="-1"/>
                    </a:moveTo>
                    <a:cubicBezTo>
                      <a:pt x="14247" y="1954"/>
                      <a:pt x="21600" y="10853"/>
                      <a:pt x="21600" y="21212"/>
                    </a:cubicBezTo>
                    <a:cubicBezTo>
                      <a:pt x="21600" y="31094"/>
                      <a:pt x="14893" y="39716"/>
                      <a:pt x="5314" y="42147"/>
                    </a:cubicBezTo>
                  </a:path>
                  <a:path w="21600" h="42148" stroke="0" extrusionOk="0">
                    <a:moveTo>
                      <a:pt x="4075" y="-1"/>
                    </a:moveTo>
                    <a:cubicBezTo>
                      <a:pt x="14247" y="1954"/>
                      <a:pt x="21600" y="10853"/>
                      <a:pt x="21600" y="21212"/>
                    </a:cubicBezTo>
                    <a:cubicBezTo>
                      <a:pt x="21600" y="31094"/>
                      <a:pt x="14893" y="39716"/>
                      <a:pt x="5314" y="42147"/>
                    </a:cubicBezTo>
                    <a:lnTo>
                      <a:pt x="0" y="21212"/>
                    </a:lnTo>
                    <a:close/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Arc 29"/>
              <p:cNvSpPr>
                <a:spLocks/>
              </p:cNvSpPr>
              <p:nvPr/>
            </p:nvSpPr>
            <p:spPr bwMode="auto">
              <a:xfrm>
                <a:off x="6105" y="1358"/>
                <a:ext cx="112" cy="255"/>
              </a:xfrm>
              <a:custGeom>
                <a:avLst/>
                <a:gdLst>
                  <a:gd name="G0" fmla="+- 0 0 0"/>
                  <a:gd name="G1" fmla="+- 21191 0 0"/>
                  <a:gd name="G2" fmla="+- 21600 0 0"/>
                  <a:gd name="T0" fmla="*/ 4181 w 21600"/>
                  <a:gd name="T1" fmla="*/ 0 h 42064"/>
                  <a:gd name="T2" fmla="*/ 5556 w 21600"/>
                  <a:gd name="T3" fmla="*/ 42064 h 42064"/>
                  <a:gd name="T4" fmla="*/ 0 w 21600"/>
                  <a:gd name="T5" fmla="*/ 21191 h 4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64" fill="none" extrusionOk="0">
                    <a:moveTo>
                      <a:pt x="4181" y="-1"/>
                    </a:moveTo>
                    <a:cubicBezTo>
                      <a:pt x="14303" y="1996"/>
                      <a:pt x="21600" y="10873"/>
                      <a:pt x="21600" y="21191"/>
                    </a:cubicBezTo>
                    <a:cubicBezTo>
                      <a:pt x="21600" y="30980"/>
                      <a:pt x="15016" y="39546"/>
                      <a:pt x="5556" y="42064"/>
                    </a:cubicBezTo>
                  </a:path>
                  <a:path w="21600" h="42064" stroke="0" extrusionOk="0">
                    <a:moveTo>
                      <a:pt x="4181" y="-1"/>
                    </a:moveTo>
                    <a:cubicBezTo>
                      <a:pt x="14303" y="1996"/>
                      <a:pt x="21600" y="10873"/>
                      <a:pt x="21600" y="21191"/>
                    </a:cubicBezTo>
                    <a:cubicBezTo>
                      <a:pt x="21600" y="30980"/>
                      <a:pt x="15016" y="39546"/>
                      <a:pt x="5556" y="42064"/>
                    </a:cubicBezTo>
                    <a:lnTo>
                      <a:pt x="0" y="21191"/>
                    </a:lnTo>
                    <a:close/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4" name="Arc 30"/>
            <p:cNvSpPr>
              <a:spLocks/>
            </p:cNvSpPr>
            <p:nvPr/>
          </p:nvSpPr>
          <p:spPr bwMode="auto">
            <a:xfrm>
              <a:off x="6065" y="1381"/>
              <a:ext cx="101" cy="220"/>
            </a:xfrm>
            <a:custGeom>
              <a:avLst/>
              <a:gdLst>
                <a:gd name="G0" fmla="+- 0 0 0"/>
                <a:gd name="G1" fmla="+- 21185 0 0"/>
                <a:gd name="G2" fmla="+- 21600 0 0"/>
                <a:gd name="T0" fmla="*/ 4216 w 21600"/>
                <a:gd name="T1" fmla="*/ 0 h 42073"/>
                <a:gd name="T2" fmla="*/ 5501 w 21600"/>
                <a:gd name="T3" fmla="*/ 42073 h 42073"/>
                <a:gd name="T4" fmla="*/ 0 w 21600"/>
                <a:gd name="T5" fmla="*/ 21185 h 4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73" fill="none" extrusionOk="0">
                  <a:moveTo>
                    <a:pt x="4215" y="0"/>
                  </a:moveTo>
                  <a:cubicBezTo>
                    <a:pt x="14321" y="2011"/>
                    <a:pt x="21600" y="10880"/>
                    <a:pt x="21600" y="21185"/>
                  </a:cubicBezTo>
                  <a:cubicBezTo>
                    <a:pt x="21600" y="30995"/>
                    <a:pt x="14988" y="39574"/>
                    <a:pt x="5500" y="42072"/>
                  </a:cubicBezTo>
                </a:path>
                <a:path w="21600" h="42073" stroke="0" extrusionOk="0">
                  <a:moveTo>
                    <a:pt x="4215" y="0"/>
                  </a:moveTo>
                  <a:cubicBezTo>
                    <a:pt x="14321" y="2011"/>
                    <a:pt x="21600" y="10880"/>
                    <a:pt x="21600" y="21185"/>
                  </a:cubicBezTo>
                  <a:cubicBezTo>
                    <a:pt x="21600" y="30995"/>
                    <a:pt x="14988" y="39574"/>
                    <a:pt x="5500" y="42072"/>
                  </a:cubicBezTo>
                  <a:lnTo>
                    <a:pt x="0" y="21185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Arc 31"/>
            <p:cNvSpPr>
              <a:spLocks/>
            </p:cNvSpPr>
            <p:nvPr/>
          </p:nvSpPr>
          <p:spPr bwMode="auto">
            <a:xfrm>
              <a:off x="6022" y="1396"/>
              <a:ext cx="87" cy="190"/>
            </a:xfrm>
            <a:custGeom>
              <a:avLst/>
              <a:gdLst>
                <a:gd name="G0" fmla="+- 0 0 0"/>
                <a:gd name="G1" fmla="+- 21156 0 0"/>
                <a:gd name="G2" fmla="+- 21600 0 0"/>
                <a:gd name="T0" fmla="*/ 4355 w 21600"/>
                <a:gd name="T1" fmla="*/ 0 h 42017"/>
                <a:gd name="T2" fmla="*/ 5601 w 21600"/>
                <a:gd name="T3" fmla="*/ 42017 h 42017"/>
                <a:gd name="T4" fmla="*/ 0 w 21600"/>
                <a:gd name="T5" fmla="*/ 21156 h 4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7" fill="none" extrusionOk="0">
                  <a:moveTo>
                    <a:pt x="4355" y="-1"/>
                  </a:moveTo>
                  <a:cubicBezTo>
                    <a:pt x="14395" y="2066"/>
                    <a:pt x="21600" y="10905"/>
                    <a:pt x="21600" y="21156"/>
                  </a:cubicBezTo>
                  <a:cubicBezTo>
                    <a:pt x="21600" y="30928"/>
                    <a:pt x="15039" y="39483"/>
                    <a:pt x="5601" y="42017"/>
                  </a:cubicBezTo>
                </a:path>
                <a:path w="21600" h="42017" stroke="0" extrusionOk="0">
                  <a:moveTo>
                    <a:pt x="4355" y="-1"/>
                  </a:moveTo>
                  <a:cubicBezTo>
                    <a:pt x="14395" y="2066"/>
                    <a:pt x="21600" y="10905"/>
                    <a:pt x="21600" y="21156"/>
                  </a:cubicBezTo>
                  <a:cubicBezTo>
                    <a:pt x="21600" y="30928"/>
                    <a:pt x="15039" y="39483"/>
                    <a:pt x="5601" y="42017"/>
                  </a:cubicBezTo>
                  <a:lnTo>
                    <a:pt x="0" y="21156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Arc 32"/>
            <p:cNvSpPr>
              <a:spLocks/>
            </p:cNvSpPr>
            <p:nvPr/>
          </p:nvSpPr>
          <p:spPr bwMode="auto">
            <a:xfrm>
              <a:off x="5988" y="1421"/>
              <a:ext cx="75" cy="148"/>
            </a:xfrm>
            <a:custGeom>
              <a:avLst/>
              <a:gdLst>
                <a:gd name="G0" fmla="+- 0 0 0"/>
                <a:gd name="G1" fmla="+- 21191 0 0"/>
                <a:gd name="G2" fmla="+- 21600 0 0"/>
                <a:gd name="T0" fmla="*/ 4183 w 21600"/>
                <a:gd name="T1" fmla="*/ 0 h 42043"/>
                <a:gd name="T2" fmla="*/ 5635 w 21600"/>
                <a:gd name="T3" fmla="*/ 42043 h 42043"/>
                <a:gd name="T4" fmla="*/ 0 w 21600"/>
                <a:gd name="T5" fmla="*/ 21191 h 4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43" fill="none" extrusionOk="0">
                  <a:moveTo>
                    <a:pt x="4183" y="-1"/>
                  </a:moveTo>
                  <a:cubicBezTo>
                    <a:pt x="14304" y="1997"/>
                    <a:pt x="21600" y="10874"/>
                    <a:pt x="21600" y="21191"/>
                  </a:cubicBezTo>
                  <a:cubicBezTo>
                    <a:pt x="21600" y="30950"/>
                    <a:pt x="15056" y="39497"/>
                    <a:pt x="5635" y="42043"/>
                  </a:cubicBezTo>
                </a:path>
                <a:path w="21600" h="42043" stroke="0" extrusionOk="0">
                  <a:moveTo>
                    <a:pt x="4183" y="-1"/>
                  </a:moveTo>
                  <a:cubicBezTo>
                    <a:pt x="14304" y="1997"/>
                    <a:pt x="21600" y="10874"/>
                    <a:pt x="21600" y="21191"/>
                  </a:cubicBezTo>
                  <a:cubicBezTo>
                    <a:pt x="21600" y="30950"/>
                    <a:pt x="15056" y="39497"/>
                    <a:pt x="5635" y="42043"/>
                  </a:cubicBezTo>
                  <a:lnTo>
                    <a:pt x="0" y="21191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Arc 33"/>
            <p:cNvSpPr>
              <a:spLocks/>
            </p:cNvSpPr>
            <p:nvPr/>
          </p:nvSpPr>
          <p:spPr bwMode="auto">
            <a:xfrm>
              <a:off x="5974" y="1443"/>
              <a:ext cx="45" cy="111"/>
            </a:xfrm>
            <a:custGeom>
              <a:avLst/>
              <a:gdLst>
                <a:gd name="G0" fmla="+- 0 0 0"/>
                <a:gd name="G1" fmla="+- 21271 0 0"/>
                <a:gd name="G2" fmla="+- 21600 0 0"/>
                <a:gd name="T0" fmla="*/ 3758 w 21600"/>
                <a:gd name="T1" fmla="*/ 0 h 42126"/>
                <a:gd name="T2" fmla="*/ 5624 w 21600"/>
                <a:gd name="T3" fmla="*/ 42126 h 42126"/>
                <a:gd name="T4" fmla="*/ 0 w 21600"/>
                <a:gd name="T5" fmla="*/ 21271 h 4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26" fill="none" extrusionOk="0">
                  <a:moveTo>
                    <a:pt x="3757" y="0"/>
                  </a:moveTo>
                  <a:cubicBezTo>
                    <a:pt x="14077" y="1823"/>
                    <a:pt x="21600" y="10791"/>
                    <a:pt x="21600" y="21271"/>
                  </a:cubicBezTo>
                  <a:cubicBezTo>
                    <a:pt x="21600" y="31034"/>
                    <a:pt x="15050" y="39583"/>
                    <a:pt x="5623" y="42125"/>
                  </a:cubicBezTo>
                </a:path>
                <a:path w="21600" h="42126" stroke="0" extrusionOk="0">
                  <a:moveTo>
                    <a:pt x="3757" y="0"/>
                  </a:moveTo>
                  <a:cubicBezTo>
                    <a:pt x="14077" y="1823"/>
                    <a:pt x="21600" y="10791"/>
                    <a:pt x="21600" y="21271"/>
                  </a:cubicBezTo>
                  <a:cubicBezTo>
                    <a:pt x="21600" y="31034"/>
                    <a:pt x="15050" y="39583"/>
                    <a:pt x="5623" y="42125"/>
                  </a:cubicBezTo>
                  <a:lnTo>
                    <a:pt x="0" y="21271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486400" y="1905000"/>
            <a:ext cx="349250" cy="577850"/>
            <a:chOff x="5883" y="1562"/>
            <a:chExt cx="137" cy="246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5883" y="1569"/>
              <a:ext cx="87" cy="237"/>
              <a:chOff x="5883" y="1569"/>
              <a:chExt cx="87" cy="237"/>
            </a:xfrm>
          </p:grpSpPr>
          <p:sp>
            <p:nvSpPr>
              <p:cNvPr id="6180" name="Line 36"/>
              <p:cNvSpPr>
                <a:spLocks noChangeShapeType="1"/>
              </p:cNvSpPr>
              <p:nvPr/>
            </p:nvSpPr>
            <p:spPr bwMode="auto">
              <a:xfrm>
                <a:off x="5919" y="1569"/>
                <a:ext cx="31" cy="1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Line 37"/>
              <p:cNvSpPr>
                <a:spLocks noChangeShapeType="1"/>
              </p:cNvSpPr>
              <p:nvPr/>
            </p:nvSpPr>
            <p:spPr bwMode="auto">
              <a:xfrm flipV="1">
                <a:off x="5909" y="1571"/>
                <a:ext cx="40" cy="49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Line 38"/>
              <p:cNvSpPr>
                <a:spLocks noChangeShapeType="1"/>
              </p:cNvSpPr>
              <p:nvPr/>
            </p:nvSpPr>
            <p:spPr bwMode="auto">
              <a:xfrm>
                <a:off x="5908" y="1621"/>
                <a:ext cx="56" cy="106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Line 39"/>
              <p:cNvSpPr>
                <a:spLocks noChangeShapeType="1"/>
              </p:cNvSpPr>
              <p:nvPr/>
            </p:nvSpPr>
            <p:spPr bwMode="auto">
              <a:xfrm flipV="1">
                <a:off x="5883" y="1725"/>
                <a:ext cx="79" cy="80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Line 40"/>
              <p:cNvSpPr>
                <a:spLocks noChangeShapeType="1"/>
              </p:cNvSpPr>
              <p:nvPr/>
            </p:nvSpPr>
            <p:spPr bwMode="auto">
              <a:xfrm>
                <a:off x="5894" y="1726"/>
                <a:ext cx="76" cy="80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Line 41"/>
              <p:cNvSpPr>
                <a:spLocks noChangeShapeType="1"/>
              </p:cNvSpPr>
              <p:nvPr/>
            </p:nvSpPr>
            <p:spPr bwMode="auto">
              <a:xfrm flipV="1">
                <a:off x="5893" y="1622"/>
                <a:ext cx="60" cy="102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Line 42"/>
              <p:cNvSpPr>
                <a:spLocks noChangeShapeType="1"/>
              </p:cNvSpPr>
              <p:nvPr/>
            </p:nvSpPr>
            <p:spPr bwMode="auto">
              <a:xfrm>
                <a:off x="5919" y="1569"/>
                <a:ext cx="37" cy="55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 flipV="1">
              <a:off x="5969" y="1710"/>
              <a:ext cx="33" cy="9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>
              <a:off x="5957" y="1623"/>
              <a:ext cx="46" cy="8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 flipV="1">
              <a:off x="5957" y="1563"/>
              <a:ext cx="11" cy="61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46"/>
            <p:cNvSpPr>
              <a:spLocks noChangeShapeType="1"/>
            </p:cNvSpPr>
            <p:nvPr/>
          </p:nvSpPr>
          <p:spPr bwMode="auto">
            <a:xfrm flipV="1">
              <a:off x="5951" y="1562"/>
              <a:ext cx="19" cy="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>
              <a:off x="5952" y="1570"/>
              <a:ext cx="29" cy="44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 flipV="1">
              <a:off x="5965" y="1614"/>
              <a:ext cx="12" cy="112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49"/>
            <p:cNvSpPr>
              <a:spLocks noChangeShapeType="1"/>
            </p:cNvSpPr>
            <p:nvPr/>
          </p:nvSpPr>
          <p:spPr bwMode="auto">
            <a:xfrm>
              <a:off x="5965" y="1725"/>
              <a:ext cx="55" cy="53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4" name="Line 50"/>
          <p:cNvSpPr>
            <a:spLocks noChangeShapeType="1"/>
          </p:cNvSpPr>
          <p:nvPr/>
        </p:nvSpPr>
        <p:spPr bwMode="auto">
          <a:xfrm flipV="1">
            <a:off x="5461000" y="1646238"/>
            <a:ext cx="134938" cy="83343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5602288" y="1670050"/>
            <a:ext cx="87312" cy="81597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52"/>
          <p:cNvSpPr>
            <a:spLocks noChangeShapeType="1"/>
          </p:cNvSpPr>
          <p:nvPr/>
        </p:nvSpPr>
        <p:spPr bwMode="auto">
          <a:xfrm flipV="1">
            <a:off x="5689600" y="2417763"/>
            <a:ext cx="122238" cy="682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>
            <a:off x="5619750" y="1662113"/>
            <a:ext cx="188913" cy="76041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>
            <a:off x="5464175" y="2479675"/>
            <a:ext cx="230188" cy="158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Oval 55"/>
          <p:cNvSpPr>
            <a:spLocks noChangeArrowheads="1"/>
          </p:cNvSpPr>
          <p:nvPr/>
        </p:nvSpPr>
        <p:spPr bwMode="auto">
          <a:xfrm>
            <a:off x="5559425" y="1617663"/>
            <a:ext cx="93663" cy="101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7340600" y="1409700"/>
            <a:ext cx="752475" cy="1508125"/>
            <a:chOff x="4618" y="378"/>
            <a:chExt cx="496" cy="1040"/>
          </a:xfrm>
        </p:grpSpPr>
        <p:graphicFrame>
          <p:nvGraphicFramePr>
            <p:cNvPr id="6201" name="Object 57"/>
            <p:cNvGraphicFramePr>
              <a:graphicFrameLocks noChangeAspect="1"/>
            </p:cNvGraphicFramePr>
            <p:nvPr/>
          </p:nvGraphicFramePr>
          <p:xfrm>
            <a:off x="4618" y="378"/>
            <a:ext cx="496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ｸﾘｯﾌﾟ" r:id="rId6" imgW="4487760" imgH="3115800" progId="MS_ClipArt_Gallery.2">
                    <p:embed/>
                  </p:oleObj>
                </mc:Choice>
                <mc:Fallback>
                  <p:oleObj name="ｸﾘｯﾌﾟ" r:id="rId6" imgW="4487760" imgH="3115800" progId="MS_ClipArt_Gallery.2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-12000" contrast="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8" y="378"/>
                          <a:ext cx="496" cy="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58"/>
            <p:cNvGrpSpPr>
              <a:grpSpLocks/>
            </p:cNvGrpSpPr>
            <p:nvPr/>
          </p:nvGrpSpPr>
          <p:grpSpPr bwMode="auto">
            <a:xfrm rot="16332810" flipH="1">
              <a:off x="4590" y="895"/>
              <a:ext cx="669" cy="377"/>
              <a:chOff x="5974" y="1208"/>
              <a:chExt cx="554" cy="531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6259" y="1208"/>
                <a:ext cx="269" cy="531"/>
                <a:chOff x="6259" y="1208"/>
                <a:chExt cx="269" cy="531"/>
              </a:xfrm>
            </p:grpSpPr>
            <p:sp>
              <p:nvSpPr>
                <p:cNvPr id="6204" name="Arc 60"/>
                <p:cNvSpPr>
                  <a:spLocks/>
                </p:cNvSpPr>
                <p:nvPr/>
              </p:nvSpPr>
              <p:spPr bwMode="auto">
                <a:xfrm>
                  <a:off x="6363" y="1208"/>
                  <a:ext cx="165" cy="531"/>
                </a:xfrm>
                <a:custGeom>
                  <a:avLst/>
                  <a:gdLst>
                    <a:gd name="G0" fmla="+- 0 0 0"/>
                    <a:gd name="G1" fmla="+- 21171 0 0"/>
                    <a:gd name="G2" fmla="+- 21600 0 0"/>
                    <a:gd name="T0" fmla="*/ 4281 w 21600"/>
                    <a:gd name="T1" fmla="*/ 0 h 41999"/>
                    <a:gd name="T2" fmla="*/ 5722 w 21600"/>
                    <a:gd name="T3" fmla="*/ 41999 h 41999"/>
                    <a:gd name="T4" fmla="*/ 0 w 21600"/>
                    <a:gd name="T5" fmla="*/ 21171 h 41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9" fill="none" extrusionOk="0">
                      <a:moveTo>
                        <a:pt x="4281" y="-1"/>
                      </a:moveTo>
                      <a:cubicBezTo>
                        <a:pt x="14356" y="2036"/>
                        <a:pt x="21600" y="10891"/>
                        <a:pt x="21600" y="21171"/>
                      </a:cubicBezTo>
                      <a:cubicBezTo>
                        <a:pt x="21600" y="30896"/>
                        <a:pt x="15100" y="39422"/>
                        <a:pt x="5722" y="41999"/>
                      </a:cubicBezTo>
                    </a:path>
                    <a:path w="21600" h="41999" stroke="0" extrusionOk="0">
                      <a:moveTo>
                        <a:pt x="4281" y="-1"/>
                      </a:moveTo>
                      <a:cubicBezTo>
                        <a:pt x="14356" y="2036"/>
                        <a:pt x="21600" y="10891"/>
                        <a:pt x="21600" y="21171"/>
                      </a:cubicBezTo>
                      <a:cubicBezTo>
                        <a:pt x="21600" y="30896"/>
                        <a:pt x="15100" y="39422"/>
                        <a:pt x="5722" y="41999"/>
                      </a:cubicBezTo>
                      <a:lnTo>
                        <a:pt x="0" y="211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5" name="Arc 61"/>
                <p:cNvSpPr>
                  <a:spLocks/>
                </p:cNvSpPr>
                <p:nvPr/>
              </p:nvSpPr>
              <p:spPr bwMode="auto">
                <a:xfrm>
                  <a:off x="6316" y="1243"/>
                  <a:ext cx="143" cy="456"/>
                </a:xfrm>
                <a:custGeom>
                  <a:avLst/>
                  <a:gdLst>
                    <a:gd name="G0" fmla="+- 0 0 0"/>
                    <a:gd name="G1" fmla="+- 21186 0 0"/>
                    <a:gd name="G2" fmla="+- 21600 0 0"/>
                    <a:gd name="T0" fmla="*/ 4208 w 21600"/>
                    <a:gd name="T1" fmla="*/ 0 h 42017"/>
                    <a:gd name="T2" fmla="*/ 5713 w 21600"/>
                    <a:gd name="T3" fmla="*/ 42017 h 42017"/>
                    <a:gd name="T4" fmla="*/ 0 w 21600"/>
                    <a:gd name="T5" fmla="*/ 21186 h 42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17" fill="none" extrusionOk="0">
                      <a:moveTo>
                        <a:pt x="4208" y="-1"/>
                      </a:moveTo>
                      <a:cubicBezTo>
                        <a:pt x="14317" y="2007"/>
                        <a:pt x="21600" y="10878"/>
                        <a:pt x="21600" y="21186"/>
                      </a:cubicBezTo>
                      <a:cubicBezTo>
                        <a:pt x="21600" y="30915"/>
                        <a:pt x="15095" y="39443"/>
                        <a:pt x="5712" y="42016"/>
                      </a:cubicBezTo>
                    </a:path>
                    <a:path w="21600" h="42017" stroke="0" extrusionOk="0">
                      <a:moveTo>
                        <a:pt x="4208" y="-1"/>
                      </a:moveTo>
                      <a:cubicBezTo>
                        <a:pt x="14317" y="2007"/>
                        <a:pt x="21600" y="10878"/>
                        <a:pt x="21600" y="21186"/>
                      </a:cubicBezTo>
                      <a:cubicBezTo>
                        <a:pt x="21600" y="30915"/>
                        <a:pt x="15095" y="39443"/>
                        <a:pt x="5712" y="42016"/>
                      </a:cubicBezTo>
                      <a:lnTo>
                        <a:pt x="0" y="2118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6" name="Arc 62"/>
                <p:cNvSpPr>
                  <a:spLocks/>
                </p:cNvSpPr>
                <p:nvPr/>
              </p:nvSpPr>
              <p:spPr bwMode="auto">
                <a:xfrm>
                  <a:off x="6259" y="1283"/>
                  <a:ext cx="133" cy="384"/>
                </a:xfrm>
                <a:custGeom>
                  <a:avLst/>
                  <a:gdLst>
                    <a:gd name="G0" fmla="+- 0 0 0"/>
                    <a:gd name="G1" fmla="+- 21190 0 0"/>
                    <a:gd name="G2" fmla="+- 21600 0 0"/>
                    <a:gd name="T0" fmla="*/ 4190 w 21600"/>
                    <a:gd name="T1" fmla="*/ 0 h 42034"/>
                    <a:gd name="T2" fmla="*/ 5664 w 21600"/>
                    <a:gd name="T3" fmla="*/ 42034 h 42034"/>
                    <a:gd name="T4" fmla="*/ 0 w 21600"/>
                    <a:gd name="T5" fmla="*/ 21190 h 42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34" fill="none" extrusionOk="0">
                      <a:moveTo>
                        <a:pt x="4189" y="0"/>
                      </a:moveTo>
                      <a:cubicBezTo>
                        <a:pt x="14308" y="2000"/>
                        <a:pt x="21600" y="10875"/>
                        <a:pt x="21600" y="21190"/>
                      </a:cubicBezTo>
                      <a:cubicBezTo>
                        <a:pt x="21600" y="30937"/>
                        <a:pt x="15070" y="39477"/>
                        <a:pt x="5664" y="42034"/>
                      </a:cubicBezTo>
                    </a:path>
                    <a:path w="21600" h="42034" stroke="0" extrusionOk="0">
                      <a:moveTo>
                        <a:pt x="4189" y="0"/>
                      </a:moveTo>
                      <a:cubicBezTo>
                        <a:pt x="14308" y="2000"/>
                        <a:pt x="21600" y="10875"/>
                        <a:pt x="21600" y="21190"/>
                      </a:cubicBezTo>
                      <a:cubicBezTo>
                        <a:pt x="21600" y="30937"/>
                        <a:pt x="15070" y="39477"/>
                        <a:pt x="5664" y="42034"/>
                      </a:cubicBezTo>
                      <a:lnTo>
                        <a:pt x="0" y="2119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63"/>
              <p:cNvGrpSpPr>
                <a:grpSpLocks/>
              </p:cNvGrpSpPr>
              <p:nvPr/>
            </p:nvGrpSpPr>
            <p:grpSpPr bwMode="auto">
              <a:xfrm>
                <a:off x="6105" y="1310"/>
                <a:ext cx="226" cy="351"/>
                <a:chOff x="6105" y="1310"/>
                <a:chExt cx="226" cy="351"/>
              </a:xfrm>
            </p:grpSpPr>
            <p:sp>
              <p:nvSpPr>
                <p:cNvPr id="6208" name="Arc 64"/>
                <p:cNvSpPr>
                  <a:spLocks/>
                </p:cNvSpPr>
                <p:nvPr/>
              </p:nvSpPr>
              <p:spPr bwMode="auto">
                <a:xfrm>
                  <a:off x="6192" y="1310"/>
                  <a:ext cx="139" cy="351"/>
                </a:xfrm>
                <a:custGeom>
                  <a:avLst/>
                  <a:gdLst>
                    <a:gd name="G0" fmla="+- 0 0 0"/>
                    <a:gd name="G1" fmla="+- 21202 0 0"/>
                    <a:gd name="G2" fmla="+- 21600 0 0"/>
                    <a:gd name="T0" fmla="*/ 4130 w 21600"/>
                    <a:gd name="T1" fmla="*/ 0 h 42039"/>
                    <a:gd name="T2" fmla="*/ 5688 w 21600"/>
                    <a:gd name="T3" fmla="*/ 42039 h 42039"/>
                    <a:gd name="T4" fmla="*/ 0 w 21600"/>
                    <a:gd name="T5" fmla="*/ 21202 h 420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39" fill="none" extrusionOk="0">
                      <a:moveTo>
                        <a:pt x="4129" y="0"/>
                      </a:moveTo>
                      <a:cubicBezTo>
                        <a:pt x="14276" y="1976"/>
                        <a:pt x="21600" y="10864"/>
                        <a:pt x="21600" y="21202"/>
                      </a:cubicBezTo>
                      <a:cubicBezTo>
                        <a:pt x="21600" y="30940"/>
                        <a:pt x="15083" y="39474"/>
                        <a:pt x="5688" y="42039"/>
                      </a:cubicBezTo>
                    </a:path>
                    <a:path w="21600" h="42039" stroke="0" extrusionOk="0">
                      <a:moveTo>
                        <a:pt x="4129" y="0"/>
                      </a:moveTo>
                      <a:cubicBezTo>
                        <a:pt x="14276" y="1976"/>
                        <a:pt x="21600" y="10864"/>
                        <a:pt x="21600" y="21202"/>
                      </a:cubicBezTo>
                      <a:cubicBezTo>
                        <a:pt x="21600" y="30940"/>
                        <a:pt x="15083" y="39474"/>
                        <a:pt x="5688" y="42039"/>
                      </a:cubicBezTo>
                      <a:lnTo>
                        <a:pt x="0" y="21202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9" name="Arc 65"/>
                <p:cNvSpPr>
                  <a:spLocks/>
                </p:cNvSpPr>
                <p:nvPr/>
              </p:nvSpPr>
              <p:spPr bwMode="auto">
                <a:xfrm>
                  <a:off x="6153" y="1332"/>
                  <a:ext cx="121" cy="302"/>
                </a:xfrm>
                <a:custGeom>
                  <a:avLst/>
                  <a:gdLst>
                    <a:gd name="G0" fmla="+- 0 0 0"/>
                    <a:gd name="G1" fmla="+- 21212 0 0"/>
                    <a:gd name="G2" fmla="+- 21600 0 0"/>
                    <a:gd name="T0" fmla="*/ 4075 w 21600"/>
                    <a:gd name="T1" fmla="*/ 0 h 42148"/>
                    <a:gd name="T2" fmla="*/ 5315 w 21600"/>
                    <a:gd name="T3" fmla="*/ 42148 h 42148"/>
                    <a:gd name="T4" fmla="*/ 0 w 21600"/>
                    <a:gd name="T5" fmla="*/ 21212 h 42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48" fill="none" extrusionOk="0">
                      <a:moveTo>
                        <a:pt x="4075" y="-1"/>
                      </a:moveTo>
                      <a:cubicBezTo>
                        <a:pt x="14247" y="1954"/>
                        <a:pt x="21600" y="10853"/>
                        <a:pt x="21600" y="21212"/>
                      </a:cubicBezTo>
                      <a:cubicBezTo>
                        <a:pt x="21600" y="31094"/>
                        <a:pt x="14893" y="39716"/>
                        <a:pt x="5314" y="42147"/>
                      </a:cubicBezTo>
                    </a:path>
                    <a:path w="21600" h="42148" stroke="0" extrusionOk="0">
                      <a:moveTo>
                        <a:pt x="4075" y="-1"/>
                      </a:moveTo>
                      <a:cubicBezTo>
                        <a:pt x="14247" y="1954"/>
                        <a:pt x="21600" y="10853"/>
                        <a:pt x="21600" y="21212"/>
                      </a:cubicBezTo>
                      <a:cubicBezTo>
                        <a:pt x="21600" y="31094"/>
                        <a:pt x="14893" y="39716"/>
                        <a:pt x="5314" y="42147"/>
                      </a:cubicBezTo>
                      <a:lnTo>
                        <a:pt x="0" y="21212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0" name="Arc 66"/>
                <p:cNvSpPr>
                  <a:spLocks/>
                </p:cNvSpPr>
                <p:nvPr/>
              </p:nvSpPr>
              <p:spPr bwMode="auto">
                <a:xfrm>
                  <a:off x="6105" y="1358"/>
                  <a:ext cx="112" cy="255"/>
                </a:xfrm>
                <a:custGeom>
                  <a:avLst/>
                  <a:gdLst>
                    <a:gd name="G0" fmla="+- 0 0 0"/>
                    <a:gd name="G1" fmla="+- 21191 0 0"/>
                    <a:gd name="G2" fmla="+- 21600 0 0"/>
                    <a:gd name="T0" fmla="*/ 4181 w 21600"/>
                    <a:gd name="T1" fmla="*/ 0 h 42064"/>
                    <a:gd name="T2" fmla="*/ 5556 w 21600"/>
                    <a:gd name="T3" fmla="*/ 42064 h 42064"/>
                    <a:gd name="T4" fmla="*/ 0 w 21600"/>
                    <a:gd name="T5" fmla="*/ 21191 h 4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64" fill="none" extrusionOk="0">
                      <a:moveTo>
                        <a:pt x="4181" y="-1"/>
                      </a:moveTo>
                      <a:cubicBezTo>
                        <a:pt x="14303" y="1996"/>
                        <a:pt x="21600" y="10873"/>
                        <a:pt x="21600" y="21191"/>
                      </a:cubicBezTo>
                      <a:cubicBezTo>
                        <a:pt x="21600" y="30980"/>
                        <a:pt x="15016" y="39546"/>
                        <a:pt x="5556" y="42064"/>
                      </a:cubicBezTo>
                    </a:path>
                    <a:path w="21600" h="42064" stroke="0" extrusionOk="0">
                      <a:moveTo>
                        <a:pt x="4181" y="-1"/>
                      </a:moveTo>
                      <a:cubicBezTo>
                        <a:pt x="14303" y="1996"/>
                        <a:pt x="21600" y="10873"/>
                        <a:pt x="21600" y="21191"/>
                      </a:cubicBezTo>
                      <a:cubicBezTo>
                        <a:pt x="21600" y="30980"/>
                        <a:pt x="15016" y="39546"/>
                        <a:pt x="5556" y="42064"/>
                      </a:cubicBezTo>
                      <a:lnTo>
                        <a:pt x="0" y="2119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11" name="Arc 67"/>
              <p:cNvSpPr>
                <a:spLocks/>
              </p:cNvSpPr>
              <p:nvPr/>
            </p:nvSpPr>
            <p:spPr bwMode="auto">
              <a:xfrm>
                <a:off x="6065" y="1381"/>
                <a:ext cx="101" cy="220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73"/>
                  <a:gd name="T2" fmla="*/ 5501 w 21600"/>
                  <a:gd name="T3" fmla="*/ 42073 h 42073"/>
                  <a:gd name="T4" fmla="*/ 0 w 21600"/>
                  <a:gd name="T5" fmla="*/ 21185 h 4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3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95"/>
                      <a:pt x="14988" y="39574"/>
                      <a:pt x="5500" y="42072"/>
                    </a:cubicBezTo>
                  </a:path>
                  <a:path w="21600" h="42073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95"/>
                      <a:pt x="14988" y="39574"/>
                      <a:pt x="5500" y="42072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Arc 68"/>
              <p:cNvSpPr>
                <a:spLocks/>
              </p:cNvSpPr>
              <p:nvPr/>
            </p:nvSpPr>
            <p:spPr bwMode="auto">
              <a:xfrm>
                <a:off x="6022" y="1396"/>
                <a:ext cx="87" cy="190"/>
              </a:xfrm>
              <a:custGeom>
                <a:avLst/>
                <a:gdLst>
                  <a:gd name="G0" fmla="+- 0 0 0"/>
                  <a:gd name="G1" fmla="+- 21156 0 0"/>
                  <a:gd name="G2" fmla="+- 21600 0 0"/>
                  <a:gd name="T0" fmla="*/ 4355 w 21600"/>
                  <a:gd name="T1" fmla="*/ 0 h 42017"/>
                  <a:gd name="T2" fmla="*/ 5601 w 21600"/>
                  <a:gd name="T3" fmla="*/ 42017 h 42017"/>
                  <a:gd name="T4" fmla="*/ 0 w 21600"/>
                  <a:gd name="T5" fmla="*/ 21156 h 4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7" fill="none" extrusionOk="0">
                    <a:moveTo>
                      <a:pt x="4355" y="-1"/>
                    </a:moveTo>
                    <a:cubicBezTo>
                      <a:pt x="14395" y="2066"/>
                      <a:pt x="21600" y="10905"/>
                      <a:pt x="21600" y="21156"/>
                    </a:cubicBezTo>
                    <a:cubicBezTo>
                      <a:pt x="21600" y="30928"/>
                      <a:pt x="15039" y="39483"/>
                      <a:pt x="5601" y="42017"/>
                    </a:cubicBezTo>
                  </a:path>
                  <a:path w="21600" h="42017" stroke="0" extrusionOk="0">
                    <a:moveTo>
                      <a:pt x="4355" y="-1"/>
                    </a:moveTo>
                    <a:cubicBezTo>
                      <a:pt x="14395" y="2066"/>
                      <a:pt x="21600" y="10905"/>
                      <a:pt x="21600" y="21156"/>
                    </a:cubicBezTo>
                    <a:cubicBezTo>
                      <a:pt x="21600" y="30928"/>
                      <a:pt x="15039" y="39483"/>
                      <a:pt x="5601" y="42017"/>
                    </a:cubicBezTo>
                    <a:lnTo>
                      <a:pt x="0" y="21156"/>
                    </a:lnTo>
                    <a:close/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Arc 69"/>
              <p:cNvSpPr>
                <a:spLocks/>
              </p:cNvSpPr>
              <p:nvPr/>
            </p:nvSpPr>
            <p:spPr bwMode="auto">
              <a:xfrm>
                <a:off x="5988" y="1421"/>
                <a:ext cx="75" cy="148"/>
              </a:xfrm>
              <a:custGeom>
                <a:avLst/>
                <a:gdLst>
                  <a:gd name="G0" fmla="+- 0 0 0"/>
                  <a:gd name="G1" fmla="+- 21191 0 0"/>
                  <a:gd name="G2" fmla="+- 21600 0 0"/>
                  <a:gd name="T0" fmla="*/ 4183 w 21600"/>
                  <a:gd name="T1" fmla="*/ 0 h 42043"/>
                  <a:gd name="T2" fmla="*/ 5635 w 21600"/>
                  <a:gd name="T3" fmla="*/ 42043 h 42043"/>
                  <a:gd name="T4" fmla="*/ 0 w 21600"/>
                  <a:gd name="T5" fmla="*/ 21191 h 4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3" fill="none" extrusionOk="0">
                    <a:moveTo>
                      <a:pt x="4183" y="-1"/>
                    </a:moveTo>
                    <a:cubicBezTo>
                      <a:pt x="14304" y="1997"/>
                      <a:pt x="21600" y="10874"/>
                      <a:pt x="21600" y="21191"/>
                    </a:cubicBezTo>
                    <a:cubicBezTo>
                      <a:pt x="21600" y="30950"/>
                      <a:pt x="15056" y="39497"/>
                      <a:pt x="5635" y="42043"/>
                    </a:cubicBezTo>
                  </a:path>
                  <a:path w="21600" h="42043" stroke="0" extrusionOk="0">
                    <a:moveTo>
                      <a:pt x="4183" y="-1"/>
                    </a:moveTo>
                    <a:cubicBezTo>
                      <a:pt x="14304" y="1997"/>
                      <a:pt x="21600" y="10874"/>
                      <a:pt x="21600" y="21191"/>
                    </a:cubicBezTo>
                    <a:cubicBezTo>
                      <a:pt x="21600" y="30950"/>
                      <a:pt x="15056" y="39497"/>
                      <a:pt x="5635" y="42043"/>
                    </a:cubicBezTo>
                    <a:lnTo>
                      <a:pt x="0" y="21191"/>
                    </a:lnTo>
                    <a:close/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Arc 70"/>
              <p:cNvSpPr>
                <a:spLocks/>
              </p:cNvSpPr>
              <p:nvPr/>
            </p:nvSpPr>
            <p:spPr bwMode="auto">
              <a:xfrm>
                <a:off x="5974" y="1443"/>
                <a:ext cx="45" cy="111"/>
              </a:xfrm>
              <a:custGeom>
                <a:avLst/>
                <a:gdLst>
                  <a:gd name="G0" fmla="+- 0 0 0"/>
                  <a:gd name="G1" fmla="+- 21271 0 0"/>
                  <a:gd name="G2" fmla="+- 21600 0 0"/>
                  <a:gd name="T0" fmla="*/ 3758 w 21600"/>
                  <a:gd name="T1" fmla="*/ 0 h 42126"/>
                  <a:gd name="T2" fmla="*/ 5624 w 21600"/>
                  <a:gd name="T3" fmla="*/ 42126 h 42126"/>
                  <a:gd name="T4" fmla="*/ 0 w 21600"/>
                  <a:gd name="T5" fmla="*/ 21271 h 42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6" fill="none" extrusionOk="0">
                    <a:moveTo>
                      <a:pt x="3757" y="0"/>
                    </a:moveTo>
                    <a:cubicBezTo>
                      <a:pt x="14077" y="1823"/>
                      <a:pt x="21600" y="10791"/>
                      <a:pt x="21600" y="21271"/>
                    </a:cubicBezTo>
                    <a:cubicBezTo>
                      <a:pt x="21600" y="31034"/>
                      <a:pt x="15050" y="39583"/>
                      <a:pt x="5623" y="42125"/>
                    </a:cubicBezTo>
                  </a:path>
                  <a:path w="21600" h="42126" stroke="0" extrusionOk="0">
                    <a:moveTo>
                      <a:pt x="3757" y="0"/>
                    </a:moveTo>
                    <a:cubicBezTo>
                      <a:pt x="14077" y="1823"/>
                      <a:pt x="21600" y="10791"/>
                      <a:pt x="21600" y="21271"/>
                    </a:cubicBezTo>
                    <a:cubicBezTo>
                      <a:pt x="21600" y="31034"/>
                      <a:pt x="15050" y="39583"/>
                      <a:pt x="5623" y="42125"/>
                    </a:cubicBezTo>
                    <a:lnTo>
                      <a:pt x="0" y="21271"/>
                    </a:lnTo>
                    <a:close/>
                  </a:path>
                </a:pathLst>
              </a:cu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6591300" y="2857500"/>
            <a:ext cx="76200" cy="24130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" name="Freeform 72"/>
          <p:cNvSpPr>
            <a:spLocks/>
          </p:cNvSpPr>
          <p:nvPr/>
        </p:nvSpPr>
        <p:spPr bwMode="auto">
          <a:xfrm>
            <a:off x="574675" y="4565650"/>
            <a:ext cx="1881188" cy="985838"/>
          </a:xfrm>
          <a:custGeom>
            <a:avLst/>
            <a:gdLst/>
            <a:ahLst/>
            <a:cxnLst>
              <a:cxn ang="0">
                <a:pos x="143" y="20"/>
              </a:cxn>
              <a:cxn ang="0">
                <a:pos x="0" y="984"/>
              </a:cxn>
              <a:cxn ang="0">
                <a:pos x="1008" y="979"/>
              </a:cxn>
              <a:cxn ang="0">
                <a:pos x="251" y="0"/>
              </a:cxn>
            </a:cxnLst>
            <a:rect l="0" t="0" r="r" b="b"/>
            <a:pathLst>
              <a:path w="1008" h="984">
                <a:moveTo>
                  <a:pt x="143" y="20"/>
                </a:moveTo>
                <a:lnTo>
                  <a:pt x="0" y="984"/>
                </a:lnTo>
                <a:lnTo>
                  <a:pt x="1008" y="979"/>
                </a:lnTo>
                <a:lnTo>
                  <a:pt x="251" y="0"/>
                </a:lnTo>
              </a:path>
            </a:pathLst>
          </a:custGeom>
          <a:solidFill>
            <a:srgbClr val="00FFFF">
              <a:alpha val="50000"/>
            </a:srgbClr>
          </a:solidFill>
          <a:ln w="9525" cap="flat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Oval 73"/>
          <p:cNvSpPr>
            <a:spLocks noChangeArrowheads="1"/>
          </p:cNvSpPr>
          <p:nvPr/>
        </p:nvSpPr>
        <p:spPr bwMode="auto">
          <a:xfrm>
            <a:off x="584200" y="5437188"/>
            <a:ext cx="1881188" cy="239712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685800" y="4495800"/>
            <a:ext cx="373063" cy="534988"/>
            <a:chOff x="1431" y="2492"/>
            <a:chExt cx="201" cy="532"/>
          </a:xfrm>
        </p:grpSpPr>
        <p:grpSp>
          <p:nvGrpSpPr>
            <p:cNvPr id="13" name="Group 75"/>
            <p:cNvGrpSpPr>
              <a:grpSpLocks/>
            </p:cNvGrpSpPr>
            <p:nvPr/>
          </p:nvGrpSpPr>
          <p:grpSpPr bwMode="auto">
            <a:xfrm>
              <a:off x="1431" y="2492"/>
              <a:ext cx="153" cy="532"/>
              <a:chOff x="1431" y="2492"/>
              <a:chExt cx="153" cy="532"/>
            </a:xfrm>
          </p:grpSpPr>
          <p:sp>
            <p:nvSpPr>
              <p:cNvPr id="6220" name="Line 76"/>
              <p:cNvSpPr>
                <a:spLocks noChangeShapeType="1"/>
              </p:cNvSpPr>
              <p:nvPr/>
            </p:nvSpPr>
            <p:spPr bwMode="auto">
              <a:xfrm flipV="1">
                <a:off x="1440" y="2544"/>
                <a:ext cx="1" cy="480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1" name="Freeform 77"/>
              <p:cNvSpPr>
                <a:spLocks/>
              </p:cNvSpPr>
              <p:nvPr/>
            </p:nvSpPr>
            <p:spPr bwMode="auto">
              <a:xfrm>
                <a:off x="1431" y="2492"/>
                <a:ext cx="153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30" y="16"/>
                  </a:cxn>
                  <a:cxn ang="0">
                    <a:pos x="105" y="4"/>
                  </a:cxn>
                  <a:cxn ang="0">
                    <a:pos x="153" y="4"/>
                  </a:cxn>
                </a:cxnLst>
                <a:rect l="0" t="0" r="r" b="b"/>
                <a:pathLst>
                  <a:path w="153" h="61">
                    <a:moveTo>
                      <a:pt x="0" y="61"/>
                    </a:moveTo>
                    <a:cubicBezTo>
                      <a:pt x="5" y="54"/>
                      <a:pt x="13" y="25"/>
                      <a:pt x="30" y="16"/>
                    </a:cubicBezTo>
                    <a:cubicBezTo>
                      <a:pt x="47" y="7"/>
                      <a:pt x="85" y="6"/>
                      <a:pt x="105" y="4"/>
                    </a:cubicBezTo>
                    <a:cubicBezTo>
                      <a:pt x="125" y="2"/>
                      <a:pt x="141" y="0"/>
                      <a:pt x="153" y="4"/>
                    </a:cubicBezTo>
                  </a:path>
                </a:pathLst>
              </a:custGeom>
              <a:noFill/>
              <a:ln w="28575" cmpd="sng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22" name="Oval 78"/>
            <p:cNvSpPr>
              <a:spLocks noChangeArrowheads="1"/>
            </p:cNvSpPr>
            <p:nvPr/>
          </p:nvSpPr>
          <p:spPr bwMode="auto">
            <a:xfrm>
              <a:off x="1536" y="2496"/>
              <a:ext cx="96" cy="48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 rot="4444347">
            <a:off x="1027113" y="4584700"/>
            <a:ext cx="266700" cy="844550"/>
            <a:chOff x="6259" y="1208"/>
            <a:chExt cx="269" cy="531"/>
          </a:xfrm>
        </p:grpSpPr>
        <p:sp>
          <p:nvSpPr>
            <p:cNvPr id="6224" name="Arc 80"/>
            <p:cNvSpPr>
              <a:spLocks/>
            </p:cNvSpPr>
            <p:nvPr/>
          </p:nvSpPr>
          <p:spPr bwMode="auto">
            <a:xfrm>
              <a:off x="6363" y="1208"/>
              <a:ext cx="165" cy="531"/>
            </a:xfrm>
            <a:custGeom>
              <a:avLst/>
              <a:gdLst>
                <a:gd name="G0" fmla="+- 0 0 0"/>
                <a:gd name="G1" fmla="+- 21171 0 0"/>
                <a:gd name="G2" fmla="+- 21600 0 0"/>
                <a:gd name="T0" fmla="*/ 4281 w 21600"/>
                <a:gd name="T1" fmla="*/ 0 h 41999"/>
                <a:gd name="T2" fmla="*/ 5722 w 21600"/>
                <a:gd name="T3" fmla="*/ 41999 h 41999"/>
                <a:gd name="T4" fmla="*/ 0 w 21600"/>
                <a:gd name="T5" fmla="*/ 21171 h 4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9" fill="none" extrusionOk="0">
                  <a:moveTo>
                    <a:pt x="4281" y="-1"/>
                  </a:moveTo>
                  <a:cubicBezTo>
                    <a:pt x="14356" y="2036"/>
                    <a:pt x="21600" y="10891"/>
                    <a:pt x="21600" y="21171"/>
                  </a:cubicBezTo>
                  <a:cubicBezTo>
                    <a:pt x="21600" y="30896"/>
                    <a:pt x="15100" y="39422"/>
                    <a:pt x="5722" y="41999"/>
                  </a:cubicBezTo>
                </a:path>
                <a:path w="21600" h="41999" stroke="0" extrusionOk="0">
                  <a:moveTo>
                    <a:pt x="4281" y="-1"/>
                  </a:moveTo>
                  <a:cubicBezTo>
                    <a:pt x="14356" y="2036"/>
                    <a:pt x="21600" y="10891"/>
                    <a:pt x="21600" y="21171"/>
                  </a:cubicBezTo>
                  <a:cubicBezTo>
                    <a:pt x="21600" y="30896"/>
                    <a:pt x="15100" y="39422"/>
                    <a:pt x="5722" y="41999"/>
                  </a:cubicBezTo>
                  <a:lnTo>
                    <a:pt x="0" y="21171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Arc 81"/>
            <p:cNvSpPr>
              <a:spLocks/>
            </p:cNvSpPr>
            <p:nvPr/>
          </p:nvSpPr>
          <p:spPr bwMode="auto">
            <a:xfrm>
              <a:off x="6316" y="1243"/>
              <a:ext cx="143" cy="456"/>
            </a:xfrm>
            <a:custGeom>
              <a:avLst/>
              <a:gdLst>
                <a:gd name="G0" fmla="+- 0 0 0"/>
                <a:gd name="G1" fmla="+- 21186 0 0"/>
                <a:gd name="G2" fmla="+- 21600 0 0"/>
                <a:gd name="T0" fmla="*/ 4208 w 21600"/>
                <a:gd name="T1" fmla="*/ 0 h 42017"/>
                <a:gd name="T2" fmla="*/ 5713 w 21600"/>
                <a:gd name="T3" fmla="*/ 42017 h 42017"/>
                <a:gd name="T4" fmla="*/ 0 w 21600"/>
                <a:gd name="T5" fmla="*/ 21186 h 4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7" fill="none" extrusionOk="0">
                  <a:moveTo>
                    <a:pt x="4208" y="-1"/>
                  </a:moveTo>
                  <a:cubicBezTo>
                    <a:pt x="14317" y="2007"/>
                    <a:pt x="21600" y="10878"/>
                    <a:pt x="21600" y="21186"/>
                  </a:cubicBezTo>
                  <a:cubicBezTo>
                    <a:pt x="21600" y="30915"/>
                    <a:pt x="15095" y="39443"/>
                    <a:pt x="5712" y="42016"/>
                  </a:cubicBezTo>
                </a:path>
                <a:path w="21600" h="42017" stroke="0" extrusionOk="0">
                  <a:moveTo>
                    <a:pt x="4208" y="-1"/>
                  </a:moveTo>
                  <a:cubicBezTo>
                    <a:pt x="14317" y="2007"/>
                    <a:pt x="21600" y="10878"/>
                    <a:pt x="21600" y="21186"/>
                  </a:cubicBezTo>
                  <a:cubicBezTo>
                    <a:pt x="21600" y="30915"/>
                    <a:pt x="15095" y="39443"/>
                    <a:pt x="5712" y="42016"/>
                  </a:cubicBezTo>
                  <a:lnTo>
                    <a:pt x="0" y="21186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Arc 82"/>
            <p:cNvSpPr>
              <a:spLocks/>
            </p:cNvSpPr>
            <p:nvPr/>
          </p:nvSpPr>
          <p:spPr bwMode="auto">
            <a:xfrm>
              <a:off x="6259" y="1283"/>
              <a:ext cx="133" cy="384"/>
            </a:xfrm>
            <a:custGeom>
              <a:avLst/>
              <a:gdLst>
                <a:gd name="G0" fmla="+- 0 0 0"/>
                <a:gd name="G1" fmla="+- 21190 0 0"/>
                <a:gd name="G2" fmla="+- 21600 0 0"/>
                <a:gd name="T0" fmla="*/ 4190 w 21600"/>
                <a:gd name="T1" fmla="*/ 0 h 42034"/>
                <a:gd name="T2" fmla="*/ 5664 w 21600"/>
                <a:gd name="T3" fmla="*/ 42034 h 42034"/>
                <a:gd name="T4" fmla="*/ 0 w 21600"/>
                <a:gd name="T5" fmla="*/ 21190 h 4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4" fill="none" extrusionOk="0">
                  <a:moveTo>
                    <a:pt x="4189" y="0"/>
                  </a:moveTo>
                  <a:cubicBezTo>
                    <a:pt x="14308" y="2000"/>
                    <a:pt x="21600" y="10875"/>
                    <a:pt x="21600" y="21190"/>
                  </a:cubicBezTo>
                  <a:cubicBezTo>
                    <a:pt x="21600" y="30937"/>
                    <a:pt x="15070" y="39477"/>
                    <a:pt x="5664" y="42034"/>
                  </a:cubicBezTo>
                </a:path>
                <a:path w="21600" h="42034" stroke="0" extrusionOk="0">
                  <a:moveTo>
                    <a:pt x="4189" y="0"/>
                  </a:moveTo>
                  <a:cubicBezTo>
                    <a:pt x="14308" y="2000"/>
                    <a:pt x="21600" y="10875"/>
                    <a:pt x="21600" y="21190"/>
                  </a:cubicBezTo>
                  <a:cubicBezTo>
                    <a:pt x="21600" y="30937"/>
                    <a:pt x="15070" y="39477"/>
                    <a:pt x="5664" y="42034"/>
                  </a:cubicBezTo>
                  <a:lnTo>
                    <a:pt x="0" y="21190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3"/>
          <p:cNvGrpSpPr>
            <a:grpSpLocks/>
          </p:cNvGrpSpPr>
          <p:nvPr/>
        </p:nvGrpSpPr>
        <p:grpSpPr bwMode="auto">
          <a:xfrm rot="4444347">
            <a:off x="934244" y="4564857"/>
            <a:ext cx="222250" cy="557212"/>
            <a:chOff x="6105" y="1310"/>
            <a:chExt cx="226" cy="351"/>
          </a:xfrm>
        </p:grpSpPr>
        <p:sp>
          <p:nvSpPr>
            <p:cNvPr id="6228" name="Arc 84"/>
            <p:cNvSpPr>
              <a:spLocks/>
            </p:cNvSpPr>
            <p:nvPr/>
          </p:nvSpPr>
          <p:spPr bwMode="auto">
            <a:xfrm>
              <a:off x="6192" y="1310"/>
              <a:ext cx="139" cy="351"/>
            </a:xfrm>
            <a:custGeom>
              <a:avLst/>
              <a:gdLst>
                <a:gd name="G0" fmla="+- 0 0 0"/>
                <a:gd name="G1" fmla="+- 21202 0 0"/>
                <a:gd name="G2" fmla="+- 21600 0 0"/>
                <a:gd name="T0" fmla="*/ 4130 w 21600"/>
                <a:gd name="T1" fmla="*/ 0 h 42039"/>
                <a:gd name="T2" fmla="*/ 5688 w 21600"/>
                <a:gd name="T3" fmla="*/ 42039 h 42039"/>
                <a:gd name="T4" fmla="*/ 0 w 21600"/>
                <a:gd name="T5" fmla="*/ 21202 h 4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9" fill="none" extrusionOk="0">
                  <a:moveTo>
                    <a:pt x="4129" y="0"/>
                  </a:moveTo>
                  <a:cubicBezTo>
                    <a:pt x="14276" y="1976"/>
                    <a:pt x="21600" y="10864"/>
                    <a:pt x="21600" y="21202"/>
                  </a:cubicBezTo>
                  <a:cubicBezTo>
                    <a:pt x="21600" y="30940"/>
                    <a:pt x="15083" y="39474"/>
                    <a:pt x="5688" y="42039"/>
                  </a:cubicBezTo>
                </a:path>
                <a:path w="21600" h="42039" stroke="0" extrusionOk="0">
                  <a:moveTo>
                    <a:pt x="4129" y="0"/>
                  </a:moveTo>
                  <a:cubicBezTo>
                    <a:pt x="14276" y="1976"/>
                    <a:pt x="21600" y="10864"/>
                    <a:pt x="21600" y="21202"/>
                  </a:cubicBezTo>
                  <a:cubicBezTo>
                    <a:pt x="21600" y="30940"/>
                    <a:pt x="15083" y="39474"/>
                    <a:pt x="5688" y="42039"/>
                  </a:cubicBezTo>
                  <a:lnTo>
                    <a:pt x="0" y="21202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Arc 85"/>
            <p:cNvSpPr>
              <a:spLocks/>
            </p:cNvSpPr>
            <p:nvPr/>
          </p:nvSpPr>
          <p:spPr bwMode="auto">
            <a:xfrm>
              <a:off x="6153" y="1332"/>
              <a:ext cx="121" cy="302"/>
            </a:xfrm>
            <a:custGeom>
              <a:avLst/>
              <a:gdLst>
                <a:gd name="G0" fmla="+- 0 0 0"/>
                <a:gd name="G1" fmla="+- 21212 0 0"/>
                <a:gd name="G2" fmla="+- 21600 0 0"/>
                <a:gd name="T0" fmla="*/ 4075 w 21600"/>
                <a:gd name="T1" fmla="*/ 0 h 42148"/>
                <a:gd name="T2" fmla="*/ 5315 w 21600"/>
                <a:gd name="T3" fmla="*/ 42148 h 42148"/>
                <a:gd name="T4" fmla="*/ 0 w 21600"/>
                <a:gd name="T5" fmla="*/ 21212 h 4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48" fill="none" extrusionOk="0">
                  <a:moveTo>
                    <a:pt x="4075" y="-1"/>
                  </a:moveTo>
                  <a:cubicBezTo>
                    <a:pt x="14247" y="1954"/>
                    <a:pt x="21600" y="10853"/>
                    <a:pt x="21600" y="21212"/>
                  </a:cubicBezTo>
                  <a:cubicBezTo>
                    <a:pt x="21600" y="31094"/>
                    <a:pt x="14893" y="39716"/>
                    <a:pt x="5314" y="42147"/>
                  </a:cubicBezTo>
                </a:path>
                <a:path w="21600" h="42148" stroke="0" extrusionOk="0">
                  <a:moveTo>
                    <a:pt x="4075" y="-1"/>
                  </a:moveTo>
                  <a:cubicBezTo>
                    <a:pt x="14247" y="1954"/>
                    <a:pt x="21600" y="10853"/>
                    <a:pt x="21600" y="21212"/>
                  </a:cubicBezTo>
                  <a:cubicBezTo>
                    <a:pt x="21600" y="31094"/>
                    <a:pt x="14893" y="39716"/>
                    <a:pt x="5314" y="42147"/>
                  </a:cubicBezTo>
                  <a:lnTo>
                    <a:pt x="0" y="21212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Arc 86"/>
            <p:cNvSpPr>
              <a:spLocks/>
            </p:cNvSpPr>
            <p:nvPr/>
          </p:nvSpPr>
          <p:spPr bwMode="auto">
            <a:xfrm>
              <a:off x="6105" y="1358"/>
              <a:ext cx="112" cy="255"/>
            </a:xfrm>
            <a:custGeom>
              <a:avLst/>
              <a:gdLst>
                <a:gd name="G0" fmla="+- 0 0 0"/>
                <a:gd name="G1" fmla="+- 21191 0 0"/>
                <a:gd name="G2" fmla="+- 21600 0 0"/>
                <a:gd name="T0" fmla="*/ 4181 w 21600"/>
                <a:gd name="T1" fmla="*/ 0 h 42064"/>
                <a:gd name="T2" fmla="*/ 5556 w 21600"/>
                <a:gd name="T3" fmla="*/ 42064 h 42064"/>
                <a:gd name="T4" fmla="*/ 0 w 21600"/>
                <a:gd name="T5" fmla="*/ 21191 h 4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64" fill="none" extrusionOk="0">
                  <a:moveTo>
                    <a:pt x="4181" y="-1"/>
                  </a:moveTo>
                  <a:cubicBezTo>
                    <a:pt x="14303" y="1996"/>
                    <a:pt x="21600" y="10873"/>
                    <a:pt x="21600" y="21191"/>
                  </a:cubicBezTo>
                  <a:cubicBezTo>
                    <a:pt x="21600" y="30980"/>
                    <a:pt x="15016" y="39546"/>
                    <a:pt x="5556" y="42064"/>
                  </a:cubicBezTo>
                </a:path>
                <a:path w="21600" h="42064" stroke="0" extrusionOk="0">
                  <a:moveTo>
                    <a:pt x="4181" y="-1"/>
                  </a:moveTo>
                  <a:cubicBezTo>
                    <a:pt x="14303" y="1996"/>
                    <a:pt x="21600" y="10873"/>
                    <a:pt x="21600" y="21191"/>
                  </a:cubicBezTo>
                  <a:cubicBezTo>
                    <a:pt x="21600" y="30980"/>
                    <a:pt x="15016" y="39546"/>
                    <a:pt x="5556" y="42064"/>
                  </a:cubicBezTo>
                  <a:lnTo>
                    <a:pt x="0" y="21191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31" name="Arc 87"/>
          <p:cNvSpPr>
            <a:spLocks/>
          </p:cNvSpPr>
          <p:nvPr/>
        </p:nvSpPr>
        <p:spPr bwMode="auto">
          <a:xfrm rot="4444347">
            <a:off x="932657" y="4572794"/>
            <a:ext cx="100012" cy="349250"/>
          </a:xfrm>
          <a:custGeom>
            <a:avLst/>
            <a:gdLst>
              <a:gd name="G0" fmla="+- 0 0 0"/>
              <a:gd name="G1" fmla="+- 21185 0 0"/>
              <a:gd name="G2" fmla="+- 21600 0 0"/>
              <a:gd name="T0" fmla="*/ 4216 w 21600"/>
              <a:gd name="T1" fmla="*/ 0 h 42073"/>
              <a:gd name="T2" fmla="*/ 5501 w 21600"/>
              <a:gd name="T3" fmla="*/ 42073 h 42073"/>
              <a:gd name="T4" fmla="*/ 0 w 21600"/>
              <a:gd name="T5" fmla="*/ 21185 h 42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073" fill="none" extrusionOk="0">
                <a:moveTo>
                  <a:pt x="4215" y="0"/>
                </a:moveTo>
                <a:cubicBezTo>
                  <a:pt x="14321" y="2011"/>
                  <a:pt x="21600" y="10880"/>
                  <a:pt x="21600" y="21185"/>
                </a:cubicBezTo>
                <a:cubicBezTo>
                  <a:pt x="21600" y="30995"/>
                  <a:pt x="14988" y="39574"/>
                  <a:pt x="5500" y="42072"/>
                </a:cubicBezTo>
              </a:path>
              <a:path w="21600" h="42073" stroke="0" extrusionOk="0">
                <a:moveTo>
                  <a:pt x="4215" y="0"/>
                </a:moveTo>
                <a:cubicBezTo>
                  <a:pt x="14321" y="2011"/>
                  <a:pt x="21600" y="10880"/>
                  <a:pt x="21600" y="21185"/>
                </a:cubicBezTo>
                <a:cubicBezTo>
                  <a:pt x="21600" y="30995"/>
                  <a:pt x="14988" y="39574"/>
                  <a:pt x="5500" y="42072"/>
                </a:cubicBezTo>
                <a:lnTo>
                  <a:pt x="0" y="21185"/>
                </a:ln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2" name="Arc 88"/>
          <p:cNvSpPr>
            <a:spLocks/>
          </p:cNvSpPr>
          <p:nvPr/>
        </p:nvSpPr>
        <p:spPr bwMode="auto">
          <a:xfrm rot="4444347">
            <a:off x="915194" y="4548981"/>
            <a:ext cx="84138" cy="301625"/>
          </a:xfrm>
          <a:custGeom>
            <a:avLst/>
            <a:gdLst>
              <a:gd name="G0" fmla="+- 0 0 0"/>
              <a:gd name="G1" fmla="+- 21156 0 0"/>
              <a:gd name="G2" fmla="+- 21600 0 0"/>
              <a:gd name="T0" fmla="*/ 4355 w 21600"/>
              <a:gd name="T1" fmla="*/ 0 h 42017"/>
              <a:gd name="T2" fmla="*/ 5601 w 21600"/>
              <a:gd name="T3" fmla="*/ 42017 h 42017"/>
              <a:gd name="T4" fmla="*/ 0 w 21600"/>
              <a:gd name="T5" fmla="*/ 21156 h 42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017" fill="none" extrusionOk="0">
                <a:moveTo>
                  <a:pt x="4355" y="-1"/>
                </a:moveTo>
                <a:cubicBezTo>
                  <a:pt x="14395" y="2066"/>
                  <a:pt x="21600" y="10905"/>
                  <a:pt x="21600" y="21156"/>
                </a:cubicBezTo>
                <a:cubicBezTo>
                  <a:pt x="21600" y="30928"/>
                  <a:pt x="15039" y="39483"/>
                  <a:pt x="5601" y="42017"/>
                </a:cubicBezTo>
              </a:path>
              <a:path w="21600" h="42017" stroke="0" extrusionOk="0">
                <a:moveTo>
                  <a:pt x="4355" y="-1"/>
                </a:moveTo>
                <a:cubicBezTo>
                  <a:pt x="14395" y="2066"/>
                  <a:pt x="21600" y="10905"/>
                  <a:pt x="21600" y="21156"/>
                </a:cubicBezTo>
                <a:cubicBezTo>
                  <a:pt x="21600" y="30928"/>
                  <a:pt x="15039" y="39483"/>
                  <a:pt x="5601" y="42017"/>
                </a:cubicBezTo>
                <a:lnTo>
                  <a:pt x="0" y="21156"/>
                </a:ln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3" name="Arc 89"/>
          <p:cNvSpPr>
            <a:spLocks/>
          </p:cNvSpPr>
          <p:nvPr/>
        </p:nvSpPr>
        <p:spPr bwMode="auto">
          <a:xfrm rot="4444347">
            <a:off x="893763" y="4543425"/>
            <a:ext cx="71438" cy="236537"/>
          </a:xfrm>
          <a:custGeom>
            <a:avLst/>
            <a:gdLst>
              <a:gd name="G0" fmla="+- 0 0 0"/>
              <a:gd name="G1" fmla="+- 21191 0 0"/>
              <a:gd name="G2" fmla="+- 21600 0 0"/>
              <a:gd name="T0" fmla="*/ 4183 w 21600"/>
              <a:gd name="T1" fmla="*/ 0 h 42043"/>
              <a:gd name="T2" fmla="*/ 5635 w 21600"/>
              <a:gd name="T3" fmla="*/ 42043 h 42043"/>
              <a:gd name="T4" fmla="*/ 0 w 21600"/>
              <a:gd name="T5" fmla="*/ 21191 h 42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043" fill="none" extrusionOk="0">
                <a:moveTo>
                  <a:pt x="4183" y="-1"/>
                </a:moveTo>
                <a:cubicBezTo>
                  <a:pt x="14304" y="1997"/>
                  <a:pt x="21600" y="10874"/>
                  <a:pt x="21600" y="21191"/>
                </a:cubicBezTo>
                <a:cubicBezTo>
                  <a:pt x="21600" y="30950"/>
                  <a:pt x="15056" y="39497"/>
                  <a:pt x="5635" y="42043"/>
                </a:cubicBezTo>
              </a:path>
              <a:path w="21600" h="42043" stroke="0" extrusionOk="0">
                <a:moveTo>
                  <a:pt x="4183" y="-1"/>
                </a:moveTo>
                <a:cubicBezTo>
                  <a:pt x="14304" y="1997"/>
                  <a:pt x="21600" y="10874"/>
                  <a:pt x="21600" y="21191"/>
                </a:cubicBezTo>
                <a:cubicBezTo>
                  <a:pt x="21600" y="30950"/>
                  <a:pt x="15056" y="39497"/>
                  <a:pt x="5635" y="42043"/>
                </a:cubicBezTo>
                <a:lnTo>
                  <a:pt x="0" y="21191"/>
                </a:ln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4" name="Arc 90"/>
          <p:cNvSpPr>
            <a:spLocks/>
          </p:cNvSpPr>
          <p:nvPr/>
        </p:nvSpPr>
        <p:spPr bwMode="auto">
          <a:xfrm rot="4444347">
            <a:off x="882650" y="4548188"/>
            <a:ext cx="44450" cy="177800"/>
          </a:xfrm>
          <a:custGeom>
            <a:avLst/>
            <a:gdLst>
              <a:gd name="G0" fmla="+- 0 0 0"/>
              <a:gd name="G1" fmla="+- 21271 0 0"/>
              <a:gd name="G2" fmla="+- 21600 0 0"/>
              <a:gd name="T0" fmla="*/ 3758 w 21600"/>
              <a:gd name="T1" fmla="*/ 0 h 42126"/>
              <a:gd name="T2" fmla="*/ 5624 w 21600"/>
              <a:gd name="T3" fmla="*/ 42126 h 42126"/>
              <a:gd name="T4" fmla="*/ 0 w 21600"/>
              <a:gd name="T5" fmla="*/ 21271 h 42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126" fill="none" extrusionOk="0">
                <a:moveTo>
                  <a:pt x="3757" y="0"/>
                </a:moveTo>
                <a:cubicBezTo>
                  <a:pt x="14077" y="1823"/>
                  <a:pt x="21600" y="10791"/>
                  <a:pt x="21600" y="21271"/>
                </a:cubicBezTo>
                <a:cubicBezTo>
                  <a:pt x="21600" y="31034"/>
                  <a:pt x="15050" y="39583"/>
                  <a:pt x="5623" y="42125"/>
                </a:cubicBezTo>
              </a:path>
              <a:path w="21600" h="42126" stroke="0" extrusionOk="0">
                <a:moveTo>
                  <a:pt x="3757" y="0"/>
                </a:moveTo>
                <a:cubicBezTo>
                  <a:pt x="14077" y="1823"/>
                  <a:pt x="21600" y="10791"/>
                  <a:pt x="21600" y="21271"/>
                </a:cubicBezTo>
                <a:cubicBezTo>
                  <a:pt x="21600" y="31034"/>
                  <a:pt x="15050" y="39583"/>
                  <a:pt x="5623" y="42125"/>
                </a:cubicBezTo>
                <a:lnTo>
                  <a:pt x="0" y="21271"/>
                </a:ln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35" name="Object 91"/>
          <p:cNvGraphicFramePr>
            <a:graphicFrameLocks noChangeAspect="1"/>
          </p:cNvGraphicFramePr>
          <p:nvPr/>
        </p:nvGraphicFramePr>
        <p:xfrm>
          <a:off x="952500" y="5219700"/>
          <a:ext cx="1143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ｸﾘｯﾌﾟ" r:id="rId8" imgW="874080" imgH="340920" progId="MS_ClipArt_Gallery.2">
                  <p:embed/>
                </p:oleObj>
              </mc:Choice>
              <mc:Fallback>
                <p:oleObj name="ｸﾘｯﾌﾟ" r:id="rId8" imgW="874080" imgH="340920" progId="MS_ClipArt_Gallery.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219700"/>
                        <a:ext cx="11430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92"/>
          <p:cNvGrpSpPr>
            <a:grpSpLocks/>
          </p:cNvGrpSpPr>
          <p:nvPr/>
        </p:nvGrpSpPr>
        <p:grpSpPr bwMode="auto">
          <a:xfrm>
            <a:off x="7486650" y="4868863"/>
            <a:ext cx="476250" cy="808037"/>
            <a:chOff x="5090" y="3080"/>
            <a:chExt cx="207" cy="349"/>
          </a:xfrm>
        </p:grpSpPr>
        <p:sp>
          <p:nvSpPr>
            <p:cNvPr id="6237" name="Freeform 93"/>
            <p:cNvSpPr>
              <a:spLocks/>
            </p:cNvSpPr>
            <p:nvPr/>
          </p:nvSpPr>
          <p:spPr bwMode="auto">
            <a:xfrm>
              <a:off x="5192" y="3123"/>
              <a:ext cx="32" cy="12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" y="29"/>
                </a:cxn>
                <a:cxn ang="0">
                  <a:pos x="21" y="22"/>
                </a:cxn>
                <a:cxn ang="0">
                  <a:pos x="38" y="17"/>
                </a:cxn>
                <a:cxn ang="0">
                  <a:pos x="57" y="10"/>
                </a:cxn>
                <a:cxn ang="0">
                  <a:pos x="76" y="5"/>
                </a:cxn>
                <a:cxn ang="0">
                  <a:pos x="97" y="1"/>
                </a:cxn>
                <a:cxn ang="0">
                  <a:pos x="118" y="0"/>
                </a:cxn>
                <a:cxn ang="0">
                  <a:pos x="135" y="1"/>
                </a:cxn>
                <a:cxn ang="0">
                  <a:pos x="148" y="43"/>
                </a:cxn>
                <a:cxn ang="0">
                  <a:pos x="122" y="46"/>
                </a:cxn>
                <a:cxn ang="0">
                  <a:pos x="97" y="50"/>
                </a:cxn>
                <a:cxn ang="0">
                  <a:pos x="76" y="53"/>
                </a:cxn>
                <a:cxn ang="0">
                  <a:pos x="59" y="55"/>
                </a:cxn>
                <a:cxn ang="0">
                  <a:pos x="43" y="59"/>
                </a:cxn>
                <a:cxn ang="0">
                  <a:pos x="31" y="62"/>
                </a:cxn>
                <a:cxn ang="0">
                  <a:pos x="19" y="64"/>
                </a:cxn>
                <a:cxn ang="0">
                  <a:pos x="10" y="67"/>
                </a:cxn>
                <a:cxn ang="0">
                  <a:pos x="9" y="66"/>
                </a:cxn>
                <a:cxn ang="0">
                  <a:pos x="5" y="60"/>
                </a:cxn>
                <a:cxn ang="0">
                  <a:pos x="2" y="50"/>
                </a:cxn>
                <a:cxn ang="0">
                  <a:pos x="0" y="34"/>
                </a:cxn>
              </a:cxnLst>
              <a:rect l="0" t="0" r="r" b="b"/>
              <a:pathLst>
                <a:path w="148" h="67">
                  <a:moveTo>
                    <a:pt x="0" y="34"/>
                  </a:moveTo>
                  <a:lnTo>
                    <a:pt x="9" y="29"/>
                  </a:lnTo>
                  <a:lnTo>
                    <a:pt x="21" y="22"/>
                  </a:lnTo>
                  <a:lnTo>
                    <a:pt x="38" y="17"/>
                  </a:lnTo>
                  <a:lnTo>
                    <a:pt x="57" y="10"/>
                  </a:lnTo>
                  <a:lnTo>
                    <a:pt x="76" y="5"/>
                  </a:lnTo>
                  <a:lnTo>
                    <a:pt x="97" y="1"/>
                  </a:lnTo>
                  <a:lnTo>
                    <a:pt x="118" y="0"/>
                  </a:lnTo>
                  <a:lnTo>
                    <a:pt x="135" y="1"/>
                  </a:lnTo>
                  <a:lnTo>
                    <a:pt x="148" y="43"/>
                  </a:lnTo>
                  <a:lnTo>
                    <a:pt x="122" y="46"/>
                  </a:lnTo>
                  <a:lnTo>
                    <a:pt x="97" y="50"/>
                  </a:lnTo>
                  <a:lnTo>
                    <a:pt x="76" y="53"/>
                  </a:lnTo>
                  <a:lnTo>
                    <a:pt x="59" y="55"/>
                  </a:lnTo>
                  <a:lnTo>
                    <a:pt x="43" y="59"/>
                  </a:lnTo>
                  <a:lnTo>
                    <a:pt x="31" y="62"/>
                  </a:lnTo>
                  <a:lnTo>
                    <a:pt x="19" y="64"/>
                  </a:lnTo>
                  <a:lnTo>
                    <a:pt x="10" y="67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2" y="5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19FF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Freeform 94"/>
            <p:cNvSpPr>
              <a:spLocks/>
            </p:cNvSpPr>
            <p:nvPr/>
          </p:nvSpPr>
          <p:spPr bwMode="auto">
            <a:xfrm>
              <a:off x="5177" y="3082"/>
              <a:ext cx="44" cy="60"/>
            </a:xfrm>
            <a:custGeom>
              <a:avLst/>
              <a:gdLst/>
              <a:ahLst/>
              <a:cxnLst>
                <a:cxn ang="0">
                  <a:pos x="191" y="148"/>
                </a:cxn>
                <a:cxn ang="0">
                  <a:pos x="181" y="58"/>
                </a:cxn>
                <a:cxn ang="0">
                  <a:pos x="146" y="14"/>
                </a:cxn>
                <a:cxn ang="0">
                  <a:pos x="113" y="2"/>
                </a:cxn>
                <a:cxn ang="0">
                  <a:pos x="77" y="2"/>
                </a:cxn>
                <a:cxn ang="0">
                  <a:pos x="44" y="18"/>
                </a:cxn>
                <a:cxn ang="0">
                  <a:pos x="16" y="54"/>
                </a:cxn>
                <a:cxn ang="0">
                  <a:pos x="2" y="101"/>
                </a:cxn>
                <a:cxn ang="0">
                  <a:pos x="2" y="131"/>
                </a:cxn>
                <a:cxn ang="0">
                  <a:pos x="4" y="148"/>
                </a:cxn>
                <a:cxn ang="0">
                  <a:pos x="9" y="160"/>
                </a:cxn>
                <a:cxn ang="0">
                  <a:pos x="11" y="169"/>
                </a:cxn>
                <a:cxn ang="0">
                  <a:pos x="9" y="184"/>
                </a:cxn>
                <a:cxn ang="0">
                  <a:pos x="19" y="212"/>
                </a:cxn>
                <a:cxn ang="0">
                  <a:pos x="32" y="235"/>
                </a:cxn>
                <a:cxn ang="0">
                  <a:pos x="42" y="254"/>
                </a:cxn>
                <a:cxn ang="0">
                  <a:pos x="49" y="268"/>
                </a:cxn>
                <a:cxn ang="0">
                  <a:pos x="66" y="278"/>
                </a:cxn>
                <a:cxn ang="0">
                  <a:pos x="85" y="284"/>
                </a:cxn>
                <a:cxn ang="0">
                  <a:pos x="98" y="308"/>
                </a:cxn>
                <a:cxn ang="0">
                  <a:pos x="115" y="332"/>
                </a:cxn>
                <a:cxn ang="0">
                  <a:pos x="134" y="353"/>
                </a:cxn>
                <a:cxn ang="0">
                  <a:pos x="151" y="362"/>
                </a:cxn>
                <a:cxn ang="0">
                  <a:pos x="169" y="363"/>
                </a:cxn>
                <a:cxn ang="0">
                  <a:pos x="184" y="358"/>
                </a:cxn>
                <a:cxn ang="0">
                  <a:pos x="195" y="346"/>
                </a:cxn>
                <a:cxn ang="0">
                  <a:pos x="200" y="322"/>
                </a:cxn>
                <a:cxn ang="0">
                  <a:pos x="193" y="289"/>
                </a:cxn>
                <a:cxn ang="0">
                  <a:pos x="181" y="268"/>
                </a:cxn>
                <a:cxn ang="0">
                  <a:pos x="174" y="240"/>
                </a:cxn>
                <a:cxn ang="0">
                  <a:pos x="172" y="217"/>
                </a:cxn>
                <a:cxn ang="0">
                  <a:pos x="177" y="195"/>
                </a:cxn>
              </a:cxnLst>
              <a:rect l="0" t="0" r="r" b="b"/>
              <a:pathLst>
                <a:path w="200" h="363">
                  <a:moveTo>
                    <a:pt x="181" y="186"/>
                  </a:moveTo>
                  <a:lnTo>
                    <a:pt x="191" y="148"/>
                  </a:lnTo>
                  <a:lnTo>
                    <a:pt x="191" y="101"/>
                  </a:lnTo>
                  <a:lnTo>
                    <a:pt x="181" y="58"/>
                  </a:lnTo>
                  <a:lnTo>
                    <a:pt x="160" y="25"/>
                  </a:lnTo>
                  <a:lnTo>
                    <a:pt x="146" y="14"/>
                  </a:lnTo>
                  <a:lnTo>
                    <a:pt x="131" y="7"/>
                  </a:lnTo>
                  <a:lnTo>
                    <a:pt x="113" y="2"/>
                  </a:lnTo>
                  <a:lnTo>
                    <a:pt x="96" y="0"/>
                  </a:lnTo>
                  <a:lnTo>
                    <a:pt x="77" y="2"/>
                  </a:lnTo>
                  <a:lnTo>
                    <a:pt x="59" y="7"/>
                  </a:lnTo>
                  <a:lnTo>
                    <a:pt x="44" y="18"/>
                  </a:lnTo>
                  <a:lnTo>
                    <a:pt x="28" y="33"/>
                  </a:lnTo>
                  <a:lnTo>
                    <a:pt x="16" y="54"/>
                  </a:lnTo>
                  <a:lnTo>
                    <a:pt x="7" y="78"/>
                  </a:lnTo>
                  <a:lnTo>
                    <a:pt x="2" y="101"/>
                  </a:lnTo>
                  <a:lnTo>
                    <a:pt x="0" y="118"/>
                  </a:lnTo>
                  <a:lnTo>
                    <a:pt x="2" y="131"/>
                  </a:lnTo>
                  <a:lnTo>
                    <a:pt x="2" y="141"/>
                  </a:lnTo>
                  <a:lnTo>
                    <a:pt x="4" y="148"/>
                  </a:lnTo>
                  <a:lnTo>
                    <a:pt x="7" y="155"/>
                  </a:lnTo>
                  <a:lnTo>
                    <a:pt x="9" y="160"/>
                  </a:lnTo>
                  <a:lnTo>
                    <a:pt x="11" y="165"/>
                  </a:lnTo>
                  <a:lnTo>
                    <a:pt x="11" y="169"/>
                  </a:lnTo>
                  <a:lnTo>
                    <a:pt x="9" y="174"/>
                  </a:lnTo>
                  <a:lnTo>
                    <a:pt x="9" y="184"/>
                  </a:lnTo>
                  <a:lnTo>
                    <a:pt x="12" y="198"/>
                  </a:lnTo>
                  <a:lnTo>
                    <a:pt x="19" y="212"/>
                  </a:lnTo>
                  <a:lnTo>
                    <a:pt x="25" y="224"/>
                  </a:lnTo>
                  <a:lnTo>
                    <a:pt x="32" y="235"/>
                  </a:lnTo>
                  <a:lnTo>
                    <a:pt x="37" y="244"/>
                  </a:lnTo>
                  <a:lnTo>
                    <a:pt x="42" y="254"/>
                  </a:lnTo>
                  <a:lnTo>
                    <a:pt x="44" y="259"/>
                  </a:lnTo>
                  <a:lnTo>
                    <a:pt x="49" y="268"/>
                  </a:lnTo>
                  <a:lnTo>
                    <a:pt x="56" y="275"/>
                  </a:lnTo>
                  <a:lnTo>
                    <a:pt x="66" y="278"/>
                  </a:lnTo>
                  <a:lnTo>
                    <a:pt x="82" y="277"/>
                  </a:lnTo>
                  <a:lnTo>
                    <a:pt x="85" y="284"/>
                  </a:lnTo>
                  <a:lnTo>
                    <a:pt x="91" y="294"/>
                  </a:lnTo>
                  <a:lnTo>
                    <a:pt x="98" y="308"/>
                  </a:lnTo>
                  <a:lnTo>
                    <a:pt x="106" y="320"/>
                  </a:lnTo>
                  <a:lnTo>
                    <a:pt x="115" y="332"/>
                  </a:lnTo>
                  <a:lnTo>
                    <a:pt x="125" y="344"/>
                  </a:lnTo>
                  <a:lnTo>
                    <a:pt x="134" y="353"/>
                  </a:lnTo>
                  <a:lnTo>
                    <a:pt x="143" y="358"/>
                  </a:lnTo>
                  <a:lnTo>
                    <a:pt x="151" y="362"/>
                  </a:lnTo>
                  <a:lnTo>
                    <a:pt x="160" y="363"/>
                  </a:lnTo>
                  <a:lnTo>
                    <a:pt x="169" y="363"/>
                  </a:lnTo>
                  <a:lnTo>
                    <a:pt x="176" y="362"/>
                  </a:lnTo>
                  <a:lnTo>
                    <a:pt x="184" y="358"/>
                  </a:lnTo>
                  <a:lnTo>
                    <a:pt x="190" y="353"/>
                  </a:lnTo>
                  <a:lnTo>
                    <a:pt x="195" y="346"/>
                  </a:lnTo>
                  <a:lnTo>
                    <a:pt x="198" y="339"/>
                  </a:lnTo>
                  <a:lnTo>
                    <a:pt x="200" y="322"/>
                  </a:lnTo>
                  <a:lnTo>
                    <a:pt x="198" y="304"/>
                  </a:lnTo>
                  <a:lnTo>
                    <a:pt x="193" y="289"/>
                  </a:lnTo>
                  <a:lnTo>
                    <a:pt x="186" y="278"/>
                  </a:lnTo>
                  <a:lnTo>
                    <a:pt x="181" y="268"/>
                  </a:lnTo>
                  <a:lnTo>
                    <a:pt x="176" y="254"/>
                  </a:lnTo>
                  <a:lnTo>
                    <a:pt x="174" y="240"/>
                  </a:lnTo>
                  <a:lnTo>
                    <a:pt x="172" y="228"/>
                  </a:lnTo>
                  <a:lnTo>
                    <a:pt x="172" y="217"/>
                  </a:lnTo>
                  <a:lnTo>
                    <a:pt x="174" y="205"/>
                  </a:lnTo>
                  <a:lnTo>
                    <a:pt x="177" y="195"/>
                  </a:lnTo>
                  <a:lnTo>
                    <a:pt x="181" y="186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95"/>
            <p:cNvSpPr>
              <a:spLocks/>
            </p:cNvSpPr>
            <p:nvPr/>
          </p:nvSpPr>
          <p:spPr bwMode="auto">
            <a:xfrm>
              <a:off x="5198" y="3089"/>
              <a:ext cx="6" cy="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0" y="27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1" y="0"/>
                </a:cxn>
                <a:cxn ang="0">
                  <a:pos x="24" y="3"/>
                </a:cxn>
                <a:cxn ang="0">
                  <a:pos x="28" y="6"/>
                </a:cxn>
                <a:cxn ang="0">
                  <a:pos x="29" y="12"/>
                </a:cxn>
                <a:cxn ang="0">
                  <a:pos x="29" y="19"/>
                </a:cxn>
                <a:cxn ang="0">
                  <a:pos x="26" y="22"/>
                </a:cxn>
                <a:cxn ang="0">
                  <a:pos x="22" y="26"/>
                </a:cxn>
                <a:cxn ang="0">
                  <a:pos x="15" y="27"/>
                </a:cxn>
              </a:cxnLst>
              <a:rect l="0" t="0" r="r" b="b"/>
              <a:pathLst>
                <a:path w="29" h="27">
                  <a:moveTo>
                    <a:pt x="15" y="27"/>
                  </a:moveTo>
                  <a:lnTo>
                    <a:pt x="10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29" y="12"/>
                  </a:lnTo>
                  <a:lnTo>
                    <a:pt x="29" y="19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Freeform 96"/>
            <p:cNvSpPr>
              <a:spLocks/>
            </p:cNvSpPr>
            <p:nvPr/>
          </p:nvSpPr>
          <p:spPr bwMode="auto">
            <a:xfrm>
              <a:off x="5206" y="3131"/>
              <a:ext cx="6" cy="5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2" y="21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3" y="4"/>
                </a:cxn>
                <a:cxn ang="0">
                  <a:pos x="26" y="9"/>
                </a:cxn>
                <a:cxn ang="0">
                  <a:pos x="28" y="14"/>
                </a:cxn>
                <a:cxn ang="0">
                  <a:pos x="26" y="21"/>
                </a:cxn>
                <a:cxn ang="0">
                  <a:pos x="24" y="25"/>
                </a:cxn>
                <a:cxn ang="0">
                  <a:pos x="19" y="28"/>
                </a:cxn>
                <a:cxn ang="0">
                  <a:pos x="14" y="30"/>
                </a:cxn>
              </a:cxnLst>
              <a:rect l="0" t="0" r="r" b="b"/>
              <a:pathLst>
                <a:path w="28" h="30">
                  <a:moveTo>
                    <a:pt x="14" y="30"/>
                  </a:moveTo>
                  <a:lnTo>
                    <a:pt x="9" y="28"/>
                  </a:lnTo>
                  <a:lnTo>
                    <a:pt x="5" y="27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1"/>
                  </a:lnTo>
                  <a:lnTo>
                    <a:pt x="24" y="25"/>
                  </a:lnTo>
                  <a:lnTo>
                    <a:pt x="19" y="28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Freeform 97"/>
            <p:cNvSpPr>
              <a:spLocks/>
            </p:cNvSpPr>
            <p:nvPr/>
          </p:nvSpPr>
          <p:spPr bwMode="auto">
            <a:xfrm>
              <a:off x="5185" y="3118"/>
              <a:ext cx="11" cy="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4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3" y="7"/>
                </a:cxn>
                <a:cxn ang="0">
                  <a:pos x="40" y="11"/>
                </a:cxn>
                <a:cxn ang="0">
                  <a:pos x="34" y="14"/>
                </a:cxn>
                <a:cxn ang="0">
                  <a:pos x="26" y="19"/>
                </a:cxn>
                <a:cxn ang="0">
                  <a:pos x="19" y="21"/>
                </a:cxn>
                <a:cxn ang="0">
                  <a:pos x="12" y="19"/>
                </a:cxn>
                <a:cxn ang="0">
                  <a:pos x="7" y="16"/>
                </a:cxn>
                <a:cxn ang="0">
                  <a:pos x="1" y="12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47" y="2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47" h="21">
                  <a:moveTo>
                    <a:pt x="47" y="2"/>
                  </a:moveTo>
                  <a:lnTo>
                    <a:pt x="47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3" y="7"/>
                  </a:lnTo>
                  <a:lnTo>
                    <a:pt x="40" y="11"/>
                  </a:lnTo>
                  <a:lnTo>
                    <a:pt x="34" y="14"/>
                  </a:lnTo>
                  <a:lnTo>
                    <a:pt x="26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7" y="16"/>
                  </a:lnTo>
                  <a:lnTo>
                    <a:pt x="1" y="12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solidFill>
              <a:srgbClr val="B2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98"/>
            <p:cNvSpPr>
              <a:spLocks/>
            </p:cNvSpPr>
            <p:nvPr/>
          </p:nvSpPr>
          <p:spPr bwMode="auto">
            <a:xfrm>
              <a:off x="5185" y="3115"/>
              <a:ext cx="5" cy="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2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4" y="7"/>
                </a:cxn>
                <a:cxn ang="0">
                  <a:pos x="16" y="6"/>
                </a:cxn>
                <a:cxn ang="0">
                  <a:pos x="17" y="4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3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2"/>
                </a:cxn>
              </a:cxnLst>
              <a:rect l="0" t="0" r="r" b="b"/>
              <a:pathLst>
                <a:path w="24" h="9">
                  <a:moveTo>
                    <a:pt x="24" y="2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Freeform 99"/>
            <p:cNvSpPr>
              <a:spLocks/>
            </p:cNvSpPr>
            <p:nvPr/>
          </p:nvSpPr>
          <p:spPr bwMode="auto">
            <a:xfrm>
              <a:off x="5185" y="3119"/>
              <a:ext cx="11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4" y="9"/>
                </a:cxn>
                <a:cxn ang="0">
                  <a:pos x="15" y="9"/>
                </a:cxn>
                <a:cxn ang="0">
                  <a:pos x="17" y="9"/>
                </a:cxn>
                <a:cxn ang="0">
                  <a:pos x="19" y="9"/>
                </a:cxn>
                <a:cxn ang="0">
                  <a:pos x="21" y="7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9" y="5"/>
                </a:cxn>
                <a:cxn ang="0">
                  <a:pos x="36" y="3"/>
                </a:cxn>
                <a:cxn ang="0">
                  <a:pos x="43" y="2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29" y="3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1" y="5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8" y="5"/>
                </a:cxn>
                <a:cxn ang="0">
                  <a:pos x="5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7" h="9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8" y="5"/>
                  </a:lnTo>
                  <a:lnTo>
                    <a:pt x="5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Freeform 100"/>
            <p:cNvSpPr>
              <a:spLocks/>
            </p:cNvSpPr>
            <p:nvPr/>
          </p:nvSpPr>
          <p:spPr bwMode="auto">
            <a:xfrm>
              <a:off x="5195" y="3126"/>
              <a:ext cx="7" cy="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2"/>
                </a:cxn>
                <a:cxn ang="0">
                  <a:pos x="16" y="8"/>
                </a:cxn>
                <a:cxn ang="0">
                  <a:pos x="22" y="5"/>
                </a:cxn>
                <a:cxn ang="0">
                  <a:pos x="26" y="1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1" y="1"/>
                </a:cxn>
                <a:cxn ang="0">
                  <a:pos x="29" y="3"/>
                </a:cxn>
                <a:cxn ang="0">
                  <a:pos x="24" y="5"/>
                </a:cxn>
                <a:cxn ang="0">
                  <a:pos x="17" y="8"/>
                </a:cxn>
                <a:cxn ang="0">
                  <a:pos x="7" y="14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31" h="15">
                  <a:moveTo>
                    <a:pt x="0" y="14"/>
                  </a:moveTo>
                  <a:lnTo>
                    <a:pt x="7" y="12"/>
                  </a:lnTo>
                  <a:lnTo>
                    <a:pt x="16" y="8"/>
                  </a:lnTo>
                  <a:lnTo>
                    <a:pt x="22" y="5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17" y="8"/>
                  </a:lnTo>
                  <a:lnTo>
                    <a:pt x="7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Freeform 101"/>
            <p:cNvSpPr>
              <a:spLocks/>
            </p:cNvSpPr>
            <p:nvPr/>
          </p:nvSpPr>
          <p:spPr bwMode="auto">
            <a:xfrm>
              <a:off x="5179" y="3108"/>
              <a:ext cx="5" cy="2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7" y="10"/>
                </a:cxn>
                <a:cxn ang="0">
                  <a:pos x="21" y="10"/>
                </a:cxn>
                <a:cxn ang="0">
                  <a:pos x="23" y="10"/>
                </a:cxn>
                <a:cxn ang="0">
                  <a:pos x="24" y="8"/>
                </a:cxn>
                <a:cxn ang="0">
                  <a:pos x="24" y="7"/>
                </a:cxn>
                <a:cxn ang="0">
                  <a:pos x="23" y="5"/>
                </a:cxn>
              </a:cxnLst>
              <a:rect l="0" t="0" r="r" b="b"/>
              <a:pathLst>
                <a:path w="24" h="10">
                  <a:moveTo>
                    <a:pt x="23" y="5"/>
                  </a:moveTo>
                  <a:lnTo>
                    <a:pt x="21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Freeform 102"/>
            <p:cNvSpPr>
              <a:spLocks/>
            </p:cNvSpPr>
            <p:nvPr/>
          </p:nvSpPr>
          <p:spPr bwMode="auto">
            <a:xfrm>
              <a:off x="5189" y="3103"/>
              <a:ext cx="12" cy="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14"/>
                </a:cxn>
                <a:cxn ang="0">
                  <a:pos x="3" y="14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10" y="12"/>
                </a:cxn>
                <a:cxn ang="0">
                  <a:pos x="17" y="10"/>
                </a:cxn>
                <a:cxn ang="0">
                  <a:pos x="24" y="7"/>
                </a:cxn>
                <a:cxn ang="0">
                  <a:pos x="29" y="5"/>
                </a:cxn>
                <a:cxn ang="0">
                  <a:pos x="34" y="3"/>
                </a:cxn>
                <a:cxn ang="0">
                  <a:pos x="41" y="3"/>
                </a:cxn>
                <a:cxn ang="0">
                  <a:pos x="50" y="3"/>
                </a:cxn>
                <a:cxn ang="0">
                  <a:pos x="57" y="5"/>
                </a:cxn>
                <a:cxn ang="0">
                  <a:pos x="59" y="5"/>
                </a:cxn>
                <a:cxn ang="0">
                  <a:pos x="59" y="5"/>
                </a:cxn>
                <a:cxn ang="0">
                  <a:pos x="57" y="5"/>
                </a:cxn>
                <a:cxn ang="0">
                  <a:pos x="53" y="3"/>
                </a:cxn>
                <a:cxn ang="0">
                  <a:pos x="48" y="1"/>
                </a:cxn>
                <a:cxn ang="0">
                  <a:pos x="41" y="1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7" y="1"/>
                </a:cxn>
                <a:cxn ang="0">
                  <a:pos x="17" y="3"/>
                </a:cxn>
                <a:cxn ang="0">
                  <a:pos x="7" y="8"/>
                </a:cxn>
                <a:cxn ang="0">
                  <a:pos x="0" y="14"/>
                </a:cxn>
              </a:cxnLst>
              <a:rect l="0" t="0" r="r" b="b"/>
              <a:pathLst>
                <a:path w="59" h="14">
                  <a:moveTo>
                    <a:pt x="0" y="14"/>
                  </a:moveTo>
                  <a:lnTo>
                    <a:pt x="1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7" y="10"/>
                  </a:lnTo>
                  <a:lnTo>
                    <a:pt x="24" y="7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41" y="3"/>
                  </a:lnTo>
                  <a:lnTo>
                    <a:pt x="50" y="3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3" y="3"/>
                  </a:lnTo>
                  <a:lnTo>
                    <a:pt x="48" y="1"/>
                  </a:lnTo>
                  <a:lnTo>
                    <a:pt x="41" y="1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17" y="3"/>
                  </a:lnTo>
                  <a:lnTo>
                    <a:pt x="7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Freeform 103"/>
            <p:cNvSpPr>
              <a:spLocks/>
            </p:cNvSpPr>
            <p:nvPr/>
          </p:nvSpPr>
          <p:spPr bwMode="auto">
            <a:xfrm>
              <a:off x="5178" y="3105"/>
              <a:ext cx="5" cy="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23" y="3"/>
                </a:cxn>
                <a:cxn ang="0">
                  <a:pos x="23" y="1"/>
                </a:cxn>
                <a:cxn ang="0">
                  <a:pos x="19" y="0"/>
                </a:cxn>
              </a:cxnLst>
              <a:rect l="0" t="0" r="r" b="b"/>
              <a:pathLst>
                <a:path w="23" h="5">
                  <a:moveTo>
                    <a:pt x="19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104"/>
            <p:cNvSpPr>
              <a:spLocks/>
            </p:cNvSpPr>
            <p:nvPr/>
          </p:nvSpPr>
          <p:spPr bwMode="auto">
            <a:xfrm>
              <a:off x="5191" y="3106"/>
              <a:ext cx="8" cy="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1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5" y="2"/>
                </a:cxn>
                <a:cxn ang="0">
                  <a:pos x="37" y="2"/>
                </a:cxn>
                <a:cxn ang="0">
                  <a:pos x="38" y="4"/>
                </a:cxn>
                <a:cxn ang="0">
                  <a:pos x="38" y="4"/>
                </a:cxn>
                <a:cxn ang="0">
                  <a:pos x="35" y="5"/>
                </a:cxn>
                <a:cxn ang="0">
                  <a:pos x="31" y="7"/>
                </a:cxn>
                <a:cxn ang="0">
                  <a:pos x="30" y="7"/>
                </a:cxn>
                <a:cxn ang="0">
                  <a:pos x="26" y="9"/>
                </a:cxn>
                <a:cxn ang="0">
                  <a:pos x="24" y="11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9" y="12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0" y="12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2"/>
                </a:cxn>
              </a:cxnLst>
              <a:rect l="0" t="0" r="r" b="b"/>
              <a:pathLst>
                <a:path w="38" h="14">
                  <a:moveTo>
                    <a:pt x="0" y="12"/>
                  </a:moveTo>
                  <a:lnTo>
                    <a:pt x="2" y="11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5" y="5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105"/>
            <p:cNvSpPr>
              <a:spLocks/>
            </p:cNvSpPr>
            <p:nvPr/>
          </p:nvSpPr>
          <p:spPr bwMode="auto">
            <a:xfrm>
              <a:off x="5172" y="3080"/>
              <a:ext cx="81" cy="62"/>
            </a:xfrm>
            <a:custGeom>
              <a:avLst/>
              <a:gdLst/>
              <a:ahLst/>
              <a:cxnLst>
                <a:cxn ang="0">
                  <a:pos x="122" y="118"/>
                </a:cxn>
                <a:cxn ang="0">
                  <a:pos x="135" y="122"/>
                </a:cxn>
                <a:cxn ang="0">
                  <a:pos x="153" y="129"/>
                </a:cxn>
                <a:cxn ang="0">
                  <a:pos x="165" y="136"/>
                </a:cxn>
                <a:cxn ang="0">
                  <a:pos x="170" y="148"/>
                </a:cxn>
                <a:cxn ang="0">
                  <a:pos x="175" y="157"/>
                </a:cxn>
                <a:cxn ang="0">
                  <a:pos x="186" y="148"/>
                </a:cxn>
                <a:cxn ang="0">
                  <a:pos x="196" y="150"/>
                </a:cxn>
                <a:cxn ang="0">
                  <a:pos x="203" y="165"/>
                </a:cxn>
                <a:cxn ang="0">
                  <a:pos x="201" y="190"/>
                </a:cxn>
                <a:cxn ang="0">
                  <a:pos x="188" y="217"/>
                </a:cxn>
                <a:cxn ang="0">
                  <a:pos x="188" y="259"/>
                </a:cxn>
                <a:cxn ang="0">
                  <a:pos x="196" y="287"/>
                </a:cxn>
                <a:cxn ang="0">
                  <a:pos x="208" y="320"/>
                </a:cxn>
                <a:cxn ang="0">
                  <a:pos x="227" y="353"/>
                </a:cxn>
                <a:cxn ang="0">
                  <a:pos x="250" y="374"/>
                </a:cxn>
                <a:cxn ang="0">
                  <a:pos x="286" y="372"/>
                </a:cxn>
                <a:cxn ang="0">
                  <a:pos x="325" y="353"/>
                </a:cxn>
                <a:cxn ang="0">
                  <a:pos x="354" y="329"/>
                </a:cxn>
                <a:cxn ang="0">
                  <a:pos x="370" y="306"/>
                </a:cxn>
                <a:cxn ang="0">
                  <a:pos x="361" y="296"/>
                </a:cxn>
                <a:cxn ang="0">
                  <a:pos x="328" y="268"/>
                </a:cxn>
                <a:cxn ang="0">
                  <a:pos x="295" y="224"/>
                </a:cxn>
                <a:cxn ang="0">
                  <a:pos x="271" y="183"/>
                </a:cxn>
                <a:cxn ang="0">
                  <a:pos x="257" y="139"/>
                </a:cxn>
                <a:cxn ang="0">
                  <a:pos x="234" y="89"/>
                </a:cxn>
                <a:cxn ang="0">
                  <a:pos x="219" y="63"/>
                </a:cxn>
                <a:cxn ang="0">
                  <a:pos x="208" y="42"/>
                </a:cxn>
                <a:cxn ang="0">
                  <a:pos x="194" y="21"/>
                </a:cxn>
                <a:cxn ang="0">
                  <a:pos x="177" y="5"/>
                </a:cxn>
                <a:cxn ang="0">
                  <a:pos x="151" y="0"/>
                </a:cxn>
                <a:cxn ang="0">
                  <a:pos x="122" y="0"/>
                </a:cxn>
                <a:cxn ang="0">
                  <a:pos x="90" y="4"/>
                </a:cxn>
                <a:cxn ang="0">
                  <a:pos x="59" y="16"/>
                </a:cxn>
                <a:cxn ang="0">
                  <a:pos x="31" y="33"/>
                </a:cxn>
                <a:cxn ang="0">
                  <a:pos x="17" y="47"/>
                </a:cxn>
                <a:cxn ang="0">
                  <a:pos x="10" y="63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3" y="108"/>
                </a:cxn>
                <a:cxn ang="0">
                  <a:pos x="14" y="122"/>
                </a:cxn>
                <a:cxn ang="0">
                  <a:pos x="24" y="130"/>
                </a:cxn>
                <a:cxn ang="0">
                  <a:pos x="38" y="134"/>
                </a:cxn>
                <a:cxn ang="0">
                  <a:pos x="49" y="129"/>
                </a:cxn>
                <a:cxn ang="0">
                  <a:pos x="56" y="120"/>
                </a:cxn>
                <a:cxn ang="0">
                  <a:pos x="71" y="115"/>
                </a:cxn>
                <a:cxn ang="0">
                  <a:pos x="94" y="115"/>
                </a:cxn>
                <a:cxn ang="0">
                  <a:pos x="111" y="117"/>
                </a:cxn>
              </a:cxnLst>
              <a:rect l="0" t="0" r="r" b="b"/>
              <a:pathLst>
                <a:path w="373" h="375">
                  <a:moveTo>
                    <a:pt x="116" y="118"/>
                  </a:moveTo>
                  <a:lnTo>
                    <a:pt x="122" y="118"/>
                  </a:lnTo>
                  <a:lnTo>
                    <a:pt x="128" y="120"/>
                  </a:lnTo>
                  <a:lnTo>
                    <a:pt x="135" y="122"/>
                  </a:lnTo>
                  <a:lnTo>
                    <a:pt x="144" y="125"/>
                  </a:lnTo>
                  <a:lnTo>
                    <a:pt x="153" y="129"/>
                  </a:lnTo>
                  <a:lnTo>
                    <a:pt x="160" y="132"/>
                  </a:lnTo>
                  <a:lnTo>
                    <a:pt x="165" y="136"/>
                  </a:lnTo>
                  <a:lnTo>
                    <a:pt x="168" y="139"/>
                  </a:lnTo>
                  <a:lnTo>
                    <a:pt x="170" y="148"/>
                  </a:lnTo>
                  <a:lnTo>
                    <a:pt x="172" y="153"/>
                  </a:lnTo>
                  <a:lnTo>
                    <a:pt x="175" y="157"/>
                  </a:lnTo>
                  <a:lnTo>
                    <a:pt x="179" y="153"/>
                  </a:lnTo>
                  <a:lnTo>
                    <a:pt x="186" y="148"/>
                  </a:lnTo>
                  <a:lnTo>
                    <a:pt x="191" y="146"/>
                  </a:lnTo>
                  <a:lnTo>
                    <a:pt x="196" y="150"/>
                  </a:lnTo>
                  <a:lnTo>
                    <a:pt x="201" y="157"/>
                  </a:lnTo>
                  <a:lnTo>
                    <a:pt x="203" y="165"/>
                  </a:lnTo>
                  <a:lnTo>
                    <a:pt x="205" y="176"/>
                  </a:lnTo>
                  <a:lnTo>
                    <a:pt x="201" y="190"/>
                  </a:lnTo>
                  <a:lnTo>
                    <a:pt x="196" y="200"/>
                  </a:lnTo>
                  <a:lnTo>
                    <a:pt x="188" y="217"/>
                  </a:lnTo>
                  <a:lnTo>
                    <a:pt x="186" y="238"/>
                  </a:lnTo>
                  <a:lnTo>
                    <a:pt x="188" y="259"/>
                  </a:lnTo>
                  <a:lnTo>
                    <a:pt x="191" y="275"/>
                  </a:lnTo>
                  <a:lnTo>
                    <a:pt x="196" y="287"/>
                  </a:lnTo>
                  <a:lnTo>
                    <a:pt x="201" y="302"/>
                  </a:lnTo>
                  <a:lnTo>
                    <a:pt x="208" y="320"/>
                  </a:lnTo>
                  <a:lnTo>
                    <a:pt x="217" y="337"/>
                  </a:lnTo>
                  <a:lnTo>
                    <a:pt x="227" y="353"/>
                  </a:lnTo>
                  <a:lnTo>
                    <a:pt x="238" y="365"/>
                  </a:lnTo>
                  <a:lnTo>
                    <a:pt x="250" y="374"/>
                  </a:lnTo>
                  <a:lnTo>
                    <a:pt x="264" y="375"/>
                  </a:lnTo>
                  <a:lnTo>
                    <a:pt x="286" y="372"/>
                  </a:lnTo>
                  <a:lnTo>
                    <a:pt x="307" y="363"/>
                  </a:lnTo>
                  <a:lnTo>
                    <a:pt x="325" y="353"/>
                  </a:lnTo>
                  <a:lnTo>
                    <a:pt x="342" y="341"/>
                  </a:lnTo>
                  <a:lnTo>
                    <a:pt x="354" y="329"/>
                  </a:lnTo>
                  <a:lnTo>
                    <a:pt x="365" y="316"/>
                  </a:lnTo>
                  <a:lnTo>
                    <a:pt x="370" y="306"/>
                  </a:lnTo>
                  <a:lnTo>
                    <a:pt x="373" y="299"/>
                  </a:lnTo>
                  <a:lnTo>
                    <a:pt x="361" y="296"/>
                  </a:lnTo>
                  <a:lnTo>
                    <a:pt x="346" y="285"/>
                  </a:lnTo>
                  <a:lnTo>
                    <a:pt x="328" y="268"/>
                  </a:lnTo>
                  <a:lnTo>
                    <a:pt x="311" y="247"/>
                  </a:lnTo>
                  <a:lnTo>
                    <a:pt x="295" y="224"/>
                  </a:lnTo>
                  <a:lnTo>
                    <a:pt x="281" y="202"/>
                  </a:lnTo>
                  <a:lnTo>
                    <a:pt x="271" y="183"/>
                  </a:lnTo>
                  <a:lnTo>
                    <a:pt x="267" y="169"/>
                  </a:lnTo>
                  <a:lnTo>
                    <a:pt x="257" y="139"/>
                  </a:lnTo>
                  <a:lnTo>
                    <a:pt x="247" y="111"/>
                  </a:lnTo>
                  <a:lnTo>
                    <a:pt x="234" y="89"/>
                  </a:lnTo>
                  <a:lnTo>
                    <a:pt x="224" y="71"/>
                  </a:lnTo>
                  <a:lnTo>
                    <a:pt x="219" y="63"/>
                  </a:lnTo>
                  <a:lnTo>
                    <a:pt x="214" y="52"/>
                  </a:lnTo>
                  <a:lnTo>
                    <a:pt x="208" y="42"/>
                  </a:lnTo>
                  <a:lnTo>
                    <a:pt x="203" y="31"/>
                  </a:lnTo>
                  <a:lnTo>
                    <a:pt x="194" y="21"/>
                  </a:lnTo>
                  <a:lnTo>
                    <a:pt x="186" y="12"/>
                  </a:lnTo>
                  <a:lnTo>
                    <a:pt x="177" y="5"/>
                  </a:lnTo>
                  <a:lnTo>
                    <a:pt x="165" y="2"/>
                  </a:lnTo>
                  <a:lnTo>
                    <a:pt x="151" y="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106" y="2"/>
                  </a:lnTo>
                  <a:lnTo>
                    <a:pt x="90" y="4"/>
                  </a:lnTo>
                  <a:lnTo>
                    <a:pt x="73" y="9"/>
                  </a:lnTo>
                  <a:lnTo>
                    <a:pt x="59" y="16"/>
                  </a:lnTo>
                  <a:lnTo>
                    <a:pt x="43" y="24"/>
                  </a:lnTo>
                  <a:lnTo>
                    <a:pt x="31" y="33"/>
                  </a:lnTo>
                  <a:lnTo>
                    <a:pt x="23" y="40"/>
                  </a:lnTo>
                  <a:lnTo>
                    <a:pt x="17" y="47"/>
                  </a:lnTo>
                  <a:lnTo>
                    <a:pt x="14" y="54"/>
                  </a:lnTo>
                  <a:lnTo>
                    <a:pt x="10" y="63"/>
                  </a:lnTo>
                  <a:lnTo>
                    <a:pt x="5" y="70"/>
                  </a:lnTo>
                  <a:lnTo>
                    <a:pt x="2" y="77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2" y="101"/>
                  </a:lnTo>
                  <a:lnTo>
                    <a:pt x="3" y="108"/>
                  </a:lnTo>
                  <a:lnTo>
                    <a:pt x="9" y="115"/>
                  </a:lnTo>
                  <a:lnTo>
                    <a:pt x="14" y="122"/>
                  </a:lnTo>
                  <a:lnTo>
                    <a:pt x="19" y="127"/>
                  </a:lnTo>
                  <a:lnTo>
                    <a:pt x="24" y="130"/>
                  </a:lnTo>
                  <a:lnTo>
                    <a:pt x="28" y="132"/>
                  </a:lnTo>
                  <a:lnTo>
                    <a:pt x="38" y="134"/>
                  </a:lnTo>
                  <a:lnTo>
                    <a:pt x="43" y="132"/>
                  </a:lnTo>
                  <a:lnTo>
                    <a:pt x="49" y="129"/>
                  </a:lnTo>
                  <a:lnTo>
                    <a:pt x="52" y="125"/>
                  </a:lnTo>
                  <a:lnTo>
                    <a:pt x="56" y="120"/>
                  </a:lnTo>
                  <a:lnTo>
                    <a:pt x="62" y="117"/>
                  </a:lnTo>
                  <a:lnTo>
                    <a:pt x="71" y="115"/>
                  </a:lnTo>
                  <a:lnTo>
                    <a:pt x="85" y="117"/>
                  </a:lnTo>
                  <a:lnTo>
                    <a:pt x="94" y="115"/>
                  </a:lnTo>
                  <a:lnTo>
                    <a:pt x="104" y="115"/>
                  </a:lnTo>
                  <a:lnTo>
                    <a:pt x="111" y="117"/>
                  </a:lnTo>
                  <a:lnTo>
                    <a:pt x="116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Freeform 106"/>
            <p:cNvSpPr>
              <a:spLocks/>
            </p:cNvSpPr>
            <p:nvPr/>
          </p:nvSpPr>
          <p:spPr bwMode="auto">
            <a:xfrm>
              <a:off x="5198" y="3089"/>
              <a:ext cx="6" cy="4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0" y="27"/>
                </a:cxn>
                <a:cxn ang="0">
                  <a:pos x="7" y="26"/>
                </a:cxn>
                <a:cxn ang="0">
                  <a:pos x="2" y="22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3" y="5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8" y="6"/>
                </a:cxn>
                <a:cxn ang="0">
                  <a:pos x="29" y="12"/>
                </a:cxn>
                <a:cxn ang="0">
                  <a:pos x="29" y="19"/>
                </a:cxn>
                <a:cxn ang="0">
                  <a:pos x="26" y="22"/>
                </a:cxn>
                <a:cxn ang="0">
                  <a:pos x="22" y="27"/>
                </a:cxn>
                <a:cxn ang="0">
                  <a:pos x="17" y="29"/>
                </a:cxn>
              </a:cxnLst>
              <a:rect l="0" t="0" r="r" b="b"/>
              <a:pathLst>
                <a:path w="29" h="29">
                  <a:moveTo>
                    <a:pt x="17" y="29"/>
                  </a:moveTo>
                  <a:lnTo>
                    <a:pt x="10" y="27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8" y="6"/>
                  </a:lnTo>
                  <a:lnTo>
                    <a:pt x="29" y="12"/>
                  </a:lnTo>
                  <a:lnTo>
                    <a:pt x="29" y="19"/>
                  </a:lnTo>
                  <a:lnTo>
                    <a:pt x="26" y="22"/>
                  </a:lnTo>
                  <a:lnTo>
                    <a:pt x="22" y="27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107"/>
            <p:cNvSpPr>
              <a:spLocks/>
            </p:cNvSpPr>
            <p:nvPr/>
          </p:nvSpPr>
          <p:spPr bwMode="auto">
            <a:xfrm>
              <a:off x="5170" y="3226"/>
              <a:ext cx="41" cy="187"/>
            </a:xfrm>
            <a:custGeom>
              <a:avLst/>
              <a:gdLst/>
              <a:ahLst/>
              <a:cxnLst>
                <a:cxn ang="0">
                  <a:pos x="171" y="120"/>
                </a:cxn>
                <a:cxn ang="0">
                  <a:pos x="187" y="202"/>
                </a:cxn>
                <a:cxn ang="0">
                  <a:pos x="187" y="285"/>
                </a:cxn>
                <a:cxn ang="0">
                  <a:pos x="180" y="454"/>
                </a:cxn>
                <a:cxn ang="0">
                  <a:pos x="178" y="515"/>
                </a:cxn>
                <a:cxn ang="0">
                  <a:pos x="171" y="581"/>
                </a:cxn>
                <a:cxn ang="0">
                  <a:pos x="159" y="627"/>
                </a:cxn>
                <a:cxn ang="0">
                  <a:pos x="158" y="652"/>
                </a:cxn>
                <a:cxn ang="0">
                  <a:pos x="165" y="681"/>
                </a:cxn>
                <a:cxn ang="0">
                  <a:pos x="175" y="761"/>
                </a:cxn>
                <a:cxn ang="0">
                  <a:pos x="173" y="841"/>
                </a:cxn>
                <a:cxn ang="0">
                  <a:pos x="165" y="980"/>
                </a:cxn>
                <a:cxn ang="0">
                  <a:pos x="173" y="1060"/>
                </a:cxn>
                <a:cxn ang="0">
                  <a:pos x="175" y="1100"/>
                </a:cxn>
                <a:cxn ang="0">
                  <a:pos x="166" y="1124"/>
                </a:cxn>
                <a:cxn ang="0">
                  <a:pos x="151" y="1131"/>
                </a:cxn>
                <a:cxn ang="0">
                  <a:pos x="133" y="1121"/>
                </a:cxn>
                <a:cxn ang="0">
                  <a:pos x="125" y="1098"/>
                </a:cxn>
                <a:cxn ang="0">
                  <a:pos x="126" y="1071"/>
                </a:cxn>
                <a:cxn ang="0">
                  <a:pos x="125" y="1032"/>
                </a:cxn>
                <a:cxn ang="0">
                  <a:pos x="119" y="1001"/>
                </a:cxn>
                <a:cxn ang="0">
                  <a:pos x="104" y="940"/>
                </a:cxn>
                <a:cxn ang="0">
                  <a:pos x="85" y="860"/>
                </a:cxn>
                <a:cxn ang="0">
                  <a:pos x="71" y="784"/>
                </a:cxn>
                <a:cxn ang="0">
                  <a:pos x="72" y="723"/>
                </a:cxn>
                <a:cxn ang="0">
                  <a:pos x="86" y="652"/>
                </a:cxn>
                <a:cxn ang="0">
                  <a:pos x="90" y="598"/>
                </a:cxn>
                <a:cxn ang="0">
                  <a:pos x="72" y="506"/>
                </a:cxn>
                <a:cxn ang="0">
                  <a:pos x="43" y="402"/>
                </a:cxn>
                <a:cxn ang="0">
                  <a:pos x="17" y="308"/>
                </a:cxn>
                <a:cxn ang="0">
                  <a:pos x="3" y="221"/>
                </a:cxn>
                <a:cxn ang="0">
                  <a:pos x="1" y="89"/>
                </a:cxn>
                <a:cxn ang="0">
                  <a:pos x="17" y="28"/>
                </a:cxn>
                <a:cxn ang="0">
                  <a:pos x="33" y="9"/>
                </a:cxn>
                <a:cxn ang="0">
                  <a:pos x="52" y="0"/>
                </a:cxn>
                <a:cxn ang="0">
                  <a:pos x="74" y="4"/>
                </a:cxn>
                <a:cxn ang="0">
                  <a:pos x="99" y="12"/>
                </a:cxn>
                <a:cxn ang="0">
                  <a:pos x="123" y="24"/>
                </a:cxn>
                <a:cxn ang="0">
                  <a:pos x="144" y="44"/>
                </a:cxn>
                <a:cxn ang="0">
                  <a:pos x="159" y="68"/>
                </a:cxn>
              </a:cxnLst>
              <a:rect l="0" t="0" r="r" b="b"/>
              <a:pathLst>
                <a:path w="189" h="1131">
                  <a:moveTo>
                    <a:pt x="165" y="84"/>
                  </a:moveTo>
                  <a:lnTo>
                    <a:pt x="171" y="120"/>
                  </a:lnTo>
                  <a:lnTo>
                    <a:pt x="180" y="162"/>
                  </a:lnTo>
                  <a:lnTo>
                    <a:pt x="187" y="202"/>
                  </a:lnTo>
                  <a:lnTo>
                    <a:pt x="189" y="231"/>
                  </a:lnTo>
                  <a:lnTo>
                    <a:pt x="187" y="285"/>
                  </a:lnTo>
                  <a:lnTo>
                    <a:pt x="184" y="370"/>
                  </a:lnTo>
                  <a:lnTo>
                    <a:pt x="180" y="454"/>
                  </a:lnTo>
                  <a:lnTo>
                    <a:pt x="178" y="495"/>
                  </a:lnTo>
                  <a:lnTo>
                    <a:pt x="178" y="515"/>
                  </a:lnTo>
                  <a:lnTo>
                    <a:pt x="177" y="546"/>
                  </a:lnTo>
                  <a:lnTo>
                    <a:pt x="171" y="581"/>
                  </a:lnTo>
                  <a:lnTo>
                    <a:pt x="165" y="610"/>
                  </a:lnTo>
                  <a:lnTo>
                    <a:pt x="159" y="627"/>
                  </a:lnTo>
                  <a:lnTo>
                    <a:pt x="158" y="640"/>
                  </a:lnTo>
                  <a:lnTo>
                    <a:pt x="158" y="652"/>
                  </a:lnTo>
                  <a:lnTo>
                    <a:pt x="159" y="662"/>
                  </a:lnTo>
                  <a:lnTo>
                    <a:pt x="165" y="681"/>
                  </a:lnTo>
                  <a:lnTo>
                    <a:pt x="170" y="720"/>
                  </a:lnTo>
                  <a:lnTo>
                    <a:pt x="175" y="761"/>
                  </a:lnTo>
                  <a:lnTo>
                    <a:pt x="177" y="798"/>
                  </a:lnTo>
                  <a:lnTo>
                    <a:pt x="173" y="841"/>
                  </a:lnTo>
                  <a:lnTo>
                    <a:pt x="166" y="909"/>
                  </a:lnTo>
                  <a:lnTo>
                    <a:pt x="165" y="980"/>
                  </a:lnTo>
                  <a:lnTo>
                    <a:pt x="170" y="1043"/>
                  </a:lnTo>
                  <a:lnTo>
                    <a:pt x="173" y="1060"/>
                  </a:lnTo>
                  <a:lnTo>
                    <a:pt x="175" y="1081"/>
                  </a:lnTo>
                  <a:lnTo>
                    <a:pt x="175" y="1100"/>
                  </a:lnTo>
                  <a:lnTo>
                    <a:pt x="173" y="1112"/>
                  </a:lnTo>
                  <a:lnTo>
                    <a:pt x="166" y="1124"/>
                  </a:lnTo>
                  <a:lnTo>
                    <a:pt x="159" y="1131"/>
                  </a:lnTo>
                  <a:lnTo>
                    <a:pt x="151" y="1131"/>
                  </a:lnTo>
                  <a:lnTo>
                    <a:pt x="144" y="1130"/>
                  </a:lnTo>
                  <a:lnTo>
                    <a:pt x="133" y="1121"/>
                  </a:lnTo>
                  <a:lnTo>
                    <a:pt x="128" y="1111"/>
                  </a:lnTo>
                  <a:lnTo>
                    <a:pt x="125" y="1098"/>
                  </a:lnTo>
                  <a:lnTo>
                    <a:pt x="125" y="1086"/>
                  </a:lnTo>
                  <a:lnTo>
                    <a:pt x="126" y="1071"/>
                  </a:lnTo>
                  <a:lnTo>
                    <a:pt x="126" y="1050"/>
                  </a:lnTo>
                  <a:lnTo>
                    <a:pt x="125" y="1032"/>
                  </a:lnTo>
                  <a:lnTo>
                    <a:pt x="123" y="1018"/>
                  </a:lnTo>
                  <a:lnTo>
                    <a:pt x="119" y="1001"/>
                  </a:lnTo>
                  <a:lnTo>
                    <a:pt x="112" y="975"/>
                  </a:lnTo>
                  <a:lnTo>
                    <a:pt x="104" y="940"/>
                  </a:lnTo>
                  <a:lnTo>
                    <a:pt x="93" y="902"/>
                  </a:lnTo>
                  <a:lnTo>
                    <a:pt x="85" y="860"/>
                  </a:lnTo>
                  <a:lnTo>
                    <a:pt x="76" y="820"/>
                  </a:lnTo>
                  <a:lnTo>
                    <a:pt x="71" y="784"/>
                  </a:lnTo>
                  <a:lnTo>
                    <a:pt x="69" y="753"/>
                  </a:lnTo>
                  <a:lnTo>
                    <a:pt x="72" y="723"/>
                  </a:lnTo>
                  <a:lnTo>
                    <a:pt x="79" y="687"/>
                  </a:lnTo>
                  <a:lnTo>
                    <a:pt x="86" y="652"/>
                  </a:lnTo>
                  <a:lnTo>
                    <a:pt x="90" y="633"/>
                  </a:lnTo>
                  <a:lnTo>
                    <a:pt x="90" y="598"/>
                  </a:lnTo>
                  <a:lnTo>
                    <a:pt x="85" y="554"/>
                  </a:lnTo>
                  <a:lnTo>
                    <a:pt x="72" y="506"/>
                  </a:lnTo>
                  <a:lnTo>
                    <a:pt x="59" y="454"/>
                  </a:lnTo>
                  <a:lnTo>
                    <a:pt x="43" y="402"/>
                  </a:lnTo>
                  <a:lnTo>
                    <a:pt x="29" y="351"/>
                  </a:lnTo>
                  <a:lnTo>
                    <a:pt x="17" y="308"/>
                  </a:lnTo>
                  <a:lnTo>
                    <a:pt x="10" y="273"/>
                  </a:lnTo>
                  <a:lnTo>
                    <a:pt x="3" y="221"/>
                  </a:lnTo>
                  <a:lnTo>
                    <a:pt x="0" y="155"/>
                  </a:lnTo>
                  <a:lnTo>
                    <a:pt x="1" y="89"/>
                  </a:lnTo>
                  <a:lnTo>
                    <a:pt x="10" y="42"/>
                  </a:lnTo>
                  <a:lnTo>
                    <a:pt x="17" y="28"/>
                  </a:lnTo>
                  <a:lnTo>
                    <a:pt x="26" y="16"/>
                  </a:lnTo>
                  <a:lnTo>
                    <a:pt x="33" y="9"/>
                  </a:lnTo>
                  <a:lnTo>
                    <a:pt x="43" y="4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86" y="7"/>
                  </a:lnTo>
                  <a:lnTo>
                    <a:pt x="99" y="12"/>
                  </a:lnTo>
                  <a:lnTo>
                    <a:pt x="111" y="18"/>
                  </a:lnTo>
                  <a:lnTo>
                    <a:pt x="123" y="24"/>
                  </a:lnTo>
                  <a:lnTo>
                    <a:pt x="133" y="33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4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Freeform 108"/>
            <p:cNvSpPr>
              <a:spLocks/>
            </p:cNvSpPr>
            <p:nvPr/>
          </p:nvSpPr>
          <p:spPr bwMode="auto">
            <a:xfrm>
              <a:off x="5178" y="3241"/>
              <a:ext cx="6" cy="4"/>
            </a:xfrm>
            <a:custGeom>
              <a:avLst/>
              <a:gdLst/>
              <a:ahLst/>
              <a:cxnLst>
                <a:cxn ang="0">
                  <a:pos x="28" y="21"/>
                </a:cxn>
                <a:cxn ang="0">
                  <a:pos x="29" y="15"/>
                </a:cxn>
                <a:cxn ang="0">
                  <a:pos x="29" y="10"/>
                </a:cxn>
                <a:cxn ang="0">
                  <a:pos x="26" y="5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3" y="22"/>
                </a:cxn>
                <a:cxn ang="0">
                  <a:pos x="8" y="28"/>
                </a:cxn>
                <a:cxn ang="0">
                  <a:pos x="14" y="29"/>
                </a:cxn>
                <a:cxn ang="0">
                  <a:pos x="19" y="28"/>
                </a:cxn>
                <a:cxn ang="0">
                  <a:pos x="24" y="26"/>
                </a:cxn>
                <a:cxn ang="0">
                  <a:pos x="28" y="21"/>
                </a:cxn>
              </a:cxnLst>
              <a:rect l="0" t="0" r="r" b="b"/>
              <a:pathLst>
                <a:path w="29" h="29">
                  <a:moveTo>
                    <a:pt x="28" y="21"/>
                  </a:moveTo>
                  <a:lnTo>
                    <a:pt x="29" y="15"/>
                  </a:lnTo>
                  <a:lnTo>
                    <a:pt x="29" y="10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2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9" y="28"/>
                  </a:lnTo>
                  <a:lnTo>
                    <a:pt x="24" y="26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Freeform 109"/>
            <p:cNvSpPr>
              <a:spLocks/>
            </p:cNvSpPr>
            <p:nvPr/>
          </p:nvSpPr>
          <p:spPr bwMode="auto">
            <a:xfrm>
              <a:off x="5199" y="3404"/>
              <a:ext cx="7" cy="5"/>
            </a:xfrm>
            <a:custGeom>
              <a:avLst/>
              <a:gdLst/>
              <a:ahLst/>
              <a:cxnLst>
                <a:cxn ang="0">
                  <a:pos x="28" y="21"/>
                </a:cxn>
                <a:cxn ang="0">
                  <a:pos x="30" y="16"/>
                </a:cxn>
                <a:cxn ang="0">
                  <a:pos x="28" y="11"/>
                </a:cxn>
                <a:cxn ang="0">
                  <a:pos x="26" y="5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4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3" y="24"/>
                </a:cxn>
                <a:cxn ang="0">
                  <a:pos x="7" y="28"/>
                </a:cxn>
                <a:cxn ang="0">
                  <a:pos x="14" y="30"/>
                </a:cxn>
                <a:cxn ang="0">
                  <a:pos x="19" y="30"/>
                </a:cxn>
                <a:cxn ang="0">
                  <a:pos x="24" y="26"/>
                </a:cxn>
                <a:cxn ang="0">
                  <a:pos x="28" y="21"/>
                </a:cxn>
              </a:cxnLst>
              <a:rect l="0" t="0" r="r" b="b"/>
              <a:pathLst>
                <a:path w="30" h="30">
                  <a:moveTo>
                    <a:pt x="28" y="21"/>
                  </a:moveTo>
                  <a:lnTo>
                    <a:pt x="30" y="16"/>
                  </a:lnTo>
                  <a:lnTo>
                    <a:pt x="28" y="11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4"/>
                  </a:lnTo>
                  <a:lnTo>
                    <a:pt x="7" y="28"/>
                  </a:lnTo>
                  <a:lnTo>
                    <a:pt x="14" y="30"/>
                  </a:lnTo>
                  <a:lnTo>
                    <a:pt x="19" y="30"/>
                  </a:lnTo>
                  <a:lnTo>
                    <a:pt x="24" y="26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110"/>
            <p:cNvSpPr>
              <a:spLocks/>
            </p:cNvSpPr>
            <p:nvPr/>
          </p:nvSpPr>
          <p:spPr bwMode="auto">
            <a:xfrm>
              <a:off x="5199" y="3404"/>
              <a:ext cx="7" cy="5"/>
            </a:xfrm>
            <a:custGeom>
              <a:avLst/>
              <a:gdLst/>
              <a:ahLst/>
              <a:cxnLst>
                <a:cxn ang="0">
                  <a:pos x="19" y="30"/>
                </a:cxn>
                <a:cxn ang="0">
                  <a:pos x="12" y="30"/>
                </a:cxn>
                <a:cxn ang="0">
                  <a:pos x="7" y="28"/>
                </a:cxn>
                <a:cxn ang="0">
                  <a:pos x="3" y="24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1" y="2"/>
                </a:cxn>
                <a:cxn ang="0">
                  <a:pos x="26" y="5"/>
                </a:cxn>
                <a:cxn ang="0">
                  <a:pos x="28" y="11"/>
                </a:cxn>
                <a:cxn ang="0">
                  <a:pos x="30" y="17"/>
                </a:cxn>
                <a:cxn ang="0">
                  <a:pos x="28" y="23"/>
                </a:cxn>
                <a:cxn ang="0">
                  <a:pos x="24" y="26"/>
                </a:cxn>
                <a:cxn ang="0">
                  <a:pos x="19" y="30"/>
                </a:cxn>
              </a:cxnLst>
              <a:rect l="0" t="0" r="r" b="b"/>
              <a:pathLst>
                <a:path w="30" h="30">
                  <a:moveTo>
                    <a:pt x="19" y="30"/>
                  </a:moveTo>
                  <a:lnTo>
                    <a:pt x="12" y="30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28" y="23"/>
                  </a:lnTo>
                  <a:lnTo>
                    <a:pt x="24" y="26"/>
                  </a:lnTo>
                  <a:lnTo>
                    <a:pt x="19" y="30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Freeform 111"/>
            <p:cNvSpPr>
              <a:spLocks/>
            </p:cNvSpPr>
            <p:nvPr/>
          </p:nvSpPr>
          <p:spPr bwMode="auto">
            <a:xfrm>
              <a:off x="5169" y="3399"/>
              <a:ext cx="39" cy="28"/>
            </a:xfrm>
            <a:custGeom>
              <a:avLst/>
              <a:gdLst/>
              <a:ahLst/>
              <a:cxnLst>
                <a:cxn ang="0">
                  <a:pos x="151" y="2"/>
                </a:cxn>
                <a:cxn ang="0">
                  <a:pos x="160" y="0"/>
                </a:cxn>
                <a:cxn ang="0">
                  <a:pos x="169" y="2"/>
                </a:cxn>
                <a:cxn ang="0">
                  <a:pos x="177" y="7"/>
                </a:cxn>
                <a:cxn ang="0">
                  <a:pos x="181" y="16"/>
                </a:cxn>
                <a:cxn ang="0">
                  <a:pos x="181" y="28"/>
                </a:cxn>
                <a:cxn ang="0">
                  <a:pos x="181" y="40"/>
                </a:cxn>
                <a:cxn ang="0">
                  <a:pos x="179" y="54"/>
                </a:cxn>
                <a:cxn ang="0">
                  <a:pos x="179" y="68"/>
                </a:cxn>
                <a:cxn ang="0">
                  <a:pos x="179" y="82"/>
                </a:cxn>
                <a:cxn ang="0">
                  <a:pos x="179" y="96"/>
                </a:cxn>
                <a:cxn ang="0">
                  <a:pos x="174" y="106"/>
                </a:cxn>
                <a:cxn ang="0">
                  <a:pos x="167" y="113"/>
                </a:cxn>
                <a:cxn ang="0">
                  <a:pos x="155" y="116"/>
                </a:cxn>
                <a:cxn ang="0">
                  <a:pos x="141" y="120"/>
                </a:cxn>
                <a:cxn ang="0">
                  <a:pos x="129" y="125"/>
                </a:cxn>
                <a:cxn ang="0">
                  <a:pos x="118" y="130"/>
                </a:cxn>
                <a:cxn ang="0">
                  <a:pos x="109" y="137"/>
                </a:cxn>
                <a:cxn ang="0">
                  <a:pos x="101" y="144"/>
                </a:cxn>
                <a:cxn ang="0">
                  <a:pos x="90" y="153"/>
                </a:cxn>
                <a:cxn ang="0">
                  <a:pos x="78" y="158"/>
                </a:cxn>
                <a:cxn ang="0">
                  <a:pos x="70" y="160"/>
                </a:cxn>
                <a:cxn ang="0">
                  <a:pos x="57" y="162"/>
                </a:cxn>
                <a:cxn ang="0">
                  <a:pos x="45" y="163"/>
                </a:cxn>
                <a:cxn ang="0">
                  <a:pos x="31" y="165"/>
                </a:cxn>
                <a:cxn ang="0">
                  <a:pos x="19" y="165"/>
                </a:cxn>
                <a:cxn ang="0">
                  <a:pos x="9" y="165"/>
                </a:cxn>
                <a:cxn ang="0">
                  <a:pos x="2" y="163"/>
                </a:cxn>
                <a:cxn ang="0">
                  <a:pos x="0" y="160"/>
                </a:cxn>
                <a:cxn ang="0">
                  <a:pos x="2" y="151"/>
                </a:cxn>
                <a:cxn ang="0">
                  <a:pos x="5" y="143"/>
                </a:cxn>
                <a:cxn ang="0">
                  <a:pos x="9" y="137"/>
                </a:cxn>
                <a:cxn ang="0">
                  <a:pos x="16" y="132"/>
                </a:cxn>
                <a:cxn ang="0">
                  <a:pos x="21" y="129"/>
                </a:cxn>
                <a:cxn ang="0">
                  <a:pos x="30" y="122"/>
                </a:cxn>
                <a:cxn ang="0">
                  <a:pos x="40" y="113"/>
                </a:cxn>
                <a:cxn ang="0">
                  <a:pos x="52" y="104"/>
                </a:cxn>
                <a:cxn ang="0">
                  <a:pos x="63" y="96"/>
                </a:cxn>
                <a:cxn ang="0">
                  <a:pos x="73" y="87"/>
                </a:cxn>
                <a:cxn ang="0">
                  <a:pos x="82" y="80"/>
                </a:cxn>
                <a:cxn ang="0">
                  <a:pos x="87" y="75"/>
                </a:cxn>
                <a:cxn ang="0">
                  <a:pos x="92" y="70"/>
                </a:cxn>
                <a:cxn ang="0">
                  <a:pos x="99" y="61"/>
                </a:cxn>
                <a:cxn ang="0">
                  <a:pos x="108" y="49"/>
                </a:cxn>
                <a:cxn ang="0">
                  <a:pos x="116" y="38"/>
                </a:cxn>
                <a:cxn ang="0">
                  <a:pos x="125" y="26"/>
                </a:cxn>
                <a:cxn ang="0">
                  <a:pos x="136" y="16"/>
                </a:cxn>
                <a:cxn ang="0">
                  <a:pos x="144" y="7"/>
                </a:cxn>
                <a:cxn ang="0">
                  <a:pos x="151" y="2"/>
                </a:cxn>
              </a:cxnLst>
              <a:rect l="0" t="0" r="r" b="b"/>
              <a:pathLst>
                <a:path w="181" h="165">
                  <a:moveTo>
                    <a:pt x="151" y="2"/>
                  </a:moveTo>
                  <a:lnTo>
                    <a:pt x="160" y="0"/>
                  </a:lnTo>
                  <a:lnTo>
                    <a:pt x="169" y="2"/>
                  </a:lnTo>
                  <a:lnTo>
                    <a:pt x="177" y="7"/>
                  </a:lnTo>
                  <a:lnTo>
                    <a:pt x="181" y="16"/>
                  </a:lnTo>
                  <a:lnTo>
                    <a:pt x="181" y="28"/>
                  </a:lnTo>
                  <a:lnTo>
                    <a:pt x="181" y="40"/>
                  </a:lnTo>
                  <a:lnTo>
                    <a:pt x="179" y="54"/>
                  </a:lnTo>
                  <a:lnTo>
                    <a:pt x="179" y="68"/>
                  </a:lnTo>
                  <a:lnTo>
                    <a:pt x="179" y="82"/>
                  </a:lnTo>
                  <a:lnTo>
                    <a:pt x="179" y="96"/>
                  </a:lnTo>
                  <a:lnTo>
                    <a:pt x="174" y="106"/>
                  </a:lnTo>
                  <a:lnTo>
                    <a:pt x="167" y="113"/>
                  </a:lnTo>
                  <a:lnTo>
                    <a:pt x="155" y="116"/>
                  </a:lnTo>
                  <a:lnTo>
                    <a:pt x="141" y="120"/>
                  </a:lnTo>
                  <a:lnTo>
                    <a:pt x="129" y="125"/>
                  </a:lnTo>
                  <a:lnTo>
                    <a:pt x="118" y="130"/>
                  </a:lnTo>
                  <a:lnTo>
                    <a:pt x="109" y="137"/>
                  </a:lnTo>
                  <a:lnTo>
                    <a:pt x="101" y="144"/>
                  </a:lnTo>
                  <a:lnTo>
                    <a:pt x="90" y="153"/>
                  </a:lnTo>
                  <a:lnTo>
                    <a:pt x="78" y="158"/>
                  </a:lnTo>
                  <a:lnTo>
                    <a:pt x="70" y="160"/>
                  </a:lnTo>
                  <a:lnTo>
                    <a:pt x="57" y="162"/>
                  </a:lnTo>
                  <a:lnTo>
                    <a:pt x="45" y="163"/>
                  </a:lnTo>
                  <a:lnTo>
                    <a:pt x="31" y="165"/>
                  </a:lnTo>
                  <a:lnTo>
                    <a:pt x="19" y="165"/>
                  </a:lnTo>
                  <a:lnTo>
                    <a:pt x="9" y="165"/>
                  </a:lnTo>
                  <a:lnTo>
                    <a:pt x="2" y="163"/>
                  </a:lnTo>
                  <a:lnTo>
                    <a:pt x="0" y="160"/>
                  </a:lnTo>
                  <a:lnTo>
                    <a:pt x="2" y="151"/>
                  </a:lnTo>
                  <a:lnTo>
                    <a:pt x="5" y="143"/>
                  </a:lnTo>
                  <a:lnTo>
                    <a:pt x="9" y="137"/>
                  </a:lnTo>
                  <a:lnTo>
                    <a:pt x="16" y="132"/>
                  </a:lnTo>
                  <a:lnTo>
                    <a:pt x="21" y="129"/>
                  </a:lnTo>
                  <a:lnTo>
                    <a:pt x="30" y="122"/>
                  </a:lnTo>
                  <a:lnTo>
                    <a:pt x="40" y="113"/>
                  </a:lnTo>
                  <a:lnTo>
                    <a:pt x="52" y="104"/>
                  </a:lnTo>
                  <a:lnTo>
                    <a:pt x="63" y="96"/>
                  </a:lnTo>
                  <a:lnTo>
                    <a:pt x="73" y="87"/>
                  </a:lnTo>
                  <a:lnTo>
                    <a:pt x="82" y="80"/>
                  </a:lnTo>
                  <a:lnTo>
                    <a:pt x="87" y="75"/>
                  </a:lnTo>
                  <a:lnTo>
                    <a:pt x="92" y="70"/>
                  </a:lnTo>
                  <a:lnTo>
                    <a:pt x="99" y="61"/>
                  </a:lnTo>
                  <a:lnTo>
                    <a:pt x="108" y="49"/>
                  </a:lnTo>
                  <a:lnTo>
                    <a:pt x="116" y="38"/>
                  </a:lnTo>
                  <a:lnTo>
                    <a:pt x="125" y="26"/>
                  </a:lnTo>
                  <a:lnTo>
                    <a:pt x="136" y="16"/>
                  </a:lnTo>
                  <a:lnTo>
                    <a:pt x="144" y="7"/>
                  </a:lnTo>
                  <a:lnTo>
                    <a:pt x="151" y="2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Freeform 112"/>
            <p:cNvSpPr>
              <a:spLocks/>
            </p:cNvSpPr>
            <p:nvPr/>
          </p:nvSpPr>
          <p:spPr bwMode="auto">
            <a:xfrm>
              <a:off x="5166" y="3404"/>
              <a:ext cx="43" cy="24"/>
            </a:xfrm>
            <a:custGeom>
              <a:avLst/>
              <a:gdLst/>
              <a:ahLst/>
              <a:cxnLst>
                <a:cxn ang="0">
                  <a:pos x="196" y="7"/>
                </a:cxn>
                <a:cxn ang="0">
                  <a:pos x="198" y="29"/>
                </a:cxn>
                <a:cxn ang="0">
                  <a:pos x="200" y="52"/>
                </a:cxn>
                <a:cxn ang="0">
                  <a:pos x="198" y="71"/>
                </a:cxn>
                <a:cxn ang="0">
                  <a:pos x="196" y="81"/>
                </a:cxn>
                <a:cxn ang="0">
                  <a:pos x="191" y="86"/>
                </a:cxn>
                <a:cxn ang="0">
                  <a:pos x="181" y="92"/>
                </a:cxn>
                <a:cxn ang="0">
                  <a:pos x="169" y="97"/>
                </a:cxn>
                <a:cxn ang="0">
                  <a:pos x="156" y="102"/>
                </a:cxn>
                <a:cxn ang="0">
                  <a:pos x="155" y="97"/>
                </a:cxn>
                <a:cxn ang="0">
                  <a:pos x="153" y="95"/>
                </a:cxn>
                <a:cxn ang="0">
                  <a:pos x="150" y="95"/>
                </a:cxn>
                <a:cxn ang="0">
                  <a:pos x="146" y="97"/>
                </a:cxn>
                <a:cxn ang="0">
                  <a:pos x="143" y="99"/>
                </a:cxn>
                <a:cxn ang="0">
                  <a:pos x="137" y="104"/>
                </a:cxn>
                <a:cxn ang="0">
                  <a:pos x="130" y="109"/>
                </a:cxn>
                <a:cxn ang="0">
                  <a:pos x="122" y="114"/>
                </a:cxn>
                <a:cxn ang="0">
                  <a:pos x="113" y="121"/>
                </a:cxn>
                <a:cxn ang="0">
                  <a:pos x="104" y="126"/>
                </a:cxn>
                <a:cxn ang="0">
                  <a:pos x="97" y="130"/>
                </a:cxn>
                <a:cxn ang="0">
                  <a:pos x="92" y="133"/>
                </a:cxn>
                <a:cxn ang="0">
                  <a:pos x="87" y="135"/>
                </a:cxn>
                <a:cxn ang="0">
                  <a:pos x="80" y="137"/>
                </a:cxn>
                <a:cxn ang="0">
                  <a:pos x="75" y="139"/>
                </a:cxn>
                <a:cxn ang="0">
                  <a:pos x="68" y="140"/>
                </a:cxn>
                <a:cxn ang="0">
                  <a:pos x="61" y="142"/>
                </a:cxn>
                <a:cxn ang="0">
                  <a:pos x="52" y="142"/>
                </a:cxn>
                <a:cxn ang="0">
                  <a:pos x="45" y="144"/>
                </a:cxn>
                <a:cxn ang="0">
                  <a:pos x="37" y="144"/>
                </a:cxn>
                <a:cxn ang="0">
                  <a:pos x="19" y="142"/>
                </a:cxn>
                <a:cxn ang="0">
                  <a:pos x="7" y="139"/>
                </a:cxn>
                <a:cxn ang="0">
                  <a:pos x="0" y="132"/>
                </a:cxn>
                <a:cxn ang="0">
                  <a:pos x="2" y="119"/>
                </a:cxn>
                <a:cxn ang="0">
                  <a:pos x="5" y="113"/>
                </a:cxn>
                <a:cxn ang="0">
                  <a:pos x="11" y="106"/>
                </a:cxn>
                <a:cxn ang="0">
                  <a:pos x="16" y="99"/>
                </a:cxn>
                <a:cxn ang="0">
                  <a:pos x="23" y="92"/>
                </a:cxn>
                <a:cxn ang="0">
                  <a:pos x="30" y="85"/>
                </a:cxn>
                <a:cxn ang="0">
                  <a:pos x="38" y="79"/>
                </a:cxn>
                <a:cxn ang="0">
                  <a:pos x="47" y="73"/>
                </a:cxn>
                <a:cxn ang="0">
                  <a:pos x="56" y="67"/>
                </a:cxn>
                <a:cxn ang="0">
                  <a:pos x="64" y="60"/>
                </a:cxn>
                <a:cxn ang="0">
                  <a:pos x="73" y="53"/>
                </a:cxn>
                <a:cxn ang="0">
                  <a:pos x="82" y="46"/>
                </a:cxn>
                <a:cxn ang="0">
                  <a:pos x="90" y="40"/>
                </a:cxn>
                <a:cxn ang="0">
                  <a:pos x="97" y="31"/>
                </a:cxn>
                <a:cxn ang="0">
                  <a:pos x="104" y="24"/>
                </a:cxn>
                <a:cxn ang="0">
                  <a:pos x="110" y="17"/>
                </a:cxn>
                <a:cxn ang="0">
                  <a:pos x="115" y="10"/>
                </a:cxn>
                <a:cxn ang="0">
                  <a:pos x="127" y="0"/>
                </a:cxn>
                <a:cxn ang="0">
                  <a:pos x="139" y="0"/>
                </a:cxn>
                <a:cxn ang="0">
                  <a:pos x="148" y="5"/>
                </a:cxn>
                <a:cxn ang="0">
                  <a:pos x="151" y="12"/>
                </a:cxn>
                <a:cxn ang="0">
                  <a:pos x="162" y="15"/>
                </a:cxn>
                <a:cxn ang="0">
                  <a:pos x="174" y="17"/>
                </a:cxn>
                <a:cxn ang="0">
                  <a:pos x="188" y="13"/>
                </a:cxn>
                <a:cxn ang="0">
                  <a:pos x="196" y="7"/>
                </a:cxn>
              </a:cxnLst>
              <a:rect l="0" t="0" r="r" b="b"/>
              <a:pathLst>
                <a:path w="200" h="144">
                  <a:moveTo>
                    <a:pt x="196" y="7"/>
                  </a:moveTo>
                  <a:lnTo>
                    <a:pt x="198" y="29"/>
                  </a:lnTo>
                  <a:lnTo>
                    <a:pt x="200" y="52"/>
                  </a:lnTo>
                  <a:lnTo>
                    <a:pt x="198" y="71"/>
                  </a:lnTo>
                  <a:lnTo>
                    <a:pt x="196" y="81"/>
                  </a:lnTo>
                  <a:lnTo>
                    <a:pt x="191" y="86"/>
                  </a:lnTo>
                  <a:lnTo>
                    <a:pt x="181" y="92"/>
                  </a:lnTo>
                  <a:lnTo>
                    <a:pt x="169" y="97"/>
                  </a:lnTo>
                  <a:lnTo>
                    <a:pt x="156" y="102"/>
                  </a:lnTo>
                  <a:lnTo>
                    <a:pt x="155" y="97"/>
                  </a:lnTo>
                  <a:lnTo>
                    <a:pt x="153" y="95"/>
                  </a:lnTo>
                  <a:lnTo>
                    <a:pt x="150" y="95"/>
                  </a:lnTo>
                  <a:lnTo>
                    <a:pt x="146" y="97"/>
                  </a:lnTo>
                  <a:lnTo>
                    <a:pt x="143" y="99"/>
                  </a:lnTo>
                  <a:lnTo>
                    <a:pt x="137" y="104"/>
                  </a:lnTo>
                  <a:lnTo>
                    <a:pt x="130" y="109"/>
                  </a:lnTo>
                  <a:lnTo>
                    <a:pt x="122" y="114"/>
                  </a:lnTo>
                  <a:lnTo>
                    <a:pt x="113" y="121"/>
                  </a:lnTo>
                  <a:lnTo>
                    <a:pt x="104" y="126"/>
                  </a:lnTo>
                  <a:lnTo>
                    <a:pt x="97" y="130"/>
                  </a:lnTo>
                  <a:lnTo>
                    <a:pt x="92" y="133"/>
                  </a:lnTo>
                  <a:lnTo>
                    <a:pt x="87" y="135"/>
                  </a:lnTo>
                  <a:lnTo>
                    <a:pt x="80" y="137"/>
                  </a:lnTo>
                  <a:lnTo>
                    <a:pt x="75" y="139"/>
                  </a:lnTo>
                  <a:lnTo>
                    <a:pt x="68" y="140"/>
                  </a:lnTo>
                  <a:lnTo>
                    <a:pt x="61" y="142"/>
                  </a:lnTo>
                  <a:lnTo>
                    <a:pt x="52" y="142"/>
                  </a:lnTo>
                  <a:lnTo>
                    <a:pt x="45" y="144"/>
                  </a:lnTo>
                  <a:lnTo>
                    <a:pt x="37" y="144"/>
                  </a:lnTo>
                  <a:lnTo>
                    <a:pt x="19" y="142"/>
                  </a:lnTo>
                  <a:lnTo>
                    <a:pt x="7" y="139"/>
                  </a:lnTo>
                  <a:lnTo>
                    <a:pt x="0" y="132"/>
                  </a:lnTo>
                  <a:lnTo>
                    <a:pt x="2" y="119"/>
                  </a:lnTo>
                  <a:lnTo>
                    <a:pt x="5" y="113"/>
                  </a:lnTo>
                  <a:lnTo>
                    <a:pt x="11" y="106"/>
                  </a:lnTo>
                  <a:lnTo>
                    <a:pt x="16" y="99"/>
                  </a:lnTo>
                  <a:lnTo>
                    <a:pt x="23" y="92"/>
                  </a:lnTo>
                  <a:lnTo>
                    <a:pt x="30" y="85"/>
                  </a:lnTo>
                  <a:lnTo>
                    <a:pt x="38" y="79"/>
                  </a:lnTo>
                  <a:lnTo>
                    <a:pt x="47" y="73"/>
                  </a:lnTo>
                  <a:lnTo>
                    <a:pt x="56" y="67"/>
                  </a:lnTo>
                  <a:lnTo>
                    <a:pt x="64" y="60"/>
                  </a:lnTo>
                  <a:lnTo>
                    <a:pt x="73" y="53"/>
                  </a:lnTo>
                  <a:lnTo>
                    <a:pt x="82" y="46"/>
                  </a:lnTo>
                  <a:lnTo>
                    <a:pt x="90" y="40"/>
                  </a:lnTo>
                  <a:lnTo>
                    <a:pt x="97" y="31"/>
                  </a:lnTo>
                  <a:lnTo>
                    <a:pt x="104" y="24"/>
                  </a:lnTo>
                  <a:lnTo>
                    <a:pt x="110" y="17"/>
                  </a:lnTo>
                  <a:lnTo>
                    <a:pt x="115" y="1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48" y="5"/>
                  </a:lnTo>
                  <a:lnTo>
                    <a:pt x="151" y="12"/>
                  </a:lnTo>
                  <a:lnTo>
                    <a:pt x="162" y="15"/>
                  </a:lnTo>
                  <a:lnTo>
                    <a:pt x="174" y="17"/>
                  </a:lnTo>
                  <a:lnTo>
                    <a:pt x="188" y="13"/>
                  </a:lnTo>
                  <a:lnTo>
                    <a:pt x="19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Freeform 113"/>
            <p:cNvSpPr>
              <a:spLocks/>
            </p:cNvSpPr>
            <p:nvPr/>
          </p:nvSpPr>
          <p:spPr bwMode="auto">
            <a:xfrm>
              <a:off x="5168" y="3225"/>
              <a:ext cx="48" cy="188"/>
            </a:xfrm>
            <a:custGeom>
              <a:avLst/>
              <a:gdLst/>
              <a:ahLst/>
              <a:cxnLst>
                <a:cxn ang="0">
                  <a:pos x="214" y="1105"/>
                </a:cxn>
                <a:cxn ang="0">
                  <a:pos x="196" y="1117"/>
                </a:cxn>
                <a:cxn ang="0">
                  <a:pos x="172" y="1129"/>
                </a:cxn>
                <a:cxn ang="0">
                  <a:pos x="148" y="1136"/>
                </a:cxn>
                <a:cxn ang="0">
                  <a:pos x="125" y="1138"/>
                </a:cxn>
                <a:cxn ang="0">
                  <a:pos x="108" y="1135"/>
                </a:cxn>
                <a:cxn ang="0">
                  <a:pos x="94" y="1131"/>
                </a:cxn>
                <a:cxn ang="0">
                  <a:pos x="85" y="1126"/>
                </a:cxn>
                <a:cxn ang="0">
                  <a:pos x="77" y="1030"/>
                </a:cxn>
                <a:cxn ang="0">
                  <a:pos x="64" y="815"/>
                </a:cxn>
                <a:cxn ang="0">
                  <a:pos x="64" y="721"/>
                </a:cxn>
                <a:cxn ang="0">
                  <a:pos x="71" y="627"/>
                </a:cxn>
                <a:cxn ang="0">
                  <a:pos x="64" y="561"/>
                </a:cxn>
                <a:cxn ang="0">
                  <a:pos x="45" y="478"/>
                </a:cxn>
                <a:cxn ang="0">
                  <a:pos x="35" y="398"/>
                </a:cxn>
                <a:cxn ang="0">
                  <a:pos x="12" y="261"/>
                </a:cxn>
                <a:cxn ang="0">
                  <a:pos x="2" y="169"/>
                </a:cxn>
                <a:cxn ang="0">
                  <a:pos x="2" y="97"/>
                </a:cxn>
                <a:cxn ang="0">
                  <a:pos x="16" y="38"/>
                </a:cxn>
                <a:cxn ang="0">
                  <a:pos x="45" y="5"/>
                </a:cxn>
                <a:cxn ang="0">
                  <a:pos x="111" y="5"/>
                </a:cxn>
                <a:cxn ang="0">
                  <a:pos x="167" y="43"/>
                </a:cxn>
                <a:cxn ang="0">
                  <a:pos x="196" y="102"/>
                </a:cxn>
                <a:cxn ang="0">
                  <a:pos x="207" y="169"/>
                </a:cxn>
                <a:cxn ang="0">
                  <a:pos x="212" y="266"/>
                </a:cxn>
                <a:cxn ang="0">
                  <a:pos x="221" y="499"/>
                </a:cxn>
                <a:cxn ang="0">
                  <a:pos x="212" y="587"/>
                </a:cxn>
                <a:cxn ang="0">
                  <a:pos x="205" y="638"/>
                </a:cxn>
                <a:cxn ang="0">
                  <a:pos x="217" y="669"/>
                </a:cxn>
                <a:cxn ang="0">
                  <a:pos x="221" y="692"/>
                </a:cxn>
                <a:cxn ang="0">
                  <a:pos x="221" y="765"/>
                </a:cxn>
                <a:cxn ang="0">
                  <a:pos x="222" y="1010"/>
                </a:cxn>
              </a:cxnLst>
              <a:rect l="0" t="0" r="r" b="b"/>
              <a:pathLst>
                <a:path w="222" h="1138">
                  <a:moveTo>
                    <a:pt x="221" y="1100"/>
                  </a:moveTo>
                  <a:lnTo>
                    <a:pt x="214" y="1105"/>
                  </a:lnTo>
                  <a:lnTo>
                    <a:pt x="207" y="1110"/>
                  </a:lnTo>
                  <a:lnTo>
                    <a:pt x="196" y="1117"/>
                  </a:lnTo>
                  <a:lnTo>
                    <a:pt x="184" y="1124"/>
                  </a:lnTo>
                  <a:lnTo>
                    <a:pt x="172" y="1129"/>
                  </a:lnTo>
                  <a:lnTo>
                    <a:pt x="160" y="1135"/>
                  </a:lnTo>
                  <a:lnTo>
                    <a:pt x="148" y="1136"/>
                  </a:lnTo>
                  <a:lnTo>
                    <a:pt x="136" y="1138"/>
                  </a:lnTo>
                  <a:lnTo>
                    <a:pt x="125" y="1138"/>
                  </a:lnTo>
                  <a:lnTo>
                    <a:pt x="116" y="1136"/>
                  </a:lnTo>
                  <a:lnTo>
                    <a:pt x="108" y="1135"/>
                  </a:lnTo>
                  <a:lnTo>
                    <a:pt x="101" y="1133"/>
                  </a:lnTo>
                  <a:lnTo>
                    <a:pt x="94" y="1131"/>
                  </a:lnTo>
                  <a:lnTo>
                    <a:pt x="89" y="1129"/>
                  </a:lnTo>
                  <a:lnTo>
                    <a:pt x="85" y="1126"/>
                  </a:lnTo>
                  <a:lnTo>
                    <a:pt x="82" y="1123"/>
                  </a:lnTo>
                  <a:lnTo>
                    <a:pt x="77" y="1030"/>
                  </a:lnTo>
                  <a:lnTo>
                    <a:pt x="70" y="916"/>
                  </a:lnTo>
                  <a:lnTo>
                    <a:pt x="64" y="815"/>
                  </a:lnTo>
                  <a:lnTo>
                    <a:pt x="63" y="758"/>
                  </a:lnTo>
                  <a:lnTo>
                    <a:pt x="64" y="721"/>
                  </a:lnTo>
                  <a:lnTo>
                    <a:pt x="70" y="674"/>
                  </a:lnTo>
                  <a:lnTo>
                    <a:pt x="71" y="627"/>
                  </a:lnTo>
                  <a:lnTo>
                    <a:pt x="71" y="593"/>
                  </a:lnTo>
                  <a:lnTo>
                    <a:pt x="64" y="561"/>
                  </a:lnTo>
                  <a:lnTo>
                    <a:pt x="54" y="521"/>
                  </a:lnTo>
                  <a:lnTo>
                    <a:pt x="45" y="478"/>
                  </a:lnTo>
                  <a:lnTo>
                    <a:pt x="40" y="443"/>
                  </a:lnTo>
                  <a:lnTo>
                    <a:pt x="35" y="398"/>
                  </a:lnTo>
                  <a:lnTo>
                    <a:pt x="24" y="330"/>
                  </a:lnTo>
                  <a:lnTo>
                    <a:pt x="12" y="261"/>
                  </a:lnTo>
                  <a:lnTo>
                    <a:pt x="4" y="207"/>
                  </a:lnTo>
                  <a:lnTo>
                    <a:pt x="2" y="169"/>
                  </a:lnTo>
                  <a:lnTo>
                    <a:pt x="0" y="132"/>
                  </a:lnTo>
                  <a:lnTo>
                    <a:pt x="2" y="97"/>
                  </a:lnTo>
                  <a:lnTo>
                    <a:pt x="7" y="66"/>
                  </a:lnTo>
                  <a:lnTo>
                    <a:pt x="16" y="38"/>
                  </a:lnTo>
                  <a:lnTo>
                    <a:pt x="28" y="17"/>
                  </a:lnTo>
                  <a:lnTo>
                    <a:pt x="45" y="5"/>
                  </a:lnTo>
                  <a:lnTo>
                    <a:pt x="70" y="0"/>
                  </a:lnTo>
                  <a:lnTo>
                    <a:pt x="111" y="5"/>
                  </a:lnTo>
                  <a:lnTo>
                    <a:pt x="143" y="21"/>
                  </a:lnTo>
                  <a:lnTo>
                    <a:pt x="167" y="43"/>
                  </a:lnTo>
                  <a:lnTo>
                    <a:pt x="184" y="71"/>
                  </a:lnTo>
                  <a:lnTo>
                    <a:pt x="196" y="102"/>
                  </a:lnTo>
                  <a:lnTo>
                    <a:pt x="203" y="135"/>
                  </a:lnTo>
                  <a:lnTo>
                    <a:pt x="207" y="169"/>
                  </a:lnTo>
                  <a:lnTo>
                    <a:pt x="209" y="200"/>
                  </a:lnTo>
                  <a:lnTo>
                    <a:pt x="212" y="266"/>
                  </a:lnTo>
                  <a:lnTo>
                    <a:pt x="217" y="384"/>
                  </a:lnTo>
                  <a:lnTo>
                    <a:pt x="221" y="499"/>
                  </a:lnTo>
                  <a:lnTo>
                    <a:pt x="219" y="558"/>
                  </a:lnTo>
                  <a:lnTo>
                    <a:pt x="212" y="587"/>
                  </a:lnTo>
                  <a:lnTo>
                    <a:pt x="207" y="613"/>
                  </a:lnTo>
                  <a:lnTo>
                    <a:pt x="205" y="638"/>
                  </a:lnTo>
                  <a:lnTo>
                    <a:pt x="214" y="660"/>
                  </a:lnTo>
                  <a:lnTo>
                    <a:pt x="217" y="669"/>
                  </a:lnTo>
                  <a:lnTo>
                    <a:pt x="219" y="679"/>
                  </a:lnTo>
                  <a:lnTo>
                    <a:pt x="221" y="692"/>
                  </a:lnTo>
                  <a:lnTo>
                    <a:pt x="221" y="705"/>
                  </a:lnTo>
                  <a:lnTo>
                    <a:pt x="221" y="765"/>
                  </a:lnTo>
                  <a:lnTo>
                    <a:pt x="222" y="883"/>
                  </a:lnTo>
                  <a:lnTo>
                    <a:pt x="222" y="1010"/>
                  </a:lnTo>
                  <a:lnTo>
                    <a:pt x="221" y="110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Freeform 114"/>
            <p:cNvSpPr>
              <a:spLocks/>
            </p:cNvSpPr>
            <p:nvPr/>
          </p:nvSpPr>
          <p:spPr bwMode="auto">
            <a:xfrm>
              <a:off x="5211" y="3227"/>
              <a:ext cx="61" cy="186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5" y="226"/>
                </a:cxn>
                <a:cxn ang="0">
                  <a:pos x="14" y="276"/>
                </a:cxn>
                <a:cxn ang="0">
                  <a:pos x="36" y="348"/>
                </a:cxn>
                <a:cxn ang="0">
                  <a:pos x="62" y="433"/>
                </a:cxn>
                <a:cxn ang="0">
                  <a:pos x="81" y="495"/>
                </a:cxn>
                <a:cxn ang="0">
                  <a:pos x="88" y="528"/>
                </a:cxn>
                <a:cxn ang="0">
                  <a:pos x="111" y="593"/>
                </a:cxn>
                <a:cxn ang="0">
                  <a:pos x="134" y="633"/>
                </a:cxn>
                <a:cxn ang="0">
                  <a:pos x="142" y="657"/>
                </a:cxn>
                <a:cxn ang="0">
                  <a:pos x="142" y="688"/>
                </a:cxn>
                <a:cxn ang="0">
                  <a:pos x="151" y="766"/>
                </a:cxn>
                <a:cxn ang="0">
                  <a:pos x="163" y="820"/>
                </a:cxn>
                <a:cxn ang="0">
                  <a:pos x="182" y="874"/>
                </a:cxn>
                <a:cxn ang="0">
                  <a:pos x="205" y="944"/>
                </a:cxn>
                <a:cxn ang="0">
                  <a:pos x="220" y="1010"/>
                </a:cxn>
                <a:cxn ang="0">
                  <a:pos x="224" y="1058"/>
                </a:cxn>
                <a:cxn ang="0">
                  <a:pos x="231" y="1097"/>
                </a:cxn>
                <a:cxn ang="0">
                  <a:pos x="246" y="1119"/>
                </a:cxn>
                <a:cxn ang="0">
                  <a:pos x="262" y="1121"/>
                </a:cxn>
                <a:cxn ang="0">
                  <a:pos x="276" y="1107"/>
                </a:cxn>
                <a:cxn ang="0">
                  <a:pos x="279" y="1083"/>
                </a:cxn>
                <a:cxn ang="0">
                  <a:pos x="271" y="1055"/>
                </a:cxn>
                <a:cxn ang="0">
                  <a:pos x="264" y="1018"/>
                </a:cxn>
                <a:cxn ang="0">
                  <a:pos x="262" y="959"/>
                </a:cxn>
                <a:cxn ang="0">
                  <a:pos x="260" y="803"/>
                </a:cxn>
                <a:cxn ang="0">
                  <a:pos x="241" y="707"/>
                </a:cxn>
                <a:cxn ang="0">
                  <a:pos x="212" y="641"/>
                </a:cxn>
                <a:cxn ang="0">
                  <a:pos x="189" y="546"/>
                </a:cxn>
                <a:cxn ang="0">
                  <a:pos x="194" y="334"/>
                </a:cxn>
                <a:cxn ang="0">
                  <a:pos x="193" y="231"/>
                </a:cxn>
                <a:cxn ang="0">
                  <a:pos x="184" y="170"/>
                </a:cxn>
                <a:cxn ang="0">
                  <a:pos x="168" y="103"/>
                </a:cxn>
                <a:cxn ang="0">
                  <a:pos x="151" y="47"/>
                </a:cxn>
                <a:cxn ang="0">
                  <a:pos x="130" y="17"/>
                </a:cxn>
                <a:cxn ang="0">
                  <a:pos x="109" y="2"/>
                </a:cxn>
                <a:cxn ang="0">
                  <a:pos x="90" y="0"/>
                </a:cxn>
                <a:cxn ang="0">
                  <a:pos x="69" y="7"/>
                </a:cxn>
                <a:cxn ang="0">
                  <a:pos x="47" y="21"/>
                </a:cxn>
                <a:cxn ang="0">
                  <a:pos x="26" y="40"/>
                </a:cxn>
                <a:cxn ang="0">
                  <a:pos x="10" y="63"/>
                </a:cxn>
                <a:cxn ang="0">
                  <a:pos x="0" y="92"/>
                </a:cxn>
              </a:cxnLst>
              <a:rect l="0" t="0" r="r" b="b"/>
              <a:pathLst>
                <a:path w="279" h="1123">
                  <a:moveTo>
                    <a:pt x="0" y="108"/>
                  </a:moveTo>
                  <a:lnTo>
                    <a:pt x="0" y="143"/>
                  </a:lnTo>
                  <a:lnTo>
                    <a:pt x="2" y="186"/>
                  </a:lnTo>
                  <a:lnTo>
                    <a:pt x="5" y="226"/>
                  </a:lnTo>
                  <a:lnTo>
                    <a:pt x="9" y="257"/>
                  </a:lnTo>
                  <a:lnTo>
                    <a:pt x="14" y="276"/>
                  </a:lnTo>
                  <a:lnTo>
                    <a:pt x="24" y="308"/>
                  </a:lnTo>
                  <a:lnTo>
                    <a:pt x="36" y="348"/>
                  </a:lnTo>
                  <a:lnTo>
                    <a:pt x="50" y="389"/>
                  </a:lnTo>
                  <a:lnTo>
                    <a:pt x="62" y="433"/>
                  </a:lnTo>
                  <a:lnTo>
                    <a:pt x="73" y="469"/>
                  </a:lnTo>
                  <a:lnTo>
                    <a:pt x="81" y="495"/>
                  </a:lnTo>
                  <a:lnTo>
                    <a:pt x="85" y="509"/>
                  </a:lnTo>
                  <a:lnTo>
                    <a:pt x="88" y="528"/>
                  </a:lnTo>
                  <a:lnTo>
                    <a:pt x="97" y="560"/>
                  </a:lnTo>
                  <a:lnTo>
                    <a:pt x="111" y="593"/>
                  </a:lnTo>
                  <a:lnTo>
                    <a:pt x="125" y="617"/>
                  </a:lnTo>
                  <a:lnTo>
                    <a:pt x="134" y="633"/>
                  </a:lnTo>
                  <a:lnTo>
                    <a:pt x="139" y="645"/>
                  </a:lnTo>
                  <a:lnTo>
                    <a:pt x="142" y="657"/>
                  </a:lnTo>
                  <a:lnTo>
                    <a:pt x="142" y="667"/>
                  </a:lnTo>
                  <a:lnTo>
                    <a:pt x="142" y="688"/>
                  </a:lnTo>
                  <a:lnTo>
                    <a:pt x="146" y="725"/>
                  </a:lnTo>
                  <a:lnTo>
                    <a:pt x="151" y="766"/>
                  </a:lnTo>
                  <a:lnTo>
                    <a:pt x="158" y="803"/>
                  </a:lnTo>
                  <a:lnTo>
                    <a:pt x="163" y="820"/>
                  </a:lnTo>
                  <a:lnTo>
                    <a:pt x="172" y="845"/>
                  </a:lnTo>
                  <a:lnTo>
                    <a:pt x="182" y="874"/>
                  </a:lnTo>
                  <a:lnTo>
                    <a:pt x="194" y="907"/>
                  </a:lnTo>
                  <a:lnTo>
                    <a:pt x="205" y="944"/>
                  </a:lnTo>
                  <a:lnTo>
                    <a:pt x="213" y="978"/>
                  </a:lnTo>
                  <a:lnTo>
                    <a:pt x="220" y="1010"/>
                  </a:lnTo>
                  <a:lnTo>
                    <a:pt x="222" y="1039"/>
                  </a:lnTo>
                  <a:lnTo>
                    <a:pt x="224" y="1058"/>
                  </a:lnTo>
                  <a:lnTo>
                    <a:pt x="227" y="1079"/>
                  </a:lnTo>
                  <a:lnTo>
                    <a:pt x="231" y="1097"/>
                  </a:lnTo>
                  <a:lnTo>
                    <a:pt x="236" y="1109"/>
                  </a:lnTo>
                  <a:lnTo>
                    <a:pt x="246" y="1119"/>
                  </a:lnTo>
                  <a:lnTo>
                    <a:pt x="255" y="1123"/>
                  </a:lnTo>
                  <a:lnTo>
                    <a:pt x="262" y="1121"/>
                  </a:lnTo>
                  <a:lnTo>
                    <a:pt x="269" y="1117"/>
                  </a:lnTo>
                  <a:lnTo>
                    <a:pt x="276" y="1107"/>
                  </a:lnTo>
                  <a:lnTo>
                    <a:pt x="279" y="1095"/>
                  </a:lnTo>
                  <a:lnTo>
                    <a:pt x="279" y="1083"/>
                  </a:lnTo>
                  <a:lnTo>
                    <a:pt x="276" y="1071"/>
                  </a:lnTo>
                  <a:lnTo>
                    <a:pt x="271" y="1055"/>
                  </a:lnTo>
                  <a:lnTo>
                    <a:pt x="267" y="1036"/>
                  </a:lnTo>
                  <a:lnTo>
                    <a:pt x="264" y="1018"/>
                  </a:lnTo>
                  <a:lnTo>
                    <a:pt x="262" y="1005"/>
                  </a:lnTo>
                  <a:lnTo>
                    <a:pt x="262" y="959"/>
                  </a:lnTo>
                  <a:lnTo>
                    <a:pt x="262" y="885"/>
                  </a:lnTo>
                  <a:lnTo>
                    <a:pt x="260" y="803"/>
                  </a:lnTo>
                  <a:lnTo>
                    <a:pt x="252" y="735"/>
                  </a:lnTo>
                  <a:lnTo>
                    <a:pt x="241" y="707"/>
                  </a:lnTo>
                  <a:lnTo>
                    <a:pt x="227" y="673"/>
                  </a:lnTo>
                  <a:lnTo>
                    <a:pt x="212" y="641"/>
                  </a:lnTo>
                  <a:lnTo>
                    <a:pt x="203" y="622"/>
                  </a:lnTo>
                  <a:lnTo>
                    <a:pt x="189" y="546"/>
                  </a:lnTo>
                  <a:lnTo>
                    <a:pt x="189" y="440"/>
                  </a:lnTo>
                  <a:lnTo>
                    <a:pt x="194" y="334"/>
                  </a:lnTo>
                  <a:lnTo>
                    <a:pt x="196" y="254"/>
                  </a:lnTo>
                  <a:lnTo>
                    <a:pt x="193" y="231"/>
                  </a:lnTo>
                  <a:lnTo>
                    <a:pt x="189" y="202"/>
                  </a:lnTo>
                  <a:lnTo>
                    <a:pt x="184" y="170"/>
                  </a:lnTo>
                  <a:lnTo>
                    <a:pt x="177" y="136"/>
                  </a:lnTo>
                  <a:lnTo>
                    <a:pt x="168" y="103"/>
                  </a:lnTo>
                  <a:lnTo>
                    <a:pt x="160" y="73"/>
                  </a:lnTo>
                  <a:lnTo>
                    <a:pt x="151" y="47"/>
                  </a:lnTo>
                  <a:lnTo>
                    <a:pt x="140" y="30"/>
                  </a:lnTo>
                  <a:lnTo>
                    <a:pt x="130" y="17"/>
                  </a:lnTo>
                  <a:lnTo>
                    <a:pt x="120" y="9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0" y="2"/>
                  </a:lnTo>
                  <a:lnTo>
                    <a:pt x="69" y="7"/>
                  </a:lnTo>
                  <a:lnTo>
                    <a:pt x="57" y="14"/>
                  </a:lnTo>
                  <a:lnTo>
                    <a:pt x="47" y="21"/>
                  </a:lnTo>
                  <a:lnTo>
                    <a:pt x="36" y="30"/>
                  </a:lnTo>
                  <a:lnTo>
                    <a:pt x="26" y="40"/>
                  </a:lnTo>
                  <a:lnTo>
                    <a:pt x="17" y="50"/>
                  </a:lnTo>
                  <a:lnTo>
                    <a:pt x="10" y="63"/>
                  </a:lnTo>
                  <a:lnTo>
                    <a:pt x="3" y="77"/>
                  </a:lnTo>
                  <a:lnTo>
                    <a:pt x="0" y="9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Freeform 115"/>
            <p:cNvSpPr>
              <a:spLocks/>
            </p:cNvSpPr>
            <p:nvPr/>
          </p:nvSpPr>
          <p:spPr bwMode="auto">
            <a:xfrm>
              <a:off x="5232" y="3241"/>
              <a:ext cx="7" cy="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4" y="26"/>
                </a:cxn>
                <a:cxn ang="0">
                  <a:pos x="19" y="29"/>
                </a:cxn>
                <a:cxn ang="0">
                  <a:pos x="14" y="29"/>
                </a:cxn>
                <a:cxn ang="0">
                  <a:pos x="9" y="27"/>
                </a:cxn>
                <a:cxn ang="0">
                  <a:pos x="4" y="24"/>
                </a:cxn>
              </a:cxnLst>
              <a:rect l="0" t="0" r="r" b="b"/>
              <a:pathLst>
                <a:path w="30" h="29">
                  <a:moveTo>
                    <a:pt x="4" y="24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19" y="29"/>
                  </a:lnTo>
                  <a:lnTo>
                    <a:pt x="14" y="29"/>
                  </a:lnTo>
                  <a:lnTo>
                    <a:pt x="9" y="27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Freeform 116"/>
            <p:cNvSpPr>
              <a:spLocks/>
            </p:cNvSpPr>
            <p:nvPr/>
          </p:nvSpPr>
          <p:spPr bwMode="auto">
            <a:xfrm>
              <a:off x="5263" y="3403"/>
              <a:ext cx="6" cy="5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5" y="6"/>
                </a:cxn>
                <a:cxn ang="0">
                  <a:pos x="28" y="11"/>
                </a:cxn>
                <a:cxn ang="0">
                  <a:pos x="28" y="16"/>
                </a:cxn>
                <a:cxn ang="0">
                  <a:pos x="26" y="21"/>
                </a:cxn>
                <a:cxn ang="0">
                  <a:pos x="23" y="26"/>
                </a:cxn>
                <a:cxn ang="0">
                  <a:pos x="18" y="30"/>
                </a:cxn>
                <a:cxn ang="0">
                  <a:pos x="14" y="30"/>
                </a:cxn>
                <a:cxn ang="0">
                  <a:pos x="9" y="28"/>
                </a:cxn>
                <a:cxn ang="0">
                  <a:pos x="4" y="25"/>
                </a:cxn>
              </a:cxnLst>
              <a:rect l="0" t="0" r="r" b="b"/>
              <a:pathLst>
                <a:path w="28" h="30">
                  <a:moveTo>
                    <a:pt x="4" y="25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9" y="28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Freeform 117"/>
            <p:cNvSpPr>
              <a:spLocks/>
            </p:cNvSpPr>
            <p:nvPr/>
          </p:nvSpPr>
          <p:spPr bwMode="auto">
            <a:xfrm>
              <a:off x="5260" y="3400"/>
              <a:ext cx="28" cy="27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23"/>
                </a:cxn>
                <a:cxn ang="0">
                  <a:pos x="2" y="33"/>
                </a:cxn>
                <a:cxn ang="0">
                  <a:pos x="5" y="42"/>
                </a:cxn>
                <a:cxn ang="0">
                  <a:pos x="12" y="56"/>
                </a:cxn>
                <a:cxn ang="0">
                  <a:pos x="21" y="71"/>
                </a:cxn>
                <a:cxn ang="0">
                  <a:pos x="29" y="91"/>
                </a:cxn>
                <a:cxn ang="0">
                  <a:pos x="38" y="110"/>
                </a:cxn>
                <a:cxn ang="0">
                  <a:pos x="47" y="125"/>
                </a:cxn>
                <a:cxn ang="0">
                  <a:pos x="54" y="138"/>
                </a:cxn>
                <a:cxn ang="0">
                  <a:pos x="59" y="144"/>
                </a:cxn>
                <a:cxn ang="0">
                  <a:pos x="62" y="148"/>
                </a:cxn>
                <a:cxn ang="0">
                  <a:pos x="68" y="151"/>
                </a:cxn>
                <a:cxn ang="0">
                  <a:pos x="73" y="157"/>
                </a:cxn>
                <a:cxn ang="0">
                  <a:pos x="80" y="160"/>
                </a:cxn>
                <a:cxn ang="0">
                  <a:pos x="88" y="164"/>
                </a:cxn>
                <a:cxn ang="0">
                  <a:pos x="97" y="165"/>
                </a:cxn>
                <a:cxn ang="0">
                  <a:pos x="106" y="165"/>
                </a:cxn>
                <a:cxn ang="0">
                  <a:pos x="116" y="162"/>
                </a:cxn>
                <a:cxn ang="0">
                  <a:pos x="123" y="155"/>
                </a:cxn>
                <a:cxn ang="0">
                  <a:pos x="128" y="143"/>
                </a:cxn>
                <a:cxn ang="0">
                  <a:pos x="130" y="131"/>
                </a:cxn>
                <a:cxn ang="0">
                  <a:pos x="128" y="120"/>
                </a:cxn>
                <a:cxn ang="0">
                  <a:pos x="125" y="115"/>
                </a:cxn>
                <a:cxn ang="0">
                  <a:pos x="120" y="106"/>
                </a:cxn>
                <a:cxn ang="0">
                  <a:pos x="111" y="96"/>
                </a:cxn>
                <a:cxn ang="0">
                  <a:pos x="102" y="84"/>
                </a:cxn>
                <a:cxn ang="0">
                  <a:pos x="92" y="70"/>
                </a:cxn>
                <a:cxn ang="0">
                  <a:pos x="81" y="58"/>
                </a:cxn>
                <a:cxn ang="0">
                  <a:pos x="73" y="47"/>
                </a:cxn>
                <a:cxn ang="0">
                  <a:pos x="64" y="37"/>
                </a:cxn>
                <a:cxn ang="0">
                  <a:pos x="52" y="21"/>
                </a:cxn>
                <a:cxn ang="0">
                  <a:pos x="40" y="9"/>
                </a:cxn>
                <a:cxn ang="0">
                  <a:pos x="28" y="0"/>
                </a:cxn>
                <a:cxn ang="0">
                  <a:pos x="14" y="2"/>
                </a:cxn>
              </a:cxnLst>
              <a:rect l="0" t="0" r="r" b="b"/>
              <a:pathLst>
                <a:path w="130" h="165">
                  <a:moveTo>
                    <a:pt x="14" y="2"/>
                  </a:moveTo>
                  <a:lnTo>
                    <a:pt x="7" y="7"/>
                  </a:lnTo>
                  <a:lnTo>
                    <a:pt x="3" y="14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5" y="42"/>
                  </a:lnTo>
                  <a:lnTo>
                    <a:pt x="12" y="56"/>
                  </a:lnTo>
                  <a:lnTo>
                    <a:pt x="21" y="71"/>
                  </a:lnTo>
                  <a:lnTo>
                    <a:pt x="29" y="91"/>
                  </a:lnTo>
                  <a:lnTo>
                    <a:pt x="38" y="110"/>
                  </a:lnTo>
                  <a:lnTo>
                    <a:pt x="47" y="125"/>
                  </a:lnTo>
                  <a:lnTo>
                    <a:pt x="54" y="138"/>
                  </a:lnTo>
                  <a:lnTo>
                    <a:pt x="59" y="144"/>
                  </a:lnTo>
                  <a:lnTo>
                    <a:pt x="62" y="148"/>
                  </a:lnTo>
                  <a:lnTo>
                    <a:pt x="68" y="151"/>
                  </a:lnTo>
                  <a:lnTo>
                    <a:pt x="73" y="157"/>
                  </a:lnTo>
                  <a:lnTo>
                    <a:pt x="80" y="160"/>
                  </a:lnTo>
                  <a:lnTo>
                    <a:pt x="88" y="164"/>
                  </a:lnTo>
                  <a:lnTo>
                    <a:pt x="97" y="165"/>
                  </a:lnTo>
                  <a:lnTo>
                    <a:pt x="106" y="165"/>
                  </a:lnTo>
                  <a:lnTo>
                    <a:pt x="116" y="162"/>
                  </a:lnTo>
                  <a:lnTo>
                    <a:pt x="123" y="155"/>
                  </a:lnTo>
                  <a:lnTo>
                    <a:pt x="128" y="143"/>
                  </a:lnTo>
                  <a:lnTo>
                    <a:pt x="130" y="131"/>
                  </a:lnTo>
                  <a:lnTo>
                    <a:pt x="128" y="120"/>
                  </a:lnTo>
                  <a:lnTo>
                    <a:pt x="125" y="115"/>
                  </a:lnTo>
                  <a:lnTo>
                    <a:pt x="120" y="106"/>
                  </a:lnTo>
                  <a:lnTo>
                    <a:pt x="111" y="96"/>
                  </a:lnTo>
                  <a:lnTo>
                    <a:pt x="102" y="84"/>
                  </a:lnTo>
                  <a:lnTo>
                    <a:pt x="92" y="70"/>
                  </a:lnTo>
                  <a:lnTo>
                    <a:pt x="81" y="58"/>
                  </a:lnTo>
                  <a:lnTo>
                    <a:pt x="73" y="47"/>
                  </a:lnTo>
                  <a:lnTo>
                    <a:pt x="64" y="37"/>
                  </a:lnTo>
                  <a:lnTo>
                    <a:pt x="52" y="21"/>
                  </a:lnTo>
                  <a:lnTo>
                    <a:pt x="40" y="9"/>
                  </a:lnTo>
                  <a:lnTo>
                    <a:pt x="28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Freeform 118"/>
            <p:cNvSpPr>
              <a:spLocks/>
            </p:cNvSpPr>
            <p:nvPr/>
          </p:nvSpPr>
          <p:spPr bwMode="auto">
            <a:xfrm>
              <a:off x="5262" y="3403"/>
              <a:ext cx="7" cy="5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26" y="25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9"/>
                </a:cxn>
                <a:cxn ang="0">
                  <a:pos x="26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1" y="9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5"/>
                </a:cxn>
                <a:cxn ang="0">
                  <a:pos x="10" y="28"/>
                </a:cxn>
                <a:cxn ang="0">
                  <a:pos x="15" y="30"/>
                </a:cxn>
                <a:cxn ang="0">
                  <a:pos x="21" y="28"/>
                </a:cxn>
              </a:cxnLst>
              <a:rect l="0" t="0" r="r" b="b"/>
              <a:pathLst>
                <a:path w="29" h="30">
                  <a:moveTo>
                    <a:pt x="21" y="28"/>
                  </a:moveTo>
                  <a:lnTo>
                    <a:pt x="26" y="25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9"/>
                  </a:lnTo>
                  <a:lnTo>
                    <a:pt x="26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5"/>
                  </a:lnTo>
                  <a:lnTo>
                    <a:pt x="10" y="28"/>
                  </a:lnTo>
                  <a:lnTo>
                    <a:pt x="15" y="30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Freeform 119"/>
            <p:cNvSpPr>
              <a:spLocks/>
            </p:cNvSpPr>
            <p:nvPr/>
          </p:nvSpPr>
          <p:spPr bwMode="auto">
            <a:xfrm>
              <a:off x="5258" y="3401"/>
              <a:ext cx="32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4" y="9"/>
                </a:cxn>
                <a:cxn ang="0">
                  <a:pos x="73" y="20"/>
                </a:cxn>
                <a:cxn ang="0">
                  <a:pos x="85" y="33"/>
                </a:cxn>
                <a:cxn ang="0">
                  <a:pos x="97" y="47"/>
                </a:cxn>
                <a:cxn ang="0">
                  <a:pos x="109" y="63"/>
                </a:cxn>
                <a:cxn ang="0">
                  <a:pos x="120" y="77"/>
                </a:cxn>
                <a:cxn ang="0">
                  <a:pos x="128" y="89"/>
                </a:cxn>
                <a:cxn ang="0">
                  <a:pos x="135" y="98"/>
                </a:cxn>
                <a:cxn ang="0">
                  <a:pos x="142" y="110"/>
                </a:cxn>
                <a:cxn ang="0">
                  <a:pos x="146" y="122"/>
                </a:cxn>
                <a:cxn ang="0">
                  <a:pos x="147" y="133"/>
                </a:cxn>
                <a:cxn ang="0">
                  <a:pos x="146" y="141"/>
                </a:cxn>
                <a:cxn ang="0">
                  <a:pos x="142" y="150"/>
                </a:cxn>
                <a:cxn ang="0">
                  <a:pos x="135" y="160"/>
                </a:cxn>
                <a:cxn ang="0">
                  <a:pos x="125" y="166"/>
                </a:cxn>
                <a:cxn ang="0">
                  <a:pos x="113" y="169"/>
                </a:cxn>
                <a:cxn ang="0">
                  <a:pos x="106" y="169"/>
                </a:cxn>
                <a:cxn ang="0">
                  <a:pos x="97" y="167"/>
                </a:cxn>
                <a:cxn ang="0">
                  <a:pos x="90" y="164"/>
                </a:cxn>
                <a:cxn ang="0">
                  <a:pos x="81" y="160"/>
                </a:cxn>
                <a:cxn ang="0">
                  <a:pos x="75" y="157"/>
                </a:cxn>
                <a:cxn ang="0">
                  <a:pos x="68" y="152"/>
                </a:cxn>
                <a:cxn ang="0">
                  <a:pos x="62" y="145"/>
                </a:cxn>
                <a:cxn ang="0">
                  <a:pos x="57" y="138"/>
                </a:cxn>
                <a:cxn ang="0">
                  <a:pos x="48" y="122"/>
                </a:cxn>
                <a:cxn ang="0">
                  <a:pos x="42" y="106"/>
                </a:cxn>
                <a:cxn ang="0">
                  <a:pos x="33" y="93"/>
                </a:cxn>
                <a:cxn ang="0">
                  <a:pos x="26" y="82"/>
                </a:cxn>
                <a:cxn ang="0">
                  <a:pos x="17" y="73"/>
                </a:cxn>
                <a:cxn ang="0">
                  <a:pos x="10" y="65"/>
                </a:cxn>
                <a:cxn ang="0">
                  <a:pos x="5" y="54"/>
                </a:cxn>
                <a:cxn ang="0">
                  <a:pos x="2" y="4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2" y="4"/>
                </a:cxn>
                <a:cxn ang="0">
                  <a:pos x="7" y="6"/>
                </a:cxn>
                <a:cxn ang="0">
                  <a:pos x="12" y="9"/>
                </a:cxn>
                <a:cxn ang="0">
                  <a:pos x="17" y="11"/>
                </a:cxn>
                <a:cxn ang="0">
                  <a:pos x="22" y="11"/>
                </a:cxn>
                <a:cxn ang="0">
                  <a:pos x="29" y="11"/>
                </a:cxn>
                <a:cxn ang="0">
                  <a:pos x="38" y="9"/>
                </a:cxn>
                <a:cxn ang="0">
                  <a:pos x="48" y="6"/>
                </a:cxn>
                <a:cxn ang="0">
                  <a:pos x="59" y="0"/>
                </a:cxn>
              </a:cxnLst>
              <a:rect l="0" t="0" r="r" b="b"/>
              <a:pathLst>
                <a:path w="147" h="169">
                  <a:moveTo>
                    <a:pt x="59" y="0"/>
                  </a:moveTo>
                  <a:lnTo>
                    <a:pt x="64" y="9"/>
                  </a:lnTo>
                  <a:lnTo>
                    <a:pt x="73" y="20"/>
                  </a:lnTo>
                  <a:lnTo>
                    <a:pt x="85" y="33"/>
                  </a:lnTo>
                  <a:lnTo>
                    <a:pt x="97" y="47"/>
                  </a:lnTo>
                  <a:lnTo>
                    <a:pt x="109" y="63"/>
                  </a:lnTo>
                  <a:lnTo>
                    <a:pt x="120" y="77"/>
                  </a:lnTo>
                  <a:lnTo>
                    <a:pt x="128" y="89"/>
                  </a:lnTo>
                  <a:lnTo>
                    <a:pt x="135" y="98"/>
                  </a:lnTo>
                  <a:lnTo>
                    <a:pt x="142" y="110"/>
                  </a:lnTo>
                  <a:lnTo>
                    <a:pt x="146" y="122"/>
                  </a:lnTo>
                  <a:lnTo>
                    <a:pt x="147" y="133"/>
                  </a:lnTo>
                  <a:lnTo>
                    <a:pt x="146" y="141"/>
                  </a:lnTo>
                  <a:lnTo>
                    <a:pt x="142" y="150"/>
                  </a:lnTo>
                  <a:lnTo>
                    <a:pt x="135" y="160"/>
                  </a:lnTo>
                  <a:lnTo>
                    <a:pt x="125" y="166"/>
                  </a:lnTo>
                  <a:lnTo>
                    <a:pt x="113" y="169"/>
                  </a:lnTo>
                  <a:lnTo>
                    <a:pt x="106" y="169"/>
                  </a:lnTo>
                  <a:lnTo>
                    <a:pt x="97" y="167"/>
                  </a:lnTo>
                  <a:lnTo>
                    <a:pt x="90" y="164"/>
                  </a:lnTo>
                  <a:lnTo>
                    <a:pt x="81" y="160"/>
                  </a:lnTo>
                  <a:lnTo>
                    <a:pt x="75" y="157"/>
                  </a:lnTo>
                  <a:lnTo>
                    <a:pt x="68" y="152"/>
                  </a:lnTo>
                  <a:lnTo>
                    <a:pt x="62" y="145"/>
                  </a:lnTo>
                  <a:lnTo>
                    <a:pt x="57" y="138"/>
                  </a:lnTo>
                  <a:lnTo>
                    <a:pt x="48" y="122"/>
                  </a:lnTo>
                  <a:lnTo>
                    <a:pt x="42" y="106"/>
                  </a:lnTo>
                  <a:lnTo>
                    <a:pt x="33" y="93"/>
                  </a:lnTo>
                  <a:lnTo>
                    <a:pt x="26" y="82"/>
                  </a:lnTo>
                  <a:lnTo>
                    <a:pt x="17" y="73"/>
                  </a:lnTo>
                  <a:lnTo>
                    <a:pt x="10" y="65"/>
                  </a:lnTo>
                  <a:lnTo>
                    <a:pt x="5" y="54"/>
                  </a:lnTo>
                  <a:lnTo>
                    <a:pt x="2" y="4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2" y="4"/>
                  </a:lnTo>
                  <a:lnTo>
                    <a:pt x="7" y="6"/>
                  </a:lnTo>
                  <a:lnTo>
                    <a:pt x="12" y="9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9" y="11"/>
                  </a:lnTo>
                  <a:lnTo>
                    <a:pt x="38" y="9"/>
                  </a:lnTo>
                  <a:lnTo>
                    <a:pt x="48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Freeform 120"/>
            <p:cNvSpPr>
              <a:spLocks/>
            </p:cNvSpPr>
            <p:nvPr/>
          </p:nvSpPr>
          <p:spPr bwMode="auto">
            <a:xfrm>
              <a:off x="5207" y="3225"/>
              <a:ext cx="69" cy="183"/>
            </a:xfrm>
            <a:custGeom>
              <a:avLst/>
              <a:gdLst/>
              <a:ahLst/>
              <a:cxnLst>
                <a:cxn ang="0">
                  <a:pos x="304" y="1074"/>
                </a:cxn>
                <a:cxn ang="0">
                  <a:pos x="278" y="1093"/>
                </a:cxn>
                <a:cxn ang="0">
                  <a:pos x="259" y="1102"/>
                </a:cxn>
                <a:cxn ang="0">
                  <a:pos x="236" y="1103"/>
                </a:cxn>
                <a:cxn ang="0">
                  <a:pos x="210" y="1103"/>
                </a:cxn>
                <a:cxn ang="0">
                  <a:pos x="193" y="1098"/>
                </a:cxn>
                <a:cxn ang="0">
                  <a:pos x="186" y="1067"/>
                </a:cxn>
                <a:cxn ang="0">
                  <a:pos x="172" y="957"/>
                </a:cxn>
                <a:cxn ang="0">
                  <a:pos x="155" y="878"/>
                </a:cxn>
                <a:cxn ang="0">
                  <a:pos x="134" y="761"/>
                </a:cxn>
                <a:cxn ang="0">
                  <a:pos x="136" y="705"/>
                </a:cxn>
                <a:cxn ang="0">
                  <a:pos x="129" y="660"/>
                </a:cxn>
                <a:cxn ang="0">
                  <a:pos x="106" y="617"/>
                </a:cxn>
                <a:cxn ang="0">
                  <a:pos x="94" y="580"/>
                </a:cxn>
                <a:cxn ang="0">
                  <a:pos x="84" y="535"/>
                </a:cxn>
                <a:cxn ang="0">
                  <a:pos x="57" y="443"/>
                </a:cxn>
                <a:cxn ang="0">
                  <a:pos x="25" y="320"/>
                </a:cxn>
                <a:cxn ang="0">
                  <a:pos x="2" y="203"/>
                </a:cxn>
                <a:cxn ang="0">
                  <a:pos x="4" y="122"/>
                </a:cxn>
                <a:cxn ang="0">
                  <a:pos x="21" y="64"/>
                </a:cxn>
                <a:cxn ang="0">
                  <a:pos x="49" y="23"/>
                </a:cxn>
                <a:cxn ang="0">
                  <a:pos x="84" y="3"/>
                </a:cxn>
                <a:cxn ang="0">
                  <a:pos x="123" y="2"/>
                </a:cxn>
                <a:cxn ang="0">
                  <a:pos x="153" y="14"/>
                </a:cxn>
                <a:cxn ang="0">
                  <a:pos x="174" y="40"/>
                </a:cxn>
                <a:cxn ang="0">
                  <a:pos x="188" y="82"/>
                </a:cxn>
                <a:cxn ang="0">
                  <a:pos x="214" y="198"/>
                </a:cxn>
                <a:cxn ang="0">
                  <a:pos x="226" y="368"/>
                </a:cxn>
                <a:cxn ang="0">
                  <a:pos x="226" y="481"/>
                </a:cxn>
                <a:cxn ang="0">
                  <a:pos x="236" y="570"/>
                </a:cxn>
                <a:cxn ang="0">
                  <a:pos x="248" y="610"/>
                </a:cxn>
                <a:cxn ang="0">
                  <a:pos x="268" y="664"/>
                </a:cxn>
                <a:cxn ang="0">
                  <a:pos x="292" y="810"/>
                </a:cxn>
                <a:cxn ang="0">
                  <a:pos x="311" y="1004"/>
                </a:cxn>
              </a:cxnLst>
              <a:rect l="0" t="0" r="r" b="b"/>
              <a:pathLst>
                <a:path w="314" h="1103">
                  <a:moveTo>
                    <a:pt x="314" y="1062"/>
                  </a:moveTo>
                  <a:lnTo>
                    <a:pt x="304" y="1074"/>
                  </a:lnTo>
                  <a:lnTo>
                    <a:pt x="292" y="1084"/>
                  </a:lnTo>
                  <a:lnTo>
                    <a:pt x="278" y="1093"/>
                  </a:lnTo>
                  <a:lnTo>
                    <a:pt x="266" y="1100"/>
                  </a:lnTo>
                  <a:lnTo>
                    <a:pt x="259" y="1102"/>
                  </a:lnTo>
                  <a:lnTo>
                    <a:pt x="248" y="1103"/>
                  </a:lnTo>
                  <a:lnTo>
                    <a:pt x="236" y="1103"/>
                  </a:lnTo>
                  <a:lnTo>
                    <a:pt x="222" y="1103"/>
                  </a:lnTo>
                  <a:lnTo>
                    <a:pt x="210" y="1103"/>
                  </a:lnTo>
                  <a:lnTo>
                    <a:pt x="200" y="1102"/>
                  </a:lnTo>
                  <a:lnTo>
                    <a:pt x="193" y="1098"/>
                  </a:lnTo>
                  <a:lnTo>
                    <a:pt x="189" y="1095"/>
                  </a:lnTo>
                  <a:lnTo>
                    <a:pt x="186" y="1067"/>
                  </a:lnTo>
                  <a:lnTo>
                    <a:pt x="181" y="1013"/>
                  </a:lnTo>
                  <a:lnTo>
                    <a:pt x="172" y="957"/>
                  </a:lnTo>
                  <a:lnTo>
                    <a:pt x="165" y="917"/>
                  </a:lnTo>
                  <a:lnTo>
                    <a:pt x="155" y="878"/>
                  </a:lnTo>
                  <a:lnTo>
                    <a:pt x="143" y="818"/>
                  </a:lnTo>
                  <a:lnTo>
                    <a:pt x="134" y="761"/>
                  </a:lnTo>
                  <a:lnTo>
                    <a:pt x="130" y="730"/>
                  </a:lnTo>
                  <a:lnTo>
                    <a:pt x="136" y="705"/>
                  </a:lnTo>
                  <a:lnTo>
                    <a:pt x="134" y="683"/>
                  </a:lnTo>
                  <a:lnTo>
                    <a:pt x="129" y="660"/>
                  </a:lnTo>
                  <a:lnTo>
                    <a:pt x="117" y="638"/>
                  </a:lnTo>
                  <a:lnTo>
                    <a:pt x="106" y="617"/>
                  </a:lnTo>
                  <a:lnTo>
                    <a:pt x="99" y="599"/>
                  </a:lnTo>
                  <a:lnTo>
                    <a:pt x="94" y="580"/>
                  </a:lnTo>
                  <a:lnTo>
                    <a:pt x="90" y="558"/>
                  </a:lnTo>
                  <a:lnTo>
                    <a:pt x="84" y="535"/>
                  </a:lnTo>
                  <a:lnTo>
                    <a:pt x="73" y="493"/>
                  </a:lnTo>
                  <a:lnTo>
                    <a:pt x="57" y="443"/>
                  </a:lnTo>
                  <a:lnTo>
                    <a:pt x="40" y="382"/>
                  </a:lnTo>
                  <a:lnTo>
                    <a:pt x="25" y="320"/>
                  </a:lnTo>
                  <a:lnTo>
                    <a:pt x="11" y="259"/>
                  </a:lnTo>
                  <a:lnTo>
                    <a:pt x="2" y="203"/>
                  </a:lnTo>
                  <a:lnTo>
                    <a:pt x="0" y="158"/>
                  </a:lnTo>
                  <a:lnTo>
                    <a:pt x="4" y="122"/>
                  </a:lnTo>
                  <a:lnTo>
                    <a:pt x="11" y="90"/>
                  </a:lnTo>
                  <a:lnTo>
                    <a:pt x="21" y="64"/>
                  </a:lnTo>
                  <a:lnTo>
                    <a:pt x="33" y="42"/>
                  </a:lnTo>
                  <a:lnTo>
                    <a:pt x="49" y="23"/>
                  </a:lnTo>
                  <a:lnTo>
                    <a:pt x="64" y="10"/>
                  </a:lnTo>
                  <a:lnTo>
                    <a:pt x="84" y="3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1" y="7"/>
                  </a:lnTo>
                  <a:lnTo>
                    <a:pt x="153" y="14"/>
                  </a:lnTo>
                  <a:lnTo>
                    <a:pt x="165" y="26"/>
                  </a:lnTo>
                  <a:lnTo>
                    <a:pt x="174" y="40"/>
                  </a:lnTo>
                  <a:lnTo>
                    <a:pt x="181" y="59"/>
                  </a:lnTo>
                  <a:lnTo>
                    <a:pt x="188" y="82"/>
                  </a:lnTo>
                  <a:lnTo>
                    <a:pt x="195" y="108"/>
                  </a:lnTo>
                  <a:lnTo>
                    <a:pt x="214" y="198"/>
                  </a:lnTo>
                  <a:lnTo>
                    <a:pt x="222" y="285"/>
                  </a:lnTo>
                  <a:lnTo>
                    <a:pt x="226" y="368"/>
                  </a:lnTo>
                  <a:lnTo>
                    <a:pt x="224" y="448"/>
                  </a:lnTo>
                  <a:lnTo>
                    <a:pt x="226" y="481"/>
                  </a:lnTo>
                  <a:lnTo>
                    <a:pt x="231" y="526"/>
                  </a:lnTo>
                  <a:lnTo>
                    <a:pt x="236" y="570"/>
                  </a:lnTo>
                  <a:lnTo>
                    <a:pt x="242" y="594"/>
                  </a:lnTo>
                  <a:lnTo>
                    <a:pt x="248" y="610"/>
                  </a:lnTo>
                  <a:lnTo>
                    <a:pt x="257" y="632"/>
                  </a:lnTo>
                  <a:lnTo>
                    <a:pt x="268" y="664"/>
                  </a:lnTo>
                  <a:lnTo>
                    <a:pt x="276" y="702"/>
                  </a:lnTo>
                  <a:lnTo>
                    <a:pt x="292" y="810"/>
                  </a:lnTo>
                  <a:lnTo>
                    <a:pt x="304" y="916"/>
                  </a:lnTo>
                  <a:lnTo>
                    <a:pt x="311" y="1004"/>
                  </a:lnTo>
                  <a:lnTo>
                    <a:pt x="314" y="106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Freeform 121"/>
            <p:cNvSpPr>
              <a:spLocks/>
            </p:cNvSpPr>
            <p:nvPr/>
          </p:nvSpPr>
          <p:spPr bwMode="auto">
            <a:xfrm>
              <a:off x="5206" y="3131"/>
              <a:ext cx="6" cy="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9" y="28"/>
                </a:cxn>
                <a:cxn ang="0">
                  <a:pos x="3" y="25"/>
                </a:cxn>
                <a:cxn ang="0">
                  <a:pos x="2" y="21"/>
                </a:cxn>
                <a:cxn ang="0">
                  <a:pos x="0" y="14"/>
                </a:cxn>
                <a:cxn ang="0">
                  <a:pos x="2" y="9"/>
                </a:cxn>
                <a:cxn ang="0">
                  <a:pos x="3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9" y="2"/>
                </a:cxn>
                <a:cxn ang="0">
                  <a:pos x="23" y="4"/>
                </a:cxn>
                <a:cxn ang="0">
                  <a:pos x="26" y="9"/>
                </a:cxn>
                <a:cxn ang="0">
                  <a:pos x="28" y="14"/>
                </a:cxn>
                <a:cxn ang="0">
                  <a:pos x="26" y="21"/>
                </a:cxn>
                <a:cxn ang="0">
                  <a:pos x="23" y="25"/>
                </a:cxn>
                <a:cxn ang="0">
                  <a:pos x="19" y="28"/>
                </a:cxn>
                <a:cxn ang="0">
                  <a:pos x="12" y="30"/>
                </a:cxn>
              </a:cxnLst>
              <a:rect l="0" t="0" r="r" b="b"/>
              <a:pathLst>
                <a:path w="28" h="30">
                  <a:moveTo>
                    <a:pt x="12" y="30"/>
                  </a:moveTo>
                  <a:lnTo>
                    <a:pt x="9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9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Freeform 122"/>
            <p:cNvSpPr>
              <a:spLocks/>
            </p:cNvSpPr>
            <p:nvPr/>
          </p:nvSpPr>
          <p:spPr bwMode="auto">
            <a:xfrm>
              <a:off x="5238" y="3144"/>
              <a:ext cx="6" cy="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9" y="28"/>
                </a:cxn>
                <a:cxn ang="0">
                  <a:pos x="5" y="24"/>
                </a:cxn>
                <a:cxn ang="0">
                  <a:pos x="2" y="21"/>
                </a:cxn>
                <a:cxn ang="0">
                  <a:pos x="0" y="14"/>
                </a:cxn>
                <a:cxn ang="0">
                  <a:pos x="2" y="9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21" y="2"/>
                </a:cxn>
                <a:cxn ang="0">
                  <a:pos x="24" y="3"/>
                </a:cxn>
                <a:cxn ang="0">
                  <a:pos x="28" y="9"/>
                </a:cxn>
                <a:cxn ang="0">
                  <a:pos x="30" y="14"/>
                </a:cxn>
                <a:cxn ang="0">
                  <a:pos x="28" y="21"/>
                </a:cxn>
                <a:cxn ang="0">
                  <a:pos x="24" y="24"/>
                </a:cxn>
                <a:cxn ang="0">
                  <a:pos x="21" y="28"/>
                </a:cxn>
                <a:cxn ang="0">
                  <a:pos x="14" y="29"/>
                </a:cxn>
              </a:cxnLst>
              <a:rect l="0" t="0" r="r" b="b"/>
              <a:pathLst>
                <a:path w="30" h="29">
                  <a:moveTo>
                    <a:pt x="14" y="29"/>
                  </a:moveTo>
                  <a:lnTo>
                    <a:pt x="9" y="28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3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8" y="9"/>
                  </a:lnTo>
                  <a:lnTo>
                    <a:pt x="30" y="14"/>
                  </a:lnTo>
                  <a:lnTo>
                    <a:pt x="28" y="21"/>
                  </a:lnTo>
                  <a:lnTo>
                    <a:pt x="24" y="24"/>
                  </a:lnTo>
                  <a:lnTo>
                    <a:pt x="21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Freeform 123"/>
            <p:cNvSpPr>
              <a:spLocks/>
            </p:cNvSpPr>
            <p:nvPr/>
          </p:nvSpPr>
          <p:spPr bwMode="auto">
            <a:xfrm>
              <a:off x="5232" y="3241"/>
              <a:ext cx="7" cy="5"/>
            </a:xfrm>
            <a:custGeom>
              <a:avLst/>
              <a:gdLst/>
              <a:ahLst/>
              <a:cxnLst>
                <a:cxn ang="0">
                  <a:pos x="16" y="29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0"/>
                </a:cxn>
                <a:cxn ang="0">
                  <a:pos x="0" y="15"/>
                </a:cxn>
                <a:cxn ang="0">
                  <a:pos x="2" y="8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8" y="8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1" y="27"/>
                </a:cxn>
                <a:cxn ang="0">
                  <a:pos x="16" y="29"/>
                </a:cxn>
              </a:cxnLst>
              <a:rect l="0" t="0" r="r" b="b"/>
              <a:pathLst>
                <a:path w="30" h="29">
                  <a:moveTo>
                    <a:pt x="16" y="29"/>
                  </a:move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8"/>
                  </a:lnTo>
                  <a:lnTo>
                    <a:pt x="5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1" y="27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Freeform 124"/>
            <p:cNvSpPr>
              <a:spLocks/>
            </p:cNvSpPr>
            <p:nvPr/>
          </p:nvSpPr>
          <p:spPr bwMode="auto">
            <a:xfrm>
              <a:off x="5168" y="3127"/>
              <a:ext cx="81" cy="125"/>
            </a:xfrm>
            <a:custGeom>
              <a:avLst/>
              <a:gdLst/>
              <a:ahLst/>
              <a:cxnLst>
                <a:cxn ang="0">
                  <a:pos x="16" y="678"/>
                </a:cxn>
                <a:cxn ang="0">
                  <a:pos x="30" y="568"/>
                </a:cxn>
                <a:cxn ang="0">
                  <a:pos x="63" y="490"/>
                </a:cxn>
                <a:cxn ang="0">
                  <a:pos x="77" y="440"/>
                </a:cxn>
                <a:cxn ang="0">
                  <a:pos x="71" y="360"/>
                </a:cxn>
                <a:cxn ang="0">
                  <a:pos x="44" y="261"/>
                </a:cxn>
                <a:cxn ang="0">
                  <a:pos x="37" y="212"/>
                </a:cxn>
                <a:cxn ang="0">
                  <a:pos x="38" y="183"/>
                </a:cxn>
                <a:cxn ang="0">
                  <a:pos x="33" y="162"/>
                </a:cxn>
                <a:cxn ang="0">
                  <a:pos x="7" y="122"/>
                </a:cxn>
                <a:cxn ang="0">
                  <a:pos x="2" y="82"/>
                </a:cxn>
                <a:cxn ang="0">
                  <a:pos x="24" y="68"/>
                </a:cxn>
                <a:cxn ang="0">
                  <a:pos x="57" y="57"/>
                </a:cxn>
                <a:cxn ang="0">
                  <a:pos x="92" y="49"/>
                </a:cxn>
                <a:cxn ang="0">
                  <a:pos x="113" y="42"/>
                </a:cxn>
                <a:cxn ang="0">
                  <a:pos x="132" y="28"/>
                </a:cxn>
                <a:cxn ang="0">
                  <a:pos x="153" y="12"/>
                </a:cxn>
                <a:cxn ang="0">
                  <a:pos x="177" y="2"/>
                </a:cxn>
                <a:cxn ang="0">
                  <a:pos x="205" y="2"/>
                </a:cxn>
                <a:cxn ang="0">
                  <a:pos x="235" y="12"/>
                </a:cxn>
                <a:cxn ang="0">
                  <a:pos x="259" y="30"/>
                </a:cxn>
                <a:cxn ang="0">
                  <a:pos x="278" y="44"/>
                </a:cxn>
                <a:cxn ang="0">
                  <a:pos x="295" y="52"/>
                </a:cxn>
                <a:cxn ang="0">
                  <a:pos x="323" y="61"/>
                </a:cxn>
                <a:cxn ang="0">
                  <a:pos x="353" y="70"/>
                </a:cxn>
                <a:cxn ang="0">
                  <a:pos x="372" y="80"/>
                </a:cxn>
                <a:cxn ang="0">
                  <a:pos x="370" y="123"/>
                </a:cxn>
                <a:cxn ang="0">
                  <a:pos x="344" y="176"/>
                </a:cxn>
                <a:cxn ang="0">
                  <a:pos x="339" y="191"/>
                </a:cxn>
                <a:cxn ang="0">
                  <a:pos x="344" y="214"/>
                </a:cxn>
                <a:cxn ang="0">
                  <a:pos x="337" y="259"/>
                </a:cxn>
                <a:cxn ang="0">
                  <a:pos x="311" y="358"/>
                </a:cxn>
                <a:cxn ang="0">
                  <a:pos x="306" y="431"/>
                </a:cxn>
                <a:cxn ang="0">
                  <a:pos x="318" y="487"/>
                </a:cxn>
                <a:cxn ang="0">
                  <a:pos x="349" y="574"/>
                </a:cxn>
                <a:cxn ang="0">
                  <a:pos x="363" y="683"/>
                </a:cxn>
                <a:cxn ang="0">
                  <a:pos x="16" y="751"/>
                </a:cxn>
              </a:cxnLst>
              <a:rect l="0" t="0" r="r" b="b"/>
              <a:pathLst>
                <a:path w="375" h="753">
                  <a:moveTo>
                    <a:pt x="16" y="751"/>
                  </a:moveTo>
                  <a:lnTo>
                    <a:pt x="16" y="678"/>
                  </a:lnTo>
                  <a:lnTo>
                    <a:pt x="21" y="619"/>
                  </a:lnTo>
                  <a:lnTo>
                    <a:pt x="30" y="568"/>
                  </a:lnTo>
                  <a:lnTo>
                    <a:pt x="47" y="521"/>
                  </a:lnTo>
                  <a:lnTo>
                    <a:pt x="63" y="490"/>
                  </a:lnTo>
                  <a:lnTo>
                    <a:pt x="71" y="464"/>
                  </a:lnTo>
                  <a:lnTo>
                    <a:pt x="77" y="440"/>
                  </a:lnTo>
                  <a:lnTo>
                    <a:pt x="78" y="414"/>
                  </a:lnTo>
                  <a:lnTo>
                    <a:pt x="71" y="360"/>
                  </a:lnTo>
                  <a:lnTo>
                    <a:pt x="57" y="306"/>
                  </a:lnTo>
                  <a:lnTo>
                    <a:pt x="44" y="261"/>
                  </a:lnTo>
                  <a:lnTo>
                    <a:pt x="37" y="228"/>
                  </a:lnTo>
                  <a:lnTo>
                    <a:pt x="37" y="212"/>
                  </a:lnTo>
                  <a:lnTo>
                    <a:pt x="38" y="195"/>
                  </a:lnTo>
                  <a:lnTo>
                    <a:pt x="38" y="183"/>
                  </a:lnTo>
                  <a:lnTo>
                    <a:pt x="38" y="174"/>
                  </a:lnTo>
                  <a:lnTo>
                    <a:pt x="33" y="162"/>
                  </a:lnTo>
                  <a:lnTo>
                    <a:pt x="21" y="144"/>
                  </a:lnTo>
                  <a:lnTo>
                    <a:pt x="7" y="122"/>
                  </a:lnTo>
                  <a:lnTo>
                    <a:pt x="0" y="92"/>
                  </a:lnTo>
                  <a:lnTo>
                    <a:pt x="2" y="82"/>
                  </a:lnTo>
                  <a:lnTo>
                    <a:pt x="11" y="75"/>
                  </a:lnTo>
                  <a:lnTo>
                    <a:pt x="24" y="68"/>
                  </a:lnTo>
                  <a:lnTo>
                    <a:pt x="40" y="61"/>
                  </a:lnTo>
                  <a:lnTo>
                    <a:pt x="57" y="57"/>
                  </a:lnTo>
                  <a:lnTo>
                    <a:pt x="77" y="52"/>
                  </a:lnTo>
                  <a:lnTo>
                    <a:pt x="92" y="49"/>
                  </a:lnTo>
                  <a:lnTo>
                    <a:pt x="104" y="45"/>
                  </a:lnTo>
                  <a:lnTo>
                    <a:pt x="113" y="42"/>
                  </a:lnTo>
                  <a:lnTo>
                    <a:pt x="122" y="35"/>
                  </a:lnTo>
                  <a:lnTo>
                    <a:pt x="132" y="28"/>
                  </a:lnTo>
                  <a:lnTo>
                    <a:pt x="143" y="19"/>
                  </a:lnTo>
                  <a:lnTo>
                    <a:pt x="153" y="12"/>
                  </a:lnTo>
                  <a:lnTo>
                    <a:pt x="165" y="5"/>
                  </a:lnTo>
                  <a:lnTo>
                    <a:pt x="177" y="2"/>
                  </a:lnTo>
                  <a:lnTo>
                    <a:pt x="191" y="0"/>
                  </a:lnTo>
                  <a:lnTo>
                    <a:pt x="205" y="2"/>
                  </a:lnTo>
                  <a:lnTo>
                    <a:pt x="221" y="7"/>
                  </a:lnTo>
                  <a:lnTo>
                    <a:pt x="235" y="12"/>
                  </a:lnTo>
                  <a:lnTo>
                    <a:pt x="247" y="21"/>
                  </a:lnTo>
                  <a:lnTo>
                    <a:pt x="259" y="30"/>
                  </a:lnTo>
                  <a:lnTo>
                    <a:pt x="269" y="37"/>
                  </a:lnTo>
                  <a:lnTo>
                    <a:pt x="278" y="44"/>
                  </a:lnTo>
                  <a:lnTo>
                    <a:pt x="283" y="47"/>
                  </a:lnTo>
                  <a:lnTo>
                    <a:pt x="295" y="52"/>
                  </a:lnTo>
                  <a:lnTo>
                    <a:pt x="309" y="57"/>
                  </a:lnTo>
                  <a:lnTo>
                    <a:pt x="323" y="61"/>
                  </a:lnTo>
                  <a:lnTo>
                    <a:pt x="339" y="66"/>
                  </a:lnTo>
                  <a:lnTo>
                    <a:pt x="353" y="70"/>
                  </a:lnTo>
                  <a:lnTo>
                    <a:pt x="365" y="75"/>
                  </a:lnTo>
                  <a:lnTo>
                    <a:pt x="372" y="80"/>
                  </a:lnTo>
                  <a:lnTo>
                    <a:pt x="375" y="87"/>
                  </a:lnTo>
                  <a:lnTo>
                    <a:pt x="370" y="123"/>
                  </a:lnTo>
                  <a:lnTo>
                    <a:pt x="358" y="153"/>
                  </a:lnTo>
                  <a:lnTo>
                    <a:pt x="344" y="176"/>
                  </a:lnTo>
                  <a:lnTo>
                    <a:pt x="339" y="186"/>
                  </a:lnTo>
                  <a:lnTo>
                    <a:pt x="339" y="191"/>
                  </a:lnTo>
                  <a:lnTo>
                    <a:pt x="342" y="202"/>
                  </a:lnTo>
                  <a:lnTo>
                    <a:pt x="344" y="214"/>
                  </a:lnTo>
                  <a:lnTo>
                    <a:pt x="344" y="228"/>
                  </a:lnTo>
                  <a:lnTo>
                    <a:pt x="337" y="259"/>
                  </a:lnTo>
                  <a:lnTo>
                    <a:pt x="325" y="304"/>
                  </a:lnTo>
                  <a:lnTo>
                    <a:pt x="311" y="358"/>
                  </a:lnTo>
                  <a:lnTo>
                    <a:pt x="304" y="415"/>
                  </a:lnTo>
                  <a:lnTo>
                    <a:pt x="306" y="431"/>
                  </a:lnTo>
                  <a:lnTo>
                    <a:pt x="309" y="455"/>
                  </a:lnTo>
                  <a:lnTo>
                    <a:pt x="318" y="487"/>
                  </a:lnTo>
                  <a:lnTo>
                    <a:pt x="334" y="527"/>
                  </a:lnTo>
                  <a:lnTo>
                    <a:pt x="349" y="574"/>
                  </a:lnTo>
                  <a:lnTo>
                    <a:pt x="360" y="624"/>
                  </a:lnTo>
                  <a:lnTo>
                    <a:pt x="363" y="683"/>
                  </a:lnTo>
                  <a:lnTo>
                    <a:pt x="363" y="753"/>
                  </a:lnTo>
                  <a:lnTo>
                    <a:pt x="16" y="751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125"/>
            <p:cNvSpPr>
              <a:spLocks/>
            </p:cNvSpPr>
            <p:nvPr/>
          </p:nvSpPr>
          <p:spPr bwMode="auto">
            <a:xfrm>
              <a:off x="5174" y="3143"/>
              <a:ext cx="6" cy="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9" y="27"/>
                </a:cxn>
                <a:cxn ang="0">
                  <a:pos x="25" y="24"/>
                </a:cxn>
                <a:cxn ang="0">
                  <a:pos x="26" y="21"/>
                </a:cxn>
                <a:cxn ang="0">
                  <a:pos x="28" y="15"/>
                </a:cxn>
                <a:cxn ang="0">
                  <a:pos x="26" y="8"/>
                </a:cxn>
                <a:cxn ang="0">
                  <a:pos x="25" y="5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0" y="15"/>
                </a:cxn>
                <a:cxn ang="0">
                  <a:pos x="2" y="21"/>
                </a:cxn>
                <a:cxn ang="0">
                  <a:pos x="4" y="24"/>
                </a:cxn>
                <a:cxn ang="0">
                  <a:pos x="9" y="27"/>
                </a:cxn>
                <a:cxn ang="0">
                  <a:pos x="14" y="2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lnTo>
                    <a:pt x="19" y="27"/>
                  </a:lnTo>
                  <a:lnTo>
                    <a:pt x="25" y="24"/>
                  </a:lnTo>
                  <a:lnTo>
                    <a:pt x="26" y="21"/>
                  </a:lnTo>
                  <a:lnTo>
                    <a:pt x="28" y="15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9" y="27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Freeform 126"/>
            <p:cNvSpPr>
              <a:spLocks/>
            </p:cNvSpPr>
            <p:nvPr/>
          </p:nvSpPr>
          <p:spPr bwMode="auto">
            <a:xfrm>
              <a:off x="5178" y="3241"/>
              <a:ext cx="6" cy="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6" y="24"/>
                </a:cxn>
                <a:cxn ang="0">
                  <a:pos x="28" y="19"/>
                </a:cxn>
                <a:cxn ang="0">
                  <a:pos x="29" y="14"/>
                </a:cxn>
                <a:cxn ang="0">
                  <a:pos x="28" y="8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4"/>
                </a:cxn>
                <a:cxn ang="0">
                  <a:pos x="8" y="26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21" y="26"/>
                  </a:lnTo>
                  <a:lnTo>
                    <a:pt x="26" y="24"/>
                  </a:lnTo>
                  <a:lnTo>
                    <a:pt x="28" y="19"/>
                  </a:lnTo>
                  <a:lnTo>
                    <a:pt x="29" y="14"/>
                  </a:lnTo>
                  <a:lnTo>
                    <a:pt x="28" y="8"/>
                  </a:lnTo>
                  <a:lnTo>
                    <a:pt x="26" y="3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4"/>
                  </a:lnTo>
                  <a:lnTo>
                    <a:pt x="8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Freeform 127"/>
            <p:cNvSpPr>
              <a:spLocks/>
            </p:cNvSpPr>
            <p:nvPr/>
          </p:nvSpPr>
          <p:spPr bwMode="auto">
            <a:xfrm>
              <a:off x="5168" y="3198"/>
              <a:ext cx="84" cy="57"/>
            </a:xfrm>
            <a:custGeom>
              <a:avLst/>
              <a:gdLst/>
              <a:ahLst/>
              <a:cxnLst>
                <a:cxn ang="0">
                  <a:pos x="387" y="325"/>
                </a:cxn>
                <a:cxn ang="0">
                  <a:pos x="375" y="337"/>
                </a:cxn>
                <a:cxn ang="0">
                  <a:pos x="351" y="341"/>
                </a:cxn>
                <a:cxn ang="0">
                  <a:pos x="319" y="341"/>
                </a:cxn>
                <a:cxn ang="0">
                  <a:pos x="272" y="341"/>
                </a:cxn>
                <a:cxn ang="0">
                  <a:pos x="217" y="341"/>
                </a:cxn>
                <a:cxn ang="0">
                  <a:pos x="158" y="339"/>
                </a:cxn>
                <a:cxn ang="0">
                  <a:pos x="104" y="339"/>
                </a:cxn>
                <a:cxn ang="0">
                  <a:pos x="59" y="339"/>
                </a:cxn>
                <a:cxn ang="0">
                  <a:pos x="31" y="337"/>
                </a:cxn>
                <a:cxn ang="0">
                  <a:pos x="17" y="332"/>
                </a:cxn>
                <a:cxn ang="0">
                  <a:pos x="3" y="308"/>
                </a:cxn>
                <a:cxn ang="0">
                  <a:pos x="2" y="259"/>
                </a:cxn>
                <a:cxn ang="0">
                  <a:pos x="12" y="174"/>
                </a:cxn>
                <a:cxn ang="0">
                  <a:pos x="33" y="106"/>
                </a:cxn>
                <a:cxn ang="0">
                  <a:pos x="57" y="52"/>
                </a:cxn>
                <a:cxn ang="0">
                  <a:pos x="69" y="32"/>
                </a:cxn>
                <a:cxn ang="0">
                  <a:pos x="71" y="23"/>
                </a:cxn>
                <a:cxn ang="0">
                  <a:pos x="69" y="18"/>
                </a:cxn>
                <a:cxn ang="0">
                  <a:pos x="69" y="11"/>
                </a:cxn>
                <a:cxn ang="0">
                  <a:pos x="80" y="7"/>
                </a:cxn>
                <a:cxn ang="0">
                  <a:pos x="95" y="11"/>
                </a:cxn>
                <a:cxn ang="0">
                  <a:pos x="111" y="7"/>
                </a:cxn>
                <a:cxn ang="0">
                  <a:pos x="139" y="0"/>
                </a:cxn>
                <a:cxn ang="0">
                  <a:pos x="160" y="2"/>
                </a:cxn>
                <a:cxn ang="0">
                  <a:pos x="180" y="7"/>
                </a:cxn>
                <a:cxn ang="0">
                  <a:pos x="203" y="14"/>
                </a:cxn>
                <a:cxn ang="0">
                  <a:pos x="224" y="19"/>
                </a:cxn>
                <a:cxn ang="0">
                  <a:pos x="241" y="18"/>
                </a:cxn>
                <a:cxn ang="0">
                  <a:pos x="262" y="14"/>
                </a:cxn>
                <a:cxn ang="0">
                  <a:pos x="286" y="12"/>
                </a:cxn>
                <a:cxn ang="0">
                  <a:pos x="305" y="12"/>
                </a:cxn>
                <a:cxn ang="0">
                  <a:pos x="314" y="14"/>
                </a:cxn>
                <a:cxn ang="0">
                  <a:pos x="316" y="19"/>
                </a:cxn>
                <a:cxn ang="0">
                  <a:pos x="314" y="25"/>
                </a:cxn>
                <a:cxn ang="0">
                  <a:pos x="312" y="37"/>
                </a:cxn>
                <a:cxn ang="0">
                  <a:pos x="319" y="52"/>
                </a:cxn>
                <a:cxn ang="0">
                  <a:pos x="345" y="112"/>
                </a:cxn>
                <a:cxn ang="0">
                  <a:pos x="366" y="186"/>
                </a:cxn>
                <a:cxn ang="0">
                  <a:pos x="384" y="282"/>
                </a:cxn>
              </a:cxnLst>
              <a:rect l="0" t="0" r="r" b="b"/>
              <a:pathLst>
                <a:path w="387" h="341">
                  <a:moveTo>
                    <a:pt x="387" y="313"/>
                  </a:moveTo>
                  <a:lnTo>
                    <a:pt x="387" y="325"/>
                  </a:lnTo>
                  <a:lnTo>
                    <a:pt x="384" y="332"/>
                  </a:lnTo>
                  <a:lnTo>
                    <a:pt x="375" y="337"/>
                  </a:lnTo>
                  <a:lnTo>
                    <a:pt x="359" y="341"/>
                  </a:lnTo>
                  <a:lnTo>
                    <a:pt x="351" y="341"/>
                  </a:lnTo>
                  <a:lnTo>
                    <a:pt x="338" y="341"/>
                  </a:lnTo>
                  <a:lnTo>
                    <a:pt x="319" y="341"/>
                  </a:lnTo>
                  <a:lnTo>
                    <a:pt x="299" y="341"/>
                  </a:lnTo>
                  <a:lnTo>
                    <a:pt x="272" y="341"/>
                  </a:lnTo>
                  <a:lnTo>
                    <a:pt x="246" y="341"/>
                  </a:lnTo>
                  <a:lnTo>
                    <a:pt x="217" y="341"/>
                  </a:lnTo>
                  <a:lnTo>
                    <a:pt x="187" y="339"/>
                  </a:lnTo>
                  <a:lnTo>
                    <a:pt x="158" y="339"/>
                  </a:lnTo>
                  <a:lnTo>
                    <a:pt x="130" y="339"/>
                  </a:lnTo>
                  <a:lnTo>
                    <a:pt x="104" y="339"/>
                  </a:lnTo>
                  <a:lnTo>
                    <a:pt x="80" y="339"/>
                  </a:lnTo>
                  <a:lnTo>
                    <a:pt x="59" y="339"/>
                  </a:lnTo>
                  <a:lnTo>
                    <a:pt x="43" y="337"/>
                  </a:lnTo>
                  <a:lnTo>
                    <a:pt x="31" y="337"/>
                  </a:lnTo>
                  <a:lnTo>
                    <a:pt x="26" y="337"/>
                  </a:lnTo>
                  <a:lnTo>
                    <a:pt x="17" y="332"/>
                  </a:lnTo>
                  <a:lnTo>
                    <a:pt x="9" y="322"/>
                  </a:lnTo>
                  <a:lnTo>
                    <a:pt x="3" y="308"/>
                  </a:lnTo>
                  <a:lnTo>
                    <a:pt x="0" y="289"/>
                  </a:lnTo>
                  <a:lnTo>
                    <a:pt x="2" y="259"/>
                  </a:lnTo>
                  <a:lnTo>
                    <a:pt x="5" y="218"/>
                  </a:lnTo>
                  <a:lnTo>
                    <a:pt x="12" y="174"/>
                  </a:lnTo>
                  <a:lnTo>
                    <a:pt x="21" y="138"/>
                  </a:lnTo>
                  <a:lnTo>
                    <a:pt x="33" y="106"/>
                  </a:lnTo>
                  <a:lnTo>
                    <a:pt x="47" y="77"/>
                  </a:lnTo>
                  <a:lnTo>
                    <a:pt x="57" y="52"/>
                  </a:lnTo>
                  <a:lnTo>
                    <a:pt x="66" y="40"/>
                  </a:lnTo>
                  <a:lnTo>
                    <a:pt x="69" y="32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69" y="18"/>
                  </a:lnTo>
                  <a:lnTo>
                    <a:pt x="68" y="14"/>
                  </a:lnTo>
                  <a:lnTo>
                    <a:pt x="69" y="11"/>
                  </a:lnTo>
                  <a:lnTo>
                    <a:pt x="73" y="7"/>
                  </a:lnTo>
                  <a:lnTo>
                    <a:pt x="80" y="7"/>
                  </a:lnTo>
                  <a:lnTo>
                    <a:pt x="88" y="9"/>
                  </a:lnTo>
                  <a:lnTo>
                    <a:pt x="95" y="11"/>
                  </a:lnTo>
                  <a:lnTo>
                    <a:pt x="102" y="11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39" y="0"/>
                  </a:lnTo>
                  <a:lnTo>
                    <a:pt x="153" y="0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80" y="7"/>
                  </a:lnTo>
                  <a:lnTo>
                    <a:pt x="193" y="11"/>
                  </a:lnTo>
                  <a:lnTo>
                    <a:pt x="203" y="14"/>
                  </a:lnTo>
                  <a:lnTo>
                    <a:pt x="215" y="18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1" y="18"/>
                  </a:lnTo>
                  <a:lnTo>
                    <a:pt x="252" y="16"/>
                  </a:lnTo>
                  <a:lnTo>
                    <a:pt x="262" y="14"/>
                  </a:lnTo>
                  <a:lnTo>
                    <a:pt x="274" y="12"/>
                  </a:lnTo>
                  <a:lnTo>
                    <a:pt x="286" y="12"/>
                  </a:lnTo>
                  <a:lnTo>
                    <a:pt x="297" y="11"/>
                  </a:lnTo>
                  <a:lnTo>
                    <a:pt x="305" y="12"/>
                  </a:lnTo>
                  <a:lnTo>
                    <a:pt x="311" y="12"/>
                  </a:lnTo>
                  <a:lnTo>
                    <a:pt x="314" y="14"/>
                  </a:lnTo>
                  <a:lnTo>
                    <a:pt x="316" y="18"/>
                  </a:lnTo>
                  <a:lnTo>
                    <a:pt x="316" y="19"/>
                  </a:lnTo>
                  <a:lnTo>
                    <a:pt x="314" y="23"/>
                  </a:lnTo>
                  <a:lnTo>
                    <a:pt x="314" y="25"/>
                  </a:lnTo>
                  <a:lnTo>
                    <a:pt x="312" y="32"/>
                  </a:lnTo>
                  <a:lnTo>
                    <a:pt x="312" y="37"/>
                  </a:lnTo>
                  <a:lnTo>
                    <a:pt x="314" y="40"/>
                  </a:lnTo>
                  <a:lnTo>
                    <a:pt x="319" y="52"/>
                  </a:lnTo>
                  <a:lnTo>
                    <a:pt x="332" y="79"/>
                  </a:lnTo>
                  <a:lnTo>
                    <a:pt x="345" y="112"/>
                  </a:lnTo>
                  <a:lnTo>
                    <a:pt x="358" y="145"/>
                  </a:lnTo>
                  <a:lnTo>
                    <a:pt x="366" y="186"/>
                  </a:lnTo>
                  <a:lnTo>
                    <a:pt x="375" y="237"/>
                  </a:lnTo>
                  <a:lnTo>
                    <a:pt x="384" y="282"/>
                  </a:lnTo>
                  <a:lnTo>
                    <a:pt x="387" y="31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128"/>
            <p:cNvSpPr>
              <a:spLocks/>
            </p:cNvSpPr>
            <p:nvPr/>
          </p:nvSpPr>
          <p:spPr bwMode="auto">
            <a:xfrm>
              <a:off x="5166" y="3124"/>
              <a:ext cx="87" cy="77"/>
            </a:xfrm>
            <a:custGeom>
              <a:avLst/>
              <a:gdLst/>
              <a:ahLst/>
              <a:cxnLst>
                <a:cxn ang="0">
                  <a:pos x="317" y="462"/>
                </a:cxn>
                <a:cxn ang="0">
                  <a:pos x="298" y="462"/>
                </a:cxn>
                <a:cxn ang="0">
                  <a:pos x="274" y="464"/>
                </a:cxn>
                <a:cxn ang="0">
                  <a:pos x="253" y="468"/>
                </a:cxn>
                <a:cxn ang="0">
                  <a:pos x="236" y="469"/>
                </a:cxn>
                <a:cxn ang="0">
                  <a:pos x="215" y="464"/>
                </a:cxn>
                <a:cxn ang="0">
                  <a:pos x="192" y="457"/>
                </a:cxn>
                <a:cxn ang="0">
                  <a:pos x="172" y="452"/>
                </a:cxn>
                <a:cxn ang="0">
                  <a:pos x="151" y="450"/>
                </a:cxn>
                <a:cxn ang="0">
                  <a:pos x="123" y="457"/>
                </a:cxn>
                <a:cxn ang="0">
                  <a:pos x="107" y="461"/>
                </a:cxn>
                <a:cxn ang="0">
                  <a:pos x="92" y="457"/>
                </a:cxn>
                <a:cxn ang="0">
                  <a:pos x="80" y="456"/>
                </a:cxn>
                <a:cxn ang="0">
                  <a:pos x="69" y="443"/>
                </a:cxn>
                <a:cxn ang="0">
                  <a:pos x="66" y="410"/>
                </a:cxn>
                <a:cxn ang="0">
                  <a:pos x="54" y="317"/>
                </a:cxn>
                <a:cxn ang="0">
                  <a:pos x="36" y="254"/>
                </a:cxn>
                <a:cxn ang="0">
                  <a:pos x="17" y="198"/>
                </a:cxn>
                <a:cxn ang="0">
                  <a:pos x="3" y="139"/>
                </a:cxn>
                <a:cxn ang="0">
                  <a:pos x="0" y="94"/>
                </a:cxn>
                <a:cxn ang="0">
                  <a:pos x="14" y="75"/>
                </a:cxn>
                <a:cxn ang="0">
                  <a:pos x="33" y="65"/>
                </a:cxn>
                <a:cxn ang="0">
                  <a:pos x="54" y="58"/>
                </a:cxn>
                <a:cxn ang="0">
                  <a:pos x="78" y="58"/>
                </a:cxn>
                <a:cxn ang="0">
                  <a:pos x="102" y="58"/>
                </a:cxn>
                <a:cxn ang="0">
                  <a:pos x="120" y="52"/>
                </a:cxn>
                <a:cxn ang="0">
                  <a:pos x="123" y="33"/>
                </a:cxn>
                <a:cxn ang="0">
                  <a:pos x="147" y="33"/>
                </a:cxn>
                <a:cxn ang="0">
                  <a:pos x="165" y="35"/>
                </a:cxn>
                <a:cxn ang="0">
                  <a:pos x="170" y="40"/>
                </a:cxn>
                <a:cxn ang="0">
                  <a:pos x="172" y="45"/>
                </a:cxn>
                <a:cxn ang="0">
                  <a:pos x="180" y="61"/>
                </a:cxn>
                <a:cxn ang="0">
                  <a:pos x="186" y="120"/>
                </a:cxn>
                <a:cxn ang="0">
                  <a:pos x="191" y="136"/>
                </a:cxn>
                <a:cxn ang="0">
                  <a:pos x="196" y="132"/>
                </a:cxn>
                <a:cxn ang="0">
                  <a:pos x="198" y="115"/>
                </a:cxn>
                <a:cxn ang="0">
                  <a:pos x="205" y="89"/>
                </a:cxn>
                <a:cxn ang="0">
                  <a:pos x="210" y="63"/>
                </a:cxn>
                <a:cxn ang="0">
                  <a:pos x="201" y="47"/>
                </a:cxn>
                <a:cxn ang="0">
                  <a:pos x="205" y="40"/>
                </a:cxn>
                <a:cxn ang="0">
                  <a:pos x="217" y="32"/>
                </a:cxn>
                <a:cxn ang="0">
                  <a:pos x="232" y="19"/>
                </a:cxn>
                <a:cxn ang="0">
                  <a:pos x="248" y="7"/>
                </a:cxn>
                <a:cxn ang="0">
                  <a:pos x="258" y="0"/>
                </a:cxn>
                <a:cxn ang="0">
                  <a:pos x="267" y="7"/>
                </a:cxn>
                <a:cxn ang="0">
                  <a:pos x="271" y="19"/>
                </a:cxn>
                <a:cxn ang="0">
                  <a:pos x="279" y="38"/>
                </a:cxn>
                <a:cxn ang="0">
                  <a:pos x="288" y="47"/>
                </a:cxn>
                <a:cxn ang="0">
                  <a:pos x="300" y="54"/>
                </a:cxn>
                <a:cxn ang="0">
                  <a:pos x="317" y="61"/>
                </a:cxn>
                <a:cxn ang="0">
                  <a:pos x="338" y="66"/>
                </a:cxn>
                <a:cxn ang="0">
                  <a:pos x="356" y="72"/>
                </a:cxn>
                <a:cxn ang="0">
                  <a:pos x="375" y="78"/>
                </a:cxn>
                <a:cxn ang="0">
                  <a:pos x="390" y="89"/>
                </a:cxn>
                <a:cxn ang="0">
                  <a:pos x="403" y="108"/>
                </a:cxn>
                <a:cxn ang="0">
                  <a:pos x="406" y="146"/>
                </a:cxn>
                <a:cxn ang="0">
                  <a:pos x="382" y="200"/>
                </a:cxn>
                <a:cxn ang="0">
                  <a:pos x="364" y="280"/>
                </a:cxn>
                <a:cxn ang="0">
                  <a:pos x="354" y="369"/>
                </a:cxn>
                <a:cxn ang="0">
                  <a:pos x="347" y="423"/>
                </a:cxn>
                <a:cxn ang="0">
                  <a:pos x="337" y="457"/>
                </a:cxn>
              </a:cxnLst>
              <a:rect l="0" t="0" r="r" b="b"/>
              <a:pathLst>
                <a:path w="406" h="469">
                  <a:moveTo>
                    <a:pt x="323" y="462"/>
                  </a:moveTo>
                  <a:lnTo>
                    <a:pt x="317" y="462"/>
                  </a:lnTo>
                  <a:lnTo>
                    <a:pt x="309" y="461"/>
                  </a:lnTo>
                  <a:lnTo>
                    <a:pt x="298" y="462"/>
                  </a:lnTo>
                  <a:lnTo>
                    <a:pt x="286" y="462"/>
                  </a:lnTo>
                  <a:lnTo>
                    <a:pt x="274" y="464"/>
                  </a:lnTo>
                  <a:lnTo>
                    <a:pt x="264" y="466"/>
                  </a:lnTo>
                  <a:lnTo>
                    <a:pt x="253" y="468"/>
                  </a:lnTo>
                  <a:lnTo>
                    <a:pt x="245" y="469"/>
                  </a:lnTo>
                  <a:lnTo>
                    <a:pt x="236" y="469"/>
                  </a:lnTo>
                  <a:lnTo>
                    <a:pt x="227" y="468"/>
                  </a:lnTo>
                  <a:lnTo>
                    <a:pt x="215" y="464"/>
                  </a:lnTo>
                  <a:lnTo>
                    <a:pt x="205" y="461"/>
                  </a:lnTo>
                  <a:lnTo>
                    <a:pt x="192" y="457"/>
                  </a:lnTo>
                  <a:lnTo>
                    <a:pt x="182" y="454"/>
                  </a:lnTo>
                  <a:lnTo>
                    <a:pt x="172" y="452"/>
                  </a:lnTo>
                  <a:lnTo>
                    <a:pt x="165" y="450"/>
                  </a:lnTo>
                  <a:lnTo>
                    <a:pt x="151" y="450"/>
                  </a:lnTo>
                  <a:lnTo>
                    <a:pt x="137" y="454"/>
                  </a:lnTo>
                  <a:lnTo>
                    <a:pt x="123" y="457"/>
                  </a:lnTo>
                  <a:lnTo>
                    <a:pt x="114" y="461"/>
                  </a:lnTo>
                  <a:lnTo>
                    <a:pt x="107" y="461"/>
                  </a:lnTo>
                  <a:lnTo>
                    <a:pt x="100" y="459"/>
                  </a:lnTo>
                  <a:lnTo>
                    <a:pt x="92" y="457"/>
                  </a:lnTo>
                  <a:lnTo>
                    <a:pt x="85" y="457"/>
                  </a:lnTo>
                  <a:lnTo>
                    <a:pt x="80" y="456"/>
                  </a:lnTo>
                  <a:lnTo>
                    <a:pt x="74" y="450"/>
                  </a:lnTo>
                  <a:lnTo>
                    <a:pt x="69" y="443"/>
                  </a:lnTo>
                  <a:lnTo>
                    <a:pt x="67" y="435"/>
                  </a:lnTo>
                  <a:lnTo>
                    <a:pt x="66" y="410"/>
                  </a:lnTo>
                  <a:lnTo>
                    <a:pt x="60" y="367"/>
                  </a:lnTo>
                  <a:lnTo>
                    <a:pt x="54" y="317"/>
                  </a:lnTo>
                  <a:lnTo>
                    <a:pt x="43" y="273"/>
                  </a:lnTo>
                  <a:lnTo>
                    <a:pt x="36" y="254"/>
                  </a:lnTo>
                  <a:lnTo>
                    <a:pt x="28" y="228"/>
                  </a:lnTo>
                  <a:lnTo>
                    <a:pt x="17" y="198"/>
                  </a:lnTo>
                  <a:lnTo>
                    <a:pt x="8" y="169"/>
                  </a:lnTo>
                  <a:lnTo>
                    <a:pt x="3" y="139"/>
                  </a:lnTo>
                  <a:lnTo>
                    <a:pt x="0" y="113"/>
                  </a:lnTo>
                  <a:lnTo>
                    <a:pt x="0" y="94"/>
                  </a:lnTo>
                  <a:lnTo>
                    <a:pt x="5" y="82"/>
                  </a:lnTo>
                  <a:lnTo>
                    <a:pt x="14" y="75"/>
                  </a:lnTo>
                  <a:lnTo>
                    <a:pt x="22" y="68"/>
                  </a:lnTo>
                  <a:lnTo>
                    <a:pt x="33" y="65"/>
                  </a:lnTo>
                  <a:lnTo>
                    <a:pt x="43" y="61"/>
                  </a:lnTo>
                  <a:lnTo>
                    <a:pt x="54" y="58"/>
                  </a:lnTo>
                  <a:lnTo>
                    <a:pt x="66" y="58"/>
                  </a:lnTo>
                  <a:lnTo>
                    <a:pt x="78" y="58"/>
                  </a:lnTo>
                  <a:lnTo>
                    <a:pt x="92" y="58"/>
                  </a:lnTo>
                  <a:lnTo>
                    <a:pt x="102" y="58"/>
                  </a:lnTo>
                  <a:lnTo>
                    <a:pt x="113" y="54"/>
                  </a:lnTo>
                  <a:lnTo>
                    <a:pt x="120" y="52"/>
                  </a:lnTo>
                  <a:lnTo>
                    <a:pt x="123" y="52"/>
                  </a:lnTo>
                  <a:lnTo>
                    <a:pt x="123" y="33"/>
                  </a:lnTo>
                  <a:lnTo>
                    <a:pt x="135" y="33"/>
                  </a:lnTo>
                  <a:lnTo>
                    <a:pt x="147" y="33"/>
                  </a:lnTo>
                  <a:lnTo>
                    <a:pt x="158" y="33"/>
                  </a:lnTo>
                  <a:lnTo>
                    <a:pt x="165" y="35"/>
                  </a:lnTo>
                  <a:lnTo>
                    <a:pt x="168" y="37"/>
                  </a:lnTo>
                  <a:lnTo>
                    <a:pt x="170" y="40"/>
                  </a:lnTo>
                  <a:lnTo>
                    <a:pt x="172" y="44"/>
                  </a:lnTo>
                  <a:lnTo>
                    <a:pt x="172" y="45"/>
                  </a:lnTo>
                  <a:lnTo>
                    <a:pt x="179" y="47"/>
                  </a:lnTo>
                  <a:lnTo>
                    <a:pt x="180" y="61"/>
                  </a:lnTo>
                  <a:lnTo>
                    <a:pt x="182" y="91"/>
                  </a:lnTo>
                  <a:lnTo>
                    <a:pt x="186" y="120"/>
                  </a:lnTo>
                  <a:lnTo>
                    <a:pt x="189" y="134"/>
                  </a:lnTo>
                  <a:lnTo>
                    <a:pt x="191" y="136"/>
                  </a:lnTo>
                  <a:lnTo>
                    <a:pt x="192" y="136"/>
                  </a:lnTo>
                  <a:lnTo>
                    <a:pt x="196" y="132"/>
                  </a:lnTo>
                  <a:lnTo>
                    <a:pt x="196" y="125"/>
                  </a:lnTo>
                  <a:lnTo>
                    <a:pt x="198" y="115"/>
                  </a:lnTo>
                  <a:lnTo>
                    <a:pt x="199" y="103"/>
                  </a:lnTo>
                  <a:lnTo>
                    <a:pt x="205" y="89"/>
                  </a:lnTo>
                  <a:lnTo>
                    <a:pt x="213" y="73"/>
                  </a:lnTo>
                  <a:lnTo>
                    <a:pt x="210" y="63"/>
                  </a:lnTo>
                  <a:lnTo>
                    <a:pt x="205" y="54"/>
                  </a:lnTo>
                  <a:lnTo>
                    <a:pt x="201" y="47"/>
                  </a:lnTo>
                  <a:lnTo>
                    <a:pt x="201" y="42"/>
                  </a:lnTo>
                  <a:lnTo>
                    <a:pt x="205" y="40"/>
                  </a:lnTo>
                  <a:lnTo>
                    <a:pt x="210" y="37"/>
                  </a:lnTo>
                  <a:lnTo>
                    <a:pt x="217" y="32"/>
                  </a:lnTo>
                  <a:lnTo>
                    <a:pt x="224" y="26"/>
                  </a:lnTo>
                  <a:lnTo>
                    <a:pt x="232" y="19"/>
                  </a:lnTo>
                  <a:lnTo>
                    <a:pt x="241" y="12"/>
                  </a:lnTo>
                  <a:lnTo>
                    <a:pt x="248" y="7"/>
                  </a:lnTo>
                  <a:lnTo>
                    <a:pt x="255" y="0"/>
                  </a:lnTo>
                  <a:lnTo>
                    <a:pt x="258" y="0"/>
                  </a:lnTo>
                  <a:lnTo>
                    <a:pt x="264" y="2"/>
                  </a:lnTo>
                  <a:lnTo>
                    <a:pt x="267" y="7"/>
                  </a:lnTo>
                  <a:lnTo>
                    <a:pt x="269" y="12"/>
                  </a:lnTo>
                  <a:lnTo>
                    <a:pt x="271" y="19"/>
                  </a:lnTo>
                  <a:lnTo>
                    <a:pt x="276" y="28"/>
                  </a:lnTo>
                  <a:lnTo>
                    <a:pt x="279" y="38"/>
                  </a:lnTo>
                  <a:lnTo>
                    <a:pt x="284" y="45"/>
                  </a:lnTo>
                  <a:lnTo>
                    <a:pt x="288" y="47"/>
                  </a:lnTo>
                  <a:lnTo>
                    <a:pt x="293" y="51"/>
                  </a:lnTo>
                  <a:lnTo>
                    <a:pt x="300" y="54"/>
                  </a:lnTo>
                  <a:lnTo>
                    <a:pt x="309" y="58"/>
                  </a:lnTo>
                  <a:lnTo>
                    <a:pt x="317" y="61"/>
                  </a:lnTo>
                  <a:lnTo>
                    <a:pt x="328" y="65"/>
                  </a:lnTo>
                  <a:lnTo>
                    <a:pt x="338" y="66"/>
                  </a:lnTo>
                  <a:lnTo>
                    <a:pt x="347" y="70"/>
                  </a:lnTo>
                  <a:lnTo>
                    <a:pt x="356" y="72"/>
                  </a:lnTo>
                  <a:lnTo>
                    <a:pt x="366" y="75"/>
                  </a:lnTo>
                  <a:lnTo>
                    <a:pt x="375" y="78"/>
                  </a:lnTo>
                  <a:lnTo>
                    <a:pt x="383" y="84"/>
                  </a:lnTo>
                  <a:lnTo>
                    <a:pt x="390" y="89"/>
                  </a:lnTo>
                  <a:lnTo>
                    <a:pt x="397" y="98"/>
                  </a:lnTo>
                  <a:lnTo>
                    <a:pt x="403" y="108"/>
                  </a:lnTo>
                  <a:lnTo>
                    <a:pt x="406" y="120"/>
                  </a:lnTo>
                  <a:lnTo>
                    <a:pt x="406" y="146"/>
                  </a:lnTo>
                  <a:lnTo>
                    <a:pt x="396" y="172"/>
                  </a:lnTo>
                  <a:lnTo>
                    <a:pt x="382" y="200"/>
                  </a:lnTo>
                  <a:lnTo>
                    <a:pt x="371" y="235"/>
                  </a:lnTo>
                  <a:lnTo>
                    <a:pt x="364" y="280"/>
                  </a:lnTo>
                  <a:lnTo>
                    <a:pt x="359" y="327"/>
                  </a:lnTo>
                  <a:lnTo>
                    <a:pt x="354" y="369"/>
                  </a:lnTo>
                  <a:lnTo>
                    <a:pt x="350" y="400"/>
                  </a:lnTo>
                  <a:lnTo>
                    <a:pt x="347" y="423"/>
                  </a:lnTo>
                  <a:lnTo>
                    <a:pt x="344" y="442"/>
                  </a:lnTo>
                  <a:lnTo>
                    <a:pt x="337" y="457"/>
                  </a:lnTo>
                  <a:lnTo>
                    <a:pt x="323" y="46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129"/>
            <p:cNvSpPr>
              <a:spLocks/>
            </p:cNvSpPr>
            <p:nvPr/>
          </p:nvSpPr>
          <p:spPr bwMode="auto">
            <a:xfrm>
              <a:off x="5225" y="3202"/>
              <a:ext cx="11" cy="4"/>
            </a:xfrm>
            <a:custGeom>
              <a:avLst/>
              <a:gdLst/>
              <a:ahLst/>
              <a:cxnLst>
                <a:cxn ang="0">
                  <a:pos x="52" y="17"/>
                </a:cxn>
                <a:cxn ang="0">
                  <a:pos x="50" y="14"/>
                </a:cxn>
                <a:cxn ang="0">
                  <a:pos x="50" y="9"/>
                </a:cxn>
                <a:cxn ang="0">
                  <a:pos x="52" y="2"/>
                </a:cxn>
                <a:cxn ang="0">
                  <a:pos x="52" y="0"/>
                </a:cxn>
                <a:cxn ang="0">
                  <a:pos x="45" y="0"/>
                </a:cxn>
                <a:cxn ang="0">
                  <a:pos x="40" y="2"/>
                </a:cxn>
                <a:cxn ang="0">
                  <a:pos x="33" y="2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12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17" y="24"/>
                </a:cxn>
                <a:cxn ang="0">
                  <a:pos x="31" y="23"/>
                </a:cxn>
                <a:cxn ang="0">
                  <a:pos x="43" y="21"/>
                </a:cxn>
                <a:cxn ang="0">
                  <a:pos x="52" y="17"/>
                </a:cxn>
              </a:cxnLst>
              <a:rect l="0" t="0" r="r" b="b"/>
              <a:pathLst>
                <a:path w="52" h="26">
                  <a:moveTo>
                    <a:pt x="52" y="17"/>
                  </a:moveTo>
                  <a:lnTo>
                    <a:pt x="50" y="14"/>
                  </a:lnTo>
                  <a:lnTo>
                    <a:pt x="50" y="9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3" y="2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2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7" y="24"/>
                  </a:lnTo>
                  <a:lnTo>
                    <a:pt x="31" y="23"/>
                  </a:lnTo>
                  <a:lnTo>
                    <a:pt x="43" y="21"/>
                  </a:lnTo>
                  <a:lnTo>
                    <a:pt x="5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130"/>
            <p:cNvSpPr>
              <a:spLocks/>
            </p:cNvSpPr>
            <p:nvPr/>
          </p:nvSpPr>
          <p:spPr bwMode="auto">
            <a:xfrm>
              <a:off x="5182" y="3202"/>
              <a:ext cx="9" cy="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11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12" y="2"/>
                </a:cxn>
                <a:cxn ang="0">
                  <a:pos x="22" y="2"/>
                </a:cxn>
                <a:cxn ang="0">
                  <a:pos x="31" y="4"/>
                </a:cxn>
                <a:cxn ang="0">
                  <a:pos x="38" y="4"/>
                </a:cxn>
                <a:cxn ang="0">
                  <a:pos x="36" y="23"/>
                </a:cxn>
                <a:cxn ang="0">
                  <a:pos x="26" y="21"/>
                </a:cxn>
                <a:cxn ang="0">
                  <a:pos x="17" y="21"/>
                </a:cxn>
                <a:cxn ang="0">
                  <a:pos x="9" y="21"/>
                </a:cxn>
                <a:cxn ang="0">
                  <a:pos x="0" y="19"/>
                </a:cxn>
              </a:cxnLst>
              <a:rect l="0" t="0" r="r" b="b"/>
              <a:pathLst>
                <a:path w="38" h="23">
                  <a:moveTo>
                    <a:pt x="0" y="19"/>
                  </a:moveTo>
                  <a:lnTo>
                    <a:pt x="3" y="11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12" y="2"/>
                  </a:lnTo>
                  <a:lnTo>
                    <a:pt x="22" y="2"/>
                  </a:lnTo>
                  <a:lnTo>
                    <a:pt x="31" y="4"/>
                  </a:lnTo>
                  <a:lnTo>
                    <a:pt x="38" y="4"/>
                  </a:lnTo>
                  <a:lnTo>
                    <a:pt x="36" y="23"/>
                  </a:lnTo>
                  <a:lnTo>
                    <a:pt x="26" y="21"/>
                  </a:lnTo>
                  <a:lnTo>
                    <a:pt x="17" y="21"/>
                  </a:lnTo>
                  <a:lnTo>
                    <a:pt x="9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131"/>
            <p:cNvSpPr>
              <a:spLocks/>
            </p:cNvSpPr>
            <p:nvPr/>
          </p:nvSpPr>
          <p:spPr bwMode="auto">
            <a:xfrm>
              <a:off x="5195" y="3202"/>
              <a:ext cx="2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21" y="0"/>
                </a:cxn>
                <a:cxn ang="0">
                  <a:pos x="37" y="1"/>
                </a:cxn>
                <a:cxn ang="0">
                  <a:pos x="54" y="1"/>
                </a:cxn>
                <a:cxn ang="0">
                  <a:pos x="71" y="3"/>
                </a:cxn>
                <a:cxn ang="0">
                  <a:pos x="89" y="5"/>
                </a:cxn>
                <a:cxn ang="0">
                  <a:pos x="104" y="5"/>
                </a:cxn>
                <a:cxn ang="0">
                  <a:pos x="116" y="5"/>
                </a:cxn>
                <a:cxn ang="0">
                  <a:pos x="116" y="7"/>
                </a:cxn>
                <a:cxn ang="0">
                  <a:pos x="116" y="14"/>
                </a:cxn>
                <a:cxn ang="0">
                  <a:pos x="116" y="19"/>
                </a:cxn>
                <a:cxn ang="0">
                  <a:pos x="116" y="24"/>
                </a:cxn>
                <a:cxn ang="0">
                  <a:pos x="104" y="24"/>
                </a:cxn>
                <a:cxn ang="0">
                  <a:pos x="90" y="24"/>
                </a:cxn>
                <a:cxn ang="0">
                  <a:pos x="75" y="24"/>
                </a:cxn>
                <a:cxn ang="0">
                  <a:pos x="59" y="24"/>
                </a:cxn>
                <a:cxn ang="0">
                  <a:pos x="44" y="22"/>
                </a:cxn>
                <a:cxn ang="0">
                  <a:pos x="28" y="22"/>
                </a:cxn>
                <a:cxn ang="0">
                  <a:pos x="14" y="21"/>
                </a:cxn>
                <a:cxn ang="0">
                  <a:pos x="2" y="21"/>
                </a:cxn>
                <a:cxn ang="0">
                  <a:pos x="0" y="0"/>
                </a:cxn>
              </a:cxnLst>
              <a:rect l="0" t="0" r="r" b="b"/>
              <a:pathLst>
                <a:path w="116" h="24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7" y="1"/>
                  </a:lnTo>
                  <a:lnTo>
                    <a:pt x="54" y="1"/>
                  </a:lnTo>
                  <a:lnTo>
                    <a:pt x="71" y="3"/>
                  </a:lnTo>
                  <a:lnTo>
                    <a:pt x="89" y="5"/>
                  </a:lnTo>
                  <a:lnTo>
                    <a:pt x="104" y="5"/>
                  </a:lnTo>
                  <a:lnTo>
                    <a:pt x="116" y="5"/>
                  </a:lnTo>
                  <a:lnTo>
                    <a:pt x="116" y="7"/>
                  </a:lnTo>
                  <a:lnTo>
                    <a:pt x="116" y="14"/>
                  </a:lnTo>
                  <a:lnTo>
                    <a:pt x="116" y="19"/>
                  </a:lnTo>
                  <a:lnTo>
                    <a:pt x="116" y="24"/>
                  </a:lnTo>
                  <a:lnTo>
                    <a:pt x="104" y="24"/>
                  </a:lnTo>
                  <a:lnTo>
                    <a:pt x="90" y="24"/>
                  </a:lnTo>
                  <a:lnTo>
                    <a:pt x="75" y="24"/>
                  </a:lnTo>
                  <a:lnTo>
                    <a:pt x="59" y="24"/>
                  </a:lnTo>
                  <a:lnTo>
                    <a:pt x="44" y="22"/>
                  </a:lnTo>
                  <a:lnTo>
                    <a:pt x="28" y="22"/>
                  </a:lnTo>
                  <a:lnTo>
                    <a:pt x="14" y="21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Freeform 132"/>
            <p:cNvSpPr>
              <a:spLocks/>
            </p:cNvSpPr>
            <p:nvPr/>
          </p:nvSpPr>
          <p:spPr bwMode="auto">
            <a:xfrm>
              <a:off x="5198" y="3202"/>
              <a:ext cx="17" cy="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7"/>
                </a:cxn>
                <a:cxn ang="0">
                  <a:pos x="12" y="3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52" y="2"/>
                </a:cxn>
                <a:cxn ang="0">
                  <a:pos x="64" y="5"/>
                </a:cxn>
                <a:cxn ang="0">
                  <a:pos x="73" y="10"/>
                </a:cxn>
                <a:cxn ang="0">
                  <a:pos x="78" y="16"/>
                </a:cxn>
                <a:cxn ang="0">
                  <a:pos x="76" y="23"/>
                </a:cxn>
                <a:cxn ang="0">
                  <a:pos x="68" y="26"/>
                </a:cxn>
                <a:cxn ang="0">
                  <a:pos x="55" y="29"/>
                </a:cxn>
                <a:cxn ang="0">
                  <a:pos x="40" y="29"/>
                </a:cxn>
                <a:cxn ang="0">
                  <a:pos x="26" y="28"/>
                </a:cxn>
                <a:cxn ang="0">
                  <a:pos x="12" y="24"/>
                </a:cxn>
                <a:cxn ang="0">
                  <a:pos x="3" y="19"/>
                </a:cxn>
                <a:cxn ang="0">
                  <a:pos x="0" y="12"/>
                </a:cxn>
              </a:cxnLst>
              <a:rect l="0" t="0" r="r" b="b"/>
              <a:pathLst>
                <a:path w="78" h="29">
                  <a:moveTo>
                    <a:pt x="0" y="12"/>
                  </a:moveTo>
                  <a:lnTo>
                    <a:pt x="3" y="7"/>
                  </a:lnTo>
                  <a:lnTo>
                    <a:pt x="12" y="3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52" y="2"/>
                  </a:lnTo>
                  <a:lnTo>
                    <a:pt x="64" y="5"/>
                  </a:lnTo>
                  <a:lnTo>
                    <a:pt x="73" y="10"/>
                  </a:lnTo>
                  <a:lnTo>
                    <a:pt x="78" y="16"/>
                  </a:lnTo>
                  <a:lnTo>
                    <a:pt x="76" y="23"/>
                  </a:lnTo>
                  <a:lnTo>
                    <a:pt x="68" y="26"/>
                  </a:lnTo>
                  <a:lnTo>
                    <a:pt x="55" y="29"/>
                  </a:lnTo>
                  <a:lnTo>
                    <a:pt x="40" y="29"/>
                  </a:lnTo>
                  <a:lnTo>
                    <a:pt x="26" y="28"/>
                  </a:lnTo>
                  <a:lnTo>
                    <a:pt x="12" y="24"/>
                  </a:lnTo>
                  <a:lnTo>
                    <a:pt x="3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Freeform 133"/>
            <p:cNvSpPr>
              <a:spLocks/>
            </p:cNvSpPr>
            <p:nvPr/>
          </p:nvSpPr>
          <p:spPr bwMode="auto">
            <a:xfrm>
              <a:off x="5257" y="3238"/>
              <a:ext cx="5" cy="5"/>
            </a:xfrm>
            <a:custGeom>
              <a:avLst/>
              <a:gdLst/>
              <a:ahLst/>
              <a:cxnLst>
                <a:cxn ang="0">
                  <a:pos x="17" y="30"/>
                </a:cxn>
                <a:cxn ang="0">
                  <a:pos x="22" y="28"/>
                </a:cxn>
                <a:cxn ang="0">
                  <a:pos x="26" y="23"/>
                </a:cxn>
                <a:cxn ang="0">
                  <a:pos x="28" y="18"/>
                </a:cxn>
                <a:cxn ang="0">
                  <a:pos x="28" y="11"/>
                </a:cxn>
                <a:cxn ang="0">
                  <a:pos x="26" y="5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2" y="24"/>
                </a:cxn>
                <a:cxn ang="0">
                  <a:pos x="7" y="28"/>
                </a:cxn>
                <a:cxn ang="0">
                  <a:pos x="10" y="30"/>
                </a:cxn>
                <a:cxn ang="0">
                  <a:pos x="17" y="30"/>
                </a:cxn>
              </a:cxnLst>
              <a:rect l="0" t="0" r="r" b="b"/>
              <a:pathLst>
                <a:path w="28" h="30">
                  <a:moveTo>
                    <a:pt x="17" y="30"/>
                  </a:moveTo>
                  <a:lnTo>
                    <a:pt x="22" y="28"/>
                  </a:lnTo>
                  <a:lnTo>
                    <a:pt x="26" y="23"/>
                  </a:lnTo>
                  <a:lnTo>
                    <a:pt x="28" y="18"/>
                  </a:lnTo>
                  <a:lnTo>
                    <a:pt x="28" y="11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Freeform 134"/>
            <p:cNvSpPr>
              <a:spLocks/>
            </p:cNvSpPr>
            <p:nvPr/>
          </p:nvSpPr>
          <p:spPr bwMode="auto">
            <a:xfrm>
              <a:off x="5227" y="3136"/>
              <a:ext cx="41" cy="107"/>
            </a:xfrm>
            <a:custGeom>
              <a:avLst/>
              <a:gdLst/>
              <a:ahLst/>
              <a:cxnLst>
                <a:cxn ang="0">
                  <a:pos x="162" y="637"/>
                </a:cxn>
                <a:cxn ang="0">
                  <a:pos x="160" y="641"/>
                </a:cxn>
                <a:cxn ang="0">
                  <a:pos x="158" y="644"/>
                </a:cxn>
                <a:cxn ang="0">
                  <a:pos x="155" y="646"/>
                </a:cxn>
                <a:cxn ang="0">
                  <a:pos x="151" y="648"/>
                </a:cxn>
                <a:cxn ang="0">
                  <a:pos x="144" y="648"/>
                </a:cxn>
                <a:cxn ang="0">
                  <a:pos x="141" y="646"/>
                </a:cxn>
                <a:cxn ang="0">
                  <a:pos x="136" y="642"/>
                </a:cxn>
                <a:cxn ang="0">
                  <a:pos x="134" y="637"/>
                </a:cxn>
                <a:cxn ang="0">
                  <a:pos x="130" y="620"/>
                </a:cxn>
                <a:cxn ang="0">
                  <a:pos x="129" y="601"/>
                </a:cxn>
                <a:cxn ang="0">
                  <a:pos x="129" y="580"/>
                </a:cxn>
                <a:cxn ang="0">
                  <a:pos x="127" y="557"/>
                </a:cxn>
                <a:cxn ang="0">
                  <a:pos x="123" y="530"/>
                </a:cxn>
                <a:cxn ang="0">
                  <a:pos x="118" y="500"/>
                </a:cxn>
                <a:cxn ang="0">
                  <a:pos x="113" y="470"/>
                </a:cxn>
                <a:cxn ang="0">
                  <a:pos x="108" y="448"/>
                </a:cxn>
                <a:cxn ang="0">
                  <a:pos x="103" y="410"/>
                </a:cxn>
                <a:cxn ang="0">
                  <a:pos x="104" y="377"/>
                </a:cxn>
                <a:cxn ang="0">
                  <a:pos x="108" y="352"/>
                </a:cxn>
                <a:cxn ang="0">
                  <a:pos x="106" y="337"/>
                </a:cxn>
                <a:cxn ang="0">
                  <a:pos x="97" y="321"/>
                </a:cxn>
                <a:cxn ang="0">
                  <a:pos x="89" y="304"/>
                </a:cxn>
                <a:cxn ang="0">
                  <a:pos x="78" y="283"/>
                </a:cxn>
                <a:cxn ang="0">
                  <a:pos x="68" y="260"/>
                </a:cxn>
                <a:cxn ang="0">
                  <a:pos x="58" y="234"/>
                </a:cxn>
                <a:cxn ang="0">
                  <a:pos x="47" y="206"/>
                </a:cxn>
                <a:cxn ang="0">
                  <a:pos x="38" y="177"/>
                </a:cxn>
                <a:cxn ang="0">
                  <a:pos x="30" y="144"/>
                </a:cxn>
                <a:cxn ang="0">
                  <a:pos x="25" y="132"/>
                </a:cxn>
                <a:cxn ang="0">
                  <a:pos x="16" y="112"/>
                </a:cxn>
                <a:cxn ang="0">
                  <a:pos x="7" y="92"/>
                </a:cxn>
                <a:cxn ang="0">
                  <a:pos x="2" y="78"/>
                </a:cxn>
                <a:cxn ang="0">
                  <a:pos x="0" y="48"/>
                </a:cxn>
                <a:cxn ang="0">
                  <a:pos x="7" y="26"/>
                </a:cxn>
                <a:cxn ang="0">
                  <a:pos x="23" y="10"/>
                </a:cxn>
                <a:cxn ang="0">
                  <a:pos x="42" y="0"/>
                </a:cxn>
                <a:cxn ang="0">
                  <a:pos x="63" y="0"/>
                </a:cxn>
                <a:cxn ang="0">
                  <a:pos x="82" y="6"/>
                </a:cxn>
                <a:cxn ang="0">
                  <a:pos x="99" y="22"/>
                </a:cxn>
                <a:cxn ang="0">
                  <a:pos x="110" y="48"/>
                </a:cxn>
                <a:cxn ang="0">
                  <a:pos x="120" y="86"/>
                </a:cxn>
                <a:cxn ang="0">
                  <a:pos x="134" y="133"/>
                </a:cxn>
                <a:cxn ang="0">
                  <a:pos x="150" y="175"/>
                </a:cxn>
                <a:cxn ang="0">
                  <a:pos x="158" y="205"/>
                </a:cxn>
                <a:cxn ang="0">
                  <a:pos x="163" y="232"/>
                </a:cxn>
                <a:cxn ang="0">
                  <a:pos x="172" y="267"/>
                </a:cxn>
                <a:cxn ang="0">
                  <a:pos x="179" y="302"/>
                </a:cxn>
                <a:cxn ang="0">
                  <a:pos x="183" y="323"/>
                </a:cxn>
                <a:cxn ang="0">
                  <a:pos x="184" y="333"/>
                </a:cxn>
                <a:cxn ang="0">
                  <a:pos x="186" y="345"/>
                </a:cxn>
                <a:cxn ang="0">
                  <a:pos x="186" y="359"/>
                </a:cxn>
                <a:cxn ang="0">
                  <a:pos x="188" y="375"/>
                </a:cxn>
                <a:cxn ang="0">
                  <a:pos x="188" y="397"/>
                </a:cxn>
                <a:cxn ang="0">
                  <a:pos x="188" y="427"/>
                </a:cxn>
                <a:cxn ang="0">
                  <a:pos x="188" y="460"/>
                </a:cxn>
                <a:cxn ang="0">
                  <a:pos x="188" y="493"/>
                </a:cxn>
                <a:cxn ang="0">
                  <a:pos x="186" y="530"/>
                </a:cxn>
                <a:cxn ang="0">
                  <a:pos x="181" y="569"/>
                </a:cxn>
                <a:cxn ang="0">
                  <a:pos x="172" y="608"/>
                </a:cxn>
                <a:cxn ang="0">
                  <a:pos x="162" y="637"/>
                </a:cxn>
              </a:cxnLst>
              <a:rect l="0" t="0" r="r" b="b"/>
              <a:pathLst>
                <a:path w="188" h="648">
                  <a:moveTo>
                    <a:pt x="162" y="637"/>
                  </a:moveTo>
                  <a:lnTo>
                    <a:pt x="160" y="641"/>
                  </a:lnTo>
                  <a:lnTo>
                    <a:pt x="158" y="644"/>
                  </a:lnTo>
                  <a:lnTo>
                    <a:pt x="155" y="646"/>
                  </a:lnTo>
                  <a:lnTo>
                    <a:pt x="151" y="648"/>
                  </a:lnTo>
                  <a:lnTo>
                    <a:pt x="144" y="648"/>
                  </a:lnTo>
                  <a:lnTo>
                    <a:pt x="141" y="646"/>
                  </a:lnTo>
                  <a:lnTo>
                    <a:pt x="136" y="642"/>
                  </a:lnTo>
                  <a:lnTo>
                    <a:pt x="134" y="637"/>
                  </a:lnTo>
                  <a:lnTo>
                    <a:pt x="130" y="620"/>
                  </a:lnTo>
                  <a:lnTo>
                    <a:pt x="129" y="601"/>
                  </a:lnTo>
                  <a:lnTo>
                    <a:pt x="129" y="580"/>
                  </a:lnTo>
                  <a:lnTo>
                    <a:pt x="127" y="557"/>
                  </a:lnTo>
                  <a:lnTo>
                    <a:pt x="123" y="530"/>
                  </a:lnTo>
                  <a:lnTo>
                    <a:pt x="118" y="500"/>
                  </a:lnTo>
                  <a:lnTo>
                    <a:pt x="113" y="470"/>
                  </a:lnTo>
                  <a:lnTo>
                    <a:pt x="108" y="448"/>
                  </a:lnTo>
                  <a:lnTo>
                    <a:pt x="103" y="410"/>
                  </a:lnTo>
                  <a:lnTo>
                    <a:pt x="104" y="377"/>
                  </a:lnTo>
                  <a:lnTo>
                    <a:pt x="108" y="352"/>
                  </a:lnTo>
                  <a:lnTo>
                    <a:pt x="106" y="337"/>
                  </a:lnTo>
                  <a:lnTo>
                    <a:pt x="97" y="321"/>
                  </a:lnTo>
                  <a:lnTo>
                    <a:pt x="89" y="304"/>
                  </a:lnTo>
                  <a:lnTo>
                    <a:pt x="78" y="283"/>
                  </a:lnTo>
                  <a:lnTo>
                    <a:pt x="68" y="260"/>
                  </a:lnTo>
                  <a:lnTo>
                    <a:pt x="58" y="234"/>
                  </a:lnTo>
                  <a:lnTo>
                    <a:pt x="47" y="206"/>
                  </a:lnTo>
                  <a:lnTo>
                    <a:pt x="38" y="177"/>
                  </a:lnTo>
                  <a:lnTo>
                    <a:pt x="30" y="144"/>
                  </a:lnTo>
                  <a:lnTo>
                    <a:pt x="25" y="132"/>
                  </a:lnTo>
                  <a:lnTo>
                    <a:pt x="16" y="112"/>
                  </a:lnTo>
                  <a:lnTo>
                    <a:pt x="7" y="92"/>
                  </a:lnTo>
                  <a:lnTo>
                    <a:pt x="2" y="78"/>
                  </a:lnTo>
                  <a:lnTo>
                    <a:pt x="0" y="48"/>
                  </a:lnTo>
                  <a:lnTo>
                    <a:pt x="7" y="26"/>
                  </a:lnTo>
                  <a:lnTo>
                    <a:pt x="23" y="10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82" y="6"/>
                  </a:lnTo>
                  <a:lnTo>
                    <a:pt x="99" y="22"/>
                  </a:lnTo>
                  <a:lnTo>
                    <a:pt x="110" y="48"/>
                  </a:lnTo>
                  <a:lnTo>
                    <a:pt x="120" y="86"/>
                  </a:lnTo>
                  <a:lnTo>
                    <a:pt x="134" y="133"/>
                  </a:lnTo>
                  <a:lnTo>
                    <a:pt x="150" y="175"/>
                  </a:lnTo>
                  <a:lnTo>
                    <a:pt x="158" y="205"/>
                  </a:lnTo>
                  <a:lnTo>
                    <a:pt x="163" y="232"/>
                  </a:lnTo>
                  <a:lnTo>
                    <a:pt x="172" y="267"/>
                  </a:lnTo>
                  <a:lnTo>
                    <a:pt x="179" y="302"/>
                  </a:lnTo>
                  <a:lnTo>
                    <a:pt x="183" y="323"/>
                  </a:lnTo>
                  <a:lnTo>
                    <a:pt x="184" y="333"/>
                  </a:lnTo>
                  <a:lnTo>
                    <a:pt x="186" y="345"/>
                  </a:lnTo>
                  <a:lnTo>
                    <a:pt x="186" y="359"/>
                  </a:lnTo>
                  <a:lnTo>
                    <a:pt x="188" y="375"/>
                  </a:lnTo>
                  <a:lnTo>
                    <a:pt x="188" y="397"/>
                  </a:lnTo>
                  <a:lnTo>
                    <a:pt x="188" y="427"/>
                  </a:lnTo>
                  <a:lnTo>
                    <a:pt x="188" y="460"/>
                  </a:lnTo>
                  <a:lnTo>
                    <a:pt x="188" y="493"/>
                  </a:lnTo>
                  <a:lnTo>
                    <a:pt x="186" y="530"/>
                  </a:lnTo>
                  <a:lnTo>
                    <a:pt x="181" y="569"/>
                  </a:lnTo>
                  <a:lnTo>
                    <a:pt x="172" y="608"/>
                  </a:lnTo>
                  <a:lnTo>
                    <a:pt x="162" y="637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Freeform 135"/>
            <p:cNvSpPr>
              <a:spLocks/>
            </p:cNvSpPr>
            <p:nvPr/>
          </p:nvSpPr>
          <p:spPr bwMode="auto">
            <a:xfrm>
              <a:off x="5257" y="3238"/>
              <a:ext cx="5" cy="5"/>
            </a:xfrm>
            <a:custGeom>
              <a:avLst/>
              <a:gdLst/>
              <a:ahLst/>
              <a:cxnLst>
                <a:cxn ang="0">
                  <a:pos x="17" y="30"/>
                </a:cxn>
                <a:cxn ang="0">
                  <a:pos x="10" y="30"/>
                </a:cxn>
                <a:cxn ang="0">
                  <a:pos x="7" y="28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1" y="2"/>
                </a:cxn>
                <a:cxn ang="0">
                  <a:pos x="26" y="7"/>
                </a:cxn>
                <a:cxn ang="0">
                  <a:pos x="28" y="12"/>
                </a:cxn>
                <a:cxn ang="0">
                  <a:pos x="28" y="18"/>
                </a:cxn>
                <a:cxn ang="0">
                  <a:pos x="26" y="23"/>
                </a:cxn>
                <a:cxn ang="0">
                  <a:pos x="22" y="28"/>
                </a:cxn>
                <a:cxn ang="0">
                  <a:pos x="17" y="30"/>
                </a:cxn>
              </a:cxnLst>
              <a:rect l="0" t="0" r="r" b="b"/>
              <a:pathLst>
                <a:path w="28" h="30">
                  <a:moveTo>
                    <a:pt x="17" y="30"/>
                  </a:moveTo>
                  <a:lnTo>
                    <a:pt x="10" y="30"/>
                  </a:lnTo>
                  <a:lnTo>
                    <a:pt x="7" y="28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7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Freeform 136"/>
            <p:cNvSpPr>
              <a:spLocks/>
            </p:cNvSpPr>
            <p:nvPr/>
          </p:nvSpPr>
          <p:spPr bwMode="auto">
            <a:xfrm>
              <a:off x="5238" y="3144"/>
              <a:ext cx="6" cy="5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2" y="29"/>
                </a:cxn>
                <a:cxn ang="0">
                  <a:pos x="7" y="28"/>
                </a:cxn>
                <a:cxn ang="0">
                  <a:pos x="2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26" y="7"/>
                </a:cxn>
                <a:cxn ang="0">
                  <a:pos x="28" y="12"/>
                </a:cxn>
                <a:cxn ang="0">
                  <a:pos x="28" y="17"/>
                </a:cxn>
                <a:cxn ang="0">
                  <a:pos x="26" y="22"/>
                </a:cxn>
                <a:cxn ang="0">
                  <a:pos x="23" y="28"/>
                </a:cxn>
                <a:cxn ang="0">
                  <a:pos x="17" y="29"/>
                </a:cxn>
              </a:cxnLst>
              <a:rect l="0" t="0" r="r" b="b"/>
              <a:pathLst>
                <a:path w="28" h="29">
                  <a:moveTo>
                    <a:pt x="17" y="29"/>
                  </a:moveTo>
                  <a:lnTo>
                    <a:pt x="12" y="29"/>
                  </a:lnTo>
                  <a:lnTo>
                    <a:pt x="7" y="28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6" y="22"/>
                  </a:lnTo>
                  <a:lnTo>
                    <a:pt x="23" y="2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Freeform 137"/>
            <p:cNvSpPr>
              <a:spLocks/>
            </p:cNvSpPr>
            <p:nvPr/>
          </p:nvSpPr>
          <p:spPr bwMode="auto">
            <a:xfrm>
              <a:off x="5224" y="3135"/>
              <a:ext cx="51" cy="109"/>
            </a:xfrm>
            <a:custGeom>
              <a:avLst/>
              <a:gdLst/>
              <a:ahLst/>
              <a:cxnLst>
                <a:cxn ang="0">
                  <a:pos x="100" y="9"/>
                </a:cxn>
                <a:cxn ang="0">
                  <a:pos x="130" y="21"/>
                </a:cxn>
                <a:cxn ang="0">
                  <a:pos x="145" y="45"/>
                </a:cxn>
                <a:cxn ang="0">
                  <a:pos x="165" y="85"/>
                </a:cxn>
                <a:cxn ang="0">
                  <a:pos x="171" y="104"/>
                </a:cxn>
                <a:cxn ang="0">
                  <a:pos x="173" y="120"/>
                </a:cxn>
                <a:cxn ang="0">
                  <a:pos x="173" y="137"/>
                </a:cxn>
                <a:cxn ang="0">
                  <a:pos x="177" y="156"/>
                </a:cxn>
                <a:cxn ang="0">
                  <a:pos x="191" y="184"/>
                </a:cxn>
                <a:cxn ang="0">
                  <a:pos x="208" y="245"/>
                </a:cxn>
                <a:cxn ang="0">
                  <a:pos x="217" y="280"/>
                </a:cxn>
                <a:cxn ang="0">
                  <a:pos x="220" y="301"/>
                </a:cxn>
                <a:cxn ang="0">
                  <a:pos x="225" y="318"/>
                </a:cxn>
                <a:cxn ang="0">
                  <a:pos x="231" y="335"/>
                </a:cxn>
                <a:cxn ang="0">
                  <a:pos x="234" y="382"/>
                </a:cxn>
                <a:cxn ang="0">
                  <a:pos x="231" y="549"/>
                </a:cxn>
                <a:cxn ang="0">
                  <a:pos x="220" y="598"/>
                </a:cxn>
                <a:cxn ang="0">
                  <a:pos x="204" y="610"/>
                </a:cxn>
                <a:cxn ang="0">
                  <a:pos x="194" y="626"/>
                </a:cxn>
                <a:cxn ang="0">
                  <a:pos x="191" y="641"/>
                </a:cxn>
                <a:cxn ang="0">
                  <a:pos x="180" y="652"/>
                </a:cxn>
                <a:cxn ang="0">
                  <a:pos x="156" y="659"/>
                </a:cxn>
                <a:cxn ang="0">
                  <a:pos x="145" y="653"/>
                </a:cxn>
                <a:cxn ang="0">
                  <a:pos x="138" y="629"/>
                </a:cxn>
                <a:cxn ang="0">
                  <a:pos x="130" y="612"/>
                </a:cxn>
                <a:cxn ang="0">
                  <a:pos x="123" y="600"/>
                </a:cxn>
                <a:cxn ang="0">
                  <a:pos x="119" y="560"/>
                </a:cxn>
                <a:cxn ang="0">
                  <a:pos x="107" y="454"/>
                </a:cxn>
                <a:cxn ang="0">
                  <a:pos x="106" y="393"/>
                </a:cxn>
                <a:cxn ang="0">
                  <a:pos x="106" y="344"/>
                </a:cxn>
                <a:cxn ang="0">
                  <a:pos x="93" y="311"/>
                </a:cxn>
                <a:cxn ang="0">
                  <a:pos x="76" y="275"/>
                </a:cxn>
                <a:cxn ang="0">
                  <a:pos x="59" y="228"/>
                </a:cxn>
                <a:cxn ang="0">
                  <a:pos x="43" y="188"/>
                </a:cxn>
                <a:cxn ang="0">
                  <a:pos x="33" y="160"/>
                </a:cxn>
                <a:cxn ang="0">
                  <a:pos x="17" y="123"/>
                </a:cxn>
                <a:cxn ang="0">
                  <a:pos x="3" y="83"/>
                </a:cxn>
                <a:cxn ang="0">
                  <a:pos x="1" y="49"/>
                </a:cxn>
                <a:cxn ang="0">
                  <a:pos x="19" y="24"/>
                </a:cxn>
                <a:cxn ang="0">
                  <a:pos x="34" y="9"/>
                </a:cxn>
                <a:cxn ang="0">
                  <a:pos x="50" y="2"/>
                </a:cxn>
                <a:cxn ang="0">
                  <a:pos x="73" y="2"/>
                </a:cxn>
              </a:cxnLst>
              <a:rect l="0" t="0" r="r" b="b"/>
              <a:pathLst>
                <a:path w="234" h="659">
                  <a:moveTo>
                    <a:pt x="88" y="5"/>
                  </a:moveTo>
                  <a:lnTo>
                    <a:pt x="100" y="9"/>
                  </a:lnTo>
                  <a:lnTo>
                    <a:pt x="114" y="14"/>
                  </a:lnTo>
                  <a:lnTo>
                    <a:pt x="130" y="21"/>
                  </a:lnTo>
                  <a:lnTo>
                    <a:pt x="138" y="30"/>
                  </a:lnTo>
                  <a:lnTo>
                    <a:pt x="145" y="45"/>
                  </a:lnTo>
                  <a:lnTo>
                    <a:pt x="156" y="66"/>
                  </a:lnTo>
                  <a:lnTo>
                    <a:pt x="165" y="85"/>
                  </a:lnTo>
                  <a:lnTo>
                    <a:pt x="170" y="97"/>
                  </a:lnTo>
                  <a:lnTo>
                    <a:pt x="171" y="104"/>
                  </a:lnTo>
                  <a:lnTo>
                    <a:pt x="173" y="113"/>
                  </a:lnTo>
                  <a:lnTo>
                    <a:pt x="173" y="120"/>
                  </a:lnTo>
                  <a:lnTo>
                    <a:pt x="173" y="129"/>
                  </a:lnTo>
                  <a:lnTo>
                    <a:pt x="173" y="137"/>
                  </a:lnTo>
                  <a:lnTo>
                    <a:pt x="173" y="146"/>
                  </a:lnTo>
                  <a:lnTo>
                    <a:pt x="177" y="156"/>
                  </a:lnTo>
                  <a:lnTo>
                    <a:pt x="182" y="167"/>
                  </a:lnTo>
                  <a:lnTo>
                    <a:pt x="191" y="184"/>
                  </a:lnTo>
                  <a:lnTo>
                    <a:pt x="199" y="214"/>
                  </a:lnTo>
                  <a:lnTo>
                    <a:pt x="208" y="245"/>
                  </a:lnTo>
                  <a:lnTo>
                    <a:pt x="213" y="266"/>
                  </a:lnTo>
                  <a:lnTo>
                    <a:pt x="217" y="280"/>
                  </a:lnTo>
                  <a:lnTo>
                    <a:pt x="220" y="290"/>
                  </a:lnTo>
                  <a:lnTo>
                    <a:pt x="220" y="301"/>
                  </a:lnTo>
                  <a:lnTo>
                    <a:pt x="222" y="309"/>
                  </a:lnTo>
                  <a:lnTo>
                    <a:pt x="225" y="318"/>
                  </a:lnTo>
                  <a:lnTo>
                    <a:pt x="229" y="328"/>
                  </a:lnTo>
                  <a:lnTo>
                    <a:pt x="231" y="335"/>
                  </a:lnTo>
                  <a:lnTo>
                    <a:pt x="232" y="342"/>
                  </a:lnTo>
                  <a:lnTo>
                    <a:pt x="234" y="382"/>
                  </a:lnTo>
                  <a:lnTo>
                    <a:pt x="232" y="466"/>
                  </a:lnTo>
                  <a:lnTo>
                    <a:pt x="231" y="549"/>
                  </a:lnTo>
                  <a:lnTo>
                    <a:pt x="225" y="591"/>
                  </a:lnTo>
                  <a:lnTo>
                    <a:pt x="220" y="598"/>
                  </a:lnTo>
                  <a:lnTo>
                    <a:pt x="211" y="605"/>
                  </a:lnTo>
                  <a:lnTo>
                    <a:pt x="204" y="610"/>
                  </a:lnTo>
                  <a:lnTo>
                    <a:pt x="196" y="615"/>
                  </a:lnTo>
                  <a:lnTo>
                    <a:pt x="194" y="626"/>
                  </a:lnTo>
                  <a:lnTo>
                    <a:pt x="192" y="634"/>
                  </a:lnTo>
                  <a:lnTo>
                    <a:pt x="191" y="641"/>
                  </a:lnTo>
                  <a:lnTo>
                    <a:pt x="191" y="646"/>
                  </a:lnTo>
                  <a:lnTo>
                    <a:pt x="180" y="652"/>
                  </a:lnTo>
                  <a:lnTo>
                    <a:pt x="166" y="657"/>
                  </a:lnTo>
                  <a:lnTo>
                    <a:pt x="156" y="659"/>
                  </a:lnTo>
                  <a:lnTo>
                    <a:pt x="147" y="659"/>
                  </a:lnTo>
                  <a:lnTo>
                    <a:pt x="145" y="653"/>
                  </a:lnTo>
                  <a:lnTo>
                    <a:pt x="142" y="643"/>
                  </a:lnTo>
                  <a:lnTo>
                    <a:pt x="138" y="629"/>
                  </a:lnTo>
                  <a:lnTo>
                    <a:pt x="135" y="615"/>
                  </a:lnTo>
                  <a:lnTo>
                    <a:pt x="130" y="612"/>
                  </a:lnTo>
                  <a:lnTo>
                    <a:pt x="126" y="606"/>
                  </a:lnTo>
                  <a:lnTo>
                    <a:pt x="123" y="600"/>
                  </a:lnTo>
                  <a:lnTo>
                    <a:pt x="121" y="589"/>
                  </a:lnTo>
                  <a:lnTo>
                    <a:pt x="119" y="560"/>
                  </a:lnTo>
                  <a:lnTo>
                    <a:pt x="114" y="507"/>
                  </a:lnTo>
                  <a:lnTo>
                    <a:pt x="107" y="454"/>
                  </a:lnTo>
                  <a:lnTo>
                    <a:pt x="106" y="417"/>
                  </a:lnTo>
                  <a:lnTo>
                    <a:pt x="106" y="393"/>
                  </a:lnTo>
                  <a:lnTo>
                    <a:pt x="107" y="367"/>
                  </a:lnTo>
                  <a:lnTo>
                    <a:pt x="106" y="344"/>
                  </a:lnTo>
                  <a:lnTo>
                    <a:pt x="99" y="323"/>
                  </a:lnTo>
                  <a:lnTo>
                    <a:pt x="93" y="311"/>
                  </a:lnTo>
                  <a:lnTo>
                    <a:pt x="85" y="294"/>
                  </a:lnTo>
                  <a:lnTo>
                    <a:pt x="76" y="275"/>
                  </a:lnTo>
                  <a:lnTo>
                    <a:pt x="67" y="250"/>
                  </a:lnTo>
                  <a:lnTo>
                    <a:pt x="59" y="228"/>
                  </a:lnTo>
                  <a:lnTo>
                    <a:pt x="50" y="207"/>
                  </a:lnTo>
                  <a:lnTo>
                    <a:pt x="43" y="188"/>
                  </a:lnTo>
                  <a:lnTo>
                    <a:pt x="38" y="174"/>
                  </a:lnTo>
                  <a:lnTo>
                    <a:pt x="33" y="160"/>
                  </a:lnTo>
                  <a:lnTo>
                    <a:pt x="26" y="143"/>
                  </a:lnTo>
                  <a:lnTo>
                    <a:pt x="17" y="123"/>
                  </a:lnTo>
                  <a:lnTo>
                    <a:pt x="10" y="104"/>
                  </a:lnTo>
                  <a:lnTo>
                    <a:pt x="3" y="83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8" y="35"/>
                  </a:lnTo>
                  <a:lnTo>
                    <a:pt x="19" y="24"/>
                  </a:lnTo>
                  <a:lnTo>
                    <a:pt x="26" y="16"/>
                  </a:lnTo>
                  <a:lnTo>
                    <a:pt x="34" y="9"/>
                  </a:lnTo>
                  <a:lnTo>
                    <a:pt x="41" y="4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73" y="2"/>
                  </a:lnTo>
                  <a:lnTo>
                    <a:pt x="88" y="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Freeform 138"/>
            <p:cNvSpPr>
              <a:spLocks/>
            </p:cNvSpPr>
            <p:nvPr/>
          </p:nvSpPr>
          <p:spPr bwMode="auto">
            <a:xfrm>
              <a:off x="5110" y="3135"/>
              <a:ext cx="79" cy="64"/>
            </a:xfrm>
            <a:custGeom>
              <a:avLst/>
              <a:gdLst/>
              <a:ahLst/>
              <a:cxnLst>
                <a:cxn ang="0">
                  <a:pos x="361" y="49"/>
                </a:cxn>
                <a:cxn ang="0">
                  <a:pos x="339" y="9"/>
                </a:cxn>
                <a:cxn ang="0">
                  <a:pos x="297" y="0"/>
                </a:cxn>
                <a:cxn ang="0">
                  <a:pos x="261" y="23"/>
                </a:cxn>
                <a:cxn ang="0">
                  <a:pos x="249" y="68"/>
                </a:cxn>
                <a:cxn ang="0">
                  <a:pos x="242" y="118"/>
                </a:cxn>
                <a:cxn ang="0">
                  <a:pos x="228" y="164"/>
                </a:cxn>
                <a:cxn ang="0">
                  <a:pos x="212" y="228"/>
                </a:cxn>
                <a:cxn ang="0">
                  <a:pos x="205" y="257"/>
                </a:cxn>
                <a:cxn ang="0">
                  <a:pos x="200" y="261"/>
                </a:cxn>
                <a:cxn ang="0">
                  <a:pos x="186" y="247"/>
                </a:cxn>
                <a:cxn ang="0">
                  <a:pos x="156" y="226"/>
                </a:cxn>
                <a:cxn ang="0">
                  <a:pos x="122" y="202"/>
                </a:cxn>
                <a:cxn ang="0">
                  <a:pos x="87" y="181"/>
                </a:cxn>
                <a:cxn ang="0">
                  <a:pos x="61" y="160"/>
                </a:cxn>
                <a:cxn ang="0">
                  <a:pos x="38" y="138"/>
                </a:cxn>
                <a:cxn ang="0">
                  <a:pos x="26" y="125"/>
                </a:cxn>
                <a:cxn ang="0">
                  <a:pos x="14" y="122"/>
                </a:cxn>
                <a:cxn ang="0">
                  <a:pos x="4" y="129"/>
                </a:cxn>
                <a:cxn ang="0">
                  <a:pos x="0" y="139"/>
                </a:cxn>
                <a:cxn ang="0">
                  <a:pos x="16" y="169"/>
                </a:cxn>
                <a:cxn ang="0">
                  <a:pos x="61" y="228"/>
                </a:cxn>
                <a:cxn ang="0">
                  <a:pos x="115" y="289"/>
                </a:cxn>
                <a:cxn ang="0">
                  <a:pos x="165" y="336"/>
                </a:cxn>
                <a:cxn ang="0">
                  <a:pos x="193" y="358"/>
                </a:cxn>
                <a:cxn ang="0">
                  <a:pos x="210" y="372"/>
                </a:cxn>
                <a:cxn ang="0">
                  <a:pos x="226" y="383"/>
                </a:cxn>
                <a:cxn ang="0">
                  <a:pos x="236" y="386"/>
                </a:cxn>
                <a:cxn ang="0">
                  <a:pos x="249" y="379"/>
                </a:cxn>
                <a:cxn ang="0">
                  <a:pos x="259" y="363"/>
                </a:cxn>
                <a:cxn ang="0">
                  <a:pos x="271" y="337"/>
                </a:cxn>
                <a:cxn ang="0">
                  <a:pos x="290" y="289"/>
                </a:cxn>
                <a:cxn ang="0">
                  <a:pos x="311" y="230"/>
                </a:cxn>
                <a:cxn ang="0">
                  <a:pos x="328" y="179"/>
                </a:cxn>
                <a:cxn ang="0">
                  <a:pos x="341" y="141"/>
                </a:cxn>
                <a:cxn ang="0">
                  <a:pos x="353" y="98"/>
                </a:cxn>
              </a:cxnLst>
              <a:rect l="0" t="0" r="r" b="b"/>
              <a:pathLst>
                <a:path w="361" h="386">
                  <a:moveTo>
                    <a:pt x="358" y="80"/>
                  </a:moveTo>
                  <a:lnTo>
                    <a:pt x="361" y="49"/>
                  </a:lnTo>
                  <a:lnTo>
                    <a:pt x="353" y="25"/>
                  </a:lnTo>
                  <a:lnTo>
                    <a:pt x="339" y="9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6" y="7"/>
                  </a:lnTo>
                  <a:lnTo>
                    <a:pt x="261" y="23"/>
                  </a:lnTo>
                  <a:lnTo>
                    <a:pt x="250" y="49"/>
                  </a:lnTo>
                  <a:lnTo>
                    <a:pt x="249" y="68"/>
                  </a:lnTo>
                  <a:lnTo>
                    <a:pt x="245" y="92"/>
                  </a:lnTo>
                  <a:lnTo>
                    <a:pt x="242" y="118"/>
                  </a:lnTo>
                  <a:lnTo>
                    <a:pt x="236" y="138"/>
                  </a:lnTo>
                  <a:lnTo>
                    <a:pt x="228" y="164"/>
                  </a:lnTo>
                  <a:lnTo>
                    <a:pt x="219" y="197"/>
                  </a:lnTo>
                  <a:lnTo>
                    <a:pt x="212" y="228"/>
                  </a:lnTo>
                  <a:lnTo>
                    <a:pt x="207" y="252"/>
                  </a:lnTo>
                  <a:lnTo>
                    <a:pt x="205" y="257"/>
                  </a:lnTo>
                  <a:lnTo>
                    <a:pt x="203" y="261"/>
                  </a:lnTo>
                  <a:lnTo>
                    <a:pt x="200" y="261"/>
                  </a:lnTo>
                  <a:lnTo>
                    <a:pt x="196" y="257"/>
                  </a:lnTo>
                  <a:lnTo>
                    <a:pt x="186" y="247"/>
                  </a:lnTo>
                  <a:lnTo>
                    <a:pt x="172" y="237"/>
                  </a:lnTo>
                  <a:lnTo>
                    <a:pt x="156" y="226"/>
                  </a:lnTo>
                  <a:lnTo>
                    <a:pt x="139" y="214"/>
                  </a:lnTo>
                  <a:lnTo>
                    <a:pt x="122" y="202"/>
                  </a:lnTo>
                  <a:lnTo>
                    <a:pt x="104" y="191"/>
                  </a:lnTo>
                  <a:lnTo>
                    <a:pt x="87" y="181"/>
                  </a:lnTo>
                  <a:lnTo>
                    <a:pt x="73" y="171"/>
                  </a:lnTo>
                  <a:lnTo>
                    <a:pt x="61" y="160"/>
                  </a:lnTo>
                  <a:lnTo>
                    <a:pt x="49" y="150"/>
                  </a:lnTo>
                  <a:lnTo>
                    <a:pt x="38" y="138"/>
                  </a:lnTo>
                  <a:lnTo>
                    <a:pt x="30" y="129"/>
                  </a:lnTo>
                  <a:lnTo>
                    <a:pt x="26" y="125"/>
                  </a:lnTo>
                  <a:lnTo>
                    <a:pt x="21" y="122"/>
                  </a:lnTo>
                  <a:lnTo>
                    <a:pt x="14" y="122"/>
                  </a:lnTo>
                  <a:lnTo>
                    <a:pt x="9" y="125"/>
                  </a:lnTo>
                  <a:lnTo>
                    <a:pt x="4" y="129"/>
                  </a:lnTo>
                  <a:lnTo>
                    <a:pt x="2" y="134"/>
                  </a:lnTo>
                  <a:lnTo>
                    <a:pt x="0" y="139"/>
                  </a:lnTo>
                  <a:lnTo>
                    <a:pt x="2" y="145"/>
                  </a:lnTo>
                  <a:lnTo>
                    <a:pt x="16" y="169"/>
                  </a:lnTo>
                  <a:lnTo>
                    <a:pt x="37" y="197"/>
                  </a:lnTo>
                  <a:lnTo>
                    <a:pt x="61" y="228"/>
                  </a:lnTo>
                  <a:lnTo>
                    <a:pt x="87" y="257"/>
                  </a:lnTo>
                  <a:lnTo>
                    <a:pt x="115" y="289"/>
                  </a:lnTo>
                  <a:lnTo>
                    <a:pt x="141" y="315"/>
                  </a:lnTo>
                  <a:lnTo>
                    <a:pt x="165" y="336"/>
                  </a:lnTo>
                  <a:lnTo>
                    <a:pt x="184" y="351"/>
                  </a:lnTo>
                  <a:lnTo>
                    <a:pt x="193" y="358"/>
                  </a:lnTo>
                  <a:lnTo>
                    <a:pt x="203" y="365"/>
                  </a:lnTo>
                  <a:lnTo>
                    <a:pt x="210" y="372"/>
                  </a:lnTo>
                  <a:lnTo>
                    <a:pt x="219" y="377"/>
                  </a:lnTo>
                  <a:lnTo>
                    <a:pt x="226" y="383"/>
                  </a:lnTo>
                  <a:lnTo>
                    <a:pt x="231" y="384"/>
                  </a:lnTo>
                  <a:lnTo>
                    <a:pt x="236" y="386"/>
                  </a:lnTo>
                  <a:lnTo>
                    <a:pt x="242" y="384"/>
                  </a:lnTo>
                  <a:lnTo>
                    <a:pt x="249" y="379"/>
                  </a:lnTo>
                  <a:lnTo>
                    <a:pt x="254" y="372"/>
                  </a:lnTo>
                  <a:lnTo>
                    <a:pt x="259" y="363"/>
                  </a:lnTo>
                  <a:lnTo>
                    <a:pt x="266" y="351"/>
                  </a:lnTo>
                  <a:lnTo>
                    <a:pt x="271" y="337"/>
                  </a:lnTo>
                  <a:lnTo>
                    <a:pt x="280" y="315"/>
                  </a:lnTo>
                  <a:lnTo>
                    <a:pt x="290" y="289"/>
                  </a:lnTo>
                  <a:lnTo>
                    <a:pt x="301" y="259"/>
                  </a:lnTo>
                  <a:lnTo>
                    <a:pt x="311" y="230"/>
                  </a:lnTo>
                  <a:lnTo>
                    <a:pt x="321" y="202"/>
                  </a:lnTo>
                  <a:lnTo>
                    <a:pt x="328" y="179"/>
                  </a:lnTo>
                  <a:lnTo>
                    <a:pt x="334" y="164"/>
                  </a:lnTo>
                  <a:lnTo>
                    <a:pt x="341" y="141"/>
                  </a:lnTo>
                  <a:lnTo>
                    <a:pt x="347" y="118"/>
                  </a:lnTo>
                  <a:lnTo>
                    <a:pt x="353" y="98"/>
                  </a:lnTo>
                  <a:lnTo>
                    <a:pt x="358" y="80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Freeform 139"/>
            <p:cNvSpPr>
              <a:spLocks/>
            </p:cNvSpPr>
            <p:nvPr/>
          </p:nvSpPr>
          <p:spPr bwMode="auto">
            <a:xfrm>
              <a:off x="5111" y="3155"/>
              <a:ext cx="6" cy="5"/>
            </a:xfrm>
            <a:custGeom>
              <a:avLst/>
              <a:gdLst/>
              <a:ahLst/>
              <a:cxnLst>
                <a:cxn ang="0">
                  <a:pos x="2" y="21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9" y="1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4" y="3"/>
                </a:cxn>
                <a:cxn ang="0">
                  <a:pos x="28" y="7"/>
                </a:cxn>
                <a:cxn ang="0">
                  <a:pos x="29" y="12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1" y="27"/>
                </a:cxn>
                <a:cxn ang="0">
                  <a:pos x="16" y="29"/>
                </a:cxn>
                <a:cxn ang="0">
                  <a:pos x="10" y="27"/>
                </a:cxn>
                <a:cxn ang="0">
                  <a:pos x="5" y="26"/>
                </a:cxn>
                <a:cxn ang="0">
                  <a:pos x="2" y="21"/>
                </a:cxn>
              </a:cxnLst>
              <a:rect l="0" t="0" r="r" b="b"/>
              <a:pathLst>
                <a:path w="29" h="29">
                  <a:moveTo>
                    <a:pt x="2" y="21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1" y="27"/>
                  </a:lnTo>
                  <a:lnTo>
                    <a:pt x="16" y="29"/>
                  </a:lnTo>
                  <a:lnTo>
                    <a:pt x="10" y="27"/>
                  </a:lnTo>
                  <a:lnTo>
                    <a:pt x="5" y="26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Freeform 140"/>
            <p:cNvSpPr>
              <a:spLocks/>
            </p:cNvSpPr>
            <p:nvPr/>
          </p:nvSpPr>
          <p:spPr bwMode="auto">
            <a:xfrm>
              <a:off x="5174" y="3143"/>
              <a:ext cx="7" cy="5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8" y="1"/>
                </a:cxn>
                <a:cxn ang="0">
                  <a:pos x="23" y="3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1" y="27"/>
                </a:cxn>
                <a:cxn ang="0">
                  <a:pos x="16" y="29"/>
                </a:cxn>
                <a:cxn ang="0">
                  <a:pos x="11" y="29"/>
                </a:cxn>
                <a:cxn ang="0">
                  <a:pos x="6" y="26"/>
                </a:cxn>
                <a:cxn ang="0">
                  <a:pos x="2" y="22"/>
                </a:cxn>
              </a:cxnLst>
              <a:rect l="0" t="0" r="r" b="b"/>
              <a:pathLst>
                <a:path w="30" h="29">
                  <a:moveTo>
                    <a:pt x="2" y="22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1" y="27"/>
                  </a:lnTo>
                  <a:lnTo>
                    <a:pt x="16" y="29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5112" y="3134"/>
              <a:ext cx="78" cy="67"/>
            </a:xfrm>
            <a:custGeom>
              <a:avLst/>
              <a:gdLst/>
              <a:ahLst/>
              <a:cxnLst>
                <a:cxn ang="0">
                  <a:pos x="281" y="370"/>
                </a:cxn>
                <a:cxn ang="0">
                  <a:pos x="261" y="391"/>
                </a:cxn>
                <a:cxn ang="0">
                  <a:pos x="250" y="401"/>
                </a:cxn>
                <a:cxn ang="0">
                  <a:pos x="231" y="401"/>
                </a:cxn>
                <a:cxn ang="0">
                  <a:pos x="207" y="388"/>
                </a:cxn>
                <a:cxn ang="0">
                  <a:pos x="163" y="362"/>
                </a:cxn>
                <a:cxn ang="0">
                  <a:pos x="113" y="329"/>
                </a:cxn>
                <a:cxn ang="0">
                  <a:pos x="77" y="301"/>
                </a:cxn>
                <a:cxn ang="0">
                  <a:pos x="64" y="275"/>
                </a:cxn>
                <a:cxn ang="0">
                  <a:pos x="44" y="231"/>
                </a:cxn>
                <a:cxn ang="0">
                  <a:pos x="28" y="207"/>
                </a:cxn>
                <a:cxn ang="0">
                  <a:pos x="9" y="167"/>
                </a:cxn>
                <a:cxn ang="0">
                  <a:pos x="28" y="146"/>
                </a:cxn>
                <a:cxn ang="0">
                  <a:pos x="49" y="151"/>
                </a:cxn>
                <a:cxn ang="0">
                  <a:pos x="63" y="167"/>
                </a:cxn>
                <a:cxn ang="0">
                  <a:pos x="75" y="172"/>
                </a:cxn>
                <a:cxn ang="0">
                  <a:pos x="94" y="181"/>
                </a:cxn>
                <a:cxn ang="0">
                  <a:pos x="115" y="193"/>
                </a:cxn>
                <a:cxn ang="0">
                  <a:pos x="137" y="203"/>
                </a:cxn>
                <a:cxn ang="0">
                  <a:pos x="160" y="216"/>
                </a:cxn>
                <a:cxn ang="0">
                  <a:pos x="179" y="228"/>
                </a:cxn>
                <a:cxn ang="0">
                  <a:pos x="186" y="238"/>
                </a:cxn>
                <a:cxn ang="0">
                  <a:pos x="196" y="240"/>
                </a:cxn>
                <a:cxn ang="0">
                  <a:pos x="202" y="224"/>
                </a:cxn>
                <a:cxn ang="0">
                  <a:pos x="200" y="210"/>
                </a:cxn>
                <a:cxn ang="0">
                  <a:pos x="207" y="193"/>
                </a:cxn>
                <a:cxn ang="0">
                  <a:pos x="215" y="167"/>
                </a:cxn>
                <a:cxn ang="0">
                  <a:pos x="219" y="144"/>
                </a:cxn>
                <a:cxn ang="0">
                  <a:pos x="224" y="118"/>
                </a:cxn>
                <a:cxn ang="0">
                  <a:pos x="231" y="87"/>
                </a:cxn>
                <a:cxn ang="0">
                  <a:pos x="240" y="42"/>
                </a:cxn>
                <a:cxn ang="0">
                  <a:pos x="264" y="11"/>
                </a:cxn>
                <a:cxn ang="0">
                  <a:pos x="301" y="0"/>
                </a:cxn>
                <a:cxn ang="0">
                  <a:pos x="337" y="9"/>
                </a:cxn>
                <a:cxn ang="0">
                  <a:pos x="360" y="37"/>
                </a:cxn>
                <a:cxn ang="0">
                  <a:pos x="356" y="111"/>
                </a:cxn>
                <a:cxn ang="0">
                  <a:pos x="339" y="212"/>
                </a:cxn>
                <a:cxn ang="0">
                  <a:pos x="316" y="294"/>
                </a:cxn>
                <a:cxn ang="0">
                  <a:pos x="297" y="348"/>
                </a:cxn>
              </a:cxnLst>
              <a:rect l="0" t="0" r="r" b="b"/>
              <a:pathLst>
                <a:path w="361" h="403">
                  <a:moveTo>
                    <a:pt x="292" y="358"/>
                  </a:moveTo>
                  <a:lnTo>
                    <a:pt x="281" y="370"/>
                  </a:lnTo>
                  <a:lnTo>
                    <a:pt x="271" y="381"/>
                  </a:lnTo>
                  <a:lnTo>
                    <a:pt x="261" y="391"/>
                  </a:lnTo>
                  <a:lnTo>
                    <a:pt x="255" y="398"/>
                  </a:lnTo>
                  <a:lnTo>
                    <a:pt x="250" y="401"/>
                  </a:lnTo>
                  <a:lnTo>
                    <a:pt x="243" y="403"/>
                  </a:lnTo>
                  <a:lnTo>
                    <a:pt x="231" y="401"/>
                  </a:lnTo>
                  <a:lnTo>
                    <a:pt x="219" y="395"/>
                  </a:lnTo>
                  <a:lnTo>
                    <a:pt x="207" y="388"/>
                  </a:lnTo>
                  <a:lnTo>
                    <a:pt x="188" y="375"/>
                  </a:lnTo>
                  <a:lnTo>
                    <a:pt x="163" y="362"/>
                  </a:lnTo>
                  <a:lnTo>
                    <a:pt x="139" y="346"/>
                  </a:lnTo>
                  <a:lnTo>
                    <a:pt x="113" y="329"/>
                  </a:lnTo>
                  <a:lnTo>
                    <a:pt x="92" y="313"/>
                  </a:lnTo>
                  <a:lnTo>
                    <a:pt x="77" y="301"/>
                  </a:lnTo>
                  <a:lnTo>
                    <a:pt x="70" y="292"/>
                  </a:lnTo>
                  <a:lnTo>
                    <a:pt x="64" y="275"/>
                  </a:lnTo>
                  <a:lnTo>
                    <a:pt x="56" y="252"/>
                  </a:lnTo>
                  <a:lnTo>
                    <a:pt x="44" y="231"/>
                  </a:lnTo>
                  <a:lnTo>
                    <a:pt x="30" y="216"/>
                  </a:lnTo>
                  <a:lnTo>
                    <a:pt x="28" y="207"/>
                  </a:lnTo>
                  <a:lnTo>
                    <a:pt x="0" y="179"/>
                  </a:lnTo>
                  <a:lnTo>
                    <a:pt x="9" y="167"/>
                  </a:lnTo>
                  <a:lnTo>
                    <a:pt x="18" y="155"/>
                  </a:lnTo>
                  <a:lnTo>
                    <a:pt x="28" y="146"/>
                  </a:lnTo>
                  <a:lnTo>
                    <a:pt x="38" y="141"/>
                  </a:lnTo>
                  <a:lnTo>
                    <a:pt x="49" y="151"/>
                  </a:lnTo>
                  <a:lnTo>
                    <a:pt x="56" y="160"/>
                  </a:lnTo>
                  <a:lnTo>
                    <a:pt x="63" y="167"/>
                  </a:lnTo>
                  <a:lnTo>
                    <a:pt x="68" y="170"/>
                  </a:lnTo>
                  <a:lnTo>
                    <a:pt x="75" y="172"/>
                  </a:lnTo>
                  <a:lnTo>
                    <a:pt x="84" y="176"/>
                  </a:lnTo>
                  <a:lnTo>
                    <a:pt x="94" y="181"/>
                  </a:lnTo>
                  <a:lnTo>
                    <a:pt x="106" y="188"/>
                  </a:lnTo>
                  <a:lnTo>
                    <a:pt x="115" y="193"/>
                  </a:lnTo>
                  <a:lnTo>
                    <a:pt x="125" y="198"/>
                  </a:lnTo>
                  <a:lnTo>
                    <a:pt x="137" y="203"/>
                  </a:lnTo>
                  <a:lnTo>
                    <a:pt x="149" y="210"/>
                  </a:lnTo>
                  <a:lnTo>
                    <a:pt x="160" y="216"/>
                  </a:lnTo>
                  <a:lnTo>
                    <a:pt x="170" y="223"/>
                  </a:lnTo>
                  <a:lnTo>
                    <a:pt x="179" y="228"/>
                  </a:lnTo>
                  <a:lnTo>
                    <a:pt x="182" y="231"/>
                  </a:lnTo>
                  <a:lnTo>
                    <a:pt x="186" y="238"/>
                  </a:lnTo>
                  <a:lnTo>
                    <a:pt x="191" y="242"/>
                  </a:lnTo>
                  <a:lnTo>
                    <a:pt x="196" y="240"/>
                  </a:lnTo>
                  <a:lnTo>
                    <a:pt x="200" y="233"/>
                  </a:lnTo>
                  <a:lnTo>
                    <a:pt x="202" y="224"/>
                  </a:lnTo>
                  <a:lnTo>
                    <a:pt x="200" y="216"/>
                  </a:lnTo>
                  <a:lnTo>
                    <a:pt x="200" y="210"/>
                  </a:lnTo>
                  <a:lnTo>
                    <a:pt x="203" y="203"/>
                  </a:lnTo>
                  <a:lnTo>
                    <a:pt x="207" y="193"/>
                  </a:lnTo>
                  <a:lnTo>
                    <a:pt x="212" y="181"/>
                  </a:lnTo>
                  <a:lnTo>
                    <a:pt x="215" y="167"/>
                  </a:lnTo>
                  <a:lnTo>
                    <a:pt x="217" y="155"/>
                  </a:lnTo>
                  <a:lnTo>
                    <a:pt x="219" y="144"/>
                  </a:lnTo>
                  <a:lnTo>
                    <a:pt x="221" y="132"/>
                  </a:lnTo>
                  <a:lnTo>
                    <a:pt x="224" y="118"/>
                  </a:lnTo>
                  <a:lnTo>
                    <a:pt x="228" y="106"/>
                  </a:lnTo>
                  <a:lnTo>
                    <a:pt x="231" y="87"/>
                  </a:lnTo>
                  <a:lnTo>
                    <a:pt x="235" y="64"/>
                  </a:lnTo>
                  <a:lnTo>
                    <a:pt x="240" y="42"/>
                  </a:lnTo>
                  <a:lnTo>
                    <a:pt x="248" y="24"/>
                  </a:lnTo>
                  <a:lnTo>
                    <a:pt x="264" y="11"/>
                  </a:lnTo>
                  <a:lnTo>
                    <a:pt x="281" y="2"/>
                  </a:lnTo>
                  <a:lnTo>
                    <a:pt x="301" y="0"/>
                  </a:lnTo>
                  <a:lnTo>
                    <a:pt x="320" y="2"/>
                  </a:lnTo>
                  <a:lnTo>
                    <a:pt x="337" y="9"/>
                  </a:lnTo>
                  <a:lnTo>
                    <a:pt x="351" y="21"/>
                  </a:lnTo>
                  <a:lnTo>
                    <a:pt x="360" y="37"/>
                  </a:lnTo>
                  <a:lnTo>
                    <a:pt x="361" y="57"/>
                  </a:lnTo>
                  <a:lnTo>
                    <a:pt x="356" y="111"/>
                  </a:lnTo>
                  <a:lnTo>
                    <a:pt x="347" y="162"/>
                  </a:lnTo>
                  <a:lnTo>
                    <a:pt x="339" y="212"/>
                  </a:lnTo>
                  <a:lnTo>
                    <a:pt x="327" y="256"/>
                  </a:lnTo>
                  <a:lnTo>
                    <a:pt x="316" y="294"/>
                  </a:lnTo>
                  <a:lnTo>
                    <a:pt x="306" y="325"/>
                  </a:lnTo>
                  <a:lnTo>
                    <a:pt x="297" y="348"/>
                  </a:lnTo>
                  <a:lnTo>
                    <a:pt x="292" y="3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Freeform 142"/>
            <p:cNvSpPr>
              <a:spLocks/>
            </p:cNvSpPr>
            <p:nvPr/>
          </p:nvSpPr>
          <p:spPr bwMode="auto">
            <a:xfrm>
              <a:off x="5090" y="3132"/>
              <a:ext cx="61" cy="25"/>
            </a:xfrm>
            <a:custGeom>
              <a:avLst/>
              <a:gdLst/>
              <a:ahLst/>
              <a:cxnLst>
                <a:cxn ang="0">
                  <a:pos x="204" y="307"/>
                </a:cxn>
                <a:cxn ang="0">
                  <a:pos x="195" y="307"/>
                </a:cxn>
                <a:cxn ang="0">
                  <a:pos x="188" y="307"/>
                </a:cxn>
                <a:cxn ang="0">
                  <a:pos x="181" y="304"/>
                </a:cxn>
                <a:cxn ang="0">
                  <a:pos x="178" y="299"/>
                </a:cxn>
                <a:cxn ang="0">
                  <a:pos x="169" y="287"/>
                </a:cxn>
                <a:cxn ang="0">
                  <a:pos x="150" y="259"/>
                </a:cxn>
                <a:cxn ang="0">
                  <a:pos x="122" y="221"/>
                </a:cxn>
                <a:cxn ang="0">
                  <a:pos x="91" y="177"/>
                </a:cxn>
                <a:cxn ang="0">
                  <a:pos x="60" y="134"/>
                </a:cxn>
                <a:cxn ang="0">
                  <a:pos x="32" y="94"/>
                </a:cxn>
                <a:cxn ang="0">
                  <a:pos x="13" y="66"/>
                </a:cxn>
                <a:cxn ang="0">
                  <a:pos x="4" y="54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4" y="40"/>
                </a:cxn>
                <a:cxn ang="0">
                  <a:pos x="14" y="38"/>
                </a:cxn>
                <a:cxn ang="0">
                  <a:pos x="218" y="2"/>
                </a:cxn>
                <a:cxn ang="0">
                  <a:pos x="230" y="0"/>
                </a:cxn>
                <a:cxn ang="0">
                  <a:pos x="237" y="2"/>
                </a:cxn>
                <a:cxn ang="0">
                  <a:pos x="242" y="5"/>
                </a:cxn>
                <a:cxn ang="0">
                  <a:pos x="245" y="12"/>
                </a:cxn>
                <a:cxn ang="0">
                  <a:pos x="254" y="24"/>
                </a:cxn>
                <a:cxn ang="0">
                  <a:pos x="273" y="52"/>
                </a:cxn>
                <a:cxn ang="0">
                  <a:pos x="301" y="90"/>
                </a:cxn>
                <a:cxn ang="0">
                  <a:pos x="332" y="134"/>
                </a:cxn>
                <a:cxn ang="0">
                  <a:pos x="363" y="179"/>
                </a:cxn>
                <a:cxn ang="0">
                  <a:pos x="391" y="217"/>
                </a:cxn>
                <a:cxn ang="0">
                  <a:pos x="410" y="245"/>
                </a:cxn>
                <a:cxn ang="0">
                  <a:pos x="419" y="257"/>
                </a:cxn>
                <a:cxn ang="0">
                  <a:pos x="421" y="262"/>
                </a:cxn>
                <a:cxn ang="0">
                  <a:pos x="421" y="266"/>
                </a:cxn>
                <a:cxn ang="0">
                  <a:pos x="419" y="267"/>
                </a:cxn>
                <a:cxn ang="0">
                  <a:pos x="415" y="269"/>
                </a:cxn>
                <a:cxn ang="0">
                  <a:pos x="204" y="307"/>
                </a:cxn>
              </a:cxnLst>
              <a:rect l="0" t="0" r="r" b="b"/>
              <a:pathLst>
                <a:path w="421" h="307">
                  <a:moveTo>
                    <a:pt x="204" y="307"/>
                  </a:moveTo>
                  <a:lnTo>
                    <a:pt x="195" y="307"/>
                  </a:lnTo>
                  <a:lnTo>
                    <a:pt x="188" y="307"/>
                  </a:lnTo>
                  <a:lnTo>
                    <a:pt x="181" y="304"/>
                  </a:lnTo>
                  <a:lnTo>
                    <a:pt x="178" y="299"/>
                  </a:lnTo>
                  <a:lnTo>
                    <a:pt x="169" y="287"/>
                  </a:lnTo>
                  <a:lnTo>
                    <a:pt x="150" y="259"/>
                  </a:lnTo>
                  <a:lnTo>
                    <a:pt x="122" y="221"/>
                  </a:lnTo>
                  <a:lnTo>
                    <a:pt x="91" y="177"/>
                  </a:lnTo>
                  <a:lnTo>
                    <a:pt x="60" y="134"/>
                  </a:lnTo>
                  <a:lnTo>
                    <a:pt x="32" y="94"/>
                  </a:lnTo>
                  <a:lnTo>
                    <a:pt x="13" y="66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14" y="38"/>
                  </a:lnTo>
                  <a:lnTo>
                    <a:pt x="218" y="2"/>
                  </a:lnTo>
                  <a:lnTo>
                    <a:pt x="230" y="0"/>
                  </a:lnTo>
                  <a:lnTo>
                    <a:pt x="237" y="2"/>
                  </a:lnTo>
                  <a:lnTo>
                    <a:pt x="242" y="5"/>
                  </a:lnTo>
                  <a:lnTo>
                    <a:pt x="245" y="12"/>
                  </a:lnTo>
                  <a:lnTo>
                    <a:pt x="254" y="24"/>
                  </a:lnTo>
                  <a:lnTo>
                    <a:pt x="273" y="52"/>
                  </a:lnTo>
                  <a:lnTo>
                    <a:pt x="301" y="90"/>
                  </a:lnTo>
                  <a:lnTo>
                    <a:pt x="332" y="134"/>
                  </a:lnTo>
                  <a:lnTo>
                    <a:pt x="363" y="179"/>
                  </a:lnTo>
                  <a:lnTo>
                    <a:pt x="391" y="217"/>
                  </a:lnTo>
                  <a:lnTo>
                    <a:pt x="410" y="245"/>
                  </a:lnTo>
                  <a:lnTo>
                    <a:pt x="419" y="257"/>
                  </a:lnTo>
                  <a:lnTo>
                    <a:pt x="421" y="262"/>
                  </a:lnTo>
                  <a:lnTo>
                    <a:pt x="421" y="266"/>
                  </a:lnTo>
                  <a:lnTo>
                    <a:pt x="419" y="267"/>
                  </a:lnTo>
                  <a:lnTo>
                    <a:pt x="415" y="269"/>
                  </a:lnTo>
                  <a:lnTo>
                    <a:pt x="204" y="307"/>
                  </a:lnTo>
                  <a:close/>
                </a:path>
              </a:pathLst>
            </a:custGeom>
            <a:solidFill>
              <a:srgbClr val="5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5095" y="3129"/>
              <a:ext cx="22" cy="31"/>
            </a:xfrm>
            <a:custGeom>
              <a:avLst/>
              <a:gdLst/>
              <a:ahLst/>
              <a:cxnLst>
                <a:cxn ang="0">
                  <a:pos x="99" y="168"/>
                </a:cxn>
                <a:cxn ang="0">
                  <a:pos x="100" y="174"/>
                </a:cxn>
                <a:cxn ang="0">
                  <a:pos x="99" y="179"/>
                </a:cxn>
                <a:cxn ang="0">
                  <a:pos x="97" y="184"/>
                </a:cxn>
                <a:cxn ang="0">
                  <a:pos x="92" y="187"/>
                </a:cxn>
                <a:cxn ang="0">
                  <a:pos x="87" y="189"/>
                </a:cxn>
                <a:cxn ang="0">
                  <a:pos x="81" y="189"/>
                </a:cxn>
                <a:cxn ang="0">
                  <a:pos x="76" y="186"/>
                </a:cxn>
                <a:cxn ang="0">
                  <a:pos x="73" y="181"/>
                </a:cxn>
                <a:cxn ang="0">
                  <a:pos x="69" y="175"/>
                </a:cxn>
                <a:cxn ang="0">
                  <a:pos x="61" y="167"/>
                </a:cxn>
                <a:cxn ang="0">
                  <a:pos x="50" y="156"/>
                </a:cxn>
                <a:cxn ang="0">
                  <a:pos x="40" y="142"/>
                </a:cxn>
                <a:cxn ang="0">
                  <a:pos x="28" y="130"/>
                </a:cxn>
                <a:cxn ang="0">
                  <a:pos x="19" y="118"/>
                </a:cxn>
                <a:cxn ang="0">
                  <a:pos x="12" y="108"/>
                </a:cxn>
                <a:cxn ang="0">
                  <a:pos x="8" y="102"/>
                </a:cxn>
                <a:cxn ang="0">
                  <a:pos x="7" y="92"/>
                </a:cxn>
                <a:cxn ang="0">
                  <a:pos x="5" y="78"/>
                </a:cxn>
                <a:cxn ang="0">
                  <a:pos x="2" y="62"/>
                </a:cxn>
                <a:cxn ang="0">
                  <a:pos x="0" y="54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3" y="35"/>
                </a:cxn>
                <a:cxn ang="0">
                  <a:pos x="7" y="26"/>
                </a:cxn>
                <a:cxn ang="0">
                  <a:pos x="14" y="14"/>
                </a:cxn>
                <a:cxn ang="0">
                  <a:pos x="22" y="3"/>
                </a:cxn>
                <a:cxn ang="0">
                  <a:pos x="29" y="0"/>
                </a:cxn>
                <a:cxn ang="0">
                  <a:pos x="33" y="3"/>
                </a:cxn>
                <a:cxn ang="0">
                  <a:pos x="35" y="8"/>
                </a:cxn>
                <a:cxn ang="0">
                  <a:pos x="35" y="14"/>
                </a:cxn>
                <a:cxn ang="0">
                  <a:pos x="35" y="19"/>
                </a:cxn>
                <a:cxn ang="0">
                  <a:pos x="33" y="26"/>
                </a:cxn>
                <a:cxn ang="0">
                  <a:pos x="31" y="33"/>
                </a:cxn>
                <a:cxn ang="0">
                  <a:pos x="31" y="40"/>
                </a:cxn>
                <a:cxn ang="0">
                  <a:pos x="31" y="45"/>
                </a:cxn>
                <a:cxn ang="0">
                  <a:pos x="33" y="52"/>
                </a:cxn>
                <a:cxn ang="0">
                  <a:pos x="38" y="62"/>
                </a:cxn>
                <a:cxn ang="0">
                  <a:pos x="43" y="75"/>
                </a:cxn>
                <a:cxn ang="0">
                  <a:pos x="50" y="83"/>
                </a:cxn>
                <a:cxn ang="0">
                  <a:pos x="57" y="92"/>
                </a:cxn>
                <a:cxn ang="0">
                  <a:pos x="67" y="106"/>
                </a:cxn>
                <a:cxn ang="0">
                  <a:pos x="78" y="120"/>
                </a:cxn>
                <a:cxn ang="0">
                  <a:pos x="83" y="128"/>
                </a:cxn>
                <a:cxn ang="0">
                  <a:pos x="88" y="137"/>
                </a:cxn>
                <a:cxn ang="0">
                  <a:pos x="92" y="149"/>
                </a:cxn>
                <a:cxn ang="0">
                  <a:pos x="97" y="161"/>
                </a:cxn>
                <a:cxn ang="0">
                  <a:pos x="99" y="168"/>
                </a:cxn>
              </a:cxnLst>
              <a:rect l="0" t="0" r="r" b="b"/>
              <a:pathLst>
                <a:path w="100" h="189">
                  <a:moveTo>
                    <a:pt x="99" y="168"/>
                  </a:moveTo>
                  <a:lnTo>
                    <a:pt x="100" y="174"/>
                  </a:lnTo>
                  <a:lnTo>
                    <a:pt x="99" y="179"/>
                  </a:lnTo>
                  <a:lnTo>
                    <a:pt x="97" y="184"/>
                  </a:lnTo>
                  <a:lnTo>
                    <a:pt x="92" y="187"/>
                  </a:lnTo>
                  <a:lnTo>
                    <a:pt x="87" y="189"/>
                  </a:lnTo>
                  <a:lnTo>
                    <a:pt x="81" y="189"/>
                  </a:lnTo>
                  <a:lnTo>
                    <a:pt x="76" y="186"/>
                  </a:lnTo>
                  <a:lnTo>
                    <a:pt x="73" y="181"/>
                  </a:lnTo>
                  <a:lnTo>
                    <a:pt x="69" y="175"/>
                  </a:lnTo>
                  <a:lnTo>
                    <a:pt x="61" y="167"/>
                  </a:lnTo>
                  <a:lnTo>
                    <a:pt x="50" y="156"/>
                  </a:lnTo>
                  <a:lnTo>
                    <a:pt x="40" y="142"/>
                  </a:lnTo>
                  <a:lnTo>
                    <a:pt x="28" y="130"/>
                  </a:lnTo>
                  <a:lnTo>
                    <a:pt x="19" y="118"/>
                  </a:lnTo>
                  <a:lnTo>
                    <a:pt x="12" y="108"/>
                  </a:lnTo>
                  <a:lnTo>
                    <a:pt x="8" y="102"/>
                  </a:lnTo>
                  <a:lnTo>
                    <a:pt x="7" y="92"/>
                  </a:lnTo>
                  <a:lnTo>
                    <a:pt x="5" y="78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3" y="35"/>
                  </a:lnTo>
                  <a:lnTo>
                    <a:pt x="7" y="26"/>
                  </a:lnTo>
                  <a:lnTo>
                    <a:pt x="14" y="14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5" y="8"/>
                  </a:lnTo>
                  <a:lnTo>
                    <a:pt x="35" y="14"/>
                  </a:lnTo>
                  <a:lnTo>
                    <a:pt x="35" y="19"/>
                  </a:lnTo>
                  <a:lnTo>
                    <a:pt x="33" y="26"/>
                  </a:lnTo>
                  <a:lnTo>
                    <a:pt x="31" y="33"/>
                  </a:lnTo>
                  <a:lnTo>
                    <a:pt x="31" y="40"/>
                  </a:lnTo>
                  <a:lnTo>
                    <a:pt x="31" y="45"/>
                  </a:lnTo>
                  <a:lnTo>
                    <a:pt x="33" y="52"/>
                  </a:lnTo>
                  <a:lnTo>
                    <a:pt x="38" y="62"/>
                  </a:lnTo>
                  <a:lnTo>
                    <a:pt x="43" y="75"/>
                  </a:lnTo>
                  <a:lnTo>
                    <a:pt x="50" y="83"/>
                  </a:lnTo>
                  <a:lnTo>
                    <a:pt x="57" y="92"/>
                  </a:lnTo>
                  <a:lnTo>
                    <a:pt x="67" y="106"/>
                  </a:lnTo>
                  <a:lnTo>
                    <a:pt x="78" y="120"/>
                  </a:lnTo>
                  <a:lnTo>
                    <a:pt x="83" y="128"/>
                  </a:lnTo>
                  <a:lnTo>
                    <a:pt x="88" y="137"/>
                  </a:lnTo>
                  <a:lnTo>
                    <a:pt x="92" y="149"/>
                  </a:lnTo>
                  <a:lnTo>
                    <a:pt x="97" y="161"/>
                  </a:lnTo>
                  <a:lnTo>
                    <a:pt x="99" y="168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144"/>
            <p:cNvSpPr>
              <a:spLocks/>
            </p:cNvSpPr>
            <p:nvPr/>
          </p:nvSpPr>
          <p:spPr bwMode="auto">
            <a:xfrm>
              <a:off x="5111" y="3155"/>
              <a:ext cx="6" cy="5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" y="5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10" y="27"/>
                </a:cxn>
                <a:cxn ang="0">
                  <a:pos x="16" y="29"/>
                </a:cxn>
                <a:cxn ang="0">
                  <a:pos x="21" y="27"/>
                </a:cxn>
                <a:cxn ang="0">
                  <a:pos x="26" y="24"/>
                </a:cxn>
                <a:cxn ang="0">
                  <a:pos x="28" y="19"/>
                </a:cxn>
                <a:cxn ang="0">
                  <a:pos x="29" y="14"/>
                </a:cxn>
                <a:cxn ang="0">
                  <a:pos x="28" y="8"/>
                </a:cxn>
                <a:cxn ang="0">
                  <a:pos x="24" y="3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1"/>
                </a:cxn>
              </a:cxnLst>
              <a:rect l="0" t="0" r="r" b="b"/>
              <a:pathLst>
                <a:path w="29" h="29">
                  <a:moveTo>
                    <a:pt x="9" y="1"/>
                  </a:moveTo>
                  <a:lnTo>
                    <a:pt x="3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10" y="27"/>
                  </a:lnTo>
                  <a:lnTo>
                    <a:pt x="16" y="29"/>
                  </a:lnTo>
                  <a:lnTo>
                    <a:pt x="21" y="27"/>
                  </a:lnTo>
                  <a:lnTo>
                    <a:pt x="26" y="24"/>
                  </a:lnTo>
                  <a:lnTo>
                    <a:pt x="28" y="19"/>
                  </a:lnTo>
                  <a:lnTo>
                    <a:pt x="29" y="14"/>
                  </a:lnTo>
                  <a:lnTo>
                    <a:pt x="28" y="8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145"/>
            <p:cNvSpPr>
              <a:spLocks/>
            </p:cNvSpPr>
            <p:nvPr/>
          </p:nvSpPr>
          <p:spPr bwMode="auto">
            <a:xfrm>
              <a:off x="5252" y="3236"/>
              <a:ext cx="24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2"/>
                </a:cxn>
                <a:cxn ang="0">
                  <a:pos x="21" y="7"/>
                </a:cxn>
                <a:cxn ang="0">
                  <a:pos x="24" y="4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5" y="5"/>
                </a:cxn>
                <a:cxn ang="0">
                  <a:pos x="47" y="11"/>
                </a:cxn>
                <a:cxn ang="0">
                  <a:pos x="55" y="26"/>
                </a:cxn>
                <a:cxn ang="0">
                  <a:pos x="73" y="54"/>
                </a:cxn>
                <a:cxn ang="0">
                  <a:pos x="88" y="82"/>
                </a:cxn>
                <a:cxn ang="0">
                  <a:pos x="97" y="96"/>
                </a:cxn>
                <a:cxn ang="0">
                  <a:pos x="99" y="99"/>
                </a:cxn>
                <a:cxn ang="0">
                  <a:pos x="97" y="103"/>
                </a:cxn>
                <a:cxn ang="0">
                  <a:pos x="95" y="106"/>
                </a:cxn>
                <a:cxn ang="0">
                  <a:pos x="90" y="110"/>
                </a:cxn>
                <a:cxn ang="0">
                  <a:pos x="80" y="117"/>
                </a:cxn>
                <a:cxn ang="0">
                  <a:pos x="68" y="127"/>
                </a:cxn>
                <a:cxn ang="0">
                  <a:pos x="55" y="134"/>
                </a:cxn>
                <a:cxn ang="0">
                  <a:pos x="48" y="139"/>
                </a:cxn>
                <a:cxn ang="0">
                  <a:pos x="38" y="139"/>
                </a:cxn>
                <a:cxn ang="0">
                  <a:pos x="21" y="137"/>
                </a:cxn>
                <a:cxn ang="0">
                  <a:pos x="5" y="136"/>
                </a:cxn>
                <a:cxn ang="0">
                  <a:pos x="0" y="132"/>
                </a:cxn>
                <a:cxn ang="0">
                  <a:pos x="2" y="129"/>
                </a:cxn>
                <a:cxn ang="0">
                  <a:pos x="5" y="125"/>
                </a:cxn>
                <a:cxn ang="0">
                  <a:pos x="8" y="124"/>
                </a:cxn>
                <a:cxn ang="0">
                  <a:pos x="12" y="122"/>
                </a:cxn>
                <a:cxn ang="0">
                  <a:pos x="17" y="122"/>
                </a:cxn>
                <a:cxn ang="0">
                  <a:pos x="26" y="120"/>
                </a:cxn>
                <a:cxn ang="0">
                  <a:pos x="35" y="117"/>
                </a:cxn>
                <a:cxn ang="0">
                  <a:pos x="38" y="115"/>
                </a:cxn>
                <a:cxn ang="0">
                  <a:pos x="40" y="111"/>
                </a:cxn>
                <a:cxn ang="0">
                  <a:pos x="41" y="106"/>
                </a:cxn>
                <a:cxn ang="0">
                  <a:pos x="43" y="101"/>
                </a:cxn>
                <a:cxn ang="0">
                  <a:pos x="41" y="96"/>
                </a:cxn>
                <a:cxn ang="0">
                  <a:pos x="36" y="82"/>
                </a:cxn>
                <a:cxn ang="0">
                  <a:pos x="31" y="59"/>
                </a:cxn>
                <a:cxn ang="0">
                  <a:pos x="24" y="35"/>
                </a:cxn>
                <a:cxn ang="0">
                  <a:pos x="19" y="19"/>
                </a:cxn>
              </a:cxnLst>
              <a:rect l="0" t="0" r="r" b="b"/>
              <a:pathLst>
                <a:path w="99" h="139">
                  <a:moveTo>
                    <a:pt x="19" y="19"/>
                  </a:moveTo>
                  <a:lnTo>
                    <a:pt x="19" y="12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5" y="5"/>
                  </a:lnTo>
                  <a:lnTo>
                    <a:pt x="47" y="11"/>
                  </a:lnTo>
                  <a:lnTo>
                    <a:pt x="55" y="26"/>
                  </a:lnTo>
                  <a:lnTo>
                    <a:pt x="73" y="54"/>
                  </a:lnTo>
                  <a:lnTo>
                    <a:pt x="88" y="82"/>
                  </a:lnTo>
                  <a:lnTo>
                    <a:pt x="97" y="96"/>
                  </a:lnTo>
                  <a:lnTo>
                    <a:pt x="99" y="99"/>
                  </a:lnTo>
                  <a:lnTo>
                    <a:pt x="97" y="103"/>
                  </a:lnTo>
                  <a:lnTo>
                    <a:pt x="95" y="106"/>
                  </a:lnTo>
                  <a:lnTo>
                    <a:pt x="90" y="110"/>
                  </a:lnTo>
                  <a:lnTo>
                    <a:pt x="80" y="117"/>
                  </a:lnTo>
                  <a:lnTo>
                    <a:pt x="68" y="127"/>
                  </a:lnTo>
                  <a:lnTo>
                    <a:pt x="55" y="134"/>
                  </a:lnTo>
                  <a:lnTo>
                    <a:pt x="48" y="139"/>
                  </a:lnTo>
                  <a:lnTo>
                    <a:pt x="38" y="139"/>
                  </a:lnTo>
                  <a:lnTo>
                    <a:pt x="21" y="137"/>
                  </a:lnTo>
                  <a:lnTo>
                    <a:pt x="5" y="136"/>
                  </a:lnTo>
                  <a:lnTo>
                    <a:pt x="0" y="132"/>
                  </a:lnTo>
                  <a:lnTo>
                    <a:pt x="2" y="129"/>
                  </a:lnTo>
                  <a:lnTo>
                    <a:pt x="5" y="125"/>
                  </a:lnTo>
                  <a:lnTo>
                    <a:pt x="8" y="124"/>
                  </a:lnTo>
                  <a:lnTo>
                    <a:pt x="12" y="122"/>
                  </a:lnTo>
                  <a:lnTo>
                    <a:pt x="17" y="122"/>
                  </a:lnTo>
                  <a:lnTo>
                    <a:pt x="26" y="120"/>
                  </a:lnTo>
                  <a:lnTo>
                    <a:pt x="35" y="117"/>
                  </a:lnTo>
                  <a:lnTo>
                    <a:pt x="38" y="115"/>
                  </a:lnTo>
                  <a:lnTo>
                    <a:pt x="40" y="111"/>
                  </a:lnTo>
                  <a:lnTo>
                    <a:pt x="41" y="106"/>
                  </a:lnTo>
                  <a:lnTo>
                    <a:pt x="43" y="101"/>
                  </a:lnTo>
                  <a:lnTo>
                    <a:pt x="41" y="96"/>
                  </a:lnTo>
                  <a:lnTo>
                    <a:pt x="36" y="82"/>
                  </a:lnTo>
                  <a:lnTo>
                    <a:pt x="31" y="59"/>
                  </a:lnTo>
                  <a:lnTo>
                    <a:pt x="24" y="35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D6B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5232" y="3268"/>
              <a:ext cx="65" cy="4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1" name="Freeform 147"/>
            <p:cNvSpPr>
              <a:spLocks/>
            </p:cNvSpPr>
            <p:nvPr/>
          </p:nvSpPr>
          <p:spPr bwMode="auto">
            <a:xfrm>
              <a:off x="5234" y="3248"/>
              <a:ext cx="63" cy="21"/>
            </a:xfrm>
            <a:custGeom>
              <a:avLst/>
              <a:gdLst/>
              <a:ahLst/>
              <a:cxnLst>
                <a:cxn ang="0">
                  <a:pos x="14" y="119"/>
                </a:cxn>
                <a:cxn ang="0">
                  <a:pos x="26" y="90"/>
                </a:cxn>
                <a:cxn ang="0">
                  <a:pos x="125" y="0"/>
                </a:cxn>
                <a:cxn ang="0">
                  <a:pos x="224" y="48"/>
                </a:cxn>
                <a:cxn ang="0">
                  <a:pos x="252" y="107"/>
                </a:cxn>
                <a:cxn ang="0">
                  <a:pos x="277" y="114"/>
                </a:cxn>
              </a:cxnLst>
              <a:rect l="0" t="0" r="r" b="b"/>
              <a:pathLst>
                <a:path w="277" h="121">
                  <a:moveTo>
                    <a:pt x="14" y="119"/>
                  </a:moveTo>
                  <a:cubicBezTo>
                    <a:pt x="20" y="80"/>
                    <a:pt x="0" y="112"/>
                    <a:pt x="26" y="90"/>
                  </a:cubicBezTo>
                  <a:cubicBezTo>
                    <a:pt x="50" y="43"/>
                    <a:pt x="84" y="13"/>
                    <a:pt x="125" y="0"/>
                  </a:cubicBezTo>
                  <a:cubicBezTo>
                    <a:pt x="163" y="5"/>
                    <a:pt x="200" y="6"/>
                    <a:pt x="224" y="48"/>
                  </a:cubicBezTo>
                  <a:cubicBezTo>
                    <a:pt x="252" y="93"/>
                    <a:pt x="234" y="69"/>
                    <a:pt x="252" y="107"/>
                  </a:cubicBezTo>
                  <a:cubicBezTo>
                    <a:pt x="257" y="121"/>
                    <a:pt x="272" y="113"/>
                    <a:pt x="277" y="11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2" name="Line 148"/>
            <p:cNvSpPr>
              <a:spLocks noChangeShapeType="1"/>
            </p:cNvSpPr>
            <p:nvPr/>
          </p:nvSpPr>
          <p:spPr bwMode="auto">
            <a:xfrm>
              <a:off x="5232" y="3268"/>
              <a:ext cx="32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3" name="Line 149"/>
            <p:cNvSpPr>
              <a:spLocks noChangeShapeType="1"/>
            </p:cNvSpPr>
            <p:nvPr/>
          </p:nvSpPr>
          <p:spPr bwMode="auto">
            <a:xfrm flipH="1">
              <a:off x="5264" y="3268"/>
              <a:ext cx="33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94" name="Line 150"/>
          <p:cNvSpPr>
            <a:spLocks noChangeShapeType="1"/>
          </p:cNvSpPr>
          <p:nvPr/>
        </p:nvSpPr>
        <p:spPr bwMode="auto">
          <a:xfrm>
            <a:off x="7086600" y="2857500"/>
            <a:ext cx="314325" cy="1768475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5" name="Rectangle 151"/>
          <p:cNvSpPr>
            <a:spLocks noChangeArrowheads="1"/>
          </p:cNvSpPr>
          <p:nvPr/>
        </p:nvSpPr>
        <p:spPr bwMode="auto">
          <a:xfrm>
            <a:off x="2857500" y="2895600"/>
            <a:ext cx="1333500" cy="4032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endParaRPr lang="en-US" altLang="ja-JP" sz="1000">
              <a:solidFill>
                <a:srgbClr val="0000CC"/>
              </a:solidFill>
            </a:endParaRPr>
          </a:p>
          <a:p>
            <a:pPr algn="ctr" defTabSz="762000"/>
            <a:r>
              <a:rPr lang="en-US" altLang="ja-JP" sz="1200">
                <a:solidFill>
                  <a:srgbClr val="0000CC"/>
                </a:solidFill>
              </a:rPr>
              <a:t>Roadside network</a:t>
            </a:r>
          </a:p>
          <a:p>
            <a:pPr algn="ctr" defTabSz="762000"/>
            <a:r>
              <a:rPr lang="ja-JP" altLang="en-US" sz="1200">
                <a:solidFill>
                  <a:srgbClr val="0000CC"/>
                </a:solidFill>
              </a:rPr>
              <a:t>（</a:t>
            </a:r>
            <a:r>
              <a:rPr lang="en-US" altLang="ja-JP" sz="1200">
                <a:solidFill>
                  <a:srgbClr val="0000CC"/>
                </a:solidFill>
              </a:rPr>
              <a:t>Optical fiber, etc.)</a:t>
            </a:r>
          </a:p>
          <a:p>
            <a:pPr algn="ctr" defTabSz="762000"/>
            <a:endParaRPr lang="en-US" altLang="ja-JP" sz="900">
              <a:solidFill>
                <a:srgbClr val="0000CC"/>
              </a:solidFill>
              <a:latin typeface="ＭＳ Ｐゴシック" pitchFamily="50" charset="-128"/>
            </a:endParaRPr>
          </a:p>
        </p:txBody>
      </p:sp>
      <p:sp>
        <p:nvSpPr>
          <p:cNvPr id="6296" name="Line 152"/>
          <p:cNvSpPr>
            <a:spLocks noChangeShapeType="1"/>
          </p:cNvSpPr>
          <p:nvPr/>
        </p:nvSpPr>
        <p:spPr bwMode="auto">
          <a:xfrm rot="900000">
            <a:off x="1192213" y="3922713"/>
            <a:ext cx="433387" cy="1189037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" name="Oval 153"/>
          <p:cNvSpPr>
            <a:spLocks noChangeArrowheads="1"/>
          </p:cNvSpPr>
          <p:nvPr/>
        </p:nvSpPr>
        <p:spPr bwMode="auto">
          <a:xfrm>
            <a:off x="1011238" y="1936750"/>
            <a:ext cx="2608262" cy="600075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endParaRPr lang="en-US">
              <a:solidFill>
                <a:srgbClr val="F40421"/>
              </a:solidFill>
              <a:latin typeface="ＭＳ Ｐゴシック" pitchFamily="50" charset="-128"/>
            </a:endParaRPr>
          </a:p>
        </p:txBody>
      </p:sp>
      <p:sp>
        <p:nvSpPr>
          <p:cNvPr id="6298" name="Line 154"/>
          <p:cNvSpPr>
            <a:spLocks noChangeShapeType="1"/>
          </p:cNvSpPr>
          <p:nvPr/>
        </p:nvSpPr>
        <p:spPr bwMode="auto">
          <a:xfrm>
            <a:off x="1344613" y="2047875"/>
            <a:ext cx="1990725" cy="3810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9" name="Line 155"/>
          <p:cNvSpPr>
            <a:spLocks noChangeShapeType="1"/>
          </p:cNvSpPr>
          <p:nvPr/>
        </p:nvSpPr>
        <p:spPr bwMode="auto">
          <a:xfrm rot="8783003">
            <a:off x="1409700" y="1911350"/>
            <a:ext cx="1743075" cy="639763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0" name="Line 156"/>
          <p:cNvSpPr>
            <a:spLocks noChangeShapeType="1"/>
          </p:cNvSpPr>
          <p:nvPr/>
        </p:nvSpPr>
        <p:spPr bwMode="auto">
          <a:xfrm>
            <a:off x="4064000" y="1892300"/>
            <a:ext cx="409575" cy="269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1" name="Line 157"/>
          <p:cNvSpPr>
            <a:spLocks noChangeShapeType="1"/>
          </p:cNvSpPr>
          <p:nvPr/>
        </p:nvSpPr>
        <p:spPr bwMode="auto">
          <a:xfrm flipV="1">
            <a:off x="3927475" y="1601788"/>
            <a:ext cx="238125" cy="1857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58"/>
          <p:cNvGrpSpPr>
            <a:grpSpLocks/>
          </p:cNvGrpSpPr>
          <p:nvPr/>
        </p:nvGrpSpPr>
        <p:grpSpPr bwMode="auto">
          <a:xfrm>
            <a:off x="4403725" y="1814513"/>
            <a:ext cx="579438" cy="184150"/>
            <a:chOff x="3456" y="1968"/>
            <a:chExt cx="672" cy="240"/>
          </a:xfrm>
        </p:grpSpPr>
        <p:sp>
          <p:nvSpPr>
            <p:cNvPr id="6303" name="Oval 159"/>
            <p:cNvSpPr>
              <a:spLocks noChangeArrowheads="1"/>
            </p:cNvSpPr>
            <p:nvPr/>
          </p:nvSpPr>
          <p:spPr bwMode="auto">
            <a:xfrm>
              <a:off x="3456" y="1968"/>
              <a:ext cx="672" cy="240"/>
            </a:xfrm>
            <a:prstGeom prst="ellipse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4" name="Line 160"/>
            <p:cNvSpPr>
              <a:spLocks noChangeShapeType="1"/>
            </p:cNvSpPr>
            <p:nvPr/>
          </p:nvSpPr>
          <p:spPr bwMode="auto">
            <a:xfrm flipV="1">
              <a:off x="3552" y="201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5" name="Line 161"/>
            <p:cNvSpPr>
              <a:spLocks noChangeShapeType="1"/>
            </p:cNvSpPr>
            <p:nvPr/>
          </p:nvSpPr>
          <p:spPr bwMode="auto">
            <a:xfrm flipH="1" flipV="1">
              <a:off x="3552" y="201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06" name="Line 162"/>
          <p:cNvSpPr>
            <a:spLocks noChangeShapeType="1"/>
          </p:cNvSpPr>
          <p:nvPr/>
        </p:nvSpPr>
        <p:spPr bwMode="auto">
          <a:xfrm flipH="1" flipV="1">
            <a:off x="4200525" y="1628775"/>
            <a:ext cx="347663" cy="198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63"/>
          <p:cNvGrpSpPr>
            <a:grpSpLocks/>
          </p:cNvGrpSpPr>
          <p:nvPr/>
        </p:nvGrpSpPr>
        <p:grpSpPr bwMode="auto">
          <a:xfrm>
            <a:off x="3484563" y="1787525"/>
            <a:ext cx="681037" cy="158750"/>
            <a:chOff x="3456" y="1968"/>
            <a:chExt cx="672" cy="240"/>
          </a:xfrm>
        </p:grpSpPr>
        <p:sp>
          <p:nvSpPr>
            <p:cNvPr id="6308" name="Oval 164"/>
            <p:cNvSpPr>
              <a:spLocks noChangeArrowheads="1"/>
            </p:cNvSpPr>
            <p:nvPr/>
          </p:nvSpPr>
          <p:spPr bwMode="auto">
            <a:xfrm>
              <a:off x="3456" y="1968"/>
              <a:ext cx="672" cy="240"/>
            </a:xfrm>
            <a:prstGeom prst="ellipse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9" name="Line 165"/>
            <p:cNvSpPr>
              <a:spLocks noChangeShapeType="1"/>
            </p:cNvSpPr>
            <p:nvPr/>
          </p:nvSpPr>
          <p:spPr bwMode="auto">
            <a:xfrm flipV="1">
              <a:off x="3552" y="201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0" name="Line 166"/>
            <p:cNvSpPr>
              <a:spLocks noChangeShapeType="1"/>
            </p:cNvSpPr>
            <p:nvPr/>
          </p:nvSpPr>
          <p:spPr bwMode="auto">
            <a:xfrm flipH="1" flipV="1">
              <a:off x="3552" y="201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67"/>
          <p:cNvGrpSpPr>
            <a:grpSpLocks/>
          </p:cNvGrpSpPr>
          <p:nvPr/>
        </p:nvGrpSpPr>
        <p:grpSpPr bwMode="auto">
          <a:xfrm>
            <a:off x="3960813" y="1549400"/>
            <a:ext cx="581025" cy="131763"/>
            <a:chOff x="3456" y="1968"/>
            <a:chExt cx="672" cy="240"/>
          </a:xfrm>
        </p:grpSpPr>
        <p:sp>
          <p:nvSpPr>
            <p:cNvPr id="6312" name="Oval 168"/>
            <p:cNvSpPr>
              <a:spLocks noChangeArrowheads="1"/>
            </p:cNvSpPr>
            <p:nvPr/>
          </p:nvSpPr>
          <p:spPr bwMode="auto">
            <a:xfrm>
              <a:off x="3456" y="1968"/>
              <a:ext cx="672" cy="240"/>
            </a:xfrm>
            <a:prstGeom prst="ellipse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3" name="Line 169"/>
            <p:cNvSpPr>
              <a:spLocks noChangeShapeType="1"/>
            </p:cNvSpPr>
            <p:nvPr/>
          </p:nvSpPr>
          <p:spPr bwMode="auto">
            <a:xfrm flipV="1">
              <a:off x="3552" y="201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4" name="Line 170"/>
            <p:cNvSpPr>
              <a:spLocks noChangeShapeType="1"/>
            </p:cNvSpPr>
            <p:nvPr/>
          </p:nvSpPr>
          <p:spPr bwMode="auto">
            <a:xfrm flipH="1" flipV="1">
              <a:off x="3552" y="201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15" name="AutoShape 171"/>
          <p:cNvSpPr>
            <a:spLocks noChangeArrowheads="1"/>
          </p:cNvSpPr>
          <p:nvPr/>
        </p:nvSpPr>
        <p:spPr bwMode="auto">
          <a:xfrm>
            <a:off x="7429500" y="5676900"/>
            <a:ext cx="887413" cy="334963"/>
          </a:xfrm>
          <a:prstGeom prst="roundRect">
            <a:avLst>
              <a:gd name="adj" fmla="val 4204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200">
                <a:solidFill>
                  <a:schemeClr val="bg2"/>
                </a:solidFill>
                <a:ea typeface="ｺﾞｼｯｸ" pitchFamily="49" charset="-128"/>
              </a:rPr>
              <a:t>Pedestrian</a:t>
            </a:r>
            <a:endParaRPr lang="en-US" altLang="ja-JP" sz="1200">
              <a:ea typeface="ｺﾞｼｯｸ" pitchFamily="49" charset="-128"/>
            </a:endParaRPr>
          </a:p>
        </p:txBody>
      </p:sp>
      <p:sp>
        <p:nvSpPr>
          <p:cNvPr id="6316" name="Text Box 172"/>
          <p:cNvSpPr txBox="1">
            <a:spLocks noChangeArrowheads="1"/>
          </p:cNvSpPr>
          <p:nvPr/>
        </p:nvSpPr>
        <p:spPr bwMode="auto">
          <a:xfrm>
            <a:off x="5257800" y="2895600"/>
            <a:ext cx="1447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100" dirty="0">
                <a:solidFill>
                  <a:schemeClr val="bg2"/>
                </a:solidFill>
                <a:ea typeface="ｺﾞｼｯｸ" pitchFamily="49" charset="-128"/>
              </a:rPr>
              <a:t>Portable phone, Satellite portable phone, MCA, Radio pager, etc.</a:t>
            </a:r>
          </a:p>
        </p:txBody>
      </p:sp>
      <p:sp>
        <p:nvSpPr>
          <p:cNvPr id="6317" name="Line 173"/>
          <p:cNvSpPr>
            <a:spLocks noChangeShapeType="1"/>
          </p:cNvSpPr>
          <p:nvPr/>
        </p:nvSpPr>
        <p:spPr bwMode="auto">
          <a:xfrm>
            <a:off x="4152900" y="3924300"/>
            <a:ext cx="3276600" cy="10795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18" name="Text Box 174"/>
          <p:cNvSpPr txBox="1">
            <a:spLocks noChangeArrowheads="1"/>
          </p:cNvSpPr>
          <p:nvPr/>
        </p:nvSpPr>
        <p:spPr bwMode="auto">
          <a:xfrm>
            <a:off x="7916863" y="2568575"/>
            <a:ext cx="1427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2"/>
                </a:solidFill>
              </a:rPr>
              <a:t>Broadcasting</a:t>
            </a:r>
            <a:endParaRPr lang="en-US" altLang="ja-JP" sz="1400" b="1" dirty="0">
              <a:solidFill>
                <a:schemeClr val="bg2"/>
              </a:solidFill>
            </a:endParaRPr>
          </a:p>
        </p:txBody>
      </p:sp>
      <p:sp>
        <p:nvSpPr>
          <p:cNvPr id="6319" name="Text Box 175"/>
          <p:cNvSpPr txBox="1">
            <a:spLocks noChangeArrowheads="1"/>
          </p:cNvSpPr>
          <p:nvPr/>
        </p:nvSpPr>
        <p:spPr bwMode="auto">
          <a:xfrm>
            <a:off x="5562600" y="1600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i="1" dirty="0">
                <a:solidFill>
                  <a:schemeClr val="bg2"/>
                </a:solidFill>
              </a:rPr>
              <a:t>Existing network</a:t>
            </a:r>
          </a:p>
        </p:txBody>
      </p:sp>
      <p:sp>
        <p:nvSpPr>
          <p:cNvPr id="6320" name="Text Box 176"/>
          <p:cNvSpPr txBox="1">
            <a:spLocks noChangeArrowheads="1"/>
          </p:cNvSpPr>
          <p:nvPr/>
        </p:nvSpPr>
        <p:spPr bwMode="auto">
          <a:xfrm>
            <a:off x="533400" y="24384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i="1" dirty="0">
                <a:solidFill>
                  <a:schemeClr val="bg2"/>
                </a:solidFill>
              </a:rPr>
              <a:t>ITS information communications platform</a:t>
            </a:r>
          </a:p>
        </p:txBody>
      </p:sp>
      <p:sp>
        <p:nvSpPr>
          <p:cNvPr id="6321" name="Oval 177"/>
          <p:cNvSpPr>
            <a:spLocks noChangeArrowheads="1"/>
          </p:cNvSpPr>
          <p:nvPr/>
        </p:nvSpPr>
        <p:spPr bwMode="auto">
          <a:xfrm>
            <a:off x="1638300" y="1714500"/>
            <a:ext cx="1371600" cy="304800"/>
          </a:xfrm>
          <a:prstGeom prst="ellipse">
            <a:avLst/>
          </a:prstGeom>
          <a:gradFill rotWithShape="0">
            <a:gsLst>
              <a:gs pos="0">
                <a:srgbClr val="FF66FF">
                  <a:gamma/>
                  <a:tint val="0"/>
                  <a:invGamma/>
                </a:srgbClr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400" i="1">
                <a:solidFill>
                  <a:schemeClr val="bg2"/>
                </a:solidFill>
              </a:rPr>
              <a:t>ＩＴＳ </a:t>
            </a:r>
            <a:r>
              <a:rPr lang="en-US" altLang="ja-JP" sz="1400" i="1">
                <a:solidFill>
                  <a:schemeClr val="bg2"/>
                </a:solidFill>
              </a:rPr>
              <a:t>information</a:t>
            </a:r>
            <a:endParaRPr lang="en-US" altLang="ja-JP" sz="1200" i="1"/>
          </a:p>
        </p:txBody>
      </p:sp>
      <p:sp>
        <p:nvSpPr>
          <p:cNvPr id="6322" name="AutoShape 178"/>
          <p:cNvSpPr>
            <a:spLocks noChangeArrowheads="1"/>
          </p:cNvSpPr>
          <p:nvPr/>
        </p:nvSpPr>
        <p:spPr bwMode="auto">
          <a:xfrm>
            <a:off x="3375025" y="5592763"/>
            <a:ext cx="1582738" cy="482600"/>
          </a:xfrm>
          <a:prstGeom prst="roundRect">
            <a:avLst>
              <a:gd name="adj" fmla="val 4204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200">
                <a:solidFill>
                  <a:schemeClr val="bg2"/>
                </a:solidFill>
                <a:ea typeface="ｺﾞｼｯｸ" pitchFamily="49" charset="-128"/>
              </a:rPr>
              <a:t>Truck</a:t>
            </a:r>
          </a:p>
          <a:p>
            <a:pPr algn="ctr">
              <a:lnSpc>
                <a:spcPct val="80000"/>
              </a:lnSpc>
            </a:pPr>
            <a:r>
              <a:rPr lang="en-US" altLang="ja-JP" sz="1200">
                <a:solidFill>
                  <a:schemeClr val="bg2"/>
                </a:solidFill>
                <a:ea typeface="ｺﾞｼｯｸ" pitchFamily="49" charset="-128"/>
              </a:rPr>
              <a:t>(Transport company)</a:t>
            </a:r>
          </a:p>
        </p:txBody>
      </p:sp>
      <p:sp>
        <p:nvSpPr>
          <p:cNvPr id="6323" name="AutoShape 179"/>
          <p:cNvSpPr>
            <a:spLocks noChangeArrowheads="1"/>
          </p:cNvSpPr>
          <p:nvPr/>
        </p:nvSpPr>
        <p:spPr bwMode="auto">
          <a:xfrm>
            <a:off x="5638800" y="5562600"/>
            <a:ext cx="1690688" cy="577850"/>
          </a:xfrm>
          <a:prstGeom prst="roundRect">
            <a:avLst>
              <a:gd name="adj" fmla="val 4204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200">
                <a:solidFill>
                  <a:schemeClr val="bg2"/>
                </a:solidFill>
                <a:ea typeface="ｺﾞｼｯｸ" pitchFamily="49" charset="-128"/>
              </a:rPr>
              <a:t>Bus, Taxi</a:t>
            </a:r>
          </a:p>
          <a:p>
            <a:r>
              <a:rPr lang="en-US" altLang="ja-JP" sz="1200">
                <a:solidFill>
                  <a:schemeClr val="bg2"/>
                </a:solidFill>
                <a:ea typeface="ｺﾞｼｯｸ" pitchFamily="49" charset="-128"/>
              </a:rPr>
              <a:t>(Public transportation)</a:t>
            </a:r>
          </a:p>
        </p:txBody>
      </p:sp>
      <p:sp>
        <p:nvSpPr>
          <p:cNvPr id="6324" name="AutoShape 180"/>
          <p:cNvSpPr>
            <a:spLocks noChangeArrowheads="1"/>
          </p:cNvSpPr>
          <p:nvPr/>
        </p:nvSpPr>
        <p:spPr bwMode="auto">
          <a:xfrm>
            <a:off x="987425" y="5638800"/>
            <a:ext cx="1350963" cy="334963"/>
          </a:xfrm>
          <a:prstGeom prst="roundRect">
            <a:avLst>
              <a:gd name="adj" fmla="val 4204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200">
                <a:solidFill>
                  <a:schemeClr val="bg2"/>
                </a:solidFill>
                <a:ea typeface="ｺﾞｼｯｸ" pitchFamily="49" charset="-128"/>
              </a:rPr>
              <a:t>Passenger vehicle</a:t>
            </a:r>
            <a:endParaRPr lang="en-US" altLang="ja-JP" sz="1200">
              <a:ea typeface="ｺﾞｼｯｸ" pitchFamily="49" charset="-128"/>
            </a:endParaRPr>
          </a:p>
        </p:txBody>
      </p:sp>
      <p:graphicFrame>
        <p:nvGraphicFramePr>
          <p:cNvPr id="6325" name="Object 181"/>
          <p:cNvGraphicFramePr>
            <a:graphicFrameLocks noChangeAspect="1"/>
          </p:cNvGraphicFramePr>
          <p:nvPr/>
        </p:nvGraphicFramePr>
        <p:xfrm>
          <a:off x="5753100" y="5302250"/>
          <a:ext cx="1295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ｸﾘｯﾌﾟ" r:id="rId10" imgW="2189880" imgH="615240" progId="MS_ClipArt_Gallery.2">
                  <p:embed/>
                </p:oleObj>
              </mc:Choice>
              <mc:Fallback>
                <p:oleObj name="ｸﾘｯﾌﾟ" r:id="rId10" imgW="2189880" imgH="615240" progId="MS_ClipArt_Gallery.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5302250"/>
                        <a:ext cx="1295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6" name="Text Box 182"/>
          <p:cNvSpPr txBox="1">
            <a:spLocks noChangeArrowheads="1"/>
          </p:cNvSpPr>
          <p:nvPr/>
        </p:nvSpPr>
        <p:spPr bwMode="auto">
          <a:xfrm>
            <a:off x="7886700" y="17145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>
                <a:solidFill>
                  <a:schemeClr val="bg2"/>
                </a:solidFill>
                <a:ea typeface="ｺﾞｼｯｸ" pitchFamily="49" charset="-128"/>
              </a:rPr>
              <a:t>GPS</a:t>
            </a:r>
          </a:p>
        </p:txBody>
      </p:sp>
      <p:sp>
        <p:nvSpPr>
          <p:cNvPr id="6327" name="Oval 183"/>
          <p:cNvSpPr>
            <a:spLocks noChangeArrowheads="1"/>
          </p:cNvSpPr>
          <p:nvPr/>
        </p:nvSpPr>
        <p:spPr bwMode="auto">
          <a:xfrm>
            <a:off x="6305550" y="3657600"/>
            <a:ext cx="1371600" cy="304800"/>
          </a:xfrm>
          <a:prstGeom prst="ellipse">
            <a:avLst/>
          </a:prstGeom>
          <a:gradFill rotWithShape="0">
            <a:gsLst>
              <a:gs pos="0">
                <a:srgbClr val="FF66FF">
                  <a:gamma/>
                  <a:tint val="0"/>
                  <a:invGamma/>
                </a:srgbClr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 i="1"/>
              <a:t>ITS information</a:t>
            </a:r>
            <a:endParaRPr lang="en-US" altLang="ja-JP" sz="1200" i="1"/>
          </a:p>
        </p:txBody>
      </p:sp>
      <p:sp>
        <p:nvSpPr>
          <p:cNvPr id="6328" name="Oval 184"/>
          <p:cNvSpPr>
            <a:spLocks noChangeArrowheads="1"/>
          </p:cNvSpPr>
          <p:nvPr/>
        </p:nvSpPr>
        <p:spPr bwMode="auto">
          <a:xfrm>
            <a:off x="1104900" y="4152900"/>
            <a:ext cx="1371600" cy="304800"/>
          </a:xfrm>
          <a:prstGeom prst="ellipse">
            <a:avLst/>
          </a:prstGeom>
          <a:gradFill rotWithShape="0">
            <a:gsLst>
              <a:gs pos="0">
                <a:srgbClr val="FF66FF">
                  <a:gamma/>
                  <a:tint val="0"/>
                  <a:invGamma/>
                </a:srgbClr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 i="1"/>
              <a:t>ITS information</a:t>
            </a:r>
            <a:endParaRPr lang="en-US" altLang="ja-JP" sz="1200" i="1"/>
          </a:p>
        </p:txBody>
      </p:sp>
      <p:sp>
        <p:nvSpPr>
          <p:cNvPr id="6329" name="Rectangle 185"/>
          <p:cNvSpPr>
            <a:spLocks noChangeArrowheads="1"/>
          </p:cNvSpPr>
          <p:nvPr/>
        </p:nvSpPr>
        <p:spPr bwMode="auto">
          <a:xfrm>
            <a:off x="800100" y="2895600"/>
            <a:ext cx="1333500" cy="4032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r>
              <a:rPr lang="en-US" altLang="ja-JP" sz="1200">
                <a:solidFill>
                  <a:srgbClr val="0000CC"/>
                </a:solidFill>
              </a:rPr>
              <a:t>Roadside network</a:t>
            </a:r>
          </a:p>
          <a:p>
            <a:pPr algn="ctr" defTabSz="762000"/>
            <a:r>
              <a:rPr lang="ja-JP" altLang="en-US" sz="1200">
                <a:solidFill>
                  <a:srgbClr val="0000CC"/>
                </a:solidFill>
              </a:rPr>
              <a:t>（</a:t>
            </a:r>
            <a:r>
              <a:rPr lang="en-US" altLang="ja-JP" sz="1200">
                <a:solidFill>
                  <a:srgbClr val="0000CC"/>
                </a:solidFill>
              </a:rPr>
              <a:t>Optical fiber, etc.)</a:t>
            </a:r>
          </a:p>
        </p:txBody>
      </p:sp>
      <p:sp>
        <p:nvSpPr>
          <p:cNvPr id="6330" name="Oval 186"/>
          <p:cNvSpPr>
            <a:spLocks noChangeArrowheads="1"/>
          </p:cNvSpPr>
          <p:nvPr/>
        </p:nvSpPr>
        <p:spPr bwMode="auto">
          <a:xfrm>
            <a:off x="4305300" y="1447800"/>
            <a:ext cx="571500" cy="190500"/>
          </a:xfrm>
          <a:prstGeom prst="ellipse">
            <a:avLst/>
          </a:prstGeom>
          <a:gradFill rotWithShape="0">
            <a:gsLst>
              <a:gs pos="0">
                <a:srgbClr val="FF3300">
                  <a:gamma/>
                  <a:tint val="0"/>
                  <a:invGamma/>
                </a:srgbClr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 i="1"/>
              <a:t>ITS info</a:t>
            </a:r>
          </a:p>
        </p:txBody>
      </p:sp>
      <p:sp>
        <p:nvSpPr>
          <p:cNvPr id="6331" name="Text Box 187"/>
          <p:cNvSpPr txBox="1">
            <a:spLocks noChangeArrowheads="1"/>
          </p:cNvSpPr>
          <p:nvPr/>
        </p:nvSpPr>
        <p:spPr bwMode="auto">
          <a:xfrm>
            <a:off x="7162800" y="2971800"/>
            <a:ext cx="1981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100">
                <a:solidFill>
                  <a:schemeClr val="bg2"/>
                </a:solidFill>
                <a:ea typeface="ｺﾞｼｯｸ" pitchFamily="49" charset="-128"/>
              </a:rPr>
              <a:t>FM multiplex broadcasting, Terrestrial digital broadcasting, Satellite digital broadcasting, etc.</a:t>
            </a:r>
          </a:p>
        </p:txBody>
      </p:sp>
      <p:sp>
        <p:nvSpPr>
          <p:cNvPr id="6332" name="Text Box 188"/>
          <p:cNvSpPr txBox="1">
            <a:spLocks noChangeArrowheads="1"/>
          </p:cNvSpPr>
          <p:nvPr/>
        </p:nvSpPr>
        <p:spPr bwMode="auto">
          <a:xfrm>
            <a:off x="3429000" y="632460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800">
                <a:solidFill>
                  <a:schemeClr val="bg2"/>
                </a:solidFill>
                <a:latin typeface="ＭＳ Ｐ明朝" pitchFamily="18" charset="-128"/>
                <a:ea typeface="ＭＳ Ｐ明朝" pitchFamily="18" charset="-128"/>
              </a:rPr>
              <a:t>Reference: DSRC System Applications, Interim Report on the Status of the Study, </a:t>
            </a:r>
          </a:p>
          <a:p>
            <a:pPr>
              <a:spcBef>
                <a:spcPct val="50000"/>
              </a:spcBef>
            </a:pPr>
            <a:r>
              <a:rPr lang="en-US" altLang="ja-JP" sz="800">
                <a:solidFill>
                  <a:schemeClr val="bg2"/>
                </a:solidFill>
                <a:latin typeface="ＭＳ Ｐ明朝" pitchFamily="18" charset="-128"/>
                <a:ea typeface="ＭＳ Ｐ明朝" pitchFamily="18" charset="-128"/>
              </a:rPr>
              <a:t>Telecommunications Technology Council, Japan (April 2000)</a:t>
            </a:r>
          </a:p>
        </p:txBody>
      </p:sp>
      <p:sp>
        <p:nvSpPr>
          <p:cNvPr id="6333" name="Text Box 189"/>
          <p:cNvSpPr txBox="1">
            <a:spLocks noChangeArrowheads="1"/>
          </p:cNvSpPr>
          <p:nvPr/>
        </p:nvSpPr>
        <p:spPr bwMode="auto">
          <a:xfrm>
            <a:off x="152400" y="2286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5263" indent="-195263" algn="ctr">
              <a:tabLst>
                <a:tab pos="8767763" algn="r"/>
              </a:tabLst>
            </a:pPr>
            <a:r>
              <a:rPr lang="en-US" altLang="ja-JP" sz="3200" b="1" dirty="0" smtClean="0">
                <a:solidFill>
                  <a:schemeClr val="bg2"/>
                </a:solidFill>
                <a:latin typeface="+mj-lt"/>
              </a:rPr>
              <a:t>ITS Info-Communications </a:t>
            </a:r>
            <a:r>
              <a:rPr lang="en-US" altLang="ja-JP" sz="3200" b="1" dirty="0">
                <a:solidFill>
                  <a:schemeClr val="bg2"/>
                </a:solidFill>
                <a:latin typeface="+mj-lt"/>
              </a:rPr>
              <a:t>System</a:t>
            </a:r>
            <a:endParaRPr lang="en-US" altLang="ja-JP" sz="29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334" name="AutoShape 190"/>
          <p:cNvSpPr>
            <a:spLocks noChangeArrowheads="1"/>
          </p:cNvSpPr>
          <p:nvPr/>
        </p:nvSpPr>
        <p:spPr bwMode="auto">
          <a:xfrm>
            <a:off x="3032125" y="4098925"/>
            <a:ext cx="3232150" cy="739775"/>
          </a:xfrm>
          <a:prstGeom prst="roundRect">
            <a:avLst>
              <a:gd name="adj" fmla="val 16657"/>
            </a:avLst>
          </a:prstGeom>
          <a:solidFill>
            <a:srgbClr val="00FFFF"/>
          </a:solidFill>
          <a:ln w="38100" cmpd="dbl">
            <a:solidFill>
              <a:srgbClr val="CC0000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altLang="ja-JP" sz="1600" i="1">
                <a:solidFill>
                  <a:schemeClr val="bg2"/>
                </a:solidFill>
              </a:rPr>
              <a:t>Road-vehicle communications</a:t>
            </a:r>
          </a:p>
          <a:p>
            <a:pPr algn="ctr" defTabSz="762000"/>
            <a:r>
              <a:rPr lang="en-US" altLang="ja-JP" sz="2000" i="1"/>
              <a:t>DSRC</a:t>
            </a:r>
            <a:endParaRPr lang="en-US" altLang="ja-JP" sz="1400"/>
          </a:p>
        </p:txBody>
      </p:sp>
      <p:sp>
        <p:nvSpPr>
          <p:cNvPr id="6335" name="Rectangle 191"/>
          <p:cNvSpPr>
            <a:spLocks noChangeArrowheads="1"/>
          </p:cNvSpPr>
          <p:nvPr/>
        </p:nvSpPr>
        <p:spPr bwMode="auto">
          <a:xfrm>
            <a:off x="2819400" y="3505200"/>
            <a:ext cx="1371600" cy="3048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r>
              <a:rPr lang="en-US" altLang="ja-JP" sz="1200">
                <a:solidFill>
                  <a:srgbClr val="0000CC"/>
                </a:solidFill>
              </a:rPr>
              <a:t>Base station (antenna)</a:t>
            </a:r>
            <a:endParaRPr lang="en-US" altLang="ja-JP" sz="1200">
              <a:solidFill>
                <a:schemeClr val="accent2"/>
              </a:solidFill>
            </a:endParaRPr>
          </a:p>
        </p:txBody>
      </p:sp>
      <p:sp>
        <p:nvSpPr>
          <p:cNvPr id="6336" name="AutoShape 192"/>
          <p:cNvSpPr>
            <a:spLocks noChangeArrowheads="1"/>
          </p:cNvSpPr>
          <p:nvPr/>
        </p:nvSpPr>
        <p:spPr bwMode="auto">
          <a:xfrm>
            <a:off x="2057400" y="4876800"/>
            <a:ext cx="1600200" cy="482600"/>
          </a:xfrm>
          <a:prstGeom prst="roundRect">
            <a:avLst>
              <a:gd name="adj" fmla="val 16657"/>
            </a:avLst>
          </a:prstGeom>
          <a:solidFill>
            <a:srgbClr val="FFFF00"/>
          </a:solidFill>
          <a:ln w="38100" cmpd="dbl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65000"/>
              </a:lnSpc>
            </a:pPr>
            <a:r>
              <a:rPr lang="en-US" altLang="ja-JP" sz="1600" i="1">
                <a:solidFill>
                  <a:schemeClr val="bg2"/>
                </a:solidFill>
              </a:rPr>
              <a:t>Inter-vehicle communications</a:t>
            </a:r>
            <a:endParaRPr lang="en-US" altLang="ja-JP" sz="1600" i="1"/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56F16-87A6-4D2D-9A05-5D4943AEA4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3CE60F-7524-4289-9B59-4E40725AA692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Recommendations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052736"/>
            <a:ext cx="860444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 Spectrum Regulatory Strategy must be integrated in any National ITS Deployment Plan: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1800" dirty="0" smtClean="0"/>
              <a:t>Taking into consideration Regional/Global Spectrum Harmonization, </a:t>
            </a:r>
            <a:r>
              <a:rPr lang="en-US" sz="1800" u="sng" dirty="0" smtClean="0"/>
              <a:t>if necessary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The ITS Industry must Identify, Validate and Consolidate its Spectrum Requirements: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Minimizes the “hodge-podge”, random approach for Deployment; based on any available network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1800" dirty="0" smtClean="0"/>
              <a:t>Maximizes Deployment Opportunities, and economies-of-scale at Regional/Global level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/>
              <a:t>Keep in mind the lead-time required for WRC Spectrum Allocation or Identification Opportunities (i.e. WRC-2018 or 2019)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Compare such lead-time with product development cycle for a vehicle, as well as </a:t>
            </a:r>
            <a:r>
              <a:rPr lang="en-US" sz="2000" dirty="0" err="1" smtClean="0"/>
              <a:t>Telematics</a:t>
            </a:r>
            <a:r>
              <a:rPr lang="en-US" sz="2000" dirty="0" smtClean="0"/>
              <a:t> and Nomadic Devices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525344"/>
            <a:ext cx="382746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</a:rPr>
              <a:t>Geneva, Switzerland, 27 June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5888"/>
            <a:ext cx="8991600" cy="674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46"/>
            <a:ext cx="8229600" cy="926841"/>
          </a:xfrm>
        </p:spPr>
        <p:txBody>
          <a:bodyPr>
            <a:normAutofit/>
          </a:bodyPr>
          <a:lstStyle/>
          <a:p>
            <a:r>
              <a:rPr lang="en-US" dirty="0" smtClean="0"/>
              <a:t>The VICS Example</a:t>
            </a:r>
            <a:endParaRPr kumimoji="1" lang="ja-JP" altLang="en-US" sz="3200" dirty="0"/>
          </a:p>
        </p:txBody>
      </p:sp>
      <p:sp>
        <p:nvSpPr>
          <p:cNvPr id="45" name="テキスト ボックス 3"/>
          <p:cNvSpPr txBox="1">
            <a:spLocks noChangeArrowheads="1"/>
          </p:cNvSpPr>
          <p:nvPr/>
        </p:nvSpPr>
        <p:spPr bwMode="auto">
          <a:xfrm>
            <a:off x="288686" y="6093296"/>
            <a:ext cx="8718073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VICS is widely deployed in Japan. Drivers are receiving VICS information mainly through radio wave.</a:t>
            </a:r>
            <a:endParaRPr lang="ja-JP" altLang="en-US" sz="1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4821" y="5059360"/>
            <a:ext cx="1303562" cy="938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00B050"/>
                </a:solidFill>
                <a:latin typeface="ＭＳ Ｐゴシック"/>
                <a:cs typeface="Times New Roman" pitchFamily="18" charset="0"/>
              </a:rPr>
              <a:t>Next Generation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00B050"/>
                </a:solidFill>
                <a:latin typeface="ＭＳ Ｐゴシック"/>
                <a:cs typeface="Times New Roman" pitchFamily="18" charset="0"/>
              </a:rPr>
              <a:t>VICS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00B050"/>
                </a:solidFill>
                <a:latin typeface="ＭＳ Ｐゴシック"/>
                <a:cs typeface="Times New Roman" pitchFamily="18" charset="0"/>
              </a:rPr>
              <a:t>- Example -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00B050"/>
                </a:solidFill>
                <a:latin typeface="ＭＳ Ｐゴシック"/>
                <a:cs typeface="Times New Roman" pitchFamily="18" charset="0"/>
              </a:rPr>
              <a:t>(Under development)</a:t>
            </a:r>
          </a:p>
        </p:txBody>
      </p:sp>
      <p:grpSp>
        <p:nvGrpSpPr>
          <p:cNvPr id="2" name="グループ化 51"/>
          <p:cNvGrpSpPr/>
          <p:nvPr/>
        </p:nvGrpSpPr>
        <p:grpSpPr>
          <a:xfrm>
            <a:off x="423704" y="1241948"/>
            <a:ext cx="4325721" cy="4858603"/>
            <a:chOff x="210977" y="1015790"/>
            <a:chExt cx="4738770" cy="5221523"/>
          </a:xfrm>
        </p:grpSpPr>
        <p:sp>
          <p:nvSpPr>
            <p:cNvPr id="10" name="正方形/長方形 9"/>
            <p:cNvSpPr/>
            <p:nvPr/>
          </p:nvSpPr>
          <p:spPr bwMode="auto">
            <a:xfrm>
              <a:off x="1195102" y="3780197"/>
              <a:ext cx="3608663" cy="108896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1200776" y="1530273"/>
              <a:ext cx="3610082" cy="2177926"/>
            </a:xfrm>
            <a:prstGeom prst="rect">
              <a:avLst/>
            </a:prstGeom>
            <a:gradFill>
              <a:gsLst>
                <a:gs pos="99000">
                  <a:srgbClr val="CCECFF"/>
                </a:gs>
                <a:gs pos="0">
                  <a:srgbClr val="CCFF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1195102" y="1015790"/>
              <a:ext cx="3608663" cy="48148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 bwMode="auto">
            <a:xfrm>
              <a:off x="210977" y="1060788"/>
              <a:ext cx="1013602" cy="5126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latin typeface="Arial" pitchFamily="34" charset="0"/>
                  <a:ea typeface="HG丸ｺﾞｼｯｸM-PRO" pitchFamily="50" charset="-128"/>
                  <a:cs typeface="Arial" pitchFamily="34" charset="0"/>
                </a:rPr>
                <a:t>Information 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latin typeface="Arial" pitchFamily="34" charset="0"/>
                  <a:ea typeface="HG丸ｺﾞｼｯｸM-PRO" pitchFamily="50" charset="-128"/>
                  <a:cs typeface="Arial" pitchFamily="34" charset="0"/>
                </a:rPr>
                <a:t>collection 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 bwMode="auto">
            <a:xfrm>
              <a:off x="230432" y="1756765"/>
              <a:ext cx="1003067" cy="4713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900" b="1" smtClean="0">
                  <a:solidFill>
                    <a:srgbClr val="000000"/>
                  </a:solidFill>
                  <a:ea typeface="HG丸ｺﾞｼｯｸM-PRO" pitchFamily="50" charset="-128"/>
                  <a:cs typeface="Arial" pitchFamily="34" charset="0"/>
                </a:rPr>
                <a:t>Information </a:t>
              </a: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900" b="1" smtClean="0">
                  <a:solidFill>
                    <a:srgbClr val="000000"/>
                  </a:solidFill>
                  <a:ea typeface="HG丸ｺﾞｼｯｸM-PRO" pitchFamily="50" charset="-128"/>
                  <a:cs typeface="Arial" pitchFamily="34" charset="0"/>
                </a:rPr>
                <a:t>processing</a:t>
              </a:r>
              <a:r>
                <a:rPr lang="ja-JP" altLang="en-US" sz="900" b="1" smtClean="0">
                  <a:solidFill>
                    <a:srgbClr val="000000"/>
                  </a:solidFill>
                  <a:ea typeface="HG丸ｺﾞｼｯｸM-PRO" pitchFamily="50" charset="-128"/>
                  <a:cs typeface="Arial" pitchFamily="34" charset="0"/>
                </a:rPr>
                <a:t>　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 bwMode="auto">
            <a:xfrm>
              <a:off x="210977" y="2955224"/>
              <a:ext cx="1013602" cy="5126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latin typeface="Arial" pitchFamily="34" charset="0"/>
                  <a:ea typeface="HG丸ｺﾞｼｯｸM-PRO" pitchFamily="50" charset="-128"/>
                  <a:cs typeface="Arial" pitchFamily="34" charset="0"/>
                </a:rPr>
                <a:t>Information 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latin typeface="Arial" pitchFamily="34" charset="0"/>
                  <a:ea typeface="HG丸ｺﾞｼｯｸM-PRO" pitchFamily="50" charset="-128"/>
                  <a:cs typeface="Arial" pitchFamily="34" charset="0"/>
                </a:rPr>
                <a:t>provision 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 bwMode="auto">
            <a:xfrm>
              <a:off x="288681" y="3967690"/>
              <a:ext cx="900748" cy="5953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latin typeface="Arial" pitchFamily="34" charset="0"/>
                  <a:ea typeface="HG丸ｺﾞｼｯｸM-PRO" pitchFamily="50" charset="-128"/>
                  <a:cs typeface="Arial" pitchFamily="34" charset="0"/>
                </a:rPr>
                <a:t>Information utilization 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 bwMode="auto">
            <a:xfrm>
              <a:off x="1047475" y="1135786"/>
              <a:ext cx="1512327" cy="2646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latin typeface="Arial" pitchFamily="34" charset="0"/>
                  <a:ea typeface="HG丸ｺﾞｼｯｸM-PRO" pitchFamily="50" charset="-128"/>
                  <a:cs typeface="Arial" pitchFamily="34" charset="0"/>
                </a:rPr>
                <a:t>Road Administrator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 bwMode="auto">
            <a:xfrm>
              <a:off x="2708367" y="1135786"/>
              <a:ext cx="709803" cy="2646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latin typeface="Arial" pitchFamily="34" charset="0"/>
                  <a:ea typeface="HG丸ｺﾞｼｯｸM-PRO" pitchFamily="50" charset="-128"/>
                  <a:cs typeface="Arial" pitchFamily="34" charset="0"/>
                </a:rPr>
                <a:t>JARTIC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 bwMode="auto">
            <a:xfrm>
              <a:off x="3644851" y="1060788"/>
              <a:ext cx="1080897" cy="5953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latin typeface="Arial" pitchFamily="34" charset="0"/>
                  <a:ea typeface="HG丸ｺﾞｼｯｸM-PRO" pitchFamily="50" charset="-128"/>
                  <a:cs typeface="Arial" pitchFamily="34" charset="0"/>
                </a:rPr>
                <a:t>Prefectural police department</a:t>
              </a: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560" y="2401743"/>
              <a:ext cx="836915" cy="88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831" y="2401743"/>
              <a:ext cx="835496" cy="88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318" y="2401743"/>
              <a:ext cx="836915" cy="88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468" y="1570771"/>
              <a:ext cx="1073805" cy="74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199" y="4203182"/>
              <a:ext cx="1093664" cy="62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テキスト ボックス 24"/>
            <p:cNvSpPr txBox="1"/>
            <p:nvPr/>
          </p:nvSpPr>
          <p:spPr bwMode="auto">
            <a:xfrm>
              <a:off x="2584841" y="1684768"/>
              <a:ext cx="1050481" cy="2646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latin typeface="Arial" pitchFamily="34" charset="0"/>
                  <a:ea typeface="HG丸ｺﾞｼｯｸM-PRO" pitchFamily="50" charset="-128"/>
                  <a:cs typeface="Arial" pitchFamily="34" charset="0"/>
                </a:rPr>
                <a:t>VICS Center </a:t>
              </a:r>
            </a:p>
          </p:txBody>
        </p:sp>
        <p:sp>
          <p:nvSpPr>
            <p:cNvPr id="26" name="右矢印 25"/>
            <p:cNvSpPr/>
            <p:nvPr/>
          </p:nvSpPr>
          <p:spPr bwMode="auto">
            <a:xfrm>
              <a:off x="2485937" y="1185285"/>
              <a:ext cx="194335" cy="142495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右矢印 26"/>
            <p:cNvSpPr/>
            <p:nvPr/>
          </p:nvSpPr>
          <p:spPr bwMode="auto">
            <a:xfrm rot="10800000">
              <a:off x="3413635" y="1185285"/>
              <a:ext cx="192916" cy="142495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右矢印 27"/>
            <p:cNvSpPr/>
            <p:nvPr/>
          </p:nvSpPr>
          <p:spPr bwMode="auto">
            <a:xfrm rot="5400000">
              <a:off x="2948089" y="1452214"/>
              <a:ext cx="271491" cy="15461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37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262" y="3565704"/>
              <a:ext cx="533356" cy="27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下矢印 29"/>
            <p:cNvSpPr/>
            <p:nvPr/>
          </p:nvSpPr>
          <p:spPr bwMode="auto">
            <a:xfrm>
              <a:off x="3036314" y="2059755"/>
              <a:ext cx="129084" cy="476984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下矢印 30"/>
            <p:cNvSpPr/>
            <p:nvPr/>
          </p:nvSpPr>
          <p:spPr bwMode="auto">
            <a:xfrm rot="18900000">
              <a:off x="3795212" y="1995258"/>
              <a:ext cx="110643" cy="59248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 bwMode="auto">
            <a:xfrm>
              <a:off x="2374139" y="3802695"/>
              <a:ext cx="1368329" cy="2480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900" b="1" dirty="0">
                  <a:solidFill>
                    <a:prstClr val="black"/>
                  </a:solidFill>
                  <a:latin typeface="Arial" pitchFamily="34" charset="0"/>
                  <a:ea typeface="HG丸ｺﾞｼｯｸM-PRO" pitchFamily="50" charset="-128"/>
                  <a:cs typeface="Arial" pitchFamily="34" charset="0"/>
                </a:rPr>
                <a:t>Car navigation, etc.</a:t>
              </a:r>
            </a:p>
          </p:txBody>
        </p:sp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413" y="4224182"/>
              <a:ext cx="706413" cy="58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" descr="D:\user\009084\My Documents\My Pictures\無題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191" y="4362177"/>
              <a:ext cx="1019901" cy="30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テキスト ボックス 43"/>
            <p:cNvSpPr txBox="1">
              <a:spLocks noChangeArrowheads="1"/>
            </p:cNvSpPr>
            <p:nvPr/>
          </p:nvSpPr>
          <p:spPr bwMode="auto">
            <a:xfrm>
              <a:off x="1292886" y="4051688"/>
              <a:ext cx="1003067" cy="330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700" b="1">
                  <a:solidFill>
                    <a:prstClr val="black"/>
                  </a:solidFill>
                  <a:ea typeface="HG丸ｺﾞｼｯｸM-PRO" pitchFamily="50" charset="-128"/>
                  <a:cs typeface="Arial" pitchFamily="34" charset="0"/>
                </a:rPr>
                <a:t>Level I: </a:t>
              </a:r>
              <a:br>
                <a:rPr lang="en-US" altLang="ja-JP" sz="700" b="1">
                  <a:solidFill>
                    <a:prstClr val="black"/>
                  </a:solidFill>
                  <a:ea typeface="HG丸ｺﾞｼｯｸM-PRO" pitchFamily="50" charset="-128"/>
                  <a:cs typeface="Arial" pitchFamily="34" charset="0"/>
                </a:rPr>
              </a:br>
              <a:r>
                <a:rPr lang="en-US" altLang="ja-JP" sz="700" b="1">
                  <a:solidFill>
                    <a:prstClr val="black"/>
                  </a:solidFill>
                  <a:ea typeface="HG丸ｺﾞｼｯｸM-PRO" pitchFamily="50" charset="-128"/>
                  <a:cs typeface="Arial" pitchFamily="34" charset="0"/>
                </a:rPr>
                <a:t>Text  Information</a:t>
              </a:r>
            </a:p>
          </p:txBody>
        </p:sp>
        <p:sp>
          <p:nvSpPr>
            <p:cNvPr id="36" name="テキスト ボックス 44"/>
            <p:cNvSpPr txBox="1">
              <a:spLocks noChangeArrowheads="1"/>
            </p:cNvSpPr>
            <p:nvPr/>
          </p:nvSpPr>
          <p:spPr bwMode="auto">
            <a:xfrm>
              <a:off x="2294575" y="4051688"/>
              <a:ext cx="1524620" cy="330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700" b="1">
                  <a:solidFill>
                    <a:prstClr val="black"/>
                  </a:solidFill>
                  <a:ea typeface="HG丸ｺﾞｼｯｸM-PRO" pitchFamily="50" charset="-128"/>
                  <a:cs typeface="Arial" pitchFamily="34" charset="0"/>
                </a:rPr>
                <a:t>Level II:</a:t>
              </a:r>
              <a:br>
                <a:rPr lang="en-US" altLang="ja-JP" sz="700" b="1">
                  <a:solidFill>
                    <a:prstClr val="black"/>
                  </a:solidFill>
                  <a:ea typeface="HG丸ｺﾞｼｯｸM-PRO" pitchFamily="50" charset="-128"/>
                  <a:cs typeface="Arial" pitchFamily="34" charset="0"/>
                </a:rPr>
              </a:br>
              <a:r>
                <a:rPr lang="en-US" altLang="ja-JP" sz="700" b="1">
                  <a:solidFill>
                    <a:prstClr val="black"/>
                  </a:solidFill>
                  <a:ea typeface="HG丸ｺﾞｼｯｸM-PRO" pitchFamily="50" charset="-128"/>
                  <a:cs typeface="Arial" pitchFamily="34" charset="0"/>
                </a:rPr>
                <a:t> Simple Graphic Information</a:t>
              </a:r>
            </a:p>
          </p:txBody>
        </p:sp>
        <p:sp>
          <p:nvSpPr>
            <p:cNvPr id="37" name="テキスト ボックス 45"/>
            <p:cNvSpPr txBox="1">
              <a:spLocks noChangeArrowheads="1"/>
            </p:cNvSpPr>
            <p:nvPr/>
          </p:nvSpPr>
          <p:spPr bwMode="auto">
            <a:xfrm>
              <a:off x="3656079" y="4051688"/>
              <a:ext cx="1143552" cy="330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700" b="1">
                  <a:solidFill>
                    <a:prstClr val="black"/>
                  </a:solidFill>
                  <a:ea typeface="HG丸ｺﾞｼｯｸM-PRO" pitchFamily="50" charset="-128"/>
                  <a:cs typeface="Arial" pitchFamily="34" charset="0"/>
                </a:rPr>
                <a:t>Level III: </a:t>
              </a:r>
              <a:br>
                <a:rPr lang="en-US" altLang="ja-JP" sz="700" b="1">
                  <a:solidFill>
                    <a:prstClr val="black"/>
                  </a:solidFill>
                  <a:ea typeface="HG丸ｺﾞｼｯｸM-PRO" pitchFamily="50" charset="-128"/>
                  <a:cs typeface="Arial" pitchFamily="34" charset="0"/>
                </a:rPr>
              </a:br>
              <a:r>
                <a:rPr lang="en-US" altLang="ja-JP" sz="700" b="1">
                  <a:solidFill>
                    <a:prstClr val="black"/>
                  </a:solidFill>
                  <a:ea typeface="HG丸ｺﾞｼｯｸM-PRO" pitchFamily="50" charset="-128"/>
                  <a:cs typeface="Arial" pitchFamily="34" charset="0"/>
                </a:rPr>
                <a:t>Mapped Information</a:t>
              </a:r>
            </a:p>
          </p:txBody>
        </p:sp>
        <p:sp>
          <p:nvSpPr>
            <p:cNvPr id="38" name="テキスト ボックス 39"/>
            <p:cNvSpPr txBox="1">
              <a:spLocks noChangeArrowheads="1"/>
            </p:cNvSpPr>
            <p:nvPr/>
          </p:nvSpPr>
          <p:spPr bwMode="auto">
            <a:xfrm>
              <a:off x="2658332" y="3235715"/>
              <a:ext cx="1031163" cy="248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900" b="1">
                  <a:solidFill>
                    <a:prstClr val="black"/>
                  </a:solidFill>
                  <a:cs typeface="Arial" pitchFamily="34" charset="0"/>
                </a:rPr>
                <a:t>Radio beacon</a:t>
              </a:r>
              <a:endParaRPr lang="ja-JP" altLang="en-US" sz="900" b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テキスト ボックス 41"/>
            <p:cNvSpPr txBox="1">
              <a:spLocks noChangeArrowheads="1"/>
            </p:cNvSpPr>
            <p:nvPr/>
          </p:nvSpPr>
          <p:spPr bwMode="auto">
            <a:xfrm>
              <a:off x="1352265" y="3235715"/>
              <a:ext cx="1108431" cy="248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900" b="1">
                  <a:solidFill>
                    <a:prstClr val="black"/>
                  </a:solidFill>
                  <a:cs typeface="Arial" pitchFamily="34" charset="0"/>
                </a:rPr>
                <a:t>Optical beacon</a:t>
              </a:r>
              <a:endParaRPr lang="ja-JP" altLang="en-US" sz="900" b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" name="テキスト ボックス 42"/>
            <p:cNvSpPr txBox="1">
              <a:spLocks noChangeArrowheads="1"/>
            </p:cNvSpPr>
            <p:nvPr/>
          </p:nvSpPr>
          <p:spPr bwMode="auto">
            <a:xfrm>
              <a:off x="3837767" y="3235715"/>
              <a:ext cx="966000" cy="54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900" b="1">
                  <a:solidFill>
                    <a:prstClr val="black"/>
                  </a:solidFill>
                  <a:cs typeface="Arial" pitchFamily="34" charset="0"/>
                </a:rPr>
                <a:t>FM multiplex broadcasting</a:t>
              </a:r>
              <a:endParaRPr lang="ja-JP" altLang="en-US" sz="900" b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" name="下矢印 40"/>
            <p:cNvSpPr/>
            <p:nvPr/>
          </p:nvSpPr>
          <p:spPr bwMode="auto">
            <a:xfrm rot="2700000">
              <a:off x="2325168" y="2006826"/>
              <a:ext cx="95997" cy="58584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下矢印 41"/>
            <p:cNvSpPr/>
            <p:nvPr/>
          </p:nvSpPr>
          <p:spPr bwMode="auto">
            <a:xfrm rot="2700000">
              <a:off x="3765265" y="3460622"/>
              <a:ext cx="136495" cy="127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下矢印 42"/>
            <p:cNvSpPr/>
            <p:nvPr/>
          </p:nvSpPr>
          <p:spPr bwMode="auto">
            <a:xfrm>
              <a:off x="3034896" y="3456207"/>
              <a:ext cx="129083" cy="1364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下矢印 43"/>
            <p:cNvSpPr/>
            <p:nvPr/>
          </p:nvSpPr>
          <p:spPr bwMode="auto">
            <a:xfrm rot="18900000">
              <a:off x="2095850" y="3456207"/>
              <a:ext cx="129083" cy="1364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ja-JP" altLang="en-US" sz="11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587" y="5167085"/>
              <a:ext cx="1496043" cy="107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24"/>
            <p:cNvSpPr>
              <a:spLocks noChangeArrowheads="1"/>
            </p:cNvSpPr>
            <p:nvPr/>
          </p:nvSpPr>
          <p:spPr bwMode="gray">
            <a:xfrm>
              <a:off x="1315023" y="4933722"/>
              <a:ext cx="1627818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0" rIns="0" bIns="90000"/>
            <a:lstStyle/>
            <a:p>
              <a:pPr marL="92075"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1050" dirty="0">
                  <a:solidFill>
                    <a:srgbClr val="00B05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Battery Charging Station</a:t>
              </a:r>
            </a:p>
            <a:p>
              <a:pPr marL="92075" algn="ctr" fontAlgn="base">
                <a:spcBef>
                  <a:spcPct val="50000"/>
                </a:spcBef>
                <a:spcAft>
                  <a:spcPct val="0"/>
                </a:spcAft>
              </a:pPr>
              <a:endParaRPr lang="ja-JP" altLang="en-US" sz="1050" dirty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10277" y="5040540"/>
              <a:ext cx="2039470" cy="1196773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80" y="1124744"/>
            <a:ext cx="3683668" cy="505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テキスト ボックス 40"/>
          <p:cNvSpPr>
            <a:spLocks noChangeArrowheads="1"/>
          </p:cNvSpPr>
          <p:nvPr/>
        </p:nvSpPr>
        <p:spPr bwMode="auto">
          <a:xfrm>
            <a:off x="6069947" y="2780928"/>
            <a:ext cx="950325" cy="461665"/>
          </a:xfrm>
          <a:prstGeom prst="wedgeRectCallout">
            <a:avLst>
              <a:gd name="adj1" fmla="val 156317"/>
              <a:gd name="adj2" fmla="val -191760"/>
            </a:avLst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cs typeface="Arial" pitchFamily="34" charset="0"/>
              </a:rPr>
              <a:t>March.2013</a:t>
            </a:r>
            <a:endParaRPr lang="en-US" altLang="ja-JP" sz="1200" b="1" dirty="0">
              <a:cs typeface="Arial" pitchFamily="34" charset="0"/>
            </a:endParaRPr>
          </a:p>
          <a:p>
            <a:r>
              <a:rPr lang="en-US" altLang="ja-JP" sz="1200" b="1" smtClean="0">
                <a:cs typeface="Arial" pitchFamily="34" charset="0"/>
              </a:rPr>
              <a:t>37.6 </a:t>
            </a:r>
            <a:r>
              <a:rPr lang="en-US" altLang="ja-JP" sz="1200" b="1" dirty="0">
                <a:cs typeface="Arial" pitchFamily="34" charset="0"/>
              </a:rPr>
              <a:t>million</a:t>
            </a:r>
            <a:endParaRPr lang="ja-JP" altLang="en-US" sz="1200" b="1" dirty="0">
              <a:cs typeface="Arial" pitchFamily="34" charset="0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6FAB5-8A3F-4044-BF73-4ABE927A08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VICS be Deployed Globally?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25016" y="2060848"/>
            <a:ext cx="462304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Data (or lack thereof)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/>
              <a:t>Including data quality and integrity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Network Infrastructure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Jurisdictional and Institutional Issues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Including Data Privacy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Favorable Regulatory Environment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Business Model, inc. Private-Public Partnership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Etc..</a:t>
            </a:r>
          </a:p>
        </p:txBody>
      </p:sp>
      <p:sp>
        <p:nvSpPr>
          <p:cNvPr id="717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2060848"/>
            <a:ext cx="3600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Spectrum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Lack of regional or global spectrum coordination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Lack of spectrum strategy and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05273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Japan’s Vehicle Information and Communication System – as an example: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525344"/>
            <a:ext cx="382746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</a:rPr>
              <a:t>Geneva, Switzerland, 27 June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B1493D-53EA-4208-AC4B-8A2C3896EB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n-US" dirty="0" smtClean="0"/>
              <a:t>ITS Telecommunications Deployment Philosophy and Strategy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8424936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ITS is an “Application” that rides on existing telecommunications network and infrastructure</a:t>
            </a:r>
          </a:p>
          <a:p>
            <a:pPr lvl="1"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Does not require its own network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Except for Dedicated Short-Range Communications (DSRC) which is unique to ITS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Although there is no globally-harmonized definition of DSRC</a:t>
            </a:r>
          </a:p>
          <a:p>
            <a:pPr lvl="1">
              <a:lnSpc>
                <a:spcPct val="90000"/>
              </a:lnSpc>
              <a:buNone/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Operates in an unlicensed manner, and in unlicensed spectrum -- wherever available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To the extent possible under the mobile service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Although some applications (such as collision avoidance radar) are designed as safety applications, and not suitable under the mobile service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51520" y="6525344"/>
            <a:ext cx="382746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</a:rPr>
              <a:t>Geneva, Switzerland, 27 June 2013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B1493D-53EA-4208-AC4B-8A2C3896EB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20150" y="6545263"/>
            <a:ext cx="273050" cy="304800"/>
          </a:xfrm>
        </p:spPr>
        <p:txBody>
          <a:bodyPr/>
          <a:lstStyle/>
          <a:p>
            <a:pPr>
              <a:defRPr/>
            </a:pPr>
            <a:fld id="{E77C6D7A-AB2C-4FFD-86B9-CB10BA127AA4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14793"/>
              </p:ext>
            </p:extLst>
          </p:nvPr>
        </p:nvGraphicFramePr>
        <p:xfrm>
          <a:off x="1187624" y="836712"/>
          <a:ext cx="6638925" cy="5635403"/>
        </p:xfrm>
        <a:graphic>
          <a:graphicData uri="http://schemas.openxmlformats.org/drawingml/2006/table">
            <a:tbl>
              <a:tblPr/>
              <a:tblGrid>
                <a:gridCol w="2197100"/>
                <a:gridCol w="1517650"/>
                <a:gridCol w="2924175"/>
              </a:tblGrid>
              <a:tr h="47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Spectrum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Service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7763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/>
                      </a:r>
                      <a:b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</a:b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VICS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— </a:t>
                      </a: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Vehicle Information  and Communications System </a:t>
                      </a:r>
                      <a:endParaRPr kumimoji="1" lang="ja-JP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76-90MHz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(FM multiplex broadcasting)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・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Traffic information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1266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2.5GHz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/>
                      </a:r>
                      <a:b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</a:b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(Radio beacon)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33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ETC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-- Electronic Toll Collection</a:t>
                      </a:r>
                      <a:endParaRPr kumimoji="1" lang="ja-JP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5.8 GHz/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5.9 GHz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・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Collect highway toll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 (Communication)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28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DSRC </a:t>
                      </a: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-- Dedicated Short Range Communication</a:t>
                      </a:r>
                      <a:endParaRPr kumimoji="1" lang="ja-JP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・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Collect highway toll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/>
                      </a:r>
                      <a:b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</a:b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・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Provide various information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(Communication, Broadcast)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125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Sub-millimeter, Millimeter wave system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24/26GHz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・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Detect  obstacles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(Sensor)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412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60/76GHz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12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79GHz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B9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202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Vehicle-to-Vehicle communications system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5.8GHz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・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Safety information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(Communications)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29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700MHz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ITS </a:t>
            </a:r>
            <a:r>
              <a:rPr lang="en-US" b="1" dirty="0" err="1" smtClean="0">
                <a:solidFill>
                  <a:schemeClr val="bg2"/>
                </a:solidFill>
              </a:rPr>
              <a:t>Radiocommunication</a:t>
            </a:r>
            <a:r>
              <a:rPr lang="en-US" b="1" dirty="0" smtClean="0">
                <a:solidFill>
                  <a:schemeClr val="bg2"/>
                </a:solidFill>
              </a:rPr>
              <a:t> Services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51520" y="6525344"/>
            <a:ext cx="382746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</a:rPr>
              <a:t>Geneva, Switzerland, 27 June 2013</a:t>
            </a:r>
          </a:p>
        </p:txBody>
      </p:sp>
    </p:spTree>
    <p:extLst>
      <p:ext uri="{BB962C8B-B14F-4D97-AF65-F5344CB8AC3E}">
        <p14:creationId xmlns:p14="http://schemas.microsoft.com/office/powerpoint/2010/main" val="30738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260648"/>
            <a:ext cx="81534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WRC-15  Agenda Item 1.18</a:t>
            </a:r>
            <a:endParaRPr lang="en-US" b="1" baseline="34000" dirty="0">
              <a:solidFill>
                <a:schemeClr val="bg2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8358188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70C0"/>
              </a:buClr>
              <a:tabLst>
                <a:tab pos="8616950" algn="r"/>
              </a:tabLst>
            </a:pP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Title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 of the Agenda Item at the ITU World </a:t>
            </a:r>
            <a:r>
              <a:rPr lang="en-US" sz="2000" dirty="0" err="1" smtClean="0">
                <a:solidFill>
                  <a:schemeClr val="bg2"/>
                </a:solidFill>
                <a:latin typeface="+mj-lt"/>
              </a:rPr>
              <a:t>Radiocommunication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 Conference (WRC-2015):</a:t>
            </a:r>
          </a:p>
          <a:p>
            <a:pPr eaLnBrk="0" hangingPunct="0">
              <a:buClr>
                <a:srgbClr val="0070C0"/>
              </a:buClr>
              <a:tabLst>
                <a:tab pos="8616950" algn="r"/>
              </a:tabLst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eaLnBrk="0" hangingPunct="0">
              <a:spcBef>
                <a:spcPts val="600"/>
              </a:spcBef>
              <a:buClr>
                <a:srgbClr val="0070C0"/>
              </a:buClr>
              <a:tabLst>
                <a:tab pos="8616950" algn="r"/>
              </a:tabLst>
            </a:pP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1.18   to consider a primary allocation to the </a:t>
            </a:r>
            <a:r>
              <a:rPr lang="en-US" sz="2000" u="sng" dirty="0" smtClean="0">
                <a:solidFill>
                  <a:schemeClr val="bg2"/>
                </a:solidFill>
                <a:latin typeface="+mj-lt"/>
              </a:rPr>
              <a:t>radiolocation service 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for automotive applications in the 77.5-78.0 GHz frequency band in accordance with Resolution </a:t>
            </a: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654 (WRC 12)</a:t>
            </a:r>
          </a:p>
          <a:p>
            <a:pPr eaLnBrk="0" hangingPunct="0">
              <a:spcBef>
                <a:spcPts val="600"/>
              </a:spcBef>
              <a:buClr>
                <a:srgbClr val="0070C0"/>
              </a:buClr>
              <a:tabLst>
                <a:tab pos="8616950" algn="r"/>
              </a:tabLst>
            </a:pPr>
            <a:endParaRPr lang="en-US" sz="2000" b="1" dirty="0" smtClean="0">
              <a:solidFill>
                <a:schemeClr val="bg2"/>
              </a:solidFill>
            </a:endParaRPr>
          </a:p>
          <a:p>
            <a:pPr eaLnBrk="0" hangingPunct="0">
              <a:spcBef>
                <a:spcPts val="600"/>
              </a:spcBef>
              <a:buClr>
                <a:srgbClr val="0070C0"/>
              </a:buClr>
              <a:tabLst>
                <a:tab pos="8616950" algn="r"/>
              </a:tabLst>
            </a:pPr>
            <a:r>
              <a:rPr lang="en-US" sz="2000" b="1" dirty="0" smtClean="0">
                <a:solidFill>
                  <a:schemeClr val="bg2"/>
                </a:solidFill>
              </a:rPr>
              <a:t>Objective</a:t>
            </a:r>
            <a:r>
              <a:rPr lang="en-US" sz="2000" dirty="0" smtClean="0">
                <a:solidFill>
                  <a:schemeClr val="bg2"/>
                </a:solidFill>
              </a:rPr>
              <a:t>:</a:t>
            </a:r>
            <a:endParaRPr lang="en-US" sz="2000" dirty="0">
              <a:solidFill>
                <a:schemeClr val="bg2"/>
              </a:solidFill>
            </a:endParaRPr>
          </a:p>
          <a:p>
            <a:pPr eaLnBrk="0" hangingPunct="0">
              <a:spcBef>
                <a:spcPts val="600"/>
              </a:spcBef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 To fill a 500 MHz band in the 77.5 to 78 GHz band, </a:t>
            </a:r>
            <a:r>
              <a:rPr lang="en-US" sz="2000" u="sng" dirty="0" smtClean="0">
                <a:solidFill>
                  <a:schemeClr val="bg2"/>
                </a:solidFill>
              </a:rPr>
              <a:t>in order to achieve global harmonization</a:t>
            </a:r>
            <a:r>
              <a:rPr lang="en-US" sz="2000" dirty="0" smtClean="0">
                <a:solidFill>
                  <a:schemeClr val="bg2"/>
                </a:solidFill>
              </a:rPr>
              <a:t> for ITS Collision Avoidance Radar operating in the 77 to 81 GHz band</a:t>
            </a:r>
          </a:p>
          <a:p>
            <a:pPr eaLnBrk="0" hangingPunct="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  <a:tabLst>
                <a:tab pos="8616950" algn="r"/>
              </a:tabLst>
            </a:pPr>
            <a:endParaRPr lang="en-US" sz="2000" dirty="0" smtClean="0">
              <a:solidFill>
                <a:schemeClr val="bg2"/>
              </a:solidFill>
            </a:endParaRPr>
          </a:p>
          <a:p>
            <a:pPr eaLnBrk="0" hangingPunct="0">
              <a:spcBef>
                <a:spcPts val="600"/>
              </a:spcBef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  To study other ITS </a:t>
            </a:r>
            <a:r>
              <a:rPr lang="en-US" sz="2000" u="sng" dirty="0" smtClean="0">
                <a:solidFill>
                  <a:schemeClr val="bg2"/>
                </a:solidFill>
              </a:rPr>
              <a:t>safety-related applications </a:t>
            </a:r>
            <a:r>
              <a:rPr lang="en-US" sz="2000" dirty="0" smtClean="0">
                <a:solidFill>
                  <a:schemeClr val="bg2"/>
                </a:solidFill>
              </a:rPr>
              <a:t>that may benefit from global or regional harmonization</a:t>
            </a:r>
          </a:p>
          <a:p>
            <a:pPr lvl="1" eaLnBrk="0" hangingPunct="0">
              <a:spcBef>
                <a:spcPts val="600"/>
              </a:spcBef>
              <a:buClr>
                <a:srgbClr val="0070C0"/>
              </a:buClr>
              <a:tabLst>
                <a:tab pos="8616950" algn="r"/>
              </a:tabLst>
            </a:pPr>
            <a:endParaRPr lang="en-US" sz="20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51520" y="6309320"/>
            <a:ext cx="382746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</a:rPr>
              <a:t>Geneva, Switzerland, 27 June 2013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56F16-87A6-4D2D-9A05-5D4943AEA4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260648"/>
            <a:ext cx="8532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/>
                </a:solidFill>
              </a:rPr>
              <a:t>Background and Motivation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528" y="836712"/>
            <a:ext cx="83550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70C0"/>
              </a:buClr>
              <a:tabLst>
                <a:tab pos="8616950" algn="r"/>
              </a:tabLst>
            </a:pPr>
            <a:endParaRPr lang="en-US" dirty="0"/>
          </a:p>
          <a:p>
            <a:pPr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bg2"/>
                </a:solidFill>
              </a:rPr>
              <a:t>Distracted Driving epidemic</a:t>
            </a:r>
            <a:endParaRPr lang="en-US" sz="2000" dirty="0">
              <a:solidFill>
                <a:schemeClr val="bg2"/>
              </a:solidFill>
            </a:endParaRPr>
          </a:p>
          <a:p>
            <a:pPr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endParaRPr lang="en-US" sz="2000" dirty="0">
              <a:solidFill>
                <a:schemeClr val="bg2"/>
              </a:solidFill>
            </a:endParaRPr>
          </a:p>
          <a:p>
            <a:pPr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  UN Road Safety Collaboration</a:t>
            </a:r>
            <a:endParaRPr lang="en-US" sz="2000" dirty="0">
              <a:solidFill>
                <a:schemeClr val="bg2"/>
              </a:solidFill>
            </a:endParaRPr>
          </a:p>
          <a:p>
            <a:pPr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endParaRPr lang="en-US" sz="2000" dirty="0">
              <a:solidFill>
                <a:schemeClr val="bg2"/>
              </a:solidFill>
            </a:endParaRPr>
          </a:p>
          <a:p>
            <a:pPr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  ITU Council Resolution 1318 (Council 2010) on the role of ITS and ICTs in improving road safety</a:t>
            </a:r>
            <a:endParaRPr lang="en-US" sz="2000" dirty="0">
              <a:solidFill>
                <a:schemeClr val="bg2"/>
              </a:solidFill>
            </a:endParaRPr>
          </a:p>
          <a:p>
            <a:pPr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endParaRPr lang="en-US" sz="2000" dirty="0">
              <a:solidFill>
                <a:schemeClr val="bg2"/>
              </a:solidFill>
            </a:endParaRPr>
          </a:p>
          <a:p>
            <a:pPr lvl="0"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  European Commission Directive: </a:t>
            </a:r>
            <a:r>
              <a:rPr lang="en-US" sz="2000" u="sng" dirty="0" smtClean="0">
                <a:solidFill>
                  <a:schemeClr val="bg2"/>
                </a:solidFill>
                <a:hlinkClick r:id="rId5"/>
              </a:rPr>
              <a:t>Directive 2010/40/EU on ITS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endParaRPr lang="en-US" sz="2000" dirty="0" smtClean="0">
              <a:solidFill>
                <a:schemeClr val="bg2"/>
              </a:solidFill>
            </a:endParaRPr>
          </a:p>
          <a:p>
            <a:pPr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  Manufacturing and private sector interest to benefit from economies of scale with global harmonization</a:t>
            </a:r>
          </a:p>
          <a:p>
            <a:pPr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endParaRPr lang="en-US" sz="2000" dirty="0">
              <a:solidFill>
                <a:schemeClr val="bg2"/>
              </a:solidFill>
            </a:endParaRPr>
          </a:p>
          <a:p>
            <a:pPr eaLnBrk="0" hangingPunct="0">
              <a:buClr>
                <a:srgbClr val="0070C0"/>
              </a:buClr>
              <a:buBlip>
                <a:blip r:embed="rId4"/>
              </a:buBlip>
              <a:tabLst>
                <a:tab pos="8616950" algn="r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  Parts of the band (including 76 – 77 GHz) are already allocated for collision avoidance radar; and products are available in this band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9512" y="6309320"/>
            <a:ext cx="382746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</a:rPr>
              <a:t>Geneva, Switzerland, 27 June 2013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56F16-87A6-4D2D-9A05-5D4943AEA4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6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1FBDC35-68F1-442D-8B2E-4FA6B1F39FBC}" type="slidenum">
              <a:rPr lang="ja-JP" altLang="en-US" smtClean="0"/>
              <a:pPr eaLnBrk="1" hangingPunct="1"/>
              <a:t>8</a:t>
            </a:fld>
            <a:endParaRPr lang="en-US" altLang="ja-JP" smtClean="0"/>
          </a:p>
        </p:txBody>
      </p:sp>
      <p:sp>
        <p:nvSpPr>
          <p:cNvPr id="9221" name="Rectangle 146"/>
          <p:cNvSpPr>
            <a:spLocks noChangeArrowheads="1"/>
          </p:cNvSpPr>
          <p:nvPr/>
        </p:nvSpPr>
        <p:spPr bwMode="auto">
          <a:xfrm>
            <a:off x="4479634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9224" name="Rectangle 151"/>
          <p:cNvSpPr>
            <a:spLocks noChangeArrowheads="1"/>
          </p:cNvSpPr>
          <p:nvPr/>
        </p:nvSpPr>
        <p:spPr bwMode="auto">
          <a:xfrm>
            <a:off x="4479634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9227" name="テキスト ボックス 152"/>
          <p:cNvSpPr txBox="1">
            <a:spLocks noChangeArrowheads="1"/>
          </p:cNvSpPr>
          <p:nvPr/>
        </p:nvSpPr>
        <p:spPr bwMode="auto">
          <a:xfrm>
            <a:off x="5649492" y="3563938"/>
            <a:ext cx="3052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(2) Pedestrians detection - turn right</a:t>
            </a:r>
            <a:endParaRPr lang="ja-JP" altLang="en-US" sz="1400" dirty="0"/>
          </a:p>
        </p:txBody>
      </p:sp>
      <p:sp>
        <p:nvSpPr>
          <p:cNvPr id="9228" name="テキスト ボックス 153"/>
          <p:cNvSpPr txBox="1">
            <a:spLocks noChangeArrowheads="1"/>
          </p:cNvSpPr>
          <p:nvPr/>
        </p:nvSpPr>
        <p:spPr bwMode="auto">
          <a:xfrm>
            <a:off x="368138" y="6130851"/>
            <a:ext cx="42869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(3) Detection of motorcycle driving at high-speed</a:t>
            </a:r>
            <a:endParaRPr lang="ja-JP" altLang="en-US" sz="1400" dirty="0"/>
          </a:p>
        </p:txBody>
      </p:sp>
      <p:sp>
        <p:nvSpPr>
          <p:cNvPr id="9229" name="テキスト ボックス 154"/>
          <p:cNvSpPr txBox="1">
            <a:spLocks noChangeArrowheads="1"/>
          </p:cNvSpPr>
          <p:nvPr/>
        </p:nvSpPr>
        <p:spPr bwMode="auto">
          <a:xfrm>
            <a:off x="4463352" y="6113389"/>
            <a:ext cx="4324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(4) Pedestrians detection by Road Side Equipment</a:t>
            </a:r>
            <a:endParaRPr lang="ja-JP" altLang="en-US" sz="1400" dirty="0"/>
          </a:p>
        </p:txBody>
      </p:sp>
      <p:sp>
        <p:nvSpPr>
          <p:cNvPr id="10" name="円/楕円 9"/>
          <p:cNvSpPr/>
          <p:nvPr/>
        </p:nvSpPr>
        <p:spPr bwMode="auto">
          <a:xfrm>
            <a:off x="3248298" y="3403630"/>
            <a:ext cx="2620108" cy="1171606"/>
          </a:xfrm>
          <a:prstGeom prst="ellipse">
            <a:avLst/>
          </a:prstGeom>
          <a:solidFill>
            <a:srgbClr val="CCFF99"/>
          </a:solidFill>
          <a:ln>
            <a:solidFill>
              <a:srgbClr val="CCFF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ja-JP" sz="1600" dirty="0" smtClean="0">
                <a:solidFill>
                  <a:schemeClr val="tx1"/>
                </a:solidFill>
                <a:latin typeface="Arial" pitchFamily="34" charset="0"/>
              </a:rPr>
              <a:t>Use Case</a:t>
            </a:r>
          </a:p>
          <a:p>
            <a:pPr algn="ctr">
              <a:defRPr/>
            </a:pPr>
            <a:r>
              <a:rPr lang="en-US" altLang="ja-JP" sz="1600" dirty="0" smtClean="0">
                <a:solidFill>
                  <a:schemeClr val="tx1"/>
                </a:solidFill>
                <a:latin typeface="Arial" pitchFamily="34" charset="0"/>
              </a:rPr>
              <a:t>79GHz High-Resolution Radar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781051" y="1137386"/>
            <a:ext cx="3752874" cy="2353528"/>
            <a:chOff x="624" y="2064"/>
            <a:chExt cx="2232" cy="1944"/>
          </a:xfrm>
        </p:grpSpPr>
        <p:sp>
          <p:nvSpPr>
            <p:cNvPr id="38" name="Freeform 32"/>
            <p:cNvSpPr>
              <a:spLocks noChangeAspect="1"/>
            </p:cNvSpPr>
            <p:nvPr/>
          </p:nvSpPr>
          <p:spPr bwMode="auto">
            <a:xfrm>
              <a:off x="624" y="2283"/>
              <a:ext cx="2232" cy="1725"/>
            </a:xfrm>
            <a:custGeom>
              <a:avLst/>
              <a:gdLst>
                <a:gd name="T0" fmla="*/ 1929 w 2232"/>
                <a:gd name="T1" fmla="*/ 0 h 1725"/>
                <a:gd name="T2" fmla="*/ 2232 w 2232"/>
                <a:gd name="T3" fmla="*/ 75 h 1725"/>
                <a:gd name="T4" fmla="*/ 1142 w 2232"/>
                <a:gd name="T5" fmla="*/ 1725 h 1725"/>
                <a:gd name="T6" fmla="*/ 265 w 2232"/>
                <a:gd name="T7" fmla="*/ 1664 h 1725"/>
                <a:gd name="T8" fmla="*/ 0 w 2232"/>
                <a:gd name="T9" fmla="*/ 1441 h 1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2" h="1725">
                  <a:moveTo>
                    <a:pt x="1929" y="0"/>
                  </a:moveTo>
                  <a:lnTo>
                    <a:pt x="2232" y="75"/>
                  </a:lnTo>
                  <a:lnTo>
                    <a:pt x="1142" y="1725"/>
                  </a:lnTo>
                  <a:lnTo>
                    <a:pt x="265" y="1664"/>
                  </a:lnTo>
                  <a:lnTo>
                    <a:pt x="0" y="144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" name="Picture 36" descr="MC900193332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" y="2154"/>
              <a:ext cx="465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Line 37"/>
            <p:cNvSpPr>
              <a:spLocks noChangeAspect="1" noChangeShapeType="1"/>
            </p:cNvSpPr>
            <p:nvPr/>
          </p:nvSpPr>
          <p:spPr bwMode="auto">
            <a:xfrm flipH="1">
              <a:off x="1191" y="2374"/>
              <a:ext cx="1483" cy="1574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4" name="Picture 42" descr="MC90043364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7" y="3373"/>
              <a:ext cx="730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3" descr="MC900230687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" y="2495"/>
              <a:ext cx="617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311" y="2496"/>
              <a:ext cx="1089" cy="1003"/>
              <a:chOff x="1282" y="2521"/>
              <a:chExt cx="1089" cy="1003"/>
            </a:xfrm>
          </p:grpSpPr>
          <p:sp>
            <p:nvSpPr>
              <p:cNvPr id="53" name="Freeform 40"/>
              <p:cNvSpPr>
                <a:spLocks noChangeAspect="1"/>
              </p:cNvSpPr>
              <p:nvPr/>
            </p:nvSpPr>
            <p:spPr bwMode="auto">
              <a:xfrm>
                <a:off x="1282" y="2521"/>
                <a:ext cx="987" cy="924"/>
              </a:xfrm>
              <a:custGeom>
                <a:avLst/>
                <a:gdLst>
                  <a:gd name="T0" fmla="*/ 0 w 1566"/>
                  <a:gd name="T1" fmla="*/ 913 h 1464"/>
                  <a:gd name="T2" fmla="*/ 8 w 1566"/>
                  <a:gd name="T3" fmla="*/ 924 h 1464"/>
                  <a:gd name="T4" fmla="*/ 987 w 1566"/>
                  <a:gd name="T5" fmla="*/ 148 h 1464"/>
                  <a:gd name="T6" fmla="*/ 942 w 1566"/>
                  <a:gd name="T7" fmla="*/ 61 h 1464"/>
                  <a:gd name="T8" fmla="*/ 828 w 1566"/>
                  <a:gd name="T9" fmla="*/ 0 h 1464"/>
                  <a:gd name="T10" fmla="*/ 0 w 1566"/>
                  <a:gd name="T11" fmla="*/ 913 h 1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6" h="1464">
                    <a:moveTo>
                      <a:pt x="0" y="1446"/>
                    </a:moveTo>
                    <a:lnTo>
                      <a:pt x="12" y="1464"/>
                    </a:lnTo>
                    <a:lnTo>
                      <a:pt x="1566" y="234"/>
                    </a:lnTo>
                    <a:lnTo>
                      <a:pt x="1494" y="96"/>
                    </a:lnTo>
                    <a:lnTo>
                      <a:pt x="1314" y="0"/>
                    </a:lnTo>
                    <a:lnTo>
                      <a:pt x="0" y="14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>
                      <a:alpha val="70000"/>
                    </a:srgbClr>
                  </a:gs>
                  <a:gs pos="100000">
                    <a:srgbClr val="FFFF00">
                      <a:alpha val="50000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41"/>
              <p:cNvSpPr>
                <a:spLocks noChangeAspect="1"/>
              </p:cNvSpPr>
              <p:nvPr/>
            </p:nvSpPr>
            <p:spPr bwMode="auto">
              <a:xfrm>
                <a:off x="1384" y="2601"/>
                <a:ext cx="987" cy="923"/>
              </a:xfrm>
              <a:custGeom>
                <a:avLst/>
                <a:gdLst>
                  <a:gd name="T0" fmla="*/ 0 w 1566"/>
                  <a:gd name="T1" fmla="*/ 912 h 1464"/>
                  <a:gd name="T2" fmla="*/ 8 w 1566"/>
                  <a:gd name="T3" fmla="*/ 923 h 1464"/>
                  <a:gd name="T4" fmla="*/ 987 w 1566"/>
                  <a:gd name="T5" fmla="*/ 148 h 1464"/>
                  <a:gd name="T6" fmla="*/ 942 w 1566"/>
                  <a:gd name="T7" fmla="*/ 61 h 1464"/>
                  <a:gd name="T8" fmla="*/ 828 w 1566"/>
                  <a:gd name="T9" fmla="*/ 0 h 1464"/>
                  <a:gd name="T10" fmla="*/ 0 w 1566"/>
                  <a:gd name="T11" fmla="*/ 912 h 1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6" h="1464">
                    <a:moveTo>
                      <a:pt x="0" y="1446"/>
                    </a:moveTo>
                    <a:lnTo>
                      <a:pt x="12" y="1464"/>
                    </a:lnTo>
                    <a:lnTo>
                      <a:pt x="1566" y="234"/>
                    </a:lnTo>
                    <a:lnTo>
                      <a:pt x="1494" y="96"/>
                    </a:lnTo>
                    <a:lnTo>
                      <a:pt x="1314" y="0"/>
                    </a:lnTo>
                    <a:lnTo>
                      <a:pt x="0" y="14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>
                      <a:alpha val="70000"/>
                    </a:srgbClr>
                  </a:gs>
                  <a:gs pos="100000">
                    <a:srgbClr val="FFFF00">
                      <a:alpha val="50000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48" name="Picture 34" descr="MM900040939[1]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2392"/>
              <a:ext cx="25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 rot="-2771610">
              <a:off x="1300" y="3051"/>
              <a:ext cx="1152" cy="114"/>
            </a:xfrm>
            <a:prstGeom prst="rightArrow">
              <a:avLst>
                <a:gd name="adj1" fmla="val 50000"/>
                <a:gd name="adj2" fmla="val 252632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FF66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1311" y="3538"/>
              <a:ext cx="432" cy="2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00" kern="0" dirty="0" smtClean="0">
                  <a:solidFill>
                    <a:sysClr val="windowText" lastClr="000000"/>
                  </a:solidFill>
                </a:rPr>
                <a:t>Alarm</a:t>
              </a:r>
              <a:endParaRPr kumimoji="0" lang="ja-JP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016" y="2976"/>
              <a:ext cx="384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00" kern="0" dirty="0" smtClean="0">
                  <a:solidFill>
                    <a:sysClr val="windowText" lastClr="000000"/>
                  </a:solidFill>
                </a:rPr>
                <a:t>Braking</a:t>
              </a:r>
              <a:endParaRPr kumimoji="0" lang="ja-JP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1968" y="2064"/>
              <a:ext cx="624" cy="8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1" name="Oval 47"/>
          <p:cNvSpPr>
            <a:spLocks noChangeArrowheads="1"/>
          </p:cNvSpPr>
          <p:nvPr/>
        </p:nvSpPr>
        <p:spPr bwMode="auto">
          <a:xfrm>
            <a:off x="6611494" y="2358636"/>
            <a:ext cx="645651" cy="232447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kern="0" dirty="0" smtClean="0">
                <a:solidFill>
                  <a:sysClr val="windowText" lastClr="000000"/>
                </a:solidFill>
              </a:rPr>
              <a:t>Braking</a:t>
            </a:r>
            <a:endParaRPr kumimoji="0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グループ化 171"/>
          <p:cNvGrpSpPr/>
          <p:nvPr/>
        </p:nvGrpSpPr>
        <p:grpSpPr>
          <a:xfrm>
            <a:off x="676525" y="4259399"/>
            <a:ext cx="3067071" cy="1818023"/>
            <a:chOff x="990600" y="2438400"/>
            <a:chExt cx="3946525" cy="3243263"/>
          </a:xfrm>
        </p:grpSpPr>
        <p:pic>
          <p:nvPicPr>
            <p:cNvPr id="173" name="Picture 4" descr="MC900046119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124200"/>
              <a:ext cx="3492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5"/>
            <p:cNvSpPr>
              <a:spLocks noChangeAspect="1"/>
            </p:cNvSpPr>
            <p:nvPr/>
          </p:nvSpPr>
          <p:spPr bwMode="auto">
            <a:xfrm>
              <a:off x="990600" y="3511550"/>
              <a:ext cx="3267075" cy="2170113"/>
            </a:xfrm>
            <a:custGeom>
              <a:avLst/>
              <a:gdLst>
                <a:gd name="T0" fmla="*/ 2452250 w 4202"/>
                <a:gd name="T1" fmla="*/ 2170113 h 2791"/>
                <a:gd name="T2" fmla="*/ 0 w 4202"/>
                <a:gd name="T3" fmla="*/ 436200 h 2791"/>
                <a:gd name="T4" fmla="*/ 528703 w 4202"/>
                <a:gd name="T5" fmla="*/ 0 h 2791"/>
                <a:gd name="T6" fmla="*/ 3267075 w 4202"/>
                <a:gd name="T7" fmla="*/ 1521645 h 2791"/>
                <a:gd name="T8" fmla="*/ 2452250 w 4202"/>
                <a:gd name="T9" fmla="*/ 2170113 h 27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02" h="2791">
                  <a:moveTo>
                    <a:pt x="3154" y="2791"/>
                  </a:moveTo>
                  <a:lnTo>
                    <a:pt x="0" y="561"/>
                  </a:lnTo>
                  <a:lnTo>
                    <a:pt x="680" y="0"/>
                  </a:lnTo>
                  <a:lnTo>
                    <a:pt x="4202" y="1957"/>
                  </a:lnTo>
                  <a:lnTo>
                    <a:pt x="3154" y="27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Freeform 6"/>
            <p:cNvSpPr>
              <a:spLocks noChangeAspect="1"/>
            </p:cNvSpPr>
            <p:nvPr/>
          </p:nvSpPr>
          <p:spPr bwMode="auto">
            <a:xfrm>
              <a:off x="1200150" y="2757488"/>
              <a:ext cx="3576638" cy="2846387"/>
            </a:xfrm>
            <a:custGeom>
              <a:avLst/>
              <a:gdLst>
                <a:gd name="T0" fmla="*/ 1045000 w 4600"/>
                <a:gd name="T1" fmla="*/ 2846388 h 3662"/>
                <a:gd name="T2" fmla="*/ 3576638 w 4600"/>
                <a:gd name="T3" fmla="*/ 223856 h 3662"/>
                <a:gd name="T4" fmla="*/ 3031589 w 4600"/>
                <a:gd name="T5" fmla="*/ 0 h 3662"/>
                <a:gd name="T6" fmla="*/ 0 w 4600"/>
                <a:gd name="T7" fmla="*/ 2537032 h 3662"/>
                <a:gd name="T8" fmla="*/ 1045000 w 4600"/>
                <a:gd name="T9" fmla="*/ 2846388 h 3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00" h="3662">
                  <a:moveTo>
                    <a:pt x="1344" y="3662"/>
                  </a:moveTo>
                  <a:lnTo>
                    <a:pt x="4600" y="288"/>
                  </a:lnTo>
                  <a:lnTo>
                    <a:pt x="3899" y="0"/>
                  </a:lnTo>
                  <a:lnTo>
                    <a:pt x="0" y="3264"/>
                  </a:lnTo>
                  <a:lnTo>
                    <a:pt x="1344" y="36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670175" y="3935413"/>
              <a:ext cx="820738" cy="560387"/>
              <a:chOff x="2162" y="3034"/>
              <a:chExt cx="517" cy="353"/>
            </a:xfrm>
          </p:grpSpPr>
          <p:sp>
            <p:nvSpPr>
              <p:cNvPr id="223" name="Line 8"/>
              <p:cNvSpPr>
                <a:spLocks noChangeAspect="1" noChangeShapeType="1"/>
              </p:cNvSpPr>
              <p:nvPr/>
            </p:nvSpPr>
            <p:spPr bwMode="auto">
              <a:xfrm>
                <a:off x="2162" y="3105"/>
                <a:ext cx="423" cy="282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" name="Line 9"/>
              <p:cNvSpPr>
                <a:spLocks noChangeAspect="1" noChangeShapeType="1"/>
              </p:cNvSpPr>
              <p:nvPr/>
            </p:nvSpPr>
            <p:spPr bwMode="auto">
              <a:xfrm>
                <a:off x="2280" y="3034"/>
                <a:ext cx="399" cy="2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2233" y="3058"/>
                <a:ext cx="94" cy="94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2303" y="3105"/>
                <a:ext cx="94" cy="94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2374" y="3152"/>
                <a:ext cx="94" cy="94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2444" y="3199"/>
                <a:ext cx="94" cy="94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2515" y="3246"/>
                <a:ext cx="94" cy="94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1754188" y="4729163"/>
              <a:ext cx="877887" cy="615950"/>
              <a:chOff x="1633" y="2451"/>
              <a:chExt cx="553" cy="388"/>
            </a:xfrm>
          </p:grpSpPr>
          <p:sp>
            <p:nvSpPr>
              <p:cNvPr id="216" name="Line 16"/>
              <p:cNvSpPr>
                <a:spLocks noChangeAspect="1" noChangeShapeType="1"/>
              </p:cNvSpPr>
              <p:nvPr/>
            </p:nvSpPr>
            <p:spPr bwMode="auto">
              <a:xfrm>
                <a:off x="1633" y="2529"/>
                <a:ext cx="452" cy="31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" name="Line 17"/>
              <p:cNvSpPr>
                <a:spLocks noChangeAspect="1" noChangeShapeType="1"/>
              </p:cNvSpPr>
              <p:nvPr/>
            </p:nvSpPr>
            <p:spPr bwMode="auto">
              <a:xfrm>
                <a:off x="1759" y="2451"/>
                <a:ext cx="427" cy="285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1708" y="2477"/>
                <a:ext cx="101" cy="103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1784" y="2529"/>
                <a:ext cx="100" cy="103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1859" y="2580"/>
                <a:ext cx="101" cy="10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935" y="2632"/>
                <a:ext cx="100" cy="10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2010" y="2684"/>
                <a:ext cx="101" cy="103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2744788" y="4524375"/>
              <a:ext cx="858837" cy="784225"/>
              <a:chOff x="2257" y="2322"/>
              <a:chExt cx="541" cy="494"/>
            </a:xfrm>
          </p:grpSpPr>
          <p:sp>
            <p:nvSpPr>
              <p:cNvPr id="209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2375" y="2393"/>
                <a:ext cx="423" cy="423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" name="Line 25"/>
              <p:cNvSpPr>
                <a:spLocks noChangeAspect="1" noChangeShapeType="1"/>
              </p:cNvSpPr>
              <p:nvPr/>
            </p:nvSpPr>
            <p:spPr bwMode="auto">
              <a:xfrm flipH="1">
                <a:off x="2257" y="2322"/>
                <a:ext cx="400" cy="40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" name="Line 26"/>
              <p:cNvSpPr>
                <a:spLocks noChangeAspect="1" noChangeShapeType="1"/>
              </p:cNvSpPr>
              <p:nvPr/>
            </p:nvSpPr>
            <p:spPr bwMode="auto">
              <a:xfrm>
                <a:off x="2304" y="2675"/>
                <a:ext cx="118" cy="9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Line 27"/>
              <p:cNvSpPr>
                <a:spLocks noChangeAspect="1" noChangeShapeType="1"/>
              </p:cNvSpPr>
              <p:nvPr/>
            </p:nvSpPr>
            <p:spPr bwMode="auto">
              <a:xfrm>
                <a:off x="2375" y="2604"/>
                <a:ext cx="117" cy="9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" name="Line 28"/>
              <p:cNvSpPr>
                <a:spLocks noChangeAspect="1" noChangeShapeType="1"/>
              </p:cNvSpPr>
              <p:nvPr/>
            </p:nvSpPr>
            <p:spPr bwMode="auto">
              <a:xfrm>
                <a:off x="2445" y="2534"/>
                <a:ext cx="118" cy="9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" name="Line 29"/>
              <p:cNvSpPr>
                <a:spLocks noChangeAspect="1" noChangeShapeType="1"/>
              </p:cNvSpPr>
              <p:nvPr/>
            </p:nvSpPr>
            <p:spPr bwMode="auto">
              <a:xfrm>
                <a:off x="2516" y="2463"/>
                <a:ext cx="117" cy="9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" name="Line 30"/>
              <p:cNvSpPr>
                <a:spLocks noChangeAspect="1" noChangeShapeType="1"/>
              </p:cNvSpPr>
              <p:nvPr/>
            </p:nvSpPr>
            <p:spPr bwMode="auto">
              <a:xfrm>
                <a:off x="2586" y="2393"/>
                <a:ext cx="118" cy="9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1774825" y="3965575"/>
              <a:ext cx="746125" cy="633413"/>
              <a:chOff x="1598" y="3053"/>
              <a:chExt cx="470" cy="399"/>
            </a:xfrm>
          </p:grpSpPr>
          <p:sp>
            <p:nvSpPr>
              <p:cNvPr id="202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1700" y="3110"/>
                <a:ext cx="368" cy="342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3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1598" y="3053"/>
                <a:ext cx="347" cy="323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" name="Line 34"/>
              <p:cNvSpPr>
                <a:spLocks noChangeAspect="1" noChangeShapeType="1"/>
              </p:cNvSpPr>
              <p:nvPr/>
            </p:nvSpPr>
            <p:spPr bwMode="auto">
              <a:xfrm>
                <a:off x="1639" y="3338"/>
                <a:ext cx="102" cy="76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5" name="Line 35"/>
              <p:cNvSpPr>
                <a:spLocks noChangeAspect="1" noChangeShapeType="1"/>
              </p:cNvSpPr>
              <p:nvPr/>
            </p:nvSpPr>
            <p:spPr bwMode="auto">
              <a:xfrm>
                <a:off x="1700" y="3281"/>
                <a:ext cx="102" cy="76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" name="Line 36"/>
              <p:cNvSpPr>
                <a:spLocks noChangeAspect="1" noChangeShapeType="1"/>
              </p:cNvSpPr>
              <p:nvPr/>
            </p:nvSpPr>
            <p:spPr bwMode="auto">
              <a:xfrm>
                <a:off x="1761" y="3224"/>
                <a:ext cx="103" cy="76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" name="Line 37"/>
              <p:cNvSpPr>
                <a:spLocks noChangeAspect="1" noChangeShapeType="1"/>
              </p:cNvSpPr>
              <p:nvPr/>
            </p:nvSpPr>
            <p:spPr bwMode="auto">
              <a:xfrm>
                <a:off x="1823" y="3167"/>
                <a:ext cx="102" cy="76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Line 38"/>
              <p:cNvSpPr>
                <a:spLocks noChangeAspect="1" noChangeShapeType="1"/>
              </p:cNvSpPr>
              <p:nvPr/>
            </p:nvSpPr>
            <p:spPr bwMode="auto">
              <a:xfrm>
                <a:off x="1884" y="3110"/>
                <a:ext cx="102" cy="76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0" name="Line 39"/>
            <p:cNvSpPr>
              <a:spLocks noChangeAspect="1" noChangeShapeType="1"/>
            </p:cNvSpPr>
            <p:nvPr/>
          </p:nvSpPr>
          <p:spPr bwMode="auto">
            <a:xfrm flipV="1">
              <a:off x="3192463" y="2882900"/>
              <a:ext cx="1268412" cy="119380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1" name="Line 40"/>
            <p:cNvSpPr>
              <a:spLocks noChangeAspect="1" noChangeShapeType="1"/>
            </p:cNvSpPr>
            <p:nvPr/>
          </p:nvSpPr>
          <p:spPr bwMode="auto">
            <a:xfrm flipV="1">
              <a:off x="1736725" y="5121275"/>
              <a:ext cx="336550" cy="33655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Line 41"/>
            <p:cNvSpPr>
              <a:spLocks noChangeAspect="1" noChangeShapeType="1"/>
            </p:cNvSpPr>
            <p:nvPr/>
          </p:nvSpPr>
          <p:spPr bwMode="auto">
            <a:xfrm>
              <a:off x="3303588" y="5046663"/>
              <a:ext cx="523875" cy="33655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Line 42"/>
            <p:cNvSpPr>
              <a:spLocks noChangeAspect="1" noChangeShapeType="1"/>
            </p:cNvSpPr>
            <p:nvPr/>
          </p:nvSpPr>
          <p:spPr bwMode="auto">
            <a:xfrm flipH="1" flipV="1">
              <a:off x="1289050" y="3703638"/>
              <a:ext cx="709613" cy="485775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84" name="Picture 43" descr="MCPE06298_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950" y="3494088"/>
              <a:ext cx="452438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5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7725" flipH="1">
              <a:off x="1700213" y="3294063"/>
              <a:ext cx="541337" cy="55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6" name="Picture 53" descr="MC900191847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000" flipH="1">
              <a:off x="3659188" y="2438400"/>
              <a:ext cx="608012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Freeform 54"/>
            <p:cNvSpPr>
              <a:spLocks noChangeAspect="1"/>
            </p:cNvSpPr>
            <p:nvPr/>
          </p:nvSpPr>
          <p:spPr bwMode="auto">
            <a:xfrm>
              <a:off x="2601913" y="3067050"/>
              <a:ext cx="1512887" cy="1828800"/>
            </a:xfrm>
            <a:custGeom>
              <a:avLst/>
              <a:gdLst>
                <a:gd name="T0" fmla="*/ 150812 w 953"/>
                <a:gd name="T1" fmla="*/ 1828800 h 1152"/>
                <a:gd name="T2" fmla="*/ 65087 w 953"/>
                <a:gd name="T3" fmla="*/ 1733550 h 1152"/>
                <a:gd name="T4" fmla="*/ 7937 w 953"/>
                <a:gd name="T5" fmla="*/ 1552575 h 1152"/>
                <a:gd name="T6" fmla="*/ 112712 w 953"/>
                <a:gd name="T7" fmla="*/ 1266825 h 1152"/>
                <a:gd name="T8" fmla="*/ 469900 w 953"/>
                <a:gd name="T9" fmla="*/ 904875 h 1152"/>
                <a:gd name="T10" fmla="*/ 1512887 w 953"/>
                <a:gd name="T11" fmla="*/ 0 h 1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3" h="1152">
                  <a:moveTo>
                    <a:pt x="95" y="1152"/>
                  </a:moveTo>
                  <a:cubicBezTo>
                    <a:pt x="86" y="1143"/>
                    <a:pt x="56" y="1121"/>
                    <a:pt x="41" y="1092"/>
                  </a:cubicBezTo>
                  <a:cubicBezTo>
                    <a:pt x="26" y="1063"/>
                    <a:pt x="0" y="1027"/>
                    <a:pt x="5" y="978"/>
                  </a:cubicBezTo>
                  <a:cubicBezTo>
                    <a:pt x="10" y="929"/>
                    <a:pt x="23" y="866"/>
                    <a:pt x="71" y="798"/>
                  </a:cubicBezTo>
                  <a:cubicBezTo>
                    <a:pt x="119" y="730"/>
                    <a:pt x="149" y="703"/>
                    <a:pt x="296" y="570"/>
                  </a:cubicBezTo>
                  <a:cubicBezTo>
                    <a:pt x="443" y="437"/>
                    <a:pt x="816" y="119"/>
                    <a:pt x="953" y="0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3" name="Group 55"/>
            <p:cNvGrpSpPr>
              <a:grpSpLocks noChangeAspect="1"/>
            </p:cNvGrpSpPr>
            <p:nvPr/>
          </p:nvGrpSpPr>
          <p:grpSpPr bwMode="auto">
            <a:xfrm rot="2940000">
              <a:off x="3064668" y="3609182"/>
              <a:ext cx="239713" cy="488950"/>
              <a:chOff x="3888" y="1056"/>
              <a:chExt cx="419" cy="857"/>
            </a:xfrm>
          </p:grpSpPr>
          <p:sp>
            <p:nvSpPr>
              <p:cNvPr id="195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3888" y="1056"/>
                <a:ext cx="419" cy="857"/>
              </a:xfrm>
              <a:prstGeom prst="roundRect">
                <a:avLst>
                  <a:gd name="adj" fmla="val 719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6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3913" y="1301"/>
                <a:ext cx="368" cy="98"/>
              </a:xfrm>
              <a:custGeom>
                <a:avLst/>
                <a:gdLst>
                  <a:gd name="T0" fmla="*/ 347 w 21600"/>
                  <a:gd name="T1" fmla="*/ 49 h 21600"/>
                  <a:gd name="T2" fmla="*/ 184 w 21600"/>
                  <a:gd name="T3" fmla="*/ 98 h 21600"/>
                  <a:gd name="T4" fmla="*/ 21 w 21600"/>
                  <a:gd name="T5" fmla="*/ 49 h 21600"/>
                  <a:gd name="T6" fmla="*/ 18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52 w 21600"/>
                  <a:gd name="T13" fmla="*/ 3086 h 21600"/>
                  <a:gd name="T14" fmla="*/ 18548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515" y="21600"/>
                    </a:lnTo>
                    <a:lnTo>
                      <a:pt x="1908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7" name="AutoShape 58"/>
              <p:cNvSpPr>
                <a:spLocks noChangeAspect="1" noChangeArrowheads="1"/>
              </p:cNvSpPr>
              <p:nvPr/>
            </p:nvSpPr>
            <p:spPr bwMode="auto">
              <a:xfrm flipV="1">
                <a:off x="3916" y="1668"/>
                <a:ext cx="363" cy="74"/>
              </a:xfrm>
              <a:custGeom>
                <a:avLst/>
                <a:gdLst>
                  <a:gd name="T0" fmla="*/ 342 w 21600"/>
                  <a:gd name="T1" fmla="*/ 37 h 21600"/>
                  <a:gd name="T2" fmla="*/ 182 w 21600"/>
                  <a:gd name="T3" fmla="*/ 74 h 21600"/>
                  <a:gd name="T4" fmla="*/ 21 w 21600"/>
                  <a:gd name="T5" fmla="*/ 37 h 21600"/>
                  <a:gd name="T6" fmla="*/ 18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35 w 21600"/>
                  <a:gd name="T13" fmla="*/ 2919 h 21600"/>
                  <a:gd name="T14" fmla="*/ 18565 w 21600"/>
                  <a:gd name="T15" fmla="*/ 1868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515" y="21600"/>
                    </a:lnTo>
                    <a:lnTo>
                      <a:pt x="1908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" name="Freeform 59"/>
              <p:cNvSpPr>
                <a:spLocks noChangeAspect="1"/>
              </p:cNvSpPr>
              <p:nvPr/>
            </p:nvSpPr>
            <p:spPr bwMode="auto">
              <a:xfrm>
                <a:off x="4245" y="1325"/>
                <a:ext cx="42" cy="196"/>
              </a:xfrm>
              <a:custGeom>
                <a:avLst/>
                <a:gdLst>
                  <a:gd name="T0" fmla="*/ 0 w 96"/>
                  <a:gd name="T1" fmla="*/ 196 h 384"/>
                  <a:gd name="T2" fmla="*/ 0 w 96"/>
                  <a:gd name="T3" fmla="*/ 98 h 384"/>
                  <a:gd name="T4" fmla="*/ 42 w 96"/>
                  <a:gd name="T5" fmla="*/ 0 h 384"/>
                  <a:gd name="T6" fmla="*/ 42 w 96"/>
                  <a:gd name="T7" fmla="*/ 196 h 384"/>
                  <a:gd name="T8" fmla="*/ 0 w 96"/>
                  <a:gd name="T9" fmla="*/ 196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84">
                    <a:moveTo>
                      <a:pt x="0" y="384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96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Freeform 60"/>
              <p:cNvSpPr>
                <a:spLocks noChangeAspect="1"/>
              </p:cNvSpPr>
              <p:nvPr/>
            </p:nvSpPr>
            <p:spPr bwMode="auto">
              <a:xfrm flipH="1">
                <a:off x="3908" y="1325"/>
                <a:ext cx="42" cy="196"/>
              </a:xfrm>
              <a:custGeom>
                <a:avLst/>
                <a:gdLst>
                  <a:gd name="T0" fmla="*/ 0 w 96"/>
                  <a:gd name="T1" fmla="*/ 196 h 384"/>
                  <a:gd name="T2" fmla="*/ 0 w 96"/>
                  <a:gd name="T3" fmla="*/ 98 h 384"/>
                  <a:gd name="T4" fmla="*/ 42 w 96"/>
                  <a:gd name="T5" fmla="*/ 0 h 384"/>
                  <a:gd name="T6" fmla="*/ 42 w 96"/>
                  <a:gd name="T7" fmla="*/ 196 h 384"/>
                  <a:gd name="T8" fmla="*/ 0 w 96"/>
                  <a:gd name="T9" fmla="*/ 196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84">
                    <a:moveTo>
                      <a:pt x="0" y="384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96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0" name="Freeform 61"/>
              <p:cNvSpPr>
                <a:spLocks noChangeAspect="1"/>
              </p:cNvSpPr>
              <p:nvPr/>
            </p:nvSpPr>
            <p:spPr bwMode="auto">
              <a:xfrm>
                <a:off x="4245" y="1546"/>
                <a:ext cx="42" cy="122"/>
              </a:xfrm>
              <a:custGeom>
                <a:avLst/>
                <a:gdLst>
                  <a:gd name="T0" fmla="*/ 0 w 96"/>
                  <a:gd name="T1" fmla="*/ 0 h 240"/>
                  <a:gd name="T2" fmla="*/ 42 w 96"/>
                  <a:gd name="T3" fmla="*/ 0 h 240"/>
                  <a:gd name="T4" fmla="*/ 42 w 96"/>
                  <a:gd name="T5" fmla="*/ 122 h 240"/>
                  <a:gd name="T6" fmla="*/ 0 w 96"/>
                  <a:gd name="T7" fmla="*/ 98 h 240"/>
                  <a:gd name="T8" fmla="*/ 0 w 9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240">
                    <a:moveTo>
                      <a:pt x="0" y="0"/>
                    </a:moveTo>
                    <a:lnTo>
                      <a:pt x="96" y="0"/>
                    </a:lnTo>
                    <a:lnTo>
                      <a:pt x="96" y="240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1" name="Freeform 62"/>
              <p:cNvSpPr>
                <a:spLocks noChangeAspect="1"/>
              </p:cNvSpPr>
              <p:nvPr/>
            </p:nvSpPr>
            <p:spPr bwMode="auto">
              <a:xfrm flipH="1">
                <a:off x="3908" y="1546"/>
                <a:ext cx="42" cy="122"/>
              </a:xfrm>
              <a:custGeom>
                <a:avLst/>
                <a:gdLst>
                  <a:gd name="T0" fmla="*/ 0 w 96"/>
                  <a:gd name="T1" fmla="*/ 0 h 240"/>
                  <a:gd name="T2" fmla="*/ 42 w 96"/>
                  <a:gd name="T3" fmla="*/ 0 h 240"/>
                  <a:gd name="T4" fmla="*/ 42 w 96"/>
                  <a:gd name="T5" fmla="*/ 122 h 240"/>
                  <a:gd name="T6" fmla="*/ 0 w 96"/>
                  <a:gd name="T7" fmla="*/ 98 h 240"/>
                  <a:gd name="T8" fmla="*/ 0 w 9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240">
                    <a:moveTo>
                      <a:pt x="0" y="0"/>
                    </a:moveTo>
                    <a:lnTo>
                      <a:pt x="96" y="0"/>
                    </a:lnTo>
                    <a:lnTo>
                      <a:pt x="96" y="240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189" name="Picture 144" descr="MC900343499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590800"/>
              <a:ext cx="51752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145"/>
            <p:cNvSpPr>
              <a:spLocks/>
            </p:cNvSpPr>
            <p:nvPr/>
          </p:nvSpPr>
          <p:spPr bwMode="auto">
            <a:xfrm>
              <a:off x="3752850" y="3076575"/>
              <a:ext cx="642938" cy="258763"/>
            </a:xfrm>
            <a:custGeom>
              <a:avLst/>
              <a:gdLst>
                <a:gd name="T0" fmla="*/ 642938 w 405"/>
                <a:gd name="T1" fmla="*/ 28575 h 163"/>
                <a:gd name="T2" fmla="*/ 404813 w 405"/>
                <a:gd name="T3" fmla="*/ 228601 h 163"/>
                <a:gd name="T4" fmla="*/ 185738 w 405"/>
                <a:gd name="T5" fmla="*/ 209551 h 163"/>
                <a:gd name="T6" fmla="*/ 0 w 405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5" h="163">
                  <a:moveTo>
                    <a:pt x="405" y="18"/>
                  </a:moveTo>
                  <a:cubicBezTo>
                    <a:pt x="380" y="39"/>
                    <a:pt x="303" y="125"/>
                    <a:pt x="255" y="144"/>
                  </a:cubicBezTo>
                  <a:cubicBezTo>
                    <a:pt x="207" y="163"/>
                    <a:pt x="159" y="156"/>
                    <a:pt x="117" y="132"/>
                  </a:cubicBezTo>
                  <a:cubicBezTo>
                    <a:pt x="75" y="108"/>
                    <a:pt x="24" y="27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" name="AutoShape 124"/>
            <p:cNvSpPr>
              <a:spLocks noChangeArrowheads="1"/>
            </p:cNvSpPr>
            <p:nvPr/>
          </p:nvSpPr>
          <p:spPr bwMode="auto">
            <a:xfrm rot="19159928">
              <a:off x="3505200" y="3429000"/>
              <a:ext cx="762000" cy="152400"/>
            </a:xfrm>
            <a:prstGeom prst="rightArrow">
              <a:avLst>
                <a:gd name="adj1" fmla="val 50000"/>
                <a:gd name="adj2" fmla="val 125000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FF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" name="Oval 125"/>
            <p:cNvSpPr>
              <a:spLocks noChangeArrowheads="1"/>
            </p:cNvSpPr>
            <p:nvPr/>
          </p:nvSpPr>
          <p:spPr bwMode="auto">
            <a:xfrm>
              <a:off x="3581400" y="3733799"/>
              <a:ext cx="732589" cy="3222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1000" dirty="0" smtClean="0"/>
                <a:t>Alarm</a:t>
              </a:r>
              <a:endParaRPr lang="ja-JP" altLang="en-US" sz="1000" dirty="0"/>
            </a:p>
          </p:txBody>
        </p:sp>
        <p:sp>
          <p:nvSpPr>
            <p:cNvPr id="193" name="Oval 126"/>
            <p:cNvSpPr>
              <a:spLocks noChangeArrowheads="1"/>
            </p:cNvSpPr>
            <p:nvPr/>
          </p:nvSpPr>
          <p:spPr bwMode="auto">
            <a:xfrm>
              <a:off x="4038600" y="3352800"/>
              <a:ext cx="738188" cy="30480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1000" dirty="0" smtClean="0"/>
                <a:t>Braking</a:t>
              </a:r>
              <a:endParaRPr lang="ja-JP" altLang="en-US" sz="1000" dirty="0"/>
            </a:p>
          </p:txBody>
        </p:sp>
        <p:sp>
          <p:nvSpPr>
            <p:cNvPr id="194" name="Line 150"/>
            <p:cNvSpPr>
              <a:spLocks noChangeShapeType="1"/>
            </p:cNvSpPr>
            <p:nvPr/>
          </p:nvSpPr>
          <p:spPr bwMode="auto">
            <a:xfrm>
              <a:off x="4038600" y="2895600"/>
              <a:ext cx="228600" cy="2286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1" name="Freeform 452"/>
          <p:cNvSpPr>
            <a:spLocks/>
          </p:cNvSpPr>
          <p:nvPr/>
        </p:nvSpPr>
        <p:spPr bwMode="gray">
          <a:xfrm>
            <a:off x="4791324" y="4758409"/>
            <a:ext cx="1656655" cy="921636"/>
          </a:xfrm>
          <a:custGeom>
            <a:avLst/>
            <a:gdLst>
              <a:gd name="T0" fmla="*/ 1200 w 1745"/>
              <a:gd name="T1" fmla="*/ 0 h 1080"/>
              <a:gd name="T2" fmla="*/ 276 w 1745"/>
              <a:gd name="T3" fmla="*/ 300 h 1080"/>
              <a:gd name="T4" fmla="*/ 96 w 1745"/>
              <a:gd name="T5" fmla="*/ 168 h 1080"/>
              <a:gd name="T6" fmla="*/ 0 w 1745"/>
              <a:gd name="T7" fmla="*/ 174 h 1080"/>
              <a:gd name="T8" fmla="*/ 108 w 1745"/>
              <a:gd name="T9" fmla="*/ 1020 h 1080"/>
              <a:gd name="T10" fmla="*/ 338 w 1745"/>
              <a:gd name="T11" fmla="*/ 943 h 1080"/>
              <a:gd name="T12" fmla="*/ 510 w 1745"/>
              <a:gd name="T13" fmla="*/ 1074 h 1080"/>
              <a:gd name="T14" fmla="*/ 1386 w 1745"/>
              <a:gd name="T15" fmla="*/ 1080 h 1080"/>
              <a:gd name="T16" fmla="*/ 852 w 1745"/>
              <a:gd name="T17" fmla="*/ 702 h 1080"/>
              <a:gd name="T18" fmla="*/ 1745 w 1745"/>
              <a:gd name="T19" fmla="*/ 353 h 1080"/>
              <a:gd name="T20" fmla="*/ 1200 w 1745"/>
              <a:gd name="T21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45" h="1080">
                <a:moveTo>
                  <a:pt x="1200" y="0"/>
                </a:moveTo>
                <a:lnTo>
                  <a:pt x="276" y="300"/>
                </a:lnTo>
                <a:lnTo>
                  <a:pt x="96" y="168"/>
                </a:lnTo>
                <a:lnTo>
                  <a:pt x="0" y="174"/>
                </a:lnTo>
                <a:lnTo>
                  <a:pt x="108" y="1020"/>
                </a:lnTo>
                <a:lnTo>
                  <a:pt x="338" y="943"/>
                </a:lnTo>
                <a:lnTo>
                  <a:pt x="510" y="1074"/>
                </a:lnTo>
                <a:lnTo>
                  <a:pt x="1386" y="1080"/>
                </a:lnTo>
                <a:lnTo>
                  <a:pt x="852" y="702"/>
                </a:lnTo>
                <a:lnTo>
                  <a:pt x="1745" y="353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>
            <a:solidFill>
              <a:srgbClr val="50505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ja-JP" sz="10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2" name="Freeform 454"/>
          <p:cNvSpPr>
            <a:spLocks noChangeAspect="1"/>
          </p:cNvSpPr>
          <p:nvPr/>
        </p:nvSpPr>
        <p:spPr bwMode="gray">
          <a:xfrm>
            <a:off x="5802141" y="4753539"/>
            <a:ext cx="792372" cy="536911"/>
          </a:xfrm>
          <a:custGeom>
            <a:avLst/>
            <a:gdLst>
              <a:gd name="T0" fmla="*/ 0 w 834"/>
              <a:gd name="T1" fmla="*/ 2147483647 h 630"/>
              <a:gd name="T2" fmla="*/ 2147483647 w 834"/>
              <a:gd name="T3" fmla="*/ 2147483647 h 630"/>
              <a:gd name="T4" fmla="*/ 2147483647 w 834"/>
              <a:gd name="T5" fmla="*/ 2147483647 h 630"/>
              <a:gd name="T6" fmla="*/ 2147483647 w 834"/>
              <a:gd name="T7" fmla="*/ 2147483647 h 630"/>
              <a:gd name="T8" fmla="*/ 2147483647 w 834"/>
              <a:gd name="T9" fmla="*/ 2147483647 h 630"/>
              <a:gd name="T10" fmla="*/ 2147483647 w 834"/>
              <a:gd name="T11" fmla="*/ 2147483647 h 630"/>
              <a:gd name="T12" fmla="*/ 2147483647 w 834"/>
              <a:gd name="T13" fmla="*/ 2147483647 h 630"/>
              <a:gd name="T14" fmla="*/ 2147483647 w 834"/>
              <a:gd name="T15" fmla="*/ 2147483647 h 630"/>
              <a:gd name="T16" fmla="*/ 2147483647 w 834"/>
              <a:gd name="T17" fmla="*/ 2147483647 h 630"/>
              <a:gd name="T18" fmla="*/ 2147483647 w 834"/>
              <a:gd name="T19" fmla="*/ 2147483647 h 630"/>
              <a:gd name="T20" fmla="*/ 2147483647 w 834"/>
              <a:gd name="T21" fmla="*/ 0 h 630"/>
              <a:gd name="T22" fmla="*/ 2147483647 w 834"/>
              <a:gd name="T23" fmla="*/ 2147483647 h 630"/>
              <a:gd name="T24" fmla="*/ 2147483647 w 834"/>
              <a:gd name="T25" fmla="*/ 2147483647 h 630"/>
              <a:gd name="T26" fmla="*/ 2147483647 w 834"/>
              <a:gd name="T27" fmla="*/ 2147483647 h 630"/>
              <a:gd name="T28" fmla="*/ 0 w 834"/>
              <a:gd name="T29" fmla="*/ 2147483647 h 6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4"/>
              <a:gd name="T46" fmla="*/ 0 h 630"/>
              <a:gd name="T47" fmla="*/ 834 w 834"/>
              <a:gd name="T48" fmla="*/ 630 h 6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4" h="630">
                <a:moveTo>
                  <a:pt x="0" y="630"/>
                </a:moveTo>
                <a:lnTo>
                  <a:pt x="396" y="573"/>
                </a:lnTo>
                <a:lnTo>
                  <a:pt x="618" y="489"/>
                </a:lnTo>
                <a:lnTo>
                  <a:pt x="777" y="399"/>
                </a:lnTo>
                <a:lnTo>
                  <a:pt x="819" y="315"/>
                </a:lnTo>
                <a:lnTo>
                  <a:pt x="834" y="246"/>
                </a:lnTo>
                <a:lnTo>
                  <a:pt x="834" y="177"/>
                </a:lnTo>
                <a:lnTo>
                  <a:pt x="807" y="102"/>
                </a:lnTo>
                <a:lnTo>
                  <a:pt x="720" y="36"/>
                </a:lnTo>
                <a:lnTo>
                  <a:pt x="627" y="9"/>
                </a:lnTo>
                <a:lnTo>
                  <a:pt x="498" y="0"/>
                </a:lnTo>
                <a:lnTo>
                  <a:pt x="339" y="21"/>
                </a:lnTo>
                <a:lnTo>
                  <a:pt x="168" y="117"/>
                </a:lnTo>
                <a:lnTo>
                  <a:pt x="3" y="333"/>
                </a:lnTo>
                <a:lnTo>
                  <a:pt x="0" y="630"/>
                </a:lnTo>
                <a:close/>
              </a:path>
            </a:pathLst>
          </a:custGeom>
          <a:gradFill rotWithShape="1">
            <a:gsLst>
              <a:gs pos="0">
                <a:srgbClr val="66FF66">
                  <a:alpha val="50000"/>
                </a:srgbClr>
              </a:gs>
              <a:gs pos="100000">
                <a:srgbClr val="2F762F">
                  <a:alpha val="50000"/>
                </a:srgbClr>
              </a:gs>
            </a:gsLst>
            <a:lin ang="5400000" scaled="1"/>
          </a:gradFill>
          <a:ln w="9525">
            <a:solidFill>
              <a:srgbClr val="50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" name="Group 453"/>
          <p:cNvGrpSpPr>
            <a:grpSpLocks noChangeAspect="1"/>
          </p:cNvGrpSpPr>
          <p:nvPr/>
        </p:nvGrpSpPr>
        <p:grpSpPr bwMode="auto">
          <a:xfrm>
            <a:off x="5758724" y="4829023"/>
            <a:ext cx="603776" cy="308024"/>
            <a:chOff x="1437" y="2750"/>
            <a:chExt cx="808" cy="459"/>
          </a:xfrm>
        </p:grpSpPr>
        <p:grpSp>
          <p:nvGrpSpPr>
            <p:cNvPr id="15" name="Group 377"/>
            <p:cNvGrpSpPr>
              <a:grpSpLocks noChangeAspect="1"/>
            </p:cNvGrpSpPr>
            <p:nvPr/>
          </p:nvGrpSpPr>
          <p:grpSpPr bwMode="auto">
            <a:xfrm>
              <a:off x="2011" y="2940"/>
              <a:ext cx="234" cy="255"/>
              <a:chOff x="6912" y="4445"/>
              <a:chExt cx="225" cy="219"/>
            </a:xfrm>
          </p:grpSpPr>
          <p:sp>
            <p:nvSpPr>
              <p:cNvPr id="284" name="Freeform 378"/>
              <p:cNvSpPr>
                <a:spLocks noChangeAspect="1"/>
              </p:cNvSpPr>
              <p:nvPr/>
            </p:nvSpPr>
            <p:spPr bwMode="auto">
              <a:xfrm>
                <a:off x="7055" y="4521"/>
                <a:ext cx="79" cy="75"/>
              </a:xfrm>
              <a:custGeom>
                <a:avLst/>
                <a:gdLst>
                  <a:gd name="T0" fmla="*/ 59 w 79"/>
                  <a:gd name="T1" fmla="*/ 3 h 75"/>
                  <a:gd name="T2" fmla="*/ 44 w 79"/>
                  <a:gd name="T3" fmla="*/ 0 h 75"/>
                  <a:gd name="T4" fmla="*/ 29 w 79"/>
                  <a:gd name="T5" fmla="*/ 6 h 75"/>
                  <a:gd name="T6" fmla="*/ 15 w 79"/>
                  <a:gd name="T7" fmla="*/ 14 h 75"/>
                  <a:gd name="T8" fmla="*/ 5 w 79"/>
                  <a:gd name="T9" fmla="*/ 27 h 75"/>
                  <a:gd name="T10" fmla="*/ 0 w 79"/>
                  <a:gd name="T11" fmla="*/ 52 h 75"/>
                  <a:gd name="T12" fmla="*/ 5 w 79"/>
                  <a:gd name="T13" fmla="*/ 64 h 75"/>
                  <a:gd name="T14" fmla="*/ 25 w 79"/>
                  <a:gd name="T15" fmla="*/ 73 h 75"/>
                  <a:gd name="T16" fmla="*/ 35 w 79"/>
                  <a:gd name="T17" fmla="*/ 75 h 75"/>
                  <a:gd name="T18" fmla="*/ 50 w 79"/>
                  <a:gd name="T19" fmla="*/ 71 h 75"/>
                  <a:gd name="T20" fmla="*/ 64 w 79"/>
                  <a:gd name="T21" fmla="*/ 61 h 75"/>
                  <a:gd name="T22" fmla="*/ 73 w 79"/>
                  <a:gd name="T23" fmla="*/ 52 h 75"/>
                  <a:gd name="T24" fmla="*/ 79 w 79"/>
                  <a:gd name="T25" fmla="*/ 24 h 75"/>
                  <a:gd name="T26" fmla="*/ 76 w 79"/>
                  <a:gd name="T27" fmla="*/ 14 h 75"/>
                  <a:gd name="T28" fmla="*/ 69 w 79"/>
                  <a:gd name="T29" fmla="*/ 7 h 75"/>
                  <a:gd name="T30" fmla="*/ 59 w 79"/>
                  <a:gd name="T31" fmla="*/ 3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75"/>
                  <a:gd name="T50" fmla="*/ 79 w 79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75">
                    <a:moveTo>
                      <a:pt x="59" y="3"/>
                    </a:moveTo>
                    <a:lnTo>
                      <a:pt x="44" y="0"/>
                    </a:lnTo>
                    <a:lnTo>
                      <a:pt x="29" y="6"/>
                    </a:lnTo>
                    <a:lnTo>
                      <a:pt x="15" y="14"/>
                    </a:lnTo>
                    <a:lnTo>
                      <a:pt x="5" y="27"/>
                    </a:lnTo>
                    <a:lnTo>
                      <a:pt x="0" y="52"/>
                    </a:lnTo>
                    <a:lnTo>
                      <a:pt x="5" y="64"/>
                    </a:lnTo>
                    <a:lnTo>
                      <a:pt x="25" y="73"/>
                    </a:lnTo>
                    <a:lnTo>
                      <a:pt x="35" y="75"/>
                    </a:lnTo>
                    <a:lnTo>
                      <a:pt x="50" y="71"/>
                    </a:lnTo>
                    <a:lnTo>
                      <a:pt x="64" y="61"/>
                    </a:lnTo>
                    <a:lnTo>
                      <a:pt x="73" y="52"/>
                    </a:lnTo>
                    <a:lnTo>
                      <a:pt x="79" y="24"/>
                    </a:lnTo>
                    <a:lnTo>
                      <a:pt x="76" y="14"/>
                    </a:lnTo>
                    <a:lnTo>
                      <a:pt x="69" y="7"/>
                    </a:lnTo>
                    <a:lnTo>
                      <a:pt x="59" y="3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5" name="Freeform 379"/>
              <p:cNvSpPr>
                <a:spLocks noChangeAspect="1"/>
              </p:cNvSpPr>
              <p:nvPr/>
            </p:nvSpPr>
            <p:spPr bwMode="auto">
              <a:xfrm>
                <a:off x="7084" y="4539"/>
                <a:ext cx="43" cy="45"/>
              </a:xfrm>
              <a:custGeom>
                <a:avLst/>
                <a:gdLst>
                  <a:gd name="T0" fmla="*/ 0 w 43"/>
                  <a:gd name="T1" fmla="*/ 32 h 45"/>
                  <a:gd name="T2" fmla="*/ 3 w 43"/>
                  <a:gd name="T3" fmla="*/ 39 h 45"/>
                  <a:gd name="T4" fmla="*/ 6 w 43"/>
                  <a:gd name="T5" fmla="*/ 45 h 45"/>
                  <a:gd name="T6" fmla="*/ 15 w 43"/>
                  <a:gd name="T7" fmla="*/ 45 h 45"/>
                  <a:gd name="T8" fmla="*/ 24 w 43"/>
                  <a:gd name="T9" fmla="*/ 42 h 45"/>
                  <a:gd name="T10" fmla="*/ 37 w 43"/>
                  <a:gd name="T11" fmla="*/ 27 h 45"/>
                  <a:gd name="T12" fmla="*/ 43 w 43"/>
                  <a:gd name="T13" fmla="*/ 13 h 45"/>
                  <a:gd name="T14" fmla="*/ 40 w 43"/>
                  <a:gd name="T15" fmla="*/ 6 h 45"/>
                  <a:gd name="T16" fmla="*/ 35 w 43"/>
                  <a:gd name="T17" fmla="*/ 0 h 45"/>
                  <a:gd name="T18" fmla="*/ 29 w 43"/>
                  <a:gd name="T19" fmla="*/ 0 h 45"/>
                  <a:gd name="T20" fmla="*/ 18 w 43"/>
                  <a:gd name="T21" fmla="*/ 3 h 45"/>
                  <a:gd name="T22" fmla="*/ 3 w 43"/>
                  <a:gd name="T23" fmla="*/ 18 h 45"/>
                  <a:gd name="T24" fmla="*/ 0 w 43"/>
                  <a:gd name="T25" fmla="*/ 32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5"/>
                  <a:gd name="T41" fmla="*/ 43 w 43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5">
                    <a:moveTo>
                      <a:pt x="0" y="32"/>
                    </a:moveTo>
                    <a:lnTo>
                      <a:pt x="3" y="39"/>
                    </a:lnTo>
                    <a:lnTo>
                      <a:pt x="6" y="45"/>
                    </a:lnTo>
                    <a:lnTo>
                      <a:pt x="15" y="45"/>
                    </a:lnTo>
                    <a:lnTo>
                      <a:pt x="24" y="42"/>
                    </a:lnTo>
                    <a:lnTo>
                      <a:pt x="37" y="27"/>
                    </a:lnTo>
                    <a:lnTo>
                      <a:pt x="43" y="13"/>
                    </a:lnTo>
                    <a:lnTo>
                      <a:pt x="40" y="6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6" name="Freeform 380"/>
              <p:cNvSpPr>
                <a:spLocks noChangeAspect="1"/>
              </p:cNvSpPr>
              <p:nvPr/>
            </p:nvSpPr>
            <p:spPr bwMode="auto">
              <a:xfrm>
                <a:off x="7041" y="4516"/>
                <a:ext cx="96" cy="78"/>
              </a:xfrm>
              <a:custGeom>
                <a:avLst/>
                <a:gdLst>
                  <a:gd name="T0" fmla="*/ 93 w 96"/>
                  <a:gd name="T1" fmla="*/ 23 h 78"/>
                  <a:gd name="T2" fmla="*/ 96 w 96"/>
                  <a:gd name="T3" fmla="*/ 23 h 78"/>
                  <a:gd name="T4" fmla="*/ 96 w 96"/>
                  <a:gd name="T5" fmla="*/ 22 h 78"/>
                  <a:gd name="T6" fmla="*/ 96 w 96"/>
                  <a:gd name="T7" fmla="*/ 19 h 78"/>
                  <a:gd name="T8" fmla="*/ 93 w 96"/>
                  <a:gd name="T9" fmla="*/ 19 h 78"/>
                  <a:gd name="T10" fmla="*/ 93 w 96"/>
                  <a:gd name="T11" fmla="*/ 17 h 78"/>
                  <a:gd name="T12" fmla="*/ 90 w 96"/>
                  <a:gd name="T13" fmla="*/ 14 h 78"/>
                  <a:gd name="T14" fmla="*/ 90 w 96"/>
                  <a:gd name="T15" fmla="*/ 12 h 78"/>
                  <a:gd name="T16" fmla="*/ 86 w 96"/>
                  <a:gd name="T17" fmla="*/ 12 h 78"/>
                  <a:gd name="T18" fmla="*/ 86 w 96"/>
                  <a:gd name="T19" fmla="*/ 10 h 78"/>
                  <a:gd name="T20" fmla="*/ 83 w 96"/>
                  <a:gd name="T21" fmla="*/ 10 h 78"/>
                  <a:gd name="T22" fmla="*/ 83 w 96"/>
                  <a:gd name="T23" fmla="*/ 8 h 78"/>
                  <a:gd name="T24" fmla="*/ 80 w 96"/>
                  <a:gd name="T25" fmla="*/ 8 h 78"/>
                  <a:gd name="T26" fmla="*/ 80 w 96"/>
                  <a:gd name="T27" fmla="*/ 5 h 78"/>
                  <a:gd name="T28" fmla="*/ 76 w 96"/>
                  <a:gd name="T29" fmla="*/ 5 h 78"/>
                  <a:gd name="T30" fmla="*/ 76 w 96"/>
                  <a:gd name="T31" fmla="*/ 3 h 78"/>
                  <a:gd name="T32" fmla="*/ 67 w 96"/>
                  <a:gd name="T33" fmla="*/ 3 h 78"/>
                  <a:gd name="T34" fmla="*/ 67 w 96"/>
                  <a:gd name="T35" fmla="*/ 0 h 78"/>
                  <a:gd name="T36" fmla="*/ 54 w 96"/>
                  <a:gd name="T37" fmla="*/ 0 h 78"/>
                  <a:gd name="T38" fmla="*/ 54 w 96"/>
                  <a:gd name="T39" fmla="*/ 3 h 78"/>
                  <a:gd name="T40" fmla="*/ 43 w 96"/>
                  <a:gd name="T41" fmla="*/ 3 h 78"/>
                  <a:gd name="T42" fmla="*/ 43 w 96"/>
                  <a:gd name="T43" fmla="*/ 5 h 78"/>
                  <a:gd name="T44" fmla="*/ 39 w 96"/>
                  <a:gd name="T45" fmla="*/ 5 h 78"/>
                  <a:gd name="T46" fmla="*/ 19 w 96"/>
                  <a:gd name="T47" fmla="*/ 17 h 78"/>
                  <a:gd name="T48" fmla="*/ 17 w 96"/>
                  <a:gd name="T49" fmla="*/ 22 h 78"/>
                  <a:gd name="T50" fmla="*/ 7 w 96"/>
                  <a:gd name="T51" fmla="*/ 29 h 78"/>
                  <a:gd name="T52" fmla="*/ 0 w 96"/>
                  <a:gd name="T53" fmla="*/ 48 h 78"/>
                  <a:gd name="T54" fmla="*/ 4 w 96"/>
                  <a:gd name="T55" fmla="*/ 66 h 78"/>
                  <a:gd name="T56" fmla="*/ 11 w 96"/>
                  <a:gd name="T57" fmla="*/ 78 h 78"/>
                  <a:gd name="T58" fmla="*/ 35 w 96"/>
                  <a:gd name="T59" fmla="*/ 64 h 78"/>
                  <a:gd name="T60" fmla="*/ 35 w 96"/>
                  <a:gd name="T61" fmla="*/ 58 h 78"/>
                  <a:gd name="T62" fmla="*/ 37 w 96"/>
                  <a:gd name="T63" fmla="*/ 55 h 78"/>
                  <a:gd name="T64" fmla="*/ 37 w 96"/>
                  <a:gd name="T65" fmla="*/ 48 h 78"/>
                  <a:gd name="T66" fmla="*/ 39 w 96"/>
                  <a:gd name="T67" fmla="*/ 48 h 78"/>
                  <a:gd name="T68" fmla="*/ 39 w 96"/>
                  <a:gd name="T69" fmla="*/ 41 h 78"/>
                  <a:gd name="T70" fmla="*/ 43 w 96"/>
                  <a:gd name="T71" fmla="*/ 41 h 78"/>
                  <a:gd name="T72" fmla="*/ 43 w 96"/>
                  <a:gd name="T73" fmla="*/ 37 h 78"/>
                  <a:gd name="T74" fmla="*/ 46 w 96"/>
                  <a:gd name="T75" fmla="*/ 37 h 78"/>
                  <a:gd name="T76" fmla="*/ 46 w 96"/>
                  <a:gd name="T77" fmla="*/ 35 h 78"/>
                  <a:gd name="T78" fmla="*/ 49 w 96"/>
                  <a:gd name="T79" fmla="*/ 35 h 78"/>
                  <a:gd name="T80" fmla="*/ 49 w 96"/>
                  <a:gd name="T81" fmla="*/ 29 h 78"/>
                  <a:gd name="T82" fmla="*/ 51 w 96"/>
                  <a:gd name="T83" fmla="*/ 29 h 78"/>
                  <a:gd name="T84" fmla="*/ 51 w 96"/>
                  <a:gd name="T85" fmla="*/ 26 h 78"/>
                  <a:gd name="T86" fmla="*/ 58 w 96"/>
                  <a:gd name="T87" fmla="*/ 26 h 78"/>
                  <a:gd name="T88" fmla="*/ 58 w 96"/>
                  <a:gd name="T89" fmla="*/ 23 h 78"/>
                  <a:gd name="T90" fmla="*/ 61 w 96"/>
                  <a:gd name="T91" fmla="*/ 23 h 78"/>
                  <a:gd name="T92" fmla="*/ 64 w 96"/>
                  <a:gd name="T93" fmla="*/ 22 h 78"/>
                  <a:gd name="T94" fmla="*/ 86 w 96"/>
                  <a:gd name="T95" fmla="*/ 22 h 78"/>
                  <a:gd name="T96" fmla="*/ 90 w 96"/>
                  <a:gd name="T97" fmla="*/ 23 h 78"/>
                  <a:gd name="T98" fmla="*/ 93 w 96"/>
                  <a:gd name="T99" fmla="*/ 23 h 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"/>
                  <a:gd name="T151" fmla="*/ 0 h 78"/>
                  <a:gd name="T152" fmla="*/ 96 w 96"/>
                  <a:gd name="T153" fmla="*/ 78 h 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" h="78">
                    <a:moveTo>
                      <a:pt x="93" y="23"/>
                    </a:moveTo>
                    <a:lnTo>
                      <a:pt x="96" y="23"/>
                    </a:lnTo>
                    <a:lnTo>
                      <a:pt x="96" y="22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54" y="3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39" y="5"/>
                    </a:lnTo>
                    <a:lnTo>
                      <a:pt x="19" y="17"/>
                    </a:lnTo>
                    <a:lnTo>
                      <a:pt x="17" y="22"/>
                    </a:lnTo>
                    <a:lnTo>
                      <a:pt x="7" y="29"/>
                    </a:lnTo>
                    <a:lnTo>
                      <a:pt x="0" y="48"/>
                    </a:lnTo>
                    <a:lnTo>
                      <a:pt x="4" y="66"/>
                    </a:lnTo>
                    <a:lnTo>
                      <a:pt x="11" y="78"/>
                    </a:lnTo>
                    <a:lnTo>
                      <a:pt x="35" y="64"/>
                    </a:lnTo>
                    <a:lnTo>
                      <a:pt x="35" y="58"/>
                    </a:lnTo>
                    <a:lnTo>
                      <a:pt x="37" y="55"/>
                    </a:lnTo>
                    <a:lnTo>
                      <a:pt x="37" y="48"/>
                    </a:lnTo>
                    <a:lnTo>
                      <a:pt x="39" y="48"/>
                    </a:lnTo>
                    <a:lnTo>
                      <a:pt x="39" y="41"/>
                    </a:lnTo>
                    <a:lnTo>
                      <a:pt x="43" y="41"/>
                    </a:lnTo>
                    <a:lnTo>
                      <a:pt x="43" y="37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26"/>
                    </a:lnTo>
                    <a:lnTo>
                      <a:pt x="58" y="26"/>
                    </a:lnTo>
                    <a:lnTo>
                      <a:pt x="58" y="23"/>
                    </a:lnTo>
                    <a:lnTo>
                      <a:pt x="61" y="23"/>
                    </a:lnTo>
                    <a:lnTo>
                      <a:pt x="64" y="22"/>
                    </a:lnTo>
                    <a:lnTo>
                      <a:pt x="86" y="22"/>
                    </a:lnTo>
                    <a:lnTo>
                      <a:pt x="90" y="23"/>
                    </a:lnTo>
                    <a:lnTo>
                      <a:pt x="93" y="23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7" name="Freeform 381"/>
              <p:cNvSpPr>
                <a:spLocks noChangeAspect="1"/>
              </p:cNvSpPr>
              <p:nvPr/>
            </p:nvSpPr>
            <p:spPr bwMode="auto">
              <a:xfrm>
                <a:off x="6988" y="4570"/>
                <a:ext cx="70" cy="39"/>
              </a:xfrm>
              <a:custGeom>
                <a:avLst/>
                <a:gdLst>
                  <a:gd name="T0" fmla="*/ 13 w 70"/>
                  <a:gd name="T1" fmla="*/ 29 h 39"/>
                  <a:gd name="T2" fmla="*/ 32 w 70"/>
                  <a:gd name="T3" fmla="*/ 39 h 39"/>
                  <a:gd name="T4" fmla="*/ 70 w 70"/>
                  <a:gd name="T5" fmla="*/ 19 h 39"/>
                  <a:gd name="T6" fmla="*/ 70 w 70"/>
                  <a:gd name="T7" fmla="*/ 6 h 39"/>
                  <a:gd name="T8" fmla="*/ 53 w 70"/>
                  <a:gd name="T9" fmla="*/ 0 h 39"/>
                  <a:gd name="T10" fmla="*/ 10 w 70"/>
                  <a:gd name="T11" fmla="*/ 3 h 39"/>
                  <a:gd name="T12" fmla="*/ 10 w 70"/>
                  <a:gd name="T13" fmla="*/ 10 h 39"/>
                  <a:gd name="T14" fmla="*/ 0 w 70"/>
                  <a:gd name="T15" fmla="*/ 12 h 39"/>
                  <a:gd name="T16" fmla="*/ 13 w 70"/>
                  <a:gd name="T17" fmla="*/ 2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39"/>
                  <a:gd name="T29" fmla="*/ 70 w 7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39">
                    <a:moveTo>
                      <a:pt x="13" y="29"/>
                    </a:moveTo>
                    <a:lnTo>
                      <a:pt x="32" y="39"/>
                    </a:lnTo>
                    <a:lnTo>
                      <a:pt x="70" y="19"/>
                    </a:lnTo>
                    <a:lnTo>
                      <a:pt x="70" y="6"/>
                    </a:lnTo>
                    <a:lnTo>
                      <a:pt x="53" y="0"/>
                    </a:lnTo>
                    <a:lnTo>
                      <a:pt x="10" y="3"/>
                    </a:lnTo>
                    <a:lnTo>
                      <a:pt x="10" y="10"/>
                    </a:lnTo>
                    <a:lnTo>
                      <a:pt x="0" y="12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8" name="Freeform 382"/>
              <p:cNvSpPr>
                <a:spLocks noChangeAspect="1"/>
              </p:cNvSpPr>
              <p:nvPr/>
            </p:nvSpPr>
            <p:spPr bwMode="auto">
              <a:xfrm>
                <a:off x="7008" y="4506"/>
                <a:ext cx="87" cy="61"/>
              </a:xfrm>
              <a:custGeom>
                <a:avLst/>
                <a:gdLst>
                  <a:gd name="T0" fmla="*/ 5 w 87"/>
                  <a:gd name="T1" fmla="*/ 22 h 61"/>
                  <a:gd name="T2" fmla="*/ 23 w 87"/>
                  <a:gd name="T3" fmla="*/ 18 h 61"/>
                  <a:gd name="T4" fmla="*/ 36 w 87"/>
                  <a:gd name="T5" fmla="*/ 13 h 61"/>
                  <a:gd name="T6" fmla="*/ 47 w 87"/>
                  <a:gd name="T7" fmla="*/ 3 h 61"/>
                  <a:gd name="T8" fmla="*/ 55 w 87"/>
                  <a:gd name="T9" fmla="*/ 0 h 61"/>
                  <a:gd name="T10" fmla="*/ 58 w 87"/>
                  <a:gd name="T11" fmla="*/ 0 h 61"/>
                  <a:gd name="T12" fmla="*/ 62 w 87"/>
                  <a:gd name="T13" fmla="*/ 0 h 61"/>
                  <a:gd name="T14" fmla="*/ 68 w 87"/>
                  <a:gd name="T15" fmla="*/ 0 h 61"/>
                  <a:gd name="T16" fmla="*/ 75 w 87"/>
                  <a:gd name="T17" fmla="*/ 6 h 61"/>
                  <a:gd name="T18" fmla="*/ 82 w 87"/>
                  <a:gd name="T19" fmla="*/ 10 h 61"/>
                  <a:gd name="T20" fmla="*/ 87 w 87"/>
                  <a:gd name="T21" fmla="*/ 13 h 61"/>
                  <a:gd name="T22" fmla="*/ 87 w 87"/>
                  <a:gd name="T23" fmla="*/ 21 h 61"/>
                  <a:gd name="T24" fmla="*/ 87 w 87"/>
                  <a:gd name="T25" fmla="*/ 27 h 61"/>
                  <a:gd name="T26" fmla="*/ 82 w 87"/>
                  <a:gd name="T27" fmla="*/ 32 h 61"/>
                  <a:gd name="T28" fmla="*/ 75 w 87"/>
                  <a:gd name="T29" fmla="*/ 38 h 61"/>
                  <a:gd name="T30" fmla="*/ 70 w 87"/>
                  <a:gd name="T31" fmla="*/ 39 h 61"/>
                  <a:gd name="T32" fmla="*/ 65 w 87"/>
                  <a:gd name="T33" fmla="*/ 39 h 61"/>
                  <a:gd name="T34" fmla="*/ 58 w 87"/>
                  <a:gd name="T35" fmla="*/ 42 h 61"/>
                  <a:gd name="T36" fmla="*/ 47 w 87"/>
                  <a:gd name="T37" fmla="*/ 50 h 61"/>
                  <a:gd name="T38" fmla="*/ 37 w 87"/>
                  <a:gd name="T39" fmla="*/ 56 h 61"/>
                  <a:gd name="T40" fmla="*/ 27 w 87"/>
                  <a:gd name="T41" fmla="*/ 61 h 61"/>
                  <a:gd name="T42" fmla="*/ 18 w 87"/>
                  <a:gd name="T43" fmla="*/ 61 h 61"/>
                  <a:gd name="T44" fmla="*/ 9 w 87"/>
                  <a:gd name="T45" fmla="*/ 56 h 61"/>
                  <a:gd name="T46" fmla="*/ 3 w 87"/>
                  <a:gd name="T47" fmla="*/ 54 h 61"/>
                  <a:gd name="T48" fmla="*/ 0 w 87"/>
                  <a:gd name="T49" fmla="*/ 53 h 61"/>
                  <a:gd name="T50" fmla="*/ 3 w 87"/>
                  <a:gd name="T51" fmla="*/ 45 h 61"/>
                  <a:gd name="T52" fmla="*/ 3 w 87"/>
                  <a:gd name="T53" fmla="*/ 38 h 61"/>
                  <a:gd name="T54" fmla="*/ 3 w 87"/>
                  <a:gd name="T55" fmla="*/ 32 h 61"/>
                  <a:gd name="T56" fmla="*/ 5 w 87"/>
                  <a:gd name="T57" fmla="*/ 22 h 6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7"/>
                  <a:gd name="T88" fmla="*/ 0 h 61"/>
                  <a:gd name="T89" fmla="*/ 87 w 87"/>
                  <a:gd name="T90" fmla="*/ 61 h 6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7" h="61">
                    <a:moveTo>
                      <a:pt x="5" y="22"/>
                    </a:moveTo>
                    <a:lnTo>
                      <a:pt x="23" y="18"/>
                    </a:lnTo>
                    <a:lnTo>
                      <a:pt x="36" y="13"/>
                    </a:lnTo>
                    <a:lnTo>
                      <a:pt x="47" y="3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5" y="6"/>
                    </a:lnTo>
                    <a:lnTo>
                      <a:pt x="82" y="10"/>
                    </a:lnTo>
                    <a:lnTo>
                      <a:pt x="87" y="13"/>
                    </a:lnTo>
                    <a:lnTo>
                      <a:pt x="87" y="21"/>
                    </a:lnTo>
                    <a:lnTo>
                      <a:pt x="87" y="27"/>
                    </a:lnTo>
                    <a:lnTo>
                      <a:pt x="82" y="32"/>
                    </a:lnTo>
                    <a:lnTo>
                      <a:pt x="75" y="38"/>
                    </a:lnTo>
                    <a:lnTo>
                      <a:pt x="70" y="39"/>
                    </a:lnTo>
                    <a:lnTo>
                      <a:pt x="65" y="39"/>
                    </a:lnTo>
                    <a:lnTo>
                      <a:pt x="58" y="42"/>
                    </a:lnTo>
                    <a:lnTo>
                      <a:pt x="47" y="50"/>
                    </a:lnTo>
                    <a:lnTo>
                      <a:pt x="37" y="56"/>
                    </a:lnTo>
                    <a:lnTo>
                      <a:pt x="27" y="61"/>
                    </a:lnTo>
                    <a:lnTo>
                      <a:pt x="18" y="61"/>
                    </a:lnTo>
                    <a:lnTo>
                      <a:pt x="9" y="56"/>
                    </a:lnTo>
                    <a:lnTo>
                      <a:pt x="3" y="54"/>
                    </a:lnTo>
                    <a:lnTo>
                      <a:pt x="0" y="53"/>
                    </a:lnTo>
                    <a:lnTo>
                      <a:pt x="3" y="4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9" name="Freeform 383"/>
              <p:cNvSpPr>
                <a:spLocks noChangeAspect="1"/>
              </p:cNvSpPr>
              <p:nvPr/>
            </p:nvSpPr>
            <p:spPr bwMode="auto">
              <a:xfrm>
                <a:off x="6956" y="4526"/>
                <a:ext cx="89" cy="58"/>
              </a:xfrm>
              <a:custGeom>
                <a:avLst/>
                <a:gdLst>
                  <a:gd name="T0" fmla="*/ 6 w 89"/>
                  <a:gd name="T1" fmla="*/ 11 h 58"/>
                  <a:gd name="T2" fmla="*/ 10 w 89"/>
                  <a:gd name="T3" fmla="*/ 8 h 58"/>
                  <a:gd name="T4" fmla="*/ 14 w 89"/>
                  <a:gd name="T5" fmla="*/ 7 h 58"/>
                  <a:gd name="T6" fmla="*/ 25 w 89"/>
                  <a:gd name="T7" fmla="*/ 4 h 58"/>
                  <a:gd name="T8" fmla="*/ 32 w 89"/>
                  <a:gd name="T9" fmla="*/ 2 h 58"/>
                  <a:gd name="T10" fmla="*/ 43 w 89"/>
                  <a:gd name="T11" fmla="*/ 0 h 58"/>
                  <a:gd name="T12" fmla="*/ 60 w 89"/>
                  <a:gd name="T13" fmla="*/ 0 h 58"/>
                  <a:gd name="T14" fmla="*/ 70 w 89"/>
                  <a:gd name="T15" fmla="*/ 4 h 58"/>
                  <a:gd name="T16" fmla="*/ 78 w 89"/>
                  <a:gd name="T17" fmla="*/ 7 h 58"/>
                  <a:gd name="T18" fmla="*/ 85 w 89"/>
                  <a:gd name="T19" fmla="*/ 11 h 58"/>
                  <a:gd name="T20" fmla="*/ 89 w 89"/>
                  <a:gd name="T21" fmla="*/ 23 h 58"/>
                  <a:gd name="T22" fmla="*/ 88 w 89"/>
                  <a:gd name="T23" fmla="*/ 26 h 58"/>
                  <a:gd name="T24" fmla="*/ 88 w 89"/>
                  <a:gd name="T25" fmla="*/ 29 h 58"/>
                  <a:gd name="T26" fmla="*/ 78 w 89"/>
                  <a:gd name="T27" fmla="*/ 36 h 58"/>
                  <a:gd name="T28" fmla="*/ 67 w 89"/>
                  <a:gd name="T29" fmla="*/ 48 h 58"/>
                  <a:gd name="T30" fmla="*/ 60 w 89"/>
                  <a:gd name="T31" fmla="*/ 52 h 58"/>
                  <a:gd name="T32" fmla="*/ 55 w 89"/>
                  <a:gd name="T33" fmla="*/ 55 h 58"/>
                  <a:gd name="T34" fmla="*/ 43 w 89"/>
                  <a:gd name="T35" fmla="*/ 58 h 58"/>
                  <a:gd name="T36" fmla="*/ 35 w 89"/>
                  <a:gd name="T37" fmla="*/ 55 h 58"/>
                  <a:gd name="T38" fmla="*/ 30 w 89"/>
                  <a:gd name="T39" fmla="*/ 52 h 58"/>
                  <a:gd name="T40" fmla="*/ 13 w 89"/>
                  <a:gd name="T41" fmla="*/ 45 h 58"/>
                  <a:gd name="T42" fmla="*/ 6 w 89"/>
                  <a:gd name="T43" fmla="*/ 40 h 58"/>
                  <a:gd name="T44" fmla="*/ 3 w 89"/>
                  <a:gd name="T45" fmla="*/ 34 h 58"/>
                  <a:gd name="T46" fmla="*/ 0 w 89"/>
                  <a:gd name="T47" fmla="*/ 22 h 58"/>
                  <a:gd name="T48" fmla="*/ 6 w 89"/>
                  <a:gd name="T49" fmla="*/ 11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9"/>
                  <a:gd name="T76" fmla="*/ 0 h 58"/>
                  <a:gd name="T77" fmla="*/ 89 w 89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9" h="58">
                    <a:moveTo>
                      <a:pt x="6" y="11"/>
                    </a:moveTo>
                    <a:lnTo>
                      <a:pt x="10" y="8"/>
                    </a:lnTo>
                    <a:lnTo>
                      <a:pt x="14" y="7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3" y="0"/>
                    </a:lnTo>
                    <a:lnTo>
                      <a:pt x="60" y="0"/>
                    </a:lnTo>
                    <a:lnTo>
                      <a:pt x="70" y="4"/>
                    </a:lnTo>
                    <a:lnTo>
                      <a:pt x="78" y="7"/>
                    </a:lnTo>
                    <a:lnTo>
                      <a:pt x="85" y="11"/>
                    </a:lnTo>
                    <a:lnTo>
                      <a:pt x="89" y="23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78" y="36"/>
                    </a:lnTo>
                    <a:lnTo>
                      <a:pt x="67" y="48"/>
                    </a:lnTo>
                    <a:lnTo>
                      <a:pt x="60" y="52"/>
                    </a:lnTo>
                    <a:lnTo>
                      <a:pt x="55" y="55"/>
                    </a:lnTo>
                    <a:lnTo>
                      <a:pt x="43" y="58"/>
                    </a:lnTo>
                    <a:lnTo>
                      <a:pt x="35" y="55"/>
                    </a:lnTo>
                    <a:lnTo>
                      <a:pt x="30" y="52"/>
                    </a:lnTo>
                    <a:lnTo>
                      <a:pt x="13" y="45"/>
                    </a:lnTo>
                    <a:lnTo>
                      <a:pt x="6" y="40"/>
                    </a:lnTo>
                    <a:lnTo>
                      <a:pt x="3" y="34"/>
                    </a:lnTo>
                    <a:lnTo>
                      <a:pt x="0" y="22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0" name="Freeform 384"/>
              <p:cNvSpPr>
                <a:spLocks noChangeAspect="1"/>
              </p:cNvSpPr>
              <p:nvPr/>
            </p:nvSpPr>
            <p:spPr bwMode="auto">
              <a:xfrm>
                <a:off x="6933" y="4545"/>
                <a:ext cx="29" cy="85"/>
              </a:xfrm>
              <a:custGeom>
                <a:avLst/>
                <a:gdLst>
                  <a:gd name="T0" fmla="*/ 19 w 29"/>
                  <a:gd name="T1" fmla="*/ 6 h 85"/>
                  <a:gd name="T2" fmla="*/ 0 w 29"/>
                  <a:gd name="T3" fmla="*/ 85 h 85"/>
                  <a:gd name="T4" fmla="*/ 4 w 29"/>
                  <a:gd name="T5" fmla="*/ 85 h 85"/>
                  <a:gd name="T6" fmla="*/ 8 w 29"/>
                  <a:gd name="T7" fmla="*/ 85 h 85"/>
                  <a:gd name="T8" fmla="*/ 11 w 29"/>
                  <a:gd name="T9" fmla="*/ 82 h 85"/>
                  <a:gd name="T10" fmla="*/ 29 w 29"/>
                  <a:gd name="T11" fmla="*/ 3 h 85"/>
                  <a:gd name="T12" fmla="*/ 26 w 29"/>
                  <a:gd name="T13" fmla="*/ 0 h 85"/>
                  <a:gd name="T14" fmla="*/ 19 w 29"/>
                  <a:gd name="T15" fmla="*/ 0 h 85"/>
                  <a:gd name="T16" fmla="*/ 19 w 29"/>
                  <a:gd name="T17" fmla="*/ 6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"/>
                  <a:gd name="T29" fmla="*/ 29 w 29"/>
                  <a:gd name="T30" fmla="*/ 85 h 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">
                    <a:moveTo>
                      <a:pt x="19" y="6"/>
                    </a:moveTo>
                    <a:lnTo>
                      <a:pt x="0" y="85"/>
                    </a:lnTo>
                    <a:lnTo>
                      <a:pt x="4" y="85"/>
                    </a:lnTo>
                    <a:lnTo>
                      <a:pt x="8" y="85"/>
                    </a:lnTo>
                    <a:lnTo>
                      <a:pt x="11" y="82"/>
                    </a:lnTo>
                    <a:lnTo>
                      <a:pt x="29" y="3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1" name="Freeform 385"/>
              <p:cNvSpPr>
                <a:spLocks noChangeAspect="1"/>
              </p:cNvSpPr>
              <p:nvPr/>
            </p:nvSpPr>
            <p:spPr bwMode="auto">
              <a:xfrm>
                <a:off x="6912" y="4592"/>
                <a:ext cx="79" cy="72"/>
              </a:xfrm>
              <a:custGeom>
                <a:avLst/>
                <a:gdLst>
                  <a:gd name="T0" fmla="*/ 57 w 79"/>
                  <a:gd name="T1" fmla="*/ 0 h 72"/>
                  <a:gd name="T2" fmla="*/ 44 w 79"/>
                  <a:gd name="T3" fmla="*/ 0 h 72"/>
                  <a:gd name="T4" fmla="*/ 29 w 79"/>
                  <a:gd name="T5" fmla="*/ 4 h 72"/>
                  <a:gd name="T6" fmla="*/ 15 w 79"/>
                  <a:gd name="T7" fmla="*/ 14 h 72"/>
                  <a:gd name="T8" fmla="*/ 6 w 79"/>
                  <a:gd name="T9" fmla="*/ 24 h 72"/>
                  <a:gd name="T10" fmla="*/ 0 w 79"/>
                  <a:gd name="T11" fmla="*/ 49 h 72"/>
                  <a:gd name="T12" fmla="*/ 0 w 79"/>
                  <a:gd name="T13" fmla="*/ 58 h 72"/>
                  <a:gd name="T14" fmla="*/ 6 w 79"/>
                  <a:gd name="T15" fmla="*/ 63 h 72"/>
                  <a:gd name="T16" fmla="*/ 22 w 79"/>
                  <a:gd name="T17" fmla="*/ 69 h 72"/>
                  <a:gd name="T18" fmla="*/ 35 w 79"/>
                  <a:gd name="T19" fmla="*/ 72 h 72"/>
                  <a:gd name="T20" fmla="*/ 50 w 79"/>
                  <a:gd name="T21" fmla="*/ 67 h 72"/>
                  <a:gd name="T22" fmla="*/ 64 w 79"/>
                  <a:gd name="T23" fmla="*/ 58 h 72"/>
                  <a:gd name="T24" fmla="*/ 74 w 79"/>
                  <a:gd name="T25" fmla="*/ 49 h 72"/>
                  <a:gd name="T26" fmla="*/ 79 w 79"/>
                  <a:gd name="T27" fmla="*/ 24 h 72"/>
                  <a:gd name="T28" fmla="*/ 76 w 79"/>
                  <a:gd name="T29" fmla="*/ 14 h 72"/>
                  <a:gd name="T30" fmla="*/ 69 w 79"/>
                  <a:gd name="T31" fmla="*/ 7 h 72"/>
                  <a:gd name="T32" fmla="*/ 57 w 7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72"/>
                  <a:gd name="T53" fmla="*/ 79 w 79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72">
                    <a:moveTo>
                      <a:pt x="57" y="0"/>
                    </a:moveTo>
                    <a:lnTo>
                      <a:pt x="44" y="0"/>
                    </a:lnTo>
                    <a:lnTo>
                      <a:pt x="29" y="4"/>
                    </a:lnTo>
                    <a:lnTo>
                      <a:pt x="15" y="14"/>
                    </a:lnTo>
                    <a:lnTo>
                      <a:pt x="6" y="24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6" y="63"/>
                    </a:lnTo>
                    <a:lnTo>
                      <a:pt x="22" y="69"/>
                    </a:lnTo>
                    <a:lnTo>
                      <a:pt x="35" y="72"/>
                    </a:lnTo>
                    <a:lnTo>
                      <a:pt x="50" y="67"/>
                    </a:lnTo>
                    <a:lnTo>
                      <a:pt x="64" y="58"/>
                    </a:lnTo>
                    <a:lnTo>
                      <a:pt x="74" y="49"/>
                    </a:lnTo>
                    <a:lnTo>
                      <a:pt x="79" y="24"/>
                    </a:lnTo>
                    <a:lnTo>
                      <a:pt x="76" y="14"/>
                    </a:lnTo>
                    <a:lnTo>
                      <a:pt x="69" y="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2" name="Freeform 386"/>
              <p:cNvSpPr>
                <a:spLocks noChangeAspect="1"/>
              </p:cNvSpPr>
              <p:nvPr/>
            </p:nvSpPr>
            <p:spPr bwMode="auto">
              <a:xfrm>
                <a:off x="6938" y="4612"/>
                <a:ext cx="43" cy="41"/>
              </a:xfrm>
              <a:custGeom>
                <a:avLst/>
                <a:gdLst>
                  <a:gd name="T0" fmla="*/ 0 w 43"/>
                  <a:gd name="T1" fmla="*/ 31 h 41"/>
                  <a:gd name="T2" fmla="*/ 3 w 43"/>
                  <a:gd name="T3" fmla="*/ 38 h 41"/>
                  <a:gd name="T4" fmla="*/ 9 w 43"/>
                  <a:gd name="T5" fmla="*/ 41 h 41"/>
                  <a:gd name="T6" fmla="*/ 16 w 43"/>
                  <a:gd name="T7" fmla="*/ 41 h 41"/>
                  <a:gd name="T8" fmla="*/ 27 w 43"/>
                  <a:gd name="T9" fmla="*/ 38 h 41"/>
                  <a:gd name="T10" fmla="*/ 38 w 43"/>
                  <a:gd name="T11" fmla="*/ 23 h 41"/>
                  <a:gd name="T12" fmla="*/ 43 w 43"/>
                  <a:gd name="T13" fmla="*/ 9 h 41"/>
                  <a:gd name="T14" fmla="*/ 41 w 43"/>
                  <a:gd name="T15" fmla="*/ 2 h 41"/>
                  <a:gd name="T16" fmla="*/ 35 w 43"/>
                  <a:gd name="T17" fmla="*/ 0 h 41"/>
                  <a:gd name="T18" fmla="*/ 30 w 43"/>
                  <a:gd name="T19" fmla="*/ 0 h 41"/>
                  <a:gd name="T20" fmla="*/ 21 w 43"/>
                  <a:gd name="T21" fmla="*/ 2 h 41"/>
                  <a:gd name="T22" fmla="*/ 6 w 43"/>
                  <a:gd name="T23" fmla="*/ 16 h 41"/>
                  <a:gd name="T24" fmla="*/ 0 w 43"/>
                  <a:gd name="T25" fmla="*/ 3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1"/>
                  <a:gd name="T41" fmla="*/ 43 w 43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1">
                    <a:moveTo>
                      <a:pt x="0" y="31"/>
                    </a:moveTo>
                    <a:lnTo>
                      <a:pt x="3" y="38"/>
                    </a:lnTo>
                    <a:lnTo>
                      <a:pt x="9" y="41"/>
                    </a:lnTo>
                    <a:lnTo>
                      <a:pt x="16" y="41"/>
                    </a:lnTo>
                    <a:lnTo>
                      <a:pt x="27" y="38"/>
                    </a:lnTo>
                    <a:lnTo>
                      <a:pt x="38" y="23"/>
                    </a:lnTo>
                    <a:lnTo>
                      <a:pt x="43" y="9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1" y="2"/>
                    </a:lnTo>
                    <a:lnTo>
                      <a:pt x="6" y="16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" name="Freeform 387"/>
              <p:cNvSpPr>
                <a:spLocks noChangeAspect="1"/>
              </p:cNvSpPr>
              <p:nvPr/>
            </p:nvSpPr>
            <p:spPr bwMode="auto">
              <a:xfrm>
                <a:off x="6959" y="4557"/>
                <a:ext cx="29" cy="84"/>
              </a:xfrm>
              <a:custGeom>
                <a:avLst/>
                <a:gdLst>
                  <a:gd name="T0" fmla="*/ 20 w 29"/>
                  <a:gd name="T1" fmla="*/ 3 h 84"/>
                  <a:gd name="T2" fmla="*/ 0 w 29"/>
                  <a:gd name="T3" fmla="*/ 81 h 84"/>
                  <a:gd name="T4" fmla="*/ 6 w 29"/>
                  <a:gd name="T5" fmla="*/ 84 h 84"/>
                  <a:gd name="T6" fmla="*/ 10 w 29"/>
                  <a:gd name="T7" fmla="*/ 84 h 84"/>
                  <a:gd name="T8" fmla="*/ 11 w 29"/>
                  <a:gd name="T9" fmla="*/ 78 h 84"/>
                  <a:gd name="T10" fmla="*/ 29 w 29"/>
                  <a:gd name="T11" fmla="*/ 3 h 84"/>
                  <a:gd name="T12" fmla="*/ 24 w 29"/>
                  <a:gd name="T13" fmla="*/ 0 h 84"/>
                  <a:gd name="T14" fmla="*/ 20 w 29"/>
                  <a:gd name="T15" fmla="*/ 0 h 84"/>
                  <a:gd name="T16" fmla="*/ 20 w 29"/>
                  <a:gd name="T17" fmla="*/ 3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4"/>
                  <a:gd name="T29" fmla="*/ 29 w 29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4">
                    <a:moveTo>
                      <a:pt x="20" y="3"/>
                    </a:moveTo>
                    <a:lnTo>
                      <a:pt x="0" y="81"/>
                    </a:lnTo>
                    <a:lnTo>
                      <a:pt x="6" y="84"/>
                    </a:lnTo>
                    <a:lnTo>
                      <a:pt x="10" y="84"/>
                    </a:lnTo>
                    <a:lnTo>
                      <a:pt x="11" y="78"/>
                    </a:lnTo>
                    <a:lnTo>
                      <a:pt x="29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4" name="Freeform 388"/>
              <p:cNvSpPr>
                <a:spLocks noChangeAspect="1"/>
              </p:cNvSpPr>
              <p:nvPr/>
            </p:nvSpPr>
            <p:spPr bwMode="auto">
              <a:xfrm>
                <a:off x="6956" y="4562"/>
                <a:ext cx="17" cy="20"/>
              </a:xfrm>
              <a:custGeom>
                <a:avLst/>
                <a:gdLst>
                  <a:gd name="T0" fmla="*/ 0 w 17"/>
                  <a:gd name="T1" fmla="*/ 0 h 20"/>
                  <a:gd name="T2" fmla="*/ 17 w 17"/>
                  <a:gd name="T3" fmla="*/ 0 h 20"/>
                  <a:gd name="T4" fmla="*/ 17 w 17"/>
                  <a:gd name="T5" fmla="*/ 9 h 20"/>
                  <a:gd name="T6" fmla="*/ 14 w 17"/>
                  <a:gd name="T7" fmla="*/ 9 h 20"/>
                  <a:gd name="T8" fmla="*/ 14 w 17"/>
                  <a:gd name="T9" fmla="*/ 15 h 20"/>
                  <a:gd name="T10" fmla="*/ 13 w 17"/>
                  <a:gd name="T11" fmla="*/ 15 h 20"/>
                  <a:gd name="T12" fmla="*/ 13 w 17"/>
                  <a:gd name="T13" fmla="*/ 18 h 20"/>
                  <a:gd name="T14" fmla="*/ 10 w 17"/>
                  <a:gd name="T15" fmla="*/ 18 h 20"/>
                  <a:gd name="T16" fmla="*/ 10 w 17"/>
                  <a:gd name="T17" fmla="*/ 20 h 20"/>
                  <a:gd name="T18" fmla="*/ 0 w 17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0"/>
                  <a:gd name="T32" fmla="*/ 17 w 17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0">
                    <a:moveTo>
                      <a:pt x="0" y="0"/>
                    </a:moveTo>
                    <a:lnTo>
                      <a:pt x="17" y="0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5" name="Freeform 389"/>
              <p:cNvSpPr>
                <a:spLocks noChangeAspect="1"/>
              </p:cNvSpPr>
              <p:nvPr/>
            </p:nvSpPr>
            <p:spPr bwMode="auto">
              <a:xfrm>
                <a:off x="6944" y="4562"/>
                <a:ext cx="25" cy="20"/>
              </a:xfrm>
              <a:custGeom>
                <a:avLst/>
                <a:gdLst>
                  <a:gd name="T0" fmla="*/ 0 w 25"/>
                  <a:gd name="T1" fmla="*/ 8 h 20"/>
                  <a:gd name="T2" fmla="*/ 3 w 25"/>
                  <a:gd name="T3" fmla="*/ 18 h 20"/>
                  <a:gd name="T4" fmla="*/ 12 w 25"/>
                  <a:gd name="T5" fmla="*/ 20 h 20"/>
                  <a:gd name="T6" fmla="*/ 22 w 25"/>
                  <a:gd name="T7" fmla="*/ 18 h 20"/>
                  <a:gd name="T8" fmla="*/ 25 w 25"/>
                  <a:gd name="T9" fmla="*/ 12 h 20"/>
                  <a:gd name="T10" fmla="*/ 22 w 25"/>
                  <a:gd name="T11" fmla="*/ 5 h 20"/>
                  <a:gd name="T12" fmla="*/ 12 w 25"/>
                  <a:gd name="T13" fmla="*/ 0 h 20"/>
                  <a:gd name="T14" fmla="*/ 3 w 25"/>
                  <a:gd name="T15" fmla="*/ 2 h 20"/>
                  <a:gd name="T16" fmla="*/ 0 w 25"/>
                  <a:gd name="T17" fmla="*/ 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0"/>
                  <a:gd name="T29" fmla="*/ 25 w 2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0">
                    <a:moveTo>
                      <a:pt x="0" y="8"/>
                    </a:moveTo>
                    <a:lnTo>
                      <a:pt x="3" y="18"/>
                    </a:lnTo>
                    <a:lnTo>
                      <a:pt x="12" y="20"/>
                    </a:lnTo>
                    <a:lnTo>
                      <a:pt x="22" y="18"/>
                    </a:lnTo>
                    <a:lnTo>
                      <a:pt x="25" y="12"/>
                    </a:lnTo>
                    <a:lnTo>
                      <a:pt x="22" y="5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" name="Freeform 390"/>
              <p:cNvSpPr>
                <a:spLocks noChangeAspect="1"/>
              </p:cNvSpPr>
              <p:nvPr/>
            </p:nvSpPr>
            <p:spPr bwMode="auto">
              <a:xfrm>
                <a:off x="6933" y="4519"/>
                <a:ext cx="93" cy="48"/>
              </a:xfrm>
              <a:custGeom>
                <a:avLst/>
                <a:gdLst>
                  <a:gd name="T0" fmla="*/ 0 w 93"/>
                  <a:gd name="T1" fmla="*/ 0 h 48"/>
                  <a:gd name="T2" fmla="*/ 0 w 93"/>
                  <a:gd name="T3" fmla="*/ 5 h 48"/>
                  <a:gd name="T4" fmla="*/ 17 w 93"/>
                  <a:gd name="T5" fmla="*/ 19 h 48"/>
                  <a:gd name="T6" fmla="*/ 17 w 93"/>
                  <a:gd name="T7" fmla="*/ 29 h 48"/>
                  <a:gd name="T8" fmla="*/ 58 w 93"/>
                  <a:gd name="T9" fmla="*/ 48 h 48"/>
                  <a:gd name="T10" fmla="*/ 64 w 93"/>
                  <a:gd name="T11" fmla="*/ 41 h 48"/>
                  <a:gd name="T12" fmla="*/ 87 w 93"/>
                  <a:gd name="T13" fmla="*/ 43 h 48"/>
                  <a:gd name="T14" fmla="*/ 93 w 93"/>
                  <a:gd name="T15" fmla="*/ 41 h 48"/>
                  <a:gd name="T16" fmla="*/ 90 w 93"/>
                  <a:gd name="T17" fmla="*/ 40 h 48"/>
                  <a:gd name="T18" fmla="*/ 75 w 93"/>
                  <a:gd name="T19" fmla="*/ 40 h 48"/>
                  <a:gd name="T20" fmla="*/ 64 w 93"/>
                  <a:gd name="T21" fmla="*/ 37 h 48"/>
                  <a:gd name="T22" fmla="*/ 61 w 93"/>
                  <a:gd name="T23" fmla="*/ 37 h 48"/>
                  <a:gd name="T24" fmla="*/ 58 w 93"/>
                  <a:gd name="T25" fmla="*/ 40 h 48"/>
                  <a:gd name="T26" fmla="*/ 55 w 93"/>
                  <a:gd name="T27" fmla="*/ 41 h 48"/>
                  <a:gd name="T28" fmla="*/ 26 w 93"/>
                  <a:gd name="T29" fmla="*/ 26 h 48"/>
                  <a:gd name="T30" fmla="*/ 26 w 93"/>
                  <a:gd name="T31" fmla="*/ 19 h 48"/>
                  <a:gd name="T32" fmla="*/ 22 w 93"/>
                  <a:gd name="T33" fmla="*/ 16 h 48"/>
                  <a:gd name="T34" fmla="*/ 22 w 93"/>
                  <a:gd name="T35" fmla="*/ 14 h 48"/>
                  <a:gd name="T36" fmla="*/ 4 w 93"/>
                  <a:gd name="T37" fmla="*/ 2 h 48"/>
                  <a:gd name="T38" fmla="*/ 0 w 93"/>
                  <a:gd name="T39" fmla="*/ 0 h 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48"/>
                  <a:gd name="T62" fmla="*/ 93 w 93"/>
                  <a:gd name="T63" fmla="*/ 48 h 4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48">
                    <a:moveTo>
                      <a:pt x="0" y="0"/>
                    </a:moveTo>
                    <a:lnTo>
                      <a:pt x="0" y="5"/>
                    </a:lnTo>
                    <a:lnTo>
                      <a:pt x="17" y="19"/>
                    </a:lnTo>
                    <a:lnTo>
                      <a:pt x="17" y="29"/>
                    </a:lnTo>
                    <a:lnTo>
                      <a:pt x="58" y="48"/>
                    </a:lnTo>
                    <a:lnTo>
                      <a:pt x="64" y="41"/>
                    </a:lnTo>
                    <a:lnTo>
                      <a:pt x="87" y="43"/>
                    </a:lnTo>
                    <a:lnTo>
                      <a:pt x="93" y="41"/>
                    </a:lnTo>
                    <a:lnTo>
                      <a:pt x="90" y="40"/>
                    </a:lnTo>
                    <a:lnTo>
                      <a:pt x="75" y="40"/>
                    </a:lnTo>
                    <a:lnTo>
                      <a:pt x="64" y="37"/>
                    </a:lnTo>
                    <a:lnTo>
                      <a:pt x="61" y="37"/>
                    </a:lnTo>
                    <a:lnTo>
                      <a:pt x="58" y="40"/>
                    </a:lnTo>
                    <a:lnTo>
                      <a:pt x="55" y="41"/>
                    </a:lnTo>
                    <a:lnTo>
                      <a:pt x="26" y="26"/>
                    </a:lnTo>
                    <a:lnTo>
                      <a:pt x="26" y="19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" name="Freeform 391"/>
              <p:cNvSpPr>
                <a:spLocks noChangeAspect="1"/>
              </p:cNvSpPr>
              <p:nvPr/>
            </p:nvSpPr>
            <p:spPr bwMode="auto">
              <a:xfrm>
                <a:off x="7055" y="4592"/>
                <a:ext cx="18" cy="8"/>
              </a:xfrm>
              <a:custGeom>
                <a:avLst/>
                <a:gdLst>
                  <a:gd name="T0" fmla="*/ 0 w 18"/>
                  <a:gd name="T1" fmla="*/ 2 h 8"/>
                  <a:gd name="T2" fmla="*/ 0 w 18"/>
                  <a:gd name="T3" fmla="*/ 4 h 8"/>
                  <a:gd name="T4" fmla="*/ 5 w 18"/>
                  <a:gd name="T5" fmla="*/ 6 h 8"/>
                  <a:gd name="T6" fmla="*/ 15 w 18"/>
                  <a:gd name="T7" fmla="*/ 8 h 8"/>
                  <a:gd name="T8" fmla="*/ 18 w 18"/>
                  <a:gd name="T9" fmla="*/ 8 h 8"/>
                  <a:gd name="T10" fmla="*/ 18 w 18"/>
                  <a:gd name="T11" fmla="*/ 4 h 8"/>
                  <a:gd name="T12" fmla="*/ 5 w 18"/>
                  <a:gd name="T13" fmla="*/ 0 h 8"/>
                  <a:gd name="T14" fmla="*/ 0 w 18"/>
                  <a:gd name="T15" fmla="*/ 0 h 8"/>
                  <a:gd name="T16" fmla="*/ 0 w 18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8"/>
                  <a:gd name="T29" fmla="*/ 18 w 1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8">
                    <a:moveTo>
                      <a:pt x="0" y="2"/>
                    </a:moveTo>
                    <a:lnTo>
                      <a:pt x="0" y="4"/>
                    </a:lnTo>
                    <a:lnTo>
                      <a:pt x="5" y="6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8" name="Freeform 392"/>
              <p:cNvSpPr>
                <a:spLocks noChangeAspect="1"/>
              </p:cNvSpPr>
              <p:nvPr/>
            </p:nvSpPr>
            <p:spPr bwMode="auto">
              <a:xfrm>
                <a:off x="6956" y="4484"/>
                <a:ext cx="61" cy="42"/>
              </a:xfrm>
              <a:custGeom>
                <a:avLst/>
                <a:gdLst>
                  <a:gd name="T0" fmla="*/ 38 w 61"/>
                  <a:gd name="T1" fmla="*/ 3 h 42"/>
                  <a:gd name="T2" fmla="*/ 14 w 61"/>
                  <a:gd name="T3" fmla="*/ 13 h 42"/>
                  <a:gd name="T4" fmla="*/ 6 w 61"/>
                  <a:gd name="T5" fmla="*/ 17 h 42"/>
                  <a:gd name="T6" fmla="*/ 0 w 61"/>
                  <a:gd name="T7" fmla="*/ 19 h 42"/>
                  <a:gd name="T8" fmla="*/ 14 w 61"/>
                  <a:gd name="T9" fmla="*/ 42 h 42"/>
                  <a:gd name="T10" fmla="*/ 52 w 61"/>
                  <a:gd name="T11" fmla="*/ 21 h 42"/>
                  <a:gd name="T12" fmla="*/ 61 w 61"/>
                  <a:gd name="T13" fmla="*/ 14 h 42"/>
                  <a:gd name="T14" fmla="*/ 61 w 61"/>
                  <a:gd name="T15" fmla="*/ 6 h 42"/>
                  <a:gd name="T16" fmla="*/ 50 w 61"/>
                  <a:gd name="T17" fmla="*/ 0 h 42"/>
                  <a:gd name="T18" fmla="*/ 38 w 61"/>
                  <a:gd name="T19" fmla="*/ 3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42"/>
                  <a:gd name="T32" fmla="*/ 61 w 6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42">
                    <a:moveTo>
                      <a:pt x="38" y="3"/>
                    </a:moveTo>
                    <a:lnTo>
                      <a:pt x="14" y="13"/>
                    </a:lnTo>
                    <a:lnTo>
                      <a:pt x="6" y="17"/>
                    </a:lnTo>
                    <a:lnTo>
                      <a:pt x="0" y="19"/>
                    </a:lnTo>
                    <a:lnTo>
                      <a:pt x="14" y="42"/>
                    </a:lnTo>
                    <a:lnTo>
                      <a:pt x="52" y="21"/>
                    </a:lnTo>
                    <a:lnTo>
                      <a:pt x="61" y="14"/>
                    </a:lnTo>
                    <a:lnTo>
                      <a:pt x="61" y="6"/>
                    </a:lnTo>
                    <a:lnTo>
                      <a:pt x="50" y="0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9" name="Freeform 393"/>
              <p:cNvSpPr>
                <a:spLocks noChangeAspect="1"/>
              </p:cNvSpPr>
              <p:nvPr/>
            </p:nvSpPr>
            <p:spPr bwMode="auto">
              <a:xfrm>
                <a:off x="6933" y="4509"/>
                <a:ext cx="32" cy="26"/>
              </a:xfrm>
              <a:custGeom>
                <a:avLst/>
                <a:gdLst>
                  <a:gd name="T0" fmla="*/ 7 w 32"/>
                  <a:gd name="T1" fmla="*/ 0 h 26"/>
                  <a:gd name="T2" fmla="*/ 0 w 32"/>
                  <a:gd name="T3" fmla="*/ 10 h 26"/>
                  <a:gd name="T4" fmla="*/ 1 w 32"/>
                  <a:gd name="T5" fmla="*/ 19 h 26"/>
                  <a:gd name="T6" fmla="*/ 14 w 32"/>
                  <a:gd name="T7" fmla="*/ 26 h 26"/>
                  <a:gd name="T8" fmla="*/ 26 w 32"/>
                  <a:gd name="T9" fmla="*/ 24 h 26"/>
                  <a:gd name="T10" fmla="*/ 32 w 32"/>
                  <a:gd name="T11" fmla="*/ 18 h 26"/>
                  <a:gd name="T12" fmla="*/ 32 w 32"/>
                  <a:gd name="T13" fmla="*/ 6 h 26"/>
                  <a:gd name="T14" fmla="*/ 19 w 32"/>
                  <a:gd name="T15" fmla="*/ 0 h 26"/>
                  <a:gd name="T16" fmla="*/ 7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7" y="0"/>
                    </a:moveTo>
                    <a:lnTo>
                      <a:pt x="0" y="10"/>
                    </a:lnTo>
                    <a:lnTo>
                      <a:pt x="1" y="19"/>
                    </a:lnTo>
                    <a:lnTo>
                      <a:pt x="14" y="26"/>
                    </a:lnTo>
                    <a:lnTo>
                      <a:pt x="26" y="24"/>
                    </a:lnTo>
                    <a:lnTo>
                      <a:pt x="32" y="18"/>
                    </a:lnTo>
                    <a:lnTo>
                      <a:pt x="32" y="6"/>
                    </a:lnTo>
                    <a:lnTo>
                      <a:pt x="1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0" name="Freeform 394"/>
              <p:cNvSpPr>
                <a:spLocks noChangeAspect="1"/>
              </p:cNvSpPr>
              <p:nvPr/>
            </p:nvSpPr>
            <p:spPr bwMode="auto">
              <a:xfrm>
                <a:off x="7035" y="4570"/>
                <a:ext cx="49" cy="33"/>
              </a:xfrm>
              <a:custGeom>
                <a:avLst/>
                <a:gdLst>
                  <a:gd name="T0" fmla="*/ 20 w 49"/>
                  <a:gd name="T1" fmla="*/ 33 h 33"/>
                  <a:gd name="T2" fmla="*/ 49 w 49"/>
                  <a:gd name="T3" fmla="*/ 19 h 33"/>
                  <a:gd name="T4" fmla="*/ 49 w 49"/>
                  <a:gd name="T5" fmla="*/ 7 h 33"/>
                  <a:gd name="T6" fmla="*/ 35 w 49"/>
                  <a:gd name="T7" fmla="*/ 0 h 33"/>
                  <a:gd name="T8" fmla="*/ 6 w 49"/>
                  <a:gd name="T9" fmla="*/ 17 h 33"/>
                  <a:gd name="T10" fmla="*/ 6 w 49"/>
                  <a:gd name="T11" fmla="*/ 19 h 33"/>
                  <a:gd name="T12" fmla="*/ 3 w 49"/>
                  <a:gd name="T13" fmla="*/ 19 h 33"/>
                  <a:gd name="T14" fmla="*/ 3 w 49"/>
                  <a:gd name="T15" fmla="*/ 22 h 33"/>
                  <a:gd name="T16" fmla="*/ 0 w 49"/>
                  <a:gd name="T17" fmla="*/ 22 h 33"/>
                  <a:gd name="T18" fmla="*/ 0 w 49"/>
                  <a:gd name="T19" fmla="*/ 30 h 33"/>
                  <a:gd name="T20" fmla="*/ 3 w 49"/>
                  <a:gd name="T21" fmla="*/ 33 h 33"/>
                  <a:gd name="T22" fmla="*/ 20 w 49"/>
                  <a:gd name="T23" fmla="*/ 33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33"/>
                  <a:gd name="T38" fmla="*/ 49 w 49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33">
                    <a:moveTo>
                      <a:pt x="20" y="33"/>
                    </a:moveTo>
                    <a:lnTo>
                      <a:pt x="49" y="19"/>
                    </a:lnTo>
                    <a:lnTo>
                      <a:pt x="49" y="7"/>
                    </a:lnTo>
                    <a:lnTo>
                      <a:pt x="35" y="0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3" y="33"/>
                    </a:lnTo>
                    <a:lnTo>
                      <a:pt x="2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" name="Freeform 395"/>
              <p:cNvSpPr>
                <a:spLocks noChangeAspect="1"/>
              </p:cNvSpPr>
              <p:nvPr/>
            </p:nvSpPr>
            <p:spPr bwMode="auto">
              <a:xfrm>
                <a:off x="7008" y="4463"/>
                <a:ext cx="76" cy="124"/>
              </a:xfrm>
              <a:custGeom>
                <a:avLst/>
                <a:gdLst>
                  <a:gd name="T0" fmla="*/ 65 w 76"/>
                  <a:gd name="T1" fmla="*/ 92 h 124"/>
                  <a:gd name="T2" fmla="*/ 72 w 76"/>
                  <a:gd name="T3" fmla="*/ 70 h 124"/>
                  <a:gd name="T4" fmla="*/ 72 w 76"/>
                  <a:gd name="T5" fmla="*/ 65 h 124"/>
                  <a:gd name="T6" fmla="*/ 72 w 76"/>
                  <a:gd name="T7" fmla="*/ 20 h 124"/>
                  <a:gd name="T8" fmla="*/ 59 w 76"/>
                  <a:gd name="T9" fmla="*/ 7 h 124"/>
                  <a:gd name="T10" fmla="*/ 50 w 76"/>
                  <a:gd name="T11" fmla="*/ 3 h 124"/>
                  <a:gd name="T12" fmla="*/ 30 w 76"/>
                  <a:gd name="T13" fmla="*/ 0 h 124"/>
                  <a:gd name="T14" fmla="*/ 0 w 76"/>
                  <a:gd name="T15" fmla="*/ 14 h 124"/>
                  <a:gd name="T16" fmla="*/ 0 w 76"/>
                  <a:gd name="T17" fmla="*/ 65 h 124"/>
                  <a:gd name="T18" fmla="*/ 18 w 76"/>
                  <a:gd name="T19" fmla="*/ 75 h 124"/>
                  <a:gd name="T20" fmla="*/ 36 w 76"/>
                  <a:gd name="T21" fmla="*/ 82 h 124"/>
                  <a:gd name="T22" fmla="*/ 36 w 76"/>
                  <a:gd name="T23" fmla="*/ 103 h 124"/>
                  <a:gd name="T24" fmla="*/ 37 w 76"/>
                  <a:gd name="T25" fmla="*/ 111 h 124"/>
                  <a:gd name="T26" fmla="*/ 44 w 76"/>
                  <a:gd name="T27" fmla="*/ 117 h 124"/>
                  <a:gd name="T28" fmla="*/ 62 w 76"/>
                  <a:gd name="T29" fmla="*/ 124 h 124"/>
                  <a:gd name="T30" fmla="*/ 68 w 76"/>
                  <a:gd name="T31" fmla="*/ 121 h 124"/>
                  <a:gd name="T32" fmla="*/ 76 w 76"/>
                  <a:gd name="T33" fmla="*/ 114 h 124"/>
                  <a:gd name="T34" fmla="*/ 65 w 76"/>
                  <a:gd name="T35" fmla="*/ 92 h 1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124"/>
                  <a:gd name="T56" fmla="*/ 76 w 76"/>
                  <a:gd name="T57" fmla="*/ 124 h 1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124">
                    <a:moveTo>
                      <a:pt x="65" y="92"/>
                    </a:moveTo>
                    <a:lnTo>
                      <a:pt x="72" y="70"/>
                    </a:lnTo>
                    <a:lnTo>
                      <a:pt x="72" y="65"/>
                    </a:lnTo>
                    <a:lnTo>
                      <a:pt x="72" y="20"/>
                    </a:lnTo>
                    <a:lnTo>
                      <a:pt x="59" y="7"/>
                    </a:lnTo>
                    <a:lnTo>
                      <a:pt x="50" y="3"/>
                    </a:lnTo>
                    <a:lnTo>
                      <a:pt x="30" y="0"/>
                    </a:lnTo>
                    <a:lnTo>
                      <a:pt x="0" y="14"/>
                    </a:lnTo>
                    <a:lnTo>
                      <a:pt x="0" y="65"/>
                    </a:lnTo>
                    <a:lnTo>
                      <a:pt x="18" y="75"/>
                    </a:lnTo>
                    <a:lnTo>
                      <a:pt x="36" y="82"/>
                    </a:lnTo>
                    <a:lnTo>
                      <a:pt x="36" y="103"/>
                    </a:lnTo>
                    <a:lnTo>
                      <a:pt x="37" y="111"/>
                    </a:lnTo>
                    <a:lnTo>
                      <a:pt x="44" y="117"/>
                    </a:lnTo>
                    <a:lnTo>
                      <a:pt x="62" y="124"/>
                    </a:lnTo>
                    <a:lnTo>
                      <a:pt x="68" y="121"/>
                    </a:lnTo>
                    <a:lnTo>
                      <a:pt x="76" y="114"/>
                    </a:lnTo>
                    <a:lnTo>
                      <a:pt x="65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2" name="Oval 396"/>
              <p:cNvSpPr>
                <a:spLocks noChangeAspect="1" noChangeArrowheads="1"/>
              </p:cNvSpPr>
              <p:nvPr/>
            </p:nvSpPr>
            <p:spPr bwMode="auto">
              <a:xfrm>
                <a:off x="7008" y="4445"/>
                <a:ext cx="61" cy="52"/>
              </a:xfrm>
              <a:prstGeom prst="ellipse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1000">
                  <a:latin typeface="Calibri" pitchFamily="34" charset="0"/>
                </a:endParaRPr>
              </a:p>
            </p:txBody>
          </p:sp>
          <p:sp>
            <p:nvSpPr>
              <p:cNvPr id="303" name="Freeform 397"/>
              <p:cNvSpPr>
                <a:spLocks noChangeAspect="1"/>
              </p:cNvSpPr>
              <p:nvPr/>
            </p:nvSpPr>
            <p:spPr bwMode="auto">
              <a:xfrm>
                <a:off x="7017" y="4498"/>
                <a:ext cx="43" cy="53"/>
              </a:xfrm>
              <a:custGeom>
                <a:avLst/>
                <a:gdLst>
                  <a:gd name="T0" fmla="*/ 18 w 43"/>
                  <a:gd name="T1" fmla="*/ 10 h 53"/>
                  <a:gd name="T2" fmla="*/ 9 w 43"/>
                  <a:gd name="T3" fmla="*/ 30 h 53"/>
                  <a:gd name="T4" fmla="*/ 3 w 43"/>
                  <a:gd name="T5" fmla="*/ 37 h 53"/>
                  <a:gd name="T6" fmla="*/ 0 w 43"/>
                  <a:gd name="T7" fmla="*/ 43 h 53"/>
                  <a:gd name="T8" fmla="*/ 24 w 43"/>
                  <a:gd name="T9" fmla="*/ 53 h 53"/>
                  <a:gd name="T10" fmla="*/ 43 w 43"/>
                  <a:gd name="T11" fmla="*/ 21 h 53"/>
                  <a:gd name="T12" fmla="*/ 43 w 43"/>
                  <a:gd name="T13" fmla="*/ 10 h 53"/>
                  <a:gd name="T14" fmla="*/ 38 w 43"/>
                  <a:gd name="T15" fmla="*/ 0 h 53"/>
                  <a:gd name="T16" fmla="*/ 27 w 43"/>
                  <a:gd name="T17" fmla="*/ 3 h 53"/>
                  <a:gd name="T18" fmla="*/ 18 w 43"/>
                  <a:gd name="T19" fmla="*/ 1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53"/>
                  <a:gd name="T32" fmla="*/ 43 w 43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53">
                    <a:moveTo>
                      <a:pt x="18" y="10"/>
                    </a:moveTo>
                    <a:lnTo>
                      <a:pt x="9" y="30"/>
                    </a:lnTo>
                    <a:lnTo>
                      <a:pt x="3" y="37"/>
                    </a:lnTo>
                    <a:lnTo>
                      <a:pt x="0" y="43"/>
                    </a:lnTo>
                    <a:lnTo>
                      <a:pt x="24" y="53"/>
                    </a:lnTo>
                    <a:lnTo>
                      <a:pt x="43" y="21"/>
                    </a:lnTo>
                    <a:lnTo>
                      <a:pt x="43" y="10"/>
                    </a:lnTo>
                    <a:lnTo>
                      <a:pt x="38" y="0"/>
                    </a:lnTo>
                    <a:lnTo>
                      <a:pt x="27" y="3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4" name="Freeform 398"/>
              <p:cNvSpPr>
                <a:spLocks noChangeAspect="1"/>
              </p:cNvSpPr>
              <p:nvPr/>
            </p:nvSpPr>
            <p:spPr bwMode="auto">
              <a:xfrm>
                <a:off x="7006" y="4545"/>
                <a:ext cx="32" cy="26"/>
              </a:xfrm>
              <a:custGeom>
                <a:avLst/>
                <a:gdLst>
                  <a:gd name="T0" fmla="*/ 2 w 32"/>
                  <a:gd name="T1" fmla="*/ 7 h 26"/>
                  <a:gd name="T2" fmla="*/ 0 w 32"/>
                  <a:gd name="T3" fmla="*/ 17 h 26"/>
                  <a:gd name="T4" fmla="*/ 7 w 32"/>
                  <a:gd name="T5" fmla="*/ 24 h 26"/>
                  <a:gd name="T6" fmla="*/ 23 w 32"/>
                  <a:gd name="T7" fmla="*/ 26 h 26"/>
                  <a:gd name="T8" fmla="*/ 32 w 32"/>
                  <a:gd name="T9" fmla="*/ 19 h 26"/>
                  <a:gd name="T10" fmla="*/ 32 w 32"/>
                  <a:gd name="T11" fmla="*/ 7 h 26"/>
                  <a:gd name="T12" fmla="*/ 23 w 32"/>
                  <a:gd name="T13" fmla="*/ 0 h 26"/>
                  <a:gd name="T14" fmla="*/ 11 w 32"/>
                  <a:gd name="T15" fmla="*/ 0 h 26"/>
                  <a:gd name="T16" fmla="*/ 2 w 32"/>
                  <a:gd name="T17" fmla="*/ 7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2" y="7"/>
                    </a:moveTo>
                    <a:lnTo>
                      <a:pt x="0" y="17"/>
                    </a:lnTo>
                    <a:lnTo>
                      <a:pt x="7" y="24"/>
                    </a:lnTo>
                    <a:lnTo>
                      <a:pt x="23" y="26"/>
                    </a:lnTo>
                    <a:lnTo>
                      <a:pt x="32" y="19"/>
                    </a:lnTo>
                    <a:lnTo>
                      <a:pt x="32" y="7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" name="Group 399"/>
            <p:cNvGrpSpPr>
              <a:grpSpLocks noChangeAspect="1"/>
            </p:cNvGrpSpPr>
            <p:nvPr/>
          </p:nvGrpSpPr>
          <p:grpSpPr bwMode="auto">
            <a:xfrm>
              <a:off x="1437" y="2750"/>
              <a:ext cx="574" cy="459"/>
              <a:chOff x="2714" y="5801"/>
              <a:chExt cx="510" cy="404"/>
            </a:xfrm>
          </p:grpSpPr>
          <p:sp>
            <p:nvSpPr>
              <p:cNvPr id="245" name="Freeform 400"/>
              <p:cNvSpPr>
                <a:spLocks noChangeAspect="1"/>
              </p:cNvSpPr>
              <p:nvPr/>
            </p:nvSpPr>
            <p:spPr bwMode="auto">
              <a:xfrm>
                <a:off x="3106" y="6039"/>
                <a:ext cx="78" cy="95"/>
              </a:xfrm>
              <a:custGeom>
                <a:avLst/>
                <a:gdLst>
                  <a:gd name="T0" fmla="*/ 33 w 78"/>
                  <a:gd name="T1" fmla="*/ 92 h 95"/>
                  <a:gd name="T2" fmla="*/ 42 w 78"/>
                  <a:gd name="T3" fmla="*/ 94 h 95"/>
                  <a:gd name="T4" fmla="*/ 50 w 78"/>
                  <a:gd name="T5" fmla="*/ 92 h 95"/>
                  <a:gd name="T6" fmla="*/ 57 w 78"/>
                  <a:gd name="T7" fmla="*/ 89 h 95"/>
                  <a:gd name="T8" fmla="*/ 62 w 78"/>
                  <a:gd name="T9" fmla="*/ 83 h 95"/>
                  <a:gd name="T10" fmla="*/ 66 w 78"/>
                  <a:gd name="T11" fmla="*/ 76 h 95"/>
                  <a:gd name="T12" fmla="*/ 70 w 78"/>
                  <a:gd name="T13" fmla="*/ 69 h 95"/>
                  <a:gd name="T14" fmla="*/ 73 w 78"/>
                  <a:gd name="T15" fmla="*/ 60 h 95"/>
                  <a:gd name="T16" fmla="*/ 76 w 78"/>
                  <a:gd name="T17" fmla="*/ 51 h 95"/>
                  <a:gd name="T18" fmla="*/ 77 w 78"/>
                  <a:gd name="T19" fmla="*/ 42 h 95"/>
                  <a:gd name="T20" fmla="*/ 76 w 78"/>
                  <a:gd name="T21" fmla="*/ 33 h 95"/>
                  <a:gd name="T22" fmla="*/ 74 w 78"/>
                  <a:gd name="T23" fmla="*/ 25 h 95"/>
                  <a:gd name="T24" fmla="*/ 71 w 78"/>
                  <a:gd name="T25" fmla="*/ 18 h 95"/>
                  <a:gd name="T26" fmla="*/ 67 w 78"/>
                  <a:gd name="T27" fmla="*/ 11 h 95"/>
                  <a:gd name="T28" fmla="*/ 61 w 78"/>
                  <a:gd name="T29" fmla="*/ 6 h 95"/>
                  <a:gd name="T30" fmla="*/ 55 w 78"/>
                  <a:gd name="T31" fmla="*/ 2 h 95"/>
                  <a:gd name="T32" fmla="*/ 48 w 78"/>
                  <a:gd name="T33" fmla="*/ 0 h 95"/>
                  <a:gd name="T34" fmla="*/ 40 w 78"/>
                  <a:gd name="T35" fmla="*/ 0 h 95"/>
                  <a:gd name="T36" fmla="*/ 33 w 78"/>
                  <a:gd name="T37" fmla="*/ 1 h 95"/>
                  <a:gd name="T38" fmla="*/ 25 w 78"/>
                  <a:gd name="T39" fmla="*/ 4 h 95"/>
                  <a:gd name="T40" fmla="*/ 19 w 78"/>
                  <a:gd name="T41" fmla="*/ 9 h 95"/>
                  <a:gd name="T42" fmla="*/ 13 w 78"/>
                  <a:gd name="T43" fmla="*/ 15 h 95"/>
                  <a:gd name="T44" fmla="*/ 8 w 78"/>
                  <a:gd name="T45" fmla="*/ 22 h 95"/>
                  <a:gd name="T46" fmla="*/ 4 w 78"/>
                  <a:gd name="T47" fmla="*/ 30 h 95"/>
                  <a:gd name="T48" fmla="*/ 1 w 78"/>
                  <a:gd name="T49" fmla="*/ 39 h 95"/>
                  <a:gd name="T50" fmla="*/ 0 w 78"/>
                  <a:gd name="T51" fmla="*/ 48 h 95"/>
                  <a:gd name="T52" fmla="*/ 0 w 78"/>
                  <a:gd name="T53" fmla="*/ 56 h 95"/>
                  <a:gd name="T54" fmla="*/ 1 w 78"/>
                  <a:gd name="T55" fmla="*/ 64 h 95"/>
                  <a:gd name="T56" fmla="*/ 4 w 78"/>
                  <a:gd name="T57" fmla="*/ 72 h 95"/>
                  <a:gd name="T58" fmla="*/ 8 w 78"/>
                  <a:gd name="T59" fmla="*/ 78 h 95"/>
                  <a:gd name="T60" fmla="*/ 15 w 78"/>
                  <a:gd name="T61" fmla="*/ 84 h 95"/>
                  <a:gd name="T62" fmla="*/ 23 w 78"/>
                  <a:gd name="T63" fmla="*/ 89 h 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8"/>
                  <a:gd name="T97" fmla="*/ 0 h 95"/>
                  <a:gd name="T98" fmla="*/ 78 w 78"/>
                  <a:gd name="T99" fmla="*/ 95 h 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8" h="95">
                    <a:moveTo>
                      <a:pt x="28" y="91"/>
                    </a:moveTo>
                    <a:lnTo>
                      <a:pt x="33" y="92"/>
                    </a:lnTo>
                    <a:lnTo>
                      <a:pt x="38" y="93"/>
                    </a:lnTo>
                    <a:lnTo>
                      <a:pt x="42" y="94"/>
                    </a:lnTo>
                    <a:lnTo>
                      <a:pt x="46" y="93"/>
                    </a:lnTo>
                    <a:lnTo>
                      <a:pt x="50" y="92"/>
                    </a:lnTo>
                    <a:lnTo>
                      <a:pt x="54" y="91"/>
                    </a:lnTo>
                    <a:lnTo>
                      <a:pt x="57" y="89"/>
                    </a:lnTo>
                    <a:lnTo>
                      <a:pt x="59" y="86"/>
                    </a:lnTo>
                    <a:lnTo>
                      <a:pt x="62" y="83"/>
                    </a:lnTo>
                    <a:lnTo>
                      <a:pt x="64" y="80"/>
                    </a:lnTo>
                    <a:lnTo>
                      <a:pt x="66" y="76"/>
                    </a:lnTo>
                    <a:lnTo>
                      <a:pt x="68" y="73"/>
                    </a:lnTo>
                    <a:lnTo>
                      <a:pt x="70" y="69"/>
                    </a:lnTo>
                    <a:lnTo>
                      <a:pt x="72" y="64"/>
                    </a:lnTo>
                    <a:lnTo>
                      <a:pt x="73" y="60"/>
                    </a:lnTo>
                    <a:lnTo>
                      <a:pt x="74" y="55"/>
                    </a:lnTo>
                    <a:lnTo>
                      <a:pt x="76" y="51"/>
                    </a:lnTo>
                    <a:lnTo>
                      <a:pt x="76" y="46"/>
                    </a:lnTo>
                    <a:lnTo>
                      <a:pt x="77" y="42"/>
                    </a:lnTo>
                    <a:lnTo>
                      <a:pt x="77" y="37"/>
                    </a:lnTo>
                    <a:lnTo>
                      <a:pt x="76" y="33"/>
                    </a:lnTo>
                    <a:lnTo>
                      <a:pt x="76" y="29"/>
                    </a:lnTo>
                    <a:lnTo>
                      <a:pt x="74" y="25"/>
                    </a:lnTo>
                    <a:lnTo>
                      <a:pt x="73" y="21"/>
                    </a:lnTo>
                    <a:lnTo>
                      <a:pt x="71" y="18"/>
                    </a:lnTo>
                    <a:lnTo>
                      <a:pt x="69" y="14"/>
                    </a:lnTo>
                    <a:lnTo>
                      <a:pt x="67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2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29" y="2"/>
                    </a:lnTo>
                    <a:lnTo>
                      <a:pt x="25" y="4"/>
                    </a:lnTo>
                    <a:lnTo>
                      <a:pt x="22" y="6"/>
                    </a:lnTo>
                    <a:lnTo>
                      <a:pt x="19" y="9"/>
                    </a:lnTo>
                    <a:lnTo>
                      <a:pt x="16" y="11"/>
                    </a:lnTo>
                    <a:lnTo>
                      <a:pt x="13" y="15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2" y="34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1" y="64"/>
                    </a:lnTo>
                    <a:lnTo>
                      <a:pt x="2" y="68"/>
                    </a:lnTo>
                    <a:lnTo>
                      <a:pt x="4" y="72"/>
                    </a:lnTo>
                    <a:lnTo>
                      <a:pt x="6" y="75"/>
                    </a:lnTo>
                    <a:lnTo>
                      <a:pt x="8" y="78"/>
                    </a:lnTo>
                    <a:lnTo>
                      <a:pt x="11" y="81"/>
                    </a:lnTo>
                    <a:lnTo>
                      <a:pt x="15" y="84"/>
                    </a:lnTo>
                    <a:lnTo>
                      <a:pt x="19" y="86"/>
                    </a:lnTo>
                    <a:lnTo>
                      <a:pt x="23" y="89"/>
                    </a:lnTo>
                    <a:lnTo>
                      <a:pt x="28" y="91"/>
                    </a:lnTo>
                  </a:path>
                </a:pathLst>
              </a:custGeom>
              <a:solidFill>
                <a:srgbClr val="6C6968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" name="Freeform 401"/>
              <p:cNvSpPr>
                <a:spLocks noChangeAspect="1"/>
              </p:cNvSpPr>
              <p:nvPr/>
            </p:nvSpPr>
            <p:spPr bwMode="auto">
              <a:xfrm>
                <a:off x="2820" y="5892"/>
                <a:ext cx="126" cy="264"/>
              </a:xfrm>
              <a:custGeom>
                <a:avLst/>
                <a:gdLst>
                  <a:gd name="T0" fmla="*/ 125 w 126"/>
                  <a:gd name="T1" fmla="*/ 263 h 264"/>
                  <a:gd name="T2" fmla="*/ 125 w 126"/>
                  <a:gd name="T3" fmla="*/ 93 h 264"/>
                  <a:gd name="T4" fmla="*/ 0 w 126"/>
                  <a:gd name="T5" fmla="*/ 0 h 264"/>
                  <a:gd name="T6" fmla="*/ 0 w 126"/>
                  <a:gd name="T7" fmla="*/ 169 h 264"/>
                  <a:gd name="T8" fmla="*/ 125 w 126"/>
                  <a:gd name="T9" fmla="*/ 263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264"/>
                  <a:gd name="T17" fmla="*/ 126 w 126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264">
                    <a:moveTo>
                      <a:pt x="125" y="263"/>
                    </a:moveTo>
                    <a:lnTo>
                      <a:pt x="125" y="93"/>
                    </a:lnTo>
                    <a:lnTo>
                      <a:pt x="0" y="0"/>
                    </a:lnTo>
                    <a:lnTo>
                      <a:pt x="0" y="169"/>
                    </a:lnTo>
                    <a:lnTo>
                      <a:pt x="125" y="263"/>
                    </a:lnTo>
                  </a:path>
                </a:pathLst>
              </a:custGeom>
              <a:solidFill>
                <a:srgbClr val="D6EFC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7" name="Freeform 402"/>
              <p:cNvSpPr>
                <a:spLocks noChangeAspect="1"/>
              </p:cNvSpPr>
              <p:nvPr/>
            </p:nvSpPr>
            <p:spPr bwMode="auto">
              <a:xfrm>
                <a:off x="2718" y="5921"/>
                <a:ext cx="226" cy="263"/>
              </a:xfrm>
              <a:custGeom>
                <a:avLst/>
                <a:gdLst>
                  <a:gd name="T0" fmla="*/ 41 w 226"/>
                  <a:gd name="T1" fmla="*/ 18 h 263"/>
                  <a:gd name="T2" fmla="*/ 37 w 226"/>
                  <a:gd name="T3" fmla="*/ 20 h 263"/>
                  <a:gd name="T4" fmla="*/ 34 w 226"/>
                  <a:gd name="T5" fmla="*/ 21 h 263"/>
                  <a:gd name="T6" fmla="*/ 32 w 226"/>
                  <a:gd name="T7" fmla="*/ 23 h 263"/>
                  <a:gd name="T8" fmla="*/ 30 w 226"/>
                  <a:gd name="T9" fmla="*/ 26 h 263"/>
                  <a:gd name="T10" fmla="*/ 28 w 226"/>
                  <a:gd name="T11" fmla="*/ 29 h 263"/>
                  <a:gd name="T12" fmla="*/ 26 w 226"/>
                  <a:gd name="T13" fmla="*/ 33 h 263"/>
                  <a:gd name="T14" fmla="*/ 21 w 226"/>
                  <a:gd name="T15" fmla="*/ 42 h 263"/>
                  <a:gd name="T16" fmla="*/ 13 w 226"/>
                  <a:gd name="T17" fmla="*/ 55 h 263"/>
                  <a:gd name="T18" fmla="*/ 6 w 226"/>
                  <a:gd name="T19" fmla="*/ 72 h 263"/>
                  <a:gd name="T20" fmla="*/ 1 w 226"/>
                  <a:gd name="T21" fmla="*/ 88 h 263"/>
                  <a:gd name="T22" fmla="*/ 0 w 226"/>
                  <a:gd name="T23" fmla="*/ 100 h 263"/>
                  <a:gd name="T24" fmla="*/ 0 w 226"/>
                  <a:gd name="T25" fmla="*/ 112 h 263"/>
                  <a:gd name="T26" fmla="*/ 0 w 226"/>
                  <a:gd name="T27" fmla="*/ 125 h 263"/>
                  <a:gd name="T28" fmla="*/ 0 w 226"/>
                  <a:gd name="T29" fmla="*/ 137 h 263"/>
                  <a:gd name="T30" fmla="*/ 0 w 226"/>
                  <a:gd name="T31" fmla="*/ 149 h 263"/>
                  <a:gd name="T32" fmla="*/ 0 w 226"/>
                  <a:gd name="T33" fmla="*/ 159 h 263"/>
                  <a:gd name="T34" fmla="*/ 1 w 226"/>
                  <a:gd name="T35" fmla="*/ 165 h 263"/>
                  <a:gd name="T36" fmla="*/ 2 w 226"/>
                  <a:gd name="T37" fmla="*/ 170 h 263"/>
                  <a:gd name="T38" fmla="*/ 4 w 226"/>
                  <a:gd name="T39" fmla="*/ 173 h 263"/>
                  <a:gd name="T40" fmla="*/ 6 w 226"/>
                  <a:gd name="T41" fmla="*/ 175 h 263"/>
                  <a:gd name="T42" fmla="*/ 8 w 226"/>
                  <a:gd name="T43" fmla="*/ 177 h 263"/>
                  <a:gd name="T44" fmla="*/ 115 w 226"/>
                  <a:gd name="T45" fmla="*/ 256 h 263"/>
                  <a:gd name="T46" fmla="*/ 118 w 226"/>
                  <a:gd name="T47" fmla="*/ 258 h 263"/>
                  <a:gd name="T48" fmla="*/ 122 w 226"/>
                  <a:gd name="T49" fmla="*/ 260 h 263"/>
                  <a:gd name="T50" fmla="*/ 125 w 226"/>
                  <a:gd name="T51" fmla="*/ 261 h 263"/>
                  <a:gd name="T52" fmla="*/ 127 w 226"/>
                  <a:gd name="T53" fmla="*/ 261 h 263"/>
                  <a:gd name="T54" fmla="*/ 129 w 226"/>
                  <a:gd name="T55" fmla="*/ 262 h 263"/>
                  <a:gd name="T56" fmla="*/ 129 w 226"/>
                  <a:gd name="T57" fmla="*/ 261 h 263"/>
                  <a:gd name="T58" fmla="*/ 128 w 226"/>
                  <a:gd name="T59" fmla="*/ 261 h 263"/>
                  <a:gd name="T60" fmla="*/ 127 w 226"/>
                  <a:gd name="T61" fmla="*/ 260 h 263"/>
                  <a:gd name="T62" fmla="*/ 127 w 226"/>
                  <a:gd name="T63" fmla="*/ 258 h 263"/>
                  <a:gd name="T64" fmla="*/ 126 w 226"/>
                  <a:gd name="T65" fmla="*/ 257 h 263"/>
                  <a:gd name="T66" fmla="*/ 126 w 226"/>
                  <a:gd name="T67" fmla="*/ 203 h 263"/>
                  <a:gd name="T68" fmla="*/ 126 w 226"/>
                  <a:gd name="T69" fmla="*/ 198 h 263"/>
                  <a:gd name="T70" fmla="*/ 127 w 226"/>
                  <a:gd name="T71" fmla="*/ 193 h 263"/>
                  <a:gd name="T72" fmla="*/ 128 w 226"/>
                  <a:gd name="T73" fmla="*/ 187 h 263"/>
                  <a:gd name="T74" fmla="*/ 129 w 226"/>
                  <a:gd name="T75" fmla="*/ 182 h 263"/>
                  <a:gd name="T76" fmla="*/ 131 w 226"/>
                  <a:gd name="T77" fmla="*/ 177 h 263"/>
                  <a:gd name="T78" fmla="*/ 133 w 226"/>
                  <a:gd name="T79" fmla="*/ 173 h 263"/>
                  <a:gd name="T80" fmla="*/ 137 w 226"/>
                  <a:gd name="T81" fmla="*/ 161 h 263"/>
                  <a:gd name="T82" fmla="*/ 143 w 226"/>
                  <a:gd name="T83" fmla="*/ 147 h 263"/>
                  <a:gd name="T84" fmla="*/ 148 w 226"/>
                  <a:gd name="T85" fmla="*/ 134 h 263"/>
                  <a:gd name="T86" fmla="*/ 152 w 226"/>
                  <a:gd name="T87" fmla="*/ 126 h 263"/>
                  <a:gd name="T88" fmla="*/ 153 w 226"/>
                  <a:gd name="T89" fmla="*/ 123 h 263"/>
                  <a:gd name="T90" fmla="*/ 155 w 226"/>
                  <a:gd name="T91" fmla="*/ 120 h 263"/>
                  <a:gd name="T92" fmla="*/ 156 w 226"/>
                  <a:gd name="T93" fmla="*/ 118 h 263"/>
                  <a:gd name="T94" fmla="*/ 158 w 226"/>
                  <a:gd name="T95" fmla="*/ 117 h 263"/>
                  <a:gd name="T96" fmla="*/ 159 w 226"/>
                  <a:gd name="T97" fmla="*/ 116 h 263"/>
                  <a:gd name="T98" fmla="*/ 159 w 226"/>
                  <a:gd name="T99" fmla="*/ 115 h 263"/>
                  <a:gd name="T100" fmla="*/ 159 w 226"/>
                  <a:gd name="T101" fmla="*/ 115 h 263"/>
                  <a:gd name="T102" fmla="*/ 161 w 226"/>
                  <a:gd name="T103" fmla="*/ 114 h 263"/>
                  <a:gd name="T104" fmla="*/ 162 w 226"/>
                  <a:gd name="T105" fmla="*/ 113 h 263"/>
                  <a:gd name="T106" fmla="*/ 164 w 226"/>
                  <a:gd name="T107" fmla="*/ 112 h 263"/>
                  <a:gd name="T108" fmla="*/ 165 w 226"/>
                  <a:gd name="T109" fmla="*/ 111 h 2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6"/>
                  <a:gd name="T166" fmla="*/ 0 h 263"/>
                  <a:gd name="T167" fmla="*/ 226 w 226"/>
                  <a:gd name="T168" fmla="*/ 263 h 2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6" h="263">
                    <a:moveTo>
                      <a:pt x="225" y="93"/>
                    </a:moveTo>
                    <a:lnTo>
                      <a:pt x="99" y="0"/>
                    </a:lnTo>
                    <a:lnTo>
                      <a:pt x="41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2"/>
                    </a:lnTo>
                    <a:lnTo>
                      <a:pt x="32" y="23"/>
                    </a:lnTo>
                    <a:lnTo>
                      <a:pt x="31" y="24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7" y="31"/>
                    </a:lnTo>
                    <a:lnTo>
                      <a:pt x="26" y="33"/>
                    </a:lnTo>
                    <a:lnTo>
                      <a:pt x="24" y="35"/>
                    </a:lnTo>
                    <a:lnTo>
                      <a:pt x="23" y="38"/>
                    </a:lnTo>
                    <a:lnTo>
                      <a:pt x="21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3" y="55"/>
                    </a:lnTo>
                    <a:lnTo>
                      <a:pt x="11" y="61"/>
                    </a:lnTo>
                    <a:lnTo>
                      <a:pt x="8" y="66"/>
                    </a:lnTo>
                    <a:lnTo>
                      <a:pt x="6" y="72"/>
                    </a:lnTo>
                    <a:lnTo>
                      <a:pt x="4" y="77"/>
                    </a:lnTo>
                    <a:lnTo>
                      <a:pt x="2" y="83"/>
                    </a:lnTo>
                    <a:lnTo>
                      <a:pt x="1" y="88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0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1" y="165"/>
                    </a:lnTo>
                    <a:lnTo>
                      <a:pt x="1" y="167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3" y="171"/>
                    </a:lnTo>
                    <a:lnTo>
                      <a:pt x="3" y="172"/>
                    </a:lnTo>
                    <a:lnTo>
                      <a:pt x="4" y="173"/>
                    </a:lnTo>
                    <a:lnTo>
                      <a:pt x="5" y="174"/>
                    </a:lnTo>
                    <a:lnTo>
                      <a:pt x="6" y="175"/>
                    </a:lnTo>
                    <a:lnTo>
                      <a:pt x="7" y="176"/>
                    </a:lnTo>
                    <a:lnTo>
                      <a:pt x="8" y="176"/>
                    </a:lnTo>
                    <a:lnTo>
                      <a:pt x="8" y="177"/>
                    </a:lnTo>
                    <a:lnTo>
                      <a:pt x="9" y="177"/>
                    </a:lnTo>
                    <a:lnTo>
                      <a:pt x="113" y="255"/>
                    </a:lnTo>
                    <a:lnTo>
                      <a:pt x="115" y="256"/>
                    </a:lnTo>
                    <a:lnTo>
                      <a:pt x="116" y="257"/>
                    </a:lnTo>
                    <a:lnTo>
                      <a:pt x="117" y="257"/>
                    </a:lnTo>
                    <a:lnTo>
                      <a:pt x="118" y="258"/>
                    </a:lnTo>
                    <a:lnTo>
                      <a:pt x="119" y="259"/>
                    </a:lnTo>
                    <a:lnTo>
                      <a:pt x="121" y="259"/>
                    </a:lnTo>
                    <a:lnTo>
                      <a:pt x="122" y="260"/>
                    </a:lnTo>
                    <a:lnTo>
                      <a:pt x="123" y="260"/>
                    </a:lnTo>
                    <a:lnTo>
                      <a:pt x="124" y="260"/>
                    </a:lnTo>
                    <a:lnTo>
                      <a:pt x="125" y="261"/>
                    </a:lnTo>
                    <a:lnTo>
                      <a:pt x="126" y="261"/>
                    </a:lnTo>
                    <a:lnTo>
                      <a:pt x="127" y="261"/>
                    </a:lnTo>
                    <a:lnTo>
                      <a:pt x="128" y="261"/>
                    </a:lnTo>
                    <a:lnTo>
                      <a:pt x="129" y="261"/>
                    </a:lnTo>
                    <a:lnTo>
                      <a:pt x="129" y="262"/>
                    </a:lnTo>
                    <a:lnTo>
                      <a:pt x="129" y="261"/>
                    </a:lnTo>
                    <a:lnTo>
                      <a:pt x="128" y="261"/>
                    </a:lnTo>
                    <a:lnTo>
                      <a:pt x="128" y="260"/>
                    </a:lnTo>
                    <a:lnTo>
                      <a:pt x="127" y="260"/>
                    </a:lnTo>
                    <a:lnTo>
                      <a:pt x="127" y="259"/>
                    </a:lnTo>
                    <a:lnTo>
                      <a:pt x="127" y="258"/>
                    </a:lnTo>
                    <a:lnTo>
                      <a:pt x="126" y="258"/>
                    </a:lnTo>
                    <a:lnTo>
                      <a:pt x="126" y="257"/>
                    </a:lnTo>
                    <a:lnTo>
                      <a:pt x="126" y="256"/>
                    </a:lnTo>
                    <a:lnTo>
                      <a:pt x="126" y="205"/>
                    </a:lnTo>
                    <a:lnTo>
                      <a:pt x="126" y="203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6" y="198"/>
                    </a:lnTo>
                    <a:lnTo>
                      <a:pt x="126" y="197"/>
                    </a:lnTo>
                    <a:lnTo>
                      <a:pt x="126" y="195"/>
                    </a:lnTo>
                    <a:lnTo>
                      <a:pt x="127" y="193"/>
                    </a:lnTo>
                    <a:lnTo>
                      <a:pt x="127" y="191"/>
                    </a:lnTo>
                    <a:lnTo>
                      <a:pt x="127" y="189"/>
                    </a:lnTo>
                    <a:lnTo>
                      <a:pt x="128" y="187"/>
                    </a:lnTo>
                    <a:lnTo>
                      <a:pt x="128" y="185"/>
                    </a:lnTo>
                    <a:lnTo>
                      <a:pt x="129" y="183"/>
                    </a:lnTo>
                    <a:lnTo>
                      <a:pt x="129" y="182"/>
                    </a:lnTo>
                    <a:lnTo>
                      <a:pt x="130" y="180"/>
                    </a:lnTo>
                    <a:lnTo>
                      <a:pt x="130" y="179"/>
                    </a:lnTo>
                    <a:lnTo>
                      <a:pt x="131" y="177"/>
                    </a:lnTo>
                    <a:lnTo>
                      <a:pt x="132" y="175"/>
                    </a:lnTo>
                    <a:lnTo>
                      <a:pt x="133" y="173"/>
                    </a:lnTo>
                    <a:lnTo>
                      <a:pt x="134" y="169"/>
                    </a:lnTo>
                    <a:lnTo>
                      <a:pt x="136" y="165"/>
                    </a:lnTo>
                    <a:lnTo>
                      <a:pt x="137" y="161"/>
                    </a:lnTo>
                    <a:lnTo>
                      <a:pt x="139" y="156"/>
                    </a:lnTo>
                    <a:lnTo>
                      <a:pt x="141" y="152"/>
                    </a:lnTo>
                    <a:lnTo>
                      <a:pt x="143" y="147"/>
                    </a:lnTo>
                    <a:lnTo>
                      <a:pt x="145" y="142"/>
                    </a:lnTo>
                    <a:lnTo>
                      <a:pt x="147" y="138"/>
                    </a:lnTo>
                    <a:lnTo>
                      <a:pt x="148" y="134"/>
                    </a:lnTo>
                    <a:lnTo>
                      <a:pt x="150" y="130"/>
                    </a:lnTo>
                    <a:lnTo>
                      <a:pt x="151" y="128"/>
                    </a:lnTo>
                    <a:lnTo>
                      <a:pt x="152" y="126"/>
                    </a:lnTo>
                    <a:lnTo>
                      <a:pt x="152" y="125"/>
                    </a:lnTo>
                    <a:lnTo>
                      <a:pt x="152" y="124"/>
                    </a:lnTo>
                    <a:lnTo>
                      <a:pt x="153" y="123"/>
                    </a:lnTo>
                    <a:lnTo>
                      <a:pt x="153" y="122"/>
                    </a:lnTo>
                    <a:lnTo>
                      <a:pt x="154" y="121"/>
                    </a:lnTo>
                    <a:lnTo>
                      <a:pt x="155" y="120"/>
                    </a:lnTo>
                    <a:lnTo>
                      <a:pt x="156" y="119"/>
                    </a:lnTo>
                    <a:lnTo>
                      <a:pt x="156" y="118"/>
                    </a:lnTo>
                    <a:lnTo>
                      <a:pt x="157" y="118"/>
                    </a:lnTo>
                    <a:lnTo>
                      <a:pt x="157" y="117"/>
                    </a:lnTo>
                    <a:lnTo>
                      <a:pt x="158" y="117"/>
                    </a:lnTo>
                    <a:lnTo>
                      <a:pt x="158" y="116"/>
                    </a:lnTo>
                    <a:lnTo>
                      <a:pt x="159" y="116"/>
                    </a:lnTo>
                    <a:lnTo>
                      <a:pt x="159" y="115"/>
                    </a:lnTo>
                    <a:lnTo>
                      <a:pt x="160" y="114"/>
                    </a:lnTo>
                    <a:lnTo>
                      <a:pt x="161" y="114"/>
                    </a:lnTo>
                    <a:lnTo>
                      <a:pt x="161" y="113"/>
                    </a:lnTo>
                    <a:lnTo>
                      <a:pt x="162" y="113"/>
                    </a:lnTo>
                    <a:lnTo>
                      <a:pt x="163" y="112"/>
                    </a:lnTo>
                    <a:lnTo>
                      <a:pt x="164" y="112"/>
                    </a:lnTo>
                    <a:lnTo>
                      <a:pt x="165" y="111"/>
                    </a:lnTo>
                    <a:lnTo>
                      <a:pt x="225" y="93"/>
                    </a:lnTo>
                  </a:path>
                </a:pathLst>
              </a:custGeom>
              <a:solidFill>
                <a:srgbClr val="D0EA5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" name="Freeform 403"/>
              <p:cNvSpPr>
                <a:spLocks noChangeAspect="1"/>
              </p:cNvSpPr>
              <p:nvPr/>
            </p:nvSpPr>
            <p:spPr bwMode="auto">
              <a:xfrm>
                <a:off x="2848" y="6183"/>
                <a:ext cx="17" cy="1"/>
              </a:xfrm>
              <a:custGeom>
                <a:avLst/>
                <a:gdLst>
                  <a:gd name="T0" fmla="*/ 16 w 17"/>
                  <a:gd name="T1" fmla="*/ 0 h 1"/>
                  <a:gd name="T2" fmla="*/ 14 w 17"/>
                  <a:gd name="T3" fmla="*/ 0 h 1"/>
                  <a:gd name="T4" fmla="*/ 14 w 17"/>
                  <a:gd name="T5" fmla="*/ 0 h 1"/>
                  <a:gd name="T6" fmla="*/ 14 w 17"/>
                  <a:gd name="T7" fmla="*/ 0 h 1"/>
                  <a:gd name="T8" fmla="*/ 13 w 17"/>
                  <a:gd name="T9" fmla="*/ 0 h 1"/>
                  <a:gd name="T10" fmla="*/ 13 w 17"/>
                  <a:gd name="T11" fmla="*/ 0 h 1"/>
                  <a:gd name="T12" fmla="*/ 12 w 17"/>
                  <a:gd name="T13" fmla="*/ 0 h 1"/>
                  <a:gd name="T14" fmla="*/ 11 w 17"/>
                  <a:gd name="T15" fmla="*/ 0 h 1"/>
                  <a:gd name="T16" fmla="*/ 10 w 17"/>
                  <a:gd name="T17" fmla="*/ 0 h 1"/>
                  <a:gd name="T18" fmla="*/ 9 w 17"/>
                  <a:gd name="T19" fmla="*/ 0 h 1"/>
                  <a:gd name="T20" fmla="*/ 8 w 17"/>
                  <a:gd name="T21" fmla="*/ 0 h 1"/>
                  <a:gd name="T22" fmla="*/ 6 w 17"/>
                  <a:gd name="T23" fmla="*/ 0 h 1"/>
                  <a:gd name="T24" fmla="*/ 5 w 17"/>
                  <a:gd name="T25" fmla="*/ 0 h 1"/>
                  <a:gd name="T26" fmla="*/ 3 w 17"/>
                  <a:gd name="T27" fmla="*/ 0 h 1"/>
                  <a:gd name="T28" fmla="*/ 2 w 17"/>
                  <a:gd name="T29" fmla="*/ 0 h 1"/>
                  <a:gd name="T30" fmla="*/ 0 w 17"/>
                  <a:gd name="T31" fmla="*/ 0 h 1"/>
                  <a:gd name="T32" fmla="*/ 2 w 17"/>
                  <a:gd name="T33" fmla="*/ 0 h 1"/>
                  <a:gd name="T34" fmla="*/ 3 w 17"/>
                  <a:gd name="T35" fmla="*/ 0 h 1"/>
                  <a:gd name="T36" fmla="*/ 4 w 17"/>
                  <a:gd name="T37" fmla="*/ 0 h 1"/>
                  <a:gd name="T38" fmla="*/ 5 w 17"/>
                  <a:gd name="T39" fmla="*/ 0 h 1"/>
                  <a:gd name="T40" fmla="*/ 6 w 17"/>
                  <a:gd name="T41" fmla="*/ 0 h 1"/>
                  <a:gd name="T42" fmla="*/ 9 w 17"/>
                  <a:gd name="T43" fmla="*/ 0 h 1"/>
                  <a:gd name="T44" fmla="*/ 10 w 17"/>
                  <a:gd name="T45" fmla="*/ 0 h 1"/>
                  <a:gd name="T46" fmla="*/ 11 w 17"/>
                  <a:gd name="T47" fmla="*/ 0 h 1"/>
                  <a:gd name="T48" fmla="*/ 11 w 17"/>
                  <a:gd name="T49" fmla="*/ 0 h 1"/>
                  <a:gd name="T50" fmla="*/ 12 w 17"/>
                  <a:gd name="T51" fmla="*/ 0 h 1"/>
                  <a:gd name="T52" fmla="*/ 13 w 17"/>
                  <a:gd name="T53" fmla="*/ 0 h 1"/>
                  <a:gd name="T54" fmla="*/ 14 w 17"/>
                  <a:gd name="T55" fmla="*/ 0 h 1"/>
                  <a:gd name="T56" fmla="*/ 14 w 17"/>
                  <a:gd name="T57" fmla="*/ 0 h 1"/>
                  <a:gd name="T58" fmla="*/ 14 w 17"/>
                  <a:gd name="T59" fmla="*/ 0 h 1"/>
                  <a:gd name="T60" fmla="*/ 16 w 17"/>
                  <a:gd name="T61" fmla="*/ 0 h 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"/>
                  <a:gd name="T94" fmla="*/ 0 h 1"/>
                  <a:gd name="T95" fmla="*/ 17 w 17"/>
                  <a:gd name="T96" fmla="*/ 1 h 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" h="1">
                    <a:moveTo>
                      <a:pt x="16" y="0"/>
                    </a:move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D0EA5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9" name="Freeform 404"/>
              <p:cNvSpPr>
                <a:spLocks noChangeAspect="1"/>
              </p:cNvSpPr>
              <p:nvPr/>
            </p:nvSpPr>
            <p:spPr bwMode="auto">
              <a:xfrm>
                <a:off x="2891" y="6110"/>
                <a:ext cx="78" cy="95"/>
              </a:xfrm>
              <a:custGeom>
                <a:avLst/>
                <a:gdLst>
                  <a:gd name="T0" fmla="*/ 33 w 78"/>
                  <a:gd name="T1" fmla="*/ 92 h 95"/>
                  <a:gd name="T2" fmla="*/ 42 w 78"/>
                  <a:gd name="T3" fmla="*/ 94 h 95"/>
                  <a:gd name="T4" fmla="*/ 50 w 78"/>
                  <a:gd name="T5" fmla="*/ 92 h 95"/>
                  <a:gd name="T6" fmla="*/ 57 w 78"/>
                  <a:gd name="T7" fmla="*/ 89 h 95"/>
                  <a:gd name="T8" fmla="*/ 62 w 78"/>
                  <a:gd name="T9" fmla="*/ 83 h 95"/>
                  <a:gd name="T10" fmla="*/ 66 w 78"/>
                  <a:gd name="T11" fmla="*/ 76 h 95"/>
                  <a:gd name="T12" fmla="*/ 70 w 78"/>
                  <a:gd name="T13" fmla="*/ 69 h 95"/>
                  <a:gd name="T14" fmla="*/ 73 w 78"/>
                  <a:gd name="T15" fmla="*/ 60 h 95"/>
                  <a:gd name="T16" fmla="*/ 76 w 78"/>
                  <a:gd name="T17" fmla="*/ 51 h 95"/>
                  <a:gd name="T18" fmla="*/ 77 w 78"/>
                  <a:gd name="T19" fmla="*/ 42 h 95"/>
                  <a:gd name="T20" fmla="*/ 76 w 78"/>
                  <a:gd name="T21" fmla="*/ 33 h 95"/>
                  <a:gd name="T22" fmla="*/ 74 w 78"/>
                  <a:gd name="T23" fmla="*/ 25 h 95"/>
                  <a:gd name="T24" fmla="*/ 71 w 78"/>
                  <a:gd name="T25" fmla="*/ 18 h 95"/>
                  <a:gd name="T26" fmla="*/ 67 w 78"/>
                  <a:gd name="T27" fmla="*/ 11 h 95"/>
                  <a:gd name="T28" fmla="*/ 61 w 78"/>
                  <a:gd name="T29" fmla="*/ 6 h 95"/>
                  <a:gd name="T30" fmla="*/ 55 w 78"/>
                  <a:gd name="T31" fmla="*/ 2 h 95"/>
                  <a:gd name="T32" fmla="*/ 48 w 78"/>
                  <a:gd name="T33" fmla="*/ 0 h 95"/>
                  <a:gd name="T34" fmla="*/ 40 w 78"/>
                  <a:gd name="T35" fmla="*/ 0 h 95"/>
                  <a:gd name="T36" fmla="*/ 33 w 78"/>
                  <a:gd name="T37" fmla="*/ 1 h 95"/>
                  <a:gd name="T38" fmla="*/ 25 w 78"/>
                  <a:gd name="T39" fmla="*/ 4 h 95"/>
                  <a:gd name="T40" fmla="*/ 19 w 78"/>
                  <a:gd name="T41" fmla="*/ 9 h 95"/>
                  <a:gd name="T42" fmla="*/ 13 w 78"/>
                  <a:gd name="T43" fmla="*/ 15 h 95"/>
                  <a:gd name="T44" fmla="*/ 8 w 78"/>
                  <a:gd name="T45" fmla="*/ 22 h 95"/>
                  <a:gd name="T46" fmla="*/ 4 w 78"/>
                  <a:gd name="T47" fmla="*/ 30 h 95"/>
                  <a:gd name="T48" fmla="*/ 1 w 78"/>
                  <a:gd name="T49" fmla="*/ 39 h 95"/>
                  <a:gd name="T50" fmla="*/ 0 w 78"/>
                  <a:gd name="T51" fmla="*/ 48 h 95"/>
                  <a:gd name="T52" fmla="*/ 0 w 78"/>
                  <a:gd name="T53" fmla="*/ 56 h 95"/>
                  <a:gd name="T54" fmla="*/ 1 w 78"/>
                  <a:gd name="T55" fmla="*/ 64 h 95"/>
                  <a:gd name="T56" fmla="*/ 4 w 78"/>
                  <a:gd name="T57" fmla="*/ 72 h 95"/>
                  <a:gd name="T58" fmla="*/ 8 w 78"/>
                  <a:gd name="T59" fmla="*/ 78 h 95"/>
                  <a:gd name="T60" fmla="*/ 15 w 78"/>
                  <a:gd name="T61" fmla="*/ 84 h 95"/>
                  <a:gd name="T62" fmla="*/ 23 w 78"/>
                  <a:gd name="T63" fmla="*/ 89 h 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8"/>
                  <a:gd name="T97" fmla="*/ 0 h 95"/>
                  <a:gd name="T98" fmla="*/ 78 w 78"/>
                  <a:gd name="T99" fmla="*/ 95 h 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8" h="95">
                    <a:moveTo>
                      <a:pt x="28" y="91"/>
                    </a:moveTo>
                    <a:lnTo>
                      <a:pt x="33" y="92"/>
                    </a:lnTo>
                    <a:lnTo>
                      <a:pt x="38" y="93"/>
                    </a:lnTo>
                    <a:lnTo>
                      <a:pt x="42" y="94"/>
                    </a:lnTo>
                    <a:lnTo>
                      <a:pt x="46" y="93"/>
                    </a:lnTo>
                    <a:lnTo>
                      <a:pt x="50" y="92"/>
                    </a:lnTo>
                    <a:lnTo>
                      <a:pt x="54" y="91"/>
                    </a:lnTo>
                    <a:lnTo>
                      <a:pt x="57" y="89"/>
                    </a:lnTo>
                    <a:lnTo>
                      <a:pt x="59" y="86"/>
                    </a:lnTo>
                    <a:lnTo>
                      <a:pt x="62" y="83"/>
                    </a:lnTo>
                    <a:lnTo>
                      <a:pt x="64" y="80"/>
                    </a:lnTo>
                    <a:lnTo>
                      <a:pt x="66" y="76"/>
                    </a:lnTo>
                    <a:lnTo>
                      <a:pt x="68" y="73"/>
                    </a:lnTo>
                    <a:lnTo>
                      <a:pt x="70" y="69"/>
                    </a:lnTo>
                    <a:lnTo>
                      <a:pt x="72" y="64"/>
                    </a:lnTo>
                    <a:lnTo>
                      <a:pt x="73" y="60"/>
                    </a:lnTo>
                    <a:lnTo>
                      <a:pt x="74" y="55"/>
                    </a:lnTo>
                    <a:lnTo>
                      <a:pt x="76" y="51"/>
                    </a:lnTo>
                    <a:lnTo>
                      <a:pt x="76" y="46"/>
                    </a:lnTo>
                    <a:lnTo>
                      <a:pt x="77" y="42"/>
                    </a:lnTo>
                    <a:lnTo>
                      <a:pt x="77" y="37"/>
                    </a:lnTo>
                    <a:lnTo>
                      <a:pt x="76" y="33"/>
                    </a:lnTo>
                    <a:lnTo>
                      <a:pt x="75" y="29"/>
                    </a:lnTo>
                    <a:lnTo>
                      <a:pt x="74" y="25"/>
                    </a:lnTo>
                    <a:lnTo>
                      <a:pt x="73" y="21"/>
                    </a:lnTo>
                    <a:lnTo>
                      <a:pt x="71" y="18"/>
                    </a:lnTo>
                    <a:lnTo>
                      <a:pt x="69" y="14"/>
                    </a:lnTo>
                    <a:lnTo>
                      <a:pt x="67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2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29" y="2"/>
                    </a:lnTo>
                    <a:lnTo>
                      <a:pt x="25" y="4"/>
                    </a:lnTo>
                    <a:lnTo>
                      <a:pt x="22" y="6"/>
                    </a:lnTo>
                    <a:lnTo>
                      <a:pt x="19" y="9"/>
                    </a:lnTo>
                    <a:lnTo>
                      <a:pt x="16" y="11"/>
                    </a:lnTo>
                    <a:lnTo>
                      <a:pt x="13" y="15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2" y="34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1" y="64"/>
                    </a:lnTo>
                    <a:lnTo>
                      <a:pt x="2" y="68"/>
                    </a:lnTo>
                    <a:lnTo>
                      <a:pt x="4" y="72"/>
                    </a:lnTo>
                    <a:lnTo>
                      <a:pt x="6" y="75"/>
                    </a:lnTo>
                    <a:lnTo>
                      <a:pt x="8" y="78"/>
                    </a:lnTo>
                    <a:lnTo>
                      <a:pt x="11" y="81"/>
                    </a:lnTo>
                    <a:lnTo>
                      <a:pt x="15" y="84"/>
                    </a:lnTo>
                    <a:lnTo>
                      <a:pt x="19" y="86"/>
                    </a:lnTo>
                    <a:lnTo>
                      <a:pt x="23" y="89"/>
                    </a:lnTo>
                    <a:lnTo>
                      <a:pt x="28" y="91"/>
                    </a:lnTo>
                  </a:path>
                </a:pathLst>
              </a:custGeom>
              <a:solidFill>
                <a:srgbClr val="6C6968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0" name="Freeform 405"/>
              <p:cNvSpPr>
                <a:spLocks noChangeAspect="1"/>
              </p:cNvSpPr>
              <p:nvPr/>
            </p:nvSpPr>
            <p:spPr bwMode="auto">
              <a:xfrm>
                <a:off x="2945" y="5893"/>
                <a:ext cx="279" cy="262"/>
              </a:xfrm>
              <a:custGeom>
                <a:avLst/>
                <a:gdLst>
                  <a:gd name="T0" fmla="*/ 278 w 279"/>
                  <a:gd name="T1" fmla="*/ 169 h 262"/>
                  <a:gd name="T2" fmla="*/ 278 w 279"/>
                  <a:gd name="T3" fmla="*/ 0 h 262"/>
                  <a:gd name="T4" fmla="*/ 0 w 279"/>
                  <a:gd name="T5" fmla="*/ 91 h 262"/>
                  <a:gd name="T6" fmla="*/ 0 w 279"/>
                  <a:gd name="T7" fmla="*/ 261 h 262"/>
                  <a:gd name="T8" fmla="*/ 278 w 279"/>
                  <a:gd name="T9" fmla="*/ 169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9"/>
                  <a:gd name="T16" fmla="*/ 0 h 262"/>
                  <a:gd name="T17" fmla="*/ 279 w 279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9" h="262">
                    <a:moveTo>
                      <a:pt x="278" y="169"/>
                    </a:moveTo>
                    <a:lnTo>
                      <a:pt x="278" y="0"/>
                    </a:lnTo>
                    <a:lnTo>
                      <a:pt x="0" y="91"/>
                    </a:lnTo>
                    <a:lnTo>
                      <a:pt x="0" y="261"/>
                    </a:lnTo>
                    <a:lnTo>
                      <a:pt x="278" y="169"/>
                    </a:lnTo>
                  </a:path>
                </a:pathLst>
              </a:custGeom>
              <a:solidFill>
                <a:srgbClr val="D6EFC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1" name="Freeform 406"/>
              <p:cNvSpPr>
                <a:spLocks noChangeAspect="1"/>
              </p:cNvSpPr>
              <p:nvPr/>
            </p:nvSpPr>
            <p:spPr bwMode="auto">
              <a:xfrm>
                <a:off x="2820" y="5801"/>
                <a:ext cx="404" cy="185"/>
              </a:xfrm>
              <a:custGeom>
                <a:avLst/>
                <a:gdLst>
                  <a:gd name="T0" fmla="*/ 403 w 404"/>
                  <a:gd name="T1" fmla="*/ 93 h 185"/>
                  <a:gd name="T2" fmla="*/ 278 w 404"/>
                  <a:gd name="T3" fmla="*/ 0 h 185"/>
                  <a:gd name="T4" fmla="*/ 0 w 404"/>
                  <a:gd name="T5" fmla="*/ 91 h 185"/>
                  <a:gd name="T6" fmla="*/ 124 w 404"/>
                  <a:gd name="T7" fmla="*/ 184 h 185"/>
                  <a:gd name="T8" fmla="*/ 403 w 404"/>
                  <a:gd name="T9" fmla="*/ 93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4"/>
                  <a:gd name="T16" fmla="*/ 0 h 185"/>
                  <a:gd name="T17" fmla="*/ 404 w 404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4" h="185">
                    <a:moveTo>
                      <a:pt x="403" y="93"/>
                    </a:moveTo>
                    <a:lnTo>
                      <a:pt x="278" y="0"/>
                    </a:lnTo>
                    <a:lnTo>
                      <a:pt x="0" y="91"/>
                    </a:lnTo>
                    <a:lnTo>
                      <a:pt x="124" y="184"/>
                    </a:lnTo>
                    <a:lnTo>
                      <a:pt x="403" y="93"/>
                    </a:lnTo>
                  </a:path>
                </a:pathLst>
              </a:custGeom>
              <a:solidFill>
                <a:srgbClr val="D6EFC6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2" name="Freeform 407"/>
              <p:cNvSpPr>
                <a:spLocks noChangeAspect="1"/>
              </p:cNvSpPr>
              <p:nvPr/>
            </p:nvSpPr>
            <p:spPr bwMode="auto">
              <a:xfrm>
                <a:off x="2845" y="6013"/>
                <a:ext cx="101" cy="170"/>
              </a:xfrm>
              <a:custGeom>
                <a:avLst/>
                <a:gdLst>
                  <a:gd name="T0" fmla="*/ 8 w 101"/>
                  <a:gd name="T1" fmla="*/ 168 h 170"/>
                  <a:gd name="T2" fmla="*/ 6 w 101"/>
                  <a:gd name="T3" fmla="*/ 169 h 170"/>
                  <a:gd name="T4" fmla="*/ 4 w 101"/>
                  <a:gd name="T5" fmla="*/ 169 h 170"/>
                  <a:gd name="T6" fmla="*/ 3 w 101"/>
                  <a:gd name="T7" fmla="*/ 168 h 170"/>
                  <a:gd name="T8" fmla="*/ 2 w 101"/>
                  <a:gd name="T9" fmla="*/ 168 h 170"/>
                  <a:gd name="T10" fmla="*/ 1 w 101"/>
                  <a:gd name="T11" fmla="*/ 166 h 170"/>
                  <a:gd name="T12" fmla="*/ 0 w 101"/>
                  <a:gd name="T13" fmla="*/ 164 h 170"/>
                  <a:gd name="T14" fmla="*/ 0 w 101"/>
                  <a:gd name="T15" fmla="*/ 162 h 170"/>
                  <a:gd name="T16" fmla="*/ 0 w 101"/>
                  <a:gd name="T17" fmla="*/ 159 h 170"/>
                  <a:gd name="T18" fmla="*/ 0 w 101"/>
                  <a:gd name="T19" fmla="*/ 153 h 170"/>
                  <a:gd name="T20" fmla="*/ 0 w 101"/>
                  <a:gd name="T21" fmla="*/ 145 h 170"/>
                  <a:gd name="T22" fmla="*/ 0 w 101"/>
                  <a:gd name="T23" fmla="*/ 137 h 170"/>
                  <a:gd name="T24" fmla="*/ 0 w 101"/>
                  <a:gd name="T25" fmla="*/ 128 h 170"/>
                  <a:gd name="T26" fmla="*/ 0 w 101"/>
                  <a:gd name="T27" fmla="*/ 120 h 170"/>
                  <a:gd name="T28" fmla="*/ 0 w 101"/>
                  <a:gd name="T29" fmla="*/ 114 h 170"/>
                  <a:gd name="T30" fmla="*/ 0 w 101"/>
                  <a:gd name="T31" fmla="*/ 111 h 170"/>
                  <a:gd name="T32" fmla="*/ 0 w 101"/>
                  <a:gd name="T33" fmla="*/ 110 h 170"/>
                  <a:gd name="T34" fmla="*/ 0 w 101"/>
                  <a:gd name="T35" fmla="*/ 109 h 170"/>
                  <a:gd name="T36" fmla="*/ 0 w 101"/>
                  <a:gd name="T37" fmla="*/ 106 h 170"/>
                  <a:gd name="T38" fmla="*/ 0 w 101"/>
                  <a:gd name="T39" fmla="*/ 103 h 170"/>
                  <a:gd name="T40" fmla="*/ 1 w 101"/>
                  <a:gd name="T41" fmla="*/ 99 h 170"/>
                  <a:gd name="T42" fmla="*/ 2 w 101"/>
                  <a:gd name="T43" fmla="*/ 95 h 170"/>
                  <a:gd name="T44" fmla="*/ 3 w 101"/>
                  <a:gd name="T45" fmla="*/ 91 h 170"/>
                  <a:gd name="T46" fmla="*/ 4 w 101"/>
                  <a:gd name="T47" fmla="*/ 87 h 170"/>
                  <a:gd name="T48" fmla="*/ 5 w 101"/>
                  <a:gd name="T49" fmla="*/ 84 h 170"/>
                  <a:gd name="T50" fmla="*/ 7 w 101"/>
                  <a:gd name="T51" fmla="*/ 78 h 170"/>
                  <a:gd name="T52" fmla="*/ 10 w 101"/>
                  <a:gd name="T53" fmla="*/ 70 h 170"/>
                  <a:gd name="T54" fmla="*/ 14 w 101"/>
                  <a:gd name="T55" fmla="*/ 62 h 170"/>
                  <a:gd name="T56" fmla="*/ 17 w 101"/>
                  <a:gd name="T57" fmla="*/ 53 h 170"/>
                  <a:gd name="T58" fmla="*/ 20 w 101"/>
                  <a:gd name="T59" fmla="*/ 45 h 170"/>
                  <a:gd name="T60" fmla="*/ 23 w 101"/>
                  <a:gd name="T61" fmla="*/ 39 h 170"/>
                  <a:gd name="T62" fmla="*/ 24 w 101"/>
                  <a:gd name="T63" fmla="*/ 35 h 170"/>
                  <a:gd name="T64" fmla="*/ 25 w 101"/>
                  <a:gd name="T65" fmla="*/ 34 h 170"/>
                  <a:gd name="T66" fmla="*/ 26 w 101"/>
                  <a:gd name="T67" fmla="*/ 31 h 170"/>
                  <a:gd name="T68" fmla="*/ 28 w 101"/>
                  <a:gd name="T69" fmla="*/ 28 h 170"/>
                  <a:gd name="T70" fmla="*/ 30 w 101"/>
                  <a:gd name="T71" fmla="*/ 25 h 170"/>
                  <a:gd name="T72" fmla="*/ 32 w 101"/>
                  <a:gd name="T73" fmla="*/ 23 h 170"/>
                  <a:gd name="T74" fmla="*/ 35 w 101"/>
                  <a:gd name="T75" fmla="*/ 21 h 170"/>
                  <a:gd name="T76" fmla="*/ 39 w 101"/>
                  <a:gd name="T77" fmla="*/ 18 h 170"/>
                  <a:gd name="T78" fmla="*/ 43 w 101"/>
                  <a:gd name="T79" fmla="*/ 17 h 170"/>
                  <a:gd name="T80" fmla="*/ 100 w 101"/>
                  <a:gd name="T81" fmla="*/ 0 h 170"/>
                  <a:gd name="T82" fmla="*/ 9 w 101"/>
                  <a:gd name="T83" fmla="*/ 168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1"/>
                  <a:gd name="T127" fmla="*/ 0 h 170"/>
                  <a:gd name="T128" fmla="*/ 101 w 101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1" h="170">
                    <a:moveTo>
                      <a:pt x="9" y="168"/>
                    </a:moveTo>
                    <a:lnTo>
                      <a:pt x="8" y="168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5" y="169"/>
                    </a:lnTo>
                    <a:lnTo>
                      <a:pt x="4" y="169"/>
                    </a:lnTo>
                    <a:lnTo>
                      <a:pt x="3" y="169"/>
                    </a:lnTo>
                    <a:lnTo>
                      <a:pt x="3" y="168"/>
                    </a:lnTo>
                    <a:lnTo>
                      <a:pt x="2" y="168"/>
                    </a:lnTo>
                    <a:lnTo>
                      <a:pt x="1" y="167"/>
                    </a:lnTo>
                    <a:lnTo>
                      <a:pt x="1" y="166"/>
                    </a:lnTo>
                    <a:lnTo>
                      <a:pt x="1" y="165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0" y="162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0" y="141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11"/>
                    </a:lnTo>
                    <a:lnTo>
                      <a:pt x="0" y="110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1" y="101"/>
                    </a:lnTo>
                    <a:lnTo>
                      <a:pt x="1" y="99"/>
                    </a:lnTo>
                    <a:lnTo>
                      <a:pt x="1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3" y="91"/>
                    </a:lnTo>
                    <a:lnTo>
                      <a:pt x="3" y="89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5" y="84"/>
                    </a:lnTo>
                    <a:lnTo>
                      <a:pt x="6" y="81"/>
                    </a:lnTo>
                    <a:lnTo>
                      <a:pt x="7" y="78"/>
                    </a:lnTo>
                    <a:lnTo>
                      <a:pt x="9" y="74"/>
                    </a:lnTo>
                    <a:lnTo>
                      <a:pt x="10" y="70"/>
                    </a:lnTo>
                    <a:lnTo>
                      <a:pt x="12" y="66"/>
                    </a:lnTo>
                    <a:lnTo>
                      <a:pt x="14" y="62"/>
                    </a:lnTo>
                    <a:lnTo>
                      <a:pt x="16" y="57"/>
                    </a:lnTo>
                    <a:lnTo>
                      <a:pt x="17" y="53"/>
                    </a:lnTo>
                    <a:lnTo>
                      <a:pt x="19" y="49"/>
                    </a:lnTo>
                    <a:lnTo>
                      <a:pt x="20" y="45"/>
                    </a:lnTo>
                    <a:lnTo>
                      <a:pt x="22" y="42"/>
                    </a:lnTo>
                    <a:lnTo>
                      <a:pt x="23" y="39"/>
                    </a:lnTo>
                    <a:lnTo>
                      <a:pt x="24" y="37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7" y="29"/>
                    </a:lnTo>
                    <a:lnTo>
                      <a:pt x="28" y="28"/>
                    </a:lnTo>
                    <a:lnTo>
                      <a:pt x="29" y="27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2" y="23"/>
                    </a:lnTo>
                    <a:lnTo>
                      <a:pt x="33" y="22"/>
                    </a:lnTo>
                    <a:lnTo>
                      <a:pt x="35" y="21"/>
                    </a:lnTo>
                    <a:lnTo>
                      <a:pt x="37" y="19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3" y="17"/>
                    </a:lnTo>
                    <a:lnTo>
                      <a:pt x="46" y="16"/>
                    </a:lnTo>
                    <a:lnTo>
                      <a:pt x="100" y="0"/>
                    </a:lnTo>
                    <a:lnTo>
                      <a:pt x="100" y="140"/>
                    </a:lnTo>
                    <a:lnTo>
                      <a:pt x="9" y="168"/>
                    </a:lnTo>
                  </a:path>
                </a:pathLst>
              </a:custGeom>
              <a:solidFill>
                <a:srgbClr val="D0EA5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3" name="Freeform 408"/>
              <p:cNvSpPr>
                <a:spLocks noChangeAspect="1"/>
              </p:cNvSpPr>
              <p:nvPr/>
            </p:nvSpPr>
            <p:spPr bwMode="auto">
              <a:xfrm>
                <a:off x="2727" y="5957"/>
                <a:ext cx="137" cy="148"/>
              </a:xfrm>
              <a:custGeom>
                <a:avLst/>
                <a:gdLst>
                  <a:gd name="T0" fmla="*/ 1 w 137"/>
                  <a:gd name="T1" fmla="*/ 54 h 148"/>
                  <a:gd name="T2" fmla="*/ 2 w 137"/>
                  <a:gd name="T3" fmla="*/ 48 h 148"/>
                  <a:gd name="T4" fmla="*/ 4 w 137"/>
                  <a:gd name="T5" fmla="*/ 42 h 148"/>
                  <a:gd name="T6" fmla="*/ 5 w 137"/>
                  <a:gd name="T7" fmla="*/ 37 h 148"/>
                  <a:gd name="T8" fmla="*/ 7 w 137"/>
                  <a:gd name="T9" fmla="*/ 32 h 148"/>
                  <a:gd name="T10" fmla="*/ 9 w 137"/>
                  <a:gd name="T11" fmla="*/ 28 h 148"/>
                  <a:gd name="T12" fmla="*/ 11 w 137"/>
                  <a:gd name="T13" fmla="*/ 23 h 148"/>
                  <a:gd name="T14" fmla="*/ 14 w 137"/>
                  <a:gd name="T15" fmla="*/ 18 h 148"/>
                  <a:gd name="T16" fmla="*/ 16 w 137"/>
                  <a:gd name="T17" fmla="*/ 13 h 148"/>
                  <a:gd name="T18" fmla="*/ 19 w 137"/>
                  <a:gd name="T19" fmla="*/ 8 h 148"/>
                  <a:gd name="T20" fmla="*/ 21 w 137"/>
                  <a:gd name="T21" fmla="*/ 3 h 148"/>
                  <a:gd name="T22" fmla="*/ 23 w 137"/>
                  <a:gd name="T23" fmla="*/ 1 h 148"/>
                  <a:gd name="T24" fmla="*/ 24 w 137"/>
                  <a:gd name="T25" fmla="*/ 0 h 148"/>
                  <a:gd name="T26" fmla="*/ 27 w 137"/>
                  <a:gd name="T27" fmla="*/ 0 h 148"/>
                  <a:gd name="T28" fmla="*/ 29 w 137"/>
                  <a:gd name="T29" fmla="*/ 0 h 148"/>
                  <a:gd name="T30" fmla="*/ 31 w 137"/>
                  <a:gd name="T31" fmla="*/ 0 h 148"/>
                  <a:gd name="T32" fmla="*/ 36 w 137"/>
                  <a:gd name="T33" fmla="*/ 3 h 148"/>
                  <a:gd name="T34" fmla="*/ 54 w 137"/>
                  <a:gd name="T35" fmla="*/ 17 h 148"/>
                  <a:gd name="T36" fmla="*/ 79 w 137"/>
                  <a:gd name="T37" fmla="*/ 36 h 148"/>
                  <a:gd name="T38" fmla="*/ 105 w 137"/>
                  <a:gd name="T39" fmla="*/ 55 h 148"/>
                  <a:gd name="T40" fmla="*/ 124 w 137"/>
                  <a:gd name="T41" fmla="*/ 69 h 148"/>
                  <a:gd name="T42" fmla="*/ 131 w 137"/>
                  <a:gd name="T43" fmla="*/ 75 h 148"/>
                  <a:gd name="T44" fmla="*/ 133 w 137"/>
                  <a:gd name="T45" fmla="*/ 77 h 148"/>
                  <a:gd name="T46" fmla="*/ 134 w 137"/>
                  <a:gd name="T47" fmla="*/ 80 h 148"/>
                  <a:gd name="T48" fmla="*/ 135 w 137"/>
                  <a:gd name="T49" fmla="*/ 83 h 148"/>
                  <a:gd name="T50" fmla="*/ 136 w 137"/>
                  <a:gd name="T51" fmla="*/ 85 h 148"/>
                  <a:gd name="T52" fmla="*/ 135 w 137"/>
                  <a:gd name="T53" fmla="*/ 88 h 148"/>
                  <a:gd name="T54" fmla="*/ 133 w 137"/>
                  <a:gd name="T55" fmla="*/ 91 h 148"/>
                  <a:gd name="T56" fmla="*/ 131 w 137"/>
                  <a:gd name="T57" fmla="*/ 95 h 148"/>
                  <a:gd name="T58" fmla="*/ 129 w 137"/>
                  <a:gd name="T59" fmla="*/ 99 h 148"/>
                  <a:gd name="T60" fmla="*/ 127 w 137"/>
                  <a:gd name="T61" fmla="*/ 103 h 148"/>
                  <a:gd name="T62" fmla="*/ 126 w 137"/>
                  <a:gd name="T63" fmla="*/ 108 h 148"/>
                  <a:gd name="T64" fmla="*/ 124 w 137"/>
                  <a:gd name="T65" fmla="*/ 113 h 148"/>
                  <a:gd name="T66" fmla="*/ 121 w 137"/>
                  <a:gd name="T67" fmla="*/ 119 h 148"/>
                  <a:gd name="T68" fmla="*/ 119 w 137"/>
                  <a:gd name="T69" fmla="*/ 125 h 148"/>
                  <a:gd name="T70" fmla="*/ 117 w 137"/>
                  <a:gd name="T71" fmla="*/ 131 h 148"/>
                  <a:gd name="T72" fmla="*/ 116 w 137"/>
                  <a:gd name="T73" fmla="*/ 136 h 148"/>
                  <a:gd name="T74" fmla="*/ 114 w 137"/>
                  <a:gd name="T75" fmla="*/ 140 h 148"/>
                  <a:gd name="T76" fmla="*/ 113 w 137"/>
                  <a:gd name="T77" fmla="*/ 143 h 148"/>
                  <a:gd name="T78" fmla="*/ 111 w 137"/>
                  <a:gd name="T79" fmla="*/ 145 h 148"/>
                  <a:gd name="T80" fmla="*/ 109 w 137"/>
                  <a:gd name="T81" fmla="*/ 146 h 148"/>
                  <a:gd name="T82" fmla="*/ 106 w 137"/>
                  <a:gd name="T83" fmla="*/ 146 h 148"/>
                  <a:gd name="T84" fmla="*/ 103 w 137"/>
                  <a:gd name="T85" fmla="*/ 144 h 148"/>
                  <a:gd name="T86" fmla="*/ 3 w 137"/>
                  <a:gd name="T87" fmla="*/ 69 h 148"/>
                  <a:gd name="T88" fmla="*/ 2 w 137"/>
                  <a:gd name="T89" fmla="*/ 68 h 148"/>
                  <a:gd name="T90" fmla="*/ 1 w 137"/>
                  <a:gd name="T91" fmla="*/ 67 h 148"/>
                  <a:gd name="T92" fmla="*/ 0 w 137"/>
                  <a:gd name="T93" fmla="*/ 64 h 148"/>
                  <a:gd name="T94" fmla="*/ 0 w 137"/>
                  <a:gd name="T95" fmla="*/ 60 h 1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"/>
                  <a:gd name="T145" fmla="*/ 0 h 148"/>
                  <a:gd name="T146" fmla="*/ 137 w 137"/>
                  <a:gd name="T147" fmla="*/ 148 h 1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" h="148">
                    <a:moveTo>
                      <a:pt x="0" y="57"/>
                    </a:moveTo>
                    <a:lnTo>
                      <a:pt x="0" y="55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2" y="22"/>
                    </a:lnTo>
                    <a:lnTo>
                      <a:pt x="13" y="20"/>
                    </a:lnTo>
                    <a:lnTo>
                      <a:pt x="14" y="18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6" y="13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47" y="11"/>
                    </a:lnTo>
                    <a:lnTo>
                      <a:pt x="54" y="17"/>
                    </a:lnTo>
                    <a:lnTo>
                      <a:pt x="62" y="23"/>
                    </a:lnTo>
                    <a:lnTo>
                      <a:pt x="70" y="29"/>
                    </a:lnTo>
                    <a:lnTo>
                      <a:pt x="79" y="36"/>
                    </a:lnTo>
                    <a:lnTo>
                      <a:pt x="88" y="42"/>
                    </a:lnTo>
                    <a:lnTo>
                      <a:pt x="97" y="49"/>
                    </a:lnTo>
                    <a:lnTo>
                      <a:pt x="105" y="55"/>
                    </a:lnTo>
                    <a:lnTo>
                      <a:pt x="113" y="61"/>
                    </a:lnTo>
                    <a:lnTo>
                      <a:pt x="119" y="66"/>
                    </a:lnTo>
                    <a:lnTo>
                      <a:pt x="124" y="69"/>
                    </a:lnTo>
                    <a:lnTo>
                      <a:pt x="128" y="72"/>
                    </a:lnTo>
                    <a:lnTo>
                      <a:pt x="130" y="74"/>
                    </a:lnTo>
                    <a:lnTo>
                      <a:pt x="131" y="75"/>
                    </a:lnTo>
                    <a:lnTo>
                      <a:pt x="132" y="76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4" y="79"/>
                    </a:lnTo>
                    <a:lnTo>
                      <a:pt x="134" y="80"/>
                    </a:lnTo>
                    <a:lnTo>
                      <a:pt x="135" y="80"/>
                    </a:lnTo>
                    <a:lnTo>
                      <a:pt x="135" y="81"/>
                    </a:lnTo>
                    <a:lnTo>
                      <a:pt x="135" y="83"/>
                    </a:lnTo>
                    <a:lnTo>
                      <a:pt x="136" y="83"/>
                    </a:lnTo>
                    <a:lnTo>
                      <a:pt x="136" y="84"/>
                    </a:lnTo>
                    <a:lnTo>
                      <a:pt x="136" y="85"/>
                    </a:lnTo>
                    <a:lnTo>
                      <a:pt x="135" y="86"/>
                    </a:lnTo>
                    <a:lnTo>
                      <a:pt x="135" y="87"/>
                    </a:lnTo>
                    <a:lnTo>
                      <a:pt x="135" y="88"/>
                    </a:lnTo>
                    <a:lnTo>
                      <a:pt x="134" y="89"/>
                    </a:lnTo>
                    <a:lnTo>
                      <a:pt x="134" y="90"/>
                    </a:lnTo>
                    <a:lnTo>
                      <a:pt x="133" y="91"/>
                    </a:lnTo>
                    <a:lnTo>
                      <a:pt x="133" y="93"/>
                    </a:lnTo>
                    <a:lnTo>
                      <a:pt x="132" y="94"/>
                    </a:lnTo>
                    <a:lnTo>
                      <a:pt x="131" y="95"/>
                    </a:lnTo>
                    <a:lnTo>
                      <a:pt x="131" y="96"/>
                    </a:lnTo>
                    <a:lnTo>
                      <a:pt x="130" y="98"/>
                    </a:lnTo>
                    <a:lnTo>
                      <a:pt x="129" y="99"/>
                    </a:lnTo>
                    <a:lnTo>
                      <a:pt x="129" y="100"/>
                    </a:lnTo>
                    <a:lnTo>
                      <a:pt x="128" y="102"/>
                    </a:lnTo>
                    <a:lnTo>
                      <a:pt x="127" y="103"/>
                    </a:lnTo>
                    <a:lnTo>
                      <a:pt x="127" y="105"/>
                    </a:lnTo>
                    <a:lnTo>
                      <a:pt x="126" y="106"/>
                    </a:lnTo>
                    <a:lnTo>
                      <a:pt x="126" y="108"/>
                    </a:lnTo>
                    <a:lnTo>
                      <a:pt x="125" y="110"/>
                    </a:lnTo>
                    <a:lnTo>
                      <a:pt x="124" y="111"/>
                    </a:lnTo>
                    <a:lnTo>
                      <a:pt x="124" y="113"/>
                    </a:lnTo>
                    <a:lnTo>
                      <a:pt x="123" y="115"/>
                    </a:lnTo>
                    <a:lnTo>
                      <a:pt x="122" y="117"/>
                    </a:lnTo>
                    <a:lnTo>
                      <a:pt x="121" y="119"/>
                    </a:lnTo>
                    <a:lnTo>
                      <a:pt x="121" y="121"/>
                    </a:lnTo>
                    <a:lnTo>
                      <a:pt x="120" y="123"/>
                    </a:lnTo>
                    <a:lnTo>
                      <a:pt x="119" y="125"/>
                    </a:lnTo>
                    <a:lnTo>
                      <a:pt x="119" y="127"/>
                    </a:lnTo>
                    <a:lnTo>
                      <a:pt x="118" y="129"/>
                    </a:lnTo>
                    <a:lnTo>
                      <a:pt x="117" y="131"/>
                    </a:lnTo>
                    <a:lnTo>
                      <a:pt x="117" y="132"/>
                    </a:lnTo>
                    <a:lnTo>
                      <a:pt x="116" y="134"/>
                    </a:lnTo>
                    <a:lnTo>
                      <a:pt x="116" y="136"/>
                    </a:lnTo>
                    <a:lnTo>
                      <a:pt x="115" y="138"/>
                    </a:lnTo>
                    <a:lnTo>
                      <a:pt x="115" y="139"/>
                    </a:lnTo>
                    <a:lnTo>
                      <a:pt x="114" y="140"/>
                    </a:lnTo>
                    <a:lnTo>
                      <a:pt x="114" y="141"/>
                    </a:lnTo>
                    <a:lnTo>
                      <a:pt x="113" y="142"/>
                    </a:lnTo>
                    <a:lnTo>
                      <a:pt x="113" y="143"/>
                    </a:lnTo>
                    <a:lnTo>
                      <a:pt x="112" y="144"/>
                    </a:lnTo>
                    <a:lnTo>
                      <a:pt x="112" y="145"/>
                    </a:lnTo>
                    <a:lnTo>
                      <a:pt x="111" y="145"/>
                    </a:lnTo>
                    <a:lnTo>
                      <a:pt x="111" y="146"/>
                    </a:lnTo>
                    <a:lnTo>
                      <a:pt x="110" y="146"/>
                    </a:lnTo>
                    <a:lnTo>
                      <a:pt x="109" y="146"/>
                    </a:lnTo>
                    <a:lnTo>
                      <a:pt x="108" y="147"/>
                    </a:lnTo>
                    <a:lnTo>
                      <a:pt x="107" y="146"/>
                    </a:lnTo>
                    <a:lnTo>
                      <a:pt x="106" y="146"/>
                    </a:lnTo>
                    <a:lnTo>
                      <a:pt x="105" y="145"/>
                    </a:lnTo>
                    <a:lnTo>
                      <a:pt x="104" y="145"/>
                    </a:lnTo>
                    <a:lnTo>
                      <a:pt x="103" y="144"/>
                    </a:lnTo>
                    <a:lnTo>
                      <a:pt x="4" y="69"/>
                    </a:lnTo>
                    <a:lnTo>
                      <a:pt x="3" y="69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5FBF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4" name="Freeform 409"/>
              <p:cNvSpPr>
                <a:spLocks noChangeAspect="1"/>
              </p:cNvSpPr>
              <p:nvPr/>
            </p:nvSpPr>
            <p:spPr bwMode="auto">
              <a:xfrm>
                <a:off x="2868" y="6025"/>
                <a:ext cx="70" cy="85"/>
              </a:xfrm>
              <a:custGeom>
                <a:avLst/>
                <a:gdLst>
                  <a:gd name="T0" fmla="*/ 0 w 70"/>
                  <a:gd name="T1" fmla="*/ 84 h 85"/>
                  <a:gd name="T2" fmla="*/ 0 w 70"/>
                  <a:gd name="T3" fmla="*/ 83 h 85"/>
                  <a:gd name="T4" fmla="*/ 0 w 70"/>
                  <a:gd name="T5" fmla="*/ 83 h 85"/>
                  <a:gd name="T6" fmla="*/ 0 w 70"/>
                  <a:gd name="T7" fmla="*/ 81 h 85"/>
                  <a:gd name="T8" fmla="*/ 0 w 70"/>
                  <a:gd name="T9" fmla="*/ 80 h 85"/>
                  <a:gd name="T10" fmla="*/ 0 w 70"/>
                  <a:gd name="T11" fmla="*/ 78 h 85"/>
                  <a:gd name="T12" fmla="*/ 0 w 70"/>
                  <a:gd name="T13" fmla="*/ 76 h 85"/>
                  <a:gd name="T14" fmla="*/ 0 w 70"/>
                  <a:gd name="T15" fmla="*/ 74 h 85"/>
                  <a:gd name="T16" fmla="*/ 0 w 70"/>
                  <a:gd name="T17" fmla="*/ 72 h 85"/>
                  <a:gd name="T18" fmla="*/ 0 w 70"/>
                  <a:gd name="T19" fmla="*/ 69 h 85"/>
                  <a:gd name="T20" fmla="*/ 0 w 70"/>
                  <a:gd name="T21" fmla="*/ 67 h 85"/>
                  <a:gd name="T22" fmla="*/ 0 w 70"/>
                  <a:gd name="T23" fmla="*/ 64 h 85"/>
                  <a:gd name="T24" fmla="*/ 0 w 70"/>
                  <a:gd name="T25" fmla="*/ 62 h 85"/>
                  <a:gd name="T26" fmla="*/ 0 w 70"/>
                  <a:gd name="T27" fmla="*/ 60 h 85"/>
                  <a:gd name="T28" fmla="*/ 0 w 70"/>
                  <a:gd name="T29" fmla="*/ 57 h 85"/>
                  <a:gd name="T30" fmla="*/ 0 w 70"/>
                  <a:gd name="T31" fmla="*/ 55 h 85"/>
                  <a:gd name="T32" fmla="*/ 0 w 70"/>
                  <a:gd name="T33" fmla="*/ 54 h 85"/>
                  <a:gd name="T34" fmla="*/ 0 w 70"/>
                  <a:gd name="T35" fmla="*/ 52 h 85"/>
                  <a:gd name="T36" fmla="*/ 0 w 70"/>
                  <a:gd name="T37" fmla="*/ 50 h 85"/>
                  <a:gd name="T38" fmla="*/ 1 w 70"/>
                  <a:gd name="T39" fmla="*/ 47 h 85"/>
                  <a:gd name="T40" fmla="*/ 2 w 70"/>
                  <a:gd name="T41" fmla="*/ 44 h 85"/>
                  <a:gd name="T42" fmla="*/ 2 w 70"/>
                  <a:gd name="T43" fmla="*/ 42 h 85"/>
                  <a:gd name="T44" fmla="*/ 4 w 70"/>
                  <a:gd name="T45" fmla="*/ 39 h 85"/>
                  <a:gd name="T46" fmla="*/ 5 w 70"/>
                  <a:gd name="T47" fmla="*/ 36 h 85"/>
                  <a:gd name="T48" fmla="*/ 6 w 70"/>
                  <a:gd name="T49" fmla="*/ 33 h 85"/>
                  <a:gd name="T50" fmla="*/ 7 w 70"/>
                  <a:gd name="T51" fmla="*/ 30 h 85"/>
                  <a:gd name="T52" fmla="*/ 9 w 70"/>
                  <a:gd name="T53" fmla="*/ 27 h 85"/>
                  <a:gd name="T54" fmla="*/ 10 w 70"/>
                  <a:gd name="T55" fmla="*/ 24 h 85"/>
                  <a:gd name="T56" fmla="*/ 11 w 70"/>
                  <a:gd name="T57" fmla="*/ 22 h 85"/>
                  <a:gd name="T58" fmla="*/ 13 w 70"/>
                  <a:gd name="T59" fmla="*/ 20 h 85"/>
                  <a:gd name="T60" fmla="*/ 14 w 70"/>
                  <a:gd name="T61" fmla="*/ 18 h 85"/>
                  <a:gd name="T62" fmla="*/ 15 w 70"/>
                  <a:gd name="T63" fmla="*/ 17 h 85"/>
                  <a:gd name="T64" fmla="*/ 16 w 70"/>
                  <a:gd name="T65" fmla="*/ 16 h 85"/>
                  <a:gd name="T66" fmla="*/ 17 w 70"/>
                  <a:gd name="T67" fmla="*/ 15 h 85"/>
                  <a:gd name="T68" fmla="*/ 19 w 70"/>
                  <a:gd name="T69" fmla="*/ 14 h 85"/>
                  <a:gd name="T70" fmla="*/ 22 w 70"/>
                  <a:gd name="T71" fmla="*/ 13 h 85"/>
                  <a:gd name="T72" fmla="*/ 26 w 70"/>
                  <a:gd name="T73" fmla="*/ 12 h 85"/>
                  <a:gd name="T74" fmla="*/ 30 w 70"/>
                  <a:gd name="T75" fmla="*/ 11 h 85"/>
                  <a:gd name="T76" fmla="*/ 34 w 70"/>
                  <a:gd name="T77" fmla="*/ 9 h 85"/>
                  <a:gd name="T78" fmla="*/ 39 w 70"/>
                  <a:gd name="T79" fmla="*/ 8 h 85"/>
                  <a:gd name="T80" fmla="*/ 44 w 70"/>
                  <a:gd name="T81" fmla="*/ 7 h 85"/>
                  <a:gd name="T82" fmla="*/ 48 w 70"/>
                  <a:gd name="T83" fmla="*/ 5 h 85"/>
                  <a:gd name="T84" fmla="*/ 53 w 70"/>
                  <a:gd name="T85" fmla="*/ 4 h 85"/>
                  <a:gd name="T86" fmla="*/ 57 w 70"/>
                  <a:gd name="T87" fmla="*/ 3 h 85"/>
                  <a:gd name="T88" fmla="*/ 61 w 70"/>
                  <a:gd name="T89" fmla="*/ 2 h 85"/>
                  <a:gd name="T90" fmla="*/ 64 w 70"/>
                  <a:gd name="T91" fmla="*/ 1 h 85"/>
                  <a:gd name="T92" fmla="*/ 66 w 70"/>
                  <a:gd name="T93" fmla="*/ 0 h 85"/>
                  <a:gd name="T94" fmla="*/ 68 w 70"/>
                  <a:gd name="T95" fmla="*/ 0 h 85"/>
                  <a:gd name="T96" fmla="*/ 69 w 70"/>
                  <a:gd name="T97" fmla="*/ 0 h 85"/>
                  <a:gd name="T98" fmla="*/ 69 w 70"/>
                  <a:gd name="T99" fmla="*/ 64 h 85"/>
                  <a:gd name="T100" fmla="*/ 0 w 70"/>
                  <a:gd name="T101" fmla="*/ 84 h 8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85"/>
                  <a:gd name="T155" fmla="*/ 70 w 70"/>
                  <a:gd name="T156" fmla="*/ 85 h 8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85">
                    <a:moveTo>
                      <a:pt x="0" y="84"/>
                    </a:moveTo>
                    <a:lnTo>
                      <a:pt x="0" y="83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1" y="47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4" y="39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7" y="30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5"/>
                    </a:lnTo>
                    <a:lnTo>
                      <a:pt x="19" y="14"/>
                    </a:lnTo>
                    <a:lnTo>
                      <a:pt x="22" y="13"/>
                    </a:lnTo>
                    <a:lnTo>
                      <a:pt x="26" y="12"/>
                    </a:lnTo>
                    <a:lnTo>
                      <a:pt x="30" y="11"/>
                    </a:lnTo>
                    <a:lnTo>
                      <a:pt x="34" y="9"/>
                    </a:lnTo>
                    <a:lnTo>
                      <a:pt x="39" y="8"/>
                    </a:lnTo>
                    <a:lnTo>
                      <a:pt x="44" y="7"/>
                    </a:lnTo>
                    <a:lnTo>
                      <a:pt x="48" y="5"/>
                    </a:lnTo>
                    <a:lnTo>
                      <a:pt x="53" y="4"/>
                    </a:lnTo>
                    <a:lnTo>
                      <a:pt x="57" y="3"/>
                    </a:lnTo>
                    <a:lnTo>
                      <a:pt x="61" y="2"/>
                    </a:lnTo>
                    <a:lnTo>
                      <a:pt x="64" y="1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64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5FBF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5" name="Freeform 410"/>
              <p:cNvSpPr>
                <a:spLocks noChangeAspect="1"/>
              </p:cNvSpPr>
              <p:nvPr/>
            </p:nvSpPr>
            <p:spPr bwMode="auto">
              <a:xfrm>
                <a:off x="2932" y="610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2 w 17"/>
                  <a:gd name="T3" fmla="*/ 15 h 17"/>
                  <a:gd name="T4" fmla="*/ 4 w 17"/>
                  <a:gd name="T5" fmla="*/ 14 h 17"/>
                  <a:gd name="T6" fmla="*/ 6 w 17"/>
                  <a:gd name="T7" fmla="*/ 14 h 17"/>
                  <a:gd name="T8" fmla="*/ 8 w 17"/>
                  <a:gd name="T9" fmla="*/ 13 h 17"/>
                  <a:gd name="T10" fmla="*/ 9 w 17"/>
                  <a:gd name="T11" fmla="*/ 13 h 17"/>
                  <a:gd name="T12" fmla="*/ 11 w 17"/>
                  <a:gd name="T13" fmla="*/ 11 h 17"/>
                  <a:gd name="T14" fmla="*/ 12 w 17"/>
                  <a:gd name="T15" fmla="*/ 11 h 17"/>
                  <a:gd name="T16" fmla="*/ 13 w 17"/>
                  <a:gd name="T17" fmla="*/ 10 h 17"/>
                  <a:gd name="T18" fmla="*/ 14 w 17"/>
                  <a:gd name="T19" fmla="*/ 8 h 17"/>
                  <a:gd name="T20" fmla="*/ 15 w 17"/>
                  <a:gd name="T21" fmla="*/ 7 h 17"/>
                  <a:gd name="T22" fmla="*/ 16 w 17"/>
                  <a:gd name="T23" fmla="*/ 6 h 17"/>
                  <a:gd name="T24" fmla="*/ 16 w 17"/>
                  <a:gd name="T25" fmla="*/ 5 h 17"/>
                  <a:gd name="T26" fmla="*/ 16 w 17"/>
                  <a:gd name="T27" fmla="*/ 4 h 17"/>
                  <a:gd name="T28" fmla="*/ 16 w 17"/>
                  <a:gd name="T29" fmla="*/ 2 h 17"/>
                  <a:gd name="T30" fmla="*/ 16 w 17"/>
                  <a:gd name="T31" fmla="*/ 1 h 17"/>
                  <a:gd name="T32" fmla="*/ 16 w 1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0" y="16"/>
                    </a:moveTo>
                    <a:lnTo>
                      <a:pt x="2" y="15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" name="Line 411"/>
              <p:cNvSpPr>
                <a:spLocks noChangeAspect="1" noChangeShapeType="1"/>
              </p:cNvSpPr>
              <p:nvPr/>
            </p:nvSpPr>
            <p:spPr bwMode="auto">
              <a:xfrm>
                <a:off x="2933" y="611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7" name="Line 412"/>
              <p:cNvSpPr>
                <a:spLocks noChangeAspect="1" noChangeShapeType="1"/>
              </p:cNvSpPr>
              <p:nvPr/>
            </p:nvSpPr>
            <p:spPr bwMode="auto">
              <a:xfrm>
                <a:off x="2936" y="6107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8" name="Freeform 413"/>
              <p:cNvSpPr>
                <a:spLocks noChangeAspect="1"/>
              </p:cNvSpPr>
              <p:nvPr/>
            </p:nvSpPr>
            <p:spPr bwMode="auto">
              <a:xfrm>
                <a:off x="2930" y="6103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5 w 17"/>
                  <a:gd name="T3" fmla="*/ 14 h 17"/>
                  <a:gd name="T4" fmla="*/ 14 w 17"/>
                  <a:gd name="T5" fmla="*/ 12 h 17"/>
                  <a:gd name="T6" fmla="*/ 14 w 17"/>
                  <a:gd name="T7" fmla="*/ 10 h 17"/>
                  <a:gd name="T8" fmla="*/ 13 w 17"/>
                  <a:gd name="T9" fmla="*/ 8 h 17"/>
                  <a:gd name="T10" fmla="*/ 12 w 17"/>
                  <a:gd name="T11" fmla="*/ 7 h 17"/>
                  <a:gd name="T12" fmla="*/ 11 w 17"/>
                  <a:gd name="T13" fmla="*/ 5 h 17"/>
                  <a:gd name="T14" fmla="*/ 11 w 17"/>
                  <a:gd name="T15" fmla="*/ 4 h 17"/>
                  <a:gd name="T16" fmla="*/ 9 w 17"/>
                  <a:gd name="T17" fmla="*/ 3 h 17"/>
                  <a:gd name="T18" fmla="*/ 8 w 17"/>
                  <a:gd name="T19" fmla="*/ 2 h 17"/>
                  <a:gd name="T20" fmla="*/ 7 w 17"/>
                  <a:gd name="T21" fmla="*/ 1 h 17"/>
                  <a:gd name="T22" fmla="*/ 6 w 17"/>
                  <a:gd name="T23" fmla="*/ 0 h 17"/>
                  <a:gd name="T24" fmla="*/ 4 w 17"/>
                  <a:gd name="T25" fmla="*/ 0 h 17"/>
                  <a:gd name="T26" fmla="*/ 3 w 17"/>
                  <a:gd name="T27" fmla="*/ 0 h 17"/>
                  <a:gd name="T28" fmla="*/ 2 w 17"/>
                  <a:gd name="T29" fmla="*/ 0 h 17"/>
                  <a:gd name="T30" fmla="*/ 1 w 17"/>
                  <a:gd name="T31" fmla="*/ 0 h 17"/>
                  <a:gd name="T32" fmla="*/ 0 w 1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6" y="16"/>
                    </a:moveTo>
                    <a:lnTo>
                      <a:pt x="15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9" name="Line 414"/>
              <p:cNvSpPr>
                <a:spLocks noChangeAspect="1" noChangeShapeType="1"/>
              </p:cNvSpPr>
              <p:nvPr/>
            </p:nvSpPr>
            <p:spPr bwMode="auto">
              <a:xfrm>
                <a:off x="2936" y="6107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0" name="Line 415"/>
              <p:cNvSpPr>
                <a:spLocks noChangeAspect="1" noChangeShapeType="1"/>
              </p:cNvSpPr>
              <p:nvPr/>
            </p:nvSpPr>
            <p:spPr bwMode="auto">
              <a:xfrm>
                <a:off x="2931" y="6104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1" name="Line 416"/>
              <p:cNvSpPr>
                <a:spLocks noChangeAspect="1" noChangeShapeType="1"/>
              </p:cNvSpPr>
              <p:nvPr/>
            </p:nvSpPr>
            <p:spPr bwMode="auto">
              <a:xfrm flipH="1">
                <a:off x="2915" y="6103"/>
                <a:ext cx="1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2" name="Freeform 417"/>
              <p:cNvSpPr>
                <a:spLocks noChangeAspect="1"/>
              </p:cNvSpPr>
              <p:nvPr/>
            </p:nvSpPr>
            <p:spPr bwMode="auto">
              <a:xfrm>
                <a:off x="2912" y="6106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4 w 17"/>
                  <a:gd name="T3" fmla="*/ 0 h 17"/>
                  <a:gd name="T4" fmla="*/ 12 w 17"/>
                  <a:gd name="T5" fmla="*/ 0 h 17"/>
                  <a:gd name="T6" fmla="*/ 10 w 17"/>
                  <a:gd name="T7" fmla="*/ 1 h 17"/>
                  <a:gd name="T8" fmla="*/ 8 w 17"/>
                  <a:gd name="T9" fmla="*/ 1 h 17"/>
                  <a:gd name="T10" fmla="*/ 7 w 17"/>
                  <a:gd name="T11" fmla="*/ 3 h 17"/>
                  <a:gd name="T12" fmla="*/ 5 w 17"/>
                  <a:gd name="T13" fmla="*/ 3 h 17"/>
                  <a:gd name="T14" fmla="*/ 4 w 17"/>
                  <a:gd name="T15" fmla="*/ 4 h 17"/>
                  <a:gd name="T16" fmla="*/ 3 w 17"/>
                  <a:gd name="T17" fmla="*/ 6 h 17"/>
                  <a:gd name="T18" fmla="*/ 2 w 17"/>
                  <a:gd name="T19" fmla="*/ 7 h 17"/>
                  <a:gd name="T20" fmla="*/ 1 w 17"/>
                  <a:gd name="T21" fmla="*/ 8 h 17"/>
                  <a:gd name="T22" fmla="*/ 0 w 17"/>
                  <a:gd name="T23" fmla="*/ 9 h 17"/>
                  <a:gd name="T24" fmla="*/ 0 w 17"/>
                  <a:gd name="T25" fmla="*/ 10 h 17"/>
                  <a:gd name="T26" fmla="*/ 0 w 17"/>
                  <a:gd name="T27" fmla="*/ 12 h 17"/>
                  <a:gd name="T28" fmla="*/ 0 w 17"/>
                  <a:gd name="T29" fmla="*/ 13 h 17"/>
                  <a:gd name="T30" fmla="*/ 0 w 17"/>
                  <a:gd name="T31" fmla="*/ 14 h 17"/>
                  <a:gd name="T32" fmla="*/ 0 w 17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3" name="Line 418"/>
              <p:cNvSpPr>
                <a:spLocks noChangeAspect="1" noChangeShapeType="1"/>
              </p:cNvSpPr>
              <p:nvPr/>
            </p:nvSpPr>
            <p:spPr bwMode="auto">
              <a:xfrm>
                <a:off x="2916" y="6107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4" name="Line 419"/>
              <p:cNvSpPr>
                <a:spLocks noChangeAspect="1" noChangeShapeType="1"/>
              </p:cNvSpPr>
              <p:nvPr/>
            </p:nvSpPr>
            <p:spPr bwMode="auto">
              <a:xfrm>
                <a:off x="2913" y="611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5" name="Freeform 420"/>
              <p:cNvSpPr>
                <a:spLocks noChangeAspect="1"/>
              </p:cNvSpPr>
              <p:nvPr/>
            </p:nvSpPr>
            <p:spPr bwMode="auto">
              <a:xfrm>
                <a:off x="2913" y="611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 h 17"/>
                  <a:gd name="T4" fmla="*/ 0 w 17"/>
                  <a:gd name="T5" fmla="*/ 3 h 17"/>
                  <a:gd name="T6" fmla="*/ 1 w 17"/>
                  <a:gd name="T7" fmla="*/ 5 h 17"/>
                  <a:gd name="T8" fmla="*/ 2 w 17"/>
                  <a:gd name="T9" fmla="*/ 7 h 17"/>
                  <a:gd name="T10" fmla="*/ 2 w 17"/>
                  <a:gd name="T11" fmla="*/ 9 h 17"/>
                  <a:gd name="T12" fmla="*/ 4 w 17"/>
                  <a:gd name="T13" fmla="*/ 10 h 17"/>
                  <a:gd name="T14" fmla="*/ 4 w 17"/>
                  <a:gd name="T15" fmla="*/ 11 h 17"/>
                  <a:gd name="T16" fmla="*/ 5 w 17"/>
                  <a:gd name="T17" fmla="*/ 13 h 17"/>
                  <a:gd name="T18" fmla="*/ 7 w 17"/>
                  <a:gd name="T19" fmla="*/ 14 h 17"/>
                  <a:gd name="T20" fmla="*/ 8 w 17"/>
                  <a:gd name="T21" fmla="*/ 15 h 17"/>
                  <a:gd name="T22" fmla="*/ 9 w 17"/>
                  <a:gd name="T23" fmla="*/ 15 h 17"/>
                  <a:gd name="T24" fmla="*/ 10 w 17"/>
                  <a:gd name="T25" fmla="*/ 16 h 17"/>
                  <a:gd name="T26" fmla="*/ 11 w 17"/>
                  <a:gd name="T27" fmla="*/ 16 h 17"/>
                  <a:gd name="T28" fmla="*/ 13 w 17"/>
                  <a:gd name="T29" fmla="*/ 16 h 17"/>
                  <a:gd name="T30" fmla="*/ 14 w 17"/>
                  <a:gd name="T31" fmla="*/ 16 h 17"/>
                  <a:gd name="T32" fmla="*/ 16 w 17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" name="Line 421"/>
              <p:cNvSpPr>
                <a:spLocks noChangeAspect="1" noChangeShapeType="1"/>
              </p:cNvSpPr>
              <p:nvPr/>
            </p:nvSpPr>
            <p:spPr bwMode="auto">
              <a:xfrm>
                <a:off x="2913" y="611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7" name="Line 422"/>
              <p:cNvSpPr>
                <a:spLocks noChangeAspect="1" noChangeShapeType="1"/>
              </p:cNvSpPr>
              <p:nvPr/>
            </p:nvSpPr>
            <p:spPr bwMode="auto">
              <a:xfrm>
                <a:off x="2918" y="6116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8" name="Line 423"/>
              <p:cNvSpPr>
                <a:spLocks noChangeAspect="1" noChangeShapeType="1"/>
              </p:cNvSpPr>
              <p:nvPr/>
            </p:nvSpPr>
            <p:spPr bwMode="auto">
              <a:xfrm flipV="1">
                <a:off x="2918" y="6112"/>
                <a:ext cx="15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9" name="Freeform 424"/>
              <p:cNvSpPr>
                <a:spLocks noChangeAspect="1"/>
              </p:cNvSpPr>
              <p:nvPr/>
            </p:nvSpPr>
            <p:spPr bwMode="auto">
              <a:xfrm>
                <a:off x="2803" y="6108"/>
                <a:ext cx="25" cy="46"/>
              </a:xfrm>
              <a:custGeom>
                <a:avLst/>
                <a:gdLst>
                  <a:gd name="T0" fmla="*/ 13 w 25"/>
                  <a:gd name="T1" fmla="*/ 45 h 46"/>
                  <a:gd name="T2" fmla="*/ 15 w 25"/>
                  <a:gd name="T3" fmla="*/ 44 h 46"/>
                  <a:gd name="T4" fmla="*/ 17 w 25"/>
                  <a:gd name="T5" fmla="*/ 42 h 46"/>
                  <a:gd name="T6" fmla="*/ 19 w 25"/>
                  <a:gd name="T7" fmla="*/ 39 h 46"/>
                  <a:gd name="T8" fmla="*/ 21 w 25"/>
                  <a:gd name="T9" fmla="*/ 36 h 46"/>
                  <a:gd name="T10" fmla="*/ 22 w 25"/>
                  <a:gd name="T11" fmla="*/ 33 h 46"/>
                  <a:gd name="T12" fmla="*/ 23 w 25"/>
                  <a:gd name="T13" fmla="*/ 29 h 46"/>
                  <a:gd name="T14" fmla="*/ 23 w 25"/>
                  <a:gd name="T15" fmla="*/ 24 h 46"/>
                  <a:gd name="T16" fmla="*/ 23 w 25"/>
                  <a:gd name="T17" fmla="*/ 20 h 46"/>
                  <a:gd name="T18" fmla="*/ 23 w 25"/>
                  <a:gd name="T19" fmla="*/ 15 h 46"/>
                  <a:gd name="T20" fmla="*/ 22 w 25"/>
                  <a:gd name="T21" fmla="*/ 11 h 46"/>
                  <a:gd name="T22" fmla="*/ 21 w 25"/>
                  <a:gd name="T23" fmla="*/ 8 h 46"/>
                  <a:gd name="T24" fmla="*/ 19 w 25"/>
                  <a:gd name="T25" fmla="*/ 5 h 46"/>
                  <a:gd name="T26" fmla="*/ 17 w 25"/>
                  <a:gd name="T27" fmla="*/ 2 h 46"/>
                  <a:gd name="T28" fmla="*/ 15 w 25"/>
                  <a:gd name="T29" fmla="*/ 1 h 46"/>
                  <a:gd name="T30" fmla="*/ 13 w 25"/>
                  <a:gd name="T31" fmla="*/ 0 h 46"/>
                  <a:gd name="T32" fmla="*/ 10 w 25"/>
                  <a:gd name="T33" fmla="*/ 0 h 46"/>
                  <a:gd name="T34" fmla="*/ 8 w 25"/>
                  <a:gd name="T35" fmla="*/ 1 h 46"/>
                  <a:gd name="T36" fmla="*/ 6 w 25"/>
                  <a:gd name="T37" fmla="*/ 2 h 46"/>
                  <a:gd name="T38" fmla="*/ 4 w 25"/>
                  <a:gd name="T39" fmla="*/ 5 h 46"/>
                  <a:gd name="T40" fmla="*/ 2 w 25"/>
                  <a:gd name="T41" fmla="*/ 8 h 46"/>
                  <a:gd name="T42" fmla="*/ 1 w 25"/>
                  <a:gd name="T43" fmla="*/ 11 h 46"/>
                  <a:gd name="T44" fmla="*/ 0 w 25"/>
                  <a:gd name="T45" fmla="*/ 15 h 46"/>
                  <a:gd name="T46" fmla="*/ 0 w 25"/>
                  <a:gd name="T47" fmla="*/ 20 h 46"/>
                  <a:gd name="T48" fmla="*/ 0 w 25"/>
                  <a:gd name="T49" fmla="*/ 24 h 46"/>
                  <a:gd name="T50" fmla="*/ 0 w 25"/>
                  <a:gd name="T51" fmla="*/ 29 h 46"/>
                  <a:gd name="T52" fmla="*/ 1 w 25"/>
                  <a:gd name="T53" fmla="*/ 33 h 46"/>
                  <a:gd name="T54" fmla="*/ 2 w 25"/>
                  <a:gd name="T55" fmla="*/ 36 h 46"/>
                  <a:gd name="T56" fmla="*/ 4 w 25"/>
                  <a:gd name="T57" fmla="*/ 39 h 46"/>
                  <a:gd name="T58" fmla="*/ 6 w 25"/>
                  <a:gd name="T59" fmla="*/ 42 h 46"/>
                  <a:gd name="T60" fmla="*/ 8 w 25"/>
                  <a:gd name="T61" fmla="*/ 44 h 46"/>
                  <a:gd name="T62" fmla="*/ 10 w 25"/>
                  <a:gd name="T63" fmla="*/ 45 h 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"/>
                  <a:gd name="T97" fmla="*/ 0 h 46"/>
                  <a:gd name="T98" fmla="*/ 25 w 25"/>
                  <a:gd name="T99" fmla="*/ 46 h 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" h="46">
                    <a:moveTo>
                      <a:pt x="11" y="45"/>
                    </a:moveTo>
                    <a:lnTo>
                      <a:pt x="13" y="45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4"/>
                    </a:lnTo>
                    <a:lnTo>
                      <a:pt x="24" y="22"/>
                    </a:lnTo>
                    <a:lnTo>
                      <a:pt x="23" y="20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2" y="36"/>
                    </a:lnTo>
                    <a:lnTo>
                      <a:pt x="3" y="38"/>
                    </a:lnTo>
                    <a:lnTo>
                      <a:pt x="4" y="39"/>
                    </a:lnTo>
                    <a:lnTo>
                      <a:pt x="5" y="41"/>
                    </a:lnTo>
                    <a:lnTo>
                      <a:pt x="6" y="42"/>
                    </a:lnTo>
                    <a:lnTo>
                      <a:pt x="7" y="43"/>
                    </a:lnTo>
                    <a:lnTo>
                      <a:pt x="8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1" y="45"/>
                    </a:lnTo>
                  </a:path>
                </a:pathLst>
              </a:custGeom>
              <a:solidFill>
                <a:srgbClr val="FAA806"/>
              </a:solidFill>
              <a:ln w="12700" cap="rnd">
                <a:solidFill>
                  <a:srgbClr val="FA90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0" name="Freeform 425"/>
              <p:cNvSpPr>
                <a:spLocks noChangeAspect="1"/>
              </p:cNvSpPr>
              <p:nvPr/>
            </p:nvSpPr>
            <p:spPr bwMode="auto">
              <a:xfrm>
                <a:off x="2799" y="6113"/>
                <a:ext cx="24" cy="37"/>
              </a:xfrm>
              <a:custGeom>
                <a:avLst/>
                <a:gdLst>
                  <a:gd name="T0" fmla="*/ 11 w 24"/>
                  <a:gd name="T1" fmla="*/ 35 h 37"/>
                  <a:gd name="T2" fmla="*/ 14 w 24"/>
                  <a:gd name="T3" fmla="*/ 35 h 37"/>
                  <a:gd name="T4" fmla="*/ 16 w 24"/>
                  <a:gd name="T5" fmla="*/ 33 h 37"/>
                  <a:gd name="T6" fmla="*/ 18 w 24"/>
                  <a:gd name="T7" fmla="*/ 31 h 37"/>
                  <a:gd name="T8" fmla="*/ 20 w 24"/>
                  <a:gd name="T9" fmla="*/ 29 h 37"/>
                  <a:gd name="T10" fmla="*/ 21 w 24"/>
                  <a:gd name="T11" fmla="*/ 26 h 37"/>
                  <a:gd name="T12" fmla="*/ 22 w 24"/>
                  <a:gd name="T13" fmla="*/ 23 h 37"/>
                  <a:gd name="T14" fmla="*/ 22 w 24"/>
                  <a:gd name="T15" fmla="*/ 19 h 37"/>
                  <a:gd name="T16" fmla="*/ 22 w 24"/>
                  <a:gd name="T17" fmla="*/ 16 h 37"/>
                  <a:gd name="T18" fmla="*/ 22 w 24"/>
                  <a:gd name="T19" fmla="*/ 12 h 37"/>
                  <a:gd name="T20" fmla="*/ 21 w 24"/>
                  <a:gd name="T21" fmla="*/ 9 h 37"/>
                  <a:gd name="T22" fmla="*/ 20 w 24"/>
                  <a:gd name="T23" fmla="*/ 6 h 37"/>
                  <a:gd name="T24" fmla="*/ 18 w 24"/>
                  <a:gd name="T25" fmla="*/ 4 h 37"/>
                  <a:gd name="T26" fmla="*/ 16 w 24"/>
                  <a:gd name="T27" fmla="*/ 2 h 37"/>
                  <a:gd name="T28" fmla="*/ 14 w 24"/>
                  <a:gd name="T29" fmla="*/ 0 h 37"/>
                  <a:gd name="T30" fmla="*/ 11 w 24"/>
                  <a:gd name="T31" fmla="*/ 0 h 37"/>
                  <a:gd name="T32" fmla="*/ 9 w 24"/>
                  <a:gd name="T33" fmla="*/ 0 h 37"/>
                  <a:gd name="T34" fmla="*/ 6 w 24"/>
                  <a:gd name="T35" fmla="*/ 0 h 37"/>
                  <a:gd name="T36" fmla="*/ 5 w 24"/>
                  <a:gd name="T37" fmla="*/ 2 h 37"/>
                  <a:gd name="T38" fmla="*/ 3 w 24"/>
                  <a:gd name="T39" fmla="*/ 4 h 37"/>
                  <a:gd name="T40" fmla="*/ 2 w 24"/>
                  <a:gd name="T41" fmla="*/ 6 h 37"/>
                  <a:gd name="T42" fmla="*/ 1 w 24"/>
                  <a:gd name="T43" fmla="*/ 9 h 37"/>
                  <a:gd name="T44" fmla="*/ 0 w 24"/>
                  <a:gd name="T45" fmla="*/ 12 h 37"/>
                  <a:gd name="T46" fmla="*/ 0 w 24"/>
                  <a:gd name="T47" fmla="*/ 16 h 37"/>
                  <a:gd name="T48" fmla="*/ 0 w 24"/>
                  <a:gd name="T49" fmla="*/ 19 h 37"/>
                  <a:gd name="T50" fmla="*/ 0 w 24"/>
                  <a:gd name="T51" fmla="*/ 23 h 37"/>
                  <a:gd name="T52" fmla="*/ 1 w 24"/>
                  <a:gd name="T53" fmla="*/ 26 h 37"/>
                  <a:gd name="T54" fmla="*/ 2 w 24"/>
                  <a:gd name="T55" fmla="*/ 29 h 37"/>
                  <a:gd name="T56" fmla="*/ 3 w 24"/>
                  <a:gd name="T57" fmla="*/ 31 h 37"/>
                  <a:gd name="T58" fmla="*/ 5 w 24"/>
                  <a:gd name="T59" fmla="*/ 33 h 37"/>
                  <a:gd name="T60" fmla="*/ 6 w 24"/>
                  <a:gd name="T61" fmla="*/ 35 h 37"/>
                  <a:gd name="T62" fmla="*/ 9 w 24"/>
                  <a:gd name="T63" fmla="*/ 35 h 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37"/>
                  <a:gd name="T98" fmla="*/ 24 w 24"/>
                  <a:gd name="T99" fmla="*/ 37 h 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37">
                    <a:moveTo>
                      <a:pt x="10" y="36"/>
                    </a:moveTo>
                    <a:lnTo>
                      <a:pt x="11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8" y="31"/>
                    </a:lnTo>
                    <a:lnTo>
                      <a:pt x="19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2" y="23"/>
                    </a:lnTo>
                    <a:lnTo>
                      <a:pt x="22" y="21"/>
                    </a:lnTo>
                    <a:lnTo>
                      <a:pt x="22" y="19"/>
                    </a:lnTo>
                    <a:lnTo>
                      <a:pt x="23" y="18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3" y="31"/>
                    </a:lnTo>
                    <a:lnTo>
                      <a:pt x="4" y="32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10" y="36"/>
                    </a:lnTo>
                  </a:path>
                </a:pathLst>
              </a:custGeom>
              <a:solidFill>
                <a:srgbClr val="FFF7D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1" name="Freeform 426"/>
              <p:cNvSpPr>
                <a:spLocks noChangeAspect="1"/>
              </p:cNvSpPr>
              <p:nvPr/>
            </p:nvSpPr>
            <p:spPr bwMode="auto">
              <a:xfrm>
                <a:off x="2721" y="6045"/>
                <a:ext cx="25" cy="46"/>
              </a:xfrm>
              <a:custGeom>
                <a:avLst/>
                <a:gdLst>
                  <a:gd name="T0" fmla="*/ 13 w 25"/>
                  <a:gd name="T1" fmla="*/ 45 h 46"/>
                  <a:gd name="T2" fmla="*/ 15 w 25"/>
                  <a:gd name="T3" fmla="*/ 44 h 46"/>
                  <a:gd name="T4" fmla="*/ 17 w 25"/>
                  <a:gd name="T5" fmla="*/ 42 h 46"/>
                  <a:gd name="T6" fmla="*/ 19 w 25"/>
                  <a:gd name="T7" fmla="*/ 39 h 46"/>
                  <a:gd name="T8" fmla="*/ 21 w 25"/>
                  <a:gd name="T9" fmla="*/ 36 h 46"/>
                  <a:gd name="T10" fmla="*/ 22 w 25"/>
                  <a:gd name="T11" fmla="*/ 33 h 46"/>
                  <a:gd name="T12" fmla="*/ 23 w 25"/>
                  <a:gd name="T13" fmla="*/ 29 h 46"/>
                  <a:gd name="T14" fmla="*/ 24 w 25"/>
                  <a:gd name="T15" fmla="*/ 24 h 46"/>
                  <a:gd name="T16" fmla="*/ 24 w 25"/>
                  <a:gd name="T17" fmla="*/ 20 h 46"/>
                  <a:gd name="T18" fmla="*/ 23 w 25"/>
                  <a:gd name="T19" fmla="*/ 15 h 46"/>
                  <a:gd name="T20" fmla="*/ 22 w 25"/>
                  <a:gd name="T21" fmla="*/ 11 h 46"/>
                  <a:gd name="T22" fmla="*/ 21 w 25"/>
                  <a:gd name="T23" fmla="*/ 8 h 46"/>
                  <a:gd name="T24" fmla="*/ 19 w 25"/>
                  <a:gd name="T25" fmla="*/ 5 h 46"/>
                  <a:gd name="T26" fmla="*/ 17 w 25"/>
                  <a:gd name="T27" fmla="*/ 2 h 46"/>
                  <a:gd name="T28" fmla="*/ 15 w 25"/>
                  <a:gd name="T29" fmla="*/ 1 h 46"/>
                  <a:gd name="T30" fmla="*/ 13 w 25"/>
                  <a:gd name="T31" fmla="*/ 0 h 46"/>
                  <a:gd name="T32" fmla="*/ 10 w 25"/>
                  <a:gd name="T33" fmla="*/ 0 h 46"/>
                  <a:gd name="T34" fmla="*/ 8 w 25"/>
                  <a:gd name="T35" fmla="*/ 1 h 46"/>
                  <a:gd name="T36" fmla="*/ 6 w 25"/>
                  <a:gd name="T37" fmla="*/ 2 h 46"/>
                  <a:gd name="T38" fmla="*/ 4 w 25"/>
                  <a:gd name="T39" fmla="*/ 5 h 46"/>
                  <a:gd name="T40" fmla="*/ 2 w 25"/>
                  <a:gd name="T41" fmla="*/ 8 h 46"/>
                  <a:gd name="T42" fmla="*/ 1 w 25"/>
                  <a:gd name="T43" fmla="*/ 11 h 46"/>
                  <a:gd name="T44" fmla="*/ 0 w 25"/>
                  <a:gd name="T45" fmla="*/ 15 h 46"/>
                  <a:gd name="T46" fmla="*/ 0 w 25"/>
                  <a:gd name="T47" fmla="*/ 20 h 46"/>
                  <a:gd name="T48" fmla="*/ 0 w 25"/>
                  <a:gd name="T49" fmla="*/ 24 h 46"/>
                  <a:gd name="T50" fmla="*/ 0 w 25"/>
                  <a:gd name="T51" fmla="*/ 29 h 46"/>
                  <a:gd name="T52" fmla="*/ 1 w 25"/>
                  <a:gd name="T53" fmla="*/ 33 h 46"/>
                  <a:gd name="T54" fmla="*/ 2 w 25"/>
                  <a:gd name="T55" fmla="*/ 36 h 46"/>
                  <a:gd name="T56" fmla="*/ 4 w 25"/>
                  <a:gd name="T57" fmla="*/ 39 h 46"/>
                  <a:gd name="T58" fmla="*/ 6 w 25"/>
                  <a:gd name="T59" fmla="*/ 42 h 46"/>
                  <a:gd name="T60" fmla="*/ 8 w 25"/>
                  <a:gd name="T61" fmla="*/ 44 h 46"/>
                  <a:gd name="T62" fmla="*/ 10 w 25"/>
                  <a:gd name="T63" fmla="*/ 45 h 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"/>
                  <a:gd name="T97" fmla="*/ 0 h 46"/>
                  <a:gd name="T98" fmla="*/ 25 w 25"/>
                  <a:gd name="T99" fmla="*/ 46 h 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" h="46">
                    <a:moveTo>
                      <a:pt x="12" y="45"/>
                    </a:moveTo>
                    <a:lnTo>
                      <a:pt x="13" y="45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1" y="36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2" y="36"/>
                    </a:lnTo>
                    <a:lnTo>
                      <a:pt x="3" y="38"/>
                    </a:lnTo>
                    <a:lnTo>
                      <a:pt x="4" y="39"/>
                    </a:lnTo>
                    <a:lnTo>
                      <a:pt x="5" y="41"/>
                    </a:lnTo>
                    <a:lnTo>
                      <a:pt x="6" y="42"/>
                    </a:lnTo>
                    <a:lnTo>
                      <a:pt x="7" y="43"/>
                    </a:lnTo>
                    <a:lnTo>
                      <a:pt x="8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5"/>
                    </a:lnTo>
                  </a:path>
                </a:pathLst>
              </a:custGeom>
              <a:solidFill>
                <a:srgbClr val="FAA806"/>
              </a:solidFill>
              <a:ln w="12700" cap="rnd">
                <a:solidFill>
                  <a:srgbClr val="FA90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2" name="Freeform 427"/>
              <p:cNvSpPr>
                <a:spLocks noChangeAspect="1"/>
              </p:cNvSpPr>
              <p:nvPr/>
            </p:nvSpPr>
            <p:spPr bwMode="auto">
              <a:xfrm>
                <a:off x="2717" y="6049"/>
                <a:ext cx="24" cy="38"/>
              </a:xfrm>
              <a:custGeom>
                <a:avLst/>
                <a:gdLst>
                  <a:gd name="T0" fmla="*/ 11 w 24"/>
                  <a:gd name="T1" fmla="*/ 36 h 38"/>
                  <a:gd name="T2" fmla="*/ 14 w 24"/>
                  <a:gd name="T3" fmla="*/ 35 h 38"/>
                  <a:gd name="T4" fmla="*/ 16 w 24"/>
                  <a:gd name="T5" fmla="*/ 34 h 38"/>
                  <a:gd name="T6" fmla="*/ 18 w 24"/>
                  <a:gd name="T7" fmla="*/ 32 h 38"/>
                  <a:gd name="T8" fmla="*/ 20 w 24"/>
                  <a:gd name="T9" fmla="*/ 30 h 38"/>
                  <a:gd name="T10" fmla="*/ 21 w 24"/>
                  <a:gd name="T11" fmla="*/ 27 h 38"/>
                  <a:gd name="T12" fmla="*/ 22 w 24"/>
                  <a:gd name="T13" fmla="*/ 23 h 38"/>
                  <a:gd name="T14" fmla="*/ 23 w 24"/>
                  <a:gd name="T15" fmla="*/ 20 h 38"/>
                  <a:gd name="T16" fmla="*/ 23 w 24"/>
                  <a:gd name="T17" fmla="*/ 16 h 38"/>
                  <a:gd name="T18" fmla="*/ 22 w 24"/>
                  <a:gd name="T19" fmla="*/ 13 h 38"/>
                  <a:gd name="T20" fmla="*/ 21 w 24"/>
                  <a:gd name="T21" fmla="*/ 9 h 38"/>
                  <a:gd name="T22" fmla="*/ 20 w 24"/>
                  <a:gd name="T23" fmla="*/ 6 h 38"/>
                  <a:gd name="T24" fmla="*/ 18 w 24"/>
                  <a:gd name="T25" fmla="*/ 4 h 38"/>
                  <a:gd name="T26" fmla="*/ 16 w 24"/>
                  <a:gd name="T27" fmla="*/ 2 h 38"/>
                  <a:gd name="T28" fmla="*/ 14 w 24"/>
                  <a:gd name="T29" fmla="*/ 0 h 38"/>
                  <a:gd name="T30" fmla="*/ 11 w 24"/>
                  <a:gd name="T31" fmla="*/ 0 h 38"/>
                  <a:gd name="T32" fmla="*/ 9 w 24"/>
                  <a:gd name="T33" fmla="*/ 0 h 38"/>
                  <a:gd name="T34" fmla="*/ 7 w 24"/>
                  <a:gd name="T35" fmla="*/ 0 h 38"/>
                  <a:gd name="T36" fmla="*/ 5 w 24"/>
                  <a:gd name="T37" fmla="*/ 2 h 38"/>
                  <a:gd name="T38" fmla="*/ 3 w 24"/>
                  <a:gd name="T39" fmla="*/ 4 h 38"/>
                  <a:gd name="T40" fmla="*/ 2 w 24"/>
                  <a:gd name="T41" fmla="*/ 6 h 38"/>
                  <a:gd name="T42" fmla="*/ 1 w 24"/>
                  <a:gd name="T43" fmla="*/ 9 h 38"/>
                  <a:gd name="T44" fmla="*/ 0 w 24"/>
                  <a:gd name="T45" fmla="*/ 13 h 38"/>
                  <a:gd name="T46" fmla="*/ 0 w 24"/>
                  <a:gd name="T47" fmla="*/ 16 h 38"/>
                  <a:gd name="T48" fmla="*/ 0 w 24"/>
                  <a:gd name="T49" fmla="*/ 20 h 38"/>
                  <a:gd name="T50" fmla="*/ 0 w 24"/>
                  <a:gd name="T51" fmla="*/ 23 h 38"/>
                  <a:gd name="T52" fmla="*/ 1 w 24"/>
                  <a:gd name="T53" fmla="*/ 27 h 38"/>
                  <a:gd name="T54" fmla="*/ 2 w 24"/>
                  <a:gd name="T55" fmla="*/ 30 h 38"/>
                  <a:gd name="T56" fmla="*/ 3 w 24"/>
                  <a:gd name="T57" fmla="*/ 32 h 38"/>
                  <a:gd name="T58" fmla="*/ 5 w 24"/>
                  <a:gd name="T59" fmla="*/ 34 h 38"/>
                  <a:gd name="T60" fmla="*/ 7 w 24"/>
                  <a:gd name="T61" fmla="*/ 35 h 38"/>
                  <a:gd name="T62" fmla="*/ 9 w 24"/>
                  <a:gd name="T63" fmla="*/ 36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38"/>
                  <a:gd name="T98" fmla="*/ 24 w 24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38">
                    <a:moveTo>
                      <a:pt x="10" y="37"/>
                    </a:moveTo>
                    <a:lnTo>
                      <a:pt x="11" y="36"/>
                    </a:lnTo>
                    <a:lnTo>
                      <a:pt x="13" y="36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6" y="34"/>
                    </a:lnTo>
                    <a:lnTo>
                      <a:pt x="17" y="33"/>
                    </a:lnTo>
                    <a:lnTo>
                      <a:pt x="18" y="32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7"/>
                    </a:lnTo>
                  </a:path>
                </a:pathLst>
              </a:custGeom>
              <a:solidFill>
                <a:srgbClr val="FFF7D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3" name="Freeform 428"/>
              <p:cNvSpPr>
                <a:spLocks noChangeAspect="1"/>
              </p:cNvSpPr>
              <p:nvPr/>
            </p:nvSpPr>
            <p:spPr bwMode="auto">
              <a:xfrm>
                <a:off x="2714" y="6079"/>
                <a:ext cx="170" cy="116"/>
              </a:xfrm>
              <a:custGeom>
                <a:avLst/>
                <a:gdLst>
                  <a:gd name="T0" fmla="*/ 169 w 170"/>
                  <a:gd name="T1" fmla="*/ 96 h 116"/>
                  <a:gd name="T2" fmla="*/ 168 w 170"/>
                  <a:gd name="T3" fmla="*/ 95 h 116"/>
                  <a:gd name="T4" fmla="*/ 168 w 170"/>
                  <a:gd name="T5" fmla="*/ 93 h 116"/>
                  <a:gd name="T6" fmla="*/ 166 w 170"/>
                  <a:gd name="T7" fmla="*/ 91 h 116"/>
                  <a:gd name="T8" fmla="*/ 165 w 170"/>
                  <a:gd name="T9" fmla="*/ 90 h 116"/>
                  <a:gd name="T10" fmla="*/ 162 w 170"/>
                  <a:gd name="T11" fmla="*/ 90 h 116"/>
                  <a:gd name="T12" fmla="*/ 141 w 170"/>
                  <a:gd name="T13" fmla="*/ 96 h 116"/>
                  <a:gd name="T14" fmla="*/ 137 w 170"/>
                  <a:gd name="T15" fmla="*/ 97 h 116"/>
                  <a:gd name="T16" fmla="*/ 132 w 170"/>
                  <a:gd name="T17" fmla="*/ 96 h 116"/>
                  <a:gd name="T18" fmla="*/ 128 w 170"/>
                  <a:gd name="T19" fmla="*/ 95 h 116"/>
                  <a:gd name="T20" fmla="*/ 124 w 170"/>
                  <a:gd name="T21" fmla="*/ 93 h 116"/>
                  <a:gd name="T22" fmla="*/ 120 w 170"/>
                  <a:gd name="T23" fmla="*/ 91 h 116"/>
                  <a:gd name="T24" fmla="*/ 103 w 170"/>
                  <a:gd name="T25" fmla="*/ 79 h 116"/>
                  <a:gd name="T26" fmla="*/ 74 w 170"/>
                  <a:gd name="T27" fmla="*/ 59 h 116"/>
                  <a:gd name="T28" fmla="*/ 43 w 170"/>
                  <a:gd name="T29" fmla="*/ 35 h 116"/>
                  <a:gd name="T30" fmla="*/ 17 w 170"/>
                  <a:gd name="T31" fmla="*/ 16 h 116"/>
                  <a:gd name="T32" fmla="*/ 6 w 170"/>
                  <a:gd name="T33" fmla="*/ 6 h 116"/>
                  <a:gd name="T34" fmla="*/ 6 w 170"/>
                  <a:gd name="T35" fmla="*/ 4 h 116"/>
                  <a:gd name="T36" fmla="*/ 5 w 170"/>
                  <a:gd name="T37" fmla="*/ 2 h 116"/>
                  <a:gd name="T38" fmla="*/ 5 w 170"/>
                  <a:gd name="T39" fmla="*/ 1 h 116"/>
                  <a:gd name="T40" fmla="*/ 5 w 170"/>
                  <a:gd name="T41" fmla="*/ 0 h 116"/>
                  <a:gd name="T42" fmla="*/ 5 w 170"/>
                  <a:gd name="T43" fmla="*/ 0 h 116"/>
                  <a:gd name="T44" fmla="*/ 3 w 170"/>
                  <a:gd name="T45" fmla="*/ 1 h 116"/>
                  <a:gd name="T46" fmla="*/ 0 w 170"/>
                  <a:gd name="T47" fmla="*/ 6 h 116"/>
                  <a:gd name="T48" fmla="*/ 0 w 170"/>
                  <a:gd name="T49" fmla="*/ 11 h 116"/>
                  <a:gd name="T50" fmla="*/ 1 w 170"/>
                  <a:gd name="T51" fmla="*/ 16 h 116"/>
                  <a:gd name="T52" fmla="*/ 3 w 170"/>
                  <a:gd name="T53" fmla="*/ 20 h 116"/>
                  <a:gd name="T54" fmla="*/ 5 w 170"/>
                  <a:gd name="T55" fmla="*/ 23 h 116"/>
                  <a:gd name="T56" fmla="*/ 22 w 170"/>
                  <a:gd name="T57" fmla="*/ 35 h 116"/>
                  <a:gd name="T58" fmla="*/ 51 w 170"/>
                  <a:gd name="T59" fmla="*/ 57 h 116"/>
                  <a:gd name="T60" fmla="*/ 84 w 170"/>
                  <a:gd name="T61" fmla="*/ 81 h 116"/>
                  <a:gd name="T62" fmla="*/ 110 w 170"/>
                  <a:gd name="T63" fmla="*/ 101 h 116"/>
                  <a:gd name="T64" fmla="*/ 121 w 170"/>
                  <a:gd name="T65" fmla="*/ 109 h 116"/>
                  <a:gd name="T66" fmla="*/ 125 w 170"/>
                  <a:gd name="T67" fmla="*/ 111 h 116"/>
                  <a:gd name="T68" fmla="*/ 129 w 170"/>
                  <a:gd name="T69" fmla="*/ 113 h 116"/>
                  <a:gd name="T70" fmla="*/ 134 w 170"/>
                  <a:gd name="T71" fmla="*/ 114 h 116"/>
                  <a:gd name="T72" fmla="*/ 139 w 170"/>
                  <a:gd name="T73" fmla="*/ 115 h 116"/>
                  <a:gd name="T74" fmla="*/ 144 w 170"/>
                  <a:gd name="T75" fmla="*/ 114 h 116"/>
                  <a:gd name="T76" fmla="*/ 146 w 170"/>
                  <a:gd name="T77" fmla="*/ 113 h 116"/>
                  <a:gd name="T78" fmla="*/ 149 w 170"/>
                  <a:gd name="T79" fmla="*/ 112 h 116"/>
                  <a:gd name="T80" fmla="*/ 154 w 170"/>
                  <a:gd name="T81" fmla="*/ 111 h 116"/>
                  <a:gd name="T82" fmla="*/ 158 w 170"/>
                  <a:gd name="T83" fmla="*/ 109 h 116"/>
                  <a:gd name="T84" fmla="*/ 162 w 170"/>
                  <a:gd name="T85" fmla="*/ 108 h 116"/>
                  <a:gd name="T86" fmla="*/ 163 w 170"/>
                  <a:gd name="T87" fmla="*/ 108 h 116"/>
                  <a:gd name="T88" fmla="*/ 166 w 170"/>
                  <a:gd name="T89" fmla="*/ 106 h 116"/>
                  <a:gd name="T90" fmla="*/ 167 w 170"/>
                  <a:gd name="T91" fmla="*/ 104 h 116"/>
                  <a:gd name="T92" fmla="*/ 168 w 170"/>
                  <a:gd name="T93" fmla="*/ 102 h 116"/>
                  <a:gd name="T94" fmla="*/ 169 w 170"/>
                  <a:gd name="T95" fmla="*/ 100 h 116"/>
                  <a:gd name="T96" fmla="*/ 169 w 170"/>
                  <a:gd name="T97" fmla="*/ 100 h 11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0"/>
                  <a:gd name="T148" fmla="*/ 0 h 116"/>
                  <a:gd name="T149" fmla="*/ 170 w 170"/>
                  <a:gd name="T150" fmla="*/ 116 h 11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0" h="116">
                    <a:moveTo>
                      <a:pt x="169" y="100"/>
                    </a:moveTo>
                    <a:lnTo>
                      <a:pt x="169" y="96"/>
                    </a:lnTo>
                    <a:lnTo>
                      <a:pt x="168" y="95"/>
                    </a:lnTo>
                    <a:lnTo>
                      <a:pt x="168" y="94"/>
                    </a:lnTo>
                    <a:lnTo>
                      <a:pt x="168" y="93"/>
                    </a:lnTo>
                    <a:lnTo>
                      <a:pt x="167" y="93"/>
                    </a:lnTo>
                    <a:lnTo>
                      <a:pt x="167" y="92"/>
                    </a:lnTo>
                    <a:lnTo>
                      <a:pt x="166" y="91"/>
                    </a:lnTo>
                    <a:lnTo>
                      <a:pt x="165" y="91"/>
                    </a:lnTo>
                    <a:lnTo>
                      <a:pt x="165" y="90"/>
                    </a:lnTo>
                    <a:lnTo>
                      <a:pt x="164" y="90"/>
                    </a:lnTo>
                    <a:lnTo>
                      <a:pt x="163" y="90"/>
                    </a:lnTo>
                    <a:lnTo>
                      <a:pt x="162" y="90"/>
                    </a:lnTo>
                    <a:lnTo>
                      <a:pt x="145" y="96"/>
                    </a:lnTo>
                    <a:lnTo>
                      <a:pt x="143" y="96"/>
                    </a:lnTo>
                    <a:lnTo>
                      <a:pt x="141" y="96"/>
                    </a:lnTo>
                    <a:lnTo>
                      <a:pt x="140" y="97"/>
                    </a:lnTo>
                    <a:lnTo>
                      <a:pt x="138" y="97"/>
                    </a:lnTo>
                    <a:lnTo>
                      <a:pt x="137" y="97"/>
                    </a:lnTo>
                    <a:lnTo>
                      <a:pt x="135" y="97"/>
                    </a:lnTo>
                    <a:lnTo>
                      <a:pt x="134" y="96"/>
                    </a:lnTo>
                    <a:lnTo>
                      <a:pt x="132" y="96"/>
                    </a:lnTo>
                    <a:lnTo>
                      <a:pt x="131" y="96"/>
                    </a:lnTo>
                    <a:lnTo>
                      <a:pt x="129" y="96"/>
                    </a:lnTo>
                    <a:lnTo>
                      <a:pt x="128" y="95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4" y="93"/>
                    </a:lnTo>
                    <a:lnTo>
                      <a:pt x="122" y="92"/>
                    </a:lnTo>
                    <a:lnTo>
                      <a:pt x="121" y="92"/>
                    </a:lnTo>
                    <a:lnTo>
                      <a:pt x="120" y="91"/>
                    </a:lnTo>
                    <a:lnTo>
                      <a:pt x="116" y="88"/>
                    </a:lnTo>
                    <a:lnTo>
                      <a:pt x="111" y="84"/>
                    </a:lnTo>
                    <a:lnTo>
                      <a:pt x="103" y="79"/>
                    </a:lnTo>
                    <a:lnTo>
                      <a:pt x="95" y="73"/>
                    </a:lnTo>
                    <a:lnTo>
                      <a:pt x="85" y="66"/>
                    </a:lnTo>
                    <a:lnTo>
                      <a:pt x="74" y="59"/>
                    </a:lnTo>
                    <a:lnTo>
                      <a:pt x="64" y="51"/>
                    </a:lnTo>
                    <a:lnTo>
                      <a:pt x="53" y="43"/>
                    </a:lnTo>
                    <a:lnTo>
                      <a:pt x="43" y="35"/>
                    </a:lnTo>
                    <a:lnTo>
                      <a:pt x="33" y="28"/>
                    </a:lnTo>
                    <a:lnTo>
                      <a:pt x="24" y="22"/>
                    </a:lnTo>
                    <a:lnTo>
                      <a:pt x="17" y="16"/>
                    </a:lnTo>
                    <a:lnTo>
                      <a:pt x="11" y="11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9" y="26"/>
                    </a:lnTo>
                    <a:lnTo>
                      <a:pt x="15" y="30"/>
                    </a:lnTo>
                    <a:lnTo>
                      <a:pt x="22" y="35"/>
                    </a:lnTo>
                    <a:lnTo>
                      <a:pt x="31" y="42"/>
                    </a:lnTo>
                    <a:lnTo>
                      <a:pt x="41" y="49"/>
                    </a:lnTo>
                    <a:lnTo>
                      <a:pt x="51" y="57"/>
                    </a:lnTo>
                    <a:lnTo>
                      <a:pt x="62" y="65"/>
                    </a:lnTo>
                    <a:lnTo>
                      <a:pt x="73" y="74"/>
                    </a:lnTo>
                    <a:lnTo>
                      <a:pt x="84" y="81"/>
                    </a:lnTo>
                    <a:lnTo>
                      <a:pt x="94" y="89"/>
                    </a:lnTo>
                    <a:lnTo>
                      <a:pt x="103" y="95"/>
                    </a:lnTo>
                    <a:lnTo>
                      <a:pt x="110" y="101"/>
                    </a:lnTo>
                    <a:lnTo>
                      <a:pt x="116" y="105"/>
                    </a:lnTo>
                    <a:lnTo>
                      <a:pt x="120" y="108"/>
                    </a:lnTo>
                    <a:lnTo>
                      <a:pt x="121" y="109"/>
                    </a:lnTo>
                    <a:lnTo>
                      <a:pt x="122" y="110"/>
                    </a:lnTo>
                    <a:lnTo>
                      <a:pt x="124" y="111"/>
                    </a:lnTo>
                    <a:lnTo>
                      <a:pt x="125" y="111"/>
                    </a:lnTo>
                    <a:lnTo>
                      <a:pt x="126" y="112"/>
                    </a:lnTo>
                    <a:lnTo>
                      <a:pt x="128" y="113"/>
                    </a:lnTo>
                    <a:lnTo>
                      <a:pt x="129" y="113"/>
                    </a:lnTo>
                    <a:lnTo>
                      <a:pt x="131" y="114"/>
                    </a:lnTo>
                    <a:lnTo>
                      <a:pt x="132" y="114"/>
                    </a:lnTo>
                    <a:lnTo>
                      <a:pt x="134" y="114"/>
                    </a:lnTo>
                    <a:lnTo>
                      <a:pt x="136" y="115"/>
                    </a:lnTo>
                    <a:lnTo>
                      <a:pt x="137" y="115"/>
                    </a:lnTo>
                    <a:lnTo>
                      <a:pt x="139" y="115"/>
                    </a:lnTo>
                    <a:lnTo>
                      <a:pt x="140" y="115"/>
                    </a:lnTo>
                    <a:lnTo>
                      <a:pt x="142" y="114"/>
                    </a:lnTo>
                    <a:lnTo>
                      <a:pt x="144" y="114"/>
                    </a:lnTo>
                    <a:lnTo>
                      <a:pt x="146" y="113"/>
                    </a:lnTo>
                    <a:lnTo>
                      <a:pt x="147" y="113"/>
                    </a:lnTo>
                    <a:lnTo>
                      <a:pt x="148" y="113"/>
                    </a:lnTo>
                    <a:lnTo>
                      <a:pt x="149" y="112"/>
                    </a:lnTo>
                    <a:lnTo>
                      <a:pt x="151" y="112"/>
                    </a:lnTo>
                    <a:lnTo>
                      <a:pt x="152" y="111"/>
                    </a:lnTo>
                    <a:lnTo>
                      <a:pt x="154" y="111"/>
                    </a:lnTo>
                    <a:lnTo>
                      <a:pt x="155" y="110"/>
                    </a:lnTo>
                    <a:lnTo>
                      <a:pt x="157" y="110"/>
                    </a:lnTo>
                    <a:lnTo>
                      <a:pt x="158" y="109"/>
                    </a:lnTo>
                    <a:lnTo>
                      <a:pt x="160" y="109"/>
                    </a:lnTo>
                    <a:lnTo>
                      <a:pt x="161" y="109"/>
                    </a:lnTo>
                    <a:lnTo>
                      <a:pt x="162" y="108"/>
                    </a:lnTo>
                    <a:lnTo>
                      <a:pt x="163" y="108"/>
                    </a:lnTo>
                    <a:lnTo>
                      <a:pt x="164" y="107"/>
                    </a:lnTo>
                    <a:lnTo>
                      <a:pt x="165" y="107"/>
                    </a:lnTo>
                    <a:lnTo>
                      <a:pt x="166" y="106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7" y="104"/>
                    </a:lnTo>
                    <a:lnTo>
                      <a:pt x="167" y="103"/>
                    </a:lnTo>
                    <a:lnTo>
                      <a:pt x="168" y="103"/>
                    </a:lnTo>
                    <a:lnTo>
                      <a:pt x="168" y="102"/>
                    </a:lnTo>
                    <a:lnTo>
                      <a:pt x="168" y="101"/>
                    </a:lnTo>
                    <a:lnTo>
                      <a:pt x="169" y="100"/>
                    </a:lnTo>
                  </a:path>
                </a:pathLst>
              </a:custGeom>
              <a:solidFill>
                <a:srgbClr val="51AE2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" name="Freeform 429"/>
              <p:cNvSpPr>
                <a:spLocks noChangeAspect="1"/>
              </p:cNvSpPr>
              <p:nvPr/>
            </p:nvSpPr>
            <p:spPr bwMode="auto">
              <a:xfrm>
                <a:off x="2751" y="6119"/>
                <a:ext cx="28" cy="44"/>
              </a:xfrm>
              <a:custGeom>
                <a:avLst/>
                <a:gdLst>
                  <a:gd name="T0" fmla="*/ 27 w 28"/>
                  <a:gd name="T1" fmla="*/ 43 h 44"/>
                  <a:gd name="T2" fmla="*/ 27 w 28"/>
                  <a:gd name="T3" fmla="*/ 20 h 44"/>
                  <a:gd name="T4" fmla="*/ 0 w 28"/>
                  <a:gd name="T5" fmla="*/ 0 h 44"/>
                  <a:gd name="T6" fmla="*/ 0 w 28"/>
                  <a:gd name="T7" fmla="*/ 22 h 44"/>
                  <a:gd name="T8" fmla="*/ 27 w 28"/>
                  <a:gd name="T9" fmla="*/ 4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44"/>
                  <a:gd name="T17" fmla="*/ 28 w 2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44">
                    <a:moveTo>
                      <a:pt x="27" y="43"/>
                    </a:moveTo>
                    <a:lnTo>
                      <a:pt x="27" y="2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7" y="43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5" name="Freeform 430"/>
              <p:cNvSpPr>
                <a:spLocks noChangeAspect="1"/>
              </p:cNvSpPr>
              <p:nvPr/>
            </p:nvSpPr>
            <p:spPr bwMode="auto">
              <a:xfrm>
                <a:off x="2745" y="6069"/>
                <a:ext cx="49" cy="57"/>
              </a:xfrm>
              <a:custGeom>
                <a:avLst/>
                <a:gdLst>
                  <a:gd name="T0" fmla="*/ 41 w 49"/>
                  <a:gd name="T1" fmla="*/ 55 h 57"/>
                  <a:gd name="T2" fmla="*/ 42 w 49"/>
                  <a:gd name="T3" fmla="*/ 55 h 57"/>
                  <a:gd name="T4" fmla="*/ 44 w 49"/>
                  <a:gd name="T5" fmla="*/ 55 h 57"/>
                  <a:gd name="T6" fmla="*/ 45 w 49"/>
                  <a:gd name="T7" fmla="*/ 54 h 57"/>
                  <a:gd name="T8" fmla="*/ 46 w 49"/>
                  <a:gd name="T9" fmla="*/ 53 h 57"/>
                  <a:gd name="T10" fmla="*/ 47 w 49"/>
                  <a:gd name="T11" fmla="*/ 51 h 57"/>
                  <a:gd name="T12" fmla="*/ 47 w 49"/>
                  <a:gd name="T13" fmla="*/ 49 h 57"/>
                  <a:gd name="T14" fmla="*/ 48 w 49"/>
                  <a:gd name="T15" fmla="*/ 47 h 57"/>
                  <a:gd name="T16" fmla="*/ 48 w 49"/>
                  <a:gd name="T17" fmla="*/ 31 h 57"/>
                  <a:gd name="T18" fmla="*/ 47 w 49"/>
                  <a:gd name="T19" fmla="*/ 29 h 57"/>
                  <a:gd name="T20" fmla="*/ 47 w 49"/>
                  <a:gd name="T21" fmla="*/ 28 h 57"/>
                  <a:gd name="T22" fmla="*/ 46 w 49"/>
                  <a:gd name="T23" fmla="*/ 26 h 57"/>
                  <a:gd name="T24" fmla="*/ 45 w 49"/>
                  <a:gd name="T25" fmla="*/ 25 h 57"/>
                  <a:gd name="T26" fmla="*/ 44 w 49"/>
                  <a:gd name="T27" fmla="*/ 24 h 57"/>
                  <a:gd name="T28" fmla="*/ 43 w 49"/>
                  <a:gd name="T29" fmla="*/ 23 h 57"/>
                  <a:gd name="T30" fmla="*/ 41 w 49"/>
                  <a:gd name="T31" fmla="*/ 22 h 57"/>
                  <a:gd name="T32" fmla="*/ 40 w 49"/>
                  <a:gd name="T33" fmla="*/ 21 h 57"/>
                  <a:gd name="T34" fmla="*/ 8 w 49"/>
                  <a:gd name="T35" fmla="*/ 0 h 57"/>
                  <a:gd name="T36" fmla="*/ 7 w 49"/>
                  <a:gd name="T37" fmla="*/ 0 h 57"/>
                  <a:gd name="T38" fmla="*/ 5 w 49"/>
                  <a:gd name="T39" fmla="*/ 0 h 57"/>
                  <a:gd name="T40" fmla="*/ 3 w 49"/>
                  <a:gd name="T41" fmla="*/ 1 h 57"/>
                  <a:gd name="T42" fmla="*/ 2 w 49"/>
                  <a:gd name="T43" fmla="*/ 2 h 57"/>
                  <a:gd name="T44" fmla="*/ 1 w 49"/>
                  <a:gd name="T45" fmla="*/ 3 h 57"/>
                  <a:gd name="T46" fmla="*/ 0 w 49"/>
                  <a:gd name="T47" fmla="*/ 5 h 57"/>
                  <a:gd name="T48" fmla="*/ 0 w 49"/>
                  <a:gd name="T49" fmla="*/ 6 h 57"/>
                  <a:gd name="T50" fmla="*/ 0 w 49"/>
                  <a:gd name="T51" fmla="*/ 24 h 57"/>
                  <a:gd name="T52" fmla="*/ 0 w 49"/>
                  <a:gd name="T53" fmla="*/ 25 h 57"/>
                  <a:gd name="T54" fmla="*/ 0 w 49"/>
                  <a:gd name="T55" fmla="*/ 26 h 57"/>
                  <a:gd name="T56" fmla="*/ 1 w 49"/>
                  <a:gd name="T57" fmla="*/ 27 h 57"/>
                  <a:gd name="T58" fmla="*/ 2 w 49"/>
                  <a:gd name="T59" fmla="*/ 28 h 57"/>
                  <a:gd name="T60" fmla="*/ 3 w 49"/>
                  <a:gd name="T61" fmla="*/ 29 h 57"/>
                  <a:gd name="T62" fmla="*/ 5 w 49"/>
                  <a:gd name="T63" fmla="*/ 30 h 57"/>
                  <a:gd name="T64" fmla="*/ 6 w 49"/>
                  <a:gd name="T65" fmla="*/ 31 h 57"/>
                  <a:gd name="T66" fmla="*/ 8 w 49"/>
                  <a:gd name="T67" fmla="*/ 32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57"/>
                  <a:gd name="T104" fmla="*/ 49 w 49"/>
                  <a:gd name="T105" fmla="*/ 57 h 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57">
                    <a:moveTo>
                      <a:pt x="40" y="54"/>
                    </a:moveTo>
                    <a:lnTo>
                      <a:pt x="41" y="55"/>
                    </a:lnTo>
                    <a:lnTo>
                      <a:pt x="42" y="55"/>
                    </a:lnTo>
                    <a:lnTo>
                      <a:pt x="43" y="56"/>
                    </a:lnTo>
                    <a:lnTo>
                      <a:pt x="44" y="55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8" y="48"/>
                    </a:lnTo>
                    <a:lnTo>
                      <a:pt x="48" y="47"/>
                    </a:lnTo>
                    <a:lnTo>
                      <a:pt x="48" y="46"/>
                    </a:lnTo>
                    <a:lnTo>
                      <a:pt x="48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6" y="26"/>
                    </a:lnTo>
                    <a:lnTo>
                      <a:pt x="45" y="25"/>
                    </a:lnTo>
                    <a:lnTo>
                      <a:pt x="44" y="24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40" y="54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" name="Line 431"/>
              <p:cNvSpPr>
                <a:spLocks noChangeAspect="1" noChangeShapeType="1"/>
              </p:cNvSpPr>
              <p:nvPr/>
            </p:nvSpPr>
            <p:spPr bwMode="auto">
              <a:xfrm>
                <a:off x="2752" y="6075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7" name="Line 432"/>
              <p:cNvSpPr>
                <a:spLocks noChangeAspect="1" noChangeShapeType="1"/>
              </p:cNvSpPr>
              <p:nvPr/>
            </p:nvSpPr>
            <p:spPr bwMode="auto">
              <a:xfrm>
                <a:off x="2751" y="6079"/>
                <a:ext cx="33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8" name="Line 433"/>
              <p:cNvSpPr>
                <a:spLocks noChangeAspect="1" noChangeShapeType="1"/>
              </p:cNvSpPr>
              <p:nvPr/>
            </p:nvSpPr>
            <p:spPr bwMode="auto">
              <a:xfrm>
                <a:off x="2750" y="6086"/>
                <a:ext cx="33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9" name="Line 434"/>
              <p:cNvSpPr>
                <a:spLocks noChangeAspect="1" noChangeShapeType="1"/>
              </p:cNvSpPr>
              <p:nvPr/>
            </p:nvSpPr>
            <p:spPr bwMode="auto">
              <a:xfrm>
                <a:off x="2750" y="6093"/>
                <a:ext cx="34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0" name="Freeform 435"/>
              <p:cNvSpPr>
                <a:spLocks noChangeAspect="1"/>
              </p:cNvSpPr>
              <p:nvPr/>
            </p:nvSpPr>
            <p:spPr bwMode="auto">
              <a:xfrm>
                <a:off x="2902" y="6113"/>
                <a:ext cx="78" cy="92"/>
              </a:xfrm>
              <a:custGeom>
                <a:avLst/>
                <a:gdLst>
                  <a:gd name="T0" fmla="*/ 29 w 78"/>
                  <a:gd name="T1" fmla="*/ 90 h 92"/>
                  <a:gd name="T2" fmla="*/ 36 w 78"/>
                  <a:gd name="T3" fmla="*/ 91 h 92"/>
                  <a:gd name="T4" fmla="*/ 44 w 78"/>
                  <a:gd name="T5" fmla="*/ 89 h 92"/>
                  <a:gd name="T6" fmla="*/ 51 w 78"/>
                  <a:gd name="T7" fmla="*/ 86 h 92"/>
                  <a:gd name="T8" fmla="*/ 58 w 78"/>
                  <a:gd name="T9" fmla="*/ 81 h 92"/>
                  <a:gd name="T10" fmla="*/ 64 w 78"/>
                  <a:gd name="T11" fmla="*/ 75 h 92"/>
                  <a:gd name="T12" fmla="*/ 69 w 78"/>
                  <a:gd name="T13" fmla="*/ 68 h 92"/>
                  <a:gd name="T14" fmla="*/ 73 w 78"/>
                  <a:gd name="T15" fmla="*/ 60 h 92"/>
                  <a:gd name="T16" fmla="*/ 75 w 78"/>
                  <a:gd name="T17" fmla="*/ 51 h 92"/>
                  <a:gd name="T18" fmla="*/ 77 w 78"/>
                  <a:gd name="T19" fmla="*/ 42 h 92"/>
                  <a:gd name="T20" fmla="*/ 76 w 78"/>
                  <a:gd name="T21" fmla="*/ 33 h 92"/>
                  <a:gd name="T22" fmla="*/ 74 w 78"/>
                  <a:gd name="T23" fmla="*/ 25 h 92"/>
                  <a:gd name="T24" fmla="*/ 71 w 78"/>
                  <a:gd name="T25" fmla="*/ 18 h 92"/>
                  <a:gd name="T26" fmla="*/ 67 w 78"/>
                  <a:gd name="T27" fmla="*/ 11 h 92"/>
                  <a:gd name="T28" fmla="*/ 61 w 78"/>
                  <a:gd name="T29" fmla="*/ 6 h 92"/>
                  <a:gd name="T30" fmla="*/ 55 w 78"/>
                  <a:gd name="T31" fmla="*/ 2 h 92"/>
                  <a:gd name="T32" fmla="*/ 47 w 78"/>
                  <a:gd name="T33" fmla="*/ 0 h 92"/>
                  <a:gd name="T34" fmla="*/ 40 w 78"/>
                  <a:gd name="T35" fmla="*/ 0 h 92"/>
                  <a:gd name="T36" fmla="*/ 32 w 78"/>
                  <a:gd name="T37" fmla="*/ 1 h 92"/>
                  <a:gd name="T38" fmla="*/ 25 w 78"/>
                  <a:gd name="T39" fmla="*/ 4 h 92"/>
                  <a:gd name="T40" fmla="*/ 18 w 78"/>
                  <a:gd name="T41" fmla="*/ 9 h 92"/>
                  <a:gd name="T42" fmla="*/ 12 w 78"/>
                  <a:gd name="T43" fmla="*/ 15 h 92"/>
                  <a:gd name="T44" fmla="*/ 7 w 78"/>
                  <a:gd name="T45" fmla="*/ 22 h 92"/>
                  <a:gd name="T46" fmla="*/ 3 w 78"/>
                  <a:gd name="T47" fmla="*/ 30 h 92"/>
                  <a:gd name="T48" fmla="*/ 1 w 78"/>
                  <a:gd name="T49" fmla="*/ 39 h 92"/>
                  <a:gd name="T50" fmla="*/ 0 w 78"/>
                  <a:gd name="T51" fmla="*/ 48 h 92"/>
                  <a:gd name="T52" fmla="*/ 0 w 78"/>
                  <a:gd name="T53" fmla="*/ 57 h 92"/>
                  <a:gd name="T54" fmla="*/ 2 w 78"/>
                  <a:gd name="T55" fmla="*/ 65 h 92"/>
                  <a:gd name="T56" fmla="*/ 5 w 78"/>
                  <a:gd name="T57" fmla="*/ 72 h 92"/>
                  <a:gd name="T58" fmla="*/ 9 w 78"/>
                  <a:gd name="T59" fmla="*/ 79 h 92"/>
                  <a:gd name="T60" fmla="*/ 15 w 78"/>
                  <a:gd name="T61" fmla="*/ 84 h 92"/>
                  <a:gd name="T62" fmla="*/ 21 w 78"/>
                  <a:gd name="T63" fmla="*/ 88 h 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8"/>
                  <a:gd name="T97" fmla="*/ 0 h 92"/>
                  <a:gd name="T98" fmla="*/ 78 w 78"/>
                  <a:gd name="T99" fmla="*/ 92 h 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8" h="92">
                    <a:moveTo>
                      <a:pt x="25" y="89"/>
                    </a:moveTo>
                    <a:lnTo>
                      <a:pt x="29" y="90"/>
                    </a:lnTo>
                    <a:lnTo>
                      <a:pt x="33" y="91"/>
                    </a:lnTo>
                    <a:lnTo>
                      <a:pt x="36" y="91"/>
                    </a:lnTo>
                    <a:lnTo>
                      <a:pt x="40" y="90"/>
                    </a:lnTo>
                    <a:lnTo>
                      <a:pt x="44" y="89"/>
                    </a:lnTo>
                    <a:lnTo>
                      <a:pt x="47" y="88"/>
                    </a:lnTo>
                    <a:lnTo>
                      <a:pt x="51" y="86"/>
                    </a:lnTo>
                    <a:lnTo>
                      <a:pt x="55" y="84"/>
                    </a:lnTo>
                    <a:lnTo>
                      <a:pt x="58" y="81"/>
                    </a:lnTo>
                    <a:lnTo>
                      <a:pt x="61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9" y="68"/>
                    </a:lnTo>
                    <a:lnTo>
                      <a:pt x="71" y="64"/>
                    </a:lnTo>
                    <a:lnTo>
                      <a:pt x="73" y="60"/>
                    </a:lnTo>
                    <a:lnTo>
                      <a:pt x="74" y="56"/>
                    </a:lnTo>
                    <a:lnTo>
                      <a:pt x="75" y="51"/>
                    </a:lnTo>
                    <a:lnTo>
                      <a:pt x="76" y="47"/>
                    </a:lnTo>
                    <a:lnTo>
                      <a:pt x="77" y="42"/>
                    </a:lnTo>
                    <a:lnTo>
                      <a:pt x="77" y="37"/>
                    </a:lnTo>
                    <a:lnTo>
                      <a:pt x="76" y="33"/>
                    </a:lnTo>
                    <a:lnTo>
                      <a:pt x="75" y="29"/>
                    </a:lnTo>
                    <a:lnTo>
                      <a:pt x="74" y="25"/>
                    </a:lnTo>
                    <a:lnTo>
                      <a:pt x="73" y="21"/>
                    </a:lnTo>
                    <a:lnTo>
                      <a:pt x="71" y="18"/>
                    </a:lnTo>
                    <a:lnTo>
                      <a:pt x="69" y="14"/>
                    </a:lnTo>
                    <a:lnTo>
                      <a:pt x="67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5" y="2"/>
                    </a:lnTo>
                    <a:lnTo>
                      <a:pt x="51" y="1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18"/>
                    </a:lnTo>
                    <a:lnTo>
                      <a:pt x="7" y="22"/>
                    </a:lnTo>
                    <a:lnTo>
                      <a:pt x="5" y="26"/>
                    </a:lnTo>
                    <a:lnTo>
                      <a:pt x="3" y="30"/>
                    </a:lnTo>
                    <a:lnTo>
                      <a:pt x="2" y="34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1" y="61"/>
                    </a:lnTo>
                    <a:lnTo>
                      <a:pt x="2" y="65"/>
                    </a:lnTo>
                    <a:lnTo>
                      <a:pt x="3" y="69"/>
                    </a:lnTo>
                    <a:lnTo>
                      <a:pt x="5" y="72"/>
                    </a:lnTo>
                    <a:lnTo>
                      <a:pt x="7" y="76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5" y="84"/>
                    </a:lnTo>
                    <a:lnTo>
                      <a:pt x="18" y="86"/>
                    </a:lnTo>
                    <a:lnTo>
                      <a:pt x="21" y="88"/>
                    </a:lnTo>
                    <a:lnTo>
                      <a:pt x="25" y="89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1" name="Freeform 436"/>
              <p:cNvSpPr>
                <a:spLocks noChangeAspect="1"/>
              </p:cNvSpPr>
              <p:nvPr/>
            </p:nvSpPr>
            <p:spPr bwMode="auto">
              <a:xfrm>
                <a:off x="2917" y="6130"/>
                <a:ext cx="49" cy="59"/>
              </a:xfrm>
              <a:custGeom>
                <a:avLst/>
                <a:gdLst>
                  <a:gd name="T0" fmla="*/ 18 w 49"/>
                  <a:gd name="T1" fmla="*/ 57 h 59"/>
                  <a:gd name="T2" fmla="*/ 23 w 49"/>
                  <a:gd name="T3" fmla="*/ 57 h 59"/>
                  <a:gd name="T4" fmla="*/ 27 w 49"/>
                  <a:gd name="T5" fmla="*/ 56 h 59"/>
                  <a:gd name="T6" fmla="*/ 32 w 49"/>
                  <a:gd name="T7" fmla="*/ 54 h 59"/>
                  <a:gd name="T8" fmla="*/ 36 w 49"/>
                  <a:gd name="T9" fmla="*/ 52 h 59"/>
                  <a:gd name="T10" fmla="*/ 40 w 49"/>
                  <a:gd name="T11" fmla="*/ 48 h 59"/>
                  <a:gd name="T12" fmla="*/ 43 w 49"/>
                  <a:gd name="T13" fmla="*/ 43 h 59"/>
                  <a:gd name="T14" fmla="*/ 45 w 49"/>
                  <a:gd name="T15" fmla="*/ 38 h 59"/>
                  <a:gd name="T16" fmla="*/ 47 w 49"/>
                  <a:gd name="T17" fmla="*/ 32 h 59"/>
                  <a:gd name="T18" fmla="*/ 48 w 49"/>
                  <a:gd name="T19" fmla="*/ 26 h 59"/>
                  <a:gd name="T20" fmla="*/ 47 w 49"/>
                  <a:gd name="T21" fmla="*/ 21 h 59"/>
                  <a:gd name="T22" fmla="*/ 46 w 49"/>
                  <a:gd name="T23" fmla="*/ 16 h 59"/>
                  <a:gd name="T24" fmla="*/ 44 w 49"/>
                  <a:gd name="T25" fmla="*/ 11 h 59"/>
                  <a:gd name="T26" fmla="*/ 42 w 49"/>
                  <a:gd name="T27" fmla="*/ 7 h 59"/>
                  <a:gd name="T28" fmla="*/ 38 w 49"/>
                  <a:gd name="T29" fmla="*/ 4 h 59"/>
                  <a:gd name="T30" fmla="*/ 34 w 49"/>
                  <a:gd name="T31" fmla="*/ 1 h 59"/>
                  <a:gd name="T32" fmla="*/ 29 w 49"/>
                  <a:gd name="T33" fmla="*/ 0 h 59"/>
                  <a:gd name="T34" fmla="*/ 25 w 49"/>
                  <a:gd name="T35" fmla="*/ 0 h 59"/>
                  <a:gd name="T36" fmla="*/ 20 w 49"/>
                  <a:gd name="T37" fmla="*/ 1 h 59"/>
                  <a:gd name="T38" fmla="*/ 15 w 49"/>
                  <a:gd name="T39" fmla="*/ 3 h 59"/>
                  <a:gd name="T40" fmla="*/ 11 w 49"/>
                  <a:gd name="T41" fmla="*/ 5 h 59"/>
                  <a:gd name="T42" fmla="*/ 8 w 49"/>
                  <a:gd name="T43" fmla="*/ 9 h 59"/>
                  <a:gd name="T44" fmla="*/ 4 w 49"/>
                  <a:gd name="T45" fmla="*/ 14 h 59"/>
                  <a:gd name="T46" fmla="*/ 2 w 49"/>
                  <a:gd name="T47" fmla="*/ 19 h 59"/>
                  <a:gd name="T48" fmla="*/ 0 w 49"/>
                  <a:gd name="T49" fmla="*/ 25 h 59"/>
                  <a:gd name="T50" fmla="*/ 0 w 49"/>
                  <a:gd name="T51" fmla="*/ 30 h 59"/>
                  <a:gd name="T52" fmla="*/ 0 w 49"/>
                  <a:gd name="T53" fmla="*/ 36 h 59"/>
                  <a:gd name="T54" fmla="*/ 1 w 49"/>
                  <a:gd name="T55" fmla="*/ 41 h 59"/>
                  <a:gd name="T56" fmla="*/ 3 w 49"/>
                  <a:gd name="T57" fmla="*/ 46 h 59"/>
                  <a:gd name="T58" fmla="*/ 6 w 49"/>
                  <a:gd name="T59" fmla="*/ 50 h 59"/>
                  <a:gd name="T60" fmla="*/ 9 w 49"/>
                  <a:gd name="T61" fmla="*/ 53 h 59"/>
                  <a:gd name="T62" fmla="*/ 13 w 49"/>
                  <a:gd name="T63" fmla="*/ 56 h 5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9"/>
                  <a:gd name="T97" fmla="*/ 0 h 59"/>
                  <a:gd name="T98" fmla="*/ 49 w 49"/>
                  <a:gd name="T99" fmla="*/ 59 h 5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9" h="59">
                    <a:moveTo>
                      <a:pt x="16" y="57"/>
                    </a:moveTo>
                    <a:lnTo>
                      <a:pt x="18" y="57"/>
                    </a:lnTo>
                    <a:lnTo>
                      <a:pt x="20" y="58"/>
                    </a:lnTo>
                    <a:lnTo>
                      <a:pt x="23" y="57"/>
                    </a:lnTo>
                    <a:lnTo>
                      <a:pt x="25" y="57"/>
                    </a:lnTo>
                    <a:lnTo>
                      <a:pt x="27" y="56"/>
                    </a:lnTo>
                    <a:lnTo>
                      <a:pt x="30" y="56"/>
                    </a:lnTo>
                    <a:lnTo>
                      <a:pt x="32" y="54"/>
                    </a:lnTo>
                    <a:lnTo>
                      <a:pt x="34" y="53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4" y="41"/>
                    </a:lnTo>
                    <a:lnTo>
                      <a:pt x="45" y="38"/>
                    </a:lnTo>
                    <a:lnTo>
                      <a:pt x="46" y="35"/>
                    </a:lnTo>
                    <a:lnTo>
                      <a:pt x="47" y="32"/>
                    </a:lnTo>
                    <a:lnTo>
                      <a:pt x="48" y="29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47" y="21"/>
                    </a:lnTo>
                    <a:lnTo>
                      <a:pt x="47" y="18"/>
                    </a:lnTo>
                    <a:lnTo>
                      <a:pt x="46" y="16"/>
                    </a:lnTo>
                    <a:lnTo>
                      <a:pt x="45" y="13"/>
                    </a:lnTo>
                    <a:lnTo>
                      <a:pt x="44" y="11"/>
                    </a:lnTo>
                    <a:lnTo>
                      <a:pt x="43" y="9"/>
                    </a:lnTo>
                    <a:lnTo>
                      <a:pt x="42" y="7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6" y="57"/>
                    </a:lnTo>
                  </a:path>
                </a:pathLst>
              </a:custGeom>
              <a:solidFill>
                <a:srgbClr val="E8E8E8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2" name="Freeform 437"/>
              <p:cNvSpPr>
                <a:spLocks noChangeAspect="1"/>
              </p:cNvSpPr>
              <p:nvPr/>
            </p:nvSpPr>
            <p:spPr bwMode="auto">
              <a:xfrm>
                <a:off x="3118" y="6042"/>
                <a:ext cx="77" cy="92"/>
              </a:xfrm>
              <a:custGeom>
                <a:avLst/>
                <a:gdLst>
                  <a:gd name="T0" fmla="*/ 29 w 77"/>
                  <a:gd name="T1" fmla="*/ 90 h 92"/>
                  <a:gd name="T2" fmla="*/ 36 w 77"/>
                  <a:gd name="T3" fmla="*/ 90 h 92"/>
                  <a:gd name="T4" fmla="*/ 43 w 77"/>
                  <a:gd name="T5" fmla="*/ 89 h 92"/>
                  <a:gd name="T6" fmla="*/ 50 w 77"/>
                  <a:gd name="T7" fmla="*/ 86 h 92"/>
                  <a:gd name="T8" fmla="*/ 57 w 77"/>
                  <a:gd name="T9" fmla="*/ 81 h 92"/>
                  <a:gd name="T10" fmla="*/ 63 w 77"/>
                  <a:gd name="T11" fmla="*/ 75 h 92"/>
                  <a:gd name="T12" fmla="*/ 68 w 77"/>
                  <a:gd name="T13" fmla="*/ 68 h 92"/>
                  <a:gd name="T14" fmla="*/ 72 w 77"/>
                  <a:gd name="T15" fmla="*/ 60 h 92"/>
                  <a:gd name="T16" fmla="*/ 75 w 77"/>
                  <a:gd name="T17" fmla="*/ 51 h 92"/>
                  <a:gd name="T18" fmla="*/ 76 w 77"/>
                  <a:gd name="T19" fmla="*/ 42 h 92"/>
                  <a:gd name="T20" fmla="*/ 75 w 77"/>
                  <a:gd name="T21" fmla="*/ 33 h 92"/>
                  <a:gd name="T22" fmla="*/ 73 w 77"/>
                  <a:gd name="T23" fmla="*/ 25 h 92"/>
                  <a:gd name="T24" fmla="*/ 70 w 77"/>
                  <a:gd name="T25" fmla="*/ 18 h 92"/>
                  <a:gd name="T26" fmla="*/ 66 w 77"/>
                  <a:gd name="T27" fmla="*/ 11 h 92"/>
                  <a:gd name="T28" fmla="*/ 60 w 77"/>
                  <a:gd name="T29" fmla="*/ 6 h 92"/>
                  <a:gd name="T30" fmla="*/ 54 w 77"/>
                  <a:gd name="T31" fmla="*/ 2 h 92"/>
                  <a:gd name="T32" fmla="*/ 47 w 77"/>
                  <a:gd name="T33" fmla="*/ 0 h 92"/>
                  <a:gd name="T34" fmla="*/ 39 w 77"/>
                  <a:gd name="T35" fmla="*/ 0 h 92"/>
                  <a:gd name="T36" fmla="*/ 32 w 77"/>
                  <a:gd name="T37" fmla="*/ 1 h 92"/>
                  <a:gd name="T38" fmla="*/ 25 w 77"/>
                  <a:gd name="T39" fmla="*/ 4 h 92"/>
                  <a:gd name="T40" fmla="*/ 18 w 77"/>
                  <a:gd name="T41" fmla="*/ 9 h 92"/>
                  <a:gd name="T42" fmla="*/ 12 w 77"/>
                  <a:gd name="T43" fmla="*/ 15 h 92"/>
                  <a:gd name="T44" fmla="*/ 7 w 77"/>
                  <a:gd name="T45" fmla="*/ 22 h 92"/>
                  <a:gd name="T46" fmla="*/ 3 w 77"/>
                  <a:gd name="T47" fmla="*/ 30 h 92"/>
                  <a:gd name="T48" fmla="*/ 0 w 77"/>
                  <a:gd name="T49" fmla="*/ 39 h 92"/>
                  <a:gd name="T50" fmla="*/ 0 w 77"/>
                  <a:gd name="T51" fmla="*/ 48 h 92"/>
                  <a:gd name="T52" fmla="*/ 0 w 77"/>
                  <a:gd name="T53" fmla="*/ 57 h 92"/>
                  <a:gd name="T54" fmla="*/ 2 w 77"/>
                  <a:gd name="T55" fmla="*/ 65 h 92"/>
                  <a:gd name="T56" fmla="*/ 5 w 77"/>
                  <a:gd name="T57" fmla="*/ 72 h 92"/>
                  <a:gd name="T58" fmla="*/ 9 w 77"/>
                  <a:gd name="T59" fmla="*/ 79 h 92"/>
                  <a:gd name="T60" fmla="*/ 15 w 77"/>
                  <a:gd name="T61" fmla="*/ 84 h 92"/>
                  <a:gd name="T62" fmla="*/ 21 w 77"/>
                  <a:gd name="T63" fmla="*/ 88 h 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"/>
                  <a:gd name="T97" fmla="*/ 0 h 92"/>
                  <a:gd name="T98" fmla="*/ 77 w 77"/>
                  <a:gd name="T99" fmla="*/ 92 h 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" h="92">
                    <a:moveTo>
                      <a:pt x="25" y="89"/>
                    </a:moveTo>
                    <a:lnTo>
                      <a:pt x="29" y="90"/>
                    </a:lnTo>
                    <a:lnTo>
                      <a:pt x="32" y="91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3" y="89"/>
                    </a:lnTo>
                    <a:lnTo>
                      <a:pt x="47" y="87"/>
                    </a:lnTo>
                    <a:lnTo>
                      <a:pt x="50" y="86"/>
                    </a:lnTo>
                    <a:lnTo>
                      <a:pt x="54" y="84"/>
                    </a:lnTo>
                    <a:lnTo>
                      <a:pt x="57" y="81"/>
                    </a:lnTo>
                    <a:lnTo>
                      <a:pt x="60" y="78"/>
                    </a:lnTo>
                    <a:lnTo>
                      <a:pt x="63" y="75"/>
                    </a:lnTo>
                    <a:lnTo>
                      <a:pt x="66" y="72"/>
                    </a:lnTo>
                    <a:lnTo>
                      <a:pt x="68" y="68"/>
                    </a:lnTo>
                    <a:lnTo>
                      <a:pt x="70" y="64"/>
                    </a:lnTo>
                    <a:lnTo>
                      <a:pt x="72" y="60"/>
                    </a:lnTo>
                    <a:lnTo>
                      <a:pt x="73" y="56"/>
                    </a:lnTo>
                    <a:lnTo>
                      <a:pt x="75" y="51"/>
                    </a:lnTo>
                    <a:lnTo>
                      <a:pt x="75" y="47"/>
                    </a:lnTo>
                    <a:lnTo>
                      <a:pt x="76" y="42"/>
                    </a:lnTo>
                    <a:lnTo>
                      <a:pt x="76" y="37"/>
                    </a:lnTo>
                    <a:lnTo>
                      <a:pt x="75" y="33"/>
                    </a:lnTo>
                    <a:lnTo>
                      <a:pt x="75" y="29"/>
                    </a:lnTo>
                    <a:lnTo>
                      <a:pt x="73" y="25"/>
                    </a:lnTo>
                    <a:lnTo>
                      <a:pt x="72" y="21"/>
                    </a:lnTo>
                    <a:lnTo>
                      <a:pt x="70" y="18"/>
                    </a:lnTo>
                    <a:lnTo>
                      <a:pt x="68" y="14"/>
                    </a:lnTo>
                    <a:lnTo>
                      <a:pt x="66" y="11"/>
                    </a:lnTo>
                    <a:lnTo>
                      <a:pt x="63" y="8"/>
                    </a:lnTo>
                    <a:lnTo>
                      <a:pt x="60" y="6"/>
                    </a:lnTo>
                    <a:lnTo>
                      <a:pt x="57" y="4"/>
                    </a:lnTo>
                    <a:lnTo>
                      <a:pt x="54" y="2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8" y="9"/>
                    </a:lnTo>
                    <a:lnTo>
                      <a:pt x="15" y="11"/>
                    </a:lnTo>
                    <a:lnTo>
                      <a:pt x="12" y="15"/>
                    </a:lnTo>
                    <a:lnTo>
                      <a:pt x="9" y="18"/>
                    </a:lnTo>
                    <a:lnTo>
                      <a:pt x="7" y="22"/>
                    </a:lnTo>
                    <a:lnTo>
                      <a:pt x="5" y="26"/>
                    </a:lnTo>
                    <a:lnTo>
                      <a:pt x="3" y="30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1" y="61"/>
                    </a:lnTo>
                    <a:lnTo>
                      <a:pt x="2" y="65"/>
                    </a:lnTo>
                    <a:lnTo>
                      <a:pt x="3" y="69"/>
                    </a:lnTo>
                    <a:lnTo>
                      <a:pt x="5" y="72"/>
                    </a:lnTo>
                    <a:lnTo>
                      <a:pt x="7" y="76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5" y="84"/>
                    </a:lnTo>
                    <a:lnTo>
                      <a:pt x="18" y="86"/>
                    </a:lnTo>
                    <a:lnTo>
                      <a:pt x="21" y="88"/>
                    </a:lnTo>
                    <a:lnTo>
                      <a:pt x="25" y="89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3" name="Freeform 438"/>
              <p:cNvSpPr>
                <a:spLocks noChangeAspect="1"/>
              </p:cNvSpPr>
              <p:nvPr/>
            </p:nvSpPr>
            <p:spPr bwMode="auto">
              <a:xfrm>
                <a:off x="3132" y="6059"/>
                <a:ext cx="49" cy="59"/>
              </a:xfrm>
              <a:custGeom>
                <a:avLst/>
                <a:gdLst>
                  <a:gd name="T0" fmla="*/ 18 w 49"/>
                  <a:gd name="T1" fmla="*/ 57 h 59"/>
                  <a:gd name="T2" fmla="*/ 23 w 49"/>
                  <a:gd name="T3" fmla="*/ 58 h 59"/>
                  <a:gd name="T4" fmla="*/ 27 w 49"/>
                  <a:gd name="T5" fmla="*/ 56 h 59"/>
                  <a:gd name="T6" fmla="*/ 32 w 49"/>
                  <a:gd name="T7" fmla="*/ 55 h 59"/>
                  <a:gd name="T8" fmla="*/ 36 w 49"/>
                  <a:gd name="T9" fmla="*/ 52 h 59"/>
                  <a:gd name="T10" fmla="*/ 40 w 49"/>
                  <a:gd name="T11" fmla="*/ 48 h 59"/>
                  <a:gd name="T12" fmla="*/ 43 w 49"/>
                  <a:gd name="T13" fmla="*/ 43 h 59"/>
                  <a:gd name="T14" fmla="*/ 45 w 49"/>
                  <a:gd name="T15" fmla="*/ 38 h 59"/>
                  <a:gd name="T16" fmla="*/ 47 w 49"/>
                  <a:gd name="T17" fmla="*/ 32 h 59"/>
                  <a:gd name="T18" fmla="*/ 48 w 49"/>
                  <a:gd name="T19" fmla="*/ 27 h 59"/>
                  <a:gd name="T20" fmla="*/ 47 w 49"/>
                  <a:gd name="T21" fmla="*/ 21 h 59"/>
                  <a:gd name="T22" fmla="*/ 46 w 49"/>
                  <a:gd name="T23" fmla="*/ 16 h 59"/>
                  <a:gd name="T24" fmla="*/ 44 w 49"/>
                  <a:gd name="T25" fmla="*/ 11 h 59"/>
                  <a:gd name="T26" fmla="*/ 41 w 49"/>
                  <a:gd name="T27" fmla="*/ 7 h 59"/>
                  <a:gd name="T28" fmla="*/ 38 w 49"/>
                  <a:gd name="T29" fmla="*/ 4 h 59"/>
                  <a:gd name="T30" fmla="*/ 34 w 49"/>
                  <a:gd name="T31" fmla="*/ 1 h 59"/>
                  <a:gd name="T32" fmla="*/ 29 w 49"/>
                  <a:gd name="T33" fmla="*/ 0 h 59"/>
                  <a:gd name="T34" fmla="*/ 24 w 49"/>
                  <a:gd name="T35" fmla="*/ 0 h 59"/>
                  <a:gd name="T36" fmla="*/ 20 w 49"/>
                  <a:gd name="T37" fmla="*/ 1 h 59"/>
                  <a:gd name="T38" fmla="*/ 15 w 49"/>
                  <a:gd name="T39" fmla="*/ 3 h 59"/>
                  <a:gd name="T40" fmla="*/ 11 w 49"/>
                  <a:gd name="T41" fmla="*/ 5 h 59"/>
                  <a:gd name="T42" fmla="*/ 7 w 49"/>
                  <a:gd name="T43" fmla="*/ 9 h 59"/>
                  <a:gd name="T44" fmla="*/ 4 w 49"/>
                  <a:gd name="T45" fmla="*/ 14 h 59"/>
                  <a:gd name="T46" fmla="*/ 2 w 49"/>
                  <a:gd name="T47" fmla="*/ 19 h 59"/>
                  <a:gd name="T48" fmla="*/ 0 w 49"/>
                  <a:gd name="T49" fmla="*/ 25 h 59"/>
                  <a:gd name="T50" fmla="*/ 0 w 49"/>
                  <a:gd name="T51" fmla="*/ 30 h 59"/>
                  <a:gd name="T52" fmla="*/ 0 w 49"/>
                  <a:gd name="T53" fmla="*/ 36 h 59"/>
                  <a:gd name="T54" fmla="*/ 1 w 49"/>
                  <a:gd name="T55" fmla="*/ 41 h 59"/>
                  <a:gd name="T56" fmla="*/ 3 w 49"/>
                  <a:gd name="T57" fmla="*/ 46 h 59"/>
                  <a:gd name="T58" fmla="*/ 6 w 49"/>
                  <a:gd name="T59" fmla="*/ 50 h 59"/>
                  <a:gd name="T60" fmla="*/ 9 w 49"/>
                  <a:gd name="T61" fmla="*/ 54 h 59"/>
                  <a:gd name="T62" fmla="*/ 13 w 49"/>
                  <a:gd name="T63" fmla="*/ 56 h 5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9"/>
                  <a:gd name="T97" fmla="*/ 0 h 59"/>
                  <a:gd name="T98" fmla="*/ 49 w 49"/>
                  <a:gd name="T99" fmla="*/ 59 h 5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9" h="59">
                    <a:moveTo>
                      <a:pt x="15" y="57"/>
                    </a:moveTo>
                    <a:lnTo>
                      <a:pt x="18" y="57"/>
                    </a:lnTo>
                    <a:lnTo>
                      <a:pt x="20" y="58"/>
                    </a:lnTo>
                    <a:lnTo>
                      <a:pt x="23" y="58"/>
                    </a:lnTo>
                    <a:lnTo>
                      <a:pt x="25" y="57"/>
                    </a:lnTo>
                    <a:lnTo>
                      <a:pt x="27" y="56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4" y="41"/>
                    </a:lnTo>
                    <a:lnTo>
                      <a:pt x="45" y="38"/>
                    </a:lnTo>
                    <a:lnTo>
                      <a:pt x="46" y="35"/>
                    </a:lnTo>
                    <a:lnTo>
                      <a:pt x="47" y="32"/>
                    </a:lnTo>
                    <a:lnTo>
                      <a:pt x="47" y="29"/>
                    </a:lnTo>
                    <a:lnTo>
                      <a:pt x="48" y="27"/>
                    </a:lnTo>
                    <a:lnTo>
                      <a:pt x="48" y="24"/>
                    </a:lnTo>
                    <a:lnTo>
                      <a:pt x="47" y="21"/>
                    </a:lnTo>
                    <a:lnTo>
                      <a:pt x="47" y="18"/>
                    </a:lnTo>
                    <a:lnTo>
                      <a:pt x="46" y="16"/>
                    </a:lnTo>
                    <a:lnTo>
                      <a:pt x="45" y="13"/>
                    </a:lnTo>
                    <a:lnTo>
                      <a:pt x="44" y="11"/>
                    </a:lnTo>
                    <a:lnTo>
                      <a:pt x="43" y="9"/>
                    </a:lnTo>
                    <a:lnTo>
                      <a:pt x="41" y="7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4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5" y="57"/>
                    </a:lnTo>
                  </a:path>
                </a:pathLst>
              </a:custGeom>
              <a:solidFill>
                <a:srgbClr val="E8E8E8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34" name="AutoShape 458"/>
          <p:cNvSpPr>
            <a:spLocks noChangeAspect="1" noChangeArrowheads="1"/>
          </p:cNvSpPr>
          <p:nvPr/>
        </p:nvSpPr>
        <p:spPr bwMode="auto">
          <a:xfrm rot="21212471" flipH="1">
            <a:off x="5500932" y="5060345"/>
            <a:ext cx="341914" cy="192362"/>
          </a:xfrm>
          <a:prstGeom prst="parallelogram">
            <a:avLst>
              <a:gd name="adj" fmla="val 13610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sz="1000">
              <a:latin typeface="Calibri" pitchFamily="34" charset="0"/>
            </a:endParaRPr>
          </a:p>
        </p:txBody>
      </p:sp>
      <p:grpSp>
        <p:nvGrpSpPr>
          <p:cNvPr id="17" name="Group 459"/>
          <p:cNvGrpSpPr>
            <a:grpSpLocks noChangeAspect="1"/>
          </p:cNvGrpSpPr>
          <p:nvPr/>
        </p:nvGrpSpPr>
        <p:grpSpPr bwMode="auto">
          <a:xfrm>
            <a:off x="5716663" y="5225923"/>
            <a:ext cx="104474" cy="188710"/>
            <a:chOff x="1610" y="3308"/>
            <a:chExt cx="110" cy="221"/>
          </a:xfrm>
        </p:grpSpPr>
        <p:sp>
          <p:nvSpPr>
            <p:cNvPr id="241" name="AutoShape 455"/>
            <p:cNvSpPr>
              <a:spLocks noChangeAspect="1" noChangeArrowheads="1"/>
            </p:cNvSpPr>
            <p:nvPr/>
          </p:nvSpPr>
          <p:spPr bwMode="auto">
            <a:xfrm>
              <a:off x="1610" y="3308"/>
              <a:ext cx="36" cy="221"/>
            </a:xfrm>
            <a:prstGeom prst="can">
              <a:avLst>
                <a:gd name="adj" fmla="val 190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 sz="1000">
                <a:latin typeface="Calibri" pitchFamily="34" charset="0"/>
              </a:endParaRPr>
            </a:p>
          </p:txBody>
        </p:sp>
        <p:sp>
          <p:nvSpPr>
            <p:cNvPr id="242" name="AutoShape 456"/>
            <p:cNvSpPr>
              <a:spLocks noChangeAspect="1" noChangeArrowheads="1"/>
            </p:cNvSpPr>
            <p:nvPr/>
          </p:nvSpPr>
          <p:spPr bwMode="auto">
            <a:xfrm>
              <a:off x="1646" y="3308"/>
              <a:ext cx="74" cy="111"/>
            </a:xfrm>
            <a:prstGeom prst="cube">
              <a:avLst>
                <a:gd name="adj" fmla="val 25000"/>
              </a:avLst>
            </a:prstGeom>
            <a:solidFill>
              <a:srgbClr val="292929"/>
            </a:solidFill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1000">
                <a:latin typeface="Calibri" pitchFamily="34" charset="0"/>
              </a:endParaRPr>
            </a:p>
          </p:txBody>
        </p:sp>
      </p:grpSp>
      <p:sp>
        <p:nvSpPr>
          <p:cNvPr id="236" name="AutoShape 460"/>
          <p:cNvSpPr>
            <a:spLocks noChangeAspect="1" noChangeArrowheads="1"/>
          </p:cNvSpPr>
          <p:nvPr/>
        </p:nvSpPr>
        <p:spPr bwMode="gray">
          <a:xfrm>
            <a:off x="4857010" y="4845341"/>
            <a:ext cx="666987" cy="461665"/>
          </a:xfrm>
          <a:prstGeom prst="wedgeRectCallout">
            <a:avLst>
              <a:gd name="adj1" fmla="val 77778"/>
              <a:gd name="adj2" fmla="val 55505"/>
            </a:avLst>
          </a:prstGeom>
          <a:solidFill>
            <a:schemeClr val="tx1"/>
          </a:solidFill>
          <a:ln w="9525" algn="ctr">
            <a:solidFill>
              <a:srgbClr val="50505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800" b="1" dirty="0" smtClean="0">
                <a:solidFill>
                  <a:srgbClr val="FFFF00"/>
                </a:solidFill>
                <a:latin typeface="Calibri" pitchFamily="34" charset="0"/>
              </a:rPr>
              <a:t>Motorcycle on the side</a:t>
            </a:r>
            <a:r>
              <a:rPr lang="ja-JP" altLang="en-US" sz="800" b="1" dirty="0" smtClean="0">
                <a:solidFill>
                  <a:srgbClr val="FFFF00"/>
                </a:solidFill>
                <a:latin typeface="Calibri" pitchFamily="34" charset="0"/>
              </a:rPr>
              <a:t>！</a:t>
            </a:r>
            <a:endParaRPr lang="ja-JP" altLang="en-US" sz="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3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01" y="4709710"/>
            <a:ext cx="2039272" cy="106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" name="Text Box 3"/>
          <p:cNvSpPr txBox="1">
            <a:spLocks noChangeAspect="1" noChangeArrowheads="1"/>
          </p:cNvSpPr>
          <p:nvPr/>
        </p:nvSpPr>
        <p:spPr bwMode="auto">
          <a:xfrm>
            <a:off x="5914756" y="5445070"/>
            <a:ext cx="1432782" cy="2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800" b="1" dirty="0" smtClean="0">
                <a:solidFill>
                  <a:schemeClr val="accent2"/>
                </a:solidFill>
                <a:ea typeface="ＭＳ ゴシック" pitchFamily="49" charset="-128"/>
                <a:cs typeface="ＭＳ Ｐゴシック" charset="-128"/>
              </a:rPr>
              <a:t>79GHz band High-resolution Radar</a:t>
            </a:r>
            <a:endParaRPr lang="ja-JP" altLang="en-US" sz="800" b="1" dirty="0">
              <a:solidFill>
                <a:schemeClr val="accent2"/>
              </a:solidFill>
              <a:ea typeface="ＭＳ ゴシック" pitchFamily="49" charset="-128"/>
              <a:cs typeface="ＭＳ Ｐゴシック" charset="-128"/>
            </a:endParaRPr>
          </a:p>
          <a:p>
            <a:pPr algn="l" eaLnBrk="1" hangingPunct="1"/>
            <a:r>
              <a:rPr lang="en-US" altLang="ja-JP" sz="800" b="1" dirty="0" smtClean="0">
                <a:solidFill>
                  <a:schemeClr val="accent2"/>
                </a:solidFill>
                <a:ea typeface="ＭＳ ゴシック" pitchFamily="49" charset="-128"/>
                <a:cs typeface="ＭＳ Ｐゴシック" charset="-128"/>
              </a:rPr>
              <a:t>(Detect small obstacles in intersections)</a:t>
            </a:r>
            <a:endParaRPr lang="ja-JP" altLang="en-US" sz="800" dirty="0">
              <a:solidFill>
                <a:schemeClr val="accent2"/>
              </a:solidFill>
            </a:endParaRPr>
          </a:p>
        </p:txBody>
      </p:sp>
      <p:cxnSp>
        <p:nvCxnSpPr>
          <p:cNvPr id="239" name="直線矢印コネクタ 238"/>
          <p:cNvCxnSpPr/>
          <p:nvPr/>
        </p:nvCxnSpPr>
        <p:spPr>
          <a:xfrm flipV="1">
            <a:off x="6978488" y="5055475"/>
            <a:ext cx="1636302" cy="41759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矢印コネクタ 239"/>
          <p:cNvCxnSpPr/>
          <p:nvPr/>
        </p:nvCxnSpPr>
        <p:spPr>
          <a:xfrm flipH="1" flipV="1">
            <a:off x="5855056" y="5320887"/>
            <a:ext cx="232013" cy="107139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7713025" y="4702818"/>
            <a:ext cx="83127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 smtClean="0"/>
              <a:t>Pedestrian detection </a:t>
            </a:r>
            <a:endParaRPr kumimoji="1" lang="ja-JP" altLang="en-US" sz="600" dirty="0"/>
          </a:p>
        </p:txBody>
      </p:sp>
      <p:grpSp>
        <p:nvGrpSpPr>
          <p:cNvPr id="18" name="Group 446"/>
          <p:cNvGrpSpPr>
            <a:grpSpLocks/>
          </p:cNvGrpSpPr>
          <p:nvPr/>
        </p:nvGrpSpPr>
        <p:grpSpPr bwMode="auto">
          <a:xfrm>
            <a:off x="5028449" y="1118898"/>
            <a:ext cx="3412167" cy="2445040"/>
            <a:chOff x="1551" y="1737"/>
            <a:chExt cx="2385" cy="1876"/>
          </a:xfrm>
        </p:grpSpPr>
        <p:pic>
          <p:nvPicPr>
            <p:cNvPr id="56" name="Picture 74" descr="MC900046119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" y="1968"/>
              <a:ext cx="2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75"/>
            <p:cNvSpPr>
              <a:spLocks noChangeAspect="1"/>
            </p:cNvSpPr>
            <p:nvPr/>
          </p:nvSpPr>
          <p:spPr bwMode="auto">
            <a:xfrm>
              <a:off x="1551" y="2212"/>
              <a:ext cx="2058" cy="1367"/>
            </a:xfrm>
            <a:custGeom>
              <a:avLst/>
              <a:gdLst>
                <a:gd name="T0" fmla="*/ 1545 w 4202"/>
                <a:gd name="T1" fmla="*/ 1367 h 2791"/>
                <a:gd name="T2" fmla="*/ 0 w 4202"/>
                <a:gd name="T3" fmla="*/ 275 h 2791"/>
                <a:gd name="T4" fmla="*/ 333 w 4202"/>
                <a:gd name="T5" fmla="*/ 0 h 2791"/>
                <a:gd name="T6" fmla="*/ 2058 w 4202"/>
                <a:gd name="T7" fmla="*/ 959 h 2791"/>
                <a:gd name="T8" fmla="*/ 1545 w 4202"/>
                <a:gd name="T9" fmla="*/ 1367 h 27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02" h="2791">
                  <a:moveTo>
                    <a:pt x="3154" y="2791"/>
                  </a:moveTo>
                  <a:lnTo>
                    <a:pt x="0" y="561"/>
                  </a:lnTo>
                  <a:lnTo>
                    <a:pt x="680" y="0"/>
                  </a:lnTo>
                  <a:lnTo>
                    <a:pt x="4202" y="1957"/>
                  </a:lnTo>
                  <a:lnTo>
                    <a:pt x="3154" y="27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76"/>
            <p:cNvSpPr>
              <a:spLocks noChangeAspect="1"/>
            </p:cNvSpPr>
            <p:nvPr/>
          </p:nvSpPr>
          <p:spPr bwMode="auto">
            <a:xfrm>
              <a:off x="1683" y="1737"/>
              <a:ext cx="2253" cy="1793"/>
            </a:xfrm>
            <a:custGeom>
              <a:avLst/>
              <a:gdLst>
                <a:gd name="T0" fmla="*/ 658 w 4600"/>
                <a:gd name="T1" fmla="*/ 1793 h 3662"/>
                <a:gd name="T2" fmla="*/ 2253 w 4600"/>
                <a:gd name="T3" fmla="*/ 141 h 3662"/>
                <a:gd name="T4" fmla="*/ 1910 w 4600"/>
                <a:gd name="T5" fmla="*/ 0 h 3662"/>
                <a:gd name="T6" fmla="*/ 0 w 4600"/>
                <a:gd name="T7" fmla="*/ 1598 h 3662"/>
                <a:gd name="T8" fmla="*/ 658 w 4600"/>
                <a:gd name="T9" fmla="*/ 1793 h 3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00" h="3662">
                  <a:moveTo>
                    <a:pt x="1344" y="3662"/>
                  </a:moveTo>
                  <a:lnTo>
                    <a:pt x="4600" y="288"/>
                  </a:lnTo>
                  <a:lnTo>
                    <a:pt x="3899" y="0"/>
                  </a:lnTo>
                  <a:lnTo>
                    <a:pt x="0" y="3264"/>
                  </a:lnTo>
                  <a:lnTo>
                    <a:pt x="1344" y="36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2609" y="2479"/>
              <a:ext cx="517" cy="353"/>
              <a:chOff x="2162" y="3034"/>
              <a:chExt cx="517" cy="353"/>
            </a:xfrm>
          </p:grpSpPr>
          <p:sp>
            <p:nvSpPr>
              <p:cNvPr id="104" name="Line 78"/>
              <p:cNvSpPr>
                <a:spLocks noChangeAspect="1" noChangeShapeType="1"/>
              </p:cNvSpPr>
              <p:nvPr/>
            </p:nvSpPr>
            <p:spPr bwMode="auto">
              <a:xfrm>
                <a:off x="2162" y="3105"/>
                <a:ext cx="423" cy="282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79"/>
              <p:cNvSpPr>
                <a:spLocks noChangeAspect="1" noChangeShapeType="1"/>
              </p:cNvSpPr>
              <p:nvPr/>
            </p:nvSpPr>
            <p:spPr bwMode="auto">
              <a:xfrm>
                <a:off x="2280" y="3034"/>
                <a:ext cx="399" cy="2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80"/>
              <p:cNvSpPr>
                <a:spLocks noChangeAspect="1" noChangeShapeType="1"/>
              </p:cNvSpPr>
              <p:nvPr/>
            </p:nvSpPr>
            <p:spPr bwMode="auto">
              <a:xfrm flipH="1">
                <a:off x="2233" y="3058"/>
                <a:ext cx="94" cy="94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2303" y="3105"/>
                <a:ext cx="94" cy="94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82"/>
              <p:cNvSpPr>
                <a:spLocks noChangeAspect="1" noChangeShapeType="1"/>
              </p:cNvSpPr>
              <p:nvPr/>
            </p:nvSpPr>
            <p:spPr bwMode="auto">
              <a:xfrm flipH="1">
                <a:off x="2374" y="3152"/>
                <a:ext cx="94" cy="94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83"/>
              <p:cNvSpPr>
                <a:spLocks noChangeAspect="1" noChangeShapeType="1"/>
              </p:cNvSpPr>
              <p:nvPr/>
            </p:nvSpPr>
            <p:spPr bwMode="auto">
              <a:xfrm flipH="1">
                <a:off x="2444" y="3199"/>
                <a:ext cx="94" cy="94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84"/>
              <p:cNvSpPr>
                <a:spLocks noChangeAspect="1" noChangeShapeType="1"/>
              </p:cNvSpPr>
              <p:nvPr/>
            </p:nvSpPr>
            <p:spPr bwMode="auto">
              <a:xfrm flipH="1">
                <a:off x="2515" y="3246"/>
                <a:ext cx="94" cy="94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" name="Group 85"/>
            <p:cNvGrpSpPr>
              <a:grpSpLocks/>
            </p:cNvGrpSpPr>
            <p:nvPr/>
          </p:nvGrpSpPr>
          <p:grpSpPr bwMode="auto">
            <a:xfrm>
              <a:off x="2032" y="2979"/>
              <a:ext cx="553" cy="388"/>
              <a:chOff x="1633" y="2451"/>
              <a:chExt cx="553" cy="388"/>
            </a:xfrm>
          </p:grpSpPr>
          <p:sp>
            <p:nvSpPr>
              <p:cNvPr id="97" name="Line 86"/>
              <p:cNvSpPr>
                <a:spLocks noChangeAspect="1" noChangeShapeType="1"/>
              </p:cNvSpPr>
              <p:nvPr/>
            </p:nvSpPr>
            <p:spPr bwMode="auto">
              <a:xfrm>
                <a:off x="1633" y="2529"/>
                <a:ext cx="452" cy="31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87"/>
              <p:cNvSpPr>
                <a:spLocks noChangeAspect="1" noChangeShapeType="1"/>
              </p:cNvSpPr>
              <p:nvPr/>
            </p:nvSpPr>
            <p:spPr bwMode="auto">
              <a:xfrm>
                <a:off x="1759" y="2451"/>
                <a:ext cx="427" cy="285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88"/>
              <p:cNvSpPr>
                <a:spLocks noChangeAspect="1" noChangeShapeType="1"/>
              </p:cNvSpPr>
              <p:nvPr/>
            </p:nvSpPr>
            <p:spPr bwMode="auto">
              <a:xfrm flipH="1">
                <a:off x="1708" y="2477"/>
                <a:ext cx="101" cy="103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89"/>
              <p:cNvSpPr>
                <a:spLocks noChangeAspect="1" noChangeShapeType="1"/>
              </p:cNvSpPr>
              <p:nvPr/>
            </p:nvSpPr>
            <p:spPr bwMode="auto">
              <a:xfrm flipH="1">
                <a:off x="1784" y="2529"/>
                <a:ext cx="100" cy="103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90"/>
              <p:cNvSpPr>
                <a:spLocks noChangeAspect="1" noChangeShapeType="1"/>
              </p:cNvSpPr>
              <p:nvPr/>
            </p:nvSpPr>
            <p:spPr bwMode="auto">
              <a:xfrm flipH="1">
                <a:off x="1859" y="2580"/>
                <a:ext cx="101" cy="10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1935" y="2632"/>
                <a:ext cx="100" cy="10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92"/>
              <p:cNvSpPr>
                <a:spLocks noChangeAspect="1" noChangeShapeType="1"/>
              </p:cNvSpPr>
              <p:nvPr/>
            </p:nvSpPr>
            <p:spPr bwMode="auto">
              <a:xfrm flipH="1">
                <a:off x="2010" y="2684"/>
                <a:ext cx="101" cy="103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" name="Group 93"/>
            <p:cNvGrpSpPr>
              <a:grpSpLocks/>
            </p:cNvGrpSpPr>
            <p:nvPr/>
          </p:nvGrpSpPr>
          <p:grpSpPr bwMode="auto">
            <a:xfrm>
              <a:off x="2656" y="2850"/>
              <a:ext cx="541" cy="494"/>
              <a:chOff x="2257" y="2322"/>
              <a:chExt cx="541" cy="494"/>
            </a:xfrm>
          </p:grpSpPr>
          <p:sp>
            <p:nvSpPr>
              <p:cNvPr id="90" name="Line 94"/>
              <p:cNvSpPr>
                <a:spLocks noChangeAspect="1" noChangeShapeType="1"/>
              </p:cNvSpPr>
              <p:nvPr/>
            </p:nvSpPr>
            <p:spPr bwMode="auto">
              <a:xfrm flipH="1">
                <a:off x="2375" y="2393"/>
                <a:ext cx="423" cy="423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95"/>
              <p:cNvSpPr>
                <a:spLocks noChangeAspect="1" noChangeShapeType="1"/>
              </p:cNvSpPr>
              <p:nvPr/>
            </p:nvSpPr>
            <p:spPr bwMode="auto">
              <a:xfrm flipH="1">
                <a:off x="2257" y="2322"/>
                <a:ext cx="400" cy="40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96"/>
              <p:cNvSpPr>
                <a:spLocks noChangeAspect="1" noChangeShapeType="1"/>
              </p:cNvSpPr>
              <p:nvPr/>
            </p:nvSpPr>
            <p:spPr bwMode="auto">
              <a:xfrm>
                <a:off x="2304" y="2675"/>
                <a:ext cx="118" cy="9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97"/>
              <p:cNvSpPr>
                <a:spLocks noChangeAspect="1" noChangeShapeType="1"/>
              </p:cNvSpPr>
              <p:nvPr/>
            </p:nvSpPr>
            <p:spPr bwMode="auto">
              <a:xfrm>
                <a:off x="2375" y="2604"/>
                <a:ext cx="117" cy="9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98"/>
              <p:cNvSpPr>
                <a:spLocks noChangeAspect="1" noChangeShapeType="1"/>
              </p:cNvSpPr>
              <p:nvPr/>
            </p:nvSpPr>
            <p:spPr bwMode="auto">
              <a:xfrm>
                <a:off x="2445" y="2534"/>
                <a:ext cx="118" cy="9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99"/>
              <p:cNvSpPr>
                <a:spLocks noChangeAspect="1" noChangeShapeType="1"/>
              </p:cNvSpPr>
              <p:nvPr/>
            </p:nvSpPr>
            <p:spPr bwMode="auto">
              <a:xfrm>
                <a:off x="2516" y="2463"/>
                <a:ext cx="117" cy="9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100"/>
              <p:cNvSpPr>
                <a:spLocks noChangeAspect="1" noChangeShapeType="1"/>
              </p:cNvSpPr>
              <p:nvPr/>
            </p:nvSpPr>
            <p:spPr bwMode="auto">
              <a:xfrm>
                <a:off x="2586" y="2393"/>
                <a:ext cx="118" cy="9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2" name="Group 101"/>
            <p:cNvGrpSpPr>
              <a:grpSpLocks/>
            </p:cNvGrpSpPr>
            <p:nvPr/>
          </p:nvGrpSpPr>
          <p:grpSpPr bwMode="auto">
            <a:xfrm>
              <a:off x="2045" y="2498"/>
              <a:ext cx="470" cy="399"/>
              <a:chOff x="1598" y="3053"/>
              <a:chExt cx="470" cy="399"/>
            </a:xfrm>
          </p:grpSpPr>
          <p:sp>
            <p:nvSpPr>
              <p:cNvPr id="83" name="Line 102"/>
              <p:cNvSpPr>
                <a:spLocks noChangeAspect="1" noChangeShapeType="1"/>
              </p:cNvSpPr>
              <p:nvPr/>
            </p:nvSpPr>
            <p:spPr bwMode="auto">
              <a:xfrm flipH="1">
                <a:off x="1700" y="3110"/>
                <a:ext cx="368" cy="342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103"/>
              <p:cNvSpPr>
                <a:spLocks noChangeAspect="1" noChangeShapeType="1"/>
              </p:cNvSpPr>
              <p:nvPr/>
            </p:nvSpPr>
            <p:spPr bwMode="auto">
              <a:xfrm flipH="1">
                <a:off x="1598" y="3053"/>
                <a:ext cx="347" cy="323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104"/>
              <p:cNvSpPr>
                <a:spLocks noChangeAspect="1" noChangeShapeType="1"/>
              </p:cNvSpPr>
              <p:nvPr/>
            </p:nvSpPr>
            <p:spPr bwMode="auto">
              <a:xfrm>
                <a:off x="1639" y="3338"/>
                <a:ext cx="102" cy="76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5"/>
              <p:cNvSpPr>
                <a:spLocks noChangeAspect="1" noChangeShapeType="1"/>
              </p:cNvSpPr>
              <p:nvPr/>
            </p:nvSpPr>
            <p:spPr bwMode="auto">
              <a:xfrm>
                <a:off x="1700" y="3281"/>
                <a:ext cx="102" cy="76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06"/>
              <p:cNvSpPr>
                <a:spLocks noChangeAspect="1" noChangeShapeType="1"/>
              </p:cNvSpPr>
              <p:nvPr/>
            </p:nvSpPr>
            <p:spPr bwMode="auto">
              <a:xfrm>
                <a:off x="1761" y="3224"/>
                <a:ext cx="103" cy="76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07"/>
              <p:cNvSpPr>
                <a:spLocks noChangeAspect="1" noChangeShapeType="1"/>
              </p:cNvSpPr>
              <p:nvPr/>
            </p:nvSpPr>
            <p:spPr bwMode="auto">
              <a:xfrm>
                <a:off x="1823" y="3167"/>
                <a:ext cx="102" cy="76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08"/>
              <p:cNvSpPr>
                <a:spLocks noChangeAspect="1" noChangeShapeType="1"/>
              </p:cNvSpPr>
              <p:nvPr/>
            </p:nvSpPr>
            <p:spPr bwMode="auto">
              <a:xfrm>
                <a:off x="1884" y="3110"/>
                <a:ext cx="102" cy="76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3" name="Line 109"/>
            <p:cNvSpPr>
              <a:spLocks noChangeAspect="1" noChangeShapeType="1"/>
            </p:cNvSpPr>
            <p:nvPr/>
          </p:nvSpPr>
          <p:spPr bwMode="auto">
            <a:xfrm flipV="1">
              <a:off x="2938" y="1816"/>
              <a:ext cx="799" cy="75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Line 110"/>
            <p:cNvSpPr>
              <a:spLocks noChangeAspect="1" noChangeShapeType="1"/>
            </p:cNvSpPr>
            <p:nvPr/>
          </p:nvSpPr>
          <p:spPr bwMode="auto">
            <a:xfrm flipV="1">
              <a:off x="2021" y="3226"/>
              <a:ext cx="212" cy="21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111"/>
            <p:cNvSpPr>
              <a:spLocks noChangeAspect="1" noChangeShapeType="1"/>
            </p:cNvSpPr>
            <p:nvPr/>
          </p:nvSpPr>
          <p:spPr bwMode="auto">
            <a:xfrm>
              <a:off x="3008" y="3179"/>
              <a:ext cx="330" cy="21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Line 112"/>
            <p:cNvSpPr>
              <a:spLocks noChangeAspect="1" noChangeShapeType="1"/>
            </p:cNvSpPr>
            <p:nvPr/>
          </p:nvSpPr>
          <p:spPr bwMode="auto">
            <a:xfrm flipH="1" flipV="1">
              <a:off x="1739" y="2333"/>
              <a:ext cx="447" cy="306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67" name="Picture 113" descr="MCPE06298_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2201"/>
              <a:ext cx="28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114"/>
            <p:cNvGrpSpPr>
              <a:grpSpLocks noChangeAspect="1"/>
            </p:cNvGrpSpPr>
            <p:nvPr/>
          </p:nvGrpSpPr>
          <p:grpSpPr bwMode="auto">
            <a:xfrm rot="-1200000">
              <a:off x="2577" y="2870"/>
              <a:ext cx="174" cy="354"/>
              <a:chOff x="3888" y="1056"/>
              <a:chExt cx="419" cy="857"/>
            </a:xfrm>
          </p:grpSpPr>
          <p:sp>
            <p:nvSpPr>
              <p:cNvPr id="76" name="AutoShape 115"/>
              <p:cNvSpPr>
                <a:spLocks noChangeAspect="1" noChangeArrowheads="1"/>
              </p:cNvSpPr>
              <p:nvPr/>
            </p:nvSpPr>
            <p:spPr bwMode="auto">
              <a:xfrm>
                <a:off x="3888" y="1056"/>
                <a:ext cx="419" cy="857"/>
              </a:xfrm>
              <a:prstGeom prst="roundRect">
                <a:avLst>
                  <a:gd name="adj" fmla="val 719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7" name="AutoShape 116"/>
              <p:cNvSpPr>
                <a:spLocks noChangeAspect="1" noChangeArrowheads="1"/>
              </p:cNvSpPr>
              <p:nvPr/>
            </p:nvSpPr>
            <p:spPr bwMode="auto">
              <a:xfrm>
                <a:off x="3913" y="1301"/>
                <a:ext cx="368" cy="98"/>
              </a:xfrm>
              <a:custGeom>
                <a:avLst/>
                <a:gdLst>
                  <a:gd name="T0" fmla="*/ 347 w 21600"/>
                  <a:gd name="T1" fmla="*/ 49 h 21600"/>
                  <a:gd name="T2" fmla="*/ 184 w 21600"/>
                  <a:gd name="T3" fmla="*/ 98 h 21600"/>
                  <a:gd name="T4" fmla="*/ 21 w 21600"/>
                  <a:gd name="T5" fmla="*/ 49 h 21600"/>
                  <a:gd name="T6" fmla="*/ 18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52 w 21600"/>
                  <a:gd name="T13" fmla="*/ 3086 h 21600"/>
                  <a:gd name="T14" fmla="*/ 18548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515" y="21600"/>
                    </a:lnTo>
                    <a:lnTo>
                      <a:pt x="1908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" name="AutoShape 117"/>
              <p:cNvSpPr>
                <a:spLocks noChangeAspect="1" noChangeArrowheads="1"/>
              </p:cNvSpPr>
              <p:nvPr/>
            </p:nvSpPr>
            <p:spPr bwMode="auto">
              <a:xfrm flipV="1">
                <a:off x="3916" y="1668"/>
                <a:ext cx="363" cy="74"/>
              </a:xfrm>
              <a:custGeom>
                <a:avLst/>
                <a:gdLst>
                  <a:gd name="T0" fmla="*/ 342 w 21600"/>
                  <a:gd name="T1" fmla="*/ 37 h 21600"/>
                  <a:gd name="T2" fmla="*/ 182 w 21600"/>
                  <a:gd name="T3" fmla="*/ 74 h 21600"/>
                  <a:gd name="T4" fmla="*/ 21 w 21600"/>
                  <a:gd name="T5" fmla="*/ 37 h 21600"/>
                  <a:gd name="T6" fmla="*/ 18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35 w 21600"/>
                  <a:gd name="T13" fmla="*/ 2919 h 21600"/>
                  <a:gd name="T14" fmla="*/ 18565 w 21600"/>
                  <a:gd name="T15" fmla="*/ 1868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515" y="21600"/>
                    </a:lnTo>
                    <a:lnTo>
                      <a:pt x="1908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" name="Freeform 118"/>
              <p:cNvSpPr>
                <a:spLocks noChangeAspect="1"/>
              </p:cNvSpPr>
              <p:nvPr/>
            </p:nvSpPr>
            <p:spPr bwMode="auto">
              <a:xfrm>
                <a:off x="4245" y="1325"/>
                <a:ext cx="42" cy="196"/>
              </a:xfrm>
              <a:custGeom>
                <a:avLst/>
                <a:gdLst>
                  <a:gd name="T0" fmla="*/ 0 w 96"/>
                  <a:gd name="T1" fmla="*/ 196 h 384"/>
                  <a:gd name="T2" fmla="*/ 0 w 96"/>
                  <a:gd name="T3" fmla="*/ 98 h 384"/>
                  <a:gd name="T4" fmla="*/ 42 w 96"/>
                  <a:gd name="T5" fmla="*/ 0 h 384"/>
                  <a:gd name="T6" fmla="*/ 42 w 96"/>
                  <a:gd name="T7" fmla="*/ 196 h 384"/>
                  <a:gd name="T8" fmla="*/ 0 w 96"/>
                  <a:gd name="T9" fmla="*/ 196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84">
                    <a:moveTo>
                      <a:pt x="0" y="384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96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Freeform 119"/>
              <p:cNvSpPr>
                <a:spLocks noChangeAspect="1"/>
              </p:cNvSpPr>
              <p:nvPr/>
            </p:nvSpPr>
            <p:spPr bwMode="auto">
              <a:xfrm flipH="1">
                <a:off x="3908" y="1325"/>
                <a:ext cx="42" cy="196"/>
              </a:xfrm>
              <a:custGeom>
                <a:avLst/>
                <a:gdLst>
                  <a:gd name="T0" fmla="*/ 0 w 96"/>
                  <a:gd name="T1" fmla="*/ 196 h 384"/>
                  <a:gd name="T2" fmla="*/ 0 w 96"/>
                  <a:gd name="T3" fmla="*/ 98 h 384"/>
                  <a:gd name="T4" fmla="*/ 42 w 96"/>
                  <a:gd name="T5" fmla="*/ 0 h 384"/>
                  <a:gd name="T6" fmla="*/ 42 w 96"/>
                  <a:gd name="T7" fmla="*/ 196 h 384"/>
                  <a:gd name="T8" fmla="*/ 0 w 96"/>
                  <a:gd name="T9" fmla="*/ 196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84">
                    <a:moveTo>
                      <a:pt x="0" y="384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96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Freeform 120"/>
              <p:cNvSpPr>
                <a:spLocks noChangeAspect="1"/>
              </p:cNvSpPr>
              <p:nvPr/>
            </p:nvSpPr>
            <p:spPr bwMode="auto">
              <a:xfrm>
                <a:off x="4245" y="1546"/>
                <a:ext cx="42" cy="122"/>
              </a:xfrm>
              <a:custGeom>
                <a:avLst/>
                <a:gdLst>
                  <a:gd name="T0" fmla="*/ 0 w 96"/>
                  <a:gd name="T1" fmla="*/ 0 h 240"/>
                  <a:gd name="T2" fmla="*/ 42 w 96"/>
                  <a:gd name="T3" fmla="*/ 0 h 240"/>
                  <a:gd name="T4" fmla="*/ 42 w 96"/>
                  <a:gd name="T5" fmla="*/ 122 h 240"/>
                  <a:gd name="T6" fmla="*/ 0 w 96"/>
                  <a:gd name="T7" fmla="*/ 98 h 240"/>
                  <a:gd name="T8" fmla="*/ 0 w 9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240">
                    <a:moveTo>
                      <a:pt x="0" y="0"/>
                    </a:moveTo>
                    <a:lnTo>
                      <a:pt x="96" y="0"/>
                    </a:lnTo>
                    <a:lnTo>
                      <a:pt x="96" y="240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Freeform 121"/>
              <p:cNvSpPr>
                <a:spLocks noChangeAspect="1"/>
              </p:cNvSpPr>
              <p:nvPr/>
            </p:nvSpPr>
            <p:spPr bwMode="auto">
              <a:xfrm flipH="1">
                <a:off x="3908" y="1546"/>
                <a:ext cx="42" cy="122"/>
              </a:xfrm>
              <a:custGeom>
                <a:avLst/>
                <a:gdLst>
                  <a:gd name="T0" fmla="*/ 0 w 96"/>
                  <a:gd name="T1" fmla="*/ 0 h 240"/>
                  <a:gd name="T2" fmla="*/ 42 w 96"/>
                  <a:gd name="T3" fmla="*/ 0 h 240"/>
                  <a:gd name="T4" fmla="*/ 42 w 96"/>
                  <a:gd name="T5" fmla="*/ 122 h 240"/>
                  <a:gd name="T6" fmla="*/ 0 w 96"/>
                  <a:gd name="T7" fmla="*/ 98 h 240"/>
                  <a:gd name="T8" fmla="*/ 0 w 9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240">
                    <a:moveTo>
                      <a:pt x="0" y="0"/>
                    </a:moveTo>
                    <a:lnTo>
                      <a:pt x="96" y="0"/>
                    </a:lnTo>
                    <a:lnTo>
                      <a:pt x="96" y="240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69" name="Picture 1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7725" flipH="1">
              <a:off x="1920" y="2016"/>
              <a:ext cx="341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Freeform 124"/>
            <p:cNvSpPr>
              <a:spLocks noChangeAspect="1"/>
            </p:cNvSpPr>
            <p:nvPr/>
          </p:nvSpPr>
          <p:spPr bwMode="auto">
            <a:xfrm>
              <a:off x="2589" y="2202"/>
              <a:ext cx="585" cy="623"/>
            </a:xfrm>
            <a:custGeom>
              <a:avLst/>
              <a:gdLst>
                <a:gd name="T0" fmla="*/ 5 w 585"/>
                <a:gd name="T1" fmla="*/ 623 h 623"/>
                <a:gd name="T2" fmla="*/ 46 w 585"/>
                <a:gd name="T3" fmla="*/ 519 h 623"/>
                <a:gd name="T4" fmla="*/ 280 w 585"/>
                <a:gd name="T5" fmla="*/ 289 h 623"/>
                <a:gd name="T6" fmla="*/ 585 w 585"/>
                <a:gd name="T7" fmla="*/ 0 h 6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5" h="623">
                  <a:moveTo>
                    <a:pt x="5" y="623"/>
                  </a:moveTo>
                  <a:cubicBezTo>
                    <a:pt x="12" y="605"/>
                    <a:pt x="0" y="575"/>
                    <a:pt x="46" y="519"/>
                  </a:cubicBezTo>
                  <a:cubicBezTo>
                    <a:pt x="91" y="463"/>
                    <a:pt x="190" y="376"/>
                    <a:pt x="280" y="289"/>
                  </a:cubicBezTo>
                  <a:cubicBezTo>
                    <a:pt x="370" y="202"/>
                    <a:pt x="522" y="60"/>
                    <a:pt x="585" y="0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AutoShape 135"/>
            <p:cNvSpPr>
              <a:spLocks noChangeAspect="1" noChangeArrowheads="1"/>
            </p:cNvSpPr>
            <p:nvPr/>
          </p:nvSpPr>
          <p:spPr bwMode="auto">
            <a:xfrm rot="-1200000">
              <a:off x="1887" y="2133"/>
              <a:ext cx="1480" cy="1480"/>
            </a:xfrm>
            <a:custGeom>
              <a:avLst/>
              <a:gdLst>
                <a:gd name="T0" fmla="*/ 740 w 21600"/>
                <a:gd name="T1" fmla="*/ 0 h 21600"/>
                <a:gd name="T2" fmla="*/ 510 w 21600"/>
                <a:gd name="T3" fmla="*/ 421 h 21600"/>
                <a:gd name="T4" fmla="*/ 740 w 21600"/>
                <a:gd name="T5" fmla="*/ 694 h 21600"/>
                <a:gd name="T6" fmla="*/ 970 w 21600"/>
                <a:gd name="T7" fmla="*/ 42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31 w 21600"/>
                <a:gd name="T13" fmla="*/ 0 h 21600"/>
                <a:gd name="T14" fmla="*/ 18769 w 21600"/>
                <a:gd name="T15" fmla="*/ 103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405" y="10254"/>
                  </a:moveTo>
                  <a:cubicBezTo>
                    <a:pt x="10520" y="10171"/>
                    <a:pt x="10658" y="10126"/>
                    <a:pt x="10800" y="10127"/>
                  </a:cubicBezTo>
                  <a:cubicBezTo>
                    <a:pt x="10941" y="10127"/>
                    <a:pt x="11079" y="10171"/>
                    <a:pt x="11194" y="10254"/>
                  </a:cubicBezTo>
                  <a:lnTo>
                    <a:pt x="17130" y="2049"/>
                  </a:lnTo>
                  <a:cubicBezTo>
                    <a:pt x="15288" y="717"/>
                    <a:pt x="13073" y="-1"/>
                    <a:pt x="10799" y="0"/>
                  </a:cubicBezTo>
                  <a:cubicBezTo>
                    <a:pt x="8526" y="0"/>
                    <a:pt x="6311" y="717"/>
                    <a:pt x="4469" y="2049"/>
                  </a:cubicBezTo>
                  <a:lnTo>
                    <a:pt x="10405" y="10254"/>
                  </a:lnTo>
                  <a:close/>
                </a:path>
              </a:pathLst>
            </a:custGeom>
            <a:solidFill>
              <a:srgbClr val="00FFFF">
                <a:alpha val="1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" name="AutoShape 429"/>
            <p:cNvSpPr>
              <a:spLocks noChangeArrowheads="1"/>
            </p:cNvSpPr>
            <p:nvPr/>
          </p:nvSpPr>
          <p:spPr bwMode="auto">
            <a:xfrm>
              <a:off x="2400" y="2544"/>
              <a:ext cx="624" cy="624"/>
            </a:xfrm>
            <a:custGeom>
              <a:avLst/>
              <a:gdLst>
                <a:gd name="T0" fmla="*/ 33 w 21600"/>
                <a:gd name="T1" fmla="*/ 172 h 21600"/>
                <a:gd name="T2" fmla="*/ 27 w 21600"/>
                <a:gd name="T3" fmla="*/ 312 h 21600"/>
                <a:gd name="T4" fmla="*/ 82 w 21600"/>
                <a:gd name="T5" fmla="*/ 197 h 21600"/>
                <a:gd name="T6" fmla="*/ 78 w 21600"/>
                <a:gd name="T7" fmla="*/ 0 h 21600"/>
                <a:gd name="T8" fmla="*/ 226 w 21600"/>
                <a:gd name="T9" fmla="*/ 21 h 21600"/>
                <a:gd name="T10" fmla="*/ 205 w 21600"/>
                <a:gd name="T11" fmla="*/ 16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64" y="3664"/>
                  </a:moveTo>
                  <a:cubicBezTo>
                    <a:pt x="3214" y="5346"/>
                    <a:pt x="1890" y="7991"/>
                    <a:pt x="1890" y="10799"/>
                  </a:cubicBezTo>
                  <a:lnTo>
                    <a:pt x="0" y="10800"/>
                  </a:lnTo>
                  <a:cubicBezTo>
                    <a:pt x="-1" y="7395"/>
                    <a:pt x="1605" y="4189"/>
                    <a:pt x="4332" y="2150"/>
                  </a:cubicBezTo>
                  <a:lnTo>
                    <a:pt x="2715" y="-12"/>
                  </a:lnTo>
                  <a:lnTo>
                    <a:pt x="7817" y="724"/>
                  </a:lnTo>
                  <a:lnTo>
                    <a:pt x="7081" y="5826"/>
                  </a:lnTo>
                  <a:lnTo>
                    <a:pt x="5464" y="3664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FF66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Oval 430"/>
            <p:cNvSpPr>
              <a:spLocks noChangeArrowheads="1"/>
            </p:cNvSpPr>
            <p:nvPr/>
          </p:nvSpPr>
          <p:spPr bwMode="auto">
            <a:xfrm>
              <a:off x="2189" y="2970"/>
              <a:ext cx="403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1000" dirty="0" smtClean="0"/>
                <a:t>Alarm</a:t>
              </a:r>
              <a:endParaRPr lang="ja-JP" altLang="en-US" sz="1000" dirty="0"/>
            </a:p>
          </p:txBody>
        </p:sp>
        <p:sp>
          <p:nvSpPr>
            <p:cNvPr id="75" name="Oval 433"/>
            <p:cNvSpPr>
              <a:spLocks noChangeArrowheads="1"/>
            </p:cNvSpPr>
            <p:nvPr/>
          </p:nvSpPr>
          <p:spPr bwMode="auto">
            <a:xfrm>
              <a:off x="1824" y="1776"/>
              <a:ext cx="1248" cy="16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7451770" y="5403362"/>
            <a:ext cx="782629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 smtClean="0"/>
              <a:t>Caution!</a:t>
            </a:r>
          </a:p>
          <a:p>
            <a:r>
              <a:rPr lang="en-US" altLang="ja-JP" sz="600" dirty="0" smtClean="0"/>
              <a:t>Pedestrians on right</a:t>
            </a:r>
            <a:endParaRPr kumimoji="1" lang="ja-JP" altLang="en-US" sz="600" dirty="0"/>
          </a:p>
        </p:txBody>
      </p:sp>
      <p:sp>
        <p:nvSpPr>
          <p:cNvPr id="230" name="Oval 47"/>
          <p:cNvSpPr>
            <a:spLocks noChangeArrowheads="1"/>
          </p:cNvSpPr>
          <p:nvPr/>
        </p:nvSpPr>
        <p:spPr bwMode="auto">
          <a:xfrm>
            <a:off x="6658312" y="2393909"/>
            <a:ext cx="645651" cy="232447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kern="0" dirty="0" smtClean="0">
                <a:solidFill>
                  <a:sysClr val="windowText" lastClr="000000"/>
                </a:solidFill>
              </a:rPr>
              <a:t>Braking</a:t>
            </a:r>
            <a:endParaRPr kumimoji="0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5291" y="6498003"/>
            <a:ext cx="391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Source: MIC, Japan</a:t>
            </a:r>
            <a:endParaRPr kumimoji="1" lang="ja-JP" altLang="en-US" sz="1600" dirty="0"/>
          </a:p>
        </p:txBody>
      </p:sp>
      <p:sp>
        <p:nvSpPr>
          <p:cNvPr id="9226" name="テキスト ボックス 5"/>
          <p:cNvSpPr txBox="1">
            <a:spLocks noChangeArrowheads="1"/>
          </p:cNvSpPr>
          <p:nvPr/>
        </p:nvSpPr>
        <p:spPr bwMode="auto">
          <a:xfrm>
            <a:off x="368138" y="3584575"/>
            <a:ext cx="3271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buAutoNum type="arabicParenBoth"/>
            </a:pPr>
            <a:r>
              <a:rPr lang="en-US" altLang="ja-JP" sz="1400" dirty="0" smtClean="0"/>
              <a:t>Pedestrian detection at high-speed driving</a:t>
            </a:r>
            <a:endParaRPr lang="ja-JP" altLang="en-US" sz="1400" dirty="0"/>
          </a:p>
        </p:txBody>
      </p:sp>
      <p:sp>
        <p:nvSpPr>
          <p:cNvPr id="306" name="Rectangle 2">
            <a:hlinkClick r:id="rId13"/>
          </p:cNvPr>
          <p:cNvSpPr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Use case: 79GHz high-resolution radar</a:t>
            </a:r>
          </a:p>
        </p:txBody>
      </p:sp>
    </p:spTree>
    <p:extLst>
      <p:ext uri="{BB962C8B-B14F-4D97-AF65-F5344CB8AC3E}">
        <p14:creationId xmlns:p14="http://schemas.microsoft.com/office/powerpoint/2010/main" val="666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1714500" y="1452609"/>
            <a:ext cx="699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>
              <a:solidFill>
                <a:schemeClr val="accent2"/>
              </a:solidFill>
            </a:endParaRP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7331075" y="2032704"/>
            <a:ext cx="10795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5184775" y="2032704"/>
            <a:ext cx="3240088" cy="431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4105275" y="2032704"/>
            <a:ext cx="515938" cy="431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3009900" y="2032704"/>
            <a:ext cx="109537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1730375" y="1884409"/>
            <a:ext cx="698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>
              <a:solidFill>
                <a:schemeClr val="accent2"/>
              </a:solidFill>
            </a:endParaRPr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3873500" y="1504996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accent2"/>
                </a:solidFill>
              </a:rPr>
              <a:t>77</a:t>
            </a:r>
          </a:p>
        </p:txBody>
      </p:sp>
      <p:sp>
        <p:nvSpPr>
          <p:cNvPr id="37901" name="Text Box 15"/>
          <p:cNvSpPr txBox="1">
            <a:spLocks noChangeArrowheads="1"/>
          </p:cNvSpPr>
          <p:nvPr/>
        </p:nvSpPr>
        <p:spPr bwMode="auto">
          <a:xfrm>
            <a:off x="8193088" y="1524046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accent2"/>
                </a:solidFill>
              </a:rPr>
              <a:t>81</a:t>
            </a:r>
          </a:p>
        </p:txBody>
      </p:sp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7113588" y="1517696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accent2"/>
                </a:solidFill>
              </a:rPr>
              <a:t>80</a:t>
            </a:r>
          </a:p>
        </p:txBody>
      </p:sp>
      <p:sp>
        <p:nvSpPr>
          <p:cNvPr id="37903" name="Text Box 17"/>
          <p:cNvSpPr txBox="1">
            <a:spLocks noChangeArrowheads="1"/>
          </p:cNvSpPr>
          <p:nvPr/>
        </p:nvSpPr>
        <p:spPr bwMode="auto">
          <a:xfrm>
            <a:off x="6034088" y="1524046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accent2"/>
                </a:solidFill>
              </a:rPr>
              <a:t>79</a:t>
            </a:r>
          </a:p>
        </p:txBody>
      </p:sp>
      <p:sp>
        <p:nvSpPr>
          <p:cNvPr id="37904" name="Text Box 18"/>
          <p:cNvSpPr txBox="1">
            <a:spLocks noChangeArrowheads="1"/>
          </p:cNvSpPr>
          <p:nvPr/>
        </p:nvSpPr>
        <p:spPr bwMode="auto">
          <a:xfrm>
            <a:off x="4953000" y="1524046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accent2"/>
                </a:solidFill>
              </a:rPr>
              <a:t>78</a:t>
            </a:r>
          </a:p>
        </p:txBody>
      </p:sp>
      <p:sp>
        <p:nvSpPr>
          <p:cNvPr id="37905" name="Text Box 19"/>
          <p:cNvSpPr txBox="1">
            <a:spLocks noChangeArrowheads="1"/>
          </p:cNvSpPr>
          <p:nvPr/>
        </p:nvSpPr>
        <p:spPr bwMode="auto">
          <a:xfrm>
            <a:off x="2794000" y="1503323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accent2"/>
                </a:solidFill>
              </a:rPr>
              <a:t>76</a:t>
            </a:r>
          </a:p>
        </p:txBody>
      </p:sp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1714500" y="1524046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accent2"/>
                </a:solidFill>
              </a:rPr>
              <a:t>75</a:t>
            </a:r>
          </a:p>
        </p:txBody>
      </p:sp>
      <p:sp>
        <p:nvSpPr>
          <p:cNvPr id="37936" name="テキスト ボックス 50"/>
          <p:cNvSpPr txBox="1">
            <a:spLocks noChangeArrowheads="1"/>
          </p:cNvSpPr>
          <p:nvPr/>
        </p:nvSpPr>
        <p:spPr bwMode="auto">
          <a:xfrm>
            <a:off x="8473933" y="1527221"/>
            <a:ext cx="63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accent2"/>
                </a:solidFill>
              </a:rPr>
              <a:t>GHz</a:t>
            </a:r>
            <a:endParaRPr lang="ja-JP" altLang="en-US" sz="1600" dirty="0">
              <a:solidFill>
                <a:schemeClr val="accent2"/>
              </a:solidFill>
            </a:endParaRPr>
          </a:p>
        </p:txBody>
      </p:sp>
      <p:sp>
        <p:nvSpPr>
          <p:cNvPr id="37937" name="Rectangle 50"/>
          <p:cNvSpPr>
            <a:spLocks noChangeArrowheads="1"/>
          </p:cNvSpPr>
          <p:nvPr/>
        </p:nvSpPr>
        <p:spPr bwMode="auto">
          <a:xfrm>
            <a:off x="4666569" y="4795210"/>
            <a:ext cx="576262" cy="4318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" name="スライド番号プレースホルダ 3"/>
          <p:cNvSpPr txBox="1">
            <a:spLocks noGrp="1"/>
          </p:cNvSpPr>
          <p:nvPr/>
        </p:nvSpPr>
        <p:spPr bwMode="auto">
          <a:xfrm>
            <a:off x="8731250" y="6545263"/>
            <a:ext cx="36195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fld id="{E423D079-C7D5-4978-BE73-24C5440FE333}" type="slidenum">
              <a:rPr lang="en-US" altLang="ja-JP" sz="1400">
                <a:latin typeface="+mn-lt"/>
              </a:rPr>
              <a:pPr algn="r">
                <a:spcBef>
                  <a:spcPct val="0"/>
                </a:spcBef>
                <a:defRPr/>
              </a:pPr>
              <a:t>9</a:t>
            </a:fld>
            <a:endParaRPr lang="en-US" altLang="ja-JP" sz="1400" dirty="0"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1257" y="1989162"/>
            <a:ext cx="1469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RLS: Radio Location Service </a:t>
            </a:r>
            <a:endParaRPr kumimoji="1" lang="ja-JP" altLang="en-US" sz="1400" dirty="0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3017159" y="5508810"/>
            <a:ext cx="1591353" cy="431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7352849" y="5508810"/>
            <a:ext cx="1079500" cy="431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6257131" y="5508810"/>
            <a:ext cx="2189506" cy="431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68517" y="5523324"/>
            <a:ext cx="1469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RAS: Radio Astronomy Service </a:t>
            </a:r>
            <a:endParaRPr kumimoji="1" lang="ja-JP" altLang="en-US" sz="1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33833" y="4703286"/>
            <a:ext cx="1469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Amateur and Amateur Satellite Service </a:t>
            </a:r>
            <a:endParaRPr kumimoji="1" lang="ja-JP" altLang="en-US" sz="1400" dirty="0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auto">
          <a:xfrm>
            <a:off x="4630287" y="3404280"/>
            <a:ext cx="576262" cy="4318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7338335" y="3404280"/>
            <a:ext cx="10795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5192035" y="3404280"/>
            <a:ext cx="3240088" cy="431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auto">
          <a:xfrm>
            <a:off x="4112535" y="3404280"/>
            <a:ext cx="515938" cy="431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3017160" y="3404280"/>
            <a:ext cx="109537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4003" y="3215598"/>
            <a:ext cx="14691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Proposed</a:t>
            </a:r>
          </a:p>
          <a:p>
            <a:r>
              <a:rPr kumimoji="1" lang="en-US" altLang="ja-JP" sz="1400" dirty="0" smtClean="0"/>
              <a:t>RLS: Radio Location Service </a:t>
            </a:r>
            <a:endParaRPr kumimoji="1" lang="ja-JP" altLang="en-US" sz="1400" dirty="0"/>
          </a:p>
        </p:txBody>
      </p:sp>
      <p:sp>
        <p:nvSpPr>
          <p:cNvPr id="4" name="下矢印 3"/>
          <p:cNvSpPr/>
          <p:nvPr/>
        </p:nvSpPr>
        <p:spPr bwMode="auto">
          <a:xfrm>
            <a:off x="4724626" y="2772228"/>
            <a:ext cx="312082" cy="486912"/>
          </a:xfrm>
          <a:prstGeom prst="downArrow">
            <a:avLst/>
          </a:prstGeom>
          <a:solidFill>
            <a:srgbClr val="DDDDD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84775" y="2728689"/>
            <a:ext cx="182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Additional Allocation:  77.5 – 78.0 GHz</a:t>
            </a:r>
            <a:endParaRPr kumimoji="1" lang="ja-JP" altLang="en-US" sz="1400" dirty="0"/>
          </a:p>
        </p:txBody>
      </p:sp>
      <p:cxnSp>
        <p:nvCxnSpPr>
          <p:cNvPr id="7" name="直線矢印コネクタ 6"/>
          <p:cNvCxnSpPr/>
          <p:nvPr/>
        </p:nvCxnSpPr>
        <p:spPr bwMode="auto">
          <a:xfrm flipV="1">
            <a:off x="4139560" y="4050357"/>
            <a:ext cx="4320725" cy="1"/>
          </a:xfrm>
          <a:prstGeom prst="straightConnector1">
            <a:avLst/>
          </a:prstGeom>
          <a:solidFill>
            <a:srgbClr val="DDDDDD"/>
          </a:solidFill>
          <a:ln w="19050" cap="flat" cmpd="sng" algn="ctr">
            <a:solidFill>
              <a:srgbClr val="CC33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0" name="テキスト ボックス 9"/>
          <p:cNvSpPr txBox="1"/>
          <p:nvPr/>
        </p:nvSpPr>
        <p:spPr>
          <a:xfrm>
            <a:off x="4724626" y="4148492"/>
            <a:ext cx="3167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79 GHz Band High-Resolution Radar</a:t>
            </a:r>
            <a:endParaRPr kumimoji="1" lang="ja-JP" altLang="en-US" sz="1400" dirty="0"/>
          </a:p>
        </p:txBody>
      </p:sp>
      <p:cxnSp>
        <p:nvCxnSpPr>
          <p:cNvPr id="76" name="直線矢印コネクタ 75"/>
          <p:cNvCxnSpPr/>
          <p:nvPr/>
        </p:nvCxnSpPr>
        <p:spPr bwMode="auto">
          <a:xfrm flipV="1">
            <a:off x="2932840" y="4056751"/>
            <a:ext cx="1231410" cy="3"/>
          </a:xfrm>
          <a:prstGeom prst="straightConnector1">
            <a:avLst/>
          </a:prstGeom>
          <a:solidFill>
            <a:srgbClr val="DDDDDD"/>
          </a:solidFill>
          <a:ln w="19050" cap="flat" cmpd="sng" algn="ctr">
            <a:solidFill>
              <a:srgbClr val="CC33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80" name="テキスト ボックス 79"/>
          <p:cNvSpPr txBox="1"/>
          <p:nvPr/>
        </p:nvSpPr>
        <p:spPr>
          <a:xfrm>
            <a:off x="2739409" y="4129322"/>
            <a:ext cx="190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76 GHz Band Radar</a:t>
            </a:r>
            <a:endParaRPr kumimoji="1" lang="ja-JP" altLang="en-US" sz="1400" dirty="0"/>
          </a:p>
        </p:txBody>
      </p:sp>
      <p:sp>
        <p:nvSpPr>
          <p:cNvPr id="81" name="下矢印 80"/>
          <p:cNvSpPr/>
          <p:nvPr/>
        </p:nvSpPr>
        <p:spPr bwMode="auto">
          <a:xfrm>
            <a:off x="832521" y="2681172"/>
            <a:ext cx="312082" cy="385167"/>
          </a:xfrm>
          <a:prstGeom prst="downArrow">
            <a:avLst/>
          </a:prstGeom>
          <a:solidFill>
            <a:srgbClr val="DDDDD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9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395536" y="332656"/>
            <a:ext cx="81534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b="1" dirty="0">
                <a:solidFill>
                  <a:schemeClr val="bg2"/>
                </a:solidFill>
              </a:rPr>
              <a:t>77-81 GHz Spectrum Allocation</a:t>
            </a:r>
            <a:endParaRPr lang="en-US" b="1" baseline="34000" dirty="0">
              <a:solidFill>
                <a:schemeClr val="bg2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0" y="6525344"/>
            <a:ext cx="3827463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</a:rPr>
              <a:t>Geneva, Switzerland, 27 June 2013</a:t>
            </a:r>
          </a:p>
        </p:txBody>
      </p:sp>
    </p:spTree>
    <p:extLst>
      <p:ext uri="{BB962C8B-B14F-4D97-AF65-F5344CB8AC3E}">
        <p14:creationId xmlns:p14="http://schemas.microsoft.com/office/powerpoint/2010/main" val="24095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1C92A0CBBC54982555CFE4E409EEE" ma:contentTypeVersion="1" ma:contentTypeDescription="Create a new document." ma:contentTypeScope="" ma:versionID="e23b33c50f1f13d05f802c830f2382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11BC85-2BAF-46F2-8ED7-113F3ACEB81D}"/>
</file>

<file path=customXml/itemProps2.xml><?xml version="1.0" encoding="utf-8"?>
<ds:datastoreItem xmlns:ds="http://schemas.openxmlformats.org/officeDocument/2006/customXml" ds:itemID="{33A2B6E1-03E3-4D0A-B7E1-FA35E026E822}"/>
</file>

<file path=customXml/itemProps3.xml><?xml version="1.0" encoding="utf-8"?>
<ds:datastoreItem xmlns:ds="http://schemas.openxmlformats.org/officeDocument/2006/customXml" ds:itemID="{E561F556-E5C3-4997-A7D3-77E7B0F4D280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2378</TotalTime>
  <Words>1110</Words>
  <Application>Microsoft Office PowerPoint</Application>
  <PresentationFormat>On-screen Show (4:3)</PresentationFormat>
  <Paragraphs>244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ITU-e</vt:lpstr>
      <vt:lpstr>ｸﾘｯﾌﾟ</vt:lpstr>
      <vt:lpstr>Regulatory Framework for the Global Deployment of ITS – a Spectrum Perspective</vt:lpstr>
      <vt:lpstr>The VICS Example</vt:lpstr>
      <vt:lpstr>Can VICS be Deployed Globally?</vt:lpstr>
      <vt:lpstr>ITS Telecommunications Deployment Philosophy and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Area for Harmonization</vt:lpstr>
      <vt:lpstr>DSRC Spectrum Allocation</vt:lpstr>
      <vt:lpstr>Other/Future Consideration for DSRC</vt:lpstr>
      <vt:lpstr>PowerPoint Presentation</vt:lpstr>
      <vt:lpstr>Conclusions and Recommendations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Martin Adolph</cp:lastModifiedBy>
  <cp:revision>394</cp:revision>
  <cp:lastPrinted>2001-11-25T13:41:09Z</cp:lastPrinted>
  <dcterms:created xsi:type="dcterms:W3CDTF">2007-02-20T15:47:31Z</dcterms:created>
  <dcterms:modified xsi:type="dcterms:W3CDTF">2013-06-19T08:05:36Z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0x0101007961C92A0CBBC54982555CFE4E409EEE</vt:lpwstr>
  </property>
</Properties>
</file>