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handoutMasterIdLst>
    <p:handoutMasterId r:id="rId26"/>
  </p:handoutMasterIdLst>
  <p:sldIdLst>
    <p:sldId id="263" r:id="rId3"/>
    <p:sldId id="410" r:id="rId4"/>
    <p:sldId id="404" r:id="rId5"/>
    <p:sldId id="406" r:id="rId6"/>
    <p:sldId id="405" r:id="rId7"/>
    <p:sldId id="407" r:id="rId8"/>
    <p:sldId id="395" r:id="rId9"/>
    <p:sldId id="403" r:id="rId10"/>
    <p:sldId id="409" r:id="rId11"/>
    <p:sldId id="386" r:id="rId12"/>
    <p:sldId id="387" r:id="rId13"/>
    <p:sldId id="388" r:id="rId14"/>
    <p:sldId id="408" r:id="rId15"/>
    <p:sldId id="311" r:id="rId16"/>
    <p:sldId id="278" r:id="rId17"/>
    <p:sldId id="382" r:id="rId18"/>
    <p:sldId id="384" r:id="rId19"/>
    <p:sldId id="383" r:id="rId20"/>
    <p:sldId id="394" r:id="rId21"/>
    <p:sldId id="400" r:id="rId22"/>
    <p:sldId id="401" r:id="rId23"/>
    <p:sldId id="374" r:id="rId24"/>
  </p:sldIdLst>
  <p:sldSz cx="9144000" cy="6858000" type="screen4x3"/>
  <p:notesSz cx="9874250" cy="6797675"/>
  <p:defaultTextStyle>
    <a:defPPr>
      <a:defRPr lang="en-AU"/>
    </a:defPPr>
    <a:lvl1pPr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2pPr>
    <a:lvl3pPr marL="9144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3pPr>
    <a:lvl4pPr marL="13716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4pPr>
    <a:lvl5pPr marL="18288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5pPr>
    <a:lvl6pPr marL="2286000" algn="l" defTabSz="457200" rtl="0" eaLnBrk="1" latinLnBrk="0" hangingPunct="1">
      <a:defRPr sz="2800" b="1" kern="1200">
        <a:solidFill>
          <a:schemeClr val="bg1"/>
        </a:solidFill>
        <a:latin typeface="Arial" charset="0"/>
        <a:ea typeface="ＭＳ Ｐゴシック" charset="0"/>
        <a:cs typeface="ＭＳ Ｐゴシック" charset="0"/>
      </a:defRPr>
    </a:lvl6pPr>
    <a:lvl7pPr marL="2743200" algn="l" defTabSz="457200" rtl="0" eaLnBrk="1" latinLnBrk="0" hangingPunct="1">
      <a:defRPr sz="2800" b="1" kern="1200">
        <a:solidFill>
          <a:schemeClr val="bg1"/>
        </a:solidFill>
        <a:latin typeface="Arial" charset="0"/>
        <a:ea typeface="ＭＳ Ｐゴシック" charset="0"/>
        <a:cs typeface="ＭＳ Ｐゴシック" charset="0"/>
      </a:defRPr>
    </a:lvl7pPr>
    <a:lvl8pPr marL="3200400" algn="l" defTabSz="457200" rtl="0" eaLnBrk="1" latinLnBrk="0" hangingPunct="1">
      <a:defRPr sz="2800" b="1" kern="1200">
        <a:solidFill>
          <a:schemeClr val="bg1"/>
        </a:solidFill>
        <a:latin typeface="Arial" charset="0"/>
        <a:ea typeface="ＭＳ Ｐゴシック" charset="0"/>
        <a:cs typeface="ＭＳ Ｐゴシック" charset="0"/>
      </a:defRPr>
    </a:lvl8pPr>
    <a:lvl9pPr marL="3657600" algn="l" defTabSz="457200" rtl="0" eaLnBrk="1" latinLnBrk="0" hangingPunct="1">
      <a:defRPr sz="2800" b="1"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p15="http://schemas.microsoft.com/office/powerpoint/2012/main" xmlns="" xmlns:mv="urn:schemas-microsoft-com:mac:vml" xmlns:mc="http://schemas.openxmlformats.org/markup-compatibility/2006">
        <p15:guide id="1" orient="horz" pos="2141">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Berg-Cross" initials="GB-C" lastIdx="25" clrIdx="0">
    <p:extLst/>
  </p:cmAuthor>
  <p:cmAuthor id="2" name="Peter" initials="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618"/>
    <a:srgbClr val="69923A"/>
    <a:srgbClr val="9A9B9C"/>
    <a:srgbClr val="CC6021"/>
    <a:srgbClr val="D96A2C"/>
    <a:srgbClr val="0066FF"/>
    <a:srgbClr val="99CCFF"/>
    <a:srgbClr val="002B82"/>
    <a:srgbClr val="003399"/>
    <a:srgbClr val="E4D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2" autoAdjust="0"/>
    <p:restoredTop sz="72686" autoAdjust="0"/>
  </p:normalViewPr>
  <p:slideViewPr>
    <p:cSldViewPr>
      <p:cViewPr>
        <p:scale>
          <a:sx n="40" d="100"/>
          <a:sy n="40" d="100"/>
        </p:scale>
        <p:origin x="-1188" y="-197"/>
      </p:cViewPr>
      <p:guideLst>
        <p:guide orient="horz" pos="2160"/>
        <p:guide pos="2880"/>
      </p:guideLst>
    </p:cSldViewPr>
  </p:slideViewPr>
  <p:outlineViewPr>
    <p:cViewPr>
      <p:scale>
        <a:sx n="33" d="100"/>
        <a:sy n="33" d="100"/>
      </p:scale>
      <p:origin x="0" y="8800"/>
    </p:cViewPr>
  </p:outlineViewPr>
  <p:notesTextViewPr>
    <p:cViewPr>
      <p:scale>
        <a:sx n="75" d="100"/>
        <a:sy n="75" d="100"/>
      </p:scale>
      <p:origin x="0" y="0"/>
    </p:cViewPr>
  </p:notesTextViewPr>
  <p:sorterViewPr>
    <p:cViewPr>
      <p:scale>
        <a:sx n="66" d="100"/>
        <a:sy n="66" d="100"/>
      </p:scale>
      <p:origin x="0" y="797"/>
    </p:cViewPr>
  </p:sorterViewPr>
  <p:notesViewPr>
    <p:cSldViewPr>
      <p:cViewPr varScale="1">
        <p:scale>
          <a:sx n="67" d="100"/>
          <a:sy n="67" d="100"/>
        </p:scale>
        <p:origin x="-312" y="-36"/>
      </p:cViewPr>
      <p:guideLst>
        <p:guide orient="horz" pos="2141"/>
        <p:guide pos="311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devices (Mio, Intel)</c:v>
                </c:pt>
              </c:strCache>
            </c:strRef>
          </c:tx>
          <c:marker>
            <c:symbol val="none"/>
          </c:marker>
          <c:cat>
            <c:numRef>
              <c:f>Sheet1!$B$1:$F$1</c:f>
              <c:numCache>
                <c:formatCode>General</c:formatCode>
                <c:ptCount val="5"/>
                <c:pt idx="0">
                  <c:v>2000</c:v>
                </c:pt>
                <c:pt idx="1">
                  <c:v>2005</c:v>
                </c:pt>
                <c:pt idx="2">
                  <c:v>2010</c:v>
                </c:pt>
                <c:pt idx="3">
                  <c:v>2015</c:v>
                </c:pt>
                <c:pt idx="4">
                  <c:v>2020</c:v>
                </c:pt>
              </c:numCache>
            </c:numRef>
          </c:cat>
          <c:val>
            <c:numRef>
              <c:f>Sheet1!$B$2:$F$2</c:f>
              <c:numCache>
                <c:formatCode>General</c:formatCode>
                <c:ptCount val="5"/>
                <c:pt idx="0">
                  <c:v>93</c:v>
                </c:pt>
                <c:pt idx="1">
                  <c:v>1500</c:v>
                </c:pt>
                <c:pt idx="2">
                  <c:v>5000</c:v>
                </c:pt>
                <c:pt idx="3">
                  <c:v>15000</c:v>
                </c:pt>
                <c:pt idx="4">
                  <c:v>31000</c:v>
                </c:pt>
              </c:numCache>
            </c:numRef>
          </c:val>
          <c:smooth val="0"/>
          <c:extLst xmlns:c16r2="http://schemas.microsoft.com/office/drawing/2015/06/chart">
            <c:ext xmlns:c16="http://schemas.microsoft.com/office/drawing/2014/chart" uri="{C3380CC4-5D6E-409C-BE32-E72D297353CC}">
              <c16:uniqueId val="{00000000-BADB-4C84-A072-7FAE78174AB2}"/>
            </c:ext>
          </c:extLst>
        </c:ser>
        <c:ser>
          <c:idx val="1"/>
          <c:order val="1"/>
          <c:tx>
            <c:strRef>
              <c:f>Sheet1!$A$3</c:f>
              <c:strCache>
                <c:ptCount val="1"/>
                <c:pt idx="0">
                  <c:v>data (EB, Oracle)</c:v>
                </c:pt>
              </c:strCache>
            </c:strRef>
          </c:tx>
          <c:marker>
            <c:symbol val="none"/>
          </c:marker>
          <c:cat>
            <c:numRef>
              <c:f>Sheet1!$B$1:$F$1</c:f>
              <c:numCache>
                <c:formatCode>General</c:formatCode>
                <c:ptCount val="5"/>
                <c:pt idx="0">
                  <c:v>2000</c:v>
                </c:pt>
                <c:pt idx="1">
                  <c:v>2005</c:v>
                </c:pt>
                <c:pt idx="2">
                  <c:v>2010</c:v>
                </c:pt>
                <c:pt idx="3">
                  <c:v>2015</c:v>
                </c:pt>
                <c:pt idx="4">
                  <c:v>2020</c:v>
                </c:pt>
              </c:numCache>
            </c:numRef>
          </c:cat>
          <c:val>
            <c:numRef>
              <c:f>Sheet1!$B$3:$F$3</c:f>
              <c:numCache>
                <c:formatCode>General</c:formatCode>
                <c:ptCount val="5"/>
                <c:pt idx="1">
                  <c:v>110</c:v>
                </c:pt>
                <c:pt idx="2">
                  <c:v>1500</c:v>
                </c:pt>
                <c:pt idx="3">
                  <c:v>7500</c:v>
                </c:pt>
                <c:pt idx="4">
                  <c:v>44000</c:v>
                </c:pt>
              </c:numCache>
            </c:numRef>
          </c:val>
          <c:smooth val="0"/>
          <c:extLst xmlns:c16r2="http://schemas.microsoft.com/office/drawing/2015/06/chart">
            <c:ext xmlns:c16="http://schemas.microsoft.com/office/drawing/2014/chart" uri="{C3380CC4-5D6E-409C-BE32-E72D297353CC}">
              <c16:uniqueId val="{00000001-BADB-4C84-A072-7FAE78174AB2}"/>
            </c:ext>
          </c:extLst>
        </c:ser>
        <c:dLbls>
          <c:showLegendKey val="0"/>
          <c:showVal val="0"/>
          <c:showCatName val="0"/>
          <c:showSerName val="0"/>
          <c:showPercent val="0"/>
          <c:showBubbleSize val="0"/>
        </c:dLbls>
        <c:marker val="1"/>
        <c:smooth val="0"/>
        <c:axId val="102452608"/>
        <c:axId val="167927168"/>
      </c:lineChart>
      <c:catAx>
        <c:axId val="102452608"/>
        <c:scaling>
          <c:orientation val="minMax"/>
        </c:scaling>
        <c:delete val="0"/>
        <c:axPos val="b"/>
        <c:numFmt formatCode="General" sourceLinked="1"/>
        <c:majorTickMark val="out"/>
        <c:minorTickMark val="none"/>
        <c:tickLblPos val="nextTo"/>
        <c:txPr>
          <a:bodyPr/>
          <a:lstStyle/>
          <a:p>
            <a:pPr>
              <a:defRPr lang="en-GB"/>
            </a:pPr>
            <a:endParaRPr lang="en-US"/>
          </a:p>
        </c:txPr>
        <c:crossAx val="167927168"/>
        <c:crosses val="autoZero"/>
        <c:auto val="1"/>
        <c:lblAlgn val="ctr"/>
        <c:lblOffset val="100"/>
        <c:noMultiLvlLbl val="0"/>
      </c:catAx>
      <c:valAx>
        <c:axId val="167927168"/>
        <c:scaling>
          <c:orientation val="minMax"/>
        </c:scaling>
        <c:delete val="0"/>
        <c:axPos val="l"/>
        <c:majorGridlines/>
        <c:numFmt formatCode="General" sourceLinked="1"/>
        <c:majorTickMark val="out"/>
        <c:minorTickMark val="none"/>
        <c:tickLblPos val="nextTo"/>
        <c:txPr>
          <a:bodyPr/>
          <a:lstStyle/>
          <a:p>
            <a:pPr>
              <a:defRPr lang="en-GB"/>
            </a:pPr>
            <a:endParaRPr lang="en-US"/>
          </a:p>
        </c:txPr>
        <c:crossAx val="102452608"/>
        <c:crosses val="autoZero"/>
        <c:crossBetween val="between"/>
      </c:valAx>
    </c:plotArea>
    <c:legend>
      <c:legendPos val="r"/>
      <c:overlay val="0"/>
      <c:txPr>
        <a:bodyPr/>
        <a:lstStyle/>
        <a:p>
          <a:pPr>
            <a:defRPr lang="en-GB"/>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27884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3125" y="0"/>
            <a:ext cx="4278841" cy="339884"/>
          </a:xfrm>
          <a:prstGeom prst="rect">
            <a:avLst/>
          </a:prstGeom>
        </p:spPr>
        <p:txBody>
          <a:bodyPr vert="horz" lIns="91440" tIns="45720" rIns="91440" bIns="45720" rtlCol="0"/>
          <a:lstStyle>
            <a:lvl1pPr algn="r">
              <a:defRPr sz="1200"/>
            </a:lvl1pPr>
          </a:lstStyle>
          <a:p>
            <a:fld id="{976CC407-C3A4-4EF8-B8A7-FC17DBF073AB}" type="datetimeFigureOut">
              <a:rPr lang="de-DE" smtClean="0"/>
              <a:pPr/>
              <a:t>09.03.2017</a:t>
            </a:fld>
            <a:endParaRPr lang="de-DE"/>
          </a:p>
        </p:txBody>
      </p:sp>
      <p:sp>
        <p:nvSpPr>
          <p:cNvPr id="4" name="Fußzeilenplatzhalter 3"/>
          <p:cNvSpPr>
            <a:spLocks noGrp="1"/>
          </p:cNvSpPr>
          <p:nvPr>
            <p:ph type="ftr" sz="quarter" idx="2"/>
          </p:nvPr>
        </p:nvSpPr>
        <p:spPr>
          <a:xfrm>
            <a:off x="1" y="6456612"/>
            <a:ext cx="4278841"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3125" y="6456612"/>
            <a:ext cx="4278841" cy="339884"/>
          </a:xfrm>
          <a:prstGeom prst="rect">
            <a:avLst/>
          </a:prstGeom>
        </p:spPr>
        <p:txBody>
          <a:bodyPr vert="horz" lIns="91440" tIns="45720" rIns="91440" bIns="45720" rtlCol="0" anchor="b"/>
          <a:lstStyle>
            <a:lvl1pPr algn="r">
              <a:defRPr sz="1200"/>
            </a:lvl1pPr>
          </a:lstStyle>
          <a:p>
            <a:fld id="{A9A3D430-86B4-42A8-AF4D-67E97BEA85F5}" type="slidenum">
              <a:rPr lang="de-DE" smtClean="0"/>
              <a:pPr/>
              <a:t>‹#›</a:t>
            </a:fld>
            <a:endParaRPr lang="de-DE"/>
          </a:p>
        </p:txBody>
      </p:sp>
    </p:spTree>
    <p:extLst>
      <p:ext uri="{BB962C8B-B14F-4D97-AF65-F5344CB8AC3E}">
        <p14:creationId xmlns:p14="http://schemas.microsoft.com/office/powerpoint/2010/main" val="2771886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427884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ea typeface="+mn-ea"/>
                <a:cs typeface="+mn-cs"/>
              </a:defRPr>
            </a:lvl1pPr>
          </a:lstStyle>
          <a:p>
            <a:pPr>
              <a:defRPr/>
            </a:pPr>
            <a:endParaRPr lang="en-AU"/>
          </a:p>
        </p:txBody>
      </p:sp>
      <p:sp>
        <p:nvSpPr>
          <p:cNvPr id="61443" name="Rectangle 3"/>
          <p:cNvSpPr>
            <a:spLocks noGrp="1" noChangeArrowheads="1"/>
          </p:cNvSpPr>
          <p:nvPr>
            <p:ph type="dt" idx="1"/>
          </p:nvPr>
        </p:nvSpPr>
        <p:spPr bwMode="auto">
          <a:xfrm>
            <a:off x="5593125" y="0"/>
            <a:ext cx="427884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mn-ea"/>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3236913"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xmlns:mv="urn:schemas-microsoft-com:mac:vml" xmlns:mc="http://schemas.openxmlformats.org/markup-compatibility/2006" val="1"/>
            </a:ext>
          </a:extLst>
        </p:spPr>
      </p:sp>
      <p:sp>
        <p:nvSpPr>
          <p:cNvPr id="61445" name="Rectangle 5"/>
          <p:cNvSpPr>
            <a:spLocks noGrp="1" noChangeArrowheads="1"/>
          </p:cNvSpPr>
          <p:nvPr>
            <p:ph type="body" sz="quarter" idx="3"/>
          </p:nvPr>
        </p:nvSpPr>
        <p:spPr bwMode="auto">
          <a:xfrm>
            <a:off x="987426" y="3228896"/>
            <a:ext cx="789940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1446" name="Rectangle 6"/>
          <p:cNvSpPr>
            <a:spLocks noGrp="1" noChangeArrowheads="1"/>
          </p:cNvSpPr>
          <p:nvPr>
            <p:ph type="ftr" sz="quarter" idx="4"/>
          </p:nvPr>
        </p:nvSpPr>
        <p:spPr bwMode="auto">
          <a:xfrm>
            <a:off x="1" y="6456612"/>
            <a:ext cx="427884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a typeface="+mn-ea"/>
                <a:cs typeface="+mn-cs"/>
              </a:defRPr>
            </a:lvl1pPr>
          </a:lstStyle>
          <a:p>
            <a:pPr>
              <a:defRPr/>
            </a:pPr>
            <a:endParaRPr lang="en-AU"/>
          </a:p>
        </p:txBody>
      </p:sp>
      <p:sp>
        <p:nvSpPr>
          <p:cNvPr id="61447" name="Rectangle 7"/>
          <p:cNvSpPr>
            <a:spLocks noGrp="1" noChangeArrowheads="1"/>
          </p:cNvSpPr>
          <p:nvPr>
            <p:ph type="sldNum" sz="quarter" idx="5"/>
          </p:nvPr>
        </p:nvSpPr>
        <p:spPr bwMode="auto">
          <a:xfrm>
            <a:off x="5593125" y="6456612"/>
            <a:ext cx="427884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cs typeface="+mn-cs"/>
              </a:defRPr>
            </a:lvl1pPr>
          </a:lstStyle>
          <a:p>
            <a:pPr>
              <a:defRPr/>
            </a:pPr>
            <a:fld id="{5FA21091-5BA2-AC44-833F-B265DB045E52}" type="slidenum">
              <a:rPr lang="en-AU"/>
              <a:pPr>
                <a:defRPr/>
              </a:pPr>
              <a:t>‹#›</a:t>
            </a:fld>
            <a:endParaRPr lang="en-AU"/>
          </a:p>
        </p:txBody>
      </p:sp>
    </p:spTree>
    <p:extLst>
      <p:ext uri="{BB962C8B-B14F-4D97-AF65-F5344CB8AC3E}">
        <p14:creationId xmlns:p14="http://schemas.microsoft.com/office/powerpoint/2010/main" val="2889988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1</a:t>
            </a:fld>
            <a:endParaRPr lang="en-AU"/>
          </a:p>
        </p:txBody>
      </p:sp>
    </p:spTree>
    <p:extLst>
      <p:ext uri="{BB962C8B-B14F-4D97-AF65-F5344CB8AC3E}">
        <p14:creationId xmlns:p14="http://schemas.microsoft.com/office/powerpoint/2010/main" val="245976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particular</a:t>
            </a:r>
            <a:r>
              <a:rPr lang="de-DE" dirty="0"/>
              <a:t>, </a:t>
            </a:r>
            <a:r>
              <a:rPr lang="de-DE" dirty="0" err="1"/>
              <a:t>the</a:t>
            </a:r>
            <a:r>
              <a:rPr lang="de-DE" dirty="0"/>
              <a:t> Internet </a:t>
            </a:r>
            <a:r>
              <a:rPr lang="de-DE" dirty="0" err="1"/>
              <a:t>of</a:t>
            </a:r>
            <a:r>
              <a:rPr lang="de-DE" dirty="0"/>
              <a:t> Things </a:t>
            </a:r>
            <a:r>
              <a:rPr lang="de-DE" dirty="0" err="1"/>
              <a:t>changes</a:t>
            </a:r>
            <a:r>
              <a:rPr lang="de-DE" dirty="0"/>
              <a:t> </a:t>
            </a:r>
            <a:r>
              <a:rPr lang="de-DE" dirty="0" err="1"/>
              <a:t>the</a:t>
            </a:r>
            <a:r>
              <a:rPr lang="de-DE" dirty="0"/>
              <a:t> </a:t>
            </a:r>
            <a:r>
              <a:rPr lang="de-DE" dirty="0" err="1"/>
              <a:t>rules</a:t>
            </a:r>
            <a:r>
              <a:rPr lang="de-DE" dirty="0"/>
              <a:t> </a:t>
            </a:r>
            <a:r>
              <a:rPr lang="de-DE" dirty="0" err="1"/>
              <a:t>of</a:t>
            </a:r>
            <a:r>
              <a:rPr lang="de-DE" dirty="0"/>
              <a:t> </a:t>
            </a:r>
            <a:r>
              <a:rPr lang="de-DE" dirty="0" err="1"/>
              <a:t>the</a:t>
            </a:r>
            <a:r>
              <a:rPr lang="de-DE" dirty="0"/>
              <a:t> </a:t>
            </a:r>
            <a:r>
              <a:rPr lang="de-DE" dirty="0" err="1"/>
              <a:t>data</a:t>
            </a:r>
            <a:r>
              <a:rPr lang="de-DE" dirty="0"/>
              <a:t> </a:t>
            </a:r>
            <a:r>
              <a:rPr lang="de-DE" dirty="0" err="1"/>
              <a:t>game</a:t>
            </a:r>
            <a:r>
              <a:rPr lang="de-DE" dirty="0"/>
              <a:t> </a:t>
            </a:r>
            <a:r>
              <a:rPr lang="de-DE" dirty="0" err="1"/>
              <a:t>even</a:t>
            </a:r>
            <a:r>
              <a:rPr lang="de-DE" dirty="0"/>
              <a:t> </a:t>
            </a:r>
            <a:r>
              <a:rPr lang="de-DE" dirty="0" err="1"/>
              <a:t>more</a:t>
            </a:r>
            <a:r>
              <a:rPr lang="de-DE" dirty="0"/>
              <a:t> </a:t>
            </a:r>
            <a:r>
              <a:rPr lang="de-DE" dirty="0" err="1"/>
              <a:t>dramatically</a:t>
            </a:r>
            <a:r>
              <a:rPr lang="de-DE" dirty="0"/>
              <a:t>. </a:t>
            </a:r>
            <a:r>
              <a:rPr lang="de-DE" dirty="0" err="1"/>
              <a:t>Let's</a:t>
            </a:r>
            <a:r>
              <a:rPr lang="de-DE" dirty="0"/>
              <a:t> </a:t>
            </a:r>
            <a:r>
              <a:rPr lang="de-DE" dirty="0" err="1"/>
              <a:t>assume</a:t>
            </a:r>
            <a:r>
              <a:rPr lang="de-DE" dirty="0"/>
              <a:t> </a:t>
            </a:r>
            <a:r>
              <a:rPr lang="de-DE" dirty="0" err="1"/>
              <a:t>three</a:t>
            </a:r>
            <a:r>
              <a:rPr lang="de-DE" dirty="0"/>
              <a:t> </a:t>
            </a:r>
            <a:r>
              <a:rPr lang="de-DE" dirty="0" err="1"/>
              <a:t>domains</a:t>
            </a:r>
            <a:r>
              <a:rPr lang="de-DE" dirty="0"/>
              <a:t>: </a:t>
            </a:r>
            <a:r>
              <a:rPr lang="de-DE" dirty="0" err="1"/>
              <a:t>physical</a:t>
            </a:r>
            <a:r>
              <a:rPr lang="de-DE" dirty="0"/>
              <a:t> </a:t>
            </a:r>
            <a:r>
              <a:rPr lang="de-DE" dirty="0" err="1"/>
              <a:t>objects</a:t>
            </a:r>
            <a:r>
              <a:rPr lang="de-DE" dirty="0"/>
              <a:t> </a:t>
            </a:r>
            <a:r>
              <a:rPr lang="de-DE" dirty="0" err="1"/>
              <a:t>of</a:t>
            </a:r>
            <a:r>
              <a:rPr lang="de-DE" dirty="0"/>
              <a:t> </a:t>
            </a:r>
            <a:r>
              <a:rPr lang="de-DE" dirty="0" err="1"/>
              <a:t>this</a:t>
            </a:r>
            <a:r>
              <a:rPr lang="de-DE" dirty="0"/>
              <a:t> </a:t>
            </a:r>
            <a:r>
              <a:rPr lang="de-DE" dirty="0" err="1"/>
              <a:t>world</a:t>
            </a:r>
            <a:r>
              <a:rPr lang="de-DE" dirty="0"/>
              <a:t>, human </a:t>
            </a:r>
            <a:r>
              <a:rPr lang="de-DE" dirty="0" err="1"/>
              <a:t>beings</a:t>
            </a:r>
            <a:r>
              <a:rPr lang="de-DE" dirty="0"/>
              <a:t> </a:t>
            </a:r>
            <a:r>
              <a:rPr lang="de-DE" dirty="0" err="1"/>
              <a:t>and</a:t>
            </a:r>
            <a:r>
              <a:rPr lang="de-DE" dirty="0"/>
              <a:t> </a:t>
            </a:r>
            <a:r>
              <a:rPr lang="de-DE" dirty="0" err="1"/>
              <a:t>some</a:t>
            </a:r>
            <a:r>
              <a:rPr lang="de-DE" dirty="0"/>
              <a:t> </a:t>
            </a:r>
            <a:r>
              <a:rPr lang="de-DE" dirty="0" err="1"/>
              <a:t>cyberinfrastructure</a:t>
            </a:r>
            <a:r>
              <a:rPr lang="de-DE" dirty="0"/>
              <a:t>.</a:t>
            </a:r>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10</a:t>
            </a:fld>
            <a:endParaRPr lang="en-AU"/>
          </a:p>
        </p:txBody>
      </p:sp>
    </p:spTree>
    <p:extLst>
      <p:ext uri="{BB962C8B-B14F-4D97-AF65-F5344CB8AC3E}">
        <p14:creationId xmlns:p14="http://schemas.microsoft.com/office/powerpoint/2010/main" val="71521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Until</a:t>
            </a:r>
            <a:r>
              <a:rPr lang="de-DE" dirty="0"/>
              <a:t> </a:t>
            </a:r>
            <a:r>
              <a:rPr lang="de-DE" dirty="0" err="1"/>
              <a:t>now</a:t>
            </a:r>
            <a:r>
              <a:rPr lang="de-DE" dirty="0"/>
              <a:t> </a:t>
            </a:r>
            <a:r>
              <a:rPr lang="de-DE" dirty="0" err="1"/>
              <a:t>humans</a:t>
            </a:r>
            <a:r>
              <a:rPr lang="de-DE" dirty="0"/>
              <a:t> </a:t>
            </a:r>
            <a:r>
              <a:rPr lang="de-DE" dirty="0" err="1"/>
              <a:t>were</a:t>
            </a:r>
            <a:r>
              <a:rPr lang="de-DE" dirty="0"/>
              <a:t> </a:t>
            </a:r>
            <a:r>
              <a:rPr lang="de-DE" dirty="0" err="1"/>
              <a:t>widely</a:t>
            </a:r>
            <a:r>
              <a:rPr lang="de-DE" dirty="0"/>
              <a:t> </a:t>
            </a:r>
            <a:r>
              <a:rPr lang="de-DE" dirty="0" err="1"/>
              <a:t>the</a:t>
            </a:r>
            <a:r>
              <a:rPr lang="de-DE" dirty="0"/>
              <a:t> </a:t>
            </a:r>
            <a:r>
              <a:rPr lang="de-DE" dirty="0" err="1"/>
              <a:t>mediator</a:t>
            </a:r>
            <a:r>
              <a:rPr lang="de-DE" dirty="0"/>
              <a:t> </a:t>
            </a:r>
            <a:r>
              <a:rPr lang="de-DE" dirty="0" err="1"/>
              <a:t>between</a:t>
            </a:r>
            <a:r>
              <a:rPr lang="de-DE" dirty="0"/>
              <a:t> </a:t>
            </a:r>
            <a:r>
              <a:rPr lang="de-DE" dirty="0" err="1"/>
              <a:t>the</a:t>
            </a:r>
            <a:r>
              <a:rPr lang="de-DE" dirty="0"/>
              <a:t> </a:t>
            </a:r>
            <a:r>
              <a:rPr lang="de-DE" dirty="0" err="1"/>
              <a:t>cyberinfrastructure</a:t>
            </a:r>
            <a:r>
              <a:rPr lang="de-DE" dirty="0"/>
              <a:t> and </a:t>
            </a:r>
            <a:r>
              <a:rPr lang="de-DE" dirty="0" err="1"/>
              <a:t>the</a:t>
            </a:r>
            <a:r>
              <a:rPr lang="de-DE" dirty="0"/>
              <a:t> </a:t>
            </a:r>
            <a:r>
              <a:rPr lang="de-DE" dirty="0" err="1"/>
              <a:t>world</a:t>
            </a:r>
            <a:r>
              <a:rPr lang="de-DE" dirty="0"/>
              <a:t> of </a:t>
            </a:r>
            <a:r>
              <a:rPr lang="de-DE" dirty="0" err="1"/>
              <a:t>physical</a:t>
            </a:r>
            <a:r>
              <a:rPr lang="de-DE" dirty="0"/>
              <a:t> </a:t>
            </a:r>
            <a:r>
              <a:rPr lang="de-DE" dirty="0" err="1"/>
              <a:t>objects</a:t>
            </a:r>
            <a:r>
              <a:rPr lang="de-DE" dirty="0"/>
              <a:t>, </a:t>
            </a:r>
            <a:r>
              <a:rPr lang="de-DE" dirty="0" err="1"/>
              <a:t>i.e</a:t>
            </a:r>
            <a:r>
              <a:rPr lang="de-DE" dirty="0" smtClean="0"/>
              <a:t>., </a:t>
            </a:r>
            <a:r>
              <a:rPr lang="de-DE" dirty="0" err="1"/>
              <a:t>humans</a:t>
            </a:r>
            <a:r>
              <a:rPr lang="de-DE" dirty="0"/>
              <a:t> </a:t>
            </a:r>
            <a:r>
              <a:rPr lang="de-DE" dirty="0" err="1"/>
              <a:t>widely</a:t>
            </a:r>
            <a:r>
              <a:rPr lang="de-DE" dirty="0"/>
              <a:t> </a:t>
            </a:r>
            <a:r>
              <a:rPr lang="de-DE" dirty="0" err="1"/>
              <a:t>controlled</a:t>
            </a:r>
            <a:r>
              <a:rPr lang="de-DE" dirty="0"/>
              <a:t> all </a:t>
            </a:r>
            <a:r>
              <a:rPr lang="de-DE" dirty="0" err="1"/>
              <a:t>interactions</a:t>
            </a:r>
            <a:r>
              <a:rPr lang="de-DE" dirty="0"/>
              <a:t>.</a:t>
            </a:r>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11</a:t>
            </a:fld>
            <a:endParaRPr lang="en-AU"/>
          </a:p>
        </p:txBody>
      </p:sp>
    </p:spTree>
    <p:extLst>
      <p:ext uri="{BB962C8B-B14F-4D97-AF65-F5344CB8AC3E}">
        <p14:creationId xmlns:p14="http://schemas.microsoft.com/office/powerpoint/2010/main" val="134698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the</a:t>
            </a:r>
            <a:r>
              <a:rPr lang="de-DE" dirty="0" smtClean="0"/>
              <a:t> </a:t>
            </a:r>
            <a:r>
              <a:rPr lang="de-DE" dirty="0" err="1" smtClean="0"/>
              <a:t>coming</a:t>
            </a:r>
            <a:r>
              <a:rPr lang="de-DE" baseline="0" dirty="0" smtClean="0"/>
              <a:t> </a:t>
            </a:r>
            <a:r>
              <a:rPr lang="de-DE" dirty="0" smtClean="0"/>
              <a:t>of </a:t>
            </a:r>
            <a:r>
              <a:rPr lang="de-DE" dirty="0" err="1"/>
              <a:t>IoT</a:t>
            </a:r>
            <a:r>
              <a:rPr lang="de-DE" dirty="0"/>
              <a:t> </a:t>
            </a:r>
            <a:r>
              <a:rPr lang="de-DE" dirty="0" err="1"/>
              <a:t>we</a:t>
            </a:r>
            <a:r>
              <a:rPr lang="de-DE" dirty="0"/>
              <a:t> </a:t>
            </a:r>
            <a:r>
              <a:rPr lang="de-DE" dirty="0" err="1"/>
              <a:t>see</a:t>
            </a:r>
            <a:r>
              <a:rPr lang="de-DE" dirty="0"/>
              <a:t> </a:t>
            </a:r>
            <a:r>
              <a:rPr lang="de-DE" dirty="0" err="1"/>
              <a:t>that</a:t>
            </a:r>
            <a:r>
              <a:rPr lang="de-DE" dirty="0"/>
              <a:t> </a:t>
            </a:r>
            <a:r>
              <a:rPr lang="de-DE" dirty="0" err="1"/>
              <a:t>humans</a:t>
            </a:r>
            <a:r>
              <a:rPr lang="de-DE" dirty="0"/>
              <a:t> will </a:t>
            </a:r>
            <a:r>
              <a:rPr lang="de-DE" dirty="0" err="1"/>
              <a:t>increasingly</a:t>
            </a:r>
            <a:r>
              <a:rPr lang="de-DE" dirty="0"/>
              <a:t> </a:t>
            </a:r>
            <a:r>
              <a:rPr lang="de-DE" dirty="0" err="1"/>
              <a:t>often</a:t>
            </a:r>
            <a:r>
              <a:rPr lang="de-DE" dirty="0"/>
              <a:t> </a:t>
            </a:r>
            <a:r>
              <a:rPr lang="de-DE" dirty="0" err="1"/>
              <a:t>be</a:t>
            </a:r>
            <a:r>
              <a:rPr lang="de-DE" dirty="0"/>
              <a:t> </a:t>
            </a:r>
            <a:r>
              <a:rPr lang="de-DE" dirty="0" err="1"/>
              <a:t>by-passed</a:t>
            </a:r>
            <a:r>
              <a:rPr lang="de-DE" dirty="0"/>
              <a:t>, </a:t>
            </a:r>
            <a:r>
              <a:rPr lang="de-DE" dirty="0" err="1"/>
              <a:t>since</a:t>
            </a:r>
            <a:r>
              <a:rPr lang="de-DE" dirty="0"/>
              <a:t> </a:t>
            </a:r>
            <a:r>
              <a:rPr lang="de-DE" dirty="0" err="1"/>
              <a:t>physical</a:t>
            </a:r>
            <a:r>
              <a:rPr lang="de-DE" dirty="0"/>
              <a:t> </a:t>
            </a:r>
            <a:r>
              <a:rPr lang="de-DE" dirty="0" err="1"/>
              <a:t>objects</a:t>
            </a:r>
            <a:r>
              <a:rPr lang="de-DE" dirty="0"/>
              <a:t> </a:t>
            </a:r>
            <a:r>
              <a:rPr lang="de-DE" dirty="0" err="1"/>
              <a:t>are</a:t>
            </a:r>
            <a:r>
              <a:rPr lang="de-DE" dirty="0"/>
              <a:t> </a:t>
            </a:r>
            <a:r>
              <a:rPr lang="de-DE" dirty="0" err="1"/>
              <a:t>connected</a:t>
            </a:r>
            <a:r>
              <a:rPr lang="de-DE" dirty="0"/>
              <a:t> to </a:t>
            </a:r>
            <a:r>
              <a:rPr lang="de-DE" dirty="0" err="1"/>
              <a:t>the</a:t>
            </a:r>
            <a:r>
              <a:rPr lang="de-DE" dirty="0"/>
              <a:t> </a:t>
            </a:r>
            <a:r>
              <a:rPr lang="de-DE" dirty="0" err="1"/>
              <a:t>cyberinfrastructure</a:t>
            </a:r>
            <a:r>
              <a:rPr lang="de-DE" dirty="0"/>
              <a:t> and will </a:t>
            </a:r>
            <a:r>
              <a:rPr lang="de-DE" dirty="0" err="1"/>
              <a:t>increasingly</a:t>
            </a:r>
            <a:r>
              <a:rPr lang="de-DE" dirty="0"/>
              <a:t> </a:t>
            </a:r>
            <a:r>
              <a:rPr lang="de-DE" dirty="0" err="1"/>
              <a:t>often</a:t>
            </a:r>
            <a:r>
              <a:rPr lang="de-DE" dirty="0"/>
              <a:t> </a:t>
            </a:r>
            <a:r>
              <a:rPr lang="de-DE" dirty="0" err="1"/>
              <a:t>exchange</a:t>
            </a:r>
            <a:r>
              <a:rPr lang="de-DE" dirty="0"/>
              <a:t> </a:t>
            </a:r>
            <a:r>
              <a:rPr lang="de-DE" dirty="0" err="1"/>
              <a:t>data</a:t>
            </a:r>
            <a:r>
              <a:rPr lang="de-DE" dirty="0"/>
              <a:t> </a:t>
            </a:r>
            <a:r>
              <a:rPr lang="de-DE" dirty="0" err="1"/>
              <a:t>with</a:t>
            </a:r>
            <a:r>
              <a:rPr lang="de-DE" dirty="0"/>
              <a:t> </a:t>
            </a:r>
            <a:r>
              <a:rPr lang="de-DE" dirty="0" err="1"/>
              <a:t>other</a:t>
            </a:r>
            <a:r>
              <a:rPr lang="de-DE" dirty="0"/>
              <a:t> </a:t>
            </a:r>
            <a:r>
              <a:rPr lang="de-DE" dirty="0" err="1"/>
              <a:t>physical</a:t>
            </a:r>
            <a:r>
              <a:rPr lang="de-DE" dirty="0"/>
              <a:t> </a:t>
            </a:r>
            <a:r>
              <a:rPr lang="de-DE" dirty="0" err="1" smtClean="0"/>
              <a:t>objects</a:t>
            </a:r>
            <a:r>
              <a:rPr lang="de-DE" dirty="0" smtClean="0"/>
              <a:t> </a:t>
            </a:r>
            <a:r>
              <a:rPr lang="de-DE" dirty="0" err="1" smtClean="0"/>
              <a:t>directly</a:t>
            </a:r>
            <a:r>
              <a:rPr lang="de-DE" dirty="0" smtClean="0"/>
              <a:t>. Much of </a:t>
            </a:r>
            <a:r>
              <a:rPr lang="de-DE" dirty="0" err="1" smtClean="0"/>
              <a:t>the</a:t>
            </a:r>
            <a:r>
              <a:rPr lang="de-DE" dirty="0" smtClean="0"/>
              <a:t> </a:t>
            </a:r>
            <a:r>
              <a:rPr lang="de-DE" dirty="0" err="1" smtClean="0"/>
              <a:t>data</a:t>
            </a:r>
            <a:r>
              <a:rPr lang="de-DE" dirty="0" smtClean="0"/>
              <a:t> </a:t>
            </a:r>
            <a:r>
              <a:rPr lang="de-DE" dirty="0" err="1" smtClean="0"/>
              <a:t>needs</a:t>
            </a:r>
            <a:r>
              <a:rPr lang="de-DE" dirty="0" smtClean="0"/>
              <a:t> </a:t>
            </a:r>
            <a:r>
              <a:rPr lang="de-DE" dirty="0" err="1" smtClean="0"/>
              <a:t>to</a:t>
            </a:r>
            <a:r>
              <a:rPr lang="de-DE" dirty="0" smtClean="0"/>
              <a:t> </a:t>
            </a:r>
            <a:r>
              <a:rPr lang="de-DE" dirty="0" err="1" smtClean="0"/>
              <a:t>be</a:t>
            </a:r>
            <a:r>
              <a:rPr lang="de-DE" dirty="0" smtClean="0"/>
              <a:t> </a:t>
            </a:r>
            <a:r>
              <a:rPr lang="de-DE" dirty="0" err="1" smtClean="0"/>
              <a:t>stored</a:t>
            </a:r>
            <a:r>
              <a:rPr lang="de-DE" baseline="0" dirty="0" smtClean="0"/>
              <a:t> in </a:t>
            </a:r>
            <a:r>
              <a:rPr lang="de-DE" baseline="0" dirty="0" err="1" smtClean="0"/>
              <a:t>repositories</a:t>
            </a:r>
            <a:r>
              <a:rPr lang="de-DE" baseline="0" dirty="0" smtClean="0"/>
              <a:t> </a:t>
            </a:r>
            <a:r>
              <a:rPr lang="de-DE" baseline="0" dirty="0" err="1" smtClean="0"/>
              <a:t>to</a:t>
            </a:r>
            <a:r>
              <a:rPr lang="de-DE" baseline="0" dirty="0" smtClean="0"/>
              <a:t> </a:t>
            </a:r>
            <a:r>
              <a:rPr lang="de-DE" baseline="0" dirty="0" err="1" smtClean="0"/>
              <a:t>enable</a:t>
            </a:r>
            <a:r>
              <a:rPr lang="de-DE" baseline="0" dirty="0" smtClean="0"/>
              <a:t> </a:t>
            </a:r>
            <a:r>
              <a:rPr lang="de-DE" baseline="0" dirty="0" err="1" smtClean="0"/>
              <a:t>processing</a:t>
            </a:r>
            <a:r>
              <a:rPr lang="de-DE" baseline="0" dirty="0" smtClean="0"/>
              <a:t> for </a:t>
            </a:r>
            <a:r>
              <a:rPr lang="de-DE" baseline="0" dirty="0" err="1" smtClean="0"/>
              <a:t>optimisation</a:t>
            </a:r>
            <a:r>
              <a:rPr lang="de-DE" baseline="0" dirty="0" smtClean="0"/>
              <a:t> </a:t>
            </a:r>
            <a:r>
              <a:rPr lang="de-DE" baseline="0" dirty="0" err="1" smtClean="0"/>
              <a:t>purposes</a:t>
            </a:r>
            <a:r>
              <a:rPr lang="de-DE" baseline="0" dirty="0" smtClean="0"/>
              <a:t> etc.</a:t>
            </a:r>
            <a:endParaRPr lang="de-DE" dirty="0"/>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12</a:t>
            </a:fld>
            <a:endParaRPr lang="en-AU"/>
          </a:p>
        </p:txBody>
      </p:sp>
    </p:spTree>
    <p:extLst>
      <p:ext uri="{BB962C8B-B14F-4D97-AF65-F5344CB8AC3E}">
        <p14:creationId xmlns:p14="http://schemas.microsoft.com/office/powerpoint/2010/main" val="321943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One</a:t>
            </a:r>
            <a:r>
              <a:rPr lang="de-DE" dirty="0"/>
              <a:t> </a:t>
            </a:r>
            <a:r>
              <a:rPr lang="de-DE" dirty="0" err="1"/>
              <a:t>observation</a:t>
            </a:r>
            <a:r>
              <a:rPr lang="de-DE" dirty="0"/>
              <a:t> </a:t>
            </a:r>
            <a:r>
              <a:rPr lang="de-DE" dirty="0" err="1"/>
              <a:t>we</a:t>
            </a:r>
            <a:r>
              <a:rPr lang="de-DE" dirty="0"/>
              <a:t> </a:t>
            </a:r>
            <a:r>
              <a:rPr lang="de-DE" dirty="0" err="1"/>
              <a:t>can</a:t>
            </a:r>
            <a:r>
              <a:rPr lang="de-DE" dirty="0"/>
              <a:t> </a:t>
            </a:r>
            <a:r>
              <a:rPr lang="de-DE" dirty="0" err="1"/>
              <a:t>make</a:t>
            </a:r>
            <a:r>
              <a:rPr lang="de-DE" dirty="0"/>
              <a:t> </a:t>
            </a:r>
            <a:r>
              <a:rPr lang="de-DE" dirty="0" err="1"/>
              <a:t>is</a:t>
            </a:r>
            <a:r>
              <a:rPr lang="de-DE" dirty="0"/>
              <a:t> </a:t>
            </a:r>
            <a:r>
              <a:rPr lang="de-DE" dirty="0" err="1"/>
              <a:t>that</a:t>
            </a:r>
            <a:r>
              <a:rPr lang="de-DE" dirty="0"/>
              <a:t> </a:t>
            </a:r>
            <a:r>
              <a:rPr lang="de-DE" dirty="0" err="1"/>
              <a:t>despite</a:t>
            </a:r>
            <a:r>
              <a:rPr lang="de-DE" dirty="0"/>
              <a:t> all </a:t>
            </a:r>
            <a:r>
              <a:rPr lang="de-DE" dirty="0" err="1"/>
              <a:t>differences</a:t>
            </a:r>
            <a:r>
              <a:rPr lang="de-DE" dirty="0"/>
              <a:t> </a:t>
            </a:r>
            <a:r>
              <a:rPr lang="de-DE" dirty="0" err="1"/>
              <a:t>between</a:t>
            </a:r>
            <a:r>
              <a:rPr lang="de-DE" dirty="0"/>
              <a:t> </a:t>
            </a:r>
            <a:r>
              <a:rPr lang="de-DE" dirty="0" err="1"/>
              <a:t>scientific</a:t>
            </a:r>
            <a:r>
              <a:rPr lang="de-DE" dirty="0"/>
              <a:t> </a:t>
            </a:r>
            <a:r>
              <a:rPr lang="de-DE" dirty="0" err="1"/>
              <a:t>disciplines</a:t>
            </a:r>
            <a:r>
              <a:rPr lang="de-DE" dirty="0"/>
              <a:t> in </a:t>
            </a:r>
            <a:r>
              <a:rPr lang="de-DE" dirty="0" err="1"/>
              <a:t>the</a:t>
            </a:r>
            <a:r>
              <a:rPr lang="de-DE" dirty="0"/>
              <a:t> </a:t>
            </a:r>
            <a:r>
              <a:rPr lang="de-DE" dirty="0" err="1"/>
              <a:t>way</a:t>
            </a:r>
            <a:r>
              <a:rPr lang="de-DE" dirty="0"/>
              <a:t> </a:t>
            </a:r>
            <a:r>
              <a:rPr lang="de-DE" dirty="0" err="1"/>
              <a:t>they</a:t>
            </a:r>
            <a:r>
              <a:rPr lang="de-DE" dirty="0"/>
              <a:t> </a:t>
            </a:r>
            <a:r>
              <a:rPr lang="de-DE" dirty="0" err="1"/>
              <a:t>generate</a:t>
            </a:r>
            <a:r>
              <a:rPr lang="de-DE" dirty="0"/>
              <a:t> and </a:t>
            </a:r>
            <a:r>
              <a:rPr lang="de-DE" dirty="0" err="1"/>
              <a:t>analyse</a:t>
            </a:r>
            <a:r>
              <a:rPr lang="de-DE" dirty="0"/>
              <a:t> </a:t>
            </a:r>
            <a:r>
              <a:rPr lang="de-DE" dirty="0" err="1" smtClean="0"/>
              <a:t>data</a:t>
            </a:r>
            <a:r>
              <a:rPr lang="de-DE" dirty="0" smtClean="0"/>
              <a:t>, </a:t>
            </a:r>
            <a:r>
              <a:rPr lang="de-DE" dirty="0" err="1"/>
              <a:t>the</a:t>
            </a:r>
            <a:r>
              <a:rPr lang="de-DE" dirty="0"/>
              <a:t> </a:t>
            </a:r>
            <a:r>
              <a:rPr lang="de-DE" dirty="0" err="1"/>
              <a:t>way</a:t>
            </a:r>
            <a:r>
              <a:rPr lang="de-DE" dirty="0"/>
              <a:t> </a:t>
            </a:r>
            <a:r>
              <a:rPr lang="de-DE" dirty="0" err="1"/>
              <a:t>they</a:t>
            </a:r>
            <a:r>
              <a:rPr lang="de-DE" dirty="0"/>
              <a:t> manage, </a:t>
            </a:r>
            <a:r>
              <a:rPr lang="de-DE" dirty="0" err="1"/>
              <a:t>curate</a:t>
            </a:r>
            <a:r>
              <a:rPr lang="de-DE" dirty="0"/>
              <a:t> and </a:t>
            </a:r>
            <a:r>
              <a:rPr lang="de-DE" dirty="0" err="1"/>
              <a:t>access</a:t>
            </a:r>
            <a:r>
              <a:rPr lang="de-DE" dirty="0"/>
              <a:t> </a:t>
            </a:r>
            <a:r>
              <a:rPr lang="de-DE" dirty="0" err="1"/>
              <a:t>data</a:t>
            </a:r>
            <a:r>
              <a:rPr lang="de-DE" dirty="0"/>
              <a:t> </a:t>
            </a:r>
            <a:r>
              <a:rPr lang="de-DE" dirty="0" err="1"/>
              <a:t>is</a:t>
            </a:r>
            <a:r>
              <a:rPr lang="de-DE" dirty="0"/>
              <a:t> </a:t>
            </a:r>
            <a:r>
              <a:rPr lang="de-DE" dirty="0" err="1"/>
              <a:t>widely</a:t>
            </a:r>
            <a:r>
              <a:rPr lang="de-DE" dirty="0"/>
              <a:t> </a:t>
            </a:r>
            <a:r>
              <a:rPr lang="de-DE" dirty="0" err="1" smtClean="0"/>
              <a:t>making</a:t>
            </a:r>
            <a:r>
              <a:rPr lang="de-DE" dirty="0" smtClean="0"/>
              <a:t> </a:t>
            </a:r>
            <a:r>
              <a:rPr lang="de-DE" dirty="0" err="1" smtClean="0"/>
              <a:t>use</a:t>
            </a:r>
            <a:r>
              <a:rPr lang="de-DE" dirty="0" smtClean="0"/>
              <a:t> of </a:t>
            </a:r>
            <a:r>
              <a:rPr lang="de-DE" dirty="0" err="1" smtClean="0"/>
              <a:t>the</a:t>
            </a:r>
            <a:r>
              <a:rPr lang="de-DE" dirty="0" smtClean="0"/>
              <a:t> </a:t>
            </a:r>
            <a:r>
              <a:rPr lang="de-DE" dirty="0"/>
              <a:t>same </a:t>
            </a:r>
            <a:r>
              <a:rPr lang="de-DE" dirty="0" err="1" smtClean="0"/>
              <a:t>core</a:t>
            </a:r>
            <a:r>
              <a:rPr lang="de-DE" dirty="0" smtClean="0"/>
              <a:t> </a:t>
            </a:r>
            <a:r>
              <a:rPr lang="de-DE" dirty="0" err="1" smtClean="0"/>
              <a:t>components</a:t>
            </a:r>
            <a:r>
              <a:rPr lang="de-DE" dirty="0" smtClean="0"/>
              <a:t> </a:t>
            </a:r>
            <a:r>
              <a:rPr lang="de-DE" dirty="0" err="1" smtClean="0"/>
              <a:t>across</a:t>
            </a:r>
            <a:r>
              <a:rPr lang="de-DE" dirty="0" smtClean="0"/>
              <a:t> </a:t>
            </a:r>
            <a:r>
              <a:rPr lang="de-DE" dirty="0" err="1"/>
              <a:t>disciplines</a:t>
            </a:r>
            <a:r>
              <a:rPr lang="de-DE" dirty="0"/>
              <a:t> and </a:t>
            </a:r>
            <a:r>
              <a:rPr lang="de-DE" dirty="0" err="1" smtClean="0"/>
              <a:t>sectors</a:t>
            </a:r>
            <a:r>
              <a:rPr lang="de-DE" dirty="0"/>
              <a:t>. </a:t>
            </a:r>
            <a:r>
              <a:rPr lang="de-DE" dirty="0" err="1"/>
              <a:t>Currently</a:t>
            </a:r>
            <a:r>
              <a:rPr lang="de-DE" dirty="0"/>
              <a:t>,</a:t>
            </a:r>
            <a:r>
              <a:rPr lang="de-DE" dirty="0" smtClean="0"/>
              <a:t> </a:t>
            </a:r>
            <a:r>
              <a:rPr lang="de-DE" dirty="0" err="1" smtClean="0"/>
              <a:t>thousands</a:t>
            </a:r>
            <a:r>
              <a:rPr lang="de-DE" dirty="0" smtClean="0"/>
              <a:t> </a:t>
            </a:r>
            <a:r>
              <a:rPr lang="de-DE" dirty="0"/>
              <a:t>of initiatives and </a:t>
            </a:r>
            <a:r>
              <a:rPr lang="de-DE" dirty="0" err="1"/>
              <a:t>projects</a:t>
            </a:r>
            <a:r>
              <a:rPr lang="de-DE" dirty="0"/>
              <a:t> </a:t>
            </a:r>
            <a:r>
              <a:rPr lang="de-DE" dirty="0" err="1"/>
              <a:t>create</a:t>
            </a:r>
            <a:r>
              <a:rPr lang="de-DE" dirty="0" smtClean="0"/>
              <a:t> </a:t>
            </a:r>
            <a:r>
              <a:rPr lang="de-DE" dirty="0" err="1" smtClean="0"/>
              <a:t>their</a:t>
            </a:r>
            <a:r>
              <a:rPr lang="de-DE" dirty="0" smtClean="0"/>
              <a:t> </a:t>
            </a:r>
            <a:r>
              <a:rPr lang="de-DE" dirty="0" err="1" smtClean="0"/>
              <a:t>own</a:t>
            </a:r>
            <a:r>
              <a:rPr lang="de-DE" dirty="0" smtClean="0"/>
              <a:t> </a:t>
            </a:r>
            <a:r>
              <a:rPr lang="de-DE" dirty="0" err="1" smtClean="0"/>
              <a:t>widely</a:t>
            </a:r>
            <a:r>
              <a:rPr lang="de-DE" dirty="0" smtClean="0"/>
              <a:t> different </a:t>
            </a:r>
            <a:r>
              <a:rPr lang="de-DE" dirty="0" err="1" smtClean="0"/>
              <a:t>variants</a:t>
            </a:r>
            <a:r>
              <a:rPr lang="de-DE" dirty="0" smtClean="0"/>
              <a:t> of </a:t>
            </a:r>
            <a:r>
              <a:rPr lang="de-DE" dirty="0" err="1" smtClean="0"/>
              <a:t>core</a:t>
            </a:r>
            <a:r>
              <a:rPr lang="de-DE" baseline="0" dirty="0" smtClean="0"/>
              <a:t> </a:t>
            </a:r>
            <a:r>
              <a:rPr lang="de-DE" baseline="0" dirty="0" err="1" smtClean="0"/>
              <a:t>components</a:t>
            </a:r>
            <a:r>
              <a:rPr lang="de-DE" baseline="0" dirty="0" smtClean="0"/>
              <a:t> such </a:t>
            </a:r>
            <a:r>
              <a:rPr lang="de-DE" baseline="0" dirty="0" err="1" smtClean="0"/>
              <a:t>as</a:t>
            </a:r>
            <a:r>
              <a:rPr lang="de-DE" baseline="0" dirty="0" smtClean="0"/>
              <a:t> </a:t>
            </a:r>
            <a:r>
              <a:rPr lang="de-DE" dirty="0" smtClean="0"/>
              <a:t>for </a:t>
            </a:r>
            <a:r>
              <a:rPr lang="de-DE" dirty="0"/>
              <a:t>persistent </a:t>
            </a:r>
            <a:r>
              <a:rPr lang="de-DE" dirty="0" err="1"/>
              <a:t>identifier</a:t>
            </a:r>
            <a:r>
              <a:rPr lang="de-DE" dirty="0"/>
              <a:t> </a:t>
            </a:r>
            <a:r>
              <a:rPr lang="de-DE" dirty="0" err="1"/>
              <a:t>systems</a:t>
            </a:r>
            <a:r>
              <a:rPr lang="de-DE" dirty="0"/>
              <a:t>, for </a:t>
            </a:r>
            <a:r>
              <a:rPr lang="de-DE" dirty="0" err="1"/>
              <a:t>distributed</a:t>
            </a:r>
            <a:r>
              <a:rPr lang="de-DE" dirty="0"/>
              <a:t> </a:t>
            </a:r>
            <a:r>
              <a:rPr lang="de-DE" dirty="0" err="1"/>
              <a:t>authentication</a:t>
            </a:r>
            <a:r>
              <a:rPr lang="de-DE" dirty="0"/>
              <a:t> and </a:t>
            </a:r>
            <a:r>
              <a:rPr lang="de-DE" dirty="0" err="1"/>
              <a:t>authorisation</a:t>
            </a:r>
            <a:r>
              <a:rPr lang="de-DE" dirty="0"/>
              <a:t>, for </a:t>
            </a:r>
            <a:r>
              <a:rPr lang="de-DE" dirty="0" err="1"/>
              <a:t>repositories</a:t>
            </a:r>
            <a:r>
              <a:rPr lang="de-DE" dirty="0"/>
              <a:t>, </a:t>
            </a:r>
            <a:r>
              <a:rPr lang="de-DE" dirty="0" err="1"/>
              <a:t>registries</a:t>
            </a:r>
            <a:r>
              <a:rPr lang="de-DE" dirty="0"/>
              <a:t>, etc. </a:t>
            </a:r>
            <a:r>
              <a:rPr lang="de-DE" dirty="0" err="1"/>
              <a:t>There</a:t>
            </a:r>
            <a:r>
              <a:rPr lang="de-DE" dirty="0"/>
              <a:t> </a:t>
            </a:r>
            <a:r>
              <a:rPr lang="de-DE" dirty="0" err="1"/>
              <a:t>are</a:t>
            </a:r>
            <a:r>
              <a:rPr lang="de-DE" dirty="0"/>
              <a:t> </a:t>
            </a:r>
            <a:r>
              <a:rPr lang="de-DE" dirty="0" err="1"/>
              <a:t>many</a:t>
            </a:r>
            <a:r>
              <a:rPr lang="de-DE" dirty="0"/>
              <a:t> </a:t>
            </a:r>
            <a:r>
              <a:rPr lang="de-DE" dirty="0" smtClean="0"/>
              <a:t>of such </a:t>
            </a:r>
            <a:r>
              <a:rPr lang="de-DE" dirty="0" err="1" smtClean="0"/>
              <a:t>core</a:t>
            </a:r>
            <a:r>
              <a:rPr lang="de-DE" dirty="0" smtClean="0"/>
              <a:t> </a:t>
            </a:r>
            <a:r>
              <a:rPr lang="de-DE" dirty="0" err="1" smtClean="0"/>
              <a:t>components</a:t>
            </a:r>
            <a:r>
              <a:rPr lang="de-DE" dirty="0" smtClean="0"/>
              <a:t> </a:t>
            </a:r>
            <a:r>
              <a:rPr lang="de-DE" dirty="0" err="1" smtClean="0"/>
              <a:t>where</a:t>
            </a:r>
            <a:r>
              <a:rPr lang="de-DE" dirty="0" smtClean="0"/>
              <a:t> </a:t>
            </a:r>
            <a:r>
              <a:rPr lang="de-DE" dirty="0" err="1"/>
              <a:t>common</a:t>
            </a:r>
            <a:r>
              <a:rPr lang="de-DE" dirty="0"/>
              <a:t> </a:t>
            </a:r>
            <a:r>
              <a:rPr lang="de-DE" dirty="0" err="1"/>
              <a:t>solutions</a:t>
            </a:r>
            <a:r>
              <a:rPr lang="de-DE" dirty="0"/>
              <a:t> </a:t>
            </a:r>
            <a:r>
              <a:rPr lang="de-DE" dirty="0" err="1"/>
              <a:t>would</a:t>
            </a:r>
            <a:r>
              <a:rPr lang="de-DE" dirty="0"/>
              <a:t> </a:t>
            </a:r>
            <a:r>
              <a:rPr lang="de-DE" dirty="0" err="1"/>
              <a:t>be</a:t>
            </a:r>
            <a:r>
              <a:rPr lang="de-DE" dirty="0"/>
              <a:t> </a:t>
            </a:r>
            <a:r>
              <a:rPr lang="de-DE" dirty="0" err="1"/>
              <a:t>possible</a:t>
            </a:r>
            <a:r>
              <a:rPr lang="de-DE" dirty="0"/>
              <a:t> </a:t>
            </a:r>
            <a:r>
              <a:rPr lang="de-DE" dirty="0" smtClean="0"/>
              <a:t>and </a:t>
            </a:r>
            <a:r>
              <a:rPr lang="de-DE" dirty="0" err="1" smtClean="0"/>
              <a:t>would</a:t>
            </a:r>
            <a:r>
              <a:rPr lang="de-DE" dirty="0" smtClean="0"/>
              <a:t> </a:t>
            </a:r>
            <a:r>
              <a:rPr lang="de-DE" dirty="0" err="1"/>
              <a:t>help</a:t>
            </a:r>
            <a:r>
              <a:rPr lang="de-DE" dirty="0"/>
              <a:t> </a:t>
            </a:r>
            <a:r>
              <a:rPr lang="de-DE" dirty="0" err="1"/>
              <a:t>overcoming</a:t>
            </a:r>
            <a:r>
              <a:rPr lang="de-DE" dirty="0"/>
              <a:t> </a:t>
            </a:r>
            <a:r>
              <a:rPr lang="de-DE" dirty="0" err="1"/>
              <a:t>the</a:t>
            </a:r>
            <a:r>
              <a:rPr lang="de-DE" dirty="0"/>
              <a:t> </a:t>
            </a:r>
            <a:r>
              <a:rPr lang="de-DE" dirty="0" err="1"/>
              <a:t>fragmentation</a:t>
            </a:r>
            <a:r>
              <a:rPr lang="de-DE" dirty="0" smtClean="0"/>
              <a:t>. </a:t>
            </a:r>
          </a:p>
          <a:p>
            <a:r>
              <a:rPr lang="de-DE" dirty="0" smtClean="0"/>
              <a:t>The </a:t>
            </a:r>
            <a:r>
              <a:rPr lang="de-DE" dirty="0" err="1" smtClean="0"/>
              <a:t>message</a:t>
            </a:r>
            <a:r>
              <a:rPr lang="de-DE" dirty="0" smtClean="0"/>
              <a:t> </a:t>
            </a:r>
            <a:r>
              <a:rPr lang="de-DE" dirty="0" err="1" smtClean="0"/>
              <a:t>we</a:t>
            </a:r>
            <a:r>
              <a:rPr lang="de-DE" dirty="0" smtClean="0"/>
              <a:t> </a:t>
            </a:r>
            <a:r>
              <a:rPr lang="de-DE" dirty="0" err="1" smtClean="0"/>
              <a:t>can</a:t>
            </a:r>
            <a:r>
              <a:rPr lang="de-DE" dirty="0" smtClean="0"/>
              <a:t> </a:t>
            </a:r>
            <a:r>
              <a:rPr lang="de-DE" dirty="0" err="1" smtClean="0"/>
              <a:t>extract</a:t>
            </a:r>
            <a:r>
              <a:rPr lang="de-DE" dirty="0" smtClean="0"/>
              <a:t> </a:t>
            </a:r>
            <a:r>
              <a:rPr lang="de-DE" dirty="0" err="1" smtClean="0"/>
              <a:t>from</a:t>
            </a:r>
            <a:r>
              <a:rPr lang="de-DE" dirty="0" smtClean="0"/>
              <a:t> </a:t>
            </a:r>
            <a:r>
              <a:rPr lang="de-DE" dirty="0" err="1" smtClean="0"/>
              <a:t>this</a:t>
            </a:r>
            <a:r>
              <a:rPr lang="de-DE" dirty="0" smtClean="0"/>
              <a:t> </a:t>
            </a:r>
            <a:r>
              <a:rPr lang="de-DE" dirty="0" err="1" smtClean="0"/>
              <a:t>is</a:t>
            </a:r>
            <a:r>
              <a:rPr lang="de-DE" dirty="0" smtClean="0"/>
              <a:t> </a:t>
            </a:r>
            <a:r>
              <a:rPr lang="de-DE" dirty="0" err="1" smtClean="0"/>
              <a:t>that</a:t>
            </a:r>
            <a:r>
              <a:rPr lang="de-DE" dirty="0" smtClean="0"/>
              <a:t> </a:t>
            </a:r>
            <a:r>
              <a:rPr lang="de-DE" dirty="0" err="1" smtClean="0"/>
              <a:t>we</a:t>
            </a:r>
            <a:r>
              <a:rPr lang="de-DE" dirty="0" smtClean="0"/>
              <a:t> </a:t>
            </a:r>
            <a:r>
              <a:rPr lang="de-DE" dirty="0" err="1" smtClean="0"/>
              <a:t>need</a:t>
            </a:r>
            <a:r>
              <a:rPr lang="de-DE" baseline="0" dirty="0" smtClean="0"/>
              <a:t> a </a:t>
            </a:r>
            <a:r>
              <a:rPr lang="de-DE" baseline="0" dirty="0" err="1" smtClean="0"/>
              <a:t>drasti</a:t>
            </a:r>
            <a:r>
              <a:rPr lang="de-DE" baseline="0" dirty="0" smtClean="0"/>
              <a:t> </a:t>
            </a:r>
            <a:r>
              <a:rPr lang="de-DE" baseline="0" dirty="0" err="1" smtClean="0"/>
              <a:t>reduction</a:t>
            </a:r>
            <a:r>
              <a:rPr lang="de-DE" baseline="0" dirty="0" smtClean="0"/>
              <a:t> of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solutions</a:t>
            </a:r>
            <a:r>
              <a:rPr lang="de-DE" baseline="0" dirty="0" smtClean="0"/>
              <a:t> </a:t>
            </a:r>
            <a:r>
              <a:rPr lang="de-DE" baseline="0" dirty="0" err="1" smtClean="0"/>
              <a:t>space</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13</a:t>
            </a:fld>
            <a:endParaRPr lang="en-AU"/>
          </a:p>
        </p:txBody>
      </p:sp>
    </p:spTree>
    <p:extLst>
      <p:ext uri="{BB962C8B-B14F-4D97-AF65-F5344CB8AC3E}">
        <p14:creationId xmlns:p14="http://schemas.microsoft.com/office/powerpoint/2010/main" val="347456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a:lstStyle/>
          <a:p>
            <a:r>
              <a:rPr lang="en-US" dirty="0"/>
              <a:t>One such example</a:t>
            </a:r>
            <a:r>
              <a:rPr lang="en-US" dirty="0" smtClean="0"/>
              <a:t> of</a:t>
            </a:r>
            <a:r>
              <a:rPr lang="en-US" baseline="0" dirty="0" smtClean="0"/>
              <a:t> a need for </a:t>
            </a:r>
            <a:r>
              <a:rPr lang="en-US" dirty="0" smtClean="0"/>
              <a:t>a </a:t>
            </a:r>
            <a:r>
              <a:rPr lang="en-US" dirty="0"/>
              <a:t>common </a:t>
            </a:r>
            <a:r>
              <a:rPr lang="en-US" dirty="0" smtClean="0"/>
              <a:t>solution is </a:t>
            </a:r>
            <a:r>
              <a:rPr lang="en-US" dirty="0"/>
              <a:t>the PID system. After 20 years of discussions the requirements have been sorted out and we could realize a common worldwide solution which can be compared with the IP system for connecting computers. Each Digital Object (data, metadata, software, configurations, etc.) should have its own </a:t>
            </a:r>
            <a:r>
              <a:rPr lang="en-US" dirty="0" err="1"/>
              <a:t>PID</a:t>
            </a:r>
            <a:r>
              <a:rPr lang="en-US" dirty="0"/>
              <a:t> which in principle would allow us to speak </a:t>
            </a:r>
            <a:r>
              <a:rPr lang="en-US" dirty="0" smtClean="0"/>
              <a:t>about “registered domains of digital objects” and </a:t>
            </a:r>
            <a:r>
              <a:rPr lang="en-US" dirty="0"/>
              <a:t>"networking digital objects". </a:t>
            </a:r>
          </a:p>
          <a:p>
            <a:r>
              <a:rPr lang="en-US" dirty="0"/>
              <a:t>It is increasingly obvious for many of us in the Research Data Alliance and beyond that we need </a:t>
            </a:r>
            <a:r>
              <a:rPr lang="en-US" dirty="0" smtClean="0"/>
              <a:t>another surge of </a:t>
            </a:r>
            <a:r>
              <a:rPr lang="en-US" dirty="0"/>
              <a:t>"momentum" to overcome the huge fragmentation. Starting with </a:t>
            </a:r>
            <a:r>
              <a:rPr lang="en-US" dirty="0" err="1"/>
              <a:t>PIDs</a:t>
            </a:r>
            <a:r>
              <a:rPr lang="en-US" dirty="0"/>
              <a:t> could be again the </a:t>
            </a:r>
            <a:r>
              <a:rPr lang="en-US" dirty="0" smtClean="0"/>
              <a:t>kick-off point</a:t>
            </a:r>
            <a:r>
              <a:rPr lang="en-US" dirty="0"/>
              <a:t>.</a:t>
            </a:r>
          </a:p>
        </p:txBody>
      </p:sp>
      <p:sp>
        <p:nvSpPr>
          <p:cNvPr id="122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bg1"/>
                </a:solidFill>
                <a:latin typeface="Arial" charset="0"/>
                <a:ea typeface="ＭＳ Ｐゴシック" charset="0"/>
                <a:cs typeface="ＭＳ Ｐゴシック" charset="0"/>
              </a:defRPr>
            </a:lvl1pPr>
            <a:lvl2pPr marL="771450" indent="-296711" eaLnBrk="0" hangingPunct="0">
              <a:defRPr sz="3000" b="1">
                <a:solidFill>
                  <a:schemeClr val="bg1"/>
                </a:solidFill>
                <a:latin typeface="Arial" charset="0"/>
                <a:ea typeface="ＭＳ Ｐゴシック" charset="0"/>
              </a:defRPr>
            </a:lvl2pPr>
            <a:lvl3pPr marL="1186847" indent="-237369" eaLnBrk="0" hangingPunct="0">
              <a:defRPr sz="3000" b="1">
                <a:solidFill>
                  <a:schemeClr val="bg1"/>
                </a:solidFill>
                <a:latin typeface="Arial" charset="0"/>
                <a:ea typeface="ＭＳ Ｐゴシック" charset="0"/>
              </a:defRPr>
            </a:lvl3pPr>
            <a:lvl4pPr marL="1661585" indent="-237369" eaLnBrk="0" hangingPunct="0">
              <a:defRPr sz="3000" b="1">
                <a:solidFill>
                  <a:schemeClr val="bg1"/>
                </a:solidFill>
                <a:latin typeface="Arial" charset="0"/>
                <a:ea typeface="ＭＳ Ｐゴシック" charset="0"/>
              </a:defRPr>
            </a:lvl4pPr>
            <a:lvl5pPr marL="2136324" indent="-237369" eaLnBrk="0" hangingPunct="0">
              <a:defRPr sz="3000" b="1">
                <a:solidFill>
                  <a:schemeClr val="bg1"/>
                </a:solidFill>
                <a:latin typeface="Arial" charset="0"/>
                <a:ea typeface="ＭＳ Ｐゴシック" charset="0"/>
              </a:defRPr>
            </a:lvl5pPr>
            <a:lvl6pPr marL="2611062" indent="-237369" eaLnBrk="0" fontAlgn="base" hangingPunct="0">
              <a:spcBef>
                <a:spcPct val="0"/>
              </a:spcBef>
              <a:spcAft>
                <a:spcPct val="0"/>
              </a:spcAft>
              <a:defRPr sz="3000" b="1">
                <a:solidFill>
                  <a:schemeClr val="bg1"/>
                </a:solidFill>
                <a:latin typeface="Arial" charset="0"/>
                <a:ea typeface="ＭＳ Ｐゴシック" charset="0"/>
              </a:defRPr>
            </a:lvl6pPr>
            <a:lvl7pPr marL="3085801" indent="-237369" eaLnBrk="0" fontAlgn="base" hangingPunct="0">
              <a:spcBef>
                <a:spcPct val="0"/>
              </a:spcBef>
              <a:spcAft>
                <a:spcPct val="0"/>
              </a:spcAft>
              <a:defRPr sz="3000" b="1">
                <a:solidFill>
                  <a:schemeClr val="bg1"/>
                </a:solidFill>
                <a:latin typeface="Arial" charset="0"/>
                <a:ea typeface="ＭＳ Ｐゴシック" charset="0"/>
              </a:defRPr>
            </a:lvl7pPr>
            <a:lvl8pPr marL="3560540" indent="-237369" eaLnBrk="0" fontAlgn="base" hangingPunct="0">
              <a:spcBef>
                <a:spcPct val="0"/>
              </a:spcBef>
              <a:spcAft>
                <a:spcPct val="0"/>
              </a:spcAft>
              <a:defRPr sz="3000" b="1">
                <a:solidFill>
                  <a:schemeClr val="bg1"/>
                </a:solidFill>
                <a:latin typeface="Arial" charset="0"/>
                <a:ea typeface="ＭＳ Ｐゴシック" charset="0"/>
              </a:defRPr>
            </a:lvl8pPr>
            <a:lvl9pPr marL="4035279" indent="-237369" eaLnBrk="0" fontAlgn="base" hangingPunct="0">
              <a:spcBef>
                <a:spcPct val="0"/>
              </a:spcBef>
              <a:spcAft>
                <a:spcPct val="0"/>
              </a:spcAft>
              <a:defRPr sz="3000" b="1">
                <a:solidFill>
                  <a:schemeClr val="bg1"/>
                </a:solidFill>
                <a:latin typeface="Arial" charset="0"/>
                <a:ea typeface="ＭＳ Ｐゴシック" charset="0"/>
              </a:defRPr>
            </a:lvl9pPr>
          </a:lstStyle>
          <a:p>
            <a:pPr eaLnBrk="1" hangingPunct="1"/>
            <a:fld id="{6F205ADD-2C01-2348-B433-FDB30E57B041}" type="slidenum">
              <a:rPr lang="en-US" sz="1200" b="0">
                <a:solidFill>
                  <a:schemeClr val="tx1"/>
                </a:solidFill>
              </a:rPr>
              <a:pPr eaLnBrk="1" hangingPunct="1"/>
              <a:t>14</a:t>
            </a:fld>
            <a:endParaRPr lang="en-US" sz="1200" b="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Based</a:t>
            </a:r>
            <a:r>
              <a:rPr lang="de-DE" dirty="0"/>
              <a:t> on </a:t>
            </a:r>
            <a:r>
              <a:rPr lang="de-DE" dirty="0" err="1"/>
              <a:t>many</a:t>
            </a:r>
            <a:r>
              <a:rPr lang="de-DE" dirty="0"/>
              <a:t> </a:t>
            </a:r>
            <a:r>
              <a:rPr lang="de-DE" dirty="0" err="1"/>
              <a:t>use</a:t>
            </a:r>
            <a:r>
              <a:rPr lang="de-DE" dirty="0"/>
              <a:t> </a:t>
            </a:r>
            <a:r>
              <a:rPr lang="de-DE" dirty="0" err="1"/>
              <a:t>cases</a:t>
            </a:r>
            <a:r>
              <a:rPr lang="de-DE" dirty="0"/>
              <a:t> </a:t>
            </a:r>
            <a:r>
              <a:rPr lang="de-DE" dirty="0" err="1"/>
              <a:t>from</a:t>
            </a:r>
            <a:r>
              <a:rPr lang="de-DE" dirty="0"/>
              <a:t> different </a:t>
            </a:r>
            <a:r>
              <a:rPr lang="de-DE" dirty="0" err="1"/>
              <a:t>disciplines</a:t>
            </a:r>
            <a:r>
              <a:rPr lang="de-DE" dirty="0"/>
              <a:t> and initiatives </a:t>
            </a:r>
            <a:r>
              <a:rPr lang="de-DE" dirty="0" err="1"/>
              <a:t>the</a:t>
            </a:r>
            <a:r>
              <a:rPr lang="de-DE" dirty="0"/>
              <a:t> RDA Data </a:t>
            </a:r>
            <a:r>
              <a:rPr lang="de-DE" dirty="0" err="1"/>
              <a:t>Foundation</a:t>
            </a:r>
            <a:r>
              <a:rPr lang="de-DE" dirty="0"/>
              <a:t> and Terminology Working Group </a:t>
            </a:r>
            <a:r>
              <a:rPr lang="de-DE" dirty="0" err="1"/>
              <a:t>defined</a:t>
            </a:r>
            <a:r>
              <a:rPr lang="de-DE" dirty="0"/>
              <a:t> a </a:t>
            </a:r>
            <a:r>
              <a:rPr lang="de-DE" dirty="0" err="1"/>
              <a:t>basic</a:t>
            </a:r>
            <a:r>
              <a:rPr lang="de-DE" dirty="0"/>
              <a:t> </a:t>
            </a:r>
            <a:r>
              <a:rPr lang="de-DE" dirty="0" err="1"/>
              <a:t>core</a:t>
            </a:r>
            <a:r>
              <a:rPr lang="de-DE" dirty="0"/>
              <a:t> </a:t>
            </a:r>
            <a:r>
              <a:rPr lang="de-DE" dirty="0" err="1"/>
              <a:t>model</a:t>
            </a:r>
            <a:r>
              <a:rPr lang="de-DE" dirty="0"/>
              <a:t> </a:t>
            </a:r>
            <a:r>
              <a:rPr lang="de-DE" dirty="0" err="1"/>
              <a:t>which</a:t>
            </a:r>
            <a:r>
              <a:rPr lang="de-DE" dirty="0"/>
              <a:t> </a:t>
            </a:r>
            <a:r>
              <a:rPr lang="de-DE" dirty="0" err="1"/>
              <a:t>could</a:t>
            </a:r>
            <a:r>
              <a:rPr lang="de-DE" dirty="0"/>
              <a:t> </a:t>
            </a:r>
            <a:r>
              <a:rPr lang="de-DE" dirty="0" err="1"/>
              <a:t>be</a:t>
            </a:r>
            <a:r>
              <a:rPr lang="de-DE" dirty="0"/>
              <a:t> </a:t>
            </a:r>
            <a:r>
              <a:rPr lang="de-DE" dirty="0" err="1"/>
              <a:t>adopted</a:t>
            </a:r>
            <a:r>
              <a:rPr lang="de-DE" dirty="0"/>
              <a:t> </a:t>
            </a:r>
            <a:r>
              <a:rPr lang="de-DE" dirty="0" err="1"/>
              <a:t>as</a:t>
            </a:r>
            <a:r>
              <a:rPr lang="de-DE" dirty="0"/>
              <a:t> </a:t>
            </a:r>
            <a:r>
              <a:rPr lang="de-DE" dirty="0" smtClean="0"/>
              <a:t>a </a:t>
            </a:r>
            <a:r>
              <a:rPr lang="de-DE" dirty="0" err="1" smtClean="0"/>
              <a:t>unifying</a:t>
            </a:r>
            <a:r>
              <a:rPr lang="de-DE" dirty="0" smtClean="0"/>
              <a:t> </a:t>
            </a:r>
            <a:r>
              <a:rPr lang="de-DE" dirty="0" err="1" smtClean="0"/>
              <a:t>generic</a:t>
            </a:r>
            <a:r>
              <a:rPr lang="de-DE" dirty="0" smtClean="0"/>
              <a:t> </a:t>
            </a:r>
            <a:r>
              <a:rPr lang="de-DE" dirty="0" err="1" smtClean="0"/>
              <a:t>model</a:t>
            </a:r>
            <a:r>
              <a:rPr lang="de-DE" dirty="0"/>
              <a:t>.</a:t>
            </a:r>
            <a:r>
              <a:rPr lang="de-DE" dirty="0" smtClean="0"/>
              <a:t> At </a:t>
            </a:r>
            <a:r>
              <a:rPr lang="de-DE" dirty="0" err="1"/>
              <a:t>its</a:t>
            </a:r>
            <a:r>
              <a:rPr lang="de-DE" dirty="0"/>
              <a:t> </a:t>
            </a:r>
            <a:r>
              <a:rPr lang="de-DE" dirty="0" err="1"/>
              <a:t>core</a:t>
            </a:r>
            <a:r>
              <a:rPr lang="de-DE" dirty="0"/>
              <a:t> </a:t>
            </a:r>
            <a:r>
              <a:rPr lang="de-DE" dirty="0" err="1"/>
              <a:t>it</a:t>
            </a:r>
            <a:r>
              <a:rPr lang="de-DE" dirty="0"/>
              <a:t> </a:t>
            </a:r>
            <a:r>
              <a:rPr lang="de-DE" dirty="0" err="1"/>
              <a:t>simply</a:t>
            </a:r>
            <a:r>
              <a:rPr lang="de-DE" dirty="0"/>
              <a:t> </a:t>
            </a:r>
            <a:r>
              <a:rPr lang="de-DE" dirty="0" err="1"/>
              <a:t>states</a:t>
            </a:r>
            <a:r>
              <a:rPr lang="de-DE" dirty="0"/>
              <a:t> </a:t>
            </a:r>
            <a:r>
              <a:rPr lang="de-DE" dirty="0" err="1"/>
              <a:t>that</a:t>
            </a:r>
            <a:r>
              <a:rPr lang="de-DE" dirty="0"/>
              <a:t> </a:t>
            </a:r>
            <a:r>
              <a:rPr lang="de-DE" dirty="0" err="1"/>
              <a:t>each</a:t>
            </a:r>
            <a:r>
              <a:rPr lang="de-DE" dirty="0"/>
              <a:t> digital </a:t>
            </a:r>
            <a:r>
              <a:rPr lang="de-DE" dirty="0" err="1"/>
              <a:t>object</a:t>
            </a:r>
            <a:r>
              <a:rPr lang="de-DE" dirty="0"/>
              <a:t> </a:t>
            </a:r>
            <a:r>
              <a:rPr lang="de-DE" dirty="0" err="1" smtClean="0"/>
              <a:t>may</a:t>
            </a:r>
            <a:r>
              <a:rPr lang="de-DE" dirty="0" smtClean="0"/>
              <a:t> </a:t>
            </a:r>
            <a:r>
              <a:rPr lang="de-DE" dirty="0" err="1" smtClean="0"/>
              <a:t>have</a:t>
            </a:r>
            <a:r>
              <a:rPr lang="de-DE" baseline="0" dirty="0" smtClean="0"/>
              <a:t> </a:t>
            </a:r>
            <a:r>
              <a:rPr lang="de-DE" dirty="0" smtClean="0"/>
              <a:t>a </a:t>
            </a:r>
            <a:r>
              <a:rPr lang="de-DE" dirty="0" err="1" smtClean="0"/>
              <a:t>bit</a:t>
            </a:r>
            <a:r>
              <a:rPr lang="de-DE" dirty="0" smtClean="0"/>
              <a:t> </a:t>
            </a:r>
            <a:r>
              <a:rPr lang="de-DE" dirty="0" err="1" smtClean="0"/>
              <a:t>sequence</a:t>
            </a:r>
            <a:r>
              <a:rPr lang="de-DE" dirty="0" smtClean="0"/>
              <a:t> </a:t>
            </a:r>
            <a:r>
              <a:rPr lang="de-DE" dirty="0" err="1"/>
              <a:t>which</a:t>
            </a:r>
            <a:r>
              <a:rPr lang="de-DE" dirty="0"/>
              <a:t> </a:t>
            </a:r>
            <a:r>
              <a:rPr lang="de-DE" dirty="0" err="1"/>
              <a:t>should</a:t>
            </a:r>
            <a:r>
              <a:rPr lang="de-DE" dirty="0"/>
              <a:t> </a:t>
            </a:r>
            <a:r>
              <a:rPr lang="de-DE" dirty="0" err="1"/>
              <a:t>be</a:t>
            </a:r>
            <a:r>
              <a:rPr lang="de-DE" dirty="0"/>
              <a:t> </a:t>
            </a:r>
            <a:r>
              <a:rPr lang="de-DE" dirty="0" err="1"/>
              <a:t>stored</a:t>
            </a:r>
            <a:r>
              <a:rPr lang="de-DE" dirty="0"/>
              <a:t> in </a:t>
            </a:r>
            <a:r>
              <a:rPr lang="de-DE" dirty="0" err="1"/>
              <a:t>trustworthy</a:t>
            </a:r>
            <a:r>
              <a:rPr lang="de-DE" dirty="0"/>
              <a:t> </a:t>
            </a:r>
            <a:r>
              <a:rPr lang="de-DE" dirty="0" err="1"/>
              <a:t>repositories</a:t>
            </a:r>
            <a:r>
              <a:rPr lang="de-DE" dirty="0"/>
              <a:t>, </a:t>
            </a:r>
            <a:r>
              <a:rPr lang="de-DE" dirty="0" err="1" smtClean="0"/>
              <a:t>has</a:t>
            </a:r>
            <a:r>
              <a:rPr lang="de-DE" dirty="0" smtClean="0"/>
              <a:t> </a:t>
            </a:r>
            <a:r>
              <a:rPr lang="de-DE" dirty="0" err="1" smtClean="0"/>
              <a:t>been</a:t>
            </a:r>
            <a:r>
              <a:rPr lang="de-DE" dirty="0" smtClean="0"/>
              <a:t> </a:t>
            </a:r>
            <a:r>
              <a:rPr lang="de-DE" dirty="0" err="1" smtClean="0"/>
              <a:t>assigned</a:t>
            </a:r>
            <a:r>
              <a:rPr lang="de-DE" dirty="0" smtClean="0"/>
              <a:t> a </a:t>
            </a:r>
            <a:r>
              <a:rPr lang="de-DE" dirty="0"/>
              <a:t>PID and </a:t>
            </a:r>
            <a:r>
              <a:rPr lang="de-DE" dirty="0" smtClean="0"/>
              <a:t>has </a:t>
            </a:r>
            <a:r>
              <a:rPr lang="de-DE" dirty="0" err="1" smtClean="0"/>
              <a:t>been</a:t>
            </a:r>
            <a:r>
              <a:rPr lang="de-DE" dirty="0" smtClean="0"/>
              <a:t> </a:t>
            </a:r>
            <a:r>
              <a:rPr lang="de-DE" dirty="0" err="1" smtClean="0"/>
              <a:t>associated</a:t>
            </a:r>
            <a:r>
              <a:rPr lang="de-DE" dirty="0" smtClean="0"/>
              <a:t> </a:t>
            </a:r>
            <a:r>
              <a:rPr lang="de-DE" dirty="0" err="1" smtClean="0"/>
              <a:t>with</a:t>
            </a:r>
            <a:r>
              <a:rPr lang="de-DE" dirty="0" smtClean="0"/>
              <a:t> </a:t>
            </a:r>
            <a:r>
              <a:rPr lang="de-DE" dirty="0" err="1" smtClean="0"/>
              <a:t>useful</a:t>
            </a:r>
            <a:r>
              <a:rPr lang="de-DE" dirty="0" smtClean="0"/>
              <a:t> </a:t>
            </a:r>
            <a:r>
              <a:rPr lang="de-DE" dirty="0" err="1"/>
              <a:t>metadata</a:t>
            </a:r>
            <a:r>
              <a:rPr lang="de-DE" dirty="0"/>
              <a:t>. </a:t>
            </a:r>
            <a:r>
              <a:rPr lang="de-DE" dirty="0" err="1"/>
              <a:t>It</a:t>
            </a:r>
            <a:r>
              <a:rPr lang="de-DE" dirty="0"/>
              <a:t> also </a:t>
            </a:r>
            <a:r>
              <a:rPr lang="de-DE" dirty="0" err="1"/>
              <a:t>states</a:t>
            </a:r>
            <a:r>
              <a:rPr lang="de-DE" dirty="0"/>
              <a:t> </a:t>
            </a:r>
            <a:r>
              <a:rPr lang="de-DE" dirty="0" err="1"/>
              <a:t>that</a:t>
            </a:r>
            <a:r>
              <a:rPr lang="de-DE" dirty="0"/>
              <a:t> </a:t>
            </a:r>
            <a:r>
              <a:rPr lang="de-DE" dirty="0" err="1"/>
              <a:t>metadata</a:t>
            </a:r>
            <a:r>
              <a:rPr lang="de-DE" dirty="0"/>
              <a:t> </a:t>
            </a:r>
            <a:r>
              <a:rPr lang="de-DE" dirty="0" err="1"/>
              <a:t>and</a:t>
            </a:r>
            <a:r>
              <a:rPr lang="de-DE" dirty="0"/>
              <a:t> </a:t>
            </a:r>
            <a:r>
              <a:rPr lang="de-DE" dirty="0" err="1"/>
              <a:t>collections</a:t>
            </a:r>
            <a:r>
              <a:rPr lang="de-DE" dirty="0"/>
              <a:t> </a:t>
            </a:r>
            <a:r>
              <a:rPr lang="de-DE" dirty="0" err="1"/>
              <a:t>are</a:t>
            </a:r>
            <a:r>
              <a:rPr lang="de-DE" dirty="0"/>
              <a:t> also Digital Objects.</a:t>
            </a:r>
          </a:p>
          <a:p>
            <a:r>
              <a:rPr lang="de-DE" dirty="0" err="1"/>
              <a:t>If</a:t>
            </a:r>
            <a:r>
              <a:rPr lang="de-DE" dirty="0"/>
              <a:t> all </a:t>
            </a:r>
            <a:r>
              <a:rPr lang="de-DE" dirty="0" err="1"/>
              <a:t>software</a:t>
            </a:r>
            <a:r>
              <a:rPr lang="de-DE" dirty="0"/>
              <a:t> </a:t>
            </a:r>
            <a:r>
              <a:rPr lang="de-DE" dirty="0" err="1"/>
              <a:t>developers</a:t>
            </a:r>
            <a:r>
              <a:rPr lang="de-DE" dirty="0"/>
              <a:t> </a:t>
            </a:r>
            <a:r>
              <a:rPr lang="de-DE" dirty="0" err="1"/>
              <a:t>would</a:t>
            </a:r>
            <a:r>
              <a:rPr lang="de-DE" dirty="0"/>
              <a:t> </a:t>
            </a:r>
            <a:r>
              <a:rPr lang="de-DE" dirty="0" err="1"/>
              <a:t>adhere</a:t>
            </a:r>
            <a:r>
              <a:rPr lang="de-DE" dirty="0"/>
              <a:t> </a:t>
            </a:r>
            <a:r>
              <a:rPr lang="de-DE" dirty="0" err="1"/>
              <a:t>to</a:t>
            </a:r>
            <a:r>
              <a:rPr lang="de-DE" dirty="0"/>
              <a:t> </a:t>
            </a:r>
            <a:r>
              <a:rPr lang="de-DE" dirty="0" err="1"/>
              <a:t>this</a:t>
            </a:r>
            <a:r>
              <a:rPr lang="de-DE" dirty="0"/>
              <a:t> simple </a:t>
            </a:r>
            <a:r>
              <a:rPr lang="de-DE" dirty="0" err="1"/>
              <a:t>data</a:t>
            </a:r>
            <a:r>
              <a:rPr lang="de-DE" dirty="0"/>
              <a:t> </a:t>
            </a:r>
            <a:r>
              <a:rPr lang="de-DE" dirty="0" err="1"/>
              <a:t>model</a:t>
            </a:r>
            <a:r>
              <a:rPr lang="de-DE" dirty="0"/>
              <a:t> </a:t>
            </a:r>
            <a:r>
              <a:rPr lang="de-DE" dirty="0" err="1"/>
              <a:t>we</a:t>
            </a:r>
            <a:r>
              <a:rPr lang="de-DE" dirty="0"/>
              <a:t> </a:t>
            </a:r>
            <a:r>
              <a:rPr lang="de-DE" dirty="0" err="1"/>
              <a:t>would</a:t>
            </a:r>
            <a:r>
              <a:rPr lang="de-DE" dirty="0"/>
              <a:t> </a:t>
            </a:r>
            <a:r>
              <a:rPr lang="de-DE" dirty="0" err="1" smtClean="0"/>
              <a:t>already</a:t>
            </a:r>
            <a:r>
              <a:rPr lang="de-DE" dirty="0" smtClean="0"/>
              <a:t> </a:t>
            </a:r>
            <a:r>
              <a:rPr lang="de-DE" dirty="0" err="1" smtClean="0"/>
              <a:t>have</a:t>
            </a:r>
            <a:r>
              <a:rPr lang="de-DE" dirty="0" smtClean="0"/>
              <a:t> </a:t>
            </a:r>
            <a:r>
              <a:rPr lang="de-DE" dirty="0" err="1"/>
              <a:t>achieved</a:t>
            </a:r>
            <a:r>
              <a:rPr lang="de-DE" dirty="0"/>
              <a:t> a </a:t>
            </a:r>
            <a:r>
              <a:rPr lang="de-DE" dirty="0" err="1" smtClean="0"/>
              <a:t>lot</a:t>
            </a:r>
            <a:r>
              <a:rPr lang="de-DE" dirty="0" smtClean="0"/>
              <a:t> </a:t>
            </a:r>
            <a:r>
              <a:rPr lang="de-DE" dirty="0" err="1" smtClean="0"/>
              <a:t>towards</a:t>
            </a:r>
            <a:r>
              <a:rPr lang="de-DE" dirty="0" smtClean="0"/>
              <a:t> </a:t>
            </a:r>
            <a:r>
              <a:rPr lang="de-DE" dirty="0" err="1" smtClean="0"/>
              <a:t>interoperability</a:t>
            </a:r>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15</a:t>
            </a:fld>
            <a:endParaRPr lang="en-AU"/>
          </a:p>
        </p:txBody>
      </p:sp>
    </p:spTree>
    <p:extLst>
      <p:ext uri="{BB962C8B-B14F-4D97-AF65-F5344CB8AC3E}">
        <p14:creationId xmlns:p14="http://schemas.microsoft.com/office/powerpoint/2010/main" val="75870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Increasingly</a:t>
            </a:r>
            <a:r>
              <a:rPr lang="de-DE" dirty="0" smtClean="0"/>
              <a:t>, in </a:t>
            </a:r>
            <a:r>
              <a:rPr lang="de-DE" dirty="0"/>
              <a:t>RDA and </a:t>
            </a:r>
            <a:r>
              <a:rPr lang="de-DE" dirty="0" err="1" smtClean="0"/>
              <a:t>beyond</a:t>
            </a:r>
            <a:r>
              <a:rPr lang="de-DE" dirty="0" smtClean="0"/>
              <a:t>, </a:t>
            </a:r>
            <a:r>
              <a:rPr lang="de-DE" dirty="0" err="1" smtClean="0"/>
              <a:t>data</a:t>
            </a:r>
            <a:r>
              <a:rPr lang="de-DE" dirty="0" smtClean="0"/>
              <a:t> </a:t>
            </a:r>
            <a:r>
              <a:rPr lang="de-DE" dirty="0"/>
              <a:t>professionals </a:t>
            </a:r>
            <a:r>
              <a:rPr lang="de-DE" dirty="0" err="1"/>
              <a:t>see</a:t>
            </a:r>
            <a:r>
              <a:rPr lang="de-DE" dirty="0"/>
              <a:t> </a:t>
            </a:r>
            <a:r>
              <a:rPr lang="de-DE" dirty="0" err="1"/>
              <a:t>the</a:t>
            </a:r>
            <a:r>
              <a:rPr lang="de-DE" dirty="0"/>
              <a:t> PID as </a:t>
            </a:r>
            <a:r>
              <a:rPr lang="de-DE" dirty="0" err="1"/>
              <a:t>the</a:t>
            </a:r>
            <a:r>
              <a:rPr lang="de-DE" dirty="0"/>
              <a:t> </a:t>
            </a:r>
            <a:r>
              <a:rPr lang="de-DE" dirty="0" err="1" smtClean="0"/>
              <a:t>anchor</a:t>
            </a:r>
            <a:r>
              <a:rPr lang="de-DE" dirty="0" smtClean="0"/>
              <a:t>-point </a:t>
            </a:r>
            <a:r>
              <a:rPr lang="de-DE" dirty="0"/>
              <a:t>of </a:t>
            </a:r>
            <a:r>
              <a:rPr lang="de-DE" dirty="0" smtClean="0"/>
              <a:t>a</a:t>
            </a:r>
            <a:r>
              <a:rPr lang="de-DE" baseline="0" dirty="0" smtClean="0"/>
              <a:t> </a:t>
            </a:r>
            <a:r>
              <a:rPr lang="de-DE" dirty="0" smtClean="0"/>
              <a:t>persistent</a:t>
            </a:r>
            <a:r>
              <a:rPr lang="de-DE" baseline="0" dirty="0" smtClean="0"/>
              <a:t> </a:t>
            </a:r>
            <a:r>
              <a:rPr lang="de-DE" baseline="0" dirty="0" err="1" smtClean="0"/>
              <a:t>data</a:t>
            </a:r>
            <a:r>
              <a:rPr lang="de-DE" baseline="0" dirty="0" smtClean="0"/>
              <a:t> </a:t>
            </a:r>
            <a:r>
              <a:rPr lang="de-DE" baseline="0" dirty="0" err="1" smtClean="0"/>
              <a:t>landscape</a:t>
            </a:r>
            <a:r>
              <a:rPr lang="de-DE" dirty="0" smtClean="0"/>
              <a:t>. </a:t>
            </a:r>
            <a:r>
              <a:rPr lang="de-DE" dirty="0" err="1"/>
              <a:t>If</a:t>
            </a:r>
            <a:r>
              <a:rPr lang="de-DE" dirty="0"/>
              <a:t> </a:t>
            </a:r>
            <a:r>
              <a:rPr lang="de-DE" dirty="0" err="1"/>
              <a:t>we</a:t>
            </a:r>
            <a:r>
              <a:rPr lang="de-DE" dirty="0"/>
              <a:t> </a:t>
            </a:r>
            <a:r>
              <a:rPr lang="de-DE" dirty="0" err="1"/>
              <a:t>assume</a:t>
            </a:r>
            <a:r>
              <a:rPr lang="de-DE" dirty="0"/>
              <a:t> </a:t>
            </a:r>
            <a:r>
              <a:rPr lang="de-DE" dirty="0" err="1"/>
              <a:t>that</a:t>
            </a:r>
            <a:r>
              <a:rPr lang="de-DE" dirty="0"/>
              <a:t> </a:t>
            </a:r>
            <a:r>
              <a:rPr lang="de-DE" dirty="0" err="1"/>
              <a:t>PIDs</a:t>
            </a:r>
            <a:r>
              <a:rPr lang="de-DE" dirty="0"/>
              <a:t> </a:t>
            </a:r>
            <a:r>
              <a:rPr lang="de-DE" dirty="0" err="1"/>
              <a:t>are</a:t>
            </a:r>
            <a:r>
              <a:rPr lang="de-DE" dirty="0"/>
              <a:t> persistent and </a:t>
            </a:r>
            <a:r>
              <a:rPr lang="de-DE" dirty="0" err="1"/>
              <a:t>can</a:t>
            </a:r>
            <a:r>
              <a:rPr lang="de-DE" dirty="0"/>
              <a:t> </a:t>
            </a:r>
            <a:r>
              <a:rPr lang="de-DE" dirty="0" err="1"/>
              <a:t>be</a:t>
            </a:r>
            <a:r>
              <a:rPr lang="de-DE" dirty="0"/>
              <a:t> </a:t>
            </a:r>
            <a:r>
              <a:rPr lang="de-DE" dirty="0" err="1"/>
              <a:t>resolved</a:t>
            </a:r>
            <a:r>
              <a:rPr lang="de-DE" dirty="0"/>
              <a:t> </a:t>
            </a:r>
            <a:r>
              <a:rPr lang="de-DE" dirty="0" err="1"/>
              <a:t>to</a:t>
            </a:r>
            <a:r>
              <a:rPr lang="de-DE" dirty="0"/>
              <a:t> </a:t>
            </a:r>
            <a:r>
              <a:rPr lang="de-DE" dirty="0" err="1"/>
              <a:t>useful</a:t>
            </a:r>
            <a:r>
              <a:rPr lang="de-DE" dirty="0"/>
              <a:t> </a:t>
            </a:r>
            <a:r>
              <a:rPr lang="de-DE" dirty="0" err="1"/>
              <a:t>information</a:t>
            </a:r>
            <a:r>
              <a:rPr lang="de-DE" dirty="0"/>
              <a:t> </a:t>
            </a:r>
            <a:r>
              <a:rPr lang="de-DE" dirty="0" err="1"/>
              <a:t>over</a:t>
            </a:r>
            <a:r>
              <a:rPr lang="de-DE" dirty="0"/>
              <a:t> </a:t>
            </a:r>
            <a:r>
              <a:rPr lang="de-DE" dirty="0" err="1"/>
              <a:t>long</a:t>
            </a:r>
            <a:r>
              <a:rPr lang="de-DE" dirty="0"/>
              <a:t> </a:t>
            </a:r>
            <a:r>
              <a:rPr lang="de-DE" dirty="0" err="1"/>
              <a:t>periods</a:t>
            </a:r>
            <a:r>
              <a:rPr lang="de-DE" dirty="0"/>
              <a:t> of time </a:t>
            </a:r>
            <a:r>
              <a:rPr lang="de-DE" dirty="0" err="1"/>
              <a:t>then</a:t>
            </a:r>
            <a:r>
              <a:rPr lang="de-DE" dirty="0"/>
              <a:t> </a:t>
            </a:r>
            <a:r>
              <a:rPr lang="de-DE" dirty="0" err="1"/>
              <a:t>it</a:t>
            </a:r>
            <a:r>
              <a:rPr lang="de-DE" dirty="0"/>
              <a:t> </a:t>
            </a:r>
            <a:r>
              <a:rPr lang="de-DE" dirty="0" err="1"/>
              <a:t>makes</a:t>
            </a:r>
            <a:r>
              <a:rPr lang="de-DE" dirty="0"/>
              <a:t> </a:t>
            </a:r>
            <a:r>
              <a:rPr lang="de-DE" dirty="0" smtClean="0"/>
              <a:t>sense </a:t>
            </a:r>
            <a:r>
              <a:rPr lang="de-DE" dirty="0" err="1" smtClean="0"/>
              <a:t>to</a:t>
            </a:r>
            <a:r>
              <a:rPr lang="de-DE" dirty="0" smtClean="0"/>
              <a:t> </a:t>
            </a:r>
            <a:r>
              <a:rPr lang="de-DE" dirty="0" err="1" smtClean="0"/>
              <a:t>add</a:t>
            </a:r>
            <a:r>
              <a:rPr lang="de-DE" dirty="0" smtClean="0"/>
              <a:t> </a:t>
            </a:r>
            <a:r>
              <a:rPr lang="de-DE" dirty="0" err="1" smtClean="0"/>
              <a:t>crucial</a:t>
            </a:r>
            <a:r>
              <a:rPr lang="de-DE" dirty="0" smtClean="0"/>
              <a:t> </a:t>
            </a:r>
            <a:r>
              <a:rPr lang="de-DE" dirty="0" err="1" smtClean="0"/>
              <a:t>state</a:t>
            </a:r>
            <a:r>
              <a:rPr lang="de-DE" dirty="0" smtClean="0"/>
              <a:t> and </a:t>
            </a:r>
            <a:r>
              <a:rPr lang="de-DE" dirty="0" err="1" smtClean="0"/>
              <a:t>binding</a:t>
            </a:r>
            <a:r>
              <a:rPr lang="de-DE" dirty="0" smtClean="0"/>
              <a:t> </a:t>
            </a:r>
            <a:r>
              <a:rPr lang="de-DE" dirty="0" err="1" smtClean="0"/>
              <a:t>information</a:t>
            </a:r>
            <a:r>
              <a:rPr lang="de-DE" dirty="0" smtClean="0"/>
              <a:t> </a:t>
            </a:r>
            <a:r>
              <a:rPr lang="de-DE" dirty="0" err="1" smtClean="0"/>
              <a:t>about</a:t>
            </a:r>
            <a:r>
              <a:rPr lang="de-DE" dirty="0" smtClean="0"/>
              <a:t> </a:t>
            </a:r>
            <a:r>
              <a:rPr lang="de-DE" dirty="0" err="1" smtClean="0"/>
              <a:t>the</a:t>
            </a:r>
            <a:r>
              <a:rPr lang="de-DE" dirty="0" smtClean="0"/>
              <a:t> DO </a:t>
            </a:r>
            <a:r>
              <a:rPr lang="de-DE" dirty="0" err="1" smtClean="0"/>
              <a:t>to</a:t>
            </a:r>
            <a:r>
              <a:rPr lang="de-DE" dirty="0" smtClean="0"/>
              <a:t> </a:t>
            </a:r>
            <a:r>
              <a:rPr lang="de-DE" dirty="0" err="1" smtClean="0"/>
              <a:t>the</a:t>
            </a:r>
            <a:r>
              <a:rPr lang="de-DE" dirty="0" smtClean="0"/>
              <a:t> </a:t>
            </a:r>
            <a:r>
              <a:rPr lang="de-DE" dirty="0" err="1" smtClean="0"/>
              <a:t>PID</a:t>
            </a:r>
            <a:r>
              <a:rPr lang="de-DE" dirty="0" smtClean="0"/>
              <a:t> </a:t>
            </a:r>
            <a:r>
              <a:rPr lang="de-DE" dirty="0" err="1" smtClean="0"/>
              <a:t>record</a:t>
            </a:r>
            <a:r>
              <a:rPr lang="de-DE" dirty="0" smtClean="0"/>
              <a:t>.</a:t>
            </a:r>
            <a:r>
              <a:rPr lang="de-DE" baseline="0" dirty="0" smtClean="0"/>
              <a:t> Of </a:t>
            </a:r>
            <a:r>
              <a:rPr lang="de-DE" baseline="0" dirty="0" err="1" smtClean="0"/>
              <a:t>course</a:t>
            </a:r>
            <a:r>
              <a:rPr lang="de-DE" baseline="0" dirty="0" smtClean="0"/>
              <a:t> </a:t>
            </a:r>
            <a:r>
              <a:rPr lang="de-DE" baseline="0" dirty="0" err="1" smtClean="0"/>
              <a:t>one</a:t>
            </a:r>
            <a:r>
              <a:rPr lang="de-DE" baseline="0" dirty="0" smtClean="0"/>
              <a:t> </a:t>
            </a:r>
            <a:r>
              <a:rPr lang="de-DE" baseline="0" dirty="0" err="1" smtClean="0"/>
              <a:t>should</a:t>
            </a:r>
            <a:r>
              <a:rPr lang="de-DE" baseline="0" dirty="0" smtClean="0"/>
              <a:t> </a:t>
            </a:r>
            <a:r>
              <a:rPr lang="de-DE" baseline="0" dirty="0" err="1" smtClean="0"/>
              <a:t>add</a:t>
            </a:r>
            <a:r>
              <a:rPr lang="de-DE" baseline="0" dirty="0" smtClean="0"/>
              <a:t> </a:t>
            </a:r>
            <a:r>
              <a:rPr lang="de-DE" baseline="0" dirty="0" err="1" smtClean="0"/>
              <a:t>access</a:t>
            </a:r>
            <a:r>
              <a:rPr lang="de-DE" baseline="0" dirty="0" smtClean="0"/>
              <a:t> </a:t>
            </a:r>
            <a:r>
              <a:rPr lang="de-DE" baseline="0" dirty="0" err="1" smtClean="0"/>
              <a:t>path</a:t>
            </a:r>
            <a:r>
              <a:rPr lang="de-DE" baseline="0" dirty="0" smtClean="0"/>
              <a:t> </a:t>
            </a:r>
            <a:r>
              <a:rPr lang="de-DE" baseline="0" dirty="0" err="1" smtClean="0"/>
              <a:t>information</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copies</a:t>
            </a:r>
            <a:r>
              <a:rPr lang="de-DE" baseline="0" dirty="0" smtClean="0"/>
              <a:t> of </a:t>
            </a:r>
            <a:r>
              <a:rPr lang="de-DE" baseline="0" dirty="0" err="1" smtClean="0"/>
              <a:t>the</a:t>
            </a:r>
            <a:r>
              <a:rPr lang="de-DE" baseline="0" dirty="0" smtClean="0"/>
              <a:t> bit-</a:t>
            </a:r>
            <a:r>
              <a:rPr lang="de-DE" baseline="0" dirty="0" err="1" smtClean="0"/>
              <a:t>sequences</a:t>
            </a:r>
            <a:r>
              <a:rPr lang="de-DE" baseline="0" dirty="0" smtClean="0"/>
              <a:t> to </a:t>
            </a:r>
            <a:r>
              <a:rPr lang="de-DE" baseline="0" dirty="0" err="1" smtClean="0"/>
              <a:t>the</a:t>
            </a:r>
            <a:r>
              <a:rPr lang="de-DE" baseline="0" dirty="0" smtClean="0"/>
              <a:t> PID, but also </a:t>
            </a:r>
            <a:r>
              <a:rPr lang="de-DE" baseline="0" dirty="0" err="1" smtClean="0"/>
              <a:t>information</a:t>
            </a:r>
            <a:r>
              <a:rPr lang="de-DE" baseline="0" dirty="0" smtClean="0"/>
              <a:t> such as </a:t>
            </a:r>
            <a:r>
              <a:rPr lang="de-DE" baseline="0" dirty="0" err="1" smtClean="0"/>
              <a:t>the</a:t>
            </a:r>
            <a:r>
              <a:rPr lang="de-DE" baseline="0" dirty="0" smtClean="0"/>
              <a:t> </a:t>
            </a:r>
            <a:r>
              <a:rPr lang="de-DE" baseline="0" dirty="0" err="1" smtClean="0"/>
              <a:t>checksum</a:t>
            </a:r>
            <a:r>
              <a:rPr lang="de-DE" baseline="0" dirty="0" smtClean="0"/>
              <a:t> to </a:t>
            </a:r>
            <a:r>
              <a:rPr lang="de-DE" baseline="0" dirty="0" err="1" smtClean="0"/>
              <a:t>prove</a:t>
            </a:r>
            <a:r>
              <a:rPr lang="de-DE" baseline="0" dirty="0" smtClean="0"/>
              <a:t> </a:t>
            </a:r>
            <a:r>
              <a:rPr lang="de-DE" baseline="0" dirty="0" err="1" smtClean="0"/>
              <a:t>identity</a:t>
            </a:r>
            <a:r>
              <a:rPr lang="de-DE" baseline="0" dirty="0" smtClean="0"/>
              <a:t> and </a:t>
            </a:r>
            <a:r>
              <a:rPr lang="de-DE" baseline="0" dirty="0" err="1" smtClean="0"/>
              <a:t>integrity</a:t>
            </a:r>
            <a:r>
              <a:rPr lang="de-DE" baseline="0" dirty="0" smtClean="0"/>
              <a:t> at all </a:t>
            </a:r>
            <a:r>
              <a:rPr lang="de-DE" baseline="0" dirty="0" err="1" smtClean="0"/>
              <a:t>times</a:t>
            </a:r>
            <a:r>
              <a:rPr lang="de-DE" baseline="0" dirty="0" smtClean="0"/>
              <a:t>, </a:t>
            </a:r>
            <a:r>
              <a:rPr lang="de-DE" baseline="0" dirty="0" err="1" smtClean="0"/>
              <a:t>pointers</a:t>
            </a:r>
            <a:r>
              <a:rPr lang="de-DE" baseline="0" dirty="0" smtClean="0"/>
              <a:t> to </a:t>
            </a:r>
            <a:r>
              <a:rPr lang="de-DE" baseline="0" dirty="0" err="1" smtClean="0"/>
              <a:t>the</a:t>
            </a:r>
            <a:r>
              <a:rPr lang="de-DE" baseline="0" dirty="0" smtClean="0"/>
              <a:t> </a:t>
            </a:r>
            <a:r>
              <a:rPr lang="de-DE" baseline="0" dirty="0" err="1" smtClean="0"/>
              <a:t>metadata</a:t>
            </a:r>
            <a:r>
              <a:rPr lang="de-DE" baseline="0" dirty="0" smtClean="0"/>
              <a:t> </a:t>
            </a:r>
            <a:r>
              <a:rPr lang="de-DE" baseline="0" dirty="0" err="1" smtClean="0"/>
              <a:t>description</a:t>
            </a:r>
            <a:r>
              <a:rPr lang="de-DE" baseline="0" dirty="0" smtClean="0"/>
              <a:t>, to </a:t>
            </a:r>
            <a:r>
              <a:rPr lang="de-DE" baseline="0" dirty="0" err="1" smtClean="0"/>
              <a:t>landing</a:t>
            </a:r>
            <a:r>
              <a:rPr lang="de-DE" baseline="0" dirty="0" smtClean="0"/>
              <a:t> </a:t>
            </a:r>
            <a:r>
              <a:rPr lang="de-DE" baseline="0" dirty="0" err="1" smtClean="0"/>
              <a:t>pages</a:t>
            </a:r>
            <a:r>
              <a:rPr lang="de-DE" baseline="0" dirty="0" smtClean="0"/>
              <a:t>, to </a:t>
            </a:r>
            <a:r>
              <a:rPr lang="de-DE" baseline="0" dirty="0" err="1" smtClean="0"/>
              <a:t>the</a:t>
            </a:r>
            <a:r>
              <a:rPr lang="de-DE" baseline="0" dirty="0" smtClean="0"/>
              <a:t> </a:t>
            </a:r>
            <a:r>
              <a:rPr lang="de-DE" baseline="0" dirty="0" err="1" smtClean="0"/>
              <a:t>access</a:t>
            </a:r>
            <a:r>
              <a:rPr lang="de-DE" baseline="0" dirty="0" smtClean="0"/>
              <a:t> </a:t>
            </a:r>
            <a:r>
              <a:rPr lang="de-DE" baseline="0" dirty="0" err="1" smtClean="0"/>
              <a:t>rights</a:t>
            </a:r>
            <a:r>
              <a:rPr lang="de-DE" baseline="0" dirty="0" smtClean="0"/>
              <a:t> </a:t>
            </a:r>
            <a:r>
              <a:rPr lang="de-DE" baseline="0" dirty="0" err="1" smtClean="0"/>
              <a:t>records</a:t>
            </a:r>
            <a:r>
              <a:rPr lang="de-DE" baseline="0" dirty="0" smtClean="0"/>
              <a:t> in </a:t>
            </a:r>
            <a:r>
              <a:rPr lang="de-DE" baseline="0" dirty="0" err="1" smtClean="0"/>
              <a:t>distributed</a:t>
            </a:r>
            <a:r>
              <a:rPr lang="de-DE" baseline="0" dirty="0" smtClean="0"/>
              <a:t> </a:t>
            </a:r>
            <a:r>
              <a:rPr lang="de-DE" baseline="0" dirty="0" err="1" smtClean="0"/>
              <a:t>scenarios</a:t>
            </a:r>
            <a:r>
              <a:rPr lang="de-DE" baseline="0" dirty="0" smtClean="0"/>
              <a:t>, etc. </a:t>
            </a:r>
            <a:r>
              <a:rPr lang="de-DE" baseline="0" dirty="0" err="1" smtClean="0"/>
              <a:t>is</a:t>
            </a:r>
            <a:r>
              <a:rPr lang="de-DE" baseline="0" dirty="0" smtClean="0"/>
              <a:t> </a:t>
            </a:r>
            <a:r>
              <a:rPr lang="de-DE" baseline="0" dirty="0" err="1" smtClean="0"/>
              <a:t>highly</a:t>
            </a:r>
            <a:r>
              <a:rPr lang="de-DE" baseline="0" dirty="0" smtClean="0"/>
              <a:t> </a:t>
            </a:r>
            <a:r>
              <a:rPr lang="de-DE" baseline="0" dirty="0" err="1" smtClean="0"/>
              <a:t>valuable</a:t>
            </a:r>
            <a:r>
              <a:rPr lang="de-DE" baseline="0" dirty="0" smtClean="0"/>
              <a:t>. </a:t>
            </a:r>
            <a:r>
              <a:rPr lang="de-DE" baseline="0" dirty="0" err="1" smtClean="0"/>
              <a:t>Some</a:t>
            </a:r>
            <a:r>
              <a:rPr lang="de-DE" baseline="0" dirty="0" smtClean="0"/>
              <a:t> </a:t>
            </a:r>
            <a:r>
              <a:rPr lang="de-DE" baseline="0" dirty="0" err="1" smtClean="0"/>
              <a:t>repositories</a:t>
            </a:r>
            <a:r>
              <a:rPr lang="de-DE" baseline="0" dirty="0" smtClean="0"/>
              <a:t> also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store</a:t>
            </a:r>
            <a:r>
              <a:rPr lang="de-DE" baseline="0" dirty="0" smtClean="0"/>
              <a:t> </a:t>
            </a:r>
            <a:r>
              <a:rPr lang="de-DE" baseline="0" dirty="0" err="1" smtClean="0"/>
              <a:t>pointers</a:t>
            </a:r>
            <a:r>
              <a:rPr lang="de-DE" baseline="0" dirty="0" smtClean="0"/>
              <a:t> </a:t>
            </a:r>
            <a:r>
              <a:rPr lang="de-DE" baseline="0" dirty="0" err="1" smtClean="0"/>
              <a:t>to</a:t>
            </a:r>
            <a:r>
              <a:rPr lang="de-DE" baseline="0" dirty="0" smtClean="0"/>
              <a:t> </a:t>
            </a:r>
            <a:r>
              <a:rPr lang="de-DE" baseline="0" dirty="0" err="1" smtClean="0"/>
              <a:t>earlier</a:t>
            </a:r>
            <a:r>
              <a:rPr lang="de-DE" baseline="0" dirty="0" smtClean="0"/>
              <a:t> and follow-</a:t>
            </a:r>
            <a:r>
              <a:rPr lang="de-DE" baseline="0" dirty="0" err="1" smtClean="0"/>
              <a:t>up</a:t>
            </a:r>
            <a:r>
              <a:rPr lang="de-DE" baseline="0" dirty="0" smtClean="0"/>
              <a:t> </a:t>
            </a:r>
            <a:r>
              <a:rPr lang="de-DE" baseline="0" dirty="0" err="1" smtClean="0"/>
              <a:t>versions</a:t>
            </a:r>
            <a:r>
              <a:rPr lang="de-DE" baseline="0" dirty="0" smtClean="0"/>
              <a: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record</a:t>
            </a:r>
            <a:r>
              <a:rPr lang="de-DE" baseline="0" dirty="0" smtClean="0"/>
              <a:t>. </a:t>
            </a:r>
            <a:r>
              <a:rPr lang="de-DE" baseline="0" dirty="0" err="1" smtClean="0"/>
              <a:t>Currently</a:t>
            </a:r>
            <a:r>
              <a:rPr lang="de-DE" baseline="0" dirty="0" smtClean="0"/>
              <a:t>, an RDA Working Group </a:t>
            </a:r>
            <a:r>
              <a:rPr lang="de-DE" baseline="0" dirty="0" err="1" smtClean="0"/>
              <a:t>is</a:t>
            </a:r>
            <a:r>
              <a:rPr lang="de-DE" baseline="0" dirty="0" smtClean="0"/>
              <a:t> </a:t>
            </a:r>
            <a:r>
              <a:rPr lang="de-DE" baseline="0" dirty="0" err="1" smtClean="0"/>
              <a:t>defining</a:t>
            </a:r>
            <a:r>
              <a:rPr lang="de-DE" baseline="0" dirty="0" smtClean="0"/>
              <a:t> a </a:t>
            </a:r>
            <a:r>
              <a:rPr lang="de-DE" baseline="0" dirty="0" err="1" smtClean="0"/>
              <a:t>core</a:t>
            </a:r>
            <a:r>
              <a:rPr lang="de-DE" baseline="0" dirty="0" smtClean="0"/>
              <a:t> </a:t>
            </a:r>
            <a:r>
              <a:rPr lang="de-DE" baseline="0" dirty="0" err="1" smtClean="0"/>
              <a:t>set</a:t>
            </a:r>
            <a:r>
              <a:rPr lang="de-DE" baseline="0" dirty="0" smtClean="0"/>
              <a:t> of such </a:t>
            </a:r>
            <a:r>
              <a:rPr lang="de-DE" baseline="0" dirty="0" err="1" smtClean="0"/>
              <a:t>information</a:t>
            </a:r>
            <a:r>
              <a:rPr lang="de-DE" baseline="0" dirty="0" smtClean="0"/>
              <a:t> </a:t>
            </a:r>
            <a:r>
              <a:rPr lang="de-DE" baseline="0" dirty="0" err="1" smtClean="0"/>
              <a:t>types</a:t>
            </a:r>
            <a:r>
              <a:rPr lang="de-DE" baseline="0" dirty="0" smtClean="0"/>
              <a:t>. The </a:t>
            </a:r>
            <a:r>
              <a:rPr lang="de-DE" baseline="0" dirty="0" err="1" smtClean="0"/>
              <a:t>rule</a:t>
            </a:r>
            <a:r>
              <a:rPr lang="de-DE" baseline="0" dirty="0" smtClean="0"/>
              <a:t> must </a:t>
            </a:r>
            <a:r>
              <a:rPr lang="de-DE" baseline="0" dirty="0" err="1" smtClean="0"/>
              <a:t>then</a:t>
            </a:r>
            <a:r>
              <a:rPr lang="de-DE" baseline="0" dirty="0" smtClean="0"/>
              <a:t> </a:t>
            </a:r>
            <a:r>
              <a:rPr lang="de-DE" baseline="0" dirty="0" err="1" smtClean="0"/>
              <a:t>be</a:t>
            </a:r>
            <a:r>
              <a:rPr lang="de-DE" baseline="0" dirty="0" smtClean="0"/>
              <a:t> </a:t>
            </a:r>
            <a:r>
              <a:rPr lang="de-DE" baseline="0" dirty="0" err="1" smtClean="0"/>
              <a:t>that</a:t>
            </a:r>
            <a:r>
              <a:rPr lang="de-DE" baseline="0" dirty="0" smtClean="0"/>
              <a:t> </a:t>
            </a:r>
            <a:r>
              <a:rPr lang="de-DE" baseline="0" dirty="0" err="1" smtClean="0"/>
              <a:t>repositories</a:t>
            </a:r>
            <a:r>
              <a:rPr lang="de-DE" baseline="0" dirty="0" smtClean="0"/>
              <a:t> </a:t>
            </a:r>
            <a:r>
              <a:rPr lang="de-DE" baseline="0" dirty="0" err="1" smtClean="0"/>
              <a:t>need</a:t>
            </a:r>
            <a:r>
              <a:rPr lang="de-DE" baseline="0" dirty="0" smtClean="0"/>
              <a:t> to </a:t>
            </a:r>
            <a:r>
              <a:rPr lang="de-DE" baseline="0" dirty="0" err="1" smtClean="0"/>
              <a:t>decide</a:t>
            </a:r>
            <a:r>
              <a:rPr lang="de-DE" baseline="0" dirty="0" smtClean="0"/>
              <a:t> </a:t>
            </a:r>
            <a:r>
              <a:rPr lang="de-DE" baseline="0" dirty="0" err="1" smtClean="0"/>
              <a:t>which</a:t>
            </a:r>
            <a:r>
              <a:rPr lang="de-DE" baseline="0" dirty="0" smtClean="0"/>
              <a:t> </a:t>
            </a:r>
            <a:r>
              <a:rPr lang="de-DE" baseline="0" dirty="0" err="1" smtClean="0"/>
              <a:t>types</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using</a:t>
            </a:r>
            <a:r>
              <a:rPr lang="de-DE" baseline="0" dirty="0" smtClean="0"/>
              <a:t> and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use</a:t>
            </a:r>
            <a:r>
              <a:rPr lang="de-DE" baseline="0" dirty="0" smtClean="0"/>
              <a:t> </a:t>
            </a:r>
            <a:r>
              <a:rPr lang="de-DE" baseline="0" dirty="0" err="1" smtClean="0"/>
              <a:t>those</a:t>
            </a:r>
            <a:r>
              <a:rPr lang="de-DE" baseline="0" dirty="0" smtClean="0"/>
              <a:t> </a:t>
            </a:r>
            <a:r>
              <a:rPr lang="de-DE" baseline="0" dirty="0" err="1" smtClean="0"/>
              <a:t>types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defined</a:t>
            </a:r>
            <a:r>
              <a:rPr lang="de-DE" baseline="0" dirty="0" smtClean="0"/>
              <a:t> and registered in type </a:t>
            </a:r>
            <a:r>
              <a:rPr lang="de-DE" baseline="0" dirty="0" err="1" smtClean="0"/>
              <a:t>registries</a:t>
            </a:r>
            <a:r>
              <a:rPr lang="de-DE" baseline="0" dirty="0" smtClean="0"/>
              <a:t> </a:t>
            </a:r>
            <a:r>
              <a:rPr lang="de-DE" baseline="0" dirty="0" err="1" smtClean="0"/>
              <a:t>to</a:t>
            </a:r>
            <a:r>
              <a:rPr lang="de-DE" baseline="0" dirty="0" smtClean="0"/>
              <a:t> </a:t>
            </a:r>
            <a:r>
              <a:rPr lang="de-DE" baseline="0" dirty="0" err="1" smtClean="0"/>
              <a:t>achieve</a:t>
            </a:r>
            <a:r>
              <a:rPr lang="de-DE" baseline="0" dirty="0" smtClean="0"/>
              <a:t> </a:t>
            </a:r>
            <a:r>
              <a:rPr lang="de-DE" baseline="0" dirty="0" err="1" smtClean="0"/>
              <a:t>interoperability</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16</a:t>
            </a:fld>
            <a:endParaRPr lang="en-AU"/>
          </a:p>
        </p:txBody>
      </p:sp>
    </p:spTree>
    <p:extLst>
      <p:ext uri="{BB962C8B-B14F-4D97-AF65-F5344CB8AC3E}">
        <p14:creationId xmlns:p14="http://schemas.microsoft.com/office/powerpoint/2010/main" val="2569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err="1" smtClean="0"/>
              <a:t>We</a:t>
            </a:r>
            <a:r>
              <a:rPr lang="de-DE" baseline="0" dirty="0" smtClean="0"/>
              <a:t> </a:t>
            </a:r>
            <a:r>
              <a:rPr lang="de-DE" baseline="0" dirty="0" err="1" smtClean="0"/>
              <a:t>are</a:t>
            </a:r>
            <a:r>
              <a:rPr lang="de-DE" baseline="0" dirty="0" smtClean="0"/>
              <a:t> </a:t>
            </a:r>
            <a:r>
              <a:rPr lang="de-DE" baseline="0" dirty="0" err="1" smtClean="0"/>
              <a:t>making</a:t>
            </a:r>
            <a:r>
              <a:rPr lang="de-DE" baseline="0" dirty="0" smtClean="0"/>
              <a:t> </a:t>
            </a:r>
            <a:r>
              <a:rPr lang="de-DE" baseline="0" dirty="0" err="1" smtClean="0"/>
              <a:t>ourselves</a:t>
            </a:r>
            <a:r>
              <a:rPr lang="de-DE" baseline="0" dirty="0" smtClean="0"/>
              <a:t> </a:t>
            </a:r>
            <a:r>
              <a:rPr lang="de-DE" baseline="0" dirty="0" err="1" smtClean="0"/>
              <a:t>very</a:t>
            </a:r>
            <a:r>
              <a:rPr lang="de-DE" baseline="0" dirty="0" smtClean="0"/>
              <a:t> </a:t>
            </a:r>
            <a:r>
              <a:rPr lang="de-DE" baseline="0" dirty="0" err="1" smtClean="0"/>
              <a:t>much</a:t>
            </a:r>
            <a:r>
              <a:rPr lang="de-DE" baseline="0" dirty="0" smtClean="0"/>
              <a:t> </a:t>
            </a:r>
            <a:r>
              <a:rPr lang="de-DE" baseline="0" dirty="0" err="1" smtClean="0"/>
              <a:t>dependent</a:t>
            </a:r>
            <a:r>
              <a:rPr lang="de-DE" baseline="0" dirty="0" smtClean="0"/>
              <a:t> on </a:t>
            </a:r>
            <a:r>
              <a:rPr lang="de-DE" baseline="0" dirty="0" err="1" smtClean="0"/>
              <a:t>the</a:t>
            </a:r>
            <a:r>
              <a:rPr lang="de-DE" baseline="0" dirty="0" smtClean="0"/>
              <a:t> </a:t>
            </a:r>
            <a:r>
              <a:rPr lang="de-DE" baseline="0" dirty="0" err="1" smtClean="0"/>
              <a:t>availability</a:t>
            </a:r>
            <a:r>
              <a:rPr lang="de-DE" baseline="0" dirty="0" smtClean="0"/>
              <a:t> and </a:t>
            </a:r>
            <a:r>
              <a:rPr lang="de-DE" baseline="0" dirty="0" err="1" smtClean="0"/>
              <a:t>persistence</a:t>
            </a:r>
            <a:r>
              <a:rPr lang="de-DE" baseline="0" dirty="0" smtClean="0"/>
              <a:t> of a PID System </a:t>
            </a:r>
            <a:r>
              <a:rPr lang="de-DE" baseline="0" dirty="0" err="1" smtClean="0"/>
              <a:t>which</a:t>
            </a:r>
            <a:r>
              <a:rPr lang="de-DE" baseline="0" dirty="0" smtClean="0"/>
              <a:t> </a:t>
            </a:r>
            <a:r>
              <a:rPr lang="de-DE" baseline="0" dirty="0" err="1" smtClean="0"/>
              <a:t>needs</a:t>
            </a:r>
            <a:r>
              <a:rPr lang="de-DE" baseline="0" dirty="0" smtClean="0"/>
              <a:t> to </a:t>
            </a:r>
            <a:r>
              <a:rPr lang="de-DE" baseline="0" dirty="0" err="1" smtClean="0"/>
              <a:t>be</a:t>
            </a:r>
            <a:r>
              <a:rPr lang="de-DE" baseline="0" dirty="0" smtClean="0"/>
              <a:t> global, robust, </a:t>
            </a:r>
            <a:r>
              <a:rPr lang="de-DE" baseline="0" dirty="0" err="1" smtClean="0"/>
              <a:t>highly</a:t>
            </a:r>
            <a:r>
              <a:rPr lang="de-DE" baseline="0" dirty="0" smtClean="0"/>
              <a:t> </a:t>
            </a:r>
            <a:r>
              <a:rPr lang="de-DE" baseline="0" dirty="0" err="1" smtClean="0"/>
              <a:t>available</a:t>
            </a:r>
            <a:r>
              <a:rPr lang="de-DE" baseline="0" dirty="0" smtClean="0"/>
              <a:t>, well-</a:t>
            </a:r>
            <a:r>
              <a:rPr lang="de-DE" baseline="0" dirty="0" err="1" smtClean="0"/>
              <a:t>governed</a:t>
            </a:r>
            <a:r>
              <a:rPr lang="de-DE" baseline="0" dirty="0" smtClean="0"/>
              <a:t> and must </a:t>
            </a:r>
            <a:r>
              <a:rPr lang="de-DE" baseline="0" dirty="0" err="1" smtClean="0"/>
              <a:t>allow</a:t>
            </a:r>
            <a:r>
              <a:rPr lang="de-DE" baseline="0" dirty="0" smtClean="0"/>
              <a:t> a PID to </a:t>
            </a:r>
            <a:r>
              <a:rPr lang="de-DE" baseline="0" dirty="0" err="1" smtClean="0"/>
              <a:t>be</a:t>
            </a:r>
            <a:r>
              <a:rPr lang="de-DE" baseline="0" dirty="0" smtClean="0"/>
              <a:t> </a:t>
            </a:r>
            <a:r>
              <a:rPr lang="de-DE" baseline="0" dirty="0" err="1" smtClean="0"/>
              <a:t>resolved</a:t>
            </a:r>
            <a:r>
              <a:rPr lang="de-DE" baseline="0" dirty="0" smtClean="0"/>
              <a:t> to </a:t>
            </a:r>
            <a:r>
              <a:rPr lang="de-DE" baseline="0" dirty="0" err="1" smtClean="0"/>
              <a:t>useful</a:t>
            </a:r>
            <a:r>
              <a:rPr lang="de-DE" baseline="0" dirty="0" smtClean="0"/>
              <a:t> </a:t>
            </a:r>
            <a:r>
              <a:rPr lang="de-DE" baseline="0" dirty="0" err="1" smtClean="0"/>
              <a:t>state</a:t>
            </a:r>
            <a:r>
              <a:rPr lang="de-DE" baseline="0" dirty="0" smtClean="0"/>
              <a:t> </a:t>
            </a:r>
            <a:r>
              <a:rPr lang="de-DE" baseline="0" dirty="0" err="1" smtClean="0"/>
              <a:t>information</a:t>
            </a:r>
            <a:r>
              <a:rPr lang="de-DE" baseline="0" dirty="0" smtClean="0"/>
              <a:t>. </a:t>
            </a:r>
          </a:p>
          <a:p>
            <a:r>
              <a:rPr lang="de-DE" baseline="0" dirty="0" err="1" smtClean="0"/>
              <a:t>Many</a:t>
            </a:r>
            <a:r>
              <a:rPr lang="de-DE" baseline="0" dirty="0" smtClean="0"/>
              <a:t> of </a:t>
            </a:r>
            <a:r>
              <a:rPr lang="de-DE" baseline="0" dirty="0" err="1" smtClean="0"/>
              <a:t>us</a:t>
            </a:r>
            <a:r>
              <a:rPr lang="de-DE" baseline="0" dirty="0" smtClean="0"/>
              <a:t> </a:t>
            </a:r>
            <a:r>
              <a:rPr lang="de-DE" baseline="0" dirty="0" err="1" smtClean="0"/>
              <a:t>believe</a:t>
            </a:r>
            <a:r>
              <a:rPr lang="de-DE" baseline="0" dirty="0" smtClean="0"/>
              <a:t>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already</a:t>
            </a:r>
            <a:r>
              <a:rPr lang="de-DE" baseline="0" dirty="0" smtClean="0"/>
              <a:t> </a:t>
            </a:r>
            <a:r>
              <a:rPr lang="de-DE" baseline="0" dirty="0" err="1" smtClean="0"/>
              <a:t>have</a:t>
            </a:r>
            <a:r>
              <a:rPr lang="de-DE" baseline="0" dirty="0" smtClean="0"/>
              <a:t> such a </a:t>
            </a:r>
            <a:r>
              <a:rPr lang="de-DE" baseline="0" dirty="0" err="1" smtClean="0"/>
              <a:t>system</a:t>
            </a:r>
            <a:r>
              <a:rPr lang="de-DE" baseline="0" dirty="0" smtClean="0"/>
              <a:t>: </a:t>
            </a:r>
            <a:r>
              <a:rPr lang="de-DE" baseline="0" dirty="0" err="1" smtClean="0"/>
              <a:t>the</a:t>
            </a:r>
            <a:r>
              <a:rPr lang="de-DE" baseline="0" dirty="0" smtClean="0"/>
              <a:t> Handle System has </a:t>
            </a:r>
            <a:r>
              <a:rPr lang="de-DE" baseline="0" dirty="0" err="1" smtClean="0"/>
              <a:t>evolved</a:t>
            </a:r>
            <a:r>
              <a:rPr lang="de-DE" baseline="0" dirty="0" smtClean="0"/>
              <a:t> </a:t>
            </a:r>
            <a:r>
              <a:rPr lang="de-DE" baseline="0" dirty="0" err="1" smtClean="0"/>
              <a:t>over</a:t>
            </a:r>
            <a:r>
              <a:rPr lang="de-DE" baseline="0" dirty="0" smtClean="0"/>
              <a:t> </a:t>
            </a:r>
            <a:r>
              <a:rPr lang="de-DE" baseline="0" dirty="0" err="1" smtClean="0"/>
              <a:t>the</a:t>
            </a:r>
            <a:r>
              <a:rPr lang="de-DE" baseline="0" dirty="0" smtClean="0"/>
              <a:t> last 20 </a:t>
            </a:r>
            <a:r>
              <a:rPr lang="de-DE" baseline="0" dirty="0" err="1" smtClean="0"/>
              <a:t>years</a:t>
            </a:r>
            <a:r>
              <a:rPr lang="de-DE" baseline="0" dirty="0" smtClean="0"/>
              <a:t> and has </a:t>
            </a:r>
            <a:r>
              <a:rPr lang="de-DE" baseline="0" dirty="0" err="1" smtClean="0"/>
              <a:t>reached</a:t>
            </a:r>
            <a:r>
              <a:rPr lang="de-DE" baseline="0" dirty="0" smtClean="0"/>
              <a:t> a </a:t>
            </a:r>
            <a:r>
              <a:rPr lang="de-DE" baseline="0" dirty="0" err="1" smtClean="0"/>
              <a:t>state</a:t>
            </a:r>
            <a:r>
              <a:rPr lang="de-DE" baseline="0" dirty="0" smtClean="0"/>
              <a:t> of </a:t>
            </a:r>
            <a:r>
              <a:rPr lang="de-DE" baseline="0" dirty="0" err="1" smtClean="0"/>
              <a:t>maturity</a:t>
            </a:r>
            <a:r>
              <a:rPr lang="de-DE" baseline="0" dirty="0" smtClean="0"/>
              <a:t> </a:t>
            </a:r>
            <a:r>
              <a:rPr lang="de-DE" baseline="0" dirty="0" err="1" smtClean="0"/>
              <a:t>allowing</a:t>
            </a:r>
            <a:r>
              <a:rPr lang="de-DE" baseline="0" dirty="0" smtClean="0"/>
              <a:t> </a:t>
            </a:r>
            <a:r>
              <a:rPr lang="de-DE" baseline="0" dirty="0" err="1" smtClean="0"/>
              <a:t>us</a:t>
            </a:r>
            <a:r>
              <a:rPr lang="de-DE" baseline="0" dirty="0" smtClean="0"/>
              <a:t> to </a:t>
            </a:r>
            <a:r>
              <a:rPr lang="de-DE" baseline="0" dirty="0" err="1" smtClean="0"/>
              <a:t>rely</a:t>
            </a:r>
            <a:r>
              <a:rPr lang="de-DE" baseline="0" dirty="0" smtClean="0"/>
              <a:t> on it.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now</a:t>
            </a:r>
            <a:r>
              <a:rPr lang="de-DE" baseline="0" dirty="0" smtClean="0"/>
              <a:t> </a:t>
            </a:r>
            <a:r>
              <a:rPr lang="de-DE" baseline="0" dirty="0" err="1" smtClean="0"/>
              <a:t>hosted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Swiss </a:t>
            </a:r>
            <a:r>
              <a:rPr lang="de-DE" baseline="0" dirty="0" err="1" smtClean="0"/>
              <a:t>DONA</a:t>
            </a:r>
            <a:r>
              <a:rPr lang="de-DE" baseline="0" dirty="0" smtClean="0"/>
              <a:t> </a:t>
            </a:r>
            <a:r>
              <a:rPr lang="de-DE" baseline="0" dirty="0" err="1" smtClean="0"/>
              <a:t>foundation</a:t>
            </a:r>
            <a:r>
              <a:rPr lang="de-DE" baseline="0" dirty="0" smtClean="0"/>
              <a:t> registered in </a:t>
            </a:r>
            <a:r>
              <a:rPr lang="de-DE" baseline="0" dirty="0" err="1" smtClean="0"/>
              <a:t>Geneva</a:t>
            </a:r>
            <a:r>
              <a:rPr lang="de-DE" baseline="0" dirty="0" smtClean="0"/>
              <a:t> and </a:t>
            </a:r>
            <a:r>
              <a:rPr lang="de-DE" baseline="0" dirty="0" err="1" smtClean="0"/>
              <a:t>governed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International </a:t>
            </a:r>
            <a:r>
              <a:rPr lang="de-DE" baseline="0" dirty="0" err="1" smtClean="0"/>
              <a:t>DONA</a:t>
            </a:r>
            <a:r>
              <a:rPr lang="de-DE" baseline="0" dirty="0" smtClean="0"/>
              <a:t> Board </a:t>
            </a:r>
            <a:r>
              <a:rPr lang="de-DE" baseline="0" dirty="0" err="1" smtClean="0"/>
              <a:t>including</a:t>
            </a:r>
            <a:r>
              <a:rPr lang="de-DE" baseline="0" dirty="0" smtClean="0"/>
              <a:t> an </a:t>
            </a:r>
            <a:r>
              <a:rPr lang="de-DE" baseline="0" dirty="0" err="1" smtClean="0"/>
              <a:t>increasing</a:t>
            </a:r>
            <a:r>
              <a:rPr lang="de-DE" baseline="0" dirty="0" smtClean="0"/>
              <a:t> </a:t>
            </a:r>
            <a:r>
              <a:rPr lang="de-DE" baseline="0" dirty="0" err="1" smtClean="0"/>
              <a:t>number</a:t>
            </a:r>
            <a:r>
              <a:rPr lang="de-DE" baseline="0" dirty="0" smtClean="0"/>
              <a:t> of </a:t>
            </a:r>
            <a:r>
              <a:rPr lang="de-DE" baseline="0" dirty="0" err="1" smtClean="0"/>
              <a:t>experts</a:t>
            </a:r>
            <a:r>
              <a:rPr lang="de-DE" baseline="0" dirty="0" smtClean="0"/>
              <a:t> </a:t>
            </a:r>
            <a:r>
              <a:rPr lang="de-DE" baseline="0" dirty="0" err="1" smtClean="0"/>
              <a:t>from</a:t>
            </a:r>
            <a:r>
              <a:rPr lang="de-DE" baseline="0" dirty="0" smtClean="0"/>
              <a:t> </a:t>
            </a:r>
            <a:r>
              <a:rPr lang="de-DE" baseline="0" dirty="0" err="1" smtClean="0"/>
              <a:t>various</a:t>
            </a:r>
            <a:r>
              <a:rPr lang="de-DE" baseline="0" dirty="0" smtClean="0"/>
              <a:t> countries. </a:t>
            </a:r>
            <a:r>
              <a:rPr lang="de-DE" baseline="0" dirty="0" err="1" smtClean="0"/>
              <a:t>It‘s</a:t>
            </a:r>
            <a:r>
              <a:rPr lang="de-DE" baseline="0" dirty="0" smtClean="0"/>
              <a:t> </a:t>
            </a:r>
            <a:r>
              <a:rPr lang="de-DE" baseline="0" dirty="0" err="1" smtClean="0"/>
              <a:t>robustness</a:t>
            </a:r>
            <a:r>
              <a:rPr lang="de-DE" baseline="0" dirty="0" smtClean="0"/>
              <a:t> </a:t>
            </a:r>
            <a:r>
              <a:rPr lang="de-DE" baseline="0" dirty="0" err="1" smtClean="0"/>
              <a:t>is</a:t>
            </a:r>
            <a:r>
              <a:rPr lang="de-DE" baseline="0" dirty="0" smtClean="0"/>
              <a:t> </a:t>
            </a:r>
            <a:r>
              <a:rPr lang="de-DE" baseline="0" dirty="0" err="1" smtClean="0"/>
              <a:t>guaranteed</a:t>
            </a:r>
            <a:r>
              <a:rPr lang="de-DE" baseline="0" dirty="0" smtClean="0"/>
              <a:t> </a:t>
            </a:r>
            <a:r>
              <a:rPr lang="de-DE" baseline="0" dirty="0" err="1" smtClean="0"/>
              <a:t>by</a:t>
            </a:r>
            <a:r>
              <a:rPr lang="de-DE" baseline="0" dirty="0" smtClean="0"/>
              <a:t> a redundant </a:t>
            </a:r>
            <a:r>
              <a:rPr lang="de-DE" baseline="0" dirty="0" err="1" smtClean="0"/>
              <a:t>multi-node</a:t>
            </a:r>
            <a:r>
              <a:rPr lang="de-DE" baseline="0" dirty="0" smtClean="0"/>
              <a:t> </a:t>
            </a:r>
            <a:r>
              <a:rPr lang="de-DE" baseline="0" dirty="0" err="1" smtClean="0"/>
              <a:t>root</a:t>
            </a:r>
            <a:r>
              <a:rPr lang="de-DE" baseline="0" dirty="0" smtClean="0"/>
              <a:t> </a:t>
            </a:r>
            <a:r>
              <a:rPr lang="de-DE" baseline="0" dirty="0" err="1" smtClean="0"/>
              <a:t>system</a:t>
            </a:r>
            <a:r>
              <a:rPr lang="de-DE" baseline="0" dirty="0" smtClean="0"/>
              <a:t> </a:t>
            </a:r>
            <a:r>
              <a:rPr lang="de-DE" baseline="0" dirty="0" err="1" smtClean="0"/>
              <a:t>which</a:t>
            </a:r>
            <a:r>
              <a:rPr lang="de-DE" baseline="0" dirty="0" smtClean="0"/>
              <a:t> </a:t>
            </a:r>
            <a:r>
              <a:rPr lang="de-DE" baseline="0" dirty="0" err="1" smtClean="0"/>
              <a:t>includes</a:t>
            </a:r>
            <a:r>
              <a:rPr lang="de-DE" baseline="0" dirty="0" smtClean="0"/>
              <a:t> an </a:t>
            </a:r>
            <a:r>
              <a:rPr lang="de-DE" baseline="0" dirty="0" err="1" smtClean="0"/>
              <a:t>increasing</a:t>
            </a:r>
            <a:r>
              <a:rPr lang="de-DE" baseline="0" dirty="0" smtClean="0"/>
              <a:t> </a:t>
            </a:r>
            <a:r>
              <a:rPr lang="de-DE" baseline="0" dirty="0" err="1" smtClean="0"/>
              <a:t>number</a:t>
            </a:r>
            <a:r>
              <a:rPr lang="de-DE" baseline="0" dirty="0" smtClean="0"/>
              <a:t> of powerful </a:t>
            </a:r>
            <a:r>
              <a:rPr lang="de-DE" baseline="0" dirty="0" err="1" smtClean="0"/>
              <a:t>centres</a:t>
            </a:r>
            <a:r>
              <a:rPr lang="de-DE" baseline="0" dirty="0" smtClean="0"/>
              <a:t> </a:t>
            </a:r>
            <a:r>
              <a:rPr lang="de-DE" baseline="0" dirty="0" err="1" smtClean="0"/>
              <a:t>from</a:t>
            </a:r>
            <a:r>
              <a:rPr lang="de-DE" baseline="0" dirty="0" smtClean="0"/>
              <a:t> </a:t>
            </a:r>
            <a:r>
              <a:rPr lang="de-DE" baseline="0" dirty="0" err="1" smtClean="0"/>
              <a:t>around</a:t>
            </a:r>
            <a:r>
              <a:rPr lang="de-DE" baseline="0" dirty="0" smtClean="0"/>
              <a:t> </a:t>
            </a:r>
            <a:r>
              <a:rPr lang="de-DE" baseline="0" dirty="0" err="1" smtClean="0"/>
              <a:t>the</a:t>
            </a:r>
            <a:r>
              <a:rPr lang="de-DE" baseline="0" dirty="0" smtClean="0"/>
              <a:t> </a:t>
            </a:r>
            <a:r>
              <a:rPr lang="de-DE" baseline="0" dirty="0" err="1" smtClean="0"/>
              <a:t>globe</a:t>
            </a:r>
            <a:r>
              <a:rPr lang="de-DE" baseline="0" dirty="0" smtClean="0"/>
              <a:t>. These </a:t>
            </a:r>
            <a:r>
              <a:rPr lang="de-DE" baseline="0" dirty="0" err="1" smtClean="0"/>
              <a:t>nodes</a:t>
            </a:r>
            <a:r>
              <a:rPr lang="de-DE" baseline="0" dirty="0" smtClean="0"/>
              <a:t> </a:t>
            </a:r>
            <a:r>
              <a:rPr lang="de-DE" baseline="0" dirty="0" err="1" smtClean="0"/>
              <a:t>act</a:t>
            </a:r>
            <a:r>
              <a:rPr lang="de-DE" baseline="0" dirty="0" smtClean="0"/>
              <a:t> also </a:t>
            </a:r>
            <a:r>
              <a:rPr lang="de-DE" baseline="0" dirty="0" err="1" smtClean="0"/>
              <a:t>as</a:t>
            </a:r>
            <a:r>
              <a:rPr lang="de-DE" baseline="0" dirty="0" smtClean="0"/>
              <a:t> </a:t>
            </a:r>
            <a:r>
              <a:rPr lang="de-DE" baseline="0" dirty="0" err="1" smtClean="0"/>
              <a:t>registration</a:t>
            </a:r>
            <a:r>
              <a:rPr lang="de-DE" baseline="0" dirty="0" smtClean="0"/>
              <a:t> </a:t>
            </a:r>
            <a:r>
              <a:rPr lang="de-DE" baseline="0" dirty="0" err="1" smtClean="0"/>
              <a:t>authorities</a:t>
            </a:r>
            <a:r>
              <a:rPr lang="de-DE" baseline="0" dirty="0" smtClean="0"/>
              <a:t> </a:t>
            </a:r>
            <a:r>
              <a:rPr lang="de-DE" baseline="0" dirty="0" err="1" smtClean="0"/>
              <a:t>making</a:t>
            </a:r>
            <a:r>
              <a:rPr lang="de-DE" baseline="0" dirty="0" smtClean="0"/>
              <a:t> </a:t>
            </a:r>
            <a:r>
              <a:rPr lang="de-DE" baseline="0" dirty="0" err="1" smtClean="0"/>
              <a:t>contracts</a:t>
            </a:r>
            <a:r>
              <a:rPr lang="de-DE" baseline="0" dirty="0" smtClean="0"/>
              <a:t> </a:t>
            </a:r>
            <a:r>
              <a:rPr lang="de-DE" baseline="0" dirty="0" err="1" smtClean="0"/>
              <a:t>with</a:t>
            </a:r>
            <a:r>
              <a:rPr lang="de-DE" baseline="0" dirty="0" smtClean="0"/>
              <a:t> </a:t>
            </a:r>
            <a:r>
              <a:rPr lang="de-DE" baseline="0" dirty="0" err="1" smtClean="0"/>
              <a:t>academic</a:t>
            </a:r>
            <a:r>
              <a:rPr lang="de-DE" baseline="0" dirty="0" smtClean="0"/>
              <a:t>, </a:t>
            </a:r>
            <a:r>
              <a:rPr lang="de-DE" baseline="0" dirty="0" err="1" smtClean="0"/>
              <a:t>industrial</a:t>
            </a:r>
            <a:r>
              <a:rPr lang="de-DE" baseline="0" dirty="0" smtClean="0"/>
              <a:t> and </a:t>
            </a:r>
            <a:r>
              <a:rPr lang="de-DE" baseline="0" dirty="0" err="1" smtClean="0"/>
              <a:t>other</a:t>
            </a:r>
            <a:r>
              <a:rPr lang="de-DE" baseline="0" dirty="0" smtClean="0"/>
              <a:t> </a:t>
            </a:r>
            <a:r>
              <a:rPr lang="de-DE" baseline="0" dirty="0" err="1" smtClean="0"/>
              <a:t>service</a:t>
            </a:r>
            <a:r>
              <a:rPr lang="de-DE" baseline="0" dirty="0" smtClean="0"/>
              <a:t> </a:t>
            </a:r>
            <a:r>
              <a:rPr lang="de-DE" baseline="0" dirty="0" err="1" smtClean="0"/>
              <a:t>providers</a:t>
            </a:r>
            <a:r>
              <a:rPr lang="de-DE" baseline="0" dirty="0" smtClean="0"/>
              <a:t>. One of </a:t>
            </a:r>
            <a:r>
              <a:rPr lang="de-DE" baseline="0" dirty="0" err="1" smtClean="0"/>
              <a:t>the</a:t>
            </a:r>
            <a:r>
              <a:rPr lang="de-DE" baseline="0" dirty="0" smtClean="0"/>
              <a:t> </a:t>
            </a:r>
            <a:r>
              <a:rPr lang="de-DE" baseline="0" dirty="0" err="1" smtClean="0"/>
              <a:t>stakeholders</a:t>
            </a:r>
            <a:r>
              <a:rPr lang="de-DE" baseline="0" dirty="0" smtClean="0"/>
              <a:t> </a:t>
            </a:r>
            <a:r>
              <a:rPr lang="de-DE" baseline="0" dirty="0" err="1" smtClean="0"/>
              <a:t>is</a:t>
            </a:r>
            <a:r>
              <a:rPr lang="de-DE" baseline="0" dirty="0" smtClean="0"/>
              <a:t> </a:t>
            </a:r>
            <a:r>
              <a:rPr lang="de-DE" baseline="0" dirty="0" err="1" smtClean="0"/>
              <a:t>the</a:t>
            </a:r>
            <a:r>
              <a:rPr lang="de-DE" baseline="0" dirty="0" smtClean="0"/>
              <a:t> International DOI </a:t>
            </a:r>
            <a:r>
              <a:rPr lang="de-DE" baseline="0" dirty="0" err="1" smtClean="0"/>
              <a:t>Foundation</a:t>
            </a:r>
            <a:r>
              <a:rPr lang="de-DE" baseline="0" dirty="0" smtClean="0"/>
              <a:t> </a:t>
            </a:r>
            <a:r>
              <a:rPr lang="de-DE" baseline="0" dirty="0" err="1" smtClean="0"/>
              <a:t>which</a:t>
            </a:r>
            <a:r>
              <a:rPr lang="de-DE" baseline="0" dirty="0" smtClean="0"/>
              <a:t> has </a:t>
            </a:r>
            <a:r>
              <a:rPr lang="de-DE" baseline="0" dirty="0" err="1" smtClean="0"/>
              <a:t>always</a:t>
            </a:r>
            <a:r>
              <a:rPr lang="de-DE" baseline="0" dirty="0" smtClean="0"/>
              <a:t> </a:t>
            </a:r>
            <a:r>
              <a:rPr lang="de-DE" baseline="0" dirty="0" err="1" smtClean="0"/>
              <a:t>been</a:t>
            </a:r>
            <a:r>
              <a:rPr lang="de-DE" baseline="0" dirty="0" smtClean="0"/>
              <a:t> Handle </a:t>
            </a:r>
            <a:r>
              <a:rPr lang="de-DE" baseline="0" dirty="0" err="1" smtClean="0"/>
              <a:t>based</a:t>
            </a:r>
            <a:r>
              <a:rPr lang="de-DE" baseline="0" dirty="0" smtClean="0"/>
              <a:t>.</a:t>
            </a:r>
          </a:p>
          <a:p>
            <a:r>
              <a:rPr lang="de-DE" baseline="0" dirty="0" smtClean="0"/>
              <a:t>So </a:t>
            </a:r>
            <a:r>
              <a:rPr lang="de-DE" baseline="0" dirty="0" err="1" smtClean="0"/>
              <a:t>there</a:t>
            </a:r>
            <a:r>
              <a:rPr lang="de-DE" baseline="0" dirty="0" smtClean="0"/>
              <a:t> </a:t>
            </a:r>
            <a:r>
              <a:rPr lang="de-DE" baseline="0" dirty="0" err="1" smtClean="0"/>
              <a:t>is</a:t>
            </a:r>
            <a:r>
              <a:rPr lang="de-DE" baseline="0" dirty="0" smtClean="0"/>
              <a:t> a </a:t>
            </a:r>
            <a:r>
              <a:rPr lang="de-DE" baseline="0" dirty="0" err="1" smtClean="0"/>
              <a:t>system</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rely</a:t>
            </a:r>
            <a:r>
              <a:rPr lang="de-DE" baseline="0" dirty="0" smtClean="0"/>
              <a:t> on and in </a:t>
            </a:r>
            <a:r>
              <a:rPr lang="de-DE" baseline="0" dirty="0" err="1" smtClean="0"/>
              <a:t>which</a:t>
            </a:r>
            <a:r>
              <a:rPr lang="de-DE" baseline="0" dirty="0" smtClean="0"/>
              <a:t> </a:t>
            </a:r>
            <a:r>
              <a:rPr lang="de-DE" baseline="0" dirty="0" err="1" smtClean="0"/>
              <a:t>it</a:t>
            </a:r>
            <a:r>
              <a:rPr lang="de-DE" baseline="0" dirty="0" smtClean="0"/>
              <a:t> </a:t>
            </a:r>
            <a:r>
              <a:rPr lang="de-DE" baseline="0" dirty="0" err="1" smtClean="0"/>
              <a:t>makes</a:t>
            </a:r>
            <a:r>
              <a:rPr lang="de-DE" baseline="0" dirty="0" smtClean="0"/>
              <a:t> sense to </a:t>
            </a:r>
            <a:r>
              <a:rPr lang="de-DE" baseline="0" dirty="0" err="1" smtClean="0"/>
              <a:t>invest</a:t>
            </a:r>
            <a:r>
              <a:rPr lang="de-DE" baseline="0" dirty="0" smtClean="0"/>
              <a:t> in order to </a:t>
            </a:r>
            <a:r>
              <a:rPr lang="de-DE" baseline="0" dirty="0" err="1" smtClean="0"/>
              <a:t>support</a:t>
            </a:r>
            <a:r>
              <a:rPr lang="de-DE" baseline="0" dirty="0" smtClean="0"/>
              <a:t> </a:t>
            </a:r>
            <a:r>
              <a:rPr lang="de-DE" baseline="0" dirty="0" err="1" smtClean="0"/>
              <a:t>this</a:t>
            </a:r>
            <a:r>
              <a:rPr lang="de-DE" baseline="0" dirty="0" smtClean="0"/>
              <a:t> </a:t>
            </a:r>
            <a:r>
              <a:rPr lang="de-DE" baseline="0" dirty="0" err="1" smtClean="0"/>
              <a:t>infrastructure</a:t>
            </a:r>
            <a:r>
              <a:rPr lang="de-DE" baseline="0" dirty="0" smtClean="0"/>
              <a:t> at global </a:t>
            </a:r>
            <a:r>
              <a:rPr lang="de-DE" baseline="0" dirty="0" err="1" smtClean="0"/>
              <a:t>level</a:t>
            </a:r>
            <a:r>
              <a:rPr lang="de-DE" baseline="0" dirty="0" smtClean="0"/>
              <a:t> so </a:t>
            </a:r>
            <a:r>
              <a:rPr lang="de-DE" baseline="0" dirty="0" err="1" smtClean="0"/>
              <a:t>that</a:t>
            </a:r>
            <a:r>
              <a:rPr lang="de-DE" baseline="0" dirty="0" smtClean="0"/>
              <a:t> </a:t>
            </a:r>
            <a:r>
              <a:rPr lang="de-DE" baseline="0" dirty="0" err="1" smtClean="0"/>
              <a:t>everyone</a:t>
            </a:r>
            <a:r>
              <a:rPr lang="de-DE" baseline="0" dirty="0" smtClean="0"/>
              <a:t> </a:t>
            </a:r>
            <a:r>
              <a:rPr lang="de-DE" baseline="0" dirty="0" err="1" smtClean="0"/>
              <a:t>can</a:t>
            </a:r>
            <a:r>
              <a:rPr lang="de-DE" baseline="0" dirty="0" smtClean="0"/>
              <a:t> </a:t>
            </a:r>
            <a:r>
              <a:rPr lang="de-DE" baseline="0" dirty="0" err="1" smtClean="0"/>
              <a:t>use</a:t>
            </a:r>
            <a:r>
              <a:rPr lang="de-DE" baseline="0" dirty="0" smtClean="0"/>
              <a:t> it. </a:t>
            </a:r>
            <a:endParaRPr lang="en-GB"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17</a:t>
            </a:fld>
            <a:endParaRPr lang="en-AU"/>
          </a:p>
        </p:txBody>
      </p:sp>
    </p:spTree>
    <p:extLst>
      <p:ext uri="{BB962C8B-B14F-4D97-AF65-F5344CB8AC3E}">
        <p14:creationId xmlns:p14="http://schemas.microsoft.com/office/powerpoint/2010/main" val="346956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Given</a:t>
            </a:r>
            <a:r>
              <a:rPr lang="de-DE" dirty="0" smtClean="0"/>
              <a:t> </a:t>
            </a:r>
            <a:r>
              <a:rPr lang="de-DE" dirty="0" err="1" smtClean="0"/>
              <a:t>the</a:t>
            </a:r>
            <a:r>
              <a:rPr lang="de-DE" dirty="0" smtClean="0"/>
              <a:t> </a:t>
            </a:r>
            <a:r>
              <a:rPr lang="de-DE" dirty="0" err="1" smtClean="0"/>
              <a:t>existence</a:t>
            </a:r>
            <a:r>
              <a:rPr lang="de-DE" dirty="0" smtClean="0"/>
              <a:t> of a </a:t>
            </a:r>
            <a:r>
              <a:rPr lang="de-DE" dirty="0" err="1" smtClean="0"/>
              <a:t>stable</a:t>
            </a:r>
            <a:r>
              <a:rPr lang="de-DE" dirty="0" smtClean="0"/>
              <a:t> PID </a:t>
            </a:r>
            <a:r>
              <a:rPr lang="de-DE" dirty="0" err="1" smtClean="0"/>
              <a:t>system</a:t>
            </a:r>
            <a:r>
              <a:rPr lang="de-DE" dirty="0" smtClean="0"/>
              <a:t> </a:t>
            </a:r>
            <a:r>
              <a:rPr lang="de-DE" dirty="0" err="1" smtClean="0"/>
              <a:t>we</a:t>
            </a:r>
            <a:r>
              <a:rPr lang="de-DE" dirty="0" smtClean="0"/>
              <a:t> </a:t>
            </a:r>
            <a:r>
              <a:rPr lang="de-DE" dirty="0" err="1" smtClean="0"/>
              <a:t>can</a:t>
            </a:r>
            <a:r>
              <a:rPr lang="de-DE" dirty="0" smtClean="0"/>
              <a:t> start </a:t>
            </a:r>
            <a:r>
              <a:rPr lang="de-DE" dirty="0" err="1" smtClean="0"/>
              <a:t>thinking</a:t>
            </a:r>
            <a:r>
              <a:rPr lang="de-DE" dirty="0" smtClean="0"/>
              <a:t> of </a:t>
            </a:r>
            <a:r>
              <a:rPr lang="de-DE" dirty="0" err="1" smtClean="0"/>
              <a:t>maximizing</a:t>
            </a:r>
            <a:r>
              <a:rPr lang="de-DE" baseline="0" dirty="0" smtClean="0"/>
              <a:t> </a:t>
            </a:r>
            <a:r>
              <a:rPr lang="de-DE" baseline="0" dirty="0" err="1" smtClean="0"/>
              <a:t>its</a:t>
            </a:r>
            <a:r>
              <a:rPr lang="de-DE" baseline="0" dirty="0" smtClean="0"/>
              <a:t> </a:t>
            </a:r>
            <a:r>
              <a:rPr lang="de-DE" baseline="0" dirty="0" err="1" smtClean="0"/>
              <a:t>use</a:t>
            </a:r>
            <a:r>
              <a:rPr lang="de-DE" baseline="0" dirty="0" smtClean="0"/>
              <a:t> </a:t>
            </a:r>
            <a:r>
              <a:rPr lang="de-DE" dirty="0" smtClean="0"/>
              <a:t>for </a:t>
            </a:r>
            <a:r>
              <a:rPr lang="de-DE" dirty="0" err="1" smtClean="0"/>
              <a:t>the</a:t>
            </a:r>
            <a:r>
              <a:rPr lang="de-DE" dirty="0" smtClean="0"/>
              <a:t> </a:t>
            </a:r>
            <a:r>
              <a:rPr lang="de-DE" dirty="0" err="1" smtClean="0"/>
              <a:t>benefit</a:t>
            </a:r>
            <a:r>
              <a:rPr lang="de-DE" dirty="0" smtClean="0"/>
              <a:t> of </a:t>
            </a:r>
            <a:r>
              <a:rPr lang="de-DE" dirty="0" err="1" smtClean="0"/>
              <a:t>making</a:t>
            </a:r>
            <a:r>
              <a:rPr lang="de-DE" dirty="0" smtClean="0"/>
              <a:t> </a:t>
            </a:r>
            <a:r>
              <a:rPr lang="de-DE" dirty="0" err="1" smtClean="0"/>
              <a:t>data</a:t>
            </a:r>
            <a:r>
              <a:rPr lang="de-DE" dirty="0" smtClean="0"/>
              <a:t> </a:t>
            </a:r>
            <a:r>
              <a:rPr lang="de-DE" dirty="0" err="1" smtClean="0"/>
              <a:t>practices</a:t>
            </a:r>
            <a:r>
              <a:rPr lang="de-DE" dirty="0" smtClean="0"/>
              <a:t> </a:t>
            </a:r>
            <a:r>
              <a:rPr lang="de-DE" dirty="0" err="1" smtClean="0"/>
              <a:t>much</a:t>
            </a:r>
            <a:r>
              <a:rPr lang="de-DE" dirty="0" smtClean="0"/>
              <a:t> </a:t>
            </a:r>
            <a:r>
              <a:rPr lang="de-DE" dirty="0" err="1" smtClean="0"/>
              <a:t>more</a:t>
            </a:r>
            <a:r>
              <a:rPr lang="de-DE" dirty="0" smtClean="0"/>
              <a:t> </a:t>
            </a:r>
            <a:r>
              <a:rPr lang="de-DE" dirty="0" err="1" smtClean="0"/>
              <a:t>efficient</a:t>
            </a:r>
            <a:r>
              <a:rPr lang="de-DE" dirty="0" smtClean="0"/>
              <a:t>. </a:t>
            </a:r>
            <a:r>
              <a:rPr lang="de-DE" dirty="0" err="1" smtClean="0"/>
              <a:t>We</a:t>
            </a:r>
            <a:r>
              <a:rPr lang="de-DE" dirty="0" smtClean="0"/>
              <a:t> </a:t>
            </a:r>
            <a:r>
              <a:rPr lang="de-DE" dirty="0" err="1" smtClean="0"/>
              <a:t>envisage</a:t>
            </a:r>
            <a:r>
              <a:rPr lang="de-DE" dirty="0" smtClean="0"/>
              <a:t> a </a:t>
            </a:r>
            <a:r>
              <a:rPr lang="de-DE" dirty="0" err="1" smtClean="0"/>
              <a:t>system</a:t>
            </a:r>
            <a:r>
              <a:rPr lang="de-DE" dirty="0" smtClean="0"/>
              <a:t> </a:t>
            </a:r>
            <a:r>
              <a:rPr lang="de-DE" dirty="0" err="1" smtClean="0"/>
              <a:t>where</a:t>
            </a:r>
            <a:r>
              <a:rPr lang="de-DE" dirty="0" smtClean="0"/>
              <a:t> </a:t>
            </a:r>
            <a:r>
              <a:rPr lang="de-DE" dirty="0" err="1" smtClean="0"/>
              <a:t>users</a:t>
            </a:r>
            <a:r>
              <a:rPr lang="de-DE" dirty="0" smtClean="0"/>
              <a:t> </a:t>
            </a:r>
            <a:r>
              <a:rPr lang="de-DE" dirty="0" err="1" smtClean="0"/>
              <a:t>primarily</a:t>
            </a:r>
            <a:r>
              <a:rPr lang="de-DE" dirty="0" smtClean="0"/>
              <a:t> </a:t>
            </a:r>
            <a:r>
              <a:rPr lang="de-DE" dirty="0" err="1" smtClean="0"/>
              <a:t>only</a:t>
            </a:r>
            <a:r>
              <a:rPr lang="de-DE" dirty="0" smtClean="0"/>
              <a:t> deal </a:t>
            </a:r>
            <a:r>
              <a:rPr lang="de-DE" dirty="0" err="1" smtClean="0"/>
              <a:t>with</a:t>
            </a:r>
            <a:r>
              <a:rPr lang="de-DE" dirty="0" smtClean="0"/>
              <a:t> </a:t>
            </a:r>
            <a:r>
              <a:rPr lang="de-DE" dirty="0" err="1" smtClean="0"/>
              <a:t>the</a:t>
            </a:r>
            <a:r>
              <a:rPr lang="de-DE" dirty="0" smtClean="0"/>
              <a:t> </a:t>
            </a:r>
            <a:r>
              <a:rPr lang="de-DE" dirty="0" err="1" smtClean="0"/>
              <a:t>fingerprints</a:t>
            </a:r>
            <a:r>
              <a:rPr lang="de-DE" dirty="0" smtClean="0"/>
              <a:t> of Digital Objects, </a:t>
            </a:r>
            <a:r>
              <a:rPr lang="de-DE" dirty="0" err="1" smtClean="0"/>
              <a:t>PID</a:t>
            </a:r>
            <a:r>
              <a:rPr lang="de-DE" dirty="0" smtClean="0"/>
              <a:t> </a:t>
            </a:r>
            <a:r>
              <a:rPr lang="de-DE" dirty="0" err="1" smtClean="0"/>
              <a:t>record</a:t>
            </a:r>
            <a:r>
              <a:rPr lang="de-DE" dirty="0" smtClean="0"/>
              <a:t> </a:t>
            </a:r>
            <a:r>
              <a:rPr lang="de-DE" dirty="0" err="1" smtClean="0"/>
              <a:t>information</a:t>
            </a:r>
            <a:r>
              <a:rPr lang="de-DE" dirty="0" smtClean="0"/>
              <a:t> and </a:t>
            </a:r>
            <a:r>
              <a:rPr lang="de-DE" dirty="0" err="1" smtClean="0"/>
              <a:t>metadata</a:t>
            </a:r>
            <a:r>
              <a:rPr lang="de-DE" dirty="0" smtClean="0"/>
              <a:t>,</a:t>
            </a:r>
            <a:r>
              <a:rPr lang="de-DE" baseline="0" dirty="0" smtClean="0"/>
              <a:t> </a:t>
            </a:r>
            <a:r>
              <a:rPr lang="de-DE" baseline="0" dirty="0" err="1" smtClean="0"/>
              <a:t>to</a:t>
            </a:r>
            <a:r>
              <a:rPr lang="de-DE" baseline="0" dirty="0" smtClean="0"/>
              <a:t> form for </a:t>
            </a:r>
            <a:r>
              <a:rPr lang="de-DE" baseline="0" dirty="0" err="1" smtClean="0"/>
              <a:t>example</a:t>
            </a:r>
            <a:r>
              <a:rPr lang="de-DE" baseline="0" dirty="0" smtClean="0"/>
              <a:t> </a:t>
            </a:r>
            <a:r>
              <a:rPr lang="de-DE" baseline="0" dirty="0" err="1" smtClean="0"/>
              <a:t>collections</a:t>
            </a:r>
            <a:r>
              <a:rPr lang="de-DE" baseline="0" dirty="0" smtClean="0"/>
              <a:t> </a:t>
            </a:r>
            <a:r>
              <a:rPr lang="de-DE" baseline="0" dirty="0" err="1" smtClean="0"/>
              <a:t>to</a:t>
            </a:r>
            <a:r>
              <a:rPr lang="de-DE" baseline="0" dirty="0" smtClean="0"/>
              <a:t> carry out </a:t>
            </a:r>
            <a:r>
              <a:rPr lang="de-DE" baseline="0" dirty="0" err="1" smtClean="0"/>
              <a:t>some</a:t>
            </a:r>
            <a:r>
              <a:rPr lang="de-DE" baseline="0" dirty="0" smtClean="0"/>
              <a:t> </a:t>
            </a:r>
            <a:r>
              <a:rPr lang="de-DE" baseline="0" dirty="0" err="1" smtClean="0"/>
              <a:t>management</a:t>
            </a:r>
            <a:r>
              <a:rPr lang="de-DE" baseline="0" dirty="0" smtClean="0"/>
              <a:t> </a:t>
            </a:r>
            <a:r>
              <a:rPr lang="de-DE" baseline="0" dirty="0" err="1" smtClean="0"/>
              <a:t>or</a:t>
            </a:r>
            <a:r>
              <a:rPr lang="de-DE" baseline="0" dirty="0" smtClean="0"/>
              <a:t> </a:t>
            </a:r>
            <a:r>
              <a:rPr lang="de-DE" baseline="0" dirty="0" err="1" smtClean="0"/>
              <a:t>analysis</a:t>
            </a:r>
            <a:r>
              <a:rPr lang="de-DE" baseline="0" dirty="0" smtClean="0"/>
              <a:t> </a:t>
            </a:r>
            <a:r>
              <a:rPr lang="de-DE" baseline="0" dirty="0" err="1" smtClean="0"/>
              <a:t>operation</a:t>
            </a:r>
            <a:r>
              <a:rPr lang="de-DE" baseline="0" dirty="0" smtClean="0"/>
              <a:t>. The </a:t>
            </a:r>
            <a:r>
              <a:rPr lang="de-DE" baseline="0" dirty="0" err="1" smtClean="0"/>
              <a:t>user</a:t>
            </a:r>
            <a:r>
              <a:rPr lang="de-DE" baseline="0" dirty="0" smtClean="0"/>
              <a:t> </a:t>
            </a:r>
            <a:r>
              <a:rPr lang="de-DE" baseline="0" dirty="0" err="1" smtClean="0"/>
              <a:t>does</a:t>
            </a:r>
            <a:r>
              <a:rPr lang="de-DE" baseline="0" dirty="0" smtClean="0"/>
              <a:t> not care </a:t>
            </a:r>
            <a:r>
              <a:rPr lang="de-DE" baseline="0" dirty="0" err="1" smtClean="0"/>
              <a:t>which</a:t>
            </a:r>
            <a:r>
              <a:rPr lang="de-DE" baseline="0" dirty="0" smtClean="0"/>
              <a:t> </a:t>
            </a:r>
            <a:r>
              <a:rPr lang="de-DE" baseline="0" dirty="0" err="1" smtClean="0"/>
              <a:t>services</a:t>
            </a:r>
            <a:r>
              <a:rPr lang="de-DE" baseline="0" dirty="0" smtClean="0"/>
              <a:t> in </a:t>
            </a:r>
            <a:r>
              <a:rPr lang="de-DE" baseline="0" dirty="0" err="1" smtClean="0"/>
              <a:t>the</a:t>
            </a:r>
            <a:r>
              <a:rPr lang="de-DE" baseline="0" dirty="0" smtClean="0"/>
              <a:t> „</a:t>
            </a:r>
            <a:r>
              <a:rPr lang="de-DE" baseline="0" dirty="0" err="1" smtClean="0"/>
              <a:t>cloud</a:t>
            </a:r>
            <a:r>
              <a:rPr lang="de-DE" baseline="0" dirty="0" smtClean="0"/>
              <a:t> of </a:t>
            </a:r>
            <a:r>
              <a:rPr lang="de-DE" baseline="0" dirty="0" err="1" smtClean="0"/>
              <a:t>registries</a:t>
            </a:r>
            <a:r>
              <a:rPr lang="de-DE" baseline="0" dirty="0" smtClean="0"/>
              <a:t> and </a:t>
            </a:r>
            <a:r>
              <a:rPr lang="de-DE" baseline="0" dirty="0" err="1" smtClean="0"/>
              <a:t>repositories</a:t>
            </a:r>
            <a:r>
              <a:rPr lang="de-DE" baseline="0" dirty="0" smtClean="0"/>
              <a:t>“ </a:t>
            </a:r>
            <a:r>
              <a:rPr lang="de-DE" baseline="0" dirty="0" err="1" smtClean="0"/>
              <a:t>provide</a:t>
            </a:r>
            <a:r>
              <a:rPr lang="de-DE" baseline="0" dirty="0" smtClean="0"/>
              <a:t> </a:t>
            </a:r>
            <a:r>
              <a:rPr lang="de-DE" baseline="0" dirty="0" err="1" smtClean="0"/>
              <a:t>PID</a:t>
            </a:r>
            <a:r>
              <a:rPr lang="de-DE" baseline="0" dirty="0" smtClean="0"/>
              <a:t>, </a:t>
            </a:r>
            <a:r>
              <a:rPr lang="de-DE" baseline="0" dirty="0" err="1" smtClean="0"/>
              <a:t>metadata</a:t>
            </a:r>
            <a:r>
              <a:rPr lang="de-DE" baseline="0" dirty="0" smtClean="0"/>
              <a:t>, </a:t>
            </a:r>
            <a:r>
              <a:rPr lang="de-DE" baseline="0" dirty="0" err="1" smtClean="0"/>
              <a:t>access</a:t>
            </a:r>
            <a:r>
              <a:rPr lang="de-DE" baseline="0" dirty="0" smtClean="0"/>
              <a:t> </a:t>
            </a:r>
            <a:r>
              <a:rPr lang="de-DE" baseline="0" dirty="0" err="1" smtClean="0"/>
              <a:t>rights</a:t>
            </a:r>
            <a:r>
              <a:rPr lang="de-DE" baseline="0" dirty="0" smtClean="0"/>
              <a:t> etc. </a:t>
            </a:r>
            <a:r>
              <a:rPr lang="de-DE" baseline="0" dirty="0" err="1" smtClean="0"/>
              <a:t>information</a:t>
            </a:r>
            <a:r>
              <a:rPr lang="de-DE" baseline="0" dirty="0" smtClean="0"/>
              <a:t> and </a:t>
            </a:r>
            <a:r>
              <a:rPr lang="de-DE" baseline="0" dirty="0" err="1" smtClean="0"/>
              <a:t>they</a:t>
            </a:r>
            <a:r>
              <a:rPr lang="de-DE" baseline="0" dirty="0" smtClean="0"/>
              <a:t> also do not care </a:t>
            </a:r>
            <a:r>
              <a:rPr lang="de-DE" baseline="0" dirty="0" err="1" smtClean="0"/>
              <a:t>how</a:t>
            </a:r>
            <a:r>
              <a:rPr lang="de-DE" baseline="0" dirty="0" smtClean="0"/>
              <a:t> </a:t>
            </a:r>
            <a:r>
              <a:rPr lang="de-DE" baseline="0" dirty="0" err="1" smtClean="0"/>
              <a:t>finally</a:t>
            </a:r>
            <a:r>
              <a:rPr lang="de-DE" baseline="0" dirty="0" smtClean="0"/>
              <a:t> </a:t>
            </a:r>
            <a:r>
              <a:rPr lang="de-DE" baseline="0" dirty="0" err="1" smtClean="0"/>
              <a:t>the</a:t>
            </a:r>
            <a:r>
              <a:rPr lang="de-DE" baseline="0" dirty="0" smtClean="0"/>
              <a:t> </a:t>
            </a:r>
            <a:r>
              <a:rPr lang="de-DE" baseline="0" dirty="0" err="1" smtClean="0"/>
              <a:t>bit</a:t>
            </a:r>
            <a:r>
              <a:rPr lang="de-DE" baseline="0" dirty="0" smtClean="0"/>
              <a:t> </a:t>
            </a:r>
            <a:r>
              <a:rPr lang="de-DE" baseline="0" dirty="0" err="1" smtClean="0"/>
              <a:t>sequences</a:t>
            </a:r>
            <a:r>
              <a:rPr lang="de-DE" baseline="0" dirty="0" smtClean="0"/>
              <a:t> </a:t>
            </a:r>
            <a:r>
              <a:rPr lang="de-DE" baseline="0" dirty="0" err="1" smtClean="0"/>
              <a:t>are</a:t>
            </a:r>
            <a:r>
              <a:rPr lang="de-DE" baseline="0" dirty="0" smtClean="0"/>
              <a:t> </a:t>
            </a:r>
            <a:r>
              <a:rPr lang="de-DE" baseline="0" dirty="0" err="1" smtClean="0"/>
              <a:t>accessed</a:t>
            </a:r>
            <a:r>
              <a:rPr lang="de-DE" baseline="0" dirty="0" smtClean="0"/>
              <a:t> </a:t>
            </a:r>
            <a:r>
              <a:rPr lang="de-DE" baseline="0" dirty="0" err="1" smtClean="0"/>
              <a:t>to</a:t>
            </a:r>
            <a:r>
              <a:rPr lang="de-DE" baseline="0" dirty="0" smtClean="0"/>
              <a:t> </a:t>
            </a:r>
            <a:r>
              <a:rPr lang="de-DE" baseline="0" dirty="0" err="1" smtClean="0"/>
              <a:t>perform</a:t>
            </a:r>
            <a:r>
              <a:rPr lang="de-DE" baseline="0" dirty="0" smtClean="0"/>
              <a:t> </a:t>
            </a:r>
            <a:r>
              <a:rPr lang="de-DE" baseline="0" dirty="0" err="1" smtClean="0"/>
              <a:t>operations</a:t>
            </a:r>
            <a:r>
              <a:rPr lang="de-DE" baseline="0" dirty="0" smtClean="0"/>
              <a:t>.</a:t>
            </a:r>
          </a:p>
          <a:p>
            <a:r>
              <a:rPr lang="de-DE" baseline="0" dirty="0" smtClean="0"/>
              <a:t>The </a:t>
            </a:r>
            <a:r>
              <a:rPr lang="de-DE" baseline="0" dirty="0" err="1" smtClean="0"/>
              <a:t>basic</a:t>
            </a:r>
            <a:r>
              <a:rPr lang="de-DE" baseline="0" dirty="0" smtClean="0"/>
              <a:t> </a:t>
            </a:r>
            <a:r>
              <a:rPr lang="de-DE" baseline="0" dirty="0" err="1" smtClean="0"/>
              <a:t>principles</a:t>
            </a:r>
            <a:r>
              <a:rPr lang="de-DE" baseline="0" dirty="0" smtClean="0"/>
              <a:t> of Global Digital </a:t>
            </a:r>
            <a:r>
              <a:rPr lang="de-DE" baseline="0" dirty="0" err="1" smtClean="0"/>
              <a:t>Object</a:t>
            </a:r>
            <a:r>
              <a:rPr lang="de-DE" baseline="0" dirty="0" smtClean="0"/>
              <a:t> Cloud </a:t>
            </a:r>
            <a:r>
              <a:rPr lang="de-DE" baseline="0" dirty="0" err="1" smtClean="0"/>
              <a:t>are</a:t>
            </a:r>
            <a:r>
              <a:rPr lang="de-DE" baseline="0" dirty="0" smtClean="0"/>
              <a:t> not </a:t>
            </a:r>
            <a:r>
              <a:rPr lang="de-DE" baseline="0" dirty="0" err="1" smtClean="0"/>
              <a:t>new</a:t>
            </a:r>
            <a:r>
              <a:rPr lang="de-DE" baseline="0" dirty="0" smtClean="0"/>
              <a:t>, </a:t>
            </a:r>
            <a:r>
              <a:rPr lang="de-DE" baseline="0" dirty="0" err="1" smtClean="0"/>
              <a:t>since</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about</a:t>
            </a:r>
            <a:r>
              <a:rPr lang="de-DE" baseline="0" dirty="0" smtClean="0"/>
              <a:t> </a:t>
            </a:r>
            <a:r>
              <a:rPr lang="de-DE" baseline="0" dirty="0" err="1" smtClean="0"/>
              <a:t>virtualisation</a:t>
            </a:r>
            <a:r>
              <a:rPr lang="de-DE" baseline="0" dirty="0" smtClean="0"/>
              <a:t>. </a:t>
            </a:r>
            <a:r>
              <a:rPr lang="de-DE" baseline="0" dirty="0" err="1" smtClean="0"/>
              <a:t>However</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now</a:t>
            </a:r>
            <a:r>
              <a:rPr lang="de-DE" baseline="0" dirty="0" smtClean="0"/>
              <a:t> time </a:t>
            </a:r>
            <a:r>
              <a:rPr lang="de-DE" baseline="0" dirty="0" err="1" smtClean="0"/>
              <a:t>to</a:t>
            </a:r>
            <a:r>
              <a:rPr lang="de-DE" baseline="0" dirty="0" smtClean="0"/>
              <a:t> </a:t>
            </a:r>
            <a:r>
              <a:rPr lang="de-DE" baseline="0" dirty="0" err="1" smtClean="0"/>
              <a:t>systematically</a:t>
            </a:r>
            <a:r>
              <a:rPr lang="de-DE" baseline="0" dirty="0" smtClean="0"/>
              <a:t> </a:t>
            </a:r>
            <a:r>
              <a:rPr lang="de-DE" baseline="0" dirty="0" err="1" smtClean="0"/>
              <a:t>create</a:t>
            </a:r>
            <a:r>
              <a:rPr lang="de-DE" baseline="0" dirty="0" smtClean="0"/>
              <a:t> a </a:t>
            </a:r>
            <a:r>
              <a:rPr lang="de-DE" baseline="0" dirty="0" err="1" smtClean="0"/>
              <a:t>domain</a:t>
            </a:r>
            <a:r>
              <a:rPr lang="de-DE" baseline="0" dirty="0" smtClean="0"/>
              <a:t> </a:t>
            </a:r>
            <a:r>
              <a:rPr lang="de-DE" baseline="0" dirty="0" err="1" smtClean="0"/>
              <a:t>where</a:t>
            </a:r>
            <a:r>
              <a:rPr lang="de-DE" baseline="0" dirty="0" smtClean="0"/>
              <a:t> </a:t>
            </a:r>
            <a:r>
              <a:rPr lang="de-DE" baseline="0" dirty="0" err="1" smtClean="0"/>
              <a:t>this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done</a:t>
            </a:r>
            <a:r>
              <a:rPr lang="de-DE" baseline="0" dirty="0" smtClean="0"/>
              <a:t> at global </a:t>
            </a:r>
            <a:r>
              <a:rPr lang="de-DE" baseline="0" dirty="0" err="1" smtClean="0"/>
              <a:t>level</a:t>
            </a:r>
            <a:r>
              <a:rPr lang="de-DE" baseline="0" dirty="0" smtClean="0"/>
              <a:t> for all </a:t>
            </a:r>
            <a:r>
              <a:rPr lang="de-DE" baseline="0" dirty="0" err="1" smtClean="0"/>
              <a:t>types</a:t>
            </a:r>
            <a:r>
              <a:rPr lang="de-DE" baseline="0" dirty="0" smtClean="0"/>
              <a:t> of </a:t>
            </a:r>
            <a:r>
              <a:rPr lang="de-DE" baseline="0" dirty="0" err="1" smtClean="0"/>
              <a:t>users</a:t>
            </a:r>
            <a:r>
              <a:rPr lang="de-DE" baseline="0" dirty="0" smtClean="0"/>
              <a:t> </a:t>
            </a:r>
            <a:r>
              <a:rPr lang="de-DE" baseline="0" dirty="0" err="1" smtClean="0"/>
              <a:t>independent</a:t>
            </a:r>
            <a:r>
              <a:rPr lang="de-DE" baseline="0" dirty="0" smtClean="0"/>
              <a:t> of </a:t>
            </a:r>
            <a:r>
              <a:rPr lang="de-DE" baseline="0" dirty="0" err="1" smtClean="0"/>
              <a:t>proprietary</a:t>
            </a:r>
            <a:r>
              <a:rPr lang="de-DE" baseline="0" dirty="0" smtClean="0"/>
              <a:t> </a:t>
            </a:r>
            <a:r>
              <a:rPr lang="de-DE" baseline="0" dirty="0" err="1" smtClean="0"/>
              <a:t>solutions</a:t>
            </a:r>
            <a:r>
              <a:rPr lang="de-DE" baseline="0" dirty="0" smtClean="0"/>
              <a:t>.</a:t>
            </a:r>
            <a:endParaRPr lang="en-GB"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18</a:t>
            </a:fld>
            <a:endParaRPr lang="en-AU"/>
          </a:p>
        </p:txBody>
      </p:sp>
    </p:spTree>
    <p:extLst>
      <p:ext uri="{BB962C8B-B14F-4D97-AF65-F5344CB8AC3E}">
        <p14:creationId xmlns:p14="http://schemas.microsoft.com/office/powerpoint/2010/main" val="305356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 </a:t>
            </a:r>
            <a:r>
              <a:rPr lang="de-DE" dirty="0" err="1" smtClean="0"/>
              <a:t>addition</a:t>
            </a:r>
            <a:r>
              <a:rPr lang="de-DE" dirty="0" smtClean="0"/>
              <a:t> to </a:t>
            </a:r>
            <a:r>
              <a:rPr lang="de-DE" dirty="0" err="1" smtClean="0"/>
              <a:t>the</a:t>
            </a:r>
            <a:r>
              <a:rPr lang="de-DE" dirty="0" smtClean="0"/>
              <a:t> innovative</a:t>
            </a:r>
            <a:r>
              <a:rPr lang="de-DE" baseline="0" dirty="0" smtClean="0"/>
              <a:t> </a:t>
            </a:r>
            <a:r>
              <a:rPr lang="de-DE" baseline="0" dirty="0" err="1" smtClean="0"/>
              <a:t>scenario</a:t>
            </a:r>
            <a:r>
              <a:rPr lang="de-DE" dirty="0" smtClean="0"/>
              <a:t> of </a:t>
            </a:r>
            <a:r>
              <a:rPr lang="de-DE" dirty="0" err="1" smtClean="0"/>
              <a:t>the</a:t>
            </a:r>
            <a:r>
              <a:rPr lang="de-DE" dirty="0" smtClean="0"/>
              <a:t> Global Digital </a:t>
            </a:r>
            <a:r>
              <a:rPr lang="de-DE" dirty="0" err="1" smtClean="0"/>
              <a:t>Object</a:t>
            </a:r>
            <a:r>
              <a:rPr lang="de-DE" dirty="0" smtClean="0"/>
              <a:t> Cloud </a:t>
            </a:r>
            <a:r>
              <a:rPr lang="de-DE" dirty="0" err="1" smtClean="0"/>
              <a:t>we</a:t>
            </a:r>
            <a:r>
              <a:rPr lang="de-DE" dirty="0" smtClean="0"/>
              <a:t> </a:t>
            </a:r>
            <a:r>
              <a:rPr lang="de-DE" dirty="0" err="1" smtClean="0"/>
              <a:t>can</a:t>
            </a:r>
            <a:r>
              <a:rPr lang="de-DE" dirty="0" smtClean="0"/>
              <a:t> </a:t>
            </a:r>
            <a:r>
              <a:rPr lang="de-DE" dirty="0" err="1" smtClean="0"/>
              <a:t>foresee</a:t>
            </a:r>
            <a:r>
              <a:rPr lang="de-DE" dirty="0" smtClean="0"/>
              <a:t> </a:t>
            </a:r>
            <a:r>
              <a:rPr lang="de-DE" dirty="0" err="1" smtClean="0"/>
              <a:t>that</a:t>
            </a:r>
            <a:r>
              <a:rPr lang="de-DE" dirty="0" smtClean="0"/>
              <a:t>, due to </a:t>
            </a:r>
            <a:r>
              <a:rPr lang="de-DE" dirty="0" err="1" smtClean="0"/>
              <a:t>the</a:t>
            </a:r>
            <a:r>
              <a:rPr lang="de-DE" dirty="0" smtClean="0"/>
              <a:t> </a:t>
            </a:r>
            <a:r>
              <a:rPr lang="de-DE" dirty="0" err="1" smtClean="0"/>
              <a:t>vastly</a:t>
            </a:r>
            <a:r>
              <a:rPr lang="de-DE" dirty="0" smtClean="0"/>
              <a:t> </a:t>
            </a:r>
            <a:r>
              <a:rPr lang="de-DE" dirty="0" err="1" smtClean="0"/>
              <a:t>increasing</a:t>
            </a:r>
            <a:r>
              <a:rPr lang="de-DE" dirty="0" smtClean="0"/>
              <a:t> </a:t>
            </a:r>
            <a:r>
              <a:rPr lang="de-DE" dirty="0" err="1" smtClean="0"/>
              <a:t>data</a:t>
            </a:r>
            <a:r>
              <a:rPr lang="de-DE" dirty="0" smtClean="0"/>
              <a:t> </a:t>
            </a:r>
            <a:r>
              <a:rPr lang="de-DE" dirty="0" err="1" smtClean="0"/>
              <a:t>volumes</a:t>
            </a:r>
            <a:r>
              <a:rPr lang="de-DE" dirty="0" smtClean="0"/>
              <a:t> and </a:t>
            </a:r>
            <a:r>
              <a:rPr lang="de-DE" dirty="0" err="1" smtClean="0"/>
              <a:t>complexity</a:t>
            </a:r>
            <a:r>
              <a:rPr lang="de-DE" dirty="0" smtClean="0"/>
              <a:t> </a:t>
            </a:r>
            <a:r>
              <a:rPr lang="de-DE" dirty="0" err="1" smtClean="0"/>
              <a:t>created</a:t>
            </a:r>
            <a:r>
              <a:rPr lang="de-DE" baseline="0" dirty="0" smtClean="0"/>
              <a:t> </a:t>
            </a:r>
            <a:r>
              <a:rPr lang="de-DE" baseline="0" dirty="0" err="1" smtClean="0"/>
              <a:t>by</a:t>
            </a:r>
            <a:r>
              <a:rPr lang="de-DE" baseline="0" dirty="0" smtClean="0"/>
              <a:t> </a:t>
            </a:r>
            <a:r>
              <a:rPr lang="de-DE" baseline="0" dirty="0" err="1" smtClean="0"/>
              <a:t>billions</a:t>
            </a:r>
            <a:r>
              <a:rPr lang="de-DE" baseline="0" dirty="0" smtClean="0"/>
              <a:t> of </a:t>
            </a:r>
            <a:r>
              <a:rPr lang="de-DE" dirty="0" smtClean="0"/>
              <a:t>smart </a:t>
            </a:r>
            <a:r>
              <a:rPr lang="de-DE" dirty="0" err="1" smtClean="0"/>
              <a:t>devices</a:t>
            </a:r>
            <a:r>
              <a:rPr lang="de-DE" dirty="0" smtClean="0"/>
              <a:t>, </a:t>
            </a:r>
            <a:r>
              <a:rPr lang="de-DE" dirty="0" err="1" smtClean="0"/>
              <a:t>our</a:t>
            </a:r>
            <a:r>
              <a:rPr lang="de-DE" dirty="0" smtClean="0"/>
              <a:t> way of </a:t>
            </a:r>
            <a:r>
              <a:rPr lang="de-DE" dirty="0" err="1" smtClean="0"/>
              <a:t>acting</a:t>
            </a:r>
            <a:r>
              <a:rPr lang="de-DE" dirty="0" smtClean="0"/>
              <a:t> on </a:t>
            </a:r>
            <a:r>
              <a:rPr lang="de-DE" dirty="0" err="1" smtClean="0"/>
              <a:t>data</a:t>
            </a:r>
            <a:r>
              <a:rPr lang="de-DE" dirty="0" smtClean="0"/>
              <a:t> will </a:t>
            </a:r>
            <a:r>
              <a:rPr lang="de-DE" dirty="0" err="1" smtClean="0"/>
              <a:t>need</a:t>
            </a:r>
            <a:r>
              <a:rPr lang="de-DE" dirty="0" smtClean="0"/>
              <a:t> to </a:t>
            </a:r>
            <a:r>
              <a:rPr lang="de-DE" dirty="0" err="1" smtClean="0"/>
              <a:t>change</a:t>
            </a:r>
            <a:r>
              <a:rPr lang="de-DE" baseline="0" dirty="0" smtClean="0"/>
              <a:t> </a:t>
            </a:r>
            <a:r>
              <a:rPr lang="de-DE" baseline="0" dirty="0" err="1" smtClean="0"/>
              <a:t>dramatically</a:t>
            </a:r>
            <a:r>
              <a:rPr lang="de-DE" baseline="0" dirty="0" smtClean="0"/>
              <a:t>. The </a:t>
            </a:r>
            <a:r>
              <a:rPr lang="de-DE" baseline="0" dirty="0" err="1" smtClean="0"/>
              <a:t>user</a:t>
            </a:r>
            <a:r>
              <a:rPr lang="de-DE" baseline="0" dirty="0" smtClean="0"/>
              <a:t> of </a:t>
            </a:r>
            <a:r>
              <a:rPr lang="de-DE" baseline="0" dirty="0" err="1" smtClean="0"/>
              <a:t>data</a:t>
            </a:r>
            <a:r>
              <a:rPr lang="de-DE" baseline="0" dirty="0" smtClean="0"/>
              <a:t> – </a:t>
            </a:r>
            <a:r>
              <a:rPr lang="de-DE" baseline="0" dirty="0" err="1" smtClean="0"/>
              <a:t>be</a:t>
            </a:r>
            <a:r>
              <a:rPr lang="de-DE" baseline="0" dirty="0" smtClean="0"/>
              <a:t> </a:t>
            </a:r>
            <a:r>
              <a:rPr lang="de-DE" baseline="0" dirty="0" err="1" smtClean="0"/>
              <a:t>it</a:t>
            </a:r>
            <a:r>
              <a:rPr lang="de-DE" baseline="0" dirty="0" smtClean="0"/>
              <a:t> in </a:t>
            </a:r>
            <a:r>
              <a:rPr lang="de-DE" baseline="0" dirty="0" err="1" smtClean="0"/>
              <a:t>science</a:t>
            </a:r>
            <a:r>
              <a:rPr lang="de-DE" baseline="0" dirty="0" smtClean="0"/>
              <a:t> </a:t>
            </a:r>
            <a:r>
              <a:rPr lang="de-DE" baseline="0" dirty="0" err="1" smtClean="0"/>
              <a:t>or</a:t>
            </a:r>
            <a:r>
              <a:rPr lang="de-DE" baseline="0" dirty="0" smtClean="0"/>
              <a:t> </a:t>
            </a:r>
            <a:r>
              <a:rPr lang="de-DE" baseline="0" dirty="0" err="1" smtClean="0"/>
              <a:t>industry</a:t>
            </a:r>
            <a:r>
              <a:rPr lang="de-DE" baseline="0" dirty="0" smtClean="0"/>
              <a:t> – will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specify</a:t>
            </a:r>
            <a:r>
              <a:rPr lang="de-DE" baseline="0" dirty="0" smtClean="0"/>
              <a:t> </a:t>
            </a:r>
            <a:r>
              <a:rPr lang="de-DE" baseline="0" dirty="0" err="1" smtClean="0"/>
              <a:t>profiles</a:t>
            </a:r>
            <a:r>
              <a:rPr lang="de-DE" baseline="0" dirty="0" smtClean="0"/>
              <a:t> of </a:t>
            </a:r>
            <a:r>
              <a:rPr lang="de-DE" baseline="0" dirty="0" err="1" smtClean="0"/>
              <a:t>data</a:t>
            </a:r>
            <a:r>
              <a:rPr lang="de-DE" baseline="0" dirty="0" smtClean="0"/>
              <a:t> </a:t>
            </a:r>
            <a:r>
              <a:rPr lang="de-DE" baseline="0" dirty="0" err="1" smtClean="0"/>
              <a:t>that</a:t>
            </a:r>
            <a:r>
              <a:rPr lang="de-DE" baseline="0" dirty="0" smtClean="0"/>
              <a:t> </a:t>
            </a:r>
            <a:r>
              <a:rPr lang="de-DE" baseline="0" dirty="0" err="1" smtClean="0"/>
              <a:t>are</a:t>
            </a:r>
            <a:r>
              <a:rPr lang="de-DE" baseline="0" dirty="0" smtClean="0"/>
              <a:t> of </a:t>
            </a:r>
            <a:r>
              <a:rPr lang="de-DE" baseline="0" dirty="0" err="1" smtClean="0"/>
              <a:t>interest</a:t>
            </a:r>
            <a:r>
              <a:rPr lang="de-DE" baseline="0" dirty="0" smtClean="0"/>
              <a:t> for </a:t>
            </a:r>
            <a:r>
              <a:rPr lang="de-DE" baseline="0" dirty="0" err="1" smtClean="0"/>
              <a:t>his</a:t>
            </a:r>
            <a:r>
              <a:rPr lang="de-DE" baseline="0" dirty="0" smtClean="0"/>
              <a:t>/her </a:t>
            </a:r>
            <a:r>
              <a:rPr lang="de-DE" baseline="0" dirty="0" err="1" smtClean="0"/>
              <a:t>analysis</a:t>
            </a:r>
            <a:r>
              <a:rPr lang="de-DE" baseline="0" dirty="0" smtClean="0"/>
              <a:t>. Agents </a:t>
            </a:r>
            <a:r>
              <a:rPr lang="de-DE" baseline="0" dirty="0" err="1" smtClean="0"/>
              <a:t>then</a:t>
            </a:r>
            <a:r>
              <a:rPr lang="de-DE" baseline="0" dirty="0" smtClean="0"/>
              <a:t> must </a:t>
            </a:r>
            <a:r>
              <a:rPr lang="de-DE" baseline="0" dirty="0" err="1" smtClean="0"/>
              <a:t>scan</a:t>
            </a:r>
            <a:r>
              <a:rPr lang="de-DE" baseline="0" dirty="0" smtClean="0"/>
              <a:t> </a:t>
            </a:r>
            <a:r>
              <a:rPr lang="de-DE" baseline="0" dirty="0" err="1" smtClean="0"/>
              <a:t>web-locations</a:t>
            </a:r>
            <a:r>
              <a:rPr lang="de-DE" baseline="0" dirty="0" smtClean="0"/>
              <a:t> </a:t>
            </a:r>
            <a:r>
              <a:rPr lang="de-DE" baseline="0" dirty="0" err="1" smtClean="0"/>
              <a:t>where</a:t>
            </a:r>
            <a:r>
              <a:rPr lang="de-DE" baseline="0" dirty="0" smtClean="0"/>
              <a:t> </a:t>
            </a:r>
            <a:r>
              <a:rPr lang="de-DE" baseline="0" dirty="0" err="1" smtClean="0"/>
              <a:t>data</a:t>
            </a:r>
            <a:r>
              <a:rPr lang="de-DE" baseline="0" dirty="0" smtClean="0"/>
              <a:t> </a:t>
            </a:r>
            <a:r>
              <a:rPr lang="de-DE" baseline="0" dirty="0" err="1" smtClean="0"/>
              <a:t>repositories</a:t>
            </a:r>
            <a:r>
              <a:rPr lang="de-DE" baseline="0" dirty="0" smtClean="0"/>
              <a:t> </a:t>
            </a:r>
            <a:r>
              <a:rPr lang="de-DE" baseline="0" dirty="0" err="1" smtClean="0"/>
              <a:t>indicate</a:t>
            </a:r>
            <a:r>
              <a:rPr lang="de-DE" baseline="0" dirty="0" smtClean="0"/>
              <a:t> </a:t>
            </a:r>
            <a:r>
              <a:rPr lang="de-DE" baseline="0" dirty="0" err="1" smtClean="0"/>
              <a:t>which</a:t>
            </a:r>
            <a:r>
              <a:rPr lang="de-DE" baseline="0" dirty="0" smtClean="0"/>
              <a:t> </a:t>
            </a:r>
            <a:r>
              <a:rPr lang="de-DE" baseline="0" dirty="0" err="1" smtClean="0"/>
              <a:t>new</a:t>
            </a:r>
            <a:r>
              <a:rPr lang="de-DE" baseline="0" dirty="0" smtClean="0"/>
              <a:t> </a:t>
            </a:r>
            <a:r>
              <a:rPr lang="de-DE" baseline="0" dirty="0" err="1" smtClean="0"/>
              <a:t>types</a:t>
            </a:r>
            <a:r>
              <a:rPr lang="de-DE" baseline="0" dirty="0" smtClean="0"/>
              <a:t> of </a:t>
            </a:r>
            <a:r>
              <a:rPr lang="de-DE" baseline="0" dirty="0" err="1" smtClean="0"/>
              <a:t>data</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received</a:t>
            </a:r>
            <a:r>
              <a:rPr lang="de-DE" baseline="0" dirty="0" smtClean="0"/>
              <a:t> and </a:t>
            </a:r>
            <a:r>
              <a:rPr lang="de-DE" baseline="0" dirty="0" err="1" smtClean="0"/>
              <a:t>are</a:t>
            </a:r>
            <a:r>
              <a:rPr lang="de-DE" baseline="0" dirty="0" smtClean="0"/>
              <a:t> </a:t>
            </a:r>
            <a:r>
              <a:rPr lang="de-DE" baseline="0" dirty="0" err="1" smtClean="0"/>
              <a:t>available</a:t>
            </a:r>
            <a:r>
              <a:rPr lang="de-DE" baseline="0" dirty="0" smtClean="0"/>
              <a:t> for </a:t>
            </a:r>
            <a:r>
              <a:rPr lang="de-DE" baseline="0" dirty="0" err="1" smtClean="0"/>
              <a:t>access</a:t>
            </a:r>
            <a:r>
              <a:rPr lang="de-DE" baseline="0" dirty="0" smtClean="0"/>
              <a:t> to </a:t>
            </a:r>
            <a:r>
              <a:rPr lang="de-DE" baseline="0" dirty="0" err="1" smtClean="0"/>
              <a:t>experts</a:t>
            </a:r>
            <a:r>
              <a:rPr lang="de-DE" baseline="0" dirty="0" smtClean="0"/>
              <a:t> in </a:t>
            </a:r>
            <a:r>
              <a:rPr lang="de-DE" baseline="0" dirty="0" err="1" smtClean="0"/>
              <a:t>trust</a:t>
            </a:r>
            <a:r>
              <a:rPr lang="de-DE" baseline="0" dirty="0" smtClean="0"/>
              <a:t> </a:t>
            </a:r>
            <a:r>
              <a:rPr lang="de-DE" baseline="0" dirty="0" err="1" smtClean="0"/>
              <a:t>federations</a:t>
            </a:r>
            <a:r>
              <a:rPr lang="de-DE" baseline="0" dirty="0" smtClean="0"/>
              <a:t>. </a:t>
            </a:r>
            <a:r>
              <a:rPr lang="de-DE" baseline="0" dirty="0" err="1" smtClean="0"/>
              <a:t>When</a:t>
            </a:r>
            <a:r>
              <a:rPr lang="de-DE" baseline="0" dirty="0" smtClean="0"/>
              <a:t> type-</a:t>
            </a:r>
            <a:r>
              <a:rPr lang="de-DE" baseline="0" dirty="0" err="1" smtClean="0"/>
              <a:t>defined</a:t>
            </a:r>
            <a:r>
              <a:rPr lang="de-DE" baseline="0" dirty="0" smtClean="0"/>
              <a:t> </a:t>
            </a:r>
            <a:r>
              <a:rPr lang="de-DE" baseline="0" dirty="0" err="1" smtClean="0"/>
              <a:t>profiles</a:t>
            </a:r>
            <a:r>
              <a:rPr lang="de-DE" baseline="0" dirty="0" smtClean="0"/>
              <a:t> </a:t>
            </a:r>
            <a:r>
              <a:rPr lang="de-DE" baseline="0" dirty="0" err="1" smtClean="0"/>
              <a:t>match</a:t>
            </a:r>
            <a:r>
              <a:rPr lang="de-DE" baseline="0" dirty="0" smtClean="0"/>
              <a:t> </a:t>
            </a:r>
            <a:r>
              <a:rPr lang="de-DE" baseline="0" dirty="0" err="1" smtClean="0"/>
              <a:t>with</a:t>
            </a:r>
            <a:r>
              <a:rPr lang="de-DE" baseline="0" dirty="0" smtClean="0"/>
              <a:t> </a:t>
            </a:r>
            <a:r>
              <a:rPr lang="de-DE" baseline="0" dirty="0" err="1" smtClean="0"/>
              <a:t>some</a:t>
            </a:r>
            <a:r>
              <a:rPr lang="de-DE" baseline="0" dirty="0" smtClean="0"/>
              <a:t> </a:t>
            </a:r>
            <a:r>
              <a:rPr lang="de-DE" baseline="0" dirty="0" err="1" smtClean="0"/>
              <a:t>new</a:t>
            </a:r>
            <a:r>
              <a:rPr lang="de-DE" baseline="0" dirty="0" smtClean="0"/>
              <a:t> </a:t>
            </a:r>
            <a:r>
              <a:rPr lang="de-DE" baseline="0" dirty="0" err="1" smtClean="0"/>
              <a:t>data</a:t>
            </a:r>
            <a:r>
              <a:rPr lang="de-DE" baseline="0" dirty="0" smtClean="0"/>
              <a:t> </a:t>
            </a:r>
            <a:r>
              <a:rPr lang="de-DE" baseline="0" dirty="0" err="1" smtClean="0"/>
              <a:t>being</a:t>
            </a:r>
            <a:r>
              <a:rPr lang="de-DE" baseline="0" dirty="0" smtClean="0"/>
              <a:t> </a:t>
            </a:r>
            <a:r>
              <a:rPr lang="de-DE" baseline="0" dirty="0" err="1" smtClean="0"/>
              <a:t>offered</a:t>
            </a:r>
            <a:r>
              <a:rPr lang="de-DE" baseline="0" dirty="0" smtClean="0"/>
              <a:t> type </a:t>
            </a:r>
            <a:r>
              <a:rPr lang="de-DE" baseline="0" dirty="0" err="1" smtClean="0"/>
              <a:t>processing</a:t>
            </a:r>
            <a:r>
              <a:rPr lang="de-DE" baseline="0" dirty="0" smtClean="0"/>
              <a:t> </a:t>
            </a:r>
            <a:r>
              <a:rPr lang="de-DE" baseline="0" dirty="0" err="1" smtClean="0"/>
              <a:t>services</a:t>
            </a:r>
            <a:r>
              <a:rPr lang="de-DE" baseline="0" dirty="0" smtClean="0"/>
              <a:t> will </a:t>
            </a:r>
            <a:r>
              <a:rPr lang="de-DE" baseline="0" dirty="0" err="1" smtClean="0"/>
              <a:t>be</a:t>
            </a:r>
            <a:r>
              <a:rPr lang="de-DE" baseline="0" dirty="0" smtClean="0"/>
              <a:t> </a:t>
            </a:r>
            <a:r>
              <a:rPr lang="de-DE" baseline="0" dirty="0" err="1" smtClean="0"/>
              <a:t>activated</a:t>
            </a:r>
            <a:r>
              <a:rPr lang="de-DE" baseline="0" dirty="0" smtClean="0"/>
              <a:t>. The </a:t>
            </a:r>
            <a:r>
              <a:rPr lang="de-DE" baseline="0" dirty="0" err="1" smtClean="0"/>
              <a:t>results</a:t>
            </a:r>
            <a:r>
              <a:rPr lang="de-DE" baseline="0" dirty="0" smtClean="0"/>
              <a:t> </a:t>
            </a:r>
            <a:r>
              <a:rPr lang="de-DE" baseline="0" dirty="0" err="1" smtClean="0"/>
              <a:t>may</a:t>
            </a:r>
            <a:r>
              <a:rPr lang="de-DE" baseline="0" dirty="0" smtClean="0"/>
              <a:t> </a:t>
            </a:r>
            <a:r>
              <a:rPr lang="de-DE" baseline="0" dirty="0" err="1" smtClean="0"/>
              <a:t>be</a:t>
            </a:r>
            <a:r>
              <a:rPr lang="de-DE" baseline="0" dirty="0" smtClean="0"/>
              <a:t> </a:t>
            </a:r>
            <a:r>
              <a:rPr lang="de-DE" baseline="0" dirty="0" err="1" smtClean="0"/>
              <a:t>stored</a:t>
            </a:r>
            <a:r>
              <a:rPr lang="de-DE" baseline="0" dirty="0" smtClean="0"/>
              <a:t> in </a:t>
            </a:r>
            <a:r>
              <a:rPr lang="de-DE" baseline="0" dirty="0" err="1" smtClean="0"/>
              <a:t>repositories</a:t>
            </a:r>
            <a:r>
              <a:rPr lang="de-DE" baseline="0" dirty="0" smtClean="0"/>
              <a:t> and </a:t>
            </a:r>
            <a:r>
              <a:rPr lang="de-DE" baseline="0" dirty="0" err="1" smtClean="0"/>
              <a:t>offered</a:t>
            </a:r>
            <a:r>
              <a:rPr lang="de-DE" baseline="0" dirty="0" smtClean="0"/>
              <a:t> back </a:t>
            </a:r>
            <a:r>
              <a:rPr lang="de-DE" baseline="0" dirty="0" err="1" smtClean="0"/>
              <a:t>as</a:t>
            </a:r>
            <a:r>
              <a:rPr lang="de-DE" baseline="0" dirty="0" smtClean="0"/>
              <a:t> </a:t>
            </a:r>
            <a:r>
              <a:rPr lang="de-DE" baseline="0" dirty="0" err="1" smtClean="0"/>
              <a:t>new</a:t>
            </a:r>
            <a:r>
              <a:rPr lang="de-DE" baseline="0" dirty="0" smtClean="0"/>
              <a:t> </a:t>
            </a:r>
            <a:r>
              <a:rPr lang="de-DE" baseline="0" dirty="0" err="1" smtClean="0"/>
              <a:t>data</a:t>
            </a:r>
            <a:r>
              <a:rPr lang="de-DE" baseline="0" dirty="0" smtClean="0"/>
              <a:t> </a:t>
            </a:r>
            <a:r>
              <a:rPr lang="de-DE" baseline="0" dirty="0" err="1" smtClean="0"/>
              <a:t>types</a:t>
            </a:r>
            <a:r>
              <a:rPr lang="de-DE" baseline="0" dirty="0" smtClean="0"/>
              <a:t> </a:t>
            </a:r>
            <a:r>
              <a:rPr lang="de-DE" baseline="0" dirty="0" err="1" smtClean="0"/>
              <a:t>ready</a:t>
            </a:r>
            <a:r>
              <a:rPr lang="de-DE" baseline="0" dirty="0" smtClean="0"/>
              <a:t> for </a:t>
            </a:r>
            <a:r>
              <a:rPr lang="de-DE" baseline="0" dirty="0" err="1" smtClean="0"/>
              <a:t>further</a:t>
            </a:r>
            <a:r>
              <a:rPr lang="de-DE" baseline="0" dirty="0" smtClean="0"/>
              <a:t> </a:t>
            </a:r>
            <a:r>
              <a:rPr lang="de-DE" baseline="0" dirty="0" err="1" smtClean="0"/>
              <a:t>processing</a:t>
            </a:r>
            <a:r>
              <a:rPr lang="de-DE" baseline="0" dirty="0" smtClean="0"/>
              <a:t>. </a:t>
            </a:r>
          </a:p>
          <a:p>
            <a:r>
              <a:rPr lang="de-DE" baseline="0" dirty="0" err="1" smtClean="0"/>
              <a:t>Researchers</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in </a:t>
            </a:r>
            <a:r>
              <a:rPr lang="de-DE" baseline="0" dirty="0" err="1" smtClean="0"/>
              <a:t>this</a:t>
            </a:r>
            <a:r>
              <a:rPr lang="de-DE" baseline="0" dirty="0" smtClean="0"/>
              <a:t> </a:t>
            </a:r>
            <a:r>
              <a:rPr lang="de-DE" baseline="0" dirty="0" err="1" smtClean="0"/>
              <a:t>process</a:t>
            </a:r>
            <a:r>
              <a:rPr lang="de-DE" baseline="0" dirty="0" smtClean="0"/>
              <a:t> do not </a:t>
            </a:r>
            <a:r>
              <a:rPr lang="de-DE" baseline="0" dirty="0" err="1" smtClean="0"/>
              <a:t>operate</a:t>
            </a:r>
            <a:r>
              <a:rPr lang="de-DE" baseline="0" dirty="0" smtClean="0"/>
              <a:t> </a:t>
            </a:r>
            <a:r>
              <a:rPr lang="de-DE" baseline="0" dirty="0" err="1" smtClean="0"/>
              <a:t>procedurally</a:t>
            </a:r>
            <a:r>
              <a:rPr lang="de-DE" baseline="0" dirty="0" smtClean="0"/>
              <a:t> </a:t>
            </a:r>
            <a:r>
              <a:rPr lang="de-DE" baseline="0" dirty="0" err="1" smtClean="0"/>
              <a:t>anymore</a:t>
            </a:r>
            <a:r>
              <a:rPr lang="de-DE" baseline="0" dirty="0" smtClean="0"/>
              <a:t> </a:t>
            </a:r>
            <a:r>
              <a:rPr lang="de-DE" baseline="0" dirty="0" err="1" smtClean="0"/>
              <a:t>but</a:t>
            </a:r>
            <a:r>
              <a:rPr lang="de-DE" baseline="0" dirty="0" smtClean="0"/>
              <a:t> </a:t>
            </a:r>
            <a:r>
              <a:rPr lang="de-DE" baseline="0" dirty="0" err="1" smtClean="0"/>
              <a:t>declaratively</a:t>
            </a:r>
            <a:r>
              <a:rPr lang="de-DE" baseline="0" dirty="0" smtClean="0"/>
              <a:t>, </a:t>
            </a:r>
            <a:r>
              <a:rPr lang="de-DE" baseline="0" dirty="0" err="1" smtClean="0"/>
              <a:t>since</a:t>
            </a:r>
            <a:r>
              <a:rPr lang="de-DE" baseline="0" dirty="0" smtClean="0"/>
              <a:t> </a:t>
            </a:r>
            <a:r>
              <a:rPr lang="de-DE" baseline="0" dirty="0" err="1" smtClean="0"/>
              <a:t>they</a:t>
            </a:r>
            <a:r>
              <a:rPr lang="de-DE" baseline="0" dirty="0" smtClean="0"/>
              <a:t> </a:t>
            </a:r>
            <a:r>
              <a:rPr lang="de-DE" baseline="0" dirty="0" err="1" smtClean="0"/>
              <a:t>only</a:t>
            </a:r>
            <a:r>
              <a:rPr lang="de-DE" baseline="0" dirty="0" smtClean="0"/>
              <a:t> </a:t>
            </a:r>
            <a:r>
              <a:rPr lang="de-DE" baseline="0" dirty="0" err="1" smtClean="0"/>
              <a:t>specify</a:t>
            </a:r>
            <a:r>
              <a:rPr lang="de-DE" baseline="0" dirty="0" smtClean="0"/>
              <a:t> </a:t>
            </a:r>
            <a:r>
              <a:rPr lang="de-DE" baseline="0" dirty="0" err="1" smtClean="0"/>
              <a:t>the</a:t>
            </a:r>
            <a:r>
              <a:rPr lang="de-DE" baseline="0" dirty="0" smtClean="0"/>
              <a:t> </a:t>
            </a:r>
            <a:r>
              <a:rPr lang="de-DE" baseline="0" dirty="0" err="1" smtClean="0"/>
              <a:t>profiles</a:t>
            </a:r>
            <a:r>
              <a:rPr lang="de-DE" baseline="0" dirty="0" smtClean="0"/>
              <a:t> </a:t>
            </a:r>
            <a:r>
              <a:rPr lang="de-DE" baseline="0" dirty="0" err="1" smtClean="0"/>
              <a:t>that</a:t>
            </a:r>
            <a:r>
              <a:rPr lang="de-DE" baseline="0" dirty="0" smtClean="0"/>
              <a:t> </a:t>
            </a:r>
            <a:r>
              <a:rPr lang="de-DE" baseline="0" dirty="0" err="1" smtClean="0"/>
              <a:t>may</a:t>
            </a:r>
            <a:r>
              <a:rPr lang="de-DE" baseline="0" dirty="0" smtClean="0"/>
              <a:t> </a:t>
            </a:r>
            <a:r>
              <a:rPr lang="de-DE" baseline="0" dirty="0" err="1" smtClean="0"/>
              <a:t>trigger</a:t>
            </a:r>
            <a:r>
              <a:rPr lang="de-DE" baseline="0" dirty="0" smtClean="0"/>
              <a:t> </a:t>
            </a:r>
            <a:r>
              <a:rPr lang="de-DE" baseline="0" dirty="0" err="1" smtClean="0"/>
              <a:t>actions</a:t>
            </a:r>
            <a:r>
              <a:rPr lang="de-DE" baseline="0" dirty="0" smtClean="0"/>
              <a:t>. Such a </a:t>
            </a:r>
            <a:r>
              <a:rPr lang="de-DE" baseline="0" dirty="0" err="1" smtClean="0"/>
              <a:t>scenario</a:t>
            </a:r>
            <a:r>
              <a:rPr lang="de-DE" baseline="0" dirty="0" smtClean="0"/>
              <a:t> </a:t>
            </a:r>
            <a:r>
              <a:rPr lang="de-DE" baseline="0" dirty="0" err="1" smtClean="0"/>
              <a:t>would</a:t>
            </a:r>
            <a:r>
              <a:rPr lang="de-DE" baseline="0" dirty="0" smtClean="0"/>
              <a:t> </a:t>
            </a:r>
            <a:r>
              <a:rPr lang="de-DE" baseline="0" dirty="0" err="1" smtClean="0"/>
              <a:t>be</a:t>
            </a:r>
            <a:r>
              <a:rPr lang="de-DE" baseline="0" dirty="0" smtClean="0"/>
              <a:t> </a:t>
            </a:r>
            <a:r>
              <a:rPr lang="de-DE" baseline="0" dirty="0" err="1" smtClean="0"/>
              <a:t>truely</a:t>
            </a:r>
            <a:r>
              <a:rPr lang="de-DE" baseline="0" dirty="0" smtClean="0"/>
              <a:t> </a:t>
            </a:r>
            <a:r>
              <a:rPr lang="de-DE" baseline="0" dirty="0" err="1" smtClean="0"/>
              <a:t>automatic</a:t>
            </a:r>
            <a:r>
              <a:rPr lang="de-DE" baseline="0" dirty="0" smtClean="0"/>
              <a:t>. </a:t>
            </a:r>
            <a:r>
              <a:rPr lang="de-DE" baseline="0" dirty="0" err="1" smtClean="0"/>
              <a:t>Either</a:t>
            </a:r>
            <a:r>
              <a:rPr lang="de-DE" baseline="0" dirty="0" smtClean="0"/>
              <a:t> </a:t>
            </a:r>
            <a:r>
              <a:rPr lang="de-DE" baseline="0" dirty="0" err="1" smtClean="0"/>
              <a:t>the</a:t>
            </a:r>
            <a:r>
              <a:rPr lang="de-DE" baseline="0" dirty="0" smtClean="0"/>
              <a:t> </a:t>
            </a:r>
            <a:r>
              <a:rPr lang="de-DE" baseline="0" dirty="0" err="1" smtClean="0"/>
              <a:t>scientist</a:t>
            </a:r>
            <a:r>
              <a:rPr lang="de-DE" baseline="0" dirty="0" smtClean="0"/>
              <a:t> </a:t>
            </a:r>
            <a:r>
              <a:rPr lang="de-DE" baseline="0" dirty="0" err="1" smtClean="0"/>
              <a:t>or</a:t>
            </a:r>
            <a:r>
              <a:rPr lang="de-DE" baseline="0" dirty="0" smtClean="0"/>
              <a:t> </a:t>
            </a:r>
            <a:r>
              <a:rPr lang="de-DE" baseline="0" dirty="0" err="1" smtClean="0"/>
              <a:t>some</a:t>
            </a:r>
            <a:r>
              <a:rPr lang="de-DE" baseline="0" dirty="0" smtClean="0"/>
              <a:t> </a:t>
            </a:r>
            <a:r>
              <a:rPr lang="de-DE" baseline="0" dirty="0" err="1" smtClean="0"/>
              <a:t>services</a:t>
            </a:r>
            <a:r>
              <a:rPr lang="de-DE" baseline="0" dirty="0" smtClean="0"/>
              <a:t> </a:t>
            </a:r>
            <a:r>
              <a:rPr lang="de-DE" baseline="0" dirty="0" err="1" smtClean="0"/>
              <a:t>provider</a:t>
            </a:r>
            <a:r>
              <a:rPr lang="de-DE" baseline="0" dirty="0" smtClean="0"/>
              <a:t> will </a:t>
            </a:r>
            <a:r>
              <a:rPr lang="de-DE" baseline="0" dirty="0" err="1" smtClean="0"/>
              <a:t>create</a:t>
            </a:r>
            <a:r>
              <a:rPr lang="de-DE" baseline="0" dirty="0" smtClean="0"/>
              <a:t> </a:t>
            </a:r>
            <a:r>
              <a:rPr lang="de-DE" baseline="0" dirty="0" err="1" smtClean="0"/>
              <a:t>the</a:t>
            </a:r>
            <a:r>
              <a:rPr lang="de-DE" baseline="0" dirty="0" smtClean="0"/>
              <a:t> </a:t>
            </a:r>
            <a:r>
              <a:rPr lang="de-DE" baseline="0" dirty="0" err="1" smtClean="0"/>
              <a:t>necessary</a:t>
            </a:r>
            <a:r>
              <a:rPr lang="de-DE" baseline="0" dirty="0" smtClean="0"/>
              <a:t> </a:t>
            </a:r>
            <a:r>
              <a:rPr lang="de-DE" baseline="0" dirty="0" err="1" smtClean="0"/>
              <a:t>scientific</a:t>
            </a:r>
            <a:r>
              <a:rPr lang="de-DE" baseline="0" dirty="0" smtClean="0"/>
              <a:t> </a:t>
            </a:r>
            <a:r>
              <a:rPr lang="de-DE" baseline="0" dirty="0" err="1" smtClean="0"/>
              <a:t>algorithms</a:t>
            </a:r>
            <a:r>
              <a:rPr lang="de-DE" baseline="0" dirty="0" smtClean="0"/>
              <a:t> </a:t>
            </a:r>
            <a:r>
              <a:rPr lang="de-DE" baseline="0" dirty="0" err="1" smtClean="0"/>
              <a:t>that</a:t>
            </a:r>
            <a:r>
              <a:rPr lang="de-DE" baseline="0" dirty="0" smtClean="0"/>
              <a:t> </a:t>
            </a:r>
            <a:r>
              <a:rPr lang="de-DE" baseline="0" dirty="0" err="1" smtClean="0"/>
              <a:t>process</a:t>
            </a:r>
            <a:r>
              <a:rPr lang="de-DE" baseline="0" dirty="0" smtClean="0"/>
              <a:t> </a:t>
            </a:r>
            <a:r>
              <a:rPr lang="de-DE" baseline="0" dirty="0" err="1" smtClean="0"/>
              <a:t>the</a:t>
            </a:r>
            <a:r>
              <a:rPr lang="de-DE" baseline="0" dirty="0" smtClean="0"/>
              <a:t> </a:t>
            </a:r>
            <a:r>
              <a:rPr lang="de-DE" baseline="0" dirty="0" err="1" smtClean="0"/>
              <a:t>data</a:t>
            </a:r>
            <a:r>
              <a:rPr lang="de-DE" baseline="0" dirty="0" smtClean="0"/>
              <a:t>.</a:t>
            </a:r>
            <a:endParaRPr lang="en-GB"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19</a:t>
            </a:fld>
            <a:endParaRPr lang="en-AU"/>
          </a:p>
        </p:txBody>
      </p:sp>
    </p:spTree>
    <p:extLst>
      <p:ext uri="{BB962C8B-B14F-4D97-AF65-F5344CB8AC3E}">
        <p14:creationId xmlns:p14="http://schemas.microsoft.com/office/powerpoint/2010/main" val="145811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2</a:t>
            </a:fld>
            <a:endParaRPr lang="en-AU"/>
          </a:p>
        </p:txBody>
      </p:sp>
    </p:spTree>
    <p:extLst>
      <p:ext uri="{BB962C8B-B14F-4D97-AF65-F5344CB8AC3E}">
        <p14:creationId xmlns:p14="http://schemas.microsoft.com/office/powerpoint/2010/main" val="3896755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Outside of RDA a </a:t>
            </a:r>
            <a:r>
              <a:rPr lang="de-DE" dirty="0" err="1" smtClean="0"/>
              <a:t>number</a:t>
            </a:r>
            <a:r>
              <a:rPr lang="de-DE" dirty="0" smtClean="0"/>
              <a:t> of </a:t>
            </a:r>
            <a:r>
              <a:rPr lang="de-DE" dirty="0" err="1" smtClean="0"/>
              <a:t>activities</a:t>
            </a:r>
            <a:r>
              <a:rPr lang="de-DE" dirty="0" smtClean="0"/>
              <a:t> </a:t>
            </a:r>
            <a:r>
              <a:rPr lang="de-DE" dirty="0" err="1" smtClean="0"/>
              <a:t>have</a:t>
            </a:r>
            <a:r>
              <a:rPr lang="de-DE" dirty="0" smtClean="0"/>
              <a:t> </a:t>
            </a:r>
            <a:r>
              <a:rPr lang="de-DE" dirty="0" err="1" smtClean="0"/>
              <a:t>been</a:t>
            </a:r>
            <a:r>
              <a:rPr lang="de-DE" dirty="0" smtClean="0"/>
              <a:t> </a:t>
            </a:r>
            <a:r>
              <a:rPr lang="de-DE" dirty="0" err="1" smtClean="0"/>
              <a:t>started</a:t>
            </a:r>
            <a:r>
              <a:rPr lang="de-DE" dirty="0" smtClean="0"/>
              <a:t> to </a:t>
            </a:r>
            <a:r>
              <a:rPr lang="de-DE" dirty="0" err="1" smtClean="0"/>
              <a:t>look</a:t>
            </a:r>
            <a:r>
              <a:rPr lang="de-DE" dirty="0" smtClean="0"/>
              <a:t> </a:t>
            </a:r>
            <a:r>
              <a:rPr lang="de-DE" dirty="0" err="1" smtClean="0"/>
              <a:t>further</a:t>
            </a:r>
            <a:r>
              <a:rPr lang="de-DE" dirty="0" smtClean="0"/>
              <a:t> </a:t>
            </a:r>
            <a:r>
              <a:rPr lang="de-DE" dirty="0" err="1" smtClean="0"/>
              <a:t>into</a:t>
            </a:r>
            <a:r>
              <a:rPr lang="de-DE" dirty="0" smtClean="0"/>
              <a:t> </a:t>
            </a:r>
            <a:r>
              <a:rPr lang="de-DE" dirty="0" err="1" smtClean="0"/>
              <a:t>issues</a:t>
            </a:r>
            <a:r>
              <a:rPr lang="de-DE" dirty="0" smtClean="0"/>
              <a:t> </a:t>
            </a:r>
            <a:r>
              <a:rPr lang="de-DE" dirty="0" err="1" smtClean="0"/>
              <a:t>that</a:t>
            </a:r>
            <a:r>
              <a:rPr lang="de-DE" dirty="0" smtClean="0"/>
              <a:t> </a:t>
            </a:r>
            <a:r>
              <a:rPr lang="de-DE" dirty="0" err="1" smtClean="0"/>
              <a:t>are</a:t>
            </a:r>
            <a:r>
              <a:rPr lang="de-DE" dirty="0" smtClean="0"/>
              <a:t> </a:t>
            </a:r>
            <a:r>
              <a:rPr lang="de-DE" dirty="0" err="1" smtClean="0"/>
              <a:t>related</a:t>
            </a:r>
            <a:r>
              <a:rPr lang="de-DE" dirty="0" smtClean="0"/>
              <a:t> </a:t>
            </a:r>
            <a:r>
              <a:rPr lang="de-DE" dirty="0" err="1" smtClean="0"/>
              <a:t>with</a:t>
            </a:r>
            <a:r>
              <a:rPr lang="de-DE" baseline="0" dirty="0" smtClean="0"/>
              <a:t> </a:t>
            </a:r>
            <a:r>
              <a:rPr lang="de-DE" baseline="0" dirty="0" err="1" smtClean="0"/>
              <a:t>what</a:t>
            </a:r>
            <a:r>
              <a:rPr lang="de-DE" baseline="0" dirty="0" smtClean="0"/>
              <a:t> has </a:t>
            </a:r>
            <a:r>
              <a:rPr lang="de-DE" baseline="0" dirty="0" err="1" smtClean="0"/>
              <a:t>been</a:t>
            </a:r>
            <a:r>
              <a:rPr lang="de-DE" baseline="0" dirty="0" smtClean="0"/>
              <a:t> </a:t>
            </a:r>
            <a:r>
              <a:rPr lang="de-DE" baseline="0" dirty="0" err="1" smtClean="0"/>
              <a:t>shown</a:t>
            </a:r>
            <a:r>
              <a:rPr lang="de-DE" baseline="0" dirty="0" smtClean="0"/>
              <a:t> in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slides</a:t>
            </a:r>
            <a:r>
              <a:rPr lang="de-DE" baseline="0" dirty="0" smtClean="0"/>
              <a:t>.</a:t>
            </a:r>
          </a:p>
          <a:p>
            <a:r>
              <a:rPr lang="de-DE" baseline="0" dirty="0" smtClean="0"/>
              <a:t>In </a:t>
            </a:r>
            <a:r>
              <a:rPr lang="de-DE" baseline="0" dirty="0" err="1" smtClean="0"/>
              <a:t>the</a:t>
            </a:r>
            <a:r>
              <a:rPr lang="de-DE" baseline="0" dirty="0" smtClean="0"/>
              <a:t> US </a:t>
            </a:r>
            <a:r>
              <a:rPr lang="de-DE" baseline="0" dirty="0" err="1" smtClean="0"/>
              <a:t>there</a:t>
            </a:r>
            <a:r>
              <a:rPr lang="de-DE" baseline="0" dirty="0" smtClean="0"/>
              <a:t> was </a:t>
            </a:r>
            <a:r>
              <a:rPr lang="de-DE" baseline="0" dirty="0" err="1" smtClean="0"/>
              <a:t>recently</a:t>
            </a:r>
            <a:r>
              <a:rPr lang="de-DE" baseline="0" dirty="0" smtClean="0"/>
              <a:t> a </a:t>
            </a:r>
            <a:r>
              <a:rPr lang="de-DE" baseline="0" dirty="0" err="1" smtClean="0"/>
              <a:t>workshop</a:t>
            </a:r>
            <a:r>
              <a:rPr lang="de-DE" baseline="0" dirty="0" smtClean="0"/>
              <a:t> </a:t>
            </a:r>
            <a:r>
              <a:rPr lang="de-DE" baseline="0" dirty="0" err="1" smtClean="0"/>
              <a:t>addressing</a:t>
            </a:r>
            <a:r>
              <a:rPr lang="de-DE" baseline="0" dirty="0" smtClean="0"/>
              <a:t> </a:t>
            </a:r>
            <a:r>
              <a:rPr lang="de-DE" baseline="0" dirty="0" err="1" smtClean="0"/>
              <a:t>the</a:t>
            </a:r>
            <a:r>
              <a:rPr lang="de-DE" baseline="0" dirty="0" smtClean="0"/>
              <a:t> additional </a:t>
            </a:r>
            <a:r>
              <a:rPr lang="de-DE" baseline="0" dirty="0" err="1" smtClean="0"/>
              <a:t>requirements</a:t>
            </a:r>
            <a:r>
              <a:rPr lang="de-DE" baseline="0" dirty="0" smtClean="0"/>
              <a:t> </a:t>
            </a:r>
            <a:r>
              <a:rPr lang="de-DE" baseline="0" dirty="0" err="1" smtClean="0"/>
              <a:t>introduced</a:t>
            </a:r>
            <a:r>
              <a:rPr lang="de-DE" baseline="0" dirty="0" smtClean="0"/>
              <a:t> </a:t>
            </a:r>
            <a:r>
              <a:rPr lang="de-DE" baseline="0" dirty="0" err="1" smtClean="0"/>
              <a:t>by</a:t>
            </a:r>
            <a:r>
              <a:rPr lang="de-DE" baseline="0" dirty="0" smtClean="0"/>
              <a:t> </a:t>
            </a:r>
            <a:r>
              <a:rPr lang="de-DE" baseline="0" dirty="0" err="1" smtClean="0"/>
              <a:t>IoT</a:t>
            </a:r>
            <a:r>
              <a:rPr lang="de-DE" baseline="0" dirty="0" smtClean="0"/>
              <a:t>. ITU </a:t>
            </a:r>
            <a:r>
              <a:rPr lang="de-DE" baseline="0" dirty="0" err="1" smtClean="0"/>
              <a:t>is</a:t>
            </a:r>
            <a:r>
              <a:rPr lang="de-DE" baseline="0" dirty="0" smtClean="0"/>
              <a:t> </a:t>
            </a:r>
            <a:r>
              <a:rPr lang="de-DE" baseline="0" dirty="0" err="1" smtClean="0"/>
              <a:t>comparing</a:t>
            </a:r>
            <a:r>
              <a:rPr lang="de-DE" baseline="0" dirty="0" smtClean="0"/>
              <a:t> </a:t>
            </a:r>
            <a:r>
              <a:rPr lang="de-DE" baseline="0" dirty="0" err="1" smtClean="0"/>
              <a:t>methods</a:t>
            </a:r>
            <a:r>
              <a:rPr lang="de-DE" baseline="0" dirty="0" smtClean="0"/>
              <a:t> for robust </a:t>
            </a:r>
            <a:r>
              <a:rPr lang="de-DE" baseline="0" dirty="0" err="1" smtClean="0"/>
              <a:t>identification</a:t>
            </a:r>
            <a:r>
              <a:rPr lang="de-DE" baseline="0" dirty="0" smtClean="0"/>
              <a:t>. In China </a:t>
            </a:r>
            <a:r>
              <a:rPr lang="de-DE" baseline="0" dirty="0" err="1" smtClean="0"/>
              <a:t>PIDs</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used</a:t>
            </a:r>
            <a:r>
              <a:rPr lang="de-DE" baseline="0" dirty="0" smtClean="0"/>
              <a:t> </a:t>
            </a:r>
            <a:r>
              <a:rPr lang="de-DE" baseline="0" dirty="0" err="1" smtClean="0"/>
              <a:t>systematically</a:t>
            </a:r>
            <a:r>
              <a:rPr lang="de-DE" baseline="0" dirty="0" smtClean="0"/>
              <a:t> to </a:t>
            </a:r>
            <a:r>
              <a:rPr lang="de-DE" baseline="0" dirty="0" err="1" smtClean="0"/>
              <a:t>implement</a:t>
            </a:r>
            <a:r>
              <a:rPr lang="de-DE" baseline="0" dirty="0" smtClean="0"/>
              <a:t> an </a:t>
            </a:r>
            <a:r>
              <a:rPr lang="de-DE" baseline="0" dirty="0" err="1" smtClean="0"/>
              <a:t>industrial</a:t>
            </a:r>
            <a:r>
              <a:rPr lang="de-DE" baseline="0" dirty="0" smtClean="0"/>
              <a:t> Food Supply Chain Control </a:t>
            </a:r>
            <a:r>
              <a:rPr lang="de-DE" baseline="0" dirty="0" err="1" smtClean="0"/>
              <a:t>solution</a:t>
            </a:r>
            <a:r>
              <a:rPr lang="de-DE" baseline="0" dirty="0" smtClean="0"/>
              <a:t> and a national </a:t>
            </a:r>
            <a:r>
              <a:rPr lang="de-DE" baseline="0" dirty="0" err="1" smtClean="0"/>
              <a:t>solution</a:t>
            </a:r>
            <a:r>
              <a:rPr lang="de-DE" baseline="0" dirty="0" smtClean="0"/>
              <a:t> for </a:t>
            </a:r>
            <a:r>
              <a:rPr lang="de-DE" baseline="0" dirty="0" err="1" smtClean="0"/>
              <a:t>identification</a:t>
            </a:r>
            <a:r>
              <a:rPr lang="de-DE" baseline="0" dirty="0" smtClean="0"/>
              <a:t> </a:t>
            </a:r>
            <a:r>
              <a:rPr lang="de-DE" baseline="0" dirty="0" err="1" smtClean="0"/>
              <a:t>is</a:t>
            </a:r>
            <a:r>
              <a:rPr lang="de-DE" baseline="0" dirty="0" smtClean="0"/>
              <a:t> </a:t>
            </a:r>
            <a:r>
              <a:rPr lang="de-DE" baseline="0" dirty="0" err="1" smtClean="0"/>
              <a:t>being</a:t>
            </a:r>
            <a:r>
              <a:rPr lang="de-DE" baseline="0" dirty="0" smtClean="0"/>
              <a:t> </a:t>
            </a:r>
            <a:r>
              <a:rPr lang="de-DE" baseline="0" dirty="0" err="1" smtClean="0"/>
              <a:t>disucssed</a:t>
            </a:r>
            <a:r>
              <a:rPr lang="de-DE" baseline="0" dirty="0" smtClean="0"/>
              <a:t>. A </a:t>
            </a:r>
            <a:r>
              <a:rPr lang="de-DE" baseline="0" dirty="0" err="1" smtClean="0"/>
              <a:t>workshop</a:t>
            </a:r>
            <a:r>
              <a:rPr lang="de-DE" baseline="0" dirty="0" smtClean="0"/>
              <a:t> at </a:t>
            </a:r>
            <a:r>
              <a:rPr lang="de-DE" baseline="0" dirty="0" err="1" smtClean="0"/>
              <a:t>the</a:t>
            </a:r>
            <a:r>
              <a:rPr lang="de-DE" baseline="0" dirty="0" smtClean="0"/>
              <a:t> </a:t>
            </a:r>
            <a:r>
              <a:rPr lang="de-DE" baseline="0" dirty="0" err="1" smtClean="0"/>
              <a:t>IoT</a:t>
            </a:r>
            <a:r>
              <a:rPr lang="de-DE" baseline="0" dirty="0" smtClean="0"/>
              <a:t> </a:t>
            </a:r>
            <a:r>
              <a:rPr lang="de-DE" baseline="0" dirty="0" err="1" smtClean="0"/>
              <a:t>Week</a:t>
            </a:r>
            <a:r>
              <a:rPr lang="de-DE" baseline="0" dirty="0" smtClean="0"/>
              <a:t> at 6.6 in </a:t>
            </a:r>
            <a:r>
              <a:rPr lang="de-DE" baseline="0" dirty="0" err="1" smtClean="0"/>
              <a:t>Geneva</a:t>
            </a:r>
            <a:r>
              <a:rPr lang="de-DE" baseline="0" dirty="0" smtClean="0"/>
              <a:t> will </a:t>
            </a:r>
            <a:r>
              <a:rPr lang="de-DE" baseline="0" dirty="0" err="1" smtClean="0"/>
              <a:t>address</a:t>
            </a:r>
            <a:r>
              <a:rPr lang="de-DE" baseline="0" dirty="0" smtClean="0"/>
              <a:t> global </a:t>
            </a:r>
            <a:r>
              <a:rPr lang="de-DE" baseline="0" dirty="0" err="1" smtClean="0"/>
              <a:t>solutions</a:t>
            </a:r>
            <a:r>
              <a:rPr lang="de-DE" baseline="0" dirty="0" smtClean="0"/>
              <a:t> </a:t>
            </a:r>
            <a:r>
              <a:rPr lang="de-DE" baseline="0" dirty="0" err="1" smtClean="0"/>
              <a:t>as</a:t>
            </a:r>
            <a:r>
              <a:rPr lang="de-DE" baseline="0" dirty="0" smtClean="0"/>
              <a:t> </a:t>
            </a:r>
            <a:r>
              <a:rPr lang="de-DE" baseline="0" dirty="0" err="1" smtClean="0"/>
              <a:t>well</a:t>
            </a:r>
            <a:r>
              <a:rPr lang="de-DE" baseline="0" dirty="0" smtClean="0"/>
              <a:t>.</a:t>
            </a:r>
          </a:p>
          <a:p>
            <a:r>
              <a:rPr lang="de-DE" baseline="0" dirty="0" smtClean="0"/>
              <a:t>This </a:t>
            </a:r>
            <a:r>
              <a:rPr lang="de-DE" baseline="0" dirty="0" err="1" smtClean="0"/>
              <a:t>is</a:t>
            </a:r>
            <a:r>
              <a:rPr lang="de-DE" baseline="0" dirty="0" smtClean="0"/>
              <a:t> just a </a:t>
            </a:r>
            <a:r>
              <a:rPr lang="de-DE" baseline="0" dirty="0" err="1" smtClean="0"/>
              <a:t>small</a:t>
            </a:r>
            <a:r>
              <a:rPr lang="de-DE" baseline="0" dirty="0" smtClean="0"/>
              <a:t> </a:t>
            </a:r>
            <a:r>
              <a:rPr lang="de-DE" baseline="0" dirty="0" err="1" smtClean="0"/>
              <a:t>selection</a:t>
            </a:r>
            <a:r>
              <a:rPr lang="de-DE" baseline="0" dirty="0" smtClean="0"/>
              <a:t> of </a:t>
            </a:r>
            <a:r>
              <a:rPr lang="de-DE" baseline="0" dirty="0" err="1" smtClean="0"/>
              <a:t>events</a:t>
            </a:r>
            <a:r>
              <a:rPr lang="de-DE" baseline="0" dirty="0" smtClean="0"/>
              <a:t> </a:t>
            </a:r>
            <a:r>
              <a:rPr lang="de-DE" baseline="0" dirty="0" err="1" smtClean="0"/>
              <a:t>indicating</a:t>
            </a:r>
            <a:r>
              <a:rPr lang="de-DE" baseline="0" dirty="0" smtClean="0"/>
              <a:t> </a:t>
            </a:r>
            <a:r>
              <a:rPr lang="de-DE" baseline="0" dirty="0" err="1" smtClean="0"/>
              <a:t>convergence</a:t>
            </a:r>
            <a:r>
              <a:rPr lang="de-DE" baseline="0" dirty="0" smtClean="0"/>
              <a:t> of </a:t>
            </a:r>
            <a:r>
              <a:rPr lang="de-DE" baseline="0" dirty="0" err="1" smtClean="0"/>
              <a:t>discussions</a:t>
            </a:r>
            <a:r>
              <a:rPr lang="de-DE" baseline="0" dirty="0" smtClean="0"/>
              <a:t>.</a:t>
            </a:r>
            <a:endParaRPr lang="en-GB"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20</a:t>
            </a:fld>
            <a:endParaRPr lang="en-AU"/>
          </a:p>
        </p:txBody>
      </p:sp>
    </p:spTree>
    <p:extLst>
      <p:ext uri="{BB962C8B-B14F-4D97-AF65-F5344CB8AC3E}">
        <p14:creationId xmlns:p14="http://schemas.microsoft.com/office/powerpoint/2010/main" val="3259123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There</a:t>
            </a:r>
            <a:r>
              <a:rPr lang="de-DE" baseline="0" dirty="0" smtClean="0"/>
              <a:t> </a:t>
            </a:r>
            <a:r>
              <a:rPr lang="de-DE" baseline="0" dirty="0" err="1" smtClean="0"/>
              <a:t>are</a:t>
            </a:r>
            <a:r>
              <a:rPr lang="de-DE" baseline="0" dirty="0" smtClean="0"/>
              <a:t> a </a:t>
            </a:r>
            <a:r>
              <a:rPr lang="de-DE" baseline="0" dirty="0" err="1" smtClean="0"/>
              <a:t>number</a:t>
            </a:r>
            <a:r>
              <a:rPr lang="de-DE" baseline="0" dirty="0" smtClean="0"/>
              <a:t> of different </a:t>
            </a:r>
            <a:r>
              <a:rPr lang="de-DE" baseline="0" dirty="0" err="1" smtClean="0"/>
              <a:t>steps</a:t>
            </a:r>
            <a:r>
              <a:rPr lang="de-DE" baseline="0" dirty="0" smtClean="0"/>
              <a:t> </a:t>
            </a:r>
            <a:r>
              <a:rPr lang="de-DE" baseline="0" dirty="0" err="1" smtClean="0"/>
              <a:t>that</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taken</a:t>
            </a:r>
            <a:r>
              <a:rPr lang="de-DE" baseline="0" dirty="0" smtClean="0"/>
              <a:t> </a:t>
            </a:r>
            <a:r>
              <a:rPr lang="de-DE" baseline="0" dirty="0" err="1" smtClean="0"/>
              <a:t>urgently</a:t>
            </a:r>
            <a:r>
              <a:rPr lang="de-DE" baseline="0" dirty="0" smtClean="0"/>
              <a:t> </a:t>
            </a:r>
            <a:r>
              <a:rPr lang="de-DE" baseline="0" dirty="0" err="1" smtClean="0"/>
              <a:t>to</a:t>
            </a:r>
            <a:r>
              <a:rPr lang="de-DE" baseline="0" dirty="0" smtClean="0"/>
              <a:t> </a:t>
            </a:r>
            <a:r>
              <a:rPr lang="de-DE" baseline="0" dirty="0" err="1" smtClean="0"/>
              <a:t>overcome</a:t>
            </a:r>
            <a:r>
              <a:rPr lang="de-DE" baseline="0" dirty="0" smtClean="0"/>
              <a:t> </a:t>
            </a:r>
            <a:r>
              <a:rPr lang="de-DE" baseline="0" dirty="0" err="1" smtClean="0"/>
              <a:t>the</a:t>
            </a:r>
            <a:r>
              <a:rPr lang="de-DE" baseline="0" dirty="0" smtClean="0"/>
              <a:t> </a:t>
            </a:r>
            <a:r>
              <a:rPr lang="de-DE" baseline="0" dirty="0" err="1" smtClean="0"/>
              <a:t>barriers</a:t>
            </a:r>
            <a:r>
              <a:rPr lang="de-DE" baseline="0" dirty="0" smtClean="0"/>
              <a:t> in </a:t>
            </a:r>
            <a:r>
              <a:rPr lang="de-DE" baseline="0" dirty="0" err="1" smtClean="0"/>
              <a:t>efficient</a:t>
            </a:r>
            <a:r>
              <a:rPr lang="de-DE" baseline="0" dirty="0" smtClean="0"/>
              <a:t> </a:t>
            </a:r>
            <a:r>
              <a:rPr lang="de-DE" baseline="0" dirty="0" err="1" smtClean="0"/>
              <a:t>data</a:t>
            </a:r>
            <a:r>
              <a:rPr lang="de-DE" baseline="0" dirty="0" smtClean="0"/>
              <a:t> </a:t>
            </a:r>
            <a:r>
              <a:rPr lang="de-DE" baseline="0" dirty="0" err="1" smtClean="0"/>
              <a:t>practices</a:t>
            </a:r>
            <a:r>
              <a:rPr lang="de-DE" baseline="0" dirty="0" smtClean="0"/>
              <a:t>. This </a:t>
            </a:r>
            <a:r>
              <a:rPr lang="de-DE" baseline="0" dirty="0" err="1" smtClean="0"/>
              <a:t>slide</a:t>
            </a:r>
            <a:r>
              <a:rPr lang="de-DE" baseline="0" dirty="0" smtClean="0"/>
              <a:t> just </a:t>
            </a:r>
            <a:r>
              <a:rPr lang="de-DE" baseline="0" dirty="0" err="1" smtClean="0"/>
              <a:t>presents</a:t>
            </a:r>
            <a:r>
              <a:rPr lang="de-DE" baseline="0" dirty="0" smtClean="0"/>
              <a:t> a </a:t>
            </a:r>
            <a:r>
              <a:rPr lang="de-DE" baseline="0" dirty="0" err="1" smtClean="0"/>
              <a:t>selection</a:t>
            </a:r>
            <a:r>
              <a:rPr lang="de-DE" baseline="0" dirty="0" smtClean="0"/>
              <a:t> of </a:t>
            </a:r>
            <a:r>
              <a:rPr lang="de-DE" baseline="0" dirty="0" err="1" smtClean="0"/>
              <a:t>them</a:t>
            </a:r>
            <a:r>
              <a:rPr lang="de-DE" baseline="0" dirty="0" smtClean="0"/>
              <a:t> </a:t>
            </a:r>
            <a:r>
              <a:rPr lang="de-DE" baseline="0" dirty="0" err="1" smtClean="0"/>
              <a:t>that</a:t>
            </a:r>
            <a:r>
              <a:rPr lang="de-DE" baseline="0" dirty="0" smtClean="0"/>
              <a:t> was </a:t>
            </a:r>
            <a:r>
              <a:rPr lang="de-DE" baseline="0" dirty="0" err="1" smtClean="0"/>
              <a:t>recently</a:t>
            </a:r>
            <a:r>
              <a:rPr lang="de-DE" baseline="0" dirty="0" smtClean="0"/>
              <a:t> </a:t>
            </a:r>
            <a:r>
              <a:rPr lang="de-DE" baseline="0" dirty="0" err="1" smtClean="0"/>
              <a:t>communicated</a:t>
            </a:r>
            <a:r>
              <a:rPr lang="de-DE" baseline="0" dirty="0" smtClean="0"/>
              <a:t> to </a:t>
            </a:r>
            <a:r>
              <a:rPr lang="de-DE" baseline="0" dirty="0" err="1" smtClean="0"/>
              <a:t>the</a:t>
            </a:r>
            <a:r>
              <a:rPr lang="de-DE" baseline="0" dirty="0" smtClean="0"/>
              <a:t> German </a:t>
            </a:r>
            <a:r>
              <a:rPr lang="de-DE" baseline="0" dirty="0" err="1" smtClean="0"/>
              <a:t>Ministry</a:t>
            </a:r>
            <a:r>
              <a:rPr lang="de-DE" baseline="0" dirty="0" smtClean="0"/>
              <a:t> for Education and Research.</a:t>
            </a:r>
          </a:p>
          <a:p>
            <a:r>
              <a:rPr lang="de-DE" baseline="0" dirty="0" err="1" smtClean="0"/>
              <a:t>We</a:t>
            </a:r>
            <a:r>
              <a:rPr lang="de-DE" baseline="0" dirty="0" smtClean="0"/>
              <a:t> </a:t>
            </a:r>
            <a:r>
              <a:rPr lang="de-DE" baseline="0" dirty="0" err="1" smtClean="0"/>
              <a:t>have</a:t>
            </a:r>
            <a:r>
              <a:rPr lang="de-DE" baseline="0" dirty="0" smtClean="0"/>
              <a:t> a global </a:t>
            </a:r>
            <a:r>
              <a:rPr lang="de-DE" baseline="0" dirty="0" err="1" smtClean="0"/>
              <a:t>PID</a:t>
            </a:r>
            <a:r>
              <a:rPr lang="de-DE" baseline="0" dirty="0" smtClean="0"/>
              <a:t> </a:t>
            </a:r>
            <a:r>
              <a:rPr lang="de-DE" baseline="0" dirty="0" err="1" smtClean="0"/>
              <a:t>resolution</a:t>
            </a:r>
            <a:r>
              <a:rPr lang="de-DE" baseline="0" dirty="0" smtClean="0"/>
              <a:t> </a:t>
            </a:r>
            <a:r>
              <a:rPr lang="de-DE" baseline="0" dirty="0" err="1" smtClean="0"/>
              <a:t>system</a:t>
            </a:r>
            <a:r>
              <a:rPr lang="de-DE" baseline="0" dirty="0" smtClean="0"/>
              <a:t> </a:t>
            </a:r>
            <a:r>
              <a:rPr lang="de-DE" baseline="0" dirty="0" err="1" smtClean="0"/>
              <a:t>fulfilling</a:t>
            </a:r>
            <a:r>
              <a:rPr lang="de-DE" baseline="0" dirty="0" smtClean="0"/>
              <a:t> essential </a:t>
            </a:r>
            <a:r>
              <a:rPr lang="de-DE" baseline="0" dirty="0" err="1" smtClean="0"/>
              <a:t>requirements</a:t>
            </a:r>
            <a:r>
              <a:rPr lang="de-DE" baseline="0" dirty="0" smtClean="0"/>
              <a:t>, but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make</a:t>
            </a:r>
            <a:r>
              <a:rPr lang="de-DE" baseline="0" dirty="0" smtClean="0"/>
              <a:t> </a:t>
            </a:r>
            <a:r>
              <a:rPr lang="de-DE" baseline="0" dirty="0" err="1" smtClean="0"/>
              <a:t>sure</a:t>
            </a:r>
            <a:r>
              <a:rPr lang="de-DE" baseline="0" dirty="0" smtClean="0"/>
              <a:t> </a:t>
            </a:r>
            <a:r>
              <a:rPr lang="de-DE" baseline="0" dirty="0" err="1" smtClean="0"/>
              <a:t>that</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funds</a:t>
            </a:r>
            <a:r>
              <a:rPr lang="de-DE" baseline="0" dirty="0" smtClean="0"/>
              <a:t> </a:t>
            </a:r>
            <a:r>
              <a:rPr lang="de-DE" baseline="0" dirty="0" err="1" smtClean="0"/>
              <a:t>to</a:t>
            </a:r>
            <a:r>
              <a:rPr lang="de-DE" baseline="0" dirty="0" smtClean="0"/>
              <a:t> </a:t>
            </a:r>
            <a:r>
              <a:rPr lang="de-DE" baseline="0" dirty="0" err="1" smtClean="0"/>
              <a:t>allow</a:t>
            </a:r>
            <a:r>
              <a:rPr lang="de-DE" baseline="0" dirty="0" smtClean="0"/>
              <a:t> </a:t>
            </a:r>
            <a:r>
              <a:rPr lang="de-DE" baseline="0" dirty="0" err="1" smtClean="0"/>
              <a:t>the</a:t>
            </a:r>
            <a:r>
              <a:rPr lang="de-DE" baseline="0" dirty="0" smtClean="0"/>
              <a:t> </a:t>
            </a:r>
            <a:r>
              <a:rPr lang="de-DE" baseline="0" dirty="0" err="1" smtClean="0"/>
              <a:t>service</a:t>
            </a:r>
            <a:r>
              <a:rPr lang="de-DE" baseline="0" dirty="0" smtClean="0"/>
              <a:t> </a:t>
            </a:r>
            <a:r>
              <a:rPr lang="de-DE" baseline="0" dirty="0" err="1" smtClean="0"/>
              <a:t>providers</a:t>
            </a:r>
            <a:r>
              <a:rPr lang="de-DE" baseline="0" dirty="0" smtClean="0"/>
              <a:t> </a:t>
            </a:r>
            <a:r>
              <a:rPr lang="de-DE" baseline="0" dirty="0" err="1" smtClean="0"/>
              <a:t>to</a:t>
            </a:r>
            <a:r>
              <a:rPr lang="de-DE" baseline="0" dirty="0" smtClean="0"/>
              <a:t> </a:t>
            </a:r>
            <a:r>
              <a:rPr lang="de-DE" baseline="0" dirty="0" err="1" smtClean="0"/>
              <a:t>offer</a:t>
            </a:r>
            <a:r>
              <a:rPr lang="de-DE" baseline="0" dirty="0" smtClean="0"/>
              <a:t> professional </a:t>
            </a:r>
            <a:r>
              <a:rPr lang="de-DE" baseline="0" dirty="0" err="1" smtClean="0"/>
              <a:t>support</a:t>
            </a:r>
            <a:r>
              <a:rPr lang="de-DE" baseline="0" dirty="0" smtClean="0"/>
              <a:t> and </a:t>
            </a:r>
            <a:r>
              <a:rPr lang="de-DE" baseline="0" dirty="0" err="1" smtClean="0"/>
              <a:t>to</a:t>
            </a:r>
            <a:r>
              <a:rPr lang="de-DE" baseline="0" dirty="0" smtClean="0"/>
              <a:t> </a:t>
            </a:r>
            <a:r>
              <a:rPr lang="de-DE" baseline="0" dirty="0" err="1" smtClean="0"/>
              <a:t>add</a:t>
            </a:r>
            <a:r>
              <a:rPr lang="de-DE" baseline="0" dirty="0" smtClean="0"/>
              <a:t> </a:t>
            </a:r>
            <a:r>
              <a:rPr lang="de-DE" baseline="0" dirty="0" err="1" smtClean="0"/>
              <a:t>layered</a:t>
            </a:r>
            <a:r>
              <a:rPr lang="de-DE" baseline="0" dirty="0" smtClean="0"/>
              <a:t> </a:t>
            </a:r>
            <a:r>
              <a:rPr lang="de-DE" baseline="0" dirty="0" err="1" smtClean="0"/>
              <a:t>services</a:t>
            </a:r>
            <a:r>
              <a:rPr lang="de-DE" baseline="0" dirty="0" smtClean="0"/>
              <a:t> </a:t>
            </a:r>
            <a:r>
              <a:rPr lang="de-DE" baseline="0" dirty="0" err="1" smtClean="0"/>
              <a:t>making</a:t>
            </a:r>
            <a:r>
              <a:rPr lang="de-DE" baseline="0" dirty="0" smtClean="0"/>
              <a:t> optimal </a:t>
            </a:r>
            <a:r>
              <a:rPr lang="de-DE" baseline="0" dirty="0" err="1" smtClean="0"/>
              <a:t>use</a:t>
            </a:r>
            <a:r>
              <a:rPr lang="de-DE" baseline="0" dirty="0" smtClean="0"/>
              <a:t> of </a:t>
            </a:r>
            <a:r>
              <a:rPr lang="de-DE" baseline="0" dirty="0" err="1" smtClean="0"/>
              <a:t>the</a:t>
            </a:r>
            <a:r>
              <a:rPr lang="de-DE" baseline="0" dirty="0" smtClean="0"/>
              <a:t> potential of </a:t>
            </a:r>
            <a:r>
              <a:rPr lang="de-DE" baseline="0" dirty="0" err="1" smtClean="0"/>
              <a:t>PIDs</a:t>
            </a:r>
            <a:r>
              <a:rPr lang="de-DE" baseline="0" dirty="0" smtClean="0"/>
              <a:t>.</a:t>
            </a:r>
          </a:p>
          <a:p>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continue</a:t>
            </a:r>
            <a:r>
              <a:rPr lang="de-DE" baseline="0" dirty="0" smtClean="0"/>
              <a:t> and </a:t>
            </a:r>
            <a:r>
              <a:rPr lang="de-DE" baseline="0" dirty="0" err="1" smtClean="0"/>
              <a:t>probably</a:t>
            </a:r>
            <a:r>
              <a:rPr lang="de-DE" baseline="0" dirty="0" smtClean="0"/>
              <a:t> </a:t>
            </a:r>
            <a:r>
              <a:rPr lang="de-DE" baseline="0" dirty="0" err="1" smtClean="0"/>
              <a:t>intensify</a:t>
            </a:r>
            <a:r>
              <a:rPr lang="de-DE" baseline="0" dirty="0" smtClean="0"/>
              <a:t> </a:t>
            </a:r>
            <a:r>
              <a:rPr lang="de-DE" baseline="0" dirty="0" err="1" smtClean="0"/>
              <a:t>interactions</a:t>
            </a:r>
            <a:r>
              <a:rPr lang="de-DE" baseline="0" dirty="0" smtClean="0"/>
              <a:t> at </a:t>
            </a:r>
            <a:r>
              <a:rPr lang="de-DE" baseline="0" dirty="0" err="1" smtClean="0"/>
              <a:t>various</a:t>
            </a:r>
            <a:r>
              <a:rPr lang="de-DE" baseline="0" dirty="0" smtClean="0"/>
              <a:t> </a:t>
            </a:r>
            <a:r>
              <a:rPr lang="de-DE" baseline="0" dirty="0" err="1" smtClean="0"/>
              <a:t>levels</a:t>
            </a:r>
            <a:r>
              <a:rPr lang="de-DE" baseline="0" dirty="0" smtClean="0"/>
              <a:t> and </a:t>
            </a:r>
            <a:r>
              <a:rPr lang="de-DE" baseline="0" dirty="0" err="1" smtClean="0"/>
              <a:t>across</a:t>
            </a:r>
            <a:r>
              <a:rPr lang="de-DE" baseline="0" dirty="0" smtClean="0"/>
              <a:t> </a:t>
            </a:r>
            <a:r>
              <a:rPr lang="de-DE" baseline="0" dirty="0" err="1" smtClean="0"/>
              <a:t>disciplines</a:t>
            </a:r>
            <a:r>
              <a:rPr lang="de-DE" baseline="0" dirty="0" smtClean="0"/>
              <a:t> and </a:t>
            </a:r>
            <a:r>
              <a:rPr lang="de-DE" baseline="0" dirty="0" err="1" smtClean="0"/>
              <a:t>sectors</a:t>
            </a:r>
            <a:r>
              <a:rPr lang="de-DE" baseline="0" dirty="0" smtClean="0"/>
              <a:t> </a:t>
            </a:r>
            <a:r>
              <a:rPr lang="de-DE" baseline="0" dirty="0" err="1" smtClean="0"/>
              <a:t>to</a:t>
            </a:r>
            <a:r>
              <a:rPr lang="de-DE" baseline="0" dirty="0" smtClean="0"/>
              <a:t> </a:t>
            </a:r>
            <a:r>
              <a:rPr lang="de-DE" baseline="0" dirty="0" err="1" smtClean="0"/>
              <a:t>come</a:t>
            </a:r>
            <a:r>
              <a:rPr lang="de-DE" baseline="0" dirty="0" smtClean="0"/>
              <a:t> </a:t>
            </a:r>
            <a:r>
              <a:rPr lang="de-DE" baseline="0" dirty="0" err="1" smtClean="0"/>
              <a:t>to</a:t>
            </a:r>
            <a:r>
              <a:rPr lang="de-DE" baseline="0" dirty="0" smtClean="0"/>
              <a:t> </a:t>
            </a:r>
            <a:r>
              <a:rPr lang="de-DE" baseline="0" dirty="0" err="1" smtClean="0"/>
              <a:t>decisions</a:t>
            </a:r>
            <a:r>
              <a:rPr lang="de-DE" baseline="0" dirty="0" smtClean="0"/>
              <a:t> </a:t>
            </a:r>
            <a:r>
              <a:rPr lang="de-DE" baseline="0" dirty="0" err="1" smtClean="0"/>
              <a:t>which</a:t>
            </a:r>
            <a:r>
              <a:rPr lang="de-DE" baseline="0" dirty="0" smtClean="0"/>
              <a:t> will </a:t>
            </a:r>
            <a:r>
              <a:rPr lang="de-DE" baseline="0" dirty="0" err="1" smtClean="0"/>
              <a:t>narrow</a:t>
            </a:r>
            <a:r>
              <a:rPr lang="de-DE" baseline="0" dirty="0" smtClean="0"/>
              <a:t> down </a:t>
            </a:r>
            <a:r>
              <a:rPr lang="de-DE" baseline="0" dirty="0" err="1" smtClean="0"/>
              <a:t>the</a:t>
            </a:r>
            <a:r>
              <a:rPr lang="de-DE" baseline="0" dirty="0" smtClean="0"/>
              <a:t> </a:t>
            </a:r>
            <a:r>
              <a:rPr lang="de-DE" baseline="0" dirty="0" err="1" smtClean="0"/>
              <a:t>solutions</a:t>
            </a:r>
            <a:r>
              <a:rPr lang="de-DE" baseline="0" dirty="0" smtClean="0"/>
              <a:t> </a:t>
            </a:r>
            <a:r>
              <a:rPr lang="de-DE" baseline="0" dirty="0" err="1" smtClean="0"/>
              <a:t>space</a:t>
            </a:r>
            <a:r>
              <a:rPr lang="de-DE" baseline="0" dirty="0" smtClean="0"/>
              <a:t> </a:t>
            </a:r>
            <a:r>
              <a:rPr lang="de-DE" baseline="0" dirty="0" err="1" smtClean="0"/>
              <a:t>drastically</a:t>
            </a:r>
            <a:r>
              <a:rPr lang="de-DE" baseline="0" dirty="0" smtClean="0"/>
              <a:t>.</a:t>
            </a:r>
          </a:p>
          <a:p>
            <a:r>
              <a:rPr lang="de-DE" baseline="0" dirty="0" err="1" smtClean="0"/>
              <a:t>There</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funds</a:t>
            </a:r>
            <a:r>
              <a:rPr lang="de-DE" baseline="0" dirty="0" smtClean="0"/>
              <a:t> </a:t>
            </a:r>
            <a:r>
              <a:rPr lang="de-DE" baseline="0" dirty="0" err="1" smtClean="0"/>
              <a:t>to</a:t>
            </a:r>
            <a:r>
              <a:rPr lang="de-DE" baseline="0" dirty="0" smtClean="0"/>
              <a:t> </a:t>
            </a:r>
            <a:r>
              <a:rPr lang="de-DE" baseline="0" dirty="0" err="1" smtClean="0"/>
              <a:t>build</a:t>
            </a:r>
            <a:r>
              <a:rPr lang="de-DE" baseline="0" dirty="0" smtClean="0"/>
              <a:t> a </a:t>
            </a:r>
            <a:r>
              <a:rPr lang="de-DE" baseline="0" dirty="0" err="1" smtClean="0"/>
              <a:t>comprehensive</a:t>
            </a:r>
            <a:r>
              <a:rPr lang="de-DE" baseline="0" dirty="0" smtClean="0"/>
              <a:t> </a:t>
            </a:r>
            <a:r>
              <a:rPr lang="de-DE" baseline="0" dirty="0" err="1" smtClean="0"/>
              <a:t>testbed</a:t>
            </a:r>
            <a:r>
              <a:rPr lang="de-DE" baseline="0" dirty="0" smtClean="0"/>
              <a:t> for </a:t>
            </a:r>
            <a:r>
              <a:rPr lang="de-DE" baseline="0" dirty="0" err="1" smtClean="0"/>
              <a:t>the</a:t>
            </a:r>
            <a:r>
              <a:rPr lang="de-DE" baseline="0" dirty="0" smtClean="0"/>
              <a:t> Global Digital </a:t>
            </a:r>
            <a:r>
              <a:rPr lang="de-DE" baseline="0" dirty="0" err="1" smtClean="0"/>
              <a:t>Object</a:t>
            </a:r>
            <a:r>
              <a:rPr lang="de-DE" baseline="0" dirty="0" smtClean="0"/>
              <a:t> Cloud, </a:t>
            </a:r>
            <a:r>
              <a:rPr lang="de-DE" baseline="0" dirty="0" err="1" smtClean="0"/>
              <a:t>since</a:t>
            </a:r>
            <a:r>
              <a:rPr lang="de-DE" baseline="0" dirty="0" smtClean="0"/>
              <a:t>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implementation</a:t>
            </a:r>
            <a:r>
              <a:rPr lang="de-DE" baseline="0" dirty="0" smtClean="0"/>
              <a:t> </a:t>
            </a:r>
            <a:r>
              <a:rPr lang="de-DE" baseline="0" dirty="0" err="1" smtClean="0"/>
              <a:t>work</a:t>
            </a:r>
            <a:r>
              <a:rPr lang="de-DE" baseline="0" dirty="0" smtClean="0"/>
              <a:t> </a:t>
            </a:r>
            <a:r>
              <a:rPr lang="de-DE" baseline="0" dirty="0" err="1" smtClean="0"/>
              <a:t>is</a:t>
            </a:r>
            <a:r>
              <a:rPr lang="de-DE" baseline="0" dirty="0" smtClean="0"/>
              <a:t> not </a:t>
            </a:r>
            <a:r>
              <a:rPr lang="de-DE" baseline="0" dirty="0" err="1" smtClean="0"/>
              <a:t>sufficient</a:t>
            </a:r>
            <a:r>
              <a:rPr lang="de-DE" baseline="0" dirty="0" smtClean="0"/>
              <a:t> </a:t>
            </a:r>
            <a:r>
              <a:rPr lang="de-DE" baseline="0" dirty="0" err="1" smtClean="0"/>
              <a:t>to</a:t>
            </a:r>
            <a:r>
              <a:rPr lang="de-DE" baseline="0" dirty="0" smtClean="0"/>
              <a:t> </a:t>
            </a:r>
            <a:r>
              <a:rPr lang="de-DE" baseline="0" dirty="0" err="1" smtClean="0"/>
              <a:t>show</a:t>
            </a:r>
            <a:r>
              <a:rPr lang="de-DE" baseline="0" dirty="0" smtClean="0"/>
              <a:t> </a:t>
            </a:r>
            <a:r>
              <a:rPr lang="de-DE" baseline="0" dirty="0" err="1" smtClean="0"/>
              <a:t>its</a:t>
            </a:r>
            <a:r>
              <a:rPr lang="de-DE" baseline="0" dirty="0" smtClean="0"/>
              <a:t> </a:t>
            </a:r>
            <a:r>
              <a:rPr lang="de-DE" baseline="0" dirty="0" err="1" smtClean="0"/>
              <a:t>full</a:t>
            </a:r>
            <a:r>
              <a:rPr lang="de-DE" baseline="0" dirty="0" smtClean="0"/>
              <a:t> potential. The same </a:t>
            </a:r>
            <a:r>
              <a:rPr lang="de-DE" baseline="0" dirty="0" err="1" smtClean="0"/>
              <a:t>holds</a:t>
            </a:r>
            <a:r>
              <a:rPr lang="de-DE" baseline="0" dirty="0" smtClean="0"/>
              <a:t> for </a:t>
            </a:r>
            <a:r>
              <a:rPr lang="de-DE" baseline="0" dirty="0" err="1" smtClean="0"/>
              <a:t>the</a:t>
            </a:r>
            <a:r>
              <a:rPr lang="de-DE" baseline="0" dirty="0" smtClean="0"/>
              <a:t> Type-</a:t>
            </a:r>
            <a:r>
              <a:rPr lang="de-DE" baseline="0" dirty="0" err="1" smtClean="0"/>
              <a:t>Triggered</a:t>
            </a:r>
            <a:r>
              <a:rPr lang="de-DE" baseline="0" dirty="0" smtClean="0"/>
              <a:t> </a:t>
            </a:r>
            <a:r>
              <a:rPr lang="de-DE" baseline="0" dirty="0" err="1" smtClean="0"/>
              <a:t>Automatic</a:t>
            </a:r>
            <a:r>
              <a:rPr lang="de-DE" baseline="0" dirty="0" smtClean="0"/>
              <a:t> Processing </a:t>
            </a:r>
            <a:r>
              <a:rPr lang="de-DE" baseline="0" dirty="0" err="1" smtClean="0"/>
              <a:t>concept</a:t>
            </a:r>
            <a:r>
              <a:rPr lang="de-DE" baseline="0" dirty="0" smtClean="0"/>
              <a:t> –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start</a:t>
            </a:r>
            <a:r>
              <a:rPr lang="de-DE" baseline="0" dirty="0" smtClean="0"/>
              <a:t> </a:t>
            </a:r>
            <a:r>
              <a:rPr lang="de-DE" baseline="0" dirty="0" err="1" smtClean="0"/>
              <a:t>implementing</a:t>
            </a:r>
            <a:r>
              <a:rPr lang="de-DE" baseline="0" dirty="0" smtClean="0"/>
              <a:t> and </a:t>
            </a:r>
            <a:r>
              <a:rPr lang="de-DE" baseline="0" dirty="0" err="1" smtClean="0"/>
              <a:t>testing</a:t>
            </a:r>
            <a:r>
              <a:rPr lang="de-DE" baseline="0" dirty="0" smtClean="0"/>
              <a:t> </a:t>
            </a:r>
            <a:r>
              <a:rPr lang="de-DE" baseline="0" dirty="0" err="1" smtClean="0"/>
              <a:t>as</a:t>
            </a:r>
            <a:r>
              <a:rPr lang="de-DE" baseline="0" dirty="0" smtClean="0"/>
              <a:t> </a:t>
            </a:r>
            <a:r>
              <a:rPr lang="de-DE" baseline="0" dirty="0" err="1" smtClean="0"/>
              <a:t>soon</a:t>
            </a:r>
            <a:r>
              <a:rPr lang="de-DE" baseline="0" dirty="0" smtClean="0"/>
              <a:t> </a:t>
            </a:r>
            <a:r>
              <a:rPr lang="de-DE" baseline="0" dirty="0" err="1" smtClean="0"/>
              <a:t>as</a:t>
            </a:r>
            <a:r>
              <a:rPr lang="de-DE" baseline="0" dirty="0" smtClean="0"/>
              <a:t> </a:t>
            </a:r>
            <a:r>
              <a:rPr lang="de-DE" baseline="0" dirty="0" err="1" smtClean="0"/>
              <a:t>possible</a:t>
            </a:r>
            <a:r>
              <a:rPr lang="de-DE" baseline="0" dirty="0" smtClean="0"/>
              <a:t>.</a:t>
            </a:r>
          </a:p>
          <a:p>
            <a:r>
              <a:rPr lang="de-DE" baseline="0" dirty="0" smtClean="0"/>
              <a:t>Of </a:t>
            </a:r>
            <a:r>
              <a:rPr lang="de-DE" baseline="0" dirty="0" err="1" smtClean="0"/>
              <a:t>course</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much</a:t>
            </a:r>
            <a:r>
              <a:rPr lang="de-DE" baseline="0" dirty="0" smtClean="0"/>
              <a:t> </a:t>
            </a:r>
            <a:r>
              <a:rPr lang="de-DE" baseline="0" dirty="0" err="1" smtClean="0"/>
              <a:t>effort</a:t>
            </a:r>
            <a:r>
              <a:rPr lang="de-DE" baseline="0" dirty="0" smtClean="0"/>
              <a:t> </a:t>
            </a:r>
            <a:r>
              <a:rPr lang="de-DE" baseline="0" dirty="0" err="1" smtClean="0"/>
              <a:t>to</a:t>
            </a:r>
            <a:r>
              <a:rPr lang="de-DE" baseline="0" dirty="0" smtClean="0"/>
              <a:t> </a:t>
            </a:r>
            <a:r>
              <a:rPr lang="de-DE" baseline="0" dirty="0" err="1" smtClean="0"/>
              <a:t>train</a:t>
            </a:r>
            <a:r>
              <a:rPr lang="de-DE" baseline="0" dirty="0" smtClean="0"/>
              <a:t> </a:t>
            </a:r>
            <a:r>
              <a:rPr lang="de-DE" baseline="0" dirty="0" err="1" smtClean="0"/>
              <a:t>data</a:t>
            </a:r>
            <a:r>
              <a:rPr lang="de-DE" baseline="0" dirty="0" smtClean="0"/>
              <a:t> </a:t>
            </a:r>
            <a:r>
              <a:rPr lang="de-DE" baseline="0" dirty="0" err="1" smtClean="0"/>
              <a:t>managers</a:t>
            </a:r>
            <a:r>
              <a:rPr lang="de-DE" baseline="0" dirty="0" smtClean="0"/>
              <a:t> and </a:t>
            </a:r>
            <a:r>
              <a:rPr lang="de-DE" baseline="0" dirty="0" err="1" smtClean="0"/>
              <a:t>data</a:t>
            </a:r>
            <a:r>
              <a:rPr lang="de-DE" baseline="0" dirty="0" smtClean="0"/>
              <a:t> </a:t>
            </a:r>
            <a:r>
              <a:rPr lang="de-DE" baseline="0" dirty="0" err="1" smtClean="0"/>
              <a:t>scientists</a:t>
            </a:r>
            <a:r>
              <a:rPr lang="de-DE" baseline="0" dirty="0" smtClean="0"/>
              <a:t> and </a:t>
            </a:r>
            <a:r>
              <a:rPr lang="de-DE" baseline="0" dirty="0" err="1" smtClean="0"/>
              <a:t>to</a:t>
            </a:r>
            <a:r>
              <a:rPr lang="de-DE" baseline="0" dirty="0" smtClean="0"/>
              <a:t> also </a:t>
            </a:r>
            <a:r>
              <a:rPr lang="de-DE" baseline="0" dirty="0" err="1" smtClean="0"/>
              <a:t>engage</a:t>
            </a:r>
            <a:r>
              <a:rPr lang="de-DE" baseline="0" dirty="0" smtClean="0"/>
              <a:t> a </a:t>
            </a:r>
            <a:r>
              <a:rPr lang="de-DE" baseline="0" dirty="0" err="1" smtClean="0"/>
              <a:t>new</a:t>
            </a:r>
            <a:r>
              <a:rPr lang="de-DE" baseline="0" dirty="0" smtClean="0"/>
              <a:t> generation of </a:t>
            </a:r>
            <a:r>
              <a:rPr lang="de-DE" baseline="0" dirty="0" err="1" smtClean="0"/>
              <a:t>entrepreneurs</a:t>
            </a:r>
            <a:r>
              <a:rPr lang="de-DE" baseline="0" dirty="0" smtClean="0"/>
              <a:t> </a:t>
            </a:r>
            <a:r>
              <a:rPr lang="de-DE" baseline="0" dirty="0" err="1" smtClean="0"/>
              <a:t>investing</a:t>
            </a:r>
            <a:r>
              <a:rPr lang="de-DE" baseline="0" dirty="0" smtClean="0"/>
              <a:t> in </a:t>
            </a:r>
            <a:r>
              <a:rPr lang="de-DE" baseline="0" dirty="0" err="1" smtClean="0"/>
              <a:t>data</a:t>
            </a:r>
            <a:r>
              <a:rPr lang="de-DE" baseline="0" dirty="0" smtClean="0"/>
              <a:t> </a:t>
            </a:r>
            <a:r>
              <a:rPr lang="de-DE" baseline="0" dirty="0" err="1" smtClean="0"/>
              <a:t>re-usage</a:t>
            </a:r>
            <a:r>
              <a:rPr lang="de-DE" baseline="0" dirty="0" smtClean="0"/>
              <a:t>.</a:t>
            </a:r>
            <a:endParaRPr lang="en-GB"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21</a:t>
            </a:fld>
            <a:endParaRPr lang="en-AU"/>
          </a:p>
        </p:txBody>
      </p:sp>
    </p:spTree>
    <p:extLst>
      <p:ext uri="{BB962C8B-B14F-4D97-AF65-F5344CB8AC3E}">
        <p14:creationId xmlns:p14="http://schemas.microsoft.com/office/powerpoint/2010/main" val="65906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Trained</a:t>
            </a:r>
            <a:r>
              <a:rPr lang="de-DE" dirty="0" smtClean="0"/>
              <a:t> </a:t>
            </a:r>
            <a:r>
              <a:rPr lang="de-DE" dirty="0"/>
              <a:t>as</a:t>
            </a:r>
            <a:r>
              <a:rPr lang="de-DE" dirty="0" smtClean="0"/>
              <a:t> an </a:t>
            </a:r>
            <a:r>
              <a:rPr lang="de-DE" dirty="0" err="1" smtClean="0"/>
              <a:t>electronic</a:t>
            </a:r>
            <a:r>
              <a:rPr lang="de-DE" dirty="0" smtClean="0"/>
              <a:t> </a:t>
            </a:r>
            <a:r>
              <a:rPr lang="de-DE" dirty="0" err="1" smtClean="0"/>
              <a:t>engineer</a:t>
            </a:r>
            <a:r>
              <a:rPr lang="de-DE" dirty="0" smtClean="0"/>
              <a:t>, </a:t>
            </a:r>
            <a:r>
              <a:rPr lang="de-DE" dirty="0"/>
              <a:t>I </a:t>
            </a:r>
            <a:r>
              <a:rPr lang="de-DE" dirty="0" err="1"/>
              <a:t>worked</a:t>
            </a:r>
            <a:r>
              <a:rPr lang="de-DE" dirty="0"/>
              <a:t> </a:t>
            </a:r>
            <a:r>
              <a:rPr lang="de-DE" dirty="0" err="1"/>
              <a:t>for</a:t>
            </a:r>
            <a:r>
              <a:rPr lang="de-DE" dirty="0"/>
              <a:t> </a:t>
            </a:r>
            <a:r>
              <a:rPr lang="de-DE" dirty="0" err="1"/>
              <a:t>many</a:t>
            </a:r>
            <a:r>
              <a:rPr lang="de-DE" dirty="0"/>
              <a:t> </a:t>
            </a:r>
            <a:r>
              <a:rPr lang="de-DE" dirty="0" err="1"/>
              <a:t>years</a:t>
            </a:r>
            <a:r>
              <a:rPr lang="de-DE" dirty="0"/>
              <a:t> as </a:t>
            </a:r>
            <a:r>
              <a:rPr lang="de-DE" dirty="0" err="1"/>
              <a:t>director</a:t>
            </a:r>
            <a:r>
              <a:rPr lang="de-DE" dirty="0"/>
              <a:t> of </a:t>
            </a:r>
            <a:r>
              <a:rPr lang="de-DE" dirty="0" err="1"/>
              <a:t>the</a:t>
            </a:r>
            <a:r>
              <a:rPr lang="de-DE" dirty="0"/>
              <a:t> </a:t>
            </a:r>
            <a:r>
              <a:rPr lang="de-DE" dirty="0" err="1"/>
              <a:t>department</a:t>
            </a:r>
            <a:r>
              <a:rPr lang="de-DE" dirty="0"/>
              <a:t> </a:t>
            </a:r>
            <a:r>
              <a:rPr lang="de-DE" dirty="0" err="1"/>
              <a:t>responsible</a:t>
            </a:r>
            <a:r>
              <a:rPr lang="de-DE" dirty="0"/>
              <a:t> </a:t>
            </a:r>
            <a:r>
              <a:rPr lang="de-DE" dirty="0" err="1"/>
              <a:t>for</a:t>
            </a:r>
            <a:r>
              <a:rPr lang="de-DE" dirty="0"/>
              <a:t> </a:t>
            </a:r>
            <a:r>
              <a:rPr lang="de-DE" dirty="0" smtClean="0"/>
              <a:t>technology </a:t>
            </a:r>
            <a:r>
              <a:rPr lang="de-DE" dirty="0"/>
              <a:t>and </a:t>
            </a:r>
            <a:r>
              <a:rPr lang="de-DE" dirty="0" err="1"/>
              <a:t>methodology</a:t>
            </a:r>
            <a:r>
              <a:rPr lang="de-DE" dirty="0"/>
              <a:t> at </a:t>
            </a:r>
            <a:r>
              <a:rPr lang="de-DE" dirty="0" err="1"/>
              <a:t>the</a:t>
            </a:r>
            <a:r>
              <a:rPr lang="de-DE" dirty="0"/>
              <a:t> Max Planck Institute </a:t>
            </a:r>
            <a:r>
              <a:rPr lang="de-DE" dirty="0" err="1"/>
              <a:t>for</a:t>
            </a:r>
            <a:r>
              <a:rPr lang="de-DE" dirty="0"/>
              <a:t> </a:t>
            </a:r>
            <a:r>
              <a:rPr lang="de-DE" dirty="0" err="1"/>
              <a:t>Psycholingistics</a:t>
            </a:r>
            <a:r>
              <a:rPr lang="de-DE" dirty="0"/>
              <a:t>. The </a:t>
            </a:r>
            <a:r>
              <a:rPr lang="de-DE" dirty="0" err="1"/>
              <a:t>core</a:t>
            </a:r>
            <a:r>
              <a:rPr lang="de-DE" dirty="0"/>
              <a:t> </a:t>
            </a:r>
            <a:r>
              <a:rPr lang="de-DE" dirty="0" err="1"/>
              <a:t>task</a:t>
            </a:r>
            <a:r>
              <a:rPr lang="de-DE" dirty="0"/>
              <a:t> of </a:t>
            </a:r>
            <a:r>
              <a:rPr lang="de-DE" dirty="0" err="1"/>
              <a:t>the</a:t>
            </a:r>
            <a:r>
              <a:rPr lang="de-DE" dirty="0"/>
              <a:t> </a:t>
            </a:r>
            <a:r>
              <a:rPr lang="de-DE" dirty="0" err="1"/>
              <a:t>institute</a:t>
            </a:r>
            <a:r>
              <a:rPr lang="de-DE" dirty="0"/>
              <a:t> was and </a:t>
            </a:r>
            <a:r>
              <a:rPr lang="de-DE" dirty="0" err="1"/>
              <a:t>is</a:t>
            </a:r>
            <a:r>
              <a:rPr lang="de-DE" dirty="0"/>
              <a:t> to </a:t>
            </a:r>
            <a:r>
              <a:rPr lang="de-DE" dirty="0" err="1"/>
              <a:t>understand</a:t>
            </a:r>
            <a:r>
              <a:rPr lang="de-DE" dirty="0"/>
              <a:t> </a:t>
            </a:r>
            <a:r>
              <a:rPr lang="de-DE" dirty="0" err="1"/>
              <a:t>how</a:t>
            </a:r>
            <a:r>
              <a:rPr lang="de-DE" dirty="0"/>
              <a:t> </a:t>
            </a:r>
            <a:r>
              <a:rPr lang="de-DE" dirty="0" err="1"/>
              <a:t>our</a:t>
            </a:r>
            <a:r>
              <a:rPr lang="de-DE" dirty="0"/>
              <a:t> human </a:t>
            </a:r>
            <a:r>
              <a:rPr lang="de-DE" dirty="0" err="1"/>
              <a:t>language</a:t>
            </a:r>
            <a:r>
              <a:rPr lang="de-DE" dirty="0"/>
              <a:t> </a:t>
            </a:r>
            <a:r>
              <a:rPr lang="de-DE" dirty="0" err="1" smtClean="0"/>
              <a:t>faculty</a:t>
            </a:r>
            <a:r>
              <a:rPr lang="de-DE" dirty="0" smtClean="0"/>
              <a:t> </a:t>
            </a:r>
            <a:r>
              <a:rPr lang="de-DE" dirty="0" err="1" smtClean="0"/>
              <a:t>works</a:t>
            </a:r>
            <a:r>
              <a:rPr lang="de-DE" dirty="0" smtClean="0"/>
              <a:t>, </a:t>
            </a:r>
            <a:r>
              <a:rPr lang="de-DE" dirty="0" err="1"/>
              <a:t>i.e</a:t>
            </a:r>
            <a:r>
              <a:rPr lang="de-DE" dirty="0" smtClean="0"/>
              <a:t>., </a:t>
            </a:r>
            <a:r>
              <a:rPr lang="de-DE" dirty="0" err="1"/>
              <a:t>how</a:t>
            </a:r>
            <a:r>
              <a:rPr lang="de-DE" dirty="0"/>
              <a:t> </a:t>
            </a:r>
            <a:r>
              <a:rPr lang="de-DE" dirty="0" err="1"/>
              <a:t>does</a:t>
            </a:r>
            <a:r>
              <a:rPr lang="de-DE" dirty="0"/>
              <a:t> </a:t>
            </a:r>
            <a:r>
              <a:rPr lang="de-DE" dirty="0" err="1"/>
              <a:t>our</a:t>
            </a:r>
            <a:r>
              <a:rPr lang="de-DE" dirty="0"/>
              <a:t> </a:t>
            </a:r>
            <a:r>
              <a:rPr lang="de-DE" dirty="0" err="1"/>
              <a:t>brain</a:t>
            </a:r>
            <a:r>
              <a:rPr lang="de-DE" dirty="0"/>
              <a:t> </a:t>
            </a:r>
            <a:r>
              <a:rPr lang="de-DE" dirty="0" err="1"/>
              <a:t>process</a:t>
            </a:r>
            <a:r>
              <a:rPr lang="de-DE" dirty="0"/>
              <a:t> and </a:t>
            </a:r>
            <a:r>
              <a:rPr lang="de-DE" dirty="0" err="1"/>
              <a:t>learn</a:t>
            </a:r>
            <a:r>
              <a:rPr lang="de-DE" dirty="0"/>
              <a:t> </a:t>
            </a:r>
            <a:r>
              <a:rPr lang="de-DE" dirty="0" err="1"/>
              <a:t>language</a:t>
            </a:r>
            <a:r>
              <a:rPr lang="de-DE" dirty="0"/>
              <a:t>. </a:t>
            </a:r>
            <a:r>
              <a:rPr lang="de-DE" dirty="0" err="1" smtClean="0"/>
              <a:t>From</a:t>
            </a:r>
            <a:r>
              <a:rPr lang="de-DE" dirty="0" smtClean="0"/>
              <a:t> </a:t>
            </a:r>
            <a:r>
              <a:rPr lang="de-DE" dirty="0" err="1" smtClean="0"/>
              <a:t>its</a:t>
            </a:r>
            <a:r>
              <a:rPr lang="de-DE" dirty="0" smtClean="0"/>
              <a:t> </a:t>
            </a:r>
            <a:r>
              <a:rPr lang="de-DE" dirty="0" err="1" smtClean="0"/>
              <a:t>begining</a:t>
            </a:r>
            <a:r>
              <a:rPr lang="de-DE" dirty="0" smtClean="0"/>
              <a:t> </a:t>
            </a:r>
            <a:r>
              <a:rPr lang="de-DE" dirty="0" err="1"/>
              <a:t>the</a:t>
            </a:r>
            <a:r>
              <a:rPr lang="de-DE" dirty="0"/>
              <a:t> </a:t>
            </a:r>
            <a:r>
              <a:rPr lang="de-DE" dirty="0" err="1"/>
              <a:t>institute</a:t>
            </a:r>
            <a:r>
              <a:rPr lang="de-DE" dirty="0"/>
              <a:t> was </a:t>
            </a:r>
            <a:r>
              <a:rPr lang="de-DE" dirty="0" err="1"/>
              <a:t>experimentally</a:t>
            </a:r>
            <a:r>
              <a:rPr lang="de-DE" dirty="0"/>
              <a:t> </a:t>
            </a:r>
            <a:r>
              <a:rPr lang="de-DE" dirty="0" err="1"/>
              <a:t>oriented</a:t>
            </a:r>
            <a:r>
              <a:rPr lang="de-DE" dirty="0"/>
              <a:t>, i.e</a:t>
            </a:r>
            <a:r>
              <a:rPr lang="de-DE" dirty="0" smtClean="0"/>
              <a:t>., </a:t>
            </a:r>
            <a:r>
              <a:rPr lang="de-DE" dirty="0"/>
              <a:t>all </a:t>
            </a:r>
            <a:r>
              <a:rPr lang="de-DE" dirty="0" err="1"/>
              <a:t>kinds</a:t>
            </a:r>
            <a:r>
              <a:rPr lang="de-DE" dirty="0"/>
              <a:t> of </a:t>
            </a:r>
            <a:r>
              <a:rPr lang="de-DE" dirty="0" err="1"/>
              <a:t>observations</a:t>
            </a:r>
            <a:r>
              <a:rPr lang="de-DE" dirty="0"/>
              <a:t> and </a:t>
            </a:r>
            <a:r>
              <a:rPr lang="de-DE" dirty="0" err="1"/>
              <a:t>experiments</a:t>
            </a:r>
            <a:r>
              <a:rPr lang="de-DE" dirty="0"/>
              <a:t> </a:t>
            </a:r>
            <a:r>
              <a:rPr lang="de-DE" dirty="0" err="1"/>
              <a:t>were</a:t>
            </a:r>
            <a:r>
              <a:rPr lang="de-DE" dirty="0"/>
              <a:t> </a:t>
            </a:r>
            <a:r>
              <a:rPr lang="de-DE" dirty="0" err="1"/>
              <a:t>used</a:t>
            </a:r>
            <a:r>
              <a:rPr lang="de-DE" dirty="0"/>
              <a:t> to </a:t>
            </a:r>
            <a:r>
              <a:rPr lang="de-DE" dirty="0" err="1"/>
              <a:t>better</a:t>
            </a:r>
            <a:r>
              <a:rPr lang="de-DE" dirty="0"/>
              <a:t> </a:t>
            </a:r>
            <a:r>
              <a:rPr lang="de-DE" dirty="0" err="1"/>
              <a:t>understand</a:t>
            </a:r>
            <a:r>
              <a:rPr lang="de-DE" dirty="0"/>
              <a:t> </a:t>
            </a:r>
            <a:r>
              <a:rPr lang="de-DE" dirty="0" err="1" smtClean="0"/>
              <a:t>the</a:t>
            </a:r>
            <a:r>
              <a:rPr lang="de-DE" dirty="0" smtClean="0"/>
              <a:t> </a:t>
            </a:r>
            <a:r>
              <a:rPr lang="de-DE" dirty="0" err="1" smtClean="0"/>
              <a:t>functioning</a:t>
            </a:r>
            <a:r>
              <a:rPr lang="de-DE" dirty="0" smtClean="0"/>
              <a:t> of </a:t>
            </a:r>
            <a:r>
              <a:rPr lang="de-DE" dirty="0" err="1" smtClean="0"/>
              <a:t>our</a:t>
            </a:r>
            <a:r>
              <a:rPr lang="de-DE" dirty="0" smtClean="0"/>
              <a:t> </a:t>
            </a:r>
            <a:r>
              <a:rPr lang="de-DE" dirty="0" err="1"/>
              <a:t>brain</a:t>
            </a:r>
            <a:r>
              <a:rPr lang="de-DE" dirty="0"/>
              <a:t>. </a:t>
            </a:r>
            <a:r>
              <a:rPr lang="de-DE" dirty="0" err="1"/>
              <a:t>During</a:t>
            </a:r>
            <a:r>
              <a:rPr lang="de-DE" dirty="0"/>
              <a:t> </a:t>
            </a:r>
            <a:r>
              <a:rPr lang="de-DE" dirty="0" err="1"/>
              <a:t>the</a:t>
            </a:r>
            <a:r>
              <a:rPr lang="de-DE" dirty="0" smtClean="0"/>
              <a:t> last 4 </a:t>
            </a:r>
            <a:r>
              <a:rPr lang="de-DE" dirty="0" err="1"/>
              <a:t>years</a:t>
            </a:r>
            <a:r>
              <a:rPr lang="de-DE" dirty="0"/>
              <a:t> I </a:t>
            </a:r>
            <a:r>
              <a:rPr lang="de-DE" dirty="0" err="1" smtClean="0"/>
              <a:t>work</a:t>
            </a:r>
            <a:r>
              <a:rPr lang="de-DE" dirty="0" smtClean="0"/>
              <a:t> </a:t>
            </a:r>
            <a:r>
              <a:rPr lang="de-DE" dirty="0"/>
              <a:t>as senior </a:t>
            </a:r>
            <a:r>
              <a:rPr lang="de-DE" dirty="0" err="1"/>
              <a:t>advisor</a:t>
            </a:r>
            <a:r>
              <a:rPr lang="de-DE" dirty="0"/>
              <a:t> for </a:t>
            </a:r>
            <a:r>
              <a:rPr lang="de-DE" dirty="0" err="1"/>
              <a:t>data</a:t>
            </a:r>
            <a:r>
              <a:rPr lang="de-DE" dirty="0"/>
              <a:t> </a:t>
            </a:r>
            <a:r>
              <a:rPr lang="de-DE" dirty="0" err="1"/>
              <a:t>systems</a:t>
            </a:r>
            <a:r>
              <a:rPr lang="de-DE" dirty="0"/>
              <a:t> at </a:t>
            </a:r>
            <a:r>
              <a:rPr lang="de-DE" dirty="0" err="1"/>
              <a:t>the</a:t>
            </a:r>
            <a:r>
              <a:rPr lang="de-DE" dirty="0"/>
              <a:t> Max Planck </a:t>
            </a:r>
            <a:r>
              <a:rPr lang="de-DE" dirty="0" smtClean="0"/>
              <a:t>Computing </a:t>
            </a:r>
            <a:r>
              <a:rPr lang="de-DE" dirty="0"/>
              <a:t>and Data Facility. </a:t>
            </a:r>
            <a:r>
              <a:rPr lang="de-DE" dirty="0" err="1"/>
              <a:t>From</a:t>
            </a:r>
            <a:r>
              <a:rPr lang="de-DE" dirty="0"/>
              <a:t> 2000 on I was </a:t>
            </a:r>
            <a:r>
              <a:rPr lang="de-DE" dirty="0" err="1"/>
              <a:t>active</a:t>
            </a:r>
            <a:r>
              <a:rPr lang="de-DE" dirty="0"/>
              <a:t> in </a:t>
            </a:r>
            <a:r>
              <a:rPr lang="de-DE" dirty="0" err="1"/>
              <a:t>leading</a:t>
            </a:r>
            <a:r>
              <a:rPr lang="de-DE" dirty="0"/>
              <a:t> </a:t>
            </a:r>
            <a:r>
              <a:rPr lang="de-DE" dirty="0" err="1"/>
              <a:t>roles</a:t>
            </a:r>
            <a:r>
              <a:rPr lang="de-DE" dirty="0"/>
              <a:t> in European, national </a:t>
            </a:r>
            <a:r>
              <a:rPr lang="de-DE" dirty="0" err="1"/>
              <a:t>and</a:t>
            </a:r>
            <a:r>
              <a:rPr lang="de-DE" dirty="0"/>
              <a:t> international </a:t>
            </a:r>
            <a:r>
              <a:rPr lang="de-DE" dirty="0" err="1"/>
              <a:t>projects</a:t>
            </a:r>
            <a:r>
              <a:rPr lang="de-DE" dirty="0"/>
              <a:t> </a:t>
            </a:r>
            <a:r>
              <a:rPr lang="de-DE" dirty="0" err="1"/>
              <a:t>and</a:t>
            </a:r>
            <a:r>
              <a:rPr lang="de-DE" dirty="0"/>
              <a:t> initiatives.</a:t>
            </a:r>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3</a:t>
            </a:fld>
            <a:endParaRPr lang="en-AU"/>
          </a:p>
        </p:txBody>
      </p:sp>
    </p:spTree>
    <p:extLst>
      <p:ext uri="{BB962C8B-B14F-4D97-AF65-F5344CB8AC3E}">
        <p14:creationId xmlns:p14="http://schemas.microsoft.com/office/powerpoint/2010/main" val="186869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In material science two projects focus on global infrastructures to make it </a:t>
            </a:r>
            <a:r>
              <a:rPr lang="en-US" altLang="en-US" dirty="0" smtClean="0">
                <a:ea typeface="ＭＳ Ｐゴシック" pitchFamily="34" charset="-128"/>
              </a:rPr>
              <a:t>much easier to</a:t>
            </a:r>
            <a:r>
              <a:rPr lang="en-US" altLang="en-US" baseline="0" dirty="0" smtClean="0">
                <a:ea typeface="ＭＳ Ｐゴシック" pitchFamily="34" charset="-128"/>
              </a:rPr>
              <a:t> </a:t>
            </a:r>
            <a:r>
              <a:rPr lang="en-US" altLang="en-US" dirty="0" smtClean="0">
                <a:ea typeface="ＭＳ Ｐゴシック" pitchFamily="34" charset="-128"/>
              </a:rPr>
              <a:t>quickly determine which </a:t>
            </a:r>
            <a:r>
              <a:rPr lang="en-US" altLang="en-US" dirty="0">
                <a:ea typeface="ＭＳ Ｐゴシック" pitchFamily="34" charset="-128"/>
              </a:rPr>
              <a:t>(compound) material would be most suitable for a certain new application. In the US the </a:t>
            </a:r>
            <a:r>
              <a:rPr lang="en-US" altLang="en-US" dirty="0" smtClean="0">
                <a:ea typeface="ＭＳ Ｐゴシック" pitchFamily="34" charset="-128"/>
              </a:rPr>
              <a:t>Materials </a:t>
            </a:r>
            <a:r>
              <a:rPr lang="en-US" altLang="en-US" dirty="0">
                <a:ea typeface="ＭＳ Ｐゴシック" pitchFamily="34" charset="-128"/>
              </a:rPr>
              <a:t>Genome Initiative is amongst others aggregating in particular experimental data from many different labs and in Europe it is the NOMAD project that is harvesting in particular simulation data from all over the world. The goal is to use this aggregated data to find hidden structures and perhaps </a:t>
            </a:r>
            <a:r>
              <a:rPr lang="en-US" altLang="en-US" dirty="0" smtClean="0">
                <a:ea typeface="ＭＳ Ｐゴシック" pitchFamily="34" charset="-128"/>
              </a:rPr>
              <a:t>extend the </a:t>
            </a:r>
            <a:r>
              <a:rPr lang="en-US" altLang="en-US" dirty="0">
                <a:ea typeface="ＭＳ Ｐゴシック" pitchFamily="34" charset="-128"/>
              </a:rPr>
              <a:t>periodic systems of </a:t>
            </a:r>
            <a:r>
              <a:rPr lang="en-US" altLang="en-US" dirty="0" smtClean="0">
                <a:ea typeface="ＭＳ Ｐゴシック" pitchFamily="34" charset="-128"/>
              </a:rPr>
              <a:t>chemistry </a:t>
            </a:r>
            <a:r>
              <a:rPr lang="en-US" altLang="en-US" dirty="0">
                <a:ea typeface="ＭＳ Ｐゴシック" pitchFamily="34" charset="-128"/>
              </a:rPr>
              <a:t>by a new multidimensional classification system. </a:t>
            </a:r>
            <a:r>
              <a:rPr lang="en-US" altLang="en-US" dirty="0" smtClean="0">
                <a:ea typeface="ＭＳ Ｐゴシック" pitchFamily="34" charset="-128"/>
              </a:rPr>
              <a:t>It is interesting that </a:t>
            </a:r>
            <a:r>
              <a:rPr lang="en-US" altLang="en-US" dirty="0">
                <a:ea typeface="ＭＳ Ｐゴシック" pitchFamily="34" charset="-128"/>
              </a:rPr>
              <a:t>science is now not using </a:t>
            </a:r>
            <a:r>
              <a:rPr lang="en-US" altLang="en-US" dirty="0" smtClean="0">
                <a:ea typeface="ＭＳ Ｐゴシック" pitchFamily="34" charset="-128"/>
              </a:rPr>
              <a:t>data only </a:t>
            </a:r>
            <a:r>
              <a:rPr lang="en-US" altLang="en-US" dirty="0">
                <a:ea typeface="ＭＳ Ｐゴシック" pitchFamily="34" charset="-128"/>
              </a:rPr>
              <a:t>to create scientific papers, but to re-use data for new </a:t>
            </a:r>
            <a:r>
              <a:rPr lang="en-US" altLang="en-US" dirty="0" smtClean="0">
                <a:ea typeface="ＭＳ Ｐゴシック" pitchFamily="34" charset="-128"/>
              </a:rPr>
              <a:t>purposes unforeseen</a:t>
            </a:r>
            <a:r>
              <a:rPr lang="en-US" altLang="en-US" baseline="0" dirty="0" smtClean="0">
                <a:ea typeface="ＭＳ Ｐゴシック" pitchFamily="34" charset="-128"/>
              </a:rPr>
              <a:t> beforehand</a:t>
            </a:r>
            <a:r>
              <a:rPr lang="en-US" altLang="en-US" dirty="0" smtClean="0">
                <a:ea typeface="ＭＳ Ｐゴシック" pitchFamily="34" charset="-128"/>
              </a:rPr>
              <a:t>. </a:t>
            </a:r>
            <a:r>
              <a:rPr lang="en-US" altLang="en-US" dirty="0">
                <a:ea typeface="ＭＳ Ｐゴシック" pitchFamily="34" charset="-128"/>
              </a:rPr>
              <a:t>Problematic is that the aggregated data is not easy to combine due to the fact </a:t>
            </a:r>
            <a:r>
              <a:rPr lang="en-US" altLang="en-US" dirty="0" smtClean="0">
                <a:ea typeface="ＭＳ Ｐゴシック" pitchFamily="34" charset="-128"/>
              </a:rPr>
              <a:t>that, </a:t>
            </a:r>
            <a:r>
              <a:rPr lang="en-US" altLang="en-US" dirty="0">
                <a:ea typeface="ＭＳ Ｐゴシック" pitchFamily="34" charset="-128"/>
              </a:rPr>
              <a:t>for </a:t>
            </a:r>
            <a:r>
              <a:rPr lang="en-US" altLang="en-US" dirty="0" smtClean="0">
                <a:ea typeface="ＭＳ Ｐゴシック" pitchFamily="34" charset="-128"/>
              </a:rPr>
              <a:t>example, </a:t>
            </a:r>
            <a:r>
              <a:rPr lang="en-US" altLang="en-US" dirty="0">
                <a:ea typeface="ＭＳ Ｐゴシック" pitchFamily="34" charset="-128"/>
              </a:rPr>
              <a:t>the</a:t>
            </a:r>
            <a:r>
              <a:rPr lang="en-US" altLang="en-US" dirty="0" smtClean="0">
                <a:ea typeface="ＭＳ Ｐゴシック" pitchFamily="34" charset="-128"/>
              </a:rPr>
              <a:t> associated metadata </a:t>
            </a:r>
            <a:r>
              <a:rPr lang="en-US" altLang="en-US" dirty="0">
                <a:ea typeface="ＭＳ Ｐゴシック" pitchFamily="34" charset="-128"/>
              </a:rPr>
              <a:t>descriptions</a:t>
            </a:r>
            <a:r>
              <a:rPr lang="en-US" altLang="en-US" dirty="0" smtClean="0">
                <a:ea typeface="ＭＳ Ｐゴシック" pitchFamily="34" charset="-128"/>
              </a:rPr>
              <a:t> are</a:t>
            </a:r>
            <a:r>
              <a:rPr lang="en-US" altLang="en-US" baseline="0" dirty="0" smtClean="0">
                <a:ea typeface="ＭＳ Ｐゴシック" pitchFamily="34" charset="-128"/>
              </a:rPr>
              <a:t> of</a:t>
            </a:r>
            <a:r>
              <a:rPr lang="en-US" altLang="en-US" dirty="0" smtClean="0">
                <a:ea typeface="ＭＳ Ｐゴシック" pitchFamily="34" charset="-128"/>
              </a:rPr>
              <a:t> </a:t>
            </a:r>
            <a:r>
              <a:rPr lang="en-US" altLang="en-US" dirty="0">
                <a:ea typeface="ＭＳ Ｐゴシック" pitchFamily="34" charset="-128"/>
              </a:rPr>
              <a:t>poor quality.</a:t>
            </a: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C1E827A0-A0F1-4587-B55A-6E1F898CBA3D}" type="slidenum">
              <a:rPr lang="en-US" altLang="en-US" smtClean="0">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a:t>
            </a:r>
            <a:r>
              <a:rPr lang="en-US" altLang="en-US" dirty="0">
                <a:ea typeface="ＭＳ Ｐゴシック" pitchFamily="34" charset="-128"/>
              </a:rPr>
              <a:t>DOBES project on documenting endangered languages</a:t>
            </a:r>
            <a:r>
              <a:rPr lang="en-US" altLang="en-US" dirty="0" smtClean="0">
                <a:ea typeface="ＭＳ Ｐゴシック" pitchFamily="34" charset="-128"/>
              </a:rPr>
              <a:t> is another project in which much </a:t>
            </a:r>
            <a:r>
              <a:rPr lang="en-US" altLang="en-US" dirty="0">
                <a:ea typeface="ＭＳ Ｐゴシック" pitchFamily="34" charset="-128"/>
              </a:rPr>
              <a:t>data is being </a:t>
            </a:r>
            <a:r>
              <a:rPr lang="en-US" altLang="en-US" dirty="0" smtClean="0">
                <a:ea typeface="ＭＳ Ｐゴシック" pitchFamily="34" charset="-128"/>
              </a:rPr>
              <a:t>aggregated, in this case </a:t>
            </a:r>
            <a:r>
              <a:rPr lang="en-US" altLang="en-US" dirty="0">
                <a:ea typeface="ＭＳ Ｐゴシック" pitchFamily="34" charset="-128"/>
              </a:rPr>
              <a:t>by more than 70 teams working on many languages worldwide. At the MPI for Psycholinguistics about 80 TB of data </a:t>
            </a:r>
            <a:r>
              <a:rPr lang="en-US" altLang="en-US" dirty="0" smtClean="0">
                <a:ea typeface="ＭＳ Ｐゴシック" pitchFamily="34" charset="-128"/>
              </a:rPr>
              <a:t>about languages have </a:t>
            </a:r>
            <a:r>
              <a:rPr lang="en-US" altLang="en-US" dirty="0">
                <a:ea typeface="ＭＳ Ｐゴシック" pitchFamily="34" charset="-128"/>
              </a:rPr>
              <a:t>been </a:t>
            </a:r>
            <a:r>
              <a:rPr lang="en-US" altLang="en-US" dirty="0" smtClean="0">
                <a:ea typeface="ＭＳ Ｐゴシック" pitchFamily="34" charset="-128"/>
              </a:rPr>
              <a:t>aggregated, and this allows </a:t>
            </a:r>
            <a:r>
              <a:rPr lang="en-US" altLang="en-US" dirty="0">
                <a:ea typeface="ＭＳ Ｐゴシック" pitchFamily="34" charset="-128"/>
              </a:rPr>
              <a:t>completely new types of analysis across languages such as "how</a:t>
            </a:r>
            <a:r>
              <a:rPr lang="en-US" altLang="en-US" dirty="0" smtClean="0">
                <a:ea typeface="ＭＳ Ｐゴシック" pitchFamily="34" charset="-128"/>
              </a:rPr>
              <a:t> did </a:t>
            </a:r>
            <a:r>
              <a:rPr lang="en-US" altLang="en-US" dirty="0">
                <a:ea typeface="ＭＳ Ｐゴシック" pitchFamily="34" charset="-128"/>
              </a:rPr>
              <a:t>languages in certain regions</a:t>
            </a:r>
            <a:r>
              <a:rPr lang="en-US" altLang="en-US" dirty="0" smtClean="0">
                <a:ea typeface="ＭＳ Ｐゴシック" pitchFamily="34" charset="-128"/>
              </a:rPr>
              <a:t> evolve across </a:t>
            </a:r>
            <a:r>
              <a:rPr lang="en-US" altLang="en-US" dirty="0">
                <a:ea typeface="ＭＳ Ｐゴシック" pitchFamily="34" charset="-128"/>
              </a:rPr>
              <a:t>thousands of years" or "are certain languages more </a:t>
            </a:r>
            <a:r>
              <a:rPr lang="en-US" altLang="en-US" dirty="0" smtClean="0">
                <a:ea typeface="ＭＳ Ｐゴシック" pitchFamily="34" charset="-128"/>
              </a:rPr>
              <a:t>easy for our brain </a:t>
            </a:r>
            <a:r>
              <a:rPr lang="en-US" altLang="en-US" dirty="0">
                <a:ea typeface="ＭＳ Ｐゴシック" pitchFamily="34" charset="-128"/>
              </a:rPr>
              <a:t>to </a:t>
            </a:r>
            <a:r>
              <a:rPr lang="en-US" altLang="en-US" dirty="0" smtClean="0">
                <a:ea typeface="ＭＳ Ｐゴシック" pitchFamily="34" charset="-128"/>
              </a:rPr>
              <a:t>process </a:t>
            </a:r>
            <a:r>
              <a:rPr lang="en-US" altLang="en-US" dirty="0">
                <a:ea typeface="ＭＳ Ｐゴシック" pitchFamily="34" charset="-128"/>
              </a:rPr>
              <a:t>than others". Also here we could observe a revolution in so far as linguists realized that it makes sense to offer the data they recorded to researchers globally. </a:t>
            </a:r>
            <a:r>
              <a:rPr lang="en-US" altLang="en-US" dirty="0" smtClean="0">
                <a:ea typeface="ＭＳ Ｐゴシック" pitchFamily="34" charset="-128"/>
              </a:rPr>
              <a:t>New questions </a:t>
            </a:r>
            <a:r>
              <a:rPr lang="en-US" altLang="en-US" dirty="0">
                <a:ea typeface="ＭＳ Ｐゴシック" pitchFamily="34" charset="-128"/>
              </a:rPr>
              <a:t>similar to the NOMAD case were raised: </a:t>
            </a:r>
            <a:r>
              <a:rPr lang="en-US" altLang="en-US" dirty="0" smtClean="0">
                <a:ea typeface="ＭＳ Ｐゴシック" pitchFamily="34" charset="-128"/>
              </a:rPr>
              <a:t>How </a:t>
            </a:r>
            <a:r>
              <a:rPr lang="en-US" altLang="en-US" dirty="0">
                <a:ea typeface="ＭＳ Ｐゴシック" pitchFamily="34" charset="-128"/>
              </a:rPr>
              <a:t>can we make data integration and re-use much more efficient? How to correctly refer to data when data is being re-used in different contexts? Who is allowed to make use of all this aggregated data?</a:t>
            </a: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FECBD89B-957C-4C89-B546-9818F1687D0A}" type="slidenum">
              <a:rPr lang="en-US" altLang="en-US" smtClean="0">
                <a:solidFill>
                  <a:srgbClr val="000000"/>
                </a:solidFill>
              </a:rPr>
              <a:pPr>
                <a:spcBef>
                  <a:spcPct val="0"/>
                </a:spcBef>
              </a:pPr>
              <a:t>5</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A third example can be taken from brain research. We can observe that brain diseases are increasing and that it seems to be impossible to determine the causes of such </a:t>
            </a:r>
            <a:r>
              <a:rPr lang="en-US" altLang="en-US" dirty="0" smtClean="0">
                <a:ea typeface="ＭＳ Ｐゴシック" pitchFamily="34" charset="-128"/>
              </a:rPr>
              <a:t>diseases with traditional scientific methods. </a:t>
            </a:r>
            <a:r>
              <a:rPr lang="en-US" altLang="en-US" dirty="0">
                <a:ea typeface="ＭＳ Ｐゴシック" pitchFamily="34" charset="-128"/>
              </a:rPr>
              <a:t>Therefore, much data has to be aggregated in projects such as the Human Brain Project from different expert labs and hospitals so that one is able to correlate patterns in different data sets (gene data, protein data, neuroimaging data, reaction data, etc.) with phenomena. Here machine learning techniques are being used to identify typical signatures of such diseases </a:t>
            </a:r>
            <a:r>
              <a:rPr lang="en-US" altLang="en-US" dirty="0" smtClean="0">
                <a:ea typeface="ＭＳ Ｐゴシック" pitchFamily="34" charset="-128"/>
              </a:rPr>
              <a:t>enabling</a:t>
            </a:r>
            <a:r>
              <a:rPr lang="en-US" altLang="en-US" baseline="0" dirty="0" smtClean="0">
                <a:ea typeface="ＭＳ Ｐゴシック" pitchFamily="34" charset="-128"/>
              </a:rPr>
              <a:t> </a:t>
            </a:r>
            <a:r>
              <a:rPr lang="en-US" altLang="en-US" dirty="0" smtClean="0">
                <a:ea typeface="ＭＳ Ｐゴシック" pitchFamily="34" charset="-128"/>
              </a:rPr>
              <a:t>early </a:t>
            </a:r>
            <a:r>
              <a:rPr lang="en-US" altLang="en-US" dirty="0">
                <a:ea typeface="ＭＳ Ｐゴシック" pitchFamily="34" charset="-128"/>
              </a:rPr>
              <a:t>predictions, </a:t>
            </a:r>
            <a:r>
              <a:rPr lang="en-US" altLang="en-US" dirty="0" smtClean="0">
                <a:ea typeface="ＭＳ Ｐゴシック" pitchFamily="34" charset="-128"/>
              </a:rPr>
              <a:t>early </a:t>
            </a:r>
            <a:r>
              <a:rPr lang="en-US" altLang="en-US" dirty="0">
                <a:ea typeface="ＭＳ Ｐゴシック" pitchFamily="34" charset="-128"/>
              </a:rPr>
              <a:t>treatments etc.</a:t>
            </a:r>
          </a:p>
          <a:p>
            <a:r>
              <a:rPr lang="en-US" altLang="en-US" dirty="0">
                <a:ea typeface="ＭＳ Ｐゴシック" pitchFamily="34" charset="-128"/>
              </a:rPr>
              <a:t>Big</a:t>
            </a:r>
            <a:r>
              <a:rPr lang="en-US" altLang="en-US" dirty="0" smtClean="0">
                <a:ea typeface="ＭＳ Ｐゴシック" pitchFamily="34" charset="-128"/>
              </a:rPr>
              <a:t> judicial and </a:t>
            </a:r>
            <a:r>
              <a:rPr lang="en-US" altLang="en-US" dirty="0">
                <a:ea typeface="ＭＳ Ｐゴシック" pitchFamily="34" charset="-128"/>
              </a:rPr>
              <a:t>ethical challenges need to be addressed, since it must be possible to transfer sensitive data to trustworthy centers to enable such calculations.  </a:t>
            </a: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C1E827A0-A0F1-4587-B55A-6E1F898CBA3D}" type="slidenum">
              <a:rPr lang="en-US" altLang="en-US" smtClean="0">
                <a:solidFill>
                  <a:srgbClr val="000000"/>
                </a:solidFill>
              </a:rPr>
              <a:pPr>
                <a:spcBef>
                  <a:spcPct val="0"/>
                </a:spcBef>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As </a:t>
            </a:r>
            <a:r>
              <a:rPr lang="de-DE" dirty="0" err="1"/>
              <a:t>indicated</a:t>
            </a:r>
            <a:r>
              <a:rPr lang="de-DE" dirty="0"/>
              <a:t>, </a:t>
            </a:r>
            <a:r>
              <a:rPr lang="de-DE" dirty="0" err="1"/>
              <a:t>data</a:t>
            </a:r>
            <a:r>
              <a:rPr lang="de-DE" dirty="0"/>
              <a:t> </a:t>
            </a:r>
            <a:r>
              <a:rPr lang="de-DE" dirty="0" err="1"/>
              <a:t>aggregation</a:t>
            </a:r>
            <a:r>
              <a:rPr lang="de-DE" dirty="0"/>
              <a:t> and </a:t>
            </a:r>
            <a:r>
              <a:rPr lang="de-DE" dirty="0" err="1"/>
              <a:t>integration</a:t>
            </a:r>
            <a:r>
              <a:rPr lang="de-DE" dirty="0"/>
              <a:t> </a:t>
            </a:r>
            <a:r>
              <a:rPr lang="de-DE" dirty="0" err="1"/>
              <a:t>is</a:t>
            </a:r>
            <a:r>
              <a:rPr lang="de-DE" dirty="0"/>
              <a:t> </a:t>
            </a:r>
            <a:r>
              <a:rPr lang="de-DE" dirty="0" err="1" smtClean="0"/>
              <a:t>currently</a:t>
            </a:r>
            <a:r>
              <a:rPr lang="de-DE" dirty="0" smtClean="0"/>
              <a:t> </a:t>
            </a:r>
            <a:r>
              <a:rPr lang="de-DE" dirty="0" err="1"/>
              <a:t>very</a:t>
            </a:r>
            <a:r>
              <a:rPr lang="de-DE" dirty="0"/>
              <a:t> </a:t>
            </a:r>
            <a:r>
              <a:rPr lang="de-DE" dirty="0" err="1"/>
              <a:t>inefficient</a:t>
            </a:r>
            <a:r>
              <a:rPr lang="de-DE" dirty="0"/>
              <a:t> and </a:t>
            </a:r>
            <a:r>
              <a:rPr lang="de-DE" dirty="0" err="1"/>
              <a:t>costly</a:t>
            </a:r>
            <a:r>
              <a:rPr lang="de-DE" dirty="0"/>
              <a:t>. Terms </a:t>
            </a:r>
            <a:r>
              <a:rPr lang="de-DE" dirty="0" err="1"/>
              <a:t>need</a:t>
            </a:r>
            <a:r>
              <a:rPr lang="de-DE" dirty="0"/>
              <a:t> </a:t>
            </a:r>
            <a:r>
              <a:rPr lang="de-DE" dirty="0" err="1"/>
              <a:t>to</a:t>
            </a:r>
            <a:r>
              <a:rPr lang="de-DE" dirty="0"/>
              <a:t> </a:t>
            </a:r>
            <a:r>
              <a:rPr lang="de-DE" dirty="0" err="1"/>
              <a:t>be</a:t>
            </a:r>
            <a:r>
              <a:rPr lang="de-DE" dirty="0"/>
              <a:t> </a:t>
            </a:r>
            <a:r>
              <a:rPr lang="de-DE" dirty="0" err="1"/>
              <a:t>negotiated</a:t>
            </a:r>
            <a:r>
              <a:rPr lang="de-DE" dirty="0"/>
              <a:t> </a:t>
            </a:r>
            <a:r>
              <a:rPr lang="de-DE" dirty="0" err="1"/>
              <a:t>with</a:t>
            </a:r>
            <a:r>
              <a:rPr lang="de-DE" dirty="0"/>
              <a:t> </a:t>
            </a:r>
            <a:r>
              <a:rPr lang="de-DE" dirty="0" err="1"/>
              <a:t>the</a:t>
            </a:r>
            <a:r>
              <a:rPr lang="de-DE" dirty="0"/>
              <a:t> different </a:t>
            </a:r>
            <a:r>
              <a:rPr lang="de-DE" dirty="0" err="1"/>
              <a:t>data</a:t>
            </a:r>
            <a:r>
              <a:rPr lang="de-DE" dirty="0"/>
              <a:t> </a:t>
            </a:r>
            <a:r>
              <a:rPr lang="de-DE" dirty="0" err="1"/>
              <a:t>providers</a:t>
            </a:r>
            <a:r>
              <a:rPr lang="de-DE" dirty="0"/>
              <a:t> </a:t>
            </a:r>
            <a:r>
              <a:rPr lang="de-DE" dirty="0" err="1"/>
              <a:t>under</a:t>
            </a:r>
            <a:r>
              <a:rPr lang="de-DE" dirty="0"/>
              <a:t> </a:t>
            </a:r>
            <a:r>
              <a:rPr lang="de-DE" dirty="0" err="1"/>
              <a:t>which</a:t>
            </a:r>
            <a:r>
              <a:rPr lang="de-DE" dirty="0"/>
              <a:t> </a:t>
            </a:r>
            <a:r>
              <a:rPr lang="de-DE" dirty="0" err="1"/>
              <a:t>conditions</a:t>
            </a:r>
            <a:r>
              <a:rPr lang="de-DE" dirty="0"/>
              <a:t> </a:t>
            </a:r>
            <a:r>
              <a:rPr lang="de-DE" dirty="0" err="1"/>
              <a:t>data</a:t>
            </a:r>
            <a:r>
              <a:rPr lang="de-DE" dirty="0"/>
              <a:t> </a:t>
            </a:r>
            <a:r>
              <a:rPr lang="de-DE" dirty="0" err="1"/>
              <a:t>may</a:t>
            </a:r>
            <a:r>
              <a:rPr lang="de-DE" dirty="0"/>
              <a:t> </a:t>
            </a:r>
            <a:r>
              <a:rPr lang="de-DE" dirty="0" err="1"/>
              <a:t>be</a:t>
            </a:r>
            <a:r>
              <a:rPr lang="de-DE" dirty="0"/>
              <a:t> </a:t>
            </a:r>
            <a:r>
              <a:rPr lang="de-DE" dirty="0" err="1"/>
              <a:t>accessed</a:t>
            </a:r>
            <a:r>
              <a:rPr lang="de-DE" dirty="0"/>
              <a:t>, </a:t>
            </a:r>
            <a:r>
              <a:rPr lang="de-DE" dirty="0" err="1"/>
              <a:t>transfered</a:t>
            </a:r>
            <a:r>
              <a:rPr lang="de-DE" dirty="0"/>
              <a:t> </a:t>
            </a:r>
            <a:r>
              <a:rPr lang="de-DE" dirty="0" err="1"/>
              <a:t>and</a:t>
            </a:r>
            <a:r>
              <a:rPr lang="de-DE" dirty="0"/>
              <a:t> </a:t>
            </a:r>
            <a:r>
              <a:rPr lang="de-DE" dirty="0" err="1"/>
              <a:t>re-used</a:t>
            </a:r>
            <a:r>
              <a:rPr lang="de-DE" dirty="0"/>
              <a:t>. </a:t>
            </a:r>
            <a:r>
              <a:rPr lang="de-DE" dirty="0" err="1"/>
              <a:t>Unclear</a:t>
            </a:r>
            <a:r>
              <a:rPr lang="de-DE" dirty="0"/>
              <a:t> </a:t>
            </a:r>
            <a:r>
              <a:rPr lang="de-DE" dirty="0" err="1"/>
              <a:t>rights</a:t>
            </a:r>
            <a:r>
              <a:rPr lang="de-DE" dirty="0"/>
              <a:t> </a:t>
            </a:r>
            <a:r>
              <a:rPr lang="de-DE" dirty="0" err="1"/>
              <a:t>situations</a:t>
            </a:r>
            <a:r>
              <a:rPr lang="de-DE" dirty="0"/>
              <a:t> </a:t>
            </a:r>
            <a:r>
              <a:rPr lang="de-DE" dirty="0" err="1"/>
              <a:t>make</a:t>
            </a:r>
            <a:r>
              <a:rPr lang="de-DE" dirty="0"/>
              <a:t> </a:t>
            </a:r>
            <a:r>
              <a:rPr lang="de-DE" dirty="0" err="1"/>
              <a:t>this</a:t>
            </a:r>
            <a:r>
              <a:rPr lang="de-DE" dirty="0"/>
              <a:t> </a:t>
            </a:r>
            <a:r>
              <a:rPr lang="de-DE" dirty="0" err="1"/>
              <a:t>step</a:t>
            </a:r>
            <a:r>
              <a:rPr lang="de-DE" dirty="0"/>
              <a:t> </a:t>
            </a:r>
            <a:r>
              <a:rPr lang="de-DE" dirty="0" err="1"/>
              <a:t>already</a:t>
            </a:r>
            <a:r>
              <a:rPr lang="de-DE" dirty="0"/>
              <a:t> </a:t>
            </a:r>
            <a:r>
              <a:rPr lang="de-DE" dirty="0" smtClean="0"/>
              <a:t>a</a:t>
            </a:r>
            <a:r>
              <a:rPr lang="de-DE" baseline="0" dirty="0" smtClean="0"/>
              <a:t> time-</a:t>
            </a:r>
            <a:r>
              <a:rPr lang="de-DE" baseline="0" dirty="0" err="1" smtClean="0"/>
              <a:t>consuming</a:t>
            </a:r>
            <a:r>
              <a:rPr lang="de-DE" dirty="0" smtClean="0"/>
              <a:t> </a:t>
            </a:r>
            <a:r>
              <a:rPr lang="de-DE" dirty="0" err="1"/>
              <a:t>endeavour</a:t>
            </a:r>
            <a:r>
              <a:rPr lang="de-DE" dirty="0"/>
              <a:t>. </a:t>
            </a:r>
            <a:r>
              <a:rPr lang="de-DE" dirty="0" err="1"/>
              <a:t>If</a:t>
            </a:r>
            <a:r>
              <a:rPr lang="de-DE" dirty="0"/>
              <a:t> </a:t>
            </a:r>
            <a:r>
              <a:rPr lang="de-DE" dirty="0" err="1"/>
              <a:t>agreements</a:t>
            </a:r>
            <a:r>
              <a:rPr lang="de-DE" dirty="0"/>
              <a:t> </a:t>
            </a:r>
            <a:r>
              <a:rPr lang="de-DE" dirty="0" err="1"/>
              <a:t>have</a:t>
            </a:r>
            <a:r>
              <a:rPr lang="de-DE" dirty="0"/>
              <a:t> </a:t>
            </a:r>
            <a:r>
              <a:rPr lang="de-DE" dirty="0" err="1"/>
              <a:t>been</a:t>
            </a:r>
            <a:r>
              <a:rPr lang="de-DE" dirty="0"/>
              <a:t> </a:t>
            </a:r>
            <a:r>
              <a:rPr lang="de-DE" dirty="0" err="1"/>
              <a:t>achieved</a:t>
            </a:r>
            <a:r>
              <a:rPr lang="de-DE" dirty="0"/>
              <a:t>, </a:t>
            </a:r>
            <a:r>
              <a:rPr lang="de-DE" dirty="0" err="1"/>
              <a:t>one</a:t>
            </a:r>
            <a:r>
              <a:rPr lang="de-DE" dirty="0"/>
              <a:t> </a:t>
            </a:r>
            <a:r>
              <a:rPr lang="de-DE" dirty="0" err="1"/>
              <a:t>is</a:t>
            </a:r>
            <a:r>
              <a:rPr lang="de-DE" dirty="0"/>
              <a:t> </a:t>
            </a:r>
            <a:r>
              <a:rPr lang="de-DE" dirty="0" err="1"/>
              <a:t>confronted</a:t>
            </a:r>
            <a:r>
              <a:rPr lang="de-DE" dirty="0"/>
              <a:t> </a:t>
            </a:r>
            <a:r>
              <a:rPr lang="de-DE" dirty="0" err="1"/>
              <a:t>with</a:t>
            </a:r>
            <a:r>
              <a:rPr lang="de-DE" dirty="0"/>
              <a:t> </a:t>
            </a:r>
            <a:r>
              <a:rPr lang="de-DE" dirty="0" err="1"/>
              <a:t>the</a:t>
            </a:r>
            <a:r>
              <a:rPr lang="de-DE" dirty="0"/>
              <a:t> </a:t>
            </a:r>
            <a:r>
              <a:rPr lang="de-DE" dirty="0" err="1"/>
              <a:t>incompatibilities</a:t>
            </a:r>
            <a:r>
              <a:rPr lang="de-DE" dirty="0"/>
              <a:t> </a:t>
            </a:r>
            <a:r>
              <a:rPr lang="de-DE" dirty="0" err="1"/>
              <a:t>and</a:t>
            </a:r>
            <a:r>
              <a:rPr lang="de-DE" dirty="0"/>
              <a:t> lack </a:t>
            </a:r>
            <a:r>
              <a:rPr lang="de-DE" dirty="0" err="1"/>
              <a:t>of</a:t>
            </a:r>
            <a:r>
              <a:rPr lang="de-DE" dirty="0"/>
              <a:t> </a:t>
            </a:r>
            <a:r>
              <a:rPr lang="de-DE" dirty="0" err="1"/>
              <a:t>quality</a:t>
            </a:r>
            <a:r>
              <a:rPr lang="de-DE" dirty="0"/>
              <a:t> in </a:t>
            </a:r>
            <a:r>
              <a:rPr lang="de-DE" dirty="0" err="1"/>
              <a:t>the</a:t>
            </a:r>
            <a:r>
              <a:rPr lang="de-DE" dirty="0"/>
              <a:t> </a:t>
            </a:r>
            <a:r>
              <a:rPr lang="de-DE" dirty="0" err="1"/>
              <a:t>data</a:t>
            </a:r>
            <a:r>
              <a:rPr lang="de-DE" dirty="0"/>
              <a:t> </a:t>
            </a:r>
            <a:r>
              <a:rPr lang="de-DE" dirty="0" err="1"/>
              <a:t>itself</a:t>
            </a:r>
            <a:r>
              <a:rPr lang="de-DE" dirty="0"/>
              <a:t>. The </a:t>
            </a:r>
            <a:r>
              <a:rPr lang="de-DE" dirty="0" err="1" smtClean="0"/>
              <a:t>organisation</a:t>
            </a:r>
            <a:r>
              <a:rPr lang="de-DE" baseline="0" dirty="0" smtClean="0"/>
              <a:t> of </a:t>
            </a:r>
            <a:r>
              <a:rPr lang="de-DE" dirty="0" err="1" smtClean="0"/>
              <a:t>data</a:t>
            </a:r>
            <a:r>
              <a:rPr lang="de-DE" dirty="0" smtClean="0"/>
              <a:t> </a:t>
            </a:r>
            <a:r>
              <a:rPr lang="de-DE" dirty="0" err="1" smtClean="0"/>
              <a:t>is</a:t>
            </a:r>
            <a:r>
              <a:rPr lang="de-DE" dirty="0" smtClean="0"/>
              <a:t> different </a:t>
            </a:r>
            <a:r>
              <a:rPr lang="de-DE" dirty="0"/>
              <a:t>(</a:t>
            </a:r>
            <a:r>
              <a:rPr lang="de-DE" dirty="0" err="1"/>
              <a:t>data</a:t>
            </a:r>
            <a:r>
              <a:rPr lang="de-DE" dirty="0"/>
              <a:t> </a:t>
            </a:r>
            <a:r>
              <a:rPr lang="de-DE" dirty="0" err="1"/>
              <a:t>models</a:t>
            </a:r>
            <a:r>
              <a:rPr lang="de-DE" dirty="0"/>
              <a:t>, </a:t>
            </a:r>
            <a:r>
              <a:rPr lang="de-DE" dirty="0" err="1"/>
              <a:t>linking</a:t>
            </a:r>
            <a:r>
              <a:rPr lang="de-DE" dirty="0"/>
              <a:t> </a:t>
            </a:r>
            <a:r>
              <a:rPr lang="de-DE" dirty="0" err="1"/>
              <a:t>between</a:t>
            </a:r>
            <a:r>
              <a:rPr lang="de-DE" dirty="0"/>
              <a:t> </a:t>
            </a:r>
            <a:r>
              <a:rPr lang="de-DE" dirty="0" err="1"/>
              <a:t>data</a:t>
            </a:r>
            <a:r>
              <a:rPr lang="de-DE" dirty="0"/>
              <a:t> and </a:t>
            </a:r>
            <a:r>
              <a:rPr lang="de-DE" dirty="0" err="1"/>
              <a:t>metadata</a:t>
            </a:r>
            <a:r>
              <a:rPr lang="de-DE" dirty="0"/>
              <a:t>, etc.), </a:t>
            </a:r>
            <a:r>
              <a:rPr lang="de-DE" dirty="0" err="1"/>
              <a:t>structures</a:t>
            </a:r>
            <a:r>
              <a:rPr lang="de-DE" dirty="0"/>
              <a:t> </a:t>
            </a:r>
            <a:r>
              <a:rPr lang="de-DE" dirty="0" err="1"/>
              <a:t>are</a:t>
            </a:r>
            <a:r>
              <a:rPr lang="de-DE" dirty="0"/>
              <a:t> different and </a:t>
            </a:r>
            <a:r>
              <a:rPr lang="de-DE" dirty="0" err="1"/>
              <a:t>partly</a:t>
            </a:r>
            <a:r>
              <a:rPr lang="de-DE" dirty="0"/>
              <a:t> </a:t>
            </a:r>
            <a:r>
              <a:rPr lang="de-DE" dirty="0" err="1"/>
              <a:t>unkown</a:t>
            </a:r>
            <a:r>
              <a:rPr lang="de-DE" dirty="0"/>
              <a:t>, </a:t>
            </a:r>
            <a:r>
              <a:rPr lang="de-DE" dirty="0" err="1"/>
              <a:t>metadata</a:t>
            </a:r>
            <a:r>
              <a:rPr lang="de-DE" dirty="0"/>
              <a:t> </a:t>
            </a:r>
            <a:r>
              <a:rPr lang="de-DE" dirty="0" err="1"/>
              <a:t>is</a:t>
            </a:r>
            <a:r>
              <a:rPr lang="de-DE" dirty="0"/>
              <a:t> of </a:t>
            </a:r>
            <a:r>
              <a:rPr lang="de-DE" dirty="0" err="1"/>
              <a:t>bad</a:t>
            </a:r>
            <a:r>
              <a:rPr lang="de-DE" dirty="0"/>
              <a:t> </a:t>
            </a:r>
            <a:r>
              <a:rPr lang="de-DE" dirty="0" err="1"/>
              <a:t>quality</a:t>
            </a:r>
            <a:r>
              <a:rPr lang="de-DE" dirty="0"/>
              <a:t> etc. </a:t>
            </a:r>
            <a:r>
              <a:rPr lang="de-DE" dirty="0" err="1"/>
              <a:t>From</a:t>
            </a:r>
            <a:r>
              <a:rPr lang="de-DE" dirty="0"/>
              <a:t> </a:t>
            </a:r>
            <a:r>
              <a:rPr lang="de-DE" dirty="0" err="1"/>
              <a:t>industry</a:t>
            </a:r>
            <a:r>
              <a:rPr lang="de-DE" dirty="0"/>
              <a:t> </a:t>
            </a:r>
            <a:r>
              <a:rPr lang="de-DE" dirty="0" err="1"/>
              <a:t>it</a:t>
            </a:r>
            <a:r>
              <a:rPr lang="de-DE" dirty="0"/>
              <a:t> </a:t>
            </a:r>
            <a:r>
              <a:rPr lang="de-DE" dirty="0" err="1"/>
              <a:t>is</a:t>
            </a:r>
            <a:r>
              <a:rPr lang="de-DE" dirty="0"/>
              <a:t> </a:t>
            </a:r>
            <a:r>
              <a:rPr lang="de-DE" dirty="0" err="1"/>
              <a:t>known</a:t>
            </a:r>
            <a:r>
              <a:rPr lang="de-DE" dirty="0"/>
              <a:t> </a:t>
            </a:r>
            <a:r>
              <a:rPr lang="de-DE" dirty="0" err="1"/>
              <a:t>that</a:t>
            </a:r>
            <a:r>
              <a:rPr lang="de-DE" dirty="0"/>
              <a:t> 60% of </a:t>
            </a:r>
            <a:r>
              <a:rPr lang="de-DE" dirty="0" err="1"/>
              <a:t>the</a:t>
            </a:r>
            <a:r>
              <a:rPr lang="de-DE" dirty="0"/>
              <a:t> </a:t>
            </a:r>
            <a:r>
              <a:rPr lang="de-DE" dirty="0" err="1"/>
              <a:t>effort</a:t>
            </a:r>
            <a:r>
              <a:rPr lang="de-DE" dirty="0"/>
              <a:t> </a:t>
            </a:r>
            <a:r>
              <a:rPr lang="de-DE" dirty="0" smtClean="0"/>
              <a:t>in </a:t>
            </a:r>
            <a:r>
              <a:rPr lang="de-DE" dirty="0" err="1" smtClean="0"/>
              <a:t>data</a:t>
            </a:r>
            <a:r>
              <a:rPr lang="de-DE" dirty="0" smtClean="0"/>
              <a:t> </a:t>
            </a:r>
            <a:r>
              <a:rPr lang="de-DE" dirty="0" err="1" smtClean="0"/>
              <a:t>projects</a:t>
            </a:r>
            <a:r>
              <a:rPr lang="de-DE" dirty="0" smtClean="0"/>
              <a:t> </a:t>
            </a:r>
            <a:r>
              <a:rPr lang="de-DE" dirty="0" err="1" smtClean="0"/>
              <a:t>is</a:t>
            </a:r>
            <a:r>
              <a:rPr lang="de-DE" dirty="0" smtClean="0"/>
              <a:t> </a:t>
            </a:r>
            <a:r>
              <a:rPr lang="de-DE" dirty="0" err="1"/>
              <a:t>spent</a:t>
            </a:r>
            <a:r>
              <a:rPr lang="de-DE" dirty="0"/>
              <a:t> on </a:t>
            </a:r>
            <a:r>
              <a:rPr lang="de-DE" dirty="0" err="1"/>
              <a:t>overcoming</a:t>
            </a:r>
            <a:r>
              <a:rPr lang="de-DE" dirty="0"/>
              <a:t> </a:t>
            </a:r>
            <a:r>
              <a:rPr lang="de-DE" dirty="0" err="1"/>
              <a:t>these</a:t>
            </a:r>
            <a:r>
              <a:rPr lang="de-DE" dirty="0"/>
              <a:t> </a:t>
            </a:r>
            <a:r>
              <a:rPr lang="de-DE" dirty="0" err="1"/>
              <a:t>interoperability</a:t>
            </a:r>
            <a:r>
              <a:rPr lang="de-DE" dirty="0"/>
              <a:t> </a:t>
            </a:r>
            <a:r>
              <a:rPr lang="de-DE" dirty="0" err="1"/>
              <a:t>problems</a:t>
            </a:r>
            <a:r>
              <a:rPr lang="de-DE" dirty="0"/>
              <a:t>. </a:t>
            </a:r>
            <a:r>
              <a:rPr lang="de-DE" dirty="0" err="1"/>
              <a:t>Often</a:t>
            </a:r>
            <a:r>
              <a:rPr lang="de-DE" dirty="0"/>
              <a:t> </a:t>
            </a:r>
            <a:r>
              <a:rPr lang="de-DE" dirty="0" err="1"/>
              <a:t>data</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processed</a:t>
            </a:r>
            <a:r>
              <a:rPr lang="de-DE" dirty="0"/>
              <a:t> in </a:t>
            </a:r>
            <a:r>
              <a:rPr lang="de-DE" dirty="0" err="1"/>
              <a:t>distributed</a:t>
            </a:r>
            <a:r>
              <a:rPr lang="de-DE" dirty="0"/>
              <a:t> </a:t>
            </a:r>
            <a:r>
              <a:rPr lang="de-DE" dirty="0" err="1"/>
              <a:t>infrastructures</a:t>
            </a:r>
            <a:r>
              <a:rPr lang="de-DE" dirty="0"/>
              <a:t> </a:t>
            </a:r>
            <a:r>
              <a:rPr lang="de-DE" dirty="0" err="1"/>
              <a:t>where</a:t>
            </a:r>
            <a:r>
              <a:rPr lang="de-DE" dirty="0"/>
              <a:t> </a:t>
            </a:r>
            <a:r>
              <a:rPr lang="de-DE" dirty="0" err="1"/>
              <a:t>federation</a:t>
            </a:r>
            <a:r>
              <a:rPr lang="de-DE" dirty="0"/>
              <a:t> </a:t>
            </a:r>
            <a:r>
              <a:rPr lang="de-DE" dirty="0" err="1"/>
              <a:t>aspects</a:t>
            </a:r>
            <a:r>
              <a:rPr lang="de-DE" dirty="0"/>
              <a:t> </a:t>
            </a:r>
            <a:r>
              <a:rPr lang="de-DE" dirty="0" err="1"/>
              <a:t>need</a:t>
            </a:r>
            <a:r>
              <a:rPr lang="de-DE" dirty="0"/>
              <a:t> </a:t>
            </a:r>
            <a:r>
              <a:rPr lang="de-DE" dirty="0" err="1"/>
              <a:t>to</a:t>
            </a:r>
            <a:r>
              <a:rPr lang="de-DE" dirty="0"/>
              <a:t> </a:t>
            </a:r>
            <a:r>
              <a:rPr lang="de-DE" dirty="0" err="1"/>
              <a:t>be</a:t>
            </a:r>
            <a:r>
              <a:rPr lang="de-DE" dirty="0"/>
              <a:t> </a:t>
            </a:r>
            <a:r>
              <a:rPr lang="de-DE" dirty="0" err="1" smtClean="0"/>
              <a:t>addressed</a:t>
            </a:r>
            <a:r>
              <a:rPr lang="de-DE" dirty="0" smtClean="0"/>
              <a:t> </a:t>
            </a:r>
            <a:r>
              <a:rPr lang="de-DE" dirty="0" err="1" smtClean="0"/>
              <a:t>by</a:t>
            </a:r>
            <a:r>
              <a:rPr lang="de-DE" dirty="0" smtClean="0"/>
              <a:t> </a:t>
            </a:r>
            <a:r>
              <a:rPr lang="de-DE" dirty="0" err="1" smtClean="0"/>
              <a:t>detailed</a:t>
            </a:r>
            <a:r>
              <a:rPr lang="de-DE" dirty="0" smtClean="0"/>
              <a:t> </a:t>
            </a:r>
            <a:r>
              <a:rPr lang="de-DE" dirty="0" err="1" smtClean="0"/>
              <a:t>agreements</a:t>
            </a:r>
            <a:r>
              <a:rPr lang="de-DE" dirty="0" smtClean="0"/>
              <a:t>. </a:t>
            </a:r>
            <a:r>
              <a:rPr lang="de-DE" dirty="0" err="1"/>
              <a:t>Finally</a:t>
            </a:r>
            <a:r>
              <a:rPr lang="de-DE" dirty="0"/>
              <a:t>, </a:t>
            </a:r>
            <a:r>
              <a:rPr lang="de-DE" dirty="0" err="1"/>
              <a:t>effort</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spent</a:t>
            </a:r>
            <a:r>
              <a:rPr lang="de-DE" dirty="0"/>
              <a:t> on </a:t>
            </a:r>
            <a:r>
              <a:rPr lang="de-DE" dirty="0" err="1"/>
              <a:t>making</a:t>
            </a:r>
            <a:r>
              <a:rPr lang="de-DE" dirty="0"/>
              <a:t> </a:t>
            </a:r>
            <a:r>
              <a:rPr lang="de-DE" dirty="0" err="1"/>
              <a:t>data</a:t>
            </a:r>
            <a:r>
              <a:rPr lang="de-DE" dirty="0"/>
              <a:t> </a:t>
            </a:r>
            <a:r>
              <a:rPr lang="de-DE" dirty="0" err="1"/>
              <a:t>reproducible</a:t>
            </a:r>
            <a:r>
              <a:rPr lang="de-DE" dirty="0"/>
              <a:t>, on </a:t>
            </a:r>
            <a:r>
              <a:rPr lang="de-DE" dirty="0" err="1"/>
              <a:t>being</a:t>
            </a:r>
            <a:r>
              <a:rPr lang="de-DE" dirty="0"/>
              <a:t> </a:t>
            </a:r>
            <a:r>
              <a:rPr lang="de-DE" dirty="0" err="1"/>
              <a:t>able</a:t>
            </a:r>
            <a:r>
              <a:rPr lang="de-DE" dirty="0"/>
              <a:t> </a:t>
            </a:r>
            <a:r>
              <a:rPr lang="de-DE" dirty="0" err="1"/>
              <a:t>to</a:t>
            </a:r>
            <a:r>
              <a:rPr lang="de-DE" dirty="0"/>
              <a:t> </a:t>
            </a:r>
            <a:r>
              <a:rPr lang="de-DE" dirty="0" err="1"/>
              <a:t>uniquely</a:t>
            </a:r>
            <a:r>
              <a:rPr lang="de-DE" dirty="0"/>
              <a:t> </a:t>
            </a:r>
            <a:r>
              <a:rPr lang="de-DE" dirty="0" err="1"/>
              <a:t>refer</a:t>
            </a:r>
            <a:r>
              <a:rPr lang="de-DE" dirty="0"/>
              <a:t> back </a:t>
            </a:r>
            <a:r>
              <a:rPr lang="de-DE" dirty="0" err="1"/>
              <a:t>to</a:t>
            </a:r>
            <a:r>
              <a:rPr lang="de-DE" dirty="0"/>
              <a:t> </a:t>
            </a:r>
            <a:r>
              <a:rPr lang="de-DE" dirty="0" err="1"/>
              <a:t>data</a:t>
            </a:r>
            <a:r>
              <a:rPr lang="de-DE" dirty="0"/>
              <a:t> </a:t>
            </a:r>
            <a:r>
              <a:rPr lang="de-DE" dirty="0" err="1"/>
              <a:t>from</a:t>
            </a:r>
            <a:r>
              <a:rPr lang="de-DE" dirty="0"/>
              <a:t> </a:t>
            </a:r>
            <a:r>
              <a:rPr lang="de-DE" dirty="0" err="1"/>
              <a:t>publications</a:t>
            </a:r>
            <a:r>
              <a:rPr lang="de-DE" dirty="0"/>
              <a:t>, etc</a:t>
            </a:r>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7</a:t>
            </a:fld>
            <a:endParaRPr lang="en-AU"/>
          </a:p>
        </p:txBody>
      </p:sp>
    </p:spTree>
    <p:extLst>
      <p:ext uri="{BB962C8B-B14F-4D97-AF65-F5344CB8AC3E}">
        <p14:creationId xmlns:p14="http://schemas.microsoft.com/office/powerpoint/2010/main" val="210699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a:t>question</a:t>
            </a:r>
            <a:r>
              <a:rPr lang="de-DE" dirty="0"/>
              <a:t> </a:t>
            </a:r>
            <a:r>
              <a:rPr lang="de-DE" dirty="0" err="1"/>
              <a:t>can</a:t>
            </a:r>
            <a:r>
              <a:rPr lang="de-DE" dirty="0"/>
              <a:t> and must </a:t>
            </a:r>
            <a:r>
              <a:rPr lang="de-DE" dirty="0" err="1"/>
              <a:t>be</a:t>
            </a:r>
            <a:r>
              <a:rPr lang="de-DE" dirty="0"/>
              <a:t> </a:t>
            </a:r>
            <a:r>
              <a:rPr lang="de-DE" dirty="0" err="1"/>
              <a:t>asked</a:t>
            </a:r>
            <a:r>
              <a:rPr lang="de-DE" dirty="0"/>
              <a:t> </a:t>
            </a:r>
            <a:r>
              <a:rPr lang="de-DE" dirty="0" err="1"/>
              <a:t>whether</a:t>
            </a:r>
            <a:r>
              <a:rPr lang="de-DE" dirty="0"/>
              <a:t> </a:t>
            </a:r>
            <a:r>
              <a:rPr lang="de-DE" dirty="0" err="1"/>
              <a:t>we</a:t>
            </a:r>
            <a:r>
              <a:rPr lang="de-DE" dirty="0"/>
              <a:t> </a:t>
            </a:r>
            <a:r>
              <a:rPr lang="de-DE" dirty="0" err="1"/>
              <a:t>can</a:t>
            </a:r>
            <a:r>
              <a:rPr lang="de-DE" dirty="0"/>
              <a:t> </a:t>
            </a:r>
            <a:r>
              <a:rPr lang="de-DE" dirty="0" err="1"/>
              <a:t>continue</a:t>
            </a:r>
            <a:r>
              <a:rPr lang="de-DE" dirty="0"/>
              <a:t> </a:t>
            </a:r>
            <a:r>
              <a:rPr lang="de-DE" dirty="0" err="1"/>
              <a:t>the</a:t>
            </a:r>
            <a:r>
              <a:rPr lang="de-DE" dirty="0"/>
              <a:t> </a:t>
            </a:r>
            <a:r>
              <a:rPr lang="de-DE" dirty="0" err="1"/>
              <a:t>way</a:t>
            </a:r>
            <a:r>
              <a:rPr lang="de-DE" dirty="0"/>
              <a:t> </a:t>
            </a:r>
            <a:r>
              <a:rPr lang="de-DE" dirty="0" err="1"/>
              <a:t>we</a:t>
            </a:r>
            <a:r>
              <a:rPr lang="de-DE" dirty="0"/>
              <a:t> </a:t>
            </a:r>
            <a:r>
              <a:rPr lang="de-DE" dirty="0" err="1"/>
              <a:t>are</a:t>
            </a:r>
            <a:r>
              <a:rPr lang="de-DE" dirty="0"/>
              <a:t> </a:t>
            </a:r>
            <a:r>
              <a:rPr lang="de-DE" dirty="0" err="1"/>
              <a:t>working</a:t>
            </a:r>
            <a:r>
              <a:rPr lang="de-DE" dirty="0"/>
              <a:t> </a:t>
            </a:r>
            <a:r>
              <a:rPr lang="de-DE" dirty="0" err="1"/>
              <a:t>right</a:t>
            </a:r>
            <a:r>
              <a:rPr lang="de-DE" dirty="0"/>
              <a:t> </a:t>
            </a:r>
            <a:r>
              <a:rPr lang="de-DE" dirty="0" err="1"/>
              <a:t>now</a:t>
            </a:r>
            <a:r>
              <a:rPr lang="de-DE" dirty="0"/>
              <a:t> </a:t>
            </a:r>
            <a:r>
              <a:rPr lang="de-DE" dirty="0" err="1"/>
              <a:t>with</a:t>
            </a:r>
            <a:r>
              <a:rPr lang="de-DE" dirty="0"/>
              <a:t> </a:t>
            </a:r>
            <a:r>
              <a:rPr lang="de-DE" dirty="0" err="1"/>
              <a:t>data</a:t>
            </a:r>
            <a:r>
              <a:rPr lang="de-DE" dirty="0"/>
              <a:t> and </a:t>
            </a:r>
            <a:r>
              <a:rPr lang="de-DE" dirty="0" err="1"/>
              <a:t>the</a:t>
            </a:r>
            <a:r>
              <a:rPr lang="de-DE" dirty="0"/>
              <a:t> </a:t>
            </a:r>
            <a:r>
              <a:rPr lang="de-DE" dirty="0" err="1"/>
              <a:t>answer</a:t>
            </a:r>
            <a:r>
              <a:rPr lang="de-DE" dirty="0"/>
              <a:t> </a:t>
            </a:r>
            <a:r>
              <a:rPr lang="de-DE" dirty="0" err="1"/>
              <a:t>is</a:t>
            </a:r>
            <a:r>
              <a:rPr lang="de-DE" dirty="0"/>
              <a:t> </a:t>
            </a:r>
            <a:r>
              <a:rPr lang="de-DE" dirty="0" err="1"/>
              <a:t>simply</a:t>
            </a:r>
            <a:r>
              <a:rPr lang="de-DE" dirty="0"/>
              <a:t> </a:t>
            </a:r>
            <a:r>
              <a:rPr lang="de-DE" dirty="0" err="1"/>
              <a:t>NO</a:t>
            </a:r>
            <a:r>
              <a:rPr lang="de-DE" dirty="0"/>
              <a:t>. Powerful </a:t>
            </a:r>
            <a:r>
              <a:rPr lang="de-DE" dirty="0" err="1"/>
              <a:t>institutes</a:t>
            </a:r>
            <a:r>
              <a:rPr lang="de-DE" dirty="0"/>
              <a:t> </a:t>
            </a:r>
            <a:r>
              <a:rPr lang="de-DE" dirty="0" err="1"/>
              <a:t>or</a:t>
            </a:r>
            <a:r>
              <a:rPr lang="de-DE" dirty="0"/>
              <a:t> </a:t>
            </a:r>
            <a:r>
              <a:rPr lang="de-DE" dirty="0" err="1" smtClean="0"/>
              <a:t>companies</a:t>
            </a:r>
            <a:r>
              <a:rPr lang="de-DE" baseline="0" dirty="0" smtClean="0"/>
              <a:t> </a:t>
            </a:r>
            <a:r>
              <a:rPr lang="de-DE" baseline="0" dirty="0" err="1" smtClean="0"/>
              <a:t>are</a:t>
            </a:r>
            <a:r>
              <a:rPr lang="de-DE" baseline="0" dirty="0" smtClean="0"/>
              <a:t> </a:t>
            </a:r>
            <a:r>
              <a:rPr lang="de-DE" baseline="0" dirty="0" err="1" smtClean="0"/>
              <a:t>able</a:t>
            </a:r>
            <a:r>
              <a:rPr lang="de-DE" dirty="0" smtClean="0"/>
              <a:t> </a:t>
            </a:r>
            <a:r>
              <a:rPr lang="de-DE" dirty="0"/>
              <a:t>to spend </a:t>
            </a:r>
            <a:r>
              <a:rPr lang="de-DE" dirty="0" err="1"/>
              <a:t>the</a:t>
            </a:r>
            <a:r>
              <a:rPr lang="de-DE" dirty="0"/>
              <a:t> </a:t>
            </a:r>
            <a:r>
              <a:rPr lang="de-DE" dirty="0" err="1"/>
              <a:t>huge</a:t>
            </a:r>
            <a:r>
              <a:rPr lang="de-DE" dirty="0"/>
              <a:t> </a:t>
            </a:r>
            <a:r>
              <a:rPr lang="de-DE" dirty="0" err="1"/>
              <a:t>effort</a:t>
            </a:r>
            <a:r>
              <a:rPr lang="de-DE" dirty="0"/>
              <a:t> to do </a:t>
            </a:r>
            <a:r>
              <a:rPr lang="de-DE" dirty="0" err="1"/>
              <a:t>data-driven</a:t>
            </a:r>
            <a:r>
              <a:rPr lang="de-DE" dirty="0"/>
              <a:t> </a:t>
            </a:r>
            <a:r>
              <a:rPr lang="de-DE" dirty="0" err="1"/>
              <a:t>science</a:t>
            </a:r>
            <a:r>
              <a:rPr lang="de-DE" dirty="0"/>
              <a:t> and </a:t>
            </a:r>
            <a:r>
              <a:rPr lang="de-DE" dirty="0" err="1"/>
              <a:t>overcome</a:t>
            </a:r>
            <a:r>
              <a:rPr lang="de-DE" dirty="0"/>
              <a:t> all </a:t>
            </a:r>
            <a:r>
              <a:rPr lang="de-DE" dirty="0" err="1"/>
              <a:t>mentioned</a:t>
            </a:r>
            <a:r>
              <a:rPr lang="de-DE" dirty="0"/>
              <a:t> </a:t>
            </a:r>
            <a:r>
              <a:rPr lang="de-DE" dirty="0" err="1"/>
              <a:t>problems</a:t>
            </a:r>
            <a:r>
              <a:rPr lang="de-DE" dirty="0"/>
              <a:t>. </a:t>
            </a:r>
            <a:r>
              <a:rPr lang="de-DE" dirty="0" err="1"/>
              <a:t>However</a:t>
            </a:r>
            <a:r>
              <a:rPr lang="de-DE" dirty="0"/>
              <a:t>, </a:t>
            </a:r>
            <a:r>
              <a:rPr lang="de-DE" dirty="0" err="1"/>
              <a:t>we</a:t>
            </a:r>
            <a:r>
              <a:rPr lang="de-DE" dirty="0"/>
              <a:t> </a:t>
            </a:r>
            <a:r>
              <a:rPr lang="de-DE" dirty="0" err="1"/>
              <a:t>spend</a:t>
            </a:r>
            <a:r>
              <a:rPr lang="de-DE" dirty="0"/>
              <a:t> </a:t>
            </a:r>
            <a:r>
              <a:rPr lang="de-DE" dirty="0" err="1"/>
              <a:t>too</a:t>
            </a:r>
            <a:r>
              <a:rPr lang="de-DE" dirty="0"/>
              <a:t> </a:t>
            </a:r>
            <a:r>
              <a:rPr lang="de-DE" dirty="0" err="1"/>
              <a:t>much</a:t>
            </a:r>
            <a:r>
              <a:rPr lang="de-DE" dirty="0"/>
              <a:t> </a:t>
            </a:r>
            <a:r>
              <a:rPr lang="de-DE" dirty="0" err="1"/>
              <a:t>money</a:t>
            </a:r>
            <a:r>
              <a:rPr lang="de-DE" dirty="0"/>
              <a:t> on </a:t>
            </a:r>
            <a:r>
              <a:rPr lang="de-DE" dirty="0" err="1"/>
              <a:t>this</a:t>
            </a:r>
            <a:r>
              <a:rPr lang="de-DE" dirty="0"/>
              <a:t>, </a:t>
            </a:r>
            <a:r>
              <a:rPr lang="de-DE" dirty="0" err="1"/>
              <a:t>many</a:t>
            </a:r>
            <a:r>
              <a:rPr lang="de-DE" dirty="0"/>
              <a:t> </a:t>
            </a:r>
            <a:r>
              <a:rPr lang="de-DE" dirty="0" err="1"/>
              <a:t>opportunities</a:t>
            </a:r>
            <a:r>
              <a:rPr lang="de-DE" dirty="0"/>
              <a:t> </a:t>
            </a:r>
            <a:r>
              <a:rPr lang="de-DE" dirty="0" err="1"/>
              <a:t>hidden</a:t>
            </a:r>
            <a:r>
              <a:rPr lang="de-DE" dirty="0"/>
              <a:t> in </a:t>
            </a:r>
            <a:r>
              <a:rPr lang="de-DE" dirty="0" err="1"/>
              <a:t>data</a:t>
            </a:r>
            <a:r>
              <a:rPr lang="de-DE" dirty="0"/>
              <a:t> </a:t>
            </a:r>
            <a:r>
              <a:rPr lang="de-DE" dirty="0" err="1"/>
              <a:t>are</a:t>
            </a:r>
            <a:r>
              <a:rPr lang="de-DE" dirty="0"/>
              <a:t> </a:t>
            </a:r>
            <a:r>
              <a:rPr lang="de-DE" dirty="0" err="1"/>
              <a:t>simply</a:t>
            </a:r>
            <a:r>
              <a:rPr lang="de-DE" dirty="0"/>
              <a:t> not </a:t>
            </a:r>
            <a:r>
              <a:rPr lang="de-DE" dirty="0" err="1"/>
              <a:t>exploited</a:t>
            </a:r>
            <a:r>
              <a:rPr lang="de-DE" dirty="0"/>
              <a:t> and </a:t>
            </a:r>
            <a:r>
              <a:rPr lang="de-DE" dirty="0" err="1"/>
              <a:t>many</a:t>
            </a:r>
            <a:r>
              <a:rPr lang="de-DE" dirty="0"/>
              <a:t> </a:t>
            </a:r>
            <a:r>
              <a:rPr lang="de-DE" dirty="0" err="1"/>
              <a:t>institutes</a:t>
            </a:r>
            <a:r>
              <a:rPr lang="de-DE" dirty="0"/>
              <a:t> and </a:t>
            </a:r>
            <a:r>
              <a:rPr lang="de-DE" dirty="0" err="1"/>
              <a:t>companies</a:t>
            </a:r>
            <a:r>
              <a:rPr lang="de-DE" dirty="0"/>
              <a:t> </a:t>
            </a:r>
            <a:r>
              <a:rPr lang="de-DE" dirty="0" err="1"/>
              <a:t>are</a:t>
            </a:r>
            <a:r>
              <a:rPr lang="de-DE" dirty="0"/>
              <a:t> </a:t>
            </a:r>
            <a:r>
              <a:rPr lang="de-DE" dirty="0" err="1"/>
              <a:t>excluded</a:t>
            </a:r>
            <a:r>
              <a:rPr lang="de-DE" dirty="0"/>
              <a:t> </a:t>
            </a:r>
            <a:r>
              <a:rPr lang="de-DE" dirty="0" err="1"/>
              <a:t>from</a:t>
            </a:r>
            <a:r>
              <a:rPr lang="de-DE" dirty="0"/>
              <a:t> </a:t>
            </a:r>
            <a:r>
              <a:rPr lang="de-DE" dirty="0" err="1"/>
              <a:t>data</a:t>
            </a:r>
            <a:r>
              <a:rPr lang="de-DE" dirty="0"/>
              <a:t> </a:t>
            </a:r>
            <a:r>
              <a:rPr lang="de-DE" dirty="0" smtClean="0"/>
              <a:t>intensive </a:t>
            </a:r>
            <a:r>
              <a:rPr lang="de-DE" dirty="0" err="1" smtClean="0"/>
              <a:t>work</a:t>
            </a:r>
            <a:r>
              <a:rPr lang="de-DE" dirty="0"/>
              <a:t>.</a:t>
            </a:r>
          </a:p>
          <a:p>
            <a:r>
              <a:rPr lang="de-DE" dirty="0" err="1"/>
              <a:t>Our</a:t>
            </a:r>
            <a:r>
              <a:rPr lang="de-DE" dirty="0"/>
              <a:t> </a:t>
            </a:r>
            <a:r>
              <a:rPr lang="de-DE" dirty="0" err="1"/>
              <a:t>data</a:t>
            </a:r>
            <a:r>
              <a:rPr lang="de-DE" dirty="0"/>
              <a:t> </a:t>
            </a:r>
            <a:r>
              <a:rPr lang="de-DE" dirty="0" err="1"/>
              <a:t>landscape</a:t>
            </a:r>
            <a:r>
              <a:rPr lang="de-DE" dirty="0"/>
              <a:t> </a:t>
            </a:r>
            <a:r>
              <a:rPr lang="de-DE" dirty="0" err="1"/>
              <a:t>is</a:t>
            </a:r>
            <a:r>
              <a:rPr lang="de-DE" dirty="0"/>
              <a:t> </a:t>
            </a:r>
            <a:r>
              <a:rPr lang="de-DE" dirty="0" err="1"/>
              <a:t>fragmented</a:t>
            </a:r>
            <a:r>
              <a:rPr lang="de-DE" dirty="0"/>
              <a:t> at all </a:t>
            </a:r>
            <a:r>
              <a:rPr lang="de-DE" dirty="0" err="1"/>
              <a:t>layers</a:t>
            </a:r>
            <a:r>
              <a:rPr lang="de-DE" dirty="0"/>
              <a:t> </a:t>
            </a:r>
            <a:r>
              <a:rPr lang="de-DE" dirty="0" err="1"/>
              <a:t>from</a:t>
            </a:r>
            <a:r>
              <a:rPr lang="de-DE" dirty="0"/>
              <a:t> </a:t>
            </a:r>
            <a:r>
              <a:rPr lang="de-DE" dirty="0" err="1" smtClean="0"/>
              <a:t>data</a:t>
            </a:r>
            <a:r>
              <a:rPr lang="de-DE" dirty="0" smtClean="0"/>
              <a:t> </a:t>
            </a:r>
            <a:r>
              <a:rPr lang="de-DE" dirty="0" err="1" smtClean="0"/>
              <a:t>creation</a:t>
            </a:r>
            <a:r>
              <a:rPr lang="de-DE" dirty="0" smtClean="0"/>
              <a:t> </a:t>
            </a:r>
            <a:r>
              <a:rPr lang="de-DE" dirty="0"/>
              <a:t>on. 80% of </a:t>
            </a:r>
            <a:r>
              <a:rPr lang="de-DE" dirty="0" err="1"/>
              <a:t>the</a:t>
            </a:r>
            <a:r>
              <a:rPr lang="de-DE" dirty="0"/>
              <a:t> </a:t>
            </a:r>
            <a:r>
              <a:rPr lang="de-DE" dirty="0" err="1"/>
              <a:t>created</a:t>
            </a:r>
            <a:r>
              <a:rPr lang="de-DE" dirty="0"/>
              <a:t> </a:t>
            </a:r>
            <a:r>
              <a:rPr lang="de-DE" dirty="0" err="1"/>
              <a:t>data</a:t>
            </a:r>
            <a:r>
              <a:rPr lang="de-DE" dirty="0"/>
              <a:t> in </a:t>
            </a:r>
            <a:r>
              <a:rPr lang="de-DE" dirty="0" err="1"/>
              <a:t>science</a:t>
            </a:r>
            <a:r>
              <a:rPr lang="de-DE" dirty="0"/>
              <a:t> </a:t>
            </a:r>
            <a:r>
              <a:rPr lang="de-DE" dirty="0" err="1"/>
              <a:t>is</a:t>
            </a:r>
            <a:r>
              <a:rPr lang="de-DE" dirty="0"/>
              <a:t> </a:t>
            </a:r>
            <a:r>
              <a:rPr lang="de-DE" dirty="0" smtClean="0"/>
              <a:t>no</a:t>
            </a:r>
            <a:r>
              <a:rPr lang="de-DE" baseline="0" dirty="0" smtClean="0"/>
              <a:t> </a:t>
            </a:r>
            <a:r>
              <a:rPr lang="de-DE" baseline="0" dirty="0" err="1" smtClean="0"/>
              <a:t>longer</a:t>
            </a:r>
            <a:r>
              <a:rPr lang="de-DE" dirty="0" smtClean="0"/>
              <a:t> </a:t>
            </a:r>
            <a:r>
              <a:rPr lang="de-DE" dirty="0" err="1"/>
              <a:t>accessible</a:t>
            </a:r>
            <a:r>
              <a:rPr lang="de-DE" dirty="0" smtClean="0"/>
              <a:t> </a:t>
            </a:r>
            <a:r>
              <a:rPr lang="de-DE" dirty="0" err="1" smtClean="0"/>
              <a:t>after</a:t>
            </a:r>
            <a:r>
              <a:rPr lang="de-DE" dirty="0" smtClean="0"/>
              <a:t> </a:t>
            </a:r>
            <a:r>
              <a:rPr lang="de-DE" dirty="0" err="1"/>
              <a:t>short</a:t>
            </a:r>
            <a:r>
              <a:rPr lang="de-DE" dirty="0"/>
              <a:t> </a:t>
            </a:r>
            <a:r>
              <a:rPr lang="de-DE" dirty="0" err="1"/>
              <a:t>period</a:t>
            </a:r>
            <a:r>
              <a:rPr lang="de-DE" dirty="0"/>
              <a:t> of </a:t>
            </a:r>
            <a:r>
              <a:rPr lang="de-DE" dirty="0" err="1"/>
              <a:t>times</a:t>
            </a:r>
            <a:r>
              <a:rPr lang="de-DE" dirty="0"/>
              <a:t> and 80% of </a:t>
            </a:r>
            <a:r>
              <a:rPr lang="de-DE" dirty="0" err="1"/>
              <a:t>the</a:t>
            </a:r>
            <a:r>
              <a:rPr lang="de-DE" dirty="0"/>
              <a:t> time of expensive </a:t>
            </a:r>
            <a:r>
              <a:rPr lang="de-DE" dirty="0" err="1"/>
              <a:t>data</a:t>
            </a:r>
            <a:r>
              <a:rPr lang="de-DE" dirty="0"/>
              <a:t> </a:t>
            </a:r>
            <a:r>
              <a:rPr lang="de-DE" dirty="0" err="1"/>
              <a:t>scientists</a:t>
            </a:r>
            <a:r>
              <a:rPr lang="de-DE" dirty="0"/>
              <a:t> </a:t>
            </a:r>
            <a:r>
              <a:rPr lang="de-DE" dirty="0" err="1"/>
              <a:t>is</a:t>
            </a:r>
            <a:r>
              <a:rPr lang="de-DE" dirty="0"/>
              <a:t> </a:t>
            </a:r>
            <a:r>
              <a:rPr lang="de-DE" dirty="0" err="1"/>
              <a:t>wasted</a:t>
            </a:r>
            <a:r>
              <a:rPr lang="de-DE" dirty="0" smtClean="0"/>
              <a:t> on </a:t>
            </a:r>
            <a:r>
              <a:rPr lang="de-DE" dirty="0" err="1"/>
              <a:t>typical</a:t>
            </a:r>
            <a:r>
              <a:rPr lang="de-DE" dirty="0"/>
              <a:t> </a:t>
            </a:r>
            <a:r>
              <a:rPr lang="de-DE" dirty="0" err="1"/>
              <a:t>data</a:t>
            </a:r>
            <a:r>
              <a:rPr lang="de-DE" dirty="0"/>
              <a:t> </a:t>
            </a:r>
            <a:r>
              <a:rPr lang="de-DE" dirty="0" err="1"/>
              <a:t>management</a:t>
            </a:r>
            <a:r>
              <a:rPr lang="de-DE" dirty="0"/>
              <a:t> </a:t>
            </a:r>
            <a:r>
              <a:rPr lang="de-DE" dirty="0" err="1"/>
              <a:t>tasks</a:t>
            </a:r>
            <a:r>
              <a:rPr lang="de-DE" dirty="0"/>
              <a:t>.</a:t>
            </a:r>
          </a:p>
          <a:p>
            <a:r>
              <a:rPr lang="de-DE" dirty="0" err="1"/>
              <a:t>With</a:t>
            </a:r>
            <a:r>
              <a:rPr lang="de-DE" dirty="0"/>
              <a:t> </a:t>
            </a:r>
            <a:r>
              <a:rPr lang="de-DE" dirty="0" err="1"/>
              <a:t>the</a:t>
            </a:r>
            <a:r>
              <a:rPr lang="de-DE" dirty="0"/>
              <a:t> </a:t>
            </a:r>
            <a:r>
              <a:rPr lang="de-DE" dirty="0" err="1"/>
              <a:t>upcoming</a:t>
            </a:r>
            <a:r>
              <a:rPr lang="de-DE" dirty="0"/>
              <a:t> </a:t>
            </a:r>
            <a:r>
              <a:rPr lang="de-DE" dirty="0" err="1"/>
              <a:t>wave</a:t>
            </a:r>
            <a:r>
              <a:rPr lang="de-DE" dirty="0"/>
              <a:t> of </a:t>
            </a:r>
            <a:r>
              <a:rPr lang="de-DE" dirty="0" err="1" smtClean="0"/>
              <a:t>billions</a:t>
            </a:r>
            <a:r>
              <a:rPr lang="de-DE" dirty="0" smtClean="0"/>
              <a:t> of smart </a:t>
            </a:r>
            <a:r>
              <a:rPr lang="de-DE" dirty="0" err="1"/>
              <a:t>devices</a:t>
            </a:r>
            <a:r>
              <a:rPr lang="de-DE" dirty="0"/>
              <a:t> </a:t>
            </a:r>
            <a:r>
              <a:rPr lang="de-DE" dirty="0" smtClean="0"/>
              <a:t>all </a:t>
            </a:r>
            <a:r>
              <a:rPr lang="de-DE" dirty="0" err="1" smtClean="0"/>
              <a:t>generating</a:t>
            </a:r>
            <a:r>
              <a:rPr lang="de-DE" dirty="0" smtClean="0"/>
              <a:t> </a:t>
            </a:r>
            <a:r>
              <a:rPr lang="de-DE" dirty="0" err="1" smtClean="0"/>
              <a:t>continuous</a:t>
            </a:r>
            <a:r>
              <a:rPr lang="de-DE" dirty="0" smtClean="0"/>
              <a:t> </a:t>
            </a:r>
            <a:r>
              <a:rPr lang="de-DE" dirty="0" err="1" smtClean="0"/>
              <a:t>streams</a:t>
            </a:r>
            <a:r>
              <a:rPr lang="de-DE" dirty="0" smtClean="0"/>
              <a:t> of </a:t>
            </a:r>
            <a:r>
              <a:rPr lang="de-DE" dirty="0" err="1" smtClean="0"/>
              <a:t>data</a:t>
            </a:r>
            <a:r>
              <a:rPr lang="de-DE" dirty="0" smtClean="0"/>
              <a:t> </a:t>
            </a:r>
            <a:r>
              <a:rPr lang="de-DE" dirty="0" err="1" smtClean="0"/>
              <a:t>with</a:t>
            </a:r>
            <a:r>
              <a:rPr lang="de-DE" dirty="0" smtClean="0"/>
              <a:t> high time </a:t>
            </a:r>
            <a:r>
              <a:rPr lang="de-DE" dirty="0" err="1" smtClean="0"/>
              <a:t>resolution</a:t>
            </a:r>
            <a:r>
              <a:rPr lang="de-DE" baseline="0" dirty="0" smtClean="0"/>
              <a:t> </a:t>
            </a:r>
            <a:r>
              <a:rPr lang="de-DE" dirty="0" err="1" smtClean="0"/>
              <a:t>we</a:t>
            </a:r>
            <a:r>
              <a:rPr lang="de-DE" dirty="0" smtClean="0"/>
              <a:t> </a:t>
            </a:r>
            <a:r>
              <a:rPr lang="de-DE" dirty="0" err="1"/>
              <a:t>recognise</a:t>
            </a:r>
            <a:r>
              <a:rPr lang="de-DE" dirty="0"/>
              <a:t> </a:t>
            </a:r>
            <a:r>
              <a:rPr lang="de-DE" dirty="0" err="1"/>
              <a:t>that</a:t>
            </a:r>
            <a:r>
              <a:rPr lang="de-DE" dirty="0"/>
              <a:t> </a:t>
            </a:r>
            <a:r>
              <a:rPr lang="de-DE" dirty="0" err="1"/>
              <a:t>we</a:t>
            </a:r>
            <a:r>
              <a:rPr lang="de-DE" dirty="0"/>
              <a:t> </a:t>
            </a:r>
            <a:r>
              <a:rPr lang="de-DE" dirty="0" err="1"/>
              <a:t>are</a:t>
            </a:r>
            <a:r>
              <a:rPr lang="de-DE" dirty="0"/>
              <a:t> just at </a:t>
            </a:r>
            <a:r>
              <a:rPr lang="de-DE" dirty="0" err="1"/>
              <a:t>the</a:t>
            </a:r>
            <a:r>
              <a:rPr lang="de-DE" dirty="0"/>
              <a:t> </a:t>
            </a:r>
            <a:r>
              <a:rPr lang="de-DE" dirty="0" err="1"/>
              <a:t>beginning</a:t>
            </a:r>
            <a:r>
              <a:rPr lang="de-DE" dirty="0"/>
              <a:t> of </a:t>
            </a:r>
            <a:r>
              <a:rPr lang="de-DE" dirty="0" err="1"/>
              <a:t>the</a:t>
            </a:r>
            <a:r>
              <a:rPr lang="de-DE" dirty="0"/>
              <a:t> </a:t>
            </a:r>
            <a:r>
              <a:rPr lang="de-DE" dirty="0" err="1"/>
              <a:t>data</a:t>
            </a:r>
            <a:r>
              <a:rPr lang="de-DE" dirty="0" smtClean="0"/>
              <a:t> </a:t>
            </a:r>
            <a:r>
              <a:rPr lang="de-DE" dirty="0" err="1" smtClean="0"/>
              <a:t>tsunami</a:t>
            </a:r>
            <a:r>
              <a:rPr lang="de-DE" dirty="0" smtClean="0"/>
              <a:t> </a:t>
            </a:r>
            <a:r>
              <a:rPr lang="de-DE" dirty="0"/>
              <a:t>and </a:t>
            </a:r>
            <a:r>
              <a:rPr lang="de-DE" dirty="0" err="1"/>
              <a:t>that</a:t>
            </a:r>
            <a:r>
              <a:rPr lang="de-DE" dirty="0"/>
              <a:t> </a:t>
            </a:r>
            <a:r>
              <a:rPr lang="de-DE" dirty="0" err="1"/>
              <a:t>we</a:t>
            </a:r>
            <a:r>
              <a:rPr lang="de-DE" dirty="0"/>
              <a:t> </a:t>
            </a:r>
            <a:r>
              <a:rPr lang="de-DE" dirty="0" err="1"/>
              <a:t>are</a:t>
            </a:r>
            <a:r>
              <a:rPr lang="de-DE" dirty="0"/>
              <a:t> not </a:t>
            </a:r>
            <a:r>
              <a:rPr lang="de-DE" dirty="0" err="1"/>
              <a:t>ready</a:t>
            </a:r>
            <a:r>
              <a:rPr lang="de-DE" dirty="0"/>
              <a:t> to </a:t>
            </a:r>
            <a:r>
              <a:rPr lang="de-DE" dirty="0" err="1"/>
              <a:t>cope</a:t>
            </a:r>
            <a:r>
              <a:rPr lang="de-DE" dirty="0"/>
              <a:t> </a:t>
            </a:r>
            <a:r>
              <a:rPr lang="de-DE" dirty="0" err="1"/>
              <a:t>with</a:t>
            </a:r>
            <a:r>
              <a:rPr lang="de-DE" dirty="0"/>
              <a:t> </a:t>
            </a:r>
            <a:r>
              <a:rPr lang="de-DE" dirty="0" err="1"/>
              <a:t>the</a:t>
            </a:r>
            <a:r>
              <a:rPr lang="de-DE" dirty="0"/>
              <a:t> </a:t>
            </a:r>
            <a:r>
              <a:rPr lang="de-DE" dirty="0" err="1"/>
              <a:t>challenges</a:t>
            </a:r>
            <a:r>
              <a:rPr lang="de-DE" dirty="0"/>
              <a:t> of </a:t>
            </a:r>
            <a:r>
              <a:rPr lang="de-DE" dirty="0" err="1"/>
              <a:t>the</a:t>
            </a:r>
            <a:r>
              <a:rPr lang="de-DE" dirty="0"/>
              <a:t> </a:t>
            </a:r>
            <a:r>
              <a:rPr lang="de-DE" dirty="0" err="1"/>
              <a:t>coming</a:t>
            </a:r>
            <a:r>
              <a:rPr lang="de-DE" dirty="0"/>
              <a:t> </a:t>
            </a:r>
            <a:r>
              <a:rPr lang="de-DE" dirty="0" err="1"/>
              <a:t>phase</a:t>
            </a:r>
            <a:r>
              <a:rPr lang="de-DE" dirty="0"/>
              <a:t>.</a:t>
            </a:r>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8</a:t>
            </a:fld>
            <a:endParaRPr lang="en-AU"/>
          </a:p>
        </p:txBody>
      </p:sp>
    </p:spTree>
    <p:extLst>
      <p:ext uri="{BB962C8B-B14F-4D97-AF65-F5344CB8AC3E}">
        <p14:creationId xmlns:p14="http://schemas.microsoft.com/office/powerpoint/2010/main" val="26277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Sources</a:t>
            </a:r>
            <a:r>
              <a:rPr lang="de-DE" dirty="0"/>
              <a:t> </a:t>
            </a:r>
            <a:r>
              <a:rPr lang="de-DE" dirty="0" err="1"/>
              <a:t>from</a:t>
            </a:r>
            <a:r>
              <a:rPr lang="de-DE" dirty="0"/>
              <a:t> Intel </a:t>
            </a:r>
            <a:r>
              <a:rPr lang="de-DE" dirty="0" smtClean="0"/>
              <a:t>(</a:t>
            </a:r>
            <a:r>
              <a:rPr lang="de-DE" dirty="0" err="1" smtClean="0"/>
              <a:t>millions</a:t>
            </a:r>
            <a:r>
              <a:rPr lang="de-DE" dirty="0" smtClean="0"/>
              <a:t> of </a:t>
            </a:r>
            <a:r>
              <a:rPr lang="de-DE" dirty="0" err="1" smtClean="0"/>
              <a:t>devices</a:t>
            </a:r>
            <a:r>
              <a:rPr lang="de-DE" dirty="0"/>
              <a:t>) and </a:t>
            </a:r>
            <a:r>
              <a:rPr lang="de-DE" dirty="0" smtClean="0"/>
              <a:t>Oracle </a:t>
            </a:r>
            <a:r>
              <a:rPr lang="de-DE" dirty="0"/>
              <a:t>(</a:t>
            </a:r>
            <a:r>
              <a:rPr lang="de-DE" dirty="0" err="1"/>
              <a:t>exabytes</a:t>
            </a:r>
            <a:r>
              <a:rPr lang="de-DE" dirty="0"/>
              <a:t>) </a:t>
            </a:r>
            <a:r>
              <a:rPr lang="de-DE" dirty="0" err="1"/>
              <a:t>indicate</a:t>
            </a:r>
            <a:r>
              <a:rPr lang="de-DE" dirty="0"/>
              <a:t> </a:t>
            </a:r>
            <a:r>
              <a:rPr lang="de-DE" dirty="0" err="1"/>
              <a:t>which</a:t>
            </a:r>
            <a:r>
              <a:rPr lang="de-DE" dirty="0"/>
              <a:t> </a:t>
            </a:r>
            <a:r>
              <a:rPr lang="de-DE" dirty="0" err="1"/>
              <a:t>developments</a:t>
            </a:r>
            <a:r>
              <a:rPr lang="de-DE" dirty="0"/>
              <a:t> </a:t>
            </a:r>
            <a:r>
              <a:rPr lang="de-DE" dirty="0" err="1"/>
              <a:t>are</a:t>
            </a:r>
            <a:r>
              <a:rPr lang="de-DE" dirty="0"/>
              <a:t> </a:t>
            </a:r>
            <a:r>
              <a:rPr lang="de-DE" dirty="0" err="1"/>
              <a:t>expected</a:t>
            </a:r>
            <a:r>
              <a:rPr lang="de-DE" dirty="0"/>
              <a:t> for </a:t>
            </a:r>
            <a:r>
              <a:rPr lang="de-DE" dirty="0" err="1"/>
              <a:t>the</a:t>
            </a:r>
            <a:r>
              <a:rPr lang="de-DE" dirty="0"/>
              <a:t> </a:t>
            </a:r>
            <a:r>
              <a:rPr lang="de-DE" dirty="0" err="1"/>
              <a:t>coming</a:t>
            </a:r>
            <a:r>
              <a:rPr lang="de-DE" dirty="0"/>
              <a:t> </a:t>
            </a:r>
            <a:r>
              <a:rPr lang="de-DE" dirty="0" err="1"/>
              <a:t>years</a:t>
            </a:r>
            <a:r>
              <a:rPr lang="de-DE" dirty="0"/>
              <a:t>.</a:t>
            </a:r>
          </a:p>
        </p:txBody>
      </p:sp>
      <p:sp>
        <p:nvSpPr>
          <p:cNvPr id="4" name="Foliennummernplatzhalter 3"/>
          <p:cNvSpPr>
            <a:spLocks noGrp="1"/>
          </p:cNvSpPr>
          <p:nvPr>
            <p:ph type="sldNum" sz="quarter" idx="10"/>
          </p:nvPr>
        </p:nvSpPr>
        <p:spPr/>
        <p:txBody>
          <a:bodyPr/>
          <a:lstStyle/>
          <a:p>
            <a:pPr>
              <a:defRPr/>
            </a:pPr>
            <a:fld id="{5FA21091-5BA2-AC44-833F-B265DB045E52}" type="slidenum">
              <a:rPr lang="en-AU" smtClean="0"/>
              <a:pPr>
                <a:defRPr/>
              </a:pPr>
              <a:t>9</a:t>
            </a:fld>
            <a:endParaRPr lang="en-AU"/>
          </a:p>
        </p:txBody>
      </p:sp>
    </p:spTree>
    <p:extLst>
      <p:ext uri="{BB962C8B-B14F-4D97-AF65-F5344CB8AC3E}">
        <p14:creationId xmlns:p14="http://schemas.microsoft.com/office/powerpoint/2010/main" val="3629905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971601" y="2132856"/>
            <a:ext cx="7272808" cy="2232248"/>
          </a:xfrm>
          <a:prstGeom prst="rect">
            <a:avLst/>
          </a:prstGeom>
        </p:spPr>
        <p:txBody>
          <a:bodyPr anchor="ctr"/>
          <a:lstStyle>
            <a:lvl1pPr algn="ctr">
              <a:defRPr sz="3000" b="1" i="0">
                <a:solidFill>
                  <a:schemeClr val="bg1"/>
                </a:solidFill>
                <a:latin typeface=""/>
                <a:cs typeface="Trebuchet MS"/>
              </a:defRPr>
            </a:lvl1pPr>
          </a:lstStyle>
          <a:p>
            <a:pPr lvl="0"/>
            <a:r>
              <a:rPr lang="en-US" noProof="0"/>
              <a:t>Click to edit Master title style</a:t>
            </a:r>
            <a:endParaRPr lang="en-AU" noProof="0" dirty="0"/>
          </a:p>
        </p:txBody>
      </p:sp>
    </p:spTree>
    <p:extLst>
      <p:ext uri="{BB962C8B-B14F-4D97-AF65-F5344CB8AC3E}">
        <p14:creationId xmlns:p14="http://schemas.microsoft.com/office/powerpoint/2010/main" val="88104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8137599" cy="4785395"/>
          </a:xfrm>
          <a:prstGeom prst="rect">
            <a:avLst/>
          </a:prstGeom>
        </p:spPr>
        <p:txBody>
          <a:bodyPr/>
          <a:lstStyle>
            <a:lvl1pPr marL="342900" indent="-342900">
              <a:buClr>
                <a:srgbClr val="58A618"/>
              </a:buClr>
              <a:buFont typeface="Wingdings" charset="2"/>
              <a:buChar char="§"/>
              <a:defRPr sz="2400">
                <a:solidFill>
                  <a:schemeClr val="accent4">
                    <a:lumMod val="90000"/>
                    <a:lumOff val="10000"/>
                  </a:schemeClr>
                </a:solidFill>
                <a:latin typeface="Arial"/>
                <a:cs typeface="Arial"/>
              </a:defRPr>
            </a:lvl1pPr>
            <a:lvl2pPr marL="742950" indent="-285750">
              <a:buClr>
                <a:srgbClr val="703D29"/>
              </a:buClr>
              <a:buFont typeface="Wingdings" charset="2"/>
              <a:buChar char="§"/>
              <a:defRPr sz="1800">
                <a:solidFill>
                  <a:schemeClr val="accent4">
                    <a:lumMod val="90000"/>
                    <a:lumOff val="10000"/>
                  </a:schemeClr>
                </a:solidFill>
                <a:latin typeface="+mj-lt"/>
                <a:cs typeface="Trebuchet MS"/>
              </a:defRPr>
            </a:lvl2pPr>
            <a:lvl3pPr marL="1143000" indent="-228600">
              <a:buClr>
                <a:srgbClr val="E4D700"/>
              </a:buClr>
              <a:buFont typeface="Wingdings" charset="2"/>
              <a:buChar char="§"/>
              <a:defRPr sz="1600">
                <a:solidFill>
                  <a:schemeClr val="accent4">
                    <a:lumMod val="90000"/>
                    <a:lumOff val="10000"/>
                  </a:schemeClr>
                </a:solidFill>
                <a:latin typeface=""/>
                <a:cs typeface="Trebuchet MS"/>
              </a:defRPr>
            </a:lvl3pPr>
            <a:lvl4pPr marL="1600200" indent="-228600">
              <a:buClr>
                <a:schemeClr val="accent5"/>
              </a:buClr>
              <a:buFont typeface="Wingdings" charset="2"/>
              <a:buChar char="§"/>
              <a:defRPr sz="1600">
                <a:solidFill>
                  <a:schemeClr val="accent4">
                    <a:lumMod val="90000"/>
                    <a:lumOff val="10000"/>
                  </a:schemeClr>
                </a:solidFill>
                <a:latin typeface=""/>
                <a:cs typeface="Trebuchet MS"/>
              </a:defRPr>
            </a:lvl4pPr>
            <a:lvl5pPr marL="2057400" indent="-228600">
              <a:buClr>
                <a:schemeClr val="accent5"/>
              </a:buClr>
              <a:buFont typeface="Wingdings" charset="2"/>
              <a:buChar char="§"/>
              <a:defRPr sz="1600">
                <a:solidFill>
                  <a:schemeClr val="accent4">
                    <a:lumMod val="90000"/>
                    <a:lumOff val="10000"/>
                  </a:schemeClr>
                </a:solidFill>
                <a:latin typeface=""/>
                <a:cs typeface="Trebuchet MS"/>
              </a:defRPr>
            </a:lvl5pPr>
          </a:lstStyle>
          <a:p>
            <a:pPr lvl="0"/>
            <a:r>
              <a:rPr lang="en-US"/>
              <a:t>Click to edit Master text styles</a:t>
            </a:r>
          </a:p>
          <a:p>
            <a:pPr lvl="1"/>
            <a:r>
              <a:rPr lang="en-US"/>
              <a:t>Second level</a:t>
            </a:r>
          </a:p>
          <a:p>
            <a:pPr lvl="2"/>
            <a:r>
              <a:rPr lang="en-US"/>
              <a:t>Third level</a:t>
            </a:r>
          </a:p>
        </p:txBody>
      </p:sp>
      <p:sp>
        <p:nvSpPr>
          <p:cNvPr id="4" name="Title 1"/>
          <p:cNvSpPr>
            <a:spLocks noGrp="1"/>
          </p:cNvSpPr>
          <p:nvPr>
            <p:ph type="title"/>
          </p:nvPr>
        </p:nvSpPr>
        <p:spPr>
          <a:xfrm>
            <a:off x="755576" y="0"/>
            <a:ext cx="7560840" cy="981075"/>
          </a:xfrm>
          <a:prstGeom prst="rect">
            <a:avLst/>
          </a:prstGeom>
        </p:spPr>
        <p:txBody>
          <a:bodyPr anchor="ctr"/>
          <a:lstStyle>
            <a:lvl1pPr>
              <a:defRPr sz="1800">
                <a:solidFill>
                  <a:srgbClr val="58A618"/>
                </a:solidFill>
                <a:latin typeface=""/>
                <a:cs typeface="Trebuchet MS"/>
              </a:defRPr>
            </a:lvl1pPr>
          </a:lstStyle>
          <a:p>
            <a:r>
              <a:rPr lang="en-US"/>
              <a:t>Click to edit Master title style</a:t>
            </a:r>
            <a:endParaRPr lang="en-AU" dirty="0"/>
          </a:p>
        </p:txBody>
      </p:sp>
    </p:spTree>
    <p:extLst>
      <p:ext uri="{BB962C8B-B14F-4D97-AF65-F5344CB8AC3E}">
        <p14:creationId xmlns:p14="http://schemas.microsoft.com/office/powerpoint/2010/main" val="5076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576" y="2132856"/>
            <a:ext cx="3888432" cy="3456384"/>
          </a:xfrm>
          <a:prstGeom prst="rect">
            <a:avLst/>
          </a:prstGeom>
        </p:spPr>
        <p:txBody>
          <a:bodyPr/>
          <a:lstStyle>
            <a:lvl1pPr marL="342900" indent="-342900">
              <a:buClr>
                <a:srgbClr val="58A618"/>
              </a:buClr>
              <a:buFont typeface="Wingdings" charset="2"/>
              <a:buChar char="§"/>
              <a:defRPr sz="1800">
                <a:solidFill>
                  <a:schemeClr val="accent4">
                    <a:lumMod val="90000"/>
                    <a:lumOff val="10000"/>
                  </a:schemeClr>
                </a:solidFill>
                <a:latin typeface=""/>
                <a:cs typeface="Trebuchet MS"/>
              </a:defRPr>
            </a:lvl1pPr>
            <a:lvl2pPr marL="742950" indent="-285750">
              <a:buClr>
                <a:srgbClr val="703D29"/>
              </a:buClr>
              <a:buFont typeface="Wingdings" charset="2"/>
              <a:buChar char="§"/>
              <a:defRPr sz="1600">
                <a:solidFill>
                  <a:schemeClr val="accent4">
                    <a:lumMod val="90000"/>
                    <a:lumOff val="10000"/>
                  </a:schemeClr>
                </a:solidFill>
                <a:latin typeface=""/>
                <a:cs typeface="Trebuchet MS"/>
              </a:defRPr>
            </a:lvl2pPr>
            <a:lvl3pPr marL="1143000" indent="-228600">
              <a:buClr>
                <a:srgbClr val="E4D700"/>
              </a:buClr>
              <a:buFont typeface="Wingdings" charset="2"/>
              <a:buChar char="§"/>
              <a:defRPr sz="1600">
                <a:solidFill>
                  <a:schemeClr val="accent4">
                    <a:lumMod val="90000"/>
                    <a:lumOff val="10000"/>
                  </a:schemeClr>
                </a:solidFill>
                <a:latin typeface=""/>
                <a:cs typeface="Trebuchet MS"/>
              </a:defRPr>
            </a:lvl3pPr>
            <a:lvl4pPr marL="1600200" indent="-228600">
              <a:buClr>
                <a:schemeClr val="accent5"/>
              </a:buClr>
              <a:buFont typeface="Wingdings" charset="2"/>
              <a:buChar char="§"/>
              <a:defRPr sz="1800">
                <a:solidFill>
                  <a:schemeClr val="tx1"/>
                </a:solidFill>
                <a:latin typeface="Trebuchet MS"/>
                <a:cs typeface="Trebuchet MS"/>
              </a:defRPr>
            </a:lvl4pPr>
            <a:lvl5pPr marL="2057400" indent="-228600">
              <a:buClr>
                <a:schemeClr val="accent5"/>
              </a:buClr>
              <a:buFont typeface="Wingdings" charset="2"/>
              <a:buChar char="§"/>
              <a:defRPr sz="1800">
                <a:solidFill>
                  <a:schemeClr val="tx1"/>
                </a:solidFill>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16016" y="2132856"/>
            <a:ext cx="3889127" cy="3456384"/>
          </a:xfrm>
          <a:prstGeom prst="rect">
            <a:avLst/>
          </a:prstGeom>
        </p:spPr>
        <p:txBody>
          <a:bodyPr/>
          <a:lstStyle>
            <a:lvl1pPr marL="342900" indent="-342900">
              <a:buClr>
                <a:srgbClr val="58A618"/>
              </a:buClr>
              <a:buFont typeface="Wingdings" charset="2"/>
              <a:buChar char="§"/>
              <a:defRPr sz="1800">
                <a:latin typeface=""/>
                <a:cs typeface="Trebuchet MS"/>
              </a:defRPr>
            </a:lvl1pPr>
            <a:lvl2pPr marL="742950" indent="-285750">
              <a:buClr>
                <a:srgbClr val="703D29"/>
              </a:buClr>
              <a:buFont typeface="Wingdings" charset="2"/>
              <a:buChar char="§"/>
              <a:defRPr sz="1600">
                <a:latin typeface=""/>
                <a:cs typeface="Trebuchet MS"/>
              </a:defRPr>
            </a:lvl2pPr>
            <a:lvl3pPr marL="1143000" indent="-228600">
              <a:buClr>
                <a:srgbClr val="E4D700"/>
              </a:buClr>
              <a:buFont typeface="Wingdings" charset="2"/>
              <a:buChar char="§"/>
              <a:defRPr sz="1600">
                <a:latin typeface=""/>
                <a:cs typeface="Trebuchet MS"/>
              </a:defRPr>
            </a:lvl3pPr>
            <a:lvl4pPr marL="1600200" indent="-228600">
              <a:buClr>
                <a:schemeClr val="accent5"/>
              </a:buClr>
              <a:buFont typeface="Wingdings" charset="2"/>
              <a:buChar char="§"/>
              <a:defRPr sz="1800">
                <a:latin typeface="Trebuchet MS"/>
                <a:cs typeface="Trebuchet MS"/>
              </a:defRPr>
            </a:lvl4pPr>
            <a:lvl5pPr marL="2057400" indent="-228600">
              <a:buClr>
                <a:schemeClr val="accent5"/>
              </a:buClr>
              <a:buFont typeface="Wingdings" charset="2"/>
              <a:buChar char="§"/>
              <a:defRPr sz="1800">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ext Placeholder 2"/>
          <p:cNvSpPr>
            <a:spLocks noGrp="1"/>
          </p:cNvSpPr>
          <p:nvPr>
            <p:ph type="body" idx="10"/>
          </p:nvPr>
        </p:nvSpPr>
        <p:spPr>
          <a:xfrm>
            <a:off x="755576" y="1349078"/>
            <a:ext cx="3888432" cy="639762"/>
          </a:xfrm>
          <a:prstGeom prst="rect">
            <a:avLst/>
          </a:prstGeom>
        </p:spPr>
        <p:txBody>
          <a:bodyPr/>
          <a:lstStyle>
            <a:lvl1pPr marL="0" indent="0">
              <a:buNone/>
              <a:defRPr sz="1800" b="1">
                <a:solidFill>
                  <a:schemeClr val="accent4">
                    <a:lumMod val="90000"/>
                    <a:lumOff val="10000"/>
                  </a:schemeClr>
                </a:solidFill>
                <a:latin typeface=""/>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p:cNvSpPr>
            <a:spLocks noGrp="1"/>
          </p:cNvSpPr>
          <p:nvPr>
            <p:ph type="body" sz="quarter" idx="3"/>
          </p:nvPr>
        </p:nvSpPr>
        <p:spPr>
          <a:xfrm>
            <a:off x="4716017" y="1349078"/>
            <a:ext cx="3888432" cy="639762"/>
          </a:xfrm>
          <a:prstGeom prst="rect">
            <a:avLst/>
          </a:prstGeom>
        </p:spPr>
        <p:txBody>
          <a:bodyPr/>
          <a:lstStyle>
            <a:lvl1pPr marL="0" indent="0">
              <a:buNone/>
              <a:defRPr sz="1800" b="1">
                <a:solidFill>
                  <a:schemeClr val="accent4">
                    <a:lumMod val="90000"/>
                    <a:lumOff val="10000"/>
                  </a:schemeClr>
                </a:solidFill>
                <a:latin typeface="Arial"/>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p:cNvSpPr>
            <a:spLocks noGrp="1"/>
          </p:cNvSpPr>
          <p:nvPr>
            <p:ph type="title"/>
          </p:nvPr>
        </p:nvSpPr>
        <p:spPr>
          <a:xfrm>
            <a:off x="755576" y="0"/>
            <a:ext cx="7560840" cy="981075"/>
          </a:xfrm>
          <a:prstGeom prst="rect">
            <a:avLst/>
          </a:prstGeom>
        </p:spPr>
        <p:txBody>
          <a:bodyPr anchor="ctr"/>
          <a:lstStyle>
            <a:lvl1pPr>
              <a:defRPr sz="1800">
                <a:solidFill>
                  <a:srgbClr val="58A618"/>
                </a:solidFill>
                <a:latin typeface=""/>
                <a:cs typeface="Trebuchet MS"/>
              </a:defRPr>
            </a:lvl1pPr>
          </a:lstStyle>
          <a:p>
            <a:r>
              <a:rPr lang="en-US"/>
              <a:t>Click to edit Master title style</a:t>
            </a:r>
            <a:endParaRPr lang="en-AU" dirty="0"/>
          </a:p>
        </p:txBody>
      </p:sp>
    </p:spTree>
    <p:extLst>
      <p:ext uri="{BB962C8B-B14F-4D97-AF65-F5344CB8AC3E}">
        <p14:creationId xmlns:p14="http://schemas.microsoft.com/office/powerpoint/2010/main" val="63052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331640" y="274638"/>
            <a:ext cx="7355160" cy="1143000"/>
          </a:xfrm>
          <a:prstGeom prst="rect">
            <a:avLst/>
          </a:prstGeom>
        </p:spPr>
        <p:txBody>
          <a:bodyPr/>
          <a:lstStyle/>
          <a:p>
            <a:r>
              <a:rPr lang="nl-NL"/>
              <a:t>Click to edit Master title style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it-IT"/>
          </a:p>
        </p:txBody>
      </p:sp>
      <p:sp>
        <p:nvSpPr>
          <p:cNvPr id="4" name="Segnaposto data 3"/>
          <p:cNvSpPr>
            <a:spLocks noGrp="1"/>
          </p:cNvSpPr>
          <p:nvPr>
            <p:ph type="dt" sz="half" idx="10"/>
          </p:nvPr>
        </p:nvSpPr>
        <p:spPr>
          <a:xfrm>
            <a:off x="457200" y="6582256"/>
            <a:ext cx="2133600" cy="274324"/>
          </a:xfrm>
          <a:prstGeom prst="rect">
            <a:avLst/>
          </a:prstGeom>
        </p:spPr>
        <p:txBody>
          <a:bodyPr/>
          <a:lstStyle/>
          <a:p>
            <a:fld id="{5DF6628C-751A-4C98-AE26-9420A4263E97}" type="datetime1">
              <a:rPr lang="en-US" smtClean="0"/>
              <a:pPr/>
              <a:t>3/9/2017</a:t>
            </a:fld>
            <a:endParaRPr lang="it-IT"/>
          </a:p>
        </p:txBody>
      </p:sp>
      <p:sp>
        <p:nvSpPr>
          <p:cNvPr id="5" name="Segnaposto piè di pagina 4"/>
          <p:cNvSpPr>
            <a:spLocks noGrp="1"/>
          </p:cNvSpPr>
          <p:nvPr>
            <p:ph type="ftr" sz="quarter" idx="11"/>
          </p:nvPr>
        </p:nvSpPr>
        <p:spPr>
          <a:xfrm>
            <a:off x="3124200" y="6597352"/>
            <a:ext cx="2895600" cy="27432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597352"/>
            <a:ext cx="2133600" cy="274324"/>
          </a:xfrm>
          <a:prstGeom prst="rect">
            <a:avLst/>
          </a:prstGeom>
        </p:spPr>
        <p:txBody>
          <a:bodyPr/>
          <a:lstStyle/>
          <a:p>
            <a:fld id="{71C0F629-AAE2-4D89-A943-A142615EC9B5}" type="slidenum">
              <a:rPr lang="it-IT" smtClean="0"/>
              <a:pPr/>
              <a:t>‹#›</a:t>
            </a:fld>
            <a:endParaRPr lang="it-IT"/>
          </a:p>
        </p:txBody>
      </p:sp>
    </p:spTree>
    <p:extLst>
      <p:ext uri="{BB962C8B-B14F-4D97-AF65-F5344CB8AC3E}">
        <p14:creationId xmlns:p14="http://schemas.microsoft.com/office/powerpoint/2010/main" val="131759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B8DB9179-7B64-44B5-9D8A-2697C55971E6}" type="datetimeFigureOut">
              <a:rPr lang="de-DE" smtClean="0"/>
              <a:pPr/>
              <a:t>09.03.2017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E70764DD-C6EB-4326-9A67-F4222474EB47}" type="slidenum">
              <a:rPr lang="de-DE" smtClean="0"/>
              <a:pPr/>
              <a:t>‹#›</a:t>
            </a:fld>
            <a:endParaRPr lang="de-DE"/>
          </a:p>
        </p:txBody>
      </p:sp>
    </p:spTree>
    <p:extLst>
      <p:ext uri="{BB962C8B-B14F-4D97-AF65-F5344CB8AC3E}">
        <p14:creationId xmlns:p14="http://schemas.microsoft.com/office/powerpoint/2010/main" val="323858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57200" y="2132856"/>
            <a:ext cx="8229600" cy="2232248"/>
          </a:xfrm>
          <a:prstGeom prst="rect">
            <a:avLst/>
          </a:prstGeom>
        </p:spPr>
        <p:txBody>
          <a:bodyPr vert="horz" anchor="ctr" anchorCtr="0"/>
          <a:lstStyle/>
          <a:p>
            <a:r>
              <a:rPr lang="en-AU" dirty="0"/>
              <a:t>Click to edit Master title style</a:t>
            </a:r>
            <a:endParaRPr lang="en-US" dirty="0"/>
          </a:p>
        </p:txBody>
      </p:sp>
    </p:spTree>
    <p:extLst>
      <p:ext uri="{BB962C8B-B14F-4D97-AF65-F5344CB8AC3E}">
        <p14:creationId xmlns:p14="http://schemas.microsoft.com/office/powerpoint/2010/main" val="896486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1"/>
          <p:cNvSpPr>
            <a:spLocks noChangeArrowheads="1"/>
          </p:cNvSpPr>
          <p:nvPr/>
        </p:nvSpPr>
        <p:spPr bwMode="auto">
          <a:xfrm>
            <a:off x="8316416" y="332656"/>
            <a:ext cx="584200" cy="196850"/>
          </a:xfrm>
          <a:prstGeom prst="rect">
            <a:avLst/>
          </a:prstGeom>
          <a:noFill/>
          <a:ln>
            <a:noFill/>
          </a:ln>
          <a:effectLst/>
          <a:extLst/>
        </p:spPr>
        <p:txBody>
          <a:bodyPr anchor="ctr"/>
          <a:lstStyle/>
          <a:p>
            <a:pPr algn="r">
              <a:defRPr/>
            </a:pPr>
            <a:fld id="{7252A759-CE90-8E4D-8205-5455BBF991FC}" type="slidenum">
              <a:rPr lang="en-AU" sz="1000" b="0" i="0">
                <a:solidFill>
                  <a:srgbClr val="58A618"/>
                </a:solidFill>
                <a:latin typeface=""/>
                <a:cs typeface="Trebuchet MS"/>
              </a:rPr>
              <a:pPr algn="r">
                <a:defRPr/>
              </a:pPr>
              <a:t>‹#›</a:t>
            </a:fld>
            <a:endParaRPr lang="en-AU" sz="1000" b="0" i="0" dirty="0">
              <a:solidFill>
                <a:srgbClr val="58A618"/>
              </a:solidFill>
              <a:latin typeface=""/>
              <a:cs typeface="Trebuchet MS"/>
            </a:endParaRPr>
          </a:p>
        </p:txBody>
      </p:sp>
    </p:spTree>
  </p:cSld>
  <p:clrMap bg1="lt1" tx1="dk1" bg2="lt2" tx2="dk2" accent1="accent1" accent2="accent2" accent3="accent3" accent4="accent4" accent5="accent5" accent6="accent6" hlink="hlink" folHlink="folHlink"/>
  <p:sldLayoutIdLst>
    <p:sldLayoutId id="2147483799" r:id="rId1"/>
    <p:sldLayoutId id="2147483789" r:id="rId2"/>
    <p:sldLayoutId id="2147483790" r:id="rId3"/>
    <p:sldLayoutId id="2147483800" r:id="rId4"/>
    <p:sldLayoutId id="2147483802" r:id="rId5"/>
  </p:sldLayoutIdLst>
  <p:txStyles>
    <p:titleStyle>
      <a:lvl1pPr algn="l" rtl="0" eaLnBrk="1" fontAlgn="base" hangingPunct="1">
        <a:spcBef>
          <a:spcPct val="0"/>
        </a:spcBef>
        <a:spcAft>
          <a:spcPct val="0"/>
        </a:spcAft>
        <a:defRPr sz="28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charset="0"/>
        <a:buChar char="§"/>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4" r:id="rId1"/>
  </p:sldLayoutIdLst>
  <p:txStyles>
    <p:titleStyle>
      <a:lvl1pPr algn="ctr" rtl="0" eaLnBrk="0" fontAlgn="base" hangingPunct="0">
        <a:spcBef>
          <a:spcPct val="0"/>
        </a:spcBef>
        <a:spcAft>
          <a:spcPct val="0"/>
        </a:spcAft>
        <a:defRPr sz="2800" b="1" i="0">
          <a:solidFill>
            <a:schemeClr val="bg1"/>
          </a:solidFill>
          <a:latin typeface=""/>
          <a:ea typeface="ＭＳ Ｐゴシック" charset="0"/>
          <a:cs typeface="Trebuchet MS"/>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tabLst>
          <a:tab pos="1879600" algn="l"/>
        </a:tabLst>
        <a:defRPr sz="1600">
          <a:solidFill>
            <a:schemeClr val="bg1"/>
          </a:solidFill>
          <a:latin typeface="Trebuchet MS"/>
          <a:ea typeface="ＭＳ Ｐゴシック" charset="0"/>
          <a:cs typeface="Trebuchet MS"/>
        </a:defRPr>
      </a:lvl1pPr>
      <a:lvl2pPr marL="811213" indent="-354013" algn="l" rtl="0" eaLnBrk="0" fontAlgn="base" hangingPunct="0">
        <a:spcBef>
          <a:spcPct val="20000"/>
        </a:spcBef>
        <a:spcAft>
          <a:spcPct val="0"/>
        </a:spcAft>
        <a:buChar char="–"/>
        <a:tabLst>
          <a:tab pos="1879600" algn="l"/>
        </a:tabLst>
        <a:defRPr sz="2800">
          <a:solidFill>
            <a:schemeClr val="tx1"/>
          </a:solidFill>
          <a:latin typeface="+mn-lt"/>
          <a:ea typeface="ＭＳ Ｐゴシック" charset="0"/>
        </a:defRPr>
      </a:lvl2pPr>
      <a:lvl3pPr marL="1219200" indent="-228600" algn="l" rtl="0" eaLnBrk="0" fontAlgn="base" hangingPunct="0">
        <a:spcBef>
          <a:spcPct val="20000"/>
        </a:spcBef>
        <a:spcAft>
          <a:spcPct val="0"/>
        </a:spcAft>
        <a:buChar char="•"/>
        <a:tabLst>
          <a:tab pos="1879600" algn="l"/>
        </a:tabLst>
        <a:defRPr sz="2400">
          <a:solidFill>
            <a:schemeClr val="tx1"/>
          </a:solidFill>
          <a:latin typeface="+mn-lt"/>
          <a:ea typeface="ＭＳ Ｐゴシック" charset="0"/>
        </a:defRPr>
      </a:lvl3pPr>
      <a:lvl4pPr marL="1627188" indent="-228600" algn="l" rtl="0" eaLnBrk="0" fontAlgn="base" hangingPunct="0">
        <a:spcBef>
          <a:spcPct val="20000"/>
        </a:spcBef>
        <a:spcAft>
          <a:spcPct val="0"/>
        </a:spcAft>
        <a:buChar char="–"/>
        <a:tabLst>
          <a:tab pos="1879600" algn="l"/>
        </a:tabLst>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tabLst>
          <a:tab pos="1879600" algn="l"/>
        </a:tabLst>
        <a:defRPr sz="2000">
          <a:solidFill>
            <a:schemeClr val="tx1"/>
          </a:solidFill>
          <a:latin typeface="+mn-lt"/>
          <a:ea typeface="ＭＳ Ｐゴシック" charset="0"/>
        </a:defRPr>
      </a:lvl5pPr>
      <a:lvl6pPr marL="2514600" indent="-228600" algn="l" rtl="0" fontAlgn="base">
        <a:spcBef>
          <a:spcPct val="20000"/>
        </a:spcBef>
        <a:spcAft>
          <a:spcPct val="0"/>
        </a:spcAft>
        <a:buChar char="»"/>
        <a:tabLst>
          <a:tab pos="1879600" algn="l"/>
        </a:tabLst>
        <a:defRPr sz="2000">
          <a:solidFill>
            <a:schemeClr val="tx1"/>
          </a:solidFill>
          <a:latin typeface="+mn-lt"/>
        </a:defRPr>
      </a:lvl6pPr>
      <a:lvl7pPr marL="2971800" indent="-228600" algn="l" rtl="0" fontAlgn="base">
        <a:spcBef>
          <a:spcPct val="20000"/>
        </a:spcBef>
        <a:spcAft>
          <a:spcPct val="0"/>
        </a:spcAft>
        <a:buChar char="»"/>
        <a:tabLst>
          <a:tab pos="1879600" algn="l"/>
        </a:tabLst>
        <a:defRPr sz="2000">
          <a:solidFill>
            <a:schemeClr val="tx1"/>
          </a:solidFill>
          <a:latin typeface="+mn-lt"/>
        </a:defRPr>
      </a:lvl7pPr>
      <a:lvl8pPr marL="3429000" indent="-228600" algn="l" rtl="0" fontAlgn="base">
        <a:spcBef>
          <a:spcPct val="20000"/>
        </a:spcBef>
        <a:spcAft>
          <a:spcPct val="0"/>
        </a:spcAft>
        <a:buChar char="»"/>
        <a:tabLst>
          <a:tab pos="1879600" algn="l"/>
        </a:tabLst>
        <a:defRPr sz="2000">
          <a:solidFill>
            <a:schemeClr val="tx1"/>
          </a:solidFill>
          <a:latin typeface="+mn-lt"/>
        </a:defRPr>
      </a:lvl8pPr>
      <a:lvl9pPr marL="3886200" indent="-228600" algn="l" rtl="0" fontAlgn="base">
        <a:spcBef>
          <a:spcPct val="20000"/>
        </a:spcBef>
        <a:spcAft>
          <a:spcPct val="0"/>
        </a:spcAft>
        <a:buChar char="»"/>
        <a:tabLst>
          <a:tab pos="18796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 Id="rId6" Type="http://schemas.openxmlformats.org/officeDocument/2006/relationships/hyperlink" Target="https://www.rd-alliance.org/plenaries/rda-ninth-plenary-meeting-barcelona" TargetMode="External"/><Relationship Id="rId5" Type="http://schemas.openxmlformats.org/officeDocument/2006/relationships/hyperlink" Target="https://www.rd-alliance.org/group/data-fabric-ig.html" TargetMode="External"/><Relationship Id="rId4" Type="http://schemas.openxmlformats.org/officeDocument/2006/relationships/hyperlink" Target="http://iot-week.eu/iot-week-2017/"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hyperlink" Target="https://de.wikipedia.org/wiki/Informations-_und_Kommunikationstechnik" TargetMode="External"/><Relationship Id="rId7" Type="http://schemas.openxmlformats.org/officeDocument/2006/relationships/hyperlink" Target="https://de.wikipedia.org/wiki/Medizininformati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de.wikipedia.org/wiki/Kognition" TargetMode="External"/><Relationship Id="rId5" Type="http://schemas.openxmlformats.org/officeDocument/2006/relationships/hyperlink" Target="https://de.wikipedia.org/wiki/Neurowissenschaften" TargetMode="External"/><Relationship Id="rId4" Type="http://schemas.openxmlformats.org/officeDocument/2006/relationships/hyperlink" Target="https://de.wikipedia.org/wiki/Supercomput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1" y="2766566"/>
            <a:ext cx="7272808" cy="2736304"/>
          </a:xfrm>
        </p:spPr>
        <p:txBody>
          <a:bodyPr/>
          <a:lstStyle/>
          <a:p>
            <a:r>
              <a:rPr lang="en-US" dirty="0"/>
              <a:t>Momentum towards an efficient data economy</a:t>
            </a:r>
            <a:r>
              <a:rPr lang="en-US" sz="1400" dirty="0"/>
              <a:t/>
            </a:r>
            <a:br>
              <a:rPr lang="en-US" sz="1400" dirty="0"/>
            </a:br>
            <a:r>
              <a:rPr lang="en-US" sz="1400" dirty="0"/>
              <a:t/>
            </a:r>
            <a:br>
              <a:rPr lang="en-US" sz="1400" dirty="0"/>
            </a:br>
            <a:r>
              <a:rPr lang="en-US" sz="1800" dirty="0"/>
              <a:t/>
            </a:r>
            <a:br>
              <a:rPr lang="en-US" sz="1800" dirty="0"/>
            </a:br>
            <a:r>
              <a:rPr lang="en-US" sz="1000" dirty="0"/>
              <a:t/>
            </a:r>
            <a:br>
              <a:rPr lang="en-US" sz="1000" dirty="0"/>
            </a:br>
            <a:r>
              <a:rPr lang="en-US" sz="1800" dirty="0"/>
              <a:t>Peter Wittenburg</a:t>
            </a:r>
            <a:br>
              <a:rPr lang="en-US" sz="1800" dirty="0"/>
            </a:br>
            <a:r>
              <a:rPr lang="en-US" sz="1600" dirty="0"/>
              <a:t>Max Planck Computing and Data Facility</a:t>
            </a:r>
            <a:br>
              <a:rPr lang="en-US" sz="1600" dirty="0"/>
            </a:b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95500" y="1562100"/>
            <a:ext cx="4953000" cy="4648200"/>
          </a:xfrm>
          <a:prstGeom prst="ellipse">
            <a:avLst/>
          </a:prstGeom>
          <a:gradFill>
            <a:gsLst>
              <a:gs pos="0">
                <a:srgbClr val="D6B19C"/>
              </a:gs>
              <a:gs pos="30000">
                <a:srgbClr val="D49E6C"/>
              </a:gs>
              <a:gs pos="70000">
                <a:srgbClr val="A65528"/>
              </a:gs>
              <a:gs pos="100000">
                <a:srgbClr val="66301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2882180" y="2238446"/>
            <a:ext cx="3379640" cy="330283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2"/>
          <p:cNvSpPr>
            <a:spLocks noGrp="1"/>
          </p:cNvSpPr>
          <p:nvPr>
            <p:ph type="title"/>
          </p:nvPr>
        </p:nvSpPr>
        <p:spPr>
          <a:xfrm>
            <a:off x="755576" y="215677"/>
            <a:ext cx="7560840" cy="981075"/>
          </a:xfrm>
        </p:spPr>
        <p:txBody>
          <a:bodyPr/>
          <a:lstStyle/>
          <a:p>
            <a:r>
              <a:rPr lang="en-US" sz="2800" dirty="0">
                <a:solidFill>
                  <a:schemeClr val="accent1"/>
                </a:solidFill>
                <a:latin typeface="+mj-lt"/>
              </a:rPr>
              <a:t>Fundamental Change Through </a:t>
            </a:r>
            <a:r>
              <a:rPr lang="en-US" sz="2800" dirty="0" err="1">
                <a:solidFill>
                  <a:schemeClr val="accent1"/>
                </a:solidFill>
                <a:latin typeface="+mj-lt"/>
              </a:rPr>
              <a:t>IoT</a:t>
            </a:r>
            <a:r>
              <a:rPr lang="en-US" sz="2800" dirty="0">
                <a:solidFill>
                  <a:schemeClr val="accent1"/>
                </a:solidFill>
                <a:latin typeface="+mj-lt"/>
              </a:rPr>
              <a:t> I</a:t>
            </a:r>
          </a:p>
        </p:txBody>
      </p:sp>
      <p:sp>
        <p:nvSpPr>
          <p:cNvPr id="6" name="Oval 5"/>
          <p:cNvSpPr/>
          <p:nvPr/>
        </p:nvSpPr>
        <p:spPr>
          <a:xfrm>
            <a:off x="3048000" y="2388632"/>
            <a:ext cx="3048000" cy="3021569"/>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rPr>
              <a:t> </a:t>
            </a:r>
          </a:p>
        </p:txBody>
      </p:sp>
      <p:sp>
        <p:nvSpPr>
          <p:cNvPr id="2" name="TextBox 1"/>
          <p:cNvSpPr txBox="1"/>
          <p:nvPr/>
        </p:nvSpPr>
        <p:spPr>
          <a:xfrm>
            <a:off x="25191" y="1284339"/>
            <a:ext cx="2523448" cy="954107"/>
          </a:xfrm>
          <a:prstGeom prst="rect">
            <a:avLst/>
          </a:prstGeom>
          <a:noFill/>
        </p:spPr>
        <p:txBody>
          <a:bodyPr wrap="none" rtlCol="0">
            <a:spAutoFit/>
          </a:bodyPr>
          <a:lstStyle/>
          <a:p>
            <a:pPr algn="ctr"/>
            <a:r>
              <a:rPr lang="de-DE" dirty="0" err="1">
                <a:solidFill>
                  <a:srgbClr val="00B0F0"/>
                </a:solidFill>
              </a:rPr>
              <a:t>Cyber</a:t>
            </a:r>
            <a:endParaRPr lang="de-DE" dirty="0">
              <a:solidFill>
                <a:srgbClr val="00B0F0"/>
              </a:solidFill>
            </a:endParaRPr>
          </a:p>
          <a:p>
            <a:pPr algn="ctr"/>
            <a:r>
              <a:rPr lang="de-DE" dirty="0" err="1">
                <a:solidFill>
                  <a:srgbClr val="00B0F0"/>
                </a:solidFill>
              </a:rPr>
              <a:t>infrastructure</a:t>
            </a:r>
            <a:endParaRPr lang="en-GB" dirty="0">
              <a:solidFill>
                <a:srgbClr val="00B0F0"/>
              </a:solidFill>
            </a:endParaRPr>
          </a:p>
        </p:txBody>
      </p:sp>
      <p:cxnSp>
        <p:nvCxnSpPr>
          <p:cNvPr id="9" name="Straight Arrow Connector 8"/>
          <p:cNvCxnSpPr/>
          <p:nvPr/>
        </p:nvCxnSpPr>
        <p:spPr bwMode="auto">
          <a:xfrm>
            <a:off x="2459725" y="2161635"/>
            <a:ext cx="1382580" cy="1228960"/>
          </a:xfrm>
          <a:prstGeom prst="straightConnector1">
            <a:avLst/>
          </a:prstGeom>
          <a:noFill/>
          <a:ln w="7620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7221945" y="4933147"/>
            <a:ext cx="1643399" cy="954107"/>
          </a:xfrm>
          <a:prstGeom prst="rect">
            <a:avLst/>
          </a:prstGeom>
          <a:noFill/>
          <a:ln>
            <a:noFill/>
          </a:ln>
        </p:spPr>
        <p:txBody>
          <a:bodyPr wrap="none" rtlCol="0">
            <a:spAutoFit/>
          </a:bodyPr>
          <a:lstStyle/>
          <a:p>
            <a:pPr algn="ctr"/>
            <a:r>
              <a:rPr lang="de-DE" dirty="0" err="1">
                <a:solidFill>
                  <a:srgbClr val="CC6021"/>
                </a:solidFill>
              </a:rPr>
              <a:t>Physical</a:t>
            </a:r>
            <a:endParaRPr lang="de-DE" dirty="0">
              <a:solidFill>
                <a:srgbClr val="CC6021"/>
              </a:solidFill>
            </a:endParaRPr>
          </a:p>
          <a:p>
            <a:pPr algn="ctr"/>
            <a:r>
              <a:rPr lang="de-DE" dirty="0">
                <a:solidFill>
                  <a:srgbClr val="CC6021"/>
                </a:solidFill>
              </a:rPr>
              <a:t>Objects</a:t>
            </a:r>
            <a:endParaRPr lang="en-GB" dirty="0">
              <a:solidFill>
                <a:srgbClr val="CC6021"/>
              </a:solidFill>
            </a:endParaRPr>
          </a:p>
        </p:txBody>
      </p:sp>
      <p:cxnSp>
        <p:nvCxnSpPr>
          <p:cNvPr id="17" name="Straight Arrow Connector 16"/>
          <p:cNvCxnSpPr/>
          <p:nvPr/>
        </p:nvCxnSpPr>
        <p:spPr bwMode="auto">
          <a:xfrm flipH="1" flipV="1">
            <a:off x="6096000" y="5080415"/>
            <a:ext cx="1125946" cy="192026"/>
          </a:xfrm>
          <a:prstGeom prst="straightConnector1">
            <a:avLst/>
          </a:prstGeom>
          <a:noFill/>
          <a:ln w="76200" cap="flat" cmpd="sng" algn="ctr">
            <a:solidFill>
              <a:srgbClr val="D96A2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108471" y="1207527"/>
            <a:ext cx="1603324" cy="523220"/>
          </a:xfrm>
          <a:prstGeom prst="rect">
            <a:avLst/>
          </a:prstGeom>
          <a:noFill/>
          <a:ln>
            <a:noFill/>
          </a:ln>
        </p:spPr>
        <p:txBody>
          <a:bodyPr wrap="none" rtlCol="0">
            <a:spAutoFit/>
          </a:bodyPr>
          <a:lstStyle/>
          <a:p>
            <a:pPr algn="ctr"/>
            <a:r>
              <a:rPr lang="de-DE" dirty="0" err="1">
                <a:solidFill>
                  <a:srgbClr val="58A618"/>
                </a:solidFill>
              </a:rPr>
              <a:t>Humans</a:t>
            </a:r>
            <a:endParaRPr lang="de-DE" dirty="0">
              <a:solidFill>
                <a:srgbClr val="58A618"/>
              </a:solidFill>
            </a:endParaRPr>
          </a:p>
        </p:txBody>
      </p:sp>
      <p:cxnSp>
        <p:nvCxnSpPr>
          <p:cNvPr id="24" name="Straight Arrow Connector 23"/>
          <p:cNvCxnSpPr>
            <a:stCxn id="23" idx="2"/>
          </p:cNvCxnSpPr>
          <p:nvPr/>
        </p:nvCxnSpPr>
        <p:spPr bwMode="auto">
          <a:xfrm flipH="1">
            <a:off x="6031390" y="1730747"/>
            <a:ext cx="1878743" cy="1506228"/>
          </a:xfrm>
          <a:prstGeom prst="straightConnector1">
            <a:avLst/>
          </a:prstGeom>
          <a:noFill/>
          <a:ln w="76200" cap="flat" cmpd="sng" algn="ctr">
            <a:solidFill>
              <a:srgbClr val="69923A"/>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577880" y="5310443"/>
            <a:ext cx="1623764" cy="461665"/>
          </a:xfrm>
          <a:prstGeom prst="rect">
            <a:avLst/>
          </a:prstGeom>
          <a:noFill/>
        </p:spPr>
        <p:txBody>
          <a:bodyPr wrap="square" rtlCol="0">
            <a:spAutoFit/>
          </a:bodyPr>
          <a:lstStyle/>
          <a:p>
            <a:pPr algn="ctr"/>
            <a:r>
              <a:rPr lang="de-DE" sz="1200" dirty="0" err="1">
                <a:solidFill>
                  <a:schemeClr val="tx1"/>
                </a:solidFill>
              </a:rPr>
              <a:t>adapted</a:t>
            </a:r>
            <a:r>
              <a:rPr lang="de-DE" sz="1200" dirty="0">
                <a:solidFill>
                  <a:schemeClr val="tx1"/>
                </a:solidFill>
              </a:rPr>
              <a:t> </a:t>
            </a:r>
            <a:r>
              <a:rPr lang="de-DE" sz="1200" dirty="0" err="1">
                <a:solidFill>
                  <a:schemeClr val="tx1"/>
                </a:solidFill>
              </a:rPr>
              <a:t>from</a:t>
            </a:r>
            <a:endParaRPr lang="de-DE" sz="1200" dirty="0">
              <a:solidFill>
                <a:schemeClr val="tx1"/>
              </a:solidFill>
            </a:endParaRPr>
          </a:p>
          <a:p>
            <a:pPr algn="ctr"/>
            <a:r>
              <a:rPr lang="de-DE" sz="1200" dirty="0">
                <a:solidFill>
                  <a:schemeClr val="tx1"/>
                </a:solidFill>
              </a:rPr>
              <a:t>Chris Greer, </a:t>
            </a:r>
            <a:r>
              <a:rPr lang="de-DE" sz="1200" dirty="0" err="1">
                <a:solidFill>
                  <a:schemeClr val="tx1"/>
                </a:solidFill>
              </a:rPr>
              <a:t>NIST</a:t>
            </a:r>
            <a:endParaRPr lang="en-GB" sz="1200" dirty="0">
              <a:solidFill>
                <a:schemeClr val="tx1"/>
              </a:solidFill>
            </a:endParaRPr>
          </a:p>
        </p:txBody>
      </p:sp>
    </p:spTree>
    <p:extLst>
      <p:ext uri="{BB962C8B-B14F-4D97-AF65-F5344CB8AC3E}">
        <p14:creationId xmlns:p14="http://schemas.microsoft.com/office/powerpoint/2010/main" val="259540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095500" y="1562100"/>
            <a:ext cx="4953000" cy="4648200"/>
          </a:xfrm>
          <a:prstGeom prst="ellipse">
            <a:avLst/>
          </a:prstGeom>
          <a:gradFill>
            <a:gsLst>
              <a:gs pos="0">
                <a:srgbClr val="D6B19C"/>
              </a:gs>
              <a:gs pos="30000">
                <a:srgbClr val="D49E6C"/>
              </a:gs>
              <a:gs pos="70000">
                <a:srgbClr val="A65528"/>
              </a:gs>
              <a:gs pos="100000">
                <a:srgbClr val="66301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882180" y="2238446"/>
            <a:ext cx="3379640" cy="330283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2"/>
          <p:cNvSpPr>
            <a:spLocks noGrp="1"/>
          </p:cNvSpPr>
          <p:nvPr>
            <p:ph type="title"/>
          </p:nvPr>
        </p:nvSpPr>
        <p:spPr>
          <a:xfrm>
            <a:off x="755576" y="215677"/>
            <a:ext cx="7560840" cy="981075"/>
          </a:xfrm>
        </p:spPr>
        <p:txBody>
          <a:bodyPr/>
          <a:lstStyle/>
          <a:p>
            <a:r>
              <a:rPr lang="en-US" dirty="0">
                <a:solidFill>
                  <a:schemeClr val="accent1"/>
                </a:solidFill>
              </a:rPr>
              <a:t>Fundamental Change Through </a:t>
            </a:r>
            <a:r>
              <a:rPr lang="en-US" dirty="0" err="1">
                <a:solidFill>
                  <a:schemeClr val="accent1"/>
                </a:solidFill>
              </a:rPr>
              <a:t>IoT</a:t>
            </a:r>
            <a:r>
              <a:rPr lang="en-US" dirty="0">
                <a:solidFill>
                  <a:schemeClr val="accent1"/>
                </a:solidFill>
              </a:rPr>
              <a:t> II</a:t>
            </a:r>
            <a:endParaRPr lang="en-US" sz="2800" dirty="0">
              <a:solidFill>
                <a:schemeClr val="accent1"/>
              </a:solidFill>
              <a:latin typeface="+mj-lt"/>
            </a:endParaRPr>
          </a:p>
        </p:txBody>
      </p:sp>
      <p:sp>
        <p:nvSpPr>
          <p:cNvPr id="14" name="Oval 13"/>
          <p:cNvSpPr/>
          <p:nvPr/>
        </p:nvSpPr>
        <p:spPr>
          <a:xfrm>
            <a:off x="3048000" y="2388632"/>
            <a:ext cx="3048000" cy="3021569"/>
          </a:xfrm>
          <a:prstGeom prst="ellipse">
            <a:avLst/>
          </a:prstGeom>
          <a:solidFill>
            <a:schemeClr val="accent5">
              <a:lumMod val="40000"/>
              <a:lumOff val="6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 </a:t>
            </a:r>
          </a:p>
        </p:txBody>
      </p:sp>
      <p:sp>
        <p:nvSpPr>
          <p:cNvPr id="15" name="Decagon 14"/>
          <p:cNvSpPr/>
          <p:nvPr/>
        </p:nvSpPr>
        <p:spPr>
          <a:xfrm flipH="1" flipV="1">
            <a:off x="4602482" y="49072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ecagon 15"/>
          <p:cNvSpPr/>
          <p:nvPr/>
        </p:nvSpPr>
        <p:spPr>
          <a:xfrm flipH="1" flipV="1">
            <a:off x="4602482" y="23926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cagon 16"/>
          <p:cNvSpPr/>
          <p:nvPr/>
        </p:nvSpPr>
        <p:spPr>
          <a:xfrm flipH="1" flipV="1">
            <a:off x="4907282" y="30784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ecagon 17"/>
          <p:cNvSpPr/>
          <p:nvPr/>
        </p:nvSpPr>
        <p:spPr>
          <a:xfrm flipH="1" flipV="1">
            <a:off x="3916682" y="40690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ecagon 18"/>
          <p:cNvSpPr/>
          <p:nvPr/>
        </p:nvSpPr>
        <p:spPr>
          <a:xfrm flipH="1" flipV="1">
            <a:off x="4831082" y="53340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ecagon 19"/>
          <p:cNvSpPr/>
          <p:nvPr/>
        </p:nvSpPr>
        <p:spPr>
          <a:xfrm flipH="1" flipV="1">
            <a:off x="5135882" y="41452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cagon 20"/>
          <p:cNvSpPr/>
          <p:nvPr/>
        </p:nvSpPr>
        <p:spPr>
          <a:xfrm flipH="1" flipV="1">
            <a:off x="3230882" y="32004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ecagon 21"/>
          <p:cNvSpPr/>
          <p:nvPr/>
        </p:nvSpPr>
        <p:spPr>
          <a:xfrm flipH="1" flipV="1">
            <a:off x="3688082" y="46786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ecagon 22"/>
          <p:cNvSpPr/>
          <p:nvPr/>
        </p:nvSpPr>
        <p:spPr>
          <a:xfrm flipH="1" flipV="1">
            <a:off x="6019801" y="42214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1" idx="8"/>
          </p:cNvCxnSpPr>
          <p:nvPr/>
        </p:nvCxnSpPr>
        <p:spPr>
          <a:xfrm>
            <a:off x="3260805" y="3246120"/>
            <a:ext cx="678736" cy="82296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9"/>
            <a:endCxn id="18" idx="5"/>
          </p:cNvCxnSpPr>
          <p:nvPr/>
        </p:nvCxnSpPr>
        <p:spPr>
          <a:xfrm flipH="1">
            <a:off x="3958034" y="3124200"/>
            <a:ext cx="965043" cy="95361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4"/>
            <a:endCxn id="22" idx="9"/>
          </p:cNvCxnSpPr>
          <p:nvPr/>
        </p:nvCxnSpPr>
        <p:spPr>
          <a:xfrm flipH="1">
            <a:off x="3703877" y="4069080"/>
            <a:ext cx="242727" cy="65532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 idx="4"/>
          </p:cNvCxnSpPr>
          <p:nvPr/>
        </p:nvCxnSpPr>
        <p:spPr>
          <a:xfrm flipH="1">
            <a:off x="3962401" y="2392680"/>
            <a:ext cx="670004" cy="16764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9"/>
            <a:endCxn id="17" idx="2"/>
          </p:cNvCxnSpPr>
          <p:nvPr/>
        </p:nvCxnSpPr>
        <p:spPr>
          <a:xfrm>
            <a:off x="4618277" y="2438400"/>
            <a:ext cx="293370" cy="64881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9"/>
            <a:endCxn id="20" idx="0"/>
          </p:cNvCxnSpPr>
          <p:nvPr/>
        </p:nvCxnSpPr>
        <p:spPr>
          <a:xfrm>
            <a:off x="4923077" y="3124200"/>
            <a:ext cx="217170" cy="105806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4"/>
            <a:endCxn id="15" idx="5"/>
          </p:cNvCxnSpPr>
          <p:nvPr/>
        </p:nvCxnSpPr>
        <p:spPr>
          <a:xfrm>
            <a:off x="3946604" y="4069080"/>
            <a:ext cx="697230" cy="84693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2"/>
            <a:endCxn id="19" idx="1"/>
          </p:cNvCxnSpPr>
          <p:nvPr/>
        </p:nvCxnSpPr>
        <p:spPr>
          <a:xfrm flipH="1">
            <a:off x="4831082" y="4154012"/>
            <a:ext cx="309166" cy="120284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0"/>
            <a:endCxn id="15" idx="6"/>
          </p:cNvCxnSpPr>
          <p:nvPr/>
        </p:nvCxnSpPr>
        <p:spPr>
          <a:xfrm flipH="1">
            <a:off x="4648201" y="4182268"/>
            <a:ext cx="492047" cy="74787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3" idx="8"/>
            <a:endCxn id="20" idx="8"/>
          </p:cNvCxnSpPr>
          <p:nvPr/>
        </p:nvCxnSpPr>
        <p:spPr>
          <a:xfrm flipH="1" flipV="1">
            <a:off x="5165805" y="4191000"/>
            <a:ext cx="883919" cy="762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Decagon 34"/>
          <p:cNvSpPr/>
          <p:nvPr/>
        </p:nvSpPr>
        <p:spPr>
          <a:xfrm flipH="1" flipV="1">
            <a:off x="3810001" y="51816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ecagon 35"/>
          <p:cNvSpPr/>
          <p:nvPr/>
        </p:nvSpPr>
        <p:spPr>
          <a:xfrm flipH="1" flipV="1">
            <a:off x="5516882" y="31242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ecagon 36"/>
          <p:cNvSpPr/>
          <p:nvPr/>
        </p:nvSpPr>
        <p:spPr>
          <a:xfrm flipH="1" flipV="1">
            <a:off x="6050282" y="36880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ecagon 37"/>
          <p:cNvSpPr/>
          <p:nvPr/>
        </p:nvSpPr>
        <p:spPr>
          <a:xfrm flipH="1" flipV="1">
            <a:off x="3383282" y="48310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22" idx="7"/>
            <a:endCxn id="38" idx="5"/>
          </p:cNvCxnSpPr>
          <p:nvPr/>
        </p:nvCxnSpPr>
        <p:spPr>
          <a:xfrm flipH="1">
            <a:off x="3424634" y="4715668"/>
            <a:ext cx="304800" cy="12414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2" idx="3"/>
            <a:endCxn id="35" idx="0"/>
          </p:cNvCxnSpPr>
          <p:nvPr/>
        </p:nvCxnSpPr>
        <p:spPr>
          <a:xfrm>
            <a:off x="3703878" y="4678680"/>
            <a:ext cx="110489" cy="53990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6"/>
            <a:endCxn id="36" idx="5"/>
          </p:cNvCxnSpPr>
          <p:nvPr/>
        </p:nvCxnSpPr>
        <p:spPr>
          <a:xfrm>
            <a:off x="4953001" y="3101340"/>
            <a:ext cx="605234" cy="3159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7" idx="8"/>
            <a:endCxn id="37" idx="7"/>
          </p:cNvCxnSpPr>
          <p:nvPr/>
        </p:nvCxnSpPr>
        <p:spPr>
          <a:xfrm>
            <a:off x="4937204" y="3124200"/>
            <a:ext cx="1154430" cy="60086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5"/>
            <a:endCxn id="35" idx="6"/>
          </p:cNvCxnSpPr>
          <p:nvPr/>
        </p:nvCxnSpPr>
        <p:spPr>
          <a:xfrm flipH="1">
            <a:off x="3855719" y="4916012"/>
            <a:ext cx="788115" cy="28844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4" name="Decagon 43"/>
          <p:cNvSpPr/>
          <p:nvPr/>
        </p:nvSpPr>
        <p:spPr>
          <a:xfrm flipH="1" flipV="1">
            <a:off x="3688082" y="26670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ecagon 44"/>
          <p:cNvSpPr/>
          <p:nvPr/>
        </p:nvSpPr>
        <p:spPr>
          <a:xfrm flipH="1" flipV="1">
            <a:off x="5638801" y="28194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36" idx="5"/>
            <a:endCxn id="45" idx="4"/>
          </p:cNvCxnSpPr>
          <p:nvPr/>
        </p:nvCxnSpPr>
        <p:spPr>
          <a:xfrm flipV="1">
            <a:off x="5558235" y="2819400"/>
            <a:ext cx="110489" cy="31353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4" idx="1"/>
            <a:endCxn id="17" idx="5"/>
          </p:cNvCxnSpPr>
          <p:nvPr/>
        </p:nvCxnSpPr>
        <p:spPr>
          <a:xfrm>
            <a:off x="3688082" y="2689860"/>
            <a:ext cx="1260553" cy="39735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34948" y="1284339"/>
            <a:ext cx="1503938" cy="1384995"/>
          </a:xfrm>
          <a:prstGeom prst="rect">
            <a:avLst/>
          </a:prstGeom>
          <a:noFill/>
        </p:spPr>
        <p:txBody>
          <a:bodyPr wrap="none" rtlCol="0">
            <a:spAutoFit/>
          </a:bodyPr>
          <a:lstStyle/>
          <a:p>
            <a:pPr algn="ctr"/>
            <a:r>
              <a:rPr lang="de-DE" dirty="0">
                <a:solidFill>
                  <a:srgbClr val="00B0F0"/>
                </a:solidFill>
              </a:rPr>
              <a:t>Internet</a:t>
            </a:r>
          </a:p>
          <a:p>
            <a:pPr algn="ctr"/>
            <a:r>
              <a:rPr lang="de-DE" dirty="0">
                <a:solidFill>
                  <a:srgbClr val="00B0F0"/>
                </a:solidFill>
              </a:rPr>
              <a:t>WWW</a:t>
            </a:r>
          </a:p>
          <a:p>
            <a:pPr algn="ctr"/>
            <a:r>
              <a:rPr lang="de-DE" dirty="0">
                <a:solidFill>
                  <a:srgbClr val="00B0F0"/>
                </a:solidFill>
              </a:rPr>
              <a:t>etc.</a:t>
            </a:r>
          </a:p>
        </p:txBody>
      </p:sp>
      <p:cxnSp>
        <p:nvCxnSpPr>
          <p:cNvPr id="54" name="Straight Arrow Connector 53"/>
          <p:cNvCxnSpPr/>
          <p:nvPr/>
        </p:nvCxnSpPr>
        <p:spPr bwMode="auto">
          <a:xfrm>
            <a:off x="1922055" y="2238446"/>
            <a:ext cx="1920250" cy="1152149"/>
          </a:xfrm>
          <a:prstGeom prst="straightConnector1">
            <a:avLst/>
          </a:prstGeom>
          <a:noFill/>
          <a:ln w="7620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6968208" y="1207527"/>
            <a:ext cx="1883850" cy="1384995"/>
          </a:xfrm>
          <a:prstGeom prst="rect">
            <a:avLst/>
          </a:prstGeom>
          <a:noFill/>
          <a:ln>
            <a:noFill/>
          </a:ln>
        </p:spPr>
        <p:txBody>
          <a:bodyPr wrap="none" rtlCol="0">
            <a:spAutoFit/>
          </a:bodyPr>
          <a:lstStyle/>
          <a:p>
            <a:pPr algn="ctr"/>
            <a:r>
              <a:rPr lang="de-DE" dirty="0" err="1">
                <a:solidFill>
                  <a:srgbClr val="58A618"/>
                </a:solidFill>
              </a:rPr>
              <a:t>Humans</a:t>
            </a:r>
            <a:endParaRPr lang="de-DE" dirty="0">
              <a:solidFill>
                <a:srgbClr val="58A618"/>
              </a:solidFill>
            </a:endParaRPr>
          </a:p>
          <a:p>
            <a:pPr algn="ctr"/>
            <a:r>
              <a:rPr lang="de-DE" dirty="0" err="1">
                <a:solidFill>
                  <a:srgbClr val="58A618"/>
                </a:solidFill>
              </a:rPr>
              <a:t>Actors</a:t>
            </a:r>
            <a:endParaRPr lang="de-DE" dirty="0">
              <a:solidFill>
                <a:srgbClr val="58A618"/>
              </a:solidFill>
            </a:endParaRPr>
          </a:p>
          <a:p>
            <a:pPr algn="ctr"/>
            <a:r>
              <a:rPr lang="de-DE" dirty="0">
                <a:solidFill>
                  <a:srgbClr val="58A618"/>
                </a:solidFill>
              </a:rPr>
              <a:t>Mediators</a:t>
            </a:r>
          </a:p>
        </p:txBody>
      </p:sp>
      <p:cxnSp>
        <p:nvCxnSpPr>
          <p:cNvPr id="56" name="Straight Arrow Connector 55"/>
          <p:cNvCxnSpPr/>
          <p:nvPr/>
        </p:nvCxnSpPr>
        <p:spPr bwMode="auto">
          <a:xfrm flipH="1">
            <a:off x="6031391" y="2545685"/>
            <a:ext cx="1305769" cy="691290"/>
          </a:xfrm>
          <a:prstGeom prst="straightConnector1">
            <a:avLst/>
          </a:prstGeom>
          <a:noFill/>
          <a:ln w="76200" cap="flat" cmpd="sng" algn="ctr">
            <a:solidFill>
              <a:srgbClr val="69923A"/>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Box 56"/>
          <p:cNvSpPr txBox="1"/>
          <p:nvPr/>
        </p:nvSpPr>
        <p:spPr>
          <a:xfrm>
            <a:off x="577880" y="5310443"/>
            <a:ext cx="1623764" cy="461665"/>
          </a:xfrm>
          <a:prstGeom prst="rect">
            <a:avLst/>
          </a:prstGeom>
          <a:noFill/>
        </p:spPr>
        <p:txBody>
          <a:bodyPr wrap="square" rtlCol="0">
            <a:spAutoFit/>
          </a:bodyPr>
          <a:lstStyle/>
          <a:p>
            <a:pPr algn="ctr"/>
            <a:r>
              <a:rPr lang="de-DE" sz="1200" dirty="0" err="1">
                <a:solidFill>
                  <a:schemeClr val="tx1"/>
                </a:solidFill>
              </a:rPr>
              <a:t>adapted</a:t>
            </a:r>
            <a:r>
              <a:rPr lang="de-DE" sz="1200" dirty="0">
                <a:solidFill>
                  <a:schemeClr val="tx1"/>
                </a:solidFill>
              </a:rPr>
              <a:t> </a:t>
            </a:r>
            <a:r>
              <a:rPr lang="de-DE" sz="1200" dirty="0" err="1">
                <a:solidFill>
                  <a:schemeClr val="tx1"/>
                </a:solidFill>
              </a:rPr>
              <a:t>from</a:t>
            </a:r>
            <a:endParaRPr lang="de-DE" sz="1200" dirty="0">
              <a:solidFill>
                <a:schemeClr val="tx1"/>
              </a:solidFill>
            </a:endParaRPr>
          </a:p>
          <a:p>
            <a:pPr algn="ctr"/>
            <a:r>
              <a:rPr lang="de-DE" sz="1200" dirty="0">
                <a:solidFill>
                  <a:schemeClr val="tx1"/>
                </a:solidFill>
              </a:rPr>
              <a:t>Chris Greer, </a:t>
            </a:r>
            <a:r>
              <a:rPr lang="de-DE" sz="1200" dirty="0" err="1">
                <a:solidFill>
                  <a:schemeClr val="tx1"/>
                </a:solidFill>
              </a:rPr>
              <a:t>NIST</a:t>
            </a:r>
            <a:endParaRPr lang="en-GB" sz="1200" dirty="0">
              <a:solidFill>
                <a:schemeClr val="tx1"/>
              </a:solidFill>
            </a:endParaRPr>
          </a:p>
        </p:txBody>
      </p:sp>
      <p:sp>
        <p:nvSpPr>
          <p:cNvPr id="48" name="TextBox 47"/>
          <p:cNvSpPr txBox="1"/>
          <p:nvPr/>
        </p:nvSpPr>
        <p:spPr>
          <a:xfrm>
            <a:off x="7221945" y="4933147"/>
            <a:ext cx="1643399" cy="954107"/>
          </a:xfrm>
          <a:prstGeom prst="rect">
            <a:avLst/>
          </a:prstGeom>
          <a:noFill/>
          <a:ln>
            <a:noFill/>
          </a:ln>
        </p:spPr>
        <p:txBody>
          <a:bodyPr wrap="none" rtlCol="0">
            <a:spAutoFit/>
          </a:bodyPr>
          <a:lstStyle/>
          <a:p>
            <a:pPr algn="ctr"/>
            <a:r>
              <a:rPr lang="de-DE" dirty="0" err="1">
                <a:solidFill>
                  <a:srgbClr val="CC6021"/>
                </a:solidFill>
              </a:rPr>
              <a:t>Physical</a:t>
            </a:r>
            <a:endParaRPr lang="de-DE" dirty="0">
              <a:solidFill>
                <a:srgbClr val="CC6021"/>
              </a:solidFill>
            </a:endParaRPr>
          </a:p>
          <a:p>
            <a:pPr algn="ctr"/>
            <a:r>
              <a:rPr lang="de-DE" dirty="0">
                <a:solidFill>
                  <a:srgbClr val="CC6021"/>
                </a:solidFill>
              </a:rPr>
              <a:t>Objects</a:t>
            </a:r>
            <a:endParaRPr lang="en-GB" dirty="0">
              <a:solidFill>
                <a:srgbClr val="CC6021"/>
              </a:solidFill>
            </a:endParaRPr>
          </a:p>
        </p:txBody>
      </p:sp>
      <p:cxnSp>
        <p:nvCxnSpPr>
          <p:cNvPr id="49" name="Straight Arrow Connector 48"/>
          <p:cNvCxnSpPr/>
          <p:nvPr/>
        </p:nvCxnSpPr>
        <p:spPr bwMode="auto">
          <a:xfrm flipH="1" flipV="1">
            <a:off x="6096000" y="5080415"/>
            <a:ext cx="1125946" cy="192026"/>
          </a:xfrm>
          <a:prstGeom prst="straightConnector1">
            <a:avLst/>
          </a:prstGeom>
          <a:noFill/>
          <a:ln w="76200" cap="flat" cmpd="sng" algn="ctr">
            <a:solidFill>
              <a:srgbClr val="D96A2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268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095500" y="1562100"/>
            <a:ext cx="4953000" cy="4648200"/>
          </a:xfrm>
          <a:prstGeom prst="ellipse">
            <a:avLst/>
          </a:prstGeom>
          <a:gradFill>
            <a:gsLst>
              <a:gs pos="0">
                <a:srgbClr val="D6B19C"/>
              </a:gs>
              <a:gs pos="30000">
                <a:srgbClr val="D49E6C"/>
              </a:gs>
              <a:gs pos="70000">
                <a:srgbClr val="A65528"/>
              </a:gs>
              <a:gs pos="100000">
                <a:srgbClr val="66301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882180" y="2238446"/>
            <a:ext cx="3379640" cy="330283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2"/>
          <p:cNvSpPr>
            <a:spLocks noGrp="1"/>
          </p:cNvSpPr>
          <p:nvPr>
            <p:ph type="title"/>
          </p:nvPr>
        </p:nvSpPr>
        <p:spPr>
          <a:xfrm>
            <a:off x="755576" y="215677"/>
            <a:ext cx="7560840" cy="981075"/>
          </a:xfrm>
        </p:spPr>
        <p:txBody>
          <a:bodyPr/>
          <a:lstStyle/>
          <a:p>
            <a:r>
              <a:rPr lang="en-US" dirty="0">
                <a:solidFill>
                  <a:schemeClr val="accent1"/>
                </a:solidFill>
              </a:rPr>
              <a:t>Fundamental Change Through </a:t>
            </a:r>
            <a:r>
              <a:rPr lang="en-US" dirty="0" err="1">
                <a:solidFill>
                  <a:schemeClr val="accent1"/>
                </a:solidFill>
              </a:rPr>
              <a:t>IoT</a:t>
            </a:r>
            <a:r>
              <a:rPr lang="en-US" dirty="0">
                <a:solidFill>
                  <a:schemeClr val="accent1"/>
                </a:solidFill>
              </a:rPr>
              <a:t> III</a:t>
            </a:r>
            <a:endParaRPr lang="en-US" sz="2800" dirty="0">
              <a:solidFill>
                <a:schemeClr val="accent1"/>
              </a:solidFill>
              <a:latin typeface="+mj-lt"/>
            </a:endParaRPr>
          </a:p>
        </p:txBody>
      </p:sp>
      <p:sp>
        <p:nvSpPr>
          <p:cNvPr id="4" name="Oval 3"/>
          <p:cNvSpPr/>
          <p:nvPr/>
        </p:nvSpPr>
        <p:spPr>
          <a:xfrm>
            <a:off x="3048000" y="2388632"/>
            <a:ext cx="3048000" cy="3021569"/>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 </a:t>
            </a:r>
          </a:p>
        </p:txBody>
      </p:sp>
      <p:sp>
        <p:nvSpPr>
          <p:cNvPr id="5" name="Decagon 4"/>
          <p:cNvSpPr/>
          <p:nvPr/>
        </p:nvSpPr>
        <p:spPr>
          <a:xfrm flipH="1" flipV="1">
            <a:off x="4602482" y="49072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cagon 5"/>
          <p:cNvSpPr/>
          <p:nvPr/>
        </p:nvSpPr>
        <p:spPr>
          <a:xfrm flipH="1" flipV="1">
            <a:off x="4602482" y="23926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ecagon 6"/>
          <p:cNvSpPr/>
          <p:nvPr/>
        </p:nvSpPr>
        <p:spPr>
          <a:xfrm flipH="1" flipV="1">
            <a:off x="4907282" y="30784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cagon 7"/>
          <p:cNvSpPr/>
          <p:nvPr/>
        </p:nvSpPr>
        <p:spPr>
          <a:xfrm flipH="1" flipV="1">
            <a:off x="3916682" y="40690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ecagon 8"/>
          <p:cNvSpPr/>
          <p:nvPr/>
        </p:nvSpPr>
        <p:spPr>
          <a:xfrm flipH="1" flipV="1">
            <a:off x="4831082" y="53340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ecagon 9"/>
          <p:cNvSpPr/>
          <p:nvPr/>
        </p:nvSpPr>
        <p:spPr>
          <a:xfrm flipH="1" flipV="1">
            <a:off x="5135882" y="41452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cagon 10"/>
          <p:cNvSpPr/>
          <p:nvPr/>
        </p:nvSpPr>
        <p:spPr>
          <a:xfrm flipH="1" flipV="1">
            <a:off x="3230882" y="32004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cagon 11"/>
          <p:cNvSpPr/>
          <p:nvPr/>
        </p:nvSpPr>
        <p:spPr>
          <a:xfrm flipH="1" flipV="1">
            <a:off x="3688082" y="46786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ecagon 12"/>
          <p:cNvSpPr/>
          <p:nvPr/>
        </p:nvSpPr>
        <p:spPr>
          <a:xfrm flipH="1" flipV="1">
            <a:off x="6019801" y="42214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1" idx="8"/>
          </p:cNvCxnSpPr>
          <p:nvPr/>
        </p:nvCxnSpPr>
        <p:spPr>
          <a:xfrm>
            <a:off x="3260805" y="3246120"/>
            <a:ext cx="678736" cy="8229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9"/>
            <a:endCxn id="8" idx="5"/>
          </p:cNvCxnSpPr>
          <p:nvPr/>
        </p:nvCxnSpPr>
        <p:spPr>
          <a:xfrm flipH="1">
            <a:off x="3958034" y="3124200"/>
            <a:ext cx="965043" cy="95361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4"/>
            <a:endCxn id="12" idx="9"/>
          </p:cNvCxnSpPr>
          <p:nvPr/>
        </p:nvCxnSpPr>
        <p:spPr>
          <a:xfrm flipH="1">
            <a:off x="3703877" y="4069080"/>
            <a:ext cx="242727" cy="65532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flipH="1">
            <a:off x="3962401" y="2392680"/>
            <a:ext cx="670004" cy="16764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9"/>
            <a:endCxn id="7" idx="2"/>
          </p:cNvCxnSpPr>
          <p:nvPr/>
        </p:nvCxnSpPr>
        <p:spPr>
          <a:xfrm>
            <a:off x="4618277" y="2438400"/>
            <a:ext cx="293370" cy="64881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9"/>
            <a:endCxn id="10" idx="0"/>
          </p:cNvCxnSpPr>
          <p:nvPr/>
        </p:nvCxnSpPr>
        <p:spPr>
          <a:xfrm>
            <a:off x="4923077" y="3124200"/>
            <a:ext cx="217170" cy="105806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4"/>
            <a:endCxn id="5" idx="5"/>
          </p:cNvCxnSpPr>
          <p:nvPr/>
        </p:nvCxnSpPr>
        <p:spPr>
          <a:xfrm>
            <a:off x="3946604" y="4069080"/>
            <a:ext cx="697230" cy="84693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2"/>
            <a:endCxn id="9" idx="1"/>
          </p:cNvCxnSpPr>
          <p:nvPr/>
        </p:nvCxnSpPr>
        <p:spPr>
          <a:xfrm flipH="1">
            <a:off x="4831082" y="4154012"/>
            <a:ext cx="309166" cy="120284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0"/>
            <a:endCxn id="5" idx="6"/>
          </p:cNvCxnSpPr>
          <p:nvPr/>
        </p:nvCxnSpPr>
        <p:spPr>
          <a:xfrm flipH="1">
            <a:off x="4648201" y="4182268"/>
            <a:ext cx="492047" cy="74787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8"/>
            <a:endCxn id="10" idx="8"/>
          </p:cNvCxnSpPr>
          <p:nvPr/>
        </p:nvCxnSpPr>
        <p:spPr>
          <a:xfrm flipH="1" flipV="1">
            <a:off x="5165805" y="4191000"/>
            <a:ext cx="883919" cy="762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4" name="Decagon 23"/>
          <p:cNvSpPr/>
          <p:nvPr/>
        </p:nvSpPr>
        <p:spPr>
          <a:xfrm flipH="1" flipV="1">
            <a:off x="3810001" y="51816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ecagon 24"/>
          <p:cNvSpPr/>
          <p:nvPr/>
        </p:nvSpPr>
        <p:spPr>
          <a:xfrm flipH="1" flipV="1">
            <a:off x="5516882" y="31242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ecagon 25"/>
          <p:cNvSpPr/>
          <p:nvPr/>
        </p:nvSpPr>
        <p:spPr>
          <a:xfrm flipH="1" flipV="1">
            <a:off x="6050282" y="36880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ecagon 26"/>
          <p:cNvSpPr/>
          <p:nvPr/>
        </p:nvSpPr>
        <p:spPr>
          <a:xfrm flipH="1" flipV="1">
            <a:off x="3383282" y="483108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12" idx="7"/>
            <a:endCxn id="27" idx="5"/>
          </p:cNvCxnSpPr>
          <p:nvPr/>
        </p:nvCxnSpPr>
        <p:spPr>
          <a:xfrm flipH="1">
            <a:off x="3424634" y="4715668"/>
            <a:ext cx="304800" cy="1241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24" idx="0"/>
          </p:cNvCxnSpPr>
          <p:nvPr/>
        </p:nvCxnSpPr>
        <p:spPr>
          <a:xfrm>
            <a:off x="3703878" y="4678680"/>
            <a:ext cx="110489" cy="53990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 idx="6"/>
            <a:endCxn id="25" idx="5"/>
          </p:cNvCxnSpPr>
          <p:nvPr/>
        </p:nvCxnSpPr>
        <p:spPr>
          <a:xfrm>
            <a:off x="4953001" y="3101340"/>
            <a:ext cx="605234" cy="3159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8"/>
            <a:endCxn id="26" idx="7"/>
          </p:cNvCxnSpPr>
          <p:nvPr/>
        </p:nvCxnSpPr>
        <p:spPr>
          <a:xfrm>
            <a:off x="4937204" y="3124200"/>
            <a:ext cx="1154430" cy="60086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5"/>
            <a:endCxn id="24" idx="6"/>
          </p:cNvCxnSpPr>
          <p:nvPr/>
        </p:nvCxnSpPr>
        <p:spPr>
          <a:xfrm flipH="1">
            <a:off x="3855719" y="4916012"/>
            <a:ext cx="788115" cy="28844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4" name="Decagon 33"/>
          <p:cNvSpPr/>
          <p:nvPr/>
        </p:nvSpPr>
        <p:spPr>
          <a:xfrm flipH="1" flipV="1">
            <a:off x="3688082" y="26670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ecagon 34"/>
          <p:cNvSpPr/>
          <p:nvPr/>
        </p:nvSpPr>
        <p:spPr>
          <a:xfrm flipH="1" flipV="1">
            <a:off x="5638801" y="2819400"/>
            <a:ext cx="45719" cy="45720"/>
          </a:xfrm>
          <a:prstGeom prst="dec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5" idx="5"/>
            <a:endCxn id="35" idx="4"/>
          </p:cNvCxnSpPr>
          <p:nvPr/>
        </p:nvCxnSpPr>
        <p:spPr>
          <a:xfrm flipV="1">
            <a:off x="5558235" y="2819400"/>
            <a:ext cx="110489" cy="31353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1"/>
            <a:endCxn id="7" idx="5"/>
          </p:cNvCxnSpPr>
          <p:nvPr/>
        </p:nvCxnSpPr>
        <p:spPr>
          <a:xfrm>
            <a:off x="3688082" y="2689860"/>
            <a:ext cx="1260553" cy="39735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5" idx="4"/>
          </p:cNvCxnSpPr>
          <p:nvPr/>
        </p:nvCxnSpPr>
        <p:spPr>
          <a:xfrm flipH="1" flipV="1">
            <a:off x="5539741" y="1981200"/>
            <a:ext cx="128983" cy="8382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6"/>
          </p:cNvCxnSpPr>
          <p:nvPr/>
        </p:nvCxnSpPr>
        <p:spPr>
          <a:xfrm>
            <a:off x="5684520" y="2842260"/>
            <a:ext cx="335281" cy="12954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5" idx="6"/>
          </p:cNvCxnSpPr>
          <p:nvPr/>
        </p:nvCxnSpPr>
        <p:spPr>
          <a:xfrm flipV="1">
            <a:off x="5684520" y="2667000"/>
            <a:ext cx="563881" cy="1752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6" idx="7"/>
          </p:cNvCxnSpPr>
          <p:nvPr/>
        </p:nvCxnSpPr>
        <p:spPr>
          <a:xfrm flipV="1">
            <a:off x="6091635" y="2865120"/>
            <a:ext cx="471091" cy="85994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6" idx="8"/>
          </p:cNvCxnSpPr>
          <p:nvPr/>
        </p:nvCxnSpPr>
        <p:spPr>
          <a:xfrm>
            <a:off x="6080205" y="3733800"/>
            <a:ext cx="549196" cy="1905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3" idx="5"/>
          </p:cNvCxnSpPr>
          <p:nvPr/>
        </p:nvCxnSpPr>
        <p:spPr>
          <a:xfrm flipV="1">
            <a:off x="6061154" y="3962400"/>
            <a:ext cx="568247" cy="26781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3" idx="4"/>
          </p:cNvCxnSpPr>
          <p:nvPr/>
        </p:nvCxnSpPr>
        <p:spPr>
          <a:xfrm>
            <a:off x="6049723" y="4221480"/>
            <a:ext cx="513002" cy="4237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2"/>
          </p:cNvCxnSpPr>
          <p:nvPr/>
        </p:nvCxnSpPr>
        <p:spPr>
          <a:xfrm>
            <a:off x="6024166" y="4230212"/>
            <a:ext cx="321110" cy="83002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618277" y="2133600"/>
            <a:ext cx="517605" cy="3048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6"/>
          </p:cNvCxnSpPr>
          <p:nvPr/>
        </p:nvCxnSpPr>
        <p:spPr>
          <a:xfrm flipH="1" flipV="1">
            <a:off x="4440556" y="1828800"/>
            <a:ext cx="207645" cy="58674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4" idx="1"/>
          </p:cNvCxnSpPr>
          <p:nvPr/>
        </p:nvCxnSpPr>
        <p:spPr>
          <a:xfrm flipV="1">
            <a:off x="3688082" y="2122170"/>
            <a:ext cx="350519" cy="567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4" idx="2"/>
          </p:cNvCxnSpPr>
          <p:nvPr/>
        </p:nvCxnSpPr>
        <p:spPr>
          <a:xfrm flipV="1">
            <a:off x="3692447" y="1828800"/>
            <a:ext cx="11430" cy="84693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4" idx="1"/>
          </p:cNvCxnSpPr>
          <p:nvPr/>
        </p:nvCxnSpPr>
        <p:spPr>
          <a:xfrm flipH="1" flipV="1">
            <a:off x="3276601" y="2628900"/>
            <a:ext cx="411481" cy="609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2"/>
          </p:cNvCxnSpPr>
          <p:nvPr/>
        </p:nvCxnSpPr>
        <p:spPr>
          <a:xfrm flipH="1" flipV="1">
            <a:off x="3101341" y="2388630"/>
            <a:ext cx="133907" cy="82050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1" idx="5"/>
          </p:cNvCxnSpPr>
          <p:nvPr/>
        </p:nvCxnSpPr>
        <p:spPr>
          <a:xfrm flipH="1">
            <a:off x="2428876" y="3209132"/>
            <a:ext cx="843359" cy="56276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7" idx="5"/>
          </p:cNvCxnSpPr>
          <p:nvPr/>
        </p:nvCxnSpPr>
        <p:spPr>
          <a:xfrm flipH="1" flipV="1">
            <a:off x="2667001" y="4267200"/>
            <a:ext cx="757634" cy="57261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971801" y="4831080"/>
            <a:ext cx="452834" cy="990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4" idx="5"/>
          </p:cNvCxnSpPr>
          <p:nvPr/>
        </p:nvCxnSpPr>
        <p:spPr>
          <a:xfrm flipH="1">
            <a:off x="3596641" y="5190332"/>
            <a:ext cx="254713" cy="2825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7" idx="1"/>
          </p:cNvCxnSpPr>
          <p:nvPr/>
        </p:nvCxnSpPr>
        <p:spPr>
          <a:xfrm flipH="1">
            <a:off x="2819401" y="4853940"/>
            <a:ext cx="563881" cy="3276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4" idx="8"/>
          </p:cNvCxnSpPr>
          <p:nvPr/>
        </p:nvCxnSpPr>
        <p:spPr>
          <a:xfrm flipH="1">
            <a:off x="3235248" y="5227320"/>
            <a:ext cx="604676" cy="33141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688082" y="5181600"/>
            <a:ext cx="167638" cy="73141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4" idx="6"/>
          </p:cNvCxnSpPr>
          <p:nvPr/>
        </p:nvCxnSpPr>
        <p:spPr>
          <a:xfrm>
            <a:off x="3855720" y="5204460"/>
            <a:ext cx="462638" cy="70855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9" idx="4"/>
          </p:cNvCxnSpPr>
          <p:nvPr/>
        </p:nvCxnSpPr>
        <p:spPr>
          <a:xfrm>
            <a:off x="4861005" y="5334000"/>
            <a:ext cx="91084" cy="57901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 idx="3"/>
          </p:cNvCxnSpPr>
          <p:nvPr/>
        </p:nvCxnSpPr>
        <p:spPr>
          <a:xfrm>
            <a:off x="4846877" y="5334000"/>
            <a:ext cx="1005282" cy="28950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1"/>
          </p:cNvCxnSpPr>
          <p:nvPr/>
        </p:nvCxnSpPr>
        <p:spPr>
          <a:xfrm flipH="1" flipV="1">
            <a:off x="2428875" y="3200400"/>
            <a:ext cx="802006" cy="2286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12181" y="5689896"/>
            <a:ext cx="1346844" cy="584775"/>
          </a:xfrm>
          <a:prstGeom prst="rect">
            <a:avLst/>
          </a:prstGeom>
          <a:noFill/>
        </p:spPr>
        <p:txBody>
          <a:bodyPr wrap="none" rtlCol="0">
            <a:spAutoFit/>
          </a:bodyPr>
          <a:lstStyle/>
          <a:p>
            <a:r>
              <a:rPr lang="en-US" sz="3200" b="1" dirty="0">
                <a:solidFill>
                  <a:schemeClr val="tx2">
                    <a:lumMod val="20000"/>
                    <a:lumOff val="80000"/>
                  </a:schemeClr>
                </a:solidFill>
              </a:rPr>
              <a:t>Cyber</a:t>
            </a:r>
          </a:p>
        </p:txBody>
      </p:sp>
      <p:sp>
        <p:nvSpPr>
          <p:cNvPr id="67" name="TextBox 66"/>
          <p:cNvSpPr txBox="1"/>
          <p:nvPr/>
        </p:nvSpPr>
        <p:spPr>
          <a:xfrm>
            <a:off x="25191" y="1284339"/>
            <a:ext cx="2523448" cy="954107"/>
          </a:xfrm>
          <a:prstGeom prst="rect">
            <a:avLst/>
          </a:prstGeom>
          <a:noFill/>
        </p:spPr>
        <p:txBody>
          <a:bodyPr wrap="none" rtlCol="0">
            <a:spAutoFit/>
          </a:bodyPr>
          <a:lstStyle/>
          <a:p>
            <a:pPr algn="ctr"/>
            <a:r>
              <a:rPr lang="de-DE" dirty="0" err="1">
                <a:solidFill>
                  <a:srgbClr val="00B0F0"/>
                </a:solidFill>
              </a:rPr>
              <a:t>Cyber</a:t>
            </a:r>
            <a:endParaRPr lang="de-DE" dirty="0">
              <a:solidFill>
                <a:srgbClr val="00B0F0"/>
              </a:solidFill>
            </a:endParaRPr>
          </a:p>
          <a:p>
            <a:pPr algn="ctr"/>
            <a:r>
              <a:rPr lang="de-DE" dirty="0" err="1">
                <a:solidFill>
                  <a:srgbClr val="00B0F0"/>
                </a:solidFill>
              </a:rPr>
              <a:t>infrastructure</a:t>
            </a:r>
            <a:endParaRPr lang="en-GB" dirty="0">
              <a:solidFill>
                <a:srgbClr val="00B0F0"/>
              </a:solidFill>
            </a:endParaRPr>
          </a:p>
        </p:txBody>
      </p:sp>
      <p:cxnSp>
        <p:nvCxnSpPr>
          <p:cNvPr id="68" name="Straight Arrow Connector 67"/>
          <p:cNvCxnSpPr/>
          <p:nvPr/>
        </p:nvCxnSpPr>
        <p:spPr bwMode="auto">
          <a:xfrm>
            <a:off x="2459725" y="2161635"/>
            <a:ext cx="1382580" cy="1228960"/>
          </a:xfrm>
          <a:prstGeom prst="straightConnector1">
            <a:avLst/>
          </a:prstGeom>
          <a:noFill/>
          <a:ln w="7620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Box 68"/>
          <p:cNvSpPr txBox="1"/>
          <p:nvPr/>
        </p:nvSpPr>
        <p:spPr>
          <a:xfrm>
            <a:off x="7254253" y="4678680"/>
            <a:ext cx="1463862" cy="1384995"/>
          </a:xfrm>
          <a:prstGeom prst="rect">
            <a:avLst/>
          </a:prstGeom>
          <a:noFill/>
          <a:ln>
            <a:noFill/>
          </a:ln>
        </p:spPr>
        <p:txBody>
          <a:bodyPr wrap="none" rtlCol="0">
            <a:spAutoFit/>
          </a:bodyPr>
          <a:lstStyle/>
          <a:p>
            <a:pPr algn="ctr"/>
            <a:r>
              <a:rPr lang="de-DE" dirty="0">
                <a:solidFill>
                  <a:srgbClr val="CC6021"/>
                </a:solidFill>
              </a:rPr>
              <a:t>PO</a:t>
            </a:r>
          </a:p>
          <a:p>
            <a:pPr algn="ctr"/>
            <a:r>
              <a:rPr lang="de-DE" dirty="0" err="1">
                <a:solidFill>
                  <a:srgbClr val="CC6021"/>
                </a:solidFill>
              </a:rPr>
              <a:t>directly</a:t>
            </a:r>
            <a:endParaRPr lang="de-DE" dirty="0">
              <a:solidFill>
                <a:srgbClr val="CC6021"/>
              </a:solidFill>
            </a:endParaRPr>
          </a:p>
          <a:p>
            <a:pPr algn="ctr"/>
            <a:r>
              <a:rPr lang="de-DE" dirty="0" err="1">
                <a:solidFill>
                  <a:srgbClr val="CC6021"/>
                </a:solidFill>
              </a:rPr>
              <a:t>acting</a:t>
            </a:r>
            <a:endParaRPr lang="en-GB" dirty="0">
              <a:solidFill>
                <a:srgbClr val="CC6021"/>
              </a:solidFill>
            </a:endParaRPr>
          </a:p>
        </p:txBody>
      </p:sp>
      <p:cxnSp>
        <p:nvCxnSpPr>
          <p:cNvPr id="70" name="Straight Arrow Connector 69"/>
          <p:cNvCxnSpPr/>
          <p:nvPr/>
        </p:nvCxnSpPr>
        <p:spPr bwMode="auto">
          <a:xfrm flipH="1" flipV="1">
            <a:off x="6096000" y="5080415"/>
            <a:ext cx="1125946" cy="192026"/>
          </a:xfrm>
          <a:prstGeom prst="straightConnector1">
            <a:avLst/>
          </a:prstGeom>
          <a:noFill/>
          <a:ln w="76200" cap="flat" cmpd="sng" algn="ctr">
            <a:solidFill>
              <a:srgbClr val="D96A2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6987445" y="1015305"/>
            <a:ext cx="1845377" cy="1384995"/>
          </a:xfrm>
          <a:prstGeom prst="rect">
            <a:avLst/>
          </a:prstGeom>
          <a:noFill/>
          <a:ln>
            <a:noFill/>
          </a:ln>
        </p:spPr>
        <p:txBody>
          <a:bodyPr wrap="none" rtlCol="0">
            <a:spAutoFit/>
          </a:bodyPr>
          <a:lstStyle/>
          <a:p>
            <a:pPr algn="ctr"/>
            <a:r>
              <a:rPr lang="de-DE" dirty="0" err="1">
                <a:solidFill>
                  <a:srgbClr val="58A618"/>
                </a:solidFill>
              </a:rPr>
              <a:t>Humans</a:t>
            </a:r>
            <a:endParaRPr lang="de-DE" dirty="0">
              <a:solidFill>
                <a:srgbClr val="58A618"/>
              </a:solidFill>
            </a:endParaRPr>
          </a:p>
          <a:p>
            <a:pPr algn="ctr"/>
            <a:r>
              <a:rPr lang="de-DE" dirty="0" err="1">
                <a:solidFill>
                  <a:srgbClr val="58A618"/>
                </a:solidFill>
              </a:rPr>
              <a:t>often</a:t>
            </a:r>
            <a:endParaRPr lang="de-DE" dirty="0">
              <a:solidFill>
                <a:srgbClr val="58A618"/>
              </a:solidFill>
            </a:endParaRPr>
          </a:p>
          <a:p>
            <a:pPr algn="ctr"/>
            <a:r>
              <a:rPr lang="de-DE" dirty="0" err="1">
                <a:solidFill>
                  <a:srgbClr val="58A618"/>
                </a:solidFill>
              </a:rPr>
              <a:t>bypassed</a:t>
            </a:r>
            <a:endParaRPr lang="de-DE" dirty="0">
              <a:solidFill>
                <a:srgbClr val="58A618"/>
              </a:solidFill>
            </a:endParaRPr>
          </a:p>
        </p:txBody>
      </p:sp>
      <p:cxnSp>
        <p:nvCxnSpPr>
          <p:cNvPr id="72" name="Straight Arrow Connector 71"/>
          <p:cNvCxnSpPr/>
          <p:nvPr/>
        </p:nvCxnSpPr>
        <p:spPr bwMode="auto">
          <a:xfrm flipH="1">
            <a:off x="6031391" y="2483861"/>
            <a:ext cx="1420984" cy="753114"/>
          </a:xfrm>
          <a:prstGeom prst="straightConnector1">
            <a:avLst/>
          </a:prstGeom>
          <a:noFill/>
          <a:ln w="76200" cap="flat" cmpd="sng" algn="ctr">
            <a:solidFill>
              <a:srgbClr val="69923A"/>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p:cNvSpPr txBox="1"/>
          <p:nvPr/>
        </p:nvSpPr>
        <p:spPr>
          <a:xfrm>
            <a:off x="577880" y="5310443"/>
            <a:ext cx="1623764" cy="461665"/>
          </a:xfrm>
          <a:prstGeom prst="rect">
            <a:avLst/>
          </a:prstGeom>
          <a:noFill/>
        </p:spPr>
        <p:txBody>
          <a:bodyPr wrap="square" rtlCol="0">
            <a:spAutoFit/>
          </a:bodyPr>
          <a:lstStyle/>
          <a:p>
            <a:pPr algn="ctr"/>
            <a:r>
              <a:rPr lang="de-DE" sz="1200" dirty="0" err="1">
                <a:solidFill>
                  <a:schemeClr val="tx1"/>
                </a:solidFill>
              </a:rPr>
              <a:t>adapted</a:t>
            </a:r>
            <a:r>
              <a:rPr lang="de-DE" sz="1200" dirty="0">
                <a:solidFill>
                  <a:schemeClr val="tx1"/>
                </a:solidFill>
              </a:rPr>
              <a:t> </a:t>
            </a:r>
            <a:r>
              <a:rPr lang="de-DE" sz="1200" dirty="0" err="1">
                <a:solidFill>
                  <a:schemeClr val="tx1"/>
                </a:solidFill>
              </a:rPr>
              <a:t>from</a:t>
            </a:r>
            <a:endParaRPr lang="de-DE" sz="1200" dirty="0">
              <a:solidFill>
                <a:schemeClr val="tx1"/>
              </a:solidFill>
            </a:endParaRPr>
          </a:p>
          <a:p>
            <a:pPr algn="ctr"/>
            <a:r>
              <a:rPr lang="de-DE" sz="1200" dirty="0">
                <a:solidFill>
                  <a:schemeClr val="tx1"/>
                </a:solidFill>
              </a:rPr>
              <a:t>Chris Greer, </a:t>
            </a:r>
            <a:r>
              <a:rPr lang="de-DE" sz="1200" dirty="0" err="1">
                <a:solidFill>
                  <a:schemeClr val="tx1"/>
                </a:solidFill>
              </a:rPr>
              <a:t>NIST</a:t>
            </a:r>
            <a:endParaRPr lang="en-GB" sz="1200" dirty="0">
              <a:solidFill>
                <a:schemeClr val="tx1"/>
              </a:solidFill>
            </a:endParaRPr>
          </a:p>
        </p:txBody>
      </p:sp>
    </p:spTree>
    <p:extLst>
      <p:ext uri="{BB962C8B-B14F-4D97-AF65-F5344CB8AC3E}">
        <p14:creationId xmlns:p14="http://schemas.microsoft.com/office/powerpoint/2010/main" val="3242248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03224" y="1196752"/>
            <a:ext cx="4145280" cy="488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uppieren 13"/>
          <p:cNvGrpSpPr/>
          <p:nvPr/>
        </p:nvGrpSpPr>
        <p:grpSpPr>
          <a:xfrm>
            <a:off x="112810" y="2183751"/>
            <a:ext cx="656747" cy="2086131"/>
            <a:chOff x="1011998" y="1032510"/>
            <a:chExt cx="1039209" cy="4140835"/>
          </a:xfrm>
        </p:grpSpPr>
        <p:sp>
          <p:nvSpPr>
            <p:cNvPr id="13" name="Rechteck 12"/>
            <p:cNvSpPr/>
            <p:nvPr/>
          </p:nvSpPr>
          <p:spPr>
            <a:xfrm>
              <a:off x="1013204" y="4450080"/>
              <a:ext cx="1038003" cy="723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1011998" y="1032510"/>
              <a:ext cx="1039209" cy="3417570"/>
              <a:chOff x="1011998" y="1032510"/>
              <a:chExt cx="2078419" cy="5269230"/>
            </a:xfrm>
          </p:grpSpPr>
          <p:pic>
            <p:nvPicPr>
              <p:cNvPr id="2" name="Grafik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1998" y="1032510"/>
                <a:ext cx="2078419" cy="3512820"/>
              </a:xfrm>
              <a:prstGeom prst="rect">
                <a:avLst/>
              </a:prstGeom>
            </p:spPr>
          </p:pic>
          <p:pic>
            <p:nvPicPr>
              <p:cNvPr id="30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4411" y="3604577"/>
                <a:ext cx="2076006"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82"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82588" y="4366895"/>
              <a:ext cx="667543"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uppieren 23"/>
          <p:cNvGrpSpPr/>
          <p:nvPr/>
        </p:nvGrpSpPr>
        <p:grpSpPr>
          <a:xfrm>
            <a:off x="600490" y="2183751"/>
            <a:ext cx="656747" cy="2086131"/>
            <a:chOff x="1011998" y="1032510"/>
            <a:chExt cx="1039209" cy="4140835"/>
          </a:xfrm>
        </p:grpSpPr>
        <p:sp>
          <p:nvSpPr>
            <p:cNvPr id="25" name="Rechteck 24"/>
            <p:cNvSpPr/>
            <p:nvPr/>
          </p:nvSpPr>
          <p:spPr>
            <a:xfrm>
              <a:off x="1013204" y="4450080"/>
              <a:ext cx="1038003" cy="723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 name="Gruppieren 25"/>
            <p:cNvGrpSpPr/>
            <p:nvPr/>
          </p:nvGrpSpPr>
          <p:grpSpPr>
            <a:xfrm>
              <a:off x="1011998" y="1032510"/>
              <a:ext cx="1039209" cy="3417570"/>
              <a:chOff x="1011998" y="1032510"/>
              <a:chExt cx="2078419" cy="5269230"/>
            </a:xfrm>
          </p:grpSpPr>
          <p:pic>
            <p:nvPicPr>
              <p:cNvPr id="28" name="Grafik 2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1998" y="1032510"/>
                <a:ext cx="2078419" cy="3512820"/>
              </a:xfrm>
              <a:prstGeom prst="rect">
                <a:avLst/>
              </a:prstGeom>
            </p:spPr>
          </p:pic>
          <p:pic>
            <p:nvPicPr>
              <p:cNvPr id="29"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4411" y="3604577"/>
                <a:ext cx="2076006"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82588" y="4366895"/>
              <a:ext cx="667543"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uppieren 29"/>
          <p:cNvGrpSpPr/>
          <p:nvPr/>
        </p:nvGrpSpPr>
        <p:grpSpPr>
          <a:xfrm>
            <a:off x="1088170" y="2183751"/>
            <a:ext cx="656747" cy="2086131"/>
            <a:chOff x="1011998" y="1032510"/>
            <a:chExt cx="1039209" cy="4140835"/>
          </a:xfrm>
        </p:grpSpPr>
        <p:sp>
          <p:nvSpPr>
            <p:cNvPr id="31" name="Rechteck 30"/>
            <p:cNvSpPr/>
            <p:nvPr/>
          </p:nvSpPr>
          <p:spPr>
            <a:xfrm>
              <a:off x="1013204" y="4450080"/>
              <a:ext cx="1038003" cy="723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p:cNvGrpSpPr/>
            <p:nvPr/>
          </p:nvGrpSpPr>
          <p:grpSpPr>
            <a:xfrm>
              <a:off x="1011998" y="1032510"/>
              <a:ext cx="1039209" cy="3417570"/>
              <a:chOff x="1011998" y="1032510"/>
              <a:chExt cx="2078419" cy="5269230"/>
            </a:xfrm>
          </p:grpSpPr>
          <p:pic>
            <p:nvPicPr>
              <p:cNvPr id="34" name="Grafik 3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1998" y="1032510"/>
                <a:ext cx="2078419" cy="3512820"/>
              </a:xfrm>
              <a:prstGeom prst="rect">
                <a:avLst/>
              </a:prstGeom>
            </p:spPr>
          </p:pic>
          <p:pic>
            <p:nvPicPr>
              <p:cNvPr id="35"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4411" y="3604577"/>
                <a:ext cx="2076006"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3"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82588" y="4366895"/>
              <a:ext cx="667543"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 name="Gruppieren 35"/>
          <p:cNvGrpSpPr/>
          <p:nvPr/>
        </p:nvGrpSpPr>
        <p:grpSpPr>
          <a:xfrm>
            <a:off x="1606330" y="2183751"/>
            <a:ext cx="656747" cy="2086131"/>
            <a:chOff x="1011998" y="1032510"/>
            <a:chExt cx="1039209" cy="4140835"/>
          </a:xfrm>
        </p:grpSpPr>
        <p:sp>
          <p:nvSpPr>
            <p:cNvPr id="37" name="Rechteck 36"/>
            <p:cNvSpPr/>
            <p:nvPr/>
          </p:nvSpPr>
          <p:spPr>
            <a:xfrm>
              <a:off x="1013204" y="4450080"/>
              <a:ext cx="1038003" cy="723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8" name="Gruppieren 37"/>
            <p:cNvGrpSpPr/>
            <p:nvPr/>
          </p:nvGrpSpPr>
          <p:grpSpPr>
            <a:xfrm>
              <a:off x="1011998" y="1032510"/>
              <a:ext cx="1039209" cy="3417570"/>
              <a:chOff x="1011998" y="1032510"/>
              <a:chExt cx="2078419" cy="5269230"/>
            </a:xfrm>
          </p:grpSpPr>
          <p:pic>
            <p:nvPicPr>
              <p:cNvPr id="40" name="Grafik 3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1998" y="1032510"/>
                <a:ext cx="2078419" cy="3512820"/>
              </a:xfrm>
              <a:prstGeom prst="rect">
                <a:avLst/>
              </a:prstGeom>
            </p:spPr>
          </p:pic>
          <p:pic>
            <p:nvPicPr>
              <p:cNvPr id="41"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4411" y="3604577"/>
                <a:ext cx="2076006"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9"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82588" y="4366895"/>
              <a:ext cx="667543"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Halbbogen 14"/>
          <p:cNvSpPr/>
          <p:nvPr/>
        </p:nvSpPr>
        <p:spPr>
          <a:xfrm>
            <a:off x="44229" y="3387995"/>
            <a:ext cx="2150267" cy="220329"/>
          </a:xfrm>
          <a:prstGeom prst="blockArc">
            <a:avLst>
              <a:gd name="adj1" fmla="val 10538136"/>
              <a:gd name="adj2" fmla="val 172686"/>
              <a:gd name="adj3" fmla="val 1666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9" name="Halbbogen 48"/>
          <p:cNvSpPr/>
          <p:nvPr/>
        </p:nvSpPr>
        <p:spPr>
          <a:xfrm>
            <a:off x="5844248" y="3439291"/>
            <a:ext cx="609600" cy="220329"/>
          </a:xfrm>
          <a:prstGeom prst="blockArc">
            <a:avLst>
              <a:gd name="adj1" fmla="val 10473955"/>
              <a:gd name="adj2" fmla="val 463195"/>
              <a:gd name="adj3" fmla="val 2863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Pfeil nach rechts 15"/>
          <p:cNvSpPr/>
          <p:nvPr/>
        </p:nvSpPr>
        <p:spPr>
          <a:xfrm>
            <a:off x="2386184" y="3464847"/>
            <a:ext cx="3175000" cy="1947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Pfeil nach rechts 50"/>
          <p:cNvSpPr/>
          <p:nvPr/>
        </p:nvSpPr>
        <p:spPr>
          <a:xfrm rot="21351423">
            <a:off x="2388507" y="2428075"/>
            <a:ext cx="2260026" cy="1461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Pfeil nach rechts 51"/>
          <p:cNvSpPr/>
          <p:nvPr/>
        </p:nvSpPr>
        <p:spPr>
          <a:xfrm rot="248577" flipV="1">
            <a:off x="2388508" y="4148186"/>
            <a:ext cx="2260026" cy="1461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2241403" y="2776707"/>
            <a:ext cx="2739607" cy="785526"/>
          </a:xfrm>
        </p:spPr>
        <p:txBody>
          <a:bodyPr>
            <a:noAutofit/>
          </a:bodyPr>
          <a:lstStyle/>
          <a:p>
            <a:pPr marL="0" lvl="0" indent="0" algn="ctr">
              <a:buNone/>
            </a:pPr>
            <a:r>
              <a:rPr lang="en-US" sz="1400" b="1" dirty="0">
                <a:solidFill>
                  <a:srgbClr val="C00000"/>
                </a:solidFill>
              </a:rPr>
              <a:t>Reduce heterogeneity &amp; costs Make solutions stronger Achieve sustainability</a:t>
            </a:r>
          </a:p>
        </p:txBody>
      </p:sp>
      <p:sp>
        <p:nvSpPr>
          <p:cNvPr id="53" name="Content Placeholder 2"/>
          <p:cNvSpPr txBox="1">
            <a:spLocks/>
          </p:cNvSpPr>
          <p:nvPr/>
        </p:nvSpPr>
        <p:spPr>
          <a:xfrm rot="21352077">
            <a:off x="2081426" y="1908343"/>
            <a:ext cx="2739607" cy="628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7"/>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400" b="1" dirty="0">
                <a:solidFill>
                  <a:schemeClr val="tx1"/>
                </a:solidFill>
              </a:rPr>
              <a:t>Leave flexibility</a:t>
            </a:r>
          </a:p>
          <a:p>
            <a:pPr marL="0" indent="0" algn="ctr">
              <a:buFontTx/>
              <a:buNone/>
            </a:pPr>
            <a:r>
              <a:rPr lang="en-US" sz="1400" b="1" dirty="0">
                <a:solidFill>
                  <a:schemeClr val="tx1"/>
                </a:solidFill>
              </a:rPr>
              <a:t>Even more opportunities</a:t>
            </a:r>
          </a:p>
        </p:txBody>
      </p:sp>
      <p:sp>
        <p:nvSpPr>
          <p:cNvPr id="55" name="Content Placeholder 2"/>
          <p:cNvSpPr txBox="1">
            <a:spLocks/>
          </p:cNvSpPr>
          <p:nvPr/>
        </p:nvSpPr>
        <p:spPr>
          <a:xfrm rot="247923" flipH="1">
            <a:off x="1954177" y="4230606"/>
            <a:ext cx="2739607" cy="6287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7"/>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400" b="1" dirty="0">
                <a:solidFill>
                  <a:schemeClr val="tx1"/>
                </a:solidFill>
              </a:rPr>
              <a:t>Leave flexibility</a:t>
            </a:r>
          </a:p>
          <a:p>
            <a:pPr marL="0" indent="0" algn="ctr">
              <a:buFontTx/>
              <a:buNone/>
            </a:pPr>
            <a:r>
              <a:rPr lang="en-US" sz="1400" b="1" dirty="0">
                <a:solidFill>
                  <a:schemeClr val="tx1"/>
                </a:solidFill>
              </a:rPr>
              <a:t>Even more opportunities</a:t>
            </a:r>
          </a:p>
        </p:txBody>
      </p:sp>
      <p:sp>
        <p:nvSpPr>
          <p:cNvPr id="56" name="Content Placeholder 2"/>
          <p:cNvSpPr txBox="1">
            <a:spLocks/>
          </p:cNvSpPr>
          <p:nvPr/>
        </p:nvSpPr>
        <p:spPr>
          <a:xfrm>
            <a:off x="7442053" y="1714986"/>
            <a:ext cx="1492397" cy="7861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7"/>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800" b="1" dirty="0">
                <a:solidFill>
                  <a:schemeClr val="tx1"/>
                </a:solidFill>
              </a:rPr>
              <a:t>Scientific </a:t>
            </a:r>
          </a:p>
          <a:p>
            <a:pPr marL="0" indent="0" algn="ctr">
              <a:buFontTx/>
              <a:buNone/>
            </a:pPr>
            <a:r>
              <a:rPr lang="en-US" sz="1800" b="1" dirty="0">
                <a:solidFill>
                  <a:schemeClr val="tx1"/>
                </a:solidFill>
              </a:rPr>
              <a:t>Analytics</a:t>
            </a:r>
          </a:p>
        </p:txBody>
      </p:sp>
      <p:sp>
        <p:nvSpPr>
          <p:cNvPr id="57" name="Content Placeholder 2"/>
          <p:cNvSpPr txBox="1">
            <a:spLocks/>
          </p:cNvSpPr>
          <p:nvPr/>
        </p:nvSpPr>
        <p:spPr>
          <a:xfrm>
            <a:off x="7442053" y="4656306"/>
            <a:ext cx="1492397" cy="7861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7"/>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800" b="1" dirty="0">
                <a:solidFill>
                  <a:schemeClr val="tx1"/>
                </a:solidFill>
              </a:rPr>
              <a:t>Scientific </a:t>
            </a:r>
          </a:p>
          <a:p>
            <a:pPr marL="0" indent="0" algn="ctr">
              <a:buFontTx/>
              <a:buNone/>
            </a:pPr>
            <a:r>
              <a:rPr lang="en-US" sz="1800" b="1" dirty="0">
                <a:solidFill>
                  <a:schemeClr val="tx1"/>
                </a:solidFill>
              </a:rPr>
              <a:t>Creation</a:t>
            </a:r>
          </a:p>
        </p:txBody>
      </p:sp>
      <p:sp>
        <p:nvSpPr>
          <p:cNvPr id="58" name="Content Placeholder 2"/>
          <p:cNvSpPr txBox="1">
            <a:spLocks/>
          </p:cNvSpPr>
          <p:nvPr/>
        </p:nvSpPr>
        <p:spPr>
          <a:xfrm>
            <a:off x="7388713" y="2981713"/>
            <a:ext cx="1599077" cy="9237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7"/>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800" b="1" dirty="0">
                <a:solidFill>
                  <a:schemeClr val="tx1"/>
                </a:solidFill>
              </a:rPr>
              <a:t>Management Curation Access</a:t>
            </a:r>
          </a:p>
        </p:txBody>
      </p:sp>
      <p:sp>
        <p:nvSpPr>
          <p:cNvPr id="60" name="Content Placeholder 2"/>
          <p:cNvSpPr txBox="1">
            <a:spLocks/>
          </p:cNvSpPr>
          <p:nvPr/>
        </p:nvSpPr>
        <p:spPr>
          <a:xfrm>
            <a:off x="113572" y="4659946"/>
            <a:ext cx="2225971" cy="16138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7"/>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7"/>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7"/>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7"/>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1800" b="1" dirty="0" err="1">
                <a:solidFill>
                  <a:srgbClr val="C00000"/>
                </a:solidFill>
              </a:rPr>
              <a:t>PID</a:t>
            </a:r>
            <a:r>
              <a:rPr lang="en-US" sz="1800" b="1" dirty="0">
                <a:solidFill>
                  <a:srgbClr val="C00000"/>
                </a:solidFill>
              </a:rPr>
              <a:t>, AAI, MD, </a:t>
            </a:r>
            <a:r>
              <a:rPr lang="en-US" sz="1800" b="1" dirty="0" err="1">
                <a:solidFill>
                  <a:srgbClr val="C00000"/>
                </a:solidFill>
              </a:rPr>
              <a:t>WF</a:t>
            </a:r>
            <a:r>
              <a:rPr lang="en-US" sz="1800" b="1" dirty="0">
                <a:solidFill>
                  <a:srgbClr val="C00000"/>
                </a:solidFill>
              </a:rPr>
              <a:t>, Registries, Repositories, meta-semantics, etc.</a:t>
            </a:r>
          </a:p>
        </p:txBody>
      </p:sp>
      <p:sp>
        <p:nvSpPr>
          <p:cNvPr id="44" name="Title 2"/>
          <p:cNvSpPr>
            <a:spLocks noGrp="1"/>
          </p:cNvSpPr>
          <p:nvPr>
            <p:ph type="title"/>
          </p:nvPr>
        </p:nvSpPr>
        <p:spPr>
          <a:xfrm>
            <a:off x="755576" y="215677"/>
            <a:ext cx="7848872" cy="981075"/>
          </a:xfrm>
        </p:spPr>
        <p:txBody>
          <a:bodyPr/>
          <a:lstStyle/>
          <a:p>
            <a:r>
              <a:rPr lang="en-US" dirty="0">
                <a:solidFill>
                  <a:schemeClr val="accent1"/>
                </a:solidFill>
              </a:rPr>
              <a:t>Fundamental Observation</a:t>
            </a:r>
            <a:endParaRPr lang="en-US" sz="2800" dirty="0">
              <a:solidFill>
                <a:schemeClr val="accent1"/>
              </a:solidFill>
              <a:latin typeface="+mj-lt"/>
            </a:endParaRPr>
          </a:p>
        </p:txBody>
      </p:sp>
    </p:spTree>
    <p:extLst>
      <p:ext uri="{BB962C8B-B14F-4D97-AF65-F5344CB8AC3E}">
        <p14:creationId xmlns:p14="http://schemas.microsoft.com/office/powerpoint/2010/main" val="7017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animBg="1"/>
      <p:bldP spid="16" grpId="0" animBg="1"/>
      <p:bldP spid="3"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7" descr="data:image/jpeg;base64,/9j/4AAQSkZJRgABAQAAAQABAAD/2wCEAAkGBxAPDw8OEBAQEBAPEBANDQ4MDhAMDw0NFBEWFhURFhgYHCggGBolGxQUITEhJTUrLi4uFyszODM4NygtLisBCgoKDg0OFxAQFiwkHCIrLCwuLDcsLCwsLCwsNCwsLSwsLCwsLCwsNyw3LDgsKywrLCwrLCwsOCw3KywsLCwsLP/AABEIAOEA4QMBIgACEQEDEQH/xAAbAAEAAgMBAQAAAAAAAAAAAAAAAwQCBQYHAf/EAEcQAAIBAgIEBhACCAYDAAAAAAABAgMRBBIFBjJREyFScXKyFBUWIiMkMUFhc4GRkrHB0YKhNFNUk6KzwvAXQmLS4eIzNYP/xAAXAQEBAQEAAAAAAAAAAAAAAAAAAQMC/8QAHBEBAQADAQEBAQAAAAAAAAAAAAEREjECIVFB/9oADAMBAAIRAxEAPwD3EAADCpOxmVcbKyYGpxemqkZyjFRtF2u738nOQ9vau6Huf3NZWlec3/qZiazzMM7blte3tXdD3P7jt7V3Q9z+5qgNYbVte3tXdD3P7jt7V3Q9z+5qgNYbVte3tXdD3P7jt7V3Q9z+5qgNYbVte3tXdD3P7jt7V3Q9z+5qgNYbVte31XdD3P7mL1gq8mHuf3NWyOQ1ibVvaGsbvacbemLv+RusPi4zV07nCSLWicc4TVO+1sX8mbk8z+fOyevP46nr9dymfSjgsWpr5rzp7i6mZu30AAAAAAAAAAAAAAAAp4/ZZcKeP2WBx9Tan0mfLiq+/n0mY3Npxlesri5jcXKjK4uY3FwMri5jcXAyuLnMa046rSqU1TqSgnBtqLtd5maXtxif11T3kyuHoDMJHA9uMT+uqe8uaD0lXniaUJ1Zyi3O8ZPidoSf0GTDrpFLEza407NNNPc15GW5spYkqOqpVXaFeHEpxjPL5rNXy+w3eBximrr2p+VPcabVyHCYKn/pc4e6ba/JoTjKlLNH2rzSW4wraOnTPpQwOMVSN1zNPyp7mXkwPoAAAAAAAAAAAAAU8fssuFPH7LA4ys+/n0mY3Fd9/PpMwubTjK9Z3FzC4uVGdxcwuLgZ3FzC4uBy2uL8LS9W+sznzfa4vwtL1b6zNBc4rqPpf1efjdHnn/Lka+5f1efjdHnn/LkFdtNlOuyzNlWsduHZajceFkt1aa/hizaYvDXRq9Q/0afrpdSB0Uo3Mb1rOOZlGVKWaPtXmktxucDjFNXXM0/KnuYxeGujTyhKlLNH2rzSW4iumTPpRwOMU1dczT8qe5l1MD6AAAAAAAAAABTx+yy4U8fssDiMS/CT6X0RHcyxT8JPpfREVzacZXrO4uYXFyozuLmFxcDO4uYXFwJ6WqFPSK4SdadN0/BpQjGSa8t+PnM/8LqP7TW+CB0Op78FU9Z/SjfmXq/Wknx5/wD4XUf2qt8EDCrqBSwa7KjXqTdLjUJRgk83e8dukehms1k/RKv4OvES/Vs+OEmytVJ5MhmjVkoVpSSspSS3Rk0vyKE5VP1lT2TkvqbapArzokwuVSlpLFQ2MTiI28iVepb3XLtHWvHQ2qkay5NenF/nG0vzIHQMHhyYXLotGa4U3JOpB0J+Ru7nRlzvyx9t7bzvsBjI1IqSfEzxqeGOh1K0nKjWVCTbp1OKF/8AJP0ehnN8up6eoo+kVGd0SnDoAAAAAAAAKeP2WXCnj9lgcJjH4SfS+iIbmeOfhanS+iIbm04yvWdxcwuLlRncXMLi4GdxcwuLgdhqb/4qvrP6UdAcZq9pyhhoTjVk4uU80UoSnxZUvMvQbXuvwX6yX7qp9jL1LlpLMN8azWX9Eq/g68Sp3X4L9ZL91U+xT0xrJha9CpSpzk5yy5U6c43tJN8bW5MSXK2zDmGYMyufDVkjcTFwJj5YCB0zF0yxYxaAqypGWDhatSe6pB/xImcRQj38OnH5olI9MwE7xRdNdozZRsTFsAAAAAAAAFPH7LLhTx+ywPP9IPwtTpfRFfMS6RfhqnS+iK2Y2nGV6kzDMR5hmKiTMMxHmGYCTMMxHmGYCvjXxrm+pXJsY+Nc31K5FZEuGffr2/IgJcO++Xt+QGxufLmGYZiokuLkeYZgJLny5hmGYD60faK7+HSj8zG5nRffw6UfmiXhHomjNlGxNdozZRsTFsAAAAAAAAFPH7LLhTx+ywPOdKPw1Tn+iKtyfSz8PU518kU8xtOMr1LcXIswzFRLcZiLMMwEuYXIswzAR4p8a5iE2OHfE+clIrUklDaXt+RsjGq+9f8AfnAiuLkWYZioluLkWYZgJbjMRZhmAluZ4d9/Dpx+aK+Ylwz8JDpx6yJSPS9GbKNia7RmyjYmLYAAAAAAAAKeP2WXCnj9lgeZaYfjFTnXVRTzFjTkrYirzrqoo5zacZXqbMMxDnGcqJswzEOcZwJswzEOcZwL+FfE+cmKuDlxPn+hYzEVkR133r9nzMsxFiZd4/Z8wK+YZiHOM5UTZhmIc4zgTZhmIc4zgTZiXCS8JT6cesipnJsFPwtPpw6yJeEeqaM2UbE12jNlGxMWwAAAAAAAAU8fssuFPH7LA8q0+/GavOuqjX3LusL8aq88eqjXXNpxlepLi5HcXKiS4uR3FwJLi5HcXA6nVXA06tOo5xu1Usu+lHiyrczd9psPyP45/c1epL8DV9b/AEI6M5oodpsPyP45/coae0bRp4arOMLSWWzzTdrzivO/Sb41es/6JW5ofzIjI4S4uR3FzoSXFyO4uBJcXI7i4ElyfAPwtL1kOsipcn0e/DUvWQ6yF4R67ozZRsTXaM2UbEwbAAAAAAAABTx+yy4U8fssDyTWN+NVeePVRrcxf1lfjdXnj1Uay5tOMr1JmGYjuLlRJmGYjuLgSZhmI7i4HbajPwNX1v8AQjpTz7QOsHYkJw4LhM089+EyW4krbL3Gz7tl+zv99/0JgdcarWh+J1uaH8yJpu7Zfs7/AH3/AEKuldaVXozo8Dkz5e+4XNa0k/JlW4mBoMwzEdxc6EmYZiO4uBJmGYjuLgSZixo5+Go+sh1kU7lnRj8PR9ZDrIXhHsejNlGxNdozZRsTBsAAAAAAAAFPH7LLhTx+ywPH9Z343V549VGqubLWl+OVvw9VGpubTjK9SXFyO4uVElxcjufbgZ3FzC58uBJcXI7i4ElxcjufbgZ3FzC58uBJcXI7i4ElxcjuLgSXLWi34ej62HWRRuW9FPxij62HWQvCPadGbKNia7RmyjYmDYAAAAAAAAKeP2WXCnj9lgeNa1vxyt+Hqo1Fzaa2vx2t+HqI1FzacZXrO4uYXFyo5DGYWFXSEqc13s6uWTjlUrZV5G0za1NU8M13k6sJeZ1OCqxv6VGEX+ZQf/sv/suqdTc4kly6tvxzGidIVcPX7GrNuOfgmpSc+Dm3aLi+S7r0Wdzq7nHae48Y8vlvRXFyrRt9DodNYvgqNSa4pPvIdOXFf2K79hfN6X+OZ0uniKmIrpKVOi4U7teSDlljbfeV3+I6TV/F8Jh4Xd5U/BS8773Zfw2NdoethoYXgZ1qUXVU+FWdJxzLKl6Gope25U1YxOStKk2mqiaTTvF1IXaa9DWb8iT5VvG80hoShiJqpU4XMoqHg504xsm/NKD3nN6w6Ko4eUFTUmpRlJ8K4Td0/NlijsrnM64bVLoT+Y9SYTzfq7DVbCNJvh7tJu06KV2vVm5w9KNOEKcb5YRjCOZpyslZXaS4zGm+9j0Y/JFfSeL4GjUqedK0OnLij+bv7DrEiZtc1pvNia1epFKUMMowbfmipZbrnk5PmRvtW8VwmHjHz0nwT6K2fy4vYUNBV8NTw7hUq006zlwsZTV1C2VRfsu/xFPVzEcFiHTzKUal6eaOzKUW8kl6Hx26RxO5dXjr7i5hcXNHDO5b0S/GKHrYdZFG5b0Q/GKHrYdZC8I9v0Zso2JrtGbKNiYNgAAAAAAAAp4/ZZcKeO2WB4rrc/Ha34OojT3Nvrh+m1vwdRGlubTjK9Z3FzC4uVHK4zExpY6dSV2oVczUbZmsq8l2X6utNJLvac3LzcI4Qjf0tNs3ufm9sYv6H1VWvI7PfFKL96OcX9XM/HPaH0dUqVeyq6aWbhYqayurU/ytJ+SK4nf0K1+Mk0xLh8TRwqfFF56tvNdXfM1BfxG7cm+Nu7flb42xm5vcr+8a/MGVbtXhf2eHx1v95odP4ZYerTq0koRdpRScmo1YNX4227PvfzOmufVK272pP5lvnJK+UKyqQjUjsziprmavY53W+SzUuhP5nRN/2lY+qXN7Un8xZmEuKU33sejH5I0mnZcNWoYSL8rU528qvfj9kVN+03Vz7m5vcr+8WZSXCt2rwv7PD46v+80WsWDjRnTq0oqnF+RJtqFWDun3zfl4vhZ0tz6pW/5SfzF8yrKwwuIVWnCovJOKlzPzr2O6JbmLl/aSR8uVGdy5od+M0PW0+sihcu6FfjOH9bT6yF4R7nozZRsTXaM2UbEwbAAAAAAAABXxULosHySA801i1RVavOtnknO14pJpWVvoaV6mvly+FHrtTDJkXYMdxc1MR5N3Gy5cvhQ7jZcuXwo9Z7AjuHYEdw2prHk3cbLly+FDuNly5fCj1nsCO4dgR3DamseTdxsuXL4UO42XLl8KPWewI7h2BHcNqax5N3Gy5cvhQ7jZcuXwo9Z7AjuHYEdw2prHk3cbLly+FDuNly5fCj1nsCO4dgR3DamseTdxsuXL4UO42XLl8KPWewI7h2BHcNqax5N3Gy5cvhQ7jZcuXwo9Z7AjuHYEdw2prHk3cbLly+FDuNly5fCj1nsCO4dgR3DamseTrU2XLl8KNjonUxRq06jqT7ycZpWSTad7Ho/YMdxJTwqQ2piMcFTsi4YxjYyIoAAAAAAAAAAPgAAAAAAAAAAAAAAAAAAAAAAAAAA+gAAAAAAA/9k="/>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1128713"/>
            <a:ext cx="3505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9140" y="4731298"/>
            <a:ext cx="289718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0" y="1128713"/>
            <a:ext cx="3505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45075" y="4786313"/>
            <a:ext cx="29940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990600" y="2424113"/>
            <a:ext cx="1198563"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Oval 15"/>
          <p:cNvSpPr/>
          <p:nvPr/>
        </p:nvSpPr>
        <p:spPr>
          <a:xfrm>
            <a:off x="5880100" y="2424113"/>
            <a:ext cx="1198563"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Freeform 16"/>
          <p:cNvSpPr/>
          <p:nvPr/>
        </p:nvSpPr>
        <p:spPr>
          <a:xfrm>
            <a:off x="2189163" y="2247900"/>
            <a:ext cx="3676650" cy="442913"/>
          </a:xfrm>
          <a:custGeom>
            <a:avLst/>
            <a:gdLst>
              <a:gd name="connsiteX0" fmla="*/ 0 w 3742006"/>
              <a:gd name="connsiteY0" fmla="*/ 436423 h 436423"/>
              <a:gd name="connsiteX1" fmla="*/ 1800664 w 3742006"/>
              <a:gd name="connsiteY1" fmla="*/ 325 h 436423"/>
              <a:gd name="connsiteX2" fmla="*/ 3742006 w 3742006"/>
              <a:gd name="connsiteY2" fmla="*/ 380152 h 436423"/>
            </a:gdLst>
            <a:ahLst/>
            <a:cxnLst>
              <a:cxn ang="0">
                <a:pos x="connsiteX0" y="connsiteY0"/>
              </a:cxn>
              <a:cxn ang="0">
                <a:pos x="connsiteX1" y="connsiteY1"/>
              </a:cxn>
              <a:cxn ang="0">
                <a:pos x="connsiteX2" y="connsiteY2"/>
              </a:cxn>
            </a:cxnLst>
            <a:rect l="l" t="t" r="r" b="b"/>
            <a:pathLst>
              <a:path w="3742006" h="436423">
                <a:moveTo>
                  <a:pt x="0" y="436423"/>
                </a:moveTo>
                <a:cubicBezTo>
                  <a:pt x="588498" y="223063"/>
                  <a:pt x="1176996" y="9703"/>
                  <a:pt x="1800664" y="325"/>
                </a:cubicBezTo>
                <a:cubicBezTo>
                  <a:pt x="2424332" y="-9053"/>
                  <a:pt x="3083169" y="185549"/>
                  <a:pt x="3742006" y="380152"/>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TextBox 17"/>
          <p:cNvSpPr txBox="1"/>
          <p:nvPr/>
        </p:nvSpPr>
        <p:spPr>
          <a:xfrm>
            <a:off x="608300" y="4926795"/>
            <a:ext cx="7796215" cy="1200329"/>
          </a:xfrm>
          <a:prstGeom prst="rect">
            <a:avLst/>
          </a:prstGeom>
          <a:solidFill>
            <a:schemeClr val="bg1">
              <a:lumMod val="50000"/>
            </a:schemeClr>
          </a:solidFill>
        </p:spPr>
        <p:txBody>
          <a:bodyPr wrap="square">
            <a:spAutoFit/>
          </a:bodyPr>
          <a:lstStyle/>
          <a:p>
            <a:pPr algn="ctr">
              <a:defRPr/>
            </a:pPr>
            <a:r>
              <a:rPr lang="en-US" sz="2400" dirty="0" err="1">
                <a:cs typeface="Arial" charset="0"/>
              </a:rPr>
              <a:t>PID</a:t>
            </a:r>
            <a:r>
              <a:rPr lang="en-US" sz="2400" dirty="0">
                <a:cs typeface="Arial" charset="0"/>
              </a:rPr>
              <a:t> System is a catalyzer to define a new basis and to come to new services </a:t>
            </a:r>
          </a:p>
          <a:p>
            <a:pPr algn="ctr">
              <a:defRPr/>
            </a:pPr>
            <a:r>
              <a:rPr lang="en-US" sz="2400" dirty="0">
                <a:cs typeface="Arial" charset="0"/>
              </a:rPr>
              <a:t>we need a change – need a momentum.</a:t>
            </a:r>
          </a:p>
        </p:txBody>
      </p:sp>
      <p:sp>
        <p:nvSpPr>
          <p:cNvPr id="20" name="Title 2"/>
          <p:cNvSpPr>
            <a:spLocks noGrp="1"/>
          </p:cNvSpPr>
          <p:nvPr>
            <p:ph type="title"/>
          </p:nvPr>
        </p:nvSpPr>
        <p:spPr>
          <a:xfrm>
            <a:off x="492742" y="-22758"/>
            <a:ext cx="7560840" cy="981075"/>
          </a:xfrm>
        </p:spPr>
        <p:txBody>
          <a:bodyPr/>
          <a:lstStyle/>
          <a:p>
            <a:r>
              <a:rPr lang="en-US" sz="2800" dirty="0">
                <a:latin typeface="+mj-lt"/>
              </a:rPr>
              <a:t>Global und Persistent IDs as Anchors</a:t>
            </a:r>
          </a:p>
        </p:txBody>
      </p:sp>
    </p:spTree>
    <p:extLst>
      <p:ext uri="{BB962C8B-B14F-4D97-AF65-F5344CB8AC3E}">
        <p14:creationId xmlns:p14="http://schemas.microsoft.com/office/powerpoint/2010/main" val="54435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739" y="1391420"/>
            <a:ext cx="5773420" cy="455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p:cNvSpPr/>
          <p:nvPr/>
        </p:nvSpPr>
        <p:spPr>
          <a:xfrm>
            <a:off x="3243399" y="2433410"/>
            <a:ext cx="1036320"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4970599" y="1320890"/>
            <a:ext cx="1122680"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3883479" y="3409744"/>
            <a:ext cx="1036320"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1727019" y="3409744"/>
            <a:ext cx="1173480"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p:nvPr/>
        </p:nvCxnSpPr>
        <p:spPr>
          <a:xfrm flipH="1">
            <a:off x="2260419" y="2867750"/>
            <a:ext cx="1424940" cy="6705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a:off x="3761559" y="2867750"/>
            <a:ext cx="572589" cy="6705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Freihandform 45"/>
          <p:cNvSpPr/>
          <p:nvPr/>
        </p:nvSpPr>
        <p:spPr>
          <a:xfrm>
            <a:off x="3778976" y="2867750"/>
            <a:ext cx="566057" cy="680357"/>
          </a:xfrm>
          <a:custGeom>
            <a:avLst/>
            <a:gdLst>
              <a:gd name="connsiteX0" fmla="*/ 566057 w 566057"/>
              <a:gd name="connsiteY0" fmla="*/ 680357 h 680357"/>
              <a:gd name="connsiteX1" fmla="*/ 462643 w 566057"/>
              <a:gd name="connsiteY1" fmla="*/ 239486 h 680357"/>
              <a:gd name="connsiteX2" fmla="*/ 0 w 566057"/>
              <a:gd name="connsiteY2" fmla="*/ 0 h 680357"/>
            </a:gdLst>
            <a:ahLst/>
            <a:cxnLst>
              <a:cxn ang="0">
                <a:pos x="connsiteX0" y="connsiteY0"/>
              </a:cxn>
              <a:cxn ang="0">
                <a:pos x="connsiteX1" y="connsiteY1"/>
              </a:cxn>
              <a:cxn ang="0">
                <a:pos x="connsiteX2" y="connsiteY2"/>
              </a:cxn>
            </a:cxnLst>
            <a:rect l="l" t="t" r="r" b="b"/>
            <a:pathLst>
              <a:path w="566057" h="680357">
                <a:moveTo>
                  <a:pt x="566057" y="680357"/>
                </a:moveTo>
                <a:cubicBezTo>
                  <a:pt x="561521" y="516618"/>
                  <a:pt x="556986" y="352879"/>
                  <a:pt x="462643" y="239486"/>
                </a:cubicBezTo>
                <a:cubicBezTo>
                  <a:pt x="368300" y="126093"/>
                  <a:pt x="184150" y="63046"/>
                  <a:pt x="0" y="0"/>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6338630" y="1508750"/>
            <a:ext cx="2622550" cy="5139869"/>
          </a:xfrm>
          <a:prstGeom prst="rect">
            <a:avLst/>
          </a:prstGeom>
          <a:noFill/>
        </p:spPr>
        <p:txBody>
          <a:bodyPr wrap="square" rtlCol="0">
            <a:spAutoFit/>
          </a:bodyPr>
          <a:lstStyle/>
          <a:p>
            <a:r>
              <a:rPr lang="de-DE" sz="2000" dirty="0">
                <a:solidFill>
                  <a:schemeClr val="tx1"/>
                </a:solidFill>
              </a:rPr>
              <a:t>Data </a:t>
            </a:r>
            <a:r>
              <a:rPr lang="de-DE" sz="2000" dirty="0" err="1">
                <a:solidFill>
                  <a:schemeClr val="tx1"/>
                </a:solidFill>
              </a:rPr>
              <a:t>Foundation</a:t>
            </a:r>
            <a:r>
              <a:rPr lang="de-DE" sz="2000" dirty="0">
                <a:solidFill>
                  <a:schemeClr val="tx1"/>
                </a:solidFill>
              </a:rPr>
              <a:t> and Terminology</a:t>
            </a:r>
          </a:p>
          <a:p>
            <a:endParaRPr lang="de-DE" sz="2000" dirty="0">
              <a:solidFill>
                <a:schemeClr val="tx1"/>
              </a:solidFill>
            </a:endParaRPr>
          </a:p>
          <a:p>
            <a:r>
              <a:rPr lang="de-DE" sz="2000" dirty="0">
                <a:solidFill>
                  <a:schemeClr val="tx1"/>
                </a:solidFill>
              </a:rPr>
              <a:t>Core </a:t>
            </a:r>
            <a:r>
              <a:rPr lang="de-DE" sz="2000" dirty="0" err="1">
                <a:solidFill>
                  <a:schemeClr val="tx1"/>
                </a:solidFill>
              </a:rPr>
              <a:t>model</a:t>
            </a:r>
            <a:r>
              <a:rPr lang="de-DE" sz="2000" dirty="0">
                <a:solidFill>
                  <a:schemeClr val="tx1"/>
                </a:solidFill>
              </a:rPr>
              <a:t> </a:t>
            </a:r>
            <a:r>
              <a:rPr lang="de-DE" sz="2000" dirty="0" err="1">
                <a:solidFill>
                  <a:schemeClr val="tx1"/>
                </a:solidFill>
              </a:rPr>
              <a:t>is</a:t>
            </a:r>
            <a:r>
              <a:rPr lang="de-DE" sz="2000" dirty="0">
                <a:solidFill>
                  <a:schemeClr val="tx1"/>
                </a:solidFill>
              </a:rPr>
              <a:t> </a:t>
            </a:r>
            <a:r>
              <a:rPr lang="de-DE" sz="2000" dirty="0" err="1">
                <a:solidFill>
                  <a:schemeClr val="tx1"/>
                </a:solidFill>
              </a:rPr>
              <a:t>very</a:t>
            </a:r>
            <a:r>
              <a:rPr lang="de-DE" sz="2000" dirty="0">
                <a:solidFill>
                  <a:schemeClr val="tx1"/>
                </a:solidFill>
              </a:rPr>
              <a:t> simple.</a:t>
            </a:r>
          </a:p>
          <a:p>
            <a:endParaRPr lang="de-DE" sz="800" dirty="0">
              <a:solidFill>
                <a:schemeClr val="tx1"/>
              </a:solidFill>
            </a:endParaRPr>
          </a:p>
          <a:p>
            <a:r>
              <a:rPr lang="de-DE" sz="2000" dirty="0" err="1">
                <a:solidFill>
                  <a:schemeClr val="tx1"/>
                </a:solidFill>
              </a:rPr>
              <a:t>If</a:t>
            </a:r>
            <a:r>
              <a:rPr lang="de-DE" sz="2000" dirty="0">
                <a:solidFill>
                  <a:schemeClr val="tx1"/>
                </a:solidFill>
              </a:rPr>
              <a:t> all </a:t>
            </a:r>
            <a:r>
              <a:rPr lang="de-DE" sz="2000" dirty="0" err="1">
                <a:solidFill>
                  <a:schemeClr val="tx1"/>
                </a:solidFill>
              </a:rPr>
              <a:t>software</a:t>
            </a:r>
            <a:r>
              <a:rPr lang="de-DE" sz="2000" dirty="0">
                <a:solidFill>
                  <a:schemeClr val="tx1"/>
                </a:solidFill>
              </a:rPr>
              <a:t> </a:t>
            </a:r>
            <a:r>
              <a:rPr lang="de-DE" sz="2000" dirty="0" err="1">
                <a:solidFill>
                  <a:schemeClr val="tx1"/>
                </a:solidFill>
              </a:rPr>
              <a:t>developers</a:t>
            </a:r>
            <a:r>
              <a:rPr lang="de-DE" sz="2000" dirty="0">
                <a:solidFill>
                  <a:schemeClr val="tx1"/>
                </a:solidFill>
              </a:rPr>
              <a:t> </a:t>
            </a:r>
            <a:r>
              <a:rPr lang="de-DE" sz="2000" dirty="0" err="1">
                <a:solidFill>
                  <a:schemeClr val="tx1"/>
                </a:solidFill>
              </a:rPr>
              <a:t>would</a:t>
            </a:r>
            <a:r>
              <a:rPr lang="de-DE" sz="2000" dirty="0">
                <a:solidFill>
                  <a:schemeClr val="tx1"/>
                </a:solidFill>
              </a:rPr>
              <a:t> </a:t>
            </a:r>
            <a:r>
              <a:rPr lang="de-DE" sz="2000" dirty="0" err="1">
                <a:solidFill>
                  <a:schemeClr val="tx1"/>
                </a:solidFill>
              </a:rPr>
              <a:t>implement</a:t>
            </a:r>
            <a:r>
              <a:rPr lang="de-DE" sz="2000" dirty="0">
                <a:solidFill>
                  <a:schemeClr val="tx1"/>
                </a:solidFill>
              </a:rPr>
              <a:t> </a:t>
            </a:r>
            <a:r>
              <a:rPr lang="de-DE" sz="2000" dirty="0" err="1">
                <a:solidFill>
                  <a:schemeClr val="tx1"/>
                </a:solidFill>
              </a:rPr>
              <a:t>this</a:t>
            </a:r>
            <a:r>
              <a:rPr lang="de-DE" sz="2000" dirty="0">
                <a:solidFill>
                  <a:schemeClr val="tx1"/>
                </a:solidFill>
              </a:rPr>
              <a:t> </a:t>
            </a:r>
            <a:r>
              <a:rPr lang="de-DE" sz="2000" dirty="0" err="1">
                <a:solidFill>
                  <a:schemeClr val="tx1"/>
                </a:solidFill>
              </a:rPr>
              <a:t>model</a:t>
            </a:r>
            <a:r>
              <a:rPr lang="de-DE" sz="2000" dirty="0">
                <a:solidFill>
                  <a:schemeClr val="tx1"/>
                </a:solidFill>
              </a:rPr>
              <a:t>, </a:t>
            </a:r>
            <a:r>
              <a:rPr lang="de-DE" sz="2000" dirty="0" err="1">
                <a:solidFill>
                  <a:schemeClr val="tx1"/>
                </a:solidFill>
              </a:rPr>
              <a:t>we</a:t>
            </a:r>
            <a:r>
              <a:rPr lang="de-DE" sz="2000" dirty="0">
                <a:solidFill>
                  <a:schemeClr val="tx1"/>
                </a:solidFill>
              </a:rPr>
              <a:t> </a:t>
            </a:r>
            <a:r>
              <a:rPr lang="de-DE" sz="2000" dirty="0" err="1">
                <a:solidFill>
                  <a:schemeClr val="tx1"/>
                </a:solidFill>
              </a:rPr>
              <a:t>would</a:t>
            </a:r>
            <a:r>
              <a:rPr lang="de-DE" sz="2000" dirty="0">
                <a:solidFill>
                  <a:schemeClr val="tx1"/>
                </a:solidFill>
              </a:rPr>
              <a:t> </a:t>
            </a:r>
            <a:r>
              <a:rPr lang="de-DE" sz="2000" dirty="0" err="1">
                <a:solidFill>
                  <a:schemeClr val="tx1"/>
                </a:solidFill>
              </a:rPr>
              <a:t>get</a:t>
            </a:r>
            <a:r>
              <a:rPr lang="de-DE" sz="2000" dirty="0">
                <a:solidFill>
                  <a:schemeClr val="tx1"/>
                </a:solidFill>
              </a:rPr>
              <a:t> an </a:t>
            </a:r>
            <a:r>
              <a:rPr lang="de-DE" sz="2000" dirty="0" err="1">
                <a:solidFill>
                  <a:schemeClr val="tx1"/>
                </a:solidFill>
              </a:rPr>
              <a:t>enormous</a:t>
            </a:r>
            <a:r>
              <a:rPr lang="de-DE" sz="2000" dirty="0">
                <a:solidFill>
                  <a:schemeClr val="tx1"/>
                </a:solidFill>
              </a:rPr>
              <a:t> </a:t>
            </a:r>
            <a:r>
              <a:rPr lang="de-DE" sz="2000" dirty="0" err="1">
                <a:solidFill>
                  <a:schemeClr val="tx1"/>
                </a:solidFill>
              </a:rPr>
              <a:t>increase</a:t>
            </a:r>
            <a:r>
              <a:rPr lang="de-DE" sz="2000" dirty="0">
                <a:solidFill>
                  <a:schemeClr val="tx1"/>
                </a:solidFill>
              </a:rPr>
              <a:t> in </a:t>
            </a:r>
            <a:r>
              <a:rPr lang="de-DE" sz="2000" dirty="0" err="1">
                <a:solidFill>
                  <a:schemeClr val="tx1"/>
                </a:solidFill>
              </a:rPr>
              <a:t>efficiency</a:t>
            </a:r>
            <a:r>
              <a:rPr lang="de-DE" sz="2000" dirty="0">
                <a:solidFill>
                  <a:schemeClr val="tx1"/>
                </a:solidFill>
              </a:rPr>
              <a:t>.</a:t>
            </a:r>
          </a:p>
          <a:p>
            <a:endParaRPr lang="de-DE" sz="1000" dirty="0">
              <a:solidFill>
                <a:schemeClr val="tx1"/>
              </a:solidFill>
            </a:endParaRPr>
          </a:p>
          <a:p>
            <a:r>
              <a:rPr lang="de-DE" sz="2000" dirty="0" err="1">
                <a:solidFill>
                  <a:schemeClr val="tx1"/>
                </a:solidFill>
              </a:rPr>
              <a:t>Deviations</a:t>
            </a:r>
            <a:r>
              <a:rPr lang="de-DE" sz="2000" dirty="0">
                <a:solidFill>
                  <a:schemeClr val="tx1"/>
                </a:solidFill>
              </a:rPr>
              <a:t> </a:t>
            </a:r>
            <a:r>
              <a:rPr lang="de-DE" sz="2000" dirty="0" err="1">
                <a:solidFill>
                  <a:schemeClr val="tx1"/>
                </a:solidFill>
              </a:rPr>
              <a:t>can</a:t>
            </a:r>
            <a:r>
              <a:rPr lang="de-DE" sz="2000" dirty="0">
                <a:solidFill>
                  <a:schemeClr val="tx1"/>
                </a:solidFill>
              </a:rPr>
              <a:t> </a:t>
            </a:r>
            <a:r>
              <a:rPr lang="de-DE" sz="2000" dirty="0" err="1">
                <a:solidFill>
                  <a:schemeClr val="tx1"/>
                </a:solidFill>
              </a:rPr>
              <a:t>become</a:t>
            </a:r>
            <a:r>
              <a:rPr lang="de-DE" sz="2000" dirty="0">
                <a:solidFill>
                  <a:schemeClr val="tx1"/>
                </a:solidFill>
              </a:rPr>
              <a:t> </a:t>
            </a:r>
            <a:r>
              <a:rPr lang="de-DE" sz="2000" dirty="0" err="1">
                <a:solidFill>
                  <a:schemeClr val="tx1"/>
                </a:solidFill>
              </a:rPr>
              <a:t>very</a:t>
            </a:r>
            <a:r>
              <a:rPr lang="de-DE" sz="2000" dirty="0">
                <a:solidFill>
                  <a:schemeClr val="tx1"/>
                </a:solidFill>
              </a:rPr>
              <a:t> expensive. .</a:t>
            </a:r>
          </a:p>
        </p:txBody>
      </p:sp>
      <p:sp>
        <p:nvSpPr>
          <p:cNvPr id="18" name="Title 2"/>
          <p:cNvSpPr>
            <a:spLocks noGrp="1"/>
          </p:cNvSpPr>
          <p:nvPr>
            <p:ph type="title"/>
          </p:nvPr>
        </p:nvSpPr>
        <p:spPr>
          <a:xfrm>
            <a:off x="755576" y="260648"/>
            <a:ext cx="7560840" cy="981075"/>
          </a:xfrm>
        </p:spPr>
        <p:txBody>
          <a:bodyPr/>
          <a:lstStyle/>
          <a:p>
            <a:r>
              <a:rPr lang="en-US" sz="2800" dirty="0">
                <a:solidFill>
                  <a:schemeClr val="accent1"/>
                </a:solidFill>
                <a:latin typeface="+mj-lt"/>
              </a:rPr>
              <a:t>RDA </a:t>
            </a:r>
            <a:r>
              <a:rPr lang="en-US" sz="2800" dirty="0" err="1">
                <a:solidFill>
                  <a:schemeClr val="accent1"/>
                </a:solidFill>
                <a:latin typeface="+mj-lt"/>
              </a:rPr>
              <a:t>DFT</a:t>
            </a:r>
            <a:r>
              <a:rPr lang="en-US" sz="2800" dirty="0">
                <a:solidFill>
                  <a:schemeClr val="accent1"/>
                </a:solidFill>
                <a:latin typeface="+mj-lt"/>
              </a:rPr>
              <a:t> – Simple powerful data model</a:t>
            </a:r>
          </a:p>
        </p:txBody>
      </p:sp>
      <p:cxnSp>
        <p:nvCxnSpPr>
          <p:cNvPr id="17" name="Gerade Verbindung mit Pfeil 16"/>
          <p:cNvCxnSpPr/>
          <p:nvPr/>
        </p:nvCxnSpPr>
        <p:spPr>
          <a:xfrm>
            <a:off x="1979712" y="2708920"/>
            <a:ext cx="13681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reihandform 6"/>
          <p:cNvSpPr/>
          <p:nvPr/>
        </p:nvSpPr>
        <p:spPr bwMode="auto">
          <a:xfrm>
            <a:off x="1981200" y="2720340"/>
            <a:ext cx="1333500" cy="228643"/>
          </a:xfrm>
          <a:custGeom>
            <a:avLst/>
            <a:gdLst>
              <a:gd name="connsiteX0" fmla="*/ 0 w 1333500"/>
              <a:gd name="connsiteY0" fmla="*/ 0 h 228643"/>
              <a:gd name="connsiteX1" fmla="*/ 617220 w 1333500"/>
              <a:gd name="connsiteY1" fmla="*/ 228600 h 228643"/>
              <a:gd name="connsiteX2" fmla="*/ 1333500 w 1333500"/>
              <a:gd name="connsiteY2" fmla="*/ 15240 h 228643"/>
            </a:gdLst>
            <a:ahLst/>
            <a:cxnLst>
              <a:cxn ang="0">
                <a:pos x="connsiteX0" y="connsiteY0"/>
              </a:cxn>
              <a:cxn ang="0">
                <a:pos x="connsiteX1" y="connsiteY1"/>
              </a:cxn>
              <a:cxn ang="0">
                <a:pos x="connsiteX2" y="connsiteY2"/>
              </a:cxn>
            </a:cxnLst>
            <a:rect l="l" t="t" r="r" b="b"/>
            <a:pathLst>
              <a:path w="1333500" h="228643">
                <a:moveTo>
                  <a:pt x="0" y="0"/>
                </a:moveTo>
                <a:cubicBezTo>
                  <a:pt x="197485" y="113030"/>
                  <a:pt x="394970" y="226060"/>
                  <a:pt x="617220" y="228600"/>
                </a:cubicBezTo>
                <a:cubicBezTo>
                  <a:pt x="839470" y="231140"/>
                  <a:pt x="1086485" y="123190"/>
                  <a:pt x="1333500" y="15240"/>
                </a:cubicBezTo>
              </a:path>
            </a:pathLst>
          </a:cu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a:ln>
                <a:noFill/>
              </a:ln>
              <a:solidFill>
                <a:schemeClr val="bg1"/>
              </a:solidFill>
              <a:effectLst/>
              <a:latin typeface="Arial" charset="0"/>
            </a:endParaRPr>
          </a:p>
        </p:txBody>
      </p:sp>
      <p:sp>
        <p:nvSpPr>
          <p:cNvPr id="8" name="Freihandform 7"/>
          <p:cNvSpPr/>
          <p:nvPr/>
        </p:nvSpPr>
        <p:spPr bwMode="auto">
          <a:xfrm>
            <a:off x="3735880" y="1775460"/>
            <a:ext cx="1278080" cy="777240"/>
          </a:xfrm>
          <a:custGeom>
            <a:avLst/>
            <a:gdLst>
              <a:gd name="connsiteX0" fmla="*/ 13160 w 1278080"/>
              <a:gd name="connsiteY0" fmla="*/ 777240 h 777240"/>
              <a:gd name="connsiteX1" fmla="*/ 180800 w 1278080"/>
              <a:gd name="connsiteY1" fmla="*/ 243840 h 777240"/>
              <a:gd name="connsiteX2" fmla="*/ 1278080 w 1278080"/>
              <a:gd name="connsiteY2" fmla="*/ 0 h 777240"/>
            </a:gdLst>
            <a:ahLst/>
            <a:cxnLst>
              <a:cxn ang="0">
                <a:pos x="connsiteX0" y="connsiteY0"/>
              </a:cxn>
              <a:cxn ang="0">
                <a:pos x="connsiteX1" y="connsiteY1"/>
              </a:cxn>
              <a:cxn ang="0">
                <a:pos x="connsiteX2" y="connsiteY2"/>
              </a:cxn>
            </a:cxnLst>
            <a:rect l="l" t="t" r="r" b="b"/>
            <a:pathLst>
              <a:path w="1278080" h="777240">
                <a:moveTo>
                  <a:pt x="13160" y="777240"/>
                </a:moveTo>
                <a:cubicBezTo>
                  <a:pt x="-8430" y="575310"/>
                  <a:pt x="-30020" y="373380"/>
                  <a:pt x="180800" y="243840"/>
                </a:cubicBezTo>
                <a:cubicBezTo>
                  <a:pt x="391620" y="114300"/>
                  <a:pt x="834850" y="57150"/>
                  <a:pt x="1278080" y="0"/>
                </a:cubicBezTo>
              </a:path>
            </a:pathLst>
          </a:cu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97988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ürfel 3"/>
          <p:cNvSpPr/>
          <p:nvPr/>
        </p:nvSpPr>
        <p:spPr>
          <a:xfrm>
            <a:off x="1196625" y="1313765"/>
            <a:ext cx="1395155" cy="810090"/>
          </a:xfrm>
          <a:prstGeom prst="cube">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5" name="Textfeld 4"/>
          <p:cNvSpPr txBox="1"/>
          <p:nvPr/>
        </p:nvSpPr>
        <p:spPr>
          <a:xfrm>
            <a:off x="1568925" y="1628800"/>
            <a:ext cx="569387" cy="369332"/>
          </a:xfrm>
          <a:prstGeom prst="rect">
            <a:avLst/>
          </a:prstGeom>
          <a:noFill/>
        </p:spPr>
        <p:txBody>
          <a:bodyPr wrap="none" rtlCol="0">
            <a:spAutoFit/>
          </a:bodyPr>
          <a:lstStyle/>
          <a:p>
            <a:r>
              <a:rPr lang="de-DE" sz="1800" b="1" dirty="0" err="1">
                <a:solidFill>
                  <a:schemeClr val="tx1"/>
                </a:solidFill>
              </a:rPr>
              <a:t>PID</a:t>
            </a:r>
            <a:endParaRPr lang="de-DE" sz="1800" b="1" dirty="0">
              <a:solidFill>
                <a:schemeClr val="tx1"/>
              </a:solidFill>
            </a:endParaRPr>
          </a:p>
        </p:txBody>
      </p:sp>
      <p:sp>
        <p:nvSpPr>
          <p:cNvPr id="6" name="Würfel 5"/>
          <p:cNvSpPr/>
          <p:nvPr/>
        </p:nvSpPr>
        <p:spPr>
          <a:xfrm>
            <a:off x="236675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7" name="Würfel 6"/>
          <p:cNvSpPr/>
          <p:nvPr/>
        </p:nvSpPr>
        <p:spPr>
          <a:xfrm>
            <a:off x="290681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8" name="Würfel 7"/>
          <p:cNvSpPr/>
          <p:nvPr/>
        </p:nvSpPr>
        <p:spPr>
          <a:xfrm>
            <a:off x="344687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9" name="Würfel 8"/>
          <p:cNvSpPr/>
          <p:nvPr/>
        </p:nvSpPr>
        <p:spPr>
          <a:xfrm>
            <a:off x="398693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0" name="Würfel 9"/>
          <p:cNvSpPr/>
          <p:nvPr/>
        </p:nvSpPr>
        <p:spPr>
          <a:xfrm>
            <a:off x="452699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1" name="Würfel 10"/>
          <p:cNvSpPr/>
          <p:nvPr/>
        </p:nvSpPr>
        <p:spPr>
          <a:xfrm>
            <a:off x="506705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2" name="Würfel 11"/>
          <p:cNvSpPr/>
          <p:nvPr/>
        </p:nvSpPr>
        <p:spPr>
          <a:xfrm>
            <a:off x="560711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3" name="Würfel 12"/>
          <p:cNvSpPr/>
          <p:nvPr/>
        </p:nvSpPr>
        <p:spPr>
          <a:xfrm>
            <a:off x="614717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4" name="Würfel 13"/>
          <p:cNvSpPr/>
          <p:nvPr/>
        </p:nvSpPr>
        <p:spPr>
          <a:xfrm>
            <a:off x="668723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5" name="Würfel 14"/>
          <p:cNvSpPr/>
          <p:nvPr/>
        </p:nvSpPr>
        <p:spPr>
          <a:xfrm>
            <a:off x="7227295" y="1313765"/>
            <a:ext cx="765085" cy="810090"/>
          </a:xfrm>
          <a:prstGeom prst="cub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23" name="Würfel 22"/>
          <p:cNvSpPr/>
          <p:nvPr/>
        </p:nvSpPr>
        <p:spPr>
          <a:xfrm>
            <a:off x="636687" y="3288810"/>
            <a:ext cx="1583003" cy="1110972"/>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24" name="Würfel 23"/>
          <p:cNvSpPr/>
          <p:nvPr/>
        </p:nvSpPr>
        <p:spPr>
          <a:xfrm>
            <a:off x="2657839" y="3288810"/>
            <a:ext cx="1419106" cy="1307545"/>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2" name="Würfel 31"/>
          <p:cNvSpPr/>
          <p:nvPr/>
        </p:nvSpPr>
        <p:spPr>
          <a:xfrm>
            <a:off x="2810239" y="3441210"/>
            <a:ext cx="1419106" cy="1307545"/>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3" name="Würfel 32"/>
          <p:cNvSpPr/>
          <p:nvPr/>
        </p:nvSpPr>
        <p:spPr>
          <a:xfrm>
            <a:off x="2962639" y="3593610"/>
            <a:ext cx="1419106" cy="1307545"/>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4" name="Würfel 33"/>
          <p:cNvSpPr/>
          <p:nvPr/>
        </p:nvSpPr>
        <p:spPr>
          <a:xfrm>
            <a:off x="3115039" y="3746010"/>
            <a:ext cx="1419106" cy="1307545"/>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5" name="Würfel 34"/>
          <p:cNvSpPr/>
          <p:nvPr/>
        </p:nvSpPr>
        <p:spPr>
          <a:xfrm>
            <a:off x="3267439" y="3898410"/>
            <a:ext cx="1419106" cy="1307545"/>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6" name="Würfel 35"/>
          <p:cNvSpPr/>
          <p:nvPr/>
        </p:nvSpPr>
        <p:spPr>
          <a:xfrm>
            <a:off x="3419839" y="4050810"/>
            <a:ext cx="1419106" cy="1307545"/>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7" name="Würfel 36"/>
          <p:cNvSpPr/>
          <p:nvPr/>
        </p:nvSpPr>
        <p:spPr>
          <a:xfrm>
            <a:off x="3572239" y="4203210"/>
            <a:ext cx="1419106" cy="1307545"/>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8" name="Textfeld 37"/>
          <p:cNvSpPr txBox="1"/>
          <p:nvPr/>
        </p:nvSpPr>
        <p:spPr>
          <a:xfrm>
            <a:off x="693095" y="3764292"/>
            <a:ext cx="1184940" cy="369332"/>
          </a:xfrm>
          <a:prstGeom prst="rect">
            <a:avLst/>
          </a:prstGeom>
          <a:noFill/>
        </p:spPr>
        <p:txBody>
          <a:bodyPr wrap="none" rtlCol="0">
            <a:spAutoFit/>
          </a:bodyPr>
          <a:lstStyle/>
          <a:p>
            <a:r>
              <a:rPr lang="de-DE" sz="1800" b="1" dirty="0" err="1">
                <a:solidFill>
                  <a:schemeClr val="tx1"/>
                </a:solidFill>
              </a:rPr>
              <a:t>Metadata</a:t>
            </a:r>
            <a:endParaRPr lang="de-DE" sz="1800" b="1" dirty="0">
              <a:solidFill>
                <a:schemeClr val="tx1"/>
              </a:solidFill>
            </a:endParaRPr>
          </a:p>
        </p:txBody>
      </p:sp>
      <p:sp>
        <p:nvSpPr>
          <p:cNvPr id="40" name="Freihandform 39"/>
          <p:cNvSpPr/>
          <p:nvPr/>
        </p:nvSpPr>
        <p:spPr>
          <a:xfrm>
            <a:off x="373041" y="2114550"/>
            <a:ext cx="842145" cy="1574800"/>
          </a:xfrm>
          <a:custGeom>
            <a:avLst/>
            <a:gdLst>
              <a:gd name="connsiteX0" fmla="*/ 395309 w 842145"/>
              <a:gd name="connsiteY0" fmla="*/ 1574800 h 1574800"/>
              <a:gd name="connsiteX1" fmla="*/ 7959 w 842145"/>
              <a:gd name="connsiteY1" fmla="*/ 1073150 h 1574800"/>
              <a:gd name="connsiteX2" fmla="*/ 712809 w 842145"/>
              <a:gd name="connsiteY2" fmla="*/ 654050 h 1574800"/>
              <a:gd name="connsiteX3" fmla="*/ 839809 w 842145"/>
              <a:gd name="connsiteY3" fmla="*/ 0 h 1574800"/>
            </a:gdLst>
            <a:ahLst/>
            <a:cxnLst>
              <a:cxn ang="0">
                <a:pos x="connsiteX0" y="connsiteY0"/>
              </a:cxn>
              <a:cxn ang="0">
                <a:pos x="connsiteX1" y="connsiteY1"/>
              </a:cxn>
              <a:cxn ang="0">
                <a:pos x="connsiteX2" y="connsiteY2"/>
              </a:cxn>
              <a:cxn ang="0">
                <a:pos x="connsiteX3" y="connsiteY3"/>
              </a:cxn>
            </a:cxnLst>
            <a:rect l="l" t="t" r="r" b="b"/>
            <a:pathLst>
              <a:path w="842145" h="1574800">
                <a:moveTo>
                  <a:pt x="395309" y="1574800"/>
                </a:moveTo>
                <a:cubicBezTo>
                  <a:pt x="175175" y="1400704"/>
                  <a:pt x="-44958" y="1226608"/>
                  <a:pt x="7959" y="1073150"/>
                </a:cubicBezTo>
                <a:cubicBezTo>
                  <a:pt x="60876" y="919692"/>
                  <a:pt x="574167" y="832908"/>
                  <a:pt x="712809" y="654050"/>
                </a:cubicBezTo>
                <a:cubicBezTo>
                  <a:pt x="851451" y="475192"/>
                  <a:pt x="845630" y="237596"/>
                  <a:pt x="839809" y="0"/>
                </a:cubicBezTo>
              </a:path>
            </a:pathLst>
          </a:custGeom>
          <a:noFill/>
          <a:ln>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41" name="Freihandform 40"/>
          <p:cNvSpPr/>
          <p:nvPr/>
        </p:nvSpPr>
        <p:spPr>
          <a:xfrm>
            <a:off x="933450" y="1803400"/>
            <a:ext cx="2254250" cy="1473200"/>
          </a:xfrm>
          <a:custGeom>
            <a:avLst/>
            <a:gdLst>
              <a:gd name="connsiteX0" fmla="*/ 2254250 w 2378899"/>
              <a:gd name="connsiteY0" fmla="*/ 0 h 1473200"/>
              <a:gd name="connsiteX1" fmla="*/ 2254250 w 2378899"/>
              <a:gd name="connsiteY1" fmla="*/ 584200 h 1473200"/>
              <a:gd name="connsiteX2" fmla="*/ 958850 w 2378899"/>
              <a:gd name="connsiteY2" fmla="*/ 990600 h 1473200"/>
              <a:gd name="connsiteX3" fmla="*/ 0 w 2378899"/>
              <a:gd name="connsiteY3" fmla="*/ 1473200 h 1473200"/>
              <a:gd name="connsiteX0" fmla="*/ 2254250 w 2316903"/>
              <a:gd name="connsiteY0" fmla="*/ 0 h 1473200"/>
              <a:gd name="connsiteX1" fmla="*/ 2254250 w 2316903"/>
              <a:gd name="connsiteY1" fmla="*/ 584200 h 1473200"/>
              <a:gd name="connsiteX2" fmla="*/ 1924050 w 2316903"/>
              <a:gd name="connsiteY2" fmla="*/ 711200 h 1473200"/>
              <a:gd name="connsiteX3" fmla="*/ 958850 w 2316903"/>
              <a:gd name="connsiteY3" fmla="*/ 990600 h 1473200"/>
              <a:gd name="connsiteX4" fmla="*/ 0 w 2316903"/>
              <a:gd name="connsiteY4" fmla="*/ 1473200 h 1473200"/>
              <a:gd name="connsiteX0" fmla="*/ 2254250 w 2316903"/>
              <a:gd name="connsiteY0" fmla="*/ 0 h 1473200"/>
              <a:gd name="connsiteX1" fmla="*/ 2254250 w 2316903"/>
              <a:gd name="connsiteY1" fmla="*/ 584200 h 1473200"/>
              <a:gd name="connsiteX2" fmla="*/ 1924050 w 2316903"/>
              <a:gd name="connsiteY2" fmla="*/ 711200 h 1473200"/>
              <a:gd name="connsiteX3" fmla="*/ 958850 w 2316903"/>
              <a:gd name="connsiteY3" fmla="*/ 990600 h 1473200"/>
              <a:gd name="connsiteX4" fmla="*/ 0 w 2316903"/>
              <a:gd name="connsiteY4" fmla="*/ 1473200 h 1473200"/>
              <a:gd name="connsiteX0" fmla="*/ 2254250 w 2331294"/>
              <a:gd name="connsiteY0" fmla="*/ 0 h 1473200"/>
              <a:gd name="connsiteX1" fmla="*/ 2254250 w 2331294"/>
              <a:gd name="connsiteY1" fmla="*/ 584200 h 1473200"/>
              <a:gd name="connsiteX2" fmla="*/ 1670050 w 2331294"/>
              <a:gd name="connsiteY2" fmla="*/ 755650 h 1473200"/>
              <a:gd name="connsiteX3" fmla="*/ 958850 w 2331294"/>
              <a:gd name="connsiteY3" fmla="*/ 990600 h 1473200"/>
              <a:gd name="connsiteX4" fmla="*/ 0 w 2331294"/>
              <a:gd name="connsiteY4" fmla="*/ 1473200 h 1473200"/>
              <a:gd name="connsiteX0" fmla="*/ 2254250 w 2292649"/>
              <a:gd name="connsiteY0" fmla="*/ 0 h 1473200"/>
              <a:gd name="connsiteX1" fmla="*/ 2120900 w 2292649"/>
              <a:gd name="connsiteY1" fmla="*/ 584200 h 1473200"/>
              <a:gd name="connsiteX2" fmla="*/ 1670050 w 2292649"/>
              <a:gd name="connsiteY2" fmla="*/ 755650 h 1473200"/>
              <a:gd name="connsiteX3" fmla="*/ 958850 w 2292649"/>
              <a:gd name="connsiteY3" fmla="*/ 990600 h 1473200"/>
              <a:gd name="connsiteX4" fmla="*/ 0 w 2292649"/>
              <a:gd name="connsiteY4" fmla="*/ 1473200 h 1473200"/>
              <a:gd name="connsiteX0" fmla="*/ 2254250 w 2297615"/>
              <a:gd name="connsiteY0" fmla="*/ 0 h 1473200"/>
              <a:gd name="connsiteX1" fmla="*/ 2120900 w 2297615"/>
              <a:gd name="connsiteY1" fmla="*/ 584200 h 1473200"/>
              <a:gd name="connsiteX2" fmla="*/ 1670050 w 2297615"/>
              <a:gd name="connsiteY2" fmla="*/ 755650 h 1473200"/>
              <a:gd name="connsiteX3" fmla="*/ 958850 w 2297615"/>
              <a:gd name="connsiteY3" fmla="*/ 990600 h 1473200"/>
              <a:gd name="connsiteX4" fmla="*/ 0 w 2297615"/>
              <a:gd name="connsiteY4" fmla="*/ 1473200 h 1473200"/>
              <a:gd name="connsiteX0" fmla="*/ 2254250 w 2316422"/>
              <a:gd name="connsiteY0" fmla="*/ 0 h 1473200"/>
              <a:gd name="connsiteX1" fmla="*/ 2120900 w 2316422"/>
              <a:gd name="connsiteY1" fmla="*/ 584200 h 1473200"/>
              <a:gd name="connsiteX2" fmla="*/ 958850 w 2316422"/>
              <a:gd name="connsiteY2" fmla="*/ 990600 h 1473200"/>
              <a:gd name="connsiteX3" fmla="*/ 0 w 2316422"/>
              <a:gd name="connsiteY3" fmla="*/ 1473200 h 1473200"/>
              <a:gd name="connsiteX0" fmla="*/ 2254250 w 2293442"/>
              <a:gd name="connsiteY0" fmla="*/ 0 h 1473200"/>
              <a:gd name="connsiteX1" fmla="*/ 2019300 w 2293442"/>
              <a:gd name="connsiteY1" fmla="*/ 603250 h 1473200"/>
              <a:gd name="connsiteX2" fmla="*/ 958850 w 2293442"/>
              <a:gd name="connsiteY2" fmla="*/ 990600 h 1473200"/>
              <a:gd name="connsiteX3" fmla="*/ 0 w 2293442"/>
              <a:gd name="connsiteY3" fmla="*/ 1473200 h 1473200"/>
              <a:gd name="connsiteX0" fmla="*/ 2254250 w 2277435"/>
              <a:gd name="connsiteY0" fmla="*/ 0 h 1473200"/>
              <a:gd name="connsiteX1" fmla="*/ 1854200 w 2277435"/>
              <a:gd name="connsiteY1" fmla="*/ 692150 h 1473200"/>
              <a:gd name="connsiteX2" fmla="*/ 958850 w 2277435"/>
              <a:gd name="connsiteY2" fmla="*/ 990600 h 1473200"/>
              <a:gd name="connsiteX3" fmla="*/ 0 w 2277435"/>
              <a:gd name="connsiteY3" fmla="*/ 1473200 h 1473200"/>
              <a:gd name="connsiteX0" fmla="*/ 2254250 w 2254250"/>
              <a:gd name="connsiteY0" fmla="*/ 0 h 1473200"/>
              <a:gd name="connsiteX1" fmla="*/ 1854200 w 2254250"/>
              <a:gd name="connsiteY1" fmla="*/ 692150 h 1473200"/>
              <a:gd name="connsiteX2" fmla="*/ 958850 w 2254250"/>
              <a:gd name="connsiteY2" fmla="*/ 990600 h 1473200"/>
              <a:gd name="connsiteX3" fmla="*/ 0 w 2254250"/>
              <a:gd name="connsiteY3" fmla="*/ 1473200 h 1473200"/>
              <a:gd name="connsiteX0" fmla="*/ 2254250 w 2254250"/>
              <a:gd name="connsiteY0" fmla="*/ 0 h 1473200"/>
              <a:gd name="connsiteX1" fmla="*/ 1854200 w 2254250"/>
              <a:gd name="connsiteY1" fmla="*/ 692150 h 1473200"/>
              <a:gd name="connsiteX2" fmla="*/ 717550 w 2254250"/>
              <a:gd name="connsiteY2" fmla="*/ 927100 h 1473200"/>
              <a:gd name="connsiteX3" fmla="*/ 0 w 2254250"/>
              <a:gd name="connsiteY3" fmla="*/ 1473200 h 1473200"/>
              <a:gd name="connsiteX0" fmla="*/ 2254250 w 2254250"/>
              <a:gd name="connsiteY0" fmla="*/ 0 h 1473200"/>
              <a:gd name="connsiteX1" fmla="*/ 1854200 w 2254250"/>
              <a:gd name="connsiteY1" fmla="*/ 692150 h 1473200"/>
              <a:gd name="connsiteX2" fmla="*/ 717550 w 2254250"/>
              <a:gd name="connsiteY2" fmla="*/ 927100 h 1473200"/>
              <a:gd name="connsiteX3" fmla="*/ 0 w 2254250"/>
              <a:gd name="connsiteY3" fmla="*/ 1473200 h 1473200"/>
            </a:gdLst>
            <a:ahLst/>
            <a:cxnLst>
              <a:cxn ang="0">
                <a:pos x="connsiteX0" y="connsiteY0"/>
              </a:cxn>
              <a:cxn ang="0">
                <a:pos x="connsiteX1" y="connsiteY1"/>
              </a:cxn>
              <a:cxn ang="0">
                <a:pos x="connsiteX2" y="connsiteY2"/>
              </a:cxn>
              <a:cxn ang="0">
                <a:pos x="connsiteX3" y="connsiteY3"/>
              </a:cxn>
            </a:cxnLst>
            <a:rect l="l" t="t" r="r" b="b"/>
            <a:pathLst>
              <a:path w="2254250" h="1473200">
                <a:moveTo>
                  <a:pt x="2254250" y="0"/>
                </a:moveTo>
                <a:cubicBezTo>
                  <a:pt x="2241550" y="209550"/>
                  <a:pt x="2110317" y="537633"/>
                  <a:pt x="1854200" y="692150"/>
                </a:cubicBezTo>
                <a:cubicBezTo>
                  <a:pt x="1598083" y="846667"/>
                  <a:pt x="1026583" y="796925"/>
                  <a:pt x="717550" y="927100"/>
                </a:cubicBezTo>
                <a:cubicBezTo>
                  <a:pt x="408517" y="1057275"/>
                  <a:pt x="107421" y="1204383"/>
                  <a:pt x="0" y="1473200"/>
                </a:cubicBezTo>
              </a:path>
            </a:pathLst>
          </a:custGeom>
          <a:noFill/>
          <a:ln>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42" name="Textfeld 41"/>
          <p:cNvSpPr txBox="1"/>
          <p:nvPr/>
        </p:nvSpPr>
        <p:spPr>
          <a:xfrm>
            <a:off x="602775" y="2517800"/>
            <a:ext cx="569387" cy="369332"/>
          </a:xfrm>
          <a:prstGeom prst="rect">
            <a:avLst/>
          </a:prstGeom>
          <a:noFill/>
        </p:spPr>
        <p:txBody>
          <a:bodyPr wrap="none" rtlCol="0">
            <a:spAutoFit/>
          </a:bodyPr>
          <a:lstStyle/>
          <a:p>
            <a:r>
              <a:rPr lang="de-DE" sz="1800" b="1" dirty="0" err="1">
                <a:solidFill>
                  <a:schemeClr val="tx1"/>
                </a:solidFill>
              </a:rPr>
              <a:t>PID</a:t>
            </a:r>
            <a:endParaRPr lang="de-DE" sz="1800" b="1" dirty="0">
              <a:solidFill>
                <a:schemeClr val="tx1"/>
              </a:solidFill>
            </a:endParaRPr>
          </a:p>
        </p:txBody>
      </p:sp>
      <p:sp>
        <p:nvSpPr>
          <p:cNvPr id="43" name="Textfeld 42"/>
          <p:cNvSpPr txBox="1"/>
          <p:nvPr/>
        </p:nvSpPr>
        <p:spPr>
          <a:xfrm>
            <a:off x="1829192" y="2258870"/>
            <a:ext cx="569387" cy="369332"/>
          </a:xfrm>
          <a:prstGeom prst="rect">
            <a:avLst/>
          </a:prstGeom>
          <a:noFill/>
        </p:spPr>
        <p:txBody>
          <a:bodyPr wrap="none" rtlCol="0">
            <a:spAutoFit/>
          </a:bodyPr>
          <a:lstStyle/>
          <a:p>
            <a:r>
              <a:rPr lang="de-DE" sz="1800" b="1" dirty="0" err="1">
                <a:solidFill>
                  <a:schemeClr val="tx1"/>
                </a:solidFill>
              </a:rPr>
              <a:t>PID</a:t>
            </a:r>
            <a:endParaRPr lang="de-DE" sz="1800" b="1" dirty="0">
              <a:solidFill>
                <a:schemeClr val="tx1"/>
              </a:solidFill>
            </a:endParaRPr>
          </a:p>
        </p:txBody>
      </p:sp>
      <p:cxnSp>
        <p:nvCxnSpPr>
          <p:cNvPr id="46" name="Gerade Verbindung mit Pfeil 45"/>
          <p:cNvCxnSpPr/>
          <p:nvPr/>
        </p:nvCxnSpPr>
        <p:spPr>
          <a:xfrm flipH="1">
            <a:off x="4076945" y="1813466"/>
            <a:ext cx="152400" cy="1475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4229345" y="1813466"/>
            <a:ext cx="0" cy="16277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a:off x="4229345" y="1813466"/>
            <a:ext cx="152400" cy="17801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a:off x="4229345" y="1813466"/>
            <a:ext cx="304800" cy="19325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a:off x="4229345" y="1853825"/>
            <a:ext cx="457200" cy="20445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a:off x="4211960" y="1853825"/>
            <a:ext cx="626985" cy="21969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a:off x="4229345" y="1853825"/>
            <a:ext cx="761510" cy="23754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rot="2476499">
            <a:off x="2540317" y="4374025"/>
            <a:ext cx="1454244" cy="369332"/>
          </a:xfrm>
          <a:prstGeom prst="rect">
            <a:avLst/>
          </a:prstGeom>
          <a:noFill/>
        </p:spPr>
        <p:txBody>
          <a:bodyPr wrap="none" rtlCol="0">
            <a:spAutoFit/>
          </a:bodyPr>
          <a:lstStyle/>
          <a:p>
            <a:r>
              <a:rPr lang="de-DE" sz="1800" b="1" dirty="0" err="1">
                <a:solidFill>
                  <a:schemeClr val="tx1"/>
                </a:solidFill>
              </a:rPr>
              <a:t>data</a:t>
            </a:r>
            <a:r>
              <a:rPr lang="de-DE" sz="1800" b="1" dirty="0">
                <a:solidFill>
                  <a:schemeClr val="tx1"/>
                </a:solidFill>
              </a:rPr>
              <a:t> </a:t>
            </a:r>
            <a:r>
              <a:rPr lang="de-DE" sz="1800" b="1" dirty="0" err="1">
                <a:solidFill>
                  <a:schemeClr val="tx1"/>
                </a:solidFill>
              </a:rPr>
              <a:t>copies</a:t>
            </a:r>
            <a:endParaRPr lang="de-DE" sz="1800" b="1" dirty="0">
              <a:solidFill>
                <a:schemeClr val="tx1"/>
              </a:solidFill>
            </a:endParaRPr>
          </a:p>
        </p:txBody>
      </p:sp>
      <p:sp>
        <p:nvSpPr>
          <p:cNvPr id="62" name="Würfel 61"/>
          <p:cNvSpPr/>
          <p:nvPr/>
        </p:nvSpPr>
        <p:spPr>
          <a:xfrm>
            <a:off x="5644292" y="3288810"/>
            <a:ext cx="1583003" cy="1110972"/>
          </a:xfrm>
          <a:prstGeom prst="cub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63" name="Textfeld 62"/>
          <p:cNvSpPr txBox="1"/>
          <p:nvPr/>
        </p:nvSpPr>
        <p:spPr>
          <a:xfrm>
            <a:off x="5877770" y="3776766"/>
            <a:ext cx="902811" cy="369332"/>
          </a:xfrm>
          <a:prstGeom prst="rect">
            <a:avLst/>
          </a:prstGeom>
          <a:noFill/>
        </p:spPr>
        <p:txBody>
          <a:bodyPr wrap="none" rtlCol="0">
            <a:spAutoFit/>
          </a:bodyPr>
          <a:lstStyle/>
          <a:p>
            <a:r>
              <a:rPr lang="de-DE" sz="1800" b="1" dirty="0" err="1"/>
              <a:t>Rights</a:t>
            </a:r>
            <a:endParaRPr lang="de-DE" sz="1800" b="1" dirty="0"/>
          </a:p>
        </p:txBody>
      </p:sp>
      <p:sp>
        <p:nvSpPr>
          <p:cNvPr id="64" name="Freihandform 63"/>
          <p:cNvSpPr/>
          <p:nvPr/>
        </p:nvSpPr>
        <p:spPr>
          <a:xfrm>
            <a:off x="5308600" y="1816100"/>
            <a:ext cx="662475" cy="1473200"/>
          </a:xfrm>
          <a:custGeom>
            <a:avLst/>
            <a:gdLst>
              <a:gd name="connsiteX0" fmla="*/ 0 w 687517"/>
              <a:gd name="connsiteY0" fmla="*/ 0 h 1473200"/>
              <a:gd name="connsiteX1" fmla="*/ 158750 w 687517"/>
              <a:gd name="connsiteY1" fmla="*/ 863600 h 1473200"/>
              <a:gd name="connsiteX2" fmla="*/ 635000 w 687517"/>
              <a:gd name="connsiteY2" fmla="*/ 1104900 h 1473200"/>
              <a:gd name="connsiteX3" fmla="*/ 654050 w 687517"/>
              <a:gd name="connsiteY3" fmla="*/ 1473200 h 1473200"/>
              <a:gd name="connsiteX0" fmla="*/ 0 w 691321"/>
              <a:gd name="connsiteY0" fmla="*/ 0 h 1473200"/>
              <a:gd name="connsiteX1" fmla="*/ 101600 w 691321"/>
              <a:gd name="connsiteY1" fmla="*/ 717550 h 1473200"/>
              <a:gd name="connsiteX2" fmla="*/ 635000 w 691321"/>
              <a:gd name="connsiteY2" fmla="*/ 1104900 h 1473200"/>
              <a:gd name="connsiteX3" fmla="*/ 654050 w 691321"/>
              <a:gd name="connsiteY3" fmla="*/ 1473200 h 1473200"/>
              <a:gd name="connsiteX0" fmla="*/ 0 w 693471"/>
              <a:gd name="connsiteY0" fmla="*/ 0 h 1473200"/>
              <a:gd name="connsiteX1" fmla="*/ 69850 w 693471"/>
              <a:gd name="connsiteY1" fmla="*/ 711200 h 1473200"/>
              <a:gd name="connsiteX2" fmla="*/ 635000 w 693471"/>
              <a:gd name="connsiteY2" fmla="*/ 1104900 h 1473200"/>
              <a:gd name="connsiteX3" fmla="*/ 654050 w 693471"/>
              <a:gd name="connsiteY3" fmla="*/ 1473200 h 1473200"/>
              <a:gd name="connsiteX0" fmla="*/ 0 w 662475"/>
              <a:gd name="connsiteY0" fmla="*/ 0 h 1473200"/>
              <a:gd name="connsiteX1" fmla="*/ 69850 w 662475"/>
              <a:gd name="connsiteY1" fmla="*/ 711200 h 1473200"/>
              <a:gd name="connsiteX2" fmla="*/ 527050 w 662475"/>
              <a:gd name="connsiteY2" fmla="*/ 1066800 h 1473200"/>
              <a:gd name="connsiteX3" fmla="*/ 654050 w 662475"/>
              <a:gd name="connsiteY3" fmla="*/ 1473200 h 1473200"/>
            </a:gdLst>
            <a:ahLst/>
            <a:cxnLst>
              <a:cxn ang="0">
                <a:pos x="connsiteX0" y="connsiteY0"/>
              </a:cxn>
              <a:cxn ang="0">
                <a:pos x="connsiteX1" y="connsiteY1"/>
              </a:cxn>
              <a:cxn ang="0">
                <a:pos x="connsiteX2" y="connsiteY2"/>
              </a:cxn>
              <a:cxn ang="0">
                <a:pos x="connsiteX3" y="connsiteY3"/>
              </a:cxn>
            </a:cxnLst>
            <a:rect l="l" t="t" r="r" b="b"/>
            <a:pathLst>
              <a:path w="662475" h="1473200">
                <a:moveTo>
                  <a:pt x="0" y="0"/>
                </a:moveTo>
                <a:cubicBezTo>
                  <a:pt x="26458" y="339725"/>
                  <a:pt x="-17992" y="533400"/>
                  <a:pt x="69850" y="711200"/>
                </a:cubicBezTo>
                <a:cubicBezTo>
                  <a:pt x="157692" y="889000"/>
                  <a:pt x="429683" y="939800"/>
                  <a:pt x="527050" y="1066800"/>
                </a:cubicBezTo>
                <a:cubicBezTo>
                  <a:pt x="624417" y="1193800"/>
                  <a:pt x="685800" y="1339850"/>
                  <a:pt x="654050" y="1473200"/>
                </a:cubicBezTo>
              </a:path>
            </a:pathLst>
          </a:custGeom>
          <a:noFill/>
          <a:ln>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65" name="Textfeld 64"/>
          <p:cNvSpPr txBox="1"/>
          <p:nvPr/>
        </p:nvSpPr>
        <p:spPr>
          <a:xfrm>
            <a:off x="5192154" y="2717284"/>
            <a:ext cx="569387" cy="369332"/>
          </a:xfrm>
          <a:prstGeom prst="rect">
            <a:avLst/>
          </a:prstGeom>
          <a:noFill/>
        </p:spPr>
        <p:txBody>
          <a:bodyPr wrap="none" rtlCol="0">
            <a:spAutoFit/>
          </a:bodyPr>
          <a:lstStyle/>
          <a:p>
            <a:r>
              <a:rPr lang="de-DE" sz="1800" b="1" dirty="0" err="1">
                <a:solidFill>
                  <a:schemeClr val="tx1"/>
                </a:solidFill>
              </a:rPr>
              <a:t>PID</a:t>
            </a:r>
            <a:endParaRPr lang="de-DE" sz="1800" b="1" dirty="0">
              <a:solidFill>
                <a:schemeClr val="tx1"/>
              </a:solidFill>
            </a:endParaRPr>
          </a:p>
        </p:txBody>
      </p:sp>
      <p:sp>
        <p:nvSpPr>
          <p:cNvPr id="66" name="Würfel 65"/>
          <p:cNvSpPr/>
          <p:nvPr/>
        </p:nvSpPr>
        <p:spPr>
          <a:xfrm>
            <a:off x="7200878" y="4498069"/>
            <a:ext cx="1583003" cy="1110972"/>
          </a:xfrm>
          <a:prstGeom prst="cub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67" name="Textfeld 66"/>
          <p:cNvSpPr txBox="1"/>
          <p:nvPr/>
        </p:nvSpPr>
        <p:spPr>
          <a:xfrm>
            <a:off x="7260350" y="4986025"/>
            <a:ext cx="1223412" cy="369332"/>
          </a:xfrm>
          <a:prstGeom prst="rect">
            <a:avLst/>
          </a:prstGeom>
          <a:noFill/>
        </p:spPr>
        <p:txBody>
          <a:bodyPr wrap="none" rtlCol="0">
            <a:spAutoFit/>
          </a:bodyPr>
          <a:lstStyle/>
          <a:p>
            <a:r>
              <a:rPr lang="de-DE" sz="1800" b="1" dirty="0"/>
              <a:t>Relations</a:t>
            </a:r>
          </a:p>
        </p:txBody>
      </p:sp>
      <p:sp>
        <p:nvSpPr>
          <p:cNvPr id="68" name="Würfel 67"/>
          <p:cNvSpPr/>
          <p:nvPr/>
        </p:nvSpPr>
        <p:spPr>
          <a:xfrm>
            <a:off x="648737" y="4856982"/>
            <a:ext cx="1583003" cy="1110972"/>
          </a:xfrm>
          <a:prstGeom prst="cube">
            <a:avLst/>
          </a:prstGeom>
          <a:solidFill>
            <a:schemeClr val="tx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69" name="Textfeld 68"/>
          <p:cNvSpPr txBox="1"/>
          <p:nvPr/>
        </p:nvSpPr>
        <p:spPr>
          <a:xfrm>
            <a:off x="577880" y="5332464"/>
            <a:ext cx="1492716" cy="369332"/>
          </a:xfrm>
          <a:prstGeom prst="rect">
            <a:avLst/>
          </a:prstGeom>
          <a:noFill/>
        </p:spPr>
        <p:txBody>
          <a:bodyPr wrap="none" rtlCol="0">
            <a:spAutoFit/>
          </a:bodyPr>
          <a:lstStyle/>
          <a:p>
            <a:r>
              <a:rPr lang="de-DE" sz="1800" b="1" dirty="0" err="1">
                <a:solidFill>
                  <a:schemeClr val="tx1"/>
                </a:solidFill>
              </a:rPr>
              <a:t>Provenance</a:t>
            </a:r>
            <a:endParaRPr lang="de-DE" sz="1800" b="1" dirty="0">
              <a:solidFill>
                <a:schemeClr val="tx1"/>
              </a:solidFill>
            </a:endParaRPr>
          </a:p>
        </p:txBody>
      </p:sp>
      <p:sp>
        <p:nvSpPr>
          <p:cNvPr id="71" name="Textfeld 70"/>
          <p:cNvSpPr txBox="1"/>
          <p:nvPr/>
        </p:nvSpPr>
        <p:spPr>
          <a:xfrm>
            <a:off x="6982440" y="2505301"/>
            <a:ext cx="569387" cy="369332"/>
          </a:xfrm>
          <a:prstGeom prst="rect">
            <a:avLst/>
          </a:prstGeom>
          <a:noFill/>
        </p:spPr>
        <p:txBody>
          <a:bodyPr wrap="none" rtlCol="0">
            <a:spAutoFit/>
          </a:bodyPr>
          <a:lstStyle/>
          <a:p>
            <a:r>
              <a:rPr lang="de-DE" sz="1800" b="1" dirty="0" err="1">
                <a:solidFill>
                  <a:schemeClr val="tx1"/>
                </a:solidFill>
              </a:rPr>
              <a:t>PID</a:t>
            </a:r>
            <a:endParaRPr lang="de-DE" sz="1800" b="1" dirty="0">
              <a:solidFill>
                <a:schemeClr val="tx1"/>
              </a:solidFill>
            </a:endParaRPr>
          </a:p>
        </p:txBody>
      </p:sp>
      <p:sp>
        <p:nvSpPr>
          <p:cNvPr id="72" name="Freihandform 71"/>
          <p:cNvSpPr/>
          <p:nvPr/>
        </p:nvSpPr>
        <p:spPr>
          <a:xfrm>
            <a:off x="6445250" y="1860550"/>
            <a:ext cx="1054100" cy="2622550"/>
          </a:xfrm>
          <a:custGeom>
            <a:avLst/>
            <a:gdLst>
              <a:gd name="connsiteX0" fmla="*/ 0 w 1054100"/>
              <a:gd name="connsiteY0" fmla="*/ 0 h 2622550"/>
              <a:gd name="connsiteX1" fmla="*/ 298450 w 1054100"/>
              <a:gd name="connsiteY1" fmla="*/ 717550 h 2622550"/>
              <a:gd name="connsiteX2" fmla="*/ 914400 w 1054100"/>
              <a:gd name="connsiteY2" fmla="*/ 1219200 h 2622550"/>
              <a:gd name="connsiteX3" fmla="*/ 1054100 w 1054100"/>
              <a:gd name="connsiteY3" fmla="*/ 2622550 h 2622550"/>
            </a:gdLst>
            <a:ahLst/>
            <a:cxnLst>
              <a:cxn ang="0">
                <a:pos x="connsiteX0" y="connsiteY0"/>
              </a:cxn>
              <a:cxn ang="0">
                <a:pos x="connsiteX1" y="connsiteY1"/>
              </a:cxn>
              <a:cxn ang="0">
                <a:pos x="connsiteX2" y="connsiteY2"/>
              </a:cxn>
              <a:cxn ang="0">
                <a:pos x="connsiteX3" y="connsiteY3"/>
              </a:cxn>
            </a:cxnLst>
            <a:rect l="l" t="t" r="r" b="b"/>
            <a:pathLst>
              <a:path w="1054100" h="2622550">
                <a:moveTo>
                  <a:pt x="0" y="0"/>
                </a:moveTo>
                <a:cubicBezTo>
                  <a:pt x="73025" y="257175"/>
                  <a:pt x="146050" y="514350"/>
                  <a:pt x="298450" y="717550"/>
                </a:cubicBezTo>
                <a:cubicBezTo>
                  <a:pt x="450850" y="920750"/>
                  <a:pt x="788458" y="901700"/>
                  <a:pt x="914400" y="1219200"/>
                </a:cubicBezTo>
                <a:cubicBezTo>
                  <a:pt x="1040342" y="1536700"/>
                  <a:pt x="1047221" y="2079625"/>
                  <a:pt x="1054100" y="2622550"/>
                </a:cubicBezTo>
              </a:path>
            </a:pathLst>
          </a:custGeom>
          <a:noFill/>
          <a:ln>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73" name="Freihandform 72"/>
          <p:cNvSpPr/>
          <p:nvPr/>
        </p:nvSpPr>
        <p:spPr>
          <a:xfrm>
            <a:off x="462167" y="4197350"/>
            <a:ext cx="458583" cy="647700"/>
          </a:xfrm>
          <a:custGeom>
            <a:avLst/>
            <a:gdLst>
              <a:gd name="connsiteX0" fmla="*/ 344283 w 458583"/>
              <a:gd name="connsiteY0" fmla="*/ 0 h 647700"/>
              <a:gd name="connsiteX1" fmla="*/ 1383 w 458583"/>
              <a:gd name="connsiteY1" fmla="*/ 349250 h 647700"/>
              <a:gd name="connsiteX2" fmla="*/ 458583 w 458583"/>
              <a:gd name="connsiteY2" fmla="*/ 647700 h 647700"/>
            </a:gdLst>
            <a:ahLst/>
            <a:cxnLst>
              <a:cxn ang="0">
                <a:pos x="connsiteX0" y="connsiteY0"/>
              </a:cxn>
              <a:cxn ang="0">
                <a:pos x="connsiteX1" y="connsiteY1"/>
              </a:cxn>
              <a:cxn ang="0">
                <a:pos x="connsiteX2" y="connsiteY2"/>
              </a:cxn>
            </a:cxnLst>
            <a:rect l="l" t="t" r="r" b="b"/>
            <a:pathLst>
              <a:path w="458583" h="647700">
                <a:moveTo>
                  <a:pt x="344283" y="0"/>
                </a:moveTo>
                <a:cubicBezTo>
                  <a:pt x="163308" y="120650"/>
                  <a:pt x="-17667" y="241300"/>
                  <a:pt x="1383" y="349250"/>
                </a:cubicBezTo>
                <a:cubicBezTo>
                  <a:pt x="20433" y="457200"/>
                  <a:pt x="239508" y="552450"/>
                  <a:pt x="458583" y="647700"/>
                </a:cubicBezTo>
              </a:path>
            </a:pathLst>
          </a:custGeom>
          <a:noFill/>
          <a:ln>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74" name="Textfeld 73"/>
          <p:cNvSpPr txBox="1"/>
          <p:nvPr/>
        </p:nvSpPr>
        <p:spPr>
          <a:xfrm>
            <a:off x="3367392" y="2570801"/>
            <a:ext cx="800219" cy="369332"/>
          </a:xfrm>
          <a:prstGeom prst="rect">
            <a:avLst/>
          </a:prstGeom>
          <a:noFill/>
        </p:spPr>
        <p:txBody>
          <a:bodyPr wrap="none" rtlCol="0">
            <a:spAutoFit/>
          </a:bodyPr>
          <a:lstStyle/>
          <a:p>
            <a:r>
              <a:rPr lang="de-DE" sz="1800" b="1" dirty="0" err="1">
                <a:solidFill>
                  <a:schemeClr val="tx1"/>
                </a:solidFill>
              </a:rPr>
              <a:t>paths</a:t>
            </a:r>
            <a:endParaRPr lang="de-DE" sz="1800" b="1" dirty="0">
              <a:solidFill>
                <a:schemeClr val="tx1"/>
              </a:solidFill>
            </a:endParaRPr>
          </a:p>
        </p:txBody>
      </p:sp>
      <p:pic>
        <p:nvPicPr>
          <p:cNvPr id="49" name="Grafik 4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44408" y="260648"/>
            <a:ext cx="720080" cy="722580"/>
          </a:xfrm>
          <a:prstGeom prst="rect">
            <a:avLst/>
          </a:prstGeom>
        </p:spPr>
      </p:pic>
      <p:sp>
        <p:nvSpPr>
          <p:cNvPr id="50" name="Title 2"/>
          <p:cNvSpPr txBox="1">
            <a:spLocks/>
          </p:cNvSpPr>
          <p:nvPr/>
        </p:nvSpPr>
        <p:spPr>
          <a:xfrm>
            <a:off x="755576" y="153620"/>
            <a:ext cx="7560840" cy="702245"/>
          </a:xfrm>
          <a:prstGeom prst="rect">
            <a:avLst/>
          </a:prstGeom>
        </p:spPr>
        <p:txBody>
          <a:bodyPr/>
          <a:lstStyle>
            <a:lvl1pPr algn="l" rtl="0" eaLnBrk="1" fontAlgn="base" hangingPunct="1">
              <a:spcBef>
                <a:spcPct val="0"/>
              </a:spcBef>
              <a:spcAft>
                <a:spcPct val="0"/>
              </a:spcAft>
              <a:defRPr sz="28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r>
              <a:rPr lang="en-US" kern="0" dirty="0" err="1">
                <a:solidFill>
                  <a:srgbClr val="58A618"/>
                </a:solidFill>
              </a:rPr>
              <a:t>PID</a:t>
            </a:r>
            <a:r>
              <a:rPr lang="en-US" kern="0" dirty="0">
                <a:solidFill>
                  <a:srgbClr val="58A618"/>
                </a:solidFill>
              </a:rPr>
              <a:t> System and State Information</a:t>
            </a:r>
          </a:p>
        </p:txBody>
      </p:sp>
      <p:sp>
        <p:nvSpPr>
          <p:cNvPr id="56" name="Textfeld 55"/>
          <p:cNvSpPr txBox="1"/>
          <p:nvPr/>
        </p:nvSpPr>
        <p:spPr>
          <a:xfrm>
            <a:off x="3575141" y="1470345"/>
            <a:ext cx="1428596" cy="369332"/>
          </a:xfrm>
          <a:prstGeom prst="rect">
            <a:avLst/>
          </a:prstGeom>
          <a:noFill/>
        </p:spPr>
        <p:txBody>
          <a:bodyPr wrap="none" rtlCol="0">
            <a:spAutoFit/>
          </a:bodyPr>
          <a:lstStyle/>
          <a:p>
            <a:r>
              <a:rPr lang="de-DE" sz="1800" b="1" dirty="0" err="1">
                <a:solidFill>
                  <a:schemeClr val="tx1"/>
                </a:solidFill>
              </a:rPr>
              <a:t>PID</a:t>
            </a:r>
            <a:r>
              <a:rPr lang="de-DE" sz="1800" b="1" dirty="0">
                <a:solidFill>
                  <a:schemeClr val="tx1"/>
                </a:solidFill>
              </a:rPr>
              <a:t> </a:t>
            </a:r>
            <a:r>
              <a:rPr lang="de-DE" sz="1800" b="1" dirty="0" err="1">
                <a:solidFill>
                  <a:schemeClr val="tx1"/>
                </a:solidFill>
              </a:rPr>
              <a:t>Record</a:t>
            </a:r>
            <a:endParaRPr lang="de-DE" sz="1800" b="1" dirty="0">
              <a:solidFill>
                <a:schemeClr val="tx1"/>
              </a:solidFill>
            </a:endParaRPr>
          </a:p>
        </p:txBody>
      </p:sp>
      <p:sp>
        <p:nvSpPr>
          <p:cNvPr id="57" name="Textfeld 56"/>
          <p:cNvSpPr txBox="1"/>
          <p:nvPr/>
        </p:nvSpPr>
        <p:spPr>
          <a:xfrm>
            <a:off x="7812238" y="2366472"/>
            <a:ext cx="864339" cy="369332"/>
          </a:xfrm>
          <a:prstGeom prst="rect">
            <a:avLst/>
          </a:prstGeom>
          <a:noFill/>
        </p:spPr>
        <p:txBody>
          <a:bodyPr wrap="none" rtlCol="0">
            <a:spAutoFit/>
          </a:bodyPr>
          <a:lstStyle/>
          <a:p>
            <a:r>
              <a:rPr lang="de-DE" sz="1800" b="1" dirty="0" err="1">
                <a:solidFill>
                  <a:schemeClr val="tx1"/>
                </a:solidFill>
              </a:rPr>
              <a:t>CKSM</a:t>
            </a:r>
            <a:endParaRPr lang="de-DE" sz="1800" b="1" dirty="0">
              <a:solidFill>
                <a:schemeClr val="tx1"/>
              </a:solidFill>
            </a:endParaRPr>
          </a:p>
        </p:txBody>
      </p:sp>
      <p:sp>
        <p:nvSpPr>
          <p:cNvPr id="2" name="Freihandform 1"/>
          <p:cNvSpPr/>
          <p:nvPr/>
        </p:nvSpPr>
        <p:spPr bwMode="auto">
          <a:xfrm>
            <a:off x="7480300" y="1839676"/>
            <a:ext cx="387350" cy="643173"/>
          </a:xfrm>
          <a:custGeom>
            <a:avLst/>
            <a:gdLst>
              <a:gd name="connsiteX0" fmla="*/ 0 w 387350"/>
              <a:gd name="connsiteY0" fmla="*/ 0 h 692150"/>
              <a:gd name="connsiteX1" fmla="*/ 114300 w 387350"/>
              <a:gd name="connsiteY1" fmla="*/ 533400 h 692150"/>
              <a:gd name="connsiteX2" fmla="*/ 387350 w 387350"/>
              <a:gd name="connsiteY2" fmla="*/ 692150 h 692150"/>
            </a:gdLst>
            <a:ahLst/>
            <a:cxnLst>
              <a:cxn ang="0">
                <a:pos x="connsiteX0" y="connsiteY0"/>
              </a:cxn>
              <a:cxn ang="0">
                <a:pos x="connsiteX1" y="connsiteY1"/>
              </a:cxn>
              <a:cxn ang="0">
                <a:pos x="connsiteX2" y="connsiteY2"/>
              </a:cxn>
            </a:cxnLst>
            <a:rect l="l" t="t" r="r" b="b"/>
            <a:pathLst>
              <a:path w="387350" h="692150">
                <a:moveTo>
                  <a:pt x="0" y="0"/>
                </a:moveTo>
                <a:cubicBezTo>
                  <a:pt x="24871" y="209021"/>
                  <a:pt x="49742" y="418042"/>
                  <a:pt x="114300" y="533400"/>
                </a:cubicBezTo>
                <a:cubicBezTo>
                  <a:pt x="178858" y="648758"/>
                  <a:pt x="283104" y="670454"/>
                  <a:pt x="387350" y="692150"/>
                </a:cubicBezTo>
              </a:path>
            </a:pathLst>
          </a:custGeom>
          <a:noFill/>
          <a:ln w="28575" cap="flat" cmpd="sng" algn="ctr">
            <a:solidFill>
              <a:schemeClr val="accent1">
                <a:lumMod val="75000"/>
              </a:schemeClr>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86083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Worldwide Handle System</a:t>
            </a:r>
          </a:p>
        </p:txBody>
      </p:sp>
      <p:sp>
        <p:nvSpPr>
          <p:cNvPr id="5" name="Abgerundetes Rechteck 4"/>
          <p:cNvSpPr/>
          <p:nvPr/>
        </p:nvSpPr>
        <p:spPr>
          <a:xfrm>
            <a:off x="289706" y="1154364"/>
            <a:ext cx="8540715" cy="32541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6133322" y="1368426"/>
            <a:ext cx="2507418" cy="707886"/>
          </a:xfrm>
          <a:prstGeom prst="rect">
            <a:avLst/>
          </a:prstGeom>
          <a:noFill/>
        </p:spPr>
        <p:txBody>
          <a:bodyPr wrap="none" rtlCol="0">
            <a:spAutoFit/>
          </a:bodyPr>
          <a:lstStyle/>
          <a:p>
            <a:pPr algn="ctr"/>
            <a:r>
              <a:rPr lang="de-DE" sz="2000" b="1" dirty="0">
                <a:solidFill>
                  <a:schemeClr val="tx1"/>
                </a:solidFill>
              </a:rPr>
              <a:t>Independent Swiss</a:t>
            </a:r>
          </a:p>
          <a:p>
            <a:pPr algn="ctr"/>
            <a:r>
              <a:rPr lang="de-DE" sz="2000" b="1" dirty="0" err="1">
                <a:solidFill>
                  <a:schemeClr val="tx1"/>
                </a:solidFill>
              </a:rPr>
              <a:t>Foundation</a:t>
            </a:r>
            <a:endParaRPr lang="de-DE" sz="2000" b="1" dirty="0">
              <a:solidFill>
                <a:schemeClr val="tx1"/>
              </a:solidFill>
            </a:endParaRPr>
          </a:p>
        </p:txBody>
      </p:sp>
      <p:pic>
        <p:nvPicPr>
          <p:cNvPr id="7" name="Picture 2" descr="DONA Board of Director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6156" y="2125914"/>
            <a:ext cx="1695450" cy="801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01156" y="1368426"/>
            <a:ext cx="30734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020310" y="2165351"/>
            <a:ext cx="2733442" cy="707886"/>
          </a:xfrm>
          <a:prstGeom prst="rect">
            <a:avLst/>
          </a:prstGeom>
          <a:noFill/>
        </p:spPr>
        <p:txBody>
          <a:bodyPr wrap="none" rtlCol="0">
            <a:spAutoFit/>
          </a:bodyPr>
          <a:lstStyle/>
          <a:p>
            <a:pPr algn="ctr"/>
            <a:r>
              <a:rPr lang="de-DE" sz="2000" b="1" dirty="0" err="1">
                <a:solidFill>
                  <a:schemeClr val="tx1"/>
                </a:solidFill>
              </a:rPr>
              <a:t>DONA</a:t>
            </a:r>
            <a:r>
              <a:rPr lang="de-DE" sz="2000" b="1" dirty="0">
                <a:solidFill>
                  <a:schemeClr val="tx1"/>
                </a:solidFill>
              </a:rPr>
              <a:t> Board of </a:t>
            </a:r>
          </a:p>
          <a:p>
            <a:pPr algn="ctr"/>
            <a:r>
              <a:rPr lang="de-DE" sz="2000" b="1" dirty="0">
                <a:solidFill>
                  <a:schemeClr val="tx1"/>
                </a:solidFill>
              </a:rPr>
              <a:t>International </a:t>
            </a:r>
            <a:r>
              <a:rPr lang="de-DE" sz="2000" b="1" dirty="0" err="1">
                <a:solidFill>
                  <a:schemeClr val="tx1"/>
                </a:solidFill>
              </a:rPr>
              <a:t>Experts</a:t>
            </a:r>
            <a:endParaRPr lang="de-DE" sz="2000" b="1" dirty="0">
              <a:solidFill>
                <a:schemeClr val="tx1"/>
              </a:solidFill>
            </a:endParaRPr>
          </a:p>
        </p:txBody>
      </p:sp>
      <p:pic>
        <p:nvPicPr>
          <p:cNvPr id="10"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0677" y="4003302"/>
            <a:ext cx="810371" cy="8103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44627" y="4003302"/>
            <a:ext cx="810371" cy="8103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71006" y="4003301"/>
            <a:ext cx="810371" cy="81037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3"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88606" y="4003302"/>
            <a:ext cx="810371" cy="8103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12556" y="4003300"/>
            <a:ext cx="810371" cy="8103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851401" y="4003300"/>
            <a:ext cx="748923" cy="369332"/>
          </a:xfrm>
          <a:prstGeom prst="rect">
            <a:avLst/>
          </a:prstGeom>
          <a:noFill/>
        </p:spPr>
        <p:txBody>
          <a:bodyPr wrap="none" rtlCol="0">
            <a:spAutoFit/>
          </a:bodyPr>
          <a:lstStyle/>
          <a:p>
            <a:pPr algn="ctr"/>
            <a:r>
              <a:rPr lang="de-DE" sz="1800" b="1" dirty="0" err="1">
                <a:solidFill>
                  <a:schemeClr val="tx1"/>
                </a:solidFill>
              </a:rPr>
              <a:t>CNRI</a:t>
            </a:r>
            <a:endParaRPr lang="de-DE" sz="1800" b="1" dirty="0">
              <a:solidFill>
                <a:schemeClr val="tx1"/>
              </a:solidFill>
            </a:endParaRPr>
          </a:p>
        </p:txBody>
      </p:sp>
      <p:sp>
        <p:nvSpPr>
          <p:cNvPr id="16" name="Textfeld 15"/>
          <p:cNvSpPr txBox="1"/>
          <p:nvPr/>
        </p:nvSpPr>
        <p:spPr>
          <a:xfrm>
            <a:off x="1930467" y="4003300"/>
            <a:ext cx="838691" cy="369332"/>
          </a:xfrm>
          <a:prstGeom prst="rect">
            <a:avLst/>
          </a:prstGeom>
          <a:noFill/>
        </p:spPr>
        <p:txBody>
          <a:bodyPr wrap="none" rtlCol="0">
            <a:spAutoFit/>
          </a:bodyPr>
          <a:lstStyle/>
          <a:p>
            <a:pPr algn="ctr"/>
            <a:r>
              <a:rPr lang="de-DE" sz="1800" b="1" dirty="0" err="1">
                <a:solidFill>
                  <a:schemeClr val="tx1"/>
                </a:solidFill>
              </a:rPr>
              <a:t>CHSC</a:t>
            </a:r>
            <a:endParaRPr lang="de-DE" sz="1800" b="1" dirty="0">
              <a:solidFill>
                <a:schemeClr val="tx1"/>
              </a:solidFill>
            </a:endParaRPr>
          </a:p>
        </p:txBody>
      </p:sp>
      <p:sp>
        <p:nvSpPr>
          <p:cNvPr id="17" name="Textfeld 16"/>
          <p:cNvSpPr txBox="1"/>
          <p:nvPr/>
        </p:nvSpPr>
        <p:spPr>
          <a:xfrm>
            <a:off x="3011370" y="4003302"/>
            <a:ext cx="928459" cy="369332"/>
          </a:xfrm>
          <a:prstGeom prst="rect">
            <a:avLst/>
          </a:prstGeom>
          <a:noFill/>
        </p:spPr>
        <p:txBody>
          <a:bodyPr wrap="none" rtlCol="0">
            <a:spAutoFit/>
          </a:bodyPr>
          <a:lstStyle/>
          <a:p>
            <a:pPr algn="ctr"/>
            <a:r>
              <a:rPr lang="de-DE" sz="1800" b="1" dirty="0" err="1">
                <a:solidFill>
                  <a:schemeClr val="tx1"/>
                </a:solidFill>
              </a:rPr>
              <a:t>GWDG</a:t>
            </a:r>
            <a:endParaRPr lang="de-DE" sz="1800" b="1" dirty="0">
              <a:solidFill>
                <a:schemeClr val="tx1"/>
              </a:solidFill>
            </a:endParaRPr>
          </a:p>
        </p:txBody>
      </p:sp>
      <p:sp>
        <p:nvSpPr>
          <p:cNvPr id="18" name="Textfeld 17"/>
          <p:cNvSpPr txBox="1"/>
          <p:nvPr/>
        </p:nvSpPr>
        <p:spPr>
          <a:xfrm>
            <a:off x="4315510" y="3998678"/>
            <a:ext cx="556563" cy="369332"/>
          </a:xfrm>
          <a:prstGeom prst="rect">
            <a:avLst/>
          </a:prstGeom>
          <a:noFill/>
        </p:spPr>
        <p:txBody>
          <a:bodyPr wrap="none" rtlCol="0">
            <a:spAutoFit/>
          </a:bodyPr>
          <a:lstStyle/>
          <a:p>
            <a:pPr algn="ctr"/>
            <a:r>
              <a:rPr lang="de-DE" sz="1800" b="1" dirty="0" err="1">
                <a:solidFill>
                  <a:schemeClr val="tx1"/>
                </a:solidFill>
              </a:rPr>
              <a:t>IDF</a:t>
            </a:r>
            <a:endParaRPr lang="de-DE" sz="1800" b="1" dirty="0">
              <a:solidFill>
                <a:schemeClr val="tx1"/>
              </a:solidFill>
            </a:endParaRPr>
          </a:p>
        </p:txBody>
      </p:sp>
      <p:sp>
        <p:nvSpPr>
          <p:cNvPr id="19" name="Textfeld 18"/>
          <p:cNvSpPr txBox="1"/>
          <p:nvPr/>
        </p:nvSpPr>
        <p:spPr>
          <a:xfrm>
            <a:off x="5356104" y="3983084"/>
            <a:ext cx="723275" cy="369332"/>
          </a:xfrm>
          <a:prstGeom prst="rect">
            <a:avLst/>
          </a:prstGeom>
          <a:noFill/>
        </p:spPr>
        <p:txBody>
          <a:bodyPr wrap="none" rtlCol="0">
            <a:spAutoFit/>
          </a:bodyPr>
          <a:lstStyle/>
          <a:p>
            <a:pPr algn="ctr"/>
            <a:r>
              <a:rPr lang="de-DE" sz="1800" b="1" dirty="0" err="1">
                <a:solidFill>
                  <a:schemeClr val="tx1"/>
                </a:solidFill>
              </a:rPr>
              <a:t>CITC</a:t>
            </a:r>
            <a:endParaRPr lang="de-DE" sz="1800" b="1" dirty="0">
              <a:solidFill>
                <a:schemeClr val="tx1"/>
              </a:solidFill>
            </a:endParaRPr>
          </a:p>
        </p:txBody>
      </p:sp>
      <p:pic>
        <p:nvPicPr>
          <p:cNvPr id="20"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42856" y="4003302"/>
            <a:ext cx="810371" cy="8103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66806" y="4003300"/>
            <a:ext cx="810371" cy="810371"/>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p:cNvSpPr txBox="1"/>
          <p:nvPr/>
        </p:nvSpPr>
        <p:spPr>
          <a:xfrm>
            <a:off x="6595408" y="3998678"/>
            <a:ext cx="505267" cy="369332"/>
          </a:xfrm>
          <a:prstGeom prst="rect">
            <a:avLst/>
          </a:prstGeom>
          <a:noFill/>
        </p:spPr>
        <p:txBody>
          <a:bodyPr wrap="none" rtlCol="0">
            <a:spAutoFit/>
          </a:bodyPr>
          <a:lstStyle/>
          <a:p>
            <a:pPr algn="ctr"/>
            <a:r>
              <a:rPr lang="de-DE" sz="1800" b="1" dirty="0">
                <a:solidFill>
                  <a:schemeClr val="tx1"/>
                </a:solidFill>
              </a:rPr>
              <a:t>SA</a:t>
            </a:r>
          </a:p>
        </p:txBody>
      </p:sp>
      <p:sp>
        <p:nvSpPr>
          <p:cNvPr id="23" name="Textfeld 22"/>
          <p:cNvSpPr txBox="1"/>
          <p:nvPr/>
        </p:nvSpPr>
        <p:spPr>
          <a:xfrm>
            <a:off x="7712947" y="3983084"/>
            <a:ext cx="518091" cy="369332"/>
          </a:xfrm>
          <a:prstGeom prst="rect">
            <a:avLst/>
          </a:prstGeom>
          <a:noFill/>
        </p:spPr>
        <p:txBody>
          <a:bodyPr wrap="none" rtlCol="0">
            <a:spAutoFit/>
          </a:bodyPr>
          <a:lstStyle/>
          <a:p>
            <a:pPr algn="ctr"/>
            <a:r>
              <a:rPr lang="de-DE" sz="1800" b="1" dirty="0" err="1">
                <a:solidFill>
                  <a:schemeClr val="tx1"/>
                </a:solidFill>
              </a:rPr>
              <a:t>RU</a:t>
            </a:r>
            <a:endParaRPr lang="de-DE" sz="1800" b="1" dirty="0">
              <a:solidFill>
                <a:schemeClr val="tx1"/>
              </a:solidFill>
            </a:endParaRPr>
          </a:p>
        </p:txBody>
      </p:sp>
      <p:cxnSp>
        <p:nvCxnSpPr>
          <p:cNvPr id="24" name="Gerade Verbindung 23"/>
          <p:cNvCxnSpPr/>
          <p:nvPr/>
        </p:nvCxnSpPr>
        <p:spPr>
          <a:xfrm flipH="1">
            <a:off x="1225862" y="2927014"/>
            <a:ext cx="3258019" cy="1056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H="1">
            <a:off x="2349812" y="2939714"/>
            <a:ext cx="2134069" cy="104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a:stCxn id="7" idx="2"/>
          </p:cNvCxnSpPr>
          <p:nvPr/>
        </p:nvCxnSpPr>
        <p:spPr>
          <a:xfrm flipH="1">
            <a:off x="3476191" y="2927014"/>
            <a:ext cx="1007690" cy="1056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a:stCxn id="7" idx="2"/>
            <a:endCxn id="18" idx="0"/>
          </p:cNvCxnSpPr>
          <p:nvPr/>
        </p:nvCxnSpPr>
        <p:spPr>
          <a:xfrm>
            <a:off x="4483881" y="2927014"/>
            <a:ext cx="109911" cy="1071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a:stCxn id="7" idx="2"/>
          </p:cNvCxnSpPr>
          <p:nvPr/>
        </p:nvCxnSpPr>
        <p:spPr>
          <a:xfrm>
            <a:off x="4483881" y="2927014"/>
            <a:ext cx="1233860" cy="1056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a:stCxn id="7" idx="2"/>
          </p:cNvCxnSpPr>
          <p:nvPr/>
        </p:nvCxnSpPr>
        <p:spPr>
          <a:xfrm>
            <a:off x="4483881" y="2927014"/>
            <a:ext cx="2364160" cy="1056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a:stCxn id="7" idx="2"/>
            <a:endCxn id="23" idx="0"/>
          </p:cNvCxnSpPr>
          <p:nvPr/>
        </p:nvCxnSpPr>
        <p:spPr>
          <a:xfrm>
            <a:off x="4483881" y="2927014"/>
            <a:ext cx="3488112" cy="1056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873592" y="3142914"/>
            <a:ext cx="1372941" cy="461665"/>
          </a:xfrm>
          <a:prstGeom prst="rect">
            <a:avLst/>
          </a:prstGeom>
          <a:solidFill>
            <a:srgbClr val="0070C0"/>
          </a:solidFill>
        </p:spPr>
        <p:txBody>
          <a:bodyPr wrap="none" rtlCol="0">
            <a:spAutoFit/>
          </a:bodyPr>
          <a:lstStyle/>
          <a:p>
            <a:pPr algn="ctr"/>
            <a:r>
              <a:rPr lang="de-DE" sz="2400" dirty="0" err="1"/>
              <a:t>Contracts</a:t>
            </a:r>
            <a:endParaRPr lang="de-DE" sz="2400" dirty="0"/>
          </a:p>
        </p:txBody>
      </p:sp>
      <p:sp>
        <p:nvSpPr>
          <p:cNvPr id="32" name="Ellipse 31"/>
          <p:cNvSpPr/>
          <p:nvPr/>
        </p:nvSpPr>
        <p:spPr>
          <a:xfrm>
            <a:off x="429406" y="3888088"/>
            <a:ext cx="8223837" cy="57784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33" name="Textfeld 32"/>
          <p:cNvSpPr txBox="1"/>
          <p:nvPr/>
        </p:nvSpPr>
        <p:spPr>
          <a:xfrm>
            <a:off x="246704" y="2929735"/>
            <a:ext cx="2579553" cy="707886"/>
          </a:xfrm>
          <a:prstGeom prst="rect">
            <a:avLst/>
          </a:prstGeom>
          <a:noFill/>
        </p:spPr>
        <p:txBody>
          <a:bodyPr wrap="none" rtlCol="0">
            <a:spAutoFit/>
          </a:bodyPr>
          <a:lstStyle/>
          <a:p>
            <a:pPr algn="ctr"/>
            <a:r>
              <a:rPr lang="de-DE" sz="2000" b="1" dirty="0">
                <a:solidFill>
                  <a:schemeClr val="tx1"/>
                </a:solidFill>
              </a:rPr>
              <a:t>Redundant </a:t>
            </a:r>
            <a:r>
              <a:rPr lang="de-DE" sz="2000" b="1" dirty="0" err="1">
                <a:solidFill>
                  <a:schemeClr val="tx1"/>
                </a:solidFill>
              </a:rPr>
              <a:t>network</a:t>
            </a:r>
            <a:endParaRPr lang="de-DE" sz="2000" b="1" dirty="0">
              <a:solidFill>
                <a:schemeClr val="tx1"/>
              </a:solidFill>
            </a:endParaRPr>
          </a:p>
          <a:p>
            <a:pPr algn="ctr"/>
            <a:r>
              <a:rPr lang="de-DE" sz="2000" b="1" dirty="0">
                <a:solidFill>
                  <a:schemeClr val="tx1"/>
                </a:solidFill>
              </a:rPr>
              <a:t>of </a:t>
            </a:r>
            <a:r>
              <a:rPr lang="de-DE" sz="2000" b="1" dirty="0" err="1">
                <a:solidFill>
                  <a:schemeClr val="tx1"/>
                </a:solidFill>
              </a:rPr>
              <a:t>root</a:t>
            </a:r>
            <a:r>
              <a:rPr lang="de-DE" sz="2000" b="1" dirty="0">
                <a:solidFill>
                  <a:schemeClr val="tx1"/>
                </a:solidFill>
              </a:rPr>
              <a:t> </a:t>
            </a:r>
            <a:r>
              <a:rPr lang="de-DE" sz="2000" b="1" dirty="0" err="1">
                <a:solidFill>
                  <a:schemeClr val="tx1"/>
                </a:solidFill>
              </a:rPr>
              <a:t>nodes</a:t>
            </a:r>
            <a:endParaRPr lang="de-DE" sz="2000" b="1" dirty="0">
              <a:solidFill>
                <a:schemeClr val="tx1"/>
              </a:solidFill>
            </a:endParaRPr>
          </a:p>
        </p:txBody>
      </p:sp>
      <p:pic>
        <p:nvPicPr>
          <p:cNvPr id="34"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83470" y="5419351"/>
            <a:ext cx="810371" cy="81037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35" name="Textfeld 34"/>
          <p:cNvSpPr txBox="1"/>
          <p:nvPr/>
        </p:nvSpPr>
        <p:spPr>
          <a:xfrm>
            <a:off x="4028247" y="6252928"/>
            <a:ext cx="1120820" cy="369332"/>
          </a:xfrm>
          <a:prstGeom prst="rect">
            <a:avLst/>
          </a:prstGeom>
          <a:noFill/>
        </p:spPr>
        <p:txBody>
          <a:bodyPr wrap="none" rtlCol="0">
            <a:spAutoFit/>
          </a:bodyPr>
          <a:lstStyle/>
          <a:p>
            <a:pPr algn="ctr"/>
            <a:r>
              <a:rPr lang="de-DE" sz="1800" b="1" dirty="0" err="1">
                <a:solidFill>
                  <a:schemeClr val="tx1"/>
                </a:solidFill>
              </a:rPr>
              <a:t>DataCite</a:t>
            </a:r>
            <a:endParaRPr lang="de-DE" sz="1800" b="1" dirty="0">
              <a:solidFill>
                <a:schemeClr val="tx1"/>
              </a:solidFill>
            </a:endParaRPr>
          </a:p>
        </p:txBody>
      </p:sp>
      <p:pic>
        <p:nvPicPr>
          <p:cNvPr id="36" name="Picture 5" descr="http://preview.turbosquid.com/Preview/2014/08/05__15_31_47/CartoonBuilding_14.jpg3ffa89f2-a7fc-4b44-bbbb-9ce7b4e6f0caOrigina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64296" y="5406651"/>
            <a:ext cx="810371" cy="81037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37" name="Textfeld 36"/>
          <p:cNvSpPr txBox="1"/>
          <p:nvPr/>
        </p:nvSpPr>
        <p:spPr>
          <a:xfrm>
            <a:off x="3107844" y="6240228"/>
            <a:ext cx="723275" cy="369332"/>
          </a:xfrm>
          <a:prstGeom prst="rect">
            <a:avLst/>
          </a:prstGeom>
          <a:noFill/>
        </p:spPr>
        <p:txBody>
          <a:bodyPr wrap="none" rtlCol="0">
            <a:spAutoFit/>
          </a:bodyPr>
          <a:lstStyle/>
          <a:p>
            <a:pPr algn="ctr"/>
            <a:r>
              <a:rPr lang="de-DE" sz="1800" b="1" dirty="0" err="1">
                <a:solidFill>
                  <a:schemeClr val="tx1"/>
                </a:solidFill>
              </a:rPr>
              <a:t>EPIC</a:t>
            </a:r>
            <a:endParaRPr lang="de-DE" sz="1800" b="1" dirty="0">
              <a:solidFill>
                <a:schemeClr val="tx1"/>
              </a:solidFill>
            </a:endParaRPr>
          </a:p>
        </p:txBody>
      </p:sp>
      <p:cxnSp>
        <p:nvCxnSpPr>
          <p:cNvPr id="38" name="Gerade Verbindung 37"/>
          <p:cNvCxnSpPr>
            <a:stCxn id="12" idx="2"/>
            <a:endCxn id="36" idx="0"/>
          </p:cNvCxnSpPr>
          <p:nvPr/>
        </p:nvCxnSpPr>
        <p:spPr>
          <a:xfrm flipH="1">
            <a:off x="3469482" y="4813672"/>
            <a:ext cx="6710" cy="592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a:stCxn id="13" idx="2"/>
            <a:endCxn id="34" idx="0"/>
          </p:cNvCxnSpPr>
          <p:nvPr/>
        </p:nvCxnSpPr>
        <p:spPr>
          <a:xfrm flipH="1">
            <a:off x="4588656" y="4813673"/>
            <a:ext cx="5136" cy="605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a:stCxn id="13" idx="2"/>
          </p:cNvCxnSpPr>
          <p:nvPr/>
        </p:nvCxnSpPr>
        <p:spPr>
          <a:xfrm flipH="1">
            <a:off x="4188606" y="4813673"/>
            <a:ext cx="405186" cy="59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593792" y="4813671"/>
            <a:ext cx="405186" cy="59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H="1">
            <a:off x="3082522" y="4813671"/>
            <a:ext cx="405186" cy="59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3487708" y="4813669"/>
            <a:ext cx="405186" cy="592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feld 5"/>
          <p:cNvSpPr txBox="1"/>
          <p:nvPr/>
        </p:nvSpPr>
        <p:spPr>
          <a:xfrm>
            <a:off x="862248" y="5195630"/>
            <a:ext cx="1537600" cy="707886"/>
          </a:xfrm>
          <a:prstGeom prst="rect">
            <a:avLst/>
          </a:prstGeom>
          <a:noFill/>
        </p:spPr>
        <p:txBody>
          <a:bodyPr wrap="none" rtlCol="0">
            <a:spAutoFit/>
          </a:bodyPr>
          <a:lstStyle/>
          <a:p>
            <a:pPr algn="ctr"/>
            <a:r>
              <a:rPr lang="de-DE" sz="2000" b="1" dirty="0">
                <a:solidFill>
                  <a:srgbClr val="FF0000"/>
                </a:solidFill>
              </a:rPr>
              <a:t>Services in</a:t>
            </a:r>
          </a:p>
          <a:p>
            <a:pPr algn="ctr"/>
            <a:r>
              <a:rPr lang="de-DE" sz="2000" dirty="0">
                <a:solidFill>
                  <a:srgbClr val="FF0000"/>
                </a:solidFill>
              </a:rPr>
              <a:t>Germany</a:t>
            </a:r>
            <a:endParaRPr lang="de-DE" sz="2000" b="1" dirty="0">
              <a:solidFill>
                <a:srgbClr val="FF0000"/>
              </a:solidFill>
            </a:endParaRPr>
          </a:p>
        </p:txBody>
      </p:sp>
      <p:cxnSp>
        <p:nvCxnSpPr>
          <p:cNvPr id="4" name="Straight Arrow Connector 3"/>
          <p:cNvCxnSpPr>
            <a:stCxn id="46" idx="3"/>
          </p:cNvCxnSpPr>
          <p:nvPr/>
        </p:nvCxnSpPr>
        <p:spPr bwMode="auto">
          <a:xfrm flipV="1">
            <a:off x="2399848" y="4736865"/>
            <a:ext cx="664448" cy="812708"/>
          </a:xfrm>
          <a:prstGeom prst="straightConnector1">
            <a:avLst/>
          </a:prstGeom>
          <a:noFill/>
          <a:ln w="127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a:stCxn id="46" idx="3"/>
            <a:endCxn id="36" idx="1"/>
          </p:cNvCxnSpPr>
          <p:nvPr/>
        </p:nvCxnSpPr>
        <p:spPr bwMode="auto">
          <a:xfrm>
            <a:off x="2399848" y="5549573"/>
            <a:ext cx="664448" cy="262264"/>
          </a:xfrm>
          <a:prstGeom prst="straightConnector1">
            <a:avLst/>
          </a:prstGeom>
          <a:noFill/>
          <a:ln w="127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46" idx="3"/>
            <a:endCxn id="34" idx="1"/>
          </p:cNvCxnSpPr>
          <p:nvPr/>
        </p:nvCxnSpPr>
        <p:spPr bwMode="auto">
          <a:xfrm>
            <a:off x="2399848" y="5549573"/>
            <a:ext cx="1783622" cy="274964"/>
          </a:xfrm>
          <a:prstGeom prst="straightConnector1">
            <a:avLst/>
          </a:prstGeom>
          <a:noFill/>
          <a:ln w="127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4722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fik 4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44408" y="260648"/>
            <a:ext cx="720080" cy="722580"/>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4758" y="1201510"/>
            <a:ext cx="8638602" cy="445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755576" y="192025"/>
            <a:ext cx="7560840" cy="702245"/>
          </a:xfrm>
          <a:prstGeom prst="rect">
            <a:avLst/>
          </a:prstGeom>
        </p:spPr>
        <p:txBody>
          <a:bodyPr/>
          <a:lstStyle>
            <a:lvl1pPr algn="l" rtl="0" eaLnBrk="1" fontAlgn="base" hangingPunct="1">
              <a:spcBef>
                <a:spcPct val="0"/>
              </a:spcBef>
              <a:spcAft>
                <a:spcPct val="0"/>
              </a:spcAft>
              <a:defRPr sz="28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r>
              <a:rPr lang="en-US" kern="0" dirty="0">
                <a:solidFill>
                  <a:srgbClr val="58A618"/>
                </a:solidFill>
              </a:rPr>
              <a:t>Towards a Global Digital Object Cloud</a:t>
            </a:r>
          </a:p>
        </p:txBody>
      </p:sp>
      <p:sp>
        <p:nvSpPr>
          <p:cNvPr id="2" name="TextBox 1"/>
          <p:cNvSpPr txBox="1"/>
          <p:nvPr/>
        </p:nvSpPr>
        <p:spPr>
          <a:xfrm>
            <a:off x="232236" y="5985539"/>
            <a:ext cx="8525910" cy="707886"/>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de-DE" sz="2000" b="0" dirty="0" err="1">
                <a:solidFill>
                  <a:schemeClr val="tx1"/>
                </a:solidFill>
              </a:rPr>
              <a:t>some</a:t>
            </a:r>
            <a:r>
              <a:rPr lang="de-DE" sz="2000" b="0" dirty="0">
                <a:solidFill>
                  <a:schemeClr val="tx1"/>
                </a:solidFill>
              </a:rPr>
              <a:t> </a:t>
            </a:r>
            <a:r>
              <a:rPr lang="de-DE" sz="2000" b="0" dirty="0" err="1">
                <a:solidFill>
                  <a:schemeClr val="tx1"/>
                </a:solidFill>
              </a:rPr>
              <a:t>work</a:t>
            </a:r>
            <a:r>
              <a:rPr lang="de-DE" sz="2000" b="0" dirty="0">
                <a:solidFill>
                  <a:schemeClr val="tx1"/>
                </a:solidFill>
              </a:rPr>
              <a:t> </a:t>
            </a:r>
            <a:r>
              <a:rPr lang="de-DE" sz="2000" b="0" dirty="0" err="1">
                <a:solidFill>
                  <a:schemeClr val="tx1"/>
                </a:solidFill>
              </a:rPr>
              <a:t>with</a:t>
            </a:r>
            <a:r>
              <a:rPr lang="de-DE" sz="2000" b="0" dirty="0">
                <a:solidFill>
                  <a:schemeClr val="tx1"/>
                </a:solidFill>
              </a:rPr>
              <a:t> limited </a:t>
            </a:r>
            <a:r>
              <a:rPr lang="de-DE" sz="2000" b="0" dirty="0" err="1">
                <a:solidFill>
                  <a:schemeClr val="tx1"/>
                </a:solidFill>
              </a:rPr>
              <a:t>funds</a:t>
            </a:r>
            <a:r>
              <a:rPr lang="de-DE" sz="2000" b="0" dirty="0">
                <a:solidFill>
                  <a:schemeClr val="tx1"/>
                </a:solidFill>
              </a:rPr>
              <a:t> </a:t>
            </a:r>
            <a:r>
              <a:rPr lang="de-DE" sz="2000" b="0" dirty="0" err="1">
                <a:solidFill>
                  <a:schemeClr val="tx1"/>
                </a:solidFill>
              </a:rPr>
              <a:t>is</a:t>
            </a:r>
            <a:r>
              <a:rPr lang="de-DE" sz="2000" b="0" dirty="0">
                <a:solidFill>
                  <a:schemeClr val="tx1"/>
                </a:solidFill>
              </a:rPr>
              <a:t> </a:t>
            </a:r>
            <a:r>
              <a:rPr lang="de-DE" sz="2000" b="0" dirty="0" err="1">
                <a:solidFill>
                  <a:schemeClr val="tx1"/>
                </a:solidFill>
              </a:rPr>
              <a:t>already</a:t>
            </a:r>
            <a:r>
              <a:rPr lang="de-DE" sz="2000" b="0" dirty="0">
                <a:solidFill>
                  <a:schemeClr val="tx1"/>
                </a:solidFill>
              </a:rPr>
              <a:t> </a:t>
            </a:r>
            <a:r>
              <a:rPr lang="de-DE" sz="2000" b="0" dirty="0" err="1">
                <a:solidFill>
                  <a:schemeClr val="tx1"/>
                </a:solidFill>
              </a:rPr>
              <a:t>being</a:t>
            </a:r>
            <a:r>
              <a:rPr lang="de-DE" sz="2000" b="0" dirty="0">
                <a:solidFill>
                  <a:schemeClr val="tx1"/>
                </a:solidFill>
              </a:rPr>
              <a:t> </a:t>
            </a:r>
            <a:r>
              <a:rPr lang="de-DE" sz="2000" b="0" dirty="0" err="1">
                <a:solidFill>
                  <a:schemeClr val="tx1"/>
                </a:solidFill>
              </a:rPr>
              <a:t>carried</a:t>
            </a:r>
            <a:r>
              <a:rPr lang="de-DE" sz="2000" b="0" dirty="0">
                <a:solidFill>
                  <a:schemeClr val="tx1"/>
                </a:solidFill>
              </a:rPr>
              <a:t> out  – US und EU </a:t>
            </a:r>
            <a:r>
              <a:rPr lang="de-DE" sz="2000" b="0" dirty="0" err="1">
                <a:solidFill>
                  <a:schemeClr val="tx1"/>
                </a:solidFill>
              </a:rPr>
              <a:t>are</a:t>
            </a:r>
            <a:r>
              <a:rPr lang="de-DE" sz="2000" b="0" dirty="0">
                <a:solidFill>
                  <a:schemeClr val="tx1"/>
                </a:solidFill>
              </a:rPr>
              <a:t> </a:t>
            </a:r>
            <a:r>
              <a:rPr lang="de-DE" sz="2000" b="0" dirty="0" err="1">
                <a:solidFill>
                  <a:schemeClr val="tx1"/>
                </a:solidFill>
              </a:rPr>
              <a:t>leading</a:t>
            </a:r>
            <a:endParaRPr lang="de-DE" sz="2000" b="0" dirty="0">
              <a:solidFill>
                <a:schemeClr val="tx1"/>
              </a:solidFill>
            </a:endParaRPr>
          </a:p>
        </p:txBody>
      </p:sp>
      <p:sp>
        <p:nvSpPr>
          <p:cNvPr id="7" name="TextBox 6"/>
          <p:cNvSpPr txBox="1"/>
          <p:nvPr/>
        </p:nvSpPr>
        <p:spPr>
          <a:xfrm>
            <a:off x="6994619" y="1211810"/>
            <a:ext cx="1969869" cy="461665"/>
          </a:xfrm>
          <a:prstGeom prst="rect">
            <a:avLst/>
          </a:prstGeom>
          <a:noFill/>
        </p:spPr>
        <p:txBody>
          <a:bodyPr wrap="square" rtlCol="0">
            <a:spAutoFit/>
          </a:bodyPr>
          <a:lstStyle/>
          <a:p>
            <a:pPr algn="ctr"/>
            <a:r>
              <a:rPr lang="de-DE" sz="1200" dirty="0" err="1" smtClean="0">
                <a:solidFill>
                  <a:schemeClr val="tx1"/>
                </a:solidFill>
              </a:rPr>
              <a:t>taken</a:t>
            </a:r>
            <a:r>
              <a:rPr lang="de-DE" sz="1200" dirty="0" smtClean="0">
                <a:solidFill>
                  <a:schemeClr val="tx1"/>
                </a:solidFill>
              </a:rPr>
              <a:t> </a:t>
            </a:r>
            <a:r>
              <a:rPr lang="de-DE" sz="1200" dirty="0" err="1" smtClean="0">
                <a:solidFill>
                  <a:schemeClr val="tx1"/>
                </a:solidFill>
              </a:rPr>
              <a:t>from</a:t>
            </a:r>
            <a:endParaRPr lang="de-DE" sz="1200" dirty="0">
              <a:solidFill>
                <a:schemeClr val="tx1"/>
              </a:solidFill>
            </a:endParaRPr>
          </a:p>
          <a:p>
            <a:pPr algn="ctr"/>
            <a:r>
              <a:rPr lang="de-DE" sz="1200" dirty="0" smtClean="0">
                <a:solidFill>
                  <a:schemeClr val="tx1"/>
                </a:solidFill>
              </a:rPr>
              <a:t>Larry Lannom, </a:t>
            </a:r>
            <a:r>
              <a:rPr lang="de-DE" sz="1200" dirty="0" err="1" smtClean="0">
                <a:solidFill>
                  <a:schemeClr val="tx1"/>
                </a:solidFill>
              </a:rPr>
              <a:t>CNRI</a:t>
            </a:r>
            <a:endParaRPr lang="en-GB" sz="1200" dirty="0">
              <a:solidFill>
                <a:schemeClr val="tx1"/>
              </a:solidFill>
            </a:endParaRPr>
          </a:p>
        </p:txBody>
      </p:sp>
    </p:spTree>
    <p:extLst>
      <p:ext uri="{BB962C8B-B14F-4D97-AF65-F5344CB8AC3E}">
        <p14:creationId xmlns:p14="http://schemas.microsoft.com/office/powerpoint/2010/main" val="130992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755576" y="215677"/>
            <a:ext cx="8388424" cy="981075"/>
          </a:xfrm>
        </p:spPr>
        <p:txBody>
          <a:bodyPr/>
          <a:lstStyle/>
          <a:p>
            <a:r>
              <a:rPr lang="en-US" sz="2800" dirty="0">
                <a:solidFill>
                  <a:schemeClr val="accent1"/>
                </a:solidFill>
                <a:latin typeface="+mj-lt"/>
              </a:rPr>
              <a:t>Towards Type-Triggered Automatic Processing</a:t>
            </a:r>
          </a:p>
        </p:txBody>
      </p:sp>
      <p:sp>
        <p:nvSpPr>
          <p:cNvPr id="4" name="Rechteck 7"/>
          <p:cNvSpPr/>
          <p:nvPr/>
        </p:nvSpPr>
        <p:spPr>
          <a:xfrm>
            <a:off x="4109811" y="5617887"/>
            <a:ext cx="908719" cy="4536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de-DE" sz="2000"/>
          </a:p>
        </p:txBody>
      </p:sp>
      <p:sp>
        <p:nvSpPr>
          <p:cNvPr id="5" name="Rechteck 8"/>
          <p:cNvSpPr/>
          <p:nvPr/>
        </p:nvSpPr>
        <p:spPr>
          <a:xfrm>
            <a:off x="4249614" y="5740532"/>
            <a:ext cx="908719" cy="4536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de-DE" sz="2000"/>
          </a:p>
        </p:txBody>
      </p:sp>
      <p:sp>
        <p:nvSpPr>
          <p:cNvPr id="10" name="Abgerundetes Rechteck 13"/>
          <p:cNvSpPr/>
          <p:nvPr/>
        </p:nvSpPr>
        <p:spPr>
          <a:xfrm>
            <a:off x="2997395" y="4979313"/>
            <a:ext cx="1923001" cy="8653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0"/>
              </a:spcAft>
            </a:pPr>
            <a:r>
              <a:rPr lang="de-DE" sz="1600" kern="1200" dirty="0">
                <a:solidFill>
                  <a:srgbClr val="FFFFFF"/>
                </a:solidFill>
                <a:effectLst/>
                <a:ea typeface="Times New Roman"/>
                <a:cs typeface="Times New Roman"/>
              </a:rPr>
              <a:t>Processing </a:t>
            </a:r>
            <a:r>
              <a:rPr lang="de-DE" sz="1600" kern="1200" dirty="0" err="1">
                <a:solidFill>
                  <a:srgbClr val="FFFFFF"/>
                </a:solidFill>
                <a:effectLst/>
                <a:ea typeface="Times New Roman"/>
                <a:cs typeface="Times New Roman"/>
              </a:rPr>
              <a:t>services</a:t>
            </a:r>
            <a:endParaRPr lang="de-DE" sz="1400" dirty="0">
              <a:effectLst/>
              <a:latin typeface="Times New Roman"/>
              <a:ea typeface="Times New Roman"/>
            </a:endParaRPr>
          </a:p>
        </p:txBody>
      </p:sp>
      <p:pic>
        <p:nvPicPr>
          <p:cNvPr id="11" name="Picture 2" descr="C:\Users\Tobias Weigel\temp\Gear-icon.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7676" y="5636797"/>
            <a:ext cx="920325" cy="979543"/>
          </a:xfrm>
          <a:prstGeom prst="rect">
            <a:avLst/>
          </a:prstGeom>
          <a:noFill/>
          <a:extLst>
            <a:ext uri="{909E8E84-426E-40DD-AFC4-6F175D3DCCD1}">
              <a14:hiddenFill xmlns:a14="http://schemas.microsoft.com/office/drawing/2010/main">
                <a:solidFill>
                  <a:srgbClr val="FFFFFF"/>
                </a:solidFill>
              </a14:hiddenFill>
            </a:ext>
          </a:extLst>
        </p:spPr>
      </p:pic>
      <p:sp>
        <p:nvSpPr>
          <p:cNvPr id="14" name="Pfeil nach rechts 17"/>
          <p:cNvSpPr/>
          <p:nvPr/>
        </p:nvSpPr>
        <p:spPr>
          <a:xfrm rot="16200000">
            <a:off x="3742384" y="4505236"/>
            <a:ext cx="333305" cy="453408"/>
          </a:xfrm>
          <a:prstGeom prst="rightArrow">
            <a:avLst/>
          </a:prstGeom>
          <a:solidFill>
            <a:srgbClr val="CC6021"/>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de-DE" sz="2000">
              <a:solidFill>
                <a:srgbClr val="D96A2C"/>
              </a:solidFill>
            </a:endParaRPr>
          </a:p>
        </p:txBody>
      </p:sp>
      <p:sp>
        <p:nvSpPr>
          <p:cNvPr id="15" name="Rechteck 18"/>
          <p:cNvSpPr/>
          <p:nvPr/>
        </p:nvSpPr>
        <p:spPr>
          <a:xfrm>
            <a:off x="3114102" y="3842914"/>
            <a:ext cx="1589871" cy="666283"/>
          </a:xfrm>
          <a:prstGeom prst="rect">
            <a:avLst/>
          </a:prstGeom>
          <a:solidFill>
            <a:srgbClr val="CC6021"/>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Aft>
                <a:spcPts val="0"/>
              </a:spcAft>
            </a:pPr>
            <a:r>
              <a:rPr lang="de-DE" sz="1600" kern="1200" dirty="0">
                <a:solidFill>
                  <a:schemeClr val="bg1"/>
                </a:solidFill>
                <a:effectLst/>
                <a:ea typeface="Times New Roman"/>
                <a:cs typeface="Times New Roman"/>
              </a:rPr>
              <a:t>Data Type Registry</a:t>
            </a:r>
            <a:endParaRPr lang="de-DE" dirty="0">
              <a:solidFill>
                <a:schemeClr val="bg1"/>
              </a:solidFill>
              <a:effectLst/>
              <a:latin typeface="Times New Roman"/>
              <a:ea typeface="Times New Roman"/>
            </a:endParaRPr>
          </a:p>
        </p:txBody>
      </p:sp>
      <p:sp>
        <p:nvSpPr>
          <p:cNvPr id="22" name="Rechteck 25"/>
          <p:cNvSpPr/>
          <p:nvPr/>
        </p:nvSpPr>
        <p:spPr>
          <a:xfrm>
            <a:off x="2694693" y="5747443"/>
            <a:ext cx="878777" cy="4851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0"/>
              </a:spcAft>
            </a:pPr>
            <a:r>
              <a:rPr lang="de-DE" sz="1600" kern="1200" dirty="0" err="1">
                <a:solidFill>
                  <a:srgbClr val="FFFFFF"/>
                </a:solidFill>
                <a:effectLst/>
                <a:ea typeface="Times New Roman"/>
                <a:cs typeface="Times New Roman"/>
              </a:rPr>
              <a:t>scripts</a:t>
            </a:r>
            <a:endParaRPr lang="de-DE" dirty="0">
              <a:effectLst/>
              <a:latin typeface="Times New Roman"/>
              <a:ea typeface="Times New Roman"/>
            </a:endParaRPr>
          </a:p>
        </p:txBody>
      </p:sp>
      <p:sp>
        <p:nvSpPr>
          <p:cNvPr id="25" name="Rechteck 12"/>
          <p:cNvSpPr/>
          <p:nvPr/>
        </p:nvSpPr>
        <p:spPr>
          <a:xfrm>
            <a:off x="724423" y="1431940"/>
            <a:ext cx="1677635" cy="695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400" kern="1200" dirty="0">
                <a:solidFill>
                  <a:srgbClr val="FFFFFF"/>
                </a:solidFill>
                <a:effectLst/>
                <a:ea typeface="Times New Roman"/>
                <a:cs typeface="Times New Roman"/>
              </a:rPr>
              <a:t>Data Events</a:t>
            </a:r>
            <a:endParaRPr lang="de-DE" sz="1400" dirty="0">
              <a:effectLst/>
              <a:latin typeface="Times New Roman"/>
              <a:ea typeface="Times New Roman"/>
            </a:endParaRPr>
          </a:p>
        </p:txBody>
      </p:sp>
      <p:sp>
        <p:nvSpPr>
          <p:cNvPr id="26" name="Pfeil nach rechts 16"/>
          <p:cNvSpPr/>
          <p:nvPr/>
        </p:nvSpPr>
        <p:spPr>
          <a:xfrm rot="5400000">
            <a:off x="1379912" y="2156555"/>
            <a:ext cx="366657" cy="453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000"/>
          </a:p>
        </p:txBody>
      </p:sp>
      <p:sp>
        <p:nvSpPr>
          <p:cNvPr id="27" name="Rechteck 12"/>
          <p:cNvSpPr/>
          <p:nvPr/>
        </p:nvSpPr>
        <p:spPr>
          <a:xfrm>
            <a:off x="724423" y="3813631"/>
            <a:ext cx="1677635" cy="695566"/>
          </a:xfrm>
          <a:prstGeom prst="rect">
            <a:avLst/>
          </a:prstGeom>
          <a:solidFill>
            <a:srgbClr val="9A9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400" kern="1200" dirty="0">
                <a:solidFill>
                  <a:srgbClr val="FFFFFF"/>
                </a:solidFill>
                <a:effectLst/>
                <a:ea typeface="Times New Roman"/>
                <a:cs typeface="Times New Roman"/>
              </a:rPr>
              <a:t>Data  </a:t>
            </a:r>
            <a:r>
              <a:rPr lang="de-DE" sz="1400" kern="1200" dirty="0" err="1">
                <a:solidFill>
                  <a:srgbClr val="FFFFFF"/>
                </a:solidFill>
                <a:effectLst/>
                <a:ea typeface="Times New Roman"/>
                <a:cs typeface="Times New Roman"/>
              </a:rPr>
              <a:t>Federation</a:t>
            </a:r>
            <a:endParaRPr lang="de-DE" sz="1400" kern="1200" dirty="0">
              <a:solidFill>
                <a:srgbClr val="FFFFFF"/>
              </a:solidFill>
              <a:effectLst/>
              <a:ea typeface="Times New Roman"/>
              <a:cs typeface="Times New Roman"/>
            </a:endParaRPr>
          </a:p>
          <a:p>
            <a:pPr algn="ctr">
              <a:spcAft>
                <a:spcPts val="0"/>
              </a:spcAft>
            </a:pPr>
            <a:r>
              <a:rPr lang="de-DE" sz="1400" dirty="0" err="1">
                <a:solidFill>
                  <a:srgbClr val="FFFFFF"/>
                </a:solidFill>
                <a:ea typeface="Times New Roman"/>
                <a:cs typeface="Times New Roman"/>
              </a:rPr>
              <a:t>Agents</a:t>
            </a:r>
            <a:endParaRPr lang="de-DE" sz="1400" dirty="0">
              <a:effectLst/>
              <a:ea typeface="Times New Roman"/>
            </a:endParaRPr>
          </a:p>
        </p:txBody>
      </p:sp>
      <p:sp>
        <p:nvSpPr>
          <p:cNvPr id="2" name="Bent-Up Arrow 1"/>
          <p:cNvSpPr/>
          <p:nvPr/>
        </p:nvSpPr>
        <p:spPr bwMode="auto">
          <a:xfrm rot="5400000">
            <a:off x="1618029" y="4361343"/>
            <a:ext cx="1137016" cy="1544906"/>
          </a:xfrm>
          <a:prstGeom prst="bentUpArrow">
            <a:avLst/>
          </a:prstGeom>
          <a:solidFill>
            <a:srgbClr val="9A9B9C"/>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bg1"/>
              </a:solidFill>
              <a:effectLst/>
              <a:latin typeface="Arial" charset="0"/>
            </a:endParaRPr>
          </a:p>
        </p:txBody>
      </p:sp>
      <p:sp>
        <p:nvSpPr>
          <p:cNvPr id="29" name="Pfeil nach rechts 17"/>
          <p:cNvSpPr/>
          <p:nvPr/>
        </p:nvSpPr>
        <p:spPr>
          <a:xfrm>
            <a:off x="2536535" y="3949351"/>
            <a:ext cx="499265" cy="453408"/>
          </a:xfrm>
          <a:prstGeom prst="rightArrow">
            <a:avLst/>
          </a:prstGeom>
          <a:solidFill>
            <a:srgbClr val="CC6021"/>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de-DE" sz="2000">
              <a:solidFill>
                <a:srgbClr val="D96A2C"/>
              </a:solidFill>
            </a:endParaRPr>
          </a:p>
        </p:txBody>
      </p:sp>
      <p:sp>
        <p:nvSpPr>
          <p:cNvPr id="30" name="Rechteck 12"/>
          <p:cNvSpPr/>
          <p:nvPr/>
        </p:nvSpPr>
        <p:spPr>
          <a:xfrm>
            <a:off x="724423" y="2622495"/>
            <a:ext cx="1677635" cy="69556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400" kern="1200" dirty="0">
                <a:solidFill>
                  <a:schemeClr val="tx1"/>
                </a:solidFill>
                <a:effectLst/>
                <a:ea typeface="Times New Roman"/>
                <a:cs typeface="Times New Roman"/>
              </a:rPr>
              <a:t>Structured </a:t>
            </a:r>
          </a:p>
          <a:p>
            <a:pPr algn="ctr">
              <a:spcAft>
                <a:spcPts val="0"/>
              </a:spcAft>
            </a:pPr>
            <a:r>
              <a:rPr lang="de-DE" sz="1400" kern="1200" dirty="0">
                <a:solidFill>
                  <a:schemeClr val="tx1"/>
                </a:solidFill>
                <a:effectLst/>
                <a:ea typeface="Times New Roman"/>
                <a:cs typeface="Times New Roman"/>
              </a:rPr>
              <a:t>Data </a:t>
            </a:r>
            <a:r>
              <a:rPr lang="de-DE" sz="1400" kern="1200" dirty="0" err="1">
                <a:solidFill>
                  <a:schemeClr val="tx1"/>
                </a:solidFill>
                <a:effectLst/>
                <a:ea typeface="Times New Roman"/>
                <a:cs typeface="Times New Roman"/>
              </a:rPr>
              <a:t>Markets</a:t>
            </a:r>
            <a:endParaRPr lang="de-DE" sz="1400" dirty="0">
              <a:solidFill>
                <a:schemeClr val="tx1"/>
              </a:solidFill>
              <a:effectLst/>
              <a:latin typeface="Times New Roman"/>
              <a:ea typeface="Times New Roman"/>
            </a:endParaRPr>
          </a:p>
        </p:txBody>
      </p:sp>
      <p:sp>
        <p:nvSpPr>
          <p:cNvPr id="31" name="Pfeil nach rechts 16"/>
          <p:cNvSpPr/>
          <p:nvPr/>
        </p:nvSpPr>
        <p:spPr>
          <a:xfrm rot="16200000" flipV="1">
            <a:off x="1379912" y="3347110"/>
            <a:ext cx="366657" cy="453628"/>
          </a:xfrm>
          <a:prstGeom prst="rightArrow">
            <a:avLst/>
          </a:prstGeom>
          <a:solidFill>
            <a:srgbClr val="9A9B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000"/>
          </a:p>
        </p:txBody>
      </p:sp>
      <p:sp>
        <p:nvSpPr>
          <p:cNvPr id="32" name="Pfeil nach rechts 16"/>
          <p:cNvSpPr/>
          <p:nvPr/>
        </p:nvSpPr>
        <p:spPr>
          <a:xfrm flipV="1">
            <a:off x="4956050" y="5185193"/>
            <a:ext cx="366657" cy="453628"/>
          </a:xfrm>
          <a:prstGeom prst="rightArrow">
            <a:avLst/>
          </a:prstGeom>
          <a:solidFill>
            <a:srgbClr val="9A9B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000"/>
          </a:p>
        </p:txBody>
      </p:sp>
      <p:sp>
        <p:nvSpPr>
          <p:cNvPr id="33" name="Vertical Scroll 32"/>
          <p:cNvSpPr/>
          <p:nvPr/>
        </p:nvSpPr>
        <p:spPr bwMode="auto">
          <a:xfrm>
            <a:off x="5263290" y="4847004"/>
            <a:ext cx="1033272" cy="1143000"/>
          </a:xfrm>
          <a:prstGeom prst="verticalScroll">
            <a:avLst/>
          </a:prstGeom>
          <a:solidFill>
            <a:srgbClr val="9A9B9C"/>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bg1"/>
              </a:solidFill>
              <a:effectLst/>
              <a:latin typeface="Arial" charset="0"/>
            </a:endParaRPr>
          </a:p>
        </p:txBody>
      </p:sp>
      <p:sp>
        <p:nvSpPr>
          <p:cNvPr id="34" name="TextBox 33"/>
          <p:cNvSpPr txBox="1"/>
          <p:nvPr/>
        </p:nvSpPr>
        <p:spPr>
          <a:xfrm>
            <a:off x="5402491" y="5251398"/>
            <a:ext cx="744114" cy="338554"/>
          </a:xfrm>
          <a:prstGeom prst="rect">
            <a:avLst/>
          </a:prstGeom>
          <a:noFill/>
        </p:spPr>
        <p:txBody>
          <a:bodyPr wrap="none" rtlCol="0">
            <a:spAutoFit/>
          </a:bodyPr>
          <a:lstStyle/>
          <a:p>
            <a:r>
              <a:rPr lang="de-DE" sz="1600" dirty="0" err="1"/>
              <a:t>result</a:t>
            </a:r>
            <a:endParaRPr lang="en-GB" sz="1600" dirty="0"/>
          </a:p>
        </p:txBody>
      </p:sp>
      <p:pic>
        <p:nvPicPr>
          <p:cNvPr id="5122" name="Picture 2" descr="https://thumbs.dreamstime.com/z/verrckter-wissenschaftler-mit-lampe-3778619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84275" y="4727242"/>
            <a:ext cx="1293040" cy="1382524"/>
          </a:xfrm>
          <a:prstGeom prst="rect">
            <a:avLst/>
          </a:prstGeom>
          <a:noFill/>
          <a:extLst>
            <a:ext uri="{909E8E84-426E-40DD-AFC4-6F175D3DCCD1}">
              <a14:hiddenFill xmlns:a14="http://schemas.microsoft.com/office/drawing/2010/main">
                <a:solidFill>
                  <a:srgbClr val="FFFFFF"/>
                </a:solidFill>
              </a14:hiddenFill>
            </a:ext>
          </a:extLst>
        </p:spPr>
      </p:pic>
      <p:sp>
        <p:nvSpPr>
          <p:cNvPr id="36" name="Pfeil nach rechts 16"/>
          <p:cNvSpPr/>
          <p:nvPr/>
        </p:nvSpPr>
        <p:spPr>
          <a:xfrm flipV="1">
            <a:off x="6223415" y="5193861"/>
            <a:ext cx="460860" cy="453628"/>
          </a:xfrm>
          <a:prstGeom prst="rightArrow">
            <a:avLst/>
          </a:prstGeom>
          <a:solidFill>
            <a:srgbClr val="9A9B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000"/>
          </a:p>
        </p:txBody>
      </p:sp>
      <p:sp>
        <p:nvSpPr>
          <p:cNvPr id="37" name="Bent-Up Arrow 36"/>
          <p:cNvSpPr/>
          <p:nvPr/>
        </p:nvSpPr>
        <p:spPr bwMode="auto">
          <a:xfrm rot="16200000">
            <a:off x="3075620" y="1814575"/>
            <a:ext cx="2301470" cy="3533260"/>
          </a:xfrm>
          <a:prstGeom prst="bentUpArrow">
            <a:avLst>
              <a:gd name="adj1" fmla="val 12674"/>
              <a:gd name="adj2" fmla="val 25000"/>
              <a:gd name="adj3" fmla="val 10344"/>
            </a:avLst>
          </a:prstGeom>
          <a:solidFill>
            <a:srgbClr val="9A9B9C"/>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bg1"/>
              </a:solidFill>
              <a:effectLst/>
              <a:latin typeface="Arial" charset="0"/>
            </a:endParaRPr>
          </a:p>
        </p:txBody>
      </p:sp>
      <p:sp>
        <p:nvSpPr>
          <p:cNvPr id="38" name="Content Placeholder 2"/>
          <p:cNvSpPr>
            <a:spLocks noGrp="1"/>
          </p:cNvSpPr>
          <p:nvPr>
            <p:ph sz="half" idx="1"/>
          </p:nvPr>
        </p:nvSpPr>
        <p:spPr bwMode="auto">
          <a:xfrm>
            <a:off x="3227825" y="1124700"/>
            <a:ext cx="5729846" cy="1536200"/>
          </a:xfrm>
          <a:extLst/>
        </p:spPr>
        <p:txBody>
          <a:bodyPr vert="horz" wrap="square" lIns="91440" tIns="45720" rIns="91440" bIns="45720" numCol="1" anchor="t" anchorCtr="0" compatLnSpc="1">
            <a:prstTxWarp prst="textNoShape">
              <a:avLst/>
            </a:prstTxWarp>
            <a:noAutofit/>
          </a:bodyPr>
          <a:lstStyle/>
          <a:p>
            <a:pPr>
              <a:spcBef>
                <a:spcPts val="0"/>
              </a:spcBef>
              <a:defRPr/>
            </a:pPr>
            <a:r>
              <a:rPr lang="en-US" altLang="en-US" sz="2000" dirty="0" smtClean="0">
                <a:ea typeface="Arial Unicode MS" pitchFamily="34" charset="-128"/>
                <a:cs typeface="Gisha" pitchFamily="34" charset="-79"/>
              </a:rPr>
              <a:t>massiveness </a:t>
            </a:r>
            <a:r>
              <a:rPr lang="en-US" altLang="en-US" sz="2000" dirty="0">
                <a:ea typeface="Arial Unicode MS" pitchFamily="34" charset="-128"/>
                <a:cs typeface="Gisha" pitchFamily="34" charset="-79"/>
              </a:rPr>
              <a:t>of data streams and wish to re-combine data requires radical shifts</a:t>
            </a:r>
          </a:p>
          <a:p>
            <a:pPr>
              <a:spcBef>
                <a:spcPts val="0"/>
              </a:spcBef>
              <a:defRPr/>
            </a:pPr>
            <a:r>
              <a:rPr lang="en-US" altLang="en-US" sz="2000" dirty="0">
                <a:solidFill>
                  <a:schemeClr val="tx1"/>
                </a:solidFill>
                <a:ea typeface="Arial Unicode MS" pitchFamily="34" charset="-128"/>
                <a:cs typeface="Gisha" pitchFamily="34" charset="-79"/>
              </a:rPr>
              <a:t>Agents should react on incoming data which are suitable for the specific business case</a:t>
            </a:r>
          </a:p>
          <a:p>
            <a:pPr>
              <a:spcBef>
                <a:spcPts val="0"/>
              </a:spcBef>
              <a:defRPr/>
            </a:pPr>
            <a:r>
              <a:rPr lang="en-US" altLang="en-US" sz="2000" dirty="0">
                <a:ea typeface="Arial Unicode MS" pitchFamily="34" charset="-128"/>
                <a:cs typeface="Gisha" pitchFamily="34" charset="-79"/>
              </a:rPr>
              <a:t>digital </a:t>
            </a:r>
            <a:r>
              <a:rPr lang="en-US" altLang="en-US" sz="2000" dirty="0" smtClean="0">
                <a:ea typeface="Arial Unicode MS" pitchFamily="34" charset="-128"/>
                <a:cs typeface="Gisha" pitchFamily="34" charset="-79"/>
              </a:rPr>
              <a:t>objects </a:t>
            </a:r>
            <a:r>
              <a:rPr lang="en-US" altLang="en-US" sz="2000" dirty="0">
                <a:ea typeface="Arial Unicode MS" pitchFamily="34" charset="-128"/>
                <a:cs typeface="Gisha" pitchFamily="34" charset="-79"/>
              </a:rPr>
              <a:t>“find themselves”</a:t>
            </a:r>
            <a:endParaRPr lang="en-US" altLang="en-US" sz="2000" dirty="0">
              <a:solidFill>
                <a:schemeClr val="tx1"/>
              </a:solidFill>
              <a:ea typeface="Arial Unicode MS" pitchFamily="34" charset="-128"/>
              <a:cs typeface="Gisha" pitchFamily="34" charset="-79"/>
            </a:endParaRPr>
          </a:p>
        </p:txBody>
      </p:sp>
      <p:sp>
        <p:nvSpPr>
          <p:cNvPr id="39" name="Content Placeholder 2"/>
          <p:cNvSpPr txBox="1">
            <a:spLocks/>
          </p:cNvSpPr>
          <p:nvPr/>
        </p:nvSpPr>
        <p:spPr bwMode="auto">
          <a:xfrm>
            <a:off x="6223415" y="2915238"/>
            <a:ext cx="2649945" cy="1704317"/>
          </a:xfrm>
          <a:prstGeom prst="rect">
            <a:avLst/>
          </a:prstGeom>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hlink"/>
              </a:buClr>
              <a:buFont typeface="Wingdings" charset="0"/>
              <a:buChar char="§"/>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0"/>
              </a:spcBef>
              <a:buNone/>
              <a:defRPr/>
            </a:pPr>
            <a:r>
              <a:rPr lang="en-US" altLang="en-US" sz="2000" b="1" kern="0" dirty="0">
                <a:solidFill>
                  <a:srgbClr val="69923A"/>
                </a:solidFill>
                <a:ea typeface="Arial Unicode MS" pitchFamily="34" charset="-128"/>
                <a:cs typeface="Gisha" pitchFamily="34" charset="-79"/>
              </a:rPr>
              <a:t>Basis are </a:t>
            </a:r>
          </a:p>
          <a:p>
            <a:pPr marL="0" indent="0">
              <a:spcBef>
                <a:spcPts val="0"/>
              </a:spcBef>
              <a:buNone/>
              <a:defRPr/>
            </a:pPr>
            <a:r>
              <a:rPr lang="en-US" altLang="en-US" sz="2000" b="1" kern="0" dirty="0">
                <a:solidFill>
                  <a:srgbClr val="69923A"/>
                </a:solidFill>
                <a:ea typeface="Arial Unicode MS" pitchFamily="34" charset="-128"/>
                <a:cs typeface="Gisha" pitchFamily="34" charset="-79"/>
              </a:rPr>
              <a:t>Digital Objects (Data, Software, </a:t>
            </a:r>
            <a:r>
              <a:rPr lang="en-US" altLang="en-US" sz="2000" kern="0" dirty="0">
                <a:solidFill>
                  <a:srgbClr val="69923A"/>
                </a:solidFill>
                <a:ea typeface="Arial Unicode MS" pitchFamily="34" charset="-128"/>
                <a:cs typeface="Gisha" pitchFamily="34" charset="-79"/>
              </a:rPr>
              <a:t>C</a:t>
            </a:r>
            <a:r>
              <a:rPr lang="en-US" altLang="en-US" sz="2000" b="1" kern="0" dirty="0">
                <a:solidFill>
                  <a:srgbClr val="69923A"/>
                </a:solidFill>
                <a:ea typeface="Arial Unicode MS" pitchFamily="34" charset="-128"/>
                <a:cs typeface="Gisha" pitchFamily="34" charset="-79"/>
              </a:rPr>
              <a:t>onfigurations, etc.) and Types</a:t>
            </a:r>
          </a:p>
        </p:txBody>
      </p:sp>
    </p:spTree>
    <p:extLst>
      <p:ext uri="{BB962C8B-B14F-4D97-AF65-F5344CB8AC3E}">
        <p14:creationId xmlns:p14="http://schemas.microsoft.com/office/powerpoint/2010/main" val="122372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755576" y="215677"/>
            <a:ext cx="7560840" cy="981075"/>
          </a:xfrm>
        </p:spPr>
        <p:txBody>
          <a:bodyPr/>
          <a:lstStyle/>
          <a:p>
            <a:r>
              <a:rPr lang="en-US" sz="2800" dirty="0" smtClean="0">
                <a:solidFill>
                  <a:srgbClr val="69923A"/>
                </a:solidFill>
                <a:latin typeface="+mj-lt"/>
              </a:rPr>
              <a:t>Overview</a:t>
            </a:r>
            <a:endParaRPr lang="en-US" sz="2800" dirty="0">
              <a:solidFill>
                <a:srgbClr val="69923A"/>
              </a:solidFill>
            </a:endParaRPr>
          </a:p>
        </p:txBody>
      </p:sp>
      <p:sp>
        <p:nvSpPr>
          <p:cNvPr id="2" name="TextBox 1"/>
          <p:cNvSpPr txBox="1"/>
          <p:nvPr/>
        </p:nvSpPr>
        <p:spPr>
          <a:xfrm>
            <a:off x="768795" y="1623965"/>
            <a:ext cx="8066160" cy="4124206"/>
          </a:xfrm>
          <a:prstGeom prst="rect">
            <a:avLst/>
          </a:prstGeom>
          <a:noFill/>
        </p:spPr>
        <p:txBody>
          <a:bodyPr wrap="square" rtlCol="0">
            <a:spAutoFit/>
          </a:bodyPr>
          <a:lstStyle/>
          <a:p>
            <a:pPr marL="457200" indent="-457200">
              <a:buFont typeface="Arial" panose="020B0604020202020204" pitchFamily="34" charset="0"/>
              <a:buChar char="•"/>
            </a:pPr>
            <a:r>
              <a:rPr lang="de-DE" sz="2400" b="0" dirty="0" err="1" smtClean="0">
                <a:solidFill>
                  <a:srgbClr val="69923A"/>
                </a:solidFill>
              </a:rPr>
              <a:t>brief</a:t>
            </a:r>
            <a:r>
              <a:rPr lang="de-DE" sz="2400" b="0" dirty="0" smtClean="0">
                <a:solidFill>
                  <a:srgbClr val="69923A"/>
                </a:solidFill>
              </a:rPr>
              <a:t> </a:t>
            </a:r>
            <a:r>
              <a:rPr lang="de-DE" sz="2400" b="0" dirty="0" err="1" smtClean="0">
                <a:solidFill>
                  <a:srgbClr val="69923A"/>
                </a:solidFill>
              </a:rPr>
              <a:t>introduction</a:t>
            </a:r>
            <a:r>
              <a:rPr lang="de-DE" sz="2400" b="0" dirty="0" smtClean="0">
                <a:solidFill>
                  <a:srgbClr val="69923A"/>
                </a:solidFill>
              </a:rPr>
              <a:t> of </a:t>
            </a:r>
            <a:r>
              <a:rPr lang="de-DE" sz="2400" b="0" dirty="0" err="1" smtClean="0">
                <a:solidFill>
                  <a:srgbClr val="69923A"/>
                </a:solidFill>
              </a:rPr>
              <a:t>my</a:t>
            </a:r>
            <a:r>
              <a:rPr lang="de-DE" sz="2400" b="0" dirty="0" smtClean="0">
                <a:solidFill>
                  <a:srgbClr val="69923A"/>
                </a:solidFill>
              </a:rPr>
              <a:t> </a:t>
            </a:r>
            <a:r>
              <a:rPr lang="de-DE" sz="2400" b="0" dirty="0" err="1" smtClean="0">
                <a:solidFill>
                  <a:srgbClr val="69923A"/>
                </a:solidFill>
              </a:rPr>
              <a:t>background</a:t>
            </a:r>
            <a:endParaRPr lang="de-DE" sz="2400" b="0" dirty="0" smtClean="0">
              <a:solidFill>
                <a:srgbClr val="69923A"/>
              </a:solidFill>
            </a:endParaRPr>
          </a:p>
          <a:p>
            <a:pPr marL="457200" indent="-457200">
              <a:buFont typeface="Arial" panose="020B0604020202020204" pitchFamily="34" charset="0"/>
              <a:buChar char="•"/>
            </a:pPr>
            <a:endParaRPr lang="de-DE" sz="1000" b="0" dirty="0">
              <a:solidFill>
                <a:srgbClr val="69923A"/>
              </a:solidFill>
            </a:endParaRPr>
          </a:p>
          <a:p>
            <a:pPr marL="457200" indent="-457200">
              <a:buFont typeface="Arial" panose="020B0604020202020204" pitchFamily="34" charset="0"/>
              <a:buChar char="•"/>
            </a:pPr>
            <a:r>
              <a:rPr lang="de-DE" sz="2400" b="0" dirty="0" err="1" smtClean="0">
                <a:solidFill>
                  <a:srgbClr val="69923A"/>
                </a:solidFill>
              </a:rPr>
              <a:t>re-use</a:t>
            </a:r>
            <a:r>
              <a:rPr lang="de-DE" sz="2400" b="0" dirty="0" smtClean="0">
                <a:solidFill>
                  <a:srgbClr val="69923A"/>
                </a:solidFill>
              </a:rPr>
              <a:t> </a:t>
            </a:r>
            <a:r>
              <a:rPr lang="de-DE" sz="2400" b="0" dirty="0">
                <a:solidFill>
                  <a:srgbClr val="69923A"/>
                </a:solidFill>
              </a:rPr>
              <a:t>and </a:t>
            </a:r>
            <a:r>
              <a:rPr lang="de-DE" sz="2400" b="0" dirty="0" err="1">
                <a:solidFill>
                  <a:srgbClr val="69923A"/>
                </a:solidFill>
              </a:rPr>
              <a:t>combination</a:t>
            </a:r>
            <a:r>
              <a:rPr lang="de-DE" sz="2400" b="0" dirty="0">
                <a:solidFill>
                  <a:srgbClr val="69923A"/>
                </a:solidFill>
              </a:rPr>
              <a:t> of </a:t>
            </a:r>
            <a:r>
              <a:rPr lang="de-DE" sz="2400" b="0" dirty="0" err="1" smtClean="0">
                <a:solidFill>
                  <a:srgbClr val="69923A"/>
                </a:solidFill>
              </a:rPr>
              <a:t>data</a:t>
            </a:r>
            <a:endParaRPr lang="de-DE" sz="2400" b="0" dirty="0">
              <a:solidFill>
                <a:srgbClr val="69923A"/>
              </a:solidFill>
            </a:endParaRPr>
          </a:p>
          <a:p>
            <a:r>
              <a:rPr lang="de-DE" sz="2000" b="0" dirty="0">
                <a:solidFill>
                  <a:srgbClr val="69923A"/>
                </a:solidFill>
              </a:rPr>
              <a:t>       (</a:t>
            </a:r>
            <a:r>
              <a:rPr lang="de-DE" sz="2000" b="0" dirty="0" err="1">
                <a:solidFill>
                  <a:srgbClr val="69923A"/>
                </a:solidFill>
              </a:rPr>
              <a:t>change</a:t>
            </a:r>
            <a:r>
              <a:rPr lang="de-DE" sz="2000" b="0" dirty="0">
                <a:solidFill>
                  <a:srgbClr val="69923A"/>
                </a:solidFill>
              </a:rPr>
              <a:t> </a:t>
            </a:r>
            <a:r>
              <a:rPr lang="de-DE" sz="2000" b="0" dirty="0" err="1">
                <a:solidFill>
                  <a:srgbClr val="69923A"/>
                </a:solidFill>
              </a:rPr>
              <a:t>of</a:t>
            </a:r>
            <a:r>
              <a:rPr lang="de-DE" sz="2000" b="0" dirty="0">
                <a:solidFill>
                  <a:srgbClr val="69923A"/>
                </a:solidFill>
              </a:rPr>
              <a:t> </a:t>
            </a:r>
            <a:r>
              <a:rPr lang="de-DE" sz="2000" b="0" dirty="0" err="1">
                <a:solidFill>
                  <a:srgbClr val="69923A"/>
                </a:solidFill>
              </a:rPr>
              <a:t>paradigm</a:t>
            </a:r>
            <a:r>
              <a:rPr lang="de-DE" sz="2000" b="0" dirty="0">
                <a:solidFill>
                  <a:srgbClr val="69923A"/>
                </a:solidFill>
              </a:rPr>
              <a:t> in </a:t>
            </a:r>
            <a:r>
              <a:rPr lang="de-DE" sz="2000" b="0" dirty="0" err="1">
                <a:solidFill>
                  <a:srgbClr val="69923A"/>
                </a:solidFill>
              </a:rPr>
              <a:t>science</a:t>
            </a:r>
            <a:r>
              <a:rPr lang="de-DE" sz="2000" b="0" dirty="0">
                <a:solidFill>
                  <a:srgbClr val="69923A"/>
                </a:solidFill>
              </a:rPr>
              <a:t> – 3 </a:t>
            </a:r>
            <a:r>
              <a:rPr lang="de-DE" sz="2000" b="0" dirty="0" err="1">
                <a:solidFill>
                  <a:srgbClr val="69923A"/>
                </a:solidFill>
              </a:rPr>
              <a:t>examples</a:t>
            </a:r>
            <a:r>
              <a:rPr lang="de-DE" sz="2000" b="0" dirty="0">
                <a:solidFill>
                  <a:srgbClr val="69923A"/>
                </a:solidFill>
              </a:rPr>
              <a:t>)</a:t>
            </a:r>
          </a:p>
          <a:p>
            <a:pPr marL="457200" indent="-457200">
              <a:buFont typeface="Arial" panose="020B0604020202020204" pitchFamily="34" charset="0"/>
              <a:buChar char="•"/>
            </a:pPr>
            <a:endParaRPr lang="de-DE" sz="1000" b="0" dirty="0">
              <a:solidFill>
                <a:srgbClr val="69923A"/>
              </a:solidFill>
            </a:endParaRPr>
          </a:p>
          <a:p>
            <a:pPr marL="457200" indent="-457200">
              <a:buFont typeface="Arial" panose="020B0604020202020204" pitchFamily="34" charset="0"/>
              <a:buChar char="•"/>
            </a:pPr>
            <a:r>
              <a:rPr lang="de-DE" sz="2400" b="0" dirty="0" err="1" smtClean="0">
                <a:solidFill>
                  <a:srgbClr val="69923A"/>
                </a:solidFill>
              </a:rPr>
              <a:t>problems</a:t>
            </a:r>
            <a:r>
              <a:rPr lang="de-DE" sz="2400" b="0" dirty="0" smtClean="0">
                <a:solidFill>
                  <a:srgbClr val="69923A"/>
                </a:solidFill>
              </a:rPr>
              <a:t> </a:t>
            </a:r>
            <a:r>
              <a:rPr lang="de-DE" sz="2400" b="0" dirty="0" err="1">
                <a:solidFill>
                  <a:srgbClr val="69923A"/>
                </a:solidFill>
              </a:rPr>
              <a:t>when</a:t>
            </a:r>
            <a:r>
              <a:rPr lang="de-DE" sz="2400" b="0" dirty="0">
                <a:solidFill>
                  <a:srgbClr val="69923A"/>
                </a:solidFill>
              </a:rPr>
              <a:t> </a:t>
            </a:r>
            <a:r>
              <a:rPr lang="de-DE" sz="2400" b="0" dirty="0" err="1" smtClean="0">
                <a:solidFill>
                  <a:srgbClr val="69923A"/>
                </a:solidFill>
              </a:rPr>
              <a:t>integrating</a:t>
            </a:r>
            <a:r>
              <a:rPr lang="de-DE" sz="2400" b="0" dirty="0" smtClean="0">
                <a:solidFill>
                  <a:srgbClr val="69923A"/>
                </a:solidFill>
              </a:rPr>
              <a:t> </a:t>
            </a:r>
            <a:r>
              <a:rPr lang="de-DE" sz="2400" b="0" dirty="0" err="1" smtClean="0">
                <a:solidFill>
                  <a:srgbClr val="69923A"/>
                </a:solidFill>
              </a:rPr>
              <a:t>data</a:t>
            </a:r>
            <a:r>
              <a:rPr lang="de-DE" sz="2400" b="0" dirty="0" smtClean="0">
                <a:solidFill>
                  <a:srgbClr val="69923A"/>
                </a:solidFill>
              </a:rPr>
              <a:t> and </a:t>
            </a:r>
            <a:r>
              <a:rPr lang="de-DE" sz="2400" b="0" dirty="0" err="1" smtClean="0">
                <a:solidFill>
                  <a:srgbClr val="69923A"/>
                </a:solidFill>
              </a:rPr>
              <a:t>new</a:t>
            </a:r>
            <a:r>
              <a:rPr lang="de-DE" sz="2400" b="0" dirty="0" smtClean="0">
                <a:solidFill>
                  <a:srgbClr val="69923A"/>
                </a:solidFill>
              </a:rPr>
              <a:t> </a:t>
            </a:r>
            <a:r>
              <a:rPr lang="de-DE" sz="2400" b="0" dirty="0" err="1" smtClean="0">
                <a:solidFill>
                  <a:srgbClr val="69923A"/>
                </a:solidFill>
              </a:rPr>
              <a:t>challenges</a:t>
            </a:r>
            <a:endParaRPr lang="de-DE" sz="2400" b="0" dirty="0">
              <a:solidFill>
                <a:srgbClr val="69923A"/>
              </a:solidFill>
            </a:endParaRPr>
          </a:p>
          <a:p>
            <a:pPr marL="457200" indent="-457200">
              <a:buFont typeface="Arial" panose="020B0604020202020204" pitchFamily="34" charset="0"/>
              <a:buChar char="•"/>
            </a:pPr>
            <a:endParaRPr lang="de-DE" sz="1000" b="0" dirty="0">
              <a:solidFill>
                <a:srgbClr val="69923A"/>
              </a:solidFill>
            </a:endParaRPr>
          </a:p>
          <a:p>
            <a:pPr marL="457200" indent="-457200">
              <a:buFont typeface="Arial" panose="020B0604020202020204" pitchFamily="34" charset="0"/>
              <a:buChar char="•"/>
            </a:pPr>
            <a:r>
              <a:rPr lang="de-DE" sz="2400" b="0" dirty="0" err="1" smtClean="0">
                <a:solidFill>
                  <a:srgbClr val="69923A"/>
                </a:solidFill>
              </a:rPr>
              <a:t>core</a:t>
            </a:r>
            <a:r>
              <a:rPr lang="de-DE" sz="2400" b="0" dirty="0" smtClean="0">
                <a:solidFill>
                  <a:srgbClr val="69923A"/>
                </a:solidFill>
              </a:rPr>
              <a:t> </a:t>
            </a:r>
            <a:r>
              <a:rPr lang="de-DE" sz="2400" b="0" dirty="0" err="1" smtClean="0">
                <a:solidFill>
                  <a:srgbClr val="69923A"/>
                </a:solidFill>
              </a:rPr>
              <a:t>components</a:t>
            </a:r>
            <a:r>
              <a:rPr lang="de-DE" sz="2400" b="0" dirty="0" smtClean="0">
                <a:solidFill>
                  <a:srgbClr val="69923A"/>
                </a:solidFill>
              </a:rPr>
              <a:t> </a:t>
            </a:r>
            <a:r>
              <a:rPr lang="de-DE" sz="2400" b="0" dirty="0" err="1">
                <a:solidFill>
                  <a:srgbClr val="69923A"/>
                </a:solidFill>
              </a:rPr>
              <a:t>to</a:t>
            </a:r>
            <a:r>
              <a:rPr lang="de-DE" sz="2400" b="0" dirty="0">
                <a:solidFill>
                  <a:srgbClr val="69923A"/>
                </a:solidFill>
              </a:rPr>
              <a:t> </a:t>
            </a:r>
            <a:r>
              <a:rPr lang="de-DE" sz="2400" b="0" dirty="0" err="1">
                <a:solidFill>
                  <a:srgbClr val="69923A"/>
                </a:solidFill>
              </a:rPr>
              <a:t>achieve</a:t>
            </a:r>
            <a:r>
              <a:rPr lang="de-DE" sz="2400" b="0" dirty="0">
                <a:solidFill>
                  <a:srgbClr val="69923A"/>
                </a:solidFill>
              </a:rPr>
              <a:t> </a:t>
            </a:r>
            <a:r>
              <a:rPr lang="de-DE" sz="2400" b="0" dirty="0" err="1">
                <a:solidFill>
                  <a:srgbClr val="69923A"/>
                </a:solidFill>
              </a:rPr>
              <a:t>higher</a:t>
            </a:r>
            <a:r>
              <a:rPr lang="de-DE" sz="2400" b="0" dirty="0">
                <a:solidFill>
                  <a:srgbClr val="69923A"/>
                </a:solidFill>
              </a:rPr>
              <a:t> </a:t>
            </a:r>
            <a:r>
              <a:rPr lang="de-DE" sz="2400" b="0" dirty="0" err="1" smtClean="0">
                <a:solidFill>
                  <a:srgbClr val="69923A"/>
                </a:solidFill>
              </a:rPr>
              <a:t>efficiency</a:t>
            </a:r>
            <a:r>
              <a:rPr lang="de-DE" sz="2400" b="0" dirty="0" smtClean="0">
                <a:solidFill>
                  <a:srgbClr val="69923A"/>
                </a:solidFill>
              </a:rPr>
              <a:t> and </a:t>
            </a:r>
            <a:r>
              <a:rPr lang="de-DE" sz="2400" b="0" dirty="0" err="1" smtClean="0">
                <a:solidFill>
                  <a:srgbClr val="69923A"/>
                </a:solidFill>
              </a:rPr>
              <a:t>example</a:t>
            </a:r>
            <a:r>
              <a:rPr lang="de-DE" sz="2400" b="0" dirty="0" smtClean="0">
                <a:solidFill>
                  <a:srgbClr val="69923A"/>
                </a:solidFill>
              </a:rPr>
              <a:t> </a:t>
            </a:r>
            <a:r>
              <a:rPr lang="de-DE" sz="2400" b="0" dirty="0">
                <a:solidFill>
                  <a:srgbClr val="69923A"/>
                </a:solidFill>
              </a:rPr>
              <a:t>of </a:t>
            </a:r>
            <a:r>
              <a:rPr lang="de-DE" sz="2400" b="0" dirty="0" err="1">
                <a:solidFill>
                  <a:srgbClr val="69923A"/>
                </a:solidFill>
              </a:rPr>
              <a:t>one</a:t>
            </a:r>
            <a:r>
              <a:rPr lang="de-DE" sz="2400" b="0" dirty="0">
                <a:solidFill>
                  <a:srgbClr val="69923A"/>
                </a:solidFill>
              </a:rPr>
              <a:t> Core </a:t>
            </a:r>
            <a:r>
              <a:rPr lang="de-DE" sz="2400" b="0" dirty="0" err="1">
                <a:solidFill>
                  <a:srgbClr val="69923A"/>
                </a:solidFill>
              </a:rPr>
              <a:t>Component</a:t>
            </a:r>
            <a:endParaRPr lang="de-DE" sz="2400" b="0" dirty="0">
              <a:solidFill>
                <a:srgbClr val="69923A"/>
              </a:solidFill>
            </a:endParaRPr>
          </a:p>
          <a:p>
            <a:pPr marL="457200" indent="-457200">
              <a:buFont typeface="Arial" panose="020B0604020202020204" pitchFamily="34" charset="0"/>
              <a:buChar char="•"/>
            </a:pPr>
            <a:endParaRPr lang="de-DE" sz="1000" b="0" dirty="0" smtClean="0">
              <a:solidFill>
                <a:srgbClr val="69923A"/>
              </a:solidFill>
            </a:endParaRPr>
          </a:p>
          <a:p>
            <a:pPr marL="457200" indent="-457200">
              <a:buFont typeface="Arial" panose="020B0604020202020204" pitchFamily="34" charset="0"/>
              <a:buChar char="•"/>
            </a:pPr>
            <a:r>
              <a:rPr lang="de-DE" sz="2400" b="0" dirty="0" smtClean="0">
                <a:solidFill>
                  <a:srgbClr val="69923A"/>
                </a:solidFill>
              </a:rPr>
              <a:t>Global Digital </a:t>
            </a:r>
            <a:r>
              <a:rPr lang="de-DE" sz="2400" b="0" dirty="0" err="1" smtClean="0">
                <a:solidFill>
                  <a:srgbClr val="69923A"/>
                </a:solidFill>
              </a:rPr>
              <a:t>Object</a:t>
            </a:r>
            <a:r>
              <a:rPr lang="de-DE" sz="2400" b="0" dirty="0" smtClean="0">
                <a:solidFill>
                  <a:srgbClr val="69923A"/>
                </a:solidFill>
              </a:rPr>
              <a:t> Cloud and Type-</a:t>
            </a:r>
            <a:r>
              <a:rPr lang="de-DE" sz="2400" b="0" dirty="0" err="1" smtClean="0">
                <a:solidFill>
                  <a:srgbClr val="69923A"/>
                </a:solidFill>
              </a:rPr>
              <a:t>Triggered</a:t>
            </a:r>
            <a:r>
              <a:rPr lang="de-DE" sz="2400" b="0" dirty="0" smtClean="0">
                <a:solidFill>
                  <a:srgbClr val="69923A"/>
                </a:solidFill>
              </a:rPr>
              <a:t> </a:t>
            </a:r>
            <a:r>
              <a:rPr lang="de-DE" sz="2400" b="0" dirty="0" err="1" smtClean="0">
                <a:solidFill>
                  <a:srgbClr val="69923A"/>
                </a:solidFill>
              </a:rPr>
              <a:t>Automatic</a:t>
            </a:r>
            <a:r>
              <a:rPr lang="de-DE" sz="2400" b="0" dirty="0" smtClean="0">
                <a:solidFill>
                  <a:srgbClr val="69923A"/>
                </a:solidFill>
              </a:rPr>
              <a:t> Processing </a:t>
            </a:r>
            <a:r>
              <a:rPr lang="de-DE" sz="2400" b="0" dirty="0" err="1" smtClean="0">
                <a:solidFill>
                  <a:srgbClr val="69923A"/>
                </a:solidFill>
              </a:rPr>
              <a:t>as</a:t>
            </a:r>
            <a:r>
              <a:rPr lang="de-DE" sz="2400" b="0" dirty="0" smtClean="0">
                <a:solidFill>
                  <a:srgbClr val="69923A"/>
                </a:solidFill>
              </a:rPr>
              <a:t> </a:t>
            </a:r>
            <a:r>
              <a:rPr lang="de-DE" sz="2400" b="0" dirty="0" err="1" smtClean="0">
                <a:solidFill>
                  <a:srgbClr val="69923A"/>
                </a:solidFill>
              </a:rPr>
              <a:t>concepts</a:t>
            </a:r>
            <a:endParaRPr lang="de-DE" sz="2400" b="0" dirty="0" smtClean="0">
              <a:solidFill>
                <a:srgbClr val="69923A"/>
              </a:solidFill>
            </a:endParaRPr>
          </a:p>
          <a:p>
            <a:pPr marL="457200" indent="-457200">
              <a:buFont typeface="Arial" panose="020B0604020202020204" pitchFamily="34" charset="0"/>
              <a:buChar char="•"/>
            </a:pPr>
            <a:endParaRPr lang="de-DE" sz="1000" b="0" dirty="0">
              <a:solidFill>
                <a:srgbClr val="69923A"/>
              </a:solidFill>
            </a:endParaRPr>
          </a:p>
          <a:p>
            <a:pPr marL="457200" indent="-457200">
              <a:buFont typeface="Arial" panose="020B0604020202020204" pitchFamily="34" charset="0"/>
              <a:buChar char="•"/>
            </a:pPr>
            <a:r>
              <a:rPr lang="de-DE" sz="2400" b="0" dirty="0" err="1" smtClean="0">
                <a:solidFill>
                  <a:srgbClr val="69923A"/>
                </a:solidFill>
              </a:rPr>
              <a:t>next</a:t>
            </a:r>
            <a:r>
              <a:rPr lang="de-DE" sz="2400" b="0" dirty="0" smtClean="0">
                <a:solidFill>
                  <a:srgbClr val="69923A"/>
                </a:solidFill>
              </a:rPr>
              <a:t> </a:t>
            </a:r>
            <a:r>
              <a:rPr lang="de-DE" sz="2400" b="0" dirty="0" err="1" smtClean="0">
                <a:solidFill>
                  <a:srgbClr val="69923A"/>
                </a:solidFill>
              </a:rPr>
              <a:t>steps</a:t>
            </a:r>
            <a:endParaRPr lang="de-DE" sz="2400" b="0" dirty="0">
              <a:solidFill>
                <a:srgbClr val="69923A"/>
              </a:solidFill>
            </a:endParaRPr>
          </a:p>
        </p:txBody>
      </p:sp>
    </p:spTree>
    <p:extLst>
      <p:ext uri="{BB962C8B-B14F-4D97-AF65-F5344CB8AC3E}">
        <p14:creationId xmlns:p14="http://schemas.microsoft.com/office/powerpoint/2010/main" val="406484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755576" y="215677"/>
            <a:ext cx="7560840" cy="981075"/>
          </a:xfrm>
        </p:spPr>
        <p:txBody>
          <a:bodyPr/>
          <a:lstStyle/>
          <a:p>
            <a:r>
              <a:rPr lang="en-US" sz="2800" dirty="0">
                <a:solidFill>
                  <a:schemeClr val="accent1"/>
                </a:solidFill>
                <a:latin typeface="+mj-lt"/>
              </a:rPr>
              <a:t>What are others doing?</a:t>
            </a:r>
          </a:p>
        </p:txBody>
      </p:sp>
      <p:pic>
        <p:nvPicPr>
          <p:cNvPr id="4" name="Picture 3" descr="https://www.rd-alliance.org/system/files/iotOrganizer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69795" y="1189120"/>
            <a:ext cx="2997395" cy="111374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half" idx="1"/>
          </p:nvPr>
        </p:nvSpPr>
        <p:spPr bwMode="auto">
          <a:xfrm>
            <a:off x="377949" y="1201510"/>
            <a:ext cx="8689241" cy="5223080"/>
          </a:xfrm>
          <a:extLst/>
        </p:spPr>
        <p:txBody>
          <a:bodyPr vert="horz" wrap="square" lIns="91440" tIns="45720" rIns="91440" bIns="45720" numCol="1" anchor="t" anchorCtr="0" compatLnSpc="1">
            <a:prstTxWarp prst="textNoShape">
              <a:avLst/>
            </a:prstTxWarp>
            <a:noAutofit/>
          </a:bodyPr>
          <a:lstStyle/>
          <a:p>
            <a:pPr>
              <a:spcBef>
                <a:spcPts val="0"/>
              </a:spcBef>
              <a:defRPr/>
            </a:pPr>
            <a:r>
              <a:rPr lang="en-US" altLang="en-US" sz="2400" dirty="0">
                <a:solidFill>
                  <a:schemeClr val="tx1"/>
                </a:solidFill>
                <a:ea typeface="Arial Unicode MS" pitchFamily="34" charset="-128"/>
                <a:cs typeface="Gisha" pitchFamily="34" charset="-79"/>
              </a:rPr>
              <a:t>US: Start of an intensive </a:t>
            </a:r>
          </a:p>
          <a:p>
            <a:pPr marL="400050" lvl="1" indent="0">
              <a:spcBef>
                <a:spcPts val="0"/>
              </a:spcBef>
              <a:buNone/>
              <a:defRPr/>
            </a:pPr>
            <a:r>
              <a:rPr lang="en-US" altLang="en-US" dirty="0">
                <a:ea typeface="Arial Unicode MS" pitchFamily="34" charset="-128"/>
                <a:cs typeface="Gisha" pitchFamily="34" charset="-79"/>
              </a:rPr>
              <a:t>i</a:t>
            </a:r>
            <a:r>
              <a:rPr lang="en-US" altLang="en-US" dirty="0">
                <a:solidFill>
                  <a:schemeClr val="tx1"/>
                </a:solidFill>
                <a:ea typeface="Arial Unicode MS" pitchFamily="34" charset="-128"/>
                <a:cs typeface="Gisha" pitchFamily="34" charset="-79"/>
              </a:rPr>
              <a:t>nteraction between science </a:t>
            </a:r>
          </a:p>
          <a:p>
            <a:pPr marL="400050" lvl="1" indent="0">
              <a:spcBef>
                <a:spcPts val="0"/>
              </a:spcBef>
              <a:buNone/>
              <a:defRPr/>
            </a:pPr>
            <a:r>
              <a:rPr lang="en-US" altLang="en-US" dirty="0">
                <a:ea typeface="Arial Unicode MS" pitchFamily="34" charset="-128"/>
                <a:cs typeface="Gisha" pitchFamily="34" charset="-79"/>
              </a:rPr>
              <a:t>a</a:t>
            </a:r>
            <a:r>
              <a:rPr lang="en-US" altLang="en-US" dirty="0">
                <a:solidFill>
                  <a:schemeClr val="tx1"/>
                </a:solidFill>
                <a:ea typeface="Arial Unicode MS" pitchFamily="34" charset="-128"/>
                <a:cs typeface="Gisha" pitchFamily="34" charset="-79"/>
              </a:rPr>
              <a:t>nd economy about Data-</a:t>
            </a:r>
          </a:p>
          <a:p>
            <a:pPr marL="400050" lvl="1" indent="0">
              <a:spcBef>
                <a:spcPts val="0"/>
              </a:spcBef>
              <a:buNone/>
              <a:defRPr/>
            </a:pPr>
            <a:r>
              <a:rPr lang="en-US" altLang="en-US" dirty="0">
                <a:solidFill>
                  <a:schemeClr val="tx1"/>
                </a:solidFill>
                <a:ea typeface="Arial Unicode MS" pitchFamily="34" charset="-128"/>
                <a:cs typeface="Gisha" pitchFamily="34" charset="-79"/>
              </a:rPr>
              <a:t>Implications of </a:t>
            </a:r>
            <a:r>
              <a:rPr lang="en-US" altLang="en-US" dirty="0" err="1">
                <a:solidFill>
                  <a:schemeClr val="tx1"/>
                </a:solidFill>
                <a:ea typeface="Arial Unicode MS" pitchFamily="34" charset="-128"/>
                <a:cs typeface="Gisha" pitchFamily="34" charset="-79"/>
              </a:rPr>
              <a:t>IoT</a:t>
            </a:r>
            <a:r>
              <a:rPr lang="en-US" altLang="en-US" dirty="0">
                <a:solidFill>
                  <a:schemeClr val="tx1"/>
                </a:solidFill>
                <a:ea typeface="Arial Unicode MS" pitchFamily="34" charset="-128"/>
                <a:cs typeface="Gisha" pitchFamily="34" charset="-79"/>
              </a:rPr>
              <a:t>/CPS</a:t>
            </a:r>
          </a:p>
          <a:p>
            <a:pPr marL="400050" lvl="1" indent="0">
              <a:spcBef>
                <a:spcPts val="0"/>
              </a:spcBef>
              <a:buNone/>
              <a:defRPr/>
            </a:pPr>
            <a:endParaRPr lang="en-US" altLang="en-US" sz="1000" dirty="0">
              <a:solidFill>
                <a:schemeClr val="tx1"/>
              </a:solidFill>
              <a:ea typeface="Arial Unicode MS" pitchFamily="34" charset="-128"/>
              <a:cs typeface="Gisha" pitchFamily="34" charset="-79"/>
            </a:endParaRPr>
          </a:p>
          <a:p>
            <a:pPr>
              <a:spcBef>
                <a:spcPts val="0"/>
              </a:spcBef>
              <a:defRPr/>
            </a:pPr>
            <a:r>
              <a:rPr lang="en-US" altLang="en-US" sz="2400" dirty="0" err="1">
                <a:solidFill>
                  <a:schemeClr val="tx1"/>
                </a:solidFill>
                <a:ea typeface="Arial Unicode MS" pitchFamily="34" charset="-128"/>
                <a:cs typeface="Gisha" pitchFamily="34" charset="-79"/>
              </a:rPr>
              <a:t>ITU</a:t>
            </a:r>
            <a:r>
              <a:rPr lang="en-US" altLang="en-US" sz="2400" dirty="0">
                <a:solidFill>
                  <a:schemeClr val="tx1"/>
                </a:solidFill>
                <a:ea typeface="Arial Unicode MS" pitchFamily="34" charset="-128"/>
                <a:cs typeface="Gisha" pitchFamily="34" charset="-79"/>
              </a:rPr>
              <a:t>: Understanding the necessity of a global solution for the identification of DO - comparison between Bar Codes, DOA, etc.</a:t>
            </a:r>
          </a:p>
          <a:p>
            <a:pPr>
              <a:spcBef>
                <a:spcPts val="0"/>
              </a:spcBef>
              <a:defRPr/>
            </a:pPr>
            <a:endParaRPr lang="en-US" altLang="en-US" sz="1000" dirty="0">
              <a:solidFill>
                <a:schemeClr val="tx1"/>
              </a:solidFill>
              <a:ea typeface="Arial Unicode MS" pitchFamily="34" charset="-128"/>
              <a:cs typeface="Gisha" pitchFamily="34" charset="-79"/>
            </a:endParaRPr>
          </a:p>
          <a:p>
            <a:pPr>
              <a:spcBef>
                <a:spcPts val="0"/>
              </a:spcBef>
              <a:defRPr/>
            </a:pPr>
            <a:r>
              <a:rPr lang="en-US" altLang="en-US" sz="2400" dirty="0">
                <a:ea typeface="Arial Unicode MS" pitchFamily="34" charset="-128"/>
                <a:cs typeface="Gisha" pitchFamily="34" charset="-79"/>
              </a:rPr>
              <a:t>China: Implementation of a Food Supply Chain Control Solution based on Handles</a:t>
            </a:r>
          </a:p>
          <a:p>
            <a:pPr>
              <a:spcBef>
                <a:spcPts val="0"/>
              </a:spcBef>
              <a:defRPr/>
            </a:pPr>
            <a:endParaRPr lang="en-US" altLang="en-US" sz="1000" dirty="0">
              <a:solidFill>
                <a:schemeClr val="tx1"/>
              </a:solidFill>
              <a:ea typeface="Arial Unicode MS" pitchFamily="34" charset="-128"/>
              <a:cs typeface="Gisha" pitchFamily="34" charset="-79"/>
            </a:endParaRPr>
          </a:p>
          <a:p>
            <a:pPr>
              <a:spcBef>
                <a:spcPts val="0"/>
              </a:spcBef>
              <a:defRPr/>
            </a:pPr>
            <a:r>
              <a:rPr lang="en-US" altLang="en-US" sz="2400" dirty="0">
                <a:ea typeface="Arial Unicode MS" pitchFamily="34" charset="-128"/>
                <a:cs typeface="Gisha" pitchFamily="34" charset="-79"/>
              </a:rPr>
              <a:t>China: Discussion of a national solution for the identification of DO – available for science and industry</a:t>
            </a:r>
          </a:p>
          <a:p>
            <a:pPr>
              <a:spcBef>
                <a:spcPts val="0"/>
              </a:spcBef>
              <a:defRPr/>
            </a:pPr>
            <a:endParaRPr lang="en-US" altLang="en-US" sz="1000" dirty="0">
              <a:solidFill>
                <a:schemeClr val="tx1"/>
              </a:solidFill>
              <a:ea typeface="Arial Unicode MS" pitchFamily="34" charset="-128"/>
              <a:cs typeface="Gisha" pitchFamily="34" charset="-79"/>
            </a:endParaRPr>
          </a:p>
          <a:p>
            <a:pPr>
              <a:spcBef>
                <a:spcPts val="0"/>
              </a:spcBef>
              <a:defRPr/>
            </a:pPr>
            <a:r>
              <a:rPr lang="en-US" altLang="en-US" sz="2400" dirty="0">
                <a:solidFill>
                  <a:schemeClr val="tx1"/>
                </a:solidFill>
                <a:ea typeface="Arial Unicode MS" pitchFamily="34" charset="-128"/>
                <a:cs typeface="Gisha" pitchFamily="34" charset="-79"/>
              </a:rPr>
              <a:t>Workshop at 6.6 at the </a:t>
            </a:r>
            <a:r>
              <a:rPr lang="en-US" altLang="en-US" sz="2400" dirty="0" err="1">
                <a:solidFill>
                  <a:schemeClr val="tx1"/>
                </a:solidFill>
                <a:ea typeface="Arial Unicode MS" pitchFamily="34" charset="-128"/>
                <a:cs typeface="Gisha" pitchFamily="34" charset="-79"/>
              </a:rPr>
              <a:t>IoT</a:t>
            </a:r>
            <a:r>
              <a:rPr lang="en-US" altLang="en-US" sz="2400" dirty="0">
                <a:solidFill>
                  <a:schemeClr val="tx1"/>
                </a:solidFill>
                <a:ea typeface="Arial Unicode MS" pitchFamily="34" charset="-128"/>
                <a:cs typeface="Gisha" pitchFamily="34" charset="-79"/>
              </a:rPr>
              <a:t> Week in Geneva</a:t>
            </a:r>
          </a:p>
        </p:txBody>
      </p:sp>
      <p:sp>
        <p:nvSpPr>
          <p:cNvPr id="2" name="AutoShape 2" descr="National Institute of Standards and Technolo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5" descr="National Institute of Standards and Technolo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7" descr="National Institute of Standards and Technolog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3"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46605" y="2302865"/>
            <a:ext cx="2871600" cy="39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425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755576" y="215677"/>
            <a:ext cx="7560840" cy="981075"/>
          </a:xfrm>
        </p:spPr>
        <p:txBody>
          <a:bodyPr/>
          <a:lstStyle/>
          <a:p>
            <a:r>
              <a:rPr lang="en-US" dirty="0" smtClean="0">
                <a:solidFill>
                  <a:schemeClr val="accent1"/>
                </a:solidFill>
              </a:rPr>
              <a:t>What next?</a:t>
            </a:r>
            <a:endParaRPr lang="en-US" sz="2800" dirty="0">
              <a:solidFill>
                <a:schemeClr val="accent1"/>
              </a:solidFill>
              <a:latin typeface="+mj-lt"/>
            </a:endParaRPr>
          </a:p>
        </p:txBody>
      </p:sp>
      <p:sp>
        <p:nvSpPr>
          <p:cNvPr id="3" name="Content Placeholder 2"/>
          <p:cNvSpPr>
            <a:spLocks noGrp="1"/>
          </p:cNvSpPr>
          <p:nvPr>
            <p:ph sz="half" idx="1"/>
          </p:nvPr>
        </p:nvSpPr>
        <p:spPr bwMode="auto">
          <a:xfrm>
            <a:off x="377949" y="1201510"/>
            <a:ext cx="8689241" cy="5069460"/>
          </a:xfrm>
          <a:extLst/>
        </p:spPr>
        <p:txBody>
          <a:bodyPr vert="horz" wrap="square" lIns="91440" tIns="45720" rIns="91440" bIns="45720" numCol="1" anchor="t" anchorCtr="0" compatLnSpc="1">
            <a:prstTxWarp prst="textNoShape">
              <a:avLst/>
            </a:prstTxWarp>
            <a:noAutofit/>
          </a:bodyPr>
          <a:lstStyle/>
          <a:p>
            <a:pPr>
              <a:spcBef>
                <a:spcPts val="0"/>
              </a:spcBef>
              <a:defRPr/>
            </a:pPr>
            <a:r>
              <a:rPr lang="en-US" altLang="en-US" sz="2400" dirty="0">
                <a:solidFill>
                  <a:schemeClr val="tx1"/>
                </a:solidFill>
                <a:ea typeface="Arial Unicode MS" pitchFamily="34" charset="-128"/>
                <a:cs typeface="Gisha" pitchFamily="34" charset="-79"/>
              </a:rPr>
              <a:t>need a well supported and persistent </a:t>
            </a:r>
            <a:r>
              <a:rPr lang="en-US" altLang="en-US" sz="2400" dirty="0" smtClean="0">
                <a:solidFill>
                  <a:schemeClr val="tx1"/>
                </a:solidFill>
                <a:ea typeface="Arial Unicode MS" pitchFamily="34" charset="-128"/>
                <a:cs typeface="Gisha" pitchFamily="34" charset="-79"/>
              </a:rPr>
              <a:t>global </a:t>
            </a:r>
            <a:r>
              <a:rPr lang="en-US" altLang="en-US" sz="2400" dirty="0" err="1" smtClean="0">
                <a:solidFill>
                  <a:schemeClr val="tx1"/>
                </a:solidFill>
                <a:ea typeface="Arial Unicode MS" pitchFamily="34" charset="-128"/>
                <a:cs typeface="Gisha" pitchFamily="34" charset="-79"/>
              </a:rPr>
              <a:t>PID</a:t>
            </a:r>
            <a:r>
              <a:rPr lang="en-US" altLang="en-US" sz="2400" dirty="0" smtClean="0">
                <a:solidFill>
                  <a:schemeClr val="tx1"/>
                </a:solidFill>
                <a:ea typeface="Arial Unicode MS" pitchFamily="34" charset="-128"/>
                <a:cs typeface="Gisha" pitchFamily="34" charset="-79"/>
              </a:rPr>
              <a:t> </a:t>
            </a:r>
            <a:r>
              <a:rPr lang="en-US" altLang="en-US" sz="2400" dirty="0">
                <a:solidFill>
                  <a:schemeClr val="tx1"/>
                </a:solidFill>
                <a:ea typeface="Arial Unicode MS" pitchFamily="34" charset="-128"/>
                <a:cs typeface="Gisha" pitchFamily="34" charset="-79"/>
              </a:rPr>
              <a:t>registration and resolution infrastructure available for everyone and support for developing layered services</a:t>
            </a:r>
          </a:p>
          <a:p>
            <a:pPr>
              <a:spcBef>
                <a:spcPts val="0"/>
              </a:spcBef>
              <a:defRPr/>
            </a:pPr>
            <a:endParaRPr lang="en-US" altLang="en-US" sz="800" dirty="0">
              <a:solidFill>
                <a:schemeClr val="tx1"/>
              </a:solidFill>
              <a:ea typeface="Arial Unicode MS" pitchFamily="34" charset="-128"/>
              <a:cs typeface="Gisha" pitchFamily="34" charset="-79"/>
            </a:endParaRPr>
          </a:p>
          <a:p>
            <a:pPr>
              <a:spcBef>
                <a:spcPts val="0"/>
              </a:spcBef>
              <a:defRPr/>
            </a:pPr>
            <a:r>
              <a:rPr lang="en-US" altLang="en-US" sz="2400" dirty="0">
                <a:solidFill>
                  <a:schemeClr val="tx1"/>
                </a:solidFill>
                <a:ea typeface="Arial Unicode MS" pitchFamily="34" charset="-128"/>
                <a:cs typeface="Gisha" pitchFamily="34" charset="-79"/>
              </a:rPr>
              <a:t>need exchange platforms </a:t>
            </a:r>
            <a:r>
              <a:rPr lang="en-US" altLang="en-US" sz="2400" dirty="0">
                <a:ea typeface="Arial Unicode MS" pitchFamily="34" charset="-128"/>
                <a:cs typeface="Gisha" pitchFamily="34" charset="-79"/>
              </a:rPr>
              <a:t>across borders (disciplines, sectors, nations) to interact about implications, standards, technologies etc.</a:t>
            </a:r>
            <a:endParaRPr lang="en-US" altLang="en-US" sz="2400" dirty="0">
              <a:solidFill>
                <a:schemeClr val="tx1"/>
              </a:solidFill>
              <a:ea typeface="Arial Unicode MS" pitchFamily="34" charset="-128"/>
              <a:cs typeface="Gisha" pitchFamily="34" charset="-79"/>
            </a:endParaRPr>
          </a:p>
          <a:p>
            <a:pPr marL="0" indent="0">
              <a:spcBef>
                <a:spcPts val="0"/>
              </a:spcBef>
              <a:buNone/>
              <a:defRPr/>
            </a:pPr>
            <a:endParaRPr lang="en-US" altLang="en-US" sz="800" dirty="0">
              <a:ea typeface="Arial Unicode MS" pitchFamily="34" charset="-128"/>
              <a:cs typeface="Gisha" pitchFamily="34" charset="-79"/>
            </a:endParaRPr>
          </a:p>
          <a:p>
            <a:pPr>
              <a:spcBef>
                <a:spcPts val="0"/>
              </a:spcBef>
              <a:defRPr/>
            </a:pPr>
            <a:r>
              <a:rPr lang="en-US" altLang="en-US" sz="2400" dirty="0">
                <a:solidFill>
                  <a:schemeClr val="tx1"/>
                </a:solidFill>
                <a:ea typeface="Arial Unicode MS" pitchFamily="34" charset="-128"/>
                <a:cs typeface="Gisha" pitchFamily="34" charset="-79"/>
              </a:rPr>
              <a:t>need a potential for building a testbed for the Global Digital Object Cloud</a:t>
            </a:r>
          </a:p>
          <a:p>
            <a:pPr>
              <a:spcBef>
                <a:spcPts val="0"/>
              </a:spcBef>
              <a:defRPr/>
            </a:pPr>
            <a:endParaRPr lang="en-US" altLang="en-US" sz="800" dirty="0">
              <a:solidFill>
                <a:schemeClr val="tx1"/>
              </a:solidFill>
              <a:ea typeface="Arial Unicode MS" pitchFamily="34" charset="-128"/>
              <a:cs typeface="Gisha" pitchFamily="34" charset="-79"/>
            </a:endParaRPr>
          </a:p>
          <a:p>
            <a:pPr>
              <a:spcBef>
                <a:spcPts val="0"/>
              </a:spcBef>
              <a:defRPr/>
            </a:pPr>
            <a:r>
              <a:rPr lang="en-US" altLang="en-US" sz="2400" dirty="0">
                <a:solidFill>
                  <a:schemeClr val="tx1"/>
                </a:solidFill>
                <a:ea typeface="Arial Unicode MS" pitchFamily="34" charset="-128"/>
                <a:cs typeface="Gisha" pitchFamily="34" charset="-79"/>
              </a:rPr>
              <a:t>urgently need education of data managers and data scientists at all levels including industry</a:t>
            </a:r>
          </a:p>
          <a:p>
            <a:pPr>
              <a:spcBef>
                <a:spcPts val="0"/>
              </a:spcBef>
              <a:defRPr/>
            </a:pPr>
            <a:endParaRPr lang="en-US" altLang="en-US" sz="800" dirty="0">
              <a:solidFill>
                <a:schemeClr val="tx1"/>
              </a:solidFill>
              <a:ea typeface="Arial Unicode MS" pitchFamily="34" charset="-128"/>
              <a:cs typeface="Gisha" pitchFamily="34" charset="-79"/>
            </a:endParaRPr>
          </a:p>
          <a:p>
            <a:pPr>
              <a:spcBef>
                <a:spcPts val="0"/>
              </a:spcBef>
              <a:defRPr/>
            </a:pPr>
            <a:r>
              <a:rPr lang="en-US" altLang="en-US" sz="2400" dirty="0">
                <a:ea typeface="Arial Unicode MS" pitchFamily="34" charset="-128"/>
                <a:cs typeface="Gisha" pitchFamily="34" charset="-79"/>
              </a:rPr>
              <a:t>need to support data entrepreneurship to get young people interested in making smart use of huge data sets</a:t>
            </a:r>
            <a:endParaRPr lang="en-US" altLang="en-US" sz="2400" dirty="0">
              <a:solidFill>
                <a:schemeClr val="tx1"/>
              </a:solidFill>
              <a:ea typeface="Arial Unicode MS" pitchFamily="34" charset="-128"/>
              <a:cs typeface="Gisha" pitchFamily="34" charset="-79"/>
            </a:endParaRPr>
          </a:p>
        </p:txBody>
      </p:sp>
    </p:spTree>
    <p:extLst>
      <p:ext uri="{BB962C8B-B14F-4D97-AF65-F5344CB8AC3E}">
        <p14:creationId xmlns:p14="http://schemas.microsoft.com/office/powerpoint/2010/main" val="113542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8346830" y="86533"/>
            <a:ext cx="722327" cy="525780"/>
            <a:chOff x="2620613" y="433070"/>
            <a:chExt cx="4537308" cy="2838987"/>
          </a:xfrm>
        </p:grpSpPr>
        <p:pic>
          <p:nvPicPr>
            <p:cNvPr id="8" name="Picture 2" descr="C:\Users\Peter\Desktop\rd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20613" y="433070"/>
              <a:ext cx="4537308" cy="28389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4019550" y="2743200"/>
              <a:ext cx="17335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 name="Picture 2" descr="http://www.zdf.de/ZDF/zdfportal/blob/27885446/2/dat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62440" y="2238445"/>
            <a:ext cx="4939435" cy="29404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5"/>
          <p:cNvSpPr txBox="1"/>
          <p:nvPr/>
        </p:nvSpPr>
        <p:spPr>
          <a:xfrm>
            <a:off x="1077145" y="1470345"/>
            <a:ext cx="6759280" cy="461665"/>
          </a:xfrm>
          <a:prstGeom prst="rect">
            <a:avLst/>
          </a:prstGeom>
          <a:solidFill>
            <a:schemeClr val="bg1"/>
          </a:solidFill>
        </p:spPr>
        <p:txBody>
          <a:bodyPr wrap="square" rtlCol="0">
            <a:spAutoFit/>
          </a:bodyPr>
          <a:lstStyle/>
          <a:p>
            <a:pPr algn="ctr"/>
            <a:r>
              <a:rPr lang="de-DE" sz="2400" dirty="0" err="1">
                <a:solidFill>
                  <a:schemeClr val="tx1"/>
                </a:solidFill>
              </a:rPr>
              <a:t>Thanks</a:t>
            </a:r>
            <a:r>
              <a:rPr lang="de-DE" sz="2400" dirty="0">
                <a:solidFill>
                  <a:schemeClr val="tx1"/>
                </a:solidFill>
              </a:rPr>
              <a:t> </a:t>
            </a:r>
            <a:r>
              <a:rPr lang="de-DE" sz="2400" dirty="0" err="1">
                <a:solidFill>
                  <a:schemeClr val="tx1"/>
                </a:solidFill>
              </a:rPr>
              <a:t>for</a:t>
            </a:r>
            <a:r>
              <a:rPr lang="de-DE" sz="2400" dirty="0">
                <a:solidFill>
                  <a:schemeClr val="tx1"/>
                </a:solidFill>
              </a:rPr>
              <a:t> </a:t>
            </a:r>
            <a:r>
              <a:rPr lang="de-DE" sz="2400" dirty="0" err="1">
                <a:solidFill>
                  <a:schemeClr val="tx1"/>
                </a:solidFill>
              </a:rPr>
              <a:t>your</a:t>
            </a:r>
            <a:r>
              <a:rPr lang="de-DE" sz="2400" dirty="0">
                <a:solidFill>
                  <a:schemeClr val="tx1"/>
                </a:solidFill>
              </a:rPr>
              <a:t> </a:t>
            </a:r>
            <a:r>
              <a:rPr lang="de-DE" sz="2400" dirty="0" err="1">
                <a:solidFill>
                  <a:schemeClr val="tx1"/>
                </a:solidFill>
              </a:rPr>
              <a:t>attention</a:t>
            </a:r>
            <a:r>
              <a:rPr lang="de-DE" sz="2400" dirty="0">
                <a:solidFill>
                  <a:schemeClr val="tx1"/>
                </a:solidFill>
              </a:rPr>
              <a:t>.</a:t>
            </a:r>
          </a:p>
        </p:txBody>
      </p:sp>
      <p:sp>
        <p:nvSpPr>
          <p:cNvPr id="12" name="Content Placeholder 2"/>
          <p:cNvSpPr txBox="1">
            <a:spLocks/>
          </p:cNvSpPr>
          <p:nvPr/>
        </p:nvSpPr>
        <p:spPr bwMode="auto">
          <a:xfrm>
            <a:off x="424260" y="5154120"/>
            <a:ext cx="8525910" cy="1539305"/>
          </a:xfrm>
          <a:prstGeom prst="rect">
            <a:avLst/>
          </a:prstGeom>
          <a:solidFill>
            <a:schemeClr val="bg1"/>
          </a:solidFill>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hlink"/>
              </a:buClr>
              <a:buFont typeface="Wingdings" charset="0"/>
              <a:buChar char="§"/>
              <a:defRPr sz="2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Font typeface="Wingdings" charset="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0"/>
              </a:spcBef>
              <a:buNone/>
              <a:defRPr/>
            </a:pPr>
            <a:r>
              <a:rPr lang="en-US" altLang="en-US" sz="2000" b="0" kern="0" dirty="0" err="1">
                <a:ea typeface="Arial Unicode MS" pitchFamily="34" charset="-128"/>
                <a:cs typeface="Gisha" pitchFamily="34" charset="-79"/>
              </a:rPr>
              <a:t>IoT</a:t>
            </a:r>
            <a:r>
              <a:rPr lang="en-US" altLang="en-US" sz="2000" b="0" kern="0" dirty="0">
                <a:ea typeface="Arial Unicode MS" pitchFamily="34" charset="-128"/>
                <a:cs typeface="Gisha" pitchFamily="34" charset="-79"/>
              </a:rPr>
              <a:t> Week workshop 6.6 - </a:t>
            </a:r>
            <a:r>
              <a:rPr lang="en-US" altLang="en-US" sz="2000" b="0" kern="0" dirty="0" err="1">
                <a:ea typeface="Arial Unicode MS" pitchFamily="34" charset="-128"/>
                <a:cs typeface="Gisha" pitchFamily="34" charset="-79"/>
              </a:rPr>
              <a:t>Genf</a:t>
            </a:r>
            <a:r>
              <a:rPr lang="en-US" altLang="en-US" sz="2000" b="0" kern="0" dirty="0">
                <a:ea typeface="Arial Unicode MS" pitchFamily="34" charset="-128"/>
                <a:cs typeface="Gisha" pitchFamily="34" charset="-79"/>
              </a:rPr>
              <a:t>: </a:t>
            </a:r>
            <a:r>
              <a:rPr lang="en-US" altLang="en-US" sz="2000" b="0" kern="0" dirty="0">
                <a:ea typeface="Arial Unicode MS" pitchFamily="34" charset="-128"/>
                <a:cs typeface="Gisha" pitchFamily="34" charset="-79"/>
                <a:hlinkClick r:id="rId4"/>
              </a:rPr>
              <a:t>http://</a:t>
            </a:r>
            <a:r>
              <a:rPr lang="en-US" altLang="en-US" sz="2000" b="0" kern="0" dirty="0" err="1">
                <a:ea typeface="Arial Unicode MS" pitchFamily="34" charset="-128"/>
                <a:cs typeface="Gisha" pitchFamily="34" charset="-79"/>
                <a:hlinkClick r:id="rId4"/>
              </a:rPr>
              <a:t>iot-week.eu</a:t>
            </a:r>
            <a:r>
              <a:rPr lang="en-US" altLang="en-US" sz="2000" b="0" kern="0" dirty="0">
                <a:ea typeface="Arial Unicode MS" pitchFamily="34" charset="-128"/>
                <a:cs typeface="Gisha" pitchFamily="34" charset="-79"/>
                <a:hlinkClick r:id="rId4"/>
              </a:rPr>
              <a:t>/</a:t>
            </a:r>
            <a:r>
              <a:rPr lang="en-US" altLang="en-US" sz="2000" b="0" kern="0" dirty="0" err="1">
                <a:ea typeface="Arial Unicode MS" pitchFamily="34" charset="-128"/>
                <a:cs typeface="Gisha" pitchFamily="34" charset="-79"/>
                <a:hlinkClick r:id="rId4"/>
              </a:rPr>
              <a:t>iot</a:t>
            </a:r>
            <a:r>
              <a:rPr lang="en-US" altLang="en-US" sz="2000" b="0" kern="0" dirty="0">
                <a:ea typeface="Arial Unicode MS" pitchFamily="34" charset="-128"/>
                <a:cs typeface="Gisha" pitchFamily="34" charset="-79"/>
                <a:hlinkClick r:id="rId4"/>
              </a:rPr>
              <a:t>-week-2017/</a:t>
            </a:r>
            <a:r>
              <a:rPr lang="en-US" altLang="en-US" sz="2000" b="0" kern="0" dirty="0">
                <a:ea typeface="Arial Unicode MS" pitchFamily="34" charset="-128"/>
                <a:cs typeface="Gisha" pitchFamily="34" charset="-79"/>
              </a:rPr>
              <a:t> </a:t>
            </a:r>
          </a:p>
          <a:p>
            <a:pPr marL="0" indent="0">
              <a:spcBef>
                <a:spcPts val="0"/>
              </a:spcBef>
              <a:buNone/>
              <a:defRPr/>
            </a:pPr>
            <a:r>
              <a:rPr lang="en-US" altLang="en-US" sz="2000" b="0" kern="0" dirty="0">
                <a:ea typeface="Arial Unicode MS" pitchFamily="34" charset="-128"/>
                <a:cs typeface="Gisha" pitchFamily="34" charset="-79"/>
              </a:rPr>
              <a:t>RDA Data Fabric IG: </a:t>
            </a:r>
            <a:r>
              <a:rPr lang="en-US" altLang="en-US" sz="2000" b="0" kern="0" dirty="0">
                <a:ea typeface="Arial Unicode MS" pitchFamily="34" charset="-128"/>
                <a:cs typeface="Gisha" pitchFamily="34" charset="-79"/>
                <a:hlinkClick r:id="rId5"/>
              </a:rPr>
              <a:t>https://</a:t>
            </a:r>
            <a:r>
              <a:rPr lang="en-US" altLang="en-US" sz="2000" b="0" kern="0" dirty="0" err="1">
                <a:ea typeface="Arial Unicode MS" pitchFamily="34" charset="-128"/>
                <a:cs typeface="Gisha" pitchFamily="34" charset="-79"/>
                <a:hlinkClick r:id="rId5"/>
              </a:rPr>
              <a:t>www.rd-alliance.org</a:t>
            </a:r>
            <a:r>
              <a:rPr lang="en-US" altLang="en-US" sz="2000" b="0" kern="0" dirty="0">
                <a:ea typeface="Arial Unicode MS" pitchFamily="34" charset="-128"/>
                <a:cs typeface="Gisha" pitchFamily="34" charset="-79"/>
                <a:hlinkClick r:id="rId5"/>
              </a:rPr>
              <a:t>/group/data-fabric-</a:t>
            </a:r>
            <a:r>
              <a:rPr lang="en-US" altLang="en-US" sz="2000" b="0" kern="0" dirty="0" err="1">
                <a:ea typeface="Arial Unicode MS" pitchFamily="34" charset="-128"/>
                <a:cs typeface="Gisha" pitchFamily="34" charset="-79"/>
                <a:hlinkClick r:id="rId5"/>
              </a:rPr>
              <a:t>ig.html</a:t>
            </a:r>
            <a:r>
              <a:rPr lang="en-US" altLang="en-US" sz="2000" b="0" kern="0" dirty="0">
                <a:ea typeface="Arial Unicode MS" pitchFamily="34" charset="-128"/>
                <a:cs typeface="Gisha" pitchFamily="34" charset="-79"/>
              </a:rPr>
              <a:t> </a:t>
            </a:r>
          </a:p>
          <a:p>
            <a:pPr marL="0" indent="0">
              <a:spcBef>
                <a:spcPts val="0"/>
              </a:spcBef>
              <a:buNone/>
              <a:defRPr/>
            </a:pPr>
            <a:r>
              <a:rPr lang="en-US" altLang="en-US" sz="2000" b="0" kern="0" dirty="0">
                <a:ea typeface="Arial Unicode MS" pitchFamily="34" charset="-128"/>
                <a:cs typeface="Gisha" pitchFamily="34" charset="-79"/>
              </a:rPr>
              <a:t>RDA Plenary </a:t>
            </a:r>
            <a:r>
              <a:rPr lang="en-US" altLang="en-US" sz="2000" b="0" kern="0" dirty="0" err="1">
                <a:ea typeface="Arial Unicode MS" pitchFamily="34" charset="-128"/>
                <a:cs typeface="Gisha" pitchFamily="34" charset="-79"/>
              </a:rPr>
              <a:t>P9</a:t>
            </a:r>
            <a:r>
              <a:rPr lang="en-US" altLang="en-US" sz="2000" b="0" kern="0" dirty="0">
                <a:ea typeface="Arial Unicode MS" pitchFamily="34" charset="-128"/>
                <a:cs typeface="Gisha" pitchFamily="34" charset="-79"/>
              </a:rPr>
              <a:t>: 5-7.4 Barcelona: </a:t>
            </a:r>
            <a:r>
              <a:rPr lang="en-US" altLang="en-US" sz="2000" b="0" kern="0" dirty="0">
                <a:ea typeface="Arial Unicode MS" pitchFamily="34" charset="-128"/>
                <a:cs typeface="Gisha" pitchFamily="34" charset="-79"/>
                <a:hlinkClick r:id="rId6"/>
              </a:rPr>
              <a:t>https://</a:t>
            </a:r>
            <a:r>
              <a:rPr lang="en-US" altLang="en-US" sz="2000" b="0" kern="0" dirty="0" err="1">
                <a:ea typeface="Arial Unicode MS" pitchFamily="34" charset="-128"/>
                <a:cs typeface="Gisha" pitchFamily="34" charset="-79"/>
                <a:hlinkClick r:id="rId6"/>
              </a:rPr>
              <a:t>www.rd-alliance.org</a:t>
            </a:r>
            <a:r>
              <a:rPr lang="en-US" altLang="en-US" sz="2000" b="0" kern="0" dirty="0">
                <a:ea typeface="Arial Unicode MS" pitchFamily="34" charset="-128"/>
                <a:cs typeface="Gisha" pitchFamily="34" charset="-79"/>
                <a:hlinkClick r:id="rId6"/>
              </a:rPr>
              <a:t>/plenaries/</a:t>
            </a:r>
            <a:r>
              <a:rPr lang="en-US" altLang="en-US" sz="2000" b="0" kern="0" dirty="0" err="1">
                <a:ea typeface="Arial Unicode MS" pitchFamily="34" charset="-128"/>
                <a:cs typeface="Gisha" pitchFamily="34" charset="-79"/>
                <a:hlinkClick r:id="rId6"/>
              </a:rPr>
              <a:t>rda</a:t>
            </a:r>
            <a:r>
              <a:rPr lang="en-US" altLang="en-US" sz="2000" b="0" kern="0" dirty="0">
                <a:ea typeface="Arial Unicode MS" pitchFamily="34" charset="-128"/>
                <a:cs typeface="Gisha" pitchFamily="34" charset="-79"/>
                <a:hlinkClick r:id="rId6"/>
              </a:rPr>
              <a:t>-ninth-plenary-meeting-</a:t>
            </a:r>
            <a:r>
              <a:rPr lang="en-US" altLang="en-US" sz="2000" b="0" kern="0" dirty="0" err="1">
                <a:ea typeface="Arial Unicode MS" pitchFamily="34" charset="-128"/>
                <a:cs typeface="Gisha" pitchFamily="34" charset="-79"/>
                <a:hlinkClick r:id="rId6"/>
              </a:rPr>
              <a:t>barcelona</a:t>
            </a:r>
            <a:r>
              <a:rPr lang="en-US" altLang="en-US" sz="2000" b="0" kern="0" dirty="0">
                <a:ea typeface="Arial Unicode MS" pitchFamily="34" charset="-128"/>
                <a:cs typeface="Gisha" pitchFamily="34" charset="-79"/>
              </a:rPr>
              <a:t> </a:t>
            </a:r>
          </a:p>
        </p:txBody>
      </p:sp>
    </p:spTree>
    <p:extLst>
      <p:ext uri="{BB962C8B-B14F-4D97-AF65-F5344CB8AC3E}">
        <p14:creationId xmlns:p14="http://schemas.microsoft.com/office/powerpoint/2010/main" val="338560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1600" y="2727206"/>
            <a:ext cx="3960440" cy="207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1431940"/>
            <a:ext cx="5400600" cy="128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2488" y="666155"/>
            <a:ext cx="11271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7745" y="4552259"/>
            <a:ext cx="9017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3044" y="2388821"/>
            <a:ext cx="11239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2657" y="2045095"/>
            <a:ext cx="9667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2269" y="1052736"/>
            <a:ext cx="8255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141713" y="3870333"/>
            <a:ext cx="1373519" cy="103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science.unsw.edu.au/files/events/133_0.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185659" y="2923668"/>
            <a:ext cx="792088" cy="95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2"/>
          <p:cNvSpPr>
            <a:spLocks noGrp="1"/>
          </p:cNvSpPr>
          <p:nvPr>
            <p:ph type="title"/>
          </p:nvPr>
        </p:nvSpPr>
        <p:spPr>
          <a:xfrm>
            <a:off x="755576" y="0"/>
            <a:ext cx="7560840" cy="981075"/>
          </a:xfrm>
        </p:spPr>
        <p:txBody>
          <a:bodyPr/>
          <a:lstStyle/>
          <a:p>
            <a:r>
              <a:rPr lang="en-US" sz="2800" dirty="0">
                <a:latin typeface="+mj-lt"/>
              </a:rPr>
              <a:t>active at </a:t>
            </a:r>
            <a:r>
              <a:rPr lang="en-US" sz="2800" dirty="0" err="1">
                <a:latin typeface="+mj-lt"/>
              </a:rPr>
              <a:t>MPI</a:t>
            </a:r>
            <a:r>
              <a:rPr lang="en-US" sz="2800" dirty="0">
                <a:latin typeface="+mj-lt"/>
              </a:rPr>
              <a:t> for Psycholinguistics</a:t>
            </a:r>
          </a:p>
        </p:txBody>
      </p:sp>
      <p:sp>
        <p:nvSpPr>
          <p:cNvPr id="16" name="Textfeld 1"/>
          <p:cNvSpPr txBox="1"/>
          <p:nvPr/>
        </p:nvSpPr>
        <p:spPr>
          <a:xfrm>
            <a:off x="298967" y="4965200"/>
            <a:ext cx="7388561" cy="1908215"/>
          </a:xfrm>
          <a:prstGeom prst="rect">
            <a:avLst/>
          </a:prstGeom>
          <a:solidFill>
            <a:schemeClr val="bg1"/>
          </a:solidFill>
        </p:spPr>
        <p:txBody>
          <a:bodyPr wrap="none" rtlCol="0">
            <a:spAutoFit/>
          </a:bodyPr>
          <a:lstStyle/>
          <a:p>
            <a:r>
              <a:rPr lang="de-DE" sz="2000" dirty="0">
                <a:solidFill>
                  <a:srgbClr val="69923A"/>
                </a:solidFill>
              </a:rPr>
              <a:t>Head </a:t>
            </a:r>
            <a:r>
              <a:rPr lang="de-DE" sz="2000" dirty="0" err="1">
                <a:solidFill>
                  <a:srgbClr val="69923A"/>
                </a:solidFill>
              </a:rPr>
              <a:t>of</a:t>
            </a:r>
            <a:r>
              <a:rPr lang="de-DE" sz="2000" dirty="0">
                <a:solidFill>
                  <a:srgbClr val="69923A"/>
                </a:solidFill>
              </a:rPr>
              <a:t> Technology </a:t>
            </a:r>
            <a:r>
              <a:rPr lang="de-DE" sz="2000" dirty="0" err="1">
                <a:solidFill>
                  <a:srgbClr val="69923A"/>
                </a:solidFill>
              </a:rPr>
              <a:t>and</a:t>
            </a:r>
            <a:r>
              <a:rPr lang="de-DE" sz="2000" dirty="0">
                <a:solidFill>
                  <a:srgbClr val="69923A"/>
                </a:solidFill>
              </a:rPr>
              <a:t> </a:t>
            </a:r>
            <a:r>
              <a:rPr lang="de-DE" sz="2000" dirty="0" err="1">
                <a:solidFill>
                  <a:srgbClr val="69923A"/>
                </a:solidFill>
              </a:rPr>
              <a:t>Methodology</a:t>
            </a:r>
            <a:r>
              <a:rPr lang="de-DE" sz="2000" dirty="0">
                <a:solidFill>
                  <a:srgbClr val="69923A"/>
                </a:solidFill>
              </a:rPr>
              <a:t> Department</a:t>
            </a:r>
          </a:p>
          <a:p>
            <a:pPr lvl="1"/>
            <a:r>
              <a:rPr lang="de-DE" sz="2000" dirty="0">
                <a:solidFill>
                  <a:srgbClr val="69923A"/>
                </a:solidFill>
              </a:rPr>
              <a:t>Understanding Human Language </a:t>
            </a:r>
            <a:r>
              <a:rPr lang="de-DE" sz="2000" dirty="0" err="1">
                <a:solidFill>
                  <a:srgbClr val="69923A"/>
                </a:solidFill>
              </a:rPr>
              <a:t>Capacity</a:t>
            </a:r>
            <a:endParaRPr lang="de-DE" sz="2000" dirty="0">
              <a:solidFill>
                <a:srgbClr val="69923A"/>
              </a:solidFill>
            </a:endParaRPr>
          </a:p>
          <a:p>
            <a:pPr lvl="1"/>
            <a:r>
              <a:rPr lang="de-DE" sz="1800" i="1" dirty="0" err="1">
                <a:solidFill>
                  <a:srgbClr val="69923A"/>
                </a:solidFill>
              </a:rPr>
              <a:t>from</a:t>
            </a:r>
            <a:r>
              <a:rPr lang="de-DE" sz="1800" i="1" dirty="0">
                <a:solidFill>
                  <a:srgbClr val="69923A"/>
                </a:solidFill>
              </a:rPr>
              <a:t> </a:t>
            </a:r>
            <a:r>
              <a:rPr lang="de-DE" sz="1800" i="1" dirty="0" err="1">
                <a:solidFill>
                  <a:srgbClr val="69923A"/>
                </a:solidFill>
              </a:rPr>
              <a:t>the</a:t>
            </a:r>
            <a:r>
              <a:rPr lang="de-DE" sz="1800" i="1" dirty="0">
                <a:solidFill>
                  <a:srgbClr val="69923A"/>
                </a:solidFill>
              </a:rPr>
              <a:t> </a:t>
            </a:r>
            <a:r>
              <a:rPr lang="de-DE" sz="1800" i="1" dirty="0" err="1">
                <a:solidFill>
                  <a:srgbClr val="69923A"/>
                </a:solidFill>
              </a:rPr>
              <a:t>beginning</a:t>
            </a:r>
            <a:r>
              <a:rPr lang="de-DE" sz="1800" i="1" dirty="0">
                <a:solidFill>
                  <a:srgbClr val="69923A"/>
                </a:solidFill>
              </a:rPr>
              <a:t> </a:t>
            </a:r>
            <a:r>
              <a:rPr lang="de-DE" sz="1800" i="1" dirty="0" err="1">
                <a:solidFill>
                  <a:srgbClr val="69923A"/>
                </a:solidFill>
              </a:rPr>
              <a:t>data</a:t>
            </a:r>
            <a:r>
              <a:rPr lang="de-DE" sz="1800" i="1" dirty="0">
                <a:solidFill>
                  <a:srgbClr val="69923A"/>
                </a:solidFill>
              </a:rPr>
              <a:t> </a:t>
            </a:r>
            <a:r>
              <a:rPr lang="de-DE" sz="1800" i="1" dirty="0" err="1">
                <a:solidFill>
                  <a:srgbClr val="69923A"/>
                </a:solidFill>
              </a:rPr>
              <a:t>as</a:t>
            </a:r>
            <a:r>
              <a:rPr lang="de-DE" sz="1800" i="1" dirty="0">
                <a:solidFill>
                  <a:srgbClr val="69923A"/>
                </a:solidFill>
              </a:rPr>
              <a:t> </a:t>
            </a:r>
            <a:r>
              <a:rPr lang="de-DE" sz="1800" i="1" dirty="0" err="1">
                <a:solidFill>
                  <a:srgbClr val="69923A"/>
                </a:solidFill>
              </a:rPr>
              <a:t>basis</a:t>
            </a:r>
            <a:endParaRPr lang="de-DE" sz="1800" i="1" dirty="0">
              <a:solidFill>
                <a:srgbClr val="69923A"/>
              </a:solidFill>
            </a:endParaRPr>
          </a:p>
          <a:p>
            <a:r>
              <a:rPr lang="de-DE" sz="2000" dirty="0" err="1">
                <a:solidFill>
                  <a:srgbClr val="69923A"/>
                </a:solidFill>
              </a:rPr>
              <a:t>since</a:t>
            </a:r>
            <a:r>
              <a:rPr lang="de-DE" sz="2000" dirty="0">
                <a:solidFill>
                  <a:srgbClr val="69923A"/>
                </a:solidFill>
              </a:rPr>
              <a:t> 4 </a:t>
            </a:r>
            <a:r>
              <a:rPr lang="de-DE" sz="2000" dirty="0" err="1">
                <a:solidFill>
                  <a:srgbClr val="69923A"/>
                </a:solidFill>
              </a:rPr>
              <a:t>years</a:t>
            </a:r>
            <a:r>
              <a:rPr lang="de-DE" sz="2000" dirty="0">
                <a:solidFill>
                  <a:srgbClr val="69923A"/>
                </a:solidFill>
              </a:rPr>
              <a:t> at </a:t>
            </a:r>
            <a:r>
              <a:rPr lang="de-DE" sz="2000" dirty="0" err="1">
                <a:solidFill>
                  <a:srgbClr val="69923A"/>
                </a:solidFill>
              </a:rPr>
              <a:t>Compute</a:t>
            </a:r>
            <a:r>
              <a:rPr lang="de-DE" sz="2000" dirty="0">
                <a:solidFill>
                  <a:srgbClr val="69923A"/>
                </a:solidFill>
              </a:rPr>
              <a:t> &amp; Data Facility der MPG (</a:t>
            </a:r>
            <a:r>
              <a:rPr lang="de-DE" sz="2000" dirty="0" err="1">
                <a:solidFill>
                  <a:srgbClr val="69923A"/>
                </a:solidFill>
              </a:rPr>
              <a:t>MPCDF</a:t>
            </a:r>
            <a:r>
              <a:rPr lang="de-DE" sz="2000" dirty="0">
                <a:solidFill>
                  <a:srgbClr val="69923A"/>
                </a:solidFill>
              </a:rPr>
              <a:t>)</a:t>
            </a:r>
          </a:p>
          <a:p>
            <a:r>
              <a:rPr lang="de-DE" sz="2000" dirty="0" err="1">
                <a:solidFill>
                  <a:srgbClr val="69923A"/>
                </a:solidFill>
              </a:rPr>
              <a:t>Coordinator</a:t>
            </a:r>
            <a:r>
              <a:rPr lang="de-DE" sz="2000" dirty="0">
                <a:solidFill>
                  <a:srgbClr val="69923A"/>
                </a:solidFill>
              </a:rPr>
              <a:t> </a:t>
            </a:r>
            <a:r>
              <a:rPr lang="de-DE" sz="2000" dirty="0" err="1">
                <a:solidFill>
                  <a:srgbClr val="69923A"/>
                </a:solidFill>
              </a:rPr>
              <a:t>of</a:t>
            </a:r>
            <a:r>
              <a:rPr lang="de-DE" sz="2000" dirty="0">
                <a:solidFill>
                  <a:srgbClr val="69923A"/>
                </a:solidFill>
              </a:rPr>
              <a:t> RDA Europa</a:t>
            </a:r>
          </a:p>
          <a:p>
            <a:r>
              <a:rPr lang="de-DE" sz="2000" dirty="0">
                <a:solidFill>
                  <a:srgbClr val="69923A"/>
                </a:solidFill>
              </a:rPr>
              <a:t> </a:t>
            </a:r>
          </a:p>
        </p:txBody>
      </p:sp>
    </p:spTree>
    <p:extLst>
      <p:ext uri="{BB962C8B-B14F-4D97-AF65-F5344CB8AC3E}">
        <p14:creationId xmlns:p14="http://schemas.microsoft.com/office/powerpoint/2010/main" val="3161987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sz="half" idx="1"/>
          </p:nvPr>
        </p:nvSpPr>
        <p:spPr bwMode="auto">
          <a:xfrm>
            <a:off x="3340099" y="1467375"/>
            <a:ext cx="5571665" cy="4918810"/>
          </a:xfrm>
          <a:extLst/>
        </p:spPr>
        <p:txBody>
          <a:bodyPr vert="horz" wrap="square" lIns="91440" tIns="45720" rIns="91440" bIns="45720" numCol="1" anchor="t" anchorCtr="0" compatLnSpc="1">
            <a:prstTxWarp prst="textNoShape">
              <a:avLst/>
            </a:prstTxWarp>
            <a:normAutofit fontScale="92500" lnSpcReduction="10000"/>
          </a:bodyPr>
          <a:lstStyle/>
          <a:p>
            <a:pPr>
              <a:spcBef>
                <a:spcPts val="0"/>
              </a:spcBef>
              <a:buFont typeface="Wingdings" pitchFamily="2" charset="2"/>
              <a:buChar char="§"/>
              <a:defRPr/>
            </a:pPr>
            <a:r>
              <a:rPr lang="en-GB" sz="2000" dirty="0"/>
              <a:t>Novel Materials Discovery project</a:t>
            </a:r>
          </a:p>
          <a:p>
            <a:pPr marL="0" indent="0">
              <a:spcBef>
                <a:spcPts val="0"/>
              </a:spcBef>
              <a:buNone/>
              <a:defRPr/>
            </a:pPr>
            <a:r>
              <a:rPr lang="en-GB" sz="2000" dirty="0"/>
              <a:t>     Computational material science</a:t>
            </a:r>
          </a:p>
          <a:p>
            <a:pPr>
              <a:spcBef>
                <a:spcPts val="0"/>
              </a:spcBef>
              <a:buFont typeface="Wingdings" pitchFamily="2" charset="2"/>
              <a:buChar char="§"/>
              <a:defRPr/>
            </a:pPr>
            <a:r>
              <a:rPr lang="de-DE" altLang="en-US" sz="2000" dirty="0" err="1">
                <a:cs typeface="Gisha" pitchFamily="34" charset="-79"/>
              </a:rPr>
              <a:t>many</a:t>
            </a:r>
            <a:r>
              <a:rPr lang="de-DE" altLang="en-US" sz="2000" dirty="0">
                <a:cs typeface="Gisha" pitchFamily="34" charset="-79"/>
              </a:rPr>
              <a:t> Labs </a:t>
            </a:r>
            <a:r>
              <a:rPr lang="de-DE" altLang="en-US" sz="2000" dirty="0" err="1">
                <a:cs typeface="Gisha" pitchFamily="34" charset="-79"/>
              </a:rPr>
              <a:t>create</a:t>
            </a:r>
            <a:r>
              <a:rPr lang="de-DE" altLang="en-US" sz="2000" dirty="0">
                <a:cs typeface="Gisha" pitchFamily="34" charset="-79"/>
              </a:rPr>
              <a:t> </a:t>
            </a:r>
            <a:r>
              <a:rPr lang="de-DE" altLang="en-US" sz="2000" dirty="0" err="1">
                <a:cs typeface="Gisha" pitchFamily="34" charset="-79"/>
              </a:rPr>
              <a:t>data</a:t>
            </a:r>
            <a:r>
              <a:rPr lang="de-DE" altLang="en-US" sz="2000" dirty="0">
                <a:cs typeface="Gisha" pitchFamily="34" charset="-79"/>
              </a:rPr>
              <a:t> </a:t>
            </a:r>
            <a:r>
              <a:rPr lang="de-DE" altLang="en-US" sz="2000" dirty="0" err="1">
                <a:cs typeface="Gisha" pitchFamily="34" charset="-79"/>
              </a:rPr>
              <a:t>about</a:t>
            </a:r>
            <a:r>
              <a:rPr lang="de-DE" altLang="en-US" sz="2000" dirty="0">
                <a:cs typeface="Gisha" pitchFamily="34" charset="-79"/>
              </a:rPr>
              <a:t> </a:t>
            </a:r>
            <a:r>
              <a:rPr lang="de-DE" altLang="en-US" sz="2000" dirty="0" err="1">
                <a:cs typeface="Gisha" pitchFamily="34" charset="-79"/>
              </a:rPr>
              <a:t>materials</a:t>
            </a:r>
            <a:r>
              <a:rPr lang="de-DE" altLang="en-US" sz="2000" dirty="0">
                <a:cs typeface="Gisha" pitchFamily="34" charset="-79"/>
              </a:rPr>
              <a:t> </a:t>
            </a:r>
            <a:r>
              <a:rPr lang="de-DE" altLang="en-US" sz="2000" dirty="0" err="1">
                <a:cs typeface="Gisha" pitchFamily="34" charset="-79"/>
              </a:rPr>
              <a:t>and</a:t>
            </a:r>
            <a:r>
              <a:rPr lang="de-DE" altLang="en-US" sz="2000" dirty="0">
                <a:cs typeface="Gisha" pitchFamily="34" charset="-79"/>
              </a:rPr>
              <a:t> </a:t>
            </a:r>
            <a:r>
              <a:rPr lang="de-DE" altLang="en-US" sz="2000" dirty="0" err="1">
                <a:cs typeface="Gisha" pitchFamily="34" charset="-79"/>
              </a:rPr>
              <a:t>compounds</a:t>
            </a:r>
            <a:r>
              <a:rPr lang="de-DE" altLang="en-US" sz="2000" dirty="0">
                <a:cs typeface="Gisha" pitchFamily="34" charset="-79"/>
              </a:rPr>
              <a:t> (</a:t>
            </a:r>
            <a:r>
              <a:rPr lang="de-DE" altLang="en-US" sz="2000" dirty="0" err="1">
                <a:cs typeface="Gisha" pitchFamily="34" charset="-79"/>
              </a:rPr>
              <a:t>experiments</a:t>
            </a:r>
            <a:r>
              <a:rPr lang="de-DE" altLang="en-US" sz="2000" dirty="0">
                <a:cs typeface="Gisha" pitchFamily="34" charset="-79"/>
              </a:rPr>
              <a:t> + </a:t>
            </a:r>
            <a:r>
              <a:rPr lang="de-DE" altLang="en-US" sz="2000" dirty="0" err="1">
                <a:cs typeface="Gisha" pitchFamily="34" charset="-79"/>
              </a:rPr>
              <a:t>simulations</a:t>
            </a:r>
            <a:r>
              <a:rPr lang="de-DE" altLang="en-US" sz="2000" dirty="0">
                <a:cs typeface="Gisha" pitchFamily="34" charset="-79"/>
              </a:rPr>
              <a:t>)</a:t>
            </a:r>
            <a:endParaRPr lang="en-GB" altLang="en-US" sz="2000" dirty="0">
              <a:cs typeface="Gisha" pitchFamily="34" charset="-79"/>
            </a:endParaRPr>
          </a:p>
          <a:p>
            <a:pPr lvl="1">
              <a:spcBef>
                <a:spcPts val="0"/>
              </a:spcBef>
              <a:buFont typeface="Wingdings" pitchFamily="2" charset="2"/>
              <a:buChar char="§"/>
              <a:defRPr/>
            </a:pPr>
            <a:r>
              <a:rPr lang="en-GB" altLang="en-US" b="1" dirty="0">
                <a:solidFill>
                  <a:schemeClr val="accent1"/>
                </a:solidFill>
                <a:ea typeface="Arial Unicode MS" pitchFamily="34" charset="-128"/>
                <a:cs typeface="Gisha" pitchFamily="34" charset="-79"/>
              </a:rPr>
              <a:t>space of Chemical compounds is endless</a:t>
            </a:r>
          </a:p>
          <a:p>
            <a:pPr lvl="1">
              <a:spcBef>
                <a:spcPts val="0"/>
              </a:spcBef>
              <a:buFont typeface="Wingdings" pitchFamily="2" charset="2"/>
              <a:buChar char="§"/>
              <a:defRPr/>
            </a:pPr>
            <a:r>
              <a:rPr lang="de-DE" altLang="en-US" b="1" dirty="0" err="1">
                <a:solidFill>
                  <a:schemeClr val="accent1"/>
                </a:solidFill>
                <a:latin typeface="+mn-lt"/>
                <a:ea typeface="Arial Unicode MS" pitchFamily="34" charset="-128"/>
                <a:cs typeface="Gisha" pitchFamily="34" charset="-79"/>
              </a:rPr>
              <a:t>until</a:t>
            </a:r>
            <a:r>
              <a:rPr lang="de-DE" altLang="en-US" b="1" dirty="0">
                <a:solidFill>
                  <a:schemeClr val="accent1"/>
                </a:solidFill>
                <a:latin typeface="+mn-lt"/>
                <a:ea typeface="Arial Unicode MS" pitchFamily="34" charset="-128"/>
                <a:cs typeface="Gisha" pitchFamily="34" charset="-79"/>
              </a:rPr>
              <a:t> </a:t>
            </a:r>
            <a:r>
              <a:rPr lang="de-DE" altLang="en-US" b="1" dirty="0" err="1">
                <a:solidFill>
                  <a:schemeClr val="accent1"/>
                </a:solidFill>
                <a:latin typeface="+mn-lt"/>
                <a:ea typeface="Arial Unicode MS" pitchFamily="34" charset="-128"/>
                <a:cs typeface="Gisha" pitchFamily="34" charset="-79"/>
              </a:rPr>
              <a:t>now</a:t>
            </a:r>
            <a:r>
              <a:rPr lang="de-DE" altLang="en-US" b="1" dirty="0">
                <a:solidFill>
                  <a:schemeClr val="accent1"/>
                </a:solidFill>
                <a:latin typeface="+mn-lt"/>
                <a:ea typeface="Arial Unicode MS" pitchFamily="34" charset="-128"/>
                <a:cs typeface="Gisha" pitchFamily="34" charset="-79"/>
              </a:rPr>
              <a:t>: Publications of Papers (also </a:t>
            </a:r>
            <a:r>
              <a:rPr lang="de-DE" altLang="en-US" b="1" dirty="0" smtClean="0">
                <a:solidFill>
                  <a:schemeClr val="accent1"/>
                </a:solidFill>
                <a:latin typeface="+mn-lt"/>
                <a:ea typeface="Arial Unicode MS" pitchFamily="34" charset="-128"/>
                <a:cs typeface="Gisha" pitchFamily="34" charset="-79"/>
              </a:rPr>
              <a:t>infinite)</a:t>
            </a:r>
            <a:endParaRPr lang="en-GB" altLang="en-US" b="1" dirty="0">
              <a:solidFill>
                <a:schemeClr val="accent1"/>
              </a:solidFill>
              <a:latin typeface="+mn-lt"/>
              <a:ea typeface="Arial Unicode MS" pitchFamily="34" charset="-128"/>
              <a:cs typeface="Gisha" pitchFamily="34" charset="-79"/>
            </a:endParaRPr>
          </a:p>
          <a:p>
            <a:pPr lvl="1">
              <a:spcBef>
                <a:spcPts val="0"/>
              </a:spcBef>
              <a:buFont typeface="Wingdings" pitchFamily="2" charset="2"/>
              <a:buChar char="§"/>
              <a:defRPr/>
            </a:pPr>
            <a:r>
              <a:rPr lang="en-US" altLang="en-US" b="1" dirty="0">
                <a:solidFill>
                  <a:schemeClr val="accent1"/>
                </a:solidFill>
                <a:latin typeface="+mn-lt"/>
                <a:ea typeface="Arial Unicode MS" pitchFamily="34" charset="-128"/>
                <a:cs typeface="Gisha" pitchFamily="34" charset="-79"/>
              </a:rPr>
              <a:t>now: how can we </a:t>
            </a:r>
            <a:r>
              <a:rPr lang="en-US" altLang="en-US" b="1" dirty="0" err="1">
                <a:solidFill>
                  <a:schemeClr val="accent1"/>
                </a:solidFill>
                <a:latin typeface="+mn-lt"/>
                <a:ea typeface="Arial Unicode MS" pitchFamily="34" charset="-128"/>
                <a:cs typeface="Gisha" pitchFamily="34" charset="-79"/>
              </a:rPr>
              <a:t>categorise</a:t>
            </a:r>
            <a:r>
              <a:rPr lang="en-US" altLang="en-US" b="1" dirty="0">
                <a:solidFill>
                  <a:schemeClr val="accent1"/>
                </a:solidFill>
                <a:latin typeface="+mn-lt"/>
                <a:ea typeface="Arial Unicode MS" pitchFamily="34" charset="-128"/>
                <a:cs typeface="Gisha" pitchFamily="34" charset="-79"/>
              </a:rPr>
              <a:t> space to quickly find useful compound materials</a:t>
            </a:r>
          </a:p>
          <a:p>
            <a:pPr lvl="1">
              <a:spcBef>
                <a:spcPts val="0"/>
              </a:spcBef>
              <a:buFont typeface="Wingdings" pitchFamily="2" charset="2"/>
              <a:buChar char="§"/>
              <a:defRPr/>
            </a:pPr>
            <a:r>
              <a:rPr lang="en-US" altLang="en-US" b="1" dirty="0">
                <a:solidFill>
                  <a:schemeClr val="accent1"/>
                </a:solidFill>
                <a:latin typeface="+mn-lt"/>
                <a:ea typeface="Arial Unicode MS" pitchFamily="34" charset="-128"/>
                <a:cs typeface="Gisha" pitchFamily="34" charset="-79"/>
              </a:rPr>
              <a:t>from Periodical system to multi-dimensional map of compound material</a:t>
            </a:r>
          </a:p>
          <a:p>
            <a:pPr>
              <a:spcBef>
                <a:spcPts val="0"/>
              </a:spcBef>
              <a:buFont typeface="Wingdings" pitchFamily="2" charset="2"/>
              <a:buChar char="§"/>
              <a:defRPr/>
            </a:pPr>
            <a:endParaRPr lang="en-US" altLang="en-US" sz="800" dirty="0">
              <a:solidFill>
                <a:schemeClr val="tx1"/>
              </a:solidFill>
              <a:latin typeface="+mn-lt"/>
              <a:ea typeface="Arial Unicode MS" pitchFamily="34" charset="-128"/>
              <a:cs typeface="Gisha" pitchFamily="34" charset="-79"/>
            </a:endParaRPr>
          </a:p>
          <a:p>
            <a:pPr>
              <a:spcBef>
                <a:spcPts val="0"/>
              </a:spcBef>
              <a:buFont typeface="Wingdings" pitchFamily="2" charset="2"/>
              <a:buChar char="§"/>
              <a:defRPr/>
            </a:pPr>
            <a:r>
              <a:rPr lang="en-US" altLang="en-US" sz="2000" dirty="0" err="1">
                <a:solidFill>
                  <a:schemeClr val="tx1"/>
                </a:solidFill>
                <a:latin typeface="+mn-lt"/>
                <a:ea typeface="Arial Unicode MS" pitchFamily="34" charset="-128"/>
                <a:cs typeface="Gisha" pitchFamily="34" charset="-79"/>
              </a:rPr>
              <a:t>categorisation</a:t>
            </a:r>
            <a:r>
              <a:rPr lang="en-US" altLang="en-US" sz="2000" dirty="0">
                <a:solidFill>
                  <a:schemeClr val="tx1"/>
                </a:solidFill>
                <a:latin typeface="+mn-lt"/>
                <a:ea typeface="Arial Unicode MS" pitchFamily="34" charset="-128"/>
                <a:cs typeface="Gisha" pitchFamily="34" charset="-79"/>
              </a:rPr>
              <a:t> via Machine Learning etc.</a:t>
            </a:r>
          </a:p>
          <a:p>
            <a:pPr>
              <a:spcBef>
                <a:spcPts val="0"/>
              </a:spcBef>
              <a:buFont typeface="Wingdings" pitchFamily="2" charset="2"/>
              <a:buChar char="§"/>
              <a:defRPr/>
            </a:pPr>
            <a:r>
              <a:rPr lang="en-US" altLang="en-US" sz="2000" dirty="0">
                <a:solidFill>
                  <a:schemeClr val="tx1"/>
                </a:solidFill>
                <a:latin typeface="+mn-lt"/>
                <a:ea typeface="Arial Unicode MS" pitchFamily="34" charset="-128"/>
                <a:cs typeface="Gisha" pitchFamily="34" charset="-79"/>
              </a:rPr>
              <a:t>But: Integration of data from many labs worldwide required </a:t>
            </a:r>
          </a:p>
          <a:p>
            <a:pPr>
              <a:spcBef>
                <a:spcPts val="0"/>
              </a:spcBef>
              <a:buFont typeface="Wingdings" pitchFamily="2" charset="2"/>
              <a:buChar char="§"/>
              <a:defRPr/>
            </a:pPr>
            <a:r>
              <a:rPr lang="en-US" altLang="en-US" sz="2000" dirty="0">
                <a:solidFill>
                  <a:schemeClr val="tx1"/>
                </a:solidFill>
                <a:latin typeface="+mn-lt"/>
                <a:ea typeface="Arial Unicode MS" pitchFamily="34" charset="-128"/>
                <a:cs typeface="Gisha" pitchFamily="34" charset="-79"/>
              </a:rPr>
              <a:t>And: how to make integration inefficient? how to correctly refer? who is going to use this aggregated data space? etc.</a:t>
            </a:r>
          </a:p>
          <a:p>
            <a:pPr>
              <a:spcBef>
                <a:spcPts val="0"/>
              </a:spcBef>
              <a:buFont typeface="Wingdings" pitchFamily="2" charset="2"/>
              <a:buChar char="§"/>
              <a:defRPr/>
            </a:pPr>
            <a:endParaRPr lang="en-US" altLang="en-US" sz="2000" dirty="0">
              <a:solidFill>
                <a:schemeClr val="tx1"/>
              </a:solidFill>
              <a:latin typeface="+mn-lt"/>
              <a:ea typeface="Arial Unicode MS" pitchFamily="34" charset="-128"/>
              <a:cs typeface="Gisha" pitchFamily="34" charset="-79"/>
            </a:endParaRPr>
          </a:p>
          <a:p>
            <a:pPr>
              <a:spcBef>
                <a:spcPts val="0"/>
              </a:spcBef>
              <a:buFont typeface="Wingdings" pitchFamily="2" charset="2"/>
              <a:buChar char="§"/>
              <a:defRPr/>
            </a:pPr>
            <a:r>
              <a:rPr lang="en-US" altLang="en-US" sz="2000" b="1" i="1" dirty="0">
                <a:solidFill>
                  <a:srgbClr val="58A618"/>
                </a:solidFill>
                <a:latin typeface="+mn-lt"/>
                <a:ea typeface="Arial Unicode MS" pitchFamily="34" charset="-128"/>
                <a:cs typeface="Gisha" pitchFamily="34" charset="-79"/>
              </a:rPr>
              <a:t>Revolution: writing paper is not the only scientific goal anymore</a:t>
            </a:r>
          </a:p>
        </p:txBody>
      </p:sp>
      <p:sp>
        <p:nvSpPr>
          <p:cNvPr id="9220" name="Title 1"/>
          <p:cNvSpPr>
            <a:spLocks noGrp="1"/>
          </p:cNvSpPr>
          <p:nvPr>
            <p:ph type="title"/>
          </p:nvPr>
        </p:nvSpPr>
        <p:spPr bwMode="auto">
          <a:xfrm>
            <a:off x="539750" y="0"/>
            <a:ext cx="84963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3200" dirty="0" err="1">
                <a:latin typeface="Gisha" pitchFamily="34" charset="-79"/>
                <a:ea typeface="ＭＳ Ｐゴシック" pitchFamily="34" charset="-128"/>
                <a:cs typeface="Gisha" pitchFamily="34" charset="-79"/>
              </a:rPr>
              <a:t>NoMaD</a:t>
            </a:r>
            <a:r>
              <a:rPr lang="en-US" altLang="en-US" sz="3200" dirty="0">
                <a:latin typeface="Gisha" pitchFamily="34" charset="-79"/>
                <a:ea typeface="ＭＳ Ｐゴシック" pitchFamily="34" charset="-128"/>
                <a:cs typeface="Gisha" pitchFamily="34" charset="-79"/>
              </a:rPr>
              <a:t> infrastructure (</a:t>
            </a:r>
            <a:r>
              <a:rPr lang="en-US" altLang="en-US" sz="3200" dirty="0" err="1">
                <a:latin typeface="Gisha" pitchFamily="34" charset="-79"/>
                <a:ea typeface="ＭＳ Ｐゴシック" pitchFamily="34" charset="-128"/>
                <a:cs typeface="Gisha" pitchFamily="34" charset="-79"/>
              </a:rPr>
              <a:t>FHI</a:t>
            </a:r>
            <a:r>
              <a:rPr lang="en-US" altLang="en-US" sz="3200" dirty="0">
                <a:latin typeface="Gisha" pitchFamily="34" charset="-79"/>
                <a:ea typeface="ＭＳ Ｐゴシック" pitchFamily="34" charset="-128"/>
                <a:cs typeface="Gisha" pitchFamily="34" charset="-79"/>
              </a:rPr>
              <a:t> </a:t>
            </a:r>
            <a:r>
              <a:rPr lang="en-US" altLang="en-US" sz="3200" dirty="0" err="1">
                <a:latin typeface="Gisha" pitchFamily="34" charset="-79"/>
                <a:ea typeface="ＭＳ Ｐゴシック" pitchFamily="34" charset="-128"/>
                <a:cs typeface="Gisha" pitchFamily="34" charset="-79"/>
              </a:rPr>
              <a:t>Berlin+MPCDF</a:t>
            </a:r>
            <a:r>
              <a:rPr lang="en-US" altLang="en-US" sz="3200" dirty="0">
                <a:latin typeface="Gisha" pitchFamily="34" charset="-79"/>
                <a:ea typeface="ＭＳ Ｐゴシック" pitchFamily="34" charset="-128"/>
                <a:cs typeface="Gisha" pitchFamily="34" charset="-79"/>
              </a:rPr>
              <a:t>)</a:t>
            </a:r>
          </a:p>
        </p:txBody>
      </p:sp>
      <p:pic>
        <p:nvPicPr>
          <p:cNvPr id="9221"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1341438"/>
            <a:ext cx="305911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3741" y="3774645"/>
            <a:ext cx="2948505" cy="126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1058" y="5042010"/>
            <a:ext cx="2911187" cy="167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bwMode="auto">
          <a:xfrm>
            <a:off x="1345980" y="4811580"/>
            <a:ext cx="230430" cy="537670"/>
          </a:xfrm>
          <a:prstGeom prst="downArrow">
            <a:avLst/>
          </a:prstGeom>
          <a:solidFill>
            <a:srgbClr val="C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43949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sz="half" idx="1"/>
          </p:nvPr>
        </p:nvSpPr>
        <p:spPr bwMode="auto">
          <a:xfrm>
            <a:off x="6640357" y="1679947"/>
            <a:ext cx="2519362" cy="28291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~70 global teams</a:t>
            </a:r>
          </a:p>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One central archive </a:t>
            </a:r>
          </a:p>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~80 TB in online archive </a:t>
            </a:r>
          </a:p>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Web-based, open deposit</a:t>
            </a:r>
          </a:p>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4 dynamic external copies</a:t>
            </a:r>
          </a:p>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remote archives</a:t>
            </a:r>
          </a:p>
        </p:txBody>
      </p:sp>
      <p:sp>
        <p:nvSpPr>
          <p:cNvPr id="7172" name="Title 1"/>
          <p:cNvSpPr>
            <a:spLocks noGrp="1"/>
          </p:cNvSpPr>
          <p:nvPr>
            <p:ph type="title"/>
          </p:nvPr>
        </p:nvSpPr>
        <p:spPr bwMode="auto">
          <a:xfrm>
            <a:off x="539750" y="0"/>
            <a:ext cx="84963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3200" dirty="0" err="1">
                <a:latin typeface="Gisha" pitchFamily="34" charset="-79"/>
                <a:ea typeface="ＭＳ Ｐゴシック" pitchFamily="34" charset="-128"/>
                <a:cs typeface="Gisha" pitchFamily="34" charset="-79"/>
              </a:rPr>
              <a:t>DOBES</a:t>
            </a:r>
            <a:r>
              <a:rPr lang="en-US" altLang="en-US" sz="3200" dirty="0">
                <a:latin typeface="Gisha" pitchFamily="34" charset="-79"/>
                <a:ea typeface="ＭＳ Ｐゴシック" pitchFamily="34" charset="-128"/>
                <a:cs typeface="Gisha" pitchFamily="34" charset="-79"/>
              </a:rPr>
              <a:t> Project on Endangered Languages</a:t>
            </a:r>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219200"/>
            <a:ext cx="6513513"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a:spLocks noChangeArrowheads="1"/>
          </p:cNvSpPr>
          <p:nvPr/>
        </p:nvSpPr>
        <p:spPr bwMode="auto">
          <a:xfrm>
            <a:off x="1500188" y="2670175"/>
            <a:ext cx="61912" cy="619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7" name="Ellipse 6"/>
          <p:cNvSpPr>
            <a:spLocks noChangeArrowheads="1"/>
          </p:cNvSpPr>
          <p:nvPr/>
        </p:nvSpPr>
        <p:spPr bwMode="auto">
          <a:xfrm>
            <a:off x="1931988" y="3294063"/>
            <a:ext cx="61912" cy="603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8" name="Ellipse 7"/>
          <p:cNvSpPr>
            <a:spLocks noChangeArrowheads="1"/>
          </p:cNvSpPr>
          <p:nvPr/>
        </p:nvSpPr>
        <p:spPr bwMode="auto">
          <a:xfrm>
            <a:off x="2135188" y="3381375"/>
            <a:ext cx="61912" cy="619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9" name="Ellipse 8"/>
          <p:cNvSpPr>
            <a:spLocks noChangeArrowheads="1"/>
          </p:cNvSpPr>
          <p:nvPr/>
        </p:nvSpPr>
        <p:spPr bwMode="auto">
          <a:xfrm>
            <a:off x="2439988" y="3186113"/>
            <a:ext cx="61912" cy="619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0" name="Ellipse 9"/>
          <p:cNvSpPr>
            <a:spLocks noChangeArrowheads="1"/>
          </p:cNvSpPr>
          <p:nvPr/>
        </p:nvSpPr>
        <p:spPr bwMode="auto">
          <a:xfrm>
            <a:off x="2530475" y="3665538"/>
            <a:ext cx="60325" cy="603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1" name="Ellipse 10"/>
          <p:cNvSpPr>
            <a:spLocks noChangeArrowheads="1"/>
          </p:cNvSpPr>
          <p:nvPr/>
        </p:nvSpPr>
        <p:spPr bwMode="auto">
          <a:xfrm>
            <a:off x="2197100" y="4011613"/>
            <a:ext cx="60325" cy="619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2" name="Ellipse 11"/>
          <p:cNvSpPr>
            <a:spLocks noChangeArrowheads="1"/>
          </p:cNvSpPr>
          <p:nvPr/>
        </p:nvSpPr>
        <p:spPr bwMode="auto">
          <a:xfrm>
            <a:off x="3576638" y="3182938"/>
            <a:ext cx="60325" cy="603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3" name="Ellipse 12"/>
          <p:cNvSpPr>
            <a:spLocks noChangeArrowheads="1"/>
          </p:cNvSpPr>
          <p:nvPr/>
        </p:nvSpPr>
        <p:spPr bwMode="auto">
          <a:xfrm>
            <a:off x="6015038" y="3946525"/>
            <a:ext cx="60325" cy="619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4" name="Ellipse 13"/>
          <p:cNvSpPr>
            <a:spLocks noChangeArrowheads="1"/>
          </p:cNvSpPr>
          <p:nvPr/>
        </p:nvSpPr>
        <p:spPr bwMode="auto">
          <a:xfrm>
            <a:off x="4041775" y="1928813"/>
            <a:ext cx="61913" cy="619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5" name="Ellipse 14"/>
          <p:cNvSpPr>
            <a:spLocks noChangeArrowheads="1"/>
          </p:cNvSpPr>
          <p:nvPr/>
        </p:nvSpPr>
        <p:spPr bwMode="auto">
          <a:xfrm>
            <a:off x="5337175" y="3305175"/>
            <a:ext cx="61913" cy="603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6" name="Ellipse 15"/>
          <p:cNvSpPr>
            <a:spLocks noChangeArrowheads="1"/>
          </p:cNvSpPr>
          <p:nvPr/>
        </p:nvSpPr>
        <p:spPr bwMode="auto">
          <a:xfrm>
            <a:off x="3576638" y="1898650"/>
            <a:ext cx="60325" cy="619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17" name="Ellipse 16"/>
          <p:cNvSpPr>
            <a:spLocks noChangeArrowheads="1"/>
          </p:cNvSpPr>
          <p:nvPr/>
        </p:nvSpPr>
        <p:spPr bwMode="auto">
          <a:xfrm>
            <a:off x="4152900" y="2393950"/>
            <a:ext cx="60325" cy="619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cxnSp>
        <p:nvCxnSpPr>
          <p:cNvPr id="5" name="Gerade Verbindung 4"/>
          <p:cNvCxnSpPr>
            <a:cxnSpLocks noChangeShapeType="1"/>
          </p:cNvCxnSpPr>
          <p:nvPr/>
        </p:nvCxnSpPr>
        <p:spPr bwMode="auto">
          <a:xfrm flipV="1">
            <a:off x="3482975" y="1916113"/>
            <a:ext cx="123825" cy="1524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a:cxnSpLocks noChangeShapeType="1"/>
            <a:endCxn id="14" idx="5"/>
          </p:cNvCxnSpPr>
          <p:nvPr/>
        </p:nvCxnSpPr>
        <p:spPr bwMode="auto">
          <a:xfrm flipV="1">
            <a:off x="3475038" y="1981200"/>
            <a:ext cx="619125" cy="96838"/>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a:cxnSpLocks noChangeShapeType="1"/>
            <a:endCxn id="17" idx="6"/>
          </p:cNvCxnSpPr>
          <p:nvPr/>
        </p:nvCxnSpPr>
        <p:spPr bwMode="auto">
          <a:xfrm>
            <a:off x="3482975" y="2079625"/>
            <a:ext cx="730250" cy="34607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a:cxnSpLocks noChangeShapeType="1"/>
            <a:endCxn id="12" idx="0"/>
          </p:cNvCxnSpPr>
          <p:nvPr/>
        </p:nvCxnSpPr>
        <p:spPr bwMode="auto">
          <a:xfrm>
            <a:off x="3482975" y="2082800"/>
            <a:ext cx="123825" cy="1100138"/>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a:cxnSpLocks noChangeShapeType="1"/>
            <a:endCxn id="9" idx="7"/>
          </p:cNvCxnSpPr>
          <p:nvPr/>
        </p:nvCxnSpPr>
        <p:spPr bwMode="auto">
          <a:xfrm flipH="1">
            <a:off x="2492375" y="2074863"/>
            <a:ext cx="987425" cy="112077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a:cxnSpLocks noChangeShapeType="1"/>
            <a:endCxn id="10" idx="0"/>
          </p:cNvCxnSpPr>
          <p:nvPr/>
        </p:nvCxnSpPr>
        <p:spPr bwMode="auto">
          <a:xfrm flipH="1">
            <a:off x="2560638" y="2079625"/>
            <a:ext cx="922337" cy="1585913"/>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a:cxnSpLocks noChangeShapeType="1"/>
            <a:endCxn id="11" idx="7"/>
          </p:cNvCxnSpPr>
          <p:nvPr/>
        </p:nvCxnSpPr>
        <p:spPr bwMode="auto">
          <a:xfrm flipH="1">
            <a:off x="2247900" y="2082800"/>
            <a:ext cx="1227138" cy="1938338"/>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a:cxnSpLocks noChangeShapeType="1"/>
            <a:endCxn id="8" idx="7"/>
          </p:cNvCxnSpPr>
          <p:nvPr/>
        </p:nvCxnSpPr>
        <p:spPr bwMode="auto">
          <a:xfrm flipH="1">
            <a:off x="2187575" y="2074863"/>
            <a:ext cx="1295400" cy="13160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a:cxnSpLocks noChangeShapeType="1"/>
            <a:endCxn id="7" idx="7"/>
          </p:cNvCxnSpPr>
          <p:nvPr/>
        </p:nvCxnSpPr>
        <p:spPr bwMode="auto">
          <a:xfrm flipH="1">
            <a:off x="1984375" y="2085975"/>
            <a:ext cx="1497013" cy="12160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a:cxnSpLocks noChangeShapeType="1"/>
            <a:endCxn id="6" idx="3"/>
          </p:cNvCxnSpPr>
          <p:nvPr/>
        </p:nvCxnSpPr>
        <p:spPr bwMode="auto">
          <a:xfrm flipH="1">
            <a:off x="1509713" y="2074863"/>
            <a:ext cx="1973262" cy="6477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a:cxnSpLocks noChangeShapeType="1"/>
            <a:endCxn id="15" idx="1"/>
          </p:cNvCxnSpPr>
          <p:nvPr/>
        </p:nvCxnSpPr>
        <p:spPr bwMode="auto">
          <a:xfrm>
            <a:off x="3473450" y="2079625"/>
            <a:ext cx="1873250" cy="1233488"/>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a:cxnSpLocks noChangeShapeType="1"/>
            <a:endCxn id="13" idx="7"/>
          </p:cNvCxnSpPr>
          <p:nvPr/>
        </p:nvCxnSpPr>
        <p:spPr bwMode="auto">
          <a:xfrm>
            <a:off x="3478213" y="2079625"/>
            <a:ext cx="2589212" cy="187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Ellipse 1"/>
          <p:cNvSpPr>
            <a:spLocks noChangeArrowheads="1"/>
          </p:cNvSpPr>
          <p:nvPr/>
        </p:nvSpPr>
        <p:spPr bwMode="auto">
          <a:xfrm>
            <a:off x="3452813" y="2052638"/>
            <a:ext cx="60325" cy="6032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2800" b="1">
                <a:solidFill>
                  <a:schemeClr val="bg1"/>
                </a:solidFill>
                <a:latin typeface="Arial" charset="0"/>
                <a:ea typeface="ＭＳ Ｐゴシック" pitchFamily="34" charset="-128"/>
              </a:defRPr>
            </a:lvl1pPr>
            <a:lvl2pPr marL="742950" indent="-285750">
              <a:defRPr sz="2800" b="1">
                <a:solidFill>
                  <a:schemeClr val="bg1"/>
                </a:solidFill>
                <a:latin typeface="Arial" charset="0"/>
                <a:ea typeface="ＭＳ Ｐゴシック" pitchFamily="34" charset="-128"/>
              </a:defRPr>
            </a:lvl2pPr>
            <a:lvl3pPr marL="1143000" indent="-228600">
              <a:defRPr sz="2800" b="1">
                <a:solidFill>
                  <a:schemeClr val="bg1"/>
                </a:solidFill>
                <a:latin typeface="Arial" charset="0"/>
                <a:ea typeface="ＭＳ Ｐゴシック" pitchFamily="34" charset="-128"/>
              </a:defRPr>
            </a:lvl3pPr>
            <a:lvl4pPr marL="1600200" indent="-228600">
              <a:defRPr sz="2800" b="1">
                <a:solidFill>
                  <a:schemeClr val="bg1"/>
                </a:solidFill>
                <a:latin typeface="Arial" charset="0"/>
                <a:ea typeface="ＭＳ Ｐゴシック" pitchFamily="34" charset="-128"/>
              </a:defRPr>
            </a:lvl4pPr>
            <a:lvl5pPr marL="2057400" indent="-22860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endParaRPr lang="de-DE" altLang="de-DE"/>
          </a:p>
        </p:txBody>
      </p:sp>
      <p:sp>
        <p:nvSpPr>
          <p:cNvPr id="38" name="Content Placeholder 2"/>
          <p:cNvSpPr>
            <a:spLocks noGrp="1"/>
          </p:cNvSpPr>
          <p:nvPr>
            <p:ph sz="half" idx="1"/>
          </p:nvPr>
        </p:nvSpPr>
        <p:spPr bwMode="auto">
          <a:xfrm>
            <a:off x="211261" y="4734770"/>
            <a:ext cx="8700504" cy="2123230"/>
          </a:xfrm>
          <a:solidFill>
            <a:schemeClr val="bg1"/>
          </a:solidFill>
          <a:extLst/>
        </p:spPr>
        <p:txBody>
          <a:bodyPr vert="horz" wrap="square" lIns="91440" tIns="45720" rIns="91440" bIns="45720" numCol="1" anchor="t" anchorCtr="0" compatLnSpc="1">
            <a:prstTxWarp prst="textNoShape">
              <a:avLst/>
            </a:prstTxWarp>
          </a:bodyPr>
          <a:lstStyle/>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how can one use data to validate theories about the evolution of languages (and cultures) over thousands of years</a:t>
            </a:r>
          </a:p>
          <a:p>
            <a:pPr>
              <a:spcBef>
                <a:spcPct val="0"/>
              </a:spcBef>
              <a:buFont typeface="Wingdings" pitchFamily="2" charset="2"/>
              <a:buChar char="§"/>
            </a:pPr>
            <a:r>
              <a:rPr lang="en-US" altLang="en-US" b="1" dirty="0">
                <a:solidFill>
                  <a:schemeClr val="tx1"/>
                </a:solidFill>
                <a:latin typeface="Arial" charset="0"/>
                <a:ea typeface="Arial Unicode MS" pitchFamily="34" charset="-128"/>
                <a:cs typeface="Gisha" pitchFamily="34" charset="-79"/>
              </a:rPr>
              <a:t>how to understand which languages are more "economic" than others</a:t>
            </a:r>
          </a:p>
          <a:p>
            <a:pPr>
              <a:spcBef>
                <a:spcPts val="0"/>
              </a:spcBef>
              <a:buFont typeface="Wingdings" pitchFamily="2" charset="2"/>
              <a:buChar char="§"/>
              <a:defRPr/>
            </a:pPr>
            <a:r>
              <a:rPr lang="en-US" altLang="en-US" dirty="0">
                <a:solidFill>
                  <a:schemeClr val="tx1"/>
                </a:solidFill>
                <a:ea typeface="Arial Unicode MS" pitchFamily="34" charset="-128"/>
                <a:cs typeface="Gisha" pitchFamily="34" charset="-79"/>
              </a:rPr>
              <a:t>also here: Integration of much data from many labs worldwide </a:t>
            </a:r>
          </a:p>
          <a:p>
            <a:pPr>
              <a:spcBef>
                <a:spcPts val="0"/>
              </a:spcBef>
              <a:buFont typeface="Wingdings" pitchFamily="2" charset="2"/>
              <a:buChar char="§"/>
              <a:defRPr/>
            </a:pPr>
            <a:r>
              <a:rPr lang="en-US" altLang="en-US" dirty="0">
                <a:solidFill>
                  <a:schemeClr val="tx1"/>
                </a:solidFill>
                <a:ea typeface="Arial Unicode MS" pitchFamily="34" charset="-128"/>
                <a:cs typeface="Gisha" pitchFamily="34" charset="-79"/>
              </a:rPr>
              <a:t>and: how to make integration more efficient? how to correctly refer to data,  who is going to use all the aggregated data? etc.</a:t>
            </a:r>
          </a:p>
          <a:p>
            <a:pPr>
              <a:spcBef>
                <a:spcPts val="0"/>
              </a:spcBef>
              <a:buFont typeface="Wingdings" pitchFamily="2" charset="2"/>
              <a:buChar char="§"/>
              <a:defRPr/>
            </a:pPr>
            <a:r>
              <a:rPr lang="en-US" altLang="en-US" b="1" i="1" dirty="0">
                <a:solidFill>
                  <a:srgbClr val="69923A"/>
                </a:solidFill>
                <a:ea typeface="Arial Unicode MS" pitchFamily="34" charset="-128"/>
                <a:cs typeface="Gisha" pitchFamily="34" charset="-79"/>
              </a:rPr>
              <a:t>Revolution in humanities: scientific paper is not only goal anymore</a:t>
            </a:r>
          </a:p>
          <a:p>
            <a:pPr>
              <a:spcBef>
                <a:spcPct val="0"/>
              </a:spcBef>
              <a:buFont typeface="Wingdings" pitchFamily="2" charset="2"/>
              <a:buChar char="§"/>
            </a:pPr>
            <a:endParaRPr lang="en-US" altLang="en-US" b="1" dirty="0">
              <a:solidFill>
                <a:schemeClr val="tx1"/>
              </a:solidFill>
              <a:latin typeface="Arial" charset="0"/>
              <a:ea typeface="Arial Unicode MS" pitchFamily="34" charset="-128"/>
              <a:cs typeface="Gisha" pitchFamily="34" charset="-79"/>
            </a:endParaRPr>
          </a:p>
        </p:txBody>
      </p:sp>
    </p:spTree>
    <p:extLst>
      <p:ext uri="{BB962C8B-B14F-4D97-AF65-F5344CB8AC3E}">
        <p14:creationId xmlns:p14="http://schemas.microsoft.com/office/powerpoint/2010/main" val="160105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bwMode="auto">
          <a:xfrm>
            <a:off x="539750" y="0"/>
            <a:ext cx="8496300"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3200" dirty="0">
                <a:latin typeface="Gisha" pitchFamily="34" charset="-79"/>
                <a:ea typeface="ＭＳ Ｐゴシック" pitchFamily="34" charset="-128"/>
                <a:cs typeface="Gisha" pitchFamily="34" charset="-79"/>
              </a:rPr>
              <a:t>Human Brain – robust &amp; fragile</a:t>
            </a:r>
          </a:p>
        </p:txBody>
      </p:sp>
      <p:sp>
        <p:nvSpPr>
          <p:cNvPr id="4" name="TextBox 3"/>
          <p:cNvSpPr txBox="1"/>
          <p:nvPr/>
        </p:nvSpPr>
        <p:spPr>
          <a:xfrm>
            <a:off x="4341571" y="1031982"/>
            <a:ext cx="4802429" cy="4401205"/>
          </a:xfrm>
          <a:prstGeom prst="rect">
            <a:avLst/>
          </a:prstGeom>
          <a:noFill/>
        </p:spPr>
        <p:txBody>
          <a:bodyPr wrap="square" rtlCol="0">
            <a:spAutoFit/>
          </a:bodyPr>
          <a:lstStyle/>
          <a:p>
            <a:pPr marL="342900" indent="-342900">
              <a:buFont typeface="Arial" panose="020B0604020202020204" pitchFamily="34" charset="0"/>
              <a:buChar char="•"/>
            </a:pPr>
            <a:r>
              <a:rPr lang="en-US" sz="2000" b="0" dirty="0">
                <a:solidFill>
                  <a:schemeClr val="tx1"/>
                </a:solidFill>
              </a:rPr>
              <a:t>continuous increase of brain diseases</a:t>
            </a:r>
          </a:p>
          <a:p>
            <a:pPr marL="342900" indent="-342900">
              <a:buFont typeface="Arial" panose="020B0604020202020204" pitchFamily="34" charset="0"/>
              <a:buChar char="•"/>
            </a:pPr>
            <a:r>
              <a:rPr lang="en-US" sz="2000" b="0" dirty="0">
                <a:solidFill>
                  <a:schemeClr val="tx1"/>
                </a:solidFill>
              </a:rPr>
              <a:t>how can we detect their causal basis, how to detect them early, how to medicate them?</a:t>
            </a:r>
          </a:p>
          <a:p>
            <a:pPr marL="342900" indent="-342900">
              <a:buFont typeface="Arial" panose="020B0604020202020204" pitchFamily="34" charset="0"/>
              <a:buChar char="•"/>
            </a:pPr>
            <a:r>
              <a:rPr lang="en-US" sz="2000" b="0" dirty="0">
                <a:solidFill>
                  <a:schemeClr val="tx1"/>
                </a:solidFill>
              </a:rPr>
              <a:t>machine learning allows to correlate patterns in data (</a:t>
            </a:r>
            <a:r>
              <a:rPr lang="en-US" sz="2000" b="0" dirty="0" smtClean="0">
                <a:solidFill>
                  <a:schemeClr val="tx1"/>
                </a:solidFill>
              </a:rPr>
              <a:t>Brain images</a:t>
            </a:r>
            <a:r>
              <a:rPr lang="en-US" sz="2000" b="0" dirty="0">
                <a:solidFill>
                  <a:schemeClr val="tx1"/>
                </a:solidFill>
              </a:rPr>
              <a:t>, Genes, </a:t>
            </a:r>
            <a:r>
              <a:rPr lang="en-US" sz="2000" b="0" dirty="0" smtClean="0">
                <a:solidFill>
                  <a:schemeClr val="tx1"/>
                </a:solidFill>
              </a:rPr>
              <a:t>Proteins</a:t>
            </a:r>
            <a:r>
              <a:rPr lang="en-US" sz="2000" b="0" dirty="0">
                <a:solidFill>
                  <a:schemeClr val="tx1"/>
                </a:solidFill>
              </a:rPr>
              <a:t>, Reactions, etc.) with phenomena</a:t>
            </a:r>
          </a:p>
          <a:p>
            <a:pPr marL="342900" indent="-342900">
              <a:buFont typeface="Arial" panose="020B0604020202020204" pitchFamily="34" charset="0"/>
              <a:buChar char="•"/>
            </a:pPr>
            <a:r>
              <a:rPr lang="en-US" sz="2000" b="0" dirty="0">
                <a:solidFill>
                  <a:schemeClr val="tx1"/>
                </a:solidFill>
              </a:rPr>
              <a:t>but: much data from various specialized labs and hospitals is required</a:t>
            </a:r>
          </a:p>
          <a:p>
            <a:pPr marL="342900" indent="-342900">
              <a:buFont typeface="Arial" panose="020B0604020202020204" pitchFamily="34" charset="0"/>
              <a:buChar char="•"/>
            </a:pPr>
            <a:r>
              <a:rPr lang="de-DE" sz="2000" b="0" dirty="0" err="1">
                <a:solidFill>
                  <a:schemeClr val="tx1"/>
                </a:solidFill>
              </a:rPr>
              <a:t>and</a:t>
            </a:r>
            <a:r>
              <a:rPr lang="de-DE" sz="2000" b="0" dirty="0">
                <a:solidFill>
                  <a:schemeClr val="tx1"/>
                </a:solidFill>
              </a:rPr>
              <a:t>: </a:t>
            </a:r>
            <a:r>
              <a:rPr lang="en-US" sz="2000" b="0" dirty="0">
                <a:solidFill>
                  <a:schemeClr val="tx1"/>
                </a:solidFill>
                <a:ea typeface="Arial Unicode MS" pitchFamily="34" charset="-128"/>
                <a:cs typeface="Gisha" pitchFamily="34" charset="-79"/>
              </a:rPr>
              <a:t>how to make i</a:t>
            </a:r>
            <a:r>
              <a:rPr lang="en-US" altLang="en-US" sz="2000" b="0" dirty="0">
                <a:solidFill>
                  <a:schemeClr val="tx1"/>
                </a:solidFill>
                <a:ea typeface="Arial Unicode MS" pitchFamily="34" charset="-128"/>
                <a:cs typeface="Gisha" pitchFamily="34" charset="-79"/>
              </a:rPr>
              <a:t>ntegration</a:t>
            </a:r>
            <a:r>
              <a:rPr lang="en-US" altLang="en-US" sz="2000" b="0" dirty="0" smtClean="0">
                <a:solidFill>
                  <a:schemeClr val="tx1"/>
                </a:solidFill>
                <a:ea typeface="Arial Unicode MS" pitchFamily="34" charset="-128"/>
                <a:cs typeface="Gisha" pitchFamily="34" charset="-79"/>
              </a:rPr>
              <a:t> efficient</a:t>
            </a:r>
            <a:r>
              <a:rPr lang="en-US" altLang="en-US" sz="2000" b="0" dirty="0">
                <a:solidFill>
                  <a:schemeClr val="tx1"/>
                </a:solidFill>
                <a:ea typeface="Arial Unicode MS" pitchFamily="34" charset="-128"/>
                <a:cs typeface="Gisha" pitchFamily="34" charset="-79"/>
              </a:rPr>
              <a:t>, how to correctly refer to data, who is going to use all aggregated data, etc.</a:t>
            </a:r>
          </a:p>
        </p:txBody>
      </p:sp>
      <p:sp>
        <p:nvSpPr>
          <p:cNvPr id="5" name="Rectangle 4"/>
          <p:cNvSpPr/>
          <p:nvPr/>
        </p:nvSpPr>
        <p:spPr>
          <a:xfrm>
            <a:off x="2286000" y="-11698218"/>
            <a:ext cx="4572000" cy="3477875"/>
          </a:xfrm>
          <a:prstGeom prst="rect">
            <a:avLst/>
          </a:prstGeom>
        </p:spPr>
        <p:txBody>
          <a:bodyPr>
            <a:spAutoFit/>
          </a:bodyPr>
          <a:lstStyle/>
          <a:p>
            <a:r>
              <a:rPr lang="de-DE" sz="1000" i="1" dirty="0"/>
              <a:t>Das Human Brain Project soll neue Instrumente zur Verfügung stellen, um das Gehirn und seine grundlegenden Mechanismen besser zu verstehen und dieses Wissen in der Medizin und in der Informatik der Zukunft anzuwenden.</a:t>
            </a:r>
            <a:endParaRPr lang="de-DE" sz="1000" dirty="0"/>
          </a:p>
          <a:p>
            <a:r>
              <a:rPr lang="de-DE" sz="1000" dirty="0">
                <a:hlinkClick r:id="rId3" tooltip="Informations- und Kommunikationstechnik"/>
              </a:rPr>
              <a:t>Informations- und Kommunikationstechnologien</a:t>
            </a:r>
            <a:r>
              <a:rPr lang="de-DE" sz="1000" dirty="0"/>
              <a:t> werden im Projekt eine zentrale Rolle spielen. Es sollen geeignete </a:t>
            </a:r>
            <a:r>
              <a:rPr lang="de-DE" sz="1000" dirty="0">
                <a:hlinkClick r:id="rId4" tooltip="Supercomputing"/>
              </a:rPr>
              <a:t>Supercomputing</a:t>
            </a:r>
            <a:r>
              <a:rPr lang="de-DE" sz="1000" dirty="0"/>
              <a:t>-Plattformen entwickelt werden, um </a:t>
            </a:r>
            <a:r>
              <a:rPr lang="de-DE" sz="1000" dirty="0">
                <a:hlinkClick r:id="rId5" tooltip="Neurowissenschaften"/>
              </a:rPr>
              <a:t>neurowissenschaftliche</a:t>
            </a:r>
            <a:r>
              <a:rPr lang="de-DE" sz="1000" dirty="0"/>
              <a:t> Daten aus aller Welt für Modelle und Simulationen des Gehirns aufzubereiten. Für die Neurowissenschaft entsteht somit eine gemeinsame Basis, um Informationen auf der Ebene Gene, Moleküle und Zellen mit dem </a:t>
            </a:r>
            <a:r>
              <a:rPr lang="de-DE" sz="1000" dirty="0">
                <a:hlinkClick r:id="rId6" tooltip="Kognition"/>
              </a:rPr>
              <a:t>Denken</a:t>
            </a:r>
            <a:r>
              <a:rPr lang="de-DE" sz="1000" dirty="0"/>
              <a:t> und Verhalten des Menschen zu verbinden.</a:t>
            </a:r>
          </a:p>
          <a:p>
            <a:r>
              <a:rPr lang="de-DE" sz="1000" dirty="0"/>
              <a:t>In ähnlicher Weise soll eine neuartige </a:t>
            </a:r>
            <a:r>
              <a:rPr lang="de-DE" sz="1000" dirty="0">
                <a:hlinkClick r:id="rId7" tooltip="Medizininformatik"/>
              </a:rPr>
              <a:t>Medizininformatik</a:t>
            </a:r>
            <a:r>
              <a:rPr lang="de-DE" sz="1000" dirty="0"/>
              <a:t>plattform klinische Informationen aus aller Welt für Computermodelle von Erkrankungen nutzbar machen, um damit Techniken für die objektive Diagnose von Gehirnerkrankungen zu entwickeln, die ihnen zugrunde liegenden Mechanismen zu erforschen und die Entwicklung neuer Therapien zu beschleunigen.</a:t>
            </a:r>
          </a:p>
          <a:p>
            <a:r>
              <a:rPr lang="de-DE" sz="1000" dirty="0"/>
              <a:t>Ein weiteres Projektziel ist die Nutzung eines besseren Verständnisses der Arbeitsweise des Gehirns zur Weiterentwicklung der Informations- und Kommunikationstechnologien. Hier stehen verbesserte Energieeffizienz und Zuverlässigkeit sowie die bessere Beherrschung der Programmierung komplexer Rechnersysteme im Vordergrund.</a:t>
            </a:r>
          </a:p>
        </p:txBody>
      </p:sp>
      <p:pic>
        <p:nvPicPr>
          <p:cNvPr id="8" name="Picture 7"/>
          <p:cNvPicPr>
            <a:picLocks noChangeAspect="1"/>
          </p:cNvPicPr>
          <p:nvPr/>
        </p:nvPicPr>
        <p:blipFill rotWithShape="1">
          <a:blip r:embed="rId8" cstate="email">
            <a:extLst>
              <a:ext uri="{28A0092B-C50C-407E-A947-70E740481C1C}">
                <a14:useLocalDpi xmlns:a14="http://schemas.microsoft.com/office/drawing/2010/main" val="0"/>
              </a:ext>
            </a:extLst>
          </a:blip>
          <a:srcRect l="6785" t="6204" r="38795" b="9958"/>
          <a:stretch/>
        </p:blipFill>
        <p:spPr>
          <a:xfrm>
            <a:off x="98119" y="1293690"/>
            <a:ext cx="4433371" cy="4368174"/>
          </a:xfrm>
          <a:prstGeom prst="rect">
            <a:avLst/>
          </a:prstGeom>
        </p:spPr>
      </p:pic>
      <p:sp>
        <p:nvSpPr>
          <p:cNvPr id="2" name="TextBox 1"/>
          <p:cNvSpPr txBox="1"/>
          <p:nvPr/>
        </p:nvSpPr>
        <p:spPr>
          <a:xfrm>
            <a:off x="154540" y="5042278"/>
            <a:ext cx="1638590" cy="307777"/>
          </a:xfrm>
          <a:prstGeom prst="rect">
            <a:avLst/>
          </a:prstGeom>
          <a:noFill/>
        </p:spPr>
        <p:txBody>
          <a:bodyPr wrap="none" rtlCol="0">
            <a:spAutoFit/>
          </a:bodyPr>
          <a:lstStyle/>
          <a:p>
            <a:r>
              <a:rPr lang="en-US" sz="1400" b="0" dirty="0" err="1">
                <a:solidFill>
                  <a:schemeClr val="tx1"/>
                </a:solidFill>
              </a:rPr>
              <a:t>Ferath</a:t>
            </a:r>
            <a:r>
              <a:rPr lang="en-US" sz="1400" b="0" dirty="0">
                <a:solidFill>
                  <a:schemeClr val="tx1"/>
                </a:solidFill>
              </a:rPr>
              <a:t> </a:t>
            </a:r>
            <a:r>
              <a:rPr lang="en-US" sz="1400" b="0" dirty="0" err="1">
                <a:solidFill>
                  <a:schemeClr val="tx1"/>
                </a:solidFill>
              </a:rPr>
              <a:t>Kherif</a:t>
            </a:r>
            <a:r>
              <a:rPr lang="en-US" sz="1400" b="0" dirty="0">
                <a:solidFill>
                  <a:schemeClr val="tx1"/>
                </a:solidFill>
              </a:rPr>
              <a:t> HBP</a:t>
            </a:r>
          </a:p>
        </p:txBody>
      </p:sp>
      <p:sp>
        <p:nvSpPr>
          <p:cNvPr id="11" name="Content Placeholder 2"/>
          <p:cNvSpPr>
            <a:spLocks noGrp="1"/>
          </p:cNvSpPr>
          <p:nvPr>
            <p:ph sz="half" idx="1"/>
          </p:nvPr>
        </p:nvSpPr>
        <p:spPr bwMode="auto">
          <a:xfrm>
            <a:off x="309045" y="5693675"/>
            <a:ext cx="8700504" cy="999750"/>
          </a:xfrm>
          <a:solidFill>
            <a:schemeClr val="bg1"/>
          </a:solidFill>
          <a:extLst/>
        </p:spPr>
        <p:txBody>
          <a:bodyPr vert="horz" wrap="square" lIns="91440" tIns="45720" rIns="91440" bIns="45720" numCol="1" anchor="t" anchorCtr="0" compatLnSpc="1">
            <a:prstTxWarp prst="textNoShape">
              <a:avLst/>
            </a:prstTxWarp>
          </a:bodyPr>
          <a:lstStyle/>
          <a:p>
            <a:pPr>
              <a:spcBef>
                <a:spcPts val="0"/>
              </a:spcBef>
              <a:buFont typeface="Wingdings" pitchFamily="2" charset="2"/>
              <a:buChar char="§"/>
              <a:defRPr/>
            </a:pPr>
            <a:r>
              <a:rPr lang="en-US" altLang="en-US" b="1" i="1" dirty="0">
                <a:solidFill>
                  <a:srgbClr val="69923A"/>
                </a:solidFill>
                <a:ea typeface="Arial Unicode MS" pitchFamily="34" charset="-128"/>
                <a:cs typeface="Gisha" pitchFamily="34" charset="-79"/>
              </a:rPr>
              <a:t>Revolution in medical world: </a:t>
            </a:r>
          </a:p>
          <a:p>
            <a:pPr lvl="1">
              <a:spcBef>
                <a:spcPts val="0"/>
              </a:spcBef>
              <a:buFont typeface="Wingdings" pitchFamily="2" charset="2"/>
              <a:buChar char="§"/>
              <a:defRPr/>
            </a:pPr>
            <a:r>
              <a:rPr lang="en-US" altLang="en-US" b="1" i="1" dirty="0">
                <a:solidFill>
                  <a:srgbClr val="69923A"/>
                </a:solidFill>
                <a:ea typeface="Arial Unicode MS" pitchFamily="34" charset="-128"/>
                <a:cs typeface="Gisha" pitchFamily="34" charset="-79"/>
              </a:rPr>
              <a:t>how to make essential data available outside of the hospitals?</a:t>
            </a:r>
            <a:endParaRPr lang="en-US" altLang="en-US" b="1" dirty="0">
              <a:solidFill>
                <a:srgbClr val="69923A"/>
              </a:solidFill>
              <a:latin typeface="Arial" charset="0"/>
              <a:ea typeface="Arial Unicode MS" pitchFamily="34" charset="-128"/>
              <a:cs typeface="Gisha" pitchFamily="34" charset="-79"/>
            </a:endParaRPr>
          </a:p>
          <a:p>
            <a:pPr lvl="1">
              <a:spcBef>
                <a:spcPts val="0"/>
              </a:spcBef>
              <a:buFont typeface="Wingdings" pitchFamily="2" charset="2"/>
              <a:buChar char="§"/>
              <a:defRPr/>
            </a:pPr>
            <a:r>
              <a:rPr lang="en-US" altLang="en-US" b="1" i="1" dirty="0">
                <a:solidFill>
                  <a:srgbClr val="69923A"/>
                </a:solidFill>
                <a:latin typeface="Arial" charset="0"/>
                <a:ea typeface="Arial Unicode MS" pitchFamily="34" charset="-128"/>
                <a:cs typeface="Gisha" pitchFamily="34" charset="-79"/>
              </a:rPr>
              <a:t>how to cope with</a:t>
            </a:r>
            <a:r>
              <a:rPr lang="en-US" altLang="en-US" b="1" i="1" dirty="0" smtClean="0">
                <a:solidFill>
                  <a:srgbClr val="69923A"/>
                </a:solidFill>
                <a:latin typeface="Arial" charset="0"/>
                <a:ea typeface="Arial Unicode MS" pitchFamily="34" charset="-128"/>
                <a:cs typeface="Gisha" pitchFamily="34" charset="-79"/>
              </a:rPr>
              <a:t> judicial </a:t>
            </a:r>
            <a:r>
              <a:rPr lang="en-US" altLang="en-US" b="1" i="1" dirty="0">
                <a:solidFill>
                  <a:srgbClr val="69923A"/>
                </a:solidFill>
                <a:latin typeface="Arial" charset="0"/>
                <a:ea typeface="Arial Unicode MS" pitchFamily="34" charset="-128"/>
                <a:cs typeface="Gisha" pitchFamily="34" charset="-79"/>
              </a:rPr>
              <a:t>&amp; ethical problems?</a:t>
            </a:r>
            <a:endParaRPr lang="en-US" altLang="en-US" b="1" i="1" dirty="0">
              <a:solidFill>
                <a:srgbClr val="69923A"/>
              </a:solidFill>
              <a:ea typeface="Arial Unicode MS" pitchFamily="34" charset="-128"/>
              <a:cs typeface="Gisha" pitchFamily="34" charset="-79"/>
            </a:endParaRPr>
          </a:p>
        </p:txBody>
      </p:sp>
    </p:spTree>
    <p:extLst>
      <p:ext uri="{BB962C8B-B14F-4D97-AF65-F5344CB8AC3E}">
        <p14:creationId xmlns:p14="http://schemas.microsoft.com/office/powerpoint/2010/main" val="15318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755576" y="215677"/>
            <a:ext cx="7560840" cy="981075"/>
          </a:xfrm>
        </p:spPr>
        <p:txBody>
          <a:bodyPr/>
          <a:lstStyle/>
          <a:p>
            <a:r>
              <a:rPr lang="en-US" sz="2800" dirty="0">
                <a:solidFill>
                  <a:schemeClr val="accent1"/>
                </a:solidFill>
                <a:latin typeface="+mj-lt"/>
              </a:rPr>
              <a:t>Interoperability Dimensions</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44130" y="1497397"/>
            <a:ext cx="8239432" cy="4466333"/>
          </a:xfrm>
          <a:prstGeom prst="rect">
            <a:avLst/>
          </a:prstGeom>
          <a:noFill/>
          <a:ln>
            <a:noFill/>
          </a:ln>
        </p:spPr>
      </p:pic>
    </p:spTree>
    <p:extLst>
      <p:ext uri="{BB962C8B-B14F-4D97-AF65-F5344CB8AC3E}">
        <p14:creationId xmlns:p14="http://schemas.microsoft.com/office/powerpoint/2010/main" val="122372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755576" y="215677"/>
            <a:ext cx="7560840" cy="981075"/>
          </a:xfrm>
        </p:spPr>
        <p:txBody>
          <a:bodyPr/>
          <a:lstStyle/>
          <a:p>
            <a:r>
              <a:rPr lang="en-US" sz="2800" dirty="0">
                <a:solidFill>
                  <a:schemeClr val="accent1"/>
                </a:solidFill>
                <a:latin typeface="+mj-lt"/>
              </a:rPr>
              <a:t>Can we simply continue ?</a:t>
            </a:r>
          </a:p>
        </p:txBody>
      </p:sp>
      <p:sp>
        <p:nvSpPr>
          <p:cNvPr id="3" name="Content Placeholder 2"/>
          <p:cNvSpPr>
            <a:spLocks noGrp="1"/>
          </p:cNvSpPr>
          <p:nvPr>
            <p:ph sz="half" idx="1"/>
          </p:nvPr>
        </p:nvSpPr>
        <p:spPr bwMode="auto">
          <a:xfrm>
            <a:off x="654690" y="1315240"/>
            <a:ext cx="8218669" cy="4918810"/>
          </a:xfrm>
          <a:extLst/>
        </p:spPr>
        <p:txBody>
          <a:bodyPr vert="horz" wrap="square" lIns="91440" tIns="45720" rIns="91440" bIns="45720" numCol="1" anchor="t" anchorCtr="0" compatLnSpc="1">
            <a:prstTxWarp prst="textNoShape">
              <a:avLst/>
            </a:prstTxWarp>
            <a:normAutofit/>
          </a:bodyPr>
          <a:lstStyle/>
          <a:p>
            <a:pPr marL="0" indent="0">
              <a:spcBef>
                <a:spcPts val="0"/>
              </a:spcBef>
              <a:buNone/>
              <a:defRPr/>
            </a:pPr>
            <a:r>
              <a:rPr lang="en-GB" sz="2000" dirty="0" err="1"/>
              <a:t>Noooooo</a:t>
            </a:r>
            <a:r>
              <a:rPr lang="en-GB" sz="2000" dirty="0"/>
              <a:t>, because ...</a:t>
            </a:r>
          </a:p>
          <a:p>
            <a:pPr>
              <a:spcBef>
                <a:spcPts val="0"/>
              </a:spcBef>
              <a:buFont typeface="Wingdings" pitchFamily="2" charset="2"/>
              <a:buChar char="§"/>
              <a:defRPr/>
            </a:pPr>
            <a:endParaRPr lang="en-US" altLang="en-US" sz="1000" dirty="0">
              <a:solidFill>
                <a:schemeClr val="tx1"/>
              </a:solidFill>
              <a:latin typeface="+mn-lt"/>
              <a:ea typeface="Arial Unicode MS" pitchFamily="34" charset="-128"/>
              <a:cs typeface="Gisha" pitchFamily="34" charset="-79"/>
            </a:endParaRPr>
          </a:p>
          <a:p>
            <a:pPr>
              <a:spcBef>
                <a:spcPts val="0"/>
              </a:spcBef>
              <a:buFont typeface="Wingdings" pitchFamily="2" charset="2"/>
              <a:buChar char="§"/>
              <a:defRPr/>
            </a:pPr>
            <a:r>
              <a:rPr lang="en-US" altLang="en-US" sz="2000" dirty="0">
                <a:ea typeface="Arial Unicode MS" pitchFamily="34" charset="-128"/>
                <a:cs typeface="Gisha" pitchFamily="34" charset="-79"/>
              </a:rPr>
              <a:t>our data landscape is fragmented - only little fits together</a:t>
            </a:r>
          </a:p>
          <a:p>
            <a:pPr marL="400050" lvl="1" indent="0">
              <a:spcBef>
                <a:spcPts val="0"/>
              </a:spcBef>
              <a:buNone/>
              <a:defRPr/>
            </a:pPr>
            <a:r>
              <a:rPr lang="en-US" altLang="en-US" sz="1600" dirty="0">
                <a:ea typeface="Arial Unicode MS" pitchFamily="34" charset="-128"/>
                <a:cs typeface="Gisha" pitchFamily="34" charset="-79"/>
              </a:rPr>
              <a:t>(Identification, organization and description of data, storage systems, etc.)</a:t>
            </a:r>
          </a:p>
          <a:p>
            <a:pPr>
              <a:spcBef>
                <a:spcPts val="0"/>
              </a:spcBef>
              <a:buFont typeface="Wingdings" pitchFamily="2" charset="2"/>
              <a:buChar char="§"/>
              <a:defRPr/>
            </a:pPr>
            <a:r>
              <a:rPr lang="en-US" altLang="en-US" sz="2000" dirty="0">
                <a:ea typeface="Arial Unicode MS" pitchFamily="34" charset="-128"/>
                <a:cs typeface="Gisha" pitchFamily="34" charset="-79"/>
              </a:rPr>
              <a:t>80% of all created data </a:t>
            </a:r>
            <a:r>
              <a:rPr lang="en-US" altLang="en-US" sz="2000" dirty="0" smtClean="0">
                <a:ea typeface="Arial Unicode MS" pitchFamily="34" charset="-128"/>
                <a:cs typeface="Gisha" pitchFamily="34" charset="-79"/>
              </a:rPr>
              <a:t>no longer </a:t>
            </a:r>
            <a:r>
              <a:rPr lang="en-US" altLang="en-US" sz="2000" dirty="0">
                <a:ea typeface="Arial Unicode MS" pitchFamily="34" charset="-128"/>
                <a:cs typeface="Gisha" pitchFamily="34" charset="-79"/>
              </a:rPr>
              <a:t>accessible</a:t>
            </a:r>
            <a:r>
              <a:rPr lang="en-US" altLang="en-US" sz="2000" dirty="0" smtClean="0">
                <a:ea typeface="Arial Unicode MS" pitchFamily="34" charset="-128"/>
                <a:cs typeface="Gisha" pitchFamily="34" charset="-79"/>
              </a:rPr>
              <a:t> after </a:t>
            </a:r>
            <a:r>
              <a:rPr lang="en-US" altLang="en-US" sz="2000" dirty="0">
                <a:ea typeface="Arial Unicode MS" pitchFamily="34" charset="-128"/>
                <a:cs typeface="Gisha" pitchFamily="34" charset="-79"/>
              </a:rPr>
              <a:t>short time periods</a:t>
            </a:r>
          </a:p>
          <a:p>
            <a:pPr>
              <a:spcBef>
                <a:spcPts val="0"/>
              </a:spcBef>
              <a:buFont typeface="Wingdings" pitchFamily="2" charset="2"/>
              <a:buChar char="§"/>
              <a:defRPr/>
            </a:pPr>
            <a:r>
              <a:rPr lang="en-US" altLang="en-US" sz="2000" dirty="0">
                <a:solidFill>
                  <a:schemeClr val="tx1"/>
                </a:solidFill>
                <a:latin typeface="+mn-lt"/>
                <a:ea typeface="Arial Unicode MS" pitchFamily="34" charset="-128"/>
                <a:cs typeface="Gisha" pitchFamily="34" charset="-79"/>
              </a:rPr>
              <a:t>80% of the time of expensive data scientists is wasted</a:t>
            </a:r>
            <a:r>
              <a:rPr lang="en-US" altLang="en-US" sz="2000" dirty="0" smtClean="0">
                <a:solidFill>
                  <a:schemeClr val="tx1"/>
                </a:solidFill>
                <a:latin typeface="+mn-lt"/>
                <a:ea typeface="Arial Unicode MS" pitchFamily="34" charset="-128"/>
                <a:cs typeface="Gisha" pitchFamily="34" charset="-79"/>
              </a:rPr>
              <a:t> </a:t>
            </a:r>
            <a:r>
              <a:rPr lang="en-US" altLang="en-US" sz="2000" dirty="0" smtClean="0">
                <a:ea typeface="Arial Unicode MS" pitchFamily="34" charset="-128"/>
                <a:cs typeface="Gisha" pitchFamily="34" charset="-79"/>
              </a:rPr>
              <a:t>on</a:t>
            </a:r>
            <a:r>
              <a:rPr lang="en-US" altLang="en-US" sz="2000" dirty="0" smtClean="0">
                <a:solidFill>
                  <a:schemeClr val="tx1"/>
                </a:solidFill>
                <a:latin typeface="+mn-lt"/>
                <a:ea typeface="Arial Unicode MS" pitchFamily="34" charset="-128"/>
                <a:cs typeface="Gisha" pitchFamily="34" charset="-79"/>
              </a:rPr>
              <a:t> </a:t>
            </a:r>
            <a:r>
              <a:rPr lang="en-US" altLang="en-US" sz="2000" dirty="0">
                <a:solidFill>
                  <a:schemeClr val="tx1"/>
                </a:solidFill>
                <a:latin typeface="+mn-lt"/>
                <a:ea typeface="Arial Unicode MS" pitchFamily="34" charset="-128"/>
                <a:cs typeface="Gisha" pitchFamily="34" charset="-79"/>
              </a:rPr>
              <a:t>typical </a:t>
            </a:r>
            <a:r>
              <a:rPr lang="en-US" altLang="en-US" sz="2000" dirty="0">
                <a:ea typeface="Arial Unicode MS" pitchFamily="34" charset="-128"/>
                <a:cs typeface="Gisha" pitchFamily="34" charset="-79"/>
              </a:rPr>
              <a:t>d</a:t>
            </a:r>
            <a:r>
              <a:rPr lang="en-US" altLang="en-US" sz="2000" dirty="0">
                <a:solidFill>
                  <a:schemeClr val="tx1"/>
                </a:solidFill>
                <a:latin typeface="+mn-lt"/>
                <a:ea typeface="Arial Unicode MS" pitchFamily="34" charset="-128"/>
                <a:cs typeface="Gisha" pitchFamily="34" charset="-79"/>
              </a:rPr>
              <a:t>ata management tasks</a:t>
            </a:r>
          </a:p>
          <a:p>
            <a:pPr>
              <a:spcBef>
                <a:spcPts val="0"/>
              </a:spcBef>
              <a:buFont typeface="Wingdings" pitchFamily="2" charset="2"/>
              <a:buChar char="§"/>
              <a:defRPr/>
            </a:pPr>
            <a:r>
              <a:rPr lang="en-US" altLang="en-US" sz="2000" dirty="0">
                <a:ea typeface="Arial Unicode MS" pitchFamily="34" charset="-128"/>
                <a:cs typeface="Gisha" pitchFamily="34" charset="-79"/>
              </a:rPr>
              <a:t>data volumes and complexity will increase extremely due to new developments (in science and industry)</a:t>
            </a:r>
          </a:p>
          <a:p>
            <a:pPr>
              <a:spcBef>
                <a:spcPts val="0"/>
              </a:spcBef>
              <a:buFont typeface="Wingdings" pitchFamily="2" charset="2"/>
              <a:buChar char="§"/>
              <a:defRPr/>
            </a:pPr>
            <a:endParaRPr lang="en-US" altLang="en-US" sz="2000" dirty="0">
              <a:solidFill>
                <a:schemeClr val="tx1"/>
              </a:solidFill>
              <a:latin typeface="+mn-lt"/>
              <a:ea typeface="Arial Unicode MS" pitchFamily="34" charset="-128"/>
              <a:cs typeface="Gisha" pitchFamily="34" charset="-79"/>
            </a:endParaRPr>
          </a:p>
          <a:p>
            <a:pPr>
              <a:spcBef>
                <a:spcPts val="0"/>
              </a:spcBef>
              <a:buFont typeface="Wingdings" pitchFamily="2" charset="2"/>
              <a:buChar char="§"/>
              <a:defRPr/>
            </a:pPr>
            <a:endParaRPr lang="en-US" altLang="en-US" sz="2000" dirty="0">
              <a:ea typeface="Arial Unicode MS" pitchFamily="34" charset="-128"/>
              <a:cs typeface="Gisha" pitchFamily="34" charset="-79"/>
            </a:endParaRPr>
          </a:p>
          <a:p>
            <a:pPr>
              <a:spcBef>
                <a:spcPts val="0"/>
              </a:spcBef>
              <a:buFont typeface="Wingdings" pitchFamily="2" charset="2"/>
              <a:buChar char="§"/>
              <a:defRPr/>
            </a:pPr>
            <a:endParaRPr lang="en-US" altLang="en-US" sz="2000" dirty="0">
              <a:solidFill>
                <a:schemeClr val="tx1"/>
              </a:solidFill>
              <a:latin typeface="+mn-lt"/>
              <a:ea typeface="Arial Unicode MS" pitchFamily="34" charset="-128"/>
              <a:cs typeface="Gisha" pitchFamily="34" charset="-79"/>
            </a:endParaRPr>
          </a:p>
          <a:p>
            <a:pPr>
              <a:spcBef>
                <a:spcPts val="0"/>
              </a:spcBef>
              <a:buFont typeface="Wingdings" pitchFamily="2" charset="2"/>
              <a:buChar char="§"/>
              <a:defRPr/>
            </a:pPr>
            <a:endParaRPr lang="en-US" altLang="en-US" sz="2000" dirty="0">
              <a:ea typeface="Arial Unicode MS" pitchFamily="34" charset="-128"/>
              <a:cs typeface="Gisha" pitchFamily="34" charset="-79"/>
            </a:endParaRPr>
          </a:p>
          <a:p>
            <a:pPr>
              <a:spcBef>
                <a:spcPts val="0"/>
              </a:spcBef>
              <a:buFont typeface="Wingdings" pitchFamily="2" charset="2"/>
              <a:buChar char="§"/>
              <a:defRPr/>
            </a:pPr>
            <a:endParaRPr lang="en-US" altLang="en-US" sz="2000" dirty="0">
              <a:solidFill>
                <a:schemeClr val="tx1"/>
              </a:solidFill>
              <a:latin typeface="+mn-lt"/>
              <a:ea typeface="Arial Unicode MS" pitchFamily="34" charset="-128"/>
              <a:cs typeface="Gisha" pitchFamily="34" charset="-79"/>
            </a:endParaRPr>
          </a:p>
          <a:p>
            <a:pPr>
              <a:spcBef>
                <a:spcPts val="0"/>
              </a:spcBef>
              <a:buFont typeface="Wingdings" pitchFamily="2" charset="2"/>
              <a:buChar char="§"/>
              <a:defRPr/>
            </a:pPr>
            <a:r>
              <a:rPr lang="en-US" altLang="en-US" sz="2000" dirty="0">
                <a:solidFill>
                  <a:schemeClr val="tx1"/>
                </a:solidFill>
                <a:latin typeface="+mn-lt"/>
                <a:ea typeface="Arial Unicode MS" pitchFamily="34" charset="-128"/>
                <a:cs typeface="Gisha" pitchFamily="34" charset="-79"/>
              </a:rPr>
              <a:t>we are not fit for this new phase! (one of the reasons for RDA)</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4635" y="4220028"/>
            <a:ext cx="5363045" cy="126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0640" y="4465935"/>
            <a:ext cx="3033995" cy="1015663"/>
          </a:xfrm>
          <a:prstGeom prst="rect">
            <a:avLst/>
          </a:prstGeom>
          <a:noFill/>
        </p:spPr>
        <p:txBody>
          <a:bodyPr wrap="square" rtlCol="0">
            <a:spAutoFit/>
          </a:bodyPr>
          <a:lstStyle/>
          <a:p>
            <a:r>
              <a:rPr lang="de-DE" sz="2000" b="0" dirty="0">
                <a:solidFill>
                  <a:srgbClr val="69923A"/>
                </a:solidFill>
              </a:rPr>
              <a:t>50 </a:t>
            </a:r>
            <a:r>
              <a:rPr lang="de-DE" sz="2000" b="0" dirty="0" err="1">
                <a:solidFill>
                  <a:srgbClr val="69923A"/>
                </a:solidFill>
              </a:rPr>
              <a:t>billion</a:t>
            </a:r>
            <a:r>
              <a:rPr lang="de-DE" sz="2000" b="0" dirty="0">
                <a:solidFill>
                  <a:srgbClr val="69923A"/>
                </a:solidFill>
              </a:rPr>
              <a:t> Smart Devices</a:t>
            </a:r>
          </a:p>
          <a:p>
            <a:r>
              <a:rPr lang="de-DE" sz="2000" b="0" dirty="0">
                <a:solidFill>
                  <a:srgbClr val="69923A"/>
                </a:solidFill>
              </a:rPr>
              <a:t>will </a:t>
            </a:r>
            <a:r>
              <a:rPr lang="de-DE" sz="2000" b="0" dirty="0" err="1">
                <a:solidFill>
                  <a:srgbClr val="69923A"/>
                </a:solidFill>
              </a:rPr>
              <a:t>create</a:t>
            </a:r>
            <a:r>
              <a:rPr lang="de-DE" sz="2000" b="0" dirty="0">
                <a:solidFill>
                  <a:srgbClr val="69923A"/>
                </a:solidFill>
              </a:rPr>
              <a:t> </a:t>
            </a:r>
            <a:r>
              <a:rPr lang="de-DE" sz="2000" b="0" dirty="0" err="1">
                <a:solidFill>
                  <a:srgbClr val="69923A"/>
                </a:solidFill>
              </a:rPr>
              <a:t>true</a:t>
            </a:r>
            <a:r>
              <a:rPr lang="de-DE" sz="2000" b="0" dirty="0">
                <a:solidFill>
                  <a:srgbClr val="69923A"/>
                </a:solidFill>
              </a:rPr>
              <a:t> </a:t>
            </a:r>
            <a:r>
              <a:rPr lang="de-DE" sz="2000" b="0" dirty="0" err="1">
                <a:solidFill>
                  <a:srgbClr val="69923A"/>
                </a:solidFill>
              </a:rPr>
              <a:t>data</a:t>
            </a:r>
            <a:r>
              <a:rPr lang="de-DE" sz="2000" b="0" dirty="0">
                <a:solidFill>
                  <a:srgbClr val="69923A"/>
                </a:solidFill>
              </a:rPr>
              <a:t> </a:t>
            </a:r>
            <a:r>
              <a:rPr lang="de-DE" sz="2000" b="0" dirty="0" err="1">
                <a:solidFill>
                  <a:srgbClr val="69923A"/>
                </a:solidFill>
              </a:rPr>
              <a:t>monsters</a:t>
            </a:r>
            <a:r>
              <a:rPr lang="de-DE" sz="2000" b="0" dirty="0">
                <a:solidFill>
                  <a:srgbClr val="69923A"/>
                </a:solidFill>
              </a:rPr>
              <a:t>.</a:t>
            </a:r>
            <a:endParaRPr lang="en-GB" sz="2000" b="0" dirty="0">
              <a:solidFill>
                <a:srgbClr val="69923A"/>
              </a:solidFill>
            </a:endParaRPr>
          </a:p>
        </p:txBody>
      </p:sp>
    </p:spTree>
    <p:extLst>
      <p:ext uri="{BB962C8B-B14F-4D97-AF65-F5344CB8AC3E}">
        <p14:creationId xmlns:p14="http://schemas.microsoft.com/office/powerpoint/2010/main" val="254815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p:cNvSpPr>
            <a:spLocks noGrp="1"/>
          </p:cNvSpPr>
          <p:nvPr>
            <p:ph type="title"/>
          </p:nvPr>
        </p:nvSpPr>
        <p:spPr>
          <a:xfrm>
            <a:off x="755576" y="215677"/>
            <a:ext cx="7560840" cy="981075"/>
          </a:xfrm>
        </p:spPr>
        <p:txBody>
          <a:bodyPr/>
          <a:lstStyle/>
          <a:p>
            <a:r>
              <a:rPr lang="en-US" sz="2800" dirty="0">
                <a:solidFill>
                  <a:schemeClr val="accent1"/>
                </a:solidFill>
                <a:latin typeface="+mj-lt"/>
              </a:rPr>
              <a:t>Development of Devices and Data</a:t>
            </a:r>
          </a:p>
        </p:txBody>
      </p:sp>
      <p:graphicFrame>
        <p:nvGraphicFramePr>
          <p:cNvPr id="12" name="Chart 11"/>
          <p:cNvGraphicFramePr>
            <a:graphicFrameLocks/>
          </p:cNvGraphicFramePr>
          <p:nvPr>
            <p:extLst>
              <p:ext uri="{D42A27DB-BD31-4B8C-83A1-F6EECF244321}">
                <p14:modId xmlns:p14="http://schemas.microsoft.com/office/powerpoint/2010/main" val="2091443253"/>
              </p:ext>
            </p:extLst>
          </p:nvPr>
        </p:nvGraphicFramePr>
        <p:xfrm>
          <a:off x="1384385" y="1431939"/>
          <a:ext cx="6720875" cy="4186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9432090"/>
      </p:ext>
    </p:extLst>
  </p:cSld>
  <p:clrMapOvr>
    <a:masterClrMapping/>
  </p:clrMapOvr>
</p:sld>
</file>

<file path=ppt/theme/theme1.xml><?xml version="1.0" encoding="utf-8"?>
<a:theme xmlns:a="http://schemas.openxmlformats.org/drawingml/2006/main" name="RDA">
  <a:themeElements>
    <a:clrScheme name="Custom 2">
      <a:dk1>
        <a:srgbClr val="37424A"/>
      </a:dk1>
      <a:lt1>
        <a:srgbClr val="FFFFFF"/>
      </a:lt1>
      <a:dk2>
        <a:srgbClr val="FFFFFF"/>
      </a:dk2>
      <a:lt2>
        <a:srgbClr val="FFFFFF"/>
      </a:lt2>
      <a:accent1>
        <a:srgbClr val="69923A"/>
      </a:accent1>
      <a:accent2>
        <a:srgbClr val="969696"/>
      </a:accent2>
      <a:accent3>
        <a:srgbClr val="FFFFFF"/>
      </a:accent3>
      <a:accent4>
        <a:srgbClr val="212121"/>
      </a:accent4>
      <a:accent5>
        <a:srgbClr val="93B1CC"/>
      </a:accent5>
      <a:accent6>
        <a:srgbClr val="878787"/>
      </a:accent6>
      <a:hlink>
        <a:srgbClr val="69923A"/>
      </a:hlink>
      <a:folHlink>
        <a:srgbClr val="69923A"/>
      </a:folHlink>
    </a:clrScheme>
    <a:fontScheme name="Standard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tandard Conte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Conte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Conte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Conte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Conte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Conte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Conte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Conte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Conte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Conte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Conte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Conte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 Content Slide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tion Slide 1">
  <a:themeElements>
    <a:clrScheme name="Section Slide 1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E17A00"/>
      </a:hlink>
      <a:folHlink>
        <a:srgbClr val="1C9D92"/>
      </a:folHlink>
    </a:clrScheme>
    <a:fontScheme name="Section Slid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800" b="1" i="0" u="none" strike="noStrike" cap="none" normalizeH="0" baseline="0" smtClean="0">
            <a:ln>
              <a:noFill/>
            </a:ln>
            <a:solidFill>
              <a:schemeClr val="bg1"/>
            </a:solidFill>
            <a:effectLst/>
            <a:latin typeface="Arial" charset="0"/>
          </a:defRPr>
        </a:defPPr>
      </a:lstStyle>
    </a:lnDef>
  </a:objectDefaults>
  <a:extraClrSchemeLst>
    <a:extraClrScheme>
      <a:clrScheme name="Section Slid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Slid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Slid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Slid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Slid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Slid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Slid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Slid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Slid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Slid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Slid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Slid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Slide 1 13">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E17A00"/>
        </a:hlink>
        <a:folHlink>
          <a:srgbClr val="1C9D92"/>
        </a:folHlink>
      </a:clrScheme>
      <a:clrMap bg1="lt1" tx1="dk1" bg2="lt2" tx2="dk2" accent1="accent1" accent2="accent2" accent3="accent3" accent4="accent4" accent5="accent5" accent6="accent6" hlink="hlink" folHlink="folHlink"/>
    </a:extraClrScheme>
    <a:extraClrScheme>
      <a:clrScheme name="Section Slide 1 14">
        <a:dk1>
          <a:srgbClr val="292929"/>
        </a:dk1>
        <a:lt1>
          <a:srgbClr val="FFFFFF"/>
        </a:lt1>
        <a:dk2>
          <a:srgbClr val="FFFFFF"/>
        </a:dk2>
        <a:lt2>
          <a:srgbClr val="FFFFFF"/>
        </a:lt2>
        <a:accent1>
          <a:srgbClr val="007F7B"/>
        </a:accent1>
        <a:accent2>
          <a:srgbClr val="969696"/>
        </a:accent2>
        <a:accent3>
          <a:srgbClr val="FFFFFF"/>
        </a:accent3>
        <a:accent4>
          <a:srgbClr val="212121"/>
        </a:accent4>
        <a:accent5>
          <a:srgbClr val="AAC0BF"/>
        </a:accent5>
        <a:accent6>
          <a:srgbClr val="878787"/>
        </a:accent6>
        <a:hlink>
          <a:srgbClr val="007F7B"/>
        </a:hlink>
        <a:folHlink>
          <a:srgbClr val="1C9D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5FC816DC2B24DBB2B0538C264FFA0" ma:contentTypeVersion="1" ma:contentTypeDescription="Create a new document." ma:contentTypeScope="" ma:versionID="606fb400a55e954278445ec1b3be4873">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BC5DAB-5DCD-4686-88A8-5642B1FF0F97}"/>
</file>

<file path=customXml/itemProps2.xml><?xml version="1.0" encoding="utf-8"?>
<ds:datastoreItem xmlns:ds="http://schemas.openxmlformats.org/officeDocument/2006/customXml" ds:itemID="{C8DC9E3E-A6C6-4D14-AEDC-76D84E99396C}"/>
</file>

<file path=customXml/itemProps3.xml><?xml version="1.0" encoding="utf-8"?>
<ds:datastoreItem xmlns:ds="http://schemas.openxmlformats.org/officeDocument/2006/customXml" ds:itemID="{8E8C41EE-05F9-49C3-888F-F12653897ADF}"/>
</file>

<file path=docProps/app.xml><?xml version="1.0" encoding="utf-8"?>
<Properties xmlns="http://schemas.openxmlformats.org/officeDocument/2006/extended-properties" xmlns:vt="http://schemas.openxmlformats.org/officeDocument/2006/docPropsVTypes">
  <Template>RDA.potx</Template>
  <TotalTime>458</TotalTime>
  <Words>3723</Words>
  <Application>Microsoft Office PowerPoint</Application>
  <PresentationFormat>On-screen Show (4:3)</PresentationFormat>
  <Paragraphs>271</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RDA</vt:lpstr>
      <vt:lpstr>Section Slide 1</vt:lpstr>
      <vt:lpstr>Momentum towards an efficient data economy    Peter Wittenburg Max Planck Computing and Data Facility </vt:lpstr>
      <vt:lpstr>Overview</vt:lpstr>
      <vt:lpstr>active at MPI for Psycholinguistics</vt:lpstr>
      <vt:lpstr>NoMaD infrastructure (FHI Berlin+MPCDF)</vt:lpstr>
      <vt:lpstr>DOBES Project on Endangered Languages</vt:lpstr>
      <vt:lpstr>Human Brain – robust &amp; fragile</vt:lpstr>
      <vt:lpstr>Interoperability Dimensions</vt:lpstr>
      <vt:lpstr>Can we simply continue ?</vt:lpstr>
      <vt:lpstr>Development of Devices and Data</vt:lpstr>
      <vt:lpstr>Fundamental Change Through IoT I</vt:lpstr>
      <vt:lpstr>Fundamental Change Through IoT II</vt:lpstr>
      <vt:lpstr>Fundamental Change Through IoT III</vt:lpstr>
      <vt:lpstr>Fundamental Observation</vt:lpstr>
      <vt:lpstr>Global und Persistent IDs as Anchors</vt:lpstr>
      <vt:lpstr>RDA DFT – Simple powerful data model</vt:lpstr>
      <vt:lpstr>PowerPoint Presentation</vt:lpstr>
      <vt:lpstr>Worldwide Handle System</vt:lpstr>
      <vt:lpstr>PowerPoint Presentation</vt:lpstr>
      <vt:lpstr>Towards Type-Triggered Automatic Processing</vt:lpstr>
      <vt:lpstr>What are others doing?</vt:lpstr>
      <vt:lpstr>What next?</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melecy</dc:creator>
  <cp:lastModifiedBy>Peter</cp:lastModifiedBy>
  <cp:revision>390</cp:revision>
  <cp:lastPrinted>2017-02-04T14:39:44Z</cp:lastPrinted>
  <dcterms:created xsi:type="dcterms:W3CDTF">2017-02-28T15:23:41Z</dcterms:created>
  <dcterms:modified xsi:type="dcterms:W3CDTF">2017-03-09T20:27:53Z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0x010100E7A5FC816DC2B24DBB2B0538C264FFA0</vt:lpwstr>
  </property>
</Properties>
</file>