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76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Creating the global smart city data and services marketplace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1077596" y="123173"/>
            <a:ext cx="6789717" cy="277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56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Davor Meersman</a:t>
            </a:r>
          </a:p>
          <a:p>
            <a:r>
              <a:rPr lang="en-US" dirty="0" smtClean="0"/>
              <a:t>GM OASC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2936335" y="296504"/>
            <a:ext cx="3184668" cy="13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9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46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Global smart city network</a:t>
            </a:r>
          </a:p>
          <a:p>
            <a:r>
              <a:rPr lang="en-US" dirty="0" smtClean="0"/>
              <a:t>Founded in 2015 in Brussels with a first wave of 31 cities from 7 countries</a:t>
            </a:r>
          </a:p>
          <a:p>
            <a:r>
              <a:rPr lang="en-US" dirty="0" smtClean="0"/>
              <a:t>Currently 104 cities from Australia, Austria, Belgium, Bosnia, Brazil, Croatia, Denmark, Finland, France, Greece, Hungary, Ireland, Italy, Mexico, Netherlands, Norway, Poland, Portugal, Scotland, Slovenia, and Spain.</a:t>
            </a:r>
          </a:p>
          <a:p>
            <a:r>
              <a:rPr lang="en-US" dirty="0" smtClean="0"/>
              <a:t>Focused on light-weight implementation of open data services using common standards, technologies, and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3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OASC supports the </a:t>
            </a:r>
            <a:r>
              <a:rPr lang="en-US" b="1" dirty="0"/>
              <a:t>digital transition of </a:t>
            </a:r>
            <a:r>
              <a:rPr lang="en-US" b="1" dirty="0" smtClean="0"/>
              <a:t>cities </a:t>
            </a:r>
            <a:r>
              <a:rPr lang="en-US" b="1" dirty="0"/>
              <a:t>and communities into platforms</a:t>
            </a:r>
            <a:r>
              <a:rPr lang="en-US" dirty="0"/>
              <a:t>, enabling development of demand-driven innovative technologies and services.</a:t>
            </a:r>
          </a:p>
          <a:p>
            <a:r>
              <a:rPr lang="en-US" dirty="0" smtClean="0"/>
              <a:t>Cities </a:t>
            </a:r>
            <a:r>
              <a:rPr lang="en-US" dirty="0"/>
              <a:t>need </a:t>
            </a:r>
            <a:r>
              <a:rPr lang="en-US" b="1" dirty="0"/>
              <a:t>interoperability and standards </a:t>
            </a:r>
            <a:r>
              <a:rPr lang="en-US" dirty="0"/>
              <a:t>to boost competitiveness by avoiding vendor lock-in, comparability to benchmark performance, and easy sharing of best practices.</a:t>
            </a:r>
          </a:p>
          <a:p>
            <a:r>
              <a:rPr lang="en-US" dirty="0"/>
              <a:t>No single solution has emerged to substitute the many 100s of legacy IT systems that exist in any city. </a:t>
            </a:r>
            <a:r>
              <a:rPr lang="en-US" b="1" dirty="0"/>
              <a:t>OASC is a light-weight, non-exclusive, </a:t>
            </a:r>
            <a:r>
              <a:rPr lang="en-US" b="1" dirty="0" smtClean="0"/>
              <a:t>yet effective </a:t>
            </a:r>
            <a:r>
              <a:rPr lang="en-US" b="1" dirty="0"/>
              <a:t>and exponentially scalable way to provide interoperability.</a:t>
            </a:r>
          </a:p>
          <a:p>
            <a:r>
              <a:rPr lang="en-US" dirty="0"/>
              <a:t>OASC supports solutions that can be implemented with respect for local practices and job creation.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6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Implementation Driven</a:t>
            </a:r>
          </a:p>
          <a:p>
            <a:pPr lvl="1"/>
            <a:r>
              <a:rPr lang="en-US" dirty="0" smtClean="0"/>
              <a:t>Country-level and international city to city collaboration around concrete use cases</a:t>
            </a:r>
          </a:p>
          <a:p>
            <a:pPr lvl="1"/>
            <a:r>
              <a:rPr lang="en-US" dirty="0" smtClean="0"/>
              <a:t>Tied together via strategic programme projects</a:t>
            </a:r>
            <a:endParaRPr lang="en-US" dirty="0"/>
          </a:p>
          <a:p>
            <a:r>
              <a:rPr lang="en-US" dirty="0" smtClean="0"/>
              <a:t>Common Information Models</a:t>
            </a:r>
          </a:p>
          <a:p>
            <a:pPr lvl="1"/>
            <a:r>
              <a:rPr lang="en-US" dirty="0" err="1" smtClean="0"/>
              <a:t>Standardisation</a:t>
            </a:r>
            <a:r>
              <a:rPr lang="en-US" dirty="0" smtClean="0"/>
              <a:t> of context data among cities</a:t>
            </a:r>
          </a:p>
          <a:p>
            <a:pPr lvl="1"/>
            <a:r>
              <a:rPr lang="en-US" dirty="0" smtClean="0"/>
              <a:t>Co-leadership of ETSI </a:t>
            </a:r>
            <a:r>
              <a:rPr lang="en-US" dirty="0" err="1" smtClean="0"/>
              <a:t>standardisation</a:t>
            </a:r>
            <a:r>
              <a:rPr lang="en-US" dirty="0" smtClean="0"/>
              <a:t> group</a:t>
            </a:r>
            <a:endParaRPr lang="en-US" dirty="0"/>
          </a:p>
          <a:p>
            <a:r>
              <a:rPr lang="en-US" dirty="0" smtClean="0"/>
              <a:t>Reference Open Data Architecture</a:t>
            </a:r>
          </a:p>
          <a:p>
            <a:pPr lvl="1"/>
            <a:r>
              <a:rPr lang="en-US" dirty="0" smtClean="0"/>
              <a:t>Tools and models for real-time open data publication</a:t>
            </a:r>
          </a:p>
          <a:p>
            <a:pPr lvl="1"/>
            <a:r>
              <a:rPr lang="en-US" dirty="0" smtClean="0"/>
              <a:t>Transactional data roadmap via BDVA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0" y="1063228"/>
            <a:ext cx="5194300" cy="3944023"/>
          </a:xfrm>
          <a:prstGeom prst="rect">
            <a:avLst/>
          </a:prstGeom>
        </p:spPr>
      </p:pic>
      <p:pic>
        <p:nvPicPr>
          <p:cNvPr id="5" name="Picture 4" descr="OASC1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1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City of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Antwerp, Belgium</a:t>
            </a:r>
          </a:p>
          <a:p>
            <a:r>
              <a:rPr lang="en-US" dirty="0" smtClean="0"/>
              <a:t>Operated jointly by </a:t>
            </a:r>
            <a:r>
              <a:rPr lang="en-US" dirty="0" err="1" smtClean="0"/>
              <a:t>imec</a:t>
            </a:r>
            <a:r>
              <a:rPr lang="en-US" dirty="0" smtClean="0"/>
              <a:t> and City of Antwerp</a:t>
            </a:r>
          </a:p>
          <a:p>
            <a:r>
              <a:rPr lang="en-US" dirty="0" smtClean="0"/>
              <a:t>Funded EUR 40 million over 5 years</a:t>
            </a:r>
          </a:p>
          <a:p>
            <a:r>
              <a:rPr lang="en-US" dirty="0" smtClean="0"/>
              <a:t>Largest IoT living lab in Europe</a:t>
            </a:r>
          </a:p>
          <a:p>
            <a:r>
              <a:rPr lang="en-US" dirty="0" smtClean="0"/>
              <a:t>IoT communication infra over 80 km2</a:t>
            </a:r>
          </a:p>
          <a:p>
            <a:r>
              <a:rPr lang="en-US" dirty="0" smtClean="0"/>
              <a:t>More than 100 gateways</a:t>
            </a:r>
          </a:p>
          <a:p>
            <a:r>
              <a:rPr lang="en-US" dirty="0" smtClean="0"/>
              <a:t>More than 50.000 users</a:t>
            </a:r>
          </a:p>
          <a:p>
            <a:r>
              <a:rPr lang="en-US" dirty="0" smtClean="0"/>
              <a:t>Streaming real-time mobility and pollution data to service providers (e.g. to Here maps jointly with Porto and Santander)</a:t>
            </a:r>
          </a:p>
          <a:p>
            <a:r>
              <a:rPr lang="en-US" dirty="0" smtClean="0"/>
              <a:t>Supporting services for city service innovation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5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Synchronicity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Digital City Services market through 8 reference zones for deployment and testing</a:t>
            </a:r>
          </a:p>
          <a:p>
            <a:r>
              <a:rPr lang="en-US" dirty="0"/>
              <a:t>34 partners, 11 countries, 4 continents</a:t>
            </a:r>
          </a:p>
          <a:p>
            <a:r>
              <a:rPr lang="en-US" dirty="0" smtClean="0"/>
              <a:t>Funded EUR 20M over 3.5 years</a:t>
            </a:r>
          </a:p>
          <a:p>
            <a:r>
              <a:rPr lang="en-US" dirty="0"/>
              <a:t>Base layer for a Smart City data economy in EU and </a:t>
            </a:r>
            <a:r>
              <a:rPr lang="en-US" dirty="0" smtClean="0"/>
              <a:t>beyond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SELECT for 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Antwerp, Copenhagen, Helsinki</a:t>
            </a:r>
          </a:p>
          <a:p>
            <a:r>
              <a:rPr lang="en-US" dirty="0" smtClean="0"/>
              <a:t>PCP project building overarching IoT platform allowing heterogeneous setups to accommodate single solutions</a:t>
            </a:r>
          </a:p>
          <a:p>
            <a:r>
              <a:rPr lang="en-US" dirty="0" smtClean="0"/>
              <a:t>Funded EUR 5M over 5 years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Open Call currently open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6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OASC priorities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Wave</a:t>
            </a:r>
          </a:p>
          <a:p>
            <a:r>
              <a:rPr lang="en-US" dirty="0" smtClean="0"/>
              <a:t>Reference architecture</a:t>
            </a:r>
          </a:p>
          <a:p>
            <a:r>
              <a:rPr lang="en-US" dirty="0" smtClean="0"/>
              <a:t>City support services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valorisation</a:t>
            </a:r>
            <a:r>
              <a:rPr lang="en-US" dirty="0" smtClean="0"/>
              <a:t> roadmap</a:t>
            </a:r>
          </a:p>
          <a:p>
            <a:pPr lvl="1"/>
            <a:r>
              <a:rPr lang="en-US" dirty="0" smtClean="0"/>
              <a:t>Leading large initiative for 2018</a:t>
            </a:r>
          </a:p>
          <a:p>
            <a:pPr lvl="1"/>
            <a:r>
              <a:rPr lang="en-US" dirty="0" smtClean="0"/>
              <a:t>Looking for global partner locations</a:t>
            </a:r>
          </a:p>
          <a:p>
            <a:pPr lvl="1"/>
            <a:r>
              <a:rPr lang="en-US" dirty="0" smtClean="0"/>
              <a:t>Focus on transactional systems for city data</a:t>
            </a:r>
            <a:endParaRPr lang="en-US" dirty="0"/>
          </a:p>
        </p:txBody>
      </p:sp>
      <p:pic>
        <p:nvPicPr>
          <p:cNvPr id="4" name="Picture 3" descr="OASC1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408"/>
          <a:stretch/>
        </p:blipFill>
        <p:spPr>
          <a:xfrm>
            <a:off x="7760312" y="4442163"/>
            <a:ext cx="1248910" cy="51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1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5FC816DC2B24DBB2B0538C264FFA0" ma:contentTypeVersion="1" ma:contentTypeDescription="Create a new document." ma:contentTypeScope="" ma:versionID="606fb400a55e954278445ec1b3be487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FC1D22-D66F-4A51-A8F0-63BB67F0AF85}"/>
</file>

<file path=customXml/itemProps2.xml><?xml version="1.0" encoding="utf-8"?>
<ds:datastoreItem xmlns:ds="http://schemas.openxmlformats.org/officeDocument/2006/customXml" ds:itemID="{87D2A1B0-FF3E-4009-940D-AED0EB70AA20}"/>
</file>

<file path=customXml/itemProps3.xml><?xml version="1.0" encoding="utf-8"?>
<ds:datastoreItem xmlns:ds="http://schemas.openxmlformats.org/officeDocument/2006/customXml" ds:itemID="{7B6F2769-7194-4217-93D3-3AF3A4742282}"/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378</TotalTime>
  <Words>374</Words>
  <Application>Microsoft Macintosh PowerPoint</Application>
  <PresentationFormat>On-screen Show (16:9)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Basics</vt:lpstr>
      <vt:lpstr>Approach</vt:lpstr>
      <vt:lpstr>Focus</vt:lpstr>
      <vt:lpstr>Implementation</vt:lpstr>
      <vt:lpstr>Use case: City of Things</vt:lpstr>
      <vt:lpstr>Use case: Synchronicity</vt:lpstr>
      <vt:lpstr>Use case: SELECT for Cities</vt:lpstr>
      <vt:lpstr>OASC priorities 2017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Davor Meersman</cp:lastModifiedBy>
  <cp:revision>45</cp:revision>
  <dcterms:created xsi:type="dcterms:W3CDTF">2010-04-12T23:12:02Z</dcterms:created>
  <dcterms:modified xsi:type="dcterms:W3CDTF">2017-03-11T23:14:20Z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0x010100E7A5FC816DC2B24DBB2B0538C264FFA0</vt:lpwstr>
  </property>
</Properties>
</file>