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5" r:id="rId2"/>
    <p:sldId id="270" r:id="rId3"/>
    <p:sldId id="307" r:id="rId4"/>
    <p:sldId id="303" r:id="rId5"/>
    <p:sldId id="291" r:id="rId6"/>
    <p:sldId id="280" r:id="rId7"/>
    <p:sldId id="311" r:id="rId8"/>
    <p:sldId id="293" r:id="rId9"/>
    <p:sldId id="292" r:id="rId10"/>
    <p:sldId id="309" r:id="rId11"/>
    <p:sldId id="274" r:id="rId12"/>
    <p:sldId id="272" r:id="rId13"/>
    <p:sldId id="273" r:id="rId14"/>
    <p:sldId id="261" r:id="rId15"/>
    <p:sldId id="262" r:id="rId16"/>
    <p:sldId id="26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322" autoAdjust="0"/>
  </p:normalViewPr>
  <p:slideViewPr>
    <p:cSldViewPr>
      <p:cViewPr varScale="1">
        <p:scale>
          <a:sx n="74" d="100"/>
          <a:sy n="74" d="100"/>
        </p:scale>
        <p:origin x="126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2749A-1C7B-4796-815A-E30D23C16AA9}" type="datetimeFigureOut">
              <a:rPr lang="en-GB" smtClean="0"/>
              <a:t>12/03/2017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2F7AD-E1BC-4999-B075-789062EE39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710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CACEB7A-1583-4681-8FA7-7F636F147AC3}" type="slidenum">
              <a:t>6</a:t>
            </a:fld>
            <a:endParaRPr lang="x-none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41400" y="949325"/>
            <a:ext cx="6249988" cy="468788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833039" y="5938199"/>
            <a:ext cx="6666840" cy="5626079"/>
          </a:xfrm>
        </p:spPr>
        <p:txBody>
          <a:bodyPr/>
          <a:lstStyle/>
          <a:p>
            <a:endParaRPr lang="x-none" sz="3280"/>
          </a:p>
        </p:txBody>
      </p:sp>
    </p:spTree>
    <p:extLst>
      <p:ext uri="{BB962C8B-B14F-4D97-AF65-F5344CB8AC3E}">
        <p14:creationId xmlns:p14="http://schemas.microsoft.com/office/powerpoint/2010/main" val="2741302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CACEB7A-1583-4681-8FA7-7F636F147AC3}" type="slidenum">
              <a:t>7</a:t>
            </a:fld>
            <a:endParaRPr lang="x-none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41400" y="949325"/>
            <a:ext cx="6249988" cy="468788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833039" y="5938199"/>
            <a:ext cx="6666840" cy="5626079"/>
          </a:xfrm>
        </p:spPr>
        <p:txBody>
          <a:bodyPr/>
          <a:lstStyle/>
          <a:p>
            <a:endParaRPr lang="x-none" sz="3280"/>
          </a:p>
        </p:txBody>
      </p:sp>
    </p:spTree>
    <p:extLst>
      <p:ext uri="{BB962C8B-B14F-4D97-AF65-F5344CB8AC3E}">
        <p14:creationId xmlns:p14="http://schemas.microsoft.com/office/powerpoint/2010/main" val="1307523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CACEB7A-1583-4681-8FA7-7F636F147AC3}" type="slidenum">
              <a:t>10</a:t>
            </a:fld>
            <a:endParaRPr lang="x-none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41400" y="949325"/>
            <a:ext cx="6249988" cy="468788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833039" y="5938199"/>
            <a:ext cx="6666840" cy="5626079"/>
          </a:xfrm>
        </p:spPr>
        <p:txBody>
          <a:bodyPr/>
          <a:lstStyle/>
          <a:p>
            <a:endParaRPr lang="x-none" sz="3280"/>
          </a:p>
        </p:txBody>
      </p:sp>
    </p:spTree>
    <p:extLst>
      <p:ext uri="{BB962C8B-B14F-4D97-AF65-F5344CB8AC3E}">
        <p14:creationId xmlns:p14="http://schemas.microsoft.com/office/powerpoint/2010/main" val="856254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1630363" y="449263"/>
            <a:ext cx="3843337" cy="284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4951" tIns="47476" rIns="94951" bIns="47476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fr-FR" sz="1800"/>
          </a:p>
        </p:txBody>
      </p:sp>
      <p:sp>
        <p:nvSpPr>
          <p:cNvPr id="16387" name="Text Box 2"/>
          <p:cNvSpPr>
            <a:spLocks noGrp="1" noChangeArrowheads="1"/>
          </p:cNvSpPr>
          <p:nvPr>
            <p:ph type="body"/>
          </p:nvPr>
        </p:nvSpPr>
        <p:spPr>
          <a:xfrm>
            <a:off x="709613" y="4860925"/>
            <a:ext cx="568007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fr-FR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644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4301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9E0F848-63B5-4CFF-8B2C-BDB7C47E2394}" type="slidenum">
              <a:rPr lang="es-ES" sz="1300">
                <a:solidFill>
                  <a:prstClr val="black"/>
                </a:solidFill>
              </a:rPr>
              <a:pPr eaLnBrk="1" hangingPunct="1"/>
              <a:t>16</a:t>
            </a:fld>
            <a:endParaRPr lang="es-ES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328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2F69A-E0CC-490B-A4E1-B35E05339A6A}" type="datetimeFigureOut">
              <a:rPr lang="en-GB" smtClean="0"/>
              <a:t>12/03/2017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391D9-3C0F-4385-B28F-837FFA936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794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2F69A-E0CC-490B-A4E1-B35E05339A6A}" type="datetimeFigureOut">
              <a:rPr lang="en-GB" smtClean="0"/>
              <a:t>12/03/2017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391D9-3C0F-4385-B28F-837FFA936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57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2F69A-E0CC-490B-A4E1-B35E05339A6A}" type="datetimeFigureOut">
              <a:rPr lang="en-GB" smtClean="0"/>
              <a:t>12/03/2017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391D9-3C0F-4385-B28F-837FFA936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416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089" y="2636838"/>
            <a:ext cx="7739062" cy="1147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34141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/>
          </p:cNvSpPr>
          <p:nvPr>
            <p:ph type="title"/>
          </p:nvPr>
        </p:nvSpPr>
        <p:spPr>
          <a:xfrm>
            <a:off x="892969" y="2089547"/>
            <a:ext cx="7358063" cy="26789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765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Title Text</a:t>
            </a:r>
          </a:p>
        </p:txBody>
      </p:sp>
      <p:sp>
        <p:nvSpPr>
          <p:cNvPr id="150" name="Shape 150"/>
          <p:cNvSpPr>
            <a:spLocks noGrp="1"/>
          </p:cNvSpPr>
          <p:nvPr>
            <p:ph type="sldNum" sz="quarter" idx="2"/>
          </p:nvPr>
        </p:nvSpPr>
        <p:spPr>
          <a:xfrm>
            <a:off x="4455914" y="6509742"/>
            <a:ext cx="223243" cy="241102"/>
          </a:xfrm>
          <a:prstGeom prst="rect">
            <a:avLst/>
          </a:prstGeom>
        </p:spPr>
        <p:txBody>
          <a:bodyPr/>
          <a:lstStyle>
            <a:lvl1pPr>
              <a:defRPr sz="1125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936215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2F69A-E0CC-490B-A4E1-B35E05339A6A}" type="datetimeFigureOut">
              <a:rPr lang="en-GB" smtClean="0"/>
              <a:t>12/03/2017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391D9-3C0F-4385-B28F-837FFA936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584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2F69A-E0CC-490B-A4E1-B35E05339A6A}" type="datetimeFigureOut">
              <a:rPr lang="en-GB" smtClean="0"/>
              <a:t>12/03/2017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391D9-3C0F-4385-B28F-837FFA936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866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2F69A-E0CC-490B-A4E1-B35E05339A6A}" type="datetimeFigureOut">
              <a:rPr lang="en-GB" smtClean="0"/>
              <a:t>12/03/2017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391D9-3C0F-4385-B28F-837FFA936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78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2F69A-E0CC-490B-A4E1-B35E05339A6A}" type="datetimeFigureOut">
              <a:rPr lang="en-GB" smtClean="0"/>
              <a:t>12/03/2017</a:t>
            </a:fld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391D9-3C0F-4385-B28F-837FFA936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827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2F69A-E0CC-490B-A4E1-B35E05339A6A}" type="datetimeFigureOut">
              <a:rPr lang="en-GB" smtClean="0"/>
              <a:t>12/03/2017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391D9-3C0F-4385-B28F-837FFA936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158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2F69A-E0CC-490B-A4E1-B35E05339A6A}" type="datetimeFigureOut">
              <a:rPr lang="en-GB" smtClean="0"/>
              <a:t>12/03/2017</a:t>
            </a:fld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391D9-3C0F-4385-B28F-837FFA936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806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2F69A-E0CC-490B-A4E1-B35E05339A6A}" type="datetimeFigureOut">
              <a:rPr lang="en-GB" smtClean="0"/>
              <a:t>12/03/2017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391D9-3C0F-4385-B28F-837FFA936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95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2F69A-E0CC-490B-A4E1-B35E05339A6A}" type="datetimeFigureOut">
              <a:rPr lang="en-GB" smtClean="0"/>
              <a:t>12/03/2017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391D9-3C0F-4385-B28F-837FFA936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861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2F69A-E0CC-490B-A4E1-B35E05339A6A}" type="datetimeFigureOut">
              <a:rPr lang="en-GB" smtClean="0"/>
              <a:t>12/03/2017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391D9-3C0F-4385-B28F-837FFA936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142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sziegler@mandint.or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8.png"/><Relationship Id="rId3" Type="http://schemas.openxmlformats.org/officeDocument/2006/relationships/image" Target="../media/image7.png"/><Relationship Id="rId7" Type="http://schemas.openxmlformats.org/officeDocument/2006/relationships/image" Target="../media/image23.jpeg"/><Relationship Id="rId12" Type="http://schemas.openxmlformats.org/officeDocument/2006/relationships/image" Target="../media/image27.png"/><Relationship Id="rId17" Type="http://schemas.openxmlformats.org/officeDocument/2006/relationships/image" Target="../media/image3.png"/><Relationship Id="rId2" Type="http://schemas.openxmlformats.org/officeDocument/2006/relationships/image" Target="../media/image4.jpe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5.emf"/><Relationship Id="rId15" Type="http://schemas.openxmlformats.org/officeDocument/2006/relationships/image" Target="../media/image29.png"/><Relationship Id="rId10" Type="http://schemas.openxmlformats.org/officeDocument/2006/relationships/image" Target="../media/image25.png"/><Relationship Id="rId4" Type="http://schemas.openxmlformats.org/officeDocument/2006/relationships/image" Target="../media/image8.png"/><Relationship Id="rId9" Type="http://schemas.openxmlformats.org/officeDocument/2006/relationships/image" Target="../media/image24.png"/><Relationship Id="rId1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3.png"/><Relationship Id="rId4" Type="http://schemas.openxmlformats.org/officeDocument/2006/relationships/image" Target="../media/image5.emf"/><Relationship Id="rId9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5.emf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3.png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6775" y="541170"/>
            <a:ext cx="9144000" cy="3436804"/>
          </a:xfrm>
        </p:spPr>
        <p:txBody>
          <a:bodyPr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fr-CH" sz="6700" b="1" dirty="0" err="1"/>
              <a:t>Synchronicity</a:t>
            </a:r>
            <a:r>
              <a:rPr lang="fr-CH" sz="6700" b="1" dirty="0"/>
              <a:t> </a:t>
            </a:r>
            <a:br>
              <a:rPr lang="fr-CH" sz="6700" b="1" dirty="0"/>
            </a:br>
            <a:r>
              <a:rPr lang="fr-CH" sz="6700" b="1" dirty="0"/>
              <a:t>Data Management </a:t>
            </a:r>
            <a:r>
              <a:rPr lang="fr-CH" sz="6700" b="1" dirty="0" err="1"/>
              <a:t>Strategy</a:t>
            </a:r>
            <a:r>
              <a:rPr lang="fr-CH" sz="6700" b="1" dirty="0"/>
              <a:t/>
            </a:r>
            <a:br>
              <a:rPr lang="fr-CH" sz="6700" b="1" dirty="0"/>
            </a:br>
            <a:r>
              <a:rPr lang="fr-CH" sz="4000" b="1" dirty="0"/>
              <a:t>Sébastien Ziegler</a:t>
            </a:r>
            <a:br>
              <a:rPr lang="fr-CH" sz="4000" b="1" dirty="0"/>
            </a:br>
            <a:r>
              <a:rPr lang="fr-CH" sz="4000" b="1" dirty="0">
                <a:hlinkClick r:id="rId2"/>
              </a:rPr>
              <a:t>sziegler@mandint.org</a:t>
            </a:r>
            <a:r>
              <a:rPr lang="fr-CH" sz="4000" b="1" dirty="0"/>
              <a:t/>
            </a:r>
            <a:br>
              <a:rPr lang="fr-CH" sz="4000" b="1" dirty="0"/>
            </a:br>
            <a:r>
              <a:rPr lang="fr-CH" sz="2700" b="1" dirty="0"/>
              <a:t>Mandat International</a:t>
            </a:r>
            <a:br>
              <a:rPr lang="fr-CH" sz="2700" b="1" dirty="0"/>
            </a:br>
            <a:r>
              <a:rPr lang="fr-CH" sz="2700" b="1" dirty="0"/>
              <a:t>ITU-T Rapporteur Q1/SG20</a:t>
            </a:r>
            <a:endParaRPr lang="fr-CH" sz="3100" b="1" dirty="0"/>
          </a:p>
        </p:txBody>
      </p:sp>
      <p:pic>
        <p:nvPicPr>
          <p:cNvPr id="4" name="Picture 2" descr="http://newevolutiondesigns.com/images/previews/50-free-hd-city-wallpap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21088"/>
            <a:ext cx="9129395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hape 177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3819" y="0"/>
            <a:ext cx="755576" cy="50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497944" cy="497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0330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868100" y="977821"/>
            <a:ext cx="8096387" cy="1526933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8" tIns="40819" rIns="81638" bIns="40819" anchorCtr="0" compatLnSpc="0">
            <a:spAutoFit/>
          </a:bodyPr>
          <a:lstStyle/>
          <a:p>
            <a:pPr hangingPunct="0"/>
            <a:r>
              <a:rPr lang="en-US" sz="4898" b="1" dirty="0">
                <a:solidFill>
                  <a:schemeClr val="accent1"/>
                </a:solidFill>
                <a:latin typeface="Liberation Sans" pitchFamily="18"/>
                <a:ea typeface="Droid Sans Fallback" pitchFamily="2"/>
                <a:cs typeface="FreeSans" pitchFamily="2"/>
              </a:rPr>
              <a:t>Towards Open and Interoperable Data</a:t>
            </a:r>
          </a:p>
        </p:txBody>
      </p:sp>
      <p:pic>
        <p:nvPicPr>
          <p:cNvPr id="5" name="Shape 177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3819" y="0"/>
            <a:ext cx="755576" cy="50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1777"/>
            <a:ext cx="3445882" cy="469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497944" cy="497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3"/>
          <p:cNvSpPr txBox="1"/>
          <p:nvPr/>
        </p:nvSpPr>
        <p:spPr>
          <a:xfrm>
            <a:off x="838984" y="2813179"/>
            <a:ext cx="8266283" cy="2560037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8" tIns="40819" rIns="81638" bIns="40819" anchorCtr="0" compatLnSpc="0">
            <a:spAutoFit/>
          </a:bodyPr>
          <a:lstStyle/>
          <a:p>
            <a:pPr hangingPunct="0"/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Liberation Sans" pitchFamily="18"/>
                <a:ea typeface="Droid Sans Fallback" pitchFamily="2"/>
                <a:cs typeface="FreeSans" pitchFamily="2"/>
              </a:rPr>
              <a:t>Stakeholder driven architecture and API </a:t>
            </a:r>
            <a:br>
              <a:rPr lang="en-US" sz="2800" dirty="0">
                <a:solidFill>
                  <a:schemeClr val="bg2">
                    <a:lumMod val="50000"/>
                  </a:schemeClr>
                </a:solidFill>
                <a:latin typeface="Liberation Sans" pitchFamily="18"/>
                <a:ea typeface="Droid Sans Fallback" pitchFamily="2"/>
                <a:cs typeface="FreeSans" pitchFamily="2"/>
              </a:rPr>
            </a:b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Liberation Sans" pitchFamily="18"/>
                <a:ea typeface="Droid Sans Fallback" pitchFamily="2"/>
                <a:cs typeface="FreeSans" pitchFamily="2"/>
              </a:rPr>
              <a:t>design, implementation, and validation</a:t>
            </a:r>
          </a:p>
          <a:p>
            <a:pPr algn="just" hangingPunct="0"/>
            <a:endParaRPr lang="en-US" sz="2800" dirty="0">
              <a:solidFill>
                <a:schemeClr val="bg2">
                  <a:lumMod val="50000"/>
                </a:schemeClr>
              </a:solidFill>
              <a:latin typeface="Liberation Sans" pitchFamily="18"/>
              <a:ea typeface="Droid Sans Fallback" pitchFamily="2"/>
              <a:cs typeface="FreeSans" pitchFamily="2"/>
            </a:endParaRPr>
          </a:p>
          <a:p>
            <a:pPr hangingPunct="0"/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Liberation Sans" pitchFamily="18"/>
                <a:ea typeface="Droid Sans Fallback" pitchFamily="2"/>
                <a:cs typeface="FreeSans" pitchFamily="2"/>
              </a:rPr>
              <a:t>International dialogue and cooperation</a:t>
            </a:r>
            <a:br>
              <a:rPr lang="en-US" sz="2800" dirty="0">
                <a:solidFill>
                  <a:schemeClr val="bg2">
                    <a:lumMod val="50000"/>
                  </a:schemeClr>
                </a:solidFill>
                <a:latin typeface="Liberation Sans" pitchFamily="18"/>
                <a:ea typeface="Droid Sans Fallback" pitchFamily="2"/>
                <a:cs typeface="FreeSans" pitchFamily="2"/>
              </a:rPr>
            </a:br>
            <a:endParaRPr lang="en-US" sz="2800" dirty="0">
              <a:solidFill>
                <a:schemeClr val="bg2">
                  <a:lumMod val="50000"/>
                </a:schemeClr>
              </a:solidFill>
              <a:latin typeface="Liberation Sans" pitchFamily="18"/>
              <a:ea typeface="Droid Sans Fallback" pitchFamily="2"/>
              <a:cs typeface="FreeSans" pitchFamily="2"/>
            </a:endParaRPr>
          </a:p>
          <a:p>
            <a:pPr hangingPunct="0"/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Liberation Sans" pitchFamily="18"/>
                <a:ea typeface="Droid Sans Fallback" pitchFamily="2"/>
                <a:cs typeface="FreeSans" pitchFamily="2"/>
              </a:rPr>
              <a:t>Sharing results and learning experiences</a:t>
            </a:r>
          </a:p>
        </p:txBody>
      </p:sp>
    </p:spTree>
    <p:extLst>
      <p:ext uri="{BB962C8B-B14F-4D97-AF65-F5344CB8AC3E}">
        <p14:creationId xmlns:p14="http://schemas.microsoft.com/office/powerpoint/2010/main" val="4106589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screenshot_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46" y="0"/>
            <a:ext cx="3670879" cy="622674"/>
          </a:xfrm>
          <a:prstGeom prst="rect">
            <a:avLst/>
          </a:prstGeom>
          <a:ln w="12700">
            <a:miter lim="400000"/>
          </a:ln>
        </p:spPr>
      </p:pic>
      <p:sp>
        <p:nvSpPr>
          <p:cNvPr id="363" name="Shape 363"/>
          <p:cNvSpPr/>
          <p:nvPr/>
        </p:nvSpPr>
        <p:spPr>
          <a:xfrm>
            <a:off x="169881" y="404664"/>
            <a:ext cx="8465459" cy="6347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52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656" dirty="0"/>
              <a:t>Interoperability </a:t>
            </a:r>
            <a:r>
              <a:rPr lang="fr-CH" sz="3656" dirty="0"/>
              <a:t>P</a:t>
            </a:r>
            <a:r>
              <a:rPr sz="3656" dirty="0" err="1"/>
              <a:t>oints</a:t>
            </a:r>
            <a:r>
              <a:rPr lang="fr-CH" sz="3656" dirty="0"/>
              <a:t> &amp; </a:t>
            </a:r>
            <a:r>
              <a:rPr lang="fr-CH" sz="3656" dirty="0" err="1"/>
              <a:t>Market</a:t>
            </a:r>
            <a:r>
              <a:rPr lang="fr-CH" sz="3656" dirty="0"/>
              <a:t> Place</a:t>
            </a:r>
            <a:endParaRPr sz="3656" dirty="0"/>
          </a:p>
        </p:txBody>
      </p:sp>
      <p:pic>
        <p:nvPicPr>
          <p:cNvPr id="364" name="screenshot_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20951" y="980728"/>
            <a:ext cx="6302098" cy="599899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Shape 177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3819" y="0"/>
            <a:ext cx="755576" cy="50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497944" cy="497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1187624" y="4437112"/>
            <a:ext cx="6912768" cy="9361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Oval 7"/>
          <p:cNvSpPr/>
          <p:nvPr/>
        </p:nvSpPr>
        <p:spPr>
          <a:xfrm>
            <a:off x="1187624" y="2362557"/>
            <a:ext cx="6912768" cy="9361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5818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dissolve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61" y="4443426"/>
            <a:ext cx="2266443" cy="1008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3"/>
          <p:cNvGrpSpPr/>
          <p:nvPr/>
        </p:nvGrpSpPr>
        <p:grpSpPr>
          <a:xfrm>
            <a:off x="598754" y="1800257"/>
            <a:ext cx="2316480" cy="1117948"/>
            <a:chOff x="3134753" y="2027387"/>
            <a:chExt cx="2316480" cy="1117948"/>
          </a:xfrm>
        </p:grpSpPr>
        <p:pic>
          <p:nvPicPr>
            <p:cNvPr id="7" name="Picture 9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88093" y="2027387"/>
              <a:ext cx="2209800" cy="1072047"/>
            </a:xfrm>
            <a:prstGeom prst="rect">
              <a:avLst/>
            </a:prstGeom>
          </p:spPr>
        </p:pic>
        <p:sp>
          <p:nvSpPr>
            <p:cNvPr id="8" name="Rectangle: Rounded Corners 11"/>
            <p:cNvSpPr/>
            <p:nvPr/>
          </p:nvSpPr>
          <p:spPr>
            <a:xfrm>
              <a:off x="3134753" y="2041281"/>
              <a:ext cx="2316480" cy="1104054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400" b="1" dirty="0"/>
            </a:p>
          </p:txBody>
        </p:sp>
      </p:grpSp>
      <p:grpSp>
        <p:nvGrpSpPr>
          <p:cNvPr id="9" name="Group 14"/>
          <p:cNvGrpSpPr/>
          <p:nvPr/>
        </p:nvGrpSpPr>
        <p:grpSpPr>
          <a:xfrm>
            <a:off x="586543" y="3104842"/>
            <a:ext cx="2316480" cy="1104054"/>
            <a:chOff x="3090861" y="3292236"/>
            <a:chExt cx="2316480" cy="1104054"/>
          </a:xfrm>
        </p:grpSpPr>
        <p:pic>
          <p:nvPicPr>
            <p:cNvPr id="10" name="Picture 1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6757" y="3629803"/>
              <a:ext cx="2051512" cy="493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: Rounded Corners 12"/>
            <p:cNvSpPr/>
            <p:nvPr/>
          </p:nvSpPr>
          <p:spPr>
            <a:xfrm>
              <a:off x="3090861" y="3292236"/>
              <a:ext cx="2316480" cy="1104054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400" b="1" dirty="0"/>
            </a:p>
          </p:txBody>
        </p:sp>
      </p:grpSp>
      <p:sp>
        <p:nvSpPr>
          <p:cNvPr id="12" name="Rectangle: Rounded Corners 12"/>
          <p:cNvSpPr/>
          <p:nvPr/>
        </p:nvSpPr>
        <p:spPr>
          <a:xfrm>
            <a:off x="586543" y="4392545"/>
            <a:ext cx="2316480" cy="1104054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400" b="1" dirty="0"/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2363517" y="3442867"/>
            <a:ext cx="3445882" cy="469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: Rounded Corners 12"/>
          <p:cNvSpPr/>
          <p:nvPr/>
        </p:nvSpPr>
        <p:spPr>
          <a:xfrm>
            <a:off x="3470420" y="1814152"/>
            <a:ext cx="1158240" cy="3682448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400" b="1" dirty="0"/>
          </a:p>
        </p:txBody>
      </p:sp>
      <p:pic>
        <p:nvPicPr>
          <p:cNvPr id="16" name="Picture 4" descr="IT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4443" y="3061784"/>
            <a:ext cx="96202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èche droite 1"/>
          <p:cNvSpPr/>
          <p:nvPr/>
        </p:nvSpPr>
        <p:spPr>
          <a:xfrm>
            <a:off x="4628659" y="3305785"/>
            <a:ext cx="1311493" cy="76648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lèche droite 16"/>
          <p:cNvSpPr/>
          <p:nvPr/>
        </p:nvSpPr>
        <p:spPr>
          <a:xfrm>
            <a:off x="2915235" y="1982934"/>
            <a:ext cx="555186" cy="76648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lèche droite 17"/>
          <p:cNvSpPr/>
          <p:nvPr/>
        </p:nvSpPr>
        <p:spPr>
          <a:xfrm>
            <a:off x="2903023" y="3305784"/>
            <a:ext cx="567398" cy="76648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lèche droite 18"/>
          <p:cNvSpPr/>
          <p:nvPr/>
        </p:nvSpPr>
        <p:spPr>
          <a:xfrm>
            <a:off x="2903023" y="4564394"/>
            <a:ext cx="555186" cy="76648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: Rounded Corners 12"/>
          <p:cNvSpPr/>
          <p:nvPr/>
        </p:nvSpPr>
        <p:spPr>
          <a:xfrm>
            <a:off x="5969634" y="2918204"/>
            <a:ext cx="1410678" cy="1474341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400" b="1" dirty="0"/>
          </a:p>
        </p:txBody>
      </p:sp>
      <p:sp>
        <p:nvSpPr>
          <p:cNvPr id="3" name="Arrow: Left-Right 2"/>
          <p:cNvSpPr/>
          <p:nvPr/>
        </p:nvSpPr>
        <p:spPr>
          <a:xfrm rot="2521346">
            <a:off x="4608750" y="4492329"/>
            <a:ext cx="1728192" cy="792088"/>
          </a:xfrm>
          <a:prstGeom prst="left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Arrow: Left-Right 21"/>
          <p:cNvSpPr/>
          <p:nvPr/>
        </p:nvSpPr>
        <p:spPr>
          <a:xfrm rot="18821425">
            <a:off x="4579533" y="2163926"/>
            <a:ext cx="1728192" cy="792088"/>
          </a:xfrm>
          <a:prstGeom prst="left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23" name="Image 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216" y="1196752"/>
            <a:ext cx="2033400" cy="653002"/>
          </a:xfrm>
          <a:prstGeom prst="rect">
            <a:avLst/>
          </a:prstGeom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4123" y="1825732"/>
            <a:ext cx="1595972" cy="94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9491" y="4573132"/>
            <a:ext cx="2115497" cy="68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Imag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1650" y="5456447"/>
            <a:ext cx="2299282" cy="354270"/>
          </a:xfrm>
          <a:prstGeom prst="rect">
            <a:avLst/>
          </a:prstGeom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42213" y="6056075"/>
            <a:ext cx="1906365" cy="534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7761" y="5821911"/>
            <a:ext cx="1036909" cy="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Arrow: Left-Right 31"/>
          <p:cNvSpPr/>
          <p:nvPr/>
        </p:nvSpPr>
        <p:spPr>
          <a:xfrm rot="5400000">
            <a:off x="6963239" y="3225618"/>
            <a:ext cx="1728192" cy="792088"/>
          </a:xfrm>
          <a:prstGeom prst="left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2918" y="2913585"/>
            <a:ext cx="870733" cy="624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Shape 177"/>
          <p:cNvPicPr preferRelativeResize="0"/>
          <p:nvPr/>
        </p:nvPicPr>
        <p:blipFill rotWithShape="1">
          <a:blip r:embed="rId1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3819" y="0"/>
            <a:ext cx="755576" cy="50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3379" y="3530398"/>
            <a:ext cx="1000380" cy="1083745"/>
          </a:xfrm>
          <a:prstGeom prst="rect">
            <a:avLst/>
          </a:prstGeom>
        </p:spPr>
      </p:pic>
      <p:pic>
        <p:nvPicPr>
          <p:cNvPr id="38" name="Picture 4" descr="Résultat de recherche d'images pour &quot;ogc logo&quot;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3949" y="1890525"/>
            <a:ext cx="1570051" cy="79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1777"/>
            <a:ext cx="3445882" cy="469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148126" y="509596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​​​​​</a:t>
            </a:r>
            <a:r>
              <a:rPr lang="en-GB" sz="3200" b="1" dirty="0"/>
              <a:t>SDO </a:t>
            </a:r>
            <a:r>
              <a:rPr lang="en-GB" sz="3200" b="1" dirty="0" err="1"/>
              <a:t>Startegy</a:t>
            </a:r>
            <a:endParaRPr lang="en-GB" sz="2400" dirty="0"/>
          </a:p>
        </p:txBody>
      </p:sp>
      <p:sp>
        <p:nvSpPr>
          <p:cNvPr id="37" name="Rectangle 36"/>
          <p:cNvSpPr/>
          <p:nvPr/>
        </p:nvSpPr>
        <p:spPr>
          <a:xfrm>
            <a:off x="0" y="6585872"/>
            <a:ext cx="8028384" cy="287127"/>
          </a:xfrm>
          <a:prstGeom prst="rect">
            <a:avLst/>
          </a:prstGeom>
          <a:gradFill flip="none" rotWithShape="1">
            <a:gsLst>
              <a:gs pos="0">
                <a:srgbClr val="1160FF"/>
              </a:gs>
              <a:gs pos="71680">
                <a:srgbClr val="BBE9FB"/>
              </a:gs>
              <a:gs pos="48000">
                <a:srgbClr val="6DCFF6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H" sz="1200" dirty="0" err="1"/>
              <a:t>Synchronicity</a:t>
            </a:r>
            <a:r>
              <a:rPr lang="fr-CH" sz="1200" dirty="0"/>
              <a:t> - Sébastien Ziegler</a:t>
            </a:r>
            <a:endParaRPr lang="fr-CH" dirty="0"/>
          </a:p>
        </p:txBody>
      </p:sp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497944" cy="497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546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Shape 177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3819" y="0"/>
            <a:ext cx="755576" cy="50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1777"/>
            <a:ext cx="3445882" cy="469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148126" y="509596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​​​​​</a:t>
            </a:r>
            <a:r>
              <a:rPr lang="en-GB" sz="3200" b="1" dirty="0"/>
              <a:t>ITU Work Plan &amp; Strategy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06984" y="1628800"/>
            <a:ext cx="835292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b="1" dirty="0">
                <a:sym typeface="Wingdings" panose="05000000000000000000" pitchFamily="2" charset="2"/>
              </a:rPr>
              <a:t>ITU-T SG 20</a:t>
            </a:r>
            <a:r>
              <a:rPr lang="fr-CH" sz="3200" dirty="0">
                <a:sym typeface="Wingdings" panose="05000000000000000000" pitchFamily="2" charset="2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fr-CH" dirty="0">
                <a:sym typeface="Wingdings" panose="05000000000000000000" pitchFamily="2" charset="2"/>
              </a:rPr>
              <a:t>Contributions and Support for the </a:t>
            </a:r>
            <a:r>
              <a:rPr lang="fr-CH" dirty="0" err="1">
                <a:sym typeface="Wingdings" panose="05000000000000000000" pitchFamily="2" charset="2"/>
              </a:rPr>
              <a:t>creation</a:t>
            </a:r>
            <a:r>
              <a:rPr lang="fr-CH" dirty="0">
                <a:sym typeface="Wingdings" panose="05000000000000000000" pitchFamily="2" charset="2"/>
              </a:rPr>
              <a:t> of a new </a:t>
            </a:r>
            <a:r>
              <a:rPr lang="fr-CH" dirty="0" err="1">
                <a:sym typeface="Wingdings" panose="05000000000000000000" pitchFamily="2" charset="2"/>
              </a:rPr>
              <a:t>Work</a:t>
            </a:r>
            <a:r>
              <a:rPr lang="fr-CH" dirty="0">
                <a:sym typeface="Wingdings" panose="05000000000000000000" pitchFamily="2" charset="2"/>
              </a:rPr>
              <a:t> Item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fr-CH" dirty="0" err="1">
                <a:sym typeface="Wingdings" panose="05000000000000000000" pitchFamily="2" charset="2"/>
              </a:rPr>
              <a:t>Develop</a:t>
            </a:r>
            <a:r>
              <a:rPr lang="fr-CH" dirty="0">
                <a:sym typeface="Wingdings" panose="05000000000000000000" pitchFamily="2" charset="2"/>
              </a:rPr>
              <a:t> a </a:t>
            </a:r>
            <a:r>
              <a:rPr lang="fr-CH" dirty="0" err="1">
                <a:sym typeface="Wingdings" panose="05000000000000000000" pitchFamily="2" charset="2"/>
              </a:rPr>
              <a:t>Recommendation</a:t>
            </a:r>
            <a:r>
              <a:rPr lang="fr-CH" dirty="0">
                <a:sym typeface="Wingdings" panose="05000000000000000000" pitchFamily="2" charset="2"/>
              </a:rPr>
              <a:t> on smart </a:t>
            </a:r>
            <a:r>
              <a:rPr lang="fr-CH" dirty="0" err="1">
                <a:sym typeface="Wingdings" panose="05000000000000000000" pitchFamily="2" charset="2"/>
              </a:rPr>
              <a:t>cities</a:t>
            </a:r>
            <a:r>
              <a:rPr lang="fr-CH" dirty="0">
                <a:sym typeface="Wingdings" panose="05000000000000000000" pitchFamily="2" charset="2"/>
              </a:rPr>
              <a:t> IoT </a:t>
            </a:r>
            <a:r>
              <a:rPr lang="fr-CH" dirty="0" err="1">
                <a:sym typeface="Wingdings" panose="05000000000000000000" pitchFamily="2" charset="2"/>
              </a:rPr>
              <a:t>systems</a:t>
            </a:r>
            <a:r>
              <a:rPr lang="fr-CH" dirty="0">
                <a:sym typeface="Wingdings" panose="05000000000000000000" pitchFamily="2" charset="2"/>
              </a:rPr>
              <a:t> </a:t>
            </a:r>
            <a:r>
              <a:rPr lang="fr-CH" dirty="0" err="1">
                <a:sym typeface="Wingdings" panose="05000000000000000000" pitchFamily="2" charset="2"/>
              </a:rPr>
              <a:t>interoperability</a:t>
            </a:r>
            <a:r>
              <a:rPr lang="fr-CH" dirty="0">
                <a:sym typeface="Wingdings" panose="05000000000000000000" pitchFamily="2" charset="2"/>
              </a:rPr>
              <a:t> and open data interfaces </a:t>
            </a:r>
            <a:r>
              <a:rPr lang="fr-CH" dirty="0" err="1">
                <a:sym typeface="Wingdings" panose="05000000000000000000" pitchFamily="2" charset="2"/>
              </a:rPr>
              <a:t>based</a:t>
            </a:r>
            <a:r>
              <a:rPr lang="fr-CH" dirty="0">
                <a:sym typeface="Wingdings" panose="05000000000000000000" pitchFamily="2" charset="2"/>
              </a:rPr>
              <a:t> on </a:t>
            </a:r>
            <a:r>
              <a:rPr lang="fr-CH" dirty="0" err="1">
                <a:sym typeface="Wingdings" panose="05000000000000000000" pitchFamily="2" charset="2"/>
              </a:rPr>
              <a:t>Synchronicity</a:t>
            </a:r>
            <a:r>
              <a:rPr lang="fr-CH" dirty="0">
                <a:sym typeface="Wingdings" panose="05000000000000000000" pitchFamily="2" charset="2"/>
              </a:rPr>
              <a:t> </a:t>
            </a:r>
            <a:r>
              <a:rPr lang="fr-CH" dirty="0" err="1">
                <a:sym typeface="Wingdings" panose="05000000000000000000" pitchFamily="2" charset="2"/>
              </a:rPr>
              <a:t>development</a:t>
            </a:r>
            <a:endParaRPr lang="fr-CH" dirty="0">
              <a:sym typeface="Wingdings" panose="05000000000000000000" pitchFamily="2" charset="2"/>
            </a:endParaRPr>
          </a:p>
          <a:p>
            <a:endParaRPr lang="fr-CH" dirty="0">
              <a:sym typeface="Wingdings" panose="05000000000000000000" pitchFamily="2" charset="2"/>
            </a:endParaRPr>
          </a:p>
          <a:p>
            <a:r>
              <a:rPr lang="en-US" sz="3200" b="1" dirty="0">
                <a:sym typeface="Wingdings" panose="05000000000000000000" pitchFamily="2" charset="2"/>
              </a:rPr>
              <a:t>IoT Week 2017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US" b="1" dirty="0">
                <a:sym typeface="Wingdings" panose="05000000000000000000" pitchFamily="2" charset="2"/>
              </a:rPr>
              <a:t>Organizing a Workshop on Internet of Things and Smart Cities: </a:t>
            </a:r>
            <a:br>
              <a:rPr lang="en-US" b="1" dirty="0">
                <a:sym typeface="Wingdings" panose="05000000000000000000" pitchFamily="2" charset="2"/>
              </a:rPr>
            </a:br>
            <a:r>
              <a:rPr lang="en-US" b="1" dirty="0">
                <a:sym typeface="Wingdings" panose="05000000000000000000" pitchFamily="2" charset="2"/>
              </a:rPr>
              <a:t>International IoT Frameworks &amp; Initiatives Convergence (June 6 2017)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US" b="1" dirty="0">
                <a:sym typeface="Wingdings" panose="05000000000000000000" pitchFamily="2" charset="2"/>
              </a:rPr>
              <a:t>Sessions on IoT Interoperability, Identifiers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US" b="1" dirty="0">
                <a:sym typeface="Wingdings" panose="05000000000000000000" pitchFamily="2" charset="2"/>
              </a:rPr>
              <a:t>Organizing a session to support the </a:t>
            </a:r>
            <a:br>
              <a:rPr lang="en-US" b="1" dirty="0">
                <a:sym typeface="Wingdings" panose="05000000000000000000" pitchFamily="2" charset="2"/>
              </a:rPr>
            </a:br>
            <a:r>
              <a:rPr lang="en-US" b="1" dirty="0">
                <a:sym typeface="Wingdings" panose="05000000000000000000" pitchFamily="2" charset="2"/>
              </a:rPr>
              <a:t>International Declaration on the Internet of Things for Sustainable Development  </a:t>
            </a:r>
          </a:p>
          <a:p>
            <a:endParaRPr lang="fr-CH" dirty="0"/>
          </a:p>
        </p:txBody>
      </p:sp>
      <p:sp>
        <p:nvSpPr>
          <p:cNvPr id="37" name="Rectangle 36"/>
          <p:cNvSpPr/>
          <p:nvPr/>
        </p:nvSpPr>
        <p:spPr>
          <a:xfrm>
            <a:off x="0" y="6585872"/>
            <a:ext cx="8028384" cy="287127"/>
          </a:xfrm>
          <a:prstGeom prst="rect">
            <a:avLst/>
          </a:prstGeom>
          <a:gradFill flip="none" rotWithShape="1">
            <a:gsLst>
              <a:gs pos="0">
                <a:srgbClr val="1160FF"/>
              </a:gs>
              <a:gs pos="71680">
                <a:srgbClr val="BBE9FB"/>
              </a:gs>
              <a:gs pos="48000">
                <a:srgbClr val="6DCFF6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H" sz="1200" dirty="0" err="1"/>
              <a:t>Synchronicity</a:t>
            </a:r>
            <a:r>
              <a:rPr lang="fr-CH" sz="1200" dirty="0"/>
              <a:t> - Sébastien Ziegler</a:t>
            </a:r>
            <a:endParaRPr lang="fr-CH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497944" cy="497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4754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841" y="836711"/>
            <a:ext cx="4154126" cy="276941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332" y="-18511"/>
            <a:ext cx="4156618" cy="13729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5" y="2132856"/>
            <a:ext cx="864209" cy="903491"/>
          </a:xfrm>
          <a:prstGeom prst="rect">
            <a:avLst/>
          </a:prstGeom>
        </p:spPr>
      </p:pic>
      <p:pic>
        <p:nvPicPr>
          <p:cNvPr id="2" name="Image 1" descr="hes-so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184" y="2273507"/>
            <a:ext cx="1486137" cy="7628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3251412"/>
            <a:ext cx="4148285" cy="2599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6340" y="2272362"/>
            <a:ext cx="2258167" cy="624477"/>
          </a:xfrm>
          <a:prstGeom prst="rect">
            <a:avLst/>
          </a:prstGeom>
        </p:spPr>
      </p:pic>
      <p:pic>
        <p:nvPicPr>
          <p:cNvPr id="11" name="Image 10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2796" y="5597429"/>
            <a:ext cx="6071301" cy="1260571"/>
          </a:xfrm>
          <a:prstGeom prst="rect">
            <a:avLst/>
          </a:prstGeom>
        </p:spPr>
      </p:pic>
      <p:pic>
        <p:nvPicPr>
          <p:cNvPr id="14" name="Image 13"/>
          <p:cNvPicPr/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48285" y="4322581"/>
            <a:ext cx="4990717" cy="25333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17434" y="39395"/>
            <a:ext cx="5021568" cy="2142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IoT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Week 2017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90000"/>
              </a:lnSpc>
              <a:buNone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June 6 - 9 2017</a:t>
            </a:r>
          </a:p>
          <a:p>
            <a:pPr algn="ctr">
              <a:lnSpc>
                <a:spcPct val="90000"/>
              </a:lnSpc>
              <a:buNone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Geneva, Switzerland</a:t>
            </a:r>
            <a:b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www.iotforum.org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TextBox 5"/>
          <p:cNvSpPr txBox="1"/>
          <p:nvPr/>
        </p:nvSpPr>
        <p:spPr>
          <a:xfrm>
            <a:off x="4102938" y="2996952"/>
            <a:ext cx="5149581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IoT &amp; Sustainable Dev.</a:t>
            </a:r>
          </a:p>
          <a:p>
            <a:pPr>
              <a:lnSpc>
                <a:spcPct val="90000"/>
              </a:lnSpc>
              <a:buNone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IoT Security &amp; Privacy</a:t>
            </a:r>
          </a:p>
          <a:p>
            <a:pPr>
              <a:lnSpc>
                <a:spcPct val="90000"/>
              </a:lnSpc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and other tracks</a:t>
            </a:r>
          </a:p>
        </p:txBody>
      </p:sp>
    </p:spTree>
    <p:extLst>
      <p:ext uri="{BB962C8B-B14F-4D97-AF65-F5344CB8AC3E}">
        <p14:creationId xmlns:p14="http://schemas.microsoft.com/office/powerpoint/2010/main" val="36973475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53283" y="0"/>
            <a:ext cx="4990717" cy="25333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835696" y="2492896"/>
            <a:ext cx="76328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Joint Workshop on </a:t>
            </a:r>
          </a:p>
          <a:p>
            <a:r>
              <a:rPr lang="en-GB" sz="3200" b="1" dirty="0"/>
              <a:t>Internet of Things and Smart Cities</a:t>
            </a:r>
            <a:r>
              <a:rPr lang="en-GB" sz="2400" b="1" dirty="0"/>
              <a:t> </a:t>
            </a:r>
          </a:p>
          <a:p>
            <a:r>
              <a:rPr lang="en-GB" b="1" dirty="0"/>
              <a:t>International IoT Frameworks for Smart Cities Convergence</a:t>
            </a:r>
          </a:p>
          <a:p>
            <a:r>
              <a:rPr lang="en-GB" sz="2800" b="1" dirty="0"/>
              <a:t>June 6 2017, Geneva</a:t>
            </a:r>
          </a:p>
          <a:p>
            <a:endParaRPr lang="fr-CH" sz="2800" dirty="0"/>
          </a:p>
          <a:p>
            <a:r>
              <a:rPr lang="fr-CH" sz="2800" b="1" dirty="0"/>
              <a:t>Global IoT </a:t>
            </a:r>
            <a:r>
              <a:rPr lang="fr-CH" sz="2800" b="1" dirty="0" err="1"/>
              <a:t>Identifiers</a:t>
            </a:r>
            <a:r>
              <a:rPr lang="fr-CH" sz="2800" b="1" dirty="0"/>
              <a:t> and Data </a:t>
            </a:r>
            <a:r>
              <a:rPr lang="fr-CH" sz="2800" b="1" dirty="0" err="1"/>
              <a:t>Analytics</a:t>
            </a:r>
            <a:endParaRPr lang="fr-CH" sz="2800" b="1" dirty="0"/>
          </a:p>
          <a:p>
            <a:endParaRPr lang="fr-CH" sz="2800" dirty="0"/>
          </a:p>
          <a:p>
            <a:r>
              <a:rPr lang="fr-CH" sz="2800" b="1" dirty="0"/>
              <a:t>SDG #11</a:t>
            </a:r>
          </a:p>
          <a:p>
            <a:r>
              <a:rPr lang="fr-CH" sz="2800" b="1" dirty="0" err="1"/>
              <a:t>Sustainable</a:t>
            </a:r>
            <a:r>
              <a:rPr lang="fr-CH" sz="2800" b="1" dirty="0"/>
              <a:t> </a:t>
            </a:r>
            <a:r>
              <a:rPr lang="fr-CH" sz="2800" b="1" dirty="0" err="1"/>
              <a:t>Cities</a:t>
            </a:r>
            <a:r>
              <a:rPr lang="fr-CH" sz="2800" b="1" dirty="0"/>
              <a:t> &amp; </a:t>
            </a:r>
            <a:r>
              <a:rPr lang="fr-CH" sz="2800" b="1" dirty="0" err="1"/>
              <a:t>Communities</a:t>
            </a:r>
            <a:endParaRPr lang="fr-CH" sz="2800" b="1" dirty="0"/>
          </a:p>
          <a:p>
            <a:endParaRPr lang="en-GB" sz="2800" dirty="0"/>
          </a:p>
        </p:txBody>
      </p:sp>
      <p:sp>
        <p:nvSpPr>
          <p:cNvPr id="5" name="Flèche droite 4"/>
          <p:cNvSpPr/>
          <p:nvPr/>
        </p:nvSpPr>
        <p:spPr>
          <a:xfrm>
            <a:off x="899592" y="2780928"/>
            <a:ext cx="864096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lèche droite 22"/>
          <p:cNvSpPr/>
          <p:nvPr/>
        </p:nvSpPr>
        <p:spPr>
          <a:xfrm>
            <a:off x="899592" y="5373216"/>
            <a:ext cx="864096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332" y="-18511"/>
            <a:ext cx="4156618" cy="137291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585872"/>
            <a:ext cx="8028384" cy="287127"/>
          </a:xfrm>
          <a:prstGeom prst="rect">
            <a:avLst/>
          </a:prstGeom>
          <a:gradFill flip="none" rotWithShape="1">
            <a:gsLst>
              <a:gs pos="0">
                <a:srgbClr val="1160FF"/>
              </a:gs>
              <a:gs pos="71680">
                <a:srgbClr val="BBE9FB"/>
              </a:gs>
              <a:gs pos="48000">
                <a:srgbClr val="6DCFF6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H" sz="1200" dirty="0" err="1"/>
              <a:t>Synchronicity</a:t>
            </a:r>
            <a:r>
              <a:rPr lang="fr-CH" sz="1200" dirty="0"/>
              <a:t> - Sébastien Ziegler</a:t>
            </a:r>
            <a:endParaRPr lang="fr-CH" dirty="0"/>
          </a:p>
        </p:txBody>
      </p:sp>
      <p:sp>
        <p:nvSpPr>
          <p:cNvPr id="8" name="Flèche droite 4"/>
          <p:cNvSpPr/>
          <p:nvPr/>
        </p:nvSpPr>
        <p:spPr>
          <a:xfrm>
            <a:off x="899592" y="4334840"/>
            <a:ext cx="864096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834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57" descr="Header_2"/>
          <p:cNvSpPr>
            <a:spLocks noChangeAspect="1" noChangeArrowheads="1"/>
          </p:cNvSpPr>
          <p:nvPr/>
        </p:nvSpPr>
        <p:spPr bwMode="auto">
          <a:xfrm>
            <a:off x="-142875" y="2357438"/>
            <a:ext cx="94297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7651" name="Rectangle 3"/>
          <p:cNvSpPr txBox="1">
            <a:spLocks noChangeArrowheads="1"/>
          </p:cNvSpPr>
          <p:nvPr/>
        </p:nvSpPr>
        <p:spPr bwMode="auto">
          <a:xfrm>
            <a:off x="1073175" y="5346184"/>
            <a:ext cx="7646988" cy="155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sz="3200" dirty="0">
                <a:solidFill>
                  <a:srgbClr val="000000"/>
                </a:solidFill>
                <a:latin typeface="Arial Narrow" pitchFamily="34" charset="0"/>
              </a:rPr>
              <a:t>Sébastien Ziegler		</a:t>
            </a:r>
            <a:r>
              <a:rPr lang="fr-FR" sz="3200" dirty="0">
                <a:solidFill>
                  <a:srgbClr val="0070C0"/>
                </a:solidFill>
                <a:latin typeface="Arial Narrow" pitchFamily="34" charset="0"/>
              </a:rPr>
              <a:t>sziegler@mandint.org</a:t>
            </a:r>
          </a:p>
          <a:p>
            <a:pPr eaLnBrk="1" hangingPunct="1"/>
            <a:r>
              <a:rPr lang="fr-FR" sz="3200" dirty="0">
                <a:solidFill>
                  <a:srgbClr val="0070C0"/>
                </a:solidFill>
                <a:latin typeface="Arial Narrow" pitchFamily="34" charset="0"/>
              </a:rPr>
              <a:t>					+41 79 750 53 83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755576" y="2785207"/>
            <a:ext cx="7772400" cy="1287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s-ES" sz="6000" b="1" dirty="0">
                <a:solidFill>
                  <a:srgbClr val="3333CC"/>
                </a:solidFill>
                <a:latin typeface="Arial" pitchFamily="34" charset="0"/>
              </a:rPr>
              <a:t>THANK YOU !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85872"/>
            <a:ext cx="8028384" cy="287127"/>
          </a:xfrm>
          <a:prstGeom prst="rect">
            <a:avLst/>
          </a:prstGeom>
          <a:gradFill flip="none" rotWithShape="1">
            <a:gsLst>
              <a:gs pos="0">
                <a:srgbClr val="1160FF"/>
              </a:gs>
              <a:gs pos="71680">
                <a:srgbClr val="BBE9FB"/>
              </a:gs>
              <a:gs pos="48000">
                <a:srgbClr val="6DCFF6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H" sz="1200" dirty="0"/>
              <a:t>Sébastien Ziegler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424340475"/>
      </p:ext>
    </p:extLst>
  </p:cSld>
  <p:clrMapOvr>
    <a:masterClrMapping/>
  </p:clrMapOvr>
  <p:transition advTm="415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newevolutiondesigns.com/images/previews/50-free-hd-city-wallpap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05064"/>
            <a:ext cx="9129395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: Rounded Corners 12"/>
          <p:cNvSpPr/>
          <p:nvPr/>
        </p:nvSpPr>
        <p:spPr>
          <a:xfrm>
            <a:off x="6648008" y="3645024"/>
            <a:ext cx="2316480" cy="1104054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73039" y="3695905"/>
            <a:ext cx="2266443" cy="1008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0"/>
            <a:ext cx="6448941" cy="877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1" descr="Macintosh HD:Users:brynskov:Dropbox:IoT LSP:MASTER:Final graphics:SynchroniCity-Map-small.pn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036789"/>
            <a:ext cx="5317258" cy="29682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roup 13"/>
          <p:cNvGrpSpPr/>
          <p:nvPr/>
        </p:nvGrpSpPr>
        <p:grpSpPr>
          <a:xfrm>
            <a:off x="6660232" y="1052736"/>
            <a:ext cx="2316480" cy="1117948"/>
            <a:chOff x="3134753" y="2027387"/>
            <a:chExt cx="2316480" cy="1117948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88093" y="2027387"/>
              <a:ext cx="2209800" cy="1072047"/>
            </a:xfrm>
            <a:prstGeom prst="rect">
              <a:avLst/>
            </a:prstGeom>
          </p:spPr>
        </p:pic>
        <p:sp>
          <p:nvSpPr>
            <p:cNvPr id="10" name="Rectangle: Rounded Corners 11"/>
            <p:cNvSpPr/>
            <p:nvPr/>
          </p:nvSpPr>
          <p:spPr>
            <a:xfrm>
              <a:off x="3134753" y="2041281"/>
              <a:ext cx="2316480" cy="1104054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400" b="1" dirty="0"/>
            </a:p>
          </p:txBody>
        </p:sp>
      </p:grpSp>
      <p:grpSp>
        <p:nvGrpSpPr>
          <p:cNvPr id="11" name="Group 14"/>
          <p:cNvGrpSpPr/>
          <p:nvPr/>
        </p:nvGrpSpPr>
        <p:grpSpPr>
          <a:xfrm>
            <a:off x="6648021" y="2357321"/>
            <a:ext cx="2316480" cy="1104054"/>
            <a:chOff x="3090861" y="3292236"/>
            <a:chExt cx="2316480" cy="1104054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6757" y="3629803"/>
              <a:ext cx="2051512" cy="493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: Rounded Corners 12"/>
            <p:cNvSpPr/>
            <p:nvPr/>
          </p:nvSpPr>
          <p:spPr>
            <a:xfrm>
              <a:off x="3090861" y="3292236"/>
              <a:ext cx="2316480" cy="1104054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400" b="1" dirty="0"/>
            </a:p>
          </p:txBody>
        </p:sp>
      </p:grpSp>
      <p:sp>
        <p:nvSpPr>
          <p:cNvPr id="16" name="Rectangle: Rounded Corners 12"/>
          <p:cNvSpPr/>
          <p:nvPr/>
        </p:nvSpPr>
        <p:spPr>
          <a:xfrm>
            <a:off x="6648021" y="3645024"/>
            <a:ext cx="2316480" cy="1104054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4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1595" y="6921624"/>
            <a:ext cx="1447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Shape 177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3819" y="0"/>
            <a:ext cx="755576" cy="50085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-1" y="6525344"/>
            <a:ext cx="9129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>
                <a:solidFill>
                  <a:schemeClr val="bg1"/>
                </a:solidFill>
              </a:rPr>
              <a:t>Synchronicity</a:t>
            </a:r>
            <a:r>
              <a:rPr lang="fr-CH" dirty="0">
                <a:solidFill>
                  <a:schemeClr val="bg1"/>
                </a:solidFill>
              </a:rPr>
              <a:t> </a:t>
            </a:r>
            <a:r>
              <a:rPr lang="fr-CH" dirty="0" err="1">
                <a:solidFill>
                  <a:schemeClr val="bg1"/>
                </a:solidFill>
              </a:rPr>
              <a:t>project</a:t>
            </a:r>
            <a:r>
              <a:rPr lang="fr-CH" dirty="0">
                <a:solidFill>
                  <a:schemeClr val="bg1"/>
                </a:solidFill>
              </a:rPr>
              <a:t> </a:t>
            </a:r>
            <a:r>
              <a:rPr lang="fr-CH" dirty="0" err="1">
                <a:solidFill>
                  <a:schemeClr val="bg1"/>
                </a:solidFill>
              </a:rPr>
              <a:t>is</a:t>
            </a:r>
            <a:r>
              <a:rPr lang="fr-CH" dirty="0">
                <a:solidFill>
                  <a:schemeClr val="bg1"/>
                </a:solidFill>
              </a:rPr>
              <a:t> </a:t>
            </a:r>
            <a:r>
              <a:rPr lang="fr-CH" dirty="0" err="1">
                <a:solidFill>
                  <a:schemeClr val="bg1"/>
                </a:solidFill>
              </a:rPr>
              <a:t>co-funded</a:t>
            </a:r>
            <a:r>
              <a:rPr lang="fr-CH" dirty="0">
                <a:solidFill>
                  <a:schemeClr val="bg1"/>
                </a:solidFill>
              </a:rPr>
              <a:t> by the </a:t>
            </a:r>
            <a:r>
              <a:rPr lang="fr-CH" dirty="0" err="1">
                <a:solidFill>
                  <a:schemeClr val="bg1"/>
                </a:solidFill>
              </a:rPr>
              <a:t>European</a:t>
            </a:r>
            <a:r>
              <a:rPr lang="fr-CH" dirty="0">
                <a:solidFill>
                  <a:schemeClr val="bg1"/>
                </a:solidFill>
              </a:rPr>
              <a:t> Commission, </a:t>
            </a:r>
            <a:r>
              <a:rPr lang="fr-CH" dirty="0" err="1">
                <a:solidFill>
                  <a:schemeClr val="bg1"/>
                </a:solidFill>
              </a:rPr>
              <a:t>Switzerland</a:t>
            </a:r>
            <a:r>
              <a:rPr lang="fr-CH" dirty="0">
                <a:solidFill>
                  <a:schemeClr val="bg1"/>
                </a:solidFill>
              </a:rPr>
              <a:t>, Mexico and </a:t>
            </a:r>
            <a:r>
              <a:rPr lang="fr-CH" dirty="0" err="1">
                <a:solidFill>
                  <a:schemeClr val="bg1"/>
                </a:solidFill>
              </a:rPr>
              <a:t>Korea</a:t>
            </a:r>
            <a:endParaRPr lang="fr-CH" dirty="0">
              <a:solidFill>
                <a:schemeClr val="bg1"/>
              </a:solidFill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497944" cy="497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0353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/>
          <p:nvPr/>
        </p:nvSpPr>
        <p:spPr>
          <a:xfrm>
            <a:off x="512120" y="1709674"/>
            <a:ext cx="8119761" cy="4064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marL="357175" indent="-357175">
              <a:buSzPct val="137000"/>
              <a:buChar char="•"/>
              <a:defRPr sz="4100">
                <a:latin typeface="Helvetica"/>
                <a:ea typeface="Helvetica"/>
                <a:cs typeface="Helvetica"/>
                <a:sym typeface="Helvetica"/>
              </a:defRPr>
            </a:pPr>
            <a:r>
              <a:rPr sz="2883"/>
              <a:t>34 partners, 11 countries, 33 months.</a:t>
            </a:r>
          </a:p>
          <a:p>
            <a:pPr marL="357175" indent="-357175">
              <a:buSzPct val="137000"/>
              <a:buChar char="•"/>
              <a:defRPr sz="4100">
                <a:latin typeface="Helvetica"/>
                <a:ea typeface="Helvetica"/>
                <a:cs typeface="Helvetica"/>
                <a:sym typeface="Helvetica"/>
              </a:defRPr>
            </a:pPr>
            <a:r>
              <a:rPr sz="2883"/>
              <a:t>Budget: 20m€ (15m€ EC) / 3m€ for open calls.</a:t>
            </a:r>
          </a:p>
          <a:p>
            <a:pPr marL="357175" indent="-357175">
              <a:buSzPct val="137000"/>
              <a:buChar char="•"/>
              <a:defRPr sz="4100">
                <a:latin typeface="Helvetica"/>
                <a:ea typeface="Helvetica"/>
                <a:cs typeface="Helvetica"/>
                <a:sym typeface="Helvetica"/>
              </a:defRPr>
            </a:pPr>
            <a:r>
              <a:rPr sz="2883"/>
              <a:t>Core cities: Antwerp (BE), Eindhoven (NL), Helsinki (FI), Manchester (UK), Milan (IT), Porto (PT), Santander (ES), Carouge (CH).</a:t>
            </a:r>
          </a:p>
          <a:p>
            <a:pPr marL="357175" indent="-357175">
              <a:buSzPct val="137000"/>
              <a:buChar char="•"/>
              <a:defRPr sz="4100">
                <a:latin typeface="Helvetica"/>
                <a:ea typeface="Helvetica"/>
                <a:cs typeface="Helvetica"/>
                <a:sym typeface="Helvetica"/>
              </a:defRPr>
            </a:pPr>
            <a:r>
              <a:rPr sz="2883"/>
              <a:t>Linked cities: Léon (Mexico), Seongnam (Korea), Portland (USA).</a:t>
            </a:r>
          </a:p>
          <a:p>
            <a:pPr marL="357175" indent="-357175">
              <a:buSzPct val="137000"/>
              <a:buChar char="•"/>
              <a:defRPr sz="4100">
                <a:latin typeface="Helvetica"/>
                <a:ea typeface="Helvetica"/>
                <a:cs typeface="Helvetica"/>
                <a:sym typeface="Helvetica"/>
              </a:defRPr>
            </a:pPr>
            <a:r>
              <a:rPr sz="2883"/>
              <a:t>Leveraging: OASC, AIOTI, EIP-SCC, FIWARE, FIRE.</a:t>
            </a:r>
          </a:p>
        </p:txBody>
      </p:sp>
      <p:sp>
        <p:nvSpPr>
          <p:cNvPr id="332" name="Shape 332"/>
          <p:cNvSpPr>
            <a:spLocks noGrp="1"/>
          </p:cNvSpPr>
          <p:nvPr>
            <p:ph type="title"/>
          </p:nvPr>
        </p:nvSpPr>
        <p:spPr>
          <a:xfrm>
            <a:off x="892969" y="254259"/>
            <a:ext cx="7358063" cy="1990680"/>
          </a:xfrm>
          <a:prstGeom prst="rect">
            <a:avLst/>
          </a:prstGeom>
        </p:spPr>
        <p:txBody>
          <a:bodyPr/>
          <a:lstStyle>
            <a:lvl1pPr>
              <a:defRPr sz="69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                                     </a:t>
            </a:r>
          </a:p>
        </p:txBody>
      </p:sp>
      <p:pic>
        <p:nvPicPr>
          <p:cNvPr id="333" name="screenshot_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92732" y="495259"/>
            <a:ext cx="4558537" cy="773243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Shape 177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3819" y="0"/>
            <a:ext cx="755576" cy="50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497944" cy="497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889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dissolve/>
      </p:transition>
    </mc:Choice>
    <mc:Fallback xmlns="">
      <p:transition spd="fast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3061" y="4402090"/>
            <a:ext cx="2266443" cy="1008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3"/>
          <p:cNvGrpSpPr/>
          <p:nvPr/>
        </p:nvGrpSpPr>
        <p:grpSpPr>
          <a:xfrm>
            <a:off x="980254" y="1758921"/>
            <a:ext cx="2316480" cy="1117948"/>
            <a:chOff x="3134753" y="2027387"/>
            <a:chExt cx="2316480" cy="1117948"/>
          </a:xfrm>
        </p:grpSpPr>
        <p:pic>
          <p:nvPicPr>
            <p:cNvPr id="7" name="Picture 9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88093" y="2027387"/>
              <a:ext cx="2209800" cy="1072047"/>
            </a:xfrm>
            <a:prstGeom prst="rect">
              <a:avLst/>
            </a:prstGeom>
          </p:spPr>
        </p:pic>
        <p:sp>
          <p:nvSpPr>
            <p:cNvPr id="8" name="Rectangle: Rounded Corners 11"/>
            <p:cNvSpPr/>
            <p:nvPr/>
          </p:nvSpPr>
          <p:spPr>
            <a:xfrm>
              <a:off x="3134753" y="2041281"/>
              <a:ext cx="2316480" cy="1104054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400" b="1" dirty="0"/>
            </a:p>
          </p:txBody>
        </p:sp>
      </p:grpSp>
      <p:grpSp>
        <p:nvGrpSpPr>
          <p:cNvPr id="9" name="Group 14"/>
          <p:cNvGrpSpPr/>
          <p:nvPr/>
        </p:nvGrpSpPr>
        <p:grpSpPr>
          <a:xfrm>
            <a:off x="968043" y="3063506"/>
            <a:ext cx="2316480" cy="1104054"/>
            <a:chOff x="3090861" y="3292236"/>
            <a:chExt cx="2316480" cy="1104054"/>
          </a:xfrm>
        </p:grpSpPr>
        <p:pic>
          <p:nvPicPr>
            <p:cNvPr id="10" name="Picture 1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6757" y="3629803"/>
              <a:ext cx="2051512" cy="493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: Rounded Corners 12"/>
            <p:cNvSpPr/>
            <p:nvPr/>
          </p:nvSpPr>
          <p:spPr>
            <a:xfrm>
              <a:off x="3090861" y="3292236"/>
              <a:ext cx="2316480" cy="1104054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400" b="1" dirty="0"/>
            </a:p>
          </p:txBody>
        </p:sp>
      </p:grpSp>
      <p:sp>
        <p:nvSpPr>
          <p:cNvPr id="12" name="Rectangle: Rounded Corners 12"/>
          <p:cNvSpPr/>
          <p:nvPr/>
        </p:nvSpPr>
        <p:spPr>
          <a:xfrm>
            <a:off x="968043" y="4351209"/>
            <a:ext cx="2316480" cy="1104054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400" b="1" dirty="0"/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2745017" y="3401531"/>
            <a:ext cx="3445882" cy="469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: Rounded Corners 12"/>
          <p:cNvSpPr/>
          <p:nvPr/>
        </p:nvSpPr>
        <p:spPr>
          <a:xfrm>
            <a:off x="3851920" y="1772816"/>
            <a:ext cx="1158240" cy="3682448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400" b="1" dirty="0"/>
          </a:p>
        </p:txBody>
      </p:sp>
      <p:sp>
        <p:nvSpPr>
          <p:cNvPr id="17" name="Flèche droite 16"/>
          <p:cNvSpPr/>
          <p:nvPr/>
        </p:nvSpPr>
        <p:spPr>
          <a:xfrm>
            <a:off x="3296735" y="1941598"/>
            <a:ext cx="555186" cy="76648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lèche droite 17"/>
          <p:cNvSpPr/>
          <p:nvPr/>
        </p:nvSpPr>
        <p:spPr>
          <a:xfrm>
            <a:off x="3284523" y="3264448"/>
            <a:ext cx="567398" cy="76648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lèche droite 18"/>
          <p:cNvSpPr/>
          <p:nvPr/>
        </p:nvSpPr>
        <p:spPr>
          <a:xfrm>
            <a:off x="3284523" y="4523058"/>
            <a:ext cx="555186" cy="76648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Shape 177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3819" y="0"/>
            <a:ext cx="755576" cy="50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1777"/>
            <a:ext cx="3445882" cy="469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148126" y="509596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​​​​​</a:t>
            </a:r>
            <a:r>
              <a:rPr lang="en-GB" sz="3200" b="1" dirty="0"/>
              <a:t>Smart Cities Frameworks for IoT Integration</a:t>
            </a:r>
            <a:endParaRPr lang="en-GB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5220072" y="2324104"/>
            <a:ext cx="360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dirty="0"/>
              <a:t>Building and </a:t>
            </a:r>
            <a:br>
              <a:rPr lang="fr-CH" sz="2400" dirty="0"/>
            </a:br>
            <a:r>
              <a:rPr lang="fr-CH" sz="2400" dirty="0" err="1"/>
              <a:t>demonstrating</a:t>
            </a:r>
            <a:r>
              <a:rPr lang="fr-CH" sz="2400" dirty="0"/>
              <a:t> </a:t>
            </a:r>
            <a:br>
              <a:rPr lang="fr-CH" sz="2400" dirty="0"/>
            </a:br>
            <a:r>
              <a:rPr lang="fr-CH" sz="2400" dirty="0"/>
              <a:t>an </a:t>
            </a:r>
            <a:r>
              <a:rPr lang="fr-CH" sz="2400" dirty="0" err="1"/>
              <a:t>interoperable</a:t>
            </a:r>
            <a:r>
              <a:rPr lang="fr-CH" sz="2400" dirty="0"/>
              <a:t> </a:t>
            </a:r>
            <a:br>
              <a:rPr lang="fr-CH" sz="2400" dirty="0"/>
            </a:br>
            <a:r>
              <a:rPr lang="fr-CH" sz="2400" dirty="0" err="1"/>
              <a:t>European</a:t>
            </a:r>
            <a:r>
              <a:rPr lang="fr-CH" sz="2400" dirty="0"/>
              <a:t> </a:t>
            </a:r>
            <a:r>
              <a:rPr lang="fr-CH" sz="2400" dirty="0" err="1"/>
              <a:t>framework</a:t>
            </a:r>
            <a:r>
              <a:rPr lang="fr-CH" sz="2400" dirty="0"/>
              <a:t> </a:t>
            </a:r>
            <a:br>
              <a:rPr lang="fr-CH" sz="2400" dirty="0"/>
            </a:br>
            <a:r>
              <a:rPr lang="fr-CH" sz="2400" dirty="0"/>
              <a:t>for IoT management </a:t>
            </a:r>
            <a:br>
              <a:rPr lang="fr-CH" sz="2400" dirty="0"/>
            </a:br>
            <a:r>
              <a:rPr lang="fr-CH" sz="2400" dirty="0"/>
              <a:t>in smart </a:t>
            </a:r>
            <a:r>
              <a:rPr lang="fr-CH" sz="2400" dirty="0" err="1"/>
              <a:t>cities</a:t>
            </a:r>
            <a:r>
              <a:rPr lang="fr-CH" dirty="0"/>
              <a:t>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0" y="6585872"/>
            <a:ext cx="8028384" cy="287127"/>
          </a:xfrm>
          <a:prstGeom prst="rect">
            <a:avLst/>
          </a:prstGeom>
          <a:gradFill flip="none" rotWithShape="1">
            <a:gsLst>
              <a:gs pos="0">
                <a:srgbClr val="1160FF"/>
              </a:gs>
              <a:gs pos="71680">
                <a:srgbClr val="BBE9FB"/>
              </a:gs>
              <a:gs pos="48000">
                <a:srgbClr val="6DCFF6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H" sz="1200" dirty="0" err="1"/>
              <a:t>Synchronicity</a:t>
            </a:r>
            <a:r>
              <a:rPr lang="fr-CH" sz="1200" dirty="0"/>
              <a:t> - Sébastien Ziegler</a:t>
            </a:r>
            <a:endParaRPr lang="fr-CH" dirty="0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497944" cy="497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4724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hape 177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3819" y="0"/>
            <a:ext cx="755576" cy="50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1777"/>
            <a:ext cx="3445882" cy="469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148126" y="509596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​​​​​</a:t>
            </a:r>
            <a:r>
              <a:rPr lang="en-GB" sz="3200" b="1" dirty="0"/>
              <a:t>Dual Strategy</a:t>
            </a:r>
            <a:endParaRPr lang="en-GB" sz="2400" dirty="0"/>
          </a:p>
        </p:txBody>
      </p:sp>
      <p:sp>
        <p:nvSpPr>
          <p:cNvPr id="25" name="Rectangle 24"/>
          <p:cNvSpPr/>
          <p:nvPr/>
        </p:nvSpPr>
        <p:spPr>
          <a:xfrm>
            <a:off x="0" y="6585872"/>
            <a:ext cx="8028384" cy="287127"/>
          </a:xfrm>
          <a:prstGeom prst="rect">
            <a:avLst/>
          </a:prstGeom>
          <a:gradFill flip="none" rotWithShape="1">
            <a:gsLst>
              <a:gs pos="0">
                <a:srgbClr val="1160FF"/>
              </a:gs>
              <a:gs pos="71680">
                <a:srgbClr val="BBE9FB"/>
              </a:gs>
              <a:gs pos="48000">
                <a:srgbClr val="6DCFF6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H" sz="1200" dirty="0" err="1"/>
              <a:t>Synchronicity</a:t>
            </a:r>
            <a:r>
              <a:rPr lang="fr-CH" sz="1200" dirty="0"/>
              <a:t> - Sébastien Ziegler</a:t>
            </a:r>
            <a:endParaRPr lang="fr-CH" dirty="0"/>
          </a:p>
        </p:txBody>
      </p:sp>
      <p:sp>
        <p:nvSpPr>
          <p:cNvPr id="3" name="Rectangle: Rounded Corners 2"/>
          <p:cNvSpPr/>
          <p:nvPr/>
        </p:nvSpPr>
        <p:spPr>
          <a:xfrm>
            <a:off x="323528" y="1340768"/>
            <a:ext cx="3384376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/>
              <a:t>Open Data &amp; </a:t>
            </a:r>
            <a:r>
              <a:rPr lang="fr-CH" sz="3600" b="1" dirty="0" err="1"/>
              <a:t>Interoperability</a:t>
            </a:r>
            <a:endParaRPr lang="fr-CH" sz="3600" b="1" dirty="0"/>
          </a:p>
        </p:txBody>
      </p:sp>
      <p:sp>
        <p:nvSpPr>
          <p:cNvPr id="21" name="Rectangle: Rounded Corners 20"/>
          <p:cNvSpPr/>
          <p:nvPr/>
        </p:nvSpPr>
        <p:spPr>
          <a:xfrm>
            <a:off x="5508104" y="1340768"/>
            <a:ext cx="3384376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err="1"/>
              <a:t>Privacy</a:t>
            </a:r>
            <a:r>
              <a:rPr lang="fr-CH" sz="3600" b="1" dirty="0"/>
              <a:t> &amp; </a:t>
            </a:r>
            <a:r>
              <a:rPr lang="fr-CH" sz="3600" b="1" dirty="0" err="1"/>
              <a:t>Personal</a:t>
            </a:r>
            <a:r>
              <a:rPr lang="fr-CH" sz="3600" b="1" dirty="0"/>
              <a:t> Data Protection</a:t>
            </a:r>
          </a:p>
        </p:txBody>
      </p:sp>
      <p:sp>
        <p:nvSpPr>
          <p:cNvPr id="4" name="Arrow: Left-Right 3"/>
          <p:cNvSpPr/>
          <p:nvPr/>
        </p:nvSpPr>
        <p:spPr>
          <a:xfrm>
            <a:off x="3707904" y="1772816"/>
            <a:ext cx="1800200" cy="72008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Arrow: Down 4"/>
          <p:cNvSpPr/>
          <p:nvPr/>
        </p:nvSpPr>
        <p:spPr>
          <a:xfrm>
            <a:off x="1547664" y="2924944"/>
            <a:ext cx="936104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6" name="Arrow: Down 25"/>
          <p:cNvSpPr/>
          <p:nvPr/>
        </p:nvSpPr>
        <p:spPr>
          <a:xfrm>
            <a:off x="6732240" y="2924944"/>
            <a:ext cx="936104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: Rounded Corners 15"/>
          <p:cNvSpPr/>
          <p:nvPr/>
        </p:nvSpPr>
        <p:spPr>
          <a:xfrm>
            <a:off x="323528" y="3675288"/>
            <a:ext cx="3384376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/>
              <a:t>Open API &amp; </a:t>
            </a:r>
            <a:br>
              <a:rPr lang="fr-CH" sz="2400" dirty="0"/>
            </a:br>
            <a:r>
              <a:rPr lang="fr-CH" sz="2400" dirty="0" err="1"/>
              <a:t>Pre-Standardization</a:t>
            </a:r>
            <a:endParaRPr lang="fr-CH" dirty="0"/>
          </a:p>
        </p:txBody>
      </p:sp>
      <p:sp>
        <p:nvSpPr>
          <p:cNvPr id="27" name="Rectangle: Rounded Corners 26"/>
          <p:cNvSpPr/>
          <p:nvPr/>
        </p:nvSpPr>
        <p:spPr>
          <a:xfrm>
            <a:off x="5508104" y="3675288"/>
            <a:ext cx="3384376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/>
              <a:t>Close Monitoring &amp; </a:t>
            </a:r>
            <a:r>
              <a:rPr lang="fr-CH" sz="2400" dirty="0" err="1"/>
              <a:t>Innovative</a:t>
            </a:r>
            <a:r>
              <a:rPr lang="fr-CH" sz="2400" dirty="0"/>
              <a:t> </a:t>
            </a:r>
            <a:r>
              <a:rPr lang="fr-CH" sz="2400" dirty="0" err="1"/>
              <a:t>approaches</a:t>
            </a:r>
            <a:endParaRPr lang="fr-CH" dirty="0"/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497944" cy="497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554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838984" y="980728"/>
            <a:ext cx="7523797" cy="1526933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8" tIns="40819" rIns="81638" bIns="40819" anchorCtr="0" compatLnSpc="0">
            <a:spAutoFit/>
          </a:bodyPr>
          <a:lstStyle/>
          <a:p>
            <a:pPr algn="just" hangingPunct="0"/>
            <a:r>
              <a:rPr lang="en-US" sz="4898" b="1" dirty="0">
                <a:solidFill>
                  <a:schemeClr val="accent1"/>
                </a:solidFill>
                <a:latin typeface="Liberation Sans" pitchFamily="18"/>
                <a:ea typeface="Droid Sans Fallback" pitchFamily="2"/>
                <a:cs typeface="FreeSans" pitchFamily="2"/>
              </a:rPr>
              <a:t>Protecting personal data in </a:t>
            </a:r>
            <a:r>
              <a:rPr lang="en-US" sz="4898" b="1" dirty="0" err="1">
                <a:solidFill>
                  <a:schemeClr val="accent1"/>
                </a:solidFill>
                <a:latin typeface="Liberation Sans" pitchFamily="18"/>
                <a:ea typeface="Droid Sans Fallback" pitchFamily="2"/>
                <a:cs typeface="FreeSans" pitchFamily="2"/>
              </a:rPr>
              <a:t>IoT</a:t>
            </a:r>
            <a:r>
              <a:rPr lang="en-US" sz="4898" b="1" dirty="0">
                <a:solidFill>
                  <a:schemeClr val="accent1"/>
                </a:solidFill>
                <a:latin typeface="Liberation Sans" pitchFamily="18"/>
                <a:ea typeface="Droid Sans Fallback" pitchFamily="2"/>
                <a:cs typeface="FreeSans" pitchFamily="2"/>
              </a:rPr>
              <a:t> Large Scale Pilots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838984" y="2708920"/>
            <a:ext cx="8266283" cy="2972970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8" tIns="40819" rIns="81638" bIns="40819" anchorCtr="0" compatLnSpc="0">
            <a:spAutoFit/>
          </a:bodyPr>
          <a:lstStyle/>
          <a:p>
            <a:pPr marL="518408" indent="-518408" algn="just" hangingPunct="0">
              <a:buFont typeface="+mj-lt"/>
              <a:buAutoNum type="romanUcPeriod"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Liberation Sans" pitchFamily="18"/>
                <a:ea typeface="Droid Sans Fallback" pitchFamily="2"/>
                <a:cs typeface="FreeSans" pitchFamily="2"/>
              </a:rPr>
              <a:t>Regulation 679/2016 (“GDPR”)</a:t>
            </a:r>
          </a:p>
          <a:p>
            <a:pPr marL="518408" indent="-518408" hangingPunct="0">
              <a:buFont typeface="+mj-lt"/>
              <a:buAutoNum type="romanUcPeriod"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Liberation Sans" pitchFamily="18"/>
                <a:ea typeface="Droid Sans Fallback" pitchFamily="2"/>
                <a:cs typeface="FreeSans" pitchFamily="2"/>
              </a:rPr>
              <a:t>Directive 2002/58/EC, as amended by </a:t>
            </a:r>
            <a:br>
              <a:rPr lang="en-US" sz="2800" dirty="0">
                <a:solidFill>
                  <a:schemeClr val="bg2">
                    <a:lumMod val="50000"/>
                  </a:schemeClr>
                </a:solidFill>
                <a:latin typeface="Liberation Sans" pitchFamily="18"/>
                <a:ea typeface="Droid Sans Fallback" pitchFamily="2"/>
                <a:cs typeface="FreeSans" pitchFamily="2"/>
              </a:rPr>
            </a:b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Liberation Sans" pitchFamily="18"/>
                <a:ea typeface="Droid Sans Fallback" pitchFamily="2"/>
                <a:cs typeface="FreeSans" pitchFamily="2"/>
              </a:rPr>
              <a:t>Directive 2009/136/EC  (“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Liberation Sans" pitchFamily="18"/>
                <a:ea typeface="Droid Sans Fallback" pitchFamily="2"/>
                <a:cs typeface="FreeSans" pitchFamily="2"/>
              </a:rPr>
              <a:t>ePD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Liberation Sans" pitchFamily="18"/>
                <a:ea typeface="Droid Sans Fallback" pitchFamily="2"/>
                <a:cs typeface="FreeSans" pitchFamily="2"/>
              </a:rPr>
              <a:t>”)</a:t>
            </a:r>
          </a:p>
          <a:p>
            <a:pPr hangingPunct="0"/>
            <a:endParaRPr lang="en-US" sz="2800" dirty="0">
              <a:solidFill>
                <a:schemeClr val="bg2">
                  <a:lumMod val="50000"/>
                </a:schemeClr>
              </a:solidFill>
              <a:latin typeface="Liberation Sans" pitchFamily="18"/>
              <a:ea typeface="Droid Sans Fallback" pitchFamily="2"/>
              <a:cs typeface="FreeSans" pitchFamily="2"/>
            </a:endParaRPr>
          </a:p>
          <a:p>
            <a:pPr hangingPunct="0"/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Liberation Sans" pitchFamily="18"/>
                <a:ea typeface="Droid Sans Fallback" pitchFamily="2"/>
                <a:cs typeface="FreeSans" pitchFamily="2"/>
              </a:rPr>
              <a:t>Obligation to:</a:t>
            </a:r>
          </a:p>
          <a:p>
            <a:pPr marL="457200" indent="-457200" hangingPunct="0">
              <a:buFontTx/>
              <a:buChar char="-"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Liberation Sans" pitchFamily="18"/>
                <a:ea typeface="Droid Sans Fallback" pitchFamily="2"/>
                <a:cs typeface="FreeSans" pitchFamily="2"/>
              </a:rPr>
              <a:t>Actively protect data subjects privacy and rights</a:t>
            </a:r>
          </a:p>
          <a:p>
            <a:pPr marL="457200" indent="-457200" hangingPunct="0">
              <a:buFontTx/>
              <a:buChar char="-"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Liberation Sans" pitchFamily="18"/>
                <a:ea typeface="Droid Sans Fallback" pitchFamily="2"/>
                <a:cs typeface="FreeSans" pitchFamily="2"/>
              </a:rPr>
              <a:t>Limit and secure personal data</a:t>
            </a:r>
          </a:p>
        </p:txBody>
      </p:sp>
      <p:pic>
        <p:nvPicPr>
          <p:cNvPr id="5" name="Shape 177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3819" y="0"/>
            <a:ext cx="755576" cy="50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1777"/>
            <a:ext cx="3445882" cy="469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497944" cy="497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6343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838984" y="980728"/>
            <a:ext cx="7523797" cy="1526933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8" tIns="40819" rIns="81638" bIns="40819" anchorCtr="0" compatLnSpc="0">
            <a:spAutoFit/>
          </a:bodyPr>
          <a:lstStyle/>
          <a:p>
            <a:pPr algn="just" hangingPunct="0"/>
            <a:r>
              <a:rPr lang="en-US" sz="4898" b="1" dirty="0">
                <a:solidFill>
                  <a:schemeClr val="accent1"/>
                </a:solidFill>
                <a:latin typeface="Liberation Sans" pitchFamily="18"/>
                <a:ea typeface="Droid Sans Fallback" pitchFamily="2"/>
                <a:cs typeface="FreeSans" pitchFamily="2"/>
              </a:rPr>
              <a:t>General Data Protection Regulation (GDPR)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838984" y="2507661"/>
            <a:ext cx="8266283" cy="3739847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8" tIns="40819" rIns="81638" bIns="40819" anchorCtr="0" compatLnSpc="0">
            <a:spAutoFit/>
          </a:bodyPr>
          <a:lstStyle/>
          <a:p>
            <a:pPr algn="just" hangingPunct="0"/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Liberation Sans" pitchFamily="18"/>
                <a:ea typeface="Droid Sans Fallback" pitchFamily="2"/>
                <a:cs typeface="FreeSans" pitchFamily="2"/>
              </a:rPr>
              <a:t>Art 83, al 5</a:t>
            </a:r>
          </a:p>
          <a:p>
            <a:pPr hangingPunct="0"/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Liberation Sans" pitchFamily="18"/>
                <a:ea typeface="Droid Sans Fallback" pitchFamily="2"/>
                <a:cs typeface="FreeSans" pitchFamily="2"/>
              </a:rPr>
              <a:t>“Infringements of the following provisions shall (…) be subject to administrative fines </a:t>
            </a:r>
            <a:br>
              <a:rPr lang="en-US" sz="2800" dirty="0">
                <a:solidFill>
                  <a:schemeClr val="bg2">
                    <a:lumMod val="50000"/>
                  </a:schemeClr>
                </a:solidFill>
                <a:latin typeface="Liberation Sans" pitchFamily="18"/>
                <a:ea typeface="Droid Sans Fallback" pitchFamily="2"/>
                <a:cs typeface="FreeSans" pitchFamily="2"/>
              </a:rPr>
            </a:br>
            <a:r>
              <a:rPr lang="en-US" sz="3600" b="1" dirty="0">
                <a:solidFill>
                  <a:schemeClr val="bg2">
                    <a:lumMod val="50000"/>
                  </a:schemeClr>
                </a:solidFill>
                <a:latin typeface="Liberation Sans" pitchFamily="18"/>
                <a:ea typeface="Droid Sans Fallback" pitchFamily="2"/>
                <a:cs typeface="FreeSans" pitchFamily="2"/>
              </a:rPr>
              <a:t>up to 20 000 000 EUR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Liberation Sans" pitchFamily="18"/>
                <a:ea typeface="Droid Sans Fallback" pitchFamily="2"/>
                <a:cs typeface="FreeSans" pitchFamily="2"/>
              </a:rPr>
              <a:t>, </a:t>
            </a:r>
            <a:br>
              <a:rPr lang="en-US" sz="2800" dirty="0">
                <a:solidFill>
                  <a:schemeClr val="bg2">
                    <a:lumMod val="50000"/>
                  </a:schemeClr>
                </a:solidFill>
                <a:latin typeface="Liberation Sans" pitchFamily="18"/>
                <a:ea typeface="Droid Sans Fallback" pitchFamily="2"/>
                <a:cs typeface="FreeSans" pitchFamily="2"/>
              </a:rPr>
            </a:b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Liberation Sans" pitchFamily="18"/>
                <a:ea typeface="Droid Sans Fallback" pitchFamily="2"/>
                <a:cs typeface="FreeSans" pitchFamily="2"/>
              </a:rPr>
              <a:t>or in the case of an undertaking, </a:t>
            </a:r>
            <a:br>
              <a:rPr lang="en-US" sz="2800" dirty="0">
                <a:solidFill>
                  <a:schemeClr val="bg2">
                    <a:lumMod val="50000"/>
                  </a:schemeClr>
                </a:solidFill>
                <a:latin typeface="Liberation Sans" pitchFamily="18"/>
                <a:ea typeface="Droid Sans Fallback" pitchFamily="2"/>
                <a:cs typeface="FreeSans" pitchFamily="2"/>
              </a:rPr>
            </a:br>
            <a:r>
              <a:rPr lang="en-US" sz="3600" b="1" dirty="0">
                <a:solidFill>
                  <a:schemeClr val="bg2">
                    <a:lumMod val="50000"/>
                  </a:schemeClr>
                </a:solidFill>
                <a:latin typeface="Liberation Sans" pitchFamily="18"/>
                <a:ea typeface="Droid Sans Fallback" pitchFamily="2"/>
                <a:cs typeface="FreeSans" pitchFamily="2"/>
              </a:rPr>
              <a:t>up to 4 % of the total worldwide annual turnover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Liberation Sans" pitchFamily="18"/>
                <a:ea typeface="Droid Sans Fallback" pitchFamily="2"/>
                <a:cs typeface="FreeSans" pitchFamily="2"/>
              </a:rPr>
              <a:t> of the preceding financial year, whichever is higher…”</a:t>
            </a:r>
          </a:p>
        </p:txBody>
      </p:sp>
      <p:pic>
        <p:nvPicPr>
          <p:cNvPr id="5" name="Shape 177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3819" y="0"/>
            <a:ext cx="755576" cy="50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1777"/>
            <a:ext cx="3445882" cy="469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497944" cy="497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7990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hape 177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3819" y="0"/>
            <a:ext cx="755576" cy="50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1777"/>
            <a:ext cx="3445882" cy="469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148126" y="509596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​​​​​</a:t>
            </a:r>
            <a:r>
              <a:rPr lang="en-GB" sz="3200" b="1" dirty="0"/>
              <a:t>Privacy Implementation Strategy</a:t>
            </a:r>
            <a:endParaRPr lang="en-GB" sz="2400" dirty="0"/>
          </a:p>
        </p:txBody>
      </p:sp>
      <p:sp>
        <p:nvSpPr>
          <p:cNvPr id="25" name="Rectangle 24"/>
          <p:cNvSpPr/>
          <p:nvPr/>
        </p:nvSpPr>
        <p:spPr>
          <a:xfrm>
            <a:off x="0" y="6585872"/>
            <a:ext cx="8028384" cy="287127"/>
          </a:xfrm>
          <a:prstGeom prst="rect">
            <a:avLst/>
          </a:prstGeom>
          <a:gradFill flip="none" rotWithShape="1">
            <a:gsLst>
              <a:gs pos="0">
                <a:srgbClr val="1160FF"/>
              </a:gs>
              <a:gs pos="71680">
                <a:srgbClr val="BBE9FB"/>
              </a:gs>
              <a:gs pos="48000">
                <a:srgbClr val="6DCFF6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H" sz="1200" dirty="0" err="1"/>
              <a:t>Synchronicity</a:t>
            </a:r>
            <a:r>
              <a:rPr lang="fr-CH" sz="1200" dirty="0"/>
              <a:t> - Sébastien Ziegler</a:t>
            </a:r>
            <a:endParaRPr lang="fr-CH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497944" cy="497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/>
          <p:cNvSpPr/>
          <p:nvPr/>
        </p:nvSpPr>
        <p:spPr>
          <a:xfrm>
            <a:off x="5862216" y="834375"/>
            <a:ext cx="3030264" cy="165618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b="1" dirty="0"/>
              <a:t>PIA</a:t>
            </a:r>
          </a:p>
          <a:p>
            <a:pPr algn="ctr"/>
            <a:r>
              <a:rPr lang="fr-CH" sz="3200" b="1" dirty="0" err="1"/>
              <a:t>Privacy</a:t>
            </a:r>
            <a:r>
              <a:rPr lang="fr-CH" sz="3200" b="1" dirty="0"/>
              <a:t> Impact </a:t>
            </a:r>
            <a:r>
              <a:rPr lang="fr-CH" sz="3200" b="1" dirty="0" err="1"/>
              <a:t>Assessment</a:t>
            </a:r>
            <a:endParaRPr lang="fr-CH" sz="3200" b="1" dirty="0"/>
          </a:p>
        </p:txBody>
      </p:sp>
      <p:sp>
        <p:nvSpPr>
          <p:cNvPr id="15" name="Rectangle: Rounded Corners 14"/>
          <p:cNvSpPr/>
          <p:nvPr/>
        </p:nvSpPr>
        <p:spPr>
          <a:xfrm>
            <a:off x="1695426" y="1382406"/>
            <a:ext cx="3030264" cy="112175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b="1" dirty="0"/>
              <a:t>UPRAAM</a:t>
            </a:r>
          </a:p>
          <a:p>
            <a:pPr algn="ctr"/>
            <a:r>
              <a:rPr lang="fr-CH" sz="3200" b="1" dirty="0"/>
              <a:t>(Euro </a:t>
            </a:r>
            <a:r>
              <a:rPr lang="fr-CH" sz="3200" b="1" dirty="0" err="1"/>
              <a:t>Privacy</a:t>
            </a:r>
            <a:r>
              <a:rPr lang="fr-CH" sz="3200" b="1" dirty="0"/>
              <a:t>)</a:t>
            </a:r>
          </a:p>
        </p:txBody>
      </p:sp>
      <p:sp>
        <p:nvSpPr>
          <p:cNvPr id="17" name="Rectangle: Rounded Corners 16"/>
          <p:cNvSpPr/>
          <p:nvPr/>
        </p:nvSpPr>
        <p:spPr>
          <a:xfrm>
            <a:off x="5862216" y="3284984"/>
            <a:ext cx="3030264" cy="112175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b="1" dirty="0"/>
              <a:t>PDPO</a:t>
            </a:r>
          </a:p>
        </p:txBody>
      </p:sp>
      <p:sp>
        <p:nvSpPr>
          <p:cNvPr id="18" name="Rectangle: Rounded Corners 17"/>
          <p:cNvSpPr/>
          <p:nvPr/>
        </p:nvSpPr>
        <p:spPr>
          <a:xfrm>
            <a:off x="1669530" y="3284982"/>
            <a:ext cx="3030264" cy="112175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b="1" dirty="0" err="1"/>
              <a:t>Privacy</a:t>
            </a:r>
            <a:r>
              <a:rPr lang="fr-CH" sz="3200" b="1" dirty="0"/>
              <a:t> Guidelines</a:t>
            </a:r>
          </a:p>
        </p:txBody>
      </p:sp>
      <p:sp>
        <p:nvSpPr>
          <p:cNvPr id="6" name="Arrow: Down 5"/>
          <p:cNvSpPr/>
          <p:nvPr/>
        </p:nvSpPr>
        <p:spPr>
          <a:xfrm rot="16200000">
            <a:off x="4632866" y="1568056"/>
            <a:ext cx="936104" cy="750453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8" name="Arrow: Down 27"/>
          <p:cNvSpPr/>
          <p:nvPr/>
        </p:nvSpPr>
        <p:spPr>
          <a:xfrm>
            <a:off x="2742506" y="2504162"/>
            <a:ext cx="936104" cy="507868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9" name="Rectangle: Rounded Corners 28"/>
          <p:cNvSpPr/>
          <p:nvPr/>
        </p:nvSpPr>
        <p:spPr>
          <a:xfrm>
            <a:off x="5862216" y="5187560"/>
            <a:ext cx="3030264" cy="112175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b="1" dirty="0"/>
              <a:t>Pilots</a:t>
            </a:r>
          </a:p>
        </p:txBody>
      </p:sp>
      <p:sp>
        <p:nvSpPr>
          <p:cNvPr id="30" name="Arrow: Down 29"/>
          <p:cNvSpPr/>
          <p:nvPr/>
        </p:nvSpPr>
        <p:spPr>
          <a:xfrm>
            <a:off x="6909296" y="2490559"/>
            <a:ext cx="936104" cy="750453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1" name="Rectangle: Rounded Corners 30"/>
          <p:cNvSpPr/>
          <p:nvPr/>
        </p:nvSpPr>
        <p:spPr>
          <a:xfrm>
            <a:off x="1679824" y="5187613"/>
            <a:ext cx="3030264" cy="112175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b="1" dirty="0"/>
              <a:t>Education &amp; User </a:t>
            </a:r>
            <a:r>
              <a:rPr lang="fr-CH" sz="3200" b="1" dirty="0" err="1"/>
              <a:t>Awareness</a:t>
            </a:r>
            <a:endParaRPr lang="fr-CH" sz="3200" b="1" dirty="0"/>
          </a:p>
        </p:txBody>
      </p:sp>
      <p:sp>
        <p:nvSpPr>
          <p:cNvPr id="32" name="Arrow: Down 31"/>
          <p:cNvSpPr/>
          <p:nvPr/>
        </p:nvSpPr>
        <p:spPr>
          <a:xfrm rot="16200000">
            <a:off x="4606969" y="5373212"/>
            <a:ext cx="936104" cy="750453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33" name="Imag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540856"/>
            <a:ext cx="1283992" cy="79422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58" y="4664697"/>
            <a:ext cx="1504468" cy="46662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7"/>
          <a:srcRect l="24801" t="27390" r="41882" b="19201"/>
          <a:stretch/>
        </p:blipFill>
        <p:spPr>
          <a:xfrm>
            <a:off x="323528" y="5259565"/>
            <a:ext cx="1084276" cy="977744"/>
          </a:xfrm>
          <a:prstGeom prst="rect">
            <a:avLst/>
          </a:prstGeom>
        </p:spPr>
      </p:pic>
      <p:sp>
        <p:nvSpPr>
          <p:cNvPr id="36" name="Arrow: Down 35"/>
          <p:cNvSpPr/>
          <p:nvPr/>
        </p:nvSpPr>
        <p:spPr>
          <a:xfrm rot="16200000">
            <a:off x="4615185" y="3464894"/>
            <a:ext cx="936104" cy="750453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7" name="Arrow: Down 36"/>
          <p:cNvSpPr/>
          <p:nvPr/>
        </p:nvSpPr>
        <p:spPr>
          <a:xfrm>
            <a:off x="6909296" y="4406739"/>
            <a:ext cx="936104" cy="750453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2846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8" grpId="0" animBg="1"/>
      <p:bldP spid="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6" grpId="0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èche droite 24"/>
          <p:cNvSpPr/>
          <p:nvPr/>
        </p:nvSpPr>
        <p:spPr>
          <a:xfrm rot="19187453" flipV="1">
            <a:off x="3225244" y="4374958"/>
            <a:ext cx="555765" cy="21602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8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èche droite 9"/>
          <p:cNvSpPr/>
          <p:nvPr/>
        </p:nvSpPr>
        <p:spPr>
          <a:xfrm rot="2412547">
            <a:off x="3225243" y="2972807"/>
            <a:ext cx="555765" cy="21602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8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102443"/>
            <a:ext cx="7772400" cy="1227737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GB" sz="4400" b="1" dirty="0">
                <a:solidFill>
                  <a:srgbClr val="0070C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Privacy Flag</a:t>
            </a:r>
            <a:br>
              <a:rPr lang="en-GB" sz="4400" b="1" dirty="0">
                <a:solidFill>
                  <a:srgbClr val="0070C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</a:br>
            <a:r>
              <a:rPr lang="en-GB" sz="4400" b="1" dirty="0">
                <a:solidFill>
                  <a:srgbClr val="0070C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Methodology &amp; Tools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392" y="188640"/>
            <a:ext cx="874202" cy="576064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1403648" y="2708920"/>
            <a:ext cx="2016224" cy="5760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Law on </a:t>
            </a:r>
            <a:r>
              <a:rPr lang="fr-CH" sz="1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Privacy</a:t>
            </a:r>
            <a:endParaRPr lang="fr-CH" sz="1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403648" y="3501008"/>
            <a:ext cx="2016224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</a:t>
            </a:r>
            <a:r>
              <a:rPr lang="fr-CH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 Protection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1403648" y="4293096"/>
            <a:ext cx="2016224" cy="5760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Swiss</a:t>
            </a:r>
            <a:r>
              <a:rPr lang="fr-CH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 Protection Law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024" y="3501008"/>
            <a:ext cx="864096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040" y="4293096"/>
            <a:ext cx="57606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957" y="2708920"/>
            <a:ext cx="670229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lèche droite 11"/>
          <p:cNvSpPr/>
          <p:nvPr/>
        </p:nvSpPr>
        <p:spPr>
          <a:xfrm>
            <a:off x="3425034" y="3681028"/>
            <a:ext cx="360040" cy="21602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8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3923928" y="3284984"/>
            <a:ext cx="2016224" cy="119798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Privacy</a:t>
            </a:r>
            <a:r>
              <a:rPr lang="fr-CH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r>
              <a:rPr lang="fr-CH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Area </a:t>
            </a:r>
            <a:r>
              <a:rPr lang="fr-CH" sz="1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  <a:r>
              <a:rPr lang="fr-CH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  <a:endParaRPr lang="fr-CH" sz="1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3923928" y="2307734"/>
            <a:ext cx="2016224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Privacy</a:t>
            </a:r>
            <a:r>
              <a:rPr lang="fr-CH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Flag </a:t>
            </a:r>
            <a:br>
              <a:rPr lang="fr-CH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105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</a:t>
            </a:r>
            <a:r>
              <a:rPr lang="fr-CH" sz="105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05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fr-CH" sz="105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Project</a:t>
            </a:r>
            <a:endParaRPr lang="fr-CH" sz="1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lèche droite 15"/>
          <p:cNvSpPr/>
          <p:nvPr/>
        </p:nvSpPr>
        <p:spPr>
          <a:xfrm rot="5400000">
            <a:off x="4752020" y="2955806"/>
            <a:ext cx="360040" cy="21602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8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1700808"/>
            <a:ext cx="2016224" cy="668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Flèche droite 17"/>
          <p:cNvSpPr/>
          <p:nvPr/>
        </p:nvSpPr>
        <p:spPr>
          <a:xfrm>
            <a:off x="5940152" y="3689020"/>
            <a:ext cx="360040" cy="21602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8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6300192" y="3284984"/>
            <a:ext cx="2016224" cy="119798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fr-CH" sz="1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EuroPrivacy</a:t>
            </a:r>
            <a:endParaRPr lang="fr-CH" sz="1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1084" y="3342702"/>
            <a:ext cx="1114438" cy="734370"/>
          </a:xfrm>
          <a:prstGeom prst="rect">
            <a:avLst/>
          </a:prstGeom>
        </p:spPr>
      </p:pic>
      <p:sp>
        <p:nvSpPr>
          <p:cNvPr id="21" name="Rectangle à coins arrondis 20"/>
          <p:cNvSpPr/>
          <p:nvPr/>
        </p:nvSpPr>
        <p:spPr>
          <a:xfrm>
            <a:off x="6300192" y="1700808"/>
            <a:ext cx="2016224" cy="118299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fr-CH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 Standards</a:t>
            </a:r>
          </a:p>
        </p:txBody>
      </p:sp>
      <p:sp>
        <p:nvSpPr>
          <p:cNvPr id="22" name="Flèche droite 21"/>
          <p:cNvSpPr/>
          <p:nvPr/>
        </p:nvSpPr>
        <p:spPr>
          <a:xfrm rot="5400000">
            <a:off x="7128284" y="2955806"/>
            <a:ext cx="360040" cy="21602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8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utoShape 5" descr="Résultat de recherche d'images pour &quot;ISO log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8903" y="1772816"/>
            <a:ext cx="998801" cy="59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032" y="126715"/>
            <a:ext cx="1031414" cy="63798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0" y="585984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www.europrivacy.org</a:t>
            </a:r>
          </a:p>
        </p:txBody>
      </p:sp>
      <p:sp>
        <p:nvSpPr>
          <p:cNvPr id="26" name="Rectangle 25"/>
          <p:cNvSpPr/>
          <p:nvPr/>
        </p:nvSpPr>
        <p:spPr>
          <a:xfrm>
            <a:off x="0" y="6525346"/>
            <a:ext cx="3270136" cy="332655"/>
          </a:xfrm>
          <a:prstGeom prst="rect">
            <a:avLst/>
          </a:prstGeom>
          <a:gradFill flip="none" rotWithShape="1">
            <a:gsLst>
              <a:gs pos="0">
                <a:srgbClr val="6699FF">
                  <a:tint val="66000"/>
                  <a:satMod val="160000"/>
                </a:srgbClr>
              </a:gs>
              <a:gs pos="59000">
                <a:srgbClr val="6699FF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CH" sz="1600" dirty="0"/>
              <a:t> Sébastien Ziegler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4989522"/>
            <a:ext cx="1872208" cy="527710"/>
          </a:xfrm>
          <a:prstGeom prst="rect">
            <a:avLst/>
          </a:prstGeom>
        </p:spPr>
      </p:pic>
      <p:sp>
        <p:nvSpPr>
          <p:cNvPr id="23" name="Flèche vers le haut 22"/>
          <p:cNvSpPr/>
          <p:nvPr/>
        </p:nvSpPr>
        <p:spPr>
          <a:xfrm>
            <a:off x="7202625" y="4517843"/>
            <a:ext cx="216025" cy="386190"/>
          </a:xfrm>
          <a:prstGeom prst="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rgbClr val="0070C0"/>
              </a:solidFill>
            </a:endParaRPr>
          </a:p>
        </p:txBody>
      </p:sp>
      <p:sp>
        <p:nvSpPr>
          <p:cNvPr id="27" name="Rectangle à coins arrondis 26"/>
          <p:cNvSpPr/>
          <p:nvPr/>
        </p:nvSpPr>
        <p:spPr>
          <a:xfrm>
            <a:off x="6300192" y="4904033"/>
            <a:ext cx="2016224" cy="66778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989760" y="3613789"/>
            <a:ext cx="1547664" cy="71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7599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A5FC816DC2B24DBB2B0538C264FFA0" ma:contentTypeVersion="1" ma:contentTypeDescription="Create a new document." ma:contentTypeScope="" ma:versionID="606fb400a55e954278445ec1b3be487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1556d0edaacd44299612f6ec025f07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7DA5F2E-5AB9-4B47-9E75-6BA39B16D2B3}"/>
</file>

<file path=customXml/itemProps2.xml><?xml version="1.0" encoding="utf-8"?>
<ds:datastoreItem xmlns:ds="http://schemas.openxmlformats.org/officeDocument/2006/customXml" ds:itemID="{9B83F7B6-D74B-4F30-8153-F451E213EA6C}"/>
</file>

<file path=customXml/itemProps3.xml><?xml version="1.0" encoding="utf-8"?>
<ds:datastoreItem xmlns:ds="http://schemas.openxmlformats.org/officeDocument/2006/customXml" ds:itemID="{14A1A859-FB0A-4C5B-87F0-C04700DA64FB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386</Words>
  <Application>Microsoft Office PowerPoint</Application>
  <PresentationFormat>On-screen Show (4:3)</PresentationFormat>
  <Paragraphs>89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Arial Rounded MT Bold</vt:lpstr>
      <vt:lpstr>Droid Sans Fallback</vt:lpstr>
      <vt:lpstr>FreeSans</vt:lpstr>
      <vt:lpstr>Gill Sans</vt:lpstr>
      <vt:lpstr>Liberation Sans</vt:lpstr>
      <vt:lpstr>ＭＳ Ｐゴシック</vt:lpstr>
      <vt:lpstr>Arial</vt:lpstr>
      <vt:lpstr>Arial Narrow</vt:lpstr>
      <vt:lpstr>Calibri</vt:lpstr>
      <vt:lpstr>Helvetica</vt:lpstr>
      <vt:lpstr>Times New Roman</vt:lpstr>
      <vt:lpstr>Wingdings</vt:lpstr>
      <vt:lpstr>Thème Office</vt:lpstr>
      <vt:lpstr>Synchronicity  Data Management Strategy Sébastien Ziegler sziegler@mandint.org Mandat International ITU-T Rapporteur Q1/SG20</vt:lpstr>
      <vt:lpstr>PowerPoint Presentation</vt:lpstr>
      <vt:lpstr>              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Privacy Flag Methodology &amp; Tools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</dc:creator>
  <cp:lastModifiedBy>ITU</cp:lastModifiedBy>
  <cp:revision>35</cp:revision>
  <dcterms:created xsi:type="dcterms:W3CDTF">2017-01-08T13:36:10Z</dcterms:created>
  <dcterms:modified xsi:type="dcterms:W3CDTF">2017-03-12T06:52:55Z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0x010100E7A5FC816DC2B24DBB2B0538C264FFA0</vt:lpwstr>
  </property>
</Properties>
</file>