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4005" r:id="rId5"/>
    <p:sldMasterId id="2147484007" r:id="rId6"/>
    <p:sldMasterId id="2147484013" r:id="rId7"/>
  </p:sldMasterIdLst>
  <p:notesMasterIdLst>
    <p:notesMasterId r:id="rId14"/>
  </p:notesMasterIdLst>
  <p:handoutMasterIdLst>
    <p:handoutMasterId r:id="rId15"/>
  </p:handoutMasterIdLst>
  <p:sldIdLst>
    <p:sldId id="628" r:id="rId8"/>
    <p:sldId id="653" r:id="rId9"/>
    <p:sldId id="646" r:id="rId10"/>
    <p:sldId id="632" r:id="rId11"/>
    <p:sldId id="654" r:id="rId12"/>
    <p:sldId id="655" r:id="rId13"/>
  </p:sldIdLst>
  <p:sldSz cx="9144000" cy="5143500" type="screen16x9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alano Carmen" initials="CC" lastIdx="3" clrIdx="0"/>
  <p:cmAuthor id="1" name="Gavazzi Roberto" initials="G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FF8000"/>
    <a:srgbClr val="009999"/>
    <a:srgbClr val="008080"/>
    <a:srgbClr val="CBCBCB"/>
    <a:srgbClr val="FFFF00"/>
    <a:srgbClr val="FFCC66"/>
    <a:srgbClr val="A6A2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545" autoAdjust="0"/>
    <p:restoredTop sz="99053" autoAdjust="0"/>
  </p:normalViewPr>
  <p:slideViewPr>
    <p:cSldViewPr snapToGrid="0" showGuides="1">
      <p:cViewPr>
        <p:scale>
          <a:sx n="100" d="100"/>
          <a:sy n="100" d="100"/>
        </p:scale>
        <p:origin x="-894" y="-72"/>
      </p:cViewPr>
      <p:guideLst>
        <p:guide orient="horz" pos="341"/>
        <p:guide pos="5375"/>
        <p:guide pos="5759"/>
        <p:guide pos="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42" d="100"/>
          <a:sy n="142" d="100"/>
        </p:scale>
        <p:origin x="-2556" y="23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A4C9978-B848-487D-8B4F-90036EF2A83F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B6535F2-8CD0-4E1B-932D-E5E759D871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462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323BC7C1-7B12-442B-B575-B11D2E2D9797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F68B0C4-46EF-40A7-A43D-3EEC0A54AB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70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270055"/>
            <a:ext cx="8460000" cy="2664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94953" y="714376"/>
            <a:ext cx="8450262" cy="39167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>
                <a:latin typeface="Franklin Gothic Medium" panose="020B0603020102020204" pitchFamily="34" charset="0"/>
              </a:rPr>
              <a:t>PT 17-19 “Open Platform in support of Digital Services”</a:t>
            </a:r>
            <a:br>
              <a:rPr lang="en-US" dirty="0" smtClean="0">
                <a:latin typeface="Franklin Gothic Medium" panose="020B0603020102020204" pitchFamily="34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7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953" y="1021691"/>
            <a:ext cx="8450262" cy="3440271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270055"/>
            <a:ext cx="8460000" cy="2664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/>
          <a:lstStyle>
            <a:lvl1pPr>
              <a:defRPr lang="it-IT" baseline="0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6560" y="579792"/>
            <a:ext cx="9306000" cy="254878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>
                <a:solidFill>
                  <a:srgbClr val="838383"/>
                </a:solidFill>
                <a:latin typeface="Franklin Gothic Medium" panose="020B0603020102020204" pitchFamily="34" charset="0"/>
              </a:rPr>
              <a:t>PT 17-19 “Open Platform in support of Digital Services”</a:t>
            </a:r>
            <a:br>
              <a:rPr lang="en-US" dirty="0" smtClean="0">
                <a:solidFill>
                  <a:srgbClr val="838383"/>
                </a:solidFill>
                <a:latin typeface="Franklin Gothic Medium" panose="020B0603020102020204" pitchFamily="34" charset="0"/>
              </a:rPr>
            </a:b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0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0927" y="270055"/>
            <a:ext cx="8460000" cy="2664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18059" y="715435"/>
            <a:ext cx="8460000" cy="3078175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>
                <a:solidFill>
                  <a:srgbClr val="838383"/>
                </a:solidFill>
                <a:latin typeface="Franklin Gothic Medium" panose="020B0603020102020204" pitchFamily="34" charset="0"/>
              </a:rPr>
              <a:t>PT 17-19 “Open Platform in support of Digital Services”</a:t>
            </a:r>
            <a:br>
              <a:rPr lang="en-US" dirty="0" smtClean="0">
                <a:solidFill>
                  <a:srgbClr val="838383"/>
                </a:solidFill>
                <a:latin typeface="Franklin Gothic Medium" panose="020B0603020102020204" pitchFamily="34" charset="0"/>
              </a:rPr>
            </a:b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1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6164" y="270055"/>
            <a:ext cx="8460000" cy="2664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37231" y="728402"/>
            <a:ext cx="8387992" cy="4050450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200"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>
                <a:solidFill>
                  <a:srgbClr val="838383"/>
                </a:solidFill>
                <a:latin typeface="Franklin Gothic Medium" panose="020B0603020102020204" pitchFamily="34" charset="0"/>
              </a:rPr>
              <a:t>PT 17-19 “Open Platform in support of Digital Services”</a:t>
            </a:r>
            <a:br>
              <a:rPr lang="en-US" dirty="0" smtClean="0">
                <a:solidFill>
                  <a:srgbClr val="838383"/>
                </a:solidFill>
                <a:latin typeface="Franklin Gothic Medium" panose="020B0603020102020204" pitchFamily="34" charset="0"/>
              </a:rPr>
            </a:b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2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2987826" y="1250196"/>
            <a:ext cx="5982755" cy="16045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1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1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1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1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8" name="Titolo 12"/>
          <p:cNvSpPr>
            <a:spLocks noGrp="1"/>
          </p:cNvSpPr>
          <p:nvPr>
            <p:ph type="title" hasCustomPrompt="1"/>
          </p:nvPr>
        </p:nvSpPr>
        <p:spPr>
          <a:xfrm>
            <a:off x="2987826" y="2247714"/>
            <a:ext cx="5982754" cy="3618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</a:t>
            </a:r>
            <a:br>
              <a:rPr lang="it-IT" dirty="0" smtClean="0"/>
            </a:br>
            <a:r>
              <a:rPr lang="it-IT" dirty="0" smtClean="0"/>
              <a:t>lo stile del titolo</a:t>
            </a:r>
          </a:p>
        </p:txBody>
      </p:sp>
      <p:sp>
        <p:nvSpPr>
          <p:cNvPr id="19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2987826" y="2687691"/>
            <a:ext cx="5982755" cy="1890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100" b="0" i="0" baseline="0">
                <a:solidFill>
                  <a:srgbClr val="FFFFFF"/>
                </a:solidFill>
                <a:effectLst/>
                <a:latin typeface="+mj-lt"/>
                <a:cs typeface="Segoe UI Semilight" panose="020B0402040204020203" pitchFamily="34" charset="0"/>
              </a:defRPr>
            </a:lvl1pPr>
            <a:lvl2pPr>
              <a:defRPr sz="11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1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1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1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 smtClean="0"/>
          </a:p>
        </p:txBody>
      </p:sp>
      <p:sp>
        <p:nvSpPr>
          <p:cNvPr id="20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2987826" y="1423119"/>
            <a:ext cx="5982755" cy="2160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100">
                <a:solidFill>
                  <a:schemeClr val="accent1"/>
                </a:solidFill>
                <a:latin typeface="Franklin Gothic Medium"/>
              </a:defRPr>
            </a:lvl2pPr>
            <a:lvl3pPr>
              <a:defRPr sz="1100">
                <a:solidFill>
                  <a:schemeClr val="accent1"/>
                </a:solidFill>
                <a:latin typeface="Franklin Gothic Medium"/>
              </a:defRPr>
            </a:lvl3pPr>
            <a:lvl4pPr>
              <a:defRPr sz="1100">
                <a:solidFill>
                  <a:schemeClr val="accent1"/>
                </a:solidFill>
                <a:latin typeface="Franklin Gothic Medium"/>
              </a:defRPr>
            </a:lvl4pPr>
            <a:lvl5pPr>
              <a:defRPr sz="11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2987826" y="1626674"/>
            <a:ext cx="5982755" cy="2778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8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100">
                <a:solidFill>
                  <a:schemeClr val="accent1"/>
                </a:solidFill>
                <a:latin typeface="Franklin Gothic Medium"/>
              </a:defRPr>
            </a:lvl2pPr>
            <a:lvl3pPr>
              <a:defRPr sz="1100">
                <a:solidFill>
                  <a:schemeClr val="accent1"/>
                </a:solidFill>
                <a:latin typeface="Franklin Gothic Medium"/>
              </a:defRPr>
            </a:lvl3pPr>
            <a:lvl4pPr>
              <a:defRPr sz="1100">
                <a:solidFill>
                  <a:schemeClr val="accent1"/>
                </a:solidFill>
                <a:latin typeface="Franklin Gothic Medium"/>
              </a:defRPr>
            </a:lvl4pPr>
            <a:lvl5pPr>
              <a:defRPr sz="11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2987824" y="3239649"/>
            <a:ext cx="5982756" cy="142811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8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600" baseline="0">
                <a:solidFill>
                  <a:schemeClr val="accent1"/>
                </a:solidFill>
                <a:latin typeface="Arial"/>
              </a:defRPr>
            </a:lvl2pPr>
            <a:lvl3pPr>
              <a:defRPr sz="600" baseline="0">
                <a:solidFill>
                  <a:schemeClr val="accent1"/>
                </a:solidFill>
                <a:latin typeface="Arial"/>
              </a:defRPr>
            </a:lvl3pPr>
            <a:lvl4pPr>
              <a:defRPr sz="600" baseline="0">
                <a:solidFill>
                  <a:schemeClr val="accent1"/>
                </a:solidFill>
                <a:latin typeface="Arial"/>
              </a:defRPr>
            </a:lvl4pPr>
            <a:lvl5pPr>
              <a:defRPr sz="6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3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2987824" y="3104651"/>
            <a:ext cx="5982756" cy="134998"/>
          </a:xfrm>
          <a:prstGeom prst="rect">
            <a:avLst/>
          </a:prstGeom>
        </p:spPr>
        <p:txBody>
          <a:bodyPr vert="horz" lIns="0" tIns="0" rIns="68580" bIns="0" anchor="ctr" anchorCtr="0"/>
          <a:lstStyle>
            <a:lvl1pPr marL="0" indent="0">
              <a:buNone/>
              <a:defRPr sz="8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600" baseline="0">
                <a:solidFill>
                  <a:schemeClr val="accent1"/>
                </a:solidFill>
                <a:latin typeface="Arial"/>
              </a:defRPr>
            </a:lvl2pPr>
            <a:lvl3pPr>
              <a:defRPr sz="600" baseline="0">
                <a:solidFill>
                  <a:schemeClr val="accent1"/>
                </a:solidFill>
                <a:latin typeface="Arial"/>
              </a:defRPr>
            </a:lvl3pPr>
            <a:lvl4pPr>
              <a:defRPr sz="600" baseline="0">
                <a:solidFill>
                  <a:schemeClr val="accent1"/>
                </a:solidFill>
                <a:latin typeface="Arial"/>
              </a:defRPr>
            </a:lvl4pPr>
            <a:lvl5pPr>
              <a:defRPr sz="6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5512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953" y="1021691"/>
            <a:ext cx="8450262" cy="3440271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270055"/>
            <a:ext cx="8460000" cy="2664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/>
          <a:lstStyle>
            <a:lvl1pPr>
              <a:defRPr lang="it-IT" baseline="0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6560" y="579792"/>
            <a:ext cx="9306000" cy="254878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>
                <a:latin typeface="Franklin Gothic Medium" panose="020B0603020102020204" pitchFamily="34" charset="0"/>
              </a:rPr>
              <a:t>PT 17-19 “Open Platform in support of Digital Services”</a:t>
            </a:r>
            <a:br>
              <a:rPr lang="en-US" dirty="0" smtClean="0">
                <a:latin typeface="Franklin Gothic Medium" panose="020B0603020102020204" pitchFamily="34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043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0927" y="270055"/>
            <a:ext cx="8460000" cy="2664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18059" y="715435"/>
            <a:ext cx="8460000" cy="3078175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>
                <a:latin typeface="Franklin Gothic Medium" panose="020B0603020102020204" pitchFamily="34" charset="0"/>
              </a:rPr>
              <a:t>PT 17-19 “Open Platform in support of Digital Services”</a:t>
            </a:r>
            <a:br>
              <a:rPr lang="en-US" dirty="0" smtClean="0">
                <a:latin typeface="Franklin Gothic Medium" panose="020B0603020102020204" pitchFamily="34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422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6164" y="270055"/>
            <a:ext cx="8460000" cy="2664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37231" y="728402"/>
            <a:ext cx="8387992" cy="4050450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200"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>
                <a:latin typeface="Franklin Gothic Medium" panose="020B0603020102020204" pitchFamily="34" charset="0"/>
              </a:rPr>
              <a:t>PT 17-19 “Open Platform in support of Digital Services”</a:t>
            </a:r>
            <a:br>
              <a:rPr lang="en-US" dirty="0" smtClean="0">
                <a:latin typeface="Franklin Gothic Medium" panose="020B0603020102020204" pitchFamily="34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344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5E86"/>
              </a:buClr>
              <a:defRPr/>
            </a:lvl1pPr>
            <a:lvl2pPr>
              <a:buClr>
                <a:srgbClr val="225E86"/>
              </a:buClr>
              <a:defRPr/>
            </a:lvl2pPr>
            <a:lvl3pPr>
              <a:buClr>
                <a:srgbClr val="225E86"/>
              </a:buClr>
              <a:defRPr/>
            </a:lvl3pPr>
            <a:lvl4pPr>
              <a:buClr>
                <a:srgbClr val="225E86"/>
              </a:buClr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u="none">
                <a:latin typeface="+mn-lt"/>
              </a:defRPr>
            </a:lvl1pPr>
          </a:lstStyle>
          <a:p>
            <a:r>
              <a:rPr lang="en-US"/>
              <a:t>16/01/2017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u="none">
                <a:latin typeface="+mn-lt"/>
              </a:defRPr>
            </a:lvl1pPr>
          </a:lstStyle>
          <a:p>
            <a:r>
              <a:rPr lang="en-GB"/>
              <a:t>MONICA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u="none">
                <a:latin typeface="+mn-lt"/>
              </a:defRPr>
            </a:lvl1pPr>
          </a:lstStyle>
          <a:p>
            <a:fld id="{0C6A780E-14D2-4137-8470-A922ACBD1727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21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23850" y="195486"/>
            <a:ext cx="8459788" cy="266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372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1332023" y="1203598"/>
            <a:ext cx="6160811" cy="24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8" name="Titolo 12"/>
          <p:cNvSpPr>
            <a:spLocks noGrp="1"/>
          </p:cNvSpPr>
          <p:nvPr>
            <p:ph type="title"/>
          </p:nvPr>
        </p:nvSpPr>
        <p:spPr>
          <a:xfrm>
            <a:off x="1302628" y="1923678"/>
            <a:ext cx="7871289" cy="3618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rgbClr val="FFFFFF"/>
                </a:solidFill>
                <a:latin typeface="Franklin Gothic Medium"/>
              </a:defRPr>
            </a:lvl1pPr>
          </a:lstStyle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9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1299568" y="2355726"/>
            <a:ext cx="6173784" cy="21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1332023" y="1391026"/>
            <a:ext cx="6160811" cy="24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1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1332023" y="1580074"/>
            <a:ext cx="6160811" cy="24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2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203848" y="4167426"/>
            <a:ext cx="4391960" cy="13499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203848" y="4005408"/>
            <a:ext cx="4391960" cy="134998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414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 userDrawn="1"/>
        </p:nvSpPr>
        <p:spPr bwMode="auto">
          <a:xfrm>
            <a:off x="1549400" y="2067750"/>
            <a:ext cx="1211870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 smtClean="0">
                <a:solidFill>
                  <a:srgbClr val="FFFFFF"/>
                </a:solidFill>
                <a:latin typeface="Franklin Gothic Medium" charset="0"/>
                <a:ea typeface="ＭＳ Ｐゴシック"/>
                <a:cs typeface="Arial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30944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270055"/>
            <a:ext cx="8460000" cy="2664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94953" y="714376"/>
            <a:ext cx="8450262" cy="39167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>
                <a:solidFill>
                  <a:srgbClr val="838383"/>
                </a:solidFill>
                <a:latin typeface="Franklin Gothic Medium" panose="020B0603020102020204" pitchFamily="34" charset="0"/>
              </a:rPr>
              <a:t>PT 17-19 “Open Platform in support of Digital Services”</a:t>
            </a:r>
            <a:br>
              <a:rPr lang="en-US" dirty="0" smtClean="0">
                <a:solidFill>
                  <a:srgbClr val="838383"/>
                </a:solidFill>
                <a:latin typeface="Franklin Gothic Medium" panose="020B0603020102020204" pitchFamily="34" charset="0"/>
              </a:rPr>
            </a:br>
            <a:endParaRPr lang="it-IT" dirty="0">
              <a:solidFill>
                <a:srgbClr val="83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6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0272"/>
            <a:ext cx="84597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Titolo slide testo Franklin </a:t>
            </a:r>
            <a:r>
              <a:rPr lang="it-IT" dirty="0" err="1" smtClean="0"/>
              <a:t>Gothic</a:t>
            </a:r>
            <a:r>
              <a:rPr lang="it-IT" dirty="0" smtClean="0"/>
              <a:t> Medium 26pt </a:t>
            </a:r>
          </a:p>
        </p:txBody>
      </p:sp>
      <p:sp>
        <p:nvSpPr>
          <p:cNvPr id="1031" name="CasellaDiTesto 10"/>
          <p:cNvSpPr txBox="1">
            <a:spLocks noChangeArrowheads="1"/>
          </p:cNvSpPr>
          <p:nvPr/>
        </p:nvSpPr>
        <p:spPr bwMode="auto">
          <a:xfrm>
            <a:off x="8472488" y="4839973"/>
            <a:ext cx="417512" cy="138499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8528050" y="4763746"/>
            <a:ext cx="0" cy="195263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386" y="707231"/>
            <a:ext cx="8450263" cy="343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843213" y="4836321"/>
            <a:ext cx="5689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dirty="0" smtClean="0">
                <a:latin typeface="Franklin Gothic Medium" panose="020B0603020102020204" pitchFamily="34" charset="0"/>
              </a:rPr>
              <a:t>PT 17-19 “Open Platform in support of Digital Services”</a:t>
            </a:r>
            <a:br>
              <a:rPr lang="en-US" dirty="0" smtClean="0">
                <a:latin typeface="Franklin Gothic Medium" panose="020B0603020102020204" pitchFamily="34" charset="0"/>
              </a:rPr>
            </a:br>
            <a:endParaRPr lang="it-IT" dirty="0"/>
          </a:p>
        </p:txBody>
      </p:sp>
      <p:pic>
        <p:nvPicPr>
          <p:cNvPr id="13" name="Immagine 12" descr="secondario_rgb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51027"/>
            <a:ext cx="900000" cy="2382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7" r:id="rId3"/>
    <p:sldLayoutId id="2147483988" r:id="rId4"/>
    <p:sldLayoutId id="2147484015" r:id="rId5"/>
    <p:sldLayoutId id="2147484016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/>
          <a:ea typeface="MS PGothic" panose="020B0600070205080204" pitchFamily="34" charset="-128"/>
          <a:cs typeface="Franklin Gothic Medium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2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marL="446088" indent="11113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accent1"/>
          </a:solidFill>
          <a:latin typeface="Arial"/>
          <a:ea typeface="Arial" charset="0"/>
          <a:cs typeface="Arial"/>
        </a:defRPr>
      </a:lvl2pPr>
      <a:lvl3pPr marL="893763" indent="20638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accent1"/>
          </a:solidFill>
          <a:latin typeface="Arial"/>
          <a:ea typeface="Arial" charset="0"/>
          <a:cs typeface="Arial"/>
        </a:defRPr>
      </a:lvl3pPr>
      <a:lvl4pPr marL="1339850" indent="3175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rgbClr val="114986"/>
          </a:solidFill>
          <a:latin typeface="Arial"/>
          <a:ea typeface="Arial" charset="0"/>
          <a:cs typeface="Arial"/>
        </a:defRPr>
      </a:lvl4pPr>
      <a:lvl5pPr marL="20716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5pPr>
      <a:lvl6pPr marL="25288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6pPr>
      <a:lvl7pPr marL="29860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7pPr>
      <a:lvl8pPr marL="34432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8pPr>
      <a:lvl9pPr marL="39004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>
            <a:off x="-54260" y="-59527"/>
            <a:ext cx="9252520" cy="5262553"/>
          </a:xfrm>
          <a:prstGeom prst="rect">
            <a:avLst/>
          </a:prstGeom>
          <a:solidFill>
            <a:srgbClr val="00469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primario_rg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758" y="3950025"/>
            <a:ext cx="135986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5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4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0272"/>
            <a:ext cx="84597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Titolo slide testo Franklin </a:t>
            </a:r>
            <a:r>
              <a:rPr lang="it-IT" dirty="0" err="1" smtClean="0"/>
              <a:t>Gothic</a:t>
            </a:r>
            <a:r>
              <a:rPr lang="it-IT" dirty="0" smtClean="0"/>
              <a:t> Medium 26pt </a:t>
            </a:r>
          </a:p>
        </p:txBody>
      </p:sp>
      <p:sp>
        <p:nvSpPr>
          <p:cNvPr id="1031" name="CasellaDiTesto 10"/>
          <p:cNvSpPr txBox="1">
            <a:spLocks noChangeArrowheads="1"/>
          </p:cNvSpPr>
          <p:nvPr/>
        </p:nvSpPr>
        <p:spPr bwMode="auto">
          <a:xfrm>
            <a:off x="8472488" y="4839973"/>
            <a:ext cx="417512" cy="138499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8528050" y="4763746"/>
            <a:ext cx="0" cy="195263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386" y="707231"/>
            <a:ext cx="8450263" cy="343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843213" y="4836321"/>
            <a:ext cx="5689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838383"/>
                </a:solidFill>
                <a:latin typeface="Franklin Gothic Medium" panose="020B0603020102020204" pitchFamily="34" charset="0"/>
              </a:rPr>
              <a:t>PT 17-19 “Open Platform in support of Digital Services”</a:t>
            </a:r>
            <a:br>
              <a:rPr lang="en-US" dirty="0" smtClean="0">
                <a:solidFill>
                  <a:srgbClr val="838383"/>
                </a:solidFill>
                <a:latin typeface="Franklin Gothic Medium" panose="020B0603020102020204" pitchFamily="34" charset="0"/>
              </a:rPr>
            </a:b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13" name="Immagine 12" descr="secondario_rgb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51027"/>
            <a:ext cx="9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/>
          <a:ea typeface="MS PGothic" panose="020B0600070205080204" pitchFamily="34" charset="-128"/>
          <a:cs typeface="Franklin Gothic Medium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2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marL="446088" indent="11113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accent1"/>
          </a:solidFill>
          <a:latin typeface="Arial"/>
          <a:ea typeface="Arial" charset="0"/>
          <a:cs typeface="Arial"/>
        </a:defRPr>
      </a:lvl2pPr>
      <a:lvl3pPr marL="893763" indent="20638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accent1"/>
          </a:solidFill>
          <a:latin typeface="Arial"/>
          <a:ea typeface="Arial" charset="0"/>
          <a:cs typeface="Arial"/>
        </a:defRPr>
      </a:lvl3pPr>
      <a:lvl4pPr marL="1339850" indent="3175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rgbClr val="114986"/>
          </a:solidFill>
          <a:latin typeface="Arial"/>
          <a:ea typeface="Arial" charset="0"/>
          <a:cs typeface="Arial"/>
        </a:defRPr>
      </a:lvl4pPr>
      <a:lvl5pPr marL="20716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5pPr>
      <a:lvl6pPr marL="25288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6pPr>
      <a:lvl7pPr marL="29860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7pPr>
      <a:lvl8pPr marL="34432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8pPr>
      <a:lvl9pPr marL="39004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b="90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2555776" y="1032579"/>
            <a:ext cx="6588224" cy="3078342"/>
          </a:xfrm>
          <a:prstGeom prst="rect">
            <a:avLst/>
          </a:prstGeom>
          <a:solidFill>
            <a:srgbClr val="00469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it-IT" sz="1400">
              <a:solidFill>
                <a:prstClr val="white"/>
              </a:solidFill>
            </a:endParaRPr>
          </a:p>
        </p:txBody>
      </p:sp>
      <p:pic>
        <p:nvPicPr>
          <p:cNvPr id="5" name="Immagine 4" descr="primari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6" y="3543858"/>
            <a:ext cx="1019897" cy="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7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50000"/>
        </a:lnSpc>
        <a:spcBef>
          <a:spcPts val="563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257175" indent="0" algn="l" defTabSz="514350" rtl="0" eaLnBrk="1" latinLnBrk="0" hangingPunct="1">
        <a:lnSpc>
          <a:spcPct val="150000"/>
        </a:lnSpc>
        <a:spcBef>
          <a:spcPts val="281"/>
        </a:spcBef>
        <a:buFontTx/>
        <a:buNone/>
        <a:defRPr sz="12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150000"/>
        </a:lnSpc>
        <a:spcBef>
          <a:spcPts val="281"/>
        </a:spcBef>
        <a:buFontTx/>
        <a:buNone/>
        <a:defRPr sz="11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GRUPPO TELECOM ITALIA</a:t>
            </a:r>
            <a:endParaRPr lang="en-US" dirty="0"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The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5G Network Infrastructures and the </a:t>
            </a:r>
            <a:r>
              <a:rPr lang="en-US" dirty="0" err="1" smtClean="0"/>
              <a:t>IoT</a:t>
            </a:r>
            <a:r>
              <a:rPr lang="en-US" dirty="0" smtClean="0"/>
              <a:t> Data Store &amp; Share Platform: challenges and opportunities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 </a:t>
            </a:r>
            <a:endParaRPr lang="en-US" dirty="0">
              <a:cs typeface="Arial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Roberto Gavazzi – TIM Technology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3850" y="195265"/>
            <a:ext cx="8820150" cy="378619"/>
          </a:xfrm>
        </p:spPr>
        <p:txBody>
          <a:bodyPr/>
          <a:lstStyle/>
          <a:p>
            <a:r>
              <a:rPr lang="it-IT" altLang="it-IT" sz="2400" kern="1200" dirty="0"/>
              <a:t>The </a:t>
            </a:r>
            <a:r>
              <a:rPr lang="it-IT" altLang="it-IT" sz="2400" kern="1200" dirty="0" err="1"/>
              <a:t>IoT</a:t>
            </a:r>
            <a:r>
              <a:rPr lang="it-IT" altLang="it-IT" sz="2400" kern="1200" dirty="0"/>
              <a:t> </a:t>
            </a:r>
            <a:r>
              <a:rPr lang="it-IT" altLang="it-IT" sz="2400" kern="1200" dirty="0" err="1"/>
              <a:t>reference</a:t>
            </a:r>
            <a:r>
              <a:rPr lang="it-IT" altLang="it-IT" sz="2400" kern="1200" dirty="0"/>
              <a:t> </a:t>
            </a:r>
            <a:r>
              <a:rPr lang="it-IT" altLang="it-IT" sz="2400" kern="1200" dirty="0" err="1"/>
              <a:t>framework</a:t>
            </a:r>
            <a:endParaRPr lang="it-IT" altLang="it-IT" sz="2400" kern="1200" dirty="0"/>
          </a:p>
        </p:txBody>
      </p:sp>
      <p:pic>
        <p:nvPicPr>
          <p:cNvPr id="24579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7" y="2088881"/>
            <a:ext cx="4489450" cy="5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32"/>
          <p:cNvSpPr/>
          <p:nvPr/>
        </p:nvSpPr>
        <p:spPr>
          <a:xfrm>
            <a:off x="672033" y="2016299"/>
            <a:ext cx="4574825" cy="54172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200">
              <a:solidFill>
                <a:srgbClr val="FFFFFF"/>
              </a:solidFill>
            </a:endParaRPr>
          </a:p>
        </p:txBody>
      </p:sp>
      <p:pic>
        <p:nvPicPr>
          <p:cNvPr id="2458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7" y="2805638"/>
            <a:ext cx="4489450" cy="60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2"/>
          <p:cNvSpPr/>
          <p:nvPr/>
        </p:nvSpPr>
        <p:spPr>
          <a:xfrm>
            <a:off x="645054" y="2793758"/>
            <a:ext cx="4574825" cy="5701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200">
              <a:solidFill>
                <a:srgbClr val="FFFFFF"/>
              </a:solidFill>
            </a:endParaRPr>
          </a:p>
        </p:txBody>
      </p:sp>
      <p:pic>
        <p:nvPicPr>
          <p:cNvPr id="2458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4" y="987554"/>
            <a:ext cx="279400" cy="39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8" name="TextBox 63"/>
          <p:cNvSpPr txBox="1">
            <a:spLocks noChangeArrowheads="1"/>
          </p:cNvSpPr>
          <p:nvPr/>
        </p:nvSpPr>
        <p:spPr bwMode="auto">
          <a:xfrm>
            <a:off x="-26986" y="3490247"/>
            <a:ext cx="21209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gur Regular" pitchFamily="-102" charset="0"/>
                <a:ea typeface="ＭＳ Ｐゴシック" pitchFamily="34" charset="-128"/>
                <a:cs typeface="Vegur Regular" pitchFamily="-10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gur Regular" pitchFamily="-102" charset="0"/>
                <a:ea typeface="ＭＳ Ｐゴシック" pitchFamily="34" charset="-128"/>
                <a:cs typeface="Vegur Regular" pitchFamily="-10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gur Regular" pitchFamily="-102" charset="0"/>
                <a:ea typeface="ＭＳ Ｐゴシック" pitchFamily="34" charset="-128"/>
                <a:cs typeface="Vegur Regular" pitchFamily="-10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gur Regular" pitchFamily="-102" charset="0"/>
                <a:ea typeface="ＭＳ Ｐゴシック" pitchFamily="34" charset="-128"/>
                <a:cs typeface="Vegur Regular" pitchFamily="-10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gur Regular" pitchFamily="-102" charset="0"/>
                <a:ea typeface="ＭＳ Ｐゴシック" pitchFamily="34" charset="-128"/>
                <a:cs typeface="Vegur Regular" pitchFamily="-10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gur Regular" pitchFamily="-102" charset="0"/>
                <a:ea typeface="ＭＳ Ｐゴシック" pitchFamily="34" charset="-128"/>
                <a:cs typeface="Vegur Regular" pitchFamily="-10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gur Regular" pitchFamily="-102" charset="0"/>
                <a:ea typeface="ＭＳ Ｐゴシック" pitchFamily="34" charset="-128"/>
                <a:cs typeface="Vegur Regular" pitchFamily="-10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gur Regular" pitchFamily="-102" charset="0"/>
                <a:ea typeface="ＭＳ Ｐゴシック" pitchFamily="34" charset="-128"/>
                <a:cs typeface="Vegur Regular" pitchFamily="-10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gur Regular" pitchFamily="-102" charset="0"/>
                <a:ea typeface="ＭＳ Ｐゴシック" pitchFamily="34" charset="-128"/>
                <a:cs typeface="Vegur Regular" pitchFamily="-102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70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Rectangle 24"/>
          <p:cNvSpPr/>
          <p:nvPr/>
        </p:nvSpPr>
        <p:spPr>
          <a:xfrm>
            <a:off x="5380043" y="3363880"/>
            <a:ext cx="377439" cy="5488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it-IT" sz="11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SMART DEVICE</a:t>
            </a:r>
            <a:endParaRPr lang="it-IT" sz="11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10"/>
          <p:cNvSpPr/>
          <p:nvPr/>
        </p:nvSpPr>
        <p:spPr>
          <a:xfrm>
            <a:off x="5380320" y="1893830"/>
            <a:ext cx="377158" cy="1423098"/>
          </a:xfrm>
          <a:prstGeom prst="rect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it-IT" sz="12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TelCo</a:t>
            </a:r>
            <a:r>
              <a:rPr lang="it-IT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Domain</a:t>
            </a:r>
            <a:endParaRPr lang="it-IT" sz="1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1"/>
          <p:cNvSpPr/>
          <p:nvPr/>
        </p:nvSpPr>
        <p:spPr>
          <a:xfrm>
            <a:off x="5380320" y="1208315"/>
            <a:ext cx="377158" cy="6476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it-IT" sz="11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APPS</a:t>
            </a:r>
            <a:endParaRPr lang="it-IT" sz="11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9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4" y="1306641"/>
            <a:ext cx="4489450" cy="5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0"/>
          <p:cNvSpPr/>
          <p:nvPr/>
        </p:nvSpPr>
        <p:spPr>
          <a:xfrm>
            <a:off x="2403478" y="1607867"/>
            <a:ext cx="13195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LAYER</a:t>
            </a:r>
          </a:p>
        </p:txBody>
      </p:sp>
      <p:sp>
        <p:nvSpPr>
          <p:cNvPr id="15" name="Rectangle 71"/>
          <p:cNvSpPr>
            <a:spLocks noChangeArrowheads="1"/>
          </p:cNvSpPr>
          <p:nvPr/>
        </p:nvSpPr>
        <p:spPr bwMode="auto">
          <a:xfrm>
            <a:off x="4968877" y="832770"/>
            <a:ext cx="1712912" cy="415498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 CONTROL AND</a:t>
            </a:r>
          </a:p>
          <a:p>
            <a:pPr algn="ctr">
              <a:defRPr/>
            </a:pPr>
            <a:r>
              <a:rPr lang="it-IT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 CENTER</a:t>
            </a:r>
          </a:p>
        </p:txBody>
      </p:sp>
      <p:pic>
        <p:nvPicPr>
          <p:cNvPr id="2459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4" y="3515250"/>
            <a:ext cx="4489450" cy="5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4" descr="new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7" y="3653363"/>
            <a:ext cx="1712912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84"/>
          <p:cNvSpPr/>
          <p:nvPr/>
        </p:nvSpPr>
        <p:spPr>
          <a:xfrm>
            <a:off x="1991110" y="2580297"/>
            <a:ext cx="23903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05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IoT</a:t>
            </a:r>
            <a:r>
              <a:rPr lang="it-IT" sz="105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 INFRASTRUCTURE LAYER</a:t>
            </a:r>
            <a:endParaRPr lang="it-IT" sz="105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2122494" y="3565255"/>
            <a:ext cx="22637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 SENSORS AND  DEVICES </a:t>
            </a:r>
          </a:p>
        </p:txBody>
      </p:sp>
      <p:sp>
        <p:nvSpPr>
          <p:cNvPr id="20" name="Rectangle 87"/>
          <p:cNvSpPr/>
          <p:nvPr/>
        </p:nvSpPr>
        <p:spPr>
          <a:xfrm>
            <a:off x="1697039" y="2834213"/>
            <a:ext cx="268446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URBAN COMMUNICATION INFRASTRUCTURE AND CAPILLARY NETWORKS</a:t>
            </a: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2019302" y="2016252"/>
            <a:ext cx="2448106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pPr>
              <a:defRPr/>
            </a:pPr>
            <a:r>
              <a:rPr lang="en-US" alt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M2M &amp; IOT  </a:t>
            </a:r>
            <a:r>
              <a:rPr lang="en-US" altLang="it-IT" sz="10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CONNECTIVITY </a:t>
            </a:r>
            <a:r>
              <a:rPr lang="en-US" alt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PLATFORMS</a:t>
            </a:r>
          </a:p>
        </p:txBody>
      </p:sp>
      <p:sp>
        <p:nvSpPr>
          <p:cNvPr id="22" name="Right Arrow 22"/>
          <p:cNvSpPr/>
          <p:nvPr/>
        </p:nvSpPr>
        <p:spPr>
          <a:xfrm rot="16200000">
            <a:off x="-277215" y="2311727"/>
            <a:ext cx="2346722" cy="503237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DATA AND INFORMATIONS</a:t>
            </a:r>
          </a:p>
        </p:txBody>
      </p:sp>
      <p:sp>
        <p:nvSpPr>
          <p:cNvPr id="23" name="Right Arrow 108"/>
          <p:cNvSpPr/>
          <p:nvPr/>
        </p:nvSpPr>
        <p:spPr>
          <a:xfrm rot="5400000">
            <a:off x="3944543" y="2382170"/>
            <a:ext cx="2369344" cy="50165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COORDINATION AND ACTIONS</a:t>
            </a:r>
          </a:p>
        </p:txBody>
      </p:sp>
      <p:pic>
        <p:nvPicPr>
          <p:cNvPr id="2460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4" y="2173416"/>
            <a:ext cx="895350" cy="3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7" y="1056610"/>
            <a:ext cx="277812" cy="39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7"/>
          <p:cNvSpPr/>
          <p:nvPr/>
        </p:nvSpPr>
        <p:spPr>
          <a:xfrm>
            <a:off x="1147764" y="810148"/>
            <a:ext cx="109855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</a:t>
            </a:r>
            <a:r>
              <a:rPr lang="it-IT" sz="105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</a:p>
          <a:p>
            <a:pPr algn="ctr">
              <a:defRPr/>
            </a:pPr>
            <a:r>
              <a:rPr lang="it-IT" sz="105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  <a:endParaRPr lang="it-IT" sz="105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60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4" y="1130426"/>
            <a:ext cx="2794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7" y="1172100"/>
            <a:ext cx="309562" cy="43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10" name="Picture 3" descr="WM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9" y="2823495"/>
            <a:ext cx="1106488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Immagin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4" y="2723484"/>
            <a:ext cx="585788" cy="5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Immagin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8"/>
          <a:stretch>
            <a:fillRect/>
          </a:stretch>
        </p:blipFill>
        <p:spPr bwMode="auto">
          <a:xfrm>
            <a:off x="3087689" y="772050"/>
            <a:ext cx="1835150" cy="8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12189" r="36115" b="19212"/>
          <a:stretch>
            <a:fillRect/>
          </a:stretch>
        </p:blipFill>
        <p:spPr bwMode="auto">
          <a:xfrm>
            <a:off x="6588127" y="953023"/>
            <a:ext cx="2316162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bidirezionale orizzontale 2"/>
          <p:cNvSpPr/>
          <p:nvPr/>
        </p:nvSpPr>
        <p:spPr>
          <a:xfrm>
            <a:off x="5791202" y="1536429"/>
            <a:ext cx="1135062" cy="15954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7" name="Freccia bidirezionale orizzontale 36"/>
          <p:cNvSpPr/>
          <p:nvPr/>
        </p:nvSpPr>
        <p:spPr>
          <a:xfrm>
            <a:off x="5880102" y="2325816"/>
            <a:ext cx="1693862" cy="15954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8" name="Freccia bidirezionale orizzontale 37"/>
          <p:cNvSpPr/>
          <p:nvPr/>
        </p:nvSpPr>
        <p:spPr>
          <a:xfrm>
            <a:off x="5737232" y="2848500"/>
            <a:ext cx="1189037" cy="15954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0" name="Freccia bidirezionale orizzontale 39"/>
          <p:cNvSpPr/>
          <p:nvPr/>
        </p:nvSpPr>
        <p:spPr>
          <a:xfrm>
            <a:off x="5880102" y="3528345"/>
            <a:ext cx="1693862" cy="15954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66887" y="4238593"/>
            <a:ext cx="38010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5G and OneM2M</a:t>
            </a:r>
            <a:endParaRPr lang="it-IT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Rectangle 7"/>
          <p:cNvSpPr/>
          <p:nvPr/>
        </p:nvSpPr>
        <p:spPr>
          <a:xfrm>
            <a:off x="3455989" y="2173416"/>
            <a:ext cx="10985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05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STORE AND SHARE</a:t>
            </a:r>
            <a:endParaRPr lang="it-IT" sz="105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7"/>
          <p:cNvSpPr/>
          <p:nvPr/>
        </p:nvSpPr>
        <p:spPr>
          <a:xfrm>
            <a:off x="1223964" y="3192619"/>
            <a:ext cx="1098550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05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COLLECTION</a:t>
            </a:r>
            <a:endParaRPr lang="it-IT" sz="10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7"/>
          <p:cNvSpPr/>
          <p:nvPr/>
        </p:nvSpPr>
        <p:spPr>
          <a:xfrm>
            <a:off x="1223964" y="2252673"/>
            <a:ext cx="1098550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05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STORE AND SHARE</a:t>
            </a:r>
            <a:endParaRPr lang="it-IT" sz="10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7"/>
          <p:cNvSpPr/>
          <p:nvPr/>
        </p:nvSpPr>
        <p:spPr>
          <a:xfrm>
            <a:off x="1219997" y="1536429"/>
            <a:ext cx="1098550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05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USAGE AND ANALYTICS</a:t>
            </a:r>
            <a:endParaRPr lang="it-IT" sz="10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118316" y="4926644"/>
            <a:ext cx="4267201" cy="7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"/>
              <a:t>Enrico Bagnasco, Technology - Innovation</a:t>
            </a:r>
          </a:p>
        </p:txBody>
      </p:sp>
      <p:sp>
        <p:nvSpPr>
          <p:cNvPr id="139" name="Shape 139"/>
          <p:cNvSpPr/>
          <p:nvPr/>
        </p:nvSpPr>
        <p:spPr>
          <a:xfrm>
            <a:off x="4118316" y="4845384"/>
            <a:ext cx="4267201" cy="7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rgbClr val="EB00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"/>
              <a:t>Incontro To 5G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290511" y="973931"/>
            <a:ext cx="8449942" cy="29375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2025" indent="-252025">
              <a:buClr>
                <a:srgbClr val="E0001A"/>
              </a:buClr>
              <a:buSzPct val="15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sz="1500" dirty="0" err="1" smtClean="0">
                <a:solidFill>
                  <a:schemeClr val="tx1"/>
                </a:solidFill>
              </a:rPr>
              <a:t>It</a:t>
            </a:r>
            <a:r>
              <a:rPr lang="it-IT" sz="1500" dirty="0" smtClean="0">
                <a:solidFill>
                  <a:schemeClr val="tx1"/>
                </a:solidFill>
              </a:rPr>
              <a:t> </a:t>
            </a:r>
            <a:r>
              <a:rPr lang="it-IT" sz="1500" dirty="0" err="1" smtClean="0">
                <a:solidFill>
                  <a:schemeClr val="tx1"/>
                </a:solidFill>
              </a:rPr>
              <a:t>enables</a:t>
            </a:r>
            <a:r>
              <a:rPr lang="it-IT" sz="1500" dirty="0" smtClean="0">
                <a:solidFill>
                  <a:schemeClr val="tx1"/>
                </a:solidFill>
              </a:rPr>
              <a:t> </a:t>
            </a:r>
            <a:r>
              <a:rPr lang="it-IT" sz="1500" dirty="0" err="1" smtClean="0">
                <a:solidFill>
                  <a:schemeClr val="tx1"/>
                </a:solidFill>
              </a:rPr>
              <a:t>Innovations</a:t>
            </a:r>
            <a:r>
              <a:rPr lang="it-IT" sz="1500" dirty="0" smtClean="0">
                <a:solidFill>
                  <a:schemeClr val="tx1"/>
                </a:solidFill>
              </a:rPr>
              <a:t> for new industrial </a:t>
            </a:r>
            <a:r>
              <a:rPr lang="it-IT" sz="1500" dirty="0" err="1" smtClean="0">
                <a:solidFill>
                  <a:schemeClr val="tx1"/>
                </a:solidFill>
              </a:rPr>
              <a:t>partners</a:t>
            </a:r>
            <a:endParaRPr lang="it-IT" sz="1500" dirty="0" smtClean="0">
              <a:solidFill>
                <a:schemeClr val="tx1"/>
              </a:solidFill>
            </a:endParaRPr>
          </a:p>
          <a:p>
            <a:pPr marL="252025" indent="-252025">
              <a:buClr>
                <a:srgbClr val="E0001A"/>
              </a:buClr>
              <a:buSzPct val="15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lang="it-IT" sz="1500" dirty="0" smtClean="0">
              <a:solidFill>
                <a:schemeClr val="tx1"/>
              </a:solidFill>
            </a:endParaRPr>
          </a:p>
          <a:p>
            <a:pPr marL="252025" indent="-252025">
              <a:buClr>
                <a:srgbClr val="E0001A"/>
              </a:buClr>
              <a:buSzPct val="15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sz="1500" dirty="0" err="1" smtClean="0">
                <a:solidFill>
                  <a:schemeClr val="tx1"/>
                </a:solidFill>
              </a:rPr>
              <a:t>It</a:t>
            </a:r>
            <a:r>
              <a:rPr lang="it-IT" sz="1500" dirty="0" smtClean="0">
                <a:solidFill>
                  <a:schemeClr val="tx1"/>
                </a:solidFill>
              </a:rPr>
              <a:t> </a:t>
            </a:r>
            <a:r>
              <a:rPr lang="it-IT" sz="1500" dirty="0" err="1" smtClean="0">
                <a:solidFill>
                  <a:schemeClr val="tx1"/>
                </a:solidFill>
              </a:rPr>
              <a:t>overcomes</a:t>
            </a:r>
            <a:r>
              <a:rPr lang="it-IT" sz="1500" dirty="0" smtClean="0">
                <a:solidFill>
                  <a:schemeClr val="tx1"/>
                </a:solidFill>
              </a:rPr>
              <a:t> the </a:t>
            </a:r>
            <a:r>
              <a:rPr lang="it-IT" sz="1500" dirty="0" err="1" smtClean="0">
                <a:solidFill>
                  <a:schemeClr val="tx1"/>
                </a:solidFill>
              </a:rPr>
              <a:t>today</a:t>
            </a:r>
            <a:r>
              <a:rPr lang="it-IT" sz="1500" dirty="0" smtClean="0">
                <a:solidFill>
                  <a:schemeClr val="tx1"/>
                </a:solidFill>
              </a:rPr>
              <a:t> </a:t>
            </a:r>
            <a:r>
              <a:rPr lang="it-IT" sz="1500" dirty="0" err="1" smtClean="0">
                <a:solidFill>
                  <a:schemeClr val="tx1"/>
                </a:solidFill>
              </a:rPr>
              <a:t>solutions</a:t>
            </a:r>
            <a:r>
              <a:rPr lang="it-IT" sz="1500" dirty="0" smtClean="0">
                <a:solidFill>
                  <a:schemeClr val="tx1"/>
                </a:solidFill>
              </a:rPr>
              <a:t> </a:t>
            </a:r>
            <a:r>
              <a:rPr lang="it-IT" sz="1500" dirty="0" err="1" smtClean="0">
                <a:solidFill>
                  <a:schemeClr val="tx1"/>
                </a:solidFill>
              </a:rPr>
              <a:t>limits</a:t>
            </a:r>
            <a:r>
              <a:rPr lang="it-IT" sz="1500" dirty="0" smtClean="0">
                <a:solidFill>
                  <a:schemeClr val="tx1"/>
                </a:solidFill>
              </a:rPr>
              <a:t> and </a:t>
            </a:r>
            <a:r>
              <a:rPr lang="it-IT" sz="1500" dirty="0" err="1" smtClean="0">
                <a:solidFill>
                  <a:schemeClr val="tx1"/>
                </a:solidFill>
              </a:rPr>
              <a:t>fragmentation</a:t>
            </a:r>
            <a:r>
              <a:rPr lang="it-IT" sz="1500" dirty="0" smtClean="0">
                <a:solidFill>
                  <a:schemeClr val="tx1"/>
                </a:solidFill>
              </a:rPr>
              <a:t>:</a:t>
            </a:r>
          </a:p>
          <a:p>
            <a:pPr marL="355213" lvl="1" indent="-252025">
              <a:buClr>
                <a:srgbClr val="E0001A"/>
              </a:buClr>
              <a:buSzPct val="15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sz="1400" dirty="0" err="1" smtClean="0">
                <a:solidFill>
                  <a:schemeClr val="tx1"/>
                </a:solidFill>
              </a:rPr>
              <a:t>Based</a:t>
            </a:r>
            <a:r>
              <a:rPr lang="it-IT" sz="1400" dirty="0" smtClean="0">
                <a:solidFill>
                  <a:schemeClr val="tx1"/>
                </a:solidFill>
              </a:rPr>
              <a:t> on standard </a:t>
            </a:r>
            <a:r>
              <a:rPr lang="it-IT" sz="1400" dirty="0" err="1" smtClean="0">
                <a:solidFill>
                  <a:schemeClr val="tx1"/>
                </a:solidFill>
              </a:rPr>
              <a:t>solutions</a:t>
            </a:r>
            <a:r>
              <a:rPr lang="it-IT" sz="1400" dirty="0" smtClean="0">
                <a:solidFill>
                  <a:schemeClr val="tx1"/>
                </a:solidFill>
              </a:rPr>
              <a:t>;</a:t>
            </a:r>
          </a:p>
          <a:p>
            <a:pPr marL="355213" lvl="1" indent="-252025">
              <a:buClr>
                <a:srgbClr val="E0001A"/>
              </a:buClr>
              <a:buSzPct val="15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sz="1400" dirty="0" err="1" smtClean="0">
                <a:solidFill>
                  <a:schemeClr val="tx1"/>
                </a:solidFill>
              </a:rPr>
              <a:t>Guarantees</a:t>
            </a:r>
            <a:r>
              <a:rPr lang="it-IT" sz="1400" dirty="0" smtClean="0">
                <a:solidFill>
                  <a:schemeClr val="tx1"/>
                </a:solidFill>
              </a:rPr>
              <a:t> global </a:t>
            </a:r>
            <a:r>
              <a:rPr lang="it-IT" sz="1400" dirty="0" err="1" smtClean="0">
                <a:solidFill>
                  <a:schemeClr val="tx1"/>
                </a:solidFill>
              </a:rPr>
              <a:t>coverage</a:t>
            </a:r>
            <a:r>
              <a:rPr lang="it-IT" sz="1400" dirty="0" smtClean="0">
                <a:solidFill>
                  <a:schemeClr val="tx1"/>
                </a:solidFill>
              </a:rPr>
              <a:t>;</a:t>
            </a:r>
          </a:p>
          <a:p>
            <a:pPr marL="355213" lvl="1" indent="-252025">
              <a:buClr>
                <a:srgbClr val="E0001A"/>
              </a:buClr>
              <a:buSzPct val="15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sz="1400" dirty="0" smtClean="0">
                <a:solidFill>
                  <a:schemeClr val="tx1"/>
                </a:solidFill>
              </a:rPr>
              <a:t>Custom performances (</a:t>
            </a:r>
            <a:r>
              <a:rPr lang="it-IT" sz="1400" dirty="0" err="1" smtClean="0">
                <a:solidFill>
                  <a:schemeClr val="tx1"/>
                </a:solidFill>
              </a:rPr>
              <a:t>bandwidth</a:t>
            </a:r>
            <a:r>
              <a:rPr lang="it-IT" sz="1400" dirty="0" smtClean="0">
                <a:solidFill>
                  <a:schemeClr val="tx1"/>
                </a:solidFill>
              </a:rPr>
              <a:t>, </a:t>
            </a:r>
            <a:r>
              <a:rPr lang="it-IT" sz="1400" dirty="0" err="1" smtClean="0">
                <a:solidFill>
                  <a:schemeClr val="tx1"/>
                </a:solidFill>
              </a:rPr>
              <a:t>latency</a:t>
            </a:r>
            <a:r>
              <a:rPr lang="it-IT" sz="1400" dirty="0" smtClean="0">
                <a:solidFill>
                  <a:schemeClr val="tx1"/>
                </a:solidFill>
              </a:rPr>
              <a:t>, reliability) for </a:t>
            </a:r>
            <a:r>
              <a:rPr lang="it-IT" sz="1400" dirty="0" err="1" smtClean="0">
                <a:solidFill>
                  <a:schemeClr val="tx1"/>
                </a:solidFill>
              </a:rPr>
              <a:t>each</a:t>
            </a:r>
            <a:r>
              <a:rPr lang="it-IT" sz="1400" dirty="0" smtClean="0">
                <a:solidFill>
                  <a:schemeClr val="tx1"/>
                </a:solidFill>
              </a:rPr>
              <a:t> use case family</a:t>
            </a:r>
          </a:p>
          <a:p>
            <a:pPr marL="355213" lvl="1" indent="-252025">
              <a:buClr>
                <a:srgbClr val="E0001A"/>
              </a:buClr>
              <a:buSzPct val="15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sz="1400" dirty="0" smtClean="0">
                <a:solidFill>
                  <a:schemeClr val="tx1"/>
                </a:solidFill>
              </a:rPr>
              <a:t>Open to new business </a:t>
            </a:r>
            <a:r>
              <a:rPr lang="it-IT" sz="1400" dirty="0" err="1" smtClean="0">
                <a:solidFill>
                  <a:schemeClr val="tx1"/>
                </a:solidFill>
              </a:rPr>
              <a:t>opportunities</a:t>
            </a:r>
            <a:endParaRPr lang="it-IT" sz="1400" dirty="0" smtClean="0">
              <a:solidFill>
                <a:schemeClr val="tx1"/>
              </a:solidFill>
            </a:endParaRPr>
          </a:p>
          <a:p>
            <a:pPr marL="355213" lvl="1" indent="-252025">
              <a:buClr>
                <a:srgbClr val="E0001A"/>
              </a:buClr>
              <a:buSzPct val="15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252025" indent="-252025">
              <a:buClr>
                <a:srgbClr val="E0001A"/>
              </a:buClr>
              <a:buSzPct val="15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sz="1500" dirty="0" smtClean="0">
                <a:solidFill>
                  <a:schemeClr val="tx1"/>
                </a:solidFill>
              </a:rPr>
              <a:t>So 5G </a:t>
            </a:r>
            <a:r>
              <a:rPr lang="it-IT" sz="1500" dirty="0" err="1" smtClean="0">
                <a:solidFill>
                  <a:schemeClr val="tx1"/>
                </a:solidFill>
              </a:rPr>
              <a:t>is</a:t>
            </a:r>
            <a:r>
              <a:rPr lang="it-IT" sz="1500" dirty="0" smtClean="0">
                <a:solidFill>
                  <a:schemeClr val="tx1"/>
                </a:solidFill>
              </a:rPr>
              <a:t> the </a:t>
            </a:r>
            <a:r>
              <a:rPr lang="it-IT" sz="1500" dirty="0" err="1" smtClean="0">
                <a:solidFill>
                  <a:schemeClr val="tx1"/>
                </a:solidFill>
              </a:rPr>
              <a:t>reference</a:t>
            </a:r>
            <a:r>
              <a:rPr lang="it-IT" sz="1500" dirty="0" smtClean="0">
                <a:solidFill>
                  <a:schemeClr val="tx1"/>
                </a:solidFill>
              </a:rPr>
              <a:t> </a:t>
            </a:r>
            <a:r>
              <a:rPr lang="it-IT" sz="1500" dirty="0" err="1" smtClean="0">
                <a:solidFill>
                  <a:schemeClr val="tx1"/>
                </a:solidFill>
              </a:rPr>
              <a:t>platform</a:t>
            </a:r>
            <a:r>
              <a:rPr lang="it-IT" sz="1500" dirty="0" smtClean="0">
                <a:solidFill>
                  <a:schemeClr val="tx1"/>
                </a:solidFill>
              </a:rPr>
              <a:t> for </a:t>
            </a:r>
            <a:r>
              <a:rPr lang="it-IT" sz="1500" dirty="0" err="1" smtClean="0">
                <a:solidFill>
                  <a:schemeClr val="tx1"/>
                </a:solidFill>
              </a:rPr>
              <a:t>every</a:t>
            </a:r>
            <a:r>
              <a:rPr lang="it-IT" sz="1500" dirty="0" smtClean="0">
                <a:solidFill>
                  <a:schemeClr val="tx1"/>
                </a:solidFill>
              </a:rPr>
              <a:t> use case!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336892" y="417899"/>
            <a:ext cx="822960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/>
                <a:ea typeface="MS PGothic" panose="020B0600070205080204" pitchFamily="34" charset="-128"/>
                <a:cs typeface="Franklin Gothic Medium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defTabSz="914400"/>
            <a:r>
              <a:rPr lang="it-IT" sz="2400" dirty="0"/>
              <a:t>The 5G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mainly</a:t>
            </a:r>
            <a:r>
              <a:rPr lang="it-IT" sz="2400" dirty="0"/>
              <a:t> a </a:t>
            </a:r>
            <a:r>
              <a:rPr lang="it-IT" sz="2400" dirty="0" err="1"/>
              <a:t>platform</a:t>
            </a:r>
            <a:r>
              <a:rPr lang="it-IT" sz="2400" dirty="0"/>
              <a:t> to </a:t>
            </a:r>
            <a:r>
              <a:rPr lang="it-IT" sz="2400" dirty="0" err="1"/>
              <a:t>enable</a:t>
            </a:r>
            <a:r>
              <a:rPr lang="it-IT" sz="2400" dirty="0"/>
              <a:t> new </a:t>
            </a:r>
            <a:r>
              <a:rPr lang="it-IT" sz="2400" dirty="0" err="1"/>
              <a:t>ecosystems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633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360367" y="151199"/>
            <a:ext cx="8229600" cy="27027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it-IT" sz="2400" dirty="0">
                <a:solidFill>
                  <a:srgbClr val="E0001A"/>
                </a:solidFill>
              </a:rPr>
              <a:t>The 5G Use Cases </a:t>
            </a:r>
            <a:r>
              <a:rPr lang="it-IT" sz="2400" dirty="0" err="1" smtClean="0">
                <a:solidFill>
                  <a:srgbClr val="E0001A"/>
                </a:solidFill>
              </a:rPr>
              <a:t>categories</a:t>
            </a:r>
            <a:r>
              <a:rPr lang="it-IT" sz="2400" dirty="0" smtClean="0">
                <a:solidFill>
                  <a:srgbClr val="E0001A"/>
                </a:solidFill>
              </a:rPr>
              <a:t> and </a:t>
            </a:r>
            <a:r>
              <a:rPr lang="it-IT" sz="2400" dirty="0" err="1" smtClean="0">
                <a:solidFill>
                  <a:srgbClr val="E0001A"/>
                </a:solidFill>
              </a:rPr>
              <a:t>its</a:t>
            </a:r>
            <a:r>
              <a:rPr lang="it-IT" sz="2400" dirty="0" smtClean="0">
                <a:solidFill>
                  <a:srgbClr val="E0001A"/>
                </a:solidFill>
              </a:rPr>
              <a:t> </a:t>
            </a:r>
            <a:r>
              <a:rPr lang="it-IT" sz="2400" dirty="0" err="1" smtClean="0">
                <a:solidFill>
                  <a:srgbClr val="E0001A"/>
                </a:solidFill>
              </a:rPr>
              <a:t>applicability</a:t>
            </a:r>
            <a:r>
              <a:rPr lang="it-IT" sz="2400" dirty="0" smtClean="0">
                <a:solidFill>
                  <a:srgbClr val="E0001A"/>
                </a:solidFill>
              </a:rPr>
              <a:t> to </a:t>
            </a:r>
            <a:r>
              <a:rPr lang="it-IT" sz="2400" dirty="0" err="1" smtClean="0">
                <a:solidFill>
                  <a:srgbClr val="E0001A"/>
                </a:solidFill>
              </a:rPr>
              <a:t>IoT</a:t>
            </a:r>
            <a:endParaRPr lang="it-IT" sz="2400" dirty="0">
              <a:solidFill>
                <a:srgbClr val="E0001A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88751" y="1128014"/>
            <a:ext cx="3192554" cy="276999"/>
          </a:xfrm>
          <a:prstGeom prst="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err="1" smtClean="0">
                <a:solidFill>
                  <a:srgbClr val="FF8000"/>
                </a:solidFill>
              </a:rPr>
              <a:t>CriC</a:t>
            </a:r>
            <a:r>
              <a:rPr lang="it-IT" sz="1200" b="1" i="1" dirty="0" smtClean="0">
                <a:solidFill>
                  <a:srgbClr val="FF8000"/>
                </a:solidFill>
              </a:rPr>
              <a:t> (Critical Communications)</a:t>
            </a:r>
            <a:endParaRPr lang="en-US" sz="1200" b="1" i="1" dirty="0">
              <a:solidFill>
                <a:srgbClr val="FF8000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52400" y="1532424"/>
            <a:ext cx="5029200" cy="3073014"/>
            <a:chOff x="352425" y="1019176"/>
            <a:chExt cx="5029200" cy="307301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59" t="27459" r="33459" b="14846"/>
            <a:stretch/>
          </p:blipFill>
          <p:spPr bwMode="auto">
            <a:xfrm>
              <a:off x="352425" y="1019176"/>
              <a:ext cx="5029200" cy="307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1" t="33080" r="53508" b="13783"/>
            <a:stretch/>
          </p:blipFill>
          <p:spPr bwMode="auto">
            <a:xfrm>
              <a:off x="3114674" y="3486150"/>
              <a:ext cx="723901" cy="55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2962275" y="3152775"/>
              <a:ext cx="111918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50" b="1" dirty="0" smtClean="0">
                  <a:solidFill>
                    <a:schemeClr val="bg1">
                      <a:lumMod val="50000"/>
                    </a:schemeClr>
                  </a:solidFill>
                </a:rPr>
                <a:t>INDUSTRY 4.0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4233"/>
          <a:stretch/>
        </p:blipFill>
        <p:spPr bwMode="auto">
          <a:xfrm>
            <a:off x="6146062" y="1546514"/>
            <a:ext cx="1904993" cy="76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sellaDiTesto 34"/>
          <p:cNvSpPr txBox="1"/>
          <p:nvPr/>
        </p:nvSpPr>
        <p:spPr>
          <a:xfrm>
            <a:off x="5588751" y="2430750"/>
            <a:ext cx="3192554" cy="276999"/>
          </a:xfrm>
          <a:prstGeom prst="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err="1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mIoT</a:t>
            </a:r>
            <a:r>
              <a:rPr lang="it-IT" sz="1200" b="1" i="1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 (Massive Internet of </a:t>
            </a:r>
            <a:r>
              <a:rPr lang="it-IT" sz="1200" b="1" i="1" dirty="0" err="1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Things</a:t>
            </a:r>
            <a:r>
              <a:rPr lang="it-IT" sz="1200" b="1" i="1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)</a:t>
            </a:r>
            <a:endParaRPr lang="en-US" sz="1200" b="1" i="1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4" b="50000"/>
          <a:stretch/>
        </p:blipFill>
        <p:spPr bwMode="auto">
          <a:xfrm>
            <a:off x="6921207" y="2896522"/>
            <a:ext cx="603841" cy="76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3" b="50000"/>
          <a:stretch/>
        </p:blipFill>
        <p:spPr bwMode="auto">
          <a:xfrm>
            <a:off x="5991621" y="4092264"/>
            <a:ext cx="1929614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5588751" y="3733487"/>
            <a:ext cx="3192554" cy="276999"/>
          </a:xfrm>
          <a:prstGeom prst="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err="1" smtClean="0">
                <a:solidFill>
                  <a:srgbClr val="7030A0"/>
                </a:solidFill>
              </a:rPr>
              <a:t>eMBB</a:t>
            </a:r>
            <a:r>
              <a:rPr lang="it-IT" sz="1200" b="1" i="1" dirty="0" smtClean="0">
                <a:solidFill>
                  <a:srgbClr val="7030A0"/>
                </a:solidFill>
              </a:rPr>
              <a:t> (</a:t>
            </a:r>
            <a:r>
              <a:rPr lang="it-IT" sz="1200" b="1" i="1" dirty="0" err="1" smtClean="0">
                <a:solidFill>
                  <a:srgbClr val="7030A0"/>
                </a:solidFill>
              </a:rPr>
              <a:t>Enanched</a:t>
            </a:r>
            <a:r>
              <a:rPr lang="it-IT" sz="1200" b="1" i="1" dirty="0" smtClean="0">
                <a:solidFill>
                  <a:srgbClr val="7030A0"/>
                </a:solidFill>
              </a:rPr>
              <a:t> Mobile Broadband)</a:t>
            </a:r>
            <a:endParaRPr lang="en-US" sz="1200" b="1" i="1" dirty="0">
              <a:solidFill>
                <a:srgbClr val="7030A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6" t="50000"/>
          <a:stretch/>
        </p:blipFill>
        <p:spPr bwMode="auto">
          <a:xfrm>
            <a:off x="7921235" y="4082739"/>
            <a:ext cx="595232" cy="76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2400" y="732652"/>
            <a:ext cx="4953000" cy="500137"/>
          </a:xfrm>
          <a:prstGeom prst="rect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88900" lvl="1">
              <a:spcAft>
                <a:spcPts val="300"/>
              </a:spcAft>
            </a:pPr>
            <a:r>
              <a:rPr lang="en-US" sz="1200" i="1" dirty="0" smtClean="0"/>
              <a:t>FROM:</a:t>
            </a:r>
          </a:p>
          <a:p>
            <a:pPr marL="88900" lvl="1">
              <a:spcAft>
                <a:spcPts val="300"/>
              </a:spcAft>
            </a:pPr>
            <a:r>
              <a:rPr lang="en-US" sz="1200" i="1" dirty="0" smtClean="0"/>
              <a:t>NGMN </a:t>
            </a:r>
            <a:r>
              <a:rPr lang="en-US" sz="1200" i="1" dirty="0"/>
              <a:t>5G Initiative White Paper”  - NGMN Alliance  - 17/2/2015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400675" y="551677"/>
            <a:ext cx="3466355" cy="500137"/>
          </a:xfrm>
          <a:prstGeom prst="rect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88900" lvl="1" algn="ctr">
              <a:spcAft>
                <a:spcPts val="300"/>
              </a:spcAft>
            </a:pPr>
            <a:r>
              <a:rPr lang="en-US" sz="1200" i="1" dirty="0" smtClean="0"/>
              <a:t>FROM:</a:t>
            </a:r>
          </a:p>
          <a:p>
            <a:pPr marL="88900" lvl="1" algn="ctr">
              <a:spcAft>
                <a:spcPts val="300"/>
              </a:spcAft>
            </a:pPr>
            <a:r>
              <a:rPr lang="en-US" sz="1200" i="1" dirty="0" smtClean="0"/>
              <a:t>3GPP</a:t>
            </a:r>
          </a:p>
        </p:txBody>
      </p:sp>
      <p:sp>
        <p:nvSpPr>
          <p:cNvPr id="9" name="Rettangolo 8"/>
          <p:cNvSpPr/>
          <p:nvPr/>
        </p:nvSpPr>
        <p:spPr>
          <a:xfrm>
            <a:off x="5353050" y="419100"/>
            <a:ext cx="3552080" cy="4444689"/>
          </a:xfrm>
          <a:prstGeom prst="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86469" y="628280"/>
            <a:ext cx="5161805" cy="4124696"/>
          </a:xfrm>
          <a:prstGeom prst="rect">
            <a:avLst/>
          </a:prstGeom>
          <a:noFill/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a destra 9"/>
          <p:cNvSpPr/>
          <p:nvPr/>
        </p:nvSpPr>
        <p:spPr>
          <a:xfrm>
            <a:off x="5038725" y="1389427"/>
            <a:ext cx="550026" cy="24281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ccia a destra 21"/>
          <p:cNvSpPr/>
          <p:nvPr/>
        </p:nvSpPr>
        <p:spPr>
          <a:xfrm>
            <a:off x="5038725" y="2947525"/>
            <a:ext cx="550026" cy="24281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ccia a destra 23"/>
          <p:cNvSpPr/>
          <p:nvPr/>
        </p:nvSpPr>
        <p:spPr>
          <a:xfrm>
            <a:off x="5038725" y="4436875"/>
            <a:ext cx="550026" cy="24281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>
          <a:xfrm>
            <a:off x="383869" y="150428"/>
            <a:ext cx="8229600" cy="369094"/>
          </a:xfrm>
          <a:noFill/>
        </p:spPr>
        <p:txBody>
          <a:bodyPr anchor="t"/>
          <a:lstStyle/>
          <a:p>
            <a:pPr eaLnBrk="1" hangingPunct="1"/>
            <a:r>
              <a:rPr lang="en-US" altLang="it-IT" sz="2400" dirty="0" smtClean="0"/>
              <a:t>ETSI and oneM2M standards as </a:t>
            </a:r>
            <a:r>
              <a:rPr lang="en-US" altLang="it-IT" sz="2400" dirty="0" err="1" smtClean="0"/>
              <a:t>IoT</a:t>
            </a:r>
            <a:r>
              <a:rPr lang="en-US" altLang="it-IT" sz="2400" dirty="0" smtClean="0"/>
              <a:t> Data analytics enablers</a:t>
            </a:r>
            <a:endParaRPr lang="it-IT" altLang="it-IT" sz="2400" dirty="0" smtClean="0"/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256527" y="2424223"/>
            <a:ext cx="8591550" cy="2651255"/>
            <a:chOff x="257175" y="884237"/>
            <a:chExt cx="8755063" cy="3907730"/>
          </a:xfrm>
        </p:grpSpPr>
        <p:cxnSp>
          <p:nvCxnSpPr>
            <p:cNvPr id="18440" name="Straight Connector 446"/>
            <p:cNvCxnSpPr>
              <a:cxnSpLocks noChangeShapeType="1"/>
            </p:cNvCxnSpPr>
            <p:nvPr/>
          </p:nvCxnSpPr>
          <p:spPr bwMode="auto">
            <a:xfrm flipV="1">
              <a:off x="6643688" y="3200400"/>
              <a:ext cx="2366962" cy="0"/>
            </a:xfrm>
            <a:prstGeom prst="line">
              <a:avLst/>
            </a:prstGeom>
            <a:noFill/>
            <a:ln w="508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1" name="Text Box 31"/>
            <p:cNvSpPr txBox="1">
              <a:spLocks noChangeArrowheads="1"/>
            </p:cNvSpPr>
            <p:nvPr/>
          </p:nvSpPr>
          <p:spPr bwMode="auto">
            <a:xfrm>
              <a:off x="257175" y="1163638"/>
              <a:ext cx="2000250" cy="31975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400" b="1"/>
                <a:t>External device and applications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400" b="1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400" b="1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400" b="1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400" b="1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400" b="1"/>
            </a:p>
            <a:p>
              <a:pPr algn="ctr" eaLnBrk="1" hangingPunct="1">
                <a:spcBef>
                  <a:spcPct val="50000"/>
                </a:spcBef>
              </a:pPr>
              <a:endParaRPr lang="en-GB" altLang="it-IT" sz="1400" b="1"/>
            </a:p>
          </p:txBody>
        </p:sp>
        <p:sp>
          <p:nvSpPr>
            <p:cNvPr id="18442" name="Cloud"/>
            <p:cNvSpPr>
              <a:spLocks noChangeAspect="1" noEditPoints="1" noChangeArrowheads="1"/>
            </p:cNvSpPr>
            <p:nvPr/>
          </p:nvSpPr>
          <p:spPr bwMode="auto">
            <a:xfrm>
              <a:off x="3892550" y="2482850"/>
              <a:ext cx="1479550" cy="8524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3" name="Text Box 33"/>
            <p:cNvSpPr txBox="1">
              <a:spLocks noChangeArrowheads="1"/>
            </p:cNvSpPr>
            <p:nvPr/>
          </p:nvSpPr>
          <p:spPr bwMode="auto">
            <a:xfrm>
              <a:off x="4400550" y="2649538"/>
              <a:ext cx="483847" cy="599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it-IT"/>
                <a:t>IP</a:t>
              </a:r>
              <a:endParaRPr lang="en-GB" altLang="it-IT"/>
            </a:p>
          </p:txBody>
        </p:sp>
        <p:sp>
          <p:nvSpPr>
            <p:cNvPr id="18444" name="Rectangle 35"/>
            <p:cNvSpPr>
              <a:spLocks noChangeArrowheads="1"/>
            </p:cNvSpPr>
            <p:nvPr/>
          </p:nvSpPr>
          <p:spPr bwMode="auto">
            <a:xfrm>
              <a:off x="3408363" y="884237"/>
              <a:ext cx="2466975" cy="135758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it-IT"/>
            </a:p>
          </p:txBody>
        </p:sp>
        <p:sp>
          <p:nvSpPr>
            <p:cNvPr id="18445" name="Text Box 37"/>
            <p:cNvSpPr txBox="1">
              <a:spLocks noChangeArrowheads="1"/>
            </p:cNvSpPr>
            <p:nvPr/>
          </p:nvSpPr>
          <p:spPr bwMode="auto">
            <a:xfrm>
              <a:off x="3570331" y="915553"/>
              <a:ext cx="2258504" cy="4796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800" b="1" dirty="0"/>
                <a:t>M2M Platform</a:t>
              </a:r>
              <a:endParaRPr lang="en-US" altLang="it-IT" sz="1400" b="1" dirty="0"/>
            </a:p>
          </p:txBody>
        </p:sp>
        <p:sp>
          <p:nvSpPr>
            <p:cNvPr id="18446" name="Line 38"/>
            <p:cNvSpPr>
              <a:spLocks noChangeShapeType="1"/>
            </p:cNvSpPr>
            <p:nvPr/>
          </p:nvSpPr>
          <p:spPr bwMode="auto">
            <a:xfrm flipH="1">
              <a:off x="4641850" y="2241820"/>
              <a:ext cx="8731" cy="295003"/>
            </a:xfrm>
            <a:prstGeom prst="line">
              <a:avLst/>
            </a:prstGeom>
            <a:noFill/>
            <a:ln w="25400">
              <a:solidFill>
                <a:srgbClr val="8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7" name="Text Box 39"/>
            <p:cNvSpPr txBox="1">
              <a:spLocks noChangeArrowheads="1"/>
            </p:cNvSpPr>
            <p:nvPr/>
          </p:nvSpPr>
          <p:spPr bwMode="auto">
            <a:xfrm>
              <a:off x="422637" y="1663849"/>
              <a:ext cx="1066800" cy="55956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100" b="1"/>
                <a:t>Dev#1 &amp; App#1</a:t>
              </a:r>
              <a:endParaRPr lang="en-GB" altLang="it-IT" sz="1100" b="1"/>
            </a:p>
          </p:txBody>
        </p:sp>
        <p:sp>
          <p:nvSpPr>
            <p:cNvPr id="18448" name="Line 40"/>
            <p:cNvSpPr>
              <a:spLocks noChangeShapeType="1"/>
            </p:cNvSpPr>
            <p:nvPr/>
          </p:nvSpPr>
          <p:spPr bwMode="auto">
            <a:xfrm flipH="1" flipV="1">
              <a:off x="1573213" y="2581275"/>
              <a:ext cx="2332037" cy="368300"/>
            </a:xfrm>
            <a:prstGeom prst="line">
              <a:avLst/>
            </a:prstGeom>
            <a:noFill/>
            <a:ln w="25400">
              <a:solidFill>
                <a:srgbClr val="8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9" name="Line 41"/>
            <p:cNvSpPr>
              <a:spLocks noChangeShapeType="1"/>
            </p:cNvSpPr>
            <p:nvPr/>
          </p:nvSpPr>
          <p:spPr bwMode="auto">
            <a:xfrm flipH="1" flipV="1">
              <a:off x="1476375" y="1855788"/>
              <a:ext cx="2474913" cy="920750"/>
            </a:xfrm>
            <a:prstGeom prst="line">
              <a:avLst/>
            </a:prstGeom>
            <a:noFill/>
            <a:ln w="25400">
              <a:solidFill>
                <a:srgbClr val="8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0" name="Line 42"/>
            <p:cNvSpPr>
              <a:spLocks noChangeShapeType="1"/>
            </p:cNvSpPr>
            <p:nvPr/>
          </p:nvSpPr>
          <p:spPr bwMode="auto">
            <a:xfrm flipH="1">
              <a:off x="1798638" y="3089275"/>
              <a:ext cx="2122487" cy="155575"/>
            </a:xfrm>
            <a:prstGeom prst="line">
              <a:avLst/>
            </a:prstGeom>
            <a:noFill/>
            <a:ln w="25400">
              <a:solidFill>
                <a:srgbClr val="8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1" name="Oval 43"/>
            <p:cNvSpPr>
              <a:spLocks noChangeArrowheads="1"/>
            </p:cNvSpPr>
            <p:nvPr/>
          </p:nvSpPr>
          <p:spPr bwMode="auto">
            <a:xfrm>
              <a:off x="7150100" y="1644650"/>
              <a:ext cx="681038" cy="5857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it-IT"/>
            </a:p>
          </p:txBody>
        </p:sp>
        <p:sp>
          <p:nvSpPr>
            <p:cNvPr id="18452" name="Text Box 44"/>
            <p:cNvSpPr txBox="1">
              <a:spLocks noChangeArrowheads="1"/>
            </p:cNvSpPr>
            <p:nvPr/>
          </p:nvSpPr>
          <p:spPr bwMode="auto">
            <a:xfrm>
              <a:off x="7121525" y="1792288"/>
              <a:ext cx="793750" cy="399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sz="1400" b="1"/>
                <a:t>App#1</a:t>
              </a:r>
              <a:endParaRPr lang="en-GB" altLang="it-IT" sz="1400" b="1"/>
            </a:p>
          </p:txBody>
        </p:sp>
        <p:sp>
          <p:nvSpPr>
            <p:cNvPr id="18453" name="Oval 45"/>
            <p:cNvSpPr>
              <a:spLocks noChangeArrowheads="1"/>
            </p:cNvSpPr>
            <p:nvPr/>
          </p:nvSpPr>
          <p:spPr bwMode="auto">
            <a:xfrm>
              <a:off x="7553325" y="2306638"/>
              <a:ext cx="681038" cy="585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it-IT"/>
            </a:p>
          </p:txBody>
        </p:sp>
        <p:sp>
          <p:nvSpPr>
            <p:cNvPr id="18454" name="Text Box 46"/>
            <p:cNvSpPr txBox="1">
              <a:spLocks noChangeArrowheads="1"/>
            </p:cNvSpPr>
            <p:nvPr/>
          </p:nvSpPr>
          <p:spPr bwMode="auto">
            <a:xfrm>
              <a:off x="7524750" y="2444750"/>
              <a:ext cx="774700" cy="399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sz="1400" b="1"/>
                <a:t>App#2</a:t>
              </a:r>
              <a:endParaRPr lang="en-GB" altLang="it-IT" sz="1400" b="1"/>
            </a:p>
          </p:txBody>
        </p:sp>
        <p:sp>
          <p:nvSpPr>
            <p:cNvPr id="18455" name="Oval 47"/>
            <p:cNvSpPr>
              <a:spLocks noChangeArrowheads="1"/>
            </p:cNvSpPr>
            <p:nvPr/>
          </p:nvSpPr>
          <p:spPr bwMode="auto">
            <a:xfrm>
              <a:off x="8091488" y="2905125"/>
              <a:ext cx="681037" cy="5873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it-IT"/>
            </a:p>
          </p:txBody>
        </p:sp>
        <p:sp>
          <p:nvSpPr>
            <p:cNvPr id="18456" name="Text Box 48"/>
            <p:cNvSpPr txBox="1">
              <a:spLocks noChangeArrowheads="1"/>
            </p:cNvSpPr>
            <p:nvPr/>
          </p:nvSpPr>
          <p:spPr bwMode="auto">
            <a:xfrm>
              <a:off x="8062913" y="3043238"/>
              <a:ext cx="793750" cy="399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sz="1400" b="1"/>
                <a:t>App#3</a:t>
              </a:r>
              <a:endParaRPr lang="en-GB" altLang="it-IT" sz="1400" b="1"/>
            </a:p>
          </p:txBody>
        </p:sp>
        <p:sp>
          <p:nvSpPr>
            <p:cNvPr id="18457" name="Line 49"/>
            <p:cNvSpPr>
              <a:spLocks noChangeShapeType="1"/>
            </p:cNvSpPr>
            <p:nvPr/>
          </p:nvSpPr>
          <p:spPr bwMode="auto">
            <a:xfrm flipV="1">
              <a:off x="5354638" y="2627313"/>
              <a:ext cx="2209800" cy="2444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8" name="Line 50"/>
            <p:cNvSpPr>
              <a:spLocks noChangeShapeType="1"/>
            </p:cNvSpPr>
            <p:nvPr/>
          </p:nvSpPr>
          <p:spPr bwMode="auto">
            <a:xfrm>
              <a:off x="5351463" y="2947988"/>
              <a:ext cx="2738437" cy="254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9" name="Line 51"/>
            <p:cNvSpPr>
              <a:spLocks noChangeShapeType="1"/>
            </p:cNvSpPr>
            <p:nvPr/>
          </p:nvSpPr>
          <p:spPr bwMode="auto">
            <a:xfrm flipV="1">
              <a:off x="5334000" y="1997075"/>
              <a:ext cx="1819275" cy="7588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60" name="Text Box 52"/>
            <p:cNvSpPr txBox="1">
              <a:spLocks noChangeArrowheads="1"/>
            </p:cNvSpPr>
            <p:nvPr/>
          </p:nvSpPr>
          <p:spPr bwMode="auto">
            <a:xfrm>
              <a:off x="7011988" y="1174750"/>
              <a:ext cx="2000250" cy="361721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400" b="1" dirty="0"/>
                <a:t>External applications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400" b="1" dirty="0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400" b="1" dirty="0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400" b="1" dirty="0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400" b="1" dirty="0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400" b="1" dirty="0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400" b="1" dirty="0"/>
            </a:p>
            <a:p>
              <a:pPr algn="ctr" eaLnBrk="1" hangingPunct="1">
                <a:spcBef>
                  <a:spcPct val="50000"/>
                </a:spcBef>
              </a:pPr>
              <a:endParaRPr lang="en-GB" altLang="it-IT" sz="1400" b="1" dirty="0"/>
            </a:p>
          </p:txBody>
        </p:sp>
        <p:sp>
          <p:nvSpPr>
            <p:cNvPr id="18461" name="Text Box 53"/>
            <p:cNvSpPr txBox="1">
              <a:spLocks noChangeArrowheads="1"/>
            </p:cNvSpPr>
            <p:nvPr/>
          </p:nvSpPr>
          <p:spPr bwMode="auto">
            <a:xfrm>
              <a:off x="6000750" y="1344613"/>
              <a:ext cx="933450" cy="31176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/>
                <a:t>Standard interfaces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200" b="1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200" b="1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200" b="1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200" b="1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200" b="1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200" b="1"/>
            </a:p>
            <a:p>
              <a:pPr algn="ctr" eaLnBrk="1" hangingPunct="1">
                <a:spcBef>
                  <a:spcPct val="50000"/>
                </a:spcBef>
              </a:pPr>
              <a:endParaRPr lang="en-GB" altLang="it-IT" sz="1200" b="1"/>
            </a:p>
          </p:txBody>
        </p:sp>
        <p:sp>
          <p:nvSpPr>
            <p:cNvPr id="18462" name="Text Box 54"/>
            <p:cNvSpPr txBox="1">
              <a:spLocks noChangeArrowheads="1"/>
            </p:cNvSpPr>
            <p:nvPr/>
          </p:nvSpPr>
          <p:spPr bwMode="auto">
            <a:xfrm>
              <a:off x="2343150" y="1209675"/>
              <a:ext cx="960438" cy="31176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 dirty="0"/>
                <a:t>Standard interfaces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200" b="1" dirty="0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200" b="1" dirty="0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200" b="1" dirty="0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200" b="1" dirty="0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200" b="1" dirty="0"/>
            </a:p>
            <a:p>
              <a:pPr algn="ctr" eaLnBrk="1" hangingPunct="1">
                <a:spcBef>
                  <a:spcPct val="50000"/>
                </a:spcBef>
              </a:pPr>
              <a:endParaRPr lang="en-US" altLang="it-IT" sz="1200" b="1" dirty="0"/>
            </a:p>
            <a:p>
              <a:pPr algn="ctr" eaLnBrk="1" hangingPunct="1">
                <a:spcBef>
                  <a:spcPct val="50000"/>
                </a:spcBef>
              </a:pPr>
              <a:endParaRPr lang="en-GB" altLang="it-IT" sz="1200" b="1" dirty="0"/>
            </a:p>
          </p:txBody>
        </p:sp>
        <p:sp>
          <p:nvSpPr>
            <p:cNvPr id="18463" name="Text Box 55"/>
            <p:cNvSpPr txBox="1">
              <a:spLocks noChangeArrowheads="1"/>
            </p:cNvSpPr>
            <p:nvPr/>
          </p:nvSpPr>
          <p:spPr bwMode="auto">
            <a:xfrm>
              <a:off x="525463" y="2385912"/>
              <a:ext cx="1066800" cy="55956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100" b="1"/>
                <a:t>Dev#2 &amp; App#2</a:t>
              </a:r>
              <a:endParaRPr lang="en-GB" altLang="it-IT" sz="1100" b="1"/>
            </a:p>
          </p:txBody>
        </p:sp>
        <p:sp>
          <p:nvSpPr>
            <p:cNvPr id="18464" name="Text Box 56"/>
            <p:cNvSpPr txBox="1">
              <a:spLocks noChangeArrowheads="1"/>
            </p:cNvSpPr>
            <p:nvPr/>
          </p:nvSpPr>
          <p:spPr bwMode="auto">
            <a:xfrm>
              <a:off x="742950" y="3032521"/>
              <a:ext cx="1066800" cy="55956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100" b="1"/>
                <a:t>Dev#3 &amp; App#3</a:t>
              </a:r>
              <a:endParaRPr lang="en-GB" altLang="it-IT" sz="1100" b="1"/>
            </a:p>
          </p:txBody>
        </p:sp>
        <p:pic>
          <p:nvPicPr>
            <p:cNvPr id="18465" name="Picture 11" descr="ETS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964" y="1352398"/>
              <a:ext cx="1228800" cy="399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8" name="Rectangle 6"/>
          <p:cNvSpPr txBox="1">
            <a:spLocks noChangeArrowheads="1"/>
          </p:cNvSpPr>
          <p:nvPr/>
        </p:nvSpPr>
        <p:spPr bwMode="auto">
          <a:xfrm>
            <a:off x="9468544" y="3278982"/>
            <a:ext cx="8801100" cy="186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spcAft>
                <a:spcPct val="150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US" altLang="it-IT" sz="17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439" name="Text Box 37"/>
          <p:cNvSpPr txBox="1">
            <a:spLocks noChangeArrowheads="1"/>
          </p:cNvSpPr>
          <p:nvPr/>
        </p:nvSpPr>
        <p:spPr bwMode="auto">
          <a:xfrm>
            <a:off x="3369616" y="3108759"/>
            <a:ext cx="2395537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t-IT" sz="1200" b="1" dirty="0"/>
              <a:t>resources for: </a:t>
            </a:r>
            <a:r>
              <a:rPr lang="en-US" altLang="it-IT" sz="1200" b="1" dirty="0" err="1"/>
              <a:t>store&amp;share</a:t>
            </a:r>
            <a:r>
              <a:rPr lang="en-US" altLang="it-IT" sz="1200" b="1" dirty="0"/>
              <a:t>, connected objects, IoT, …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5497" y="465516"/>
            <a:ext cx="8504428" cy="18362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defPPr>
              <a:defRPr lang="it-IT"/>
            </a:defPPr>
            <a:lvl1pPr marL="173038" indent="-173038" algn="just"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Pct val="80000"/>
              <a:buFont typeface="Wingdings" pitchFamily="2" charset="2"/>
              <a:buChar char="v"/>
              <a:defRPr sz="1200">
                <a:latin typeface="Calibri" pitchFamily="34" charset="0"/>
                <a:cs typeface="Arial" pitchFamily="34" charset="0"/>
              </a:defRPr>
            </a:lvl1pPr>
            <a:lvl2pPr marL="712788">
              <a:defRPr>
                <a:latin typeface="Franklin Gothic Book" pitchFamily="34" charset="0"/>
                <a:cs typeface="Arial" pitchFamily="34" charset="0"/>
              </a:defRPr>
            </a:lvl2pPr>
            <a:lvl3pPr>
              <a:defRPr>
                <a:latin typeface="Franklin Gothic Book" pitchFamily="34" charset="0"/>
                <a:cs typeface="Arial" pitchFamily="34" charset="0"/>
              </a:defRPr>
            </a:lvl3pPr>
            <a:lvl4pPr>
              <a:defRPr>
                <a:latin typeface="Franklin Gothic Book" pitchFamily="34" charset="0"/>
                <a:cs typeface="Arial" pitchFamily="34" charset="0"/>
              </a:defRPr>
            </a:lvl4pPr>
            <a:lvl5pPr>
              <a:defRPr>
                <a:latin typeface="Franklin Gothic Book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b="1" dirty="0"/>
              <a:t>Horizontal service platform</a:t>
            </a:r>
            <a:r>
              <a:rPr lang="en-US" dirty="0"/>
              <a:t> with REST resource approach enabling: data </a:t>
            </a:r>
            <a:r>
              <a:rPr lang="en-US" dirty="0" err="1"/>
              <a:t>store&amp;share</a:t>
            </a:r>
            <a:r>
              <a:rPr lang="en-US" dirty="0"/>
              <a:t>, multi-service and multi-application support, abstraction of devices and applications, with constrained devices support.</a:t>
            </a:r>
          </a:p>
          <a:p>
            <a:r>
              <a:rPr lang="en-US" dirty="0"/>
              <a:t>Devices and applications are IP interconnected with interfaces (HTTP, </a:t>
            </a:r>
            <a:r>
              <a:rPr lang="en-US" dirty="0" err="1"/>
              <a:t>CoAP</a:t>
            </a:r>
            <a:r>
              <a:rPr lang="en-US" dirty="0"/>
              <a:t>) and standardized data models, application data are “opaque” for the horizontal service platform.</a:t>
            </a:r>
          </a:p>
          <a:p>
            <a:r>
              <a:rPr lang="en-US" dirty="0" smtClean="0"/>
              <a:t>Resource </a:t>
            </a:r>
            <a:r>
              <a:rPr lang="en-US" dirty="0"/>
              <a:t>approach implements Connected Object paradigm towards Internet of Things</a:t>
            </a:r>
            <a:r>
              <a:rPr lang="en-US" dirty="0" smtClean="0"/>
              <a:t>.</a:t>
            </a:r>
            <a:endParaRPr lang="en-US" dirty="0"/>
          </a:p>
          <a:p>
            <a:r>
              <a:rPr lang="it-IT" b="1" dirty="0" smtClean="0"/>
              <a:t>oneM2M</a:t>
            </a:r>
            <a:r>
              <a:rPr lang="it-IT" dirty="0" smtClean="0"/>
              <a:t> </a:t>
            </a:r>
            <a:r>
              <a:rPr lang="it-IT" dirty="0" err="1" smtClean="0"/>
              <a:t>widely</a:t>
            </a:r>
            <a:r>
              <a:rPr lang="it-IT" dirty="0" smtClean="0"/>
              <a:t> </a:t>
            </a:r>
            <a:r>
              <a:rPr lang="it-IT" dirty="0" err="1" smtClean="0"/>
              <a:t>extends</a:t>
            </a:r>
            <a:r>
              <a:rPr lang="it-IT" dirty="0" smtClean="0"/>
              <a:t> ETSI M2M to new </a:t>
            </a:r>
            <a:r>
              <a:rPr lang="it-IT" dirty="0" err="1" smtClean="0"/>
              <a:t>partners</a:t>
            </a:r>
            <a:r>
              <a:rPr lang="it-IT" dirty="0" smtClean="0"/>
              <a:t>, new </a:t>
            </a:r>
            <a:r>
              <a:rPr lang="it-IT" dirty="0" err="1" smtClean="0"/>
              <a:t>functionalities</a:t>
            </a:r>
            <a:r>
              <a:rPr lang="it-IT" dirty="0" smtClean="0"/>
              <a:t> and new </a:t>
            </a:r>
            <a:r>
              <a:rPr lang="it-IT" dirty="0" err="1" smtClean="0"/>
              <a:t>protocol</a:t>
            </a:r>
            <a:r>
              <a:rPr lang="it-IT" dirty="0" smtClean="0"/>
              <a:t> </a:t>
            </a:r>
            <a:r>
              <a:rPr lang="it-IT" dirty="0" err="1" smtClean="0"/>
              <a:t>bindings</a:t>
            </a:r>
            <a:r>
              <a:rPr lang="it-IT" dirty="0" smtClean="0"/>
              <a:t>  </a:t>
            </a:r>
            <a:r>
              <a:rPr lang="it-IT" dirty="0" err="1" smtClean="0"/>
              <a:t>fully</a:t>
            </a:r>
            <a:r>
              <a:rPr lang="it-IT" dirty="0" smtClean="0"/>
              <a:t> </a:t>
            </a:r>
            <a:r>
              <a:rPr lang="it-IT" dirty="0" err="1" smtClean="0"/>
              <a:t>oriented</a:t>
            </a:r>
            <a:r>
              <a:rPr lang="it-IT" dirty="0" smtClean="0"/>
              <a:t>  to IoT world.</a:t>
            </a:r>
          </a:p>
          <a:p>
            <a:r>
              <a:rPr lang="it-IT" b="1" dirty="0" err="1" smtClean="0"/>
              <a:t>Next</a:t>
            </a:r>
            <a:r>
              <a:rPr lang="it-IT" b="1" dirty="0" smtClean="0"/>
              <a:t> </a:t>
            </a:r>
            <a:r>
              <a:rPr lang="it-IT" b="1" dirty="0" err="1" smtClean="0"/>
              <a:t>frontier</a:t>
            </a:r>
            <a:r>
              <a:rPr lang="it-IT" dirty="0" smtClean="0"/>
              <a:t>: design and </a:t>
            </a:r>
            <a:r>
              <a:rPr lang="it-IT" dirty="0" err="1" smtClean="0"/>
              <a:t>standardization</a:t>
            </a:r>
            <a:r>
              <a:rPr lang="it-IT" dirty="0" smtClean="0"/>
              <a:t> of M2M/IoT </a:t>
            </a:r>
            <a:r>
              <a:rPr lang="it-IT" dirty="0" smtClean="0">
                <a:solidFill>
                  <a:srgbClr val="FF0000"/>
                </a:solidFill>
              </a:rPr>
              <a:t>data </a:t>
            </a:r>
            <a:r>
              <a:rPr lang="it-IT" dirty="0" err="1" smtClean="0">
                <a:solidFill>
                  <a:srgbClr val="FF0000"/>
                </a:solidFill>
              </a:rPr>
              <a:t>aggregation</a:t>
            </a:r>
            <a:r>
              <a:rPr lang="it-IT" dirty="0" smtClean="0">
                <a:solidFill>
                  <a:srgbClr val="FF0000"/>
                </a:solidFill>
              </a:rPr>
              <a:t> and </a:t>
            </a:r>
            <a:r>
              <a:rPr lang="it-IT" dirty="0" err="1" smtClean="0">
                <a:solidFill>
                  <a:srgbClr val="FF0000"/>
                </a:solidFill>
              </a:rPr>
              <a:t>semantics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helping</a:t>
            </a:r>
            <a:r>
              <a:rPr lang="it-IT" dirty="0" smtClean="0"/>
              <a:t> to </a:t>
            </a:r>
            <a:r>
              <a:rPr lang="it-IT" dirty="0" err="1" smtClean="0"/>
              <a:t>effectively</a:t>
            </a:r>
            <a:r>
              <a:rPr lang="it-IT" dirty="0" smtClean="0"/>
              <a:t> and </a:t>
            </a:r>
            <a:r>
              <a:rPr lang="it-IT" dirty="0" err="1" smtClean="0"/>
              <a:t>efficiently</a:t>
            </a:r>
            <a:r>
              <a:rPr lang="it-IT" dirty="0" smtClean="0"/>
              <a:t> </a:t>
            </a:r>
            <a:r>
              <a:rPr lang="it-IT" dirty="0" err="1" smtClean="0"/>
              <a:t>deploy</a:t>
            </a:r>
            <a:r>
              <a:rPr lang="it-IT" dirty="0" smtClean="0"/>
              <a:t> big data </a:t>
            </a:r>
            <a:r>
              <a:rPr lang="it-IT" dirty="0" err="1" smtClean="0"/>
              <a:t>stored</a:t>
            </a:r>
            <a:r>
              <a:rPr lang="it-IT" dirty="0" smtClean="0"/>
              <a:t> in M2M/IoT/</a:t>
            </a:r>
            <a:r>
              <a:rPr lang="it-IT" dirty="0" err="1" smtClean="0"/>
              <a:t>cloud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r>
              <a:rPr lang="it-IT" dirty="0" smtClean="0"/>
              <a:t>. </a:t>
            </a:r>
            <a:endParaRPr lang="en-US" dirty="0" smtClean="0"/>
          </a:p>
        </p:txBody>
      </p:sp>
      <p:pic>
        <p:nvPicPr>
          <p:cNvPr id="18434" name="Picture 2" descr="http://www.onem2m.org/images/oneM2M_logo/oneM2M_Logo_transparent_196x1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34" y="2653377"/>
            <a:ext cx="1024002" cy="50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uppo 42"/>
          <p:cNvGrpSpPr/>
          <p:nvPr/>
        </p:nvGrpSpPr>
        <p:grpSpPr>
          <a:xfrm>
            <a:off x="8539924" y="225"/>
            <a:ext cx="587664" cy="859769"/>
            <a:chOff x="8539924" y="300"/>
            <a:chExt cx="587664" cy="1146358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93" t="12188" r="36114" b="9960"/>
            <a:stretch/>
          </p:blipFill>
          <p:spPr bwMode="auto">
            <a:xfrm>
              <a:off x="8539924" y="300"/>
              <a:ext cx="587664" cy="11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Ovale 44"/>
            <p:cNvSpPr/>
            <p:nvPr/>
          </p:nvSpPr>
          <p:spPr>
            <a:xfrm>
              <a:off x="8593977" y="572830"/>
              <a:ext cx="341441" cy="1998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/>
            <p:cNvSpPr/>
            <p:nvPr/>
          </p:nvSpPr>
          <p:spPr>
            <a:xfrm>
              <a:off x="8764698" y="819503"/>
              <a:ext cx="341441" cy="1998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8554821" y="134004"/>
              <a:ext cx="341441" cy="1998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8817344" y="134004"/>
              <a:ext cx="18473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118316" y="4926644"/>
            <a:ext cx="4267201" cy="7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"/>
              <a:t>Enrico Bagnasco, Technology - Innovation</a:t>
            </a:r>
          </a:p>
        </p:txBody>
      </p:sp>
      <p:sp>
        <p:nvSpPr>
          <p:cNvPr id="139" name="Shape 139"/>
          <p:cNvSpPr/>
          <p:nvPr/>
        </p:nvSpPr>
        <p:spPr>
          <a:xfrm>
            <a:off x="4118316" y="4845384"/>
            <a:ext cx="4267201" cy="7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rgbClr val="EB00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"/>
              <a:t>Incontro To 5G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270217" y="2122874"/>
            <a:ext cx="822960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/>
                <a:ea typeface="MS PGothic" panose="020B0600070205080204" pitchFamily="34" charset="-128"/>
                <a:cs typeface="Franklin Gothic Medium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cs typeface="Franklin Gothic Medium" panose="020B06030201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/>
            <a:r>
              <a:rPr lang="it-IT" sz="2400" dirty="0" smtClean="0"/>
              <a:t>Demo and Video of </a:t>
            </a:r>
            <a:r>
              <a:rPr lang="it-IT" sz="2400" dirty="0" err="1" smtClean="0"/>
              <a:t>IoT</a:t>
            </a:r>
            <a:r>
              <a:rPr lang="it-IT" sz="2400" dirty="0" smtClean="0"/>
              <a:t> Open Air Lab Portal and Data</a:t>
            </a:r>
          </a:p>
          <a:p>
            <a:pPr algn="ctr" defTabSz="914400"/>
            <a:r>
              <a:rPr lang="it-IT" sz="1800" i="1" dirty="0" smtClean="0"/>
              <a:t>(</a:t>
            </a:r>
            <a:r>
              <a:rPr lang="it-IT" sz="1800" i="1" dirty="0" err="1"/>
              <a:t>I</a:t>
            </a:r>
            <a:r>
              <a:rPr lang="it-IT" sz="1800" i="1" dirty="0" err="1" smtClean="0"/>
              <a:t>t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is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possible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also</a:t>
            </a:r>
            <a:r>
              <a:rPr lang="it-IT" sz="1800" i="1" dirty="0" smtClean="0"/>
              <a:t> from remote)</a:t>
            </a: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10144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plate_powerpoint TIM endorsement 2015 16_9">
  <a:themeElements>
    <a:clrScheme name="TI-Template Istituzionale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2846"/>
      </a:accent1>
      <a:accent2>
        <a:srgbClr val="114986"/>
      </a:accent2>
      <a:accent3>
        <a:srgbClr val="1162A4"/>
      </a:accent3>
      <a:accent4>
        <a:srgbClr val="FFFFFF"/>
      </a:accent4>
      <a:accent5>
        <a:srgbClr val="E0001A"/>
      </a:accent5>
      <a:accent6>
        <a:srgbClr val="838383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ＭＳ Ｐゴシック"/>
        <a:cs typeface="Arial"/>
      </a:majorFont>
      <a:minorFont>
        <a:latin typeface="Franklin Gothic Dem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zione - test 2003 def ver.2" id="{20BE75C7-FD95-4A70-834C-3100434E8EA5}" vid="{07390C74-135A-4C1D-81ED-7B1B9047014C}"/>
    </a:ext>
  </a:extLst>
</a:theme>
</file>

<file path=ppt/theme/theme2.xml><?xml version="1.0" encoding="utf-8"?>
<a:theme xmlns:a="http://schemas.openxmlformats.org/drawingml/2006/main" name="Template TIM 2016 - Cover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plate_powerpoint TIM endorsement 2015 16_9">
  <a:themeElements>
    <a:clrScheme name="TI-Template Istituzionale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2846"/>
      </a:accent1>
      <a:accent2>
        <a:srgbClr val="114986"/>
      </a:accent2>
      <a:accent3>
        <a:srgbClr val="1162A4"/>
      </a:accent3>
      <a:accent4>
        <a:srgbClr val="FFFFFF"/>
      </a:accent4>
      <a:accent5>
        <a:srgbClr val="E0001A"/>
      </a:accent5>
      <a:accent6>
        <a:srgbClr val="838383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ＭＳ Ｐゴシック"/>
        <a:cs typeface="Arial"/>
      </a:majorFont>
      <a:minorFont>
        <a:latin typeface="Franklin Gothic Dem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zione - test 2003 def ver.2" id="{20BE75C7-FD95-4A70-834C-3100434E8EA5}" vid="{07390C74-135A-4C1D-81ED-7B1B9047014C}"/>
    </a:ext>
  </a:extLst>
</a:theme>
</file>

<file path=ppt/theme/theme4.xml><?xml version="1.0" encoding="utf-8"?>
<a:theme xmlns:a="http://schemas.openxmlformats.org/drawingml/2006/main" name="Master - Cover 1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B4D28C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2" id="{FBFCADBC-6697-42DD-A769-60BB7DD73C06}" vid="{57874FF7-5142-43B7-B697-5AE11C762718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5FC816DC2B24DBB2B0538C264FFA0" ma:contentTypeVersion="1" ma:contentTypeDescription="Create a new document." ma:contentTypeScope="" ma:versionID="606fb400a55e954278445ec1b3be487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067D03-0DA7-4CDF-B16C-0DD3CF795C9C}"/>
</file>

<file path=customXml/itemProps2.xml><?xml version="1.0" encoding="utf-8"?>
<ds:datastoreItem xmlns:ds="http://schemas.openxmlformats.org/officeDocument/2006/customXml" ds:itemID="{44AD9063-C94E-4DA3-AA27-A89B3A658BFD}"/>
</file>

<file path=customXml/itemProps3.xml><?xml version="1.0" encoding="utf-8"?>
<ds:datastoreItem xmlns:ds="http://schemas.openxmlformats.org/officeDocument/2006/customXml" ds:itemID="{99A1F400-D155-4D4F-8A64-DA1BCAC9C659}"/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 TIM endorsement 2015 16_9</Template>
  <TotalTime>36022</TotalTime>
  <Words>381</Words>
  <Application>Microsoft Office PowerPoint</Application>
  <PresentationFormat>Presentazione su schermo (16:9)</PresentationFormat>
  <Paragraphs>87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Template_powerpoint TIM endorsement 2015 16_9</vt:lpstr>
      <vt:lpstr>Template TIM 2016 - Cover3</vt:lpstr>
      <vt:lpstr>1_Template_powerpoint TIM endorsement 2015 16_9</vt:lpstr>
      <vt:lpstr>Master - Cover 1</vt:lpstr>
      <vt:lpstr> The IoT 5G Network Infrastructures and the IoT Data Store &amp; Share Platform: challenges and opportunities</vt:lpstr>
      <vt:lpstr>The IoT reference framework</vt:lpstr>
      <vt:lpstr>Presentazione standard di PowerPoint</vt:lpstr>
      <vt:lpstr>The 5G Use Cases categories and its applicability to IoT</vt:lpstr>
      <vt:lpstr>ETSI and oneM2M standards as IoT Data analytics enablers</vt:lpstr>
      <vt:lpstr>Presentazione standard di PowerPoint</vt:lpstr>
    </vt:vector>
  </TitlesOfParts>
  <Company>Telecom Italia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Franklin Gothic Medium 30 pt</dc:title>
  <dc:creator>Mureddu Eliana</dc:creator>
  <cp:lastModifiedBy>Gavazzi Roberto</cp:lastModifiedBy>
  <cp:revision>1350</cp:revision>
  <dcterms:created xsi:type="dcterms:W3CDTF">2016-01-04T11:30:21Z</dcterms:created>
  <dcterms:modified xsi:type="dcterms:W3CDTF">2017-03-02T14:58:26Z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0x010100E7A5FC816DC2B24DBB2B0538C264FFA0</vt:lpwstr>
  </property>
</Properties>
</file>