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1" r:id="rId2"/>
    <p:sldId id="304" r:id="rId3"/>
    <p:sldId id="306" r:id="rId4"/>
    <p:sldId id="307" r:id="rId5"/>
    <p:sldId id="305" r:id="rId6"/>
    <p:sldId id="303" r:id="rId7"/>
    <p:sldId id="308" r:id="rId8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46" autoAdjust="0"/>
    <p:restoredTop sz="61279" autoAdjust="0"/>
  </p:normalViewPr>
  <p:slideViewPr>
    <p:cSldViewPr snapToGrid="0" snapToObjects="1" showGuides="1">
      <p:cViewPr varScale="1">
        <p:scale>
          <a:sx n="44" d="100"/>
          <a:sy n="44" d="100"/>
        </p:scale>
        <p:origin x="2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19/10/2015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19/10/2015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8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5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97F5-1560-4272-86F3-07FCC01794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8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1. </a:t>
            </a:r>
            <a:r>
              <a:rPr lang="en-US" altLang="en-US" dirty="0" err="1" smtClean="0"/>
              <a:t>Labour</a:t>
            </a:r>
            <a:r>
              <a:rPr lang="en-US" altLang="en-US" dirty="0" smtClean="0"/>
              <a:t> directly affects the possibilities of a city becoming smart (e.g. skills training) – many policies related to the education system, </a:t>
            </a:r>
            <a:r>
              <a:rPr lang="en-US" altLang="en-US" dirty="0" err="1" smtClean="0"/>
              <a:t>Vtinstitutes</a:t>
            </a:r>
            <a:r>
              <a:rPr lang="en-US" altLang="en-US" dirty="0" smtClean="0"/>
              <a:t>, private</a:t>
            </a:r>
            <a:r>
              <a:rPr lang="en-US" altLang="en-US" baseline="0" dirty="0" smtClean="0"/>
              <a:t> companies, and others </a:t>
            </a:r>
            <a:endParaRPr lang="en-US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2. Technological change will impact on </a:t>
            </a:r>
            <a:r>
              <a:rPr lang="en-US" altLang="en-US" dirty="0" err="1" smtClean="0"/>
              <a:t>labour</a:t>
            </a:r>
            <a:r>
              <a:rPr lang="en-US" altLang="en-US" dirty="0" smtClean="0"/>
              <a:t> and this</a:t>
            </a:r>
            <a:r>
              <a:rPr lang="en-US" altLang="en-US" baseline="0" dirty="0" smtClean="0"/>
              <a:t> will revert back into facilitating or not the further development of smart cities: employment: how to transform elimination of work into new jobs – or/and to better distribute the wealth generated by smart cities – what could be the effect of polarization of a </a:t>
            </a:r>
            <a:r>
              <a:rPr lang="en-US" altLang="en-US" baseline="0" dirty="0" err="1" smtClean="0"/>
              <a:t>labour</a:t>
            </a:r>
            <a:r>
              <a:rPr lang="en-US" altLang="en-US" baseline="0" dirty="0" smtClean="0"/>
              <a:t> market if there is not a better distribution of wealth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POLICIES: - </a:t>
            </a:r>
            <a:r>
              <a:rPr lang="en-GB" altLang="en-US" baseline="0" dirty="0" smtClean="0"/>
              <a:t>Helping workers to move from declining firms and sectors to growing ones – whilst providing income security.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- Assuring workers’ rights and seizing opportunities in growing ICT sectors.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- Strengthening labour market information systems and social dialogue for better understanding and strategizing.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sectors to growing ones – whilst providing income security.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Assuring workers’ rights and seizing opportunities in growing </a:t>
            </a:r>
            <a:r>
              <a:rPr lang="en-GB" altLang="en-US" baseline="0" dirty="0" err="1" smtClean="0"/>
              <a:t>biosectors</a:t>
            </a:r>
            <a:r>
              <a:rPr lang="en-GB" alt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Strengthening labour market information systems and social dialogue for better understanding and strategizing.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3. Digital </a:t>
            </a:r>
            <a:r>
              <a:rPr lang="en-US" altLang="en-US" baseline="0" dirty="0" err="1" smtClean="0"/>
              <a:t>taylorism</a:t>
            </a:r>
            <a:r>
              <a:rPr lang="en-US" altLang="en-US" baseline="0" dirty="0" smtClean="0"/>
              <a:t>: the colleagues are elsewhere not physically here – already happening to some extent but will happen much more.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- Artisan economy and </a:t>
            </a:r>
            <a:r>
              <a:rPr lang="en-US" altLang="en-US" baseline="0" dirty="0" err="1" smtClean="0"/>
              <a:t>crowdworking</a:t>
            </a:r>
            <a:r>
              <a:rPr lang="en-US" altLang="en-US" baseline="0" dirty="0" smtClean="0"/>
              <a:t>: how to organize them – into cooperatives?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4. Social protection of non-standard forms of work – working for a company in another country but has to go to a medical doctor in the country and city where s/he lives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__________________________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The changes in ways cities unfold and changes in </a:t>
            </a:r>
            <a:r>
              <a:rPr lang="en-US" altLang="en-US" baseline="0" dirty="0" err="1" smtClean="0"/>
              <a:t>labour</a:t>
            </a:r>
            <a:r>
              <a:rPr lang="en-US" altLang="en-US" baseline="0" dirty="0" smtClean="0"/>
              <a:t> will require new thinking for the roles of local authorities, ministries of urban development, of telecommunications and of </a:t>
            </a:r>
            <a:r>
              <a:rPr lang="en-US" altLang="en-US" baseline="0" dirty="0" err="1" smtClean="0"/>
              <a:t>labour</a:t>
            </a:r>
            <a:r>
              <a:rPr lang="en-US" altLang="en-US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Perhaps with much more integration between cities in different countries.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Outsourcing: network of cities --- LED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Difficult to make a recipe for all the whole world but I leave here some ideas that we can discuss.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026227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Forum </a:t>
            </a:r>
            <a:r>
              <a:rPr lang="en-US" sz="2800" dirty="0"/>
              <a:t>on Internet of Things: Empowering the New Urban Agenda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Geneva, Switzerland, 19 October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41714"/>
            <a:ext cx="8229600" cy="42988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GB" sz="12800" b="1" dirty="0">
                <a:solidFill>
                  <a:schemeClr val="tx1"/>
                </a:solidFill>
              </a:rPr>
              <a:t>Working for Urban Transformations: Considerations about Labour </a:t>
            </a:r>
            <a:r>
              <a:rPr lang="en-GB" sz="12800" b="1" dirty="0" smtClean="0">
                <a:solidFill>
                  <a:schemeClr val="tx1"/>
                </a:solidFill>
              </a:rPr>
              <a:t>and Employment </a:t>
            </a:r>
            <a:r>
              <a:rPr lang="en-GB" sz="12800" b="1" dirty="0">
                <a:solidFill>
                  <a:schemeClr val="tx1"/>
                </a:solidFill>
              </a:rPr>
              <a:t>in Smart Cities</a:t>
            </a:r>
            <a:endParaRPr lang="en-US" sz="1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1200" b="1" i="1" dirty="0" err="1" smtClean="0">
                <a:solidFill>
                  <a:schemeClr val="tx2"/>
                </a:solidFill>
              </a:rPr>
              <a:t>Edmundo</a:t>
            </a:r>
            <a:r>
              <a:rPr lang="en-US" sz="11200" b="1" i="1" dirty="0" smtClean="0">
                <a:solidFill>
                  <a:schemeClr val="tx2"/>
                </a:solidFill>
              </a:rPr>
              <a:t> </a:t>
            </a:r>
            <a:r>
              <a:rPr lang="en-US" sz="11200" b="1" i="1" dirty="0" err="1" smtClean="0">
                <a:solidFill>
                  <a:schemeClr val="tx2"/>
                </a:solidFill>
              </a:rPr>
              <a:t>Werna</a:t>
            </a:r>
            <a:endParaRPr lang="en-US" sz="112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1200" b="1" i="1" dirty="0" smtClean="0">
                <a:solidFill>
                  <a:schemeClr val="tx2"/>
                </a:solidFill>
              </a:rPr>
              <a:t>International </a:t>
            </a:r>
            <a:r>
              <a:rPr lang="en-US" sz="11200" b="1" i="1" dirty="0" err="1" smtClean="0">
                <a:solidFill>
                  <a:schemeClr val="tx2"/>
                </a:solidFill>
              </a:rPr>
              <a:t>Labour</a:t>
            </a:r>
            <a:r>
              <a:rPr lang="en-US" sz="11200" b="1" i="1" dirty="0" smtClean="0">
                <a:solidFill>
                  <a:schemeClr val="tx2"/>
                </a:solidFill>
              </a:rPr>
              <a:t> Office</a:t>
            </a:r>
          </a:p>
          <a:p>
            <a:pPr marL="0" indent="0" algn="ctr">
              <a:buNone/>
            </a:pPr>
            <a:r>
              <a:rPr lang="en-US" sz="11200" b="1" i="1" dirty="0" smtClean="0">
                <a:solidFill>
                  <a:schemeClr val="tx2"/>
                </a:solidFill>
              </a:rPr>
              <a:t>werna@ilo.org</a:t>
            </a:r>
            <a:endParaRPr lang="en-US" sz="112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9" y="4506684"/>
            <a:ext cx="3374570" cy="219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6685"/>
            <a:ext cx="3309257" cy="219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7566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Who will actually </a:t>
            </a:r>
            <a:r>
              <a:rPr lang="en-GB" dirty="0" smtClean="0">
                <a:solidFill>
                  <a:schemeClr val="tx1"/>
                </a:solidFill>
              </a:rPr>
              <a:t>provide </a:t>
            </a:r>
            <a:r>
              <a:rPr lang="en-GB" dirty="0">
                <a:solidFill>
                  <a:schemeClr val="tx1"/>
                </a:solidFill>
              </a:rPr>
              <a:t>the goods and services </a:t>
            </a:r>
            <a:r>
              <a:rPr lang="en-GB" dirty="0" smtClean="0">
                <a:solidFill>
                  <a:schemeClr val="tx1"/>
                </a:solidFill>
              </a:rPr>
              <a:t>which are necessary for </a:t>
            </a:r>
            <a:r>
              <a:rPr lang="en-GB" dirty="0">
                <a:solidFill>
                  <a:schemeClr val="tx1"/>
                </a:solidFill>
              </a:rPr>
              <a:t>a smart city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5" y="3657600"/>
            <a:ext cx="4789715" cy="26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8358"/>
            <a:ext cx="8229600" cy="81561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mutual impact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4571"/>
            <a:ext cx="8229600" cy="1085134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smart </a:t>
            </a:r>
            <a:r>
              <a:rPr lang="en-GB" b="1" dirty="0">
                <a:solidFill>
                  <a:schemeClr val="tx1"/>
                </a:solidFill>
              </a:rPr>
              <a:t>cities </a:t>
            </a:r>
            <a:r>
              <a:rPr lang="en-GB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 </a:t>
            </a:r>
            <a:r>
              <a:rPr lang="en-GB" b="1" dirty="0" smtClean="0">
                <a:solidFill>
                  <a:schemeClr val="tx1"/>
                </a:solidFill>
              </a:rPr>
              <a:t>labour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8" y="482139"/>
            <a:ext cx="3831772" cy="20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6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422160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high </a:t>
            </a:r>
            <a:r>
              <a:rPr lang="en-GB" dirty="0" smtClean="0">
                <a:sym typeface="Wingdings" panose="05000000000000000000" pitchFamily="2" charset="2"/>
              </a:rPr>
              <a:t>  </a:t>
            </a:r>
            <a:r>
              <a:rPr lang="en-GB" dirty="0" smtClean="0"/>
              <a:t>(</a:t>
            </a:r>
            <a:r>
              <a:rPr lang="en-GB" dirty="0"/>
              <a:t>middle)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low </a:t>
            </a:r>
            <a:r>
              <a:rPr lang="en-GB" dirty="0"/>
              <a:t>skilled </a:t>
            </a:r>
            <a:r>
              <a:rPr lang="en-GB" dirty="0" smtClean="0"/>
              <a:t>labour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increased </a:t>
            </a:r>
            <a:r>
              <a:rPr lang="en-GB" dirty="0"/>
              <a:t>globalization: digital </a:t>
            </a:r>
            <a:r>
              <a:rPr lang="en-GB" dirty="0" err="1" smtClean="0"/>
              <a:t>taylorism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artisan </a:t>
            </a:r>
            <a:r>
              <a:rPr lang="en-GB" dirty="0"/>
              <a:t>economy and </a:t>
            </a:r>
            <a:r>
              <a:rPr lang="en-GB" dirty="0" err="1" smtClean="0"/>
              <a:t>crowdworking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non-standard </a:t>
            </a:r>
            <a:r>
              <a:rPr lang="en-GB" dirty="0"/>
              <a:t>forms of </a:t>
            </a:r>
            <a:r>
              <a:rPr lang="en-GB" dirty="0" smtClean="0"/>
              <a:t>work: e.g. informal &amp; undeclared work, self-employment, temporary employment, part-time work, teleworking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6" y="283030"/>
            <a:ext cx="1861457" cy="12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5" y="283029"/>
            <a:ext cx="2438398" cy="12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9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latin typeface="Calibri" pitchFamily="34" charset="0"/>
              </a:rPr>
              <a:t>Employment </a:t>
            </a:r>
            <a:r>
              <a:rPr lang="en-GB" sz="3200" b="1" dirty="0">
                <a:solidFill>
                  <a:srgbClr val="00B050"/>
                </a:solidFill>
                <a:latin typeface="Calibri" pitchFamily="34" charset="0"/>
              </a:rPr>
              <a:t>change</a:t>
            </a:r>
            <a:endParaRPr lang="en-US" sz="32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198682" name="Group 2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379990"/>
              </p:ext>
            </p:extLst>
          </p:nvPr>
        </p:nvGraphicFramePr>
        <p:xfrm>
          <a:off x="381000" y="1175659"/>
          <a:ext cx="8388350" cy="4956763"/>
        </p:xfrm>
        <a:graphic>
          <a:graphicData uri="http://schemas.openxmlformats.org/drawingml/2006/table">
            <a:tbl>
              <a:tblPr/>
              <a:tblGrid>
                <a:gridCol w="2090615"/>
                <a:gridCol w="6297735"/>
              </a:tblGrid>
              <a:tr h="812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 job creation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ICT sectors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Elimination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Routine jobs (e.g. clerical work)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Substitution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Clerical work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anose="05000000000000000000" pitchFamily="2" charset="2"/>
                        </a:rPr>
                        <a:t> ICT related work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Transformation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From driver to transport manager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10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9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AB62F3-6238-4A77-9C86-C392FB606507}" type="slidenum">
              <a:rPr lang="en-GB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5</a:t>
            </a:fld>
            <a:endParaRPr lang="en-GB" b="1" dirty="0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99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into account…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042"/>
            <a:ext cx="8229600" cy="4259625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pPr marL="514350" indent="-514350"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Skills training</a:t>
            </a:r>
          </a:p>
          <a:p>
            <a:pPr marL="514350" indent="-514350"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Employment &amp; reduction of inequalities</a:t>
            </a:r>
          </a:p>
          <a:p>
            <a:pPr marL="514350" indent="-514350"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New forms of community and of workers’ organizations  </a:t>
            </a:r>
          </a:p>
          <a:p>
            <a:pPr marL="514350" indent="-514350"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Social protection  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570972"/>
            <a:ext cx="11756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8877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1458686"/>
            <a:ext cx="668382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2F1E685EE094C8ABF5641C76FEB7B" ma:contentTypeVersion="1" ma:contentTypeDescription="Create a new document." ma:contentTypeScope="" ma:versionID="23fff60fa714abf5c9a0db84f8fdb0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E7BAC2-3268-4F20-8D78-F16D3BDEFA7D}"/>
</file>

<file path=customXml/itemProps2.xml><?xml version="1.0" encoding="utf-8"?>
<ds:datastoreItem xmlns:ds="http://schemas.openxmlformats.org/officeDocument/2006/customXml" ds:itemID="{5A53723C-E08E-4C14-8632-094DCA34DD62}"/>
</file>

<file path=customXml/itemProps3.xml><?xml version="1.0" encoding="utf-8"?>
<ds:datastoreItem xmlns:ds="http://schemas.openxmlformats.org/officeDocument/2006/customXml" ds:itemID="{BC941DB9-788B-498F-B028-979B79FB14E9}"/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461</Words>
  <Application>Microsoft Office PowerPoint</Application>
  <PresentationFormat>On-screen Show (4:3)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Forum on Internet of Things: Empowering the New Urban Agenda Geneva, Switzerland, 19 October 2015</vt:lpstr>
      <vt:lpstr>PowerPoint Presentation</vt:lpstr>
      <vt:lpstr>mutual impact  </vt:lpstr>
      <vt:lpstr>Trends</vt:lpstr>
      <vt:lpstr>Employment change</vt:lpstr>
      <vt:lpstr>Taking into account…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123</cp:revision>
  <cp:lastPrinted>2015-01-19T16:17:40Z</cp:lastPrinted>
  <dcterms:created xsi:type="dcterms:W3CDTF">2014-09-01T15:38:30Z</dcterms:created>
  <dcterms:modified xsi:type="dcterms:W3CDTF">2015-10-19T07:22:12Z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0x0101009042F1E685EE094C8ABF5641C76FEB7B</vt:lpwstr>
  </property>
</Properties>
</file>