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301" r:id="rId2"/>
    <p:sldId id="307" r:id="rId3"/>
    <p:sldId id="308" r:id="rId4"/>
    <p:sldId id="314" r:id="rId5"/>
    <p:sldId id="324" r:id="rId6"/>
    <p:sldId id="313" r:id="rId7"/>
    <p:sldId id="323" r:id="rId8"/>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46" autoAdjust="0"/>
    <p:restoredTop sz="94660"/>
  </p:normalViewPr>
  <p:slideViewPr>
    <p:cSldViewPr snapToGrid="0" snapToObjects="1" showGuides="1">
      <p:cViewPr varScale="1">
        <p:scale>
          <a:sx n="51" d="100"/>
          <a:sy n="51" d="100"/>
        </p:scale>
        <p:origin x="90" y="4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19/10/2015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19/10/2015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3</a:t>
            </a:fld>
            <a:endParaRPr lang="en-US"/>
          </a:p>
        </p:txBody>
      </p:sp>
      <p:sp>
        <p:nvSpPr>
          <p:cNvPr id="6" name="Slide Image Placeholder 5"/>
          <p:cNvSpPr>
            <a:spLocks noGrp="1" noRot="1" noChangeAspect="1"/>
          </p:cNvSpPr>
          <p:nvPr>
            <p:ph type="sldImg"/>
          </p:nvPr>
        </p:nvSpPr>
        <p:spPr>
          <a:xfrm>
            <a:off x="2586038" y="282575"/>
            <a:ext cx="2549525" cy="1912938"/>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57927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6</a:t>
            </a:fld>
            <a:endParaRPr lang="en-US"/>
          </a:p>
        </p:txBody>
      </p:sp>
      <p:sp>
        <p:nvSpPr>
          <p:cNvPr id="6" name="Slide Image Placeholder 5"/>
          <p:cNvSpPr>
            <a:spLocks noGrp="1" noRot="1" noChangeAspect="1"/>
          </p:cNvSpPr>
          <p:nvPr>
            <p:ph type="sldImg"/>
          </p:nvPr>
        </p:nvSpPr>
        <p:spPr>
          <a:xfrm>
            <a:off x="2586038" y="282575"/>
            <a:ext cx="2549525" cy="1912938"/>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75448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282575"/>
            <a:ext cx="2549525" cy="19129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47E1EE-0039-4797-B978-F453418260D1}" type="slidenum">
              <a:rPr lang="en-US" smtClean="0"/>
              <a:pPr/>
              <a:t>7</a:t>
            </a:fld>
            <a:endParaRPr lang="en-US" dirty="0"/>
          </a:p>
        </p:txBody>
      </p:sp>
    </p:spTree>
    <p:extLst>
      <p:ext uri="{BB962C8B-B14F-4D97-AF65-F5344CB8AC3E}">
        <p14:creationId xmlns:p14="http://schemas.microsoft.com/office/powerpoint/2010/main" val="402404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0758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Forum </a:t>
            </a:r>
            <a:r>
              <a:rPr lang="en-US" sz="2800" dirty="0"/>
              <a:t>on Internet of Things: Empowering the New Urban Agenda</a:t>
            </a:r>
            <a:r>
              <a:rPr lang="en-US" sz="2800" dirty="0" smtClean="0"/>
              <a:t/>
            </a:r>
            <a:br>
              <a:rPr lang="en-US" sz="2800" dirty="0" smtClean="0"/>
            </a:br>
            <a:r>
              <a:rPr lang="en-US" sz="2800" b="0" dirty="0" smtClean="0"/>
              <a:t>Geneva, Switzerland, 19 October 2015</a:t>
            </a:r>
            <a:endParaRPr lang="en-US" sz="2400" b="0" i="1" dirty="0"/>
          </a:p>
        </p:txBody>
      </p:sp>
      <p:sp>
        <p:nvSpPr>
          <p:cNvPr id="9" name="Content Placeholder 8"/>
          <p:cNvSpPr>
            <a:spLocks noGrp="1"/>
          </p:cNvSpPr>
          <p:nvPr>
            <p:ph idx="1"/>
          </p:nvPr>
        </p:nvSpPr>
        <p:spPr>
          <a:xfrm>
            <a:off x="457200" y="2341060"/>
            <a:ext cx="8229600" cy="3202433"/>
          </a:xfrm>
        </p:spPr>
        <p:txBody>
          <a:bodyPr>
            <a:normAutofit fontScale="25000" lnSpcReduction="20000"/>
          </a:bodyPr>
          <a:lstStyle/>
          <a:p>
            <a:pPr marL="0" indent="0" algn="ctr">
              <a:buNone/>
            </a:pPr>
            <a:r>
              <a:rPr lang="en-US" sz="16000" b="1" dirty="0" smtClean="0"/>
              <a:t/>
            </a:r>
            <a:br>
              <a:rPr lang="en-US" sz="16000" b="1" dirty="0" smtClean="0"/>
            </a:br>
            <a:r>
              <a:rPr lang="en-GB" sz="12800" b="1" dirty="0">
                <a:effectLst>
                  <a:outerShdw blurRad="38100" dist="38100" dir="2700000" algn="tl">
                    <a:srgbClr val="000000">
                      <a:alpha val="43137"/>
                    </a:srgbClr>
                  </a:outerShdw>
                </a:effectLst>
              </a:rPr>
              <a:t>Promoting sustainable urban development through the UNECE/ITU Smart Sustainable City Indicators </a:t>
            </a:r>
            <a:endParaRPr lang="en-US" sz="16000" b="1" dirty="0">
              <a:effectLst>
                <a:outerShdw blurRad="38100" dist="38100" dir="2700000" algn="tl">
                  <a:srgbClr val="000000">
                    <a:alpha val="43137"/>
                  </a:srgbClr>
                </a:outerShdw>
              </a:effectLst>
            </a:endParaRPr>
          </a:p>
          <a:p>
            <a:pPr marL="0" indent="0" algn="ctr">
              <a:buNone/>
            </a:pPr>
            <a:endParaRPr lang="en-US" sz="12800" b="1" dirty="0" smtClean="0"/>
          </a:p>
          <a:p>
            <a:pPr marL="0" indent="0" algn="ctr">
              <a:buNone/>
            </a:pPr>
            <a:r>
              <a:rPr lang="en-US" sz="12800" b="1" dirty="0" err="1" smtClean="0"/>
              <a:t>Gulnara</a:t>
            </a:r>
            <a:r>
              <a:rPr lang="en-US" sz="12800" b="1" dirty="0" smtClean="0"/>
              <a:t> Roll</a:t>
            </a:r>
            <a:endParaRPr lang="en-US" sz="12800" b="1" dirty="0"/>
          </a:p>
          <a:p>
            <a:pPr marL="0" indent="0" algn="ctr">
              <a:buNone/>
            </a:pPr>
            <a:r>
              <a:rPr lang="en-US" sz="11200" b="1" dirty="0" smtClean="0"/>
              <a:t>Head, UNECE Housing and Land Management Unit Email: Gulnara.Roll@unece.org</a:t>
            </a:r>
            <a:endParaRPr lang="en-US" sz="112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png"/>
          <p:cNvPicPr/>
          <p:nvPr/>
        </p:nvPicPr>
        <p:blipFill>
          <a:blip r:embed="rId2">
            <a:extLst/>
          </a:blip>
          <a:stretch>
            <a:fillRect/>
          </a:stretch>
        </p:blipFill>
        <p:spPr>
          <a:xfrm>
            <a:off x="4850296" y="3166723"/>
            <a:ext cx="4180510" cy="2636132"/>
          </a:xfrm>
          <a:prstGeom prst="rect">
            <a:avLst/>
          </a:prstGeom>
          <a:ln w="12700">
            <a:miter lim="400000"/>
          </a:ln>
        </p:spPr>
      </p:pic>
      <p:sp>
        <p:nvSpPr>
          <p:cNvPr id="12" name="Shape 12"/>
          <p:cNvSpPr/>
          <p:nvPr/>
        </p:nvSpPr>
        <p:spPr>
          <a:xfrm>
            <a:off x="456883" y="1602432"/>
            <a:ext cx="5185025"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defTabSz="677333">
              <a:defRPr sz="2200">
                <a:solidFill>
                  <a:srgbClr val="002060"/>
                </a:solidFill>
                <a:latin typeface="Verdana Bold"/>
                <a:ea typeface="Verdana Bold"/>
                <a:cs typeface="Verdana Bold"/>
                <a:sym typeface="Verdana Bold"/>
              </a:defRPr>
            </a:lvl1pPr>
          </a:lstStyle>
          <a:p>
            <a:pPr lvl="0">
              <a:defRPr sz="1800">
                <a:solidFill>
                  <a:srgbClr val="000000"/>
                </a:solidFill>
              </a:defRPr>
            </a:pPr>
            <a:endParaRPr sz="2000" dirty="0">
              <a:latin typeface="+mj-lt"/>
            </a:endParaRPr>
          </a:p>
        </p:txBody>
      </p:sp>
      <p:sp>
        <p:nvSpPr>
          <p:cNvPr id="13" name="Shape 13"/>
          <p:cNvSpPr>
            <a:spLocks noGrp="1"/>
          </p:cNvSpPr>
          <p:nvPr>
            <p:ph type="title" idx="4294967295"/>
          </p:nvPr>
        </p:nvSpPr>
        <p:spPr>
          <a:xfrm>
            <a:off x="0" y="459431"/>
            <a:ext cx="9144000" cy="62724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0000"/>
          </a:bodyPr>
          <a:lstStyle>
            <a:lvl1pPr defTabSz="758951">
              <a:defRPr sz="4316">
                <a:solidFill>
                  <a:srgbClr val="FFFFFF"/>
                </a:solidFill>
              </a:defRPr>
            </a:lvl1pPr>
          </a:lstStyle>
          <a:p>
            <a:pPr lvl="0">
              <a:defRPr sz="1800">
                <a:solidFill>
                  <a:srgbClr val="000000"/>
                </a:solidFill>
              </a:defRPr>
            </a:pPr>
            <a:r>
              <a:rPr sz="3200" dirty="0" smtClean="0">
                <a:solidFill>
                  <a:srgbClr val="0070C0"/>
                </a:solidFill>
                <a:latin typeface="Trebuchet MS" panose="020B0603020202020204" pitchFamily="34" charset="0"/>
              </a:rPr>
              <a:t>United </a:t>
            </a:r>
            <a:r>
              <a:rPr sz="3200" dirty="0">
                <a:solidFill>
                  <a:srgbClr val="0070C0"/>
                </a:solidFill>
                <a:latin typeface="Trebuchet MS" panose="020B0603020202020204" pitchFamily="34" charset="0"/>
              </a:rPr>
              <a:t>Nations Economic Commission for Europe</a:t>
            </a:r>
          </a:p>
        </p:txBody>
      </p:sp>
      <p:sp>
        <p:nvSpPr>
          <p:cNvPr id="15" name="Shape 15"/>
          <p:cNvSpPr>
            <a:spLocks noGrp="1"/>
          </p:cNvSpPr>
          <p:nvPr>
            <p:ph type="body" idx="4294967295"/>
          </p:nvPr>
        </p:nvSpPr>
        <p:spPr>
          <a:xfrm>
            <a:off x="1101369" y="2879784"/>
            <a:ext cx="4382810" cy="3155059"/>
          </a:xfrm>
          <a:prstGeom prst="rect">
            <a:avLst/>
          </a:prstGeom>
          <a:ln w="12700">
            <a:miter lim="400000"/>
          </a:ln>
          <a:extLst>
            <a:ext uri="{C572A759-6A51-4108-AA02-DFA0A04FC94B}">
              <ma14:wrappingTextBoxFlag xmlns="" xmlns:ma14="http://schemas.microsoft.com/office/mac/drawingml/2011/main" val="1"/>
            </a:ext>
          </a:extLst>
        </p:spPr>
        <p:txBody>
          <a:bodyPr lIns="53177" tIns="53177" rIns="53177" bIns="53177">
            <a:noAutofit/>
          </a:bodyPr>
          <a:lstStyle/>
          <a:p>
            <a:pPr marL="329641" indent="-329641">
              <a:lnSpc>
                <a:spcPct val="80000"/>
              </a:lnSpc>
              <a:spcBef>
                <a:spcPts val="0"/>
              </a:spcBef>
              <a:buNone/>
              <a:defRPr sz="1800"/>
            </a:pPr>
            <a:r>
              <a:rPr sz="2000" b="1" dirty="0">
                <a:solidFill>
                  <a:srgbClr val="0070C0"/>
                </a:solidFill>
                <a:latin typeface="Trebuchet MS" panose="020B0603020202020204" pitchFamily="34" charset="0"/>
                <a:ea typeface="Gill Sans MT"/>
                <a:cs typeface="Gill Sans MT"/>
                <a:sym typeface="Gill Sans MT"/>
              </a:rPr>
              <a:t>8 </a:t>
            </a:r>
            <a:r>
              <a:rPr lang="en-US" sz="2000" b="1" dirty="0">
                <a:solidFill>
                  <a:srgbClr val="0070C0"/>
                </a:solidFill>
                <a:latin typeface="Trebuchet MS" panose="020B0603020202020204" pitchFamily="34" charset="0"/>
                <a:ea typeface="Gill Sans MT"/>
                <a:cs typeface="Gill Sans MT"/>
                <a:sym typeface="Gill Sans MT"/>
              </a:rPr>
              <a:t>thematic </a:t>
            </a:r>
            <a:r>
              <a:rPr lang="en-US" sz="2000" b="1" dirty="0" err="1" smtClean="0">
                <a:solidFill>
                  <a:srgbClr val="0070C0"/>
                </a:solidFill>
                <a:latin typeface="Trebuchet MS" panose="020B0603020202020204" pitchFamily="34" charset="0"/>
                <a:ea typeface="Gill Sans MT"/>
                <a:cs typeface="Gill Sans MT"/>
                <a:sym typeface="Gill Sans MT"/>
              </a:rPr>
              <a:t>subprogrammes</a:t>
            </a:r>
            <a:r>
              <a:rPr sz="2000" dirty="0" smtClean="0">
                <a:solidFill>
                  <a:srgbClr val="0070C0"/>
                </a:solidFill>
                <a:latin typeface="Trebuchet MS" panose="020B0603020202020204" pitchFamily="34" charset="0"/>
                <a:ea typeface="Gill Sans MT"/>
                <a:cs typeface="Gill Sans MT"/>
                <a:sym typeface="Gill Sans MT"/>
              </a:rPr>
              <a:t>:</a:t>
            </a:r>
            <a:endParaRPr sz="2000" dirty="0">
              <a:solidFill>
                <a:srgbClr val="0070C0"/>
              </a:solidFill>
              <a:latin typeface="Trebuchet MS" panose="020B0603020202020204" pitchFamily="34" charset="0"/>
              <a:ea typeface="Gill Sans MT"/>
              <a:cs typeface="Gill Sans MT"/>
              <a:sym typeface="Gill Sans MT"/>
            </a:endParaRPr>
          </a:p>
          <a:p>
            <a:pPr marL="439522" indent="-439522">
              <a:lnSpc>
                <a:spcPct val="130000"/>
              </a:lnSpc>
              <a:spcBef>
                <a:spcPts val="0"/>
              </a:spcBef>
              <a:buClr>
                <a:srgbClr val="002060"/>
              </a:buClr>
              <a:buFont typeface="Gill Sans MT"/>
              <a:buChar char="•"/>
              <a:defRPr sz="1800"/>
            </a:pPr>
            <a:r>
              <a:rPr sz="2000" dirty="0">
                <a:solidFill>
                  <a:srgbClr val="0070C0"/>
                </a:solidFill>
                <a:latin typeface="Trebuchet MS" panose="020B0603020202020204" pitchFamily="34" charset="0"/>
                <a:ea typeface="Gill Sans MT"/>
                <a:cs typeface="Gill Sans MT"/>
                <a:sym typeface="Gill Sans MT"/>
              </a:rPr>
              <a:t>Economic cooperation</a:t>
            </a:r>
          </a:p>
          <a:p>
            <a:pPr marL="439522" indent="-439522">
              <a:lnSpc>
                <a:spcPct val="130000"/>
              </a:lnSpc>
              <a:spcBef>
                <a:spcPts val="0"/>
              </a:spcBef>
              <a:buClr>
                <a:srgbClr val="002060"/>
              </a:buClr>
              <a:buFont typeface="Gill Sans MT"/>
              <a:buChar char="•"/>
              <a:defRPr sz="1800"/>
            </a:pPr>
            <a:r>
              <a:rPr sz="2000" dirty="0">
                <a:solidFill>
                  <a:srgbClr val="0070C0"/>
                </a:solidFill>
                <a:latin typeface="Trebuchet MS" panose="020B0603020202020204" pitchFamily="34" charset="0"/>
                <a:ea typeface="Gill Sans MT"/>
                <a:cs typeface="Gill Sans MT"/>
                <a:sym typeface="Gill Sans MT"/>
              </a:rPr>
              <a:t>Environment</a:t>
            </a:r>
          </a:p>
          <a:p>
            <a:pPr marL="439522" indent="-439522">
              <a:lnSpc>
                <a:spcPct val="130000"/>
              </a:lnSpc>
              <a:spcBef>
                <a:spcPts val="0"/>
              </a:spcBef>
              <a:buClr>
                <a:srgbClr val="002060"/>
              </a:buClr>
              <a:buFont typeface="Gill Sans MT"/>
              <a:buChar char="•"/>
              <a:defRPr sz="1800"/>
            </a:pPr>
            <a:r>
              <a:rPr sz="2000" dirty="0">
                <a:solidFill>
                  <a:srgbClr val="0070C0"/>
                </a:solidFill>
                <a:latin typeface="Trebuchet MS" panose="020B0603020202020204" pitchFamily="34" charset="0"/>
                <a:ea typeface="Gill Sans MT"/>
                <a:cs typeface="Gill Sans MT"/>
                <a:sym typeface="Gill Sans MT"/>
              </a:rPr>
              <a:t>Forestry</a:t>
            </a:r>
          </a:p>
          <a:p>
            <a:pPr marL="439522" indent="-439522">
              <a:lnSpc>
                <a:spcPct val="130000"/>
              </a:lnSpc>
              <a:spcBef>
                <a:spcPts val="0"/>
              </a:spcBef>
              <a:buClr>
                <a:srgbClr val="002060"/>
              </a:buClr>
              <a:buFont typeface="Gill Sans MT"/>
              <a:buChar char="•"/>
              <a:defRPr sz="1800"/>
            </a:pPr>
            <a:r>
              <a:rPr sz="2000" b="1" dirty="0">
                <a:solidFill>
                  <a:srgbClr val="0070C0"/>
                </a:solidFill>
                <a:latin typeface="Trebuchet MS" panose="020B0603020202020204" pitchFamily="34" charset="0"/>
                <a:ea typeface="Gill Sans MT"/>
                <a:cs typeface="Gill Sans MT"/>
                <a:sym typeface="Gill Sans MT"/>
              </a:rPr>
              <a:t>Housing and land management</a:t>
            </a:r>
          </a:p>
          <a:p>
            <a:pPr marL="439522" indent="-439522">
              <a:lnSpc>
                <a:spcPct val="130000"/>
              </a:lnSpc>
              <a:spcBef>
                <a:spcPts val="0"/>
              </a:spcBef>
              <a:buClr>
                <a:srgbClr val="002060"/>
              </a:buClr>
              <a:buFont typeface="Gill Sans MT"/>
              <a:buChar char="•"/>
              <a:defRPr sz="1800"/>
            </a:pPr>
            <a:r>
              <a:rPr sz="2000" dirty="0">
                <a:solidFill>
                  <a:srgbClr val="0070C0"/>
                </a:solidFill>
                <a:latin typeface="Trebuchet MS" panose="020B0603020202020204" pitchFamily="34" charset="0"/>
                <a:ea typeface="Gill Sans MT"/>
                <a:cs typeface="Gill Sans MT"/>
                <a:sym typeface="Gill Sans MT"/>
              </a:rPr>
              <a:t>Statistics</a:t>
            </a:r>
          </a:p>
          <a:p>
            <a:pPr marL="439522" indent="-439522">
              <a:lnSpc>
                <a:spcPct val="130000"/>
              </a:lnSpc>
              <a:spcBef>
                <a:spcPts val="0"/>
              </a:spcBef>
              <a:buClr>
                <a:srgbClr val="002060"/>
              </a:buClr>
              <a:buFont typeface="Gill Sans MT"/>
              <a:buChar char="•"/>
              <a:defRPr sz="1800"/>
            </a:pPr>
            <a:r>
              <a:rPr sz="2000" dirty="0">
                <a:solidFill>
                  <a:srgbClr val="0070C0"/>
                </a:solidFill>
                <a:latin typeface="Trebuchet MS" panose="020B0603020202020204" pitchFamily="34" charset="0"/>
                <a:ea typeface="Gill Sans MT"/>
                <a:cs typeface="Gill Sans MT"/>
                <a:sym typeface="Gill Sans MT"/>
              </a:rPr>
              <a:t>Sustainable Energy</a:t>
            </a:r>
          </a:p>
          <a:p>
            <a:pPr marL="439522" indent="-439522">
              <a:lnSpc>
                <a:spcPct val="130000"/>
              </a:lnSpc>
              <a:spcBef>
                <a:spcPts val="0"/>
              </a:spcBef>
              <a:buClr>
                <a:srgbClr val="002060"/>
              </a:buClr>
              <a:buFont typeface="Gill Sans MT"/>
              <a:buChar char="•"/>
              <a:defRPr sz="1800"/>
            </a:pPr>
            <a:r>
              <a:rPr sz="2000" dirty="0" smtClean="0">
                <a:solidFill>
                  <a:srgbClr val="0070C0"/>
                </a:solidFill>
                <a:latin typeface="Trebuchet MS" panose="020B0603020202020204" pitchFamily="34" charset="0"/>
                <a:ea typeface="Gill Sans MT"/>
                <a:cs typeface="Gill Sans MT"/>
                <a:sym typeface="Gill Sans MT"/>
              </a:rPr>
              <a:t>Trade</a:t>
            </a:r>
            <a:r>
              <a:rPr lang="en-US" sz="2000" dirty="0" smtClean="0">
                <a:solidFill>
                  <a:srgbClr val="0070C0"/>
                </a:solidFill>
                <a:latin typeface="Trebuchet MS" panose="020B0603020202020204" pitchFamily="34" charset="0"/>
                <a:ea typeface="Gill Sans MT"/>
                <a:cs typeface="Gill Sans MT"/>
                <a:sym typeface="Gill Sans MT"/>
              </a:rPr>
              <a:t>      * </a:t>
            </a:r>
            <a:r>
              <a:rPr sz="2000" dirty="0" smtClean="0">
                <a:solidFill>
                  <a:srgbClr val="0070C0"/>
                </a:solidFill>
                <a:latin typeface="Trebuchet MS" panose="020B0603020202020204" pitchFamily="34" charset="0"/>
                <a:ea typeface="Gill Sans MT"/>
                <a:cs typeface="Gill Sans MT"/>
                <a:sym typeface="Gill Sans MT"/>
              </a:rPr>
              <a:t>Transport</a:t>
            </a:r>
            <a:endParaRPr sz="2000" dirty="0">
              <a:solidFill>
                <a:srgbClr val="0070C0"/>
              </a:solidFill>
              <a:latin typeface="Trebuchet MS" panose="020B0603020202020204" pitchFamily="34" charset="0"/>
              <a:ea typeface="Gill Sans MT"/>
              <a:cs typeface="Gill Sans MT"/>
              <a:sym typeface="Gill Sans MT"/>
            </a:endParaRPr>
          </a:p>
        </p:txBody>
      </p:sp>
      <p:sp>
        <p:nvSpPr>
          <p:cNvPr id="16" name="Shape 16"/>
          <p:cNvSpPr/>
          <p:nvPr/>
        </p:nvSpPr>
        <p:spPr>
          <a:xfrm>
            <a:off x="324514" y="1258675"/>
            <a:ext cx="8332968" cy="178510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defTabSz="677333">
              <a:defRPr sz="2200">
                <a:solidFill>
                  <a:srgbClr val="002060"/>
                </a:solidFill>
                <a:latin typeface="Verdana Bold"/>
                <a:ea typeface="Verdana Bold"/>
                <a:cs typeface="Verdana Bold"/>
                <a:sym typeface="Verdana Bold"/>
              </a:defRPr>
            </a:lvl1pPr>
          </a:lstStyle>
          <a:p>
            <a:pPr marL="342900" indent="-342900">
              <a:buFont typeface="Arial" panose="020B0604020202020204" pitchFamily="34" charset="0"/>
              <a:buChar char="•"/>
              <a:defRPr sz="1800">
                <a:solidFill>
                  <a:srgbClr val="000000"/>
                </a:solidFill>
              </a:defRPr>
            </a:pPr>
            <a:r>
              <a:rPr lang="en-GB" sz="2000" dirty="0">
                <a:solidFill>
                  <a:srgbClr val="0070C0"/>
                </a:solidFill>
                <a:latin typeface="Trebuchet MS" panose="020B0603020202020204" pitchFamily="34" charset="0"/>
              </a:rPr>
              <a:t>56 member States in Europe, Central  Asia and North America</a:t>
            </a:r>
          </a:p>
          <a:p>
            <a:pPr marL="342900" indent="-342900">
              <a:buFont typeface="Arial" panose="020B0604020202020204" pitchFamily="34" charset="0"/>
              <a:buChar char="•"/>
              <a:defRPr sz="1800">
                <a:solidFill>
                  <a:srgbClr val="000000"/>
                </a:solidFill>
              </a:defRPr>
            </a:pPr>
            <a:endParaRPr lang="en-US" sz="800" dirty="0" smtClean="0">
              <a:solidFill>
                <a:srgbClr val="0070C0"/>
              </a:solidFill>
              <a:latin typeface="Trebuchet MS" panose="020B0603020202020204" pitchFamily="34" charset="0"/>
            </a:endParaRPr>
          </a:p>
          <a:p>
            <a:pPr marL="342900" indent="-342900">
              <a:buFont typeface="Arial" panose="020B0604020202020204" pitchFamily="34" charset="0"/>
              <a:buChar char="•"/>
              <a:defRPr sz="1800">
                <a:solidFill>
                  <a:srgbClr val="000000"/>
                </a:solidFill>
              </a:defRPr>
            </a:pPr>
            <a:r>
              <a:rPr sz="2000" dirty="0" smtClean="0">
                <a:solidFill>
                  <a:srgbClr val="0070C0"/>
                </a:solidFill>
                <a:latin typeface="Trebuchet MS" panose="020B0603020202020204" pitchFamily="34" charset="0"/>
              </a:rPr>
              <a:t>One </a:t>
            </a:r>
            <a:r>
              <a:rPr sz="2000" dirty="0">
                <a:solidFill>
                  <a:srgbClr val="0070C0"/>
                </a:solidFill>
                <a:latin typeface="Trebuchet MS" panose="020B0603020202020204" pitchFamily="34" charset="0"/>
              </a:rPr>
              <a:t>of the five ECOSOC Regional Commissions</a:t>
            </a:r>
            <a:endParaRPr lang="en-US" sz="2000" dirty="0">
              <a:solidFill>
                <a:srgbClr val="0070C0"/>
              </a:solidFill>
              <a:latin typeface="Trebuchet MS" panose="020B0603020202020204" pitchFamily="34" charset="0"/>
            </a:endParaRPr>
          </a:p>
          <a:p>
            <a:pPr marL="342900" lvl="0" indent="-342900">
              <a:buFont typeface="Arial" panose="020B0604020202020204" pitchFamily="34" charset="0"/>
              <a:buChar char="•"/>
              <a:defRPr sz="1800">
                <a:solidFill>
                  <a:srgbClr val="000000"/>
                </a:solidFill>
              </a:defRPr>
            </a:pPr>
            <a:endParaRPr lang="en-GB" sz="800" dirty="0" smtClean="0">
              <a:solidFill>
                <a:srgbClr val="0070C0"/>
              </a:solidFill>
              <a:latin typeface="Trebuchet MS" panose="020B0603020202020204" pitchFamily="34" charset="0"/>
            </a:endParaRPr>
          </a:p>
          <a:p>
            <a:pPr marL="342900" lvl="0" indent="-342900">
              <a:buFont typeface="Arial" panose="020B0604020202020204" pitchFamily="34" charset="0"/>
              <a:buChar char="•"/>
              <a:defRPr sz="1800">
                <a:solidFill>
                  <a:srgbClr val="000000"/>
                </a:solidFill>
              </a:defRPr>
            </a:pPr>
            <a:r>
              <a:rPr lang="en-GB" sz="2000" dirty="0" smtClean="0">
                <a:solidFill>
                  <a:srgbClr val="0070C0"/>
                </a:solidFill>
                <a:latin typeface="Trebuchet MS" panose="020B0603020202020204" pitchFamily="34" charset="0"/>
              </a:rPr>
              <a:t>An intergovernmental </a:t>
            </a:r>
            <a:r>
              <a:rPr lang="en-GB" sz="2000" dirty="0">
                <a:solidFill>
                  <a:srgbClr val="0070C0"/>
                </a:solidFill>
                <a:latin typeface="Trebuchet MS" panose="020B0603020202020204" pitchFamily="34" charset="0"/>
              </a:rPr>
              <a:t>platform for policy dialogue and </a:t>
            </a:r>
            <a:r>
              <a:rPr lang="en-GB" sz="2000" dirty="0" smtClean="0">
                <a:solidFill>
                  <a:srgbClr val="0070C0"/>
                </a:solidFill>
                <a:latin typeface="Trebuchet MS" panose="020B0603020202020204" pitchFamily="34" charset="0"/>
              </a:rPr>
              <a:t>exchange of best </a:t>
            </a:r>
            <a:r>
              <a:rPr lang="en-GB" sz="2000" dirty="0">
                <a:solidFill>
                  <a:srgbClr val="0070C0"/>
                </a:solidFill>
                <a:latin typeface="Trebuchet MS" panose="020B0603020202020204" pitchFamily="34" charset="0"/>
              </a:rPr>
              <a:t>practices </a:t>
            </a:r>
          </a:p>
          <a:p>
            <a:pPr lvl="0">
              <a:defRPr sz="1800">
                <a:solidFill>
                  <a:srgbClr val="000000"/>
                </a:solidFill>
              </a:defRPr>
            </a:pPr>
            <a:endParaRPr sz="2000" dirty="0">
              <a:latin typeface="+mj-lt"/>
            </a:endParaRPr>
          </a:p>
        </p:txBody>
      </p:sp>
      <p:sp>
        <p:nvSpPr>
          <p:cNvPr id="18" name="Shape 18"/>
          <p:cNvSpPr/>
          <p:nvPr/>
        </p:nvSpPr>
        <p:spPr>
          <a:xfrm>
            <a:off x="5484179" y="5942236"/>
            <a:ext cx="2346797"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ctr" defTabSz="677333">
              <a:defRPr sz="2200">
                <a:solidFill>
                  <a:srgbClr val="002060"/>
                </a:solidFill>
                <a:latin typeface="Verdana Bold"/>
                <a:ea typeface="Verdana Bold"/>
                <a:cs typeface="Verdana Bold"/>
                <a:sym typeface="Verdana Bold"/>
              </a:defRPr>
            </a:lvl1pPr>
          </a:lstStyle>
          <a:p>
            <a:pPr lvl="0">
              <a:defRPr sz="1800">
                <a:solidFill>
                  <a:srgbClr val="000000"/>
                </a:solidFill>
              </a:defRPr>
            </a:pPr>
            <a:r>
              <a:rPr sz="1600" dirty="0">
                <a:latin typeface="+mj-lt"/>
              </a:rPr>
              <a:t>Regional thematic studies</a:t>
            </a:r>
          </a:p>
        </p:txBody>
      </p:sp>
    </p:spTree>
    <p:extLst>
      <p:ext uri="{BB962C8B-B14F-4D97-AF65-F5344CB8AC3E}">
        <p14:creationId xmlns:p14="http://schemas.microsoft.com/office/powerpoint/2010/main" val="96807649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352"/>
            <a:ext cx="9027231" cy="759769"/>
          </a:xfrm>
        </p:spPr>
        <p:txBody>
          <a:bodyPr>
            <a:normAutofit fontScale="90000"/>
          </a:bodyPr>
          <a:lstStyle/>
          <a:p>
            <a:r>
              <a:rPr lang="en-US" sz="3100" dirty="0" smtClean="0">
                <a:latin typeface="Trebuchet MS" panose="020B0603020202020204" pitchFamily="34" charset="0"/>
                <a:cs typeface="Arial"/>
              </a:rPr>
              <a:t>UNECE Committee on Housing and Land Management</a:t>
            </a:r>
            <a:br>
              <a:rPr lang="en-US" sz="3100" dirty="0" smtClean="0">
                <a:latin typeface="Trebuchet MS" panose="020B0603020202020204" pitchFamily="34" charset="0"/>
                <a:cs typeface="Arial"/>
              </a:rPr>
            </a:br>
            <a:r>
              <a:rPr lang="en-US" sz="1000" dirty="0" smtClean="0">
                <a:latin typeface="Arial"/>
                <a:cs typeface="Arial"/>
              </a:rPr>
              <a:t/>
            </a:r>
            <a:br>
              <a:rPr lang="en-US" sz="1000" dirty="0" smtClean="0">
                <a:latin typeface="Arial"/>
                <a:cs typeface="Arial"/>
              </a:rPr>
            </a:br>
            <a:r>
              <a:rPr lang="en-US" sz="500" dirty="0" smtClean="0">
                <a:latin typeface="Arial"/>
                <a:cs typeface="Arial"/>
              </a:rPr>
              <a:t/>
            </a:r>
            <a:br>
              <a:rPr lang="en-US" sz="500" dirty="0" smtClean="0">
                <a:latin typeface="Arial"/>
                <a:cs typeface="Arial"/>
              </a:rPr>
            </a:br>
            <a:endParaRPr lang="en-US" sz="2400" b="0" dirty="0">
              <a:solidFill>
                <a:schemeClr val="accent1">
                  <a:lumMod val="75000"/>
                </a:schemeClr>
              </a:solidFill>
              <a:cs typeface="Aria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176" y="3981754"/>
            <a:ext cx="9488828" cy="325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19" y="1102229"/>
            <a:ext cx="8627437" cy="1008112"/>
          </a:xfrm>
          <a:prstGeom prst="rect">
            <a:avLst/>
          </a:prstGeom>
          <a:noFill/>
        </p:spPr>
        <p:txBody>
          <a:bodyPr wrap="square" lIns="0" tIns="0" rIns="0" bIns="0" rtlCol="0">
            <a:noAutofit/>
          </a:bodyPr>
          <a:lstStyle/>
          <a:p>
            <a:pPr marL="342900" lvl="0" indent="-342900">
              <a:lnSpc>
                <a:spcPct val="90000"/>
              </a:lnSpc>
              <a:buFont typeface="Arial" panose="020B0604020202020204" pitchFamily="34" charset="0"/>
              <a:buChar char="•"/>
            </a:pPr>
            <a:r>
              <a:rPr lang="en-US" sz="2200" dirty="0">
                <a:solidFill>
                  <a:srgbClr val="0070C0"/>
                </a:solidFill>
                <a:latin typeface="Trebuchet MS" panose="020B0603020202020204" pitchFamily="34" charset="0"/>
                <a:cs typeface="Arial"/>
              </a:rPr>
              <a:t>Established in </a:t>
            </a:r>
            <a:r>
              <a:rPr lang="en-US" sz="2200" dirty="0" smtClean="0">
                <a:solidFill>
                  <a:srgbClr val="0070C0"/>
                </a:solidFill>
                <a:latin typeface="Trebuchet MS" panose="020B0603020202020204" pitchFamily="34" charset="0"/>
                <a:cs typeface="Arial"/>
              </a:rPr>
              <a:t>1947 with </a:t>
            </a:r>
            <a:r>
              <a:rPr lang="en-US" sz="2200" b="1" dirty="0" smtClean="0">
                <a:solidFill>
                  <a:srgbClr val="0070C0"/>
                </a:solidFill>
                <a:latin typeface="Trebuchet MS" panose="020B0603020202020204" pitchFamily="34" charset="0"/>
                <a:cs typeface="Arial"/>
              </a:rPr>
              <a:t>a mandate </a:t>
            </a:r>
            <a:r>
              <a:rPr lang="en-US" sz="2200" b="1" dirty="0">
                <a:solidFill>
                  <a:srgbClr val="0070C0"/>
                </a:solidFill>
                <a:latin typeface="Trebuchet MS" panose="020B0603020202020204" pitchFamily="34" charset="0"/>
                <a:cs typeface="Arial"/>
              </a:rPr>
              <a:t>t</a:t>
            </a:r>
            <a:r>
              <a:rPr lang="en-GB" sz="2200" b="1" dirty="0">
                <a:solidFill>
                  <a:srgbClr val="0070C0"/>
                </a:solidFill>
                <a:latin typeface="Trebuchet MS" panose="020B0603020202020204" pitchFamily="34" charset="0"/>
              </a:rPr>
              <a:t>o improve housing, urban and land governance and promote sustainable </a:t>
            </a:r>
            <a:r>
              <a:rPr lang="en-GB" sz="2200" b="1" dirty="0" smtClean="0">
                <a:solidFill>
                  <a:srgbClr val="0070C0"/>
                </a:solidFill>
                <a:latin typeface="Trebuchet MS" panose="020B0603020202020204" pitchFamily="34" charset="0"/>
              </a:rPr>
              <a:t>housing </a:t>
            </a:r>
          </a:p>
          <a:p>
            <a:pPr marL="342900" lvl="0" indent="-342900">
              <a:lnSpc>
                <a:spcPct val="90000"/>
              </a:lnSpc>
              <a:buFont typeface="Arial" panose="020B0604020202020204" pitchFamily="34" charset="0"/>
              <a:buChar char="•"/>
            </a:pPr>
            <a:endParaRPr lang="en-GB" sz="800" dirty="0" smtClean="0">
              <a:solidFill>
                <a:srgbClr val="0070C0"/>
              </a:solidFill>
              <a:latin typeface="Trebuchet MS" panose="020B0603020202020204" pitchFamily="34" charset="0"/>
            </a:endParaRPr>
          </a:p>
          <a:p>
            <a:pPr marL="342900" lvl="0" indent="-342900">
              <a:lnSpc>
                <a:spcPct val="90000"/>
              </a:lnSpc>
              <a:buFont typeface="Arial" panose="020B0604020202020204" pitchFamily="34" charset="0"/>
              <a:buChar char="•"/>
            </a:pPr>
            <a:r>
              <a:rPr lang="en-GB" sz="2200" dirty="0" smtClean="0">
                <a:solidFill>
                  <a:srgbClr val="0070C0"/>
                </a:solidFill>
                <a:latin typeface="Trebuchet MS" panose="020B0603020202020204" pitchFamily="34" charset="0"/>
              </a:rPr>
              <a:t>In </a:t>
            </a:r>
            <a:r>
              <a:rPr lang="en-GB" sz="2200" dirty="0">
                <a:solidFill>
                  <a:srgbClr val="0070C0"/>
                </a:solidFill>
                <a:latin typeface="Trebuchet MS" panose="020B0603020202020204" pitchFamily="34" charset="0"/>
              </a:rPr>
              <a:t>2015, agreed on </a:t>
            </a:r>
            <a:r>
              <a:rPr lang="en-GB" sz="2200" dirty="0" smtClean="0">
                <a:solidFill>
                  <a:srgbClr val="0070C0"/>
                </a:solidFill>
                <a:latin typeface="Trebuchet MS" panose="020B0603020202020204" pitchFamily="34" charset="0"/>
              </a:rPr>
              <a:t>the </a:t>
            </a:r>
            <a:r>
              <a:rPr lang="en-GB" sz="2200" b="1" dirty="0" smtClean="0">
                <a:solidFill>
                  <a:srgbClr val="0070C0"/>
                </a:solidFill>
                <a:latin typeface="Trebuchet MS" panose="020B0603020202020204" pitchFamily="34" charset="0"/>
              </a:rPr>
              <a:t>Geneva </a:t>
            </a:r>
            <a:r>
              <a:rPr lang="en-GB" sz="2200" b="1" dirty="0">
                <a:solidFill>
                  <a:srgbClr val="0070C0"/>
                </a:solidFill>
                <a:latin typeface="Trebuchet MS" panose="020B0603020202020204" pitchFamily="34" charset="0"/>
              </a:rPr>
              <a:t>UN Charter on Sustainable Housing</a:t>
            </a:r>
            <a:r>
              <a:rPr lang="en-GB" sz="2200" dirty="0">
                <a:solidFill>
                  <a:srgbClr val="0070C0"/>
                </a:solidFill>
                <a:latin typeface="Trebuchet MS" panose="020B0603020202020204" pitchFamily="34" charset="0"/>
              </a:rPr>
              <a:t> aimed to ensure the access to decent, affordable and healthy housing in the ECE </a:t>
            </a:r>
            <a:r>
              <a:rPr lang="en-GB" sz="2200" dirty="0" smtClean="0">
                <a:solidFill>
                  <a:srgbClr val="0070C0"/>
                </a:solidFill>
                <a:latin typeface="Trebuchet MS" panose="020B0603020202020204" pitchFamily="34" charset="0"/>
              </a:rPr>
              <a:t>region</a:t>
            </a:r>
          </a:p>
          <a:p>
            <a:pPr marL="342900" lvl="0" indent="-342900">
              <a:lnSpc>
                <a:spcPct val="90000"/>
              </a:lnSpc>
              <a:buFont typeface="Arial" panose="020B0604020202020204" pitchFamily="34" charset="0"/>
              <a:buChar char="•"/>
            </a:pPr>
            <a:endParaRPr lang="en-GB" sz="800" b="1" dirty="0" smtClean="0">
              <a:solidFill>
                <a:srgbClr val="0070C0"/>
              </a:solidFill>
              <a:latin typeface="Trebuchet MS" panose="020B0603020202020204" pitchFamily="34" charset="0"/>
            </a:endParaRPr>
          </a:p>
          <a:p>
            <a:pPr marL="342900" lvl="0" indent="-342900">
              <a:lnSpc>
                <a:spcPct val="90000"/>
              </a:lnSpc>
              <a:buFont typeface="Arial" panose="020B0604020202020204" pitchFamily="34" charset="0"/>
              <a:buChar char="•"/>
            </a:pPr>
            <a:r>
              <a:rPr lang="en-GB" sz="2200" b="1" dirty="0" smtClean="0">
                <a:solidFill>
                  <a:srgbClr val="0070C0"/>
                </a:solidFill>
                <a:latin typeface="Trebuchet MS" panose="020B0603020202020204" pitchFamily="34" charset="0"/>
              </a:rPr>
              <a:t>The Charter is based </a:t>
            </a:r>
            <a:r>
              <a:rPr lang="en-GB" sz="2200" b="1" dirty="0">
                <a:solidFill>
                  <a:srgbClr val="0070C0"/>
                </a:solidFill>
                <a:latin typeface="Trebuchet MS" panose="020B0603020202020204" pitchFamily="34" charset="0"/>
              </a:rPr>
              <a:t>on four principles: </a:t>
            </a:r>
            <a:r>
              <a:rPr lang="en-GB" sz="2200" dirty="0">
                <a:solidFill>
                  <a:srgbClr val="0070C0"/>
                </a:solidFill>
                <a:latin typeface="Trebuchet MS" panose="020B0603020202020204" pitchFamily="34" charset="0"/>
              </a:rPr>
              <a:t>Environmental protection, Economic effectiveness, Social inclusion and participation, Cultural adequacy</a:t>
            </a:r>
          </a:p>
          <a:p>
            <a:pPr marL="342900" lvl="0" indent="-342900">
              <a:lnSpc>
                <a:spcPct val="90000"/>
              </a:lnSpc>
              <a:buFont typeface="Arial" panose="020B0604020202020204" pitchFamily="34" charset="0"/>
              <a:buChar char="•"/>
            </a:pPr>
            <a:endParaRPr lang="en-GB" sz="2400" dirty="0">
              <a:latin typeface="Trebuchet MS" panose="020B0603020202020204" pitchFamily="34" charset="0"/>
            </a:endParaRPr>
          </a:p>
          <a:p>
            <a:pPr>
              <a:lnSpc>
                <a:spcPct val="90000"/>
              </a:lnSpc>
            </a:pPr>
            <a:endParaRPr lang="en-GB" sz="2400" dirty="0" smtClean="0"/>
          </a:p>
          <a:p>
            <a:pPr>
              <a:lnSpc>
                <a:spcPct val="90000"/>
              </a:lnSpc>
            </a:pPr>
            <a:endParaRPr lang="en-US" sz="2400" dirty="0"/>
          </a:p>
          <a:p>
            <a:pPr>
              <a:lnSpc>
                <a:spcPct val="90000"/>
              </a:lnSpc>
            </a:pPr>
            <a:endParaRPr lang="en-GB" sz="2400" dirty="0" smtClean="0"/>
          </a:p>
        </p:txBody>
      </p:sp>
    </p:spTree>
    <p:extLst>
      <p:ext uri="{BB962C8B-B14F-4D97-AF65-F5344CB8AC3E}">
        <p14:creationId xmlns:p14="http://schemas.microsoft.com/office/powerpoint/2010/main" val="419164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076"/>
            <a:ext cx="9144000" cy="794001"/>
          </a:xfrm>
        </p:spPr>
        <p:txBody>
          <a:bodyPr>
            <a:noAutofit/>
          </a:bodyPr>
          <a:lstStyle/>
          <a:p>
            <a:r>
              <a:rPr lang="fr-CH" sz="3200" dirty="0" smtClean="0">
                <a:latin typeface="Trebuchet MS" panose="020B0603020202020204" pitchFamily="34" charset="0"/>
              </a:rPr>
              <a:t>UNECE/ITU Smart </a:t>
            </a:r>
            <a:r>
              <a:rPr lang="fr-CH" sz="3200" dirty="0" err="1" smtClean="0">
                <a:latin typeface="Trebuchet MS" panose="020B0603020202020204" pitchFamily="34" charset="0"/>
              </a:rPr>
              <a:t>Sustainable</a:t>
            </a:r>
            <a:r>
              <a:rPr lang="fr-CH" sz="3200" dirty="0" smtClean="0">
                <a:latin typeface="Trebuchet MS" panose="020B0603020202020204" pitchFamily="34" charset="0"/>
              </a:rPr>
              <a:t> City </a:t>
            </a:r>
            <a:r>
              <a:rPr lang="fr-CH" sz="3200" dirty="0" err="1">
                <a:latin typeface="Trebuchet MS" panose="020B0603020202020204" pitchFamily="34" charset="0"/>
              </a:rPr>
              <a:t>d</a:t>
            </a:r>
            <a:r>
              <a:rPr lang="fr-CH" sz="3200" dirty="0" err="1" smtClean="0">
                <a:latin typeface="Trebuchet MS" panose="020B0603020202020204" pitchFamily="34" charset="0"/>
              </a:rPr>
              <a:t>efinition</a:t>
            </a:r>
            <a:endParaRPr lang="en-GB" sz="3200" dirty="0">
              <a:latin typeface="Trebuchet MS" panose="020B0603020202020204" pitchFamily="34" charset="0"/>
            </a:endParaRPr>
          </a:p>
        </p:txBody>
      </p:sp>
      <p:sp>
        <p:nvSpPr>
          <p:cNvPr id="4" name="Content Placeholder 2"/>
          <p:cNvSpPr>
            <a:spLocks noGrp="1"/>
          </p:cNvSpPr>
          <p:nvPr>
            <p:ph idx="1"/>
          </p:nvPr>
        </p:nvSpPr>
        <p:spPr>
          <a:xfrm>
            <a:off x="323528" y="1591811"/>
            <a:ext cx="8634942" cy="5277468"/>
          </a:xfrm>
        </p:spPr>
        <p:txBody>
          <a:bodyPr>
            <a:normAutofit/>
          </a:bodyPr>
          <a:lstStyle/>
          <a:p>
            <a:pPr marL="109728" indent="0">
              <a:spcBef>
                <a:spcPts val="300"/>
              </a:spcBef>
              <a:buClr>
                <a:srgbClr val="D2DA7A"/>
              </a:buClr>
              <a:buNone/>
            </a:pPr>
            <a:r>
              <a:rPr lang="en-US" sz="2800" b="1" i="1" dirty="0" smtClean="0">
                <a:latin typeface="Trebuchet MS" panose="020B0603020202020204" pitchFamily="34" charset="0"/>
              </a:rPr>
              <a:t>A </a:t>
            </a:r>
            <a:r>
              <a:rPr lang="en-US" sz="2800" b="1" i="1" dirty="0">
                <a:latin typeface="Trebuchet MS" panose="020B0603020202020204" pitchFamily="34" charset="0"/>
              </a:rPr>
              <a:t>smart sustainable city </a:t>
            </a:r>
            <a:r>
              <a:rPr lang="en-US" sz="2800" i="1" dirty="0">
                <a:latin typeface="Trebuchet MS" panose="020B0603020202020204" pitchFamily="34" charset="0"/>
              </a:rPr>
              <a:t>is an innovative city that uses information and communication technologies (ICTs) and other means to improve quality of life, efficiency of urban operation and services, and competitiveness, while ensuring that it meets the needs of present and future generations with respect to economic, social, cultural and environmental aspects</a:t>
            </a:r>
            <a:r>
              <a:rPr lang="en-US" sz="2800" dirty="0">
                <a:latin typeface="Trebuchet MS" panose="020B0603020202020204" pitchFamily="34" charset="0"/>
              </a:rPr>
              <a:t>”. </a:t>
            </a:r>
            <a:endParaRPr lang="en-US" sz="2800" b="1" dirty="0" smtClean="0">
              <a:solidFill>
                <a:srgbClr val="C00000"/>
              </a:solidFill>
              <a:latin typeface="Trebuchet MS" panose="020B0603020202020204" pitchFamily="34" charset="0"/>
              <a:ea typeface="Verdana" pitchFamily="34" charset="0"/>
              <a:cs typeface="Verdana" pitchFamily="34" charset="0"/>
            </a:endParaRPr>
          </a:p>
          <a:p>
            <a:pPr marL="109728" lvl="0" indent="0" algn="ctr">
              <a:lnSpc>
                <a:spcPct val="100000"/>
              </a:lnSpc>
              <a:spcBef>
                <a:spcPts val="300"/>
              </a:spcBef>
              <a:buClr>
                <a:srgbClr val="D2DA7A"/>
              </a:buClr>
              <a:buNone/>
            </a:pPr>
            <a:endParaRPr lang="fr-CH" sz="2800" b="1" dirty="0">
              <a:solidFill>
                <a:srgbClr val="00B0F0"/>
              </a:solidFill>
              <a:latin typeface="Georgia"/>
              <a:ea typeface="Verdana" pitchFamily="34" charset="0"/>
              <a:cs typeface="Verdana" pitchFamily="34" charset="0"/>
            </a:endParaRPr>
          </a:p>
          <a:p>
            <a:pPr marL="109728" lvl="0" indent="0" algn="ctr">
              <a:lnSpc>
                <a:spcPct val="100000"/>
              </a:lnSpc>
              <a:spcBef>
                <a:spcPts val="300"/>
              </a:spcBef>
              <a:buClr>
                <a:srgbClr val="D2DA7A"/>
              </a:buClr>
              <a:buNone/>
            </a:pPr>
            <a:endParaRPr lang="fr-CH" sz="2800" b="1" dirty="0">
              <a:solidFill>
                <a:srgbClr val="00B0F0"/>
              </a:solidFill>
              <a:latin typeface="Georgia"/>
              <a:ea typeface="Verdana" pitchFamily="34" charset="0"/>
              <a:cs typeface="Verdana" pitchFamily="34" charset="0"/>
            </a:endParaRPr>
          </a:p>
        </p:txBody>
      </p:sp>
    </p:spTree>
    <p:extLst>
      <p:ext uri="{BB962C8B-B14F-4D97-AF65-F5344CB8AC3E}">
        <p14:creationId xmlns:p14="http://schemas.microsoft.com/office/powerpoint/2010/main" val="398472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076"/>
            <a:ext cx="9144000" cy="794001"/>
          </a:xfrm>
        </p:spPr>
        <p:txBody>
          <a:bodyPr>
            <a:noAutofit/>
          </a:bodyPr>
          <a:lstStyle/>
          <a:p>
            <a:r>
              <a:rPr lang="fr-CH" sz="3200" dirty="0" smtClean="0">
                <a:latin typeface="Trebuchet MS" panose="020B0603020202020204" pitchFamily="34" charset="0"/>
              </a:rPr>
              <a:t>UNECE/ITU Smart </a:t>
            </a:r>
            <a:r>
              <a:rPr lang="fr-CH" sz="3200" dirty="0" err="1" smtClean="0">
                <a:latin typeface="Trebuchet MS" panose="020B0603020202020204" pitchFamily="34" charset="0"/>
              </a:rPr>
              <a:t>Sustainable</a:t>
            </a:r>
            <a:r>
              <a:rPr lang="fr-CH" sz="3200" dirty="0" smtClean="0">
                <a:latin typeface="Trebuchet MS" panose="020B0603020202020204" pitchFamily="34" charset="0"/>
              </a:rPr>
              <a:t> City Indicators</a:t>
            </a:r>
            <a:endParaRPr lang="en-GB" sz="3200" dirty="0">
              <a:latin typeface="Trebuchet MS" panose="020B0603020202020204" pitchFamily="34" charset="0"/>
            </a:endParaRPr>
          </a:p>
        </p:txBody>
      </p:sp>
      <p:sp>
        <p:nvSpPr>
          <p:cNvPr id="4" name="Content Placeholder 2"/>
          <p:cNvSpPr>
            <a:spLocks noGrp="1"/>
          </p:cNvSpPr>
          <p:nvPr>
            <p:ph idx="1"/>
          </p:nvPr>
        </p:nvSpPr>
        <p:spPr>
          <a:xfrm>
            <a:off x="0" y="1309991"/>
            <a:ext cx="8839200" cy="4946163"/>
          </a:xfrm>
        </p:spPr>
        <p:txBody>
          <a:bodyPr>
            <a:normAutofit/>
          </a:bodyPr>
          <a:lstStyle/>
          <a:p>
            <a:pPr marL="452628" lvl="0">
              <a:lnSpc>
                <a:spcPct val="100000"/>
              </a:lnSpc>
              <a:spcBef>
                <a:spcPts val="300"/>
              </a:spcBef>
              <a:buClr>
                <a:srgbClr val="D2DA7A"/>
              </a:buClr>
              <a:buFont typeface="Arial" panose="020B0604020202020204" pitchFamily="34" charset="0"/>
              <a:buChar char="•"/>
            </a:pPr>
            <a:r>
              <a:rPr lang="en-US" sz="2400" b="1" dirty="0" smtClean="0">
                <a:solidFill>
                  <a:srgbClr val="0070C0"/>
                </a:solidFill>
                <a:latin typeface="Candara" pitchFamily="34" charset="0"/>
                <a:ea typeface="Verdana" pitchFamily="34" charset="0"/>
                <a:cs typeface="Verdana" pitchFamily="34" charset="0"/>
              </a:rPr>
              <a:t>72 indicators </a:t>
            </a:r>
            <a:r>
              <a:rPr lang="en-US" sz="2400" dirty="0" smtClean="0">
                <a:solidFill>
                  <a:srgbClr val="0070C0"/>
                </a:solidFill>
                <a:latin typeface="Candara" pitchFamily="34" charset="0"/>
                <a:ea typeface="Verdana" pitchFamily="34" charset="0"/>
                <a:cs typeface="Verdana" pitchFamily="34" charset="0"/>
              </a:rPr>
              <a:t>developed based on the integrated approach, according to </a:t>
            </a:r>
            <a:r>
              <a:rPr lang="en-US" sz="2400" b="1" dirty="0" smtClean="0">
                <a:solidFill>
                  <a:srgbClr val="0070C0"/>
                </a:solidFill>
                <a:latin typeface="Candara" pitchFamily="34" charset="0"/>
                <a:ea typeface="Verdana" pitchFamily="34" charset="0"/>
                <a:cs typeface="Verdana" pitchFamily="34" charset="0"/>
              </a:rPr>
              <a:t>the areas of Economy, Environment,  Society and Culture</a:t>
            </a:r>
          </a:p>
          <a:p>
            <a:pPr marL="452628" lvl="0">
              <a:lnSpc>
                <a:spcPct val="100000"/>
              </a:lnSpc>
              <a:spcBef>
                <a:spcPts val="300"/>
              </a:spcBef>
              <a:buClr>
                <a:srgbClr val="D2DA7A"/>
              </a:buClr>
              <a:buFont typeface="Arial" panose="020B0604020202020204" pitchFamily="34" charset="0"/>
              <a:buChar char="•"/>
            </a:pPr>
            <a:endParaRPr lang="en-GB" sz="900" dirty="0" smtClean="0">
              <a:solidFill>
                <a:srgbClr val="0070C0"/>
              </a:solidFill>
            </a:endParaRPr>
          </a:p>
          <a:p>
            <a:pPr marL="452628" lvl="0">
              <a:lnSpc>
                <a:spcPct val="100000"/>
              </a:lnSpc>
              <a:spcBef>
                <a:spcPts val="300"/>
              </a:spcBef>
              <a:buClr>
                <a:srgbClr val="D2DA7A"/>
              </a:buClr>
              <a:buFont typeface="Arial" panose="020B0604020202020204" pitchFamily="34" charset="0"/>
              <a:buChar char="•"/>
            </a:pPr>
            <a:r>
              <a:rPr lang="en-GB" sz="2400" dirty="0" smtClean="0">
                <a:solidFill>
                  <a:srgbClr val="0070C0"/>
                </a:solidFill>
              </a:rPr>
              <a:t>Reflect </a:t>
            </a:r>
            <a:r>
              <a:rPr lang="en-GB" sz="2400" b="1" dirty="0" smtClean="0">
                <a:solidFill>
                  <a:srgbClr val="0070C0"/>
                </a:solidFill>
              </a:rPr>
              <a:t>the </a:t>
            </a:r>
            <a:r>
              <a:rPr lang="en-GB" sz="2400" b="1" dirty="0">
                <a:solidFill>
                  <a:srgbClr val="0070C0"/>
                </a:solidFill>
              </a:rPr>
              <a:t>content of the </a:t>
            </a:r>
            <a:r>
              <a:rPr lang="en-GB" sz="2400" b="1" dirty="0" smtClean="0">
                <a:solidFill>
                  <a:srgbClr val="0070C0"/>
                </a:solidFill>
              </a:rPr>
              <a:t>adopted by the UN General Assembly Sustainable </a:t>
            </a:r>
            <a:r>
              <a:rPr lang="en-GB" sz="2400" b="1" dirty="0">
                <a:solidFill>
                  <a:srgbClr val="0070C0"/>
                </a:solidFill>
              </a:rPr>
              <a:t>Development Goals (SDGs</a:t>
            </a:r>
            <a:r>
              <a:rPr lang="en-GB" sz="2400" b="1" dirty="0" smtClean="0">
                <a:solidFill>
                  <a:srgbClr val="0070C0"/>
                </a:solidFill>
              </a:rPr>
              <a:t>) </a:t>
            </a:r>
            <a:r>
              <a:rPr lang="en-GB" sz="2400" dirty="0" smtClean="0">
                <a:solidFill>
                  <a:srgbClr val="0070C0"/>
                </a:solidFill>
              </a:rPr>
              <a:t>and therefore will </a:t>
            </a:r>
            <a:r>
              <a:rPr lang="en-GB" sz="2400" dirty="0">
                <a:solidFill>
                  <a:srgbClr val="0070C0"/>
                </a:solidFill>
              </a:rPr>
              <a:t>help cities to evaluate their performance against the SDGs. </a:t>
            </a:r>
            <a:endParaRPr lang="en-GB" sz="2400" dirty="0" smtClean="0">
              <a:solidFill>
                <a:srgbClr val="0070C0"/>
              </a:solidFill>
            </a:endParaRPr>
          </a:p>
          <a:p>
            <a:pPr marL="452628">
              <a:spcBef>
                <a:spcPts val="300"/>
              </a:spcBef>
              <a:buClr>
                <a:srgbClr val="D2DA7A"/>
              </a:buClr>
              <a:buFont typeface="Arial" panose="020B0604020202020204" pitchFamily="34" charset="0"/>
              <a:buChar char="•"/>
            </a:pPr>
            <a:endParaRPr lang="en-US" sz="900" dirty="0" smtClean="0">
              <a:solidFill>
                <a:srgbClr val="0070C0"/>
              </a:solidFill>
            </a:endParaRPr>
          </a:p>
          <a:p>
            <a:pPr marL="452628">
              <a:spcBef>
                <a:spcPts val="300"/>
              </a:spcBef>
              <a:buClr>
                <a:srgbClr val="D2DA7A"/>
              </a:buClr>
              <a:buFont typeface="Arial" panose="020B0604020202020204" pitchFamily="34" charset="0"/>
              <a:buChar char="•"/>
            </a:pPr>
            <a:r>
              <a:rPr lang="en-US" sz="2400" dirty="0" smtClean="0">
                <a:solidFill>
                  <a:srgbClr val="0070C0"/>
                </a:solidFill>
              </a:rPr>
              <a:t>Will be </a:t>
            </a:r>
            <a:r>
              <a:rPr lang="en-US" sz="2400" dirty="0">
                <a:solidFill>
                  <a:srgbClr val="0070C0"/>
                </a:solidFill>
              </a:rPr>
              <a:t>used to develop </a:t>
            </a:r>
            <a:r>
              <a:rPr lang="en-US" sz="2400" b="1" dirty="0">
                <a:solidFill>
                  <a:srgbClr val="0070C0"/>
                </a:solidFill>
              </a:rPr>
              <a:t>cities’ profiles </a:t>
            </a:r>
            <a:r>
              <a:rPr lang="en-US" sz="2400" b="1" dirty="0" smtClean="0">
                <a:solidFill>
                  <a:srgbClr val="0070C0"/>
                </a:solidFill>
              </a:rPr>
              <a:t>and action plans</a:t>
            </a:r>
          </a:p>
          <a:p>
            <a:pPr marL="452628">
              <a:spcBef>
                <a:spcPts val="300"/>
              </a:spcBef>
              <a:buClr>
                <a:srgbClr val="D2DA7A"/>
              </a:buClr>
              <a:buFont typeface="Arial" panose="020B0604020202020204" pitchFamily="34" charset="0"/>
              <a:buChar char="•"/>
            </a:pPr>
            <a:endParaRPr lang="en-US" sz="900" dirty="0" smtClean="0">
              <a:solidFill>
                <a:srgbClr val="0070C0"/>
              </a:solidFill>
            </a:endParaRPr>
          </a:p>
          <a:p>
            <a:pPr marL="452628">
              <a:spcBef>
                <a:spcPts val="300"/>
              </a:spcBef>
              <a:buClr>
                <a:srgbClr val="D2DA7A"/>
              </a:buClr>
              <a:buFont typeface="Arial" panose="020B0604020202020204" pitchFamily="34" charset="0"/>
              <a:buChar char="•"/>
            </a:pPr>
            <a:r>
              <a:rPr lang="en-US" sz="2400" dirty="0" smtClean="0">
                <a:solidFill>
                  <a:srgbClr val="0070C0"/>
                </a:solidFill>
              </a:rPr>
              <a:t>Will help </a:t>
            </a:r>
            <a:r>
              <a:rPr lang="en-US" sz="2400" b="1" dirty="0" smtClean="0">
                <a:solidFill>
                  <a:srgbClr val="0070C0"/>
                </a:solidFill>
              </a:rPr>
              <a:t>capacity-building and good governance </a:t>
            </a:r>
            <a:r>
              <a:rPr lang="en-US" sz="2400" dirty="0" smtClean="0">
                <a:solidFill>
                  <a:srgbClr val="0070C0"/>
                </a:solidFill>
              </a:rPr>
              <a:t>in countries</a:t>
            </a:r>
          </a:p>
          <a:p>
            <a:pPr marL="452628">
              <a:spcBef>
                <a:spcPts val="300"/>
              </a:spcBef>
              <a:buClr>
                <a:srgbClr val="D2DA7A"/>
              </a:buClr>
              <a:buFont typeface="Arial" panose="020B0604020202020204" pitchFamily="34" charset="0"/>
              <a:buChar char="•"/>
            </a:pPr>
            <a:endParaRPr lang="en-US" sz="900" dirty="0" smtClean="0">
              <a:solidFill>
                <a:srgbClr val="0070C0"/>
              </a:solidFill>
            </a:endParaRPr>
          </a:p>
          <a:p>
            <a:pPr marL="452628">
              <a:spcBef>
                <a:spcPts val="300"/>
              </a:spcBef>
              <a:buClr>
                <a:srgbClr val="D2DA7A"/>
              </a:buClr>
              <a:buFont typeface="Arial" panose="020B0604020202020204" pitchFamily="34" charset="0"/>
              <a:buChar char="•"/>
            </a:pPr>
            <a:r>
              <a:rPr lang="en-US" sz="2400" dirty="0" smtClean="0">
                <a:solidFill>
                  <a:srgbClr val="0070C0"/>
                </a:solidFill>
              </a:rPr>
              <a:t>Will promote</a:t>
            </a:r>
            <a:r>
              <a:rPr lang="en-US" sz="2400" b="1" dirty="0" smtClean="0">
                <a:solidFill>
                  <a:srgbClr val="0070C0"/>
                </a:solidFill>
              </a:rPr>
              <a:t> international cooperation and exchange of best practices</a:t>
            </a:r>
            <a:r>
              <a:rPr lang="en-US" sz="2400" dirty="0" smtClean="0">
                <a:solidFill>
                  <a:srgbClr val="0070C0"/>
                </a:solidFill>
              </a:rPr>
              <a:t>, and overcoming the digital divide.  </a:t>
            </a:r>
            <a:endParaRPr lang="en-GB" sz="2400" dirty="0">
              <a:solidFill>
                <a:srgbClr val="0070C0"/>
              </a:solidFill>
            </a:endParaRPr>
          </a:p>
          <a:p>
            <a:pPr marL="109728" lvl="0" indent="0">
              <a:lnSpc>
                <a:spcPct val="100000"/>
              </a:lnSpc>
              <a:spcBef>
                <a:spcPts val="300"/>
              </a:spcBef>
              <a:buClr>
                <a:srgbClr val="D2DA7A"/>
              </a:buClr>
              <a:buNone/>
            </a:pPr>
            <a:endParaRPr lang="en-GB" sz="2400" b="1" dirty="0" smtClean="0">
              <a:solidFill>
                <a:srgbClr val="C00000"/>
              </a:solidFill>
              <a:latin typeface="Candara" pitchFamily="34" charset="0"/>
              <a:ea typeface="Verdana" pitchFamily="34" charset="0"/>
              <a:cs typeface="Verdana" pitchFamily="34" charset="0"/>
            </a:endParaRPr>
          </a:p>
          <a:p>
            <a:pPr marL="109728" lvl="0" indent="0">
              <a:lnSpc>
                <a:spcPct val="100000"/>
              </a:lnSpc>
              <a:spcBef>
                <a:spcPts val="300"/>
              </a:spcBef>
              <a:buClr>
                <a:srgbClr val="D2DA7A"/>
              </a:buClr>
              <a:buNone/>
            </a:pPr>
            <a:endParaRPr lang="en-GB" sz="2400" b="1" dirty="0">
              <a:solidFill>
                <a:srgbClr val="C00000"/>
              </a:solidFill>
              <a:latin typeface="Candara" pitchFamily="34" charset="0"/>
              <a:ea typeface="Verdana" pitchFamily="34" charset="0"/>
              <a:cs typeface="Verdana" pitchFamily="34" charset="0"/>
            </a:endParaRPr>
          </a:p>
          <a:p>
            <a:pPr marL="109728" lvl="0" indent="0">
              <a:lnSpc>
                <a:spcPct val="100000"/>
              </a:lnSpc>
              <a:spcBef>
                <a:spcPts val="300"/>
              </a:spcBef>
              <a:buClr>
                <a:srgbClr val="D2DA7A"/>
              </a:buClr>
              <a:buNone/>
            </a:pPr>
            <a:endParaRPr lang="en-GB" sz="3400" b="1" dirty="0">
              <a:solidFill>
                <a:srgbClr val="C00000"/>
              </a:solidFill>
              <a:latin typeface="Candara" pitchFamily="34" charset="0"/>
              <a:ea typeface="Verdana" pitchFamily="34" charset="0"/>
              <a:cs typeface="Verdana" pitchFamily="34" charset="0"/>
            </a:endParaRPr>
          </a:p>
          <a:p>
            <a:pPr marL="109728" lvl="0" indent="0" algn="ctr">
              <a:lnSpc>
                <a:spcPct val="100000"/>
              </a:lnSpc>
              <a:spcBef>
                <a:spcPts val="300"/>
              </a:spcBef>
              <a:buClr>
                <a:srgbClr val="D2DA7A"/>
              </a:buClr>
              <a:buNone/>
            </a:pPr>
            <a:endParaRPr lang="fr-CH" sz="2800" b="1" dirty="0">
              <a:solidFill>
                <a:srgbClr val="00B0F0"/>
              </a:solidFill>
              <a:latin typeface="Georgia"/>
              <a:ea typeface="Verdana" pitchFamily="34" charset="0"/>
              <a:cs typeface="Verdana" pitchFamily="34" charset="0"/>
            </a:endParaRPr>
          </a:p>
          <a:p>
            <a:pPr marL="109728" lvl="0" indent="0" algn="ctr">
              <a:lnSpc>
                <a:spcPct val="100000"/>
              </a:lnSpc>
              <a:spcBef>
                <a:spcPts val="300"/>
              </a:spcBef>
              <a:buClr>
                <a:srgbClr val="D2DA7A"/>
              </a:buClr>
              <a:buNone/>
            </a:pPr>
            <a:endParaRPr lang="fr-CH" sz="2800" b="1" dirty="0">
              <a:solidFill>
                <a:srgbClr val="00B0F0"/>
              </a:solidFill>
              <a:latin typeface="Georgia"/>
              <a:ea typeface="Verdana" pitchFamily="34" charset="0"/>
              <a:cs typeface="Verdana" pitchFamily="34" charset="0"/>
            </a:endParaRPr>
          </a:p>
        </p:txBody>
      </p:sp>
    </p:spTree>
    <p:extLst>
      <p:ext uri="{BB962C8B-B14F-4D97-AF65-F5344CB8AC3E}">
        <p14:creationId xmlns:p14="http://schemas.microsoft.com/office/powerpoint/2010/main" val="1071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only layout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4" y="-27384"/>
            <a:ext cx="9187114" cy="798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414" y="421286"/>
            <a:ext cx="5888187" cy="1008112"/>
          </a:xfrm>
          <a:prstGeom prst="rect">
            <a:avLst/>
          </a:prstGeom>
          <a:noFill/>
        </p:spPr>
        <p:txBody>
          <a:bodyPr wrap="square" lIns="0" tIns="0" rIns="0" bIns="0" rtlCol="0">
            <a:noAutofit/>
          </a:bodyPr>
          <a:lstStyle/>
          <a:p>
            <a:pPr>
              <a:lnSpc>
                <a:spcPct val="90000"/>
              </a:lnSpc>
            </a:pPr>
            <a:r>
              <a:rPr lang="en-US" sz="2400" b="1" dirty="0" smtClean="0">
                <a:solidFill>
                  <a:schemeClr val="bg1"/>
                </a:solidFill>
                <a:effectLst>
                  <a:outerShdw blurRad="38100" dist="38100" dir="2700000" algn="tl">
                    <a:srgbClr val="000000">
                      <a:alpha val="43137"/>
                    </a:srgbClr>
                  </a:outerShdw>
                </a:effectLst>
              </a:rPr>
              <a:t>Input into the NEW URBAN AGENDA (to be adopted by HABITAT III – Global Conference on Urban Development and Housing)</a:t>
            </a:r>
            <a:endParaRPr lang="en-GB" sz="2400" b="1" dirty="0" smtClean="0">
              <a:solidFill>
                <a:schemeClr val="bg1"/>
              </a:solidFill>
              <a:effectLst>
                <a:outerShdw blurRad="38100" dist="38100" dir="2700000" algn="tl">
                  <a:srgbClr val="000000">
                    <a:alpha val="43137"/>
                  </a:srgbClr>
                </a:outerShdw>
              </a:effectLst>
            </a:endParaRPr>
          </a:p>
          <a:p>
            <a:pPr>
              <a:lnSpc>
                <a:spcPct val="90000"/>
              </a:lnSpc>
            </a:pPr>
            <a:endParaRPr lang="en-GB" sz="2400" b="1" dirty="0" smtClean="0">
              <a:solidFill>
                <a:schemeClr val="bg1"/>
              </a:solidFill>
              <a:effectLst>
                <a:outerShdw blurRad="38100" dist="38100" dir="2700000" algn="tl">
                  <a:srgbClr val="000000">
                    <a:alpha val="43137"/>
                  </a:srgbClr>
                </a:outerShdw>
              </a:effectLst>
            </a:endParaRPr>
          </a:p>
          <a:p>
            <a:pPr>
              <a:lnSpc>
                <a:spcPct val="90000"/>
              </a:lnSpc>
            </a:pPr>
            <a:r>
              <a:rPr lang="en-GB" sz="2400" b="1" dirty="0" smtClean="0">
                <a:solidFill>
                  <a:schemeClr val="bg1"/>
                </a:solidFill>
                <a:effectLst>
                  <a:outerShdw blurRad="38100" dist="38100" dir="2700000" algn="tl">
                    <a:srgbClr val="000000">
                      <a:alpha val="43137"/>
                    </a:srgbClr>
                  </a:outerShdw>
                </a:effectLst>
              </a:rPr>
              <a:t>Which will promote among others</a:t>
            </a:r>
          </a:p>
          <a:p>
            <a:pPr marL="342900" indent="-342900">
              <a:lnSpc>
                <a:spcPct val="90000"/>
              </a:lnSpc>
              <a:buFont typeface="Wingdings" panose="05000000000000000000" pitchFamily="2" charset="2"/>
              <a:buChar char="§"/>
            </a:pPr>
            <a:r>
              <a:rPr lang="en-GB" sz="2400" b="1" dirty="0" smtClean="0">
                <a:solidFill>
                  <a:schemeClr val="bg1"/>
                </a:solidFill>
                <a:effectLst>
                  <a:outerShdw blurRad="38100" dist="38100" dir="2700000" algn="tl">
                    <a:srgbClr val="000000">
                      <a:alpha val="43137"/>
                    </a:srgbClr>
                  </a:outerShdw>
                </a:effectLst>
              </a:rPr>
              <a:t>An integrated </a:t>
            </a:r>
            <a:r>
              <a:rPr lang="en-GB" sz="2400" b="1" dirty="0">
                <a:solidFill>
                  <a:schemeClr val="bg1"/>
                </a:solidFill>
                <a:effectLst>
                  <a:outerShdw blurRad="38100" dist="38100" dir="2700000" algn="tl">
                    <a:srgbClr val="000000">
                      <a:alpha val="43137"/>
                    </a:srgbClr>
                  </a:outerShdw>
                </a:effectLst>
              </a:rPr>
              <a:t>approach </a:t>
            </a:r>
            <a:r>
              <a:rPr lang="en-GB" sz="2400" b="1" dirty="0" smtClean="0">
                <a:solidFill>
                  <a:schemeClr val="bg1"/>
                </a:solidFill>
                <a:effectLst>
                  <a:outerShdw blurRad="38100" dist="38100" dir="2700000" algn="tl">
                    <a:srgbClr val="000000">
                      <a:alpha val="43137"/>
                    </a:srgbClr>
                  </a:outerShdw>
                </a:effectLst>
              </a:rPr>
              <a:t>to the development </a:t>
            </a:r>
            <a:r>
              <a:rPr lang="en-GB" sz="2400" b="1" dirty="0">
                <a:solidFill>
                  <a:schemeClr val="bg1"/>
                </a:solidFill>
                <a:effectLst>
                  <a:outerShdw blurRad="38100" dist="38100" dir="2700000" algn="tl">
                    <a:srgbClr val="000000">
                      <a:alpha val="43137"/>
                    </a:srgbClr>
                  </a:outerShdw>
                </a:effectLst>
              </a:rPr>
              <a:t>of </a:t>
            </a:r>
            <a:r>
              <a:rPr lang="en-GB" sz="2400" b="1" dirty="0" smtClean="0">
                <a:solidFill>
                  <a:schemeClr val="bg1"/>
                </a:solidFill>
                <a:effectLst>
                  <a:outerShdw blurRad="38100" dist="38100" dir="2700000" algn="tl">
                    <a:srgbClr val="000000">
                      <a:alpha val="43137"/>
                    </a:srgbClr>
                  </a:outerShdw>
                </a:effectLst>
              </a:rPr>
              <a:t>cities and human settlements</a:t>
            </a:r>
          </a:p>
          <a:p>
            <a:pPr marL="171450" indent="-171450">
              <a:lnSpc>
                <a:spcPct val="90000"/>
              </a:lnSpc>
              <a:buFont typeface="Wingdings" panose="05000000000000000000" pitchFamily="2" charset="2"/>
              <a:buChar char="§"/>
            </a:pPr>
            <a:endParaRPr lang="en-GB" sz="500" b="1" dirty="0">
              <a:solidFill>
                <a:schemeClr val="bg1"/>
              </a:solidFill>
              <a:effectLst>
                <a:outerShdw blurRad="38100" dist="38100" dir="2700000" algn="tl">
                  <a:srgbClr val="000000">
                    <a:alpha val="43137"/>
                  </a:srgbClr>
                </a:outerShdw>
              </a:effectLst>
            </a:endParaRPr>
          </a:p>
          <a:p>
            <a:pPr marL="342900" indent="-342900">
              <a:lnSpc>
                <a:spcPct val="90000"/>
              </a:lnSpc>
              <a:buFont typeface="Wingdings" panose="05000000000000000000" pitchFamily="2" charset="2"/>
              <a:buChar char="§"/>
            </a:pPr>
            <a:r>
              <a:rPr lang="en-GB" sz="2400" b="1" dirty="0" smtClean="0">
                <a:solidFill>
                  <a:schemeClr val="bg1"/>
                </a:solidFill>
                <a:effectLst>
                  <a:outerShdw blurRad="38100" dist="38100" dir="2700000" algn="tl">
                    <a:srgbClr val="000000">
                      <a:alpha val="43137"/>
                    </a:srgbClr>
                  </a:outerShdw>
                </a:effectLst>
              </a:rPr>
              <a:t>Green</a:t>
            </a:r>
            <a:r>
              <a:rPr lang="en-GB" sz="2400" b="1" dirty="0">
                <a:solidFill>
                  <a:schemeClr val="bg1"/>
                </a:solidFill>
                <a:effectLst>
                  <a:outerShdw blurRad="38100" dist="38100" dir="2700000" algn="tl">
                    <a:srgbClr val="000000">
                      <a:alpha val="43137"/>
                    </a:srgbClr>
                  </a:outerShdw>
                </a:effectLst>
              </a:rPr>
              <a:t>, inclusive, healthy, </a:t>
            </a:r>
            <a:r>
              <a:rPr lang="en-GB" sz="2400" b="1" dirty="0" smtClean="0">
                <a:solidFill>
                  <a:schemeClr val="bg1"/>
                </a:solidFill>
                <a:effectLst>
                  <a:outerShdw blurRad="38100" dist="38100" dir="2700000" algn="tl">
                    <a:srgbClr val="000000">
                      <a:alpha val="43137"/>
                    </a:srgbClr>
                  </a:outerShdw>
                </a:effectLst>
              </a:rPr>
              <a:t>compact </a:t>
            </a:r>
            <a:r>
              <a:rPr lang="en-GB" sz="2400" b="1" dirty="0">
                <a:solidFill>
                  <a:schemeClr val="bg1"/>
                </a:solidFill>
                <a:effectLst>
                  <a:outerShdw blurRad="38100" dist="38100" dir="2700000" algn="tl">
                    <a:srgbClr val="000000">
                      <a:alpha val="43137"/>
                    </a:srgbClr>
                  </a:outerShdw>
                </a:effectLst>
              </a:rPr>
              <a:t>and resilient </a:t>
            </a:r>
            <a:r>
              <a:rPr lang="en-GB" sz="2400" b="1" dirty="0" smtClean="0">
                <a:solidFill>
                  <a:schemeClr val="bg1"/>
                </a:solidFill>
                <a:effectLst>
                  <a:outerShdw blurRad="38100" dist="38100" dir="2700000" algn="tl">
                    <a:srgbClr val="000000">
                      <a:alpha val="43137"/>
                    </a:srgbClr>
                  </a:outerShdw>
                </a:effectLst>
              </a:rPr>
              <a:t>cities</a:t>
            </a:r>
          </a:p>
        </p:txBody>
      </p:sp>
    </p:spTree>
    <p:extLst>
      <p:ext uri="{BB962C8B-B14F-4D97-AF65-F5344CB8AC3E}">
        <p14:creationId xmlns:p14="http://schemas.microsoft.com/office/powerpoint/2010/main" val="144205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0" y="58317"/>
            <a:ext cx="9036496" cy="6741368"/>
          </a:xfrm>
          <a:prstGeom prst="rect">
            <a:avLst/>
          </a:prstGeom>
        </p:spPr>
      </p:pic>
      <p:sp>
        <p:nvSpPr>
          <p:cNvPr id="6" name="TextBox 5"/>
          <p:cNvSpPr txBox="1"/>
          <p:nvPr/>
        </p:nvSpPr>
        <p:spPr>
          <a:xfrm>
            <a:off x="187378" y="260648"/>
            <a:ext cx="8715740" cy="5771396"/>
          </a:xfrm>
          <a:prstGeom prst="rect">
            <a:avLst/>
          </a:prstGeom>
          <a:noFill/>
        </p:spPr>
        <p:txBody>
          <a:bodyPr wrap="square" lIns="107262" tIns="53630" rIns="107262" bIns="53630" rtlCol="0">
            <a:spAutoFit/>
          </a:bodyPr>
          <a:lstStyle/>
          <a:p>
            <a:pPr defTabSz="1072610"/>
            <a:endParaRPr lang="fr-CH" sz="2400" b="1" dirty="0" smtClean="0">
              <a:solidFill>
                <a:prstClr val="white"/>
              </a:solidFill>
              <a:latin typeface="Arial" panose="020B0604020202020204" pitchFamily="34" charset="0"/>
              <a:cs typeface="Arial" panose="020B0604020202020204" pitchFamily="34" charset="0"/>
            </a:endParaRPr>
          </a:p>
          <a:p>
            <a:pPr defTabSz="1072610"/>
            <a:endParaRPr lang="fr-CH" b="1" dirty="0" smtClean="0">
              <a:solidFill>
                <a:prstClr val="white"/>
              </a:solidFill>
              <a:latin typeface="Arial" panose="020B0604020202020204" pitchFamily="34" charset="0"/>
              <a:cs typeface="Arial" panose="020B0604020202020204" pitchFamily="34" charset="0"/>
            </a:endParaRPr>
          </a:p>
          <a:p>
            <a:pPr defTabSz="1072610"/>
            <a:endParaRPr lang="fr-CH" b="1" dirty="0">
              <a:solidFill>
                <a:prstClr val="white"/>
              </a:solidFill>
              <a:latin typeface="Arial" panose="020B0604020202020204" pitchFamily="34" charset="0"/>
              <a:cs typeface="Arial" panose="020B0604020202020204" pitchFamily="34" charset="0"/>
            </a:endParaRPr>
          </a:p>
          <a:p>
            <a:pPr defTabSz="1072610"/>
            <a:endParaRPr lang="fr-CH" b="1" dirty="0" smtClean="0">
              <a:solidFill>
                <a:prstClr val="white"/>
              </a:solidFill>
              <a:latin typeface="Arial" panose="020B0604020202020204" pitchFamily="34" charset="0"/>
              <a:cs typeface="Arial" panose="020B0604020202020204" pitchFamily="34" charset="0"/>
            </a:endParaRPr>
          </a:p>
          <a:p>
            <a:pPr defTabSz="1072610"/>
            <a:endParaRPr lang="fr-CH" b="1" dirty="0">
              <a:solidFill>
                <a:prstClr val="white"/>
              </a:solidFill>
              <a:latin typeface="Arial" panose="020B0604020202020204" pitchFamily="34" charset="0"/>
              <a:cs typeface="Arial" panose="020B0604020202020204" pitchFamily="34" charset="0"/>
            </a:endParaRPr>
          </a:p>
          <a:p>
            <a:pPr defTabSz="1072610"/>
            <a:endParaRPr lang="fr-CH" b="1" dirty="0" smtClean="0">
              <a:solidFill>
                <a:prstClr val="white"/>
              </a:solidFill>
              <a:latin typeface="Arial" panose="020B0604020202020204" pitchFamily="34" charset="0"/>
              <a:cs typeface="Arial" panose="020B0604020202020204" pitchFamily="34" charset="0"/>
            </a:endParaRPr>
          </a:p>
          <a:p>
            <a:pPr defTabSz="1072610"/>
            <a:endParaRPr lang="fr-CH" b="1" dirty="0">
              <a:solidFill>
                <a:prstClr val="white"/>
              </a:solidFill>
              <a:latin typeface="Arial" panose="020B0604020202020204" pitchFamily="34" charset="0"/>
              <a:cs typeface="Arial" panose="020B0604020202020204" pitchFamily="34" charset="0"/>
            </a:endParaRPr>
          </a:p>
          <a:p>
            <a:pPr defTabSz="1072610"/>
            <a:endParaRPr lang="fr-CH" b="1" dirty="0" smtClean="0">
              <a:solidFill>
                <a:prstClr val="white"/>
              </a:solidFill>
              <a:latin typeface="Arial" panose="020B0604020202020204" pitchFamily="34" charset="0"/>
              <a:cs typeface="Arial" panose="020B0604020202020204" pitchFamily="34" charset="0"/>
            </a:endParaRPr>
          </a:p>
          <a:p>
            <a:pPr defTabSz="1072610"/>
            <a:endParaRPr lang="fr-CH" b="1" dirty="0">
              <a:solidFill>
                <a:prstClr val="white"/>
              </a:solidFill>
              <a:latin typeface="Arial" panose="020B0604020202020204" pitchFamily="34" charset="0"/>
              <a:cs typeface="Arial" panose="020B0604020202020204" pitchFamily="34" charset="0"/>
            </a:endParaRPr>
          </a:p>
          <a:p>
            <a:pPr defTabSz="1072610"/>
            <a:endParaRPr lang="fr-CH" b="1" dirty="0" smtClean="0">
              <a:solidFill>
                <a:prstClr val="white"/>
              </a:solidFill>
              <a:latin typeface="Arial" panose="020B0604020202020204" pitchFamily="34" charset="0"/>
              <a:cs typeface="Arial" panose="020B0604020202020204" pitchFamily="34" charset="0"/>
            </a:endParaRPr>
          </a:p>
          <a:p>
            <a:pPr defTabSz="1072610"/>
            <a:endParaRPr lang="fr-CH" b="1" dirty="0">
              <a:solidFill>
                <a:prstClr val="white"/>
              </a:solidFill>
              <a:latin typeface="Arial" panose="020B0604020202020204" pitchFamily="34" charset="0"/>
              <a:cs typeface="Arial" panose="020B0604020202020204" pitchFamily="34" charset="0"/>
            </a:endParaRPr>
          </a:p>
          <a:p>
            <a:pPr defTabSz="1072610"/>
            <a:endParaRPr lang="fr-CH" b="1" dirty="0" smtClean="0">
              <a:solidFill>
                <a:prstClr val="white"/>
              </a:solidFill>
              <a:latin typeface="Arial" panose="020B0604020202020204" pitchFamily="34" charset="0"/>
              <a:cs typeface="Arial" panose="020B0604020202020204" pitchFamily="34" charset="0"/>
            </a:endParaRPr>
          </a:p>
          <a:p>
            <a:pPr defTabSz="1072610"/>
            <a:endParaRPr lang="fr-CH" b="1" dirty="0">
              <a:solidFill>
                <a:prstClr val="white"/>
              </a:solidFill>
              <a:latin typeface="Arial" panose="020B0604020202020204" pitchFamily="34" charset="0"/>
              <a:cs typeface="Arial" panose="020B0604020202020204" pitchFamily="34" charset="0"/>
            </a:endParaRPr>
          </a:p>
          <a:p>
            <a:pPr defTabSz="1072610"/>
            <a:endParaRPr lang="fr-CH" b="1" dirty="0" smtClean="0">
              <a:solidFill>
                <a:prstClr val="white"/>
              </a:solidFill>
              <a:latin typeface="Arial" panose="020B0604020202020204" pitchFamily="34" charset="0"/>
              <a:cs typeface="Arial" panose="020B0604020202020204" pitchFamily="34" charset="0"/>
            </a:endParaRPr>
          </a:p>
          <a:p>
            <a:pPr defTabSz="1072610"/>
            <a:endParaRPr lang="fr-CH" b="1" dirty="0">
              <a:solidFill>
                <a:prstClr val="white"/>
              </a:solidFill>
              <a:latin typeface="Arial" panose="020B0604020202020204" pitchFamily="34" charset="0"/>
              <a:cs typeface="Arial" panose="020B0604020202020204" pitchFamily="34" charset="0"/>
            </a:endParaRPr>
          </a:p>
          <a:p>
            <a:pPr defTabSz="1072610"/>
            <a:endParaRPr lang="fr-CH" b="1" dirty="0" smtClean="0">
              <a:solidFill>
                <a:prstClr val="white"/>
              </a:solidFill>
              <a:latin typeface="Arial" panose="020B0604020202020204" pitchFamily="34" charset="0"/>
              <a:cs typeface="Arial" panose="020B0604020202020204" pitchFamily="34" charset="0"/>
            </a:endParaRPr>
          </a:p>
          <a:p>
            <a:pPr algn="ctr" defTabSz="1072610"/>
            <a:r>
              <a:rPr lang="fr-CH" sz="3200" b="1" dirty="0" err="1" smtClean="0">
                <a:solidFill>
                  <a:prstClr val="white"/>
                </a:solidFill>
                <a:latin typeface="Arial" panose="020B0604020202020204" pitchFamily="34" charset="0"/>
                <a:cs typeface="Arial" panose="020B0604020202020204" pitchFamily="34" charset="0"/>
              </a:rPr>
              <a:t>Thank</a:t>
            </a:r>
            <a:r>
              <a:rPr lang="fr-CH" sz="3200" b="1" dirty="0" smtClean="0">
                <a:solidFill>
                  <a:prstClr val="white"/>
                </a:solidFill>
                <a:latin typeface="Arial" panose="020B0604020202020204" pitchFamily="34" charset="0"/>
                <a:cs typeface="Arial" panose="020B0604020202020204" pitchFamily="34" charset="0"/>
              </a:rPr>
              <a:t> </a:t>
            </a:r>
            <a:r>
              <a:rPr lang="fr-CH" sz="3200" b="1" dirty="0" err="1" smtClean="0">
                <a:solidFill>
                  <a:prstClr val="white"/>
                </a:solidFill>
                <a:latin typeface="Arial" panose="020B0604020202020204" pitchFamily="34" charset="0"/>
                <a:cs typeface="Arial" panose="020B0604020202020204" pitchFamily="34" charset="0"/>
              </a:rPr>
              <a:t>you</a:t>
            </a:r>
            <a:r>
              <a:rPr lang="fr-CH" sz="3200" b="1" dirty="0" smtClean="0">
                <a:solidFill>
                  <a:prstClr val="white"/>
                </a:solidFill>
                <a:latin typeface="Arial" panose="020B0604020202020204" pitchFamily="34" charset="0"/>
                <a:cs typeface="Arial" panose="020B0604020202020204" pitchFamily="34" charset="0"/>
              </a:rPr>
              <a:t> for </a:t>
            </a:r>
            <a:r>
              <a:rPr lang="fr-CH" sz="3200" b="1" dirty="0" err="1" smtClean="0">
                <a:solidFill>
                  <a:prstClr val="white"/>
                </a:solidFill>
                <a:latin typeface="Arial" panose="020B0604020202020204" pitchFamily="34" charset="0"/>
                <a:cs typeface="Arial" panose="020B0604020202020204" pitchFamily="34" charset="0"/>
              </a:rPr>
              <a:t>your</a:t>
            </a:r>
            <a:r>
              <a:rPr lang="fr-CH" sz="3200" b="1" dirty="0" smtClean="0">
                <a:solidFill>
                  <a:prstClr val="white"/>
                </a:solidFill>
                <a:latin typeface="Arial" panose="020B0604020202020204" pitchFamily="34" charset="0"/>
                <a:cs typeface="Arial" panose="020B0604020202020204" pitchFamily="34" charset="0"/>
              </a:rPr>
              <a:t> attention!</a:t>
            </a:r>
          </a:p>
          <a:p>
            <a:pPr algn="ctr" defTabSz="1072610"/>
            <a:endParaRPr lang="fr-CH" sz="1000" b="1" dirty="0" smtClean="0">
              <a:solidFill>
                <a:prstClr val="white"/>
              </a:solidFill>
              <a:latin typeface="Arial" panose="020B0604020202020204" pitchFamily="34" charset="0"/>
              <a:cs typeface="Arial" panose="020B0604020202020204" pitchFamily="34" charset="0"/>
            </a:endParaRPr>
          </a:p>
          <a:p>
            <a:pPr algn="ctr" defTabSz="1072610"/>
            <a:r>
              <a:rPr lang="en-GB" sz="3200" b="1" dirty="0" smtClean="0">
                <a:solidFill>
                  <a:prstClr val="white"/>
                </a:solidFill>
                <a:latin typeface="Arial" panose="020B0604020202020204" pitchFamily="34" charset="0"/>
                <a:cs typeface="Arial" panose="020B0604020202020204" pitchFamily="34" charset="0"/>
              </a:rPr>
              <a:t>http://www.unece.org/housing.html</a:t>
            </a:r>
            <a:endParaRPr lang="en-GB" sz="32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924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42F1E685EE094C8ABF5641C76FEB7B" ma:contentTypeVersion="1" ma:contentTypeDescription="Create a new document." ma:contentTypeScope="" ma:versionID="23fff60fa714abf5c9a0db84f8fdb02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2F41CBF-7067-4EEF-B76E-E79C6D4CA1C0}"/>
</file>

<file path=customXml/itemProps2.xml><?xml version="1.0" encoding="utf-8"?>
<ds:datastoreItem xmlns:ds="http://schemas.openxmlformats.org/officeDocument/2006/customXml" ds:itemID="{7142F063-F29D-48AE-A389-18EA1A08AAD3}"/>
</file>

<file path=customXml/itemProps3.xml><?xml version="1.0" encoding="utf-8"?>
<ds:datastoreItem xmlns:ds="http://schemas.openxmlformats.org/officeDocument/2006/customXml" ds:itemID="{B6DE6CC1-4D6D-4B3F-A5D1-A2B6E1CA150D}"/>
</file>

<file path=docProps/app.xml><?xml version="1.0" encoding="utf-8"?>
<Properties xmlns="http://schemas.openxmlformats.org/officeDocument/2006/extended-properties" xmlns:vt="http://schemas.openxmlformats.org/officeDocument/2006/docPropsVTypes">
  <TotalTime>4182</TotalTime>
  <Words>362</Words>
  <Application>Microsoft Office PowerPoint</Application>
  <PresentationFormat>On-screen Show (4:3)</PresentationFormat>
  <Paragraphs>75</Paragraphs>
  <Slides>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Gill Sans MT</vt:lpstr>
      <vt:lpstr>Arial</vt:lpstr>
      <vt:lpstr>Calibri</vt:lpstr>
      <vt:lpstr>Candara</vt:lpstr>
      <vt:lpstr>Georgia</vt:lpstr>
      <vt:lpstr>Trebuchet MS</vt:lpstr>
      <vt:lpstr>Verdana</vt:lpstr>
      <vt:lpstr>Verdana Bold</vt:lpstr>
      <vt:lpstr>Wingdings</vt:lpstr>
      <vt:lpstr>Office Theme</vt:lpstr>
      <vt:lpstr>Forum on Internet of Things: Empowering the New Urban Agenda Geneva, Switzerland, 19 October 2015</vt:lpstr>
      <vt:lpstr>United Nations Economic Commission for Europe</vt:lpstr>
      <vt:lpstr>UNECE Committee on Housing and Land Management   </vt:lpstr>
      <vt:lpstr>UNECE/ITU Smart Sustainable City definition</vt:lpstr>
      <vt:lpstr>UNECE/ITU Smart Sustainable City Indicators</vt:lpstr>
      <vt:lpstr>Title only layout</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Aloran, Rakan</cp:lastModifiedBy>
  <cp:revision>98</cp:revision>
  <cp:lastPrinted>2015-01-19T16:17:40Z</cp:lastPrinted>
  <dcterms:created xsi:type="dcterms:W3CDTF">2014-09-01T15:38:30Z</dcterms:created>
  <dcterms:modified xsi:type="dcterms:W3CDTF">2015-10-19T07:20:48Z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0x0101009042F1E685EE094C8ABF5641C76FEB7B</vt:lpwstr>
  </property>
</Properties>
</file>