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1" r:id="rId2"/>
    <p:sldId id="303" r:id="rId3"/>
    <p:sldId id="304" r:id="rId4"/>
    <p:sldId id="325" r:id="rId5"/>
    <p:sldId id="308" r:id="rId6"/>
    <p:sldId id="333" r:id="rId7"/>
    <p:sldId id="332" r:id="rId8"/>
    <p:sldId id="327" r:id="rId9"/>
    <p:sldId id="329" r:id="rId10"/>
    <p:sldId id="331" r:id="rId11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99">
          <p15:clr>
            <a:srgbClr val="A4A3A4"/>
          </p15:clr>
        </p15:guide>
        <p15:guide id="4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1" autoAdjust="0"/>
    <p:restoredTop sz="94606" autoAdjust="0"/>
  </p:normalViewPr>
  <p:slideViewPr>
    <p:cSldViewPr snapToGrid="0" snapToObjects="1" showGuides="1">
      <p:cViewPr varScale="1">
        <p:scale>
          <a:sx n="68" d="100"/>
          <a:sy n="68" d="100"/>
        </p:scale>
        <p:origin x="474" y="72"/>
      </p:cViewPr>
      <p:guideLst>
        <p:guide orient="horz" pos="2160"/>
        <p:guide pos="2880"/>
        <p:guide orient="horz" pos="1199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16/10/2015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16/10/2015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Mobile Operators, Regulators and Legislators in realizing the promise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</a:t>
            </a:r>
            <a:r>
              <a:rPr lang="en-US" sz="2800" dirty="0"/>
              <a:t>on Internet of Things: Empowering the New Urban Agenda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Geneva, Switzerland, 19 October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/>
              <a:t>The Role </a:t>
            </a:r>
            <a:r>
              <a:rPr lang="en-US" sz="12800" b="1" dirty="0"/>
              <a:t>of </a:t>
            </a:r>
            <a:r>
              <a:rPr lang="en-US" sz="12800" b="1" dirty="0" smtClean="0"/>
              <a:t>Regulators </a:t>
            </a:r>
            <a:r>
              <a:rPr lang="en-US" sz="12800" b="1" dirty="0"/>
              <a:t>and </a:t>
            </a:r>
            <a:r>
              <a:rPr lang="en-US" sz="12800" b="1" dirty="0" smtClean="0"/>
              <a:t>Governments in </a:t>
            </a:r>
            <a:r>
              <a:rPr lang="en-US" sz="12800" b="1" dirty="0"/>
              <a:t>realizing the promise of </a:t>
            </a:r>
            <a:r>
              <a:rPr lang="en-US" sz="12800" b="1" dirty="0" err="1" smtClean="0"/>
              <a:t>IoT</a:t>
            </a:r>
            <a:r>
              <a:rPr lang="en-US" sz="12800" b="1" dirty="0" smtClean="0"/>
              <a:t> &amp; Smart Cities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Ankush Johar,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smtClean="0"/>
              <a:t>Director, Wireless Federation</a:t>
            </a:r>
          </a:p>
          <a:p>
            <a:pPr marL="0" indent="0" algn="ctr">
              <a:buNone/>
            </a:pPr>
            <a:r>
              <a:rPr lang="en-US" sz="12800" b="1" dirty="0" err="1" smtClean="0"/>
              <a:t>aj@wirelessfederation.com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T Smart City Deploymen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/>
          <a:stretch/>
        </p:blipFill>
        <p:spPr>
          <a:xfrm>
            <a:off x="0" y="-29879"/>
            <a:ext cx="9144000" cy="690416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0" y="152400"/>
            <a:ext cx="4482353" cy="2178424"/>
          </a:xfrm>
          <a:prstGeom prst="wedgeRoundRectCallout">
            <a:avLst>
              <a:gd name="adj1" fmla="val 50717"/>
              <a:gd name="adj2" fmla="val 76076"/>
              <a:gd name="adj3" fmla="val 16667"/>
            </a:avLst>
          </a:prstGeom>
          <a:solidFill>
            <a:schemeClr val="tx1">
              <a:alpha val="74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BARCELONA: $3.6 </a:t>
            </a:r>
            <a:r>
              <a:rPr lang="en-US" sz="2000" b="1" dirty="0" err="1" smtClean="0"/>
              <a:t>Bn</a:t>
            </a:r>
            <a:r>
              <a:rPr lang="en-US" sz="2000" b="1" dirty="0" smtClean="0"/>
              <a:t> Value Creation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Mobile collaboration: $1.6 </a:t>
            </a:r>
            <a:r>
              <a:rPr lang="en-US" sz="1400" b="1" dirty="0" err="1" smtClean="0"/>
              <a:t>Bn</a:t>
            </a:r>
            <a:endParaRPr lang="en-US" sz="1400" b="1" dirty="0" smtClean="0"/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Telework: $199 Mn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Smart Parking: $67 Mn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Smart Water: $56 Mn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Smart Lighting: $47 Mn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56,000 Jobs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226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compelling need for Smart 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Pragmatic approach to </a:t>
            </a:r>
            <a:r>
              <a:rPr lang="en-US" dirty="0" smtClean="0"/>
              <a:t>achieving Smart 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 Challenges &amp; Roles of Regulators/Governments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Government &amp; Regulatory Focus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Urban </a:t>
            </a:r>
            <a:r>
              <a:rPr lang="en-US" sz="9600" dirty="0"/>
              <a:t>Population is booming: </a:t>
            </a:r>
            <a:endParaRPr lang="en-US" sz="9600" dirty="0" smtClean="0"/>
          </a:p>
          <a:p>
            <a:pPr lvl="1"/>
            <a:r>
              <a:rPr lang="en-US" sz="9600" dirty="0" smtClean="0"/>
              <a:t>1950 </a:t>
            </a:r>
            <a:r>
              <a:rPr lang="en-US" sz="9600" dirty="0"/>
              <a:t>- 30%</a:t>
            </a:r>
          </a:p>
          <a:p>
            <a:pPr lvl="1"/>
            <a:r>
              <a:rPr lang="en-US" sz="9600" dirty="0"/>
              <a:t>1990 - 43%</a:t>
            </a:r>
          </a:p>
          <a:p>
            <a:pPr lvl="1"/>
            <a:r>
              <a:rPr lang="en-US" sz="9600" dirty="0"/>
              <a:t>2014 - 54%</a:t>
            </a:r>
          </a:p>
          <a:p>
            <a:pPr lvl="1"/>
            <a:r>
              <a:rPr lang="en-US" sz="9600" dirty="0"/>
              <a:t>2050 - 66</a:t>
            </a:r>
            <a:r>
              <a:rPr lang="en-US" sz="9600" dirty="0" smtClean="0"/>
              <a:t>%</a:t>
            </a:r>
          </a:p>
          <a:p>
            <a:pPr marL="457200" lvl="1" indent="0">
              <a:buNone/>
            </a:pPr>
            <a:endParaRPr lang="en-US" sz="9600" dirty="0" smtClean="0"/>
          </a:p>
          <a:p>
            <a:r>
              <a:rPr lang="en-US" sz="10000" dirty="0"/>
              <a:t>It was 746 million in 1950 to 3.9 billion in 2014. The world’s urban population is expected to surpass </a:t>
            </a:r>
            <a:r>
              <a:rPr lang="en-US" sz="10000" dirty="0" smtClean="0"/>
              <a:t>6 </a:t>
            </a:r>
            <a:r>
              <a:rPr lang="en-US" sz="10000" dirty="0"/>
              <a:t>billion by </a:t>
            </a:r>
            <a:r>
              <a:rPr lang="en-US" sz="10000" dirty="0" smtClean="0"/>
              <a:t>2045</a:t>
            </a:r>
          </a:p>
          <a:p>
            <a:endParaRPr lang="en-US" sz="10000" dirty="0"/>
          </a:p>
          <a:p>
            <a:r>
              <a:rPr lang="en-US" sz="10000" dirty="0" smtClean="0"/>
              <a:t>There is no choice but to have Smart Cities!</a:t>
            </a:r>
          </a:p>
          <a:p>
            <a:pPr marL="0" indent="0" algn="r">
              <a:buNone/>
            </a:pPr>
            <a:endParaRPr lang="en-US" sz="10000" dirty="0" smtClean="0"/>
          </a:p>
          <a:p>
            <a:pPr marL="0" indent="0" algn="r">
              <a:buNone/>
            </a:pPr>
            <a:r>
              <a:rPr lang="en-US" sz="4000" dirty="0" smtClean="0"/>
              <a:t>http</a:t>
            </a:r>
            <a:r>
              <a:rPr lang="en-US" sz="4000" dirty="0"/>
              <a:t>://esa.un.org/unpd/wup/Highlights/WUP2014-Highlights.pdf</a:t>
            </a:r>
          </a:p>
          <a:p>
            <a:endParaRPr lang="en-US" sz="100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rban_rural_graph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2" y="2072556"/>
            <a:ext cx="3247258" cy="19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594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Pragmatic </a:t>
            </a:r>
            <a:r>
              <a:rPr lang="en-US" dirty="0"/>
              <a:t>Approach to Smart Cities</a:t>
            </a:r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11399" y="1479178"/>
            <a:ext cx="2405299" cy="4388222"/>
            <a:chOff x="3615986" y="1479178"/>
            <a:chExt cx="2405299" cy="4388222"/>
          </a:xfrm>
        </p:grpSpPr>
        <p:grpSp>
          <p:nvGrpSpPr>
            <p:cNvPr id="17" name="Group 16"/>
            <p:cNvGrpSpPr/>
            <p:nvPr/>
          </p:nvGrpSpPr>
          <p:grpSpPr>
            <a:xfrm>
              <a:off x="3615986" y="1837280"/>
              <a:ext cx="2405299" cy="4030120"/>
              <a:chOff x="2883877" y="1837280"/>
              <a:chExt cx="2405299" cy="40301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883877" y="3932894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ENERGY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72614" y="3932899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TELECOM 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253148" y="3932898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WATER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37190" y="3932897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TRANSPORT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95505" y="3932900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SOCIAL SVCS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17326" y="3932900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ENVIRO SVCS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27411" y="3932900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WASTE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3367" y="3932900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EDUCATION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159319" y="3932894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POLICING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78788" y="3932895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ECONOMY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98256" y="3932900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HOUSING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17725" y="3932896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HEALTH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1326" y="2563886"/>
                <a:ext cx="298139" cy="767577"/>
              </a:xfrm>
              <a:prstGeom prst="rect">
                <a:avLst/>
              </a:prstGeom>
            </p:spPr>
          </p:pic>
          <p:cxnSp>
            <p:nvCxnSpPr>
              <p:cNvPr id="38" name="Straight Arrow Connector 37"/>
              <p:cNvCxnSpPr>
                <a:stCxn id="36" idx="2"/>
                <a:endCxn id="4" idx="0"/>
              </p:cNvCxnSpPr>
              <p:nvPr/>
            </p:nvCxnSpPr>
            <p:spPr>
              <a:xfrm flipH="1">
                <a:off x="2954216" y="3331463"/>
                <a:ext cx="1016180" cy="601431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6" idx="2"/>
                <a:endCxn id="6" idx="0"/>
              </p:cNvCxnSpPr>
              <p:nvPr/>
            </p:nvCxnSpPr>
            <p:spPr>
              <a:xfrm flipH="1">
                <a:off x="3142953" y="3331463"/>
                <a:ext cx="827443" cy="601436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6" idx="2"/>
                <a:endCxn id="7" idx="0"/>
              </p:cNvCxnSpPr>
              <p:nvPr/>
            </p:nvCxnSpPr>
            <p:spPr>
              <a:xfrm flipH="1">
                <a:off x="3323487" y="3331463"/>
                <a:ext cx="646909" cy="601435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36" idx="2"/>
                <a:endCxn id="8" idx="0"/>
              </p:cNvCxnSpPr>
              <p:nvPr/>
            </p:nvCxnSpPr>
            <p:spPr>
              <a:xfrm flipH="1">
                <a:off x="3507529" y="3331463"/>
                <a:ext cx="462867" cy="601434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6" idx="2"/>
                <a:endCxn id="16" idx="0"/>
              </p:cNvCxnSpPr>
              <p:nvPr/>
            </p:nvCxnSpPr>
            <p:spPr>
              <a:xfrm flipH="1">
                <a:off x="3688064" y="3331463"/>
                <a:ext cx="282332" cy="601433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6" idx="2"/>
                <a:endCxn id="15" idx="0"/>
              </p:cNvCxnSpPr>
              <p:nvPr/>
            </p:nvCxnSpPr>
            <p:spPr>
              <a:xfrm flipH="1">
                <a:off x="3868595" y="3331463"/>
                <a:ext cx="101801" cy="601437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36" idx="2"/>
                <a:endCxn id="14" idx="0"/>
              </p:cNvCxnSpPr>
              <p:nvPr/>
            </p:nvCxnSpPr>
            <p:spPr>
              <a:xfrm>
                <a:off x="3970396" y="3331463"/>
                <a:ext cx="78731" cy="601432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36" idx="2"/>
                <a:endCxn id="13" idx="0"/>
              </p:cNvCxnSpPr>
              <p:nvPr/>
            </p:nvCxnSpPr>
            <p:spPr>
              <a:xfrm>
                <a:off x="3970396" y="3331463"/>
                <a:ext cx="259262" cy="601431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36" idx="2"/>
                <a:endCxn id="12" idx="0"/>
              </p:cNvCxnSpPr>
              <p:nvPr/>
            </p:nvCxnSpPr>
            <p:spPr>
              <a:xfrm>
                <a:off x="3970396" y="3331463"/>
                <a:ext cx="443310" cy="601437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36" idx="2"/>
                <a:endCxn id="11" idx="0"/>
              </p:cNvCxnSpPr>
              <p:nvPr/>
            </p:nvCxnSpPr>
            <p:spPr>
              <a:xfrm>
                <a:off x="3970396" y="3331463"/>
                <a:ext cx="627354" cy="601437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36" idx="2"/>
                <a:endCxn id="10" idx="0"/>
              </p:cNvCxnSpPr>
              <p:nvPr/>
            </p:nvCxnSpPr>
            <p:spPr>
              <a:xfrm>
                <a:off x="3970396" y="3331463"/>
                <a:ext cx="817269" cy="601437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36" idx="2"/>
                <a:endCxn id="9" idx="0"/>
              </p:cNvCxnSpPr>
              <p:nvPr/>
            </p:nvCxnSpPr>
            <p:spPr>
              <a:xfrm>
                <a:off x="3970396" y="3331463"/>
                <a:ext cx="995448" cy="601437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2883877" y="1837280"/>
                <a:ext cx="24052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/>
                  <a:t>Closed </a:t>
                </a:r>
                <a:r>
                  <a:rPr lang="en-US" sz="1400" dirty="0"/>
                  <a:t>&amp; Un-connected vertical silos of functionally-oriented service providers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39638" y="1479178"/>
              <a:ext cx="778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FROM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76349" y="1482168"/>
            <a:ext cx="2596685" cy="4385226"/>
            <a:chOff x="6276349" y="1482168"/>
            <a:chExt cx="2596685" cy="4385226"/>
          </a:xfrm>
        </p:grpSpPr>
        <p:grpSp>
          <p:nvGrpSpPr>
            <p:cNvPr id="5" name="Group 4"/>
            <p:cNvGrpSpPr/>
            <p:nvPr/>
          </p:nvGrpSpPr>
          <p:grpSpPr>
            <a:xfrm>
              <a:off x="6276349" y="2559847"/>
              <a:ext cx="2596685" cy="3307547"/>
              <a:chOff x="5858001" y="2559847"/>
              <a:chExt cx="2596685" cy="3307547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7391" y="2559847"/>
                <a:ext cx="298139" cy="767577"/>
              </a:xfrm>
              <a:prstGeom prst="rect">
                <a:avLst/>
              </a:prstGeom>
            </p:spPr>
          </p:pic>
          <p:sp>
            <p:nvSpPr>
              <p:cNvPr id="63" name="Down Arrow 62"/>
              <p:cNvSpPr/>
              <p:nvPr/>
            </p:nvSpPr>
            <p:spPr>
              <a:xfrm>
                <a:off x="6778854" y="3426020"/>
                <a:ext cx="725642" cy="452950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046764" y="3932888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ENERGY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235501" y="3932893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TELECOM 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416035" y="3932892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WATER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600077" y="3932891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TRANSPORT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058392" y="3932894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SOCIAL SVCS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880213" y="3932894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ENVIRO SVCS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690298" y="3932894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WASTE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06254" y="3932894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EDUCATION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22206" y="3932888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POLICING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141675" y="3932889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ECONOMY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961143" y="3932894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HOUSING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780612" y="3932890"/>
                <a:ext cx="140677" cy="1934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72000" rtlCol="0" anchor="ctr" anchorCtr="0"/>
              <a:lstStyle/>
              <a:p>
                <a:r>
                  <a:rPr lang="en-IN" sz="1000" dirty="0" smtClean="0">
                    <a:solidFill>
                      <a:schemeClr val="bg1"/>
                    </a:solidFill>
                  </a:rPr>
                  <a:t>HEALTH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858001" y="4026870"/>
                <a:ext cx="2596685" cy="213366"/>
              </a:xfrm>
              <a:prstGeom prst="rect">
                <a:avLst/>
              </a:prstGeom>
              <a:solidFill>
                <a:srgbClr val="FFD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 smtClean="0">
                    <a:solidFill>
                      <a:schemeClr val="tx1"/>
                    </a:solidFill>
                  </a:rPr>
                  <a:t>SERVICE MANAGEMENT</a:t>
                </a:r>
                <a:endParaRPr lang="en-I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858001" y="4291800"/>
                <a:ext cx="2596685" cy="213366"/>
              </a:xfrm>
              <a:prstGeom prst="rect">
                <a:avLst/>
              </a:prstGeom>
              <a:solidFill>
                <a:srgbClr val="FFD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 smtClean="0">
                    <a:solidFill>
                      <a:schemeClr val="tx1"/>
                    </a:solidFill>
                  </a:rPr>
                  <a:t>BUSINESS MANAGEMENT</a:t>
                </a:r>
                <a:endParaRPr lang="en-I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858001" y="4559084"/>
                <a:ext cx="2596685" cy="213366"/>
              </a:xfrm>
              <a:prstGeom prst="rect">
                <a:avLst/>
              </a:prstGeom>
              <a:solidFill>
                <a:srgbClr val="FFD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 smtClean="0">
                    <a:solidFill>
                      <a:schemeClr val="tx1"/>
                    </a:solidFill>
                  </a:rPr>
                  <a:t>TECH. &amp; DIGITAL ASSET MGMT.</a:t>
                </a:r>
                <a:endParaRPr lang="en-IN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492323" y="1805469"/>
              <a:ext cx="22632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/>
                <a:t>Innovative and Collaborative new models that connect these vertical silos.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24176" y="1482168"/>
              <a:ext cx="455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TO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93450" y="1836641"/>
            <a:ext cx="26200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Nurture ‘Open Data’ platforms, that utilise ‘Smart Data’ as an asset in its own right, to  create </a:t>
            </a:r>
            <a:r>
              <a:rPr lang="en-US" sz="1400" i="1" dirty="0" smtClean="0"/>
              <a:t>citizen </a:t>
            </a:r>
            <a:r>
              <a:rPr lang="en-US" sz="1400" i="1" dirty="0"/>
              <a:t>centric innovations, driven &amp; managed by ‘Smart City Stakeholder Groups’ can best address any city’s challenges and opportunities.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3110" y="1485158"/>
            <a:ext cx="157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TO DO?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82471" y="2196353"/>
            <a:ext cx="0" cy="3003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144868" y="2214284"/>
            <a:ext cx="0" cy="3003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13109" y="3931850"/>
            <a:ext cx="2600419" cy="1552517"/>
            <a:chOff x="313109" y="3931850"/>
            <a:chExt cx="2600419" cy="1552517"/>
          </a:xfrm>
        </p:grpSpPr>
        <p:sp>
          <p:nvSpPr>
            <p:cNvPr id="56" name="Rectangle 55"/>
            <p:cNvSpPr/>
            <p:nvPr/>
          </p:nvSpPr>
          <p:spPr>
            <a:xfrm>
              <a:off x="313109" y="4314816"/>
              <a:ext cx="260041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400" dirty="0" smtClean="0"/>
                <a:t>Visionary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 smtClean="0"/>
                <a:t>Citizen focussed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 smtClean="0"/>
                <a:t>Digital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 smtClean="0"/>
                <a:t>Open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 smtClean="0"/>
                <a:t>Collaborative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110" y="3931850"/>
              <a:ext cx="2194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558ED5"/>
                  </a:solidFill>
                </a:rPr>
                <a:t>GUIDING PRINCIPLES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0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Players in the </a:t>
            </a:r>
            <a:r>
              <a:rPr lang="en-US" dirty="0" err="1" smtClean="0"/>
              <a:t>IoT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b="1" dirty="0" smtClean="0"/>
              <a:t>Regulators/Government</a:t>
            </a:r>
          </a:p>
          <a:p>
            <a:r>
              <a:rPr lang="en-US" altLang="en-US" dirty="0">
                <a:solidFill>
                  <a:srgbClr val="BFBFBF"/>
                </a:solidFill>
              </a:rPr>
              <a:t>Telecom Operators</a:t>
            </a:r>
          </a:p>
          <a:p>
            <a:r>
              <a:rPr lang="en-US" altLang="en-US" dirty="0" smtClean="0">
                <a:solidFill>
                  <a:srgbClr val="BFBFBF"/>
                </a:solidFill>
              </a:rPr>
              <a:t>Customers/Consumers</a:t>
            </a:r>
            <a:endParaRPr lang="en-US" altLang="en-US" dirty="0">
              <a:solidFill>
                <a:srgbClr val="BFBFBF"/>
              </a:solidFill>
            </a:endParaRPr>
          </a:p>
          <a:p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Standards Bodies/Industry Groups</a:t>
            </a:r>
          </a:p>
          <a:p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Hardware Vendors</a:t>
            </a: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Software Vendors</a:t>
            </a:r>
          </a:p>
          <a:p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Middleware Vendors</a:t>
            </a:r>
          </a:p>
          <a:p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IT Service Vendors</a:t>
            </a: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Cloud Service Providers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5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Key Challenges &amp; Roles for Regulators/Government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436"/>
            <a:ext cx="8229600" cy="383116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b="1" dirty="0"/>
              <a:t>Security Risks</a:t>
            </a:r>
          </a:p>
          <a:p>
            <a:pPr lvl="1"/>
            <a:r>
              <a:rPr lang="en-IN" dirty="0"/>
              <a:t>Studies Reveal 70% Of IOT Devices Are Vulnerable To Attack. Google’s Nest </a:t>
            </a:r>
            <a:r>
              <a:rPr lang="en-IN" dirty="0" smtClean="0"/>
              <a:t>is hackable</a:t>
            </a:r>
            <a:r>
              <a:rPr lang="en-IN" dirty="0"/>
              <a:t>*! 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Data Privacy</a:t>
            </a:r>
          </a:p>
          <a:p>
            <a:pPr lvl="1"/>
            <a:r>
              <a:rPr lang="en-IN" dirty="0"/>
              <a:t>“Right To Be Forgotten” - European Commission Ruling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Data Sovereignty And Data Residency</a:t>
            </a:r>
          </a:p>
          <a:p>
            <a:pPr lvl="1"/>
            <a:r>
              <a:rPr lang="en-IN" dirty="0"/>
              <a:t>With IOT, physical borders between countries have become porous</a:t>
            </a:r>
          </a:p>
          <a:p>
            <a:pPr lvl="1"/>
            <a:r>
              <a:rPr lang="en-IN" dirty="0"/>
              <a:t>Govts. now need to subpoena data physically located in another country</a:t>
            </a:r>
          </a:p>
          <a:p>
            <a:pPr lvl="1"/>
            <a:r>
              <a:rPr lang="en-IN" dirty="0"/>
              <a:t>Example: </a:t>
            </a:r>
            <a:r>
              <a:rPr lang="en-IN" dirty="0" smtClean="0"/>
              <a:t>A large organisation had </a:t>
            </a:r>
            <a:r>
              <a:rPr lang="en-IN" dirty="0"/>
              <a:t>to setup a new Datacenter based out of Canada in response to data sovereignty issues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Spectrum Licensing</a:t>
            </a:r>
          </a:p>
          <a:p>
            <a:pPr lvl="1"/>
            <a:r>
              <a:rPr lang="en-IN" dirty="0"/>
              <a:t>Dedicated Spectrum vs. Shared Spectrum framework based on requirements of IOT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Utilize Unused White Space Spectrum </a:t>
            </a:r>
          </a:p>
          <a:p>
            <a:pPr lvl="1"/>
            <a:r>
              <a:rPr lang="en-IN" dirty="0"/>
              <a:t>Radio signals have propagation characteristics that make them suitable for travelling long distances and through buildings –</a:t>
            </a:r>
            <a:r>
              <a:rPr lang="en-IN" i="1" dirty="0"/>
              <a:t>apt for IOT deployments</a:t>
            </a:r>
            <a:endParaRPr lang="en-IN" dirty="0"/>
          </a:p>
          <a:p>
            <a:pPr lvl="1"/>
            <a:r>
              <a:rPr lang="en-IN" dirty="0"/>
              <a:t>Eg. Ofcom Approves White Space Spectrum For IOT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882480"/>
          </a:xfrm>
        </p:spPr>
        <p:txBody>
          <a:bodyPr>
            <a:noAutofit/>
          </a:bodyPr>
          <a:lstStyle/>
          <a:p>
            <a:r>
              <a:rPr lang="en-IN" sz="2800" dirty="0"/>
              <a:t>Key Challenges &amp; Roles for Regulators/Government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128"/>
            <a:ext cx="8229600" cy="422778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IN" sz="1800" b="1" dirty="0"/>
              <a:t>Numbering Systems</a:t>
            </a:r>
          </a:p>
          <a:p>
            <a:pPr lvl="1"/>
            <a:r>
              <a:rPr lang="en-IN" sz="1600" dirty="0" smtClean="0"/>
              <a:t>No notable efforts yet to create a universal </a:t>
            </a:r>
            <a:r>
              <a:rPr lang="en-IN" sz="1600" dirty="0"/>
              <a:t>numbering system </a:t>
            </a:r>
            <a:r>
              <a:rPr lang="en-IN" sz="1600" dirty="0" smtClean="0"/>
              <a:t>for IOT </a:t>
            </a:r>
            <a:r>
              <a:rPr lang="en-IN" sz="1600" dirty="0"/>
              <a:t>devices</a:t>
            </a:r>
          </a:p>
          <a:p>
            <a:pPr lvl="1"/>
            <a:r>
              <a:rPr lang="en-IN" sz="1600" dirty="0" smtClean="0"/>
              <a:t>If the number of IoT devices is to touch over 50Bn then there is an imminent need for this.</a:t>
            </a:r>
            <a:endParaRPr lang="en-IN" sz="1600" dirty="0"/>
          </a:p>
          <a:p>
            <a:pPr marL="514350" indent="-514350">
              <a:buFont typeface="+mj-lt"/>
              <a:buAutoNum type="arabicPeriod" startAt="6"/>
            </a:pPr>
            <a:r>
              <a:rPr lang="en-IN" sz="1800" b="1" dirty="0"/>
              <a:t>KYC Requirements</a:t>
            </a:r>
          </a:p>
          <a:p>
            <a:pPr lvl="1"/>
            <a:r>
              <a:rPr lang="en-IN" sz="1600" dirty="0"/>
              <a:t>Removes the flexibility of selling pre-activated off-the-shelf IOT and M2M devices</a:t>
            </a:r>
          </a:p>
          <a:p>
            <a:pPr lvl="1"/>
            <a:r>
              <a:rPr lang="en-IN" sz="1600" dirty="0"/>
              <a:t>KYC leniency is required from regulators for IOT device proliferation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sz="1800" b="1" dirty="0" smtClean="0"/>
              <a:t>Taxation </a:t>
            </a:r>
            <a:r>
              <a:rPr lang="en-IN" sz="1800" b="1" dirty="0"/>
              <a:t>Schemes</a:t>
            </a:r>
          </a:p>
          <a:p>
            <a:pPr lvl="1"/>
            <a:r>
              <a:rPr lang="en-IN" sz="1600" dirty="0"/>
              <a:t>Impact of SIM Activation Tax - </a:t>
            </a:r>
            <a:r>
              <a:rPr lang="en-IN" sz="1600" i="1" dirty="0"/>
              <a:t>Reforms For IOT &amp; M2M In Brazil &amp; Turkey</a:t>
            </a:r>
          </a:p>
          <a:p>
            <a:pPr lvl="1"/>
            <a:r>
              <a:rPr lang="en-IN" sz="1600" dirty="0"/>
              <a:t>How revenues from IOT services provided by international companies need to be taxed?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sz="1800" b="1" dirty="0"/>
              <a:t>Permanent </a:t>
            </a:r>
            <a:r>
              <a:rPr lang="en-IN" sz="1800" b="1" dirty="0" smtClean="0"/>
              <a:t>Roaming/ National Roaming</a:t>
            </a:r>
            <a:endParaRPr lang="en-IN" sz="1800" b="1" dirty="0"/>
          </a:p>
          <a:p>
            <a:pPr lvl="1"/>
            <a:r>
              <a:rPr lang="en-IN" sz="1600" dirty="0"/>
              <a:t>The ability to offer services globally is critical for many IOT verticals - including automotive and consumer electronics</a:t>
            </a:r>
          </a:p>
          <a:p>
            <a:pPr lvl="1"/>
            <a:r>
              <a:rPr lang="en-IN" sz="1600" dirty="0" smtClean="0"/>
              <a:t>Embedded/Soft SIMs and other disruptions are important considerations.</a:t>
            </a:r>
            <a:endParaRPr lang="en-IN" sz="16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14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Government &amp; Regulatory Focus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149"/>
            <a:ext cx="8229600" cy="3831167"/>
          </a:xfrm>
        </p:spPr>
        <p:txBody>
          <a:bodyPr>
            <a:normAutofit fontScale="55000" lnSpcReduction="20000"/>
          </a:bodyPr>
          <a:lstStyle/>
          <a:p>
            <a:pPr marL="365125" indent="-365125">
              <a:buFont typeface="+mj-lt"/>
              <a:buAutoNum type="arabicPeriod"/>
            </a:pPr>
            <a:r>
              <a:rPr lang="en-IN" b="1" dirty="0"/>
              <a:t>Promote Competition &amp; </a:t>
            </a:r>
            <a:r>
              <a:rPr lang="en-IN" b="1" dirty="0" smtClean="0"/>
              <a:t>Investment</a:t>
            </a:r>
          </a:p>
          <a:p>
            <a:pPr lvl="1"/>
            <a:r>
              <a:rPr lang="en-IN" dirty="0"/>
              <a:t>Spectrum </a:t>
            </a:r>
            <a:r>
              <a:rPr lang="en-IN" dirty="0" smtClean="0"/>
              <a:t>Licensing</a:t>
            </a:r>
            <a:endParaRPr lang="en-IN" dirty="0"/>
          </a:p>
          <a:p>
            <a:pPr lvl="1"/>
            <a:r>
              <a:rPr lang="en-IN" dirty="0"/>
              <a:t>Numbering </a:t>
            </a:r>
            <a:r>
              <a:rPr lang="en-IN" dirty="0" smtClean="0"/>
              <a:t>Systems</a:t>
            </a:r>
            <a:endParaRPr lang="en-IN" dirty="0"/>
          </a:p>
          <a:p>
            <a:pPr lvl="1"/>
            <a:r>
              <a:rPr lang="en-IN" dirty="0"/>
              <a:t>KYC </a:t>
            </a:r>
            <a:r>
              <a:rPr lang="en-IN" dirty="0" smtClean="0"/>
              <a:t>Requirements</a:t>
            </a:r>
          </a:p>
          <a:p>
            <a:pPr lvl="1"/>
            <a:r>
              <a:rPr lang="en-IN" dirty="0"/>
              <a:t>Taxation </a:t>
            </a:r>
            <a:r>
              <a:rPr lang="en-IN" dirty="0" smtClean="0"/>
              <a:t>Schemes</a:t>
            </a:r>
          </a:p>
          <a:p>
            <a:pPr lvl="1"/>
            <a:r>
              <a:rPr lang="en-IN" dirty="0"/>
              <a:t>Permanent Roaming Regulations</a:t>
            </a:r>
          </a:p>
          <a:p>
            <a:pPr marL="365125" indent="-365125">
              <a:buFont typeface="+mj-lt"/>
              <a:buAutoNum type="arabicPeriod"/>
            </a:pPr>
            <a:r>
              <a:rPr lang="en-IN" b="1" dirty="0"/>
              <a:t>Implement Standardization &amp; </a:t>
            </a:r>
            <a:r>
              <a:rPr lang="en-IN" b="1" dirty="0" smtClean="0"/>
              <a:t>Interoperability</a:t>
            </a:r>
          </a:p>
          <a:p>
            <a:pPr lvl="1"/>
            <a:r>
              <a:rPr lang="en-IN" dirty="0" smtClean="0"/>
              <a:t>Framework for IOT in the region</a:t>
            </a:r>
          </a:p>
          <a:p>
            <a:pPr marL="365125" indent="-365125">
              <a:buFont typeface="+mj-lt"/>
              <a:buAutoNum type="arabicPeriod"/>
            </a:pPr>
            <a:r>
              <a:rPr lang="en-IN" b="1" dirty="0" smtClean="0"/>
              <a:t>Empower </a:t>
            </a:r>
            <a:r>
              <a:rPr lang="en-IN" b="1" dirty="0"/>
              <a:t>&amp; Protect the </a:t>
            </a:r>
            <a:r>
              <a:rPr lang="en-IN" b="1" dirty="0" smtClean="0"/>
              <a:t>End User</a:t>
            </a:r>
          </a:p>
          <a:p>
            <a:pPr lvl="1"/>
            <a:r>
              <a:rPr lang="en-IN" dirty="0"/>
              <a:t>Security </a:t>
            </a:r>
            <a:r>
              <a:rPr lang="en-IN" dirty="0" smtClean="0"/>
              <a:t>Risks</a:t>
            </a:r>
          </a:p>
          <a:p>
            <a:pPr lvl="1"/>
            <a:r>
              <a:rPr lang="en-IN" dirty="0"/>
              <a:t>Data </a:t>
            </a:r>
            <a:r>
              <a:rPr lang="en-IN" dirty="0" smtClean="0"/>
              <a:t>Privacy</a:t>
            </a:r>
          </a:p>
          <a:p>
            <a:pPr lvl="1"/>
            <a:r>
              <a:rPr lang="en-IN" dirty="0"/>
              <a:t>Data </a:t>
            </a:r>
            <a:r>
              <a:rPr lang="en-IN" dirty="0" smtClean="0"/>
              <a:t>Sovereignty </a:t>
            </a:r>
            <a:r>
              <a:rPr lang="en-IN" dirty="0"/>
              <a:t>&amp; Data </a:t>
            </a:r>
            <a:r>
              <a:rPr lang="en-IN" dirty="0" smtClean="0"/>
              <a:t>Residency</a:t>
            </a:r>
          </a:p>
          <a:p>
            <a:pPr marL="355600" indent="-355600">
              <a:buFont typeface="+mj-lt"/>
              <a:buAutoNum type="arabicPeriod"/>
            </a:pPr>
            <a:r>
              <a:rPr lang="en-IN" b="1" dirty="0"/>
              <a:t>Promote the Internal Market</a:t>
            </a:r>
          </a:p>
          <a:p>
            <a:pPr lvl="1"/>
            <a:r>
              <a:rPr lang="en-IN" dirty="0" smtClean="0"/>
              <a:t>Legislations that make certain connected services mandatory, eg. Smart Metering, Connected Cars, Traffic Management, Health, etc.</a:t>
            </a:r>
          </a:p>
        </p:txBody>
      </p:sp>
    </p:spTree>
    <p:extLst>
      <p:ext uri="{BB962C8B-B14F-4D97-AF65-F5344CB8AC3E}">
        <p14:creationId xmlns:p14="http://schemas.microsoft.com/office/powerpoint/2010/main" val="21593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70972"/>
            <a:ext cx="902447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Examples Of Legislations That Create IOT Opportunities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3"/>
            <a:ext cx="8229600" cy="3831167"/>
          </a:xfrm>
        </p:spPr>
        <p:txBody>
          <a:bodyPr>
            <a:noAutofit/>
          </a:bodyPr>
          <a:lstStyle/>
          <a:p>
            <a:r>
              <a:rPr lang="en-IN" sz="1600" b="1" dirty="0"/>
              <a:t>Smart Energy &amp; Metering legislations</a:t>
            </a:r>
          </a:p>
          <a:p>
            <a:pPr lvl="1"/>
            <a:r>
              <a:rPr lang="en-IN" sz="1400" dirty="0"/>
              <a:t>UK’s Smart Metering Initiative: The initiative plans to cover every consumer and business in the UK by 2020 – this involves replacing over 53 million meters, and provide £6.2 billion in net benefits by </a:t>
            </a:r>
            <a:r>
              <a:rPr lang="en-IN" sz="1400" dirty="0" smtClean="0"/>
              <a:t>2030</a:t>
            </a:r>
          </a:p>
          <a:p>
            <a:r>
              <a:rPr lang="en-IN" sz="1600" b="1" dirty="0"/>
              <a:t>Ontario’s Smart </a:t>
            </a:r>
            <a:r>
              <a:rPr lang="en-IN" sz="1600" b="1" dirty="0" smtClean="0"/>
              <a:t>Metering </a:t>
            </a:r>
            <a:r>
              <a:rPr lang="en-IN" sz="1600" b="1" dirty="0"/>
              <a:t>Initiative</a:t>
            </a:r>
          </a:p>
          <a:p>
            <a:pPr lvl="1"/>
            <a:r>
              <a:rPr lang="en-IN" sz="1400" dirty="0" smtClean="0"/>
              <a:t>The key objective was to </a:t>
            </a:r>
            <a:r>
              <a:rPr lang="en-IN" sz="1400" dirty="0"/>
              <a:t>install new “smart” electricity meters throughout the province to measure both how much and when electricity is </a:t>
            </a:r>
            <a:r>
              <a:rPr lang="en-IN" sz="1400" dirty="0" smtClean="0"/>
              <a:t>used – in order to introduce </a:t>
            </a:r>
            <a:r>
              <a:rPr lang="en-IN" sz="1400" dirty="0"/>
              <a:t>time-of-use (TOU) pricing to encourage </a:t>
            </a:r>
            <a:r>
              <a:rPr lang="en-IN" sz="1400" dirty="0" smtClean="0"/>
              <a:t>consumers to </a:t>
            </a:r>
            <a:r>
              <a:rPr lang="en-IN" sz="1400" dirty="0"/>
              <a:t>shift their electricity use to times of lower demand and pricing</a:t>
            </a:r>
          </a:p>
          <a:p>
            <a:r>
              <a:rPr lang="en-IN" sz="1600" b="1" dirty="0" smtClean="0"/>
              <a:t>Connected </a:t>
            </a:r>
            <a:r>
              <a:rPr lang="en-IN" sz="1600" b="1" dirty="0"/>
              <a:t>Car legislations</a:t>
            </a:r>
          </a:p>
          <a:p>
            <a:pPr lvl="1"/>
            <a:r>
              <a:rPr lang="en-IN" sz="1400" dirty="0"/>
              <a:t>EU’s </a:t>
            </a:r>
            <a:r>
              <a:rPr lang="en-IN" sz="1400" dirty="0" err="1"/>
              <a:t>eCall</a:t>
            </a:r>
            <a:r>
              <a:rPr lang="en-IN" sz="1400" dirty="0"/>
              <a:t> Initiative: </a:t>
            </a:r>
            <a:r>
              <a:rPr lang="en-IN" sz="1400" dirty="0" err="1"/>
              <a:t>eCall</a:t>
            </a:r>
            <a:r>
              <a:rPr lang="en-IN" sz="1400" dirty="0"/>
              <a:t> is an European Commission initiative, making mandatory the deployment of internet-connected sensors into cars that enable emergency services to be immediately contacted and requested automatically after a serious road incident within the </a:t>
            </a:r>
            <a:r>
              <a:rPr lang="en-IN" sz="1400" dirty="0" smtClean="0"/>
              <a:t>EU</a:t>
            </a:r>
            <a:endParaRPr lang="en-IN" sz="1400" dirty="0"/>
          </a:p>
          <a:p>
            <a:r>
              <a:rPr lang="en-IN" sz="1600" b="1" dirty="0" smtClean="0"/>
              <a:t>Smart </a:t>
            </a:r>
            <a:r>
              <a:rPr lang="en-IN" sz="1600" b="1" dirty="0"/>
              <a:t>Traffic Management legislations</a:t>
            </a:r>
          </a:p>
          <a:p>
            <a:pPr lvl="1"/>
            <a:r>
              <a:rPr lang="en-IN" sz="1400" dirty="0"/>
              <a:t>Singapore’s Smart Mobility 2030 Initiative: The initiative covers a range of connected and interactive land transport services that are driven by </a:t>
            </a:r>
            <a:r>
              <a:rPr lang="en-IN" sz="1400" dirty="0" smtClean="0"/>
              <a:t>legislations</a:t>
            </a:r>
          </a:p>
          <a:p>
            <a:r>
              <a:rPr lang="en-IN" sz="1600" dirty="0" smtClean="0"/>
              <a:t>Many more examples</a:t>
            </a:r>
            <a:r>
              <a:rPr lang="is-IS" sz="1600" dirty="0" smtClean="0"/>
              <a:t>…</a:t>
            </a:r>
            <a:endParaRPr lang="en-IN" sz="1600" dirty="0"/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1087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2F1E685EE094C8ABF5641C76FEB7B" ma:contentTypeVersion="1" ma:contentTypeDescription="Create a new document." ma:contentTypeScope="" ma:versionID="23fff60fa714abf5c9a0db84f8fdb0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DD9612-A077-4CA9-AE36-B004C29430F4}"/>
</file>

<file path=customXml/itemProps2.xml><?xml version="1.0" encoding="utf-8"?>
<ds:datastoreItem xmlns:ds="http://schemas.openxmlformats.org/officeDocument/2006/customXml" ds:itemID="{8595E030-A021-48AA-B15A-2099E96CEF99}"/>
</file>

<file path=customXml/itemProps3.xml><?xml version="1.0" encoding="utf-8"?>
<ds:datastoreItem xmlns:ds="http://schemas.openxmlformats.org/officeDocument/2006/customXml" ds:itemID="{805C93D6-476B-4D43-BD1E-70E6689A8E2D}"/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837</Words>
  <Application>Microsoft Office PowerPoint</Application>
  <PresentationFormat>On-screen Show (4:3)</PresentationFormat>
  <Paragraphs>140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Forum on Internet of Things: Empowering the New Urban Agenda Geneva, Switzerland, 19 October 2015</vt:lpstr>
      <vt:lpstr>Index</vt:lpstr>
      <vt:lpstr>Need for Smart Cities</vt:lpstr>
      <vt:lpstr>Pragmatic Approach to Smart Cities</vt:lpstr>
      <vt:lpstr>Key Players in the IoT Ecosystem</vt:lpstr>
      <vt:lpstr>Key Challenges &amp; Roles for Regulators/Government</vt:lpstr>
      <vt:lpstr>Key Challenges &amp; Roles for Regulators/Government</vt:lpstr>
      <vt:lpstr>Government &amp; Regulatory Focus</vt:lpstr>
      <vt:lpstr>Examples Of Legislations That Create IOT Opportunities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173</cp:revision>
  <cp:lastPrinted>2015-01-19T16:17:40Z</cp:lastPrinted>
  <dcterms:created xsi:type="dcterms:W3CDTF">2014-09-01T15:38:30Z</dcterms:created>
  <dcterms:modified xsi:type="dcterms:W3CDTF">2015-10-16T09:19:37Z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0x0101009042F1E685EE094C8ABF5641C76FEB7B</vt:lpwstr>
  </property>
</Properties>
</file>