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301" r:id="rId2"/>
    <p:sldId id="304" r:id="rId3"/>
    <p:sldId id="308" r:id="rId4"/>
    <p:sldId id="309" r:id="rId5"/>
    <p:sldId id="303" r:id="rId6"/>
    <p:sldId id="306" r:id="rId7"/>
    <p:sldId id="305" r:id="rId8"/>
    <p:sldId id="307" r:id="rId9"/>
    <p:sldId id="310" r:id="rId10"/>
  </p:sldIdLst>
  <p:sldSz cx="9144000" cy="6858000" type="screen4x3"/>
  <p:notesSz cx="9928225"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94" autoAdjust="0"/>
    <p:restoredTop sz="94632"/>
  </p:normalViewPr>
  <p:slideViewPr>
    <p:cSldViewPr snapToGrid="0" snapToObjects="1" showGuides="1">
      <p:cViewPr varScale="1">
        <p:scale>
          <a:sx n="61" d="100"/>
          <a:sy n="61" d="100"/>
        </p:scale>
        <p:origin x="72" y="22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2231"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3699" y="1"/>
            <a:ext cx="4302231"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19/10/2015</a:t>
            </a:fld>
            <a:endParaRPr lang="en-US" dirty="0"/>
          </a:p>
        </p:txBody>
      </p:sp>
      <p:sp>
        <p:nvSpPr>
          <p:cNvPr id="4" name="Footer Placeholder 3"/>
          <p:cNvSpPr>
            <a:spLocks noGrp="1"/>
          </p:cNvSpPr>
          <p:nvPr>
            <p:ph type="ftr" sz="quarter" idx="2"/>
          </p:nvPr>
        </p:nvSpPr>
        <p:spPr>
          <a:xfrm>
            <a:off x="1" y="6456617"/>
            <a:ext cx="4302231" cy="3410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23699" y="6456617"/>
            <a:ext cx="4302231"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dirty="0"/>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5"/>
            <a:ext cx="4302125" cy="339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22926" y="5"/>
            <a:ext cx="4303713"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19/10/2015</a:t>
            </a:fld>
            <a:endParaRPr lang="en-US"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2191" y="3228979"/>
            <a:ext cx="794385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4" y="6456368"/>
            <a:ext cx="4302125" cy="339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22926" y="6456368"/>
            <a:ext cx="4303713"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dirty="0"/>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dirty="0"/>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668EE-65BC-1942-80CD-8682630D06D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813409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dirty="0"/>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tif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2.tiff"/></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4.tif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485522"/>
            <a:ext cx="8229600" cy="1828800"/>
          </a:xfrm>
        </p:spPr>
        <p:txBody>
          <a:bodyPr>
            <a:noAutofit/>
          </a:bodyPr>
          <a:lstStyle/>
          <a:p>
            <a:r>
              <a:rPr lang="en-US" sz="2800" dirty="0" smtClean="0"/>
              <a:t>Forum </a:t>
            </a:r>
            <a:r>
              <a:rPr lang="en-US" sz="2800" dirty="0"/>
              <a:t>on Internet of Things: Empowering the New Urban Agenda</a:t>
            </a:r>
            <a:r>
              <a:rPr lang="en-US" sz="2800" dirty="0" smtClean="0"/>
              <a:t/>
            </a:r>
            <a:br>
              <a:rPr lang="en-US" sz="2800" dirty="0" smtClean="0"/>
            </a:br>
            <a:r>
              <a:rPr lang="en-US" sz="2800" dirty="0" smtClean="0"/>
              <a:t>Geneva, Switzerland, 19 October 2015</a:t>
            </a:r>
            <a:endParaRPr lang="en-US" sz="2400" i="1" dirty="0"/>
          </a:p>
        </p:txBody>
      </p:sp>
      <p:sp>
        <p:nvSpPr>
          <p:cNvPr id="9" name="Content Placeholder 8"/>
          <p:cNvSpPr>
            <a:spLocks noGrp="1"/>
          </p:cNvSpPr>
          <p:nvPr>
            <p:ph idx="1"/>
          </p:nvPr>
        </p:nvSpPr>
        <p:spPr>
          <a:xfrm>
            <a:off x="457200" y="2451886"/>
            <a:ext cx="8229600" cy="3202433"/>
          </a:xfrm>
        </p:spPr>
        <p:txBody>
          <a:bodyPr>
            <a:normAutofit fontScale="25000" lnSpcReduction="20000"/>
          </a:bodyPr>
          <a:lstStyle/>
          <a:p>
            <a:pPr marL="0" indent="0" algn="ctr">
              <a:buNone/>
            </a:pPr>
            <a:r>
              <a:rPr lang="en-US" sz="16000" b="1" dirty="0" smtClean="0"/>
              <a:t/>
            </a:r>
            <a:br>
              <a:rPr lang="en-US" sz="16000" b="1" dirty="0" smtClean="0"/>
            </a:br>
            <a:r>
              <a:rPr lang="en-US" sz="12800" b="1" dirty="0" smtClean="0"/>
              <a:t>Building IoT Network for Smart City</a:t>
            </a:r>
          </a:p>
          <a:p>
            <a:pPr marL="0" indent="0" algn="ctr">
              <a:buNone/>
            </a:pPr>
            <a:endParaRPr lang="en-US" sz="16000" b="1" dirty="0" smtClean="0"/>
          </a:p>
          <a:p>
            <a:pPr marL="0" indent="0" algn="ctr">
              <a:buNone/>
            </a:pPr>
            <a:r>
              <a:rPr lang="en-US" sz="16000" b="1" dirty="0" smtClean="0">
                <a:solidFill>
                  <a:srgbClr val="7030A0"/>
                </a:solidFill>
              </a:rPr>
              <a:t>Dr. Ayman Elnashar</a:t>
            </a:r>
            <a:endParaRPr lang="en-US" sz="12800" b="1" dirty="0">
              <a:solidFill>
                <a:srgbClr val="7030A0"/>
              </a:solidFill>
            </a:endParaRPr>
          </a:p>
          <a:p>
            <a:pPr marL="0" indent="0" algn="ctr">
              <a:buNone/>
            </a:pPr>
            <a:r>
              <a:rPr lang="en-US" sz="8000" b="1" dirty="0" smtClean="0">
                <a:solidFill>
                  <a:srgbClr val="C00000"/>
                </a:solidFill>
              </a:rPr>
              <a:t>Sr. Director Wireless Broadband, Terminals &amp; Performance</a:t>
            </a:r>
          </a:p>
          <a:p>
            <a:pPr marL="0" indent="0" algn="ctr">
              <a:buNone/>
            </a:pPr>
            <a:r>
              <a:rPr lang="en-US" sz="8000" b="1" dirty="0" smtClean="0">
                <a:solidFill>
                  <a:srgbClr val="C00000"/>
                </a:solidFill>
              </a:rPr>
              <a:t>Emirates Integrated Telecommunications Co. (du)</a:t>
            </a:r>
          </a:p>
          <a:p>
            <a:pPr marL="0" indent="0" algn="ctr">
              <a:buNone/>
            </a:pPr>
            <a:r>
              <a:rPr lang="en-US" sz="8000" b="1" dirty="0">
                <a:solidFill>
                  <a:srgbClr val="C00000"/>
                </a:solidFill>
              </a:rPr>
              <a:t>a</a:t>
            </a:r>
            <a:r>
              <a:rPr lang="en-US" sz="8000" b="1" dirty="0" smtClean="0">
                <a:solidFill>
                  <a:srgbClr val="C00000"/>
                </a:solidFill>
              </a:rPr>
              <a:t>yman.elnashar@du.ae</a:t>
            </a:r>
            <a:endParaRPr lang="en-US" sz="8000" b="1" dirty="0">
              <a:solidFill>
                <a:srgbClr val="C00000"/>
              </a:solidFill>
            </a:endParaRPr>
          </a:p>
          <a:p>
            <a:pPr marL="0" indent="0" algn="ctr">
              <a:buNone/>
            </a:pPr>
            <a:endParaRPr lang="en-US" sz="16000" b="1" i="1" dirty="0"/>
          </a:p>
          <a:p>
            <a:pPr marL="0" indent="0" algn="ctr">
              <a:buNone/>
            </a:pPr>
            <a:r>
              <a:rPr lang="en-US" sz="16000" b="1" i="1" dirty="0" smtClean="0"/>
              <a:t/>
            </a:r>
            <a:br>
              <a:rPr lang="en-US" sz="16000" b="1" i="1" dirty="0" smtClean="0"/>
            </a:br>
            <a:r>
              <a:rPr lang="en-US" sz="2000" b="1" i="1" dirty="0" smtClean="0"/>
              <a:t/>
            </a:r>
            <a:br>
              <a:rPr lang="en-US" sz="2000" b="1" i="1" dirty="0" smtClean="0"/>
            </a:br>
            <a:r>
              <a:rPr lang="en-US" sz="2000" b="1" i="1" dirty="0" smtClean="0"/>
              <a:t/>
            </a:r>
            <a:br>
              <a:rPr lang="en-US" sz="2000" b="1" i="1" dirty="0" smtClean="0"/>
            </a:br>
            <a:r>
              <a:rPr lang="en-US" b="1" i="1" dirty="0" smtClean="0"/>
              <a:t> </a:t>
            </a:r>
            <a:r>
              <a:rPr lang="en-US" dirty="0">
                <a:latin typeface="Calibri" panose="020F0502020204030204" pitchFamily="34" charset="0"/>
                <a:cs typeface="Arial" panose="020B0604020202020204" pitchFamily="34" charset="0"/>
              </a:rPr>
              <a:t/>
            </a:r>
            <a:br>
              <a:rPr lang="en-US" dirty="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pic>
        <p:nvPicPr>
          <p:cNvPr id="5" name="Picture 4"/>
          <p:cNvPicPr>
            <a:picLocks noChangeAspect="1"/>
          </p:cNvPicPr>
          <p:nvPr/>
        </p:nvPicPr>
        <p:blipFill>
          <a:blip r:embed="rId3"/>
          <a:stretch>
            <a:fillRect/>
          </a:stretch>
        </p:blipFill>
        <p:spPr>
          <a:xfrm>
            <a:off x="4387932" y="5985162"/>
            <a:ext cx="872837" cy="872837"/>
          </a:xfrm>
          <a:prstGeom prst="rect">
            <a:avLst/>
          </a:prstGeom>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2991" y="546268"/>
            <a:ext cx="9017884" cy="6181106"/>
            <a:chOff x="126115" y="84650"/>
            <a:chExt cx="9017885" cy="7086489"/>
          </a:xfrm>
        </p:grpSpPr>
        <p:grpSp>
          <p:nvGrpSpPr>
            <p:cNvPr id="72" name="Group 71"/>
            <p:cNvGrpSpPr/>
            <p:nvPr/>
          </p:nvGrpSpPr>
          <p:grpSpPr>
            <a:xfrm>
              <a:off x="126115" y="84650"/>
              <a:ext cx="8887253" cy="6016387"/>
              <a:chOff x="37874" y="254062"/>
              <a:chExt cx="18294973" cy="12428137"/>
            </a:xfrm>
          </p:grpSpPr>
          <p:grpSp>
            <p:nvGrpSpPr>
              <p:cNvPr id="16" name="Group 15"/>
              <p:cNvGrpSpPr/>
              <p:nvPr/>
            </p:nvGrpSpPr>
            <p:grpSpPr>
              <a:xfrm>
                <a:off x="250711" y="254062"/>
                <a:ext cx="18082136" cy="12428137"/>
                <a:chOff x="309795" y="105206"/>
                <a:chExt cx="18082136" cy="12428137"/>
              </a:xfrm>
            </p:grpSpPr>
            <p:pic>
              <p:nvPicPr>
                <p:cNvPr id="42" name="Picture 41"/>
                <p:cNvPicPr>
                  <a:picLocks noChangeAspect="1"/>
                </p:cNvPicPr>
                <p:nvPr/>
              </p:nvPicPr>
              <p:blipFill rotWithShape="1">
                <a:blip r:embed="rId3"/>
                <a:srcRect l="17643" t="1" r="3011" b="3676"/>
                <a:stretch/>
              </p:blipFill>
              <p:spPr>
                <a:xfrm rot="20797771">
                  <a:off x="12677639" y="3432001"/>
                  <a:ext cx="1046675" cy="3854403"/>
                </a:xfrm>
                <a:prstGeom prst="rect">
                  <a:avLst/>
                </a:prstGeom>
                <a:solidFill>
                  <a:schemeClr val="accent1">
                    <a:lumMod val="75000"/>
                  </a:schemeClr>
                </a:solidFill>
              </p:spPr>
            </p:pic>
            <p:pic>
              <p:nvPicPr>
                <p:cNvPr id="32" name="Picture 31"/>
                <p:cNvPicPr>
                  <a:picLocks noChangeAspect="1"/>
                </p:cNvPicPr>
                <p:nvPr/>
              </p:nvPicPr>
              <p:blipFill rotWithShape="1">
                <a:blip r:embed="rId3"/>
                <a:srcRect l="17643" t="1" r="3011" b="3676"/>
                <a:stretch/>
              </p:blipFill>
              <p:spPr>
                <a:xfrm rot="19889850">
                  <a:off x="15530028" y="3862955"/>
                  <a:ext cx="1727311" cy="2972813"/>
                </a:xfrm>
                <a:prstGeom prst="rect">
                  <a:avLst/>
                </a:prstGeom>
                <a:solidFill>
                  <a:schemeClr val="accent1">
                    <a:lumMod val="75000"/>
                  </a:schemeClr>
                </a:solidFill>
              </p:spPr>
            </p:pic>
            <p:grpSp>
              <p:nvGrpSpPr>
                <p:cNvPr id="8" name="Group 7"/>
                <p:cNvGrpSpPr/>
                <p:nvPr/>
              </p:nvGrpSpPr>
              <p:grpSpPr>
                <a:xfrm>
                  <a:off x="5256267" y="2955237"/>
                  <a:ext cx="1962391" cy="4192171"/>
                  <a:chOff x="1777399" y="1867683"/>
                  <a:chExt cx="1425301" cy="2800001"/>
                </a:xfrm>
              </p:grpSpPr>
              <p:pic>
                <p:nvPicPr>
                  <p:cNvPr id="9" name="Picture 8"/>
                  <p:cNvPicPr>
                    <a:picLocks noChangeAspect="1"/>
                  </p:cNvPicPr>
                  <p:nvPr/>
                </p:nvPicPr>
                <p:blipFill>
                  <a:blip r:embed="rId3"/>
                  <a:stretch>
                    <a:fillRect/>
                  </a:stretch>
                </p:blipFill>
                <p:spPr>
                  <a:xfrm>
                    <a:off x="1777399" y="2035485"/>
                    <a:ext cx="1425301" cy="2197339"/>
                  </a:xfrm>
                  <a:prstGeom prst="rect">
                    <a:avLst/>
                  </a:prstGeom>
                </p:spPr>
              </p:pic>
              <p:sp>
                <p:nvSpPr>
                  <p:cNvPr id="10" name="TextBox 9"/>
                  <p:cNvSpPr txBox="1"/>
                  <p:nvPr/>
                </p:nvSpPr>
                <p:spPr>
                  <a:xfrm rot="17955368">
                    <a:off x="797273" y="3014589"/>
                    <a:ext cx="2800001" cy="506190"/>
                  </a:xfrm>
                  <a:prstGeom prst="rect">
                    <a:avLst/>
                  </a:prstGeom>
                  <a:noFill/>
                </p:spPr>
                <p:txBody>
                  <a:bodyPr wrap="square" rtlCol="0">
                    <a:spAutoFit/>
                  </a:bodyPr>
                  <a:lstStyle/>
                  <a:p>
                    <a:pPr fontAlgn="auto">
                      <a:spcBef>
                        <a:spcPts val="0"/>
                      </a:spcBef>
                      <a:spcAft>
                        <a:spcPts val="0"/>
                      </a:spcAft>
                    </a:pPr>
                    <a:r>
                      <a:rPr lang="en-US" sz="1600" b="1" dirty="0" smtClean="0">
                        <a:solidFill>
                          <a:prstClr val="black"/>
                        </a:solidFill>
                        <a:latin typeface="Calibri" panose="020F0502020204030204"/>
                        <a:cs typeface=""/>
                      </a:rPr>
                      <a:t>2G/3G/LTE/Fixed</a:t>
                    </a:r>
                    <a:endParaRPr lang="en-US" sz="1600" b="1" dirty="0">
                      <a:solidFill>
                        <a:prstClr val="black"/>
                      </a:solidFill>
                      <a:latin typeface="Calibri" panose="020F0502020204030204"/>
                      <a:cs typeface=""/>
                    </a:endParaRPr>
                  </a:p>
                </p:txBody>
              </p:sp>
            </p:grpSp>
            <p:sp>
              <p:nvSpPr>
                <p:cNvPr id="11" name="Text Box 2"/>
                <p:cNvSpPr txBox="1">
                  <a:spLocks noChangeArrowheads="1"/>
                </p:cNvSpPr>
                <p:nvPr/>
              </p:nvSpPr>
              <p:spPr bwMode="auto">
                <a:xfrm>
                  <a:off x="18391803" y="6385892"/>
                  <a:ext cx="128" cy="545294"/>
                </a:xfrm>
                <a:prstGeom prst="rect">
                  <a:avLst/>
                </a:prstGeom>
                <a:noFill/>
                <a:ln w="9525" algn="ctr">
                  <a:noFill/>
                  <a:miter lim="800000"/>
                  <a:headEnd/>
                  <a:tailEnd/>
                </a:ln>
              </p:spPr>
              <p:txBody>
                <a:bodyPr wrap="none" lIns="0" tIns="0" rIns="0" bIns="0">
                  <a:spAutoFit/>
                </a:bodyPr>
                <a:lstStyle/>
                <a:p>
                  <a:pPr algn="ctr" eaLnBrk="0" fontAlgn="auto" hangingPunct="0">
                    <a:spcBef>
                      <a:spcPct val="50000"/>
                    </a:spcBef>
                    <a:spcAft>
                      <a:spcPts val="0"/>
                    </a:spcAft>
                  </a:pPr>
                  <a:endParaRPr lang="en-US" b="1" dirty="0">
                    <a:solidFill>
                      <a:prstClr val="black"/>
                    </a:solidFill>
                    <a:latin typeface="Calibri" panose="020F0502020204030204"/>
                    <a:cs typeface=""/>
                  </a:endParaRPr>
                </a:p>
              </p:txBody>
            </p:sp>
            <p:grpSp>
              <p:nvGrpSpPr>
                <p:cNvPr id="12" name="Group 11"/>
                <p:cNvGrpSpPr/>
                <p:nvPr/>
              </p:nvGrpSpPr>
              <p:grpSpPr>
                <a:xfrm>
                  <a:off x="1589470" y="2683002"/>
                  <a:ext cx="1962391" cy="3927424"/>
                  <a:chOff x="942974" y="1609652"/>
                  <a:chExt cx="1425301" cy="2623172"/>
                </a:xfrm>
              </p:grpSpPr>
              <p:pic>
                <p:nvPicPr>
                  <p:cNvPr id="13" name="Picture 12"/>
                  <p:cNvPicPr>
                    <a:picLocks noChangeAspect="1"/>
                  </p:cNvPicPr>
                  <p:nvPr/>
                </p:nvPicPr>
                <p:blipFill>
                  <a:blip r:embed="rId3"/>
                  <a:stretch>
                    <a:fillRect/>
                  </a:stretch>
                </p:blipFill>
                <p:spPr>
                  <a:xfrm>
                    <a:off x="942974" y="2035485"/>
                    <a:ext cx="1425301" cy="2197339"/>
                  </a:xfrm>
                  <a:prstGeom prst="rect">
                    <a:avLst/>
                  </a:prstGeom>
                </p:spPr>
              </p:pic>
              <p:sp>
                <p:nvSpPr>
                  <p:cNvPr id="14" name="TextBox 13"/>
                  <p:cNvSpPr txBox="1"/>
                  <p:nvPr/>
                </p:nvSpPr>
                <p:spPr>
                  <a:xfrm rot="17752507">
                    <a:off x="518300" y="2403417"/>
                    <a:ext cx="2139738" cy="552207"/>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
                      </a:rPr>
                      <a:t>2G/3G/LTE</a:t>
                    </a:r>
                    <a:endParaRPr lang="en-US" b="1" dirty="0">
                      <a:solidFill>
                        <a:prstClr val="black"/>
                      </a:solidFill>
                      <a:latin typeface="Calibri" panose="020F0502020204030204"/>
                      <a:cs typeface=""/>
                    </a:endParaRPr>
                  </a:p>
                </p:txBody>
              </p:sp>
            </p:grpSp>
            <p:pic>
              <p:nvPicPr>
                <p:cNvPr id="24" name="Picture 23"/>
                <p:cNvPicPr>
                  <a:picLocks noChangeAspect="1"/>
                </p:cNvPicPr>
                <p:nvPr/>
              </p:nvPicPr>
              <p:blipFill rotWithShape="1">
                <a:blip r:embed="rId3"/>
                <a:srcRect l="17643" t="1" r="3011" b="3676"/>
                <a:stretch/>
              </p:blipFill>
              <p:spPr>
                <a:xfrm rot="21314568">
                  <a:off x="8219730" y="3270630"/>
                  <a:ext cx="1293862" cy="3463995"/>
                </a:xfrm>
                <a:prstGeom prst="rect">
                  <a:avLst/>
                </a:prstGeom>
              </p:spPr>
            </p:pic>
            <p:pic>
              <p:nvPicPr>
                <p:cNvPr id="28" name="Picture 27"/>
                <p:cNvPicPr>
                  <a:picLocks noChangeAspect="1"/>
                </p:cNvPicPr>
                <p:nvPr/>
              </p:nvPicPr>
              <p:blipFill>
                <a:blip r:embed="rId4"/>
                <a:stretch>
                  <a:fillRect/>
                </a:stretch>
              </p:blipFill>
              <p:spPr>
                <a:xfrm>
                  <a:off x="10291792" y="7723984"/>
                  <a:ext cx="3839745" cy="2033594"/>
                </a:xfrm>
                <a:prstGeom prst="rect">
                  <a:avLst/>
                </a:prstGeom>
              </p:spPr>
            </p:pic>
            <p:pic>
              <p:nvPicPr>
                <p:cNvPr id="31" name="Picture 30"/>
                <p:cNvPicPr>
                  <a:picLocks noChangeAspect="1"/>
                </p:cNvPicPr>
                <p:nvPr/>
              </p:nvPicPr>
              <p:blipFill>
                <a:blip r:embed="rId5"/>
                <a:stretch>
                  <a:fillRect/>
                </a:stretch>
              </p:blipFill>
              <p:spPr>
                <a:xfrm>
                  <a:off x="14368562" y="7718197"/>
                  <a:ext cx="3619397" cy="2061901"/>
                </a:xfrm>
                <a:prstGeom prst="rect">
                  <a:avLst/>
                </a:prstGeom>
              </p:spPr>
            </p:pic>
            <p:sp>
              <p:nvSpPr>
                <p:cNvPr id="35" name="TextBox 34"/>
                <p:cNvSpPr txBox="1"/>
                <p:nvPr/>
              </p:nvSpPr>
              <p:spPr>
                <a:xfrm rot="16817689">
                  <a:off x="8229767" y="4787982"/>
                  <a:ext cx="2298098" cy="760293"/>
                </a:xfrm>
                <a:prstGeom prst="rect">
                  <a:avLst/>
                </a:prstGeom>
                <a:noFill/>
              </p:spPr>
              <p:txBody>
                <a:bodyPr wrap="square" rtlCol="0">
                  <a:spAutoFit/>
                </a:bodyPr>
                <a:lstStyle/>
                <a:p>
                  <a:pPr fontAlgn="auto">
                    <a:spcBef>
                      <a:spcPts val="0"/>
                    </a:spcBef>
                    <a:spcAft>
                      <a:spcPts val="0"/>
                    </a:spcAft>
                  </a:pPr>
                  <a:r>
                    <a:rPr lang="en-US" b="1" dirty="0" smtClean="0">
                      <a:solidFill>
                        <a:prstClr val="black"/>
                      </a:solidFill>
                      <a:latin typeface="Calibri" panose="020F0502020204030204"/>
                      <a:cs typeface=""/>
                    </a:rPr>
                    <a:t>2G/3G</a:t>
                  </a:r>
                  <a:endParaRPr lang="en-US" b="1" dirty="0">
                    <a:solidFill>
                      <a:prstClr val="black"/>
                    </a:solidFill>
                    <a:latin typeface="Calibri" panose="020F0502020204030204"/>
                    <a:cs typeface=""/>
                  </a:endParaRPr>
                </a:p>
              </p:txBody>
            </p:sp>
            <p:sp>
              <p:nvSpPr>
                <p:cNvPr id="36" name="TextBox 35"/>
                <p:cNvSpPr txBox="1"/>
                <p:nvPr/>
              </p:nvSpPr>
              <p:spPr>
                <a:xfrm>
                  <a:off x="309795" y="11115168"/>
                  <a:ext cx="2497324" cy="514117"/>
                </a:xfrm>
                <a:prstGeom prst="rect">
                  <a:avLst/>
                </a:prstGeom>
                <a:solidFill>
                  <a:srgbClr val="00B0F0"/>
                </a:solidFill>
                <a:ln>
                  <a:solidFill>
                    <a:schemeClr val="tx1"/>
                  </a:solidFill>
                </a:ln>
              </p:spPr>
              <p:txBody>
                <a:bodyPr wrap="square" rtlCol="0">
                  <a:spAutoFit/>
                </a:bodyPr>
                <a:lstStyle/>
                <a:p>
                  <a:pPr algn="ctr" fontAlgn="auto">
                    <a:lnSpc>
                      <a:spcPct val="90000"/>
                    </a:lnSpc>
                    <a:spcBef>
                      <a:spcPts val="0"/>
                    </a:spcBef>
                    <a:spcAft>
                      <a:spcPts val="152"/>
                    </a:spcAft>
                  </a:pPr>
                  <a:r>
                    <a:rPr lang="en-US" sz="1219" b="1" dirty="0">
                      <a:solidFill>
                        <a:prstClr val="white"/>
                      </a:solidFill>
                      <a:latin typeface="Calibre Semibold" pitchFamily="34" charset="0"/>
                      <a:cs typeface=""/>
                    </a:rPr>
                    <a:t>Smart Meter</a:t>
                  </a:r>
                </a:p>
              </p:txBody>
            </p:sp>
            <p:sp>
              <p:nvSpPr>
                <p:cNvPr id="37" name="TextBox 36"/>
                <p:cNvSpPr txBox="1"/>
                <p:nvPr/>
              </p:nvSpPr>
              <p:spPr>
                <a:xfrm>
                  <a:off x="3026867" y="10950723"/>
                  <a:ext cx="3467677" cy="846468"/>
                </a:xfrm>
                <a:prstGeom prst="rect">
                  <a:avLst/>
                </a:prstGeom>
                <a:solidFill>
                  <a:srgbClr val="00B0F0"/>
                </a:solidFill>
                <a:ln>
                  <a:solidFill>
                    <a:schemeClr val="tx1"/>
                  </a:solidFill>
                </a:ln>
              </p:spPr>
              <p:txBody>
                <a:bodyPr wrap="square" rtlCol="0">
                  <a:spAutoFit/>
                </a:bodyPr>
                <a:lstStyle/>
                <a:p>
                  <a:pPr algn="ctr" fontAlgn="auto">
                    <a:lnSpc>
                      <a:spcPct val="90000"/>
                    </a:lnSpc>
                    <a:spcBef>
                      <a:spcPts val="0"/>
                    </a:spcBef>
                    <a:spcAft>
                      <a:spcPts val="152"/>
                    </a:spcAft>
                  </a:pPr>
                  <a:r>
                    <a:rPr lang="en-US" sz="1219" b="1" dirty="0">
                      <a:solidFill>
                        <a:prstClr val="white"/>
                      </a:solidFill>
                      <a:latin typeface="Calibre Semibold" pitchFamily="34" charset="0"/>
                      <a:cs typeface=""/>
                    </a:rPr>
                    <a:t>Smart Building Management</a:t>
                  </a:r>
                </a:p>
              </p:txBody>
            </p:sp>
            <p:sp>
              <p:nvSpPr>
                <p:cNvPr id="38" name="Rounded Rectangle 37"/>
                <p:cNvSpPr/>
                <p:nvPr/>
              </p:nvSpPr>
              <p:spPr bwMode="auto">
                <a:xfrm>
                  <a:off x="727743" y="105206"/>
                  <a:ext cx="17664060" cy="1483129"/>
                </a:xfrm>
                <a:prstGeom prst="roundRect">
                  <a:avLst/>
                </a:prstGeom>
                <a:solidFill>
                  <a:schemeClr val="accent1">
                    <a:lumMod val="60000"/>
                    <a:lumOff val="40000"/>
                  </a:schemeClr>
                </a:solidFill>
                <a:ln>
                  <a:solidFill>
                    <a:schemeClr val="tx1"/>
                  </a:solidFill>
                </a:ln>
                <a:extLst/>
              </p:spPr>
              <p:txBody>
                <a:bodyPr rot="0" spcFirstLastPara="0" vertOverflow="overflow" horzOverflow="overflow" vert="horz" wrap="square" lIns="46450" tIns="23225" rIns="46450" bIns="23225" numCol="1" spcCol="0" rtlCol="0" fromWordArt="0" anchor="ctr" anchorCtr="0" forceAA="0" compatLnSpc="1">
                  <a:prstTxWarp prst="textNoShape">
                    <a:avLst/>
                  </a:prstTxWarp>
                  <a:noAutofit/>
                </a:bodyPr>
                <a:lstStyle/>
                <a:p>
                  <a:pPr algn="ctr" fontAlgn="auto">
                    <a:spcBef>
                      <a:spcPts val="0"/>
                    </a:spcBef>
                    <a:spcAft>
                      <a:spcPts val="0"/>
                    </a:spcAft>
                  </a:pPr>
                  <a:r>
                    <a:rPr lang="en-US" sz="3048" b="1" dirty="0" smtClean="0">
                      <a:solidFill>
                        <a:prstClr val="black"/>
                      </a:solidFill>
                      <a:latin typeface="Calibri" panose="020F0502020204030204"/>
                      <a:cs typeface=""/>
                    </a:rPr>
                    <a:t>Unified &amp; Horizontal </a:t>
                  </a:r>
                  <a:r>
                    <a:rPr lang="en-US" sz="3048" b="1" dirty="0">
                      <a:solidFill>
                        <a:prstClr val="black"/>
                      </a:solidFill>
                      <a:latin typeface="Calibri" panose="020F0502020204030204"/>
                      <a:cs typeface=""/>
                    </a:rPr>
                    <a:t>IoT Platform </a:t>
                  </a:r>
                </a:p>
              </p:txBody>
            </p:sp>
            <p:sp>
              <p:nvSpPr>
                <p:cNvPr id="39" name="TextBox 38"/>
                <p:cNvSpPr txBox="1"/>
                <p:nvPr/>
              </p:nvSpPr>
              <p:spPr>
                <a:xfrm>
                  <a:off x="6730262" y="11115168"/>
                  <a:ext cx="3533427" cy="514117"/>
                </a:xfrm>
                <a:prstGeom prst="rect">
                  <a:avLst/>
                </a:prstGeom>
                <a:solidFill>
                  <a:srgbClr val="00B0F0"/>
                </a:solidFill>
                <a:ln>
                  <a:solidFill>
                    <a:schemeClr val="tx1"/>
                  </a:solidFill>
                </a:ln>
              </p:spPr>
              <p:txBody>
                <a:bodyPr wrap="square" rtlCol="0">
                  <a:spAutoFit/>
                </a:bodyPr>
                <a:lstStyle/>
                <a:p>
                  <a:pPr algn="ctr" fontAlgn="auto">
                    <a:lnSpc>
                      <a:spcPct val="90000"/>
                    </a:lnSpc>
                    <a:spcBef>
                      <a:spcPts val="0"/>
                    </a:spcBef>
                    <a:spcAft>
                      <a:spcPts val="152"/>
                    </a:spcAft>
                  </a:pPr>
                  <a:r>
                    <a:rPr lang="en-US" sz="1219" b="1" dirty="0">
                      <a:solidFill>
                        <a:prstClr val="white"/>
                      </a:solidFill>
                      <a:latin typeface="Calibre Semibold" pitchFamily="34" charset="0"/>
                      <a:cs typeface=""/>
                    </a:rPr>
                    <a:t>Fleet Management</a:t>
                  </a:r>
                </a:p>
              </p:txBody>
            </p:sp>
            <p:sp>
              <p:nvSpPr>
                <p:cNvPr id="40" name="TextBox 39"/>
                <p:cNvSpPr txBox="1"/>
                <p:nvPr/>
              </p:nvSpPr>
              <p:spPr>
                <a:xfrm>
                  <a:off x="10499406" y="11115167"/>
                  <a:ext cx="3869157" cy="1418176"/>
                </a:xfrm>
                <a:prstGeom prst="rect">
                  <a:avLst/>
                </a:prstGeom>
                <a:solidFill>
                  <a:srgbClr val="00B0F0"/>
                </a:solidFill>
                <a:ln>
                  <a:solidFill>
                    <a:schemeClr val="tx1"/>
                  </a:solidFill>
                </a:ln>
              </p:spPr>
              <p:txBody>
                <a:bodyPr wrap="square" rtlCol="0">
                  <a:spAutoFit/>
                </a:bodyPr>
                <a:lstStyle/>
                <a:p>
                  <a:pPr algn="ctr" fontAlgn="auto">
                    <a:lnSpc>
                      <a:spcPct val="90000"/>
                    </a:lnSpc>
                    <a:spcBef>
                      <a:spcPts val="0"/>
                    </a:spcBef>
                    <a:spcAft>
                      <a:spcPts val="152"/>
                    </a:spcAft>
                  </a:pPr>
                  <a:r>
                    <a:rPr lang="en-US" sz="1219" b="1" dirty="0">
                      <a:solidFill>
                        <a:prstClr val="white"/>
                      </a:solidFill>
                      <a:latin typeface="Calibre Semibold" pitchFamily="34" charset="0"/>
                      <a:cs typeface=""/>
                    </a:rPr>
                    <a:t>Smart Waste Management with </a:t>
                  </a:r>
                  <a:r>
                    <a:rPr lang="en-US" sz="1219" b="1" dirty="0" smtClean="0">
                      <a:solidFill>
                        <a:prstClr val="white"/>
                      </a:solidFill>
                      <a:latin typeface="Calibre Semibold" pitchFamily="34" charset="0"/>
                      <a:cs typeface=""/>
                    </a:rPr>
                    <a:t>battery-powered sensors</a:t>
                  </a:r>
                  <a:endParaRPr lang="en-US" sz="1219" b="1" dirty="0">
                    <a:solidFill>
                      <a:prstClr val="white"/>
                    </a:solidFill>
                    <a:latin typeface="Calibre Semibold" pitchFamily="34" charset="0"/>
                    <a:cs typeface=""/>
                  </a:endParaRPr>
                </a:p>
              </p:txBody>
            </p:sp>
            <p:sp>
              <p:nvSpPr>
                <p:cNvPr id="41" name="TextBox 40"/>
                <p:cNvSpPr txBox="1"/>
                <p:nvPr/>
              </p:nvSpPr>
              <p:spPr>
                <a:xfrm>
                  <a:off x="14539683" y="11078144"/>
                  <a:ext cx="3656684" cy="1418176"/>
                </a:xfrm>
                <a:prstGeom prst="rect">
                  <a:avLst/>
                </a:prstGeom>
                <a:solidFill>
                  <a:srgbClr val="00B0F0"/>
                </a:solidFill>
                <a:ln>
                  <a:solidFill>
                    <a:schemeClr val="tx1"/>
                  </a:solidFill>
                </a:ln>
              </p:spPr>
              <p:txBody>
                <a:bodyPr wrap="square" rtlCol="0">
                  <a:spAutoFit/>
                </a:bodyPr>
                <a:lstStyle/>
                <a:p>
                  <a:pPr algn="ctr" fontAlgn="auto">
                    <a:lnSpc>
                      <a:spcPct val="90000"/>
                    </a:lnSpc>
                    <a:spcBef>
                      <a:spcPts val="0"/>
                    </a:spcBef>
                    <a:spcAft>
                      <a:spcPts val="152"/>
                    </a:spcAft>
                  </a:pPr>
                  <a:r>
                    <a:rPr lang="en-US" sz="1219" b="1" dirty="0">
                      <a:solidFill>
                        <a:prstClr val="white"/>
                      </a:solidFill>
                      <a:latin typeface="Calibre Semibold" pitchFamily="34" charset="0"/>
                      <a:cs typeface=""/>
                    </a:rPr>
                    <a:t>Smart Parking with </a:t>
                  </a:r>
                  <a:r>
                    <a:rPr lang="en-US" sz="1219" b="1" dirty="0" smtClean="0">
                      <a:solidFill>
                        <a:prstClr val="white"/>
                      </a:solidFill>
                      <a:latin typeface="Calibre Semibold" pitchFamily="34" charset="0"/>
                      <a:cs typeface=""/>
                    </a:rPr>
                    <a:t>battery-powered sensors</a:t>
                  </a:r>
                  <a:endParaRPr lang="en-US" sz="1219" b="1" dirty="0">
                    <a:solidFill>
                      <a:prstClr val="white"/>
                    </a:solidFill>
                    <a:latin typeface="Calibre Semibold" pitchFamily="34" charset="0"/>
                    <a:cs typeface=""/>
                  </a:endParaRPr>
                </a:p>
              </p:txBody>
            </p:sp>
            <p:sp>
              <p:nvSpPr>
                <p:cNvPr id="3" name="Terminator 2"/>
                <p:cNvSpPr/>
                <p:nvPr/>
              </p:nvSpPr>
              <p:spPr>
                <a:xfrm>
                  <a:off x="803897" y="2475869"/>
                  <a:ext cx="8926767" cy="794939"/>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26" b="1" dirty="0" smtClean="0">
                      <a:solidFill>
                        <a:prstClr val="black"/>
                      </a:solidFill>
                    </a:rPr>
                    <a:t>2G/3G/LTE/WiFi/Fixed</a:t>
                  </a:r>
                  <a:endParaRPr lang="en-US" sz="1626" b="1" dirty="0">
                    <a:solidFill>
                      <a:prstClr val="black"/>
                    </a:solidFill>
                  </a:endParaRPr>
                </a:p>
              </p:txBody>
            </p:sp>
            <p:sp>
              <p:nvSpPr>
                <p:cNvPr id="46" name="Rounded Rectangle 45"/>
                <p:cNvSpPr/>
                <p:nvPr/>
              </p:nvSpPr>
              <p:spPr>
                <a:xfrm>
                  <a:off x="727743" y="1588335"/>
                  <a:ext cx="17664060" cy="88753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1626" b="1" dirty="0">
                      <a:solidFill>
                        <a:schemeClr val="bg1"/>
                      </a:solidFill>
                    </a:rPr>
                    <a:t>Device </a:t>
                  </a:r>
                  <a:r>
                    <a:rPr lang="en-US" sz="1626" b="1" dirty="0" smtClean="0">
                      <a:solidFill>
                        <a:schemeClr val="bg1"/>
                      </a:solidFill>
                    </a:rPr>
                    <a:t>Management/Cloud</a:t>
                  </a:r>
                  <a:endParaRPr lang="en-US" sz="1626" b="1" dirty="0">
                    <a:solidFill>
                      <a:schemeClr val="bg1"/>
                    </a:solidFill>
                  </a:endParaRPr>
                </a:p>
              </p:txBody>
            </p:sp>
            <p:sp>
              <p:nvSpPr>
                <p:cNvPr id="47" name="Terminator 46"/>
                <p:cNvSpPr/>
                <p:nvPr/>
              </p:nvSpPr>
              <p:spPr>
                <a:xfrm>
                  <a:off x="9806821" y="2513316"/>
                  <a:ext cx="5430480" cy="1017167"/>
                </a:xfrm>
                <a:prstGeom prst="flowChartTermina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black"/>
                      </a:solidFill>
                    </a:rPr>
                    <a:t>Unlicensed LPWA Networks in ISM bands (+ </a:t>
                  </a:r>
                  <a:r>
                    <a:rPr lang="en-US" sz="1400" b="1" dirty="0">
                      <a:solidFill>
                        <a:prstClr val="black"/>
                      </a:solidFill>
                    </a:rPr>
                    <a:t>o</a:t>
                  </a:r>
                  <a:r>
                    <a:rPr lang="en-US" sz="1400" b="1" dirty="0" smtClean="0">
                      <a:solidFill>
                        <a:prstClr val="black"/>
                      </a:solidFill>
                    </a:rPr>
                    <a:t>ther bands)</a:t>
                  </a:r>
                  <a:endParaRPr lang="en-US" sz="1400" b="1" dirty="0">
                    <a:solidFill>
                      <a:prstClr val="black"/>
                    </a:solidFill>
                  </a:endParaRPr>
                </a:p>
              </p:txBody>
            </p:sp>
          </p:grpSp>
          <p:pic>
            <p:nvPicPr>
              <p:cNvPr id="18" name="Picture 17"/>
              <p:cNvPicPr>
                <a:picLocks noChangeAspect="1"/>
              </p:cNvPicPr>
              <p:nvPr/>
            </p:nvPicPr>
            <p:blipFill>
              <a:blip r:embed="rId6"/>
              <a:stretch>
                <a:fillRect/>
              </a:stretch>
            </p:blipFill>
            <p:spPr>
              <a:xfrm>
                <a:off x="3099978" y="7166086"/>
                <a:ext cx="2247900" cy="3609449"/>
              </a:xfrm>
              <a:prstGeom prst="rect">
                <a:avLst/>
              </a:prstGeom>
            </p:spPr>
          </p:pic>
          <p:pic>
            <p:nvPicPr>
              <p:cNvPr id="49" name="Picture 48"/>
              <p:cNvPicPr>
                <a:picLocks noChangeAspect="1"/>
              </p:cNvPicPr>
              <p:nvPr/>
            </p:nvPicPr>
            <p:blipFill>
              <a:blip r:embed="rId7"/>
              <a:stretch>
                <a:fillRect/>
              </a:stretch>
            </p:blipFill>
            <p:spPr>
              <a:xfrm>
                <a:off x="6826944" y="8832700"/>
                <a:ext cx="3040201" cy="1249146"/>
              </a:xfrm>
              <a:prstGeom prst="rect">
                <a:avLst/>
              </a:prstGeom>
            </p:spPr>
          </p:pic>
          <p:pic>
            <p:nvPicPr>
              <p:cNvPr id="50" name="Picture 2" descr="C:\Users\amr.abdelsalam\Pictures\Smart City\geotab-device-slide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5127" y="7127240"/>
                <a:ext cx="1949849" cy="1308075"/>
              </a:xfrm>
              <a:prstGeom prst="rect">
                <a:avLst/>
              </a:prstGeom>
              <a:noFill/>
              <a:extLst>
                <a:ext uri="{909E8E84-426E-40DD-AFC4-6F175D3DCCD1}">
                  <a14:hiddenFill xmlns:a14="http://schemas.microsoft.com/office/drawing/2010/main">
                    <a:solidFill>
                      <a:srgbClr val="FFFFFF"/>
                    </a:solidFill>
                  </a14:hiddenFill>
                </a:ext>
              </a:extLst>
            </p:spPr>
          </p:pic>
          <p:grpSp>
            <p:nvGrpSpPr>
              <p:cNvPr id="45" name="Group 44"/>
              <p:cNvGrpSpPr/>
              <p:nvPr/>
            </p:nvGrpSpPr>
            <p:grpSpPr>
              <a:xfrm>
                <a:off x="37874" y="6965025"/>
                <a:ext cx="2962237" cy="2004094"/>
                <a:chOff x="807435" y="8156756"/>
                <a:chExt cx="1966413" cy="1031451"/>
              </a:xfrm>
            </p:grpSpPr>
            <p:grpSp>
              <p:nvGrpSpPr>
                <p:cNvPr id="51" name="组合 178"/>
                <p:cNvGrpSpPr/>
                <p:nvPr/>
              </p:nvGrpSpPr>
              <p:grpSpPr>
                <a:xfrm>
                  <a:off x="807435" y="8178506"/>
                  <a:ext cx="1395825" cy="1009701"/>
                  <a:chOff x="1745727" y="5064532"/>
                  <a:chExt cx="1438374" cy="1054705"/>
                </a:xfrm>
              </p:grpSpPr>
              <p:pic>
                <p:nvPicPr>
                  <p:cNvPr id="52" name="图片 184" descr="image004.jpg"/>
                  <p:cNvPicPr>
                    <a:picLocks noChangeAspect="1"/>
                  </p:cNvPicPr>
                  <p:nvPr/>
                </p:nvPicPr>
                <p:blipFill>
                  <a:blip r:embed="rId9" cstate="email"/>
                  <a:stretch>
                    <a:fillRect/>
                  </a:stretch>
                </p:blipFill>
                <p:spPr>
                  <a:xfrm>
                    <a:off x="2051720" y="5733256"/>
                    <a:ext cx="216024" cy="364618"/>
                  </a:xfrm>
                  <a:prstGeom prst="rect">
                    <a:avLst/>
                  </a:prstGeom>
                  <a:solidFill>
                    <a:schemeClr val="accent1"/>
                  </a:solidFill>
                </p:spPr>
              </p:pic>
              <p:pic>
                <p:nvPicPr>
                  <p:cNvPr id="53" name="图片 185" descr="image004.jpg"/>
                  <p:cNvPicPr>
                    <a:picLocks noChangeAspect="1"/>
                  </p:cNvPicPr>
                  <p:nvPr/>
                </p:nvPicPr>
                <p:blipFill>
                  <a:blip r:embed="rId9" cstate="email"/>
                  <a:stretch>
                    <a:fillRect/>
                  </a:stretch>
                </p:blipFill>
                <p:spPr>
                  <a:xfrm>
                    <a:off x="2521476" y="5742683"/>
                    <a:ext cx="216024" cy="364618"/>
                  </a:xfrm>
                  <a:prstGeom prst="rect">
                    <a:avLst/>
                  </a:prstGeom>
                  <a:solidFill>
                    <a:schemeClr val="accent1"/>
                  </a:solidFill>
                </p:spPr>
              </p:pic>
              <p:pic>
                <p:nvPicPr>
                  <p:cNvPr id="54" name="图片 186" descr="MA301.PNG"/>
                  <p:cNvPicPr>
                    <a:picLocks noChangeAspect="1"/>
                  </p:cNvPicPr>
                  <p:nvPr/>
                </p:nvPicPr>
                <p:blipFill>
                  <a:blip r:embed="rId10" cstate="email"/>
                  <a:stretch>
                    <a:fillRect/>
                  </a:stretch>
                </p:blipFill>
                <p:spPr>
                  <a:xfrm flipH="1">
                    <a:off x="2950116" y="5733256"/>
                    <a:ext cx="233985" cy="385981"/>
                  </a:xfrm>
                  <a:prstGeom prst="rect">
                    <a:avLst/>
                  </a:prstGeom>
                </p:spPr>
              </p:pic>
              <p:pic>
                <p:nvPicPr>
                  <p:cNvPr id="55" name="图片 187" descr="MA301.PNG"/>
                  <p:cNvPicPr>
                    <a:picLocks noChangeAspect="1"/>
                  </p:cNvPicPr>
                  <p:nvPr/>
                </p:nvPicPr>
                <p:blipFill>
                  <a:blip r:embed="rId11" cstate="email"/>
                  <a:stretch>
                    <a:fillRect/>
                  </a:stretch>
                </p:blipFill>
                <p:spPr>
                  <a:xfrm flipH="1">
                    <a:off x="1745727" y="5064532"/>
                    <a:ext cx="233985" cy="385981"/>
                  </a:xfrm>
                  <a:prstGeom prst="rect">
                    <a:avLst/>
                  </a:prstGeom>
                </p:spPr>
              </p:pic>
            </p:grpSp>
            <p:grpSp>
              <p:nvGrpSpPr>
                <p:cNvPr id="56" name="Group 55"/>
                <p:cNvGrpSpPr>
                  <a:grpSpLocks noChangeAspect="1"/>
                </p:cNvGrpSpPr>
                <p:nvPr/>
              </p:nvGrpSpPr>
              <p:grpSpPr bwMode="auto">
                <a:xfrm rot="16200000">
                  <a:off x="1582842" y="8608885"/>
                  <a:ext cx="157113" cy="204070"/>
                  <a:chOff x="2553" y="1314"/>
                  <a:chExt cx="60" cy="104"/>
                </a:xfrm>
              </p:grpSpPr>
              <p:sp>
                <p:nvSpPr>
                  <p:cNvPr id="57" name="Freeform 77"/>
                  <p:cNvSpPr>
                    <a:spLocks noChangeAspect="1"/>
                  </p:cNvSpPr>
                  <p:nvPr/>
                </p:nvSpPr>
                <p:spPr bwMode="auto">
                  <a:xfrm>
                    <a:off x="2591" y="1314"/>
                    <a:ext cx="22" cy="104"/>
                  </a:xfrm>
                  <a:custGeom>
                    <a:avLst/>
                    <a:gdLst/>
                    <a:ahLst/>
                    <a:cxnLst>
                      <a:cxn ang="0">
                        <a:pos x="0" y="2"/>
                      </a:cxn>
                      <a:cxn ang="0">
                        <a:pos x="1" y="4"/>
                      </a:cxn>
                      <a:cxn ang="0">
                        <a:pos x="3" y="8"/>
                      </a:cxn>
                      <a:cxn ang="0">
                        <a:pos x="5" y="17"/>
                      </a:cxn>
                      <a:cxn ang="0">
                        <a:pos x="6" y="26"/>
                      </a:cxn>
                      <a:cxn ang="0">
                        <a:pos x="5" y="34"/>
                      </a:cxn>
                      <a:cxn ang="0">
                        <a:pos x="4" y="42"/>
                      </a:cxn>
                      <a:cxn ang="0">
                        <a:pos x="2" y="47"/>
                      </a:cxn>
                      <a:cxn ang="0">
                        <a:pos x="1" y="50"/>
                      </a:cxn>
                      <a:cxn ang="0">
                        <a:pos x="1" y="51"/>
                      </a:cxn>
                      <a:cxn ang="0">
                        <a:pos x="2" y="52"/>
                      </a:cxn>
                      <a:cxn ang="0">
                        <a:pos x="4" y="51"/>
                      </a:cxn>
                      <a:cxn ang="0">
                        <a:pos x="6" y="47"/>
                      </a:cxn>
                      <a:cxn ang="0">
                        <a:pos x="9" y="37"/>
                      </a:cxn>
                      <a:cxn ang="0">
                        <a:pos x="10" y="26"/>
                      </a:cxn>
                      <a:cxn ang="0">
                        <a:pos x="9" y="16"/>
                      </a:cxn>
                      <a:cxn ang="0">
                        <a:pos x="6" y="6"/>
                      </a:cxn>
                      <a:cxn ang="0">
                        <a:pos x="3" y="2"/>
                      </a:cxn>
                      <a:cxn ang="0">
                        <a:pos x="1" y="0"/>
                      </a:cxn>
                      <a:cxn ang="0">
                        <a:pos x="1" y="1"/>
                      </a:cxn>
                      <a:cxn ang="0">
                        <a:pos x="0" y="2"/>
                      </a:cxn>
                    </a:cxnLst>
                    <a:rect l="0" t="0" r="r" b="b"/>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FF0000"/>
                  </a:solidFill>
                  <a:ln w="9525">
                    <a:solidFill>
                      <a:srgbClr val="FF0000"/>
                    </a:solidFill>
                    <a:round/>
                    <a:headEnd/>
                    <a:tailEnd/>
                  </a:ln>
                </p:spPr>
                <p:txBody>
                  <a:bodyPr/>
                  <a:lstStyle/>
                  <a:p>
                    <a:pPr fontAlgn="auto">
                      <a:spcBef>
                        <a:spcPts val="0"/>
                      </a:spcBef>
                      <a:spcAft>
                        <a:spcPts val="0"/>
                      </a:spcAft>
                    </a:pPr>
                    <a:endParaRPr lang="zh-CN" altLang="en-US" sz="711" dirty="0">
                      <a:solidFill>
                        <a:prstClr val="black"/>
                      </a:solidFill>
                      <a:latin typeface="Calibri" panose="020F0502020204030204"/>
                      <a:cs typeface=""/>
                    </a:endParaRPr>
                  </a:p>
                </p:txBody>
              </p:sp>
              <p:sp>
                <p:nvSpPr>
                  <p:cNvPr id="58" name="Freeform 78"/>
                  <p:cNvSpPr>
                    <a:spLocks noChangeAspect="1"/>
                  </p:cNvSpPr>
                  <p:nvPr/>
                </p:nvSpPr>
                <p:spPr bwMode="auto">
                  <a:xfrm>
                    <a:off x="2570" y="1326"/>
                    <a:ext cx="16" cy="82"/>
                  </a:xfrm>
                  <a:custGeom>
                    <a:avLst/>
                    <a:gdLst/>
                    <a:ahLst/>
                    <a:cxnLst>
                      <a:cxn ang="0">
                        <a:pos x="0" y="2"/>
                      </a:cxn>
                      <a:cxn ang="0">
                        <a:pos x="1" y="4"/>
                      </a:cxn>
                      <a:cxn ang="0">
                        <a:pos x="2" y="7"/>
                      </a:cxn>
                      <a:cxn ang="0">
                        <a:pos x="4" y="14"/>
                      </a:cxn>
                      <a:cxn ang="0">
                        <a:pos x="4" y="21"/>
                      </a:cxn>
                      <a:cxn ang="0">
                        <a:pos x="4" y="27"/>
                      </a:cxn>
                      <a:cxn ang="0">
                        <a:pos x="3" y="33"/>
                      </a:cxn>
                      <a:cxn ang="0">
                        <a:pos x="1" y="37"/>
                      </a:cxn>
                      <a:cxn ang="0">
                        <a:pos x="1" y="40"/>
                      </a:cxn>
                      <a:cxn ang="0">
                        <a:pos x="1" y="41"/>
                      </a:cxn>
                      <a:cxn ang="0">
                        <a:pos x="1" y="41"/>
                      </a:cxn>
                      <a:cxn ang="0">
                        <a:pos x="3" y="40"/>
                      </a:cxn>
                      <a:cxn ang="0">
                        <a:pos x="4" y="38"/>
                      </a:cxn>
                      <a:cxn ang="0">
                        <a:pos x="7" y="30"/>
                      </a:cxn>
                      <a:cxn ang="0">
                        <a:pos x="8" y="21"/>
                      </a:cxn>
                      <a:cxn ang="0">
                        <a:pos x="7" y="13"/>
                      </a:cxn>
                      <a:cxn ang="0">
                        <a:pos x="5" y="5"/>
                      </a:cxn>
                      <a:cxn ang="0">
                        <a:pos x="2" y="2"/>
                      </a:cxn>
                      <a:cxn ang="0">
                        <a:pos x="1" y="0"/>
                      </a:cxn>
                      <a:cxn ang="0">
                        <a:pos x="0" y="1"/>
                      </a:cxn>
                      <a:cxn ang="0">
                        <a:pos x="0" y="2"/>
                      </a:cxn>
                    </a:cxnLst>
                    <a:rect l="0" t="0" r="r" b="b"/>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FF0000"/>
                  </a:solidFill>
                  <a:ln w="9525">
                    <a:noFill/>
                    <a:round/>
                    <a:headEnd/>
                    <a:tailEnd/>
                  </a:ln>
                </p:spPr>
                <p:txBody>
                  <a:bodyPr/>
                  <a:lstStyle/>
                  <a:p>
                    <a:pPr fontAlgn="auto">
                      <a:spcBef>
                        <a:spcPts val="0"/>
                      </a:spcBef>
                      <a:spcAft>
                        <a:spcPts val="0"/>
                      </a:spcAft>
                    </a:pPr>
                    <a:endParaRPr lang="zh-CN" altLang="en-US" sz="711" dirty="0">
                      <a:solidFill>
                        <a:prstClr val="black"/>
                      </a:solidFill>
                      <a:latin typeface="Calibri" panose="020F0502020204030204"/>
                      <a:cs typeface=""/>
                    </a:endParaRPr>
                  </a:p>
                </p:txBody>
              </p:sp>
              <p:sp>
                <p:nvSpPr>
                  <p:cNvPr id="59" name="Freeform 79"/>
                  <p:cNvSpPr>
                    <a:spLocks noChangeAspect="1"/>
                  </p:cNvSpPr>
                  <p:nvPr/>
                </p:nvSpPr>
                <p:spPr bwMode="auto">
                  <a:xfrm>
                    <a:off x="2553" y="1341"/>
                    <a:ext cx="12" cy="62"/>
                  </a:xfrm>
                  <a:custGeom>
                    <a:avLst/>
                    <a:gdLst/>
                    <a:ahLst/>
                    <a:cxnLst>
                      <a:cxn ang="0">
                        <a:pos x="0" y="1"/>
                      </a:cxn>
                      <a:cxn ang="0">
                        <a:pos x="0" y="2"/>
                      </a:cxn>
                      <a:cxn ang="0">
                        <a:pos x="1" y="4"/>
                      </a:cxn>
                      <a:cxn ang="0">
                        <a:pos x="3" y="10"/>
                      </a:cxn>
                      <a:cxn ang="0">
                        <a:pos x="3" y="15"/>
                      </a:cxn>
                      <a:cxn ang="0">
                        <a:pos x="3" y="20"/>
                      </a:cxn>
                      <a:cxn ang="0">
                        <a:pos x="2" y="25"/>
                      </a:cxn>
                      <a:cxn ang="0">
                        <a:pos x="1" y="28"/>
                      </a:cxn>
                      <a:cxn ang="0">
                        <a:pos x="0" y="30"/>
                      </a:cxn>
                      <a:cxn ang="0">
                        <a:pos x="0" y="30"/>
                      </a:cxn>
                      <a:cxn ang="0">
                        <a:pos x="1" y="31"/>
                      </a:cxn>
                      <a:cxn ang="0">
                        <a:pos x="2" y="30"/>
                      </a:cxn>
                      <a:cxn ang="0">
                        <a:pos x="3" y="28"/>
                      </a:cxn>
                      <a:cxn ang="0">
                        <a:pos x="6" y="22"/>
                      </a:cxn>
                      <a:cxn ang="0">
                        <a:pos x="6" y="15"/>
                      </a:cxn>
                      <a:cxn ang="0">
                        <a:pos x="6" y="9"/>
                      </a:cxn>
                      <a:cxn ang="0">
                        <a:pos x="3" y="3"/>
                      </a:cxn>
                      <a:cxn ang="0">
                        <a:pos x="2" y="1"/>
                      </a:cxn>
                      <a:cxn ang="0">
                        <a:pos x="0" y="0"/>
                      </a:cxn>
                      <a:cxn ang="0">
                        <a:pos x="0" y="0"/>
                      </a:cxn>
                      <a:cxn ang="0">
                        <a:pos x="0" y="1"/>
                      </a:cxn>
                    </a:cxnLst>
                    <a:rect l="0" t="0" r="r" b="b"/>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FF0000"/>
                  </a:solidFill>
                  <a:ln w="9525">
                    <a:noFill/>
                    <a:round/>
                    <a:headEnd/>
                    <a:tailEnd/>
                  </a:ln>
                </p:spPr>
                <p:txBody>
                  <a:bodyPr/>
                  <a:lstStyle/>
                  <a:p>
                    <a:pPr fontAlgn="auto">
                      <a:spcBef>
                        <a:spcPts val="0"/>
                      </a:spcBef>
                      <a:spcAft>
                        <a:spcPts val="0"/>
                      </a:spcAft>
                    </a:pPr>
                    <a:endParaRPr lang="zh-CN" altLang="en-US" sz="711" dirty="0">
                      <a:solidFill>
                        <a:prstClr val="black"/>
                      </a:solidFill>
                      <a:latin typeface="Calibri" panose="020F0502020204030204"/>
                      <a:cs typeface=""/>
                    </a:endParaRPr>
                  </a:p>
                </p:txBody>
              </p:sp>
            </p:grpSp>
            <p:grpSp>
              <p:nvGrpSpPr>
                <p:cNvPr id="60" name="Group 55"/>
                <p:cNvGrpSpPr>
                  <a:grpSpLocks noChangeAspect="1"/>
                </p:cNvGrpSpPr>
                <p:nvPr/>
              </p:nvGrpSpPr>
              <p:grpSpPr bwMode="auto">
                <a:xfrm rot="13659818">
                  <a:off x="1906356" y="8595208"/>
                  <a:ext cx="157113" cy="204070"/>
                  <a:chOff x="2553" y="1314"/>
                  <a:chExt cx="60" cy="104"/>
                </a:xfrm>
              </p:grpSpPr>
              <p:sp>
                <p:nvSpPr>
                  <p:cNvPr id="61" name="Freeform 77"/>
                  <p:cNvSpPr>
                    <a:spLocks noChangeAspect="1"/>
                  </p:cNvSpPr>
                  <p:nvPr/>
                </p:nvSpPr>
                <p:spPr bwMode="auto">
                  <a:xfrm>
                    <a:off x="2591" y="1314"/>
                    <a:ext cx="22" cy="104"/>
                  </a:xfrm>
                  <a:custGeom>
                    <a:avLst/>
                    <a:gdLst/>
                    <a:ahLst/>
                    <a:cxnLst>
                      <a:cxn ang="0">
                        <a:pos x="0" y="2"/>
                      </a:cxn>
                      <a:cxn ang="0">
                        <a:pos x="1" y="4"/>
                      </a:cxn>
                      <a:cxn ang="0">
                        <a:pos x="3" y="8"/>
                      </a:cxn>
                      <a:cxn ang="0">
                        <a:pos x="5" y="17"/>
                      </a:cxn>
                      <a:cxn ang="0">
                        <a:pos x="6" y="26"/>
                      </a:cxn>
                      <a:cxn ang="0">
                        <a:pos x="5" y="34"/>
                      </a:cxn>
                      <a:cxn ang="0">
                        <a:pos x="4" y="42"/>
                      </a:cxn>
                      <a:cxn ang="0">
                        <a:pos x="2" y="47"/>
                      </a:cxn>
                      <a:cxn ang="0">
                        <a:pos x="1" y="50"/>
                      </a:cxn>
                      <a:cxn ang="0">
                        <a:pos x="1" y="51"/>
                      </a:cxn>
                      <a:cxn ang="0">
                        <a:pos x="2" y="52"/>
                      </a:cxn>
                      <a:cxn ang="0">
                        <a:pos x="4" y="51"/>
                      </a:cxn>
                      <a:cxn ang="0">
                        <a:pos x="6" y="47"/>
                      </a:cxn>
                      <a:cxn ang="0">
                        <a:pos x="9" y="37"/>
                      </a:cxn>
                      <a:cxn ang="0">
                        <a:pos x="10" y="26"/>
                      </a:cxn>
                      <a:cxn ang="0">
                        <a:pos x="9" y="16"/>
                      </a:cxn>
                      <a:cxn ang="0">
                        <a:pos x="6" y="6"/>
                      </a:cxn>
                      <a:cxn ang="0">
                        <a:pos x="3" y="2"/>
                      </a:cxn>
                      <a:cxn ang="0">
                        <a:pos x="1" y="0"/>
                      </a:cxn>
                      <a:cxn ang="0">
                        <a:pos x="1" y="1"/>
                      </a:cxn>
                      <a:cxn ang="0">
                        <a:pos x="0" y="2"/>
                      </a:cxn>
                    </a:cxnLst>
                    <a:rect l="0" t="0" r="r" b="b"/>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FF0000"/>
                  </a:solidFill>
                  <a:ln w="9525">
                    <a:solidFill>
                      <a:srgbClr val="FF0000"/>
                    </a:solidFill>
                    <a:round/>
                    <a:headEnd/>
                    <a:tailEnd/>
                  </a:ln>
                </p:spPr>
                <p:txBody>
                  <a:bodyPr/>
                  <a:lstStyle/>
                  <a:p>
                    <a:pPr fontAlgn="auto">
                      <a:spcBef>
                        <a:spcPts val="0"/>
                      </a:spcBef>
                      <a:spcAft>
                        <a:spcPts val="0"/>
                      </a:spcAft>
                    </a:pPr>
                    <a:endParaRPr lang="zh-CN" altLang="en-US" sz="711" dirty="0">
                      <a:solidFill>
                        <a:prstClr val="black"/>
                      </a:solidFill>
                      <a:latin typeface="Calibri" panose="020F0502020204030204"/>
                      <a:cs typeface=""/>
                    </a:endParaRPr>
                  </a:p>
                </p:txBody>
              </p:sp>
              <p:sp>
                <p:nvSpPr>
                  <p:cNvPr id="62" name="Freeform 78"/>
                  <p:cNvSpPr>
                    <a:spLocks noChangeAspect="1"/>
                  </p:cNvSpPr>
                  <p:nvPr/>
                </p:nvSpPr>
                <p:spPr bwMode="auto">
                  <a:xfrm>
                    <a:off x="2570" y="1326"/>
                    <a:ext cx="16" cy="82"/>
                  </a:xfrm>
                  <a:custGeom>
                    <a:avLst/>
                    <a:gdLst/>
                    <a:ahLst/>
                    <a:cxnLst>
                      <a:cxn ang="0">
                        <a:pos x="0" y="2"/>
                      </a:cxn>
                      <a:cxn ang="0">
                        <a:pos x="1" y="4"/>
                      </a:cxn>
                      <a:cxn ang="0">
                        <a:pos x="2" y="7"/>
                      </a:cxn>
                      <a:cxn ang="0">
                        <a:pos x="4" y="14"/>
                      </a:cxn>
                      <a:cxn ang="0">
                        <a:pos x="4" y="21"/>
                      </a:cxn>
                      <a:cxn ang="0">
                        <a:pos x="4" y="27"/>
                      </a:cxn>
                      <a:cxn ang="0">
                        <a:pos x="3" y="33"/>
                      </a:cxn>
                      <a:cxn ang="0">
                        <a:pos x="1" y="37"/>
                      </a:cxn>
                      <a:cxn ang="0">
                        <a:pos x="1" y="40"/>
                      </a:cxn>
                      <a:cxn ang="0">
                        <a:pos x="1" y="41"/>
                      </a:cxn>
                      <a:cxn ang="0">
                        <a:pos x="1" y="41"/>
                      </a:cxn>
                      <a:cxn ang="0">
                        <a:pos x="3" y="40"/>
                      </a:cxn>
                      <a:cxn ang="0">
                        <a:pos x="4" y="38"/>
                      </a:cxn>
                      <a:cxn ang="0">
                        <a:pos x="7" y="30"/>
                      </a:cxn>
                      <a:cxn ang="0">
                        <a:pos x="8" y="21"/>
                      </a:cxn>
                      <a:cxn ang="0">
                        <a:pos x="7" y="13"/>
                      </a:cxn>
                      <a:cxn ang="0">
                        <a:pos x="5" y="5"/>
                      </a:cxn>
                      <a:cxn ang="0">
                        <a:pos x="2" y="2"/>
                      </a:cxn>
                      <a:cxn ang="0">
                        <a:pos x="1" y="0"/>
                      </a:cxn>
                      <a:cxn ang="0">
                        <a:pos x="0" y="1"/>
                      </a:cxn>
                      <a:cxn ang="0">
                        <a:pos x="0" y="2"/>
                      </a:cxn>
                    </a:cxnLst>
                    <a:rect l="0" t="0" r="r" b="b"/>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FF0000"/>
                  </a:solidFill>
                  <a:ln w="9525">
                    <a:noFill/>
                    <a:round/>
                    <a:headEnd/>
                    <a:tailEnd/>
                  </a:ln>
                </p:spPr>
                <p:txBody>
                  <a:bodyPr/>
                  <a:lstStyle/>
                  <a:p>
                    <a:pPr fontAlgn="auto">
                      <a:spcBef>
                        <a:spcPts val="0"/>
                      </a:spcBef>
                      <a:spcAft>
                        <a:spcPts val="0"/>
                      </a:spcAft>
                    </a:pPr>
                    <a:endParaRPr lang="zh-CN" altLang="en-US" sz="711" dirty="0">
                      <a:solidFill>
                        <a:prstClr val="black"/>
                      </a:solidFill>
                      <a:latin typeface="Calibri" panose="020F0502020204030204"/>
                      <a:cs typeface=""/>
                    </a:endParaRPr>
                  </a:p>
                </p:txBody>
              </p:sp>
              <p:sp>
                <p:nvSpPr>
                  <p:cNvPr id="63" name="Freeform 79"/>
                  <p:cNvSpPr>
                    <a:spLocks noChangeAspect="1"/>
                  </p:cNvSpPr>
                  <p:nvPr/>
                </p:nvSpPr>
                <p:spPr bwMode="auto">
                  <a:xfrm>
                    <a:off x="2553" y="1341"/>
                    <a:ext cx="12" cy="62"/>
                  </a:xfrm>
                  <a:custGeom>
                    <a:avLst/>
                    <a:gdLst/>
                    <a:ahLst/>
                    <a:cxnLst>
                      <a:cxn ang="0">
                        <a:pos x="0" y="1"/>
                      </a:cxn>
                      <a:cxn ang="0">
                        <a:pos x="0" y="2"/>
                      </a:cxn>
                      <a:cxn ang="0">
                        <a:pos x="1" y="4"/>
                      </a:cxn>
                      <a:cxn ang="0">
                        <a:pos x="3" y="10"/>
                      </a:cxn>
                      <a:cxn ang="0">
                        <a:pos x="3" y="15"/>
                      </a:cxn>
                      <a:cxn ang="0">
                        <a:pos x="3" y="20"/>
                      </a:cxn>
                      <a:cxn ang="0">
                        <a:pos x="2" y="25"/>
                      </a:cxn>
                      <a:cxn ang="0">
                        <a:pos x="1" y="28"/>
                      </a:cxn>
                      <a:cxn ang="0">
                        <a:pos x="0" y="30"/>
                      </a:cxn>
                      <a:cxn ang="0">
                        <a:pos x="0" y="30"/>
                      </a:cxn>
                      <a:cxn ang="0">
                        <a:pos x="1" y="31"/>
                      </a:cxn>
                      <a:cxn ang="0">
                        <a:pos x="2" y="30"/>
                      </a:cxn>
                      <a:cxn ang="0">
                        <a:pos x="3" y="28"/>
                      </a:cxn>
                      <a:cxn ang="0">
                        <a:pos x="6" y="22"/>
                      </a:cxn>
                      <a:cxn ang="0">
                        <a:pos x="6" y="15"/>
                      </a:cxn>
                      <a:cxn ang="0">
                        <a:pos x="6" y="9"/>
                      </a:cxn>
                      <a:cxn ang="0">
                        <a:pos x="3" y="3"/>
                      </a:cxn>
                      <a:cxn ang="0">
                        <a:pos x="2" y="1"/>
                      </a:cxn>
                      <a:cxn ang="0">
                        <a:pos x="0" y="0"/>
                      </a:cxn>
                      <a:cxn ang="0">
                        <a:pos x="0" y="0"/>
                      </a:cxn>
                      <a:cxn ang="0">
                        <a:pos x="0" y="1"/>
                      </a:cxn>
                    </a:cxnLst>
                    <a:rect l="0" t="0" r="r" b="b"/>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FF0000"/>
                  </a:solidFill>
                  <a:ln w="9525">
                    <a:noFill/>
                    <a:round/>
                    <a:headEnd/>
                    <a:tailEnd/>
                  </a:ln>
                </p:spPr>
                <p:txBody>
                  <a:bodyPr/>
                  <a:lstStyle/>
                  <a:p>
                    <a:pPr fontAlgn="auto">
                      <a:spcBef>
                        <a:spcPts val="0"/>
                      </a:spcBef>
                      <a:spcAft>
                        <a:spcPts val="0"/>
                      </a:spcAft>
                    </a:pPr>
                    <a:endParaRPr lang="zh-CN" altLang="en-US" sz="711" dirty="0">
                      <a:solidFill>
                        <a:prstClr val="black"/>
                      </a:solidFill>
                      <a:latin typeface="Calibri" panose="020F0502020204030204"/>
                      <a:cs typeface=""/>
                    </a:endParaRPr>
                  </a:p>
                </p:txBody>
              </p:sp>
            </p:grpSp>
            <p:grpSp>
              <p:nvGrpSpPr>
                <p:cNvPr id="64" name="Group 55"/>
                <p:cNvGrpSpPr>
                  <a:grpSpLocks noChangeAspect="1"/>
                </p:cNvGrpSpPr>
                <p:nvPr/>
              </p:nvGrpSpPr>
              <p:grpSpPr bwMode="auto">
                <a:xfrm rot="18490020">
                  <a:off x="1231600" y="8618003"/>
                  <a:ext cx="157113" cy="204070"/>
                  <a:chOff x="2553" y="1314"/>
                  <a:chExt cx="60" cy="104"/>
                </a:xfrm>
              </p:grpSpPr>
              <p:sp>
                <p:nvSpPr>
                  <p:cNvPr id="65" name="Freeform 77"/>
                  <p:cNvSpPr>
                    <a:spLocks noChangeAspect="1"/>
                  </p:cNvSpPr>
                  <p:nvPr/>
                </p:nvSpPr>
                <p:spPr bwMode="auto">
                  <a:xfrm>
                    <a:off x="2591" y="1314"/>
                    <a:ext cx="22" cy="104"/>
                  </a:xfrm>
                  <a:custGeom>
                    <a:avLst/>
                    <a:gdLst/>
                    <a:ahLst/>
                    <a:cxnLst>
                      <a:cxn ang="0">
                        <a:pos x="0" y="2"/>
                      </a:cxn>
                      <a:cxn ang="0">
                        <a:pos x="1" y="4"/>
                      </a:cxn>
                      <a:cxn ang="0">
                        <a:pos x="3" y="8"/>
                      </a:cxn>
                      <a:cxn ang="0">
                        <a:pos x="5" y="17"/>
                      </a:cxn>
                      <a:cxn ang="0">
                        <a:pos x="6" y="26"/>
                      </a:cxn>
                      <a:cxn ang="0">
                        <a:pos x="5" y="34"/>
                      </a:cxn>
                      <a:cxn ang="0">
                        <a:pos x="4" y="42"/>
                      </a:cxn>
                      <a:cxn ang="0">
                        <a:pos x="2" y="47"/>
                      </a:cxn>
                      <a:cxn ang="0">
                        <a:pos x="1" y="50"/>
                      </a:cxn>
                      <a:cxn ang="0">
                        <a:pos x="1" y="51"/>
                      </a:cxn>
                      <a:cxn ang="0">
                        <a:pos x="2" y="52"/>
                      </a:cxn>
                      <a:cxn ang="0">
                        <a:pos x="4" y="51"/>
                      </a:cxn>
                      <a:cxn ang="0">
                        <a:pos x="6" y="47"/>
                      </a:cxn>
                      <a:cxn ang="0">
                        <a:pos x="9" y="37"/>
                      </a:cxn>
                      <a:cxn ang="0">
                        <a:pos x="10" y="26"/>
                      </a:cxn>
                      <a:cxn ang="0">
                        <a:pos x="9" y="16"/>
                      </a:cxn>
                      <a:cxn ang="0">
                        <a:pos x="6" y="6"/>
                      </a:cxn>
                      <a:cxn ang="0">
                        <a:pos x="3" y="2"/>
                      </a:cxn>
                      <a:cxn ang="0">
                        <a:pos x="1" y="0"/>
                      </a:cxn>
                      <a:cxn ang="0">
                        <a:pos x="1" y="1"/>
                      </a:cxn>
                      <a:cxn ang="0">
                        <a:pos x="0" y="2"/>
                      </a:cxn>
                    </a:cxnLst>
                    <a:rect l="0" t="0" r="r" b="b"/>
                    <a:pathLst>
                      <a:path w="11" h="52">
                        <a:moveTo>
                          <a:pt x="0" y="2"/>
                        </a:moveTo>
                        <a:cubicBezTo>
                          <a:pt x="0" y="2"/>
                          <a:pt x="1" y="3"/>
                          <a:pt x="1" y="4"/>
                        </a:cubicBezTo>
                        <a:cubicBezTo>
                          <a:pt x="2" y="6"/>
                          <a:pt x="2" y="7"/>
                          <a:pt x="3" y="8"/>
                        </a:cubicBezTo>
                        <a:cubicBezTo>
                          <a:pt x="4" y="11"/>
                          <a:pt x="4" y="14"/>
                          <a:pt x="5" y="17"/>
                        </a:cubicBezTo>
                        <a:cubicBezTo>
                          <a:pt x="5" y="20"/>
                          <a:pt x="6" y="23"/>
                          <a:pt x="6" y="26"/>
                        </a:cubicBezTo>
                        <a:cubicBezTo>
                          <a:pt x="6" y="29"/>
                          <a:pt x="6" y="31"/>
                          <a:pt x="5" y="34"/>
                        </a:cubicBezTo>
                        <a:cubicBezTo>
                          <a:pt x="5" y="37"/>
                          <a:pt x="4" y="39"/>
                          <a:pt x="4" y="42"/>
                        </a:cubicBezTo>
                        <a:cubicBezTo>
                          <a:pt x="3" y="43"/>
                          <a:pt x="3" y="45"/>
                          <a:pt x="2" y="47"/>
                        </a:cubicBezTo>
                        <a:cubicBezTo>
                          <a:pt x="1" y="49"/>
                          <a:pt x="1" y="50"/>
                          <a:pt x="1" y="50"/>
                        </a:cubicBezTo>
                        <a:cubicBezTo>
                          <a:pt x="1" y="51"/>
                          <a:pt x="1" y="51"/>
                          <a:pt x="1" y="51"/>
                        </a:cubicBezTo>
                        <a:cubicBezTo>
                          <a:pt x="2" y="52"/>
                          <a:pt x="2" y="52"/>
                          <a:pt x="2" y="52"/>
                        </a:cubicBezTo>
                        <a:cubicBezTo>
                          <a:pt x="2" y="52"/>
                          <a:pt x="3" y="51"/>
                          <a:pt x="4" y="51"/>
                        </a:cubicBezTo>
                        <a:cubicBezTo>
                          <a:pt x="4" y="50"/>
                          <a:pt x="5" y="49"/>
                          <a:pt x="6" y="47"/>
                        </a:cubicBezTo>
                        <a:cubicBezTo>
                          <a:pt x="7" y="44"/>
                          <a:pt x="9" y="41"/>
                          <a:pt x="9" y="37"/>
                        </a:cubicBezTo>
                        <a:cubicBezTo>
                          <a:pt x="10" y="33"/>
                          <a:pt x="11" y="30"/>
                          <a:pt x="10" y="26"/>
                        </a:cubicBezTo>
                        <a:cubicBezTo>
                          <a:pt x="10" y="22"/>
                          <a:pt x="10" y="19"/>
                          <a:pt x="9" y="16"/>
                        </a:cubicBezTo>
                        <a:cubicBezTo>
                          <a:pt x="9" y="12"/>
                          <a:pt x="7" y="9"/>
                          <a:pt x="6" y="6"/>
                        </a:cubicBezTo>
                        <a:cubicBezTo>
                          <a:pt x="5" y="4"/>
                          <a:pt x="4" y="3"/>
                          <a:pt x="3" y="2"/>
                        </a:cubicBezTo>
                        <a:cubicBezTo>
                          <a:pt x="3" y="1"/>
                          <a:pt x="2" y="0"/>
                          <a:pt x="1" y="0"/>
                        </a:cubicBezTo>
                        <a:cubicBezTo>
                          <a:pt x="1" y="1"/>
                          <a:pt x="1" y="1"/>
                          <a:pt x="1" y="1"/>
                        </a:cubicBezTo>
                        <a:cubicBezTo>
                          <a:pt x="0" y="1"/>
                          <a:pt x="0" y="1"/>
                          <a:pt x="0" y="2"/>
                        </a:cubicBezTo>
                        <a:close/>
                      </a:path>
                    </a:pathLst>
                  </a:custGeom>
                  <a:solidFill>
                    <a:srgbClr val="FF0000"/>
                  </a:solidFill>
                  <a:ln w="9525">
                    <a:solidFill>
                      <a:srgbClr val="FF0000"/>
                    </a:solidFill>
                    <a:round/>
                    <a:headEnd/>
                    <a:tailEnd/>
                  </a:ln>
                </p:spPr>
                <p:txBody>
                  <a:bodyPr/>
                  <a:lstStyle/>
                  <a:p>
                    <a:pPr fontAlgn="auto">
                      <a:spcBef>
                        <a:spcPts val="0"/>
                      </a:spcBef>
                      <a:spcAft>
                        <a:spcPts val="0"/>
                      </a:spcAft>
                    </a:pPr>
                    <a:endParaRPr lang="zh-CN" altLang="en-US" sz="711" dirty="0">
                      <a:solidFill>
                        <a:prstClr val="black"/>
                      </a:solidFill>
                      <a:latin typeface="Calibri" panose="020F0502020204030204"/>
                      <a:cs typeface=""/>
                    </a:endParaRPr>
                  </a:p>
                </p:txBody>
              </p:sp>
              <p:sp>
                <p:nvSpPr>
                  <p:cNvPr id="66" name="Freeform 78"/>
                  <p:cNvSpPr>
                    <a:spLocks noChangeAspect="1"/>
                  </p:cNvSpPr>
                  <p:nvPr/>
                </p:nvSpPr>
                <p:spPr bwMode="auto">
                  <a:xfrm>
                    <a:off x="2570" y="1326"/>
                    <a:ext cx="16" cy="82"/>
                  </a:xfrm>
                  <a:custGeom>
                    <a:avLst/>
                    <a:gdLst/>
                    <a:ahLst/>
                    <a:cxnLst>
                      <a:cxn ang="0">
                        <a:pos x="0" y="2"/>
                      </a:cxn>
                      <a:cxn ang="0">
                        <a:pos x="1" y="4"/>
                      </a:cxn>
                      <a:cxn ang="0">
                        <a:pos x="2" y="7"/>
                      </a:cxn>
                      <a:cxn ang="0">
                        <a:pos x="4" y="14"/>
                      </a:cxn>
                      <a:cxn ang="0">
                        <a:pos x="4" y="21"/>
                      </a:cxn>
                      <a:cxn ang="0">
                        <a:pos x="4" y="27"/>
                      </a:cxn>
                      <a:cxn ang="0">
                        <a:pos x="3" y="33"/>
                      </a:cxn>
                      <a:cxn ang="0">
                        <a:pos x="1" y="37"/>
                      </a:cxn>
                      <a:cxn ang="0">
                        <a:pos x="1" y="40"/>
                      </a:cxn>
                      <a:cxn ang="0">
                        <a:pos x="1" y="41"/>
                      </a:cxn>
                      <a:cxn ang="0">
                        <a:pos x="1" y="41"/>
                      </a:cxn>
                      <a:cxn ang="0">
                        <a:pos x="3" y="40"/>
                      </a:cxn>
                      <a:cxn ang="0">
                        <a:pos x="4" y="38"/>
                      </a:cxn>
                      <a:cxn ang="0">
                        <a:pos x="7" y="30"/>
                      </a:cxn>
                      <a:cxn ang="0">
                        <a:pos x="8" y="21"/>
                      </a:cxn>
                      <a:cxn ang="0">
                        <a:pos x="7" y="13"/>
                      </a:cxn>
                      <a:cxn ang="0">
                        <a:pos x="5" y="5"/>
                      </a:cxn>
                      <a:cxn ang="0">
                        <a:pos x="2" y="2"/>
                      </a:cxn>
                      <a:cxn ang="0">
                        <a:pos x="1" y="0"/>
                      </a:cxn>
                      <a:cxn ang="0">
                        <a:pos x="0" y="1"/>
                      </a:cxn>
                      <a:cxn ang="0">
                        <a:pos x="0" y="2"/>
                      </a:cxn>
                    </a:cxnLst>
                    <a:rect l="0" t="0" r="r" b="b"/>
                    <a:pathLst>
                      <a:path w="8" h="41">
                        <a:moveTo>
                          <a:pt x="0" y="2"/>
                        </a:moveTo>
                        <a:cubicBezTo>
                          <a:pt x="0" y="2"/>
                          <a:pt x="0" y="3"/>
                          <a:pt x="1" y="4"/>
                        </a:cubicBezTo>
                        <a:cubicBezTo>
                          <a:pt x="1" y="5"/>
                          <a:pt x="2" y="6"/>
                          <a:pt x="2" y="7"/>
                        </a:cubicBezTo>
                        <a:cubicBezTo>
                          <a:pt x="3" y="9"/>
                          <a:pt x="3" y="12"/>
                          <a:pt x="4" y="14"/>
                        </a:cubicBezTo>
                        <a:cubicBezTo>
                          <a:pt x="4" y="16"/>
                          <a:pt x="4" y="18"/>
                          <a:pt x="4" y="21"/>
                        </a:cubicBezTo>
                        <a:cubicBezTo>
                          <a:pt x="4" y="23"/>
                          <a:pt x="4" y="25"/>
                          <a:pt x="4" y="27"/>
                        </a:cubicBezTo>
                        <a:cubicBezTo>
                          <a:pt x="4" y="29"/>
                          <a:pt x="3" y="31"/>
                          <a:pt x="3" y="33"/>
                        </a:cubicBezTo>
                        <a:cubicBezTo>
                          <a:pt x="2" y="34"/>
                          <a:pt x="2" y="36"/>
                          <a:pt x="1" y="37"/>
                        </a:cubicBezTo>
                        <a:cubicBezTo>
                          <a:pt x="1" y="39"/>
                          <a:pt x="1" y="40"/>
                          <a:pt x="1" y="40"/>
                        </a:cubicBezTo>
                        <a:cubicBezTo>
                          <a:pt x="1" y="41"/>
                          <a:pt x="1" y="41"/>
                          <a:pt x="1" y="41"/>
                        </a:cubicBezTo>
                        <a:cubicBezTo>
                          <a:pt x="1" y="41"/>
                          <a:pt x="1" y="41"/>
                          <a:pt x="1" y="41"/>
                        </a:cubicBezTo>
                        <a:cubicBezTo>
                          <a:pt x="2" y="41"/>
                          <a:pt x="2" y="41"/>
                          <a:pt x="3" y="40"/>
                        </a:cubicBezTo>
                        <a:cubicBezTo>
                          <a:pt x="3" y="40"/>
                          <a:pt x="4" y="39"/>
                          <a:pt x="4" y="38"/>
                        </a:cubicBezTo>
                        <a:cubicBezTo>
                          <a:pt x="6" y="35"/>
                          <a:pt x="7" y="32"/>
                          <a:pt x="7" y="30"/>
                        </a:cubicBezTo>
                        <a:cubicBezTo>
                          <a:pt x="8" y="27"/>
                          <a:pt x="8" y="24"/>
                          <a:pt x="8" y="21"/>
                        </a:cubicBezTo>
                        <a:cubicBezTo>
                          <a:pt x="8" y="18"/>
                          <a:pt x="8" y="15"/>
                          <a:pt x="7" y="13"/>
                        </a:cubicBezTo>
                        <a:cubicBezTo>
                          <a:pt x="7" y="10"/>
                          <a:pt x="6" y="8"/>
                          <a:pt x="5" y="5"/>
                        </a:cubicBezTo>
                        <a:cubicBezTo>
                          <a:pt x="4" y="4"/>
                          <a:pt x="3" y="2"/>
                          <a:pt x="2" y="2"/>
                        </a:cubicBezTo>
                        <a:cubicBezTo>
                          <a:pt x="2" y="1"/>
                          <a:pt x="1" y="0"/>
                          <a:pt x="1" y="0"/>
                        </a:cubicBezTo>
                        <a:cubicBezTo>
                          <a:pt x="0" y="1"/>
                          <a:pt x="0" y="1"/>
                          <a:pt x="0" y="1"/>
                        </a:cubicBezTo>
                        <a:lnTo>
                          <a:pt x="0" y="2"/>
                        </a:lnTo>
                        <a:close/>
                      </a:path>
                    </a:pathLst>
                  </a:custGeom>
                  <a:solidFill>
                    <a:srgbClr val="FF0000"/>
                  </a:solidFill>
                  <a:ln w="9525">
                    <a:noFill/>
                    <a:round/>
                    <a:headEnd/>
                    <a:tailEnd/>
                  </a:ln>
                </p:spPr>
                <p:txBody>
                  <a:bodyPr/>
                  <a:lstStyle/>
                  <a:p>
                    <a:pPr fontAlgn="auto">
                      <a:spcBef>
                        <a:spcPts val="0"/>
                      </a:spcBef>
                      <a:spcAft>
                        <a:spcPts val="0"/>
                      </a:spcAft>
                    </a:pPr>
                    <a:endParaRPr lang="zh-CN" altLang="en-US" sz="711" dirty="0">
                      <a:solidFill>
                        <a:prstClr val="black"/>
                      </a:solidFill>
                      <a:latin typeface="Calibri" panose="020F0502020204030204"/>
                      <a:cs typeface=""/>
                    </a:endParaRPr>
                  </a:p>
                </p:txBody>
              </p:sp>
              <p:sp>
                <p:nvSpPr>
                  <p:cNvPr id="67" name="Freeform 79"/>
                  <p:cNvSpPr>
                    <a:spLocks noChangeAspect="1"/>
                  </p:cNvSpPr>
                  <p:nvPr/>
                </p:nvSpPr>
                <p:spPr bwMode="auto">
                  <a:xfrm>
                    <a:off x="2553" y="1341"/>
                    <a:ext cx="12" cy="62"/>
                  </a:xfrm>
                  <a:custGeom>
                    <a:avLst/>
                    <a:gdLst/>
                    <a:ahLst/>
                    <a:cxnLst>
                      <a:cxn ang="0">
                        <a:pos x="0" y="1"/>
                      </a:cxn>
                      <a:cxn ang="0">
                        <a:pos x="0" y="2"/>
                      </a:cxn>
                      <a:cxn ang="0">
                        <a:pos x="1" y="4"/>
                      </a:cxn>
                      <a:cxn ang="0">
                        <a:pos x="3" y="10"/>
                      </a:cxn>
                      <a:cxn ang="0">
                        <a:pos x="3" y="15"/>
                      </a:cxn>
                      <a:cxn ang="0">
                        <a:pos x="3" y="20"/>
                      </a:cxn>
                      <a:cxn ang="0">
                        <a:pos x="2" y="25"/>
                      </a:cxn>
                      <a:cxn ang="0">
                        <a:pos x="1" y="28"/>
                      </a:cxn>
                      <a:cxn ang="0">
                        <a:pos x="0" y="30"/>
                      </a:cxn>
                      <a:cxn ang="0">
                        <a:pos x="0" y="30"/>
                      </a:cxn>
                      <a:cxn ang="0">
                        <a:pos x="1" y="31"/>
                      </a:cxn>
                      <a:cxn ang="0">
                        <a:pos x="2" y="30"/>
                      </a:cxn>
                      <a:cxn ang="0">
                        <a:pos x="3" y="28"/>
                      </a:cxn>
                      <a:cxn ang="0">
                        <a:pos x="6" y="22"/>
                      </a:cxn>
                      <a:cxn ang="0">
                        <a:pos x="6" y="15"/>
                      </a:cxn>
                      <a:cxn ang="0">
                        <a:pos x="6" y="9"/>
                      </a:cxn>
                      <a:cxn ang="0">
                        <a:pos x="3" y="3"/>
                      </a:cxn>
                      <a:cxn ang="0">
                        <a:pos x="2" y="1"/>
                      </a:cxn>
                      <a:cxn ang="0">
                        <a:pos x="0" y="0"/>
                      </a:cxn>
                      <a:cxn ang="0">
                        <a:pos x="0" y="0"/>
                      </a:cxn>
                      <a:cxn ang="0">
                        <a:pos x="0" y="1"/>
                      </a:cxn>
                    </a:cxnLst>
                    <a:rect l="0" t="0" r="r" b="b"/>
                    <a:pathLst>
                      <a:path w="6" h="31">
                        <a:moveTo>
                          <a:pt x="0" y="1"/>
                        </a:moveTo>
                        <a:cubicBezTo>
                          <a:pt x="0" y="1"/>
                          <a:pt x="0" y="1"/>
                          <a:pt x="0" y="2"/>
                        </a:cubicBezTo>
                        <a:cubicBezTo>
                          <a:pt x="1" y="3"/>
                          <a:pt x="1" y="4"/>
                          <a:pt x="1" y="4"/>
                        </a:cubicBezTo>
                        <a:cubicBezTo>
                          <a:pt x="2" y="6"/>
                          <a:pt x="2" y="8"/>
                          <a:pt x="3" y="10"/>
                        </a:cubicBezTo>
                        <a:cubicBezTo>
                          <a:pt x="3" y="12"/>
                          <a:pt x="3" y="13"/>
                          <a:pt x="3" y="15"/>
                        </a:cubicBezTo>
                        <a:cubicBezTo>
                          <a:pt x="3" y="17"/>
                          <a:pt x="3" y="18"/>
                          <a:pt x="3" y="20"/>
                        </a:cubicBezTo>
                        <a:cubicBezTo>
                          <a:pt x="3" y="22"/>
                          <a:pt x="2" y="23"/>
                          <a:pt x="2" y="25"/>
                        </a:cubicBezTo>
                        <a:cubicBezTo>
                          <a:pt x="2" y="25"/>
                          <a:pt x="1" y="26"/>
                          <a:pt x="1" y="28"/>
                        </a:cubicBezTo>
                        <a:cubicBezTo>
                          <a:pt x="0" y="29"/>
                          <a:pt x="0" y="29"/>
                          <a:pt x="0" y="30"/>
                        </a:cubicBezTo>
                        <a:cubicBezTo>
                          <a:pt x="0" y="30"/>
                          <a:pt x="0" y="30"/>
                          <a:pt x="0" y="30"/>
                        </a:cubicBezTo>
                        <a:cubicBezTo>
                          <a:pt x="1" y="31"/>
                          <a:pt x="1" y="31"/>
                          <a:pt x="1" y="31"/>
                        </a:cubicBezTo>
                        <a:cubicBezTo>
                          <a:pt x="1" y="31"/>
                          <a:pt x="1" y="30"/>
                          <a:pt x="2" y="30"/>
                        </a:cubicBezTo>
                        <a:cubicBezTo>
                          <a:pt x="2" y="30"/>
                          <a:pt x="3" y="29"/>
                          <a:pt x="3" y="28"/>
                        </a:cubicBezTo>
                        <a:cubicBezTo>
                          <a:pt x="4" y="26"/>
                          <a:pt x="5" y="24"/>
                          <a:pt x="6" y="22"/>
                        </a:cubicBezTo>
                        <a:cubicBezTo>
                          <a:pt x="6" y="20"/>
                          <a:pt x="6" y="17"/>
                          <a:pt x="6" y="15"/>
                        </a:cubicBezTo>
                        <a:cubicBezTo>
                          <a:pt x="6" y="13"/>
                          <a:pt x="6" y="11"/>
                          <a:pt x="6" y="9"/>
                        </a:cubicBezTo>
                        <a:cubicBezTo>
                          <a:pt x="5" y="7"/>
                          <a:pt x="4" y="5"/>
                          <a:pt x="3" y="3"/>
                        </a:cubicBezTo>
                        <a:cubicBezTo>
                          <a:pt x="3" y="2"/>
                          <a:pt x="2" y="1"/>
                          <a:pt x="2" y="1"/>
                        </a:cubicBezTo>
                        <a:cubicBezTo>
                          <a:pt x="1" y="0"/>
                          <a:pt x="1" y="0"/>
                          <a:pt x="0" y="0"/>
                        </a:cubicBezTo>
                        <a:cubicBezTo>
                          <a:pt x="0" y="0"/>
                          <a:pt x="0" y="0"/>
                          <a:pt x="0" y="0"/>
                        </a:cubicBezTo>
                        <a:lnTo>
                          <a:pt x="0" y="1"/>
                        </a:lnTo>
                        <a:close/>
                      </a:path>
                    </a:pathLst>
                  </a:custGeom>
                  <a:solidFill>
                    <a:srgbClr val="FF0000"/>
                  </a:solidFill>
                  <a:ln w="9525">
                    <a:noFill/>
                    <a:round/>
                    <a:headEnd/>
                    <a:tailEnd/>
                  </a:ln>
                </p:spPr>
                <p:txBody>
                  <a:bodyPr/>
                  <a:lstStyle/>
                  <a:p>
                    <a:pPr fontAlgn="auto">
                      <a:spcBef>
                        <a:spcPts val="0"/>
                      </a:spcBef>
                      <a:spcAft>
                        <a:spcPts val="0"/>
                      </a:spcAft>
                    </a:pPr>
                    <a:endParaRPr lang="zh-CN" altLang="en-US" sz="711" dirty="0">
                      <a:solidFill>
                        <a:prstClr val="black"/>
                      </a:solidFill>
                      <a:latin typeface="Calibri" panose="020F0502020204030204"/>
                      <a:cs typeface=""/>
                    </a:endParaRPr>
                  </a:p>
                </p:txBody>
              </p:sp>
            </p:grpSp>
            <p:sp>
              <p:nvSpPr>
                <p:cNvPr id="68" name="Text Box 123"/>
                <p:cNvSpPr txBox="1">
                  <a:spLocks noChangeArrowheads="1"/>
                </p:cNvSpPr>
                <p:nvPr/>
              </p:nvSpPr>
              <p:spPr bwMode="auto">
                <a:xfrm>
                  <a:off x="2005192" y="8430604"/>
                  <a:ext cx="768656" cy="155915"/>
                </a:xfrm>
                <a:prstGeom prst="rect">
                  <a:avLst/>
                </a:prstGeom>
                <a:noFill/>
                <a:ln w="19050" algn="ctr">
                  <a:noFill/>
                  <a:miter lim="800000"/>
                  <a:headEnd/>
                  <a:tailEnd/>
                </a:ln>
                <a:effectLst/>
              </p:spPr>
              <p:txBody>
                <a:bodyPr wrap="square" lIns="0" tIns="0" rIns="0" bIns="0">
                  <a:spAutoFit/>
                </a:bodyPr>
                <a:lstStyle/>
                <a:p>
                  <a:pPr marL="95539" indent="-95539" algn="ctr" defTabSz="298710" fontAlgn="auto">
                    <a:spcBef>
                      <a:spcPct val="50000"/>
                    </a:spcBef>
                    <a:spcAft>
                      <a:spcPts val="0"/>
                    </a:spcAft>
                    <a:buClr>
                      <a:srgbClr val="0000CC"/>
                    </a:buClr>
                    <a:buSzPct val="75000"/>
                  </a:pPr>
                  <a:r>
                    <a:rPr kumimoji="1" lang="en-US" altLang="zh-CN" sz="1000" dirty="0">
                      <a:solidFill>
                        <a:prstClr val="black"/>
                      </a:solidFill>
                      <a:effectLst>
                        <a:outerShdw blurRad="38100" dist="38100" dir="2700000" algn="tl">
                          <a:srgbClr val="C0C0C0"/>
                        </a:outerShdw>
                      </a:effectLst>
                      <a:cs typeface=""/>
                    </a:rPr>
                    <a:t>RF Mesh</a:t>
                  </a:r>
                </a:p>
              </p:txBody>
            </p:sp>
            <p:pic>
              <p:nvPicPr>
                <p:cNvPr id="69" name="图片 374" descr="C:\Users\y00211020\Desktop\DCU3过程文件\DCU方案222.jpg"/>
                <p:cNvPicPr>
                  <a:picLocks noChangeAspect="1"/>
                </p:cNvPicPr>
                <p:nvPr/>
              </p:nvPicPr>
              <p:blipFill>
                <a:blip r:embed="rId12" cstate="email">
                  <a:lum contrast="40000"/>
                </a:blip>
                <a:srcRect/>
                <a:stretch>
                  <a:fillRect/>
                </a:stretch>
              </p:blipFill>
              <p:spPr bwMode="auto">
                <a:xfrm>
                  <a:off x="1523314" y="8156756"/>
                  <a:ext cx="251378" cy="364605"/>
                </a:xfrm>
                <a:prstGeom prst="rect">
                  <a:avLst/>
                </a:prstGeom>
                <a:noFill/>
                <a:ln w="9525">
                  <a:noFill/>
                  <a:miter lim="800000"/>
                  <a:headEnd/>
                  <a:tailEnd/>
                </a:ln>
              </p:spPr>
            </p:pic>
          </p:grpSp>
          <p:pic>
            <p:nvPicPr>
              <p:cNvPr id="71" name="Picture 2"/>
              <p:cNvPicPr>
                <a:picLocks noChangeAspect="1" noChangeArrowheads="1"/>
              </p:cNvPicPr>
              <p:nvPr/>
            </p:nvPicPr>
            <p:blipFill>
              <a:blip r:embed="rId13" cstate="email"/>
              <a:srcRect/>
              <a:stretch>
                <a:fillRect/>
              </a:stretch>
            </p:blipFill>
            <p:spPr bwMode="auto">
              <a:xfrm>
                <a:off x="5203505" y="7725240"/>
                <a:ext cx="1624318" cy="1390643"/>
              </a:xfrm>
              <a:prstGeom prst="rect">
                <a:avLst/>
              </a:prstGeom>
              <a:noFill/>
              <a:ln w="9525" algn="ctr">
                <a:noFill/>
                <a:miter lim="800000"/>
                <a:headEnd/>
                <a:tailEnd/>
              </a:ln>
            </p:spPr>
          </p:pic>
          <p:sp>
            <p:nvSpPr>
              <p:cNvPr id="48" name="TextBox 47"/>
              <p:cNvSpPr txBox="1"/>
              <p:nvPr/>
            </p:nvSpPr>
            <p:spPr>
              <a:xfrm>
                <a:off x="705824" y="6444138"/>
                <a:ext cx="2384917" cy="605883"/>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panose="020F0502020204030204"/>
                    <a:cs typeface=""/>
                  </a:rPr>
                  <a:t>Concentrator</a:t>
                </a:r>
                <a:endParaRPr lang="en-US" sz="1400" dirty="0">
                  <a:solidFill>
                    <a:prstClr val="black"/>
                  </a:solidFill>
                  <a:latin typeface="Calibri" panose="020F0502020204030204"/>
                  <a:cs typeface=""/>
                </a:endParaRPr>
              </a:p>
            </p:txBody>
          </p:sp>
          <p:sp>
            <p:nvSpPr>
              <p:cNvPr id="70" name="TextBox 69"/>
              <p:cNvSpPr txBox="1"/>
              <p:nvPr/>
            </p:nvSpPr>
            <p:spPr>
              <a:xfrm>
                <a:off x="450015" y="9323073"/>
                <a:ext cx="2517768" cy="605883"/>
              </a:xfrm>
              <a:prstGeom prst="rect">
                <a:avLst/>
              </a:prstGeom>
              <a:noFill/>
            </p:spPr>
            <p:txBody>
              <a:bodyPr wrap="square" rtlCol="0">
                <a:spAutoFit/>
              </a:bodyPr>
              <a:lstStyle/>
              <a:p>
                <a:pPr fontAlgn="auto">
                  <a:spcBef>
                    <a:spcPts val="0"/>
                  </a:spcBef>
                  <a:spcAft>
                    <a:spcPts val="0"/>
                  </a:spcAft>
                </a:pPr>
                <a:r>
                  <a:rPr lang="en-US" sz="1400" dirty="0" smtClean="0">
                    <a:solidFill>
                      <a:prstClr val="black"/>
                    </a:solidFill>
                    <a:latin typeface="Calibri" panose="020F0502020204030204"/>
                    <a:cs typeface=""/>
                  </a:rPr>
                  <a:t>Smart Meters</a:t>
                </a:r>
                <a:endParaRPr lang="en-US" sz="1400" dirty="0">
                  <a:solidFill>
                    <a:prstClr val="black"/>
                  </a:solidFill>
                  <a:latin typeface="Calibri" panose="020F0502020204030204"/>
                  <a:cs typeface=""/>
                </a:endParaRPr>
              </a:p>
            </p:txBody>
          </p:sp>
        </p:grpSp>
        <p:pic>
          <p:nvPicPr>
            <p:cNvPr id="73" name="Picture 72"/>
            <p:cNvPicPr>
              <a:picLocks noChangeAspect="1"/>
            </p:cNvPicPr>
            <p:nvPr/>
          </p:nvPicPr>
          <p:blipFill>
            <a:blip r:embed="rId14"/>
            <a:stretch>
              <a:fillRect/>
            </a:stretch>
          </p:blipFill>
          <p:spPr>
            <a:xfrm>
              <a:off x="4323637" y="6298302"/>
              <a:ext cx="872837" cy="872837"/>
            </a:xfrm>
            <a:prstGeom prst="rect">
              <a:avLst/>
            </a:prstGeom>
          </p:spPr>
        </p:pic>
        <p:sp>
          <p:nvSpPr>
            <p:cNvPr id="2" name="TextBox 1"/>
            <p:cNvSpPr txBox="1"/>
            <p:nvPr/>
          </p:nvSpPr>
          <p:spPr>
            <a:xfrm>
              <a:off x="6621361" y="2172456"/>
              <a:ext cx="1448726" cy="646331"/>
            </a:xfrm>
            <a:prstGeom prst="rect">
              <a:avLst/>
            </a:prstGeom>
            <a:noFill/>
          </p:spPr>
          <p:txBody>
            <a:bodyPr wrap="square" rtlCol="0">
              <a:spAutoFit/>
            </a:bodyPr>
            <a:lstStyle/>
            <a:p>
              <a:r>
                <a:rPr lang="en-US" b="1" dirty="0" smtClean="0"/>
                <a:t>+20dB Link budget gain</a:t>
              </a:r>
              <a:endParaRPr lang="en-US" b="1" dirty="0"/>
            </a:p>
          </p:txBody>
        </p:sp>
        <p:sp>
          <p:nvSpPr>
            <p:cNvPr id="74" name="Terminator 73"/>
            <p:cNvSpPr/>
            <p:nvPr/>
          </p:nvSpPr>
          <p:spPr>
            <a:xfrm>
              <a:off x="7491432" y="1248847"/>
              <a:ext cx="1652568" cy="701400"/>
            </a:xfrm>
            <a:prstGeom prst="flowChartTerminator">
              <a:avLst/>
            </a:prstGeom>
            <a:pattFill prst="sphere">
              <a:fgClr>
                <a:srgbClr val="92D05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black"/>
                  </a:solidFill>
                </a:rPr>
                <a:t>3GPP Licensed LPWA Network(s)</a:t>
              </a:r>
            </a:p>
            <a:p>
              <a:pPr algn="ctr"/>
              <a:r>
                <a:rPr lang="en-US" sz="1400" b="1" dirty="0" smtClean="0">
                  <a:solidFill>
                    <a:prstClr val="black"/>
                  </a:solidFill>
                </a:rPr>
                <a:t>NB-IoT + EC-GSM</a:t>
              </a:r>
              <a:endParaRPr lang="en-US" sz="1400" b="1" dirty="0">
                <a:solidFill>
                  <a:prstClr val="black"/>
                </a:solidFill>
              </a:endParaRPr>
            </a:p>
          </p:txBody>
        </p:sp>
      </p:grpSp>
      <p:sp>
        <p:nvSpPr>
          <p:cNvPr id="75" name="Title 2"/>
          <p:cNvSpPr txBox="1">
            <a:spLocks/>
          </p:cNvSpPr>
          <p:nvPr/>
        </p:nvSpPr>
        <p:spPr>
          <a:xfrm>
            <a:off x="530166" y="-142504"/>
            <a:ext cx="8613833" cy="7032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US" sz="3200" dirty="0" smtClean="0">
                <a:solidFill>
                  <a:srgbClr val="00B0F0"/>
                </a:solidFill>
              </a:rPr>
              <a:t>IoT Network Topology</a:t>
            </a:r>
            <a:endParaRPr lang="en-US" sz="3200" dirty="0">
              <a:solidFill>
                <a:srgbClr val="00B0F0"/>
              </a:solidFill>
            </a:endParaRPr>
          </a:p>
        </p:txBody>
      </p:sp>
    </p:spTree>
    <p:extLst>
      <p:ext uri="{BB962C8B-B14F-4D97-AF65-F5344CB8AC3E}">
        <p14:creationId xmlns:p14="http://schemas.microsoft.com/office/powerpoint/2010/main" val="68152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530166" y="-142504"/>
            <a:ext cx="8613833" cy="7032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US" sz="3200" dirty="0" smtClean="0">
                <a:solidFill>
                  <a:srgbClr val="00B0F0"/>
                </a:solidFill>
              </a:rPr>
              <a:t>LPWA IoT Networks Classifications</a:t>
            </a:r>
            <a:endParaRPr lang="en-US" sz="3200" dirty="0">
              <a:solidFill>
                <a:srgbClr val="00B0F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48932117"/>
              </p:ext>
            </p:extLst>
          </p:nvPr>
        </p:nvGraphicFramePr>
        <p:xfrm>
          <a:off x="1" y="464448"/>
          <a:ext cx="9143998" cy="5699760"/>
        </p:xfrm>
        <a:graphic>
          <a:graphicData uri="http://schemas.openxmlformats.org/drawingml/2006/table">
            <a:tbl>
              <a:tblPr firstRow="1" bandRow="1">
                <a:tableStyleId>{5C22544A-7EE6-4342-B048-85BDC9FD1C3A}</a:tableStyleId>
              </a:tblPr>
              <a:tblGrid>
                <a:gridCol w="880643"/>
                <a:gridCol w="8263355"/>
              </a:tblGrid>
              <a:tr h="1372502">
                <a:tc>
                  <a:txBody>
                    <a:bodyPr/>
                    <a:lstStyle/>
                    <a:p>
                      <a:pPr algn="ctr"/>
                      <a:r>
                        <a:rPr lang="en-US" sz="3600" b="1" dirty="0" smtClean="0">
                          <a:solidFill>
                            <a:schemeClr val="bg1"/>
                          </a:solidFill>
                          <a:latin typeface="Arial" pitchFamily="34" charset="0"/>
                          <a:cs typeface="Arial" pitchFamily="34" charset="0"/>
                          <a:sym typeface="Wingdings"/>
                        </a:rPr>
                        <a:t></a:t>
                      </a:r>
                      <a:endParaRPr lang="en-US" sz="3600" b="1" dirty="0" smtClean="0">
                        <a:solidFill>
                          <a:schemeClr val="bg1"/>
                        </a:solidFill>
                        <a:latin typeface="Arial" pitchFamily="34" charset="0"/>
                        <a:cs typeface="Arial" pitchFamily="34" charset="0"/>
                      </a:endParaRPr>
                    </a:p>
                  </a:txBody>
                  <a:tcPr marL="9525" marR="73152" marT="0" marB="0" anchor="ctr">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pPr>
                      <a:r>
                        <a:rPr lang="en-US" sz="1800" b="1" kern="1200" dirty="0" smtClean="0">
                          <a:solidFill>
                            <a:srgbClr val="CC00CC"/>
                          </a:solidFill>
                          <a:latin typeface="+mn-lt"/>
                          <a:ea typeface="Times New Roman"/>
                          <a:cs typeface="Arial" panose="020B0604020202020204" pitchFamily="34" charset="0"/>
                        </a:rPr>
                        <a:t>Unlicensed Networks (Already Deployed) </a:t>
                      </a:r>
                      <a:r>
                        <a:rPr lang="en-US" sz="1800" b="0" kern="1200" dirty="0" smtClean="0">
                          <a:solidFill>
                            <a:schemeClr val="tx1"/>
                          </a:solidFill>
                          <a:latin typeface="+mn-lt"/>
                          <a:ea typeface="Times New Roman"/>
                          <a:cs typeface="Arial" panose="020B0604020202020204" pitchFamily="34" charset="0"/>
                        </a:rPr>
                        <a:t>such as LoRaWAN, Sigfox and OnRamp wireless, Weightless -N &amp; -P etc.</a:t>
                      </a:r>
                      <a:r>
                        <a:rPr lang="en-US" sz="1800" b="0" kern="1200" baseline="0" dirty="0" smtClean="0">
                          <a:solidFill>
                            <a:schemeClr val="tx1"/>
                          </a:solidFill>
                          <a:latin typeface="+mn-lt"/>
                          <a:ea typeface="Times New Roman"/>
                          <a:cs typeface="Arial" panose="020B0604020202020204" pitchFamily="34" charset="0"/>
                        </a:rPr>
                        <a:t> </a:t>
                      </a:r>
                      <a:r>
                        <a:rPr lang="en-US" sz="1800" b="0" i="0" kern="1200" baseline="0" dirty="0" smtClean="0">
                          <a:solidFill>
                            <a:srgbClr val="7030A0"/>
                          </a:solidFill>
                          <a:effectLst/>
                          <a:latin typeface="+mn-lt"/>
                          <a:ea typeface="+mn-ea"/>
                          <a:cs typeface="+mn-cs"/>
                        </a:rPr>
                        <a:t>M</a:t>
                      </a:r>
                      <a:r>
                        <a:rPr lang="en-US" sz="1800" b="0" i="0" kern="1200" dirty="0" smtClean="0">
                          <a:solidFill>
                            <a:srgbClr val="7030A0"/>
                          </a:solidFill>
                          <a:effectLst/>
                          <a:latin typeface="+mn-lt"/>
                          <a:ea typeface="+mn-ea"/>
                          <a:cs typeface="+mn-cs"/>
                        </a:rPr>
                        <a:t>ost of these networks take advantage of industrial, scientific, and medical – ISM – unlicensed frequency bands. </a:t>
                      </a:r>
                      <a:endParaRPr lang="en-US" sz="1800" b="0" kern="1200" dirty="0" smtClean="0">
                        <a:solidFill>
                          <a:srgbClr val="7030A0"/>
                        </a:solidFill>
                        <a:latin typeface="+mn-lt"/>
                        <a:ea typeface="Times New Roman"/>
                        <a:cs typeface="Arial" panose="020B0604020202020204" pitchFamily="34" charset="0"/>
                      </a:endParaRPr>
                    </a:p>
                    <a:p>
                      <a:pPr marL="273050" marR="0" lvl="0" indent="0" algn="just">
                        <a:lnSpc>
                          <a:spcPct val="115000"/>
                        </a:lnSpc>
                        <a:spcBef>
                          <a:spcPts val="0"/>
                        </a:spcBef>
                        <a:spcAft>
                          <a:spcPts val="1200"/>
                        </a:spcAft>
                        <a:buClr>
                          <a:schemeClr val="tx1"/>
                        </a:buClr>
                        <a:buSzPct val="200000"/>
                        <a:buFont typeface="Wingdings 2" panose="05020102010507070707" pitchFamily="18" charset="2"/>
                        <a:buNone/>
                      </a:pPr>
                      <a:r>
                        <a:rPr lang="en-US" sz="1600" b="0" kern="1200" dirty="0" smtClean="0">
                          <a:solidFill>
                            <a:schemeClr val="tx1"/>
                          </a:solidFill>
                          <a:latin typeface="+mn-lt"/>
                          <a:ea typeface="Times New Roman"/>
                          <a:cs typeface="Arial" panose="020B0604020202020204" pitchFamily="34" charset="0"/>
                        </a:rPr>
                        <a:t>These technologies are ready and</a:t>
                      </a:r>
                      <a:r>
                        <a:rPr lang="en-US" sz="1600" b="0" kern="1200" baseline="0" dirty="0" smtClean="0">
                          <a:solidFill>
                            <a:schemeClr val="tx1"/>
                          </a:solidFill>
                          <a:latin typeface="+mn-lt"/>
                          <a:ea typeface="Times New Roman"/>
                          <a:cs typeface="Arial" panose="020B0604020202020204" pitchFamily="34" charset="0"/>
                        </a:rPr>
                        <a:t> already deployed</a:t>
                      </a:r>
                      <a:r>
                        <a:rPr lang="en-US" sz="1600" b="0" kern="1200" dirty="0" smtClean="0">
                          <a:solidFill>
                            <a:schemeClr val="tx1"/>
                          </a:solidFill>
                          <a:latin typeface="+mn-lt"/>
                          <a:ea typeface="Times New Roman"/>
                          <a:cs typeface="Arial" panose="020B0604020202020204" pitchFamily="34" charset="0"/>
                        </a:rPr>
                        <a:t> and meet the 4 factors for LPWAN (long range, very low power, low data rate, and very low cost). Some are based on</a:t>
                      </a:r>
                      <a:r>
                        <a:rPr lang="en-US" sz="1600" b="0" kern="1200" baseline="0" dirty="0" smtClean="0">
                          <a:solidFill>
                            <a:schemeClr val="tx1"/>
                          </a:solidFill>
                          <a:latin typeface="+mn-lt"/>
                          <a:ea typeface="Times New Roman"/>
                          <a:cs typeface="Arial" panose="020B0604020202020204" pitchFamily="34" charset="0"/>
                        </a:rPr>
                        <a:t> standards protocols supported by industry alliance like LoRaWAN Alliance and Weightless SIG, some are based on proprietary protocols and some are standards in-progress</a:t>
                      </a:r>
                      <a:r>
                        <a:rPr lang="en-US" sz="1600" b="0" kern="1200" baseline="0" dirty="0" smtClean="0">
                          <a:solidFill>
                            <a:srgbClr val="C00000"/>
                          </a:solidFill>
                          <a:latin typeface="+mn-lt"/>
                          <a:ea typeface="Times New Roman"/>
                          <a:cs typeface="Arial" panose="020B0604020202020204" pitchFamily="34" charset="0"/>
                        </a:rPr>
                        <a:t>. </a:t>
                      </a:r>
                      <a:endParaRPr lang="en-US" sz="1600" b="0" kern="1200" dirty="0" smtClean="0">
                        <a:solidFill>
                          <a:srgbClr val="C00000"/>
                        </a:solidFill>
                        <a:latin typeface="+mn-lt"/>
                        <a:ea typeface="Times New Roman"/>
                        <a:cs typeface="Arial" panose="020B0604020202020204" pitchFamily="34" charset="0"/>
                      </a:endParaRPr>
                    </a:p>
                  </a:txBody>
                  <a:tcPr marR="73152" marT="0" marB="91440" anchor="ctr">
                    <a:lnB w="12700" cap="flat" cmpd="sng" algn="ctr">
                      <a:solidFill>
                        <a:schemeClr val="bg1"/>
                      </a:solidFill>
                      <a:prstDash val="solid"/>
                      <a:round/>
                      <a:headEnd type="none" w="med" len="med"/>
                      <a:tailEnd type="none" w="med" len="med"/>
                    </a:lnB>
                    <a:solidFill>
                      <a:schemeClr val="bg2">
                        <a:lumMod val="95000"/>
                      </a:schemeClr>
                    </a:solidFill>
                  </a:tcPr>
                </a:tc>
              </a:tr>
              <a:tr h="3289984">
                <a:tc>
                  <a:txBody>
                    <a:bodyPr/>
                    <a:lstStyle/>
                    <a:p>
                      <a:pPr algn="ctr"/>
                      <a:r>
                        <a:rPr lang="en-US" sz="3600" b="1" dirty="0" smtClean="0">
                          <a:solidFill>
                            <a:schemeClr val="bg1"/>
                          </a:solidFill>
                          <a:latin typeface="Arial" pitchFamily="34" charset="0"/>
                          <a:cs typeface="Arial" pitchFamily="34" charset="0"/>
                          <a:sym typeface="Wingdings"/>
                        </a:rPr>
                        <a:t></a:t>
                      </a:r>
                      <a:endParaRPr lang="en-US" sz="3600" b="1" dirty="0" smtClean="0">
                        <a:solidFill>
                          <a:schemeClr val="bg1"/>
                        </a:solidFill>
                        <a:latin typeface="Arial" pitchFamily="34" charset="0"/>
                        <a:cs typeface="Arial" pitchFamily="34" charset="0"/>
                      </a:endParaRPr>
                    </a:p>
                  </a:txBody>
                  <a:tcPr marL="9525" marR="73152"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tabLst/>
                      </a:pPr>
                      <a:r>
                        <a:rPr lang="en-US" sz="1800" b="1" kern="1200" dirty="0" smtClean="0">
                          <a:solidFill>
                            <a:srgbClr val="CC00CC"/>
                          </a:solidFill>
                          <a:latin typeface="+mn-lt"/>
                          <a:ea typeface="Times New Roman"/>
                          <a:cs typeface="Arial" panose="020B0604020202020204" pitchFamily="34" charset="0"/>
                        </a:rPr>
                        <a:t>3GPP Licensed Networks Evolution</a:t>
                      </a:r>
                      <a:r>
                        <a:rPr lang="en-US" sz="1800" b="1" kern="1200" baseline="0" dirty="0" smtClean="0">
                          <a:solidFill>
                            <a:srgbClr val="CC00CC"/>
                          </a:solidFill>
                          <a:latin typeface="+mn-lt"/>
                          <a:ea typeface="Times New Roman"/>
                          <a:cs typeface="Arial" panose="020B0604020202020204" pitchFamily="34" charset="0"/>
                        </a:rPr>
                        <a:t> (Came later to the party)</a:t>
                      </a:r>
                      <a:endParaRPr lang="en-US" sz="1800" b="1" kern="1200" dirty="0" smtClean="0">
                        <a:solidFill>
                          <a:srgbClr val="CC00CC"/>
                        </a:solidFill>
                        <a:latin typeface="+mn-lt"/>
                        <a:ea typeface="Times New Roman"/>
                        <a:cs typeface="Arial" panose="020B0604020202020204" pitchFamily="34" charset="0"/>
                      </a:endParaRPr>
                    </a:p>
                    <a:p>
                      <a:pPr marL="444500" marR="0" lvl="0" indent="-171450" algn="just">
                        <a:lnSpc>
                          <a:spcPct val="115000"/>
                        </a:lnSpc>
                        <a:spcBef>
                          <a:spcPts val="0"/>
                        </a:spcBef>
                        <a:spcAft>
                          <a:spcPts val="1200"/>
                        </a:spcAft>
                        <a:buClr>
                          <a:schemeClr val="tx1"/>
                        </a:buClr>
                        <a:buSzPct val="100000"/>
                        <a:buFont typeface="Arial" panose="020B0604020202020204" pitchFamily="34" charset="0"/>
                        <a:buChar char="•"/>
                        <a:tabLst/>
                      </a:pPr>
                      <a:r>
                        <a:rPr lang="en-US" sz="1600" b="1" kern="1200" dirty="0" smtClean="0">
                          <a:solidFill>
                            <a:schemeClr val="tx1"/>
                          </a:solidFill>
                          <a:latin typeface="+mn-lt"/>
                          <a:ea typeface="Times New Roman"/>
                          <a:cs typeface="Arial" panose="020B0604020202020204" pitchFamily="34" charset="0"/>
                        </a:rPr>
                        <a:t>LTE MTC (machine type communication) evolution : </a:t>
                      </a:r>
                      <a:r>
                        <a:rPr lang="en-US" sz="1600" b="0" kern="1200" dirty="0" smtClean="0">
                          <a:solidFill>
                            <a:schemeClr val="tx1"/>
                          </a:solidFill>
                          <a:latin typeface="+mn-lt"/>
                          <a:ea typeface="Times New Roman"/>
                          <a:cs typeface="Arial" panose="020B0604020202020204" pitchFamily="34" charset="0"/>
                        </a:rPr>
                        <a:t>based on amending the LTE to support MTC. The 1</a:t>
                      </a:r>
                      <a:r>
                        <a:rPr lang="en-US" sz="1600" b="0" kern="1200" baseline="30000" dirty="0" smtClean="0">
                          <a:solidFill>
                            <a:schemeClr val="tx1"/>
                          </a:solidFill>
                          <a:latin typeface="+mn-lt"/>
                          <a:ea typeface="Times New Roman"/>
                          <a:cs typeface="Arial" panose="020B0604020202020204" pitchFamily="34" charset="0"/>
                        </a:rPr>
                        <a:t>st</a:t>
                      </a:r>
                      <a:r>
                        <a:rPr lang="en-US" sz="1600" b="0" kern="1200" dirty="0" smtClean="0">
                          <a:solidFill>
                            <a:schemeClr val="tx1"/>
                          </a:solidFill>
                          <a:latin typeface="+mn-lt"/>
                          <a:ea typeface="Times New Roman"/>
                          <a:cs typeface="Arial" panose="020B0604020202020204" pitchFamily="34" charset="0"/>
                        </a:rPr>
                        <a:t> version</a:t>
                      </a:r>
                      <a:r>
                        <a:rPr lang="en-US" sz="1600" b="0" kern="1200" baseline="0" dirty="0" smtClean="0">
                          <a:solidFill>
                            <a:schemeClr val="tx1"/>
                          </a:solidFill>
                          <a:latin typeface="+mn-lt"/>
                          <a:ea typeface="Times New Roman"/>
                          <a:cs typeface="Arial" panose="020B0604020202020204" pitchFamily="34" charset="0"/>
                        </a:rPr>
                        <a:t> </a:t>
                      </a:r>
                      <a:r>
                        <a:rPr lang="en-US" sz="1600" b="0" kern="1200" dirty="0" smtClean="0">
                          <a:solidFill>
                            <a:schemeClr val="tx1"/>
                          </a:solidFill>
                          <a:latin typeface="+mn-lt"/>
                          <a:ea typeface="Times New Roman"/>
                          <a:cs typeface="Arial" panose="020B0604020202020204" pitchFamily="34" charset="0"/>
                        </a:rPr>
                        <a:t>was released with 3GPP Rel 8</a:t>
                      </a:r>
                      <a:r>
                        <a:rPr lang="en-US" sz="1600" b="0" kern="1200" baseline="0" dirty="0" smtClean="0">
                          <a:solidFill>
                            <a:schemeClr val="tx1"/>
                          </a:solidFill>
                          <a:latin typeface="+mn-lt"/>
                          <a:ea typeface="Times New Roman"/>
                          <a:cs typeface="Arial" panose="020B0604020202020204" pitchFamily="34" charset="0"/>
                        </a:rPr>
                        <a:t> based on CAT 1</a:t>
                      </a:r>
                      <a:r>
                        <a:rPr lang="en-US" sz="1600" b="0" kern="1200" dirty="0" smtClean="0">
                          <a:solidFill>
                            <a:schemeClr val="tx1"/>
                          </a:solidFill>
                          <a:latin typeface="+mn-lt"/>
                          <a:ea typeface="Times New Roman"/>
                          <a:cs typeface="Arial" panose="020B0604020202020204" pitchFamily="34" charset="0"/>
                        </a:rPr>
                        <a:t> but it does not meet the IoT requirement (battery/cost/range) and a</a:t>
                      </a:r>
                      <a:r>
                        <a:rPr lang="en-US" sz="1600" b="0" kern="1200" baseline="0" dirty="0" smtClean="0">
                          <a:solidFill>
                            <a:schemeClr val="tx1"/>
                          </a:solidFill>
                          <a:latin typeface="+mn-lt"/>
                          <a:ea typeface="Times New Roman"/>
                          <a:cs typeface="Arial" panose="020B0604020202020204" pitchFamily="34" charset="0"/>
                        </a:rPr>
                        <a:t> new release is released with R12 with Cat 0 and </a:t>
                      </a:r>
                      <a:r>
                        <a:rPr lang="en-US" sz="1600" b="0" kern="1200" dirty="0" smtClean="0">
                          <a:solidFill>
                            <a:schemeClr val="tx1"/>
                          </a:solidFill>
                          <a:latin typeface="+mn-lt"/>
                          <a:ea typeface="Times New Roman"/>
                          <a:cs typeface="Arial" panose="020B0604020202020204" pitchFamily="34" charset="0"/>
                        </a:rPr>
                        <a:t>currently enhanced version (eMTC) is under evaluation in Rel 13 to meet LPWAN requirement (CAT</a:t>
                      </a:r>
                      <a:r>
                        <a:rPr lang="en-US" sz="1600" b="0" kern="1200" baseline="0" dirty="0" smtClean="0">
                          <a:solidFill>
                            <a:schemeClr val="tx1"/>
                          </a:solidFill>
                          <a:latin typeface="+mn-lt"/>
                          <a:ea typeface="Times New Roman"/>
                          <a:cs typeface="Arial" panose="020B0604020202020204" pitchFamily="34" charset="0"/>
                        </a:rPr>
                        <a:t> </a:t>
                      </a:r>
                      <a:r>
                        <a:rPr lang="en-US" sz="1600" b="0" kern="1200" dirty="0" smtClean="0">
                          <a:solidFill>
                            <a:schemeClr val="tx1"/>
                          </a:solidFill>
                          <a:latin typeface="+mn-lt"/>
                          <a:ea typeface="Times New Roman"/>
                          <a:cs typeface="Arial" panose="020B0604020202020204" pitchFamily="34" charset="0"/>
                        </a:rPr>
                        <a:t>M). </a:t>
                      </a:r>
                    </a:p>
                    <a:p>
                      <a:pPr marL="444500" marR="0" lvl="0" indent="-171450" algn="just">
                        <a:lnSpc>
                          <a:spcPct val="115000"/>
                        </a:lnSpc>
                        <a:spcBef>
                          <a:spcPts val="0"/>
                        </a:spcBef>
                        <a:spcAft>
                          <a:spcPts val="1200"/>
                        </a:spcAft>
                        <a:buClr>
                          <a:schemeClr val="tx1"/>
                        </a:buClr>
                        <a:buSzPct val="100000"/>
                        <a:buFont typeface="Arial" panose="020B0604020202020204" pitchFamily="34" charset="0"/>
                        <a:buChar char="•"/>
                        <a:tabLst/>
                      </a:pPr>
                      <a:r>
                        <a:rPr lang="en-US" sz="1600" b="1" kern="1200" dirty="0" smtClean="0">
                          <a:solidFill>
                            <a:schemeClr val="tx1"/>
                          </a:solidFill>
                          <a:latin typeface="+mn-lt"/>
                          <a:ea typeface="Times New Roman"/>
                          <a:cs typeface="Arial" panose="020B0604020202020204" pitchFamily="34" charset="0"/>
                        </a:rPr>
                        <a:t>NB-CIoT</a:t>
                      </a:r>
                      <a:r>
                        <a:rPr lang="en-US" sz="1600" b="1" kern="1200" baseline="0" dirty="0" smtClean="0">
                          <a:solidFill>
                            <a:schemeClr val="tx1"/>
                          </a:solidFill>
                          <a:latin typeface="+mn-lt"/>
                          <a:ea typeface="Times New Roman"/>
                          <a:cs typeface="Arial" panose="020B0604020202020204" pitchFamily="34" charset="0"/>
                        </a:rPr>
                        <a:t> and NB-LTE (will be evolved into NB-IoT) as per latest 3GPP RAN meeting and is expected to be released with 3GPP Rel 13. </a:t>
                      </a:r>
                      <a:r>
                        <a:rPr lang="en-US" sz="1600" b="1" kern="1200" dirty="0" smtClean="0">
                          <a:solidFill>
                            <a:schemeClr val="tx1"/>
                          </a:solidFill>
                          <a:latin typeface="+mn-lt"/>
                          <a:ea typeface="Times New Roman"/>
                          <a:cs typeface="Arial" panose="020B0604020202020204" pitchFamily="34" charset="0"/>
                        </a:rPr>
                        <a:t> </a:t>
                      </a:r>
                    </a:p>
                    <a:p>
                      <a:pPr marL="444500" marR="0" lvl="0" indent="-171450" algn="just">
                        <a:lnSpc>
                          <a:spcPct val="115000"/>
                        </a:lnSpc>
                        <a:spcBef>
                          <a:spcPts val="0"/>
                        </a:spcBef>
                        <a:spcAft>
                          <a:spcPts val="1200"/>
                        </a:spcAft>
                        <a:buClr>
                          <a:schemeClr val="tx1"/>
                        </a:buClr>
                        <a:buSzPct val="100000"/>
                        <a:buFont typeface="Arial" panose="020B0604020202020204" pitchFamily="34" charset="0"/>
                        <a:buChar char="•"/>
                        <a:tabLst/>
                      </a:pPr>
                      <a:r>
                        <a:rPr lang="en-US" sz="1600" b="1" kern="1200" dirty="0" smtClean="0">
                          <a:solidFill>
                            <a:schemeClr val="tx1"/>
                          </a:solidFill>
                          <a:latin typeface="+mn-lt"/>
                          <a:ea typeface="Times New Roman"/>
                          <a:cs typeface="Arial" panose="020B0604020202020204" pitchFamily="34" charset="0"/>
                        </a:rPr>
                        <a:t>GSM Evolution : </a:t>
                      </a:r>
                      <a:r>
                        <a:rPr lang="en-US" sz="1600" b="0" kern="1200" dirty="0" smtClean="0">
                          <a:solidFill>
                            <a:schemeClr val="tx1"/>
                          </a:solidFill>
                          <a:latin typeface="+mn-lt"/>
                          <a:ea typeface="Times New Roman"/>
                          <a:cs typeface="Arial" panose="020B0604020202020204" pitchFamily="34" charset="0"/>
                        </a:rPr>
                        <a:t>upgrade</a:t>
                      </a:r>
                      <a:r>
                        <a:rPr lang="en-US" sz="1600" b="0" kern="1200" baseline="0" dirty="0" smtClean="0">
                          <a:solidFill>
                            <a:schemeClr val="tx1"/>
                          </a:solidFill>
                          <a:latin typeface="+mn-lt"/>
                          <a:ea typeface="Times New Roman"/>
                          <a:cs typeface="Arial" panose="020B0604020202020204" pitchFamily="34" charset="0"/>
                        </a:rPr>
                        <a:t> of</a:t>
                      </a:r>
                      <a:r>
                        <a:rPr lang="en-US" sz="1600" b="0" kern="1200" dirty="0" smtClean="0">
                          <a:solidFill>
                            <a:schemeClr val="tx1"/>
                          </a:solidFill>
                          <a:latin typeface="+mn-lt"/>
                          <a:ea typeface="Times New Roman"/>
                          <a:cs typeface="Arial" panose="020B0604020202020204" pitchFamily="34" charset="0"/>
                        </a:rPr>
                        <a:t> GSM by using one carrier for IoT and extending the coverage by (EC-GSM) is expected with 3GPP Rel 13. </a:t>
                      </a:r>
                    </a:p>
                  </a:txBody>
                  <a:tcPr marR="73152" marT="0" marB="9144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95000"/>
                      </a:schemeClr>
                    </a:solidFill>
                  </a:tcPr>
                </a:tc>
              </a:tr>
            </a:tbl>
          </a:graphicData>
        </a:graphic>
      </p:graphicFrame>
      <p:pic>
        <p:nvPicPr>
          <p:cNvPr id="4" name="Picture 3"/>
          <p:cNvPicPr>
            <a:picLocks noChangeAspect="1"/>
          </p:cNvPicPr>
          <p:nvPr/>
        </p:nvPicPr>
        <p:blipFill>
          <a:blip r:embed="rId2"/>
          <a:stretch>
            <a:fillRect/>
          </a:stretch>
        </p:blipFill>
        <p:spPr>
          <a:xfrm>
            <a:off x="4750130" y="6043355"/>
            <a:ext cx="831273" cy="831273"/>
          </a:xfrm>
          <a:prstGeom prst="rect">
            <a:avLst/>
          </a:prstGeom>
        </p:spPr>
      </p:pic>
    </p:spTree>
    <p:extLst>
      <p:ext uri="{BB962C8B-B14F-4D97-AF65-F5344CB8AC3E}">
        <p14:creationId xmlns:p14="http://schemas.microsoft.com/office/powerpoint/2010/main" val="1707232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881" y="-59375"/>
            <a:ext cx="9571512" cy="509683"/>
          </a:xfrm>
        </p:spPr>
        <p:txBody>
          <a:bodyPr>
            <a:noAutofit/>
          </a:bodyPr>
          <a:lstStyle/>
          <a:p>
            <a:r>
              <a:rPr lang="en-US" sz="3200" dirty="0" smtClean="0">
                <a:solidFill>
                  <a:srgbClr val="00B0F0"/>
                </a:solidFill>
              </a:rPr>
              <a:t>Summary of Unlicensed non-3GPP LPWA IoT Networks</a:t>
            </a:r>
            <a:endParaRPr lang="en-US" sz="3200" dirty="0">
              <a:solidFill>
                <a:srgbClr val="00B0F0"/>
              </a:solidFill>
            </a:endParaRPr>
          </a:p>
        </p:txBody>
      </p:sp>
      <p:pic>
        <p:nvPicPr>
          <p:cNvPr id="3" name="Picture 2"/>
          <p:cNvPicPr>
            <a:picLocks noChangeAspect="1"/>
          </p:cNvPicPr>
          <p:nvPr/>
        </p:nvPicPr>
        <p:blipFill>
          <a:blip r:embed="rId2"/>
          <a:stretch>
            <a:fillRect/>
          </a:stretch>
        </p:blipFill>
        <p:spPr>
          <a:xfrm>
            <a:off x="47502" y="474057"/>
            <a:ext cx="9048998" cy="5084935"/>
          </a:xfrm>
          <a:prstGeom prst="rect">
            <a:avLst/>
          </a:prstGeom>
        </p:spPr>
      </p:pic>
      <p:pic>
        <p:nvPicPr>
          <p:cNvPr id="4" name="Picture 3"/>
          <p:cNvPicPr>
            <a:picLocks noChangeAspect="1"/>
          </p:cNvPicPr>
          <p:nvPr/>
        </p:nvPicPr>
        <p:blipFill>
          <a:blip r:embed="rId3"/>
          <a:stretch>
            <a:fillRect/>
          </a:stretch>
        </p:blipFill>
        <p:spPr>
          <a:xfrm>
            <a:off x="4387932" y="5985162"/>
            <a:ext cx="872837" cy="872837"/>
          </a:xfrm>
          <a:prstGeom prst="rect">
            <a:avLst/>
          </a:prstGeom>
        </p:spPr>
      </p:pic>
      <p:sp>
        <p:nvSpPr>
          <p:cNvPr id="5" name="TextBox 4"/>
          <p:cNvSpPr txBox="1"/>
          <p:nvPr/>
        </p:nvSpPr>
        <p:spPr>
          <a:xfrm>
            <a:off x="0" y="5522027"/>
            <a:ext cx="9144000" cy="461665"/>
          </a:xfrm>
          <a:prstGeom prst="rect">
            <a:avLst/>
          </a:prstGeom>
          <a:noFill/>
        </p:spPr>
        <p:txBody>
          <a:bodyPr wrap="square" rtlCol="0">
            <a:spAutoFit/>
          </a:bodyPr>
          <a:lstStyle/>
          <a:p>
            <a:pPr fontAlgn="base"/>
            <a:r>
              <a:rPr lang="en-US" sz="1200" b="1" dirty="0" smtClean="0"/>
              <a:t>Source: </a:t>
            </a:r>
            <a:r>
              <a:rPr lang="en-US" sz="1200" b="1" i="1" dirty="0"/>
              <a:t>Bryon </a:t>
            </a:r>
            <a:r>
              <a:rPr lang="en-US" sz="1200" b="1" i="1" dirty="0" smtClean="0"/>
              <a:t>Moyer, “</a:t>
            </a:r>
            <a:r>
              <a:rPr lang="en-US" sz="1200" b="1" dirty="0"/>
              <a:t>Low Power, Wide </a:t>
            </a:r>
            <a:r>
              <a:rPr lang="en-US" sz="1200" b="1" dirty="0" smtClean="0"/>
              <a:t>Area A </a:t>
            </a:r>
            <a:r>
              <a:rPr lang="en-US" sz="1200" b="1" dirty="0"/>
              <a:t>Survey of Longer-Range IoT Wireless </a:t>
            </a:r>
            <a:r>
              <a:rPr lang="en-US" sz="1200" b="1" dirty="0" smtClean="0"/>
              <a:t>Protocols,</a:t>
            </a:r>
            <a:r>
              <a:rPr lang="en-US" sz="1200" b="1" i="1" dirty="0" smtClean="0"/>
              <a:t>” Electronic Engineering Journal, Sept. 2015.</a:t>
            </a:r>
          </a:p>
          <a:p>
            <a:pPr fontAlgn="base"/>
            <a:r>
              <a:rPr lang="en-US" sz="1200" b="1" i="1" dirty="0"/>
              <a:t>http://www.eejournal.com/archives/articles/20150907-lpwa/ </a:t>
            </a:r>
            <a:endParaRPr lang="en-US" sz="1200" b="1" i="1" dirty="0" smtClean="0"/>
          </a:p>
        </p:txBody>
      </p:sp>
    </p:spTree>
    <p:extLst>
      <p:ext uri="{BB962C8B-B14F-4D97-AF65-F5344CB8AC3E}">
        <p14:creationId xmlns:p14="http://schemas.microsoft.com/office/powerpoint/2010/main" val="1400271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49323643"/>
              </p:ext>
            </p:extLst>
          </p:nvPr>
        </p:nvGraphicFramePr>
        <p:xfrm>
          <a:off x="332512" y="608655"/>
          <a:ext cx="8419602" cy="3474799"/>
        </p:xfrm>
        <a:graphic>
          <a:graphicData uri="http://schemas.openxmlformats.org/drawingml/2006/table">
            <a:tbl>
              <a:tblPr/>
              <a:tblGrid>
                <a:gridCol w="1680913"/>
                <a:gridCol w="1401955"/>
                <a:gridCol w="50787"/>
                <a:gridCol w="1037162"/>
                <a:gridCol w="972785"/>
                <a:gridCol w="879799"/>
                <a:gridCol w="879799"/>
                <a:gridCol w="1516402"/>
              </a:tblGrid>
              <a:tr h="331486">
                <a:tc>
                  <a:txBody>
                    <a:bodyPr/>
                    <a:lstStyle/>
                    <a:p>
                      <a:pPr algn="l" fontAlgn="b"/>
                      <a:r>
                        <a:rPr lang="sk-SK" sz="1200" b="0" i="0" u="none" strike="noStrike" dirty="0">
                          <a:solidFill>
                            <a:srgbClr val="000000"/>
                          </a:solidFill>
                          <a:effectLst/>
                          <a:latin typeface="Calibri" charset="0"/>
                        </a:rPr>
                        <a:t> </a:t>
                      </a:r>
                    </a:p>
                  </a:txBody>
                  <a:tcPr marL="9033" marR="9033" marT="9033"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gridSpan="2">
                  <a:txBody>
                    <a:bodyPr/>
                    <a:lstStyle/>
                    <a:p>
                      <a:pPr algn="ctr" fontAlgn="ctr"/>
                      <a:r>
                        <a:rPr lang="en-US" sz="1200" b="1" i="0" u="none" strike="noStrike" dirty="0">
                          <a:solidFill>
                            <a:srgbClr val="35362F"/>
                          </a:solidFill>
                          <a:effectLst/>
                          <a:latin typeface="Calibri" charset="0"/>
                        </a:rPr>
                        <a:t>LTE Cat.1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hMerge="1">
                  <a:txBody>
                    <a:bodyPr/>
                    <a:lstStyle/>
                    <a:p>
                      <a:endParaRPr lang="en-US"/>
                    </a:p>
                  </a:txBody>
                  <a:tcPr/>
                </a:tc>
                <a:tc>
                  <a:txBody>
                    <a:bodyPr/>
                    <a:lstStyle/>
                    <a:p>
                      <a:pPr algn="l" fontAlgn="ctr"/>
                      <a:r>
                        <a:rPr lang="en-US" sz="1200" b="1" i="0" u="none" strike="noStrike" dirty="0">
                          <a:solidFill>
                            <a:srgbClr val="35362F"/>
                          </a:solidFill>
                          <a:effectLst/>
                          <a:latin typeface="Calibri" charset="0"/>
                        </a:rPr>
                        <a:t>LTE Cat.0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35362F"/>
                          </a:solidFill>
                          <a:effectLst/>
                          <a:latin typeface="Calibri" charset="0"/>
                        </a:rPr>
                        <a:t>LTE Cat.M</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ctr"/>
                      <a:r>
                        <a:rPr lang="en-US" sz="1200" b="1" i="0" u="none" strike="noStrike" dirty="0">
                          <a:solidFill>
                            <a:srgbClr val="35362F"/>
                          </a:solidFill>
                          <a:effectLst/>
                          <a:latin typeface="Calibri" charset="0"/>
                        </a:rPr>
                        <a:t>EC-GSM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200" b="1" i="0" u="none" strike="noStrike" dirty="0">
                          <a:solidFill>
                            <a:srgbClr val="35362F"/>
                          </a:solidFill>
                          <a:effectLst/>
                          <a:latin typeface="Calibri" charset="0"/>
                        </a:rPr>
                        <a:t>NB-LTE*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200" b="1" i="0" u="none" strike="noStrike" dirty="0">
                          <a:solidFill>
                            <a:srgbClr val="35362F"/>
                          </a:solidFill>
                          <a:effectLst/>
                          <a:latin typeface="Calibri" charset="0"/>
                        </a:rPr>
                        <a:t>NB-CIoT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55469">
                <a:tc>
                  <a:txBody>
                    <a:bodyPr/>
                    <a:lstStyle/>
                    <a:p>
                      <a:pPr algn="l" fontAlgn="ctr"/>
                      <a:r>
                        <a:rPr lang="en-US" sz="1200" b="1" i="0" u="none" strike="noStrike" dirty="0">
                          <a:solidFill>
                            <a:srgbClr val="35362F"/>
                          </a:solidFill>
                          <a:effectLst/>
                          <a:latin typeface="Calibri" charset="0"/>
                        </a:rPr>
                        <a:t>Spectrum </a:t>
                      </a:r>
                    </a:p>
                  </a:txBody>
                  <a:tcPr marL="9033" marR="9033" marT="9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4">
                  <a:txBody>
                    <a:bodyPr/>
                    <a:lstStyle/>
                    <a:p>
                      <a:pPr algn="ctr" fontAlgn="ctr"/>
                      <a:r>
                        <a:rPr lang="en-US" sz="1200" b="1" i="0" u="none" strike="noStrike" dirty="0">
                          <a:solidFill>
                            <a:srgbClr val="35362F"/>
                          </a:solidFill>
                          <a:effectLst/>
                          <a:latin typeface="Calibri" charset="0"/>
                        </a:rPr>
                        <a:t>LTE In-Band, Greenfield </a:t>
                      </a:r>
                    </a:p>
                  </a:txBody>
                  <a:tcPr marL="9033" marR="9033" marT="903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200" b="1" i="0" u="none" strike="noStrike" dirty="0">
                          <a:solidFill>
                            <a:srgbClr val="35362F"/>
                          </a:solidFill>
                          <a:effectLst/>
                          <a:latin typeface="Calibri" charset="0"/>
                        </a:rPr>
                        <a:t>GSM In-Band, Greenfield </a:t>
                      </a:r>
                    </a:p>
                  </a:txBody>
                  <a:tcPr marL="9033" marR="9033" marT="903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200" b="1" i="0" u="none" strike="noStrike" dirty="0">
                          <a:solidFill>
                            <a:srgbClr val="35362F"/>
                          </a:solidFill>
                          <a:effectLst/>
                          <a:latin typeface="Calibri" charset="0"/>
                        </a:rPr>
                        <a:t>Greenfield </a:t>
                      </a:r>
                    </a:p>
                  </a:txBody>
                  <a:tcPr marL="9033" marR="9033" marT="903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200" b="1" i="0" u="none" strike="noStrike" dirty="0">
                          <a:solidFill>
                            <a:srgbClr val="35362F"/>
                          </a:solidFill>
                          <a:effectLst/>
                          <a:latin typeface="Calibri" charset="0"/>
                        </a:rPr>
                        <a:t>Greenfield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495153">
                <a:tc>
                  <a:txBody>
                    <a:bodyPr/>
                    <a:lstStyle/>
                    <a:p>
                      <a:pPr algn="l" fontAlgn="ctr"/>
                      <a:r>
                        <a:rPr lang="en-US" sz="1200" b="1" i="0" u="none" strike="noStrike" dirty="0">
                          <a:solidFill>
                            <a:srgbClr val="35362F"/>
                          </a:solidFill>
                          <a:effectLst/>
                          <a:latin typeface="Calibri" charset="0"/>
                        </a:rPr>
                        <a:t>Release Date/Commercialization </a:t>
                      </a:r>
                    </a:p>
                  </a:txBody>
                  <a:tcPr marL="9033" marR="9033" marT="9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is-IS" sz="1200" b="1" i="0" u="none" strike="noStrike" dirty="0">
                          <a:solidFill>
                            <a:srgbClr val="35362F"/>
                          </a:solidFill>
                          <a:effectLst/>
                          <a:latin typeface="Calibri" charset="0"/>
                        </a:rPr>
                        <a:t>2009</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is-IS" sz="1200" b="1" i="0" u="none" strike="noStrike">
                          <a:solidFill>
                            <a:srgbClr val="35362F"/>
                          </a:solidFill>
                          <a:effectLst/>
                          <a:latin typeface="Calibri" charset="0"/>
                        </a:rPr>
                        <a:t>2014</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200" b="1" i="0" u="none" strike="noStrike">
                          <a:solidFill>
                            <a:srgbClr val="35362F"/>
                          </a:solidFill>
                          <a:effectLst/>
                          <a:latin typeface="Calibri" charset="0"/>
                        </a:rPr>
                        <a:t>2015/2016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s-IS" sz="1200" b="1" i="0" u="none" strike="noStrike" dirty="0">
                          <a:solidFill>
                            <a:srgbClr val="35362F"/>
                          </a:solidFill>
                          <a:effectLst/>
                          <a:latin typeface="Calibri" charset="0"/>
                        </a:rPr>
                        <a:t>2016/2017</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is-IS" sz="1200" b="1" i="1" u="none" strike="noStrike" dirty="0">
                          <a:solidFill>
                            <a:srgbClr val="35362F"/>
                          </a:solidFill>
                          <a:effectLst/>
                          <a:latin typeface="Calibri" charset="0"/>
                        </a:rPr>
                        <a:t>2016/2017</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is-IS" sz="1200" b="1" i="1" u="none" strike="noStrike" dirty="0">
                          <a:solidFill>
                            <a:srgbClr val="35362F"/>
                          </a:solidFill>
                          <a:effectLst/>
                          <a:latin typeface="Calibri" charset="0"/>
                        </a:rPr>
                        <a:t>2016/2017</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55469">
                <a:tc>
                  <a:txBody>
                    <a:bodyPr/>
                    <a:lstStyle/>
                    <a:p>
                      <a:pPr algn="l" fontAlgn="ctr"/>
                      <a:r>
                        <a:rPr lang="en-US" sz="1200" b="1" i="0" u="none" strike="noStrike" dirty="0">
                          <a:solidFill>
                            <a:srgbClr val="35362F"/>
                          </a:solidFill>
                          <a:effectLst/>
                          <a:latin typeface="Calibri" charset="0"/>
                        </a:rPr>
                        <a:t>3GPP Release</a:t>
                      </a:r>
                    </a:p>
                  </a:txBody>
                  <a:tcPr marL="9033" marR="9033" marT="9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en-US" sz="1200" b="1" i="0" u="none" strike="noStrike" dirty="0">
                          <a:solidFill>
                            <a:srgbClr val="35362F"/>
                          </a:solidFill>
                          <a:effectLst/>
                          <a:latin typeface="Calibri" charset="0"/>
                        </a:rPr>
                        <a:t>Rel-8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de-DE" sz="1200" b="1" i="0" u="none" strike="noStrike" dirty="0">
                          <a:solidFill>
                            <a:srgbClr val="35362F"/>
                          </a:solidFill>
                          <a:effectLst/>
                          <a:latin typeface="Calibri" charset="0"/>
                        </a:rPr>
                        <a:t>Rel-12</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200" b="1" i="0" u="none" strike="noStrike" dirty="0">
                          <a:solidFill>
                            <a:srgbClr val="35362F"/>
                          </a:solidFill>
                          <a:effectLst/>
                          <a:latin typeface="Calibri" charset="0"/>
                        </a:rPr>
                        <a:t>Rel-13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200" b="1" i="0" u="none" strike="noStrike" dirty="0">
                          <a:solidFill>
                            <a:srgbClr val="35362F"/>
                          </a:solidFill>
                          <a:effectLst/>
                          <a:latin typeface="Calibri" charset="0"/>
                        </a:rPr>
                        <a:t>Rel-13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de-DE" sz="1200" b="1" i="1" u="none" strike="noStrike" dirty="0">
                          <a:solidFill>
                            <a:srgbClr val="35362F"/>
                          </a:solidFill>
                          <a:effectLst/>
                          <a:latin typeface="Calibri" charset="0"/>
                        </a:rPr>
                        <a:t>Rel-13/14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de-DE" sz="1200" b="1" i="1" u="none" strike="noStrike" dirty="0">
                          <a:solidFill>
                            <a:srgbClr val="35362F"/>
                          </a:solidFill>
                          <a:effectLst/>
                          <a:latin typeface="Calibri" charset="0"/>
                        </a:rPr>
                        <a:t>Rel-13/14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55469">
                <a:tc rowSpan="2">
                  <a:txBody>
                    <a:bodyPr/>
                    <a:lstStyle/>
                    <a:p>
                      <a:pPr algn="l" fontAlgn="ctr"/>
                      <a:r>
                        <a:rPr lang="en-US" sz="1200" b="1" i="0" u="none" strike="noStrike" dirty="0">
                          <a:solidFill>
                            <a:srgbClr val="35362F"/>
                          </a:solidFill>
                          <a:effectLst/>
                          <a:latin typeface="Calibri" charset="0"/>
                        </a:rPr>
                        <a:t>Peak Data Rate </a:t>
                      </a:r>
                    </a:p>
                  </a:txBody>
                  <a:tcPr marL="9033" marR="9033" marT="9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de-DE" sz="1200" b="1" i="0" u="none" strike="noStrike" dirty="0">
                          <a:solidFill>
                            <a:srgbClr val="35362F"/>
                          </a:solidFill>
                          <a:effectLst/>
                          <a:latin typeface="Calibri" charset="0"/>
                        </a:rPr>
                        <a:t>DL: 10Mbps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a:solidFill>
                            <a:srgbClr val="35362F"/>
                          </a:solidFill>
                          <a:effectLst/>
                          <a:latin typeface="Calibri" charset="0"/>
                        </a:rPr>
                        <a:t>DL: 1Mbps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35362F"/>
                          </a:solidFill>
                          <a:effectLst/>
                          <a:latin typeface="Calibri" charset="0"/>
                        </a:rPr>
                        <a:t>DL: 1Mbps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1200" b="1" i="0" u="none" strike="noStrike" dirty="0">
                          <a:solidFill>
                            <a:srgbClr val="35362F"/>
                          </a:solidFill>
                          <a:effectLst/>
                          <a:latin typeface="Calibri" charset="0"/>
                        </a:rPr>
                        <a:t>DL: 74kbps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de-DE" sz="1200" b="1" i="1" u="none" strike="noStrike" dirty="0">
                          <a:solidFill>
                            <a:srgbClr val="35362F"/>
                          </a:solidFill>
                          <a:effectLst/>
                          <a:latin typeface="Calibri" charset="0"/>
                        </a:rPr>
                        <a:t>DL: 128kbps?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de-DE" sz="1200" b="1" i="0" u="none" strike="noStrike" dirty="0">
                          <a:solidFill>
                            <a:srgbClr val="35362F"/>
                          </a:solidFill>
                          <a:effectLst/>
                          <a:latin typeface="Calibri" charset="0"/>
                        </a:rPr>
                        <a:t>DL: 32kbps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55469">
                <a:tc vMerge="1">
                  <a:txBody>
                    <a:bodyPr/>
                    <a:lstStyle/>
                    <a:p>
                      <a:endParaRPr lang="en-US"/>
                    </a:p>
                  </a:txBody>
                  <a:tcPr/>
                </a:tc>
                <a:tc gridSpan="2">
                  <a:txBody>
                    <a:bodyPr/>
                    <a:lstStyle/>
                    <a:p>
                      <a:pPr algn="ctr" fontAlgn="ctr"/>
                      <a:r>
                        <a:rPr lang="en-US" sz="1200" b="1" i="0" u="none" strike="noStrike" dirty="0">
                          <a:solidFill>
                            <a:srgbClr val="35362F"/>
                          </a:solidFill>
                          <a:effectLst/>
                          <a:latin typeface="Calibri" charset="0"/>
                        </a:rPr>
                        <a:t>UL: 5Mbps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a:solidFill>
                            <a:srgbClr val="35362F"/>
                          </a:solidFill>
                          <a:effectLst/>
                          <a:latin typeface="Calibri" charset="0"/>
                        </a:rPr>
                        <a:t>UL: 1Mbps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35362F"/>
                          </a:solidFill>
                          <a:effectLst/>
                          <a:latin typeface="Calibri" charset="0"/>
                        </a:rPr>
                        <a:t>UL: 1Mbps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200" b="1" i="0" u="none" strike="noStrike" dirty="0">
                          <a:solidFill>
                            <a:srgbClr val="35362F"/>
                          </a:solidFill>
                          <a:effectLst/>
                          <a:latin typeface="Calibri" charset="0"/>
                        </a:rPr>
                        <a:t>UL: 74kbps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fi-FI" sz="1200" b="1" i="1" u="none" strike="noStrike" dirty="0">
                          <a:solidFill>
                            <a:srgbClr val="35362F"/>
                          </a:solidFill>
                          <a:effectLst/>
                          <a:latin typeface="Calibri" charset="0"/>
                        </a:rPr>
                        <a:t>UL: 64kbps?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tr-TR" sz="1200" b="1" i="0" u="none" strike="noStrike" dirty="0">
                          <a:solidFill>
                            <a:srgbClr val="35362F"/>
                          </a:solidFill>
                          <a:effectLst/>
                          <a:latin typeface="Calibri" charset="0"/>
                        </a:rPr>
                        <a:t>UL: 48/14.7kbps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55469">
                <a:tc>
                  <a:txBody>
                    <a:bodyPr/>
                    <a:lstStyle/>
                    <a:p>
                      <a:pPr algn="l" fontAlgn="ctr"/>
                      <a:r>
                        <a:rPr lang="en-US" sz="1200" b="1" i="0" u="none" strike="noStrike" dirty="0">
                          <a:solidFill>
                            <a:srgbClr val="35362F"/>
                          </a:solidFill>
                          <a:effectLst/>
                          <a:latin typeface="Calibri" charset="0"/>
                        </a:rPr>
                        <a:t>System Bandwidth </a:t>
                      </a:r>
                    </a:p>
                  </a:txBody>
                  <a:tcPr marL="9033" marR="9033" marT="9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fi-FI" sz="1200" b="1" i="0" u="none" strike="noStrike" dirty="0">
                          <a:solidFill>
                            <a:srgbClr val="35362F"/>
                          </a:solidFill>
                          <a:effectLst/>
                          <a:latin typeface="Calibri" charset="0"/>
                        </a:rPr>
                        <a:t>20MHz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fi-FI" sz="1200" b="1" i="0" u="none" strike="noStrike" dirty="0">
                          <a:solidFill>
                            <a:srgbClr val="35362F"/>
                          </a:solidFill>
                          <a:effectLst/>
                          <a:latin typeface="Calibri" charset="0"/>
                        </a:rPr>
                        <a:t>20MHz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200" b="1" i="0" u="none" strike="noStrike" dirty="0">
                          <a:solidFill>
                            <a:srgbClr val="35362F"/>
                          </a:solidFill>
                          <a:effectLst/>
                          <a:latin typeface="Calibri" charset="0"/>
                        </a:rPr>
                        <a:t>1.4MHz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i-FI" sz="1200" b="1" i="0" u="none" strike="noStrike" dirty="0">
                          <a:solidFill>
                            <a:srgbClr val="35362F"/>
                          </a:solidFill>
                          <a:effectLst/>
                          <a:latin typeface="Calibri" charset="0"/>
                        </a:rPr>
                        <a:t>200kHz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fi-FI" sz="1200" b="1" i="0" u="none" strike="noStrike" dirty="0">
                          <a:solidFill>
                            <a:srgbClr val="35362F"/>
                          </a:solidFill>
                          <a:effectLst/>
                          <a:latin typeface="Calibri" charset="0"/>
                        </a:rPr>
                        <a:t>200kHz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fi-FI" sz="1200" b="1" i="0" u="none" strike="noStrike" dirty="0">
                          <a:solidFill>
                            <a:srgbClr val="35362F"/>
                          </a:solidFill>
                          <a:effectLst/>
                          <a:latin typeface="Calibri" charset="0"/>
                        </a:rPr>
                        <a:t>200kHz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255469">
                <a:tc>
                  <a:txBody>
                    <a:bodyPr/>
                    <a:lstStyle/>
                    <a:p>
                      <a:pPr algn="l" fontAlgn="ctr"/>
                      <a:r>
                        <a:rPr lang="en-US" sz="1200" b="1" i="0" u="none" strike="noStrike" dirty="0">
                          <a:solidFill>
                            <a:srgbClr val="35362F"/>
                          </a:solidFill>
                          <a:effectLst/>
                          <a:latin typeface="Calibri" charset="0"/>
                        </a:rPr>
                        <a:t>LPWA Network</a:t>
                      </a:r>
                    </a:p>
                  </a:txBody>
                  <a:tcPr marL="9033" marR="9033" marT="9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ctr" fontAlgn="ctr"/>
                      <a:r>
                        <a:rPr lang="sk-SK" sz="1200" b="1" i="0" u="none" strike="noStrike" dirty="0" smtClean="0">
                          <a:solidFill>
                            <a:srgbClr val="35362F"/>
                          </a:solidFill>
                          <a:effectLst/>
                          <a:latin typeface="Calibri" charset="0"/>
                        </a:rPr>
                        <a:t>No</a:t>
                      </a:r>
                      <a:endParaRPr lang="sk-SK" sz="1200" b="1" i="0" u="none" strike="noStrike" dirty="0">
                        <a:solidFill>
                          <a:srgbClr val="35362F"/>
                        </a:solidFill>
                        <a:effectLst/>
                        <a:latin typeface="Calibri" charset="0"/>
                      </a:endParaRP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k-SK" sz="1200" b="1" i="0" u="none" strike="noStrike" dirty="0">
                          <a:solidFill>
                            <a:srgbClr val="35362F"/>
                          </a:solidFill>
                          <a:effectLst/>
                          <a:latin typeface="Calibri" charset="0"/>
                        </a:rPr>
                        <a:t>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35362F"/>
                          </a:solidFill>
                          <a:effectLst/>
                          <a:latin typeface="Calibri" charset="0"/>
                        </a:rPr>
                        <a:t>No</a:t>
                      </a:r>
                      <a:endParaRPr lang="en-US" sz="1200" b="1" i="0" u="none" strike="noStrike" dirty="0">
                        <a:solidFill>
                          <a:srgbClr val="35362F"/>
                        </a:solidFill>
                        <a:effectLst/>
                        <a:latin typeface="Calibri" charset="0"/>
                      </a:endParaRP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35362F"/>
                          </a:solidFill>
                          <a:effectLst/>
                          <a:latin typeface="Calibri" charset="0"/>
                        </a:rPr>
                        <a:t>No</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35362F"/>
                          </a:solidFill>
                          <a:effectLst/>
                          <a:latin typeface="Calibri" charset="0"/>
                        </a:rPr>
                        <a:t>Yes</a:t>
                      </a:r>
                      <a:endParaRPr lang="en-US" sz="1200" b="1" i="0" u="none" strike="noStrike" dirty="0">
                        <a:solidFill>
                          <a:srgbClr val="35362F"/>
                        </a:solidFill>
                        <a:effectLst/>
                        <a:latin typeface="Calibri" charset="0"/>
                      </a:endParaRP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gridSpan="2">
                  <a:txBody>
                    <a:bodyPr/>
                    <a:lstStyle/>
                    <a:p>
                      <a:pPr algn="ctr" fontAlgn="ctr"/>
                      <a:r>
                        <a:rPr lang="en-US" sz="1200" b="1" i="0" u="none" strike="noStrike" dirty="0" smtClean="0">
                          <a:solidFill>
                            <a:srgbClr val="35362F"/>
                          </a:solidFill>
                          <a:effectLst/>
                          <a:latin typeface="Calibri" charset="0"/>
                        </a:rPr>
                        <a:t>Yes</a:t>
                      </a:r>
                      <a:endParaRPr lang="en-US" sz="1200" b="1" i="0" u="none" strike="noStrike" dirty="0">
                        <a:solidFill>
                          <a:srgbClr val="35362F"/>
                        </a:solidFill>
                        <a:effectLst/>
                        <a:latin typeface="Calibri" charset="0"/>
                      </a:endParaRP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hMerge="1">
                  <a:txBody>
                    <a:bodyPr/>
                    <a:lstStyle/>
                    <a:p>
                      <a:pPr algn="ctr" fontAlgn="ctr"/>
                      <a:endParaRPr lang="en-US" sz="1200" b="1" i="0" u="none" strike="noStrike">
                        <a:solidFill>
                          <a:srgbClr val="35362F"/>
                        </a:solidFill>
                        <a:effectLst/>
                        <a:latin typeface="Calibri" charset="0"/>
                      </a:endParaRP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469">
                <a:tc>
                  <a:txBody>
                    <a:bodyPr/>
                    <a:lstStyle/>
                    <a:p>
                      <a:pPr algn="l" fontAlgn="ctr"/>
                      <a:r>
                        <a:rPr lang="en-US" sz="1200" b="1" i="0" u="none" strike="noStrike" dirty="0">
                          <a:solidFill>
                            <a:srgbClr val="35362F"/>
                          </a:solidFill>
                          <a:effectLst/>
                          <a:latin typeface="Calibri" charset="0"/>
                        </a:rPr>
                        <a:t>Link Budget Target </a:t>
                      </a:r>
                    </a:p>
                  </a:txBody>
                  <a:tcPr marL="9033" marR="9033" marT="9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en-US" sz="1200" b="1" i="0" u="none" strike="noStrike" dirty="0">
                          <a:solidFill>
                            <a:srgbClr val="35362F"/>
                          </a:solidFill>
                          <a:effectLst/>
                          <a:latin typeface="Calibri" charset="0"/>
                        </a:rPr>
                        <a:t>140dB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a:solidFill>
                            <a:srgbClr val="35362F"/>
                          </a:solidFill>
                          <a:effectLst/>
                          <a:latin typeface="Calibri" charset="0"/>
                        </a:rPr>
                        <a:t>140dB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35362F"/>
                          </a:solidFill>
                          <a:effectLst/>
                          <a:latin typeface="Calibri" charset="0"/>
                        </a:rPr>
                        <a:t>155dB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35362F"/>
                          </a:solidFill>
                          <a:effectLst/>
                          <a:latin typeface="Calibri" charset="0"/>
                        </a:rPr>
                        <a:t>164dB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200" b="1" i="1" u="none" strike="noStrike" dirty="0" smtClean="0">
                          <a:solidFill>
                            <a:srgbClr val="35362F"/>
                          </a:solidFill>
                          <a:effectLst/>
                          <a:latin typeface="Calibri" charset="0"/>
                        </a:rPr>
                        <a:t>164dB </a:t>
                      </a:r>
                      <a:endParaRPr lang="en-US" sz="1200" b="1" i="1" u="none" strike="noStrike" dirty="0">
                        <a:solidFill>
                          <a:srgbClr val="35362F"/>
                        </a:solidFill>
                        <a:effectLst/>
                        <a:latin typeface="Calibri" charset="0"/>
                      </a:endParaRP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200" b="1" i="0" u="none" strike="noStrike" dirty="0">
                          <a:solidFill>
                            <a:srgbClr val="35362F"/>
                          </a:solidFill>
                          <a:effectLst/>
                          <a:latin typeface="Calibri" charset="0"/>
                        </a:rPr>
                        <a:t>164dB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60000"/>
                        <a:lumOff val="40000"/>
                      </a:schemeClr>
                    </a:solidFill>
                  </a:tcPr>
                </a:tc>
              </a:tr>
              <a:tr h="552478">
                <a:tc>
                  <a:txBody>
                    <a:bodyPr/>
                    <a:lstStyle/>
                    <a:p>
                      <a:pPr algn="l" fontAlgn="ctr"/>
                      <a:r>
                        <a:rPr lang="en-US" sz="1200" b="1" i="0" u="none" strike="noStrike" dirty="0">
                          <a:solidFill>
                            <a:srgbClr val="35362F"/>
                          </a:solidFill>
                          <a:effectLst/>
                          <a:latin typeface="Calibri" charset="0"/>
                        </a:rPr>
                        <a:t>Network Upgrade </a:t>
                      </a:r>
                    </a:p>
                  </a:txBody>
                  <a:tcPr marL="9033" marR="9033" marT="90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gridSpan="2">
                  <a:txBody>
                    <a:bodyPr/>
                    <a:lstStyle/>
                    <a:p>
                      <a:pPr algn="ctr" fontAlgn="ctr"/>
                      <a:r>
                        <a:rPr lang="en-US" sz="1200" b="1" i="0" u="none" strike="noStrike" dirty="0">
                          <a:solidFill>
                            <a:srgbClr val="35362F"/>
                          </a:solidFill>
                          <a:effectLst/>
                          <a:latin typeface="Calibri" charset="0"/>
                        </a:rPr>
                        <a:t>No Need </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1200" b="1" i="0" u="none" strike="noStrike" dirty="0">
                          <a:solidFill>
                            <a:srgbClr val="35362F"/>
                          </a:solidFill>
                          <a:effectLst/>
                          <a:latin typeface="Calibri" charset="0"/>
                        </a:rPr>
                        <a:t>SW Upgrade</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sk-SK" sz="1200" b="1" i="0" u="none" strike="noStrike" dirty="0">
                          <a:solidFill>
                            <a:srgbClr val="35362F"/>
                          </a:solidFill>
                          <a:effectLst/>
                          <a:latin typeface="Calibri" charset="0"/>
                        </a:rPr>
                        <a:t> </a:t>
                      </a:r>
                      <a:r>
                        <a:rPr lang="sk-SK" sz="1200" b="1" i="0" u="none" strike="noStrike" dirty="0" smtClean="0">
                          <a:solidFill>
                            <a:srgbClr val="35362F"/>
                          </a:solidFill>
                          <a:effectLst/>
                          <a:latin typeface="Calibri" charset="0"/>
                        </a:rPr>
                        <a:t>To</a:t>
                      </a:r>
                      <a:r>
                        <a:rPr lang="sk-SK" sz="1200" b="1" i="0" u="none" strike="noStrike" baseline="0" dirty="0" smtClean="0">
                          <a:solidFill>
                            <a:srgbClr val="35362F"/>
                          </a:solidFill>
                          <a:effectLst/>
                          <a:latin typeface="Calibri" charset="0"/>
                        </a:rPr>
                        <a:t> be determined </a:t>
                      </a:r>
                      <a:endParaRPr lang="sk-SK" sz="1200" b="1" i="0" u="none" strike="noStrike" dirty="0">
                        <a:solidFill>
                          <a:srgbClr val="35362F"/>
                        </a:solidFill>
                        <a:effectLst/>
                        <a:latin typeface="Calibri" charset="0"/>
                      </a:endParaRP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35362F"/>
                          </a:solidFill>
                          <a:effectLst/>
                          <a:latin typeface="Calibri" charset="0"/>
                        </a:rPr>
                        <a:t>Yes (HW/SW?)</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ctr"/>
                      <a:r>
                        <a:rPr lang="en-US" sz="1200" b="1" i="0" u="none" strike="noStrike" dirty="0" smtClean="0">
                          <a:solidFill>
                            <a:srgbClr val="35362F"/>
                          </a:solidFill>
                          <a:effectLst/>
                          <a:latin typeface="Calibri" charset="0"/>
                        </a:rPr>
                        <a:t>Yes (HW/SW?)</a:t>
                      </a: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fontAlgn="ctr"/>
                      <a:r>
                        <a:rPr lang="en-US" sz="1200" b="1" i="0" u="none" strike="noStrike" dirty="0" smtClean="0">
                          <a:solidFill>
                            <a:srgbClr val="35362F"/>
                          </a:solidFill>
                          <a:effectLst/>
                          <a:latin typeface="Calibri" charset="0"/>
                        </a:rPr>
                        <a:t>New Network</a:t>
                      </a:r>
                    </a:p>
                    <a:p>
                      <a:pPr algn="ctr" fontAlgn="ctr"/>
                      <a:r>
                        <a:rPr lang="en-US" sz="1200" b="1" i="0" u="none" strike="noStrike" dirty="0" smtClean="0">
                          <a:solidFill>
                            <a:srgbClr val="35362F"/>
                          </a:solidFill>
                          <a:effectLst/>
                          <a:latin typeface="Calibri" charset="0"/>
                        </a:rPr>
                        <a:t>Clean</a:t>
                      </a:r>
                      <a:r>
                        <a:rPr lang="en-US" sz="1200" b="1" i="0" u="none" strike="noStrike" baseline="0" dirty="0" smtClean="0">
                          <a:solidFill>
                            <a:srgbClr val="35362F"/>
                          </a:solidFill>
                          <a:effectLst/>
                          <a:latin typeface="Calibri" charset="0"/>
                        </a:rPr>
                        <a:t> Slate overlaid with GSM network</a:t>
                      </a:r>
                      <a:endParaRPr lang="en-US" sz="1200" b="1" i="0" u="none" strike="noStrike" dirty="0">
                        <a:solidFill>
                          <a:srgbClr val="35362F"/>
                        </a:solidFill>
                        <a:effectLst/>
                        <a:latin typeface="Calibri" charset="0"/>
                      </a:endParaRPr>
                    </a:p>
                  </a:txBody>
                  <a:tcPr marL="9033" marR="9033" marT="90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
        <p:nvSpPr>
          <p:cNvPr id="5" name="TextBox 4"/>
          <p:cNvSpPr txBox="1"/>
          <p:nvPr/>
        </p:nvSpPr>
        <p:spPr>
          <a:xfrm>
            <a:off x="391887" y="-59376"/>
            <a:ext cx="8265225" cy="584775"/>
          </a:xfrm>
          <a:prstGeom prst="rect">
            <a:avLst/>
          </a:prstGeom>
          <a:noFill/>
        </p:spPr>
        <p:txBody>
          <a:bodyPr wrap="square" rtlCol="0">
            <a:spAutoFit/>
          </a:bodyPr>
          <a:lstStyle/>
          <a:p>
            <a:pPr algn="ctr"/>
            <a:r>
              <a:rPr lang="en-US" sz="3200" b="1" dirty="0" smtClean="0">
                <a:solidFill>
                  <a:srgbClr val="00B0F0"/>
                </a:solidFill>
              </a:rPr>
              <a:t>3GPP MTC/LPWA IoT Releases </a:t>
            </a:r>
            <a:endParaRPr lang="en-US" sz="3200" b="1" dirty="0">
              <a:solidFill>
                <a:srgbClr val="00B0F0"/>
              </a:solidFill>
            </a:endParaRPr>
          </a:p>
        </p:txBody>
      </p:sp>
      <p:sp>
        <p:nvSpPr>
          <p:cNvPr id="6" name="Rectangle 5"/>
          <p:cNvSpPr/>
          <p:nvPr/>
        </p:nvSpPr>
        <p:spPr>
          <a:xfrm>
            <a:off x="154380" y="4164218"/>
            <a:ext cx="8894618" cy="1754326"/>
          </a:xfrm>
          <a:prstGeom prst="rect">
            <a:avLst/>
          </a:prstGeom>
        </p:spPr>
        <p:txBody>
          <a:bodyPr wrap="square">
            <a:spAutoFit/>
          </a:bodyPr>
          <a:lstStyle/>
          <a:p>
            <a:pPr algn="just" hangingPunct="0">
              <a:spcAft>
                <a:spcPts val="900"/>
              </a:spcAft>
            </a:pPr>
            <a:r>
              <a:rPr lang="en-GB" b="1" dirty="0" smtClean="0">
                <a:latin typeface="Times New Roman" charset="0"/>
                <a:ea typeface="Times New Roman" charset="0"/>
              </a:rPr>
              <a:t>3GPP has recently adopted narrow band IoT (NB-IoT) feature to specify </a:t>
            </a:r>
            <a:r>
              <a:rPr lang="en-GB" b="1" dirty="0">
                <a:latin typeface="Times New Roman" charset="0"/>
                <a:ea typeface="Times New Roman" charset="0"/>
              </a:rPr>
              <a:t>a </a:t>
            </a:r>
            <a:r>
              <a:rPr lang="en-GB" b="1" dirty="0" smtClean="0">
                <a:latin typeface="Times New Roman" charset="0"/>
                <a:ea typeface="Times New Roman" charset="0"/>
              </a:rPr>
              <a:t>new radio </a:t>
            </a:r>
            <a:r>
              <a:rPr lang="en-GB" b="1" dirty="0">
                <a:latin typeface="Times New Roman" charset="0"/>
                <a:ea typeface="Times New Roman" charset="0"/>
              </a:rPr>
              <a:t>access for </a:t>
            </a:r>
            <a:r>
              <a:rPr lang="en-GB" b="1" dirty="0" smtClean="0">
                <a:latin typeface="Times New Roman" charset="0"/>
                <a:ea typeface="Times New Roman" charset="0"/>
              </a:rPr>
              <a:t>cellular IoT, </a:t>
            </a:r>
            <a:r>
              <a:rPr lang="en-GB" b="1" dirty="0">
                <a:latin typeface="Times New Roman" charset="0"/>
                <a:ea typeface="Times New Roman" charset="0"/>
              </a:rPr>
              <a:t>based to a great extent on a non-backward-compatible variant of E-UTRA, that addresses </a:t>
            </a:r>
            <a:r>
              <a:rPr lang="en-GB" b="1" dirty="0">
                <a:solidFill>
                  <a:srgbClr val="7030A0"/>
                </a:solidFill>
                <a:latin typeface="Times New Roman" charset="0"/>
                <a:ea typeface="Times New Roman" charset="0"/>
              </a:rPr>
              <a:t>improved indoor coverage</a:t>
            </a:r>
            <a:r>
              <a:rPr lang="en-GB" b="1" dirty="0">
                <a:latin typeface="Times New Roman" charset="0"/>
                <a:ea typeface="Times New Roman" charset="0"/>
              </a:rPr>
              <a:t>, </a:t>
            </a:r>
            <a:r>
              <a:rPr lang="en-GB" b="1" dirty="0">
                <a:solidFill>
                  <a:srgbClr val="C00000"/>
                </a:solidFill>
                <a:latin typeface="Times New Roman" charset="0"/>
                <a:ea typeface="Times New Roman" charset="0"/>
              </a:rPr>
              <a:t>support for massive number of low throughput devices</a:t>
            </a:r>
            <a:r>
              <a:rPr lang="en-GB" b="1" dirty="0">
                <a:latin typeface="Times New Roman" charset="0"/>
                <a:ea typeface="Times New Roman" charset="0"/>
              </a:rPr>
              <a:t>, </a:t>
            </a:r>
            <a:r>
              <a:rPr lang="en-GB" b="1" dirty="0">
                <a:solidFill>
                  <a:schemeClr val="tx2"/>
                </a:solidFill>
                <a:latin typeface="Times New Roman" charset="0"/>
                <a:ea typeface="Times New Roman" charset="0"/>
              </a:rPr>
              <a:t>low delay sensitivity</a:t>
            </a:r>
            <a:r>
              <a:rPr lang="en-GB" b="1" dirty="0">
                <a:latin typeface="Times New Roman" charset="0"/>
                <a:ea typeface="Times New Roman" charset="0"/>
              </a:rPr>
              <a:t>, </a:t>
            </a:r>
            <a:r>
              <a:rPr lang="en-GB" b="1" dirty="0">
                <a:solidFill>
                  <a:srgbClr val="00B050"/>
                </a:solidFill>
                <a:latin typeface="Times New Roman" charset="0"/>
                <a:ea typeface="Times New Roman" charset="0"/>
              </a:rPr>
              <a:t>ultra low device cost</a:t>
            </a:r>
            <a:r>
              <a:rPr lang="en-GB" b="1" dirty="0">
                <a:latin typeface="Times New Roman" charset="0"/>
                <a:ea typeface="Times New Roman" charset="0"/>
              </a:rPr>
              <a:t>, </a:t>
            </a:r>
            <a:r>
              <a:rPr lang="en-GB" b="1" dirty="0">
                <a:solidFill>
                  <a:srgbClr val="FF0000"/>
                </a:solidFill>
                <a:latin typeface="Times New Roman" charset="0"/>
                <a:ea typeface="Times New Roman" charset="0"/>
              </a:rPr>
              <a:t>low device power consumption </a:t>
            </a:r>
            <a:r>
              <a:rPr lang="en-GB" b="1" dirty="0">
                <a:latin typeface="Times New Roman" charset="0"/>
                <a:ea typeface="Times New Roman" charset="0"/>
              </a:rPr>
              <a:t>and </a:t>
            </a:r>
            <a:r>
              <a:rPr lang="en-GB" b="1" dirty="0">
                <a:solidFill>
                  <a:schemeClr val="accent6">
                    <a:lumMod val="75000"/>
                  </a:schemeClr>
                </a:solidFill>
                <a:latin typeface="Times New Roman" charset="0"/>
                <a:ea typeface="Times New Roman" charset="0"/>
              </a:rPr>
              <a:t>(optimised) network architecture</a:t>
            </a:r>
            <a:r>
              <a:rPr lang="en-GB" b="1" dirty="0">
                <a:latin typeface="Times New Roman" charset="0"/>
                <a:ea typeface="Times New Roman" charset="0"/>
              </a:rPr>
              <a:t>. </a:t>
            </a:r>
            <a:r>
              <a:rPr lang="en-GB" b="1" dirty="0" smtClean="0">
                <a:latin typeface="Times New Roman" charset="0"/>
                <a:ea typeface="Times New Roman" charset="0"/>
              </a:rPr>
              <a:t>So, NB-IoT is expected to be the main steam for 3GPP LPWAN replacing NB-LTE and NB-CIoT proposals. </a:t>
            </a:r>
            <a:endParaRPr lang="en-US" b="1" dirty="0">
              <a:effectLst/>
              <a:latin typeface="Times New Roman" charset="0"/>
              <a:ea typeface="Times New Roman" charset="0"/>
            </a:endParaRPr>
          </a:p>
        </p:txBody>
      </p:sp>
      <p:pic>
        <p:nvPicPr>
          <p:cNvPr id="7" name="Picture 6"/>
          <p:cNvPicPr>
            <a:picLocks noChangeAspect="1"/>
          </p:cNvPicPr>
          <p:nvPr/>
        </p:nvPicPr>
        <p:blipFill>
          <a:blip r:embed="rId2"/>
          <a:stretch>
            <a:fillRect/>
          </a:stretch>
        </p:blipFill>
        <p:spPr>
          <a:xfrm>
            <a:off x="4387932" y="5985162"/>
            <a:ext cx="872837" cy="872837"/>
          </a:xfrm>
          <a:prstGeom prst="rect">
            <a:avLst/>
          </a:prstGeom>
        </p:spPr>
      </p:pic>
    </p:spTree>
    <p:extLst>
      <p:ext uri="{BB962C8B-B14F-4D97-AF65-F5344CB8AC3E}">
        <p14:creationId xmlns:p14="http://schemas.microsoft.com/office/powerpoint/2010/main" val="4230579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24"/>
            <a:ext cx="9048996" cy="676894"/>
          </a:xfrm>
        </p:spPr>
        <p:txBody>
          <a:bodyPr>
            <a:normAutofit/>
          </a:bodyPr>
          <a:lstStyle/>
          <a:p>
            <a:r>
              <a:rPr lang="en-US" sz="3200" dirty="0" smtClean="0">
                <a:solidFill>
                  <a:srgbClr val="00B0F0"/>
                </a:solidFill>
              </a:rPr>
              <a:t>Summary of 3GPP MTC/IoT Terminals</a:t>
            </a:r>
            <a:endParaRPr lang="en-US" sz="3200" dirty="0">
              <a:solidFill>
                <a:srgbClr val="00B0F0"/>
              </a:solidFill>
            </a:endParaRPr>
          </a:p>
        </p:txBody>
      </p:sp>
      <p:pic>
        <p:nvPicPr>
          <p:cNvPr id="4" name="Picture 3"/>
          <p:cNvPicPr>
            <a:picLocks noChangeAspect="1"/>
          </p:cNvPicPr>
          <p:nvPr/>
        </p:nvPicPr>
        <p:blipFill>
          <a:blip r:embed="rId2"/>
          <a:stretch>
            <a:fillRect/>
          </a:stretch>
        </p:blipFill>
        <p:spPr>
          <a:xfrm>
            <a:off x="4387932" y="5985162"/>
            <a:ext cx="872837" cy="872837"/>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037670247"/>
              </p:ext>
            </p:extLst>
          </p:nvPr>
        </p:nvGraphicFramePr>
        <p:xfrm>
          <a:off x="593766" y="475023"/>
          <a:ext cx="8455230" cy="5596893"/>
        </p:xfrm>
        <a:graphic>
          <a:graphicData uri="http://schemas.openxmlformats.org/drawingml/2006/table">
            <a:tbl>
              <a:tblPr firstRow="1" firstCol="1" bandRow="1"/>
              <a:tblGrid>
                <a:gridCol w="1192741"/>
                <a:gridCol w="1903130"/>
                <a:gridCol w="1268755"/>
                <a:gridCol w="4090604"/>
              </a:tblGrid>
              <a:tr h="175789">
                <a:tc>
                  <a:txBody>
                    <a:bodyPr/>
                    <a:lstStyle/>
                    <a:p>
                      <a:pPr algn="just">
                        <a:spcAft>
                          <a:spcPts val="0"/>
                        </a:spcAft>
                      </a:pPr>
                      <a:r>
                        <a:rPr lang="en-US" sz="1400" b="1" dirty="0">
                          <a:effectLst/>
                          <a:latin typeface="Calibri" charset="0"/>
                          <a:ea typeface="Calibri" charset="0"/>
                          <a:cs typeface="Times New Roman" charset="0"/>
                        </a:rPr>
                        <a:t>Terminal</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400" b="1" dirty="0">
                          <a:effectLst/>
                          <a:latin typeface="Calibri" charset="0"/>
                          <a:ea typeface="Calibri" charset="0"/>
                          <a:cs typeface="Times New Roman" charset="0"/>
                        </a:rPr>
                        <a:t>3GPP Release</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400" b="1" dirty="0">
                          <a:effectLst/>
                          <a:latin typeface="Calibri" charset="0"/>
                          <a:ea typeface="Calibri" charset="0"/>
                          <a:cs typeface="Times New Roman" charset="0"/>
                        </a:rPr>
                        <a:t>Availability </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spcAft>
                          <a:spcPts val="0"/>
                        </a:spcAft>
                      </a:pPr>
                      <a:r>
                        <a:rPr lang="en-US" sz="1400" b="1" dirty="0">
                          <a:effectLst/>
                          <a:latin typeface="Calibri" charset="0"/>
                          <a:ea typeface="Calibri" charset="0"/>
                          <a:cs typeface="Times New Roman" charset="0"/>
                        </a:rPr>
                        <a:t>Details</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1329693">
                <a:tc>
                  <a:txBody>
                    <a:bodyPr/>
                    <a:lstStyle/>
                    <a:p>
                      <a:pPr algn="just">
                        <a:spcAft>
                          <a:spcPts val="0"/>
                        </a:spcAft>
                      </a:pPr>
                      <a:r>
                        <a:rPr lang="en-US" sz="1400" b="1" dirty="0">
                          <a:effectLst/>
                          <a:latin typeface="Calibri" charset="0"/>
                          <a:ea typeface="Calibri" charset="0"/>
                          <a:cs typeface="Times New Roman" charset="0"/>
                        </a:rPr>
                        <a:t>LTE CAT 1</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dirty="0">
                          <a:effectLst/>
                          <a:latin typeface="Calibri" charset="0"/>
                          <a:ea typeface="Calibri" charset="0"/>
                          <a:cs typeface="Times New Roman" charset="0"/>
                        </a:rPr>
                        <a:t>Rel 8</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dirty="0">
                          <a:effectLst/>
                          <a:latin typeface="Calibri" charset="0"/>
                          <a:ea typeface="Calibri" charset="0"/>
                          <a:cs typeface="Times New Roman" charset="0"/>
                        </a:rPr>
                        <a:t>Available </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just">
                        <a:spcAft>
                          <a:spcPts val="0"/>
                        </a:spcAft>
                        <a:buFont typeface="Symbol" charset="2"/>
                        <a:buChar char=""/>
                      </a:pPr>
                      <a:r>
                        <a:rPr lang="en-US" sz="1400" dirty="0">
                          <a:effectLst/>
                          <a:latin typeface="Calibri" charset="0"/>
                          <a:ea typeface="Calibri" charset="0"/>
                          <a:cs typeface="Times New Roman" charset="0"/>
                        </a:rPr>
                        <a:t>CAT1 devices have been launched for both data applications and VoLTE/voice applications.</a:t>
                      </a:r>
                    </a:p>
                    <a:p>
                      <a:pPr marL="342900" lvl="0" indent="-342900" algn="just">
                        <a:spcAft>
                          <a:spcPts val="0"/>
                        </a:spcAft>
                        <a:buFont typeface="Symbol" charset="2"/>
                        <a:buChar char=""/>
                      </a:pPr>
                      <a:r>
                        <a:rPr lang="en-US" sz="1400" dirty="0">
                          <a:effectLst/>
                          <a:latin typeface="Calibri" charset="0"/>
                          <a:ea typeface="Calibri" charset="0"/>
                          <a:cs typeface="Times New Roman" charset="0"/>
                        </a:rPr>
                        <a:t>CAT1 will continue for VoLTE/voice application devices, i.e., not replaced by NB-IoT/CAT0/CAT-M</a:t>
                      </a:r>
                    </a:p>
                    <a:p>
                      <a:pPr marL="342900" lvl="0" indent="-342900" algn="just">
                        <a:spcAft>
                          <a:spcPts val="0"/>
                        </a:spcAft>
                        <a:buFont typeface="Symbol" charset="2"/>
                        <a:buChar char=""/>
                      </a:pPr>
                      <a:r>
                        <a:rPr lang="en-US" sz="1400" dirty="0">
                          <a:effectLst/>
                          <a:latin typeface="Calibri" charset="0"/>
                          <a:ea typeface="Calibri" charset="0"/>
                          <a:cs typeface="Times New Roman" charset="0"/>
                        </a:rPr>
                        <a:t>CAT1 Single Rx also launched for certain application. </a:t>
                      </a: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329693">
                <a:tc>
                  <a:txBody>
                    <a:bodyPr/>
                    <a:lstStyle/>
                    <a:p>
                      <a:pPr algn="just">
                        <a:spcAft>
                          <a:spcPts val="0"/>
                        </a:spcAft>
                      </a:pPr>
                      <a:r>
                        <a:rPr lang="en-US" sz="1400" b="1" dirty="0">
                          <a:effectLst/>
                          <a:latin typeface="Calibri" charset="0"/>
                          <a:ea typeface="Calibri" charset="0"/>
                          <a:cs typeface="Times New Roman" charset="0"/>
                        </a:rPr>
                        <a:t>LTE CAT 0</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dirty="0">
                          <a:effectLst/>
                          <a:latin typeface="Calibri" charset="0"/>
                          <a:ea typeface="Calibri" charset="0"/>
                          <a:cs typeface="Times New Roman" charset="0"/>
                        </a:rPr>
                        <a:t>Rel 12</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dirty="0">
                          <a:effectLst/>
                          <a:latin typeface="Calibri" charset="0"/>
                          <a:ea typeface="Calibri" charset="0"/>
                          <a:cs typeface="Times New Roman" charset="0"/>
                        </a:rPr>
                        <a:t>2H16/1H17 </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just">
                        <a:spcAft>
                          <a:spcPts val="0"/>
                        </a:spcAft>
                        <a:buFont typeface="Symbol" charset="2"/>
                        <a:buChar char=""/>
                      </a:pPr>
                      <a:r>
                        <a:rPr lang="en-US" sz="1400" dirty="0">
                          <a:effectLst/>
                          <a:latin typeface="Calibri" charset="0"/>
                          <a:ea typeface="Calibri" charset="0"/>
                          <a:cs typeface="Times New Roman" charset="0"/>
                        </a:rPr>
                        <a:t>Cat 0/Power Save Mode/Half Duplex/Extended ACB/1Rx</a:t>
                      </a:r>
                    </a:p>
                    <a:p>
                      <a:pPr marL="342900" lvl="0" indent="-342900" algn="just">
                        <a:spcAft>
                          <a:spcPts val="0"/>
                        </a:spcAft>
                        <a:buFont typeface="Symbol" charset="2"/>
                        <a:buChar char=""/>
                      </a:pPr>
                      <a:r>
                        <a:rPr lang="en-US" sz="1400" dirty="0">
                          <a:effectLst/>
                          <a:latin typeface="Calibri" charset="0"/>
                          <a:ea typeface="Calibri" charset="0"/>
                          <a:cs typeface="Times New Roman" charset="0"/>
                        </a:rPr>
                        <a:t>CAT0 is used for replacing data application devices of CAT1, but cannot replace voice/VoLTE, </a:t>
                      </a:r>
                    </a:p>
                    <a:p>
                      <a:pPr marL="342900" lvl="0" indent="-342900" algn="just">
                        <a:spcAft>
                          <a:spcPts val="0"/>
                        </a:spcAft>
                        <a:buFont typeface="Symbol" charset="2"/>
                        <a:buChar char=""/>
                      </a:pPr>
                      <a:r>
                        <a:rPr lang="en-US" sz="1400" dirty="0">
                          <a:effectLst/>
                          <a:latin typeface="Calibri" charset="0"/>
                          <a:ea typeface="Calibri" charset="0"/>
                          <a:cs typeface="Times New Roman" charset="0"/>
                        </a:rPr>
                        <a:t>CAT0 is the interim solution prior to CAT-M rollout, i.e., short lifecycle. It may be dropped and go direct to CAT-M</a:t>
                      </a: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997271">
                <a:tc>
                  <a:txBody>
                    <a:bodyPr/>
                    <a:lstStyle/>
                    <a:p>
                      <a:pPr algn="just">
                        <a:spcAft>
                          <a:spcPts val="0"/>
                        </a:spcAft>
                      </a:pPr>
                      <a:r>
                        <a:rPr lang="en-US" sz="1400" b="1" dirty="0">
                          <a:effectLst/>
                          <a:latin typeface="Calibri" charset="0"/>
                          <a:ea typeface="Calibri" charset="0"/>
                          <a:cs typeface="Times New Roman" charset="0"/>
                        </a:rPr>
                        <a:t>CAT-M</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dirty="0">
                          <a:effectLst/>
                          <a:latin typeface="Calibri" charset="0"/>
                          <a:ea typeface="Calibri" charset="0"/>
                          <a:cs typeface="Times New Roman" charset="0"/>
                        </a:rPr>
                        <a:t>Rel 13</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dirty="0">
                          <a:effectLst/>
                          <a:latin typeface="Calibri" charset="0"/>
                          <a:ea typeface="Calibri" charset="0"/>
                          <a:cs typeface="Times New Roman" charset="0"/>
                        </a:rPr>
                        <a:t>2017/1H18</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just">
                        <a:spcAft>
                          <a:spcPts val="0"/>
                        </a:spcAft>
                        <a:buFont typeface="Symbol" charset="2"/>
                        <a:buChar char=""/>
                      </a:pPr>
                      <a:r>
                        <a:rPr lang="en-US" sz="1400" dirty="0">
                          <a:effectLst/>
                          <a:latin typeface="Calibri" charset="0"/>
                          <a:ea typeface="Calibri" charset="0"/>
                          <a:cs typeface="Times New Roman" charset="0"/>
                        </a:rPr>
                        <a:t>1.4MHz BW, reduced power, Extended DRX, coverage enhancements</a:t>
                      </a:r>
                    </a:p>
                    <a:p>
                      <a:pPr marL="342900" lvl="0" indent="-342900" algn="just">
                        <a:spcAft>
                          <a:spcPts val="0"/>
                        </a:spcAft>
                        <a:buFont typeface="Symbol" charset="2"/>
                        <a:buChar char=""/>
                      </a:pPr>
                      <a:r>
                        <a:rPr lang="en-US" sz="1400" dirty="0">
                          <a:effectLst/>
                          <a:latin typeface="Calibri" charset="0"/>
                          <a:ea typeface="Calibri" charset="0"/>
                          <a:cs typeface="Times New Roman" charset="0"/>
                        </a:rPr>
                        <a:t>CAT-M is used for replacing data application devices of CAT1/CAT0, but cannot support VoLTE either for sure.</a:t>
                      </a:r>
                    </a:p>
                    <a:p>
                      <a:pPr algn="just">
                        <a:spcAft>
                          <a:spcPts val="0"/>
                        </a:spcAft>
                      </a:pPr>
                      <a:r>
                        <a:rPr lang="en-US" sz="1400" b="1" dirty="0">
                          <a:effectLst/>
                          <a:latin typeface="Calibri" charset="0"/>
                          <a:ea typeface="Calibri" charset="0"/>
                          <a:cs typeface="Times New Roman" charset="0"/>
                        </a:rPr>
                        <a:t> </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86610">
                <a:tc>
                  <a:txBody>
                    <a:bodyPr/>
                    <a:lstStyle/>
                    <a:p>
                      <a:pPr algn="just">
                        <a:spcAft>
                          <a:spcPts val="0"/>
                        </a:spcAft>
                      </a:pPr>
                      <a:r>
                        <a:rPr lang="en-US" sz="1400" b="1" u="sng" dirty="0">
                          <a:effectLst/>
                          <a:latin typeface="Calibri" charset="0"/>
                          <a:ea typeface="Calibri" charset="0"/>
                          <a:cs typeface="Times New Roman" charset="0"/>
                        </a:rPr>
                        <a:t>NB-IoT</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dirty="0">
                          <a:effectLst/>
                          <a:latin typeface="Calibri" charset="0"/>
                          <a:ea typeface="Calibri" charset="0"/>
                          <a:cs typeface="Times New Roman" charset="0"/>
                        </a:rPr>
                        <a:t>Rel 13/Rel14?</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spcAft>
                          <a:spcPts val="0"/>
                        </a:spcAft>
                      </a:pPr>
                      <a:r>
                        <a:rPr lang="en-US" sz="1400" b="1" dirty="0">
                          <a:effectLst/>
                          <a:latin typeface="Calibri" charset="0"/>
                          <a:ea typeface="Calibri" charset="0"/>
                          <a:cs typeface="Times New Roman" charset="0"/>
                        </a:rPr>
                        <a:t>2017/1H18</a:t>
                      </a:r>
                      <a:endParaRPr lang="en-US" sz="1400" dirty="0">
                        <a:effectLst/>
                        <a:latin typeface="Calibri" charset="0"/>
                        <a:ea typeface="Calibri" charset="0"/>
                        <a:cs typeface="Times New Roman" charset="0"/>
                      </a:endParaRP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342900" lvl="0" indent="-342900" algn="just">
                        <a:spcAft>
                          <a:spcPts val="0"/>
                        </a:spcAft>
                        <a:buFont typeface="Symbol" charset="2"/>
                        <a:buChar char=""/>
                      </a:pPr>
                      <a:r>
                        <a:rPr lang="en-US" sz="1400" dirty="0">
                          <a:effectLst/>
                          <a:latin typeface="Calibri" charset="0"/>
                          <a:ea typeface="Calibri" charset="0"/>
                          <a:cs typeface="Times New Roman" charset="0"/>
                        </a:rPr>
                        <a:t>Overlaps LTE, 1 PRB is used, reduced power, coverage enhancements, 200 Kbps. </a:t>
                      </a:r>
                    </a:p>
                    <a:p>
                      <a:pPr marL="342900" lvl="0" indent="-342900" algn="just">
                        <a:spcAft>
                          <a:spcPts val="0"/>
                        </a:spcAft>
                        <a:buFont typeface="Symbol" charset="2"/>
                        <a:buChar char=""/>
                      </a:pPr>
                      <a:r>
                        <a:rPr lang="en-US" sz="1400" dirty="0">
                          <a:effectLst/>
                          <a:latin typeface="Calibri" charset="0"/>
                          <a:ea typeface="Calibri" charset="0"/>
                          <a:cs typeface="Times New Roman" charset="0"/>
                        </a:rPr>
                        <a:t>The differentiators of CAT-M and NB-IoT are “mobility” and throughput. CAT-M is still needed unless the evolution of NB-IoT will provide sufficient motility support.</a:t>
                      </a:r>
                    </a:p>
                  </a:txBody>
                  <a:tcPr marL="58359" marR="5835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75565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439386"/>
          </a:xfrm>
        </p:spPr>
        <p:txBody>
          <a:bodyPr>
            <a:normAutofit fontScale="90000"/>
          </a:bodyPr>
          <a:lstStyle/>
          <a:p>
            <a:r>
              <a:rPr lang="en-US" dirty="0" smtClean="0">
                <a:solidFill>
                  <a:srgbClr val="00B0F0"/>
                </a:solidFill>
              </a:rPr>
              <a:t>3GPP NB-IoT Guidelines  </a:t>
            </a:r>
            <a:endParaRPr lang="en-US" dirty="0">
              <a:solidFill>
                <a:srgbClr val="00B0F0"/>
              </a:solidFill>
            </a:endParaRPr>
          </a:p>
        </p:txBody>
      </p:sp>
      <p:sp>
        <p:nvSpPr>
          <p:cNvPr id="3" name="Content Placeholder 2"/>
          <p:cNvSpPr>
            <a:spLocks noGrp="1"/>
          </p:cNvSpPr>
          <p:nvPr>
            <p:ph idx="1"/>
          </p:nvPr>
        </p:nvSpPr>
        <p:spPr>
          <a:xfrm>
            <a:off x="142504" y="531585"/>
            <a:ext cx="9001496" cy="5596083"/>
          </a:xfrm>
        </p:spPr>
        <p:txBody>
          <a:bodyPr>
            <a:normAutofit fontScale="55000" lnSpcReduction="20000"/>
          </a:bodyPr>
          <a:lstStyle/>
          <a:p>
            <a:pPr marL="0" indent="0" hangingPunct="0">
              <a:buNone/>
            </a:pPr>
            <a:r>
              <a:rPr lang="en-GB" b="1" dirty="0">
                <a:solidFill>
                  <a:srgbClr val="C00000"/>
                </a:solidFill>
              </a:rPr>
              <a:t>NB-IOT </a:t>
            </a:r>
            <a:r>
              <a:rPr lang="en-GB" b="1" dirty="0" smtClean="0">
                <a:solidFill>
                  <a:srgbClr val="C00000"/>
                </a:solidFill>
              </a:rPr>
              <a:t>shall </a:t>
            </a:r>
            <a:r>
              <a:rPr lang="en-GB" b="1" dirty="0">
                <a:solidFill>
                  <a:srgbClr val="C00000"/>
                </a:solidFill>
              </a:rPr>
              <a:t>support 3 different modes of operation: </a:t>
            </a:r>
            <a:endParaRPr lang="en-US" b="1" dirty="0">
              <a:solidFill>
                <a:srgbClr val="C00000"/>
              </a:solidFill>
            </a:endParaRPr>
          </a:p>
          <a:p>
            <a:pPr hangingPunct="0"/>
            <a:r>
              <a:rPr lang="en-GB" b="1" u="sng" dirty="0" smtClean="0">
                <a:solidFill>
                  <a:srgbClr val="7030A0"/>
                </a:solidFill>
              </a:rPr>
              <a:t>‘Stand-alone </a:t>
            </a:r>
            <a:r>
              <a:rPr lang="en-GB" b="1" u="sng" dirty="0">
                <a:solidFill>
                  <a:srgbClr val="7030A0"/>
                </a:solidFill>
              </a:rPr>
              <a:t>operation’ </a:t>
            </a:r>
            <a:r>
              <a:rPr lang="en-GB" dirty="0">
                <a:solidFill>
                  <a:srgbClr val="7030A0"/>
                </a:solidFill>
              </a:rPr>
              <a:t>utilizing for example the spectrum currently being used by GERAN systems as a replacement of one or more GSM </a:t>
            </a:r>
            <a:r>
              <a:rPr lang="en-GB" dirty="0" smtClean="0">
                <a:solidFill>
                  <a:srgbClr val="7030A0"/>
                </a:solidFill>
              </a:rPr>
              <a:t>carriers. </a:t>
            </a:r>
            <a:endParaRPr lang="en-US" dirty="0">
              <a:solidFill>
                <a:srgbClr val="7030A0"/>
              </a:solidFill>
            </a:endParaRPr>
          </a:p>
          <a:p>
            <a:pPr hangingPunct="0"/>
            <a:r>
              <a:rPr lang="en-GB" b="1" u="sng" dirty="0" smtClean="0">
                <a:solidFill>
                  <a:srgbClr val="7030A0"/>
                </a:solidFill>
              </a:rPr>
              <a:t>‘Guard </a:t>
            </a:r>
            <a:r>
              <a:rPr lang="en-GB" b="1" u="sng" dirty="0">
                <a:solidFill>
                  <a:srgbClr val="7030A0"/>
                </a:solidFill>
              </a:rPr>
              <a:t>band operation’ </a:t>
            </a:r>
            <a:r>
              <a:rPr lang="en-GB" dirty="0">
                <a:solidFill>
                  <a:srgbClr val="7030A0"/>
                </a:solidFill>
              </a:rPr>
              <a:t>utilizing the unused resource blocks within a LTE carrier’s guard-band </a:t>
            </a:r>
            <a:endParaRPr lang="en-US" dirty="0">
              <a:solidFill>
                <a:srgbClr val="7030A0"/>
              </a:solidFill>
            </a:endParaRPr>
          </a:p>
          <a:p>
            <a:pPr hangingPunct="0"/>
            <a:r>
              <a:rPr lang="en-GB" b="1" u="sng" dirty="0" smtClean="0">
                <a:solidFill>
                  <a:srgbClr val="7030A0"/>
                </a:solidFill>
              </a:rPr>
              <a:t>‘In-band </a:t>
            </a:r>
            <a:r>
              <a:rPr lang="en-GB" b="1" u="sng" dirty="0">
                <a:solidFill>
                  <a:srgbClr val="7030A0"/>
                </a:solidFill>
              </a:rPr>
              <a:t>operation’ </a:t>
            </a:r>
            <a:r>
              <a:rPr lang="en-GB" dirty="0">
                <a:solidFill>
                  <a:srgbClr val="7030A0"/>
                </a:solidFill>
              </a:rPr>
              <a:t>utilizing resource </a:t>
            </a:r>
            <a:r>
              <a:rPr lang="en-GB" dirty="0" smtClean="0">
                <a:solidFill>
                  <a:srgbClr val="7030A0"/>
                </a:solidFill>
              </a:rPr>
              <a:t>blocks </a:t>
            </a:r>
            <a:r>
              <a:rPr lang="en-GB" dirty="0">
                <a:solidFill>
                  <a:srgbClr val="7030A0"/>
                </a:solidFill>
              </a:rPr>
              <a:t>within a normal LTE </a:t>
            </a:r>
            <a:r>
              <a:rPr lang="en-GB" dirty="0" smtClean="0">
                <a:solidFill>
                  <a:srgbClr val="7030A0"/>
                </a:solidFill>
              </a:rPr>
              <a:t>carrier</a:t>
            </a:r>
          </a:p>
          <a:p>
            <a:pPr hangingPunct="0"/>
            <a:endParaRPr lang="en-GB" dirty="0" smtClean="0"/>
          </a:p>
          <a:p>
            <a:pPr marL="0" indent="0" hangingPunct="0">
              <a:buNone/>
            </a:pPr>
            <a:r>
              <a:rPr lang="en-GB" b="1" dirty="0" smtClean="0">
                <a:solidFill>
                  <a:srgbClr val="C00000"/>
                </a:solidFill>
              </a:rPr>
              <a:t>NB-IoT will support following features:</a:t>
            </a:r>
          </a:p>
          <a:p>
            <a:pPr lvl="0" hangingPunct="0"/>
            <a:r>
              <a:rPr lang="en-GB" dirty="0">
                <a:solidFill>
                  <a:srgbClr val="7030A0"/>
                </a:solidFill>
              </a:rPr>
              <a:t>180 kHz UE RF bandwidth for both downlink and </a:t>
            </a:r>
            <a:r>
              <a:rPr lang="en-GB" dirty="0" smtClean="0">
                <a:solidFill>
                  <a:srgbClr val="7030A0"/>
                </a:solidFill>
              </a:rPr>
              <a:t>uplink. </a:t>
            </a:r>
          </a:p>
          <a:p>
            <a:pPr hangingPunct="0"/>
            <a:r>
              <a:rPr lang="en-GB" dirty="0">
                <a:solidFill>
                  <a:srgbClr val="7030A0"/>
                </a:solidFill>
              </a:rPr>
              <a:t>OFDMA on the </a:t>
            </a:r>
            <a:r>
              <a:rPr lang="en-GB" dirty="0" smtClean="0">
                <a:solidFill>
                  <a:srgbClr val="7030A0"/>
                </a:solidFill>
              </a:rPr>
              <a:t>downlink with either 15KHz (with normal CP) or 3.75KHz subcarrier spacing. </a:t>
            </a:r>
          </a:p>
          <a:p>
            <a:pPr lvl="0" hangingPunct="0"/>
            <a:r>
              <a:rPr lang="en-GB" dirty="0">
                <a:solidFill>
                  <a:srgbClr val="7030A0"/>
                </a:solidFill>
              </a:rPr>
              <a:t>For the uplink, two options will be considered: FDMA with GMSK </a:t>
            </a:r>
            <a:r>
              <a:rPr lang="en-GB" dirty="0" smtClean="0">
                <a:solidFill>
                  <a:srgbClr val="7030A0"/>
                </a:solidFill>
              </a:rPr>
              <a:t>modulation, and </a:t>
            </a:r>
            <a:r>
              <a:rPr lang="en-GB" dirty="0">
                <a:solidFill>
                  <a:srgbClr val="7030A0"/>
                </a:solidFill>
              </a:rPr>
              <a:t>SC-FDMA (including single-tone transmission as a special case of SC-FDMA</a:t>
            </a:r>
            <a:r>
              <a:rPr lang="en-GB" dirty="0" smtClean="0">
                <a:solidFill>
                  <a:srgbClr val="7030A0"/>
                </a:solidFill>
              </a:rPr>
              <a:t>). </a:t>
            </a:r>
          </a:p>
          <a:p>
            <a:pPr hangingPunct="0"/>
            <a:r>
              <a:rPr lang="en-GB" dirty="0">
                <a:solidFill>
                  <a:srgbClr val="7030A0"/>
                </a:solidFill>
              </a:rPr>
              <a:t>A single synchronization signal design for the different modes of operation, including techniques to handle overlap with legacy LTE </a:t>
            </a:r>
            <a:r>
              <a:rPr lang="en-GB" dirty="0" smtClean="0">
                <a:solidFill>
                  <a:srgbClr val="7030A0"/>
                </a:solidFill>
              </a:rPr>
              <a:t>signals. </a:t>
            </a:r>
            <a:endParaRPr lang="en-US" dirty="0">
              <a:solidFill>
                <a:srgbClr val="7030A0"/>
              </a:solidFill>
            </a:endParaRPr>
          </a:p>
          <a:p>
            <a:pPr lvl="0" hangingPunct="0"/>
            <a:r>
              <a:rPr lang="en-GB" dirty="0">
                <a:solidFill>
                  <a:srgbClr val="7030A0"/>
                </a:solidFill>
              </a:rPr>
              <a:t>MAC, RLC, PDCP and RRC procedures based on existing LTE procedures and protocols and relevant optimisations to support the selected physical </a:t>
            </a:r>
            <a:r>
              <a:rPr lang="en-GB" dirty="0" smtClean="0">
                <a:solidFill>
                  <a:srgbClr val="7030A0"/>
                </a:solidFill>
              </a:rPr>
              <a:t>layer. </a:t>
            </a:r>
            <a:endParaRPr lang="en-US" dirty="0">
              <a:solidFill>
                <a:srgbClr val="7030A0"/>
              </a:solidFill>
            </a:endParaRPr>
          </a:p>
          <a:p>
            <a:pPr lvl="0" hangingPunct="0"/>
            <a:r>
              <a:rPr lang="en-GB" dirty="0">
                <a:solidFill>
                  <a:srgbClr val="7030A0"/>
                </a:solidFill>
              </a:rPr>
              <a:t>Any enhancements to S1 interface to CN and related radio protocols </a:t>
            </a:r>
            <a:r>
              <a:rPr lang="en-GB" dirty="0" smtClean="0">
                <a:solidFill>
                  <a:srgbClr val="7030A0"/>
                </a:solidFill>
              </a:rPr>
              <a:t>is </a:t>
            </a:r>
            <a:r>
              <a:rPr lang="en-GB" dirty="0">
                <a:solidFill>
                  <a:srgbClr val="7030A0"/>
                </a:solidFill>
              </a:rPr>
              <a:t>conducting on the systems aspects such as signalling reduction for small data transmissions.</a:t>
            </a:r>
            <a:endParaRPr lang="en-US" dirty="0">
              <a:solidFill>
                <a:srgbClr val="7030A0"/>
              </a:solidFill>
            </a:endParaRPr>
          </a:p>
          <a:p>
            <a:pPr hangingPunct="0"/>
            <a:r>
              <a:rPr lang="en-GB" dirty="0" smtClean="0">
                <a:solidFill>
                  <a:srgbClr val="7030A0"/>
                </a:solidFill>
              </a:rPr>
              <a:t>Evaluation will be based on </a:t>
            </a:r>
            <a:r>
              <a:rPr lang="en-GB" dirty="0">
                <a:solidFill>
                  <a:srgbClr val="7030A0"/>
                </a:solidFill>
              </a:rPr>
              <a:t>power consumption, latency, and capacity, this evaluation will assume use of Gb interface towards the core </a:t>
            </a:r>
            <a:r>
              <a:rPr lang="en-GB" dirty="0" smtClean="0">
                <a:solidFill>
                  <a:srgbClr val="7030A0"/>
                </a:solidFill>
              </a:rPr>
              <a:t>network.</a:t>
            </a:r>
            <a:endParaRPr lang="en-US" dirty="0">
              <a:solidFill>
                <a:srgbClr val="7030A0"/>
              </a:solidFill>
            </a:endParaRPr>
          </a:p>
          <a:p>
            <a:pPr lvl="0" hangingPunct="0"/>
            <a:endParaRPr lang="en-GB" dirty="0" smtClean="0"/>
          </a:p>
          <a:p>
            <a:pPr lvl="0" hangingPunct="0"/>
            <a:endParaRPr lang="en-US" dirty="0"/>
          </a:p>
          <a:p>
            <a:pPr hangingPunct="0"/>
            <a:endParaRPr lang="en-GB" dirty="0" smtClean="0"/>
          </a:p>
          <a:p>
            <a:pPr hangingPunct="0"/>
            <a:endParaRPr lang="en-GB" dirty="0" smtClean="0"/>
          </a:p>
          <a:p>
            <a:pPr hangingPunct="0"/>
            <a:endParaRPr lang="en-US" dirty="0"/>
          </a:p>
          <a:p>
            <a:pPr lvl="0" hangingPunct="0"/>
            <a:endParaRPr lang="en-US" dirty="0" smtClean="0"/>
          </a:p>
          <a:p>
            <a:pPr hangingPunct="0"/>
            <a:endParaRPr lang="en-US" dirty="0"/>
          </a:p>
        </p:txBody>
      </p:sp>
      <p:pic>
        <p:nvPicPr>
          <p:cNvPr id="4" name="Picture 3"/>
          <p:cNvPicPr>
            <a:picLocks noChangeAspect="1"/>
          </p:cNvPicPr>
          <p:nvPr/>
        </p:nvPicPr>
        <p:blipFill>
          <a:blip r:embed="rId2"/>
          <a:stretch>
            <a:fillRect/>
          </a:stretch>
        </p:blipFill>
        <p:spPr>
          <a:xfrm>
            <a:off x="4387932" y="5985162"/>
            <a:ext cx="872837" cy="872837"/>
          </a:xfrm>
          <a:prstGeom prst="rect">
            <a:avLst/>
          </a:prstGeom>
        </p:spPr>
      </p:pic>
    </p:spTree>
    <p:extLst>
      <p:ext uri="{BB962C8B-B14F-4D97-AF65-F5344CB8AC3E}">
        <p14:creationId xmlns:p14="http://schemas.microsoft.com/office/powerpoint/2010/main" val="1929519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80561" y="-95000"/>
            <a:ext cx="8235927" cy="7032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00B0F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A7D4"/>
                </a:solidFill>
                <a:effectLst/>
                <a:uLnTx/>
                <a:uFillTx/>
                <a:latin typeface="Calibri"/>
                <a:ea typeface=""/>
                <a:cs typeface=""/>
              </a:rPr>
              <a:t>Proposed IoT Strategy for Operators </a:t>
            </a:r>
            <a:endParaRPr kumimoji="0" lang="en-US" sz="2800" b="1" i="0" u="none" strike="noStrike" kern="1200" cap="none" spc="0" normalizeH="0" baseline="0" noProof="0" dirty="0">
              <a:ln>
                <a:noFill/>
              </a:ln>
              <a:solidFill>
                <a:srgbClr val="00A7D4"/>
              </a:solidFill>
              <a:effectLst/>
              <a:uLnTx/>
              <a:uFillTx/>
              <a:latin typeface="Calibri"/>
              <a:ea typeface=""/>
              <a:cs typeface=""/>
            </a:endParaRPr>
          </a:p>
        </p:txBody>
      </p:sp>
      <p:graphicFrame>
        <p:nvGraphicFramePr>
          <p:cNvPr id="5" name="Table 4"/>
          <p:cNvGraphicFramePr>
            <a:graphicFrameLocks noGrp="1"/>
          </p:cNvGraphicFramePr>
          <p:nvPr>
            <p:extLst>
              <p:ext uri="{D42A27DB-BD31-4B8C-83A1-F6EECF244321}">
                <p14:modId xmlns:p14="http://schemas.microsoft.com/office/powerpoint/2010/main" val="2125826380"/>
              </p:ext>
            </p:extLst>
          </p:nvPr>
        </p:nvGraphicFramePr>
        <p:xfrm>
          <a:off x="106879" y="465782"/>
          <a:ext cx="8906492" cy="5633981"/>
        </p:xfrm>
        <a:graphic>
          <a:graphicData uri="http://schemas.openxmlformats.org/drawingml/2006/table">
            <a:tbl>
              <a:tblPr firstRow="1" bandRow="1"/>
              <a:tblGrid>
                <a:gridCol w="665017"/>
                <a:gridCol w="8241475"/>
              </a:tblGrid>
              <a:tr h="631231">
                <a:tc>
                  <a:txBody>
                    <a:bodyPr/>
                    <a:lstStyle>
                      <a:lvl1pPr marL="0" algn="l" defTabSz="457200" rtl="0" eaLnBrk="1" latinLnBrk="0" hangingPunct="1">
                        <a:defRPr sz="1800" b="1" kern="1200">
                          <a:solidFill>
                            <a:schemeClr val="lt1"/>
                          </a:solidFill>
                          <a:latin typeface="Calibri"/>
                          <a:ea typeface=""/>
                          <a:cs typeface=""/>
                        </a:defRPr>
                      </a:lvl1pPr>
                      <a:lvl2pPr marL="457200" algn="l" defTabSz="457200" rtl="0" eaLnBrk="1" latinLnBrk="0" hangingPunct="1">
                        <a:defRPr sz="1800" b="1" kern="1200">
                          <a:solidFill>
                            <a:schemeClr val="lt1"/>
                          </a:solidFill>
                          <a:latin typeface="Calibri"/>
                          <a:ea typeface=""/>
                          <a:cs typeface=""/>
                        </a:defRPr>
                      </a:lvl2pPr>
                      <a:lvl3pPr marL="914400" algn="l" defTabSz="457200" rtl="0" eaLnBrk="1" latinLnBrk="0" hangingPunct="1">
                        <a:defRPr sz="1800" b="1" kern="1200">
                          <a:solidFill>
                            <a:schemeClr val="lt1"/>
                          </a:solidFill>
                          <a:latin typeface="Calibri"/>
                          <a:ea typeface=""/>
                          <a:cs typeface=""/>
                        </a:defRPr>
                      </a:lvl3pPr>
                      <a:lvl4pPr marL="1371600" algn="l" defTabSz="457200" rtl="0" eaLnBrk="1" latinLnBrk="0" hangingPunct="1">
                        <a:defRPr sz="1800" b="1" kern="1200">
                          <a:solidFill>
                            <a:schemeClr val="lt1"/>
                          </a:solidFill>
                          <a:latin typeface="Calibri"/>
                          <a:ea typeface=""/>
                          <a:cs typeface=""/>
                        </a:defRPr>
                      </a:lvl4pPr>
                      <a:lvl5pPr marL="1828800" algn="l" defTabSz="457200" rtl="0" eaLnBrk="1" latinLnBrk="0" hangingPunct="1">
                        <a:defRPr sz="1800" b="1" kern="1200">
                          <a:solidFill>
                            <a:schemeClr val="lt1"/>
                          </a:solidFill>
                          <a:latin typeface="Calibri"/>
                          <a:ea typeface=""/>
                          <a:cs typeface=""/>
                        </a:defRPr>
                      </a:lvl5pPr>
                      <a:lvl6pPr marL="2286000" algn="l" defTabSz="457200" rtl="0" eaLnBrk="1" latinLnBrk="0" hangingPunct="1">
                        <a:defRPr sz="1800" b="1" kern="1200">
                          <a:solidFill>
                            <a:schemeClr val="lt1"/>
                          </a:solidFill>
                          <a:latin typeface="Calibri"/>
                          <a:ea typeface=""/>
                          <a:cs typeface=""/>
                        </a:defRPr>
                      </a:lvl6pPr>
                      <a:lvl7pPr marL="2743200" algn="l" defTabSz="457200" rtl="0" eaLnBrk="1" latinLnBrk="0" hangingPunct="1">
                        <a:defRPr sz="1800" b="1" kern="1200">
                          <a:solidFill>
                            <a:schemeClr val="lt1"/>
                          </a:solidFill>
                          <a:latin typeface="Calibri"/>
                          <a:ea typeface=""/>
                          <a:cs typeface=""/>
                        </a:defRPr>
                      </a:lvl7pPr>
                      <a:lvl8pPr marL="3200400" algn="l" defTabSz="457200" rtl="0" eaLnBrk="1" latinLnBrk="0" hangingPunct="1">
                        <a:defRPr sz="1800" b="1" kern="1200">
                          <a:solidFill>
                            <a:schemeClr val="lt1"/>
                          </a:solidFill>
                          <a:latin typeface="Calibri"/>
                          <a:ea typeface=""/>
                          <a:cs typeface=""/>
                        </a:defRPr>
                      </a:lvl8pPr>
                      <a:lvl9pPr marL="3657600" algn="l" defTabSz="457200" rtl="0" eaLnBrk="1" latinLnBrk="0" hangingPunct="1">
                        <a:defRPr sz="1800" b="1" kern="1200">
                          <a:solidFill>
                            <a:schemeClr val="lt1"/>
                          </a:solidFill>
                          <a:latin typeface="Calibri"/>
                          <a:ea typeface=""/>
                          <a:cs typeface=""/>
                        </a:defRPr>
                      </a:lvl9pPr>
                    </a:lstStyle>
                    <a:p>
                      <a:pPr algn="ctr"/>
                      <a:r>
                        <a:rPr lang="en-US" sz="3600" b="1" dirty="0" smtClean="0">
                          <a:solidFill>
                            <a:schemeClr val="bg1"/>
                          </a:solidFill>
                          <a:latin typeface="Arial" pitchFamily="34" charset="0"/>
                          <a:cs typeface="Arial" pitchFamily="34" charset="0"/>
                          <a:sym typeface="Wingdings"/>
                        </a:rPr>
                        <a:t></a:t>
                      </a:r>
                      <a:endParaRPr lang="en-US" sz="36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b="1" kern="1200">
                          <a:solidFill>
                            <a:schemeClr val="lt1"/>
                          </a:solidFill>
                          <a:latin typeface="Calibri"/>
                          <a:ea typeface=""/>
                          <a:cs typeface=""/>
                        </a:defRPr>
                      </a:lvl1pPr>
                      <a:lvl2pPr marL="457200" algn="l" defTabSz="457200" rtl="0" eaLnBrk="1" latinLnBrk="0" hangingPunct="1">
                        <a:defRPr sz="1800" b="1" kern="1200">
                          <a:solidFill>
                            <a:schemeClr val="lt1"/>
                          </a:solidFill>
                          <a:latin typeface="Calibri"/>
                          <a:ea typeface=""/>
                          <a:cs typeface=""/>
                        </a:defRPr>
                      </a:lvl2pPr>
                      <a:lvl3pPr marL="914400" algn="l" defTabSz="457200" rtl="0" eaLnBrk="1" latinLnBrk="0" hangingPunct="1">
                        <a:defRPr sz="1800" b="1" kern="1200">
                          <a:solidFill>
                            <a:schemeClr val="lt1"/>
                          </a:solidFill>
                          <a:latin typeface="Calibri"/>
                          <a:ea typeface=""/>
                          <a:cs typeface=""/>
                        </a:defRPr>
                      </a:lvl3pPr>
                      <a:lvl4pPr marL="1371600" algn="l" defTabSz="457200" rtl="0" eaLnBrk="1" latinLnBrk="0" hangingPunct="1">
                        <a:defRPr sz="1800" b="1" kern="1200">
                          <a:solidFill>
                            <a:schemeClr val="lt1"/>
                          </a:solidFill>
                          <a:latin typeface="Calibri"/>
                          <a:ea typeface=""/>
                          <a:cs typeface=""/>
                        </a:defRPr>
                      </a:lvl4pPr>
                      <a:lvl5pPr marL="1828800" algn="l" defTabSz="457200" rtl="0" eaLnBrk="1" latinLnBrk="0" hangingPunct="1">
                        <a:defRPr sz="1800" b="1" kern="1200">
                          <a:solidFill>
                            <a:schemeClr val="lt1"/>
                          </a:solidFill>
                          <a:latin typeface="Calibri"/>
                          <a:ea typeface=""/>
                          <a:cs typeface=""/>
                        </a:defRPr>
                      </a:lvl5pPr>
                      <a:lvl6pPr marL="2286000" algn="l" defTabSz="457200" rtl="0" eaLnBrk="1" latinLnBrk="0" hangingPunct="1">
                        <a:defRPr sz="1800" b="1" kern="1200">
                          <a:solidFill>
                            <a:schemeClr val="lt1"/>
                          </a:solidFill>
                          <a:latin typeface="Calibri"/>
                          <a:ea typeface=""/>
                          <a:cs typeface=""/>
                        </a:defRPr>
                      </a:lvl6pPr>
                      <a:lvl7pPr marL="2743200" algn="l" defTabSz="457200" rtl="0" eaLnBrk="1" latinLnBrk="0" hangingPunct="1">
                        <a:defRPr sz="1800" b="1" kern="1200">
                          <a:solidFill>
                            <a:schemeClr val="lt1"/>
                          </a:solidFill>
                          <a:latin typeface="Calibri"/>
                          <a:ea typeface=""/>
                          <a:cs typeface=""/>
                        </a:defRPr>
                      </a:lvl7pPr>
                      <a:lvl8pPr marL="3200400" algn="l" defTabSz="457200" rtl="0" eaLnBrk="1" latinLnBrk="0" hangingPunct="1">
                        <a:defRPr sz="1800" b="1" kern="1200">
                          <a:solidFill>
                            <a:schemeClr val="lt1"/>
                          </a:solidFill>
                          <a:latin typeface="Calibri"/>
                          <a:ea typeface=""/>
                          <a:cs typeface=""/>
                        </a:defRPr>
                      </a:lvl8pPr>
                      <a:lvl9pPr marL="3657600" algn="l" defTabSz="457200" rtl="0" eaLnBrk="1" latinLnBrk="0" hangingPunct="1">
                        <a:defRPr sz="1800" b="1" kern="1200">
                          <a:solidFill>
                            <a:schemeClr val="lt1"/>
                          </a:solidFill>
                          <a:latin typeface="Calibri"/>
                          <a:ea typeface=""/>
                          <a:cs typeface=""/>
                        </a:defRPr>
                      </a:lvl9p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pPr>
                      <a:r>
                        <a:rPr lang="en-US" sz="1400" b="1" kern="1200" dirty="0" smtClean="0">
                          <a:solidFill>
                            <a:srgbClr val="7030A0"/>
                          </a:solidFill>
                          <a:latin typeface="+mn-lt"/>
                          <a:ea typeface="Times New Roman"/>
                          <a:cs typeface="Arial" panose="020B0604020202020204" pitchFamily="34" charset="0"/>
                        </a:rPr>
                        <a:t>offers multiple/hybrid technologies according to the use case/applications requirements including: throughput, coverage,  power, latency, cost, and spectrum. </a:t>
                      </a:r>
                    </a:p>
                  </a:txBody>
                  <a:tcPr marR="73152" marT="0" marB="9144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577204">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3600" b="1" dirty="0" smtClean="0">
                          <a:solidFill>
                            <a:schemeClr val="bg1"/>
                          </a:solidFill>
                          <a:latin typeface="Arial" pitchFamily="34" charset="0"/>
                          <a:cs typeface="Arial" pitchFamily="34" charset="0"/>
                          <a:sym typeface="Wingdings"/>
                        </a:rPr>
                        <a:t></a:t>
                      </a:r>
                      <a:endParaRPr lang="en-US" sz="36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tabLst/>
                      </a:pPr>
                      <a:r>
                        <a:rPr lang="en-US" sz="1400" b="1" kern="1200" dirty="0" smtClean="0">
                          <a:solidFill>
                            <a:srgbClr val="7030A0"/>
                          </a:solidFill>
                          <a:latin typeface="+mn-lt"/>
                          <a:ea typeface="Times New Roman"/>
                          <a:cs typeface="Arial" panose="020B0604020202020204" pitchFamily="34" charset="0"/>
                        </a:rPr>
                        <a:t>The existing networks (2G/3G/LTE/WiFi) will meet the applications that need long range and high data rates.  </a:t>
                      </a:r>
                      <a:r>
                        <a:rPr lang="en-US" sz="1400" b="1" kern="1200" dirty="0" smtClean="0">
                          <a:solidFill>
                            <a:srgbClr val="C00000"/>
                          </a:solidFill>
                          <a:latin typeface="+mn-lt"/>
                          <a:ea typeface="Times New Roman"/>
                          <a:cs typeface="Arial" panose="020B0604020202020204" pitchFamily="34" charset="0"/>
                        </a:rPr>
                        <a:t>(10% of IoT market</a:t>
                      </a:r>
                      <a:r>
                        <a:rPr lang="en-US" sz="1400" b="1" kern="1200" baseline="0" dirty="0" smtClean="0">
                          <a:solidFill>
                            <a:srgbClr val="C00000"/>
                          </a:solidFill>
                          <a:latin typeface="+mn-lt"/>
                          <a:ea typeface="Times New Roman"/>
                          <a:cs typeface="Arial" panose="020B0604020202020204" pitchFamily="34" charset="0"/>
                        </a:rPr>
                        <a:t> </a:t>
                      </a:r>
                      <a:r>
                        <a:rPr lang="en-US" sz="1400" b="1" kern="1200" dirty="0" smtClean="0">
                          <a:solidFill>
                            <a:srgbClr val="C00000"/>
                          </a:solidFill>
                          <a:latin typeface="+mn-lt"/>
                          <a:ea typeface="Times New Roman"/>
                          <a:cs typeface="Arial" panose="020B0604020202020204" pitchFamily="34" charset="0"/>
                        </a:rPr>
                        <a:t>volume)</a:t>
                      </a:r>
                    </a:p>
                  </a:txBody>
                  <a:tcPr marR="73152" marT="0" marB="9144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896502">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3600" b="1" dirty="0" smtClean="0">
                          <a:solidFill>
                            <a:schemeClr val="bg1"/>
                          </a:solidFill>
                          <a:latin typeface="Arial" pitchFamily="34" charset="0"/>
                          <a:cs typeface="Arial" pitchFamily="34" charset="0"/>
                          <a:sym typeface="Wingdings"/>
                        </a:rPr>
                        <a:t></a:t>
                      </a:r>
                      <a:endParaRPr lang="en-US" sz="36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tabLst/>
                      </a:pPr>
                      <a:r>
                        <a:rPr lang="en-US" sz="1400" b="1" kern="1200" dirty="0" smtClean="0">
                          <a:solidFill>
                            <a:srgbClr val="7030A0"/>
                          </a:solidFill>
                          <a:latin typeface="+mn-lt"/>
                          <a:ea typeface="Times New Roman"/>
                          <a:cs typeface="Arial" panose="020B0604020202020204" pitchFamily="34" charset="0"/>
                        </a:rPr>
                        <a:t>Short range technologies such as ZigBee, RF Mesh (802.15.4), PLC, WiFi, etc.. will be used for short range applications such as smart meter, smart home, smart parking, etc…. A GW or aggregator  can be used to aggregate and send the data to the IoT/M2M platform. </a:t>
                      </a:r>
                      <a:r>
                        <a:rPr lang="en-US" sz="1400" b="1" kern="1200" dirty="0" smtClean="0">
                          <a:solidFill>
                            <a:srgbClr val="C00000"/>
                          </a:solidFill>
                          <a:latin typeface="+mn-lt"/>
                          <a:ea typeface="Times New Roman"/>
                          <a:cs typeface="Arial" panose="020B0604020202020204" pitchFamily="34" charset="0"/>
                        </a:rPr>
                        <a:t>(30% of IoT market volume)</a:t>
                      </a:r>
                    </a:p>
                  </a:txBody>
                  <a:tcPr marR="73152" marT="0" marB="9144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1701392">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3600" b="1" dirty="0" smtClean="0">
                          <a:solidFill>
                            <a:schemeClr val="bg1"/>
                          </a:solidFill>
                          <a:latin typeface="Arial" pitchFamily="34" charset="0"/>
                          <a:cs typeface="Arial" pitchFamily="34" charset="0"/>
                          <a:sym typeface="Wingdings"/>
                        </a:rPr>
                        <a:t></a:t>
                      </a:r>
                      <a:endParaRPr lang="en-US" sz="36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tabLst/>
                      </a:pPr>
                      <a:r>
                        <a:rPr lang="en-US" sz="1400" b="1" kern="1200" dirty="0" smtClean="0">
                          <a:solidFill>
                            <a:srgbClr val="7030A0"/>
                          </a:solidFill>
                          <a:latin typeface="+mn-lt"/>
                          <a:ea typeface="Times New Roman"/>
                          <a:cs typeface="Arial" panose="020B0604020202020204" pitchFamily="34" charset="0"/>
                        </a:rPr>
                        <a:t>Built additional carrier grade LPWA network to meet long range coverage, low power, low data rate and low cost of end device in unlicensed bands as an interim and complementary solution and to avoid niche deployment competition. </a:t>
                      </a:r>
                      <a:r>
                        <a:rPr lang="en-US" sz="1400" b="1" kern="1200" dirty="0" smtClean="0">
                          <a:solidFill>
                            <a:srgbClr val="C00000"/>
                          </a:solidFill>
                          <a:latin typeface="+mn-lt"/>
                          <a:ea typeface="Times New Roman"/>
                          <a:cs typeface="Arial" panose="020B0604020202020204" pitchFamily="34" charset="0"/>
                        </a:rPr>
                        <a:t>(60% of IoT</a:t>
                      </a:r>
                      <a:r>
                        <a:rPr lang="en-US" sz="1400" b="1" kern="1200" baseline="0" dirty="0" smtClean="0">
                          <a:solidFill>
                            <a:srgbClr val="C00000"/>
                          </a:solidFill>
                          <a:latin typeface="+mn-lt"/>
                          <a:ea typeface="Times New Roman"/>
                          <a:cs typeface="Arial" panose="020B0604020202020204" pitchFamily="34" charset="0"/>
                        </a:rPr>
                        <a:t> </a:t>
                      </a:r>
                      <a:r>
                        <a:rPr lang="en-US" sz="1400" b="1" kern="1200" dirty="0" smtClean="0">
                          <a:solidFill>
                            <a:srgbClr val="C00000"/>
                          </a:solidFill>
                          <a:latin typeface="+mn-lt"/>
                          <a:ea typeface="Times New Roman"/>
                          <a:cs typeface="Arial" panose="020B0604020202020204" pitchFamily="34" charset="0"/>
                        </a:rPr>
                        <a:t>market volume) </a:t>
                      </a:r>
                    </a:p>
                    <a:p>
                      <a:pPr marL="273050" marR="0" lvl="0" indent="0" algn="just">
                        <a:lnSpc>
                          <a:spcPct val="115000"/>
                        </a:lnSpc>
                        <a:spcBef>
                          <a:spcPts val="0"/>
                        </a:spcBef>
                        <a:spcAft>
                          <a:spcPts val="1200"/>
                        </a:spcAft>
                        <a:buClr>
                          <a:schemeClr val="tx1"/>
                        </a:buClr>
                        <a:buSzPct val="200000"/>
                        <a:buFont typeface="Wingdings 2" panose="05020102010507070707" pitchFamily="18" charset="2"/>
                        <a:buNone/>
                        <a:tabLst/>
                      </a:pPr>
                      <a:r>
                        <a:rPr lang="en-US" sz="1400" b="1" kern="1200" dirty="0" smtClean="0">
                          <a:solidFill>
                            <a:srgbClr val="7030A0"/>
                          </a:solidFill>
                          <a:latin typeface="+mn-lt"/>
                          <a:ea typeface="Times New Roman"/>
                          <a:cs typeface="Arial" panose="020B0604020202020204" pitchFamily="34" charset="0"/>
                        </a:rPr>
                        <a:t>Introduce</a:t>
                      </a:r>
                      <a:r>
                        <a:rPr lang="en-US" sz="1400" b="1" kern="1200" baseline="0" dirty="0" smtClean="0">
                          <a:solidFill>
                            <a:srgbClr val="7030A0"/>
                          </a:solidFill>
                          <a:latin typeface="+mn-lt"/>
                          <a:ea typeface="Times New Roman"/>
                          <a:cs typeface="Arial" panose="020B0604020202020204" pitchFamily="34" charset="0"/>
                        </a:rPr>
                        <a:t> </a:t>
                      </a:r>
                      <a:r>
                        <a:rPr lang="en-US" sz="1400" b="1" u="sng" kern="1200" dirty="0" smtClean="0">
                          <a:solidFill>
                            <a:srgbClr val="C00000"/>
                          </a:solidFill>
                          <a:latin typeface="+mn-lt"/>
                          <a:ea typeface="Times New Roman"/>
                          <a:cs typeface="Arial" panose="020B0604020202020204" pitchFamily="34" charset="0"/>
                        </a:rPr>
                        <a:t>NB-IoT</a:t>
                      </a:r>
                      <a:r>
                        <a:rPr lang="en-US" sz="1400" b="1" kern="1200" dirty="0" smtClean="0">
                          <a:solidFill>
                            <a:srgbClr val="7030A0"/>
                          </a:solidFill>
                          <a:latin typeface="+mn-lt"/>
                          <a:ea typeface="Times New Roman"/>
                          <a:cs typeface="Arial" panose="020B0604020202020204" pitchFamily="34" charset="0"/>
                        </a:rPr>
                        <a:t> once</a:t>
                      </a:r>
                      <a:r>
                        <a:rPr lang="en-US" sz="1400" b="1" kern="1200" baseline="0" dirty="0" smtClean="0">
                          <a:solidFill>
                            <a:srgbClr val="7030A0"/>
                          </a:solidFill>
                          <a:latin typeface="+mn-lt"/>
                          <a:ea typeface="Times New Roman"/>
                          <a:cs typeface="Arial" panose="020B0604020202020204" pitchFamily="34" charset="0"/>
                        </a:rPr>
                        <a:t> standardized by 3GPP and complete eco-system is ready either in-band or guard band of LTE or by re-farming one or more of GSM carriers. This will be main stream for critical IoT application while the above network will  be for non-critical application. </a:t>
                      </a:r>
                      <a:endParaRPr lang="en-US" sz="1400" b="1" kern="1200" dirty="0" smtClean="0">
                        <a:solidFill>
                          <a:srgbClr val="7030A0"/>
                        </a:solidFill>
                        <a:latin typeface="+mn-lt"/>
                        <a:ea typeface="Times New Roman"/>
                        <a:cs typeface="Arial" panose="020B0604020202020204" pitchFamily="34" charset="0"/>
                      </a:endParaRPr>
                    </a:p>
                  </a:txBody>
                  <a:tcPr marR="73152" marT="0" marB="9144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1176825">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3600" b="1" dirty="0" smtClean="0">
                          <a:solidFill>
                            <a:schemeClr val="bg1"/>
                          </a:solidFill>
                          <a:latin typeface="Arial" pitchFamily="34" charset="0"/>
                          <a:cs typeface="Arial" pitchFamily="34" charset="0"/>
                          <a:sym typeface="Wingdings"/>
                        </a:rPr>
                        <a:t></a:t>
                      </a:r>
                      <a:endParaRPr lang="en-US" sz="36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tabLst/>
                      </a:pPr>
                      <a:r>
                        <a:rPr lang="en-US" sz="1400" b="1" kern="1200" dirty="0" smtClean="0">
                          <a:solidFill>
                            <a:srgbClr val="7030A0"/>
                          </a:solidFill>
                          <a:latin typeface="+mn-lt"/>
                          <a:ea typeface="Times New Roman"/>
                          <a:cs typeface="Arial" panose="020B0604020202020204" pitchFamily="34" charset="0"/>
                        </a:rPr>
                        <a:t>Adopt </a:t>
                      </a:r>
                      <a:r>
                        <a:rPr lang="en-US" sz="1400" b="1" u="sng" kern="1200" dirty="0" smtClean="0">
                          <a:solidFill>
                            <a:srgbClr val="C00000"/>
                          </a:solidFill>
                          <a:latin typeface="+mn-lt"/>
                          <a:ea typeface="Times New Roman"/>
                          <a:cs typeface="Arial" panose="020B0604020202020204" pitchFamily="34" charset="0"/>
                        </a:rPr>
                        <a:t>hybrid approach </a:t>
                      </a:r>
                      <a:r>
                        <a:rPr lang="en-US" sz="1400" b="1" kern="1200" dirty="0" smtClean="0">
                          <a:solidFill>
                            <a:srgbClr val="7030A0"/>
                          </a:solidFill>
                          <a:latin typeface="+mn-lt"/>
                          <a:ea typeface="Times New Roman"/>
                          <a:cs typeface="Arial" panose="020B0604020202020204" pitchFamily="34" charset="0"/>
                        </a:rPr>
                        <a:t>for LPWA IoT networks including unlicensed IoT network (supported by strong industry</a:t>
                      </a:r>
                      <a:r>
                        <a:rPr lang="en-US" sz="1400" b="1" kern="1200" baseline="0" dirty="0" smtClean="0">
                          <a:solidFill>
                            <a:srgbClr val="7030A0"/>
                          </a:solidFill>
                          <a:latin typeface="+mn-lt"/>
                          <a:ea typeface="Times New Roman"/>
                          <a:cs typeface="Arial" panose="020B0604020202020204" pitchFamily="34" charset="0"/>
                        </a:rPr>
                        <a:t> alliance</a:t>
                      </a:r>
                      <a:r>
                        <a:rPr lang="en-US" sz="1400" b="1" kern="1200" dirty="0" smtClean="0">
                          <a:solidFill>
                            <a:srgbClr val="7030A0"/>
                          </a:solidFill>
                          <a:latin typeface="+mn-lt"/>
                          <a:ea typeface="Times New Roman"/>
                          <a:cs typeface="Arial" panose="020B0604020202020204" pitchFamily="34" charset="0"/>
                        </a:rPr>
                        <a:t>)</a:t>
                      </a:r>
                      <a:r>
                        <a:rPr lang="en-US" sz="1400" b="1" kern="1200" baseline="0" dirty="0" smtClean="0">
                          <a:solidFill>
                            <a:srgbClr val="7030A0"/>
                          </a:solidFill>
                          <a:latin typeface="+mn-lt"/>
                          <a:ea typeface="Times New Roman"/>
                          <a:cs typeface="Arial" panose="020B0604020202020204" pitchFamily="34" charset="0"/>
                        </a:rPr>
                        <a:t> </a:t>
                      </a:r>
                      <a:r>
                        <a:rPr lang="en-US" sz="1400" b="1" kern="1200" dirty="0" smtClean="0">
                          <a:solidFill>
                            <a:srgbClr val="7030A0"/>
                          </a:solidFill>
                          <a:latin typeface="+mn-lt"/>
                          <a:ea typeface="Times New Roman"/>
                          <a:cs typeface="Arial" panose="020B0604020202020204" pitchFamily="34" charset="0"/>
                        </a:rPr>
                        <a:t>and licensed IoT (when finalized by 3GPP). This is almost similar to existing WiFi/LTE networks (unlicensed/licensed). This will allow operators to capture major part of the IoT/M2M verticals and compete</a:t>
                      </a:r>
                      <a:r>
                        <a:rPr lang="en-US" sz="1400" b="1" kern="1200" baseline="0" dirty="0" smtClean="0">
                          <a:solidFill>
                            <a:srgbClr val="7030A0"/>
                          </a:solidFill>
                          <a:latin typeface="+mn-lt"/>
                          <a:ea typeface="Times New Roman"/>
                          <a:cs typeface="Arial" panose="020B0604020202020204" pitchFamily="34" charset="0"/>
                        </a:rPr>
                        <a:t> with niche deployment in the unlicensed band</a:t>
                      </a:r>
                      <a:r>
                        <a:rPr lang="en-US" sz="1400" b="1" kern="1200" dirty="0" smtClean="0">
                          <a:solidFill>
                            <a:srgbClr val="7030A0"/>
                          </a:solidFill>
                          <a:latin typeface="+mn-lt"/>
                          <a:ea typeface="Times New Roman"/>
                          <a:cs typeface="Arial" panose="020B0604020202020204" pitchFamily="34" charset="0"/>
                        </a:rPr>
                        <a:t>.</a:t>
                      </a:r>
                      <a:r>
                        <a:rPr lang="en-US" sz="1400" b="1" kern="1200" baseline="0" dirty="0" smtClean="0">
                          <a:solidFill>
                            <a:srgbClr val="7030A0"/>
                          </a:solidFill>
                          <a:latin typeface="+mn-lt"/>
                          <a:ea typeface="Times New Roman"/>
                          <a:cs typeface="Arial" panose="020B0604020202020204" pitchFamily="34" charset="0"/>
                        </a:rPr>
                        <a:t> </a:t>
                      </a:r>
                      <a:endParaRPr lang="en-US" sz="1400" b="1" kern="1200" dirty="0" smtClean="0">
                        <a:solidFill>
                          <a:srgbClr val="7030A0"/>
                        </a:solidFill>
                        <a:latin typeface="+mn-lt"/>
                        <a:ea typeface="Times New Roman"/>
                        <a:cs typeface="Arial" panose="020B0604020202020204" pitchFamily="34" charset="0"/>
                      </a:endParaRPr>
                    </a:p>
                  </a:txBody>
                  <a:tcPr marR="73152" marT="0" marB="9144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631231">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3600" b="1" dirty="0" smtClean="0">
                          <a:solidFill>
                            <a:schemeClr val="bg1"/>
                          </a:solidFill>
                          <a:latin typeface="Arial" pitchFamily="34" charset="0"/>
                          <a:cs typeface="Arial" pitchFamily="34" charset="0"/>
                          <a:sym typeface="Wingdings"/>
                        </a:rPr>
                        <a:t></a:t>
                      </a:r>
                      <a:endParaRPr lang="en-US" sz="36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tabLst/>
                      </a:pPr>
                      <a:r>
                        <a:rPr lang="en-US" sz="1400" b="1" kern="1200" dirty="0" smtClean="0">
                          <a:solidFill>
                            <a:srgbClr val="7030A0"/>
                          </a:solidFill>
                          <a:latin typeface="+mn-lt"/>
                          <a:ea typeface="Times New Roman"/>
                          <a:cs typeface="Arial" panose="020B0604020202020204" pitchFamily="34" charset="0"/>
                        </a:rPr>
                        <a:t>Nevertheless, </a:t>
                      </a:r>
                      <a:r>
                        <a:rPr lang="en-US" sz="1400" b="1" u="sng" kern="1200" dirty="0" smtClean="0">
                          <a:solidFill>
                            <a:srgbClr val="C00000"/>
                          </a:solidFill>
                          <a:latin typeface="+mn-lt"/>
                          <a:ea typeface="Times New Roman"/>
                          <a:cs typeface="Arial" panose="020B0604020202020204" pitchFamily="34" charset="0"/>
                        </a:rPr>
                        <a:t>a unified/horizontal IoT/M2M platform </a:t>
                      </a:r>
                      <a:r>
                        <a:rPr lang="en-US" sz="1400" b="1" kern="1200" dirty="0" smtClean="0">
                          <a:solidFill>
                            <a:srgbClr val="7030A0"/>
                          </a:solidFill>
                          <a:latin typeface="+mn-lt"/>
                          <a:ea typeface="Times New Roman"/>
                          <a:cs typeface="Arial" panose="020B0604020202020204" pitchFamily="34" charset="0"/>
                        </a:rPr>
                        <a:t>will be able to manage all technologies and  devices from different networks, different GWs, and different standards and protocols. </a:t>
                      </a:r>
                    </a:p>
                  </a:txBody>
                  <a:tcPr marR="73152" marT="0" marB="9144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bl>
          </a:graphicData>
        </a:graphic>
      </p:graphicFrame>
      <p:pic>
        <p:nvPicPr>
          <p:cNvPr id="6" name="Picture 5"/>
          <p:cNvPicPr>
            <a:picLocks noChangeAspect="1"/>
          </p:cNvPicPr>
          <p:nvPr/>
        </p:nvPicPr>
        <p:blipFill>
          <a:blip r:embed="rId2"/>
          <a:stretch>
            <a:fillRect/>
          </a:stretch>
        </p:blipFill>
        <p:spPr>
          <a:xfrm>
            <a:off x="4414435" y="5985163"/>
            <a:ext cx="872837" cy="872837"/>
          </a:xfrm>
          <a:prstGeom prst="rect">
            <a:avLst/>
          </a:prstGeom>
        </p:spPr>
      </p:pic>
    </p:spTree>
    <p:extLst>
      <p:ext uri="{BB962C8B-B14F-4D97-AF65-F5344CB8AC3E}">
        <p14:creationId xmlns:p14="http://schemas.microsoft.com/office/powerpoint/2010/main" val="1712687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52851" y="-150420"/>
            <a:ext cx="8663439" cy="7032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00B0F0"/>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200" dirty="0">
                <a:solidFill>
                  <a:srgbClr val="00A7D4"/>
                </a:solidFill>
                <a:latin typeface="Calibri"/>
                <a:ea typeface=""/>
                <a:cs typeface=""/>
              </a:rPr>
              <a:t>T</a:t>
            </a:r>
            <a:r>
              <a:rPr lang="en-US" sz="3200" noProof="0" dirty="0" smtClean="0">
                <a:solidFill>
                  <a:srgbClr val="00A7D4"/>
                </a:solidFill>
                <a:latin typeface="Calibri"/>
                <a:ea typeface=""/>
                <a:cs typeface=""/>
              </a:rPr>
              <a:t>o be addressed </a:t>
            </a:r>
            <a:endParaRPr kumimoji="0" lang="en-US" sz="3200" b="1" i="0" u="none" strike="noStrike" kern="1200" cap="none" spc="0" normalizeH="0" baseline="0" noProof="0" dirty="0">
              <a:ln>
                <a:noFill/>
              </a:ln>
              <a:solidFill>
                <a:srgbClr val="00A7D4"/>
              </a:solidFill>
              <a:effectLst/>
              <a:uLnTx/>
              <a:uFillTx/>
              <a:latin typeface="Calibri"/>
              <a:ea typeface=""/>
              <a:cs typeface=""/>
            </a:endParaRPr>
          </a:p>
        </p:txBody>
      </p:sp>
      <p:graphicFrame>
        <p:nvGraphicFramePr>
          <p:cNvPr id="5" name="Table 4"/>
          <p:cNvGraphicFramePr>
            <a:graphicFrameLocks noGrp="1"/>
          </p:cNvGraphicFramePr>
          <p:nvPr>
            <p:extLst>
              <p:ext uri="{D42A27DB-BD31-4B8C-83A1-F6EECF244321}">
                <p14:modId xmlns:p14="http://schemas.microsoft.com/office/powerpoint/2010/main" val="1360105837"/>
              </p:ext>
            </p:extLst>
          </p:nvPr>
        </p:nvGraphicFramePr>
        <p:xfrm>
          <a:off x="1" y="465782"/>
          <a:ext cx="9048996" cy="6044184"/>
        </p:xfrm>
        <a:graphic>
          <a:graphicData uri="http://schemas.openxmlformats.org/drawingml/2006/table">
            <a:tbl>
              <a:tblPr firstRow="1" bandRow="1"/>
              <a:tblGrid>
                <a:gridCol w="629391"/>
                <a:gridCol w="8419605"/>
              </a:tblGrid>
              <a:tr h="1296962">
                <a:tc>
                  <a:txBody>
                    <a:bodyPr/>
                    <a:lstStyle>
                      <a:lvl1pPr marL="0" algn="l" defTabSz="457200" rtl="0" eaLnBrk="1" latinLnBrk="0" hangingPunct="1">
                        <a:defRPr sz="1800" b="1" kern="1200">
                          <a:solidFill>
                            <a:schemeClr val="lt1"/>
                          </a:solidFill>
                          <a:latin typeface="Calibri"/>
                          <a:ea typeface=""/>
                          <a:cs typeface=""/>
                        </a:defRPr>
                      </a:lvl1pPr>
                      <a:lvl2pPr marL="457200" algn="l" defTabSz="457200" rtl="0" eaLnBrk="1" latinLnBrk="0" hangingPunct="1">
                        <a:defRPr sz="1800" b="1" kern="1200">
                          <a:solidFill>
                            <a:schemeClr val="lt1"/>
                          </a:solidFill>
                          <a:latin typeface="Calibri"/>
                          <a:ea typeface=""/>
                          <a:cs typeface=""/>
                        </a:defRPr>
                      </a:lvl2pPr>
                      <a:lvl3pPr marL="914400" algn="l" defTabSz="457200" rtl="0" eaLnBrk="1" latinLnBrk="0" hangingPunct="1">
                        <a:defRPr sz="1800" b="1" kern="1200">
                          <a:solidFill>
                            <a:schemeClr val="lt1"/>
                          </a:solidFill>
                          <a:latin typeface="Calibri"/>
                          <a:ea typeface=""/>
                          <a:cs typeface=""/>
                        </a:defRPr>
                      </a:lvl3pPr>
                      <a:lvl4pPr marL="1371600" algn="l" defTabSz="457200" rtl="0" eaLnBrk="1" latinLnBrk="0" hangingPunct="1">
                        <a:defRPr sz="1800" b="1" kern="1200">
                          <a:solidFill>
                            <a:schemeClr val="lt1"/>
                          </a:solidFill>
                          <a:latin typeface="Calibri"/>
                          <a:ea typeface=""/>
                          <a:cs typeface=""/>
                        </a:defRPr>
                      </a:lvl4pPr>
                      <a:lvl5pPr marL="1828800" algn="l" defTabSz="457200" rtl="0" eaLnBrk="1" latinLnBrk="0" hangingPunct="1">
                        <a:defRPr sz="1800" b="1" kern="1200">
                          <a:solidFill>
                            <a:schemeClr val="lt1"/>
                          </a:solidFill>
                          <a:latin typeface="Calibri"/>
                          <a:ea typeface=""/>
                          <a:cs typeface=""/>
                        </a:defRPr>
                      </a:lvl5pPr>
                      <a:lvl6pPr marL="2286000" algn="l" defTabSz="457200" rtl="0" eaLnBrk="1" latinLnBrk="0" hangingPunct="1">
                        <a:defRPr sz="1800" b="1" kern="1200">
                          <a:solidFill>
                            <a:schemeClr val="lt1"/>
                          </a:solidFill>
                          <a:latin typeface="Calibri"/>
                          <a:ea typeface=""/>
                          <a:cs typeface=""/>
                        </a:defRPr>
                      </a:lvl6pPr>
                      <a:lvl7pPr marL="2743200" algn="l" defTabSz="457200" rtl="0" eaLnBrk="1" latinLnBrk="0" hangingPunct="1">
                        <a:defRPr sz="1800" b="1" kern="1200">
                          <a:solidFill>
                            <a:schemeClr val="lt1"/>
                          </a:solidFill>
                          <a:latin typeface="Calibri"/>
                          <a:ea typeface=""/>
                          <a:cs typeface=""/>
                        </a:defRPr>
                      </a:lvl7pPr>
                      <a:lvl8pPr marL="3200400" algn="l" defTabSz="457200" rtl="0" eaLnBrk="1" latinLnBrk="0" hangingPunct="1">
                        <a:defRPr sz="1800" b="1" kern="1200">
                          <a:solidFill>
                            <a:schemeClr val="lt1"/>
                          </a:solidFill>
                          <a:latin typeface="Calibri"/>
                          <a:ea typeface=""/>
                          <a:cs typeface=""/>
                        </a:defRPr>
                      </a:lvl8pPr>
                      <a:lvl9pPr marL="3657600" algn="l" defTabSz="457200" rtl="0" eaLnBrk="1" latinLnBrk="0" hangingPunct="1">
                        <a:defRPr sz="1800" b="1" kern="1200">
                          <a:solidFill>
                            <a:schemeClr val="lt1"/>
                          </a:solidFill>
                          <a:latin typeface="Calibri"/>
                          <a:ea typeface=""/>
                          <a:cs typeface=""/>
                        </a:defRPr>
                      </a:lvl9pPr>
                    </a:lstStyle>
                    <a:p>
                      <a:pPr algn="ctr"/>
                      <a:r>
                        <a:rPr lang="en-US" sz="1800" b="1" dirty="0" smtClean="0">
                          <a:solidFill>
                            <a:schemeClr val="bg1"/>
                          </a:solidFill>
                          <a:latin typeface="Arial" pitchFamily="34" charset="0"/>
                          <a:cs typeface="Arial" pitchFamily="34" charset="0"/>
                          <a:sym typeface="Wingdings"/>
                        </a:rPr>
                        <a:t></a:t>
                      </a:r>
                      <a:endParaRPr lang="en-US" sz="18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b="1" kern="1200">
                          <a:solidFill>
                            <a:schemeClr val="lt1"/>
                          </a:solidFill>
                          <a:latin typeface="Calibri"/>
                          <a:ea typeface=""/>
                          <a:cs typeface=""/>
                        </a:defRPr>
                      </a:lvl1pPr>
                      <a:lvl2pPr marL="457200" algn="l" defTabSz="457200" rtl="0" eaLnBrk="1" latinLnBrk="0" hangingPunct="1">
                        <a:defRPr sz="1800" b="1" kern="1200">
                          <a:solidFill>
                            <a:schemeClr val="lt1"/>
                          </a:solidFill>
                          <a:latin typeface="Calibri"/>
                          <a:ea typeface=""/>
                          <a:cs typeface=""/>
                        </a:defRPr>
                      </a:lvl2pPr>
                      <a:lvl3pPr marL="914400" algn="l" defTabSz="457200" rtl="0" eaLnBrk="1" latinLnBrk="0" hangingPunct="1">
                        <a:defRPr sz="1800" b="1" kern="1200">
                          <a:solidFill>
                            <a:schemeClr val="lt1"/>
                          </a:solidFill>
                          <a:latin typeface="Calibri"/>
                          <a:ea typeface=""/>
                          <a:cs typeface=""/>
                        </a:defRPr>
                      </a:lvl3pPr>
                      <a:lvl4pPr marL="1371600" algn="l" defTabSz="457200" rtl="0" eaLnBrk="1" latinLnBrk="0" hangingPunct="1">
                        <a:defRPr sz="1800" b="1" kern="1200">
                          <a:solidFill>
                            <a:schemeClr val="lt1"/>
                          </a:solidFill>
                          <a:latin typeface="Calibri"/>
                          <a:ea typeface=""/>
                          <a:cs typeface=""/>
                        </a:defRPr>
                      </a:lvl4pPr>
                      <a:lvl5pPr marL="1828800" algn="l" defTabSz="457200" rtl="0" eaLnBrk="1" latinLnBrk="0" hangingPunct="1">
                        <a:defRPr sz="1800" b="1" kern="1200">
                          <a:solidFill>
                            <a:schemeClr val="lt1"/>
                          </a:solidFill>
                          <a:latin typeface="Calibri"/>
                          <a:ea typeface=""/>
                          <a:cs typeface=""/>
                        </a:defRPr>
                      </a:lvl5pPr>
                      <a:lvl6pPr marL="2286000" algn="l" defTabSz="457200" rtl="0" eaLnBrk="1" latinLnBrk="0" hangingPunct="1">
                        <a:defRPr sz="1800" b="1" kern="1200">
                          <a:solidFill>
                            <a:schemeClr val="lt1"/>
                          </a:solidFill>
                          <a:latin typeface="Calibri"/>
                          <a:ea typeface=""/>
                          <a:cs typeface=""/>
                        </a:defRPr>
                      </a:lvl6pPr>
                      <a:lvl7pPr marL="2743200" algn="l" defTabSz="457200" rtl="0" eaLnBrk="1" latinLnBrk="0" hangingPunct="1">
                        <a:defRPr sz="1800" b="1" kern="1200">
                          <a:solidFill>
                            <a:schemeClr val="lt1"/>
                          </a:solidFill>
                          <a:latin typeface="Calibri"/>
                          <a:ea typeface=""/>
                          <a:cs typeface=""/>
                        </a:defRPr>
                      </a:lvl7pPr>
                      <a:lvl8pPr marL="3200400" algn="l" defTabSz="457200" rtl="0" eaLnBrk="1" latinLnBrk="0" hangingPunct="1">
                        <a:defRPr sz="1800" b="1" kern="1200">
                          <a:solidFill>
                            <a:schemeClr val="lt1"/>
                          </a:solidFill>
                          <a:latin typeface="Calibri"/>
                          <a:ea typeface=""/>
                          <a:cs typeface=""/>
                        </a:defRPr>
                      </a:lvl8pPr>
                      <a:lvl9pPr marL="3657600" algn="l" defTabSz="457200" rtl="0" eaLnBrk="1" latinLnBrk="0" hangingPunct="1">
                        <a:defRPr sz="1800" b="1" kern="1200">
                          <a:solidFill>
                            <a:schemeClr val="lt1"/>
                          </a:solidFill>
                          <a:latin typeface="Calibri"/>
                          <a:ea typeface=""/>
                          <a:cs typeface=""/>
                        </a:defRPr>
                      </a:lvl9pPr>
                    </a:lstStyle>
                    <a:p>
                      <a:pPr marL="273050" marR="0" lvl="0" indent="0" algn="just" defTabSz="457200" rtl="0" eaLnBrk="1" fontAlgn="auto" latinLnBrk="0" hangingPunct="1">
                        <a:lnSpc>
                          <a:spcPct val="115000"/>
                        </a:lnSpc>
                        <a:spcBef>
                          <a:spcPts val="0"/>
                        </a:spcBef>
                        <a:spcAft>
                          <a:spcPts val="1200"/>
                        </a:spcAft>
                        <a:buClr>
                          <a:schemeClr val="tx1"/>
                        </a:buClr>
                        <a:buSzPct val="200000"/>
                        <a:buFont typeface="Wingdings 2" panose="05020102010507070707" pitchFamily="18" charset="2"/>
                        <a:buNone/>
                        <a:tabLst/>
                        <a:defRPr/>
                      </a:pPr>
                      <a:r>
                        <a:rPr lang="en-US" sz="1800" b="1" kern="1200" dirty="0" smtClean="0">
                          <a:solidFill>
                            <a:srgbClr val="7030A0"/>
                          </a:solidFill>
                          <a:latin typeface="Calibri"/>
                          <a:ea typeface="Times New Roman"/>
                          <a:cs typeface="Arial" panose="020B0604020202020204" pitchFamily="34" charset="0"/>
                        </a:rPr>
                        <a:t>Licensed</a:t>
                      </a:r>
                      <a:r>
                        <a:rPr lang="en-US" sz="1800" b="1" kern="1200" baseline="0" dirty="0" smtClean="0">
                          <a:solidFill>
                            <a:srgbClr val="7030A0"/>
                          </a:solidFill>
                          <a:latin typeface="Calibri"/>
                          <a:ea typeface="Times New Roman"/>
                          <a:cs typeface="Arial" panose="020B0604020202020204" pitchFamily="34" charset="0"/>
                        </a:rPr>
                        <a:t> and unlicensed bands for LPWA IoT networks are mandatory for competitive markets AND TO and to motivate the development and innovation. Additional licensed and unlicensed bands are needed to address the demand of the IoT market.    </a:t>
                      </a:r>
                      <a:endParaRPr lang="en-US" sz="1800" b="1" kern="1200" dirty="0" smtClean="0">
                        <a:solidFill>
                          <a:srgbClr val="7030A0"/>
                        </a:solidFill>
                        <a:latin typeface="Calibri"/>
                        <a:ea typeface="Times New Roman"/>
                        <a:cs typeface="Arial" panose="020B0604020202020204" pitchFamily="34" charset="0"/>
                      </a:endParaRPr>
                    </a:p>
                  </a:txBody>
                  <a:tcPr marR="73152" marT="0" marB="91440" anchor="ct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1599295">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1800" b="1" dirty="0" smtClean="0">
                          <a:solidFill>
                            <a:schemeClr val="bg1"/>
                          </a:solidFill>
                          <a:latin typeface="Arial" pitchFamily="34" charset="0"/>
                          <a:cs typeface="Arial" pitchFamily="34" charset="0"/>
                          <a:sym typeface="Wingdings"/>
                        </a:rPr>
                        <a:t></a:t>
                      </a:r>
                      <a:endParaRPr lang="en-US" sz="18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73050" marR="0" lvl="0" indent="0" algn="just" defTabSz="457200" rtl="0" eaLnBrk="1" fontAlgn="auto" latinLnBrk="0" hangingPunct="1">
                        <a:lnSpc>
                          <a:spcPct val="115000"/>
                        </a:lnSpc>
                        <a:spcBef>
                          <a:spcPts val="0"/>
                        </a:spcBef>
                        <a:spcAft>
                          <a:spcPts val="1200"/>
                        </a:spcAft>
                        <a:buClr>
                          <a:schemeClr val="tx1"/>
                        </a:buClr>
                        <a:buSzPct val="200000"/>
                        <a:buFont typeface="Wingdings 2" panose="05020102010507070707" pitchFamily="18" charset="2"/>
                        <a:buNone/>
                        <a:tabLst/>
                        <a:defRPr/>
                      </a:pPr>
                      <a:r>
                        <a:rPr lang="en-US" sz="1800" b="1" kern="1200" dirty="0" smtClean="0">
                          <a:solidFill>
                            <a:srgbClr val="7030A0"/>
                          </a:solidFill>
                          <a:latin typeface="Calibri"/>
                          <a:ea typeface="Times New Roman"/>
                          <a:cs typeface="Arial" panose="020B0604020202020204" pitchFamily="34" charset="0"/>
                        </a:rPr>
                        <a:t>Since the ISM bands was</a:t>
                      </a:r>
                      <a:r>
                        <a:rPr lang="en-US" sz="1800" b="1" kern="1200" baseline="0" dirty="0" smtClean="0">
                          <a:solidFill>
                            <a:srgbClr val="7030A0"/>
                          </a:solidFill>
                          <a:latin typeface="Calibri"/>
                          <a:ea typeface="Times New Roman"/>
                          <a:cs typeface="Arial" panose="020B0604020202020204" pitchFamily="34" charset="0"/>
                        </a:rPr>
                        <a:t> regulated for short range communications with low power and short range, n</a:t>
                      </a:r>
                      <a:r>
                        <a:rPr lang="en-US" sz="1800" b="1" kern="1200" dirty="0" smtClean="0">
                          <a:solidFill>
                            <a:srgbClr val="7030A0"/>
                          </a:solidFill>
                          <a:latin typeface="Calibri"/>
                          <a:ea typeface="Times New Roman"/>
                          <a:cs typeface="Arial" panose="020B0604020202020204" pitchFamily="34" charset="0"/>
                        </a:rPr>
                        <a:t>ew</a:t>
                      </a:r>
                      <a:r>
                        <a:rPr lang="en-US" sz="1800" b="1" kern="1200" baseline="0" dirty="0" smtClean="0">
                          <a:solidFill>
                            <a:srgbClr val="7030A0"/>
                          </a:solidFill>
                          <a:latin typeface="Calibri"/>
                          <a:ea typeface="Times New Roman"/>
                          <a:cs typeface="Arial" panose="020B0604020202020204" pitchFamily="34" charset="0"/>
                        </a:rPr>
                        <a:t> regulations are required to allow the LPWAN to work nicely in the ISM unlicensed bands to mange the interference. </a:t>
                      </a:r>
                      <a:r>
                        <a:rPr lang="en-US" sz="1800" b="1" i="0" kern="1200" baseline="0" dirty="0" smtClean="0">
                          <a:solidFill>
                            <a:srgbClr val="7030A0"/>
                          </a:solidFill>
                          <a:effectLst/>
                          <a:latin typeface="Calibri"/>
                          <a:ea typeface=""/>
                          <a:cs typeface=""/>
                        </a:rPr>
                        <a:t>All</a:t>
                      </a:r>
                      <a:r>
                        <a:rPr lang="en-US" sz="1800" b="1" i="0" kern="1200" dirty="0" smtClean="0">
                          <a:solidFill>
                            <a:srgbClr val="7030A0"/>
                          </a:solidFill>
                          <a:effectLst/>
                          <a:latin typeface="Calibri"/>
                          <a:ea typeface=""/>
                          <a:cs typeface=""/>
                        </a:rPr>
                        <a:t> LPWAN protocols should play nice using collision avoidance techniques to avoid interference. Any protocol that not respect these regulations</a:t>
                      </a:r>
                      <a:r>
                        <a:rPr lang="en-US" sz="1800" b="1" i="0" kern="1200" baseline="0" dirty="0" smtClean="0">
                          <a:solidFill>
                            <a:srgbClr val="7030A0"/>
                          </a:solidFill>
                          <a:effectLst/>
                          <a:latin typeface="Calibri"/>
                          <a:ea typeface=""/>
                          <a:cs typeface=""/>
                        </a:rPr>
                        <a:t> should be banned by the regulators. </a:t>
                      </a:r>
                      <a:r>
                        <a:rPr lang="en-US" sz="1800" b="1" i="0" kern="1200" dirty="0" smtClean="0">
                          <a:solidFill>
                            <a:srgbClr val="7030A0"/>
                          </a:solidFill>
                          <a:effectLst/>
                          <a:latin typeface="Calibri"/>
                          <a:ea typeface=""/>
                          <a:cs typeface=""/>
                        </a:rPr>
                        <a:t> </a:t>
                      </a:r>
                      <a:endParaRPr lang="en-US" sz="1800" b="1" kern="1200" dirty="0" smtClean="0">
                        <a:solidFill>
                          <a:srgbClr val="7030A0"/>
                        </a:solidFill>
                        <a:latin typeface="Calibri"/>
                        <a:ea typeface="Times New Roman"/>
                        <a:cs typeface="Arial" panose="020B0604020202020204" pitchFamily="34" charset="0"/>
                      </a:endParaRPr>
                    </a:p>
                  </a:txBody>
                  <a:tcPr marR="73152" marT="0" marB="9144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1296962">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1800" b="1" dirty="0" smtClean="0">
                          <a:solidFill>
                            <a:schemeClr val="bg1"/>
                          </a:solidFill>
                          <a:latin typeface="Arial" pitchFamily="34" charset="0"/>
                          <a:cs typeface="Arial" pitchFamily="34" charset="0"/>
                          <a:sym typeface="Wingdings"/>
                        </a:rPr>
                        <a:t></a:t>
                      </a:r>
                      <a:endParaRPr lang="en-US" sz="18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tabLst/>
                      </a:pPr>
                      <a:r>
                        <a:rPr lang="en-US" sz="1800" b="1" kern="1200" dirty="0" smtClean="0">
                          <a:solidFill>
                            <a:srgbClr val="7030A0"/>
                          </a:solidFill>
                          <a:latin typeface="+mn-lt"/>
                          <a:ea typeface="Times New Roman"/>
                          <a:cs typeface="Arial" panose="020B0604020202020204" pitchFamily="34" charset="0"/>
                        </a:rPr>
                        <a:t>While</a:t>
                      </a:r>
                      <a:r>
                        <a:rPr lang="en-US" sz="1800" b="1" kern="1200" baseline="0" dirty="0" smtClean="0">
                          <a:solidFill>
                            <a:srgbClr val="7030A0"/>
                          </a:solidFill>
                          <a:latin typeface="+mn-lt"/>
                          <a:ea typeface="Times New Roman"/>
                          <a:cs typeface="Arial" panose="020B0604020202020204" pitchFamily="34" charset="0"/>
                        </a:rPr>
                        <a:t> 3GPP has recently adopted a unified feature for LPWA network termed NB-IoT in licensed bands, we need to set rules to allow different unlicensed LPWAN networks coexistence and also to have global roaming between these networks deployed at different countries. </a:t>
                      </a:r>
                      <a:endParaRPr lang="en-US" sz="1800" b="1" kern="1200" dirty="0" smtClean="0">
                        <a:solidFill>
                          <a:srgbClr val="7030A0"/>
                        </a:solidFill>
                        <a:latin typeface="+mn-lt"/>
                        <a:ea typeface="Times New Roman"/>
                        <a:cs typeface="Arial" panose="020B0604020202020204" pitchFamily="34" charset="0"/>
                      </a:endParaRPr>
                    </a:p>
                  </a:txBody>
                  <a:tcPr marR="73152" marT="0" marB="9144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r h="1599295">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algn="ctr"/>
                      <a:r>
                        <a:rPr lang="en-US" sz="1800" b="1" dirty="0" smtClean="0">
                          <a:solidFill>
                            <a:schemeClr val="bg1"/>
                          </a:solidFill>
                          <a:latin typeface="Arial" pitchFamily="34" charset="0"/>
                          <a:cs typeface="Arial" pitchFamily="34" charset="0"/>
                          <a:sym typeface="Wingdings"/>
                        </a:rPr>
                        <a:t></a:t>
                      </a:r>
                      <a:endParaRPr lang="en-US" sz="1800" b="1" dirty="0" smtClean="0">
                        <a:solidFill>
                          <a:schemeClr val="bg1"/>
                        </a:solidFill>
                        <a:latin typeface="Arial" pitchFamily="34" charset="0"/>
                        <a:cs typeface="Arial" pitchFamily="34" charset="0"/>
                      </a:endParaRPr>
                    </a:p>
                  </a:txBody>
                  <a:tcPr marL="9525" marR="73152" marT="0" marB="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457200" rtl="0" eaLnBrk="1" latinLnBrk="0" hangingPunct="1">
                        <a:defRPr sz="1800" kern="1200">
                          <a:solidFill>
                            <a:schemeClr val="dk1"/>
                          </a:solidFill>
                          <a:latin typeface="Calibri"/>
                          <a:ea typeface=""/>
                          <a:cs typeface=""/>
                        </a:defRPr>
                      </a:lvl1pPr>
                      <a:lvl2pPr marL="457200" algn="l" defTabSz="457200" rtl="0" eaLnBrk="1" latinLnBrk="0" hangingPunct="1">
                        <a:defRPr sz="1800" kern="1200">
                          <a:solidFill>
                            <a:schemeClr val="dk1"/>
                          </a:solidFill>
                          <a:latin typeface="Calibri"/>
                          <a:ea typeface=""/>
                          <a:cs typeface=""/>
                        </a:defRPr>
                      </a:lvl2pPr>
                      <a:lvl3pPr marL="914400" algn="l" defTabSz="457200" rtl="0" eaLnBrk="1" latinLnBrk="0" hangingPunct="1">
                        <a:defRPr sz="1800" kern="1200">
                          <a:solidFill>
                            <a:schemeClr val="dk1"/>
                          </a:solidFill>
                          <a:latin typeface="Calibri"/>
                          <a:ea typeface=""/>
                          <a:cs typeface=""/>
                        </a:defRPr>
                      </a:lvl3pPr>
                      <a:lvl4pPr marL="1371600" algn="l" defTabSz="457200" rtl="0" eaLnBrk="1" latinLnBrk="0" hangingPunct="1">
                        <a:defRPr sz="1800" kern="1200">
                          <a:solidFill>
                            <a:schemeClr val="dk1"/>
                          </a:solidFill>
                          <a:latin typeface="Calibri"/>
                          <a:ea typeface=""/>
                          <a:cs typeface=""/>
                        </a:defRPr>
                      </a:lvl4pPr>
                      <a:lvl5pPr marL="1828800" algn="l" defTabSz="457200" rtl="0" eaLnBrk="1" latinLnBrk="0" hangingPunct="1">
                        <a:defRPr sz="1800" kern="1200">
                          <a:solidFill>
                            <a:schemeClr val="dk1"/>
                          </a:solidFill>
                          <a:latin typeface="Calibri"/>
                          <a:ea typeface=""/>
                          <a:cs typeface=""/>
                        </a:defRPr>
                      </a:lvl5pPr>
                      <a:lvl6pPr marL="2286000" algn="l" defTabSz="457200" rtl="0" eaLnBrk="1" latinLnBrk="0" hangingPunct="1">
                        <a:defRPr sz="1800" kern="1200">
                          <a:solidFill>
                            <a:schemeClr val="dk1"/>
                          </a:solidFill>
                          <a:latin typeface="Calibri"/>
                          <a:ea typeface=""/>
                          <a:cs typeface=""/>
                        </a:defRPr>
                      </a:lvl6pPr>
                      <a:lvl7pPr marL="2743200" algn="l" defTabSz="457200" rtl="0" eaLnBrk="1" latinLnBrk="0" hangingPunct="1">
                        <a:defRPr sz="1800" kern="1200">
                          <a:solidFill>
                            <a:schemeClr val="dk1"/>
                          </a:solidFill>
                          <a:latin typeface="Calibri"/>
                          <a:ea typeface=""/>
                          <a:cs typeface=""/>
                        </a:defRPr>
                      </a:lvl7pPr>
                      <a:lvl8pPr marL="3200400" algn="l" defTabSz="457200" rtl="0" eaLnBrk="1" latinLnBrk="0" hangingPunct="1">
                        <a:defRPr sz="1800" kern="1200">
                          <a:solidFill>
                            <a:schemeClr val="dk1"/>
                          </a:solidFill>
                          <a:latin typeface="Calibri"/>
                          <a:ea typeface=""/>
                          <a:cs typeface=""/>
                        </a:defRPr>
                      </a:lvl8pPr>
                      <a:lvl9pPr marL="3657600" algn="l" defTabSz="457200" rtl="0" eaLnBrk="1" latinLnBrk="0" hangingPunct="1">
                        <a:defRPr sz="1800" kern="1200">
                          <a:solidFill>
                            <a:schemeClr val="dk1"/>
                          </a:solidFill>
                          <a:latin typeface="Calibri"/>
                          <a:ea typeface=""/>
                          <a:cs typeface=""/>
                        </a:defRPr>
                      </a:lvl9pPr>
                    </a:lstStyle>
                    <a:p>
                      <a:pPr marL="273050" marR="0" lvl="0" indent="0" algn="just">
                        <a:lnSpc>
                          <a:spcPct val="115000"/>
                        </a:lnSpc>
                        <a:spcBef>
                          <a:spcPts val="0"/>
                        </a:spcBef>
                        <a:spcAft>
                          <a:spcPts val="1200"/>
                        </a:spcAft>
                        <a:buClr>
                          <a:schemeClr val="tx1"/>
                        </a:buClr>
                        <a:buSzPct val="200000"/>
                        <a:buFont typeface="Wingdings 2" panose="05020102010507070707" pitchFamily="18" charset="2"/>
                        <a:buNone/>
                        <a:tabLst/>
                      </a:pPr>
                      <a:r>
                        <a:rPr lang="en-US" sz="1800" b="1" kern="1200" dirty="0" smtClean="0">
                          <a:solidFill>
                            <a:srgbClr val="7030A0"/>
                          </a:solidFill>
                          <a:latin typeface="+mn-lt"/>
                          <a:ea typeface="Times New Roman"/>
                          <a:cs typeface="Arial" panose="020B0604020202020204" pitchFamily="34" charset="0"/>
                        </a:rPr>
                        <a:t>IoT platform</a:t>
                      </a:r>
                      <a:r>
                        <a:rPr lang="en-US" sz="1800" b="1" kern="1200" baseline="0" dirty="0" smtClean="0">
                          <a:solidFill>
                            <a:srgbClr val="7030A0"/>
                          </a:solidFill>
                          <a:latin typeface="+mn-lt"/>
                          <a:ea typeface="Times New Roman"/>
                          <a:cs typeface="Arial" panose="020B0604020202020204" pitchFamily="34" charset="0"/>
                        </a:rPr>
                        <a:t> definition is vague and many vendors have declared IoT platforms, however there is no common or minimum specifications for the IoT platform. Considering the number of IoT protocols, the variety of IoT devices/GW and the different networks and use cases, minimum specifications need to be agreed for IoT platform.</a:t>
                      </a:r>
                      <a:endParaRPr lang="en-US" sz="1800" b="1" kern="1200" dirty="0" smtClean="0">
                        <a:solidFill>
                          <a:srgbClr val="7030A0"/>
                        </a:solidFill>
                        <a:latin typeface="+mn-lt"/>
                        <a:ea typeface="Times New Roman"/>
                        <a:cs typeface="Arial" panose="020B0604020202020204" pitchFamily="34" charset="0"/>
                      </a:endParaRPr>
                    </a:p>
                  </a:txBody>
                  <a:tcPr marR="73152" marT="0" marB="91440" anchor="ctr">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r>
            </a:tbl>
          </a:graphicData>
        </a:graphic>
      </p:graphicFrame>
      <p:pic>
        <p:nvPicPr>
          <p:cNvPr id="6" name="Picture 5"/>
          <p:cNvPicPr>
            <a:picLocks noChangeAspect="1"/>
          </p:cNvPicPr>
          <p:nvPr/>
        </p:nvPicPr>
        <p:blipFill>
          <a:blip r:embed="rId2"/>
          <a:stretch>
            <a:fillRect/>
          </a:stretch>
        </p:blipFill>
        <p:spPr>
          <a:xfrm>
            <a:off x="4387933" y="6103915"/>
            <a:ext cx="754084" cy="754084"/>
          </a:xfrm>
          <a:prstGeom prst="rect">
            <a:avLst/>
          </a:prstGeom>
        </p:spPr>
      </p:pic>
    </p:spTree>
    <p:extLst>
      <p:ext uri="{BB962C8B-B14F-4D97-AF65-F5344CB8AC3E}">
        <p14:creationId xmlns:p14="http://schemas.microsoft.com/office/powerpoint/2010/main" val="1885895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42F1E685EE094C8ABF5641C76FEB7B" ma:contentTypeVersion="1" ma:contentTypeDescription="Create a new document." ma:contentTypeScope="" ma:versionID="23fff60fa714abf5c9a0db84f8fdb027">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EBD82EF-6B19-43E6-AF8F-82115B075D2D}"/>
</file>

<file path=customXml/itemProps2.xml><?xml version="1.0" encoding="utf-8"?>
<ds:datastoreItem xmlns:ds="http://schemas.openxmlformats.org/officeDocument/2006/customXml" ds:itemID="{D6EB04AE-E270-41CE-848A-6608F0954B1D}"/>
</file>

<file path=customXml/itemProps3.xml><?xml version="1.0" encoding="utf-8"?>
<ds:datastoreItem xmlns:ds="http://schemas.openxmlformats.org/officeDocument/2006/customXml" ds:itemID="{3BED7ED9-7F92-4422-8072-D8A0C4B78D8F}"/>
</file>

<file path=docProps/app.xml><?xml version="1.0" encoding="utf-8"?>
<Properties xmlns="http://schemas.openxmlformats.org/officeDocument/2006/extended-properties" xmlns:vt="http://schemas.openxmlformats.org/officeDocument/2006/docPropsVTypes">
  <TotalTime>4261</TotalTime>
  <Words>1499</Words>
  <Application>Microsoft Office PowerPoint</Application>
  <PresentationFormat>On-screen Show (4:3)</PresentationFormat>
  <Paragraphs>182</Paragraphs>
  <Slides>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Calibre Semibold</vt:lpstr>
      <vt:lpstr>宋体</vt:lpstr>
      <vt:lpstr>Arial</vt:lpstr>
      <vt:lpstr>Calibri</vt:lpstr>
      <vt:lpstr>Symbol</vt:lpstr>
      <vt:lpstr>Times New Roman</vt:lpstr>
      <vt:lpstr>Wingdings</vt:lpstr>
      <vt:lpstr>Wingdings 2</vt:lpstr>
      <vt:lpstr>Office Theme</vt:lpstr>
      <vt:lpstr>Forum on Internet of Things: Empowering the New Urban Agenda Geneva, Switzerland, 19 October 2015</vt:lpstr>
      <vt:lpstr>PowerPoint Presentation</vt:lpstr>
      <vt:lpstr>PowerPoint Presentation</vt:lpstr>
      <vt:lpstr>Summary of Unlicensed non-3GPP LPWA IoT Networks</vt:lpstr>
      <vt:lpstr>PowerPoint Presentation</vt:lpstr>
      <vt:lpstr>Summary of 3GPP MTC/IoT Terminals</vt:lpstr>
      <vt:lpstr>3GPP NB-IoT Guidelines  </vt:lpstr>
      <vt:lpstr>PowerPoint Presentation</vt:lpstr>
      <vt:lpstr>PowerPoint Presentation</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170</cp:revision>
  <cp:lastPrinted>2015-01-19T16:17:40Z</cp:lastPrinted>
  <dcterms:created xsi:type="dcterms:W3CDTF">2014-09-01T15:38:30Z</dcterms:created>
  <dcterms:modified xsi:type="dcterms:W3CDTF">2015-10-19T07:23:36Z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0x0101009042F1E685EE094C8ABF5641C76FEB7B</vt:lpwstr>
  </property>
</Properties>
</file>