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5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1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4.xml" ContentType="application/vnd.openxmlformats-officedocument.presentationml.tags+xml"/>
  <Override PartName="/ppt/tags/tag2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75" r:id="rId2"/>
    <p:sldMasterId id="2147483687" r:id="rId3"/>
  </p:sldMasterIdLst>
  <p:notesMasterIdLst>
    <p:notesMasterId r:id="rId21"/>
  </p:notesMasterIdLst>
  <p:handoutMasterIdLst>
    <p:handoutMasterId r:id="rId22"/>
  </p:handoutMasterIdLst>
  <p:sldIdLst>
    <p:sldId id="325" r:id="rId4"/>
    <p:sldId id="318" r:id="rId5"/>
    <p:sldId id="309" r:id="rId6"/>
    <p:sldId id="314" r:id="rId7"/>
    <p:sldId id="315" r:id="rId8"/>
    <p:sldId id="319" r:id="rId9"/>
    <p:sldId id="320" r:id="rId10"/>
    <p:sldId id="279" r:id="rId11"/>
    <p:sldId id="284" r:id="rId12"/>
    <p:sldId id="287" r:id="rId13"/>
    <p:sldId id="282" r:id="rId14"/>
    <p:sldId id="289" r:id="rId15"/>
    <p:sldId id="317" r:id="rId16"/>
    <p:sldId id="323" r:id="rId17"/>
    <p:sldId id="324" r:id="rId18"/>
    <p:sldId id="308" r:id="rId19"/>
    <p:sldId id="326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5922" autoAdjust="0"/>
  </p:normalViewPr>
  <p:slideViewPr>
    <p:cSldViewPr>
      <p:cViewPr varScale="1">
        <p:scale>
          <a:sx n="60" d="100"/>
          <a:sy n="60" d="100"/>
        </p:scale>
        <p:origin x="96" y="114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howGuides="1">
      <p:cViewPr>
        <p:scale>
          <a:sx n="100" d="100"/>
          <a:sy n="100" d="100"/>
        </p:scale>
        <p:origin x="-3468" y="87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image" Target="../media/image16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F928B-55F7-4DD6-ACA8-78E08F9853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C91ECF-04CD-4A5B-B8ED-215467B894F4}">
      <dgm:prSet phldrT="[Text]" custT="1"/>
      <dgm:spPr>
        <a:xfrm>
          <a:off x="460128" y="312440"/>
          <a:ext cx="5580684" cy="625205"/>
        </a:xfrm>
        <a:solidFill>
          <a:srgbClr val="0096D6">
            <a:hueOff val="0"/>
            <a:satOff val="0"/>
            <a:lumOff val="0"/>
            <a:alphaOff val="0"/>
          </a:srgbClr>
        </a:solidFill>
        <a:ln w="38100" cap="flat" cmpd="sng" algn="ctr">
          <a:noFill/>
          <a:prstDash val="solid"/>
        </a:ln>
        <a:effectLst/>
      </dgm:spPr>
      <dgm:t>
        <a:bodyPr/>
        <a:lstStyle/>
        <a:p>
          <a:r>
            <a:rPr lang="de-DE" sz="2400" b="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What‘s in a name</a:t>
          </a:r>
        </a:p>
      </dgm:t>
    </dgm:pt>
    <dgm:pt modelId="{2A435614-8080-429D-82D8-6E439E4BD092}" type="parTrans" cxnId="{247BB493-DB2E-47CD-8A7D-B09102C83F07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8DC4D290-C7B3-4C07-BE54-527442B09CE9}" type="sibTrans" cxnId="{247BB493-DB2E-47CD-8A7D-B09102C83F07}">
      <dgm:prSet/>
      <dgm:spPr>
        <a:xfrm>
          <a:off x="-4594335" y="-704407"/>
          <a:ext cx="5472816" cy="5472816"/>
        </a:xfrm>
        <a:noFill/>
        <a:ln w="25400" cap="flat" cmpd="sng" algn="ctr">
          <a:solidFill>
            <a:srgbClr val="0096D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FEBF4AD3-0443-43CE-A772-C7F138CAF2DF}">
      <dgm:prSet phldrT="[Text]" custT="1"/>
      <dgm:spPr>
        <a:xfrm>
          <a:off x="818573" y="1250411"/>
          <a:ext cx="5222240" cy="625205"/>
        </a:xfrm>
        <a:solidFill>
          <a:srgbClr val="0096D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 err="1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IoT</a:t>
          </a:r>
          <a:r>
            <a:rPr lang="en-US" sz="240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 as part of the digital enterprise</a:t>
          </a:r>
          <a:endParaRPr lang="en-US" sz="2400" dirty="0">
            <a:solidFill>
              <a:sysClr val="window" lastClr="FFFFFF"/>
            </a:solidFill>
            <a:latin typeface="HP Simplified"/>
            <a:ea typeface="+mn-ea"/>
            <a:cs typeface="+mn-cs"/>
          </a:endParaRPr>
        </a:p>
      </dgm:t>
    </dgm:pt>
    <dgm:pt modelId="{C6075835-B140-48F8-BF78-B6A343035DFE}" type="parTrans" cxnId="{44732EDF-21E7-486F-8D81-F6E855F4FFDC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17AB73CC-F4CE-4F4C-A9F9-62993E9403E3}" type="sibTrans" cxnId="{44732EDF-21E7-486F-8D81-F6E855F4FFDC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E40E3065-D040-4E6E-AEFE-E7DADEB954AA}">
      <dgm:prSet phldrT="[Text]" custT="1"/>
      <dgm:spPr>
        <a:xfrm>
          <a:off x="818573" y="2188382"/>
          <a:ext cx="5222240" cy="625205"/>
        </a:xfrm>
        <a:solidFill>
          <a:srgbClr val="0096D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 err="1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IoT</a:t>
          </a:r>
          <a:r>
            <a:rPr lang="en-US" sz="240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 as market</a:t>
          </a:r>
          <a:endParaRPr lang="en-US" sz="2400" dirty="0">
            <a:solidFill>
              <a:sysClr val="window" lastClr="FFFFFF"/>
            </a:solidFill>
            <a:latin typeface="HP Simplified"/>
            <a:ea typeface="+mn-ea"/>
            <a:cs typeface="+mn-cs"/>
          </a:endParaRPr>
        </a:p>
      </dgm:t>
    </dgm:pt>
    <dgm:pt modelId="{70176DC8-4A7F-4EE1-BF47-717EF75A23CE}" type="parTrans" cxnId="{4EBB7858-483A-4DDA-9F6D-69DD587505AB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79BC7595-6062-4E78-9338-568BB7456CA7}" type="sibTrans" cxnId="{4EBB7858-483A-4DDA-9F6D-69DD587505AB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F2849182-8636-4227-BF33-ACAEBCBF0A56}">
      <dgm:prSet phldrT="[Text]" custT="1"/>
      <dgm:spPr>
        <a:xfrm>
          <a:off x="460128" y="3126353"/>
          <a:ext cx="5580684" cy="625205"/>
        </a:xfrm>
        <a:solidFill>
          <a:srgbClr val="0096D6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240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Challenges</a:t>
          </a:r>
          <a:endParaRPr lang="en-US" sz="2400" dirty="0">
            <a:solidFill>
              <a:sysClr val="window" lastClr="FFFFFF"/>
            </a:solidFill>
            <a:latin typeface="HP Simplified"/>
            <a:ea typeface="+mn-ea"/>
            <a:cs typeface="+mn-cs"/>
          </a:endParaRPr>
        </a:p>
      </dgm:t>
    </dgm:pt>
    <dgm:pt modelId="{6A608CBE-4F2B-4B6D-BCAC-A1E22D4B9B79}" type="parTrans" cxnId="{B3CDA496-232E-407A-ACE9-038908F791BE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3A9CECD1-D8D1-4B44-9945-CCF42B688D9B}" type="sibTrans" cxnId="{B3CDA496-232E-407A-ACE9-038908F791BE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483E804A-2A67-4E1A-98B2-DF7921285379}">
      <dgm:prSet phldrT="[Text]" custT="1"/>
      <dgm:spPr>
        <a:xfrm>
          <a:off x="460128" y="3126353"/>
          <a:ext cx="5580684" cy="625205"/>
        </a:xfrm>
        <a:solidFill>
          <a:srgbClr val="0096D6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2400" b="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Summary  </a:t>
          </a:r>
          <a:endParaRPr lang="en-US" sz="2400" b="0" dirty="0">
            <a:solidFill>
              <a:sysClr val="window" lastClr="FFFFFF"/>
            </a:solidFill>
            <a:latin typeface="HP Simplified"/>
            <a:ea typeface="+mn-ea"/>
            <a:cs typeface="+mn-cs"/>
          </a:endParaRPr>
        </a:p>
      </dgm:t>
    </dgm:pt>
    <dgm:pt modelId="{29AA7543-B430-404D-99A3-7955ABD30244}" type="parTrans" cxnId="{EAA597B6-E110-4189-A87A-1000D7B77ED7}">
      <dgm:prSet/>
      <dgm:spPr/>
      <dgm:t>
        <a:bodyPr/>
        <a:lstStyle/>
        <a:p>
          <a:endParaRPr lang="en-US"/>
        </a:p>
      </dgm:t>
    </dgm:pt>
    <dgm:pt modelId="{E8BE2BF9-3E2C-4164-BEB0-85A78270FC09}" type="sibTrans" cxnId="{EAA597B6-E110-4189-A87A-1000D7B77ED7}">
      <dgm:prSet/>
      <dgm:spPr/>
      <dgm:t>
        <a:bodyPr/>
        <a:lstStyle/>
        <a:p>
          <a:endParaRPr lang="en-US"/>
        </a:p>
      </dgm:t>
    </dgm:pt>
    <dgm:pt modelId="{60181F66-DC4A-4EBE-9E89-FAA09019B94F}">
      <dgm:prSet phldrT="[Text]" custT="1"/>
      <dgm:spPr>
        <a:xfrm>
          <a:off x="818573" y="2188382"/>
          <a:ext cx="5222240" cy="625205"/>
        </a:xfrm>
        <a:solidFill>
          <a:srgbClr val="0096D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 err="1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IoT</a:t>
          </a:r>
          <a:r>
            <a:rPr lang="en-US" sz="240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 enabler of Smart Cities</a:t>
          </a:r>
          <a:endParaRPr lang="en-US" sz="2400" dirty="0">
            <a:solidFill>
              <a:sysClr val="window" lastClr="FFFFFF"/>
            </a:solidFill>
            <a:latin typeface="HP Simplified"/>
            <a:ea typeface="+mn-ea"/>
            <a:cs typeface="+mn-cs"/>
          </a:endParaRPr>
        </a:p>
      </dgm:t>
    </dgm:pt>
    <dgm:pt modelId="{5CE76572-ADD7-45EB-A355-537ECBEA60D0}" type="parTrans" cxnId="{5705F981-08D3-46F5-87F1-FE6694A1A29F}">
      <dgm:prSet/>
      <dgm:spPr/>
      <dgm:t>
        <a:bodyPr/>
        <a:lstStyle/>
        <a:p>
          <a:endParaRPr lang="en-US"/>
        </a:p>
      </dgm:t>
    </dgm:pt>
    <dgm:pt modelId="{D69804CC-E6A2-40DC-AAF3-E17A77D2E224}" type="sibTrans" cxnId="{5705F981-08D3-46F5-87F1-FE6694A1A29F}">
      <dgm:prSet/>
      <dgm:spPr/>
      <dgm:t>
        <a:bodyPr/>
        <a:lstStyle/>
        <a:p>
          <a:endParaRPr lang="en-US"/>
        </a:p>
      </dgm:t>
    </dgm:pt>
    <dgm:pt modelId="{1AD14803-A105-4426-B815-C654DBC4702A}" type="pres">
      <dgm:prSet presAssocID="{95EF928B-55F7-4DD6-ACA8-78E08F9853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E205DDE-8D33-420F-950D-0E2039F06F50}" type="pres">
      <dgm:prSet presAssocID="{95EF928B-55F7-4DD6-ACA8-78E08F98533A}" presName="Name1" presStyleCnt="0"/>
      <dgm:spPr/>
    </dgm:pt>
    <dgm:pt modelId="{434DBCB5-A701-449E-AC9F-B45F95DFF2A5}" type="pres">
      <dgm:prSet presAssocID="{95EF928B-55F7-4DD6-ACA8-78E08F98533A}" presName="cycle" presStyleCnt="0"/>
      <dgm:spPr/>
    </dgm:pt>
    <dgm:pt modelId="{39601973-A81C-4A50-8AAC-AE5160C44919}" type="pres">
      <dgm:prSet presAssocID="{95EF928B-55F7-4DD6-ACA8-78E08F98533A}" presName="srcNode" presStyleLbl="node1" presStyleIdx="0" presStyleCnt="6"/>
      <dgm:spPr/>
    </dgm:pt>
    <dgm:pt modelId="{77F30047-4425-4AD9-A0A1-2D9616AA6564}" type="pres">
      <dgm:prSet presAssocID="{95EF928B-55F7-4DD6-ACA8-78E08F98533A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5"/>
          </a:avLst>
        </a:prstGeom>
      </dgm:spPr>
      <dgm:t>
        <a:bodyPr/>
        <a:lstStyle/>
        <a:p>
          <a:endParaRPr lang="en-US"/>
        </a:p>
      </dgm:t>
    </dgm:pt>
    <dgm:pt modelId="{4A8E19D1-2C42-4069-B1F8-2C39BB17C097}" type="pres">
      <dgm:prSet presAssocID="{95EF928B-55F7-4DD6-ACA8-78E08F98533A}" presName="extraNode" presStyleLbl="node1" presStyleIdx="0" presStyleCnt="6"/>
      <dgm:spPr/>
    </dgm:pt>
    <dgm:pt modelId="{983E7B90-4D81-4513-99BC-E5ECC7488640}" type="pres">
      <dgm:prSet presAssocID="{95EF928B-55F7-4DD6-ACA8-78E08F98533A}" presName="dstNode" presStyleLbl="node1" presStyleIdx="0" presStyleCnt="6"/>
      <dgm:spPr/>
    </dgm:pt>
    <dgm:pt modelId="{52F3230B-A1B3-46EF-97CC-3575752D52A7}" type="pres">
      <dgm:prSet presAssocID="{D0C91ECF-04CD-4A5B-B8ED-215467B894F4}" presName="text_1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C5F885-5F7E-4020-8145-CB8C9C5F9344}" type="pres">
      <dgm:prSet presAssocID="{D0C91ECF-04CD-4A5B-B8ED-215467B894F4}" presName="accent_1" presStyleCnt="0"/>
      <dgm:spPr/>
    </dgm:pt>
    <dgm:pt modelId="{6F6BAFED-E407-4FD2-AB6B-B6561FD129A7}" type="pres">
      <dgm:prSet presAssocID="{D0C91ECF-04CD-4A5B-B8ED-215467B894F4}" presName="accentRepeatNode" presStyleLbl="solidFgAcc1" presStyleIdx="0" presStyleCnt="6"/>
      <dgm:spPr>
        <a:xfrm>
          <a:off x="69375" y="234289"/>
          <a:ext cx="781507" cy="7815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6D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17B6B3E-9089-4552-B82C-A2602B1969D7}" type="pres">
      <dgm:prSet presAssocID="{FEBF4AD3-0443-43CE-A772-C7F138CAF2DF}" presName="text_2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E19E2CF-BB72-4554-B81C-8C985889A232}" type="pres">
      <dgm:prSet presAssocID="{FEBF4AD3-0443-43CE-A772-C7F138CAF2DF}" presName="accent_2" presStyleCnt="0"/>
      <dgm:spPr/>
    </dgm:pt>
    <dgm:pt modelId="{95D1D608-EA24-4DFA-9EA6-DC1DD0E87200}" type="pres">
      <dgm:prSet presAssocID="{FEBF4AD3-0443-43CE-A772-C7F138CAF2DF}" presName="accentRepeatNode" presStyleLbl="solidFgAcc1" presStyleIdx="1" presStyleCnt="6"/>
      <dgm:spPr>
        <a:xfrm>
          <a:off x="427819" y="1172260"/>
          <a:ext cx="781507" cy="7815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6D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0E87E81-166E-4086-A784-4BE217BCAA4D}" type="pres">
      <dgm:prSet presAssocID="{E40E3065-D040-4E6E-AEFE-E7DADEB954AA}" presName="text_3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69E8ADD-FBCA-4811-8B0B-FC37EC6D393B}" type="pres">
      <dgm:prSet presAssocID="{E40E3065-D040-4E6E-AEFE-E7DADEB954AA}" presName="accent_3" presStyleCnt="0"/>
      <dgm:spPr/>
    </dgm:pt>
    <dgm:pt modelId="{6EE48DBF-8F08-444F-956A-823DD368F939}" type="pres">
      <dgm:prSet presAssocID="{E40E3065-D040-4E6E-AEFE-E7DADEB954AA}" presName="accentRepeatNode" presStyleLbl="solidFgAcc1" presStyleIdx="2" presStyleCnt="6"/>
      <dgm:spPr>
        <a:xfrm>
          <a:off x="427819" y="2110232"/>
          <a:ext cx="781507" cy="7815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6D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2CE5174-68D8-4C72-927F-F78F21502A6F}" type="pres">
      <dgm:prSet presAssocID="{60181F66-DC4A-4EBE-9E89-FAA09019B94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0EEF2-A598-4776-BAD5-30FA6616C31E}" type="pres">
      <dgm:prSet presAssocID="{60181F66-DC4A-4EBE-9E89-FAA09019B94F}" presName="accent_4" presStyleCnt="0"/>
      <dgm:spPr/>
    </dgm:pt>
    <dgm:pt modelId="{A7F70EA1-3298-4BD5-9648-E9399EC9FCFD}" type="pres">
      <dgm:prSet presAssocID="{60181F66-DC4A-4EBE-9E89-FAA09019B94F}" presName="accentRepeatNode" presStyleLbl="solidFgAcc1" presStyleIdx="3" presStyleCnt="6"/>
      <dgm:spPr/>
    </dgm:pt>
    <dgm:pt modelId="{9895B5F4-6C12-4DBA-9657-5AB0437653F4}" type="pres">
      <dgm:prSet presAssocID="{F2849182-8636-4227-BF33-ACAEBCBF0A5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56788-25B1-41EE-9D68-AFD5A0711932}" type="pres">
      <dgm:prSet presAssocID="{F2849182-8636-4227-BF33-ACAEBCBF0A56}" presName="accent_5" presStyleCnt="0"/>
      <dgm:spPr/>
    </dgm:pt>
    <dgm:pt modelId="{FFC0C937-462B-4933-9006-4E03417A1869}" type="pres">
      <dgm:prSet presAssocID="{F2849182-8636-4227-BF33-ACAEBCBF0A56}" presName="accentRepeatNode" presStyleLbl="solidFgAcc1" presStyleIdx="4" presStyleCnt="6"/>
      <dgm:spPr>
        <a:xfrm>
          <a:off x="69375" y="3048203"/>
          <a:ext cx="781507" cy="7815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6D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96EF7ED-E0B1-4153-BE3F-B0BA7DBD630E}" type="pres">
      <dgm:prSet presAssocID="{483E804A-2A67-4E1A-98B2-DF792128537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B84E3-1516-4D1A-A525-697D0787D1AC}" type="pres">
      <dgm:prSet presAssocID="{483E804A-2A67-4E1A-98B2-DF7921285379}" presName="accent_6" presStyleCnt="0"/>
      <dgm:spPr/>
    </dgm:pt>
    <dgm:pt modelId="{84551415-3DA7-4EB5-9EDB-984214FD9326}" type="pres">
      <dgm:prSet presAssocID="{483E804A-2A67-4E1A-98B2-DF7921285379}" presName="accentRepeatNode" presStyleLbl="solidFgAcc1" presStyleIdx="5" presStyleCnt="6"/>
      <dgm:spPr/>
    </dgm:pt>
  </dgm:ptLst>
  <dgm:cxnLst>
    <dgm:cxn modelId="{EAA597B6-E110-4189-A87A-1000D7B77ED7}" srcId="{95EF928B-55F7-4DD6-ACA8-78E08F98533A}" destId="{483E804A-2A67-4E1A-98B2-DF7921285379}" srcOrd="5" destOrd="0" parTransId="{29AA7543-B430-404D-99A3-7955ABD30244}" sibTransId="{E8BE2BF9-3E2C-4164-BEB0-85A78270FC09}"/>
    <dgm:cxn modelId="{0EEE683B-9A23-417C-A55D-4D5B74728F6C}" type="presOf" srcId="{60181F66-DC4A-4EBE-9E89-FAA09019B94F}" destId="{32CE5174-68D8-4C72-927F-F78F21502A6F}" srcOrd="0" destOrd="0" presId="urn:microsoft.com/office/officeart/2008/layout/VerticalCurvedList"/>
    <dgm:cxn modelId="{44732EDF-21E7-486F-8D81-F6E855F4FFDC}" srcId="{95EF928B-55F7-4DD6-ACA8-78E08F98533A}" destId="{FEBF4AD3-0443-43CE-A772-C7F138CAF2DF}" srcOrd="1" destOrd="0" parTransId="{C6075835-B140-48F8-BF78-B6A343035DFE}" sibTransId="{17AB73CC-F4CE-4F4C-A9F9-62993E9403E3}"/>
    <dgm:cxn modelId="{1EF57ACA-9BE8-44F2-92FC-15A5F7D5BCC9}" type="presOf" srcId="{8DC4D290-C7B3-4C07-BE54-527442B09CE9}" destId="{77F30047-4425-4AD9-A0A1-2D9616AA6564}" srcOrd="0" destOrd="0" presId="urn:microsoft.com/office/officeart/2008/layout/VerticalCurvedList"/>
    <dgm:cxn modelId="{4EBB7858-483A-4DDA-9F6D-69DD587505AB}" srcId="{95EF928B-55F7-4DD6-ACA8-78E08F98533A}" destId="{E40E3065-D040-4E6E-AEFE-E7DADEB954AA}" srcOrd="2" destOrd="0" parTransId="{70176DC8-4A7F-4EE1-BF47-717EF75A23CE}" sibTransId="{79BC7595-6062-4E78-9338-568BB7456CA7}"/>
    <dgm:cxn modelId="{AEF55A06-AC32-4BA1-98A8-0D613BAAABA0}" type="presOf" srcId="{95EF928B-55F7-4DD6-ACA8-78E08F98533A}" destId="{1AD14803-A105-4426-B815-C654DBC4702A}" srcOrd="0" destOrd="0" presId="urn:microsoft.com/office/officeart/2008/layout/VerticalCurvedList"/>
    <dgm:cxn modelId="{B3CDA496-232E-407A-ACE9-038908F791BE}" srcId="{95EF928B-55F7-4DD6-ACA8-78E08F98533A}" destId="{F2849182-8636-4227-BF33-ACAEBCBF0A56}" srcOrd="4" destOrd="0" parTransId="{6A608CBE-4F2B-4B6D-BCAC-A1E22D4B9B79}" sibTransId="{3A9CECD1-D8D1-4B44-9945-CCF42B688D9B}"/>
    <dgm:cxn modelId="{06324FF9-4D80-40F0-9CB7-9C559609D1FC}" type="presOf" srcId="{E40E3065-D040-4E6E-AEFE-E7DADEB954AA}" destId="{50E87E81-166E-4086-A784-4BE217BCAA4D}" srcOrd="0" destOrd="0" presId="urn:microsoft.com/office/officeart/2008/layout/VerticalCurvedList"/>
    <dgm:cxn modelId="{5705F981-08D3-46F5-87F1-FE6694A1A29F}" srcId="{95EF928B-55F7-4DD6-ACA8-78E08F98533A}" destId="{60181F66-DC4A-4EBE-9E89-FAA09019B94F}" srcOrd="3" destOrd="0" parTransId="{5CE76572-ADD7-45EB-A355-537ECBEA60D0}" sibTransId="{D69804CC-E6A2-40DC-AAF3-E17A77D2E224}"/>
    <dgm:cxn modelId="{152435F6-3655-4446-9994-F17ED2514660}" type="presOf" srcId="{FEBF4AD3-0443-43CE-A772-C7F138CAF2DF}" destId="{C17B6B3E-9089-4552-B82C-A2602B1969D7}" srcOrd="0" destOrd="0" presId="urn:microsoft.com/office/officeart/2008/layout/VerticalCurvedList"/>
    <dgm:cxn modelId="{BEBEADC2-C7AF-4B7C-A5CB-6BED256C9BD2}" type="presOf" srcId="{483E804A-2A67-4E1A-98B2-DF7921285379}" destId="{A96EF7ED-E0B1-4153-BE3F-B0BA7DBD630E}" srcOrd="0" destOrd="0" presId="urn:microsoft.com/office/officeart/2008/layout/VerticalCurvedList"/>
    <dgm:cxn modelId="{247BB493-DB2E-47CD-8A7D-B09102C83F07}" srcId="{95EF928B-55F7-4DD6-ACA8-78E08F98533A}" destId="{D0C91ECF-04CD-4A5B-B8ED-215467B894F4}" srcOrd="0" destOrd="0" parTransId="{2A435614-8080-429D-82D8-6E439E4BD092}" sibTransId="{8DC4D290-C7B3-4C07-BE54-527442B09CE9}"/>
    <dgm:cxn modelId="{3A5FEDFC-F14A-4D41-AC90-80FEFB203863}" type="presOf" srcId="{D0C91ECF-04CD-4A5B-B8ED-215467B894F4}" destId="{52F3230B-A1B3-46EF-97CC-3575752D52A7}" srcOrd="0" destOrd="0" presId="urn:microsoft.com/office/officeart/2008/layout/VerticalCurvedList"/>
    <dgm:cxn modelId="{6FF78E8C-90F5-4017-8538-A7355E058064}" type="presOf" srcId="{F2849182-8636-4227-BF33-ACAEBCBF0A56}" destId="{9895B5F4-6C12-4DBA-9657-5AB0437653F4}" srcOrd="0" destOrd="0" presId="urn:microsoft.com/office/officeart/2008/layout/VerticalCurvedList"/>
    <dgm:cxn modelId="{6739734B-2D8A-4D20-B8FB-D34D87AE01A9}" type="presParOf" srcId="{1AD14803-A105-4426-B815-C654DBC4702A}" destId="{EE205DDE-8D33-420F-950D-0E2039F06F50}" srcOrd="0" destOrd="0" presId="urn:microsoft.com/office/officeart/2008/layout/VerticalCurvedList"/>
    <dgm:cxn modelId="{77D409B6-B5C1-4CD9-AD8C-C3103C148E11}" type="presParOf" srcId="{EE205DDE-8D33-420F-950D-0E2039F06F50}" destId="{434DBCB5-A701-449E-AC9F-B45F95DFF2A5}" srcOrd="0" destOrd="0" presId="urn:microsoft.com/office/officeart/2008/layout/VerticalCurvedList"/>
    <dgm:cxn modelId="{140D292C-5E69-4CBA-8052-DC1BBD7BF3AF}" type="presParOf" srcId="{434DBCB5-A701-449E-AC9F-B45F95DFF2A5}" destId="{39601973-A81C-4A50-8AAC-AE5160C44919}" srcOrd="0" destOrd="0" presId="urn:microsoft.com/office/officeart/2008/layout/VerticalCurvedList"/>
    <dgm:cxn modelId="{F885D15F-C844-4332-8413-DBFF7F0703E5}" type="presParOf" srcId="{434DBCB5-A701-449E-AC9F-B45F95DFF2A5}" destId="{77F30047-4425-4AD9-A0A1-2D9616AA6564}" srcOrd="1" destOrd="0" presId="urn:microsoft.com/office/officeart/2008/layout/VerticalCurvedList"/>
    <dgm:cxn modelId="{7A14D98A-1529-4C3A-B62C-356EFDC8771E}" type="presParOf" srcId="{434DBCB5-A701-449E-AC9F-B45F95DFF2A5}" destId="{4A8E19D1-2C42-4069-B1F8-2C39BB17C097}" srcOrd="2" destOrd="0" presId="urn:microsoft.com/office/officeart/2008/layout/VerticalCurvedList"/>
    <dgm:cxn modelId="{956011BF-9813-46CF-A8B3-661704440B58}" type="presParOf" srcId="{434DBCB5-A701-449E-AC9F-B45F95DFF2A5}" destId="{983E7B90-4D81-4513-99BC-E5ECC7488640}" srcOrd="3" destOrd="0" presId="urn:microsoft.com/office/officeart/2008/layout/VerticalCurvedList"/>
    <dgm:cxn modelId="{66165B43-CE03-413A-B401-F38C7C88F795}" type="presParOf" srcId="{EE205DDE-8D33-420F-950D-0E2039F06F50}" destId="{52F3230B-A1B3-46EF-97CC-3575752D52A7}" srcOrd="1" destOrd="0" presId="urn:microsoft.com/office/officeart/2008/layout/VerticalCurvedList"/>
    <dgm:cxn modelId="{1384E25A-F147-4C36-81A4-E38882B0AA72}" type="presParOf" srcId="{EE205DDE-8D33-420F-950D-0E2039F06F50}" destId="{84C5F885-5F7E-4020-8145-CB8C9C5F9344}" srcOrd="2" destOrd="0" presId="urn:microsoft.com/office/officeart/2008/layout/VerticalCurvedList"/>
    <dgm:cxn modelId="{B9706533-E43D-4D48-8223-AAF8214302CA}" type="presParOf" srcId="{84C5F885-5F7E-4020-8145-CB8C9C5F9344}" destId="{6F6BAFED-E407-4FD2-AB6B-B6561FD129A7}" srcOrd="0" destOrd="0" presId="urn:microsoft.com/office/officeart/2008/layout/VerticalCurvedList"/>
    <dgm:cxn modelId="{9E7E85A0-2893-4087-A01C-AD186CC62905}" type="presParOf" srcId="{EE205DDE-8D33-420F-950D-0E2039F06F50}" destId="{C17B6B3E-9089-4552-B82C-A2602B1969D7}" srcOrd="3" destOrd="0" presId="urn:microsoft.com/office/officeart/2008/layout/VerticalCurvedList"/>
    <dgm:cxn modelId="{1140BAFA-1B35-426C-94F0-5D3EE314BB8F}" type="presParOf" srcId="{EE205DDE-8D33-420F-950D-0E2039F06F50}" destId="{FE19E2CF-BB72-4554-B81C-8C985889A232}" srcOrd="4" destOrd="0" presId="urn:microsoft.com/office/officeart/2008/layout/VerticalCurvedList"/>
    <dgm:cxn modelId="{F99DAD7C-D068-46AF-9D20-A7F68DB016F8}" type="presParOf" srcId="{FE19E2CF-BB72-4554-B81C-8C985889A232}" destId="{95D1D608-EA24-4DFA-9EA6-DC1DD0E87200}" srcOrd="0" destOrd="0" presId="urn:microsoft.com/office/officeart/2008/layout/VerticalCurvedList"/>
    <dgm:cxn modelId="{BECDF367-2126-4649-8985-0E07E179D5AA}" type="presParOf" srcId="{EE205DDE-8D33-420F-950D-0E2039F06F50}" destId="{50E87E81-166E-4086-A784-4BE217BCAA4D}" srcOrd="5" destOrd="0" presId="urn:microsoft.com/office/officeart/2008/layout/VerticalCurvedList"/>
    <dgm:cxn modelId="{B69CB768-A60B-423C-944A-16BBEE294E76}" type="presParOf" srcId="{EE205DDE-8D33-420F-950D-0E2039F06F50}" destId="{D69E8ADD-FBCA-4811-8B0B-FC37EC6D393B}" srcOrd="6" destOrd="0" presId="urn:microsoft.com/office/officeart/2008/layout/VerticalCurvedList"/>
    <dgm:cxn modelId="{6102AF84-C229-4AD2-849F-E63EEB1000F2}" type="presParOf" srcId="{D69E8ADD-FBCA-4811-8B0B-FC37EC6D393B}" destId="{6EE48DBF-8F08-444F-956A-823DD368F939}" srcOrd="0" destOrd="0" presId="urn:microsoft.com/office/officeart/2008/layout/VerticalCurvedList"/>
    <dgm:cxn modelId="{D4454791-F624-4A3A-AC19-6F384DC50BCE}" type="presParOf" srcId="{EE205DDE-8D33-420F-950D-0E2039F06F50}" destId="{32CE5174-68D8-4C72-927F-F78F21502A6F}" srcOrd="7" destOrd="0" presId="urn:microsoft.com/office/officeart/2008/layout/VerticalCurvedList"/>
    <dgm:cxn modelId="{6EC72AC4-A562-4564-B47F-4C81C0D4A5E1}" type="presParOf" srcId="{EE205DDE-8D33-420F-950D-0E2039F06F50}" destId="{4A30EEF2-A598-4776-BAD5-30FA6616C31E}" srcOrd="8" destOrd="0" presId="urn:microsoft.com/office/officeart/2008/layout/VerticalCurvedList"/>
    <dgm:cxn modelId="{FA42E5E0-071E-4BAF-A0D7-817CFEE7A7AC}" type="presParOf" srcId="{4A30EEF2-A598-4776-BAD5-30FA6616C31E}" destId="{A7F70EA1-3298-4BD5-9648-E9399EC9FCFD}" srcOrd="0" destOrd="0" presId="urn:microsoft.com/office/officeart/2008/layout/VerticalCurvedList"/>
    <dgm:cxn modelId="{92412939-8CF9-4A15-AF4C-EE30FEA394D6}" type="presParOf" srcId="{EE205DDE-8D33-420F-950D-0E2039F06F50}" destId="{9895B5F4-6C12-4DBA-9657-5AB0437653F4}" srcOrd="9" destOrd="0" presId="urn:microsoft.com/office/officeart/2008/layout/VerticalCurvedList"/>
    <dgm:cxn modelId="{FD8871D6-D50E-431B-AFEB-9E0A563D63F6}" type="presParOf" srcId="{EE205DDE-8D33-420F-950D-0E2039F06F50}" destId="{3F556788-25B1-41EE-9D68-AFD5A0711932}" srcOrd="10" destOrd="0" presId="urn:microsoft.com/office/officeart/2008/layout/VerticalCurvedList"/>
    <dgm:cxn modelId="{C6B8EC08-46B3-4375-91A9-B0F3D334253A}" type="presParOf" srcId="{3F556788-25B1-41EE-9D68-AFD5A0711932}" destId="{FFC0C937-462B-4933-9006-4E03417A1869}" srcOrd="0" destOrd="0" presId="urn:microsoft.com/office/officeart/2008/layout/VerticalCurvedList"/>
    <dgm:cxn modelId="{AC74CE8B-52DA-4D7C-A26B-E0776F5AA6BB}" type="presParOf" srcId="{EE205DDE-8D33-420F-950D-0E2039F06F50}" destId="{A96EF7ED-E0B1-4153-BE3F-B0BA7DBD630E}" srcOrd="11" destOrd="0" presId="urn:microsoft.com/office/officeart/2008/layout/VerticalCurvedList"/>
    <dgm:cxn modelId="{CB62A2DE-451F-45F4-ABA6-462548703228}" type="presParOf" srcId="{EE205DDE-8D33-420F-950D-0E2039F06F50}" destId="{976B84E3-1516-4D1A-A525-697D0787D1AC}" srcOrd="12" destOrd="0" presId="urn:microsoft.com/office/officeart/2008/layout/VerticalCurvedList"/>
    <dgm:cxn modelId="{BA46C790-F483-4715-AF44-7EE8ACD8221A}" type="presParOf" srcId="{976B84E3-1516-4D1A-A525-697D0787D1AC}" destId="{84551415-3DA7-4EB5-9EDB-984214FD93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9E5A5-AC0B-4C5B-B700-11A43B0923B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0BD18BC-23D4-41DA-A5B9-8C626AB5C0A1}">
      <dgm:prSet phldrT="[Text]"/>
      <dgm:spPr/>
      <dgm:t>
        <a:bodyPr/>
        <a:lstStyle/>
        <a:p>
          <a:r>
            <a:rPr lang="en-US" dirty="0" smtClean="0"/>
            <a:t>Definition of essential  standards</a:t>
          </a:r>
          <a:endParaRPr lang="en-US" dirty="0"/>
        </a:p>
      </dgm:t>
    </dgm:pt>
    <dgm:pt modelId="{19D3F629-D62D-465C-9734-ECA1D74CFBC9}" type="parTrans" cxnId="{DB556D52-4A36-4FE4-A2D7-0D5442A9362A}">
      <dgm:prSet/>
      <dgm:spPr/>
      <dgm:t>
        <a:bodyPr/>
        <a:lstStyle/>
        <a:p>
          <a:endParaRPr lang="en-US"/>
        </a:p>
      </dgm:t>
    </dgm:pt>
    <dgm:pt modelId="{7369D073-EC55-46FE-8F26-D19649D11909}" type="sibTrans" cxnId="{DB556D52-4A36-4FE4-A2D7-0D5442A9362A}">
      <dgm:prSet/>
      <dgm:spPr/>
      <dgm:t>
        <a:bodyPr/>
        <a:lstStyle/>
        <a:p>
          <a:endParaRPr lang="en-US"/>
        </a:p>
      </dgm:t>
    </dgm:pt>
    <dgm:pt modelId="{28190022-8362-461E-A5B0-BB8D6B00B0D4}">
      <dgm:prSet phldrT="[Text]"/>
      <dgm:spPr/>
      <dgm:t>
        <a:bodyPr/>
        <a:lstStyle/>
        <a:p>
          <a:r>
            <a:rPr lang="en-US" dirty="0" smtClean="0"/>
            <a:t>Sharing of insights</a:t>
          </a:r>
          <a:endParaRPr lang="en-US" dirty="0"/>
        </a:p>
      </dgm:t>
    </dgm:pt>
    <dgm:pt modelId="{B9F50ED5-4FB9-44EA-9DA3-54DD18C31B7C}" type="parTrans" cxnId="{E130C889-D83C-455C-BBF2-8DFE44311986}">
      <dgm:prSet/>
      <dgm:spPr/>
      <dgm:t>
        <a:bodyPr/>
        <a:lstStyle/>
        <a:p>
          <a:endParaRPr lang="en-US"/>
        </a:p>
      </dgm:t>
    </dgm:pt>
    <dgm:pt modelId="{858D75E4-6A25-45FA-A224-DA3F176FF654}" type="sibTrans" cxnId="{E130C889-D83C-455C-BBF2-8DFE44311986}">
      <dgm:prSet/>
      <dgm:spPr/>
      <dgm:t>
        <a:bodyPr/>
        <a:lstStyle/>
        <a:p>
          <a:endParaRPr lang="en-US"/>
        </a:p>
      </dgm:t>
    </dgm:pt>
    <dgm:pt modelId="{DA3F8F86-5303-48A8-AD51-267FB6195F69}">
      <dgm:prSet phldrT="[Text]"/>
      <dgm:spPr/>
      <dgm:t>
        <a:bodyPr/>
        <a:lstStyle/>
        <a:p>
          <a:r>
            <a:rPr lang="en-US" dirty="0" smtClean="0"/>
            <a:t>Creation of ecosystem</a:t>
          </a:r>
          <a:endParaRPr lang="en-US" dirty="0"/>
        </a:p>
      </dgm:t>
    </dgm:pt>
    <dgm:pt modelId="{F1F65540-551D-49FA-B3AE-0B6F760086F8}" type="parTrans" cxnId="{1FBA840E-F9A6-4FF2-95FC-9C10909B8947}">
      <dgm:prSet/>
      <dgm:spPr/>
      <dgm:t>
        <a:bodyPr/>
        <a:lstStyle/>
        <a:p>
          <a:endParaRPr lang="en-US"/>
        </a:p>
      </dgm:t>
    </dgm:pt>
    <dgm:pt modelId="{B5FBF436-E67E-45A3-B4CA-C32CEBEF0681}" type="sibTrans" cxnId="{1FBA840E-F9A6-4FF2-95FC-9C10909B8947}">
      <dgm:prSet/>
      <dgm:spPr/>
      <dgm:t>
        <a:bodyPr/>
        <a:lstStyle/>
        <a:p>
          <a:endParaRPr lang="en-US"/>
        </a:p>
      </dgm:t>
    </dgm:pt>
    <dgm:pt modelId="{7AC097EB-7ACD-443A-854C-F3E8B733E899}" type="pres">
      <dgm:prSet presAssocID="{0859E5A5-AC0B-4C5B-B700-11A43B0923B4}" presName="Name0" presStyleCnt="0">
        <dgm:presLayoutVars>
          <dgm:dir/>
          <dgm:resizeHandles val="exact"/>
        </dgm:presLayoutVars>
      </dgm:prSet>
      <dgm:spPr/>
    </dgm:pt>
    <dgm:pt modelId="{894C1F3C-4F82-4622-9251-F9FAF37A6B83}" type="pres">
      <dgm:prSet presAssocID="{0859E5A5-AC0B-4C5B-B700-11A43B0923B4}" presName="fgShape" presStyleLbl="fgShp" presStyleIdx="0" presStyleCnt="1"/>
      <dgm:spPr/>
    </dgm:pt>
    <dgm:pt modelId="{BC7EB3FC-99DC-4BFC-A7C9-D21FC05805EA}" type="pres">
      <dgm:prSet presAssocID="{0859E5A5-AC0B-4C5B-B700-11A43B0923B4}" presName="linComp" presStyleCnt="0"/>
      <dgm:spPr/>
    </dgm:pt>
    <dgm:pt modelId="{1D6F984E-8578-4B1A-A942-3D745696C316}" type="pres">
      <dgm:prSet presAssocID="{80BD18BC-23D4-41DA-A5B9-8C626AB5C0A1}" presName="compNode" presStyleCnt="0"/>
      <dgm:spPr/>
    </dgm:pt>
    <dgm:pt modelId="{A7573883-62A2-49F6-B10D-A910CF0E6E50}" type="pres">
      <dgm:prSet presAssocID="{80BD18BC-23D4-41DA-A5B9-8C626AB5C0A1}" presName="bkgdShape" presStyleLbl="node1" presStyleIdx="0" presStyleCnt="3"/>
      <dgm:spPr/>
      <dgm:t>
        <a:bodyPr/>
        <a:lstStyle/>
        <a:p>
          <a:endParaRPr lang="en-US"/>
        </a:p>
      </dgm:t>
    </dgm:pt>
    <dgm:pt modelId="{54FA66CB-B041-4858-AED0-BF9AAFB4A569}" type="pres">
      <dgm:prSet presAssocID="{80BD18BC-23D4-41DA-A5B9-8C626AB5C0A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6DEF4-93FD-4576-9764-9D5E084DAB98}" type="pres">
      <dgm:prSet presAssocID="{80BD18BC-23D4-41DA-A5B9-8C626AB5C0A1}" presName="invisiNode" presStyleLbl="node1" presStyleIdx="0" presStyleCnt="3"/>
      <dgm:spPr/>
    </dgm:pt>
    <dgm:pt modelId="{589010E7-0E08-4B14-A8F3-DA409F9664B4}" type="pres">
      <dgm:prSet presAssocID="{80BD18BC-23D4-41DA-A5B9-8C626AB5C0A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6E9F934-E8C3-4D88-A868-D6B7EFA663B6}" type="pres">
      <dgm:prSet presAssocID="{7369D073-EC55-46FE-8F26-D19649D119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6E9B70-DD2C-45C5-8FD8-CB9C07BDB5F7}" type="pres">
      <dgm:prSet presAssocID="{28190022-8362-461E-A5B0-BB8D6B00B0D4}" presName="compNode" presStyleCnt="0"/>
      <dgm:spPr/>
    </dgm:pt>
    <dgm:pt modelId="{A668FB1E-B4FD-4F99-9C75-AD7ED0453D48}" type="pres">
      <dgm:prSet presAssocID="{28190022-8362-461E-A5B0-BB8D6B00B0D4}" presName="bkgdShape" presStyleLbl="node1" presStyleIdx="1" presStyleCnt="3"/>
      <dgm:spPr/>
      <dgm:t>
        <a:bodyPr/>
        <a:lstStyle/>
        <a:p>
          <a:endParaRPr lang="en-US"/>
        </a:p>
      </dgm:t>
    </dgm:pt>
    <dgm:pt modelId="{DF9E1563-39F3-47F6-9CA4-F39BB790CA62}" type="pres">
      <dgm:prSet presAssocID="{28190022-8362-461E-A5B0-BB8D6B00B0D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64E40-7A93-4AA4-98DB-BFEE7BCB5D34}" type="pres">
      <dgm:prSet presAssocID="{28190022-8362-461E-A5B0-BB8D6B00B0D4}" presName="invisiNode" presStyleLbl="node1" presStyleIdx="1" presStyleCnt="3"/>
      <dgm:spPr/>
    </dgm:pt>
    <dgm:pt modelId="{6A3587DF-1AFA-47D8-9144-CA02639E2932}" type="pres">
      <dgm:prSet presAssocID="{28190022-8362-461E-A5B0-BB8D6B00B0D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AC6683-00EB-4CDD-8145-794316DD25F4}" type="pres">
      <dgm:prSet presAssocID="{858D75E4-6A25-45FA-A224-DA3F176FF65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E646BC2-0932-49F5-AF29-25AFEE534B21}" type="pres">
      <dgm:prSet presAssocID="{DA3F8F86-5303-48A8-AD51-267FB6195F69}" presName="compNode" presStyleCnt="0"/>
      <dgm:spPr/>
    </dgm:pt>
    <dgm:pt modelId="{75E97E3D-9C18-4E97-9808-048AD58D7FDA}" type="pres">
      <dgm:prSet presAssocID="{DA3F8F86-5303-48A8-AD51-267FB6195F69}" presName="bkgdShape" presStyleLbl="node1" presStyleIdx="2" presStyleCnt="3"/>
      <dgm:spPr/>
      <dgm:t>
        <a:bodyPr/>
        <a:lstStyle/>
        <a:p>
          <a:endParaRPr lang="en-US"/>
        </a:p>
      </dgm:t>
    </dgm:pt>
    <dgm:pt modelId="{6E2BACA9-96DB-4DE0-BDB6-2DB2ED87E02C}" type="pres">
      <dgm:prSet presAssocID="{DA3F8F86-5303-48A8-AD51-267FB6195F6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A5D05-9812-4064-BF9B-13888A90304A}" type="pres">
      <dgm:prSet presAssocID="{DA3F8F86-5303-48A8-AD51-267FB6195F69}" presName="invisiNode" presStyleLbl="node1" presStyleIdx="2" presStyleCnt="3"/>
      <dgm:spPr/>
    </dgm:pt>
    <dgm:pt modelId="{EC144B36-31D8-4E1B-9C65-E96B4E718F80}" type="pres">
      <dgm:prSet presAssocID="{DA3F8F86-5303-48A8-AD51-267FB6195F6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B556D52-4A36-4FE4-A2D7-0D5442A9362A}" srcId="{0859E5A5-AC0B-4C5B-B700-11A43B0923B4}" destId="{80BD18BC-23D4-41DA-A5B9-8C626AB5C0A1}" srcOrd="0" destOrd="0" parTransId="{19D3F629-D62D-465C-9734-ECA1D74CFBC9}" sibTransId="{7369D073-EC55-46FE-8F26-D19649D11909}"/>
    <dgm:cxn modelId="{8C921A22-0D74-4E34-820A-0379774AF8EF}" type="presOf" srcId="{80BD18BC-23D4-41DA-A5B9-8C626AB5C0A1}" destId="{A7573883-62A2-49F6-B10D-A910CF0E6E50}" srcOrd="0" destOrd="0" presId="urn:microsoft.com/office/officeart/2005/8/layout/hList7"/>
    <dgm:cxn modelId="{7A28EDDE-63D8-4A3E-87ED-839C89F2DF32}" type="presOf" srcId="{28190022-8362-461E-A5B0-BB8D6B00B0D4}" destId="{A668FB1E-B4FD-4F99-9C75-AD7ED0453D48}" srcOrd="0" destOrd="0" presId="urn:microsoft.com/office/officeart/2005/8/layout/hList7"/>
    <dgm:cxn modelId="{D66DE36D-DF2F-45B8-8EC7-C52BAFE2A227}" type="presOf" srcId="{DA3F8F86-5303-48A8-AD51-267FB6195F69}" destId="{75E97E3D-9C18-4E97-9808-048AD58D7FDA}" srcOrd="0" destOrd="0" presId="urn:microsoft.com/office/officeart/2005/8/layout/hList7"/>
    <dgm:cxn modelId="{E130C889-D83C-455C-BBF2-8DFE44311986}" srcId="{0859E5A5-AC0B-4C5B-B700-11A43B0923B4}" destId="{28190022-8362-461E-A5B0-BB8D6B00B0D4}" srcOrd="1" destOrd="0" parTransId="{B9F50ED5-4FB9-44EA-9DA3-54DD18C31B7C}" sibTransId="{858D75E4-6A25-45FA-A224-DA3F176FF654}"/>
    <dgm:cxn modelId="{807F83C6-3783-4B0F-8E35-3BFEE2EC012A}" type="presOf" srcId="{28190022-8362-461E-A5B0-BB8D6B00B0D4}" destId="{DF9E1563-39F3-47F6-9CA4-F39BB790CA62}" srcOrd="1" destOrd="0" presId="urn:microsoft.com/office/officeart/2005/8/layout/hList7"/>
    <dgm:cxn modelId="{1FBA840E-F9A6-4FF2-95FC-9C10909B8947}" srcId="{0859E5A5-AC0B-4C5B-B700-11A43B0923B4}" destId="{DA3F8F86-5303-48A8-AD51-267FB6195F69}" srcOrd="2" destOrd="0" parTransId="{F1F65540-551D-49FA-B3AE-0B6F760086F8}" sibTransId="{B5FBF436-E67E-45A3-B4CA-C32CEBEF0681}"/>
    <dgm:cxn modelId="{8E9463AD-156E-4B73-A89F-14DAAAECB870}" type="presOf" srcId="{7369D073-EC55-46FE-8F26-D19649D11909}" destId="{86E9F934-E8C3-4D88-A868-D6B7EFA663B6}" srcOrd="0" destOrd="0" presId="urn:microsoft.com/office/officeart/2005/8/layout/hList7"/>
    <dgm:cxn modelId="{89723280-EEEB-40B2-9627-8609721731B6}" type="presOf" srcId="{DA3F8F86-5303-48A8-AD51-267FB6195F69}" destId="{6E2BACA9-96DB-4DE0-BDB6-2DB2ED87E02C}" srcOrd="1" destOrd="0" presId="urn:microsoft.com/office/officeart/2005/8/layout/hList7"/>
    <dgm:cxn modelId="{49A21BF5-D2D7-4E94-90B7-B0B20E1A4564}" type="presOf" srcId="{0859E5A5-AC0B-4C5B-B700-11A43B0923B4}" destId="{7AC097EB-7ACD-443A-854C-F3E8B733E899}" srcOrd="0" destOrd="0" presId="urn:microsoft.com/office/officeart/2005/8/layout/hList7"/>
    <dgm:cxn modelId="{A8DE375A-8E93-4732-BBC7-1FFCC0ED74D6}" type="presOf" srcId="{858D75E4-6A25-45FA-A224-DA3F176FF654}" destId="{DEAC6683-00EB-4CDD-8145-794316DD25F4}" srcOrd="0" destOrd="0" presId="urn:microsoft.com/office/officeart/2005/8/layout/hList7"/>
    <dgm:cxn modelId="{4A53CA3D-DBB3-4878-A5B7-F5C6DC396530}" type="presOf" srcId="{80BD18BC-23D4-41DA-A5B9-8C626AB5C0A1}" destId="{54FA66CB-B041-4858-AED0-BF9AAFB4A569}" srcOrd="1" destOrd="0" presId="urn:microsoft.com/office/officeart/2005/8/layout/hList7"/>
    <dgm:cxn modelId="{33AE12E5-C94D-41E3-BE48-DDB57A64026D}" type="presParOf" srcId="{7AC097EB-7ACD-443A-854C-F3E8B733E899}" destId="{894C1F3C-4F82-4622-9251-F9FAF37A6B83}" srcOrd="0" destOrd="0" presId="urn:microsoft.com/office/officeart/2005/8/layout/hList7"/>
    <dgm:cxn modelId="{2E7144B2-68B1-46DC-825A-6E066D8E77D9}" type="presParOf" srcId="{7AC097EB-7ACD-443A-854C-F3E8B733E899}" destId="{BC7EB3FC-99DC-4BFC-A7C9-D21FC05805EA}" srcOrd="1" destOrd="0" presId="urn:microsoft.com/office/officeart/2005/8/layout/hList7"/>
    <dgm:cxn modelId="{D669B61D-74BB-4053-9389-284AD441C03F}" type="presParOf" srcId="{BC7EB3FC-99DC-4BFC-A7C9-D21FC05805EA}" destId="{1D6F984E-8578-4B1A-A942-3D745696C316}" srcOrd="0" destOrd="0" presId="urn:microsoft.com/office/officeart/2005/8/layout/hList7"/>
    <dgm:cxn modelId="{DD29AF51-44A3-4E1C-9BCF-68111C9CA5A9}" type="presParOf" srcId="{1D6F984E-8578-4B1A-A942-3D745696C316}" destId="{A7573883-62A2-49F6-B10D-A910CF0E6E50}" srcOrd="0" destOrd="0" presId="urn:microsoft.com/office/officeart/2005/8/layout/hList7"/>
    <dgm:cxn modelId="{F1268454-F250-4A5B-961A-4B9E4DAA1715}" type="presParOf" srcId="{1D6F984E-8578-4B1A-A942-3D745696C316}" destId="{54FA66CB-B041-4858-AED0-BF9AAFB4A569}" srcOrd="1" destOrd="0" presId="urn:microsoft.com/office/officeart/2005/8/layout/hList7"/>
    <dgm:cxn modelId="{AA6BAF08-783B-43A6-8569-289605024EE3}" type="presParOf" srcId="{1D6F984E-8578-4B1A-A942-3D745696C316}" destId="{3526DEF4-93FD-4576-9764-9D5E084DAB98}" srcOrd="2" destOrd="0" presId="urn:microsoft.com/office/officeart/2005/8/layout/hList7"/>
    <dgm:cxn modelId="{518350CE-3D6A-4F18-96B8-AB502CC3895C}" type="presParOf" srcId="{1D6F984E-8578-4B1A-A942-3D745696C316}" destId="{589010E7-0E08-4B14-A8F3-DA409F9664B4}" srcOrd="3" destOrd="0" presId="urn:microsoft.com/office/officeart/2005/8/layout/hList7"/>
    <dgm:cxn modelId="{4508604F-C211-4053-8246-C42EA39A7DCA}" type="presParOf" srcId="{BC7EB3FC-99DC-4BFC-A7C9-D21FC05805EA}" destId="{86E9F934-E8C3-4D88-A868-D6B7EFA663B6}" srcOrd="1" destOrd="0" presId="urn:microsoft.com/office/officeart/2005/8/layout/hList7"/>
    <dgm:cxn modelId="{DE237268-DC11-4AEF-A0E0-614BF9AFD355}" type="presParOf" srcId="{BC7EB3FC-99DC-4BFC-A7C9-D21FC05805EA}" destId="{B76E9B70-DD2C-45C5-8FD8-CB9C07BDB5F7}" srcOrd="2" destOrd="0" presId="urn:microsoft.com/office/officeart/2005/8/layout/hList7"/>
    <dgm:cxn modelId="{B410ECDB-E5B2-49F4-82B7-FAAA5234B063}" type="presParOf" srcId="{B76E9B70-DD2C-45C5-8FD8-CB9C07BDB5F7}" destId="{A668FB1E-B4FD-4F99-9C75-AD7ED0453D48}" srcOrd="0" destOrd="0" presId="urn:microsoft.com/office/officeart/2005/8/layout/hList7"/>
    <dgm:cxn modelId="{559514B3-9E5E-4E6A-BD58-D6CB6D5AE840}" type="presParOf" srcId="{B76E9B70-DD2C-45C5-8FD8-CB9C07BDB5F7}" destId="{DF9E1563-39F3-47F6-9CA4-F39BB790CA62}" srcOrd="1" destOrd="0" presId="urn:microsoft.com/office/officeart/2005/8/layout/hList7"/>
    <dgm:cxn modelId="{A1ED7AE8-4C3D-4916-B1BD-5D7946E97FE4}" type="presParOf" srcId="{B76E9B70-DD2C-45C5-8FD8-CB9C07BDB5F7}" destId="{A1A64E40-7A93-4AA4-98DB-BFEE7BCB5D34}" srcOrd="2" destOrd="0" presId="urn:microsoft.com/office/officeart/2005/8/layout/hList7"/>
    <dgm:cxn modelId="{EA3CD5E2-2152-4089-857B-246640C5A6F1}" type="presParOf" srcId="{B76E9B70-DD2C-45C5-8FD8-CB9C07BDB5F7}" destId="{6A3587DF-1AFA-47D8-9144-CA02639E2932}" srcOrd="3" destOrd="0" presId="urn:microsoft.com/office/officeart/2005/8/layout/hList7"/>
    <dgm:cxn modelId="{835B2921-F6D0-4BBC-8A8A-C8D5BA7842F7}" type="presParOf" srcId="{BC7EB3FC-99DC-4BFC-A7C9-D21FC05805EA}" destId="{DEAC6683-00EB-4CDD-8145-794316DD25F4}" srcOrd="3" destOrd="0" presId="urn:microsoft.com/office/officeart/2005/8/layout/hList7"/>
    <dgm:cxn modelId="{8E028164-BFDE-403A-B532-4C5E0427788D}" type="presParOf" srcId="{BC7EB3FC-99DC-4BFC-A7C9-D21FC05805EA}" destId="{EE646BC2-0932-49F5-AF29-25AFEE534B21}" srcOrd="4" destOrd="0" presId="urn:microsoft.com/office/officeart/2005/8/layout/hList7"/>
    <dgm:cxn modelId="{36AABF74-85EC-4FB0-9998-BD4BC393F598}" type="presParOf" srcId="{EE646BC2-0932-49F5-AF29-25AFEE534B21}" destId="{75E97E3D-9C18-4E97-9808-048AD58D7FDA}" srcOrd="0" destOrd="0" presId="urn:microsoft.com/office/officeart/2005/8/layout/hList7"/>
    <dgm:cxn modelId="{F9AE093F-68B9-4594-AFB8-B23FEC2C2E4A}" type="presParOf" srcId="{EE646BC2-0932-49F5-AF29-25AFEE534B21}" destId="{6E2BACA9-96DB-4DE0-BDB6-2DB2ED87E02C}" srcOrd="1" destOrd="0" presId="urn:microsoft.com/office/officeart/2005/8/layout/hList7"/>
    <dgm:cxn modelId="{B299FC61-DF7C-4F44-9F75-6147E216590C}" type="presParOf" srcId="{EE646BC2-0932-49F5-AF29-25AFEE534B21}" destId="{978A5D05-9812-4064-BF9B-13888A90304A}" srcOrd="2" destOrd="0" presId="urn:microsoft.com/office/officeart/2005/8/layout/hList7"/>
    <dgm:cxn modelId="{91440F12-F32A-46E0-8244-D21398E0976E}" type="presParOf" srcId="{EE646BC2-0932-49F5-AF29-25AFEE534B21}" destId="{EC144B36-31D8-4E1B-9C65-E96B4E718F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30047-4425-4AD9-A0A1-2D9616AA6564}">
      <dsp:nvSpPr>
        <dsp:cNvPr id="0" name=""/>
        <dsp:cNvSpPr/>
      </dsp:nvSpPr>
      <dsp:spPr>
        <a:xfrm>
          <a:off x="-6122193" y="-936682"/>
          <a:ext cx="7287800" cy="7287800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0096D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3230B-A1B3-46EF-97CC-3575752D52A7}">
      <dsp:nvSpPr>
        <dsp:cNvPr id="0" name=""/>
        <dsp:cNvSpPr/>
      </dsp:nvSpPr>
      <dsp:spPr>
        <a:xfrm>
          <a:off x="434065" y="285124"/>
          <a:ext cx="7611069" cy="570031"/>
        </a:xfrm>
        <a:prstGeom prst="rect">
          <a:avLst/>
        </a:prstGeom>
        <a:solidFill>
          <a:srgbClr val="0096D6">
            <a:hueOff val="0"/>
            <a:satOff val="0"/>
            <a:lumOff val="0"/>
            <a:alphaOff val="0"/>
          </a:srgb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kern="120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What‘s in a name</a:t>
          </a:r>
        </a:p>
      </dsp:txBody>
      <dsp:txXfrm>
        <a:off x="434065" y="285124"/>
        <a:ext cx="7611069" cy="570031"/>
      </dsp:txXfrm>
    </dsp:sp>
    <dsp:sp modelId="{6F6BAFED-E407-4FD2-AB6B-B6561FD129A7}">
      <dsp:nvSpPr>
        <dsp:cNvPr id="0" name=""/>
        <dsp:cNvSpPr/>
      </dsp:nvSpPr>
      <dsp:spPr>
        <a:xfrm>
          <a:off x="77796" y="213870"/>
          <a:ext cx="712539" cy="712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6D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B6B3E-9089-4552-B82C-A2602B1969D7}">
      <dsp:nvSpPr>
        <dsp:cNvPr id="0" name=""/>
        <dsp:cNvSpPr/>
      </dsp:nvSpPr>
      <dsp:spPr>
        <a:xfrm>
          <a:off x="902956" y="1140063"/>
          <a:ext cx="7142179" cy="570031"/>
        </a:xfrm>
        <a:prstGeom prst="rect">
          <a:avLst/>
        </a:prstGeom>
        <a:solidFill>
          <a:srgbClr val="0096D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IoT</a:t>
          </a:r>
          <a:r>
            <a:rPr lang="en-US" sz="2400" kern="120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 as part of the digital enterprise</a:t>
          </a:r>
          <a:endParaRPr lang="en-US" sz="2400" kern="1200" dirty="0">
            <a:solidFill>
              <a:sysClr val="window" lastClr="FFFFFF"/>
            </a:solidFill>
            <a:latin typeface="HP Simplified"/>
            <a:ea typeface="+mn-ea"/>
            <a:cs typeface="+mn-cs"/>
          </a:endParaRPr>
        </a:p>
      </dsp:txBody>
      <dsp:txXfrm>
        <a:off x="902956" y="1140063"/>
        <a:ext cx="7142179" cy="570031"/>
      </dsp:txXfrm>
    </dsp:sp>
    <dsp:sp modelId="{95D1D608-EA24-4DFA-9EA6-DC1DD0E87200}">
      <dsp:nvSpPr>
        <dsp:cNvPr id="0" name=""/>
        <dsp:cNvSpPr/>
      </dsp:nvSpPr>
      <dsp:spPr>
        <a:xfrm>
          <a:off x="546686" y="1068809"/>
          <a:ext cx="712539" cy="712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6D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87E81-166E-4086-A784-4BE217BCAA4D}">
      <dsp:nvSpPr>
        <dsp:cNvPr id="0" name=""/>
        <dsp:cNvSpPr/>
      </dsp:nvSpPr>
      <dsp:spPr>
        <a:xfrm>
          <a:off x="1117367" y="1995002"/>
          <a:ext cx="6927768" cy="570031"/>
        </a:xfrm>
        <a:prstGeom prst="rect">
          <a:avLst/>
        </a:prstGeom>
        <a:solidFill>
          <a:srgbClr val="0096D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IoT</a:t>
          </a:r>
          <a:r>
            <a:rPr lang="en-US" sz="2400" kern="120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 as market</a:t>
          </a:r>
          <a:endParaRPr lang="en-US" sz="2400" kern="1200" dirty="0">
            <a:solidFill>
              <a:sysClr val="window" lastClr="FFFFFF"/>
            </a:solidFill>
            <a:latin typeface="HP Simplified"/>
            <a:ea typeface="+mn-ea"/>
            <a:cs typeface="+mn-cs"/>
          </a:endParaRPr>
        </a:p>
      </dsp:txBody>
      <dsp:txXfrm>
        <a:off x="1117367" y="1995002"/>
        <a:ext cx="6927768" cy="570031"/>
      </dsp:txXfrm>
    </dsp:sp>
    <dsp:sp modelId="{6EE48DBF-8F08-444F-956A-823DD368F939}">
      <dsp:nvSpPr>
        <dsp:cNvPr id="0" name=""/>
        <dsp:cNvSpPr/>
      </dsp:nvSpPr>
      <dsp:spPr>
        <a:xfrm>
          <a:off x="761097" y="1923748"/>
          <a:ext cx="712539" cy="712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6D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E5174-68D8-4C72-927F-F78F21502A6F}">
      <dsp:nvSpPr>
        <dsp:cNvPr id="0" name=""/>
        <dsp:cNvSpPr/>
      </dsp:nvSpPr>
      <dsp:spPr>
        <a:xfrm>
          <a:off x="1117367" y="2849400"/>
          <a:ext cx="6927768" cy="570031"/>
        </a:xfrm>
        <a:prstGeom prst="rect">
          <a:avLst/>
        </a:prstGeom>
        <a:solidFill>
          <a:srgbClr val="0096D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IoT</a:t>
          </a:r>
          <a:r>
            <a:rPr lang="en-US" sz="2400" kern="120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 enabler of Smart Cities</a:t>
          </a:r>
          <a:endParaRPr lang="en-US" sz="2400" kern="1200" dirty="0">
            <a:solidFill>
              <a:sysClr val="window" lastClr="FFFFFF"/>
            </a:solidFill>
            <a:latin typeface="HP Simplified"/>
            <a:ea typeface="+mn-ea"/>
            <a:cs typeface="+mn-cs"/>
          </a:endParaRPr>
        </a:p>
      </dsp:txBody>
      <dsp:txXfrm>
        <a:off x="1117367" y="2849400"/>
        <a:ext cx="6927768" cy="570031"/>
      </dsp:txXfrm>
    </dsp:sp>
    <dsp:sp modelId="{A7F70EA1-3298-4BD5-9648-E9399EC9FCFD}">
      <dsp:nvSpPr>
        <dsp:cNvPr id="0" name=""/>
        <dsp:cNvSpPr/>
      </dsp:nvSpPr>
      <dsp:spPr>
        <a:xfrm>
          <a:off x="761097" y="2778146"/>
          <a:ext cx="712539" cy="712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5B5F4-6C12-4DBA-9657-5AB0437653F4}">
      <dsp:nvSpPr>
        <dsp:cNvPr id="0" name=""/>
        <dsp:cNvSpPr/>
      </dsp:nvSpPr>
      <dsp:spPr>
        <a:xfrm>
          <a:off x="902956" y="3704339"/>
          <a:ext cx="7142179" cy="570031"/>
        </a:xfrm>
        <a:prstGeom prst="rect">
          <a:avLst/>
        </a:prstGeom>
        <a:solidFill>
          <a:srgbClr val="0096D6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Challenges</a:t>
          </a:r>
          <a:endParaRPr lang="en-US" sz="2400" kern="1200" dirty="0">
            <a:solidFill>
              <a:sysClr val="window" lastClr="FFFFFF"/>
            </a:solidFill>
            <a:latin typeface="HP Simplified"/>
            <a:ea typeface="+mn-ea"/>
            <a:cs typeface="+mn-cs"/>
          </a:endParaRPr>
        </a:p>
      </dsp:txBody>
      <dsp:txXfrm>
        <a:off x="902956" y="3704339"/>
        <a:ext cx="7142179" cy="570031"/>
      </dsp:txXfrm>
    </dsp:sp>
    <dsp:sp modelId="{FFC0C937-462B-4933-9006-4E03417A1869}">
      <dsp:nvSpPr>
        <dsp:cNvPr id="0" name=""/>
        <dsp:cNvSpPr/>
      </dsp:nvSpPr>
      <dsp:spPr>
        <a:xfrm>
          <a:off x="546686" y="3633085"/>
          <a:ext cx="712539" cy="7125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6D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EF7ED-E0B1-4153-BE3F-B0BA7DBD630E}">
      <dsp:nvSpPr>
        <dsp:cNvPr id="0" name=""/>
        <dsp:cNvSpPr/>
      </dsp:nvSpPr>
      <dsp:spPr>
        <a:xfrm>
          <a:off x="434065" y="4559279"/>
          <a:ext cx="7611069" cy="570031"/>
        </a:xfrm>
        <a:prstGeom prst="rect">
          <a:avLst/>
        </a:prstGeom>
        <a:solidFill>
          <a:srgbClr val="0096D6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46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ysClr val="window" lastClr="FFFFFF"/>
              </a:solidFill>
              <a:latin typeface="HP Simplified"/>
              <a:ea typeface="+mn-ea"/>
              <a:cs typeface="+mn-cs"/>
            </a:rPr>
            <a:t>Summary  </a:t>
          </a:r>
          <a:endParaRPr lang="en-US" sz="2400" b="0" kern="1200" dirty="0">
            <a:solidFill>
              <a:sysClr val="window" lastClr="FFFFFF"/>
            </a:solidFill>
            <a:latin typeface="HP Simplified"/>
            <a:ea typeface="+mn-ea"/>
            <a:cs typeface="+mn-cs"/>
          </a:endParaRPr>
        </a:p>
      </dsp:txBody>
      <dsp:txXfrm>
        <a:off x="434065" y="4559279"/>
        <a:ext cx="7611069" cy="570031"/>
      </dsp:txXfrm>
    </dsp:sp>
    <dsp:sp modelId="{84551415-3DA7-4EB5-9EDB-984214FD9326}">
      <dsp:nvSpPr>
        <dsp:cNvPr id="0" name=""/>
        <dsp:cNvSpPr/>
      </dsp:nvSpPr>
      <dsp:spPr>
        <a:xfrm>
          <a:off x="77796" y="4488025"/>
          <a:ext cx="712539" cy="712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14/10/2015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190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786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8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E831FD69-BB7F-48A9-AD3C-0905D51AD404}" type="datetime3">
              <a:rPr lang="en-US" smtClean="0"/>
              <a:pPr/>
              <a:t>14 October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7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E831FD69-BB7F-48A9-AD3C-0905D51AD404}" type="datetime3">
              <a:rPr lang="en-US" smtClean="0"/>
              <a:pPr/>
              <a:t>14 October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6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68DB5-0D66-4FFD-908C-492C7CA5FC39}" type="slidenum">
              <a:rPr lang="en-AU" smtClean="0">
                <a:solidFill>
                  <a:prstClr val="black"/>
                </a:solidFill>
                <a:latin typeface="HP Simplified"/>
              </a:rPr>
              <a:pPr/>
              <a:t>7</a:t>
            </a:fld>
            <a:endParaRPr lang="en-AU" dirty="0">
              <a:solidFill>
                <a:prstClr val="black"/>
              </a:solidFill>
              <a:latin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06558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6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8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4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CBD434-C5AB-4EB8-962D-2B8712D59C5D}" type="datetime1">
              <a:rPr lang="en-US" smtClean="0"/>
              <a:t>14/10/2015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invGray">
          <a:xfrm>
            <a:off x="9925747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7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0"/>
            <a:ext cx="5383398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0"/>
            <a:ext cx="5383398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1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8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2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0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603250"/>
            <a:ext cx="4010039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603251"/>
            <a:ext cx="6813892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1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0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29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2083"/>
            <a:ext cx="2742486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582083"/>
            <a:ext cx="802431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5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EACE-1920-4C77-848E-0EFE23CE5FD6}" type="datetime1">
              <a:rPr lang="en-US" smtClean="0"/>
              <a:t>14/10/2015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19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67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84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0"/>
            <a:ext cx="5383398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0"/>
            <a:ext cx="5383398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31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29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98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0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603250"/>
            <a:ext cx="4010039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603251"/>
            <a:ext cx="6813892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70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15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4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5EDF-1112-4BD9-B832-6D928C6EED57}" type="datetime1">
              <a:rPr lang="en-US" smtClean="0"/>
              <a:t>14/10/2015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2083"/>
            <a:ext cx="2742486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582083"/>
            <a:ext cx="802431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8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3596-744C-4715-BCA6-3CDDF15A037A}" type="datetime1">
              <a:rPr lang="en-US" smtClean="0"/>
              <a:t>14/10/2015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0A6C-363D-4F3E-ACDB-77FBBC9A303E}" type="datetime1">
              <a:rPr lang="en-US" smtClean="0"/>
              <a:t>14/10/2015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876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E4E4-AD9C-4CB8-853D-9AD35E8382FB}" type="datetime1">
              <a:rPr lang="en-US" smtClean="0"/>
              <a:t>14/10/2015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845" y="1001854"/>
            <a:ext cx="10820123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845" y="313419"/>
            <a:ext cx="10820123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797" y="1584962"/>
            <a:ext cx="10823677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863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fld id="{80C853A8-1CF5-4118-9D6D-C132E8FC53CB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14/10/2015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1724" y="6478524"/>
            <a:ext cx="2844059" cy="219456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12" y="6478524"/>
            <a:ext cx="304721" cy="219456"/>
          </a:xfrm>
          <a:prstGeom prst="rect">
            <a:avLst/>
          </a:prstGeom>
        </p:spPr>
        <p:txBody>
          <a:bodyPr/>
          <a:lstStyle/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216485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139DD614-68B6-4C2F-99E8-4DF9522CBA68}" type="datetime1">
              <a:rPr lang="en-US" smtClean="0"/>
              <a:t>14/10/2015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1722" y="6478524"/>
            <a:ext cx="284405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pyright"/>
          <p:cNvSpPr txBox="1"/>
          <p:nvPr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© Copyright 2015 Hewlett-Packard Development Company, L.P. </a:t>
            </a:r>
            <a:r>
              <a:rPr lang="en-US" sz="700" b="0" i="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11" name="logo"/>
          <p:cNvSpPr>
            <a:spLocks noChangeAspect="1" noEditPoints="1"/>
          </p:cNvSpPr>
          <p:nvPr userDrawn="1"/>
        </p:nvSpPr>
        <p:spPr bwMode="black">
          <a:xfrm>
            <a:off x="11586740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6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70972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968501"/>
            <a:ext cx="10969943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2383" y="6176434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5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70972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968501"/>
            <a:ext cx="10969943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2383" y="6176434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9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image" Target="../media/image58.png"/><Relationship Id="rId42" Type="http://schemas.openxmlformats.org/officeDocument/2006/relationships/image" Target="../media/image79.png"/><Relationship Id="rId47" Type="http://schemas.openxmlformats.org/officeDocument/2006/relationships/image" Target="../media/image84.png"/><Relationship Id="rId63" Type="http://schemas.openxmlformats.org/officeDocument/2006/relationships/image" Target="../media/image100.png"/><Relationship Id="rId68" Type="http://schemas.openxmlformats.org/officeDocument/2006/relationships/image" Target="../media/image105.png"/><Relationship Id="rId84" Type="http://schemas.openxmlformats.org/officeDocument/2006/relationships/image" Target="../media/image121.png"/><Relationship Id="rId89" Type="http://schemas.openxmlformats.org/officeDocument/2006/relationships/image" Target="../media/image126.png"/><Relationship Id="rId7" Type="http://schemas.openxmlformats.org/officeDocument/2006/relationships/image" Target="../media/image44.png"/><Relationship Id="rId71" Type="http://schemas.openxmlformats.org/officeDocument/2006/relationships/image" Target="../media/image108.png"/><Relationship Id="rId92" Type="http://schemas.openxmlformats.org/officeDocument/2006/relationships/image" Target="../media/image12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9" Type="http://schemas.openxmlformats.org/officeDocument/2006/relationships/image" Target="../media/image66.png"/><Relationship Id="rId107" Type="http://schemas.openxmlformats.org/officeDocument/2006/relationships/image" Target="../media/image144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40" Type="http://schemas.openxmlformats.org/officeDocument/2006/relationships/image" Target="../media/image77.png"/><Relationship Id="rId45" Type="http://schemas.openxmlformats.org/officeDocument/2006/relationships/image" Target="../media/image82.png"/><Relationship Id="rId53" Type="http://schemas.openxmlformats.org/officeDocument/2006/relationships/image" Target="../media/image90.png"/><Relationship Id="rId58" Type="http://schemas.openxmlformats.org/officeDocument/2006/relationships/image" Target="../media/image95.png"/><Relationship Id="rId66" Type="http://schemas.openxmlformats.org/officeDocument/2006/relationships/image" Target="../media/image103.png"/><Relationship Id="rId74" Type="http://schemas.openxmlformats.org/officeDocument/2006/relationships/image" Target="../media/image111.png"/><Relationship Id="rId79" Type="http://schemas.openxmlformats.org/officeDocument/2006/relationships/image" Target="../media/image116.png"/><Relationship Id="rId87" Type="http://schemas.openxmlformats.org/officeDocument/2006/relationships/image" Target="../media/image124.png"/><Relationship Id="rId102" Type="http://schemas.openxmlformats.org/officeDocument/2006/relationships/image" Target="../media/image139.png"/><Relationship Id="rId5" Type="http://schemas.openxmlformats.org/officeDocument/2006/relationships/image" Target="../media/image42.png"/><Relationship Id="rId61" Type="http://schemas.openxmlformats.org/officeDocument/2006/relationships/image" Target="../media/image98.png"/><Relationship Id="rId82" Type="http://schemas.openxmlformats.org/officeDocument/2006/relationships/image" Target="../media/image119.png"/><Relationship Id="rId90" Type="http://schemas.openxmlformats.org/officeDocument/2006/relationships/image" Target="../media/image127.png"/><Relationship Id="rId95" Type="http://schemas.openxmlformats.org/officeDocument/2006/relationships/image" Target="../media/image132.png"/><Relationship Id="rId19" Type="http://schemas.openxmlformats.org/officeDocument/2006/relationships/image" Target="../media/image5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image" Target="../media/image85.png"/><Relationship Id="rId56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image" Target="../media/image106.png"/><Relationship Id="rId77" Type="http://schemas.openxmlformats.org/officeDocument/2006/relationships/image" Target="../media/image114.png"/><Relationship Id="rId100" Type="http://schemas.openxmlformats.org/officeDocument/2006/relationships/image" Target="../media/image137.png"/><Relationship Id="rId105" Type="http://schemas.openxmlformats.org/officeDocument/2006/relationships/image" Target="../media/image142.png"/><Relationship Id="rId8" Type="http://schemas.openxmlformats.org/officeDocument/2006/relationships/image" Target="../media/image45.png"/><Relationship Id="rId51" Type="http://schemas.openxmlformats.org/officeDocument/2006/relationships/image" Target="../media/image88.png"/><Relationship Id="rId72" Type="http://schemas.openxmlformats.org/officeDocument/2006/relationships/image" Target="../media/image109.png"/><Relationship Id="rId80" Type="http://schemas.openxmlformats.org/officeDocument/2006/relationships/image" Target="../media/image117.png"/><Relationship Id="rId85" Type="http://schemas.openxmlformats.org/officeDocument/2006/relationships/image" Target="../media/image122.png"/><Relationship Id="rId93" Type="http://schemas.openxmlformats.org/officeDocument/2006/relationships/image" Target="../media/image130.png"/><Relationship Id="rId98" Type="http://schemas.openxmlformats.org/officeDocument/2006/relationships/image" Target="../media/image135.png"/><Relationship Id="rId3" Type="http://schemas.openxmlformats.org/officeDocument/2006/relationships/image" Target="../media/image40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46" Type="http://schemas.openxmlformats.org/officeDocument/2006/relationships/image" Target="../media/image83.png"/><Relationship Id="rId59" Type="http://schemas.openxmlformats.org/officeDocument/2006/relationships/image" Target="../media/image96.png"/><Relationship Id="rId67" Type="http://schemas.openxmlformats.org/officeDocument/2006/relationships/image" Target="../media/image104.png"/><Relationship Id="rId103" Type="http://schemas.openxmlformats.org/officeDocument/2006/relationships/image" Target="../media/image140.png"/><Relationship Id="rId108" Type="http://schemas.openxmlformats.org/officeDocument/2006/relationships/image" Target="../media/image145.png"/><Relationship Id="rId20" Type="http://schemas.openxmlformats.org/officeDocument/2006/relationships/image" Target="../media/image57.png"/><Relationship Id="rId41" Type="http://schemas.openxmlformats.org/officeDocument/2006/relationships/image" Target="../media/image78.png"/><Relationship Id="rId54" Type="http://schemas.openxmlformats.org/officeDocument/2006/relationships/image" Target="../media/image91.png"/><Relationship Id="rId62" Type="http://schemas.openxmlformats.org/officeDocument/2006/relationships/image" Target="../media/image99.png"/><Relationship Id="rId70" Type="http://schemas.openxmlformats.org/officeDocument/2006/relationships/image" Target="../media/image107.png"/><Relationship Id="rId75" Type="http://schemas.openxmlformats.org/officeDocument/2006/relationships/image" Target="../media/image112.png"/><Relationship Id="rId83" Type="http://schemas.openxmlformats.org/officeDocument/2006/relationships/image" Target="../media/image120.png"/><Relationship Id="rId88" Type="http://schemas.openxmlformats.org/officeDocument/2006/relationships/image" Target="../media/image125.png"/><Relationship Id="rId91" Type="http://schemas.openxmlformats.org/officeDocument/2006/relationships/image" Target="../media/image128.png"/><Relationship Id="rId96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49" Type="http://schemas.openxmlformats.org/officeDocument/2006/relationships/image" Target="../media/image86.png"/><Relationship Id="rId57" Type="http://schemas.openxmlformats.org/officeDocument/2006/relationships/image" Target="../media/image94.png"/><Relationship Id="rId106" Type="http://schemas.openxmlformats.org/officeDocument/2006/relationships/image" Target="../media/image143.png"/><Relationship Id="rId10" Type="http://schemas.openxmlformats.org/officeDocument/2006/relationships/image" Target="../media/image47.png"/><Relationship Id="rId31" Type="http://schemas.openxmlformats.org/officeDocument/2006/relationships/image" Target="../media/image68.png"/><Relationship Id="rId44" Type="http://schemas.openxmlformats.org/officeDocument/2006/relationships/image" Target="../media/image81.png"/><Relationship Id="rId52" Type="http://schemas.openxmlformats.org/officeDocument/2006/relationships/image" Target="../media/image89.png"/><Relationship Id="rId60" Type="http://schemas.openxmlformats.org/officeDocument/2006/relationships/image" Target="../media/image97.png"/><Relationship Id="rId65" Type="http://schemas.openxmlformats.org/officeDocument/2006/relationships/image" Target="../media/image102.png"/><Relationship Id="rId73" Type="http://schemas.openxmlformats.org/officeDocument/2006/relationships/image" Target="../media/image110.png"/><Relationship Id="rId78" Type="http://schemas.openxmlformats.org/officeDocument/2006/relationships/image" Target="../media/image115.png"/><Relationship Id="rId81" Type="http://schemas.openxmlformats.org/officeDocument/2006/relationships/image" Target="../media/image118.png"/><Relationship Id="rId86" Type="http://schemas.openxmlformats.org/officeDocument/2006/relationships/image" Target="../media/image123.png"/><Relationship Id="rId94" Type="http://schemas.openxmlformats.org/officeDocument/2006/relationships/image" Target="../media/image131.png"/><Relationship Id="rId99" Type="http://schemas.openxmlformats.org/officeDocument/2006/relationships/image" Target="../media/image136.png"/><Relationship Id="rId101" Type="http://schemas.openxmlformats.org/officeDocument/2006/relationships/image" Target="../media/image13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9" Type="http://schemas.openxmlformats.org/officeDocument/2006/relationships/image" Target="../media/image76.png"/><Relationship Id="rId34" Type="http://schemas.openxmlformats.org/officeDocument/2006/relationships/image" Target="../media/image71.png"/><Relationship Id="rId50" Type="http://schemas.openxmlformats.org/officeDocument/2006/relationships/image" Target="../media/image87.png"/><Relationship Id="rId55" Type="http://schemas.openxmlformats.org/officeDocument/2006/relationships/image" Target="../media/image92.png"/><Relationship Id="rId76" Type="http://schemas.openxmlformats.org/officeDocument/2006/relationships/image" Target="../media/image113.png"/><Relationship Id="rId97" Type="http://schemas.openxmlformats.org/officeDocument/2006/relationships/image" Target="../media/image134.png"/><Relationship Id="rId104" Type="http://schemas.openxmlformats.org/officeDocument/2006/relationships/image" Target="../media/image1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image" Target="../media/image124.png"/><Relationship Id="rId21" Type="http://schemas.openxmlformats.org/officeDocument/2006/relationships/image" Target="../media/image164.jpe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image" Target="../media/image146.jpe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oleObject" Target="../embeddings/oleObject6.bin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34.emf"/><Relationship Id="rId42" Type="http://schemas.openxmlformats.org/officeDocument/2006/relationships/image" Target="../media/image38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oleObject" Target="../embeddings/oleObject3.bin"/><Relationship Id="rId38" Type="http://schemas.openxmlformats.org/officeDocument/2006/relationships/image" Target="../media/image36.emf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4.xml"/><Relationship Id="rId41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33.emf"/><Relationship Id="rId37" Type="http://schemas.openxmlformats.org/officeDocument/2006/relationships/oleObject" Target="../embeddings/oleObject5.bin"/><Relationship Id="rId40" Type="http://schemas.openxmlformats.org/officeDocument/2006/relationships/image" Target="../media/image37.em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35.emf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oleObject" Target="../embeddings/oleObject2.bin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notesSlide" Target="../notesSlides/notesSlide8.xml"/><Relationship Id="rId35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79612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79612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1F497D">
                  <a:lumMod val="60000"/>
                  <a:lumOff val="4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612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/>
              <a:t>Forum on Internet of Things: Empowering the New Urban Agenda</a:t>
            </a:r>
            <a:br>
              <a:rPr lang="en-US" sz="2800" dirty="0"/>
            </a:br>
            <a:r>
              <a:rPr lang="en-US" sz="2800" dirty="0"/>
              <a:t>Geneva, Switzerland, 19 October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79612" y="2451887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/>
              <a:t/>
            </a:r>
            <a:br>
              <a:rPr lang="en-US" sz="16000" b="1" dirty="0"/>
            </a:br>
            <a:r>
              <a:rPr lang="en-US" sz="12800" b="1" dirty="0"/>
              <a:t>Contextual Reflections</a:t>
            </a:r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12800" b="1" dirty="0"/>
              <a:t>Wilfried Grommen</a:t>
            </a:r>
          </a:p>
          <a:p>
            <a:pPr marL="0" indent="0" algn="ctr">
              <a:buNone/>
            </a:pPr>
            <a:r>
              <a:rPr lang="en-US" sz="12800" b="1" dirty="0"/>
              <a:t>Chief Technologist, HP Enterprise</a:t>
            </a:r>
          </a:p>
          <a:p>
            <a:pPr marL="0" indent="0" algn="ctr">
              <a:buNone/>
            </a:pPr>
            <a:r>
              <a:rPr lang="en-US" sz="12800" b="1" dirty="0"/>
              <a:t> wilfried.grommen@hpe.com</a:t>
            </a:r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/>
              <a:t/>
            </a:r>
            <a:br>
              <a:rPr lang="en-US" sz="16000" b="1" i="1" dirty="0"/>
            </a:b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20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172214"/>
            <a:ext cx="11276172" cy="762000"/>
          </a:xfrm>
        </p:spPr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use cases vary by industry, but highest interest comes from manufacturing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Illustrative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81826" y="1447800"/>
          <a:ext cx="11303786" cy="4529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014"/>
                <a:gridCol w="879252"/>
                <a:gridCol w="879252"/>
                <a:gridCol w="879252"/>
                <a:gridCol w="879252"/>
                <a:gridCol w="879252"/>
                <a:gridCol w="879252"/>
                <a:gridCol w="879252"/>
                <a:gridCol w="879252"/>
                <a:gridCol w="879252"/>
                <a:gridCol w="879252"/>
                <a:gridCol w="879252"/>
              </a:tblGrid>
              <a:tr h="199215">
                <a:tc rowSpan="2">
                  <a:txBody>
                    <a:bodyPr/>
                    <a:lstStyle/>
                    <a:p>
                      <a:endParaRPr lang="en-US" sz="10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n-US" sz="10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IoT use cases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8288" marR="18288" marT="18288" marB="18288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Manufacturing &amp; Resources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Distribution &amp; Services</a:t>
                      </a: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Infrastructure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Fin. </a:t>
                      </a:r>
                      <a:r>
                        <a:rPr lang="en-US" sz="1200" b="1" dirty="0" err="1" smtClean="0">
                          <a:solidFill>
                            <a:schemeClr val="accent1"/>
                          </a:solidFill>
                        </a:rPr>
                        <a:t>Svcs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Public</a:t>
                      </a:r>
                      <a:r>
                        <a:rPr lang="en-US" sz="1200" b="1" baseline="0" dirty="0" smtClean="0">
                          <a:solidFill>
                            <a:schemeClr val="accent1"/>
                          </a:solidFill>
                        </a:rPr>
                        <a:t> Sector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5"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Consumer Goods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Manufacturing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Construction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Transportation</a:t>
                      </a: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Retail</a:t>
                      </a: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Telecom &amp; IT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Utilities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Financial Services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Government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Education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Health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Asset tracking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People tracking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Asset / Vehicle performance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Vehicle entertainment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Remote monitoring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Digital Signage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Augmented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reality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Fleet tracking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Energy management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Security systems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Manufacturing processes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SC / Warehouse management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Product testing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Smart City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Agriculture processes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Industrial m/c maintenance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Payment systems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Remote asset control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Building management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Healthcare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– Remote patient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25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Healthcare – Asset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</a:rPr>
                        <a:t>Mgmt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9441" y="6132572"/>
            <a:ext cx="6092825" cy="4206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en-US" sz="900" dirty="0">
                <a:solidFill>
                  <a:schemeClr val="accent1"/>
                </a:solidFill>
                <a:sym typeface="Wingdings" panose="05000000000000000000" pitchFamily="2" charset="2"/>
              </a:rPr>
              <a:t></a:t>
            </a:r>
            <a:r>
              <a:rPr lang="en-US" sz="900" dirty="0">
                <a:sym typeface="Wingdings" panose="05000000000000000000" pitchFamily="2" charset="2"/>
              </a:rPr>
              <a:t> </a:t>
            </a:r>
            <a:r>
              <a:rPr lang="en-US" sz="900" dirty="0" smtClean="0"/>
              <a:t>High interest / potential	</a:t>
            </a:r>
            <a:r>
              <a:rPr lang="en-US" sz="900" dirty="0">
                <a:solidFill>
                  <a:schemeClr val="accent5"/>
                </a:solidFill>
                <a:sym typeface="Wingdings" panose="05000000000000000000" pitchFamily="2" charset="2"/>
              </a:rPr>
              <a:t></a:t>
            </a:r>
            <a:r>
              <a:rPr lang="en-US" sz="9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900" dirty="0"/>
              <a:t>Medium interest / </a:t>
            </a:r>
            <a:r>
              <a:rPr lang="en-US" sz="900" dirty="0" smtClean="0"/>
              <a:t>potential</a:t>
            </a:r>
            <a:r>
              <a:rPr lang="en-US" sz="900" dirty="0" smtClean="0">
                <a:solidFill>
                  <a:schemeClr val="accent6"/>
                </a:solidFill>
              </a:rPr>
              <a:t>	</a:t>
            </a:r>
            <a:r>
              <a:rPr lang="en-US" sz="9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</a:t>
            </a:r>
            <a:r>
              <a:rPr lang="en-US" sz="900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en-US" sz="900" dirty="0" smtClean="0"/>
              <a:t>Low interest / potential</a:t>
            </a:r>
            <a:endParaRPr lang="en-US" sz="900" dirty="0"/>
          </a:p>
          <a:p>
            <a:pPr>
              <a:spcAft>
                <a:spcPts val="400"/>
              </a:spcAft>
            </a:pPr>
            <a:r>
              <a:rPr lang="en-US" sz="900" dirty="0" smtClean="0"/>
              <a:t>Source: IDC – Directions. March 2015.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2208212" y="1371600"/>
            <a:ext cx="2667000" cy="4648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64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ound Diagonal Corner Rectangle 184"/>
          <p:cNvSpPr/>
          <p:nvPr/>
        </p:nvSpPr>
        <p:spPr bwMode="gray">
          <a:xfrm flipH="1">
            <a:off x="2284412" y="2514600"/>
            <a:ext cx="9063148" cy="4572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Analytics services</a:t>
            </a:r>
          </a:p>
        </p:txBody>
      </p:sp>
      <p:sp>
        <p:nvSpPr>
          <p:cNvPr id="91" name="Rectangle 90"/>
          <p:cNvSpPr/>
          <p:nvPr/>
        </p:nvSpPr>
        <p:spPr bwMode="gray">
          <a:xfrm>
            <a:off x="2348737" y="2709550"/>
            <a:ext cx="8922325" cy="2286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6" name="Rectangle 175"/>
          <p:cNvSpPr/>
          <p:nvPr/>
        </p:nvSpPr>
        <p:spPr bwMode="gray">
          <a:xfrm>
            <a:off x="0" y="6299857"/>
            <a:ext cx="12188825" cy="55814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77" name="Round Diagonal Corner Rectangle 176"/>
          <p:cNvSpPr/>
          <p:nvPr/>
        </p:nvSpPr>
        <p:spPr bwMode="gray">
          <a:xfrm flipH="1">
            <a:off x="5475502" y="4343399"/>
            <a:ext cx="2665230" cy="1219199"/>
          </a:xfrm>
          <a:prstGeom prst="round2DiagRect">
            <a:avLst>
              <a:gd name="adj1" fmla="val 677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Network </a:t>
            </a:r>
            <a:r>
              <a:rPr lang="en-US" sz="1200" b="1" dirty="0" smtClean="0">
                <a:solidFill>
                  <a:schemeClr val="accent1"/>
                </a:solidFill>
              </a:rPr>
              <a:t>systems</a:t>
            </a:r>
          </a:p>
        </p:txBody>
      </p:sp>
      <p:sp>
        <p:nvSpPr>
          <p:cNvPr id="178" name="Round Diagonal Corner Rectangle 177"/>
          <p:cNvSpPr/>
          <p:nvPr/>
        </p:nvSpPr>
        <p:spPr bwMode="gray">
          <a:xfrm flipH="1">
            <a:off x="3725624" y="4343402"/>
            <a:ext cx="1368884" cy="457200"/>
          </a:xfrm>
          <a:prstGeom prst="round2DiagRect">
            <a:avLst>
              <a:gd name="adj1" fmla="val 12744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Hub SW</a:t>
            </a:r>
          </a:p>
        </p:txBody>
      </p:sp>
      <p:sp>
        <p:nvSpPr>
          <p:cNvPr id="179" name="Round Diagonal Corner Rectangle 178"/>
          <p:cNvSpPr/>
          <p:nvPr/>
        </p:nvSpPr>
        <p:spPr bwMode="gray">
          <a:xfrm flipH="1">
            <a:off x="2284412" y="4343400"/>
            <a:ext cx="1368884" cy="1219200"/>
          </a:xfrm>
          <a:prstGeom prst="round2DiagRect">
            <a:avLst>
              <a:gd name="adj1" fmla="val 625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Embedded systems</a:t>
            </a:r>
          </a:p>
        </p:txBody>
      </p:sp>
      <p:sp>
        <p:nvSpPr>
          <p:cNvPr id="180" name="Round Diagonal Corner Rectangle 179"/>
          <p:cNvSpPr/>
          <p:nvPr/>
        </p:nvSpPr>
        <p:spPr bwMode="gray">
          <a:xfrm flipH="1">
            <a:off x="1598612" y="1981201"/>
            <a:ext cx="600296" cy="3581400"/>
          </a:xfrm>
          <a:prstGeom prst="round2DiagRect">
            <a:avLst>
              <a:gd name="adj1" fmla="val 7124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3"/>
                </a:solidFill>
              </a:rPr>
              <a:t>Device</a:t>
            </a:r>
          </a:p>
        </p:txBody>
      </p:sp>
      <p:sp>
        <p:nvSpPr>
          <p:cNvPr id="181" name="Round Diagonal Corner Rectangle 180"/>
          <p:cNvSpPr/>
          <p:nvPr/>
        </p:nvSpPr>
        <p:spPr bwMode="gray">
          <a:xfrm flipH="1">
            <a:off x="3722908" y="4998720"/>
            <a:ext cx="1368884" cy="563880"/>
          </a:xfrm>
          <a:prstGeom prst="round2DiagRect">
            <a:avLst>
              <a:gd name="adj1" fmla="val 11901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Hub infrastructure</a:t>
            </a:r>
          </a:p>
        </p:txBody>
      </p:sp>
      <p:sp>
        <p:nvSpPr>
          <p:cNvPr id="182" name="Round Diagonal Corner Rectangle 181"/>
          <p:cNvSpPr/>
          <p:nvPr/>
        </p:nvSpPr>
        <p:spPr bwMode="gray">
          <a:xfrm flipH="1">
            <a:off x="8523508" y="4343400"/>
            <a:ext cx="2824052" cy="52103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Core SW</a:t>
            </a:r>
          </a:p>
        </p:txBody>
      </p:sp>
      <p:sp>
        <p:nvSpPr>
          <p:cNvPr id="183" name="Round Diagonal Corner Rectangle 182"/>
          <p:cNvSpPr/>
          <p:nvPr/>
        </p:nvSpPr>
        <p:spPr bwMode="gray">
          <a:xfrm flipH="1">
            <a:off x="8523508" y="5105400"/>
            <a:ext cx="2824052" cy="990600"/>
          </a:xfrm>
          <a:prstGeom prst="round2DiagRect">
            <a:avLst>
              <a:gd name="adj1" fmla="val 11901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Core infrastructure</a:t>
            </a:r>
          </a:p>
        </p:txBody>
      </p:sp>
      <p:sp>
        <p:nvSpPr>
          <p:cNvPr id="184" name="Round Diagonal Corner Rectangle 183"/>
          <p:cNvSpPr/>
          <p:nvPr/>
        </p:nvSpPr>
        <p:spPr bwMode="gray">
          <a:xfrm flipH="1">
            <a:off x="2284412" y="1981200"/>
            <a:ext cx="9063148" cy="4572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Integration and support services</a:t>
            </a:r>
          </a:p>
        </p:txBody>
      </p:sp>
      <p:sp>
        <p:nvSpPr>
          <p:cNvPr id="186" name="Round Diagonal Corner Rectangle 185"/>
          <p:cNvSpPr/>
          <p:nvPr/>
        </p:nvSpPr>
        <p:spPr bwMode="gray">
          <a:xfrm flipH="1">
            <a:off x="2284412" y="3073344"/>
            <a:ext cx="9063148" cy="66045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Applications &amp; Platforms</a:t>
            </a:r>
          </a:p>
        </p:txBody>
      </p:sp>
      <p:sp>
        <p:nvSpPr>
          <p:cNvPr id="187" name="Round Diagonal Corner Rectangle 186"/>
          <p:cNvSpPr/>
          <p:nvPr/>
        </p:nvSpPr>
        <p:spPr bwMode="gray">
          <a:xfrm flipH="1">
            <a:off x="2284412" y="5638800"/>
            <a:ext cx="2807380" cy="4572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>
                <a:solidFill>
                  <a:schemeClr val="accent3"/>
                </a:solidFill>
              </a:rPr>
              <a:t>Security HW</a:t>
            </a:r>
          </a:p>
        </p:txBody>
      </p:sp>
      <p:sp>
        <p:nvSpPr>
          <p:cNvPr id="188" name="Round Diagonal Corner Rectangle 187"/>
          <p:cNvSpPr/>
          <p:nvPr/>
        </p:nvSpPr>
        <p:spPr bwMode="gray">
          <a:xfrm flipH="1">
            <a:off x="2284412" y="1447800"/>
            <a:ext cx="9063148" cy="457200"/>
          </a:xfrm>
          <a:prstGeom prst="round2DiagRect">
            <a:avLst>
              <a:gd name="adj1" fmla="val 7124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3"/>
                </a:solidFill>
              </a:rPr>
              <a:t>Carrier services</a:t>
            </a:r>
          </a:p>
        </p:txBody>
      </p:sp>
      <p:sp>
        <p:nvSpPr>
          <p:cNvPr id="189" name="Round Diagonal Corner Rectangle 188"/>
          <p:cNvSpPr/>
          <p:nvPr/>
        </p:nvSpPr>
        <p:spPr bwMode="gray">
          <a:xfrm flipH="1">
            <a:off x="5474568" y="5638800"/>
            <a:ext cx="2666164" cy="457200"/>
          </a:xfrm>
          <a:prstGeom prst="round2DiagRect">
            <a:avLst>
              <a:gd name="adj1" fmla="val 7124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3"/>
                </a:solidFill>
              </a:rPr>
              <a:t>Network components</a:t>
            </a:r>
          </a:p>
        </p:txBody>
      </p:sp>
      <p:sp>
        <p:nvSpPr>
          <p:cNvPr id="190" name="Round Diagonal Corner Rectangle 189"/>
          <p:cNvSpPr/>
          <p:nvPr/>
        </p:nvSpPr>
        <p:spPr bwMode="gray">
          <a:xfrm flipH="1">
            <a:off x="2284412" y="3810000"/>
            <a:ext cx="9063148" cy="4572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Security SW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1598612" y="6172201"/>
            <a:ext cx="349430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9938574" y="6172201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884413" y="6172201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8529589" y="6172201"/>
            <a:ext cx="281797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3345766" y="6172201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5473919" y="6172201"/>
            <a:ext cx="266681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9024174" y="6248401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Core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5970013" y="6248401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Network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2431366" y="6248401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Edge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609759" y="5867400"/>
            <a:ext cx="760253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Hardware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609759" y="3924301"/>
            <a:ext cx="760253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Software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609759" y="1447800"/>
            <a:ext cx="760253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Services</a:t>
            </a:r>
          </a:p>
        </p:txBody>
      </p:sp>
      <p:cxnSp>
        <p:nvCxnSpPr>
          <p:cNvPr id="203" name="Straight Connector 202"/>
          <p:cNvCxnSpPr/>
          <p:nvPr/>
        </p:nvCxnSpPr>
        <p:spPr>
          <a:xfrm flipV="1">
            <a:off x="1443164" y="5181601"/>
            <a:ext cx="0" cy="90202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1443164" y="3276600"/>
            <a:ext cx="0" cy="15240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H="1" flipV="1">
            <a:off x="1443164" y="1447800"/>
            <a:ext cx="3048" cy="152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1406588" y="4002025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1406588" y="5945124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5400000">
            <a:off x="1406588" y="1525524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ound Diagonal Corner Rectangle 210"/>
          <p:cNvSpPr/>
          <p:nvPr/>
        </p:nvSpPr>
        <p:spPr bwMode="gray">
          <a:xfrm flipH="1">
            <a:off x="11437716" y="1981200"/>
            <a:ext cx="600296" cy="4114800"/>
          </a:xfrm>
          <a:prstGeom prst="round2DiagRect">
            <a:avLst>
              <a:gd name="adj1" fmla="val 7124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3"/>
                </a:solidFill>
              </a:rPr>
              <a:t>Eco-system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0742612" y="1066800"/>
            <a:ext cx="1295400" cy="304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>
                <a:solidFill>
                  <a:schemeClr val="accent1"/>
                </a:solidFill>
              </a:rPr>
              <a:t>xxx</a:t>
            </a:r>
            <a:r>
              <a:rPr lang="en-US" sz="900" dirty="0" smtClean="0"/>
              <a:t> IT addressable</a:t>
            </a:r>
          </a:p>
          <a:p>
            <a:pPr>
              <a:lnSpc>
                <a:spcPct val="90000"/>
              </a:lnSpc>
            </a:pPr>
            <a:r>
              <a:rPr lang="en-US" sz="900" b="1" dirty="0" smtClean="0">
                <a:solidFill>
                  <a:schemeClr val="accent3"/>
                </a:solidFill>
              </a:rPr>
              <a:t>xxx</a:t>
            </a:r>
            <a:r>
              <a:rPr lang="en-US" sz="900" dirty="0" smtClean="0"/>
              <a:t> Not addressable by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762000"/>
          </a:xfrm>
        </p:spPr>
        <p:txBody>
          <a:bodyPr/>
          <a:lstStyle/>
          <a:p>
            <a:r>
              <a:rPr lang="en-US" dirty="0" smtClean="0"/>
              <a:t>There are more than 800 companies playing across segments of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 bwMode="gray">
          <a:xfrm>
            <a:off x="2372632" y="5841674"/>
            <a:ext cx="2654980" cy="2286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93" name="Rectangle 92"/>
          <p:cNvSpPr/>
          <p:nvPr/>
        </p:nvSpPr>
        <p:spPr bwMode="gray">
          <a:xfrm>
            <a:off x="4633347" y="1632618"/>
            <a:ext cx="4264151" cy="22537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94" name="Rectangle 93"/>
          <p:cNvSpPr/>
          <p:nvPr/>
        </p:nvSpPr>
        <p:spPr bwMode="gray">
          <a:xfrm>
            <a:off x="9447212" y="3312225"/>
            <a:ext cx="1828800" cy="38404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 bwMode="gray">
          <a:xfrm>
            <a:off x="7542212" y="3312225"/>
            <a:ext cx="1828800" cy="38404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 bwMode="gray">
          <a:xfrm>
            <a:off x="2354516" y="3312920"/>
            <a:ext cx="5111496" cy="39173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 bwMode="gray">
          <a:xfrm>
            <a:off x="2348736" y="2171200"/>
            <a:ext cx="8911083" cy="2286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 bwMode="gray">
          <a:xfrm>
            <a:off x="2343451" y="3998105"/>
            <a:ext cx="8927611" cy="24661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9212" y="5883075"/>
            <a:ext cx="562244" cy="17129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1518" y="5843613"/>
            <a:ext cx="672035" cy="22574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8850" y="1625940"/>
            <a:ext cx="378655" cy="18288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2009" y="1666261"/>
            <a:ext cx="513156" cy="18288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4850" y="1675290"/>
            <a:ext cx="744701" cy="18288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9050" y="1645284"/>
            <a:ext cx="182880" cy="18288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3549" y="1665668"/>
            <a:ext cx="641873" cy="18288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8141" y="1645284"/>
            <a:ext cx="252777" cy="1828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850" y="1649562"/>
            <a:ext cx="304800" cy="18288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6850" y="1629570"/>
            <a:ext cx="466752" cy="25168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61102" y="2209800"/>
            <a:ext cx="457200" cy="18288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3042" y="2201680"/>
            <a:ext cx="650069" cy="18288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7564" y="2214742"/>
            <a:ext cx="347278" cy="13716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42047" y="2207241"/>
            <a:ext cx="749595" cy="13716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0442" y="2208411"/>
            <a:ext cx="381160" cy="18288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18212" y="3992815"/>
            <a:ext cx="568096" cy="184559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9203" y="3322320"/>
            <a:ext cx="597310" cy="18288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91537" y="4008120"/>
            <a:ext cx="580571" cy="18288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20"/>
          <a:srcRect t="21085" b="21085"/>
          <a:stretch/>
        </p:blipFill>
        <p:spPr>
          <a:xfrm>
            <a:off x="8562937" y="4013956"/>
            <a:ext cx="461771" cy="14630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21"/>
          <a:srcRect t="25000" b="33333"/>
          <a:stretch/>
        </p:blipFill>
        <p:spPr>
          <a:xfrm>
            <a:off x="3811620" y="3533683"/>
            <a:ext cx="524731" cy="109319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74870" y="3354897"/>
            <a:ext cx="182880" cy="18288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40101" y="4002295"/>
            <a:ext cx="182880" cy="18288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15534" y="2187391"/>
            <a:ext cx="182880" cy="18288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26438" y="2177591"/>
            <a:ext cx="641604" cy="18288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26778" y="3462273"/>
            <a:ext cx="199042" cy="182880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81966" y="3552734"/>
            <a:ext cx="472854" cy="146304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26"/>
          <a:srcRect l="7672" t="31955" r="14021" b="31955"/>
          <a:stretch/>
        </p:blipFill>
        <p:spPr>
          <a:xfrm>
            <a:off x="4421220" y="3522797"/>
            <a:ext cx="803832" cy="130351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425202" y="3523283"/>
            <a:ext cx="465732" cy="101098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5620" y="3538473"/>
            <a:ext cx="347278" cy="13716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28"/>
          <a:srcRect b="20000"/>
          <a:stretch/>
        </p:blipFill>
        <p:spPr>
          <a:xfrm>
            <a:off x="5411820" y="3355593"/>
            <a:ext cx="317183" cy="18288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5094" y="5871619"/>
            <a:ext cx="450166" cy="18288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42517" y="3344571"/>
            <a:ext cx="859703" cy="160629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670900" y="3416553"/>
            <a:ext cx="274320" cy="27432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32"/>
          <a:srcRect l="11291" t="37097" r="11290" b="37097"/>
          <a:stretch/>
        </p:blipFill>
        <p:spPr>
          <a:xfrm>
            <a:off x="10389176" y="2203460"/>
            <a:ext cx="822961" cy="182880"/>
          </a:xfrm>
          <a:prstGeom prst="rect">
            <a:avLst/>
          </a:prstGeom>
        </p:spPr>
      </p:pic>
      <p:pic>
        <p:nvPicPr>
          <p:cNvPr id="136" name="Picture 18" descr="https://encrypted-tbn0.gstatic.com/images?q=tbn:ANd9GcRCv-9mpTBh0WbW-7CztVb9_3h8I2rm63lffHcj0nrlgoByIRKwRctx0KAR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43" y="2745464"/>
            <a:ext cx="365760" cy="1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8" descr="https://encrypted-tbn0.gstatic.com/images?q=tbn:ANd9GcRCv-9mpTBh0WbW-7CztVb9_3h8I2rm63lffHcj0nrlgoByIRKwRctx0KAR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24" y="3346421"/>
            <a:ext cx="365760" cy="1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37773" y="3998626"/>
            <a:ext cx="277335" cy="18288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649205" y="4041388"/>
            <a:ext cx="309547" cy="9144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141" y="5872213"/>
            <a:ext cx="457200" cy="182880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37"/>
          <a:srcRect l="9030" t="20588" r="9030" b="26471"/>
          <a:stretch/>
        </p:blipFill>
        <p:spPr>
          <a:xfrm>
            <a:off x="8304212" y="3542424"/>
            <a:ext cx="623847" cy="147753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04360" y="3336860"/>
            <a:ext cx="297324" cy="147264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655774" y="3553017"/>
            <a:ext cx="572238" cy="13716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973970" y="3548663"/>
            <a:ext cx="397042" cy="9144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86408" y="2743200"/>
            <a:ext cx="641604" cy="18288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699072" y="2735955"/>
            <a:ext cx="462987" cy="18288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42"/>
          <a:srcRect t="22222" b="22222"/>
          <a:stretch/>
        </p:blipFill>
        <p:spPr>
          <a:xfrm>
            <a:off x="3732212" y="2732509"/>
            <a:ext cx="493776" cy="182880"/>
          </a:xfrm>
          <a:prstGeom prst="rect">
            <a:avLst/>
          </a:prstGeom>
        </p:spPr>
      </p:pic>
      <p:pic>
        <p:nvPicPr>
          <p:cNvPr id="149" name="Picture 18" descr="https://encrypted-tbn0.gstatic.com/images?q=tbn:ANd9GcRCv-9mpTBh0WbW-7CztVb9_3h8I2rm63lffHcj0nrlgoByIRKwRctx0KAR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82" y="2220838"/>
            <a:ext cx="365760" cy="1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894012" y="2786020"/>
            <a:ext cx="453579" cy="9144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256212" y="2752103"/>
            <a:ext cx="320039" cy="128016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45"/>
          <a:srcRect t="18000" b="25999"/>
          <a:stretch/>
        </p:blipFill>
        <p:spPr>
          <a:xfrm>
            <a:off x="5713412" y="2719510"/>
            <a:ext cx="891429" cy="20800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10140" y="3470466"/>
            <a:ext cx="182880" cy="18288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990012" y="2203858"/>
            <a:ext cx="1172882" cy="15196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978042" y="2737299"/>
            <a:ext cx="694113" cy="182880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48"/>
          <a:srcRect t="40909" b="36364"/>
          <a:stretch/>
        </p:blipFill>
        <p:spPr>
          <a:xfrm>
            <a:off x="9292242" y="2758635"/>
            <a:ext cx="585216" cy="91440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326225" y="3349061"/>
            <a:ext cx="485395" cy="128016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50"/>
          <a:srcRect l="5140" t="30165" r="8879" b="36777"/>
          <a:stretch/>
        </p:blipFill>
        <p:spPr>
          <a:xfrm>
            <a:off x="4494212" y="2755318"/>
            <a:ext cx="588874" cy="128016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905195" y="3355593"/>
            <a:ext cx="277335" cy="18288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51"/>
          <a:srcRect l="6302" t="27778" r="6302" b="20370"/>
          <a:stretch/>
        </p:blipFill>
        <p:spPr>
          <a:xfrm>
            <a:off x="4802220" y="3343379"/>
            <a:ext cx="509452" cy="13716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250020" y="3355593"/>
            <a:ext cx="731520" cy="18288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202020" y="3504945"/>
            <a:ext cx="617488" cy="155077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977564" y="3382331"/>
            <a:ext cx="575066" cy="13716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053764" y="3582252"/>
            <a:ext cx="410618" cy="9144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56"/>
          <a:srcRect l="19524" t="36666" r="19524" b="30000"/>
          <a:stretch/>
        </p:blipFill>
        <p:spPr>
          <a:xfrm>
            <a:off x="10556378" y="3354423"/>
            <a:ext cx="681493" cy="212966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657775" y="3494931"/>
            <a:ext cx="506645" cy="182880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41482" y="3344707"/>
            <a:ext cx="182880" cy="182880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453308" y="3494062"/>
            <a:ext cx="182880" cy="182880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695787" y="3552241"/>
            <a:ext cx="245603" cy="9144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60"/>
          <a:srcRect t="38489" b="38489"/>
          <a:stretch/>
        </p:blipFill>
        <p:spPr>
          <a:xfrm>
            <a:off x="9468157" y="3362498"/>
            <a:ext cx="476630" cy="10972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 rotWithShape="1">
          <a:blip r:embed="rId61"/>
          <a:srcRect t="30329" b="30327"/>
          <a:stretch/>
        </p:blipFill>
        <p:spPr>
          <a:xfrm>
            <a:off x="10535730" y="3545617"/>
            <a:ext cx="737234" cy="137160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7800386" y="3418905"/>
            <a:ext cx="275226" cy="118872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 rotWithShape="1">
          <a:blip r:embed="rId63"/>
          <a:srcRect l="5280" t="23554" r="10248" b="23554"/>
          <a:stretch/>
        </p:blipFill>
        <p:spPr>
          <a:xfrm>
            <a:off x="8075612" y="3342705"/>
            <a:ext cx="505206" cy="118872"/>
          </a:xfrm>
          <a:prstGeom prst="rect">
            <a:avLst/>
          </a:prstGeom>
        </p:spPr>
      </p:pic>
      <p:sp>
        <p:nvSpPr>
          <p:cNvPr id="215" name="Rectangle 214"/>
          <p:cNvSpPr/>
          <p:nvPr/>
        </p:nvSpPr>
        <p:spPr bwMode="gray">
          <a:xfrm>
            <a:off x="5561012" y="5151436"/>
            <a:ext cx="2511552" cy="36576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6" name="Rectangle 215"/>
          <p:cNvSpPr/>
          <p:nvPr/>
        </p:nvSpPr>
        <p:spPr bwMode="gray">
          <a:xfrm>
            <a:off x="6856411" y="4643250"/>
            <a:ext cx="1216152" cy="457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17" name="Rectangle 216"/>
          <p:cNvSpPr/>
          <p:nvPr/>
        </p:nvSpPr>
        <p:spPr bwMode="gray">
          <a:xfrm>
            <a:off x="5562441" y="4643250"/>
            <a:ext cx="1216152" cy="457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18" name="Picture 2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46515" y="5327673"/>
            <a:ext cx="182880" cy="182880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26675" y="4905319"/>
            <a:ext cx="182880" cy="182880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6877990" y="4675271"/>
            <a:ext cx="591243" cy="91440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7515135" y="4824261"/>
            <a:ext cx="408077" cy="128739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023206" y="4692043"/>
            <a:ext cx="685105" cy="139507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7399115" y="5310249"/>
            <a:ext cx="182067" cy="182880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103715" y="5344094"/>
            <a:ext cx="551475" cy="182880"/>
          </a:xfrm>
          <a:prstGeom prst="rect">
            <a:avLst/>
          </a:prstGeom>
        </p:spPr>
      </p:pic>
      <p:pic>
        <p:nvPicPr>
          <p:cNvPr id="226" name="Picture 18" descr="https://encrypted-tbn0.gstatic.com/images?q=tbn:ANd9GcRCv-9mpTBh0WbW-7CztVb9_3h8I2rm63lffHcj0nrlgoByIRKwRctx0KAR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94" y="5229381"/>
            <a:ext cx="365760" cy="1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5682898" y="4669474"/>
            <a:ext cx="318729" cy="238740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594872" y="5181599"/>
            <a:ext cx="185340" cy="182880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425268" y="4876801"/>
            <a:ext cx="277335" cy="182880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 rotWithShape="1">
          <a:blip r:embed="rId71"/>
          <a:srcRect l="12018" t="29661" r="12018" b="29661"/>
          <a:stretch/>
        </p:blipFill>
        <p:spPr>
          <a:xfrm>
            <a:off x="5734104" y="4946673"/>
            <a:ext cx="579952" cy="108741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7304851" y="4977560"/>
            <a:ext cx="551464" cy="109417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6789515" y="5289554"/>
            <a:ext cx="478990" cy="196845"/>
          </a:xfrm>
          <a:prstGeom prst="rect">
            <a:avLst/>
          </a:prstGeom>
        </p:spPr>
      </p:pic>
      <p:pic>
        <p:nvPicPr>
          <p:cNvPr id="233" name="Picture 18" descr="https://encrypted-tbn0.gstatic.com/images?q=tbn:ANd9GcRCv-9mpTBh0WbW-7CztVb9_3h8I2rm63lffHcj0nrlgoByIRKwRctx0KAR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15" y="4648200"/>
            <a:ext cx="365760" cy="1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7094315" y="4779440"/>
            <a:ext cx="326572" cy="182880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5830187" y="5181599"/>
            <a:ext cx="326572" cy="182880"/>
          </a:xfrm>
          <a:prstGeom prst="rect">
            <a:avLst/>
          </a:prstGeom>
        </p:spPr>
      </p:pic>
      <p:sp>
        <p:nvSpPr>
          <p:cNvPr id="238" name="Rectangle 237"/>
          <p:cNvSpPr/>
          <p:nvPr/>
        </p:nvSpPr>
        <p:spPr bwMode="gray">
          <a:xfrm>
            <a:off x="5561012" y="5831775"/>
            <a:ext cx="2511552" cy="2286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accent3"/>
              </a:solidFill>
            </a:endParaRPr>
          </a:p>
        </p:txBody>
      </p:sp>
      <p:pic>
        <p:nvPicPr>
          <p:cNvPr id="239" name="Picture 238"/>
          <p:cNvPicPr>
            <a:picLocks noChangeAspect="1"/>
          </p:cNvPicPr>
          <p:nvPr/>
        </p:nvPicPr>
        <p:blipFill>
          <a:blip r:embed="rId7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7420" y="5864840"/>
            <a:ext cx="676275" cy="159554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7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7370" y="5873549"/>
            <a:ext cx="585597" cy="119594"/>
          </a:xfrm>
          <a:prstGeom prst="rect">
            <a:avLst/>
          </a:prstGeom>
        </p:spPr>
      </p:pic>
      <p:sp>
        <p:nvSpPr>
          <p:cNvPr id="241" name="Rectangle 240"/>
          <p:cNvSpPr/>
          <p:nvPr/>
        </p:nvSpPr>
        <p:spPr bwMode="gray">
          <a:xfrm>
            <a:off x="8609012" y="5357750"/>
            <a:ext cx="2665729" cy="7040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42" name="Picture 2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13343" y="5811634"/>
            <a:ext cx="182880" cy="182880"/>
          </a:xfrm>
          <a:prstGeom prst="rect">
            <a:avLst/>
          </a:prstGeom>
        </p:spPr>
      </p:pic>
      <p:pic>
        <p:nvPicPr>
          <p:cNvPr id="243" name="Picture 18" descr="https://encrypted-tbn0.gstatic.com/images?q=tbn:ANd9GcRCv-9mpTBh0WbW-7CztVb9_3h8I2rm63lffHcj0nrlgoByIRKwRctx0KAR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793" y="5446321"/>
            <a:ext cx="365760" cy="1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971621" y="5410958"/>
            <a:ext cx="326572" cy="182880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9983993" y="5565662"/>
            <a:ext cx="185340" cy="182880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 rotWithShape="1">
          <a:blip r:embed="rId20"/>
          <a:srcRect t="21085" b="21085"/>
          <a:stretch/>
        </p:blipFill>
        <p:spPr>
          <a:xfrm>
            <a:off x="9446022" y="5681017"/>
            <a:ext cx="461771" cy="146304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0627534" y="5705401"/>
            <a:ext cx="378655" cy="267971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829417" y="5889801"/>
            <a:ext cx="773576" cy="138399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632167" y="5644441"/>
            <a:ext cx="361226" cy="182880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07543" y="5389075"/>
            <a:ext cx="597310" cy="182880"/>
          </a:xfrm>
          <a:prstGeom prst="rect">
            <a:avLst/>
          </a:prstGeom>
        </p:spPr>
      </p:pic>
      <p:sp>
        <p:nvSpPr>
          <p:cNvPr id="251" name="Rectangle 250"/>
          <p:cNvSpPr/>
          <p:nvPr/>
        </p:nvSpPr>
        <p:spPr bwMode="gray">
          <a:xfrm>
            <a:off x="8609012" y="4548250"/>
            <a:ext cx="2665729" cy="2802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252" name="Picture 25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52557" y="4612575"/>
            <a:ext cx="182880" cy="182880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678966" y="4607625"/>
            <a:ext cx="326572" cy="182880"/>
          </a:xfrm>
          <a:prstGeom prst="rect">
            <a:avLst/>
          </a:prstGeom>
        </p:spPr>
      </p:pic>
      <p:pic>
        <p:nvPicPr>
          <p:cNvPr id="254" name="Picture 18" descr="https://encrypted-tbn0.gstatic.com/images?q=tbn:ANd9GcRCv-9mpTBh0WbW-7CztVb9_3h8I2rm63lffHcj0nrlgoByIRKwRctx0KAR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52" y="4648200"/>
            <a:ext cx="365760" cy="1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255"/>
          <p:cNvPicPr>
            <a:picLocks noChangeAspect="1"/>
          </p:cNvPicPr>
          <p:nvPr/>
        </p:nvPicPr>
        <p:blipFill rotWithShape="1">
          <a:blip r:embed="rId37"/>
          <a:srcRect l="9030" t="20588" r="9030" b="26471"/>
          <a:stretch/>
        </p:blipFill>
        <p:spPr>
          <a:xfrm>
            <a:off x="9447212" y="4619500"/>
            <a:ext cx="772160" cy="182880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0197376" y="4564887"/>
            <a:ext cx="382490" cy="261704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 rotWithShape="1">
          <a:blip r:embed="rId20"/>
          <a:srcRect t="21085" b="21085"/>
          <a:stretch/>
        </p:blipFill>
        <p:spPr>
          <a:xfrm>
            <a:off x="10571318" y="4630546"/>
            <a:ext cx="461771" cy="146304"/>
          </a:xfrm>
          <a:prstGeom prst="rect">
            <a:avLst/>
          </a:prstGeom>
        </p:spPr>
      </p:pic>
      <p:sp>
        <p:nvSpPr>
          <p:cNvPr id="262" name="Rectangle 261"/>
          <p:cNvSpPr/>
          <p:nvPr/>
        </p:nvSpPr>
        <p:spPr bwMode="gray">
          <a:xfrm>
            <a:off x="3762692" y="4541522"/>
            <a:ext cx="1293622" cy="21335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 rotWithShape="1">
          <a:blip r:embed="rId37"/>
          <a:srcRect l="9030" t="20588" r="9030" b="26471"/>
          <a:stretch/>
        </p:blipFill>
        <p:spPr>
          <a:xfrm>
            <a:off x="3762692" y="4572000"/>
            <a:ext cx="579120" cy="137160"/>
          </a:xfrm>
          <a:prstGeom prst="rect">
            <a:avLst/>
          </a:prstGeom>
        </p:spPr>
      </p:pic>
      <p:pic>
        <p:nvPicPr>
          <p:cNvPr id="264" name="Picture 263"/>
          <p:cNvPicPr>
            <a:picLocks noChangeAspect="1"/>
          </p:cNvPicPr>
          <p:nvPr/>
        </p:nvPicPr>
        <p:blipFill rotWithShape="1">
          <a:blip r:embed="rId81"/>
          <a:srcRect t="32223" b="32222"/>
          <a:stretch/>
        </p:blipFill>
        <p:spPr>
          <a:xfrm>
            <a:off x="4348924" y="4583875"/>
            <a:ext cx="385763" cy="137160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757831" y="4587240"/>
            <a:ext cx="276924" cy="137160"/>
          </a:xfrm>
          <a:prstGeom prst="rect">
            <a:avLst/>
          </a:prstGeom>
        </p:spPr>
      </p:pic>
      <p:sp>
        <p:nvSpPr>
          <p:cNvPr id="281" name="Rectangle 280"/>
          <p:cNvSpPr/>
          <p:nvPr/>
        </p:nvSpPr>
        <p:spPr>
          <a:xfrm>
            <a:off x="2343451" y="4541522"/>
            <a:ext cx="1262644" cy="98297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82" name="Picture 281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3046412" y="4998720"/>
            <a:ext cx="536076" cy="182880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3198812" y="4770120"/>
            <a:ext cx="377952" cy="182880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 rotWithShape="1">
          <a:blip r:embed="rId84"/>
          <a:srcRect t="31250" b="27084"/>
          <a:stretch/>
        </p:blipFill>
        <p:spPr>
          <a:xfrm>
            <a:off x="2360612" y="5127394"/>
            <a:ext cx="699732" cy="163271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2360612" y="5372102"/>
            <a:ext cx="400043" cy="114298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360612" y="4572000"/>
            <a:ext cx="277335" cy="182880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3102292" y="4572000"/>
            <a:ext cx="477520" cy="182880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 rotWithShape="1">
          <a:blip r:embed="rId87"/>
          <a:srcRect l="17296" t="34906" r="17295" b="34905"/>
          <a:stretch/>
        </p:blipFill>
        <p:spPr>
          <a:xfrm>
            <a:off x="2735207" y="4805916"/>
            <a:ext cx="396240" cy="91440"/>
          </a:xfrm>
          <a:prstGeom prst="rect">
            <a:avLst/>
          </a:prstGeom>
        </p:spPr>
      </p:pic>
      <p:pic>
        <p:nvPicPr>
          <p:cNvPr id="289" name="Picture 28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369917" y="4802304"/>
            <a:ext cx="309547" cy="91440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2695815" y="4572000"/>
            <a:ext cx="376460" cy="186932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363754" y="4929609"/>
            <a:ext cx="610229" cy="177495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3046412" y="5385064"/>
            <a:ext cx="537911" cy="133621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2778879" y="5286078"/>
            <a:ext cx="572333" cy="137160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3242627" y="5144140"/>
            <a:ext cx="337185" cy="182880"/>
          </a:xfrm>
          <a:prstGeom prst="rect">
            <a:avLst/>
          </a:prstGeom>
        </p:spPr>
      </p:pic>
      <p:sp>
        <p:nvSpPr>
          <p:cNvPr id="299" name="Rectangle 298"/>
          <p:cNvSpPr/>
          <p:nvPr/>
        </p:nvSpPr>
        <p:spPr bwMode="gray">
          <a:xfrm>
            <a:off x="3764946" y="5199398"/>
            <a:ext cx="1293622" cy="32508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04" name="Picture 303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3778331" y="5394589"/>
            <a:ext cx="255555" cy="108462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4574881" y="5225967"/>
            <a:ext cx="403763" cy="127824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4027129" y="5207529"/>
            <a:ext cx="307540" cy="278871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3771562" y="5205076"/>
            <a:ext cx="230222" cy="128924"/>
          </a:xfrm>
          <a:prstGeom prst="rect">
            <a:avLst/>
          </a:prstGeom>
        </p:spPr>
      </p:pic>
      <p:pic>
        <p:nvPicPr>
          <p:cNvPr id="315" name="Picture 314"/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4494212" y="5372241"/>
            <a:ext cx="550168" cy="145113"/>
          </a:xfrm>
          <a:prstGeom prst="rect">
            <a:avLst/>
          </a:prstGeom>
        </p:spPr>
      </p:pic>
      <p:pic>
        <p:nvPicPr>
          <p:cNvPr id="316" name="Picture 315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4344296" y="5211709"/>
            <a:ext cx="162551" cy="160393"/>
          </a:xfrm>
          <a:prstGeom prst="rect">
            <a:avLst/>
          </a:prstGeom>
        </p:spPr>
      </p:pic>
      <p:pic>
        <p:nvPicPr>
          <p:cNvPr id="317" name="Picture 316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4243187" y="5411063"/>
            <a:ext cx="90930" cy="111535"/>
          </a:xfrm>
          <a:prstGeom prst="rect">
            <a:avLst/>
          </a:prstGeom>
        </p:spPr>
      </p:pic>
      <p:pic>
        <p:nvPicPr>
          <p:cNvPr id="318" name="Picture 3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56992" y="5375371"/>
            <a:ext cx="137220" cy="137220"/>
          </a:xfrm>
          <a:prstGeom prst="rect">
            <a:avLst/>
          </a:prstGeom>
        </p:spPr>
      </p:pic>
      <p:sp>
        <p:nvSpPr>
          <p:cNvPr id="319" name="Rectangle 318"/>
          <p:cNvSpPr/>
          <p:nvPr/>
        </p:nvSpPr>
        <p:spPr bwMode="gray">
          <a:xfrm>
            <a:off x="1645653" y="2240280"/>
            <a:ext cx="517639" cy="328384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21" name="Picture 320"/>
          <p:cNvPicPr>
            <a:picLocks noChangeAspect="1"/>
          </p:cNvPicPr>
          <p:nvPr/>
        </p:nvPicPr>
        <p:blipFill>
          <a:blip r:embed="rId9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417" y="2286000"/>
            <a:ext cx="390648" cy="223603"/>
          </a:xfrm>
          <a:prstGeom prst="rect">
            <a:avLst/>
          </a:prstGeom>
        </p:spPr>
      </p:pic>
      <p:pic>
        <p:nvPicPr>
          <p:cNvPr id="322" name="Picture 321"/>
          <p:cNvPicPr>
            <a:picLocks noChangeAspect="1"/>
          </p:cNvPicPr>
          <p:nvPr/>
        </p:nvPicPr>
        <p:blipFill>
          <a:blip r:embed="rId9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8794" y="3645968"/>
            <a:ext cx="395525" cy="173844"/>
          </a:xfrm>
          <a:prstGeom prst="rect">
            <a:avLst/>
          </a:prstGeom>
        </p:spPr>
      </p:pic>
      <p:pic>
        <p:nvPicPr>
          <p:cNvPr id="323" name="Picture 322"/>
          <p:cNvPicPr>
            <a:picLocks noChangeAspect="1"/>
          </p:cNvPicPr>
          <p:nvPr/>
        </p:nvPicPr>
        <p:blipFill>
          <a:blip r:embed="rId10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0566" y="2720848"/>
            <a:ext cx="496426" cy="227966"/>
          </a:xfrm>
          <a:prstGeom prst="rect">
            <a:avLst/>
          </a:prstGeom>
        </p:spPr>
      </p:pic>
      <p:pic>
        <p:nvPicPr>
          <p:cNvPr id="324" name="Picture 323"/>
          <p:cNvPicPr>
            <a:picLocks noChangeAspect="1"/>
          </p:cNvPicPr>
          <p:nvPr/>
        </p:nvPicPr>
        <p:blipFill>
          <a:blip r:embed="rId10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4390" y="3863341"/>
            <a:ext cx="274320" cy="274320"/>
          </a:xfrm>
          <a:prstGeom prst="rect">
            <a:avLst/>
          </a:prstGeom>
        </p:spPr>
      </p:pic>
      <p:pic>
        <p:nvPicPr>
          <p:cNvPr id="326" name="Picture 325"/>
          <p:cNvPicPr>
            <a:picLocks noChangeAspect="1"/>
          </p:cNvPicPr>
          <p:nvPr/>
        </p:nvPicPr>
        <p:blipFill>
          <a:blip r:embed="rId10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5658" y="2963448"/>
            <a:ext cx="274320" cy="274320"/>
          </a:xfrm>
          <a:prstGeom prst="rect">
            <a:avLst/>
          </a:prstGeom>
        </p:spPr>
      </p:pic>
      <p:pic>
        <p:nvPicPr>
          <p:cNvPr id="327" name="Picture 326"/>
          <p:cNvPicPr>
            <a:picLocks noChangeAspect="1"/>
          </p:cNvPicPr>
          <p:nvPr/>
        </p:nvPicPr>
        <p:blipFill>
          <a:blip r:embed="rId10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1400" y="4397567"/>
            <a:ext cx="449631" cy="135219"/>
          </a:xfrm>
          <a:prstGeom prst="rect">
            <a:avLst/>
          </a:prstGeom>
        </p:spPr>
      </p:pic>
      <p:pic>
        <p:nvPicPr>
          <p:cNvPr id="328" name="Picture 327"/>
          <p:cNvPicPr>
            <a:picLocks noChangeAspect="1"/>
          </p:cNvPicPr>
          <p:nvPr/>
        </p:nvPicPr>
        <p:blipFill>
          <a:blip r:embed="rId10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3985" y="4233830"/>
            <a:ext cx="444463" cy="87839"/>
          </a:xfrm>
          <a:prstGeom prst="rect">
            <a:avLst/>
          </a:prstGeom>
        </p:spPr>
      </p:pic>
      <p:pic>
        <p:nvPicPr>
          <p:cNvPr id="329" name="Picture 328"/>
          <p:cNvPicPr>
            <a:picLocks noChangeAspect="1"/>
          </p:cNvPicPr>
          <p:nvPr/>
        </p:nvPicPr>
        <p:blipFill>
          <a:blip r:embed="rId10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3382" y="3895516"/>
            <a:ext cx="189992" cy="274320"/>
          </a:xfrm>
          <a:prstGeom prst="rect">
            <a:avLst/>
          </a:prstGeom>
        </p:spPr>
      </p:pic>
      <p:pic>
        <p:nvPicPr>
          <p:cNvPr id="330" name="Picture 329"/>
          <p:cNvPicPr>
            <a:picLocks noChangeAspect="1"/>
          </p:cNvPicPr>
          <p:nvPr/>
        </p:nvPicPr>
        <p:blipFill rotWithShape="1">
          <a:blip r:embed="rId10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7000" b="26658"/>
          <a:stretch/>
        </p:blipFill>
        <p:spPr>
          <a:xfrm>
            <a:off x="1751012" y="3200400"/>
            <a:ext cx="405742" cy="228600"/>
          </a:xfrm>
          <a:prstGeom prst="rect">
            <a:avLst/>
          </a:prstGeom>
        </p:spPr>
      </p:pic>
      <p:pic>
        <p:nvPicPr>
          <p:cNvPr id="331" name="Picture 330"/>
          <p:cNvPicPr>
            <a:picLocks noChangeAspect="1"/>
          </p:cNvPicPr>
          <p:nvPr/>
        </p:nvPicPr>
        <p:blipFill>
          <a:blip r:embed="rId10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0085" y="4604658"/>
            <a:ext cx="353890" cy="353890"/>
          </a:xfrm>
          <a:prstGeom prst="rect">
            <a:avLst/>
          </a:prstGeom>
        </p:spPr>
      </p:pic>
      <p:pic>
        <p:nvPicPr>
          <p:cNvPr id="332" name="Picture 331"/>
          <p:cNvPicPr>
            <a:picLocks noChangeAspect="1"/>
          </p:cNvPicPr>
          <p:nvPr/>
        </p:nvPicPr>
        <p:blipFill rotWithShape="1">
          <a:blip r:embed="rId108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30328" b="43442"/>
          <a:stretch/>
        </p:blipFill>
        <p:spPr>
          <a:xfrm>
            <a:off x="1691127" y="5224654"/>
            <a:ext cx="456945" cy="84522"/>
          </a:xfrm>
          <a:prstGeom prst="rect">
            <a:avLst/>
          </a:prstGeom>
        </p:spPr>
      </p:pic>
      <p:pic>
        <p:nvPicPr>
          <p:cNvPr id="333" name="Picture 332"/>
          <p:cNvPicPr>
            <a:picLocks noChangeAspect="1"/>
          </p:cNvPicPr>
          <p:nvPr/>
        </p:nvPicPr>
        <p:blipFill>
          <a:blip r:embed="rId9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2610" y="5329244"/>
            <a:ext cx="148464" cy="182105"/>
          </a:xfrm>
          <a:prstGeom prst="rect">
            <a:avLst/>
          </a:prstGeom>
        </p:spPr>
      </p:pic>
      <p:pic>
        <p:nvPicPr>
          <p:cNvPr id="334" name="Picture 333"/>
          <p:cNvPicPr>
            <a:picLocks noChangeAspect="1"/>
          </p:cNvPicPr>
          <p:nvPr/>
        </p:nvPicPr>
        <p:blipFill>
          <a:blip r:embed="rId9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3667" y="5369200"/>
            <a:ext cx="270818" cy="114940"/>
          </a:xfrm>
          <a:prstGeom prst="rect">
            <a:avLst/>
          </a:prstGeom>
        </p:spPr>
      </p:pic>
      <p:pic>
        <p:nvPicPr>
          <p:cNvPr id="335" name="Picture 334"/>
          <p:cNvPicPr>
            <a:picLocks noChangeAspect="1"/>
          </p:cNvPicPr>
          <p:nvPr/>
        </p:nvPicPr>
        <p:blipFill rotWithShape="1">
          <a:blip r:embed="rId8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32223" b="32222"/>
          <a:stretch/>
        </p:blipFill>
        <p:spPr>
          <a:xfrm>
            <a:off x="1668396" y="5020774"/>
            <a:ext cx="463616" cy="164841"/>
          </a:xfrm>
          <a:prstGeom prst="rect">
            <a:avLst/>
          </a:prstGeom>
        </p:spPr>
      </p:pic>
      <p:pic>
        <p:nvPicPr>
          <p:cNvPr id="336" name="Picture 335"/>
          <p:cNvPicPr>
            <a:picLocks noChangeAspect="1"/>
          </p:cNvPicPr>
          <p:nvPr/>
        </p:nvPicPr>
        <p:blipFill>
          <a:blip r:embed="rId5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4390" y="2477783"/>
            <a:ext cx="274320" cy="274320"/>
          </a:xfrm>
          <a:prstGeom prst="rect">
            <a:avLst/>
          </a:prstGeom>
        </p:spPr>
      </p:pic>
      <p:pic>
        <p:nvPicPr>
          <p:cNvPr id="337" name="Picture 336"/>
          <p:cNvPicPr>
            <a:picLocks noChangeAspect="1"/>
          </p:cNvPicPr>
          <p:nvPr/>
        </p:nvPicPr>
        <p:blipFill>
          <a:blip r:embed="rId5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4812" y="3489960"/>
            <a:ext cx="410618" cy="914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these companies use an ecosystem of alliances to operate across segments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12</a:t>
            </a:fld>
            <a:endParaRPr lang="en-US"/>
          </a:p>
        </p:txBody>
      </p:sp>
      <p:sp>
        <p:nvSpPr>
          <p:cNvPr id="69" name="Text Placeholder 6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Technology standards alliance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5" name="Text Placeholder 7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Industry use-case alliance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6" name="Text Placeholder 75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Open technology alliance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b="1" dirty="0" smtClean="0"/>
              <a:t>Rationale:</a:t>
            </a:r>
          </a:p>
          <a:p>
            <a:pPr lvl="1"/>
            <a:r>
              <a:rPr lang="en-US" dirty="0" smtClean="0"/>
              <a:t>Industry  group for standards and reference architecture</a:t>
            </a:r>
          </a:p>
          <a:p>
            <a:pPr lvl="1"/>
            <a:r>
              <a:rPr lang="en-US" dirty="0" smtClean="0"/>
              <a:t>Address uncertainty and risk around investments at scale</a:t>
            </a:r>
          </a:p>
          <a:p>
            <a:pPr marL="228600" lvl="1" indent="0">
              <a:buNone/>
            </a:pPr>
            <a:endParaRPr lang="en-US" dirty="0"/>
          </a:p>
          <a:p>
            <a:r>
              <a:rPr lang="en-US" sz="1400" b="1" dirty="0" smtClean="0"/>
              <a:t>Example(s):</a:t>
            </a:r>
            <a:endParaRPr lang="en-US" sz="1400" b="1" dirty="0"/>
          </a:p>
        </p:txBody>
      </p:sp>
      <p:sp>
        <p:nvSpPr>
          <p:cNvPr id="70" name="Content Placeholder 6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b="1" dirty="0" smtClean="0"/>
              <a:t>Rationale:</a:t>
            </a:r>
          </a:p>
          <a:p>
            <a:pPr lvl="1"/>
            <a:r>
              <a:rPr lang="en-US" dirty="0" smtClean="0"/>
              <a:t>Industry-specific IoT solutions development</a:t>
            </a:r>
            <a:endParaRPr lang="en-US" dirty="0"/>
          </a:p>
          <a:p>
            <a:pPr lvl="1"/>
            <a:r>
              <a:rPr lang="en-US" dirty="0" smtClean="0"/>
              <a:t>Showcase IoT benefits in the context of industry requirements and format</a:t>
            </a:r>
          </a:p>
          <a:p>
            <a:pPr lvl="1"/>
            <a:endParaRPr lang="en-US" dirty="0"/>
          </a:p>
          <a:p>
            <a:r>
              <a:rPr lang="en-US" sz="1400" b="1" dirty="0" smtClean="0"/>
              <a:t>Example(s):</a:t>
            </a:r>
            <a:endParaRPr lang="en-US" sz="1400" b="1" dirty="0"/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Rationale:</a:t>
            </a:r>
          </a:p>
          <a:p>
            <a:pPr lvl="1"/>
            <a:r>
              <a:rPr lang="en-US" dirty="0" smtClean="0"/>
              <a:t>Exploratory collaboration on specific components in the IoT stack </a:t>
            </a:r>
          </a:p>
          <a:p>
            <a:pPr lvl="1"/>
            <a:r>
              <a:rPr lang="en-US" dirty="0" smtClean="0"/>
              <a:t>Encourage developer ecosystem to test and create applications</a:t>
            </a:r>
          </a:p>
          <a:p>
            <a:pPr lvl="1"/>
            <a:endParaRPr lang="en-US" dirty="0"/>
          </a:p>
          <a:p>
            <a:r>
              <a:rPr lang="en-US" sz="1400" b="1" dirty="0"/>
              <a:t>Example(s):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412" y="5055443"/>
            <a:ext cx="425801" cy="22542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185" y="4369643"/>
            <a:ext cx="681228" cy="34061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466" y="4710451"/>
            <a:ext cx="444747" cy="170087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9406079" y="4572000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IoT device OS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406079" y="5157192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IoT platform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811" y="5715000"/>
            <a:ext cx="920001" cy="332976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9406079" y="5741243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IoT middleware and Cloud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740" y="5360243"/>
            <a:ext cx="916473" cy="20305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3679" y="4038600"/>
            <a:ext cx="280534" cy="190804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9406079" y="3988643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Embedded systems programming language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621972" y="4572000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IoT in Buildings (Intel – IoT systems, Dell – Gateway, KMC – OT, PTC – implementation)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621972" y="5157192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IoT in Government / Cities (AT&amp;T – IoT connectivity, IBM – IoT Platform and Apps)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621972" y="3988643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IoT in the Home (Cisco – IoT infrastructure, ABB / Bosch – OT controls)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048" y="4724400"/>
            <a:ext cx="538843" cy="20955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582249" y="4674443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IoT device connectivity standards</a:t>
            </a:r>
          </a:p>
          <a:p>
            <a:pPr marL="112713">
              <a:lnSpc>
                <a:spcPct val="90000"/>
              </a:lnSpc>
            </a:pPr>
            <a:r>
              <a:rPr lang="en-US" sz="1000" dirty="0" smtClean="0"/>
              <a:t>(Includes: </a:t>
            </a:r>
            <a:r>
              <a:rPr lang="en-US" sz="1000" dirty="0" err="1" smtClean="0"/>
              <a:t>Freescale</a:t>
            </a:r>
            <a:r>
              <a:rPr lang="en-US" sz="1000" dirty="0" smtClean="0"/>
              <a:t>, Schneider, Bosch, NXP, Texas Instruments, ARM, Atmel etc.)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82248" y="4110144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IoT solutions for industrial systems</a:t>
            </a:r>
          </a:p>
          <a:p>
            <a:pPr marL="112713">
              <a:lnSpc>
                <a:spcPct val="90000"/>
              </a:lnSpc>
            </a:pPr>
            <a:r>
              <a:rPr lang="en-US" sz="1000" dirty="0" smtClean="0"/>
              <a:t>(Includes: HP, GE, Cisco, Intel, IBM, AT&amp;T etc.)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998" y="4083274"/>
            <a:ext cx="688622" cy="306054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1601298" y="5735266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IEEE standard for all IoT architecture </a:t>
            </a:r>
          </a:p>
          <a:p>
            <a:pPr marL="112713">
              <a:lnSpc>
                <a:spcPct val="90000"/>
              </a:lnSpc>
            </a:pPr>
            <a:r>
              <a:rPr lang="en-US" sz="1000" dirty="0" smtClean="0"/>
              <a:t>(Includes: Individuals – mostly engineers)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582248" y="5284043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IP networking protocol for IoT devices</a:t>
            </a:r>
          </a:p>
          <a:p>
            <a:pPr marL="112713">
              <a:lnSpc>
                <a:spcPct val="90000"/>
              </a:lnSpc>
            </a:pPr>
            <a:r>
              <a:rPr lang="en-US" sz="1000" dirty="0" smtClean="0"/>
              <a:t>(Includes: Nest, </a:t>
            </a:r>
            <a:r>
              <a:rPr lang="en-US" sz="1000" dirty="0" err="1" smtClean="0"/>
              <a:t>Freescale</a:t>
            </a:r>
            <a:r>
              <a:rPr lang="en-US" sz="1000" dirty="0" smtClean="0"/>
              <a:t>, Samsung, ARM)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341" y="5310237"/>
            <a:ext cx="719279" cy="25241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012" y="5729288"/>
            <a:ext cx="928484" cy="36671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7298" y="4439064"/>
            <a:ext cx="310314" cy="31031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7772" y="4724400"/>
            <a:ext cx="447040" cy="18288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3990" y="4711874"/>
            <a:ext cx="276090" cy="18288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4482" y="4534150"/>
            <a:ext cx="346700" cy="116764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06360" y="5184089"/>
            <a:ext cx="347318" cy="18288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6612" y="5181600"/>
            <a:ext cx="378720" cy="18288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12277" y="3911252"/>
            <a:ext cx="459621" cy="27946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46612" y="3966355"/>
            <a:ext cx="358206" cy="141081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77613" y="4190720"/>
            <a:ext cx="676275" cy="159554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54633" y="5625472"/>
            <a:ext cx="1491552" cy="1657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621972" y="5741243"/>
            <a:ext cx="2377440" cy="35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2713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00" dirty="0" smtClean="0"/>
              <a:t>Android for automobiles (</a:t>
            </a:r>
            <a:r>
              <a:rPr lang="en-US" sz="1000" dirty="0" err="1" smtClean="0"/>
              <a:t>Renesas</a:t>
            </a:r>
            <a:r>
              <a:rPr lang="en-US" sz="1000" dirty="0" smtClean="0"/>
              <a:t>, </a:t>
            </a:r>
            <a:r>
              <a:rPr lang="en-US" sz="1000" dirty="0" err="1" smtClean="0"/>
              <a:t>Nvidia</a:t>
            </a:r>
            <a:r>
              <a:rPr lang="en-US" sz="1000" dirty="0" smtClean="0"/>
              <a:t> – </a:t>
            </a:r>
            <a:r>
              <a:rPr lang="en-US" sz="1000" dirty="0" err="1" smtClean="0"/>
              <a:t>SoC</a:t>
            </a:r>
            <a:r>
              <a:rPr lang="en-US" sz="1000" dirty="0" smtClean="0"/>
              <a:t>, Google – OS / Apps, </a:t>
            </a:r>
            <a:r>
              <a:rPr lang="en-US" sz="1000" dirty="0" err="1" smtClean="0"/>
              <a:t>CloudCar</a:t>
            </a:r>
            <a:r>
              <a:rPr lang="en-US" sz="1000" dirty="0" smtClean="0"/>
              <a:t> – Driver Experience Apps, VW, Ford - Automobiles)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265612" y="1676399"/>
            <a:ext cx="0" cy="457200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075612" y="1676399"/>
            <a:ext cx="0" cy="457200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e 16"/>
          <p:cNvSpPr/>
          <p:nvPr/>
        </p:nvSpPr>
        <p:spPr>
          <a:xfrm rot="16200000">
            <a:off x="-5364017" y="-309837"/>
            <a:ext cx="10691860" cy="14337452"/>
          </a:xfrm>
          <a:prstGeom prst="pie">
            <a:avLst>
              <a:gd name="adj1" fmla="val 0"/>
              <a:gd name="adj2" fmla="val 5399948"/>
            </a:avLst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 rot="16200000">
            <a:off x="-2713748" y="3152518"/>
            <a:ext cx="5391324" cy="7408462"/>
          </a:xfrm>
          <a:prstGeom prst="pie">
            <a:avLst>
              <a:gd name="adj1" fmla="val 0"/>
              <a:gd name="adj2" fmla="val 5399948"/>
            </a:avLst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220967">
            <a:off x="2048647" y="3309447"/>
            <a:ext cx="3617708" cy="120233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96D6">
                <a:alpha val="0"/>
              </a:srgbClr>
            </a:solidFill>
          </a:ln>
        </p:spPr>
        <p:txBody>
          <a:bodyPr wrap="square" lIns="121899" tIns="60949" rIns="121899" bIns="60949" rtlCol="0">
            <a:prstTxWarp prst="textArchUp">
              <a:avLst/>
            </a:prstTxWarp>
            <a:spAutoFit/>
          </a:bodyPr>
          <a:lstStyle/>
          <a:p>
            <a:pPr algn="ctr" defTabSz="573517">
              <a:spcAft>
                <a:spcPts val="533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cs typeface="HP Simplified" pitchFamily="34" charset="0"/>
              </a:rPr>
              <a:t>Gateways, Controllers, Data Acquisition</a:t>
            </a:r>
          </a:p>
        </p:txBody>
      </p:sp>
      <p:sp>
        <p:nvSpPr>
          <p:cNvPr id="12" name="TextBox 11"/>
          <p:cNvSpPr txBox="1"/>
          <p:nvPr/>
        </p:nvSpPr>
        <p:spPr>
          <a:xfrm rot="2220967">
            <a:off x="3027197" y="2253826"/>
            <a:ext cx="3623957" cy="1087813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lIns="121899" tIns="60949" rIns="121899" bIns="60949" rtlCol="0">
            <a:prstTxWarp prst="textArchUp">
              <a:avLst>
                <a:gd name="adj" fmla="val 10793507"/>
              </a:avLst>
            </a:prstTxWarp>
            <a:spAutoFit/>
          </a:bodyPr>
          <a:lstStyle/>
          <a:p>
            <a:pPr algn="ctr" defTabSz="573517">
              <a:lnSpc>
                <a:spcPts val="1733"/>
              </a:lnSpc>
              <a:buSzPct val="100000"/>
            </a:pPr>
            <a:r>
              <a:rPr lang="en-US" sz="1600" dirty="0" smtClean="0">
                <a:solidFill>
                  <a:srgbClr val="000000"/>
                </a:solidFill>
                <a:cs typeface="HP Simplified" pitchFamily="34" charset="0"/>
              </a:rPr>
              <a:t>Edge Networks  - Sensors </a:t>
            </a:r>
            <a:r>
              <a:rPr lang="en-US" sz="1600" dirty="0">
                <a:solidFill>
                  <a:srgbClr val="000000"/>
                </a:solidFill>
                <a:cs typeface="HP Simplified" pitchFamily="34" charset="0"/>
              </a:rPr>
              <a:t>&amp; </a:t>
            </a:r>
            <a:r>
              <a:rPr lang="en-US" sz="1600" dirty="0" smtClean="0">
                <a:solidFill>
                  <a:srgbClr val="000000"/>
                </a:solidFill>
                <a:cs typeface="HP Simplified" pitchFamily="34" charset="0"/>
              </a:rPr>
              <a:t>Actuators</a:t>
            </a:r>
            <a:endParaRPr lang="en-US" sz="1600" dirty="0">
              <a:solidFill>
                <a:srgbClr val="000000"/>
              </a:solidFill>
              <a:cs typeface="HP Simplified" pitchFamily="34" charset="0"/>
            </a:endParaRPr>
          </a:p>
        </p:txBody>
      </p:sp>
      <p:pic>
        <p:nvPicPr>
          <p:cNvPr id="26626" name="Picture 2" descr="http://icongal.com/gallery/image/12842/transportation_truck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05" y="949648"/>
            <a:ext cx="1261522" cy="126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davemanuel.com/images/oil_rig_icon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0" b="89860" l="34250" r="61250">
                        <a14:foregroundMark x1="51750" y1="14685" x2="51750" y2="14685"/>
                        <a14:foregroundMark x1="45250" y1="14336" x2="45250" y2="14336"/>
                        <a14:foregroundMark x1="42750" y1="18881" x2="42750" y2="18881"/>
                        <a14:foregroundMark x1="47750" y1="27273" x2="47750" y2="27273"/>
                        <a14:foregroundMark x1="47750" y1="44056" x2="47750" y2="44056"/>
                        <a14:foregroundMark x1="47750" y1="79371" x2="47750" y2="79371"/>
                        <a14:foregroundMark x1="56250" y1="75175" x2="56250" y2="75175"/>
                        <a14:foregroundMark x1="56250" y1="75175" x2="56250" y2="75175"/>
                        <a14:foregroundMark x1="51750" y1="75874" x2="51750" y2="75874"/>
                        <a14:foregroundMark x1="47750" y1="63636" x2="47750" y2="63636"/>
                        <a14:foregroundMark x1="48250" y1="56294" x2="48250" y2="56294"/>
                        <a14:foregroundMark x1="40250" y1="56993" x2="40250" y2="56993"/>
                        <a14:foregroundMark x1="59000" y1="78322" x2="59000" y2="78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1" r="38311"/>
          <a:stretch/>
        </p:blipFill>
        <p:spPr bwMode="auto">
          <a:xfrm>
            <a:off x="5927442" y="3566911"/>
            <a:ext cx="676932" cy="16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s://cdn2.iconfinder.com/data/icons/windows-8-metro-style/512/factory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55" y="4771676"/>
            <a:ext cx="790375" cy="7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icons.iconarchive.com/icons/icons8/android/512/Healthcare-Clinic-ico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34" y="2521463"/>
            <a:ext cx="741657" cy="74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www.iconpng.com/png/windows8_icons2/wind_turbine_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55" y="1709509"/>
            <a:ext cx="1012658" cy="10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sailing.velabarcelona.com/wp-content/uploads/2014/01/airplane_i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92" y="3078093"/>
            <a:ext cx="886650" cy="8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Picture 16" descr="Security Camera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7433" y="5722154"/>
            <a:ext cx="743308" cy="5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icons.iconarchive.com/icons/icons8/android/512/Industry-Robot-icon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58" y="1545814"/>
            <a:ext cx="767223" cy="76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006351" y="3843976"/>
            <a:ext cx="2619722" cy="707864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defTabSz="573517">
              <a:spcAft>
                <a:spcPts val="533"/>
              </a:spcAft>
              <a:buSzPct val="100000"/>
            </a:pPr>
            <a:r>
              <a:rPr lang="en-US" sz="1900" dirty="0">
                <a:solidFill>
                  <a:srgbClr val="000000"/>
                </a:solidFill>
                <a:cs typeface="HP Simplified" pitchFamily="34" charset="0"/>
              </a:rPr>
              <a:t>Operations &amp; </a:t>
            </a:r>
            <a:r>
              <a:rPr lang="en-US" sz="1900" dirty="0" smtClean="0">
                <a:solidFill>
                  <a:srgbClr val="000000"/>
                </a:solidFill>
                <a:cs typeface="HP Simplified" pitchFamily="34" charset="0"/>
              </a:rPr>
              <a:t/>
            </a:r>
            <a:br>
              <a:rPr lang="en-US" sz="1900" dirty="0" smtClean="0">
                <a:solidFill>
                  <a:srgbClr val="000000"/>
                </a:solidFill>
                <a:cs typeface="HP Simplified" pitchFamily="34" charset="0"/>
              </a:rPr>
            </a:br>
            <a:r>
              <a:rPr lang="en-US" sz="1900" dirty="0" smtClean="0">
                <a:solidFill>
                  <a:srgbClr val="000000"/>
                </a:solidFill>
                <a:cs typeface="HP Simplified" pitchFamily="34" charset="0"/>
              </a:rPr>
              <a:t>In-band </a:t>
            </a:r>
            <a:r>
              <a:rPr lang="en-US" sz="1900" dirty="0">
                <a:solidFill>
                  <a:srgbClr val="000000"/>
                </a:solidFill>
                <a:cs typeface="HP Simplified" pitchFamily="34" charset="0"/>
              </a:rPr>
              <a:t>Analytics</a:t>
            </a:r>
          </a:p>
        </p:txBody>
      </p:sp>
      <p:sp>
        <p:nvSpPr>
          <p:cNvPr id="43" name="Circular Arrow 42"/>
          <p:cNvSpPr/>
          <p:nvPr/>
        </p:nvSpPr>
        <p:spPr>
          <a:xfrm rot="18900000">
            <a:off x="2641815" y="3435391"/>
            <a:ext cx="1539419" cy="15398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308400"/>
              <a:gd name="adj5" fmla="val 125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83148" y="3185274"/>
            <a:ext cx="2719064" cy="77970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573517">
              <a:spcAft>
                <a:spcPts val="533"/>
              </a:spcAft>
              <a:buSzPct val="100000"/>
            </a:pPr>
            <a:r>
              <a:rPr lang="en-US" sz="2100" b="1" dirty="0" smtClean="0">
                <a:solidFill>
                  <a:srgbClr val="000000"/>
                </a:solidFill>
                <a:cs typeface="HP Simplified" pitchFamily="34" charset="0"/>
              </a:rPr>
              <a:t>Real time </a:t>
            </a:r>
            <a:br>
              <a:rPr lang="en-US" sz="2100" b="1" dirty="0" smtClean="0">
                <a:solidFill>
                  <a:srgbClr val="000000"/>
                </a:solidFill>
                <a:cs typeface="HP Simplified" pitchFamily="34" charset="0"/>
              </a:rPr>
            </a:br>
            <a:r>
              <a:rPr lang="en-US" sz="2100" b="1" dirty="0" smtClean="0">
                <a:solidFill>
                  <a:srgbClr val="000000"/>
                </a:solidFill>
                <a:cs typeface="HP Simplified" pitchFamily="34" charset="0"/>
              </a:rPr>
              <a:t>actions</a:t>
            </a:r>
          </a:p>
        </p:txBody>
      </p:sp>
      <p:pic>
        <p:nvPicPr>
          <p:cNvPr id="13" name="Picture 2" descr="C:\Users\lewingto\Documents\Brand\HP Icons\Cloud_outline_RGB_blue_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8" y="4490966"/>
            <a:ext cx="3261095" cy="14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5374" y="5033841"/>
            <a:ext cx="2459413" cy="707864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defTabSz="573517">
              <a:buSzPct val="100000"/>
            </a:pPr>
            <a:r>
              <a:rPr lang="en-US" sz="1900" dirty="0" smtClean="0">
                <a:solidFill>
                  <a:srgbClr val="000000"/>
                </a:solidFill>
                <a:cs typeface="HP Simplified" pitchFamily="34" charset="0"/>
              </a:rPr>
              <a:t>Enterprise Systems &amp; </a:t>
            </a:r>
            <a:br>
              <a:rPr lang="en-US" sz="1900" dirty="0" smtClean="0">
                <a:solidFill>
                  <a:srgbClr val="000000"/>
                </a:solidFill>
                <a:cs typeface="HP Simplified" pitchFamily="34" charset="0"/>
              </a:rPr>
            </a:br>
            <a:r>
              <a:rPr lang="en-US" sz="1900" dirty="0" smtClean="0">
                <a:solidFill>
                  <a:srgbClr val="000000"/>
                </a:solidFill>
                <a:cs typeface="HP Simplified" pitchFamily="34" charset="0"/>
              </a:rPr>
              <a:t>Out-of-band Analytics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379412" y="228600"/>
            <a:ext cx="10815524" cy="613862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700" b="1" dirty="0" err="1" smtClean="0"/>
              <a:t>IoT</a:t>
            </a:r>
            <a:r>
              <a:rPr lang="en-US" sz="3700" b="1" dirty="0" smtClean="0"/>
              <a:t> Reality</a:t>
            </a:r>
            <a:r>
              <a:rPr lang="en-US" sz="3700" dirty="0" smtClean="0"/>
              <a:t>: </a:t>
            </a:r>
            <a:r>
              <a:rPr lang="en-US" sz="3700" dirty="0" smtClean="0">
                <a:solidFill>
                  <a:schemeClr val="accent1">
                    <a:lumMod val="75000"/>
                  </a:schemeClr>
                </a:solidFill>
              </a:rPr>
              <a:t>Many Issues</a:t>
            </a:r>
            <a:endParaRPr lang="en-AU" sz="3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47857" y="1726815"/>
            <a:ext cx="5532955" cy="10925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609493"/>
            <a:r>
              <a:rPr lang="en-AU" sz="2100" b="1" dirty="0" smtClean="0">
                <a:solidFill>
                  <a:schemeClr val="accent1">
                    <a:lumMod val="75000"/>
                  </a:schemeClr>
                </a:solidFill>
              </a:rPr>
              <a:t>Scale:  </a:t>
            </a:r>
            <a:r>
              <a:rPr lang="en-AU" sz="2100" dirty="0" smtClean="0">
                <a:solidFill>
                  <a:schemeClr val="accent1">
                    <a:lumMod val="75000"/>
                  </a:schemeClr>
                </a:solidFill>
              </a:rPr>
              <a:t>numbers and remoteness of “things” create scale challenges for management / security processes </a:t>
            </a:r>
            <a:endParaRPr lang="en-AU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7057" y="4191000"/>
            <a:ext cx="4542355" cy="76941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609493"/>
            <a:r>
              <a:rPr lang="en-AU" sz="2100" b="1" dirty="0" smtClean="0">
                <a:solidFill>
                  <a:schemeClr val="accent1">
                    <a:lumMod val="75000"/>
                  </a:schemeClr>
                </a:solidFill>
              </a:rPr>
              <a:t>Operations Technology:  </a:t>
            </a:r>
            <a:r>
              <a:rPr lang="en-AU" sz="2100" dirty="0" smtClean="0">
                <a:solidFill>
                  <a:schemeClr val="accent1">
                    <a:lumMod val="75000"/>
                  </a:schemeClr>
                </a:solidFill>
              </a:rPr>
              <a:t>classic OT world is not IT-savvy</a:t>
            </a:r>
            <a:endParaRPr lang="en-AU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6612" y="914400"/>
            <a:ext cx="5867400" cy="76941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609493"/>
            <a:r>
              <a:rPr lang="en-AU" sz="2100" b="1" dirty="0" smtClean="0">
                <a:solidFill>
                  <a:schemeClr val="accent1">
                    <a:lumMod val="75000"/>
                  </a:schemeClr>
                </a:solidFill>
              </a:rPr>
              <a:t>ROI:  </a:t>
            </a:r>
            <a:r>
              <a:rPr lang="en-AU" sz="2100" dirty="0" smtClean="0">
                <a:solidFill>
                  <a:schemeClr val="accent1">
                    <a:lumMod val="75000"/>
                  </a:schemeClr>
                </a:solidFill>
              </a:rPr>
              <a:t>the real (IT) cost for many hyped </a:t>
            </a:r>
            <a:r>
              <a:rPr lang="en-AU" sz="2100" dirty="0" err="1" smtClean="0">
                <a:solidFill>
                  <a:schemeClr val="accent1">
                    <a:lumMod val="75000"/>
                  </a:schemeClr>
                </a:solidFill>
              </a:rPr>
              <a:t>IoT</a:t>
            </a:r>
            <a:r>
              <a:rPr lang="en-AU" sz="2100" dirty="0" smtClean="0">
                <a:solidFill>
                  <a:schemeClr val="accent1">
                    <a:lumMod val="75000"/>
                  </a:schemeClr>
                </a:solidFill>
              </a:rPr>
              <a:t> projects has not been factored in yet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7812" y="2971800"/>
            <a:ext cx="5257800" cy="10925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609493"/>
            <a:r>
              <a:rPr lang="en-AU" sz="2100" b="1" dirty="0" smtClean="0">
                <a:solidFill>
                  <a:schemeClr val="accent1">
                    <a:lumMod val="75000"/>
                  </a:schemeClr>
                </a:solidFill>
              </a:rPr>
              <a:t>Risk:  </a:t>
            </a:r>
            <a:r>
              <a:rPr lang="en-AU" sz="2100" dirty="0" smtClean="0">
                <a:solidFill>
                  <a:schemeClr val="accent1">
                    <a:lumMod val="75000"/>
                  </a:schemeClr>
                </a:solidFill>
              </a:rPr>
              <a:t>newly-exposed vulnerabilities underscore the fact that  today’s approach is “security-by-obscurity” (not acceptable)</a:t>
            </a:r>
            <a:endParaRPr lang="en-AU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9812" y="5181600"/>
            <a:ext cx="4542355" cy="10925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609493"/>
            <a:r>
              <a:rPr lang="en-AU" sz="2100" b="1" dirty="0" smtClean="0">
                <a:solidFill>
                  <a:schemeClr val="accent1">
                    <a:lumMod val="75000"/>
                  </a:schemeClr>
                </a:solidFill>
              </a:rPr>
              <a:t>Cloud:  </a:t>
            </a:r>
            <a:r>
              <a:rPr lang="en-AU" sz="2100" dirty="0" smtClean="0">
                <a:solidFill>
                  <a:schemeClr val="accent1">
                    <a:lumMod val="75000"/>
                  </a:schemeClr>
                </a:solidFill>
              </a:rPr>
              <a:t>physics and network cost &amp; reliability issues force more computation to the edge</a:t>
            </a:r>
            <a:endParaRPr lang="en-AU" sz="2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30" y="100103"/>
            <a:ext cx="10969943" cy="762000"/>
          </a:xfrm>
        </p:spPr>
        <p:txBody>
          <a:bodyPr/>
          <a:lstStyle/>
          <a:p>
            <a:r>
              <a:rPr lang="en-US" dirty="0" smtClean="0"/>
              <a:t>Smart cities </a:t>
            </a: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b</a:t>
            </a:r>
            <a:r>
              <a:rPr lang="en-US" dirty="0" smtClean="0"/>
              <a:t>eing empowered by </a:t>
            </a:r>
            <a:r>
              <a:rPr lang="en-US" dirty="0" err="1" smtClean="0"/>
              <a:t>IoT</a:t>
            </a:r>
            <a:endParaRPr lang="en-US" dirty="0"/>
          </a:p>
        </p:txBody>
      </p:sp>
      <p:pic>
        <p:nvPicPr>
          <p:cNvPr id="4" name="Picture 3" descr="Frost &amp; Sullivan Smart City v1.pdf - Adobe Acrobat Pr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170" y="1293039"/>
            <a:ext cx="7426544" cy="45362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6218" y="6518529"/>
            <a:ext cx="40671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573474">
              <a:spcAft>
                <a:spcPts val="533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Source: Frost &amp; Sullivan, City as a Customer Strategy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8553" y="3928207"/>
            <a:ext cx="1777537" cy="778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66" b="1" dirty="0">
                <a:solidFill>
                  <a:schemeClr val="accent1">
                    <a:lumMod val="50000"/>
                  </a:schemeClr>
                </a:solidFill>
              </a:rPr>
              <a:t>Schools</a:t>
            </a:r>
            <a:r>
              <a:rPr lang="en-US" sz="1066" dirty="0">
                <a:solidFill>
                  <a:schemeClr val="accent1">
                    <a:lumMod val="50000"/>
                  </a:schemeClr>
                </a:solidFill>
              </a:rPr>
              <a:t>: Networked schools, content over the Cloud, remote teachers and experiments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7511" y="3377258"/>
            <a:ext cx="507866" cy="5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16566"/>
          <a:stretch/>
        </p:blipFill>
        <p:spPr bwMode="auto">
          <a:xfrm>
            <a:off x="8374817" y="1819441"/>
            <a:ext cx="3564357" cy="362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ITU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90733843"/>
              </p:ext>
            </p:extLst>
          </p:nvPr>
        </p:nvGraphicFramePr>
        <p:xfrm>
          <a:off x="438150" y="1584325"/>
          <a:ext cx="10823575" cy="43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31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762000"/>
          </a:xfrm>
        </p:spPr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1812" y="1143000"/>
            <a:ext cx="1112377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Internet of Things is expected to be the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next wave of evolution of the internet</a:t>
            </a:r>
            <a:r>
              <a:rPr lang="en-US" sz="2000" dirty="0" smtClean="0"/>
              <a:t>. The ecosystem of products and services around </a:t>
            </a:r>
            <a:r>
              <a:rPr lang="en-US" sz="2000" dirty="0" err="1" smtClean="0"/>
              <a:t>IoT</a:t>
            </a:r>
            <a:r>
              <a:rPr lang="en-US" sz="2000" dirty="0" smtClean="0"/>
              <a:t> is expected to growth with a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17% CAGR over 2015-2020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err="1" smtClean="0"/>
              <a:t>IoT</a:t>
            </a:r>
            <a:r>
              <a:rPr lang="en-US" sz="2000" dirty="0" smtClean="0"/>
              <a:t> technology space is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complex and fragmented</a:t>
            </a:r>
            <a:r>
              <a:rPr lang="en-US" sz="2000" dirty="0" smtClean="0"/>
              <a:t>, with both horizontal (product centered) and vertical (industry-focused) plays that are large and relevant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All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major IT players are announcing large investment commitments to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IoT</a:t>
            </a:r>
            <a:r>
              <a:rPr lang="en-US" sz="2000" dirty="0" smtClean="0"/>
              <a:t>. Mostly, they are creating solution-centric BU’s focused on </a:t>
            </a:r>
            <a:r>
              <a:rPr lang="en-US" sz="2000" dirty="0" err="1" smtClean="0"/>
              <a:t>IoT</a:t>
            </a:r>
            <a:r>
              <a:rPr lang="en-US" sz="2000" dirty="0" smtClean="0"/>
              <a:t> solutions with large commitments of people and investment dollars. </a:t>
            </a:r>
            <a:br>
              <a:rPr lang="en-US" sz="2000" dirty="0" smtClean="0"/>
            </a:br>
            <a:endParaRPr 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Given the fragmented nature of </a:t>
            </a:r>
            <a:r>
              <a:rPr lang="en-US" sz="2000" dirty="0" err="1" smtClean="0"/>
              <a:t>IoT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most large companies are forming an ecosystem of ambitious partnerships and alliances</a:t>
            </a:r>
            <a:r>
              <a:rPr lang="en-US" sz="2000" dirty="0" smtClean="0"/>
              <a:t> including IT companies, manufacturing giants (e.g.: GE, Siemens, Bosch, VW) traditional standard setters (e.g.: IEEE, IIA) or developer ecosystems (e.g.: around Arduino)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IoT</a:t>
            </a:r>
            <a:r>
              <a:rPr lang="en-US" sz="2000" dirty="0" smtClean="0"/>
              <a:t> is a key enabler of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Smart Cities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Where can an organization like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ITU</a:t>
            </a:r>
            <a:r>
              <a:rPr lang="en-US" sz="2000" dirty="0" smtClean="0"/>
              <a:t> act and contribute? Standardization – Sharing of insights – Building ecosystem.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5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1342" y="3731540"/>
            <a:ext cx="5868914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474">
              <a:spcAft>
                <a:spcPts val="533"/>
              </a:spcAft>
              <a:buSzPct val="100000"/>
            </a:pPr>
            <a:r>
              <a:rPr lang="en-US" sz="3732" dirty="0">
                <a:solidFill>
                  <a:srgbClr val="4F81BD">
                    <a:lumMod val="75000"/>
                  </a:srgbClr>
                </a:solidFill>
                <a:latin typeface="HP Simplified" pitchFamily="34" charset="0"/>
                <a:cs typeface="HP Simplified" pitchFamily="34" charset="0"/>
              </a:rPr>
              <a:t>Wilfried.grommen@hpe.com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447" y="4642602"/>
            <a:ext cx="793740" cy="793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1343" y="4642604"/>
            <a:ext cx="2206053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474">
              <a:spcAft>
                <a:spcPts val="533"/>
              </a:spcAft>
              <a:buSzPct val="100000"/>
            </a:pPr>
            <a:r>
              <a:rPr lang="en-US" sz="3732" dirty="0">
                <a:solidFill>
                  <a:srgbClr val="4F81BD">
                    <a:lumMod val="75000"/>
                  </a:srgbClr>
                </a:solidFill>
                <a:latin typeface="HP Simplified" pitchFamily="34" charset="0"/>
                <a:cs typeface="HP Simplified" pitchFamily="34" charset="0"/>
              </a:rPr>
              <a:t>@</a:t>
            </a:r>
            <a:r>
              <a:rPr lang="en-US" sz="3732" dirty="0" err="1">
                <a:solidFill>
                  <a:srgbClr val="4F81BD">
                    <a:lumMod val="75000"/>
                  </a:srgbClr>
                </a:solidFill>
                <a:latin typeface="HP Simplified" pitchFamily="34" charset="0"/>
                <a:cs typeface="HP Simplified" pitchFamily="34" charset="0"/>
              </a:rPr>
              <a:t>wilgrom</a:t>
            </a:r>
            <a:endParaRPr lang="en-US" sz="3732" dirty="0">
              <a:solidFill>
                <a:srgbClr val="4F81BD">
                  <a:lumMod val="75000"/>
                </a:srgbClr>
              </a:solidFill>
              <a:latin typeface="HP Simplified" pitchFamily="34" charset="0"/>
              <a:cs typeface="HP Simplifi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08" y="3805632"/>
            <a:ext cx="849881" cy="6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2807524"/>
              </p:ext>
            </p:extLst>
          </p:nvPr>
        </p:nvGraphicFramePr>
        <p:xfrm>
          <a:off x="791428" y="991236"/>
          <a:ext cx="8121651" cy="541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 bwMode="black">
          <a:xfrm>
            <a:off x="441743" y="315853"/>
            <a:ext cx="10356030" cy="57406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189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pPr defTabSz="609067">
              <a:defRPr/>
            </a:pPr>
            <a:r>
              <a:rPr sz="3730"/>
              <a:t>Agenda</a:t>
            </a:r>
            <a:endParaRPr lang="en-US" sz="3730"/>
          </a:p>
        </p:txBody>
      </p:sp>
    </p:spTree>
    <p:extLst>
      <p:ext uri="{BB962C8B-B14F-4D97-AF65-F5344CB8AC3E}">
        <p14:creationId xmlns:p14="http://schemas.microsoft.com/office/powerpoint/2010/main" val="31399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e 16"/>
          <p:cNvSpPr/>
          <p:nvPr/>
        </p:nvSpPr>
        <p:spPr>
          <a:xfrm rot="16200000">
            <a:off x="-5361033" y="-308863"/>
            <a:ext cx="10689076" cy="14333718"/>
          </a:xfrm>
          <a:prstGeom prst="pie">
            <a:avLst>
              <a:gd name="adj1" fmla="val 0"/>
              <a:gd name="adj2" fmla="val 5399948"/>
            </a:avLst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7" tIns="60933" rIns="121867" bIns="60933" rtlCol="0" anchor="ctr"/>
          <a:lstStyle/>
          <a:p>
            <a:pPr algn="ctr" defTabSz="121868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 rot="16200000">
            <a:off x="-2693373" y="3153842"/>
            <a:ext cx="5389920" cy="7406533"/>
          </a:xfrm>
          <a:prstGeom prst="pie">
            <a:avLst>
              <a:gd name="adj1" fmla="val 0"/>
              <a:gd name="adj2" fmla="val 5399948"/>
            </a:avLst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7" tIns="60933" rIns="121867" bIns="60933" rtlCol="0" anchor="ctr"/>
          <a:lstStyle/>
          <a:p>
            <a:pPr algn="ctr" defTabSz="121868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220967">
            <a:off x="2049701" y="3309479"/>
            <a:ext cx="3616766" cy="120201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96D6">
                <a:alpha val="0"/>
              </a:srgbClr>
            </a:solidFill>
          </a:ln>
        </p:spPr>
        <p:txBody>
          <a:bodyPr spcFirstLastPara="1" wrap="square" lIns="121867" tIns="60933" rIns="121867" bIns="60933" numCol="1" rtlCol="0">
            <a:prstTxWarp prst="textArchUp">
              <a:avLst/>
            </a:prstTxWarp>
            <a:spAutoFit/>
          </a:bodyPr>
          <a:lstStyle/>
          <a:p>
            <a:pPr algn="ctr" defTabSz="573374">
              <a:spcAft>
                <a:spcPts val="533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cs typeface="HP Simplified" pitchFamily="34" charset="0"/>
              </a:rPr>
              <a:t>Gateways, Controllers, Data Acquisition</a:t>
            </a:r>
          </a:p>
        </p:txBody>
      </p:sp>
      <p:sp>
        <p:nvSpPr>
          <p:cNvPr id="12" name="TextBox 11"/>
          <p:cNvSpPr txBox="1"/>
          <p:nvPr/>
        </p:nvSpPr>
        <p:spPr>
          <a:xfrm rot="2220967">
            <a:off x="3027996" y="2254133"/>
            <a:ext cx="3623014" cy="108753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121867" tIns="60933" rIns="121867" bIns="60933" numCol="1" rtlCol="0">
            <a:prstTxWarp prst="textArchUp">
              <a:avLst>
                <a:gd name="adj" fmla="val 10793507"/>
              </a:avLst>
            </a:prstTxWarp>
            <a:spAutoFit/>
          </a:bodyPr>
          <a:lstStyle/>
          <a:p>
            <a:pPr algn="ctr" defTabSz="573374">
              <a:lnSpc>
                <a:spcPts val="1733"/>
              </a:lnSpc>
              <a:buSzPct val="100000"/>
            </a:pPr>
            <a:r>
              <a:rPr lang="en-US" sz="1600" dirty="0">
                <a:solidFill>
                  <a:srgbClr val="000000"/>
                </a:solidFill>
                <a:cs typeface="HP Simplified" pitchFamily="34" charset="0"/>
              </a:rPr>
              <a:t>Edge Networks  - Sensors &amp; Actuators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236" y="4106019"/>
            <a:ext cx="2858254" cy="615499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>
            <a:defPPr>
              <a:defRPr lang="en-US"/>
            </a:defPPr>
            <a:lvl1pPr defTabSz="430213">
              <a:spcAft>
                <a:spcPts val="400"/>
              </a:spcAft>
              <a:buSzPct val="100000"/>
              <a:defRPr sz="1600" b="1">
                <a:solidFill>
                  <a:schemeClr val="tx2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dirty="0">
                <a:solidFill>
                  <a:srgbClr val="0096D6"/>
                </a:solidFill>
              </a:rPr>
              <a:t>Long-term </a:t>
            </a:r>
            <a:br>
              <a:rPr lang="en-US" dirty="0">
                <a:solidFill>
                  <a:srgbClr val="0096D6"/>
                </a:solidFill>
              </a:rPr>
            </a:br>
            <a:r>
              <a:rPr lang="en-US" dirty="0">
                <a:solidFill>
                  <a:srgbClr val="0096D6"/>
                </a:solidFill>
              </a:rPr>
              <a:t>learning</a:t>
            </a:r>
          </a:p>
        </p:txBody>
      </p:sp>
      <p:pic>
        <p:nvPicPr>
          <p:cNvPr id="26626" name="Picture 2" descr="http://icongal.com/gallery/image/12842/transportation_truck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0" y="950295"/>
            <a:ext cx="1261194" cy="12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davemanuel.com/images/oil_rig_icon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0" b="89860" l="34250" r="61250">
                        <a14:foregroundMark x1="51750" y1="14685" x2="51750" y2="14685"/>
                        <a14:foregroundMark x1="45250" y1="14336" x2="45250" y2="14336"/>
                        <a14:foregroundMark x1="42750" y1="18881" x2="42750" y2="18881"/>
                        <a14:foregroundMark x1="47750" y1="27273" x2="47750" y2="27273"/>
                        <a14:foregroundMark x1="47750" y1="44056" x2="47750" y2="44056"/>
                        <a14:foregroundMark x1="47750" y1="79371" x2="47750" y2="79371"/>
                        <a14:foregroundMark x1="56250" y1="75175" x2="56250" y2="75175"/>
                        <a14:foregroundMark x1="56250" y1="75175" x2="56250" y2="75175"/>
                        <a14:foregroundMark x1="51750" y1="75874" x2="51750" y2="75874"/>
                        <a14:foregroundMark x1="47750" y1="63636" x2="47750" y2="63636"/>
                        <a14:foregroundMark x1="48250" y1="56294" x2="48250" y2="56294"/>
                        <a14:foregroundMark x1="40250" y1="56993" x2="40250" y2="56993"/>
                        <a14:foregroundMark x1="59000" y1="78322" x2="59000" y2="78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1" r="38311"/>
          <a:stretch/>
        </p:blipFill>
        <p:spPr bwMode="auto">
          <a:xfrm>
            <a:off x="5927487" y="3566875"/>
            <a:ext cx="676756" cy="15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s://cdn2.iconfinder.com/data/icons/windows-8-metro-style/512/factory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79" y="4771327"/>
            <a:ext cx="790169" cy="7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icons.iconarchive.com/icons/icons8/android/512/Healthcare-Clinic-ico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03" y="2521701"/>
            <a:ext cx="741464" cy="7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www.iconpng.com/png/windows8_icons2/wind_turbine_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02" y="1709958"/>
            <a:ext cx="1012395" cy="10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sailing.velabarcelona.com/wp-content/uploads/2014/01/airplane_i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66" y="3078186"/>
            <a:ext cx="886420" cy="8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Picture 16" descr="Security Camera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7311" y="5721558"/>
            <a:ext cx="743114" cy="5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icons.iconarchive.com/icons/icons8/android/512/Industry-Robot-icon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28" y="1546306"/>
            <a:ext cx="767023" cy="7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007155" y="3843868"/>
            <a:ext cx="2619040" cy="707832"/>
          </a:xfrm>
          <a:prstGeom prst="rect">
            <a:avLst/>
          </a:prstGeom>
        </p:spPr>
        <p:txBody>
          <a:bodyPr wrap="square" lIns="121867" tIns="60933" rIns="121867" bIns="60933">
            <a:spAutoFit/>
          </a:bodyPr>
          <a:lstStyle/>
          <a:p>
            <a:pPr defTabSz="573374">
              <a:spcAft>
                <a:spcPts val="533"/>
              </a:spcAft>
              <a:buSzPct val="100000"/>
            </a:pPr>
            <a:r>
              <a:rPr lang="en-US" sz="1900" dirty="0">
                <a:solidFill>
                  <a:srgbClr val="0096D6"/>
                </a:solidFill>
                <a:cs typeface="HP Simplified" pitchFamily="34" charset="0"/>
              </a:rPr>
              <a:t>Operations &amp; </a:t>
            </a:r>
            <a:br>
              <a:rPr lang="en-US" sz="1900" dirty="0">
                <a:solidFill>
                  <a:srgbClr val="0096D6"/>
                </a:solidFill>
                <a:cs typeface="HP Simplified" pitchFamily="34" charset="0"/>
              </a:rPr>
            </a:br>
            <a:r>
              <a:rPr lang="en-US" sz="1900" dirty="0">
                <a:solidFill>
                  <a:srgbClr val="0096D6"/>
                </a:solidFill>
                <a:cs typeface="HP Simplified" pitchFamily="34" charset="0"/>
              </a:rPr>
              <a:t>In-band Analytics</a:t>
            </a:r>
          </a:p>
        </p:txBody>
      </p:sp>
      <p:sp>
        <p:nvSpPr>
          <p:cNvPr id="43" name="Circular Arrow 42"/>
          <p:cNvSpPr/>
          <p:nvPr/>
        </p:nvSpPr>
        <p:spPr>
          <a:xfrm rot="18900000">
            <a:off x="2642715" y="3435390"/>
            <a:ext cx="1539018" cy="153941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308400"/>
              <a:gd name="adj5" fmla="val 125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7" tIns="60933" rIns="121867" bIns="60933" rtlCol="0" anchor="ctr"/>
          <a:lstStyle/>
          <a:p>
            <a:pPr algn="ctr" defTabSz="121868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84271" y="3185339"/>
            <a:ext cx="2718356" cy="769130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/>
          <a:p>
            <a:pPr defTabSz="573374">
              <a:spcAft>
                <a:spcPts val="533"/>
              </a:spcAft>
              <a:buSzPct val="100000"/>
            </a:pPr>
            <a:r>
              <a:rPr lang="en-US" sz="2099" b="1" dirty="0">
                <a:solidFill>
                  <a:srgbClr val="0096D6"/>
                </a:solidFill>
                <a:cs typeface="HP Simplified" pitchFamily="34" charset="0"/>
              </a:rPr>
              <a:t>Real time </a:t>
            </a:r>
            <a:br>
              <a:rPr lang="en-US" sz="2099" b="1" dirty="0">
                <a:solidFill>
                  <a:srgbClr val="0096D6"/>
                </a:solidFill>
                <a:cs typeface="HP Simplified" pitchFamily="34" charset="0"/>
              </a:rPr>
            </a:br>
            <a:r>
              <a:rPr lang="en-US" sz="2099" b="1" dirty="0">
                <a:solidFill>
                  <a:srgbClr val="0096D6"/>
                </a:solidFill>
                <a:cs typeface="HP Simplified" pitchFamily="34" charset="0"/>
              </a:rPr>
              <a:t>actions</a:t>
            </a:r>
          </a:p>
        </p:txBody>
      </p:sp>
      <p:pic>
        <p:nvPicPr>
          <p:cNvPr id="13" name="Picture 2" descr="C:\Users\lewingto\Documents\Brand\HP Icons\Cloud_outline_RGB_blue_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" y="4795411"/>
            <a:ext cx="3260245" cy="142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2296" y="5185785"/>
            <a:ext cx="2459349" cy="1000219"/>
          </a:xfrm>
          <a:prstGeom prst="rect">
            <a:avLst/>
          </a:prstGeom>
          <a:noFill/>
        </p:spPr>
        <p:txBody>
          <a:bodyPr wrap="none" lIns="121867" tIns="60933" rIns="121867" bIns="60933" rtlCol="0">
            <a:spAutoFit/>
          </a:bodyPr>
          <a:lstStyle/>
          <a:p>
            <a:pPr defTabSz="573374">
              <a:buSzPct val="100000"/>
            </a:pPr>
            <a:r>
              <a:rPr lang="en-US" sz="1900" dirty="0">
                <a:solidFill>
                  <a:srgbClr val="0096D6"/>
                </a:solidFill>
                <a:cs typeface="HP Simplified" pitchFamily="34" charset="0"/>
              </a:rPr>
              <a:t>Enterprise </a:t>
            </a:r>
            <a:br>
              <a:rPr lang="en-US" sz="1900" dirty="0">
                <a:solidFill>
                  <a:srgbClr val="0096D6"/>
                </a:solidFill>
                <a:cs typeface="HP Simplified" pitchFamily="34" charset="0"/>
              </a:rPr>
            </a:br>
            <a:r>
              <a:rPr lang="en-US" sz="1900" dirty="0">
                <a:solidFill>
                  <a:srgbClr val="0096D6"/>
                </a:solidFill>
                <a:cs typeface="HP Simplified" pitchFamily="34" charset="0"/>
              </a:rPr>
              <a:t>Systems &amp; </a:t>
            </a:r>
            <a:br>
              <a:rPr lang="en-US" sz="1900" dirty="0">
                <a:solidFill>
                  <a:srgbClr val="0096D6"/>
                </a:solidFill>
                <a:cs typeface="HP Simplified" pitchFamily="34" charset="0"/>
              </a:rPr>
            </a:br>
            <a:r>
              <a:rPr lang="en-US" sz="1900" dirty="0">
                <a:solidFill>
                  <a:srgbClr val="0096D6"/>
                </a:solidFill>
                <a:cs typeface="HP Simplified" pitchFamily="34" charset="0"/>
              </a:rPr>
              <a:t>Out-of-band Analytics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26686" y="1730067"/>
            <a:ext cx="4802596" cy="3831635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/>
          <a:p>
            <a:pPr defTabSz="573374">
              <a:buSzPct val="100000"/>
            </a:pPr>
            <a:r>
              <a:rPr lang="en-US" sz="2099" b="1" dirty="0">
                <a:solidFill>
                  <a:srgbClr val="0096D6"/>
                </a:solidFill>
                <a:cs typeface="HP Simplified" pitchFamily="34" charset="0"/>
              </a:rPr>
              <a:t>Business Drivers:</a:t>
            </a:r>
          </a:p>
          <a:p>
            <a:pPr defTabSz="573374">
              <a:buSzPct val="100000"/>
            </a:pPr>
            <a:endParaRPr lang="en-US" sz="1900" dirty="0">
              <a:solidFill>
                <a:srgbClr val="000000"/>
              </a:solidFill>
              <a:cs typeface="HP Simplified" pitchFamily="34" charset="0"/>
            </a:endParaRPr>
          </a:p>
          <a:p>
            <a:pPr defTabSz="573374">
              <a:buSzPct val="100000"/>
            </a:pPr>
            <a:r>
              <a:rPr lang="en-US" sz="1900" b="1" dirty="0">
                <a:solidFill>
                  <a:srgbClr val="0096D6"/>
                </a:solidFill>
                <a:cs typeface="HP Simplified" pitchFamily="34" charset="0"/>
              </a:rPr>
              <a:t>Transform Offering to Customers</a:t>
            </a:r>
            <a:endParaRPr lang="en-US" b="1" dirty="0">
              <a:solidFill>
                <a:srgbClr val="0096D6"/>
              </a:solidFill>
              <a:cs typeface="HP Simplified" pitchFamily="34" charset="0"/>
            </a:endParaRPr>
          </a:p>
          <a:p>
            <a:pPr defTabSz="573374"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 product 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cs typeface="HP Simplified" pitchFamily="34" charset="0"/>
                <a:sym typeface="Wingdings" panose="05000000000000000000" pitchFamily="2" charset="2"/>
              </a:rPr>
              <a:t>service</a:t>
            </a:r>
          </a:p>
          <a:p>
            <a:pPr defTabSz="573374"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HP Simplified" pitchFamily="34" charset="0"/>
              </a:rPr>
              <a:t>  new 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services via connected products</a:t>
            </a:r>
          </a:p>
          <a:p>
            <a:pPr defTabSz="573374"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 predictive maintenance / support</a:t>
            </a:r>
          </a:p>
          <a:p>
            <a:pPr defTabSz="573374"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HP Simplified" pitchFamily="34" charset="0"/>
              </a:rPr>
              <a:t>  customer 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behavior analytics</a:t>
            </a:r>
          </a:p>
          <a:p>
            <a:pPr defTabSz="573374">
              <a:buSzPct val="100000"/>
            </a:pPr>
            <a:endParaRPr lang="en-US" sz="1900" b="1" dirty="0">
              <a:solidFill>
                <a:srgbClr val="0096D6"/>
              </a:solidFill>
              <a:cs typeface="HP Simplified" pitchFamily="34" charset="0"/>
            </a:endParaRPr>
          </a:p>
          <a:p>
            <a:pPr defTabSz="573374">
              <a:buSzPct val="100000"/>
            </a:pPr>
            <a:r>
              <a:rPr lang="en-US" sz="1900" b="1" dirty="0">
                <a:solidFill>
                  <a:srgbClr val="0096D6"/>
                </a:solidFill>
                <a:cs typeface="HP Simplified" pitchFamily="34" charset="0"/>
              </a:rPr>
              <a:t>Optimize Operations / Processes</a:t>
            </a:r>
            <a:endParaRPr lang="en-US" b="1" dirty="0">
              <a:solidFill>
                <a:srgbClr val="0096D6"/>
              </a:solidFill>
              <a:cs typeface="HP Simplified" pitchFamily="34" charset="0"/>
            </a:endParaRPr>
          </a:p>
          <a:p>
            <a:pPr defTabSz="573374"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 smart factories, smart cities, smart &lt;stuff&gt;</a:t>
            </a:r>
          </a:p>
          <a:p>
            <a:pPr defTabSz="573374"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 automated processes</a:t>
            </a:r>
          </a:p>
          <a:p>
            <a:pPr defTabSz="573374"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 analytics-driven control</a:t>
            </a:r>
          </a:p>
          <a:p>
            <a:pPr defTabSz="573374"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 surveillance &amp; monitoring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035108" y="838200"/>
            <a:ext cx="11536304" cy="782991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IoT</a:t>
            </a:r>
            <a:r>
              <a:rPr lang="en-US" sz="2400" dirty="0" smtClean="0"/>
              <a:t> Definition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		A </a:t>
            </a:r>
            <a:r>
              <a:rPr lang="en-US" sz="1800" b="0" dirty="0"/>
              <a:t>living network of machines, data, and people</a:t>
            </a:r>
            <a:r>
              <a:rPr lang="en-US" sz="1800" b="0" dirty="0" smtClean="0"/>
              <a:t>. ( &lt;10 words)</a:t>
            </a:r>
            <a:br>
              <a:rPr lang="en-US" sz="1800" b="0" dirty="0" smtClean="0"/>
            </a:b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</a:t>
            </a:r>
            <a:r>
              <a:rPr lang="en-US" sz="1800" b="0" dirty="0" err="1" smtClean="0"/>
              <a:t>Gartner:“The</a:t>
            </a:r>
            <a:r>
              <a:rPr lang="en-US" sz="1800" b="0" dirty="0" smtClean="0"/>
              <a:t> </a:t>
            </a:r>
            <a:r>
              <a:rPr lang="en-US" sz="1800" b="0" dirty="0"/>
              <a:t>network of physical objects that contain </a:t>
            </a:r>
            <a:r>
              <a:rPr lang="en-US" sz="1800" dirty="0"/>
              <a:t>embedded</a:t>
            </a:r>
            <a:r>
              <a:rPr lang="en-US" sz="1800" b="0" dirty="0"/>
              <a:t> technology to </a:t>
            </a:r>
            <a:r>
              <a:rPr lang="en-US" sz="1800" b="0" dirty="0" smtClean="0"/>
              <a:t>				</a:t>
            </a:r>
            <a:r>
              <a:rPr lang="en-US" sz="1800" dirty="0" smtClean="0"/>
              <a:t>communicate</a:t>
            </a:r>
            <a:r>
              <a:rPr lang="en-US" sz="1800" b="0" dirty="0" smtClean="0"/>
              <a:t> </a:t>
            </a:r>
            <a:r>
              <a:rPr lang="en-US" sz="1800" b="0" dirty="0"/>
              <a:t>and </a:t>
            </a:r>
            <a:r>
              <a:rPr lang="en-US" sz="1800" b="0" dirty="0" smtClean="0"/>
              <a:t>	</a:t>
            </a:r>
            <a:r>
              <a:rPr lang="en-US" sz="1800" dirty="0" smtClean="0"/>
              <a:t>sense</a:t>
            </a:r>
            <a:r>
              <a:rPr lang="en-US" sz="1800" b="0" dirty="0" smtClean="0"/>
              <a:t> </a:t>
            </a:r>
            <a:r>
              <a:rPr lang="en-US" sz="1800" b="0" dirty="0"/>
              <a:t>or </a:t>
            </a:r>
            <a:r>
              <a:rPr lang="en-US" sz="1800" dirty="0"/>
              <a:t>interact</a:t>
            </a:r>
            <a:r>
              <a:rPr lang="en-US" sz="1800" b="0" dirty="0"/>
              <a:t> with their internal states or the external </a:t>
            </a:r>
            <a:r>
              <a:rPr lang="en-US" sz="1800" b="0" dirty="0" smtClean="0"/>
              <a:t>environment</a:t>
            </a:r>
            <a:r>
              <a:rPr lang="en-US" sz="1800" b="0" dirty="0"/>
              <a:t>.”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1249907" y="6014953"/>
            <a:ext cx="3420428" cy="907758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>
            <a:defPPr>
              <a:defRPr lang="en-US"/>
            </a:defPPr>
            <a:lvl1pPr defTabSz="430213">
              <a:spcAft>
                <a:spcPts val="400"/>
              </a:spcAft>
              <a:buSzPct val="100000"/>
              <a:defRPr sz="1600" b="1">
                <a:solidFill>
                  <a:schemeClr val="tx2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sz="3199" dirty="0" smtClean="0">
                <a:solidFill>
                  <a:schemeClr val="tx1"/>
                </a:solidFill>
              </a:rPr>
              <a:t>				IT</a:t>
            </a:r>
            <a:br>
              <a:rPr lang="en-US" sz="3199" dirty="0" smtClean="0">
                <a:solidFill>
                  <a:schemeClr val="tx1"/>
                </a:solidFill>
              </a:rPr>
            </a:br>
            <a:r>
              <a:rPr lang="en-US" sz="1900" dirty="0">
                <a:solidFill>
                  <a:schemeClr val="tx1"/>
                </a:solidFill>
              </a:rPr>
              <a:t>(information technology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23434" y="6086704"/>
            <a:ext cx="3686991" cy="764257"/>
          </a:xfrm>
          <a:prstGeom prst="rect">
            <a:avLst/>
          </a:prstGeom>
          <a:noFill/>
        </p:spPr>
        <p:txBody>
          <a:bodyPr wrap="square" lIns="121867" tIns="60933" rIns="121867" bIns="60933" rtlCol="0">
            <a:spAutoFit/>
          </a:bodyPr>
          <a:lstStyle>
            <a:defPPr>
              <a:defRPr lang="en-US"/>
            </a:defPPr>
            <a:lvl1pPr defTabSz="430213">
              <a:spcAft>
                <a:spcPts val="400"/>
              </a:spcAft>
              <a:buSzPct val="100000"/>
              <a:defRPr sz="1600" b="1">
                <a:solidFill>
                  <a:schemeClr val="tx2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pPr>
              <a:lnSpc>
                <a:spcPts val="2266"/>
              </a:lnSpc>
            </a:pPr>
            <a:r>
              <a:rPr lang="en-US" sz="3199" dirty="0">
                <a:solidFill>
                  <a:schemeClr val="tx1"/>
                </a:solidFill>
              </a:rPr>
              <a:t>OT</a:t>
            </a:r>
          </a:p>
          <a:p>
            <a:pPr>
              <a:lnSpc>
                <a:spcPts val="2266"/>
              </a:lnSpc>
              <a:spcAft>
                <a:spcPts val="0"/>
              </a:spcAft>
            </a:pPr>
            <a:r>
              <a:rPr lang="en-US" sz="1900" dirty="0" smtClean="0">
                <a:solidFill>
                  <a:schemeClr val="tx1"/>
                </a:solidFill>
              </a:rPr>
              <a:t>	(</a:t>
            </a:r>
            <a:r>
              <a:rPr lang="en-US" sz="1900" dirty="0">
                <a:solidFill>
                  <a:schemeClr val="tx1"/>
                </a:solidFill>
              </a:rPr>
              <a:t>operations technology)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658736" y="6383098"/>
            <a:ext cx="473887" cy="6771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249641" y="6129164"/>
            <a:ext cx="473887" cy="6771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5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336958" y="2821174"/>
            <a:ext cx="2990513" cy="2154865"/>
          </a:xfrm>
          <a:prstGeom prst="homePlate">
            <a:avLst>
              <a:gd name="adj" fmla="val 2191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36955" y="2821174"/>
            <a:ext cx="2522802" cy="2154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6955" y="2821173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36955" y="3033824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36955" y="3246473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36955" y="3459125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36955" y="3671776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22417" y="4174476"/>
            <a:ext cx="146104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operations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4513" y="2349248"/>
            <a:ext cx="161412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Enterprise 2</a:t>
            </a:r>
          </a:p>
        </p:txBody>
      </p:sp>
      <p:sp>
        <p:nvSpPr>
          <p:cNvPr id="27" name="Up-Down Arrow 26"/>
          <p:cNvSpPr/>
          <p:nvPr/>
        </p:nvSpPr>
        <p:spPr>
          <a:xfrm>
            <a:off x="5187338" y="3608861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28" name="Up-Down Arrow 27"/>
          <p:cNvSpPr/>
          <p:nvPr/>
        </p:nvSpPr>
        <p:spPr>
          <a:xfrm>
            <a:off x="5702292" y="3601618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38" name="Pentagon 37"/>
          <p:cNvSpPr/>
          <p:nvPr/>
        </p:nvSpPr>
        <p:spPr>
          <a:xfrm>
            <a:off x="842675" y="1801598"/>
            <a:ext cx="2990513" cy="2154865"/>
          </a:xfrm>
          <a:prstGeom prst="homePlate">
            <a:avLst>
              <a:gd name="adj" fmla="val 2191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42674" y="1801598"/>
            <a:ext cx="2522802" cy="2154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2674" y="1801597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42674" y="2014248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42674" y="2226897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42674" y="2439549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42674" y="2652200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6" name="Up-Down Arrow 45"/>
          <p:cNvSpPr/>
          <p:nvPr/>
        </p:nvSpPr>
        <p:spPr>
          <a:xfrm>
            <a:off x="1693055" y="2589285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7" name="Up-Down Arrow 46"/>
          <p:cNvSpPr/>
          <p:nvPr/>
        </p:nvSpPr>
        <p:spPr>
          <a:xfrm>
            <a:off x="2208009" y="2582042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008072" y="2972787"/>
            <a:ext cx="1289727" cy="636047"/>
          </a:xfrm>
          <a:prstGeom prst="rect">
            <a:avLst/>
          </a:prstGeom>
          <a:solidFill>
            <a:schemeClr val="bg1"/>
          </a:solidFill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lnSpc>
                <a:spcPts val="2000"/>
              </a:lnSpc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support</a:t>
            </a:r>
          </a:p>
          <a:p>
            <a:pPr algn="ctr" defTabSz="573502">
              <a:lnSpc>
                <a:spcPts val="2000"/>
              </a:lnSpc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functions</a:t>
            </a:r>
          </a:p>
        </p:txBody>
      </p:sp>
      <p:sp>
        <p:nvSpPr>
          <p:cNvPr id="51" name="Oval 50"/>
          <p:cNvSpPr/>
          <p:nvPr/>
        </p:nvSpPr>
        <p:spPr>
          <a:xfrm>
            <a:off x="1233069" y="2821172"/>
            <a:ext cx="4266077" cy="1246413"/>
          </a:xfrm>
          <a:prstGeom prst="ellipse">
            <a:avLst/>
          </a:prstGeom>
          <a:solidFill>
            <a:schemeClr val="accent2">
              <a:lumMod val="40000"/>
              <a:lumOff val="60000"/>
              <a:alpha val="61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28134" y="3206115"/>
            <a:ext cx="146104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operations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2919651" y="3191938"/>
            <a:ext cx="1844861" cy="53437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437338" y="1938879"/>
            <a:ext cx="1289727" cy="636047"/>
          </a:xfrm>
          <a:prstGeom prst="rect">
            <a:avLst/>
          </a:prstGeom>
          <a:solidFill>
            <a:schemeClr val="bg1"/>
          </a:solidFill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lnSpc>
                <a:spcPts val="2000"/>
              </a:lnSpc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support</a:t>
            </a:r>
          </a:p>
          <a:p>
            <a:pPr algn="ctr" defTabSz="573502">
              <a:lnSpc>
                <a:spcPts val="2000"/>
              </a:lnSpc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functions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05527" y="1350192"/>
            <a:ext cx="161412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Enterprise 1</a:t>
            </a:r>
          </a:p>
        </p:txBody>
      </p:sp>
      <p:sp>
        <p:nvSpPr>
          <p:cNvPr id="54" name="Pentagon 53"/>
          <p:cNvSpPr/>
          <p:nvPr/>
        </p:nvSpPr>
        <p:spPr>
          <a:xfrm>
            <a:off x="7837700" y="2821174"/>
            <a:ext cx="2990513" cy="2154865"/>
          </a:xfrm>
          <a:prstGeom prst="homePlate">
            <a:avLst>
              <a:gd name="adj" fmla="val 2191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37699" y="2821174"/>
            <a:ext cx="2522802" cy="2154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37699" y="2821173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37699" y="3033824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837699" y="3246473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837699" y="3459125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837699" y="3671776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61" name="Up-Down Arrow 60"/>
          <p:cNvSpPr/>
          <p:nvPr/>
        </p:nvSpPr>
        <p:spPr>
          <a:xfrm>
            <a:off x="8688081" y="3608861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62" name="Up-Down Arrow 61"/>
          <p:cNvSpPr/>
          <p:nvPr/>
        </p:nvSpPr>
        <p:spPr>
          <a:xfrm>
            <a:off x="9203035" y="3601618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8423160" y="4225691"/>
            <a:ext cx="146104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operations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32364" y="2958455"/>
            <a:ext cx="1289727" cy="636047"/>
          </a:xfrm>
          <a:prstGeom prst="rect">
            <a:avLst/>
          </a:prstGeom>
          <a:solidFill>
            <a:schemeClr val="bg1"/>
          </a:solidFill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lnSpc>
                <a:spcPts val="2000"/>
              </a:lnSpc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support</a:t>
            </a:r>
          </a:p>
          <a:p>
            <a:pPr algn="ctr" defTabSz="573502">
              <a:lnSpc>
                <a:spcPts val="2000"/>
              </a:lnSpc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functions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00553" y="2369767"/>
            <a:ext cx="161412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Enterprise 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32326" y="3594527"/>
            <a:ext cx="801722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err="1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SaaS</a:t>
            </a:r>
            <a:endParaRPr lang="en-US" sz="21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7907" y="3884428"/>
            <a:ext cx="4266077" cy="1246413"/>
            <a:chOff x="4577907" y="3884428"/>
            <a:chExt cx="4266077" cy="1246413"/>
          </a:xfrm>
        </p:grpSpPr>
        <p:grpSp>
          <p:nvGrpSpPr>
            <p:cNvPr id="2" name="Group 1"/>
            <p:cNvGrpSpPr/>
            <p:nvPr/>
          </p:nvGrpSpPr>
          <p:grpSpPr>
            <a:xfrm>
              <a:off x="4577907" y="3884428"/>
              <a:ext cx="4266077" cy="1246413"/>
              <a:chOff x="4577907" y="3884428"/>
              <a:chExt cx="4266077" cy="124641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577907" y="3884428"/>
                <a:ext cx="4266077" cy="12464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61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6420393" y="4174478"/>
                <a:ext cx="1880158" cy="534375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028105" y="4625883"/>
              <a:ext cx="598727" cy="451405"/>
            </a:xfrm>
            <a:prstGeom prst="rect">
              <a:avLst/>
            </a:prstGeom>
            <a:noFill/>
          </p:spPr>
          <p:txBody>
            <a:bodyPr wrap="none" lIns="121896" tIns="60948" rIns="121896" bIns="60948" rtlCol="0">
              <a:spAutoFit/>
            </a:bodyPr>
            <a:lstStyle/>
            <a:p>
              <a:pPr algn="ctr" defTabSz="573502">
                <a:buSzPct val="100000"/>
              </a:pPr>
              <a:r>
                <a:rPr lang="en-US" sz="2100" dirty="0" err="1" smtClean="0">
                  <a:solidFill>
                    <a:srgbClr val="000000"/>
                  </a:solidFill>
                  <a:latin typeface="HP Simplified" pitchFamily="34" charset="0"/>
                  <a:cs typeface="HP Simplified" pitchFamily="34" charset="0"/>
                </a:rPr>
                <a:t>IoT</a:t>
              </a:r>
              <a:endPara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833187" y="1056589"/>
            <a:ext cx="7084070" cy="769417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573502">
              <a:buSzPct val="100000"/>
            </a:pPr>
            <a:r>
              <a:rPr lang="en-US" sz="2100" dirty="0" err="1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IoT</a:t>
            </a: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 is part of a broader re-focusing of information technology,</a:t>
            </a:r>
          </a:p>
          <a:p>
            <a:pPr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from the back office to the front office of the enterprise</a:t>
            </a: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441845" y="313419"/>
            <a:ext cx="11519967" cy="574516"/>
          </a:xfrm>
        </p:spPr>
        <p:txBody>
          <a:bodyPr/>
          <a:lstStyle/>
          <a:p>
            <a:r>
              <a:rPr lang="en-US" dirty="0" smtClean="0"/>
              <a:t>The “Digital Enterprise”   - the Digital “government”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4577907" y="3884428"/>
            <a:ext cx="4266077" cy="1246413"/>
          </a:xfrm>
          <a:prstGeom prst="ellipse">
            <a:avLst/>
          </a:prstGeom>
          <a:solidFill>
            <a:schemeClr val="accent2">
              <a:lumMod val="40000"/>
              <a:lumOff val="60000"/>
              <a:alpha val="61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4336958" y="2821174"/>
            <a:ext cx="2990513" cy="2154865"/>
          </a:xfrm>
          <a:prstGeom prst="homePlate">
            <a:avLst>
              <a:gd name="adj" fmla="val 2191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36955" y="2821174"/>
            <a:ext cx="2522802" cy="2154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6955" y="2821173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36955" y="3033824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36955" y="3246473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36955" y="3459125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36955" y="3671776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420393" y="4174478"/>
            <a:ext cx="1880158" cy="53437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22417" y="4174476"/>
            <a:ext cx="146104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operations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4513" y="2349248"/>
            <a:ext cx="161412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Enterprise 2</a:t>
            </a:r>
          </a:p>
        </p:txBody>
      </p:sp>
      <p:sp>
        <p:nvSpPr>
          <p:cNvPr id="27" name="Up-Down Arrow 26"/>
          <p:cNvSpPr/>
          <p:nvPr/>
        </p:nvSpPr>
        <p:spPr>
          <a:xfrm>
            <a:off x="5187338" y="3608861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28" name="Up-Down Arrow 27"/>
          <p:cNvSpPr/>
          <p:nvPr/>
        </p:nvSpPr>
        <p:spPr>
          <a:xfrm>
            <a:off x="5702292" y="3601618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38" name="Pentagon 37"/>
          <p:cNvSpPr/>
          <p:nvPr/>
        </p:nvSpPr>
        <p:spPr>
          <a:xfrm>
            <a:off x="842675" y="1801598"/>
            <a:ext cx="2990513" cy="2154865"/>
          </a:xfrm>
          <a:prstGeom prst="homePlate">
            <a:avLst>
              <a:gd name="adj" fmla="val 2191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42674" y="1801598"/>
            <a:ext cx="2522802" cy="2154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2674" y="1801597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42674" y="2014248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42674" y="2226897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42674" y="2439549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42674" y="2652200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6" name="Up-Down Arrow 45"/>
          <p:cNvSpPr/>
          <p:nvPr/>
        </p:nvSpPr>
        <p:spPr>
          <a:xfrm>
            <a:off x="1693055" y="2589285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7" name="Up-Down Arrow 46"/>
          <p:cNvSpPr/>
          <p:nvPr/>
        </p:nvSpPr>
        <p:spPr>
          <a:xfrm>
            <a:off x="2208009" y="2582042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233069" y="2821172"/>
            <a:ext cx="4266077" cy="1246413"/>
          </a:xfrm>
          <a:prstGeom prst="ellipse">
            <a:avLst/>
          </a:prstGeom>
          <a:solidFill>
            <a:schemeClr val="accent2">
              <a:lumMod val="40000"/>
              <a:lumOff val="60000"/>
              <a:alpha val="61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28134" y="3206115"/>
            <a:ext cx="146104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operations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2919651" y="3191938"/>
            <a:ext cx="1844861" cy="53437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437338" y="1938879"/>
            <a:ext cx="1289727" cy="636047"/>
          </a:xfrm>
          <a:prstGeom prst="rect">
            <a:avLst/>
          </a:prstGeom>
          <a:solidFill>
            <a:schemeClr val="bg1"/>
          </a:solidFill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lnSpc>
                <a:spcPts val="2000"/>
              </a:lnSpc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support</a:t>
            </a:r>
          </a:p>
          <a:p>
            <a:pPr algn="ctr" defTabSz="573502">
              <a:lnSpc>
                <a:spcPts val="2000"/>
              </a:lnSpc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functions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05527" y="1350192"/>
            <a:ext cx="161412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Enterprise 1</a:t>
            </a:r>
          </a:p>
        </p:txBody>
      </p:sp>
      <p:sp>
        <p:nvSpPr>
          <p:cNvPr id="54" name="Pentagon 53"/>
          <p:cNvSpPr/>
          <p:nvPr/>
        </p:nvSpPr>
        <p:spPr>
          <a:xfrm>
            <a:off x="7837700" y="2821174"/>
            <a:ext cx="2990513" cy="2154865"/>
          </a:xfrm>
          <a:prstGeom prst="homePlate">
            <a:avLst>
              <a:gd name="adj" fmla="val 2191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37699" y="2821174"/>
            <a:ext cx="2522802" cy="2154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37699" y="2821173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37699" y="3033824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837699" y="3246473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837699" y="3459125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837699" y="3671776"/>
            <a:ext cx="2522802" cy="2126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61" name="Up-Down Arrow 60"/>
          <p:cNvSpPr/>
          <p:nvPr/>
        </p:nvSpPr>
        <p:spPr>
          <a:xfrm>
            <a:off x="8688081" y="3608861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62" name="Up-Down Arrow 61"/>
          <p:cNvSpPr/>
          <p:nvPr/>
        </p:nvSpPr>
        <p:spPr>
          <a:xfrm>
            <a:off x="9203035" y="3601618"/>
            <a:ext cx="311807" cy="56561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8423160" y="4225691"/>
            <a:ext cx="146104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operations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32364" y="2958455"/>
            <a:ext cx="1289727" cy="636047"/>
          </a:xfrm>
          <a:prstGeom prst="rect">
            <a:avLst/>
          </a:prstGeom>
          <a:solidFill>
            <a:schemeClr val="bg1"/>
          </a:solidFill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lnSpc>
                <a:spcPts val="2000"/>
              </a:lnSpc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support</a:t>
            </a:r>
          </a:p>
          <a:p>
            <a:pPr algn="ctr" defTabSz="573502">
              <a:lnSpc>
                <a:spcPts val="2000"/>
              </a:lnSpc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functions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00553" y="2369767"/>
            <a:ext cx="1614125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Enterprise 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32326" y="3594527"/>
            <a:ext cx="801722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err="1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SaaS</a:t>
            </a:r>
            <a:endParaRPr lang="en-US" sz="21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28105" y="4625883"/>
            <a:ext cx="598727" cy="451405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algn="ctr" defTabSz="573502">
              <a:buSzPct val="100000"/>
            </a:pPr>
            <a:r>
              <a:rPr lang="en-US" sz="2100" dirty="0" err="1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IoT</a:t>
            </a:r>
            <a:endParaRPr lang="en-US" sz="21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4577906" y="2719926"/>
            <a:ext cx="2247051" cy="2002016"/>
          </a:xfrm>
          <a:prstGeom prst="downArrow">
            <a:avLst>
              <a:gd name="adj1" fmla="val 68919"/>
              <a:gd name="adj2" fmla="val 50000"/>
            </a:avLst>
          </a:prstGeom>
          <a:solidFill>
            <a:srgbClr val="9BFB9B">
              <a:alpha val="84706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shift in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IT </a:t>
            </a:r>
            <a:r>
              <a:rPr lang="en-US" sz="1600" dirty="0">
                <a:solidFill>
                  <a:schemeClr val="tx1"/>
                </a:solidFill>
              </a:rPr>
              <a:t>Enterprise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organizational </a:t>
            </a:r>
            <a:r>
              <a:rPr lang="en-US" sz="1600" dirty="0">
                <a:solidFill>
                  <a:schemeClr val="tx1"/>
                </a:solidFill>
              </a:rPr>
              <a:t>investment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11355" y="1021898"/>
            <a:ext cx="6946725" cy="769417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Front-office IT is more differentiating for the</a:t>
            </a:r>
          </a:p>
          <a:p>
            <a:pPr defTabSz="573502">
              <a:buSzPct val="100000"/>
            </a:pPr>
            <a:r>
              <a:rPr lang="en-US" sz="2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Enterprise/organization, and more aligned with the business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7242429" y="1914969"/>
            <a:ext cx="299363" cy="1811341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4078137" y="1801598"/>
            <a:ext cx="953292" cy="99905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441845" y="313419"/>
            <a:ext cx="10909713" cy="574516"/>
          </a:xfrm>
        </p:spPr>
        <p:txBody>
          <a:bodyPr/>
          <a:lstStyle/>
          <a:p>
            <a:r>
              <a:rPr lang="en-US" dirty="0" smtClean="0"/>
              <a:t>The “Digital Enterprise”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of Things (IoT) represents the next wave of the Internet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6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0968" name="Text Placeholder 4096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Leading to new sources of value creation and capture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441" y="6353696"/>
            <a:ext cx="60928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en-US" sz="900" dirty="0" smtClean="0">
                <a:solidFill>
                  <a:prstClr val="black"/>
                </a:solidFill>
              </a:rPr>
              <a:t>Source: ETSI. 2014.</a:t>
            </a:r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663" y="2545702"/>
            <a:ext cx="1042717" cy="6244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4212" y="2362200"/>
            <a:ext cx="12420600" cy="5307980"/>
            <a:chOff x="1217612" y="2312020"/>
            <a:chExt cx="10972800" cy="5307980"/>
          </a:xfrm>
        </p:grpSpPr>
        <p:sp>
          <p:nvSpPr>
            <p:cNvPr id="4" name="Arc 3"/>
            <p:cNvSpPr/>
            <p:nvPr/>
          </p:nvSpPr>
          <p:spPr>
            <a:xfrm>
              <a:off x="1217612" y="4887951"/>
              <a:ext cx="4785131" cy="2732049"/>
            </a:xfrm>
            <a:prstGeom prst="arc">
              <a:avLst>
                <a:gd name="adj1" fmla="val 10755275"/>
                <a:gd name="adj2" fmla="val 15772451"/>
              </a:avLst>
            </a:prstGeom>
            <a:ln w="41275">
              <a:solidFill>
                <a:srgbClr val="0096D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Arc 4"/>
            <p:cNvSpPr/>
            <p:nvPr/>
          </p:nvSpPr>
          <p:spPr>
            <a:xfrm>
              <a:off x="3280168" y="4029307"/>
              <a:ext cx="4785131" cy="2732049"/>
            </a:xfrm>
            <a:prstGeom prst="arc">
              <a:avLst>
                <a:gd name="adj1" fmla="val 10755275"/>
                <a:gd name="adj2" fmla="val 15826824"/>
              </a:avLst>
            </a:prstGeom>
            <a:ln w="41275">
              <a:solidFill>
                <a:srgbClr val="0096D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Arc 5"/>
            <p:cNvSpPr/>
            <p:nvPr/>
          </p:nvSpPr>
          <p:spPr>
            <a:xfrm>
              <a:off x="5342725" y="3170663"/>
              <a:ext cx="4785131" cy="2732049"/>
            </a:xfrm>
            <a:prstGeom prst="arc">
              <a:avLst>
                <a:gd name="adj1" fmla="val 10755275"/>
                <a:gd name="adj2" fmla="val 15727073"/>
              </a:avLst>
            </a:prstGeom>
            <a:ln w="41275">
              <a:solidFill>
                <a:srgbClr val="0096D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Arc 6"/>
            <p:cNvSpPr/>
            <p:nvPr/>
          </p:nvSpPr>
          <p:spPr>
            <a:xfrm>
              <a:off x="7405281" y="2312020"/>
              <a:ext cx="4785131" cy="2732049"/>
            </a:xfrm>
            <a:prstGeom prst="arc">
              <a:avLst>
                <a:gd name="adj1" fmla="val 10755275"/>
                <a:gd name="adj2" fmla="val 16180322"/>
              </a:avLst>
            </a:prstGeom>
            <a:ln w="41275">
              <a:solidFill>
                <a:srgbClr val="0096D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50666" y="3890926"/>
            <a:ext cx="1897552" cy="12489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sz="1400" b="1" dirty="0" smtClean="0">
                <a:solidFill>
                  <a:srgbClr val="0096D6"/>
                </a:solidFill>
              </a:rPr>
              <a:t>Internet of Content</a:t>
            </a:r>
          </a:p>
          <a:p>
            <a:pPr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(Distribution / Access)</a:t>
            </a:r>
            <a:endParaRPr lang="en-US" sz="1400" dirty="0">
              <a:solidFill>
                <a:prstClr val="black"/>
              </a:solidFill>
            </a:endParaRP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Email</a:t>
            </a: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Information</a:t>
            </a: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Entertainment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612" y="2930644"/>
            <a:ext cx="1897552" cy="12489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sz="1400" b="1" dirty="0" smtClean="0">
                <a:solidFill>
                  <a:srgbClr val="0096D6"/>
                </a:solidFill>
              </a:rPr>
              <a:t>Internet of Services</a:t>
            </a:r>
          </a:p>
          <a:p>
            <a:pPr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(Participation / Trade)</a:t>
            </a:r>
            <a:endParaRPr lang="en-US" sz="1400" dirty="0">
              <a:solidFill>
                <a:prstClr val="black"/>
              </a:solidFill>
            </a:endParaRP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E-Commerce</a:t>
            </a: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Productivity tools</a:t>
            </a: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Integrated chains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7991" y="2094447"/>
            <a:ext cx="1897552" cy="12489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sz="1400" b="1" dirty="0" smtClean="0">
                <a:solidFill>
                  <a:srgbClr val="0096D6"/>
                </a:solidFill>
              </a:rPr>
              <a:t>Internet of People</a:t>
            </a:r>
          </a:p>
          <a:p>
            <a:pPr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(Collaboration / Share)</a:t>
            </a:r>
            <a:endParaRPr lang="en-US" sz="1400" dirty="0">
              <a:solidFill>
                <a:prstClr val="black"/>
              </a:solidFill>
            </a:endParaRP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Voice &amp; Video </a:t>
            </a:r>
            <a:r>
              <a:rPr lang="en-US" sz="1200" dirty="0" err="1" smtClean="0">
                <a:solidFill>
                  <a:prstClr val="black"/>
                </a:solidFill>
              </a:rPr>
              <a:t>collab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Social media and docs</a:t>
            </a: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Web Logs / Boards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5790" y="1246092"/>
            <a:ext cx="1897552" cy="12489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sz="1400" b="1" dirty="0" smtClean="0">
                <a:solidFill>
                  <a:srgbClr val="0096D6"/>
                </a:solidFill>
              </a:rPr>
              <a:t>Internet of Things</a:t>
            </a:r>
          </a:p>
          <a:p>
            <a:pPr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(Integration / Control)</a:t>
            </a:r>
            <a:endParaRPr lang="en-US" sz="1400" dirty="0">
              <a:solidFill>
                <a:prstClr val="black"/>
              </a:solidFill>
            </a:endParaRP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Indexing &amp; tracking</a:t>
            </a: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Control &amp; connectivity</a:t>
            </a: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Autonomous operations</a:t>
            </a:r>
          </a:p>
          <a:p>
            <a:pPr marL="120650" indent="-1206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183" y="5725571"/>
            <a:ext cx="559307" cy="529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386" y="4676608"/>
            <a:ext cx="692553" cy="166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381" y="4162239"/>
            <a:ext cx="626470" cy="149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681" y="3888510"/>
            <a:ext cx="722243" cy="347094"/>
          </a:xfrm>
          <a:prstGeom prst="rect">
            <a:avLst/>
          </a:prstGeom>
        </p:spPr>
      </p:pic>
      <p:pic>
        <p:nvPicPr>
          <p:cNvPr id="40962" name="Picture 2" descr="https://encrypted-tbn1.gstatic.com/images?q=tbn:ANd9GcQvGmjZG5piD954ISESZE2HaYYRUR9SwQGCnuRZtAFX3_fN8oHiMdZOQkt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58" y="4533737"/>
            <a:ext cx="461688" cy="1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1" y="5027491"/>
            <a:ext cx="960636" cy="1814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1042" y="3840799"/>
            <a:ext cx="297008" cy="2810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1267" y="5370250"/>
            <a:ext cx="844197" cy="497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3047" y="2857935"/>
            <a:ext cx="376417" cy="356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9428" y="5245637"/>
            <a:ext cx="287384" cy="1807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3335" y="4678510"/>
            <a:ext cx="616388" cy="2810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6906" y="4703956"/>
            <a:ext cx="436862" cy="4766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9253" y="5714602"/>
            <a:ext cx="703274" cy="3744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6493" y="6000952"/>
            <a:ext cx="818588" cy="275849"/>
          </a:xfrm>
          <a:prstGeom prst="rect">
            <a:avLst/>
          </a:prstGeom>
        </p:spPr>
      </p:pic>
      <p:pic>
        <p:nvPicPr>
          <p:cNvPr id="40960" name="Picture 4095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68811" y="3218076"/>
            <a:ext cx="706738" cy="237837"/>
          </a:xfrm>
          <a:prstGeom prst="rect">
            <a:avLst/>
          </a:prstGeom>
        </p:spPr>
      </p:pic>
      <p:pic>
        <p:nvPicPr>
          <p:cNvPr id="40961" name="Picture 40960"/>
          <p:cNvPicPr>
            <a:picLocks noChangeAspect="1"/>
          </p:cNvPicPr>
          <p:nvPr/>
        </p:nvPicPr>
        <p:blipFill rotWithShape="1">
          <a:blip r:embed="rId19"/>
          <a:srcRect l="17050" r="17094"/>
          <a:stretch/>
        </p:blipFill>
        <p:spPr>
          <a:xfrm>
            <a:off x="6340855" y="3546794"/>
            <a:ext cx="762000" cy="252634"/>
          </a:xfrm>
          <a:prstGeom prst="rect">
            <a:avLst/>
          </a:prstGeom>
        </p:spPr>
      </p:pic>
      <p:pic>
        <p:nvPicPr>
          <p:cNvPr id="40963" name="Picture 4096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63500" y="3311434"/>
            <a:ext cx="454569" cy="127748"/>
          </a:xfrm>
          <a:prstGeom prst="rect">
            <a:avLst/>
          </a:prstGeom>
        </p:spPr>
      </p:pic>
      <p:pic>
        <p:nvPicPr>
          <p:cNvPr id="40965" name="Picture 4096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60137" y="3455914"/>
            <a:ext cx="683728" cy="399363"/>
          </a:xfrm>
          <a:prstGeom prst="rect">
            <a:avLst/>
          </a:prstGeom>
        </p:spPr>
      </p:pic>
      <p:pic>
        <p:nvPicPr>
          <p:cNvPr id="40966" name="Picture 4096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15516" y="4461829"/>
            <a:ext cx="608821" cy="5760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66788" y="4445143"/>
            <a:ext cx="797634" cy="1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683" y="110593"/>
            <a:ext cx="10969943" cy="762000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731" b="1" dirty="0"/>
              <a:t>Landscape</a:t>
            </a:r>
            <a:r>
              <a:rPr lang="en-US" sz="3731" dirty="0"/>
              <a:t>: </a:t>
            </a:r>
            <a:r>
              <a:rPr lang="en-US" sz="3731" dirty="0" err="1"/>
              <a:t>IoT</a:t>
            </a:r>
            <a:r>
              <a:rPr lang="en-US" sz="3731" dirty="0"/>
              <a:t> is a market of markets</a:t>
            </a:r>
            <a:endParaRPr lang="en-AU" sz="3731" dirty="0"/>
          </a:p>
        </p:txBody>
      </p:sp>
      <p:sp>
        <p:nvSpPr>
          <p:cNvPr id="6" name="TextBox 5"/>
          <p:cNvSpPr txBox="1"/>
          <p:nvPr/>
        </p:nvSpPr>
        <p:spPr>
          <a:xfrm>
            <a:off x="1643267" y="5231463"/>
            <a:ext cx="1067643" cy="502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things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284" y="4199068"/>
            <a:ext cx="2345609" cy="502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mgmt of things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8632" y="3048198"/>
            <a:ext cx="2415673" cy="784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73302">
              <a:lnSpc>
                <a:spcPts val="2665"/>
              </a:lnSpc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data acquisition</a:t>
            </a:r>
          </a:p>
          <a:p>
            <a:pPr algn="ctr" defTabSz="573302">
              <a:lnSpc>
                <a:spcPts val="2665"/>
              </a:lnSpc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 &amp;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0732" y="5096065"/>
            <a:ext cx="2004899" cy="784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73302">
              <a:lnSpc>
                <a:spcPts val="2665"/>
              </a:lnSpc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connectivity/</a:t>
            </a:r>
          </a:p>
          <a:p>
            <a:pPr algn="ctr" defTabSz="573302">
              <a:lnSpc>
                <a:spcPts val="2665"/>
              </a:lnSpc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gateways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9901" y="2185051"/>
            <a:ext cx="1439571" cy="502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analytics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0154" y="2100428"/>
            <a:ext cx="1982846" cy="502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vertical apps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8074" y="2151201"/>
            <a:ext cx="2684973" cy="502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665" dirty="0" err="1">
                <a:solidFill>
                  <a:srgbClr val="000000"/>
                </a:solidFill>
                <a:cs typeface="HP Simplified" pitchFamily="34" charset="0"/>
              </a:rPr>
              <a:t>IoT</a:t>
            </a: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 app platforms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9621" y="4215993"/>
            <a:ext cx="2494392" cy="502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mgmt platforms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9922" y="5231463"/>
            <a:ext cx="1506559" cy="502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networks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1698" y="1389596"/>
            <a:ext cx="554960" cy="420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132" b="1" dirty="0">
                <a:solidFill>
                  <a:srgbClr val="000000"/>
                </a:solidFill>
                <a:cs typeface="HP Simplified" pitchFamily="34" charset="0"/>
              </a:rPr>
              <a:t>OT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62391" y="1389596"/>
            <a:ext cx="415498" cy="420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132" b="1" dirty="0" smtClean="0">
                <a:solidFill>
                  <a:srgbClr val="000000"/>
                </a:solidFill>
                <a:cs typeface="HP Simplified" pitchFamily="34" charset="0"/>
              </a:rPr>
              <a:t>IT</a:t>
            </a:r>
            <a:endParaRPr lang="en-US" sz="2132" b="1" dirty="0">
              <a:solidFill>
                <a:srgbClr val="000000"/>
              </a:solidFill>
              <a:cs typeface="HP Simplified" pitchFamily="34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8" idx="1"/>
          </p:cNvCxnSpPr>
          <p:nvPr/>
        </p:nvCxnSpPr>
        <p:spPr>
          <a:xfrm>
            <a:off x="1876658" y="1599814"/>
            <a:ext cx="7585733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86586" y="1372672"/>
            <a:ext cx="1533931" cy="4204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132" b="1" dirty="0">
                <a:solidFill>
                  <a:srgbClr val="000000"/>
                </a:solidFill>
                <a:cs typeface="HP Simplified" pitchFamily="34" charset="0"/>
              </a:rPr>
              <a:t>hybrid / ISV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3190" y="1880409"/>
            <a:ext cx="2961790" cy="1049320"/>
          </a:xfrm>
          <a:prstGeom prst="roundRect">
            <a:avLst/>
          </a:prstGeom>
          <a:noFill/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58831" y="1880409"/>
            <a:ext cx="3029488" cy="1049320"/>
          </a:xfrm>
          <a:prstGeom prst="roundRect">
            <a:avLst/>
          </a:prstGeom>
          <a:noFill/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39092" y="1880408"/>
            <a:ext cx="2877168" cy="2064791"/>
          </a:xfrm>
          <a:prstGeom prst="roundRect">
            <a:avLst/>
          </a:prstGeom>
          <a:noFill/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6267" y="2963575"/>
            <a:ext cx="4518846" cy="981622"/>
          </a:xfrm>
          <a:prstGeom prst="roundRect">
            <a:avLst/>
          </a:prstGeom>
          <a:noFill/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332811" y="2963575"/>
            <a:ext cx="3909563" cy="981622"/>
          </a:xfrm>
          <a:prstGeom prst="roundRect">
            <a:avLst/>
          </a:prstGeom>
          <a:solidFill>
            <a:schemeClr val="bg1"/>
          </a:solidFill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09602" y="3995971"/>
            <a:ext cx="2927941" cy="998546"/>
          </a:xfrm>
          <a:prstGeom prst="roundRect">
            <a:avLst/>
          </a:prstGeom>
          <a:noFill/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05243" y="5045291"/>
            <a:ext cx="2911017" cy="947773"/>
          </a:xfrm>
          <a:prstGeom prst="roundRect">
            <a:avLst/>
          </a:prstGeom>
          <a:noFill/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46267" y="3995971"/>
            <a:ext cx="3029488" cy="998546"/>
          </a:xfrm>
          <a:prstGeom prst="roundRect">
            <a:avLst/>
          </a:prstGeom>
          <a:noFill/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1662" y="1000332"/>
            <a:ext cx="2242466" cy="420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132" b="1" dirty="0">
                <a:solidFill>
                  <a:srgbClr val="000000"/>
                </a:solidFill>
                <a:cs typeface="HP Simplified" pitchFamily="34" charset="0"/>
              </a:rPr>
              <a:t>Vertical Specialty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96241" y="1017256"/>
            <a:ext cx="1422007" cy="420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132" b="1" dirty="0">
                <a:solidFill>
                  <a:srgbClr val="000000"/>
                </a:solidFill>
                <a:cs typeface="HP Simplified" pitchFamily="34" charset="0"/>
              </a:rPr>
              <a:t>Horizontal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6267" y="5045292"/>
            <a:ext cx="3029488" cy="930849"/>
          </a:xfrm>
          <a:prstGeom prst="roundRect">
            <a:avLst/>
          </a:prstGeom>
          <a:noFill/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09604" y="5045292"/>
            <a:ext cx="2944866" cy="930849"/>
          </a:xfrm>
          <a:prstGeom prst="roundRect">
            <a:avLst/>
          </a:prstGeom>
          <a:noFill/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0547" y="3217446"/>
            <a:ext cx="3043054" cy="502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302">
              <a:spcAft>
                <a:spcPts val="533"/>
              </a:spcAft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distributed analytics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72130" y="4097519"/>
            <a:ext cx="2513303" cy="784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73302">
              <a:lnSpc>
                <a:spcPts val="2665"/>
              </a:lnSpc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security &amp; mgmt</a:t>
            </a:r>
          </a:p>
          <a:p>
            <a:pPr algn="ctr" defTabSz="573302">
              <a:lnSpc>
                <a:spcPts val="2665"/>
              </a:lnSpc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protocols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805242" y="3995971"/>
            <a:ext cx="2894092" cy="998546"/>
          </a:xfrm>
          <a:prstGeom prst="roundRect">
            <a:avLst/>
          </a:prstGeom>
          <a:noFill/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767033" y="1880407"/>
            <a:ext cx="1878622" cy="4146506"/>
          </a:xfrm>
          <a:prstGeom prst="roundRect">
            <a:avLst/>
          </a:prstGeom>
          <a:noFill/>
          <a:ln>
            <a:solidFill>
              <a:srgbClr val="822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850769" y="2963578"/>
            <a:ext cx="1745857" cy="1286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73302">
              <a:spcAft>
                <a:spcPts val="533"/>
              </a:spcAft>
              <a:buSzPct val="100000"/>
            </a:pPr>
            <a:r>
              <a:rPr lang="en-US" sz="2665" dirty="0">
                <a:solidFill>
                  <a:srgbClr val="000000"/>
                </a:solidFill>
                <a:cs typeface="HP Simplified" pitchFamily="34" charset="0"/>
              </a:rPr>
              <a:t>volume IT:</a:t>
            </a:r>
          </a:p>
          <a:p>
            <a:pPr algn="ctr" defTabSz="573302">
              <a:spcAft>
                <a:spcPts val="533"/>
              </a:spcAft>
              <a:buSzPct val="100000"/>
            </a:pPr>
            <a:r>
              <a:rPr lang="en-US" sz="2132" dirty="0">
                <a:solidFill>
                  <a:srgbClr val="000000"/>
                </a:solidFill>
                <a:cs typeface="HP Simplified" pitchFamily="34" charset="0"/>
              </a:rPr>
              <a:t>infrastructure</a:t>
            </a:r>
          </a:p>
          <a:p>
            <a:pPr algn="ctr" defTabSz="573302">
              <a:spcAft>
                <a:spcPts val="533"/>
              </a:spcAft>
              <a:buSzPct val="100000"/>
            </a:pPr>
            <a:r>
              <a:rPr lang="en-US" sz="2132" dirty="0">
                <a:solidFill>
                  <a:srgbClr val="000000"/>
                </a:solidFill>
                <a:cs typeface="HP Simplified" pitchFamily="34" charset="0"/>
              </a:rPr>
              <a:t>or services</a:t>
            </a:r>
          </a:p>
        </p:txBody>
      </p:sp>
    </p:spTree>
    <p:extLst>
      <p:ext uri="{BB962C8B-B14F-4D97-AF65-F5344CB8AC3E}">
        <p14:creationId xmlns:p14="http://schemas.microsoft.com/office/powerpoint/2010/main" val="15484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gray">
          <a:xfrm>
            <a:off x="0" y="6299857"/>
            <a:ext cx="12188825" cy="55814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228600"/>
            <a:ext cx="11658600" cy="762000"/>
          </a:xfrm>
        </p:spPr>
        <p:txBody>
          <a:bodyPr/>
          <a:lstStyle/>
          <a:p>
            <a:r>
              <a:rPr lang="en-US" dirty="0" smtClean="0"/>
              <a:t>The technology stack for </a:t>
            </a:r>
            <a:r>
              <a:rPr lang="en-US" dirty="0" err="1" smtClean="0"/>
              <a:t>IoT</a:t>
            </a:r>
            <a:r>
              <a:rPr lang="en-US" dirty="0" smtClean="0"/>
              <a:t> is broad and fragmented, and includes hardware, software and services elements, from the edge to network to core</a:t>
            </a:r>
            <a:endParaRPr lang="en-US" dirty="0"/>
          </a:p>
        </p:txBody>
      </p:sp>
      <p:sp>
        <p:nvSpPr>
          <p:cNvPr id="78" name="Round Diagonal Corner Rectangle 77"/>
          <p:cNvSpPr/>
          <p:nvPr/>
        </p:nvSpPr>
        <p:spPr bwMode="gray">
          <a:xfrm flipH="1">
            <a:off x="5475502" y="4343399"/>
            <a:ext cx="2665230" cy="1219199"/>
          </a:xfrm>
          <a:prstGeom prst="round2DiagRect">
            <a:avLst>
              <a:gd name="adj1" fmla="val 677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Network </a:t>
            </a:r>
            <a:r>
              <a:rPr lang="en-US" sz="1200" b="1" dirty="0" smtClean="0">
                <a:solidFill>
                  <a:schemeClr val="accent1"/>
                </a:solidFill>
              </a:rPr>
              <a:t>systems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1"/>
                </a:solidFill>
              </a:rPr>
              <a:t>Connecting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1"/>
                </a:solidFill>
              </a:rPr>
              <a:t>Routing and Control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9" name="Round Diagonal Corner Rectangle 78"/>
          <p:cNvSpPr/>
          <p:nvPr/>
        </p:nvSpPr>
        <p:spPr bwMode="gray">
          <a:xfrm flipH="1">
            <a:off x="3725624" y="4343402"/>
            <a:ext cx="1368884" cy="457200"/>
          </a:xfrm>
          <a:prstGeom prst="round2DiagRect">
            <a:avLst>
              <a:gd name="adj1" fmla="val 12744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Hub SW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1"/>
                </a:solidFill>
              </a:rPr>
              <a:t>Ops. mgmt.</a:t>
            </a:r>
          </a:p>
        </p:txBody>
      </p:sp>
      <p:sp>
        <p:nvSpPr>
          <p:cNvPr id="80" name="Round Diagonal Corner Rectangle 79"/>
          <p:cNvSpPr/>
          <p:nvPr/>
        </p:nvSpPr>
        <p:spPr bwMode="gray">
          <a:xfrm flipH="1">
            <a:off x="2284412" y="4343400"/>
            <a:ext cx="1368884" cy="1219200"/>
          </a:xfrm>
          <a:prstGeom prst="round2DiagRect">
            <a:avLst>
              <a:gd name="adj1" fmla="val 625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Embedded systems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1"/>
                </a:solidFill>
              </a:rPr>
              <a:t>Sensing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1"/>
                </a:solidFill>
              </a:rPr>
              <a:t>Signaling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1" name="Round Diagonal Corner Rectangle 80"/>
          <p:cNvSpPr/>
          <p:nvPr/>
        </p:nvSpPr>
        <p:spPr bwMode="gray">
          <a:xfrm flipH="1">
            <a:off x="1598612" y="1981201"/>
            <a:ext cx="600296" cy="3581400"/>
          </a:xfrm>
          <a:prstGeom prst="round2DiagRect">
            <a:avLst>
              <a:gd name="adj1" fmla="val 7124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3"/>
                </a:solidFill>
              </a:rPr>
              <a:t>Device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3"/>
                </a:solidFill>
              </a:rPr>
              <a:t>Ops. &amp; Ctrl</a:t>
            </a:r>
            <a:endParaRPr lang="en-US" sz="1200" b="1" dirty="0" smtClean="0">
              <a:solidFill>
                <a:schemeClr val="accent3"/>
              </a:solidFill>
            </a:endParaRPr>
          </a:p>
        </p:txBody>
      </p:sp>
      <p:sp>
        <p:nvSpPr>
          <p:cNvPr id="82" name="Round Diagonal Corner Rectangle 81"/>
          <p:cNvSpPr/>
          <p:nvPr/>
        </p:nvSpPr>
        <p:spPr bwMode="gray">
          <a:xfrm flipH="1">
            <a:off x="3722908" y="4953000"/>
            <a:ext cx="1368884" cy="609598"/>
          </a:xfrm>
          <a:prstGeom prst="round2DiagRect">
            <a:avLst>
              <a:gd name="adj1" fmla="val 11901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Hub infrastructure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1"/>
                </a:solidFill>
              </a:rPr>
              <a:t>Compute, Storage</a:t>
            </a:r>
          </a:p>
        </p:txBody>
      </p:sp>
      <p:sp>
        <p:nvSpPr>
          <p:cNvPr id="83" name="Round Diagonal Corner Rectangle 82"/>
          <p:cNvSpPr/>
          <p:nvPr/>
        </p:nvSpPr>
        <p:spPr bwMode="gray">
          <a:xfrm flipH="1">
            <a:off x="8523508" y="4343400"/>
            <a:ext cx="2824052" cy="52103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Core SW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1"/>
                </a:solidFill>
              </a:rPr>
              <a:t>Operations orchestration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86" name="Round Diagonal Corner Rectangle 85"/>
          <p:cNvSpPr/>
          <p:nvPr/>
        </p:nvSpPr>
        <p:spPr bwMode="gray">
          <a:xfrm flipH="1">
            <a:off x="8523508" y="5105400"/>
            <a:ext cx="2824052" cy="990600"/>
          </a:xfrm>
          <a:prstGeom prst="round2DiagRect">
            <a:avLst>
              <a:gd name="adj1" fmla="val 11901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Core infrastructure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1"/>
                </a:solidFill>
              </a:rPr>
              <a:t>Compute, Storage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90" name="Round Diagonal Corner Rectangle 89"/>
          <p:cNvSpPr/>
          <p:nvPr/>
        </p:nvSpPr>
        <p:spPr bwMode="gray">
          <a:xfrm flipH="1">
            <a:off x="2284412" y="1981200"/>
            <a:ext cx="9063148" cy="4572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Integration and support services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1"/>
                </a:solidFill>
              </a:rPr>
              <a:t>Systems integration		- Support		- Infrastructure (Cloud) and Business process services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92" name="Round Diagonal Corner Rectangle 91"/>
          <p:cNvSpPr/>
          <p:nvPr/>
        </p:nvSpPr>
        <p:spPr bwMode="gray">
          <a:xfrm flipH="1">
            <a:off x="2284412" y="2514600"/>
            <a:ext cx="9063148" cy="4572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Analytics services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1"/>
                </a:solidFill>
              </a:rPr>
              <a:t>Data management and analytics services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93" name="Round Diagonal Corner Rectangle 92"/>
          <p:cNvSpPr/>
          <p:nvPr/>
        </p:nvSpPr>
        <p:spPr bwMode="gray">
          <a:xfrm flipH="1">
            <a:off x="2284412" y="3276600"/>
            <a:ext cx="9063148" cy="4572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Applications &amp; Platforms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1"/>
                </a:solidFill>
              </a:rPr>
              <a:t>Data integration platform		- Analytics software	- Applications development and deployment (use-case driven)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94" name="Round Diagonal Corner Rectangle 93"/>
          <p:cNvSpPr/>
          <p:nvPr/>
        </p:nvSpPr>
        <p:spPr bwMode="gray">
          <a:xfrm flipH="1">
            <a:off x="2284412" y="5638800"/>
            <a:ext cx="2807380" cy="4572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>
                <a:solidFill>
                  <a:schemeClr val="accent3"/>
                </a:solidFill>
              </a:rPr>
              <a:t>Security HW</a:t>
            </a:r>
          </a:p>
        </p:txBody>
      </p:sp>
      <p:sp>
        <p:nvSpPr>
          <p:cNvPr id="95" name="Round Diagonal Corner Rectangle 94"/>
          <p:cNvSpPr/>
          <p:nvPr/>
        </p:nvSpPr>
        <p:spPr bwMode="gray">
          <a:xfrm flipH="1">
            <a:off x="2284412" y="1447800"/>
            <a:ext cx="9063148" cy="457200"/>
          </a:xfrm>
          <a:prstGeom prst="round2DiagRect">
            <a:avLst>
              <a:gd name="adj1" fmla="val 7124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3"/>
                </a:solidFill>
              </a:rPr>
              <a:t>Carrier services</a:t>
            </a:r>
          </a:p>
          <a:p>
            <a:pPr marL="171450" indent="-171450">
              <a:spcAft>
                <a:spcPts val="400"/>
              </a:spcAft>
              <a:buFontTx/>
              <a:buChar char="-"/>
            </a:pPr>
            <a:r>
              <a:rPr lang="en-US" sz="1200" dirty="0" smtClean="0">
                <a:solidFill>
                  <a:schemeClr val="accent3"/>
                </a:solidFill>
              </a:rPr>
              <a:t>Access networks			- Backhaul networks		- DC networks</a:t>
            </a:r>
          </a:p>
        </p:txBody>
      </p:sp>
      <p:sp>
        <p:nvSpPr>
          <p:cNvPr id="96" name="Round Diagonal Corner Rectangle 95"/>
          <p:cNvSpPr/>
          <p:nvPr/>
        </p:nvSpPr>
        <p:spPr bwMode="gray">
          <a:xfrm flipH="1">
            <a:off x="5474568" y="5638800"/>
            <a:ext cx="2666164" cy="457200"/>
          </a:xfrm>
          <a:prstGeom prst="round2DiagRect">
            <a:avLst>
              <a:gd name="adj1" fmla="val 7124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3"/>
                </a:solidFill>
              </a:rPr>
              <a:t>Network components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742612" y="1142998"/>
            <a:ext cx="1295400" cy="304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>
                <a:solidFill>
                  <a:schemeClr val="accent1"/>
                </a:solidFill>
              </a:rPr>
              <a:t>xxx</a:t>
            </a:r>
            <a:r>
              <a:rPr lang="en-US" sz="900" dirty="0" smtClean="0"/>
              <a:t> IT addressable</a:t>
            </a:r>
          </a:p>
          <a:p>
            <a:pPr>
              <a:lnSpc>
                <a:spcPct val="90000"/>
              </a:lnSpc>
            </a:pPr>
            <a:r>
              <a:rPr lang="en-US" sz="900" b="1" dirty="0" smtClean="0">
                <a:solidFill>
                  <a:schemeClr val="accent3"/>
                </a:solidFill>
              </a:rPr>
              <a:t>xxx</a:t>
            </a:r>
            <a:r>
              <a:rPr lang="en-US" sz="900" dirty="0" smtClean="0"/>
              <a:t> Not addressable by IT</a:t>
            </a:r>
          </a:p>
        </p:txBody>
      </p:sp>
      <p:sp>
        <p:nvSpPr>
          <p:cNvPr id="98" name="Round Diagonal Corner Rectangle 97"/>
          <p:cNvSpPr/>
          <p:nvPr/>
        </p:nvSpPr>
        <p:spPr bwMode="gray">
          <a:xfrm flipH="1">
            <a:off x="2284412" y="3810000"/>
            <a:ext cx="9063148" cy="4572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Security SW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1598612" y="6172201"/>
            <a:ext cx="349430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938574" y="6172201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884413" y="6172201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529589" y="6172201"/>
            <a:ext cx="281797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345766" y="6172201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473919" y="6172201"/>
            <a:ext cx="266681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024174" y="6248401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Core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970013" y="6248401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Network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431366" y="6248401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Edge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9759" y="5867400"/>
            <a:ext cx="760253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Hardware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759" y="3924301"/>
            <a:ext cx="760253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Software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09759" y="1447800"/>
            <a:ext cx="760253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Services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1443164" y="5181601"/>
            <a:ext cx="0" cy="90202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1443164" y="3276600"/>
            <a:ext cx="0" cy="15240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1443164" y="1447800"/>
            <a:ext cx="3048" cy="152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1406588" y="4002025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1406588" y="5945124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1406588" y="1525524"/>
            <a:ext cx="0" cy="731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 Diagonal Corner Rectangle 37"/>
          <p:cNvSpPr/>
          <p:nvPr/>
        </p:nvSpPr>
        <p:spPr bwMode="gray">
          <a:xfrm flipH="1">
            <a:off x="11437716" y="1981200"/>
            <a:ext cx="600296" cy="4114800"/>
          </a:xfrm>
          <a:prstGeom prst="round2DiagRect">
            <a:avLst>
              <a:gd name="adj1" fmla="val 7124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0" rtlCol="0" anchor="t" anchorCtr="0"/>
          <a:lstStyle/>
          <a:p>
            <a:pPr algn="ctr">
              <a:spcAft>
                <a:spcPts val="400"/>
              </a:spcAft>
            </a:pPr>
            <a:r>
              <a:rPr lang="en-US" sz="1200" b="1" dirty="0" smtClean="0">
                <a:solidFill>
                  <a:schemeClr val="accent3"/>
                </a:solidFill>
              </a:rPr>
              <a:t>Eco-system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441" y="304800"/>
            <a:ext cx="11255534" cy="762000"/>
          </a:xfrm>
        </p:spPr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adoption is driven by </a:t>
            </a:r>
            <a:r>
              <a:rPr lang="en-US" dirty="0" smtClean="0"/>
              <a:t>recent drastic improvements </a:t>
            </a:r>
            <a:r>
              <a:rPr lang="en-US" dirty="0"/>
              <a:t>in technology cost &amp;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/ Edge device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 smtClean="0"/>
              <a:t>Network (Access / Backhaul)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 smtClean="0"/>
              <a:t>Core compute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US" sz="1400" dirty="0"/>
              <a:t>Miniaturization of embedded systems</a:t>
            </a:r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1200" dirty="0"/>
              <a:t>10x reduction in Auto Accelerometer size (mm</a:t>
            </a:r>
            <a:r>
              <a:rPr lang="en-US" sz="1200" baseline="30000" dirty="0"/>
              <a:t>2</a:t>
            </a:r>
            <a:r>
              <a:rPr lang="en-US" sz="1200" dirty="0"/>
              <a:t>)</a:t>
            </a:r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900" dirty="0"/>
              <a:t>Source: Gartner. </a:t>
            </a:r>
            <a:r>
              <a:rPr lang="en-US" sz="900" dirty="0" err="1"/>
              <a:t>BofA</a:t>
            </a:r>
            <a:r>
              <a:rPr lang="en-US" sz="900" dirty="0"/>
              <a:t>-ML. 2014.</a:t>
            </a:r>
            <a:endParaRPr lang="en-US" sz="900" baseline="30000" dirty="0"/>
          </a:p>
          <a:p>
            <a:pPr>
              <a:spcAft>
                <a:spcPts val="400"/>
              </a:spcAft>
            </a:pPr>
            <a:r>
              <a:rPr lang="en-US" sz="1400" dirty="0"/>
              <a:t>Lower costs for sensors</a:t>
            </a:r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1200" dirty="0"/>
              <a:t>50 – 90% reduction in sensor costs ($)</a:t>
            </a:r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900" dirty="0"/>
              <a:t>Source: SIA. Goldman Sachs / </a:t>
            </a:r>
            <a:r>
              <a:rPr lang="en-US" sz="900" dirty="0" err="1"/>
              <a:t>BofA</a:t>
            </a:r>
            <a:r>
              <a:rPr lang="en-US" sz="900" dirty="0"/>
              <a:t>-ML. 2014.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US" sz="1400" dirty="0"/>
              <a:t>Preferred connectivity standards</a:t>
            </a:r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1200" dirty="0"/>
              <a:t>Preference for </a:t>
            </a:r>
            <a:r>
              <a:rPr lang="en-US" sz="1200" dirty="0" err="1"/>
              <a:t>WiFi</a:t>
            </a:r>
            <a:r>
              <a:rPr lang="en-US" sz="1200" dirty="0"/>
              <a:t>, Cellular, BLE and </a:t>
            </a:r>
            <a:r>
              <a:rPr lang="en-US" sz="1200" dirty="0" err="1"/>
              <a:t>Zigbee</a:t>
            </a:r>
            <a:r>
              <a:rPr lang="en-US" sz="1200" dirty="0"/>
              <a:t> (%)</a:t>
            </a:r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900" dirty="0"/>
              <a:t>Source: VDC Research. Goldman Sachs. 2014.</a:t>
            </a:r>
          </a:p>
          <a:p>
            <a:pPr>
              <a:spcAft>
                <a:spcPts val="400"/>
              </a:spcAft>
            </a:pPr>
            <a:r>
              <a:rPr lang="en-US" sz="1400" dirty="0"/>
              <a:t>Lower carrier costs</a:t>
            </a:r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1200" dirty="0"/>
              <a:t>150x reduction in bandwidth costs ($/</a:t>
            </a:r>
            <a:r>
              <a:rPr lang="en-US" sz="1200" dirty="0" err="1"/>
              <a:t>Gbps</a:t>
            </a:r>
            <a:r>
              <a:rPr lang="en-US" sz="1200" dirty="0"/>
              <a:t>)</a:t>
            </a: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900" dirty="0"/>
              <a:t>Source: KPCB – Mary Meeker. Goldman Sachs. 2015.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US" sz="1400" dirty="0"/>
              <a:t>Exponential advances in computation</a:t>
            </a:r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1200" dirty="0"/>
              <a:t>100 – 1000x improvement in speed and power</a:t>
            </a:r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900" dirty="0"/>
              <a:t>Source: IEEE. Intel / AMD. 2012.</a:t>
            </a:r>
          </a:p>
          <a:p>
            <a:pPr>
              <a:spcAft>
                <a:spcPts val="400"/>
              </a:spcAft>
            </a:pPr>
            <a:r>
              <a:rPr lang="en-US" sz="1400" dirty="0"/>
              <a:t>Reduction in cost of computation</a:t>
            </a:r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1200" dirty="0"/>
              <a:t>5000x reduction in compute cost ($/MM transistor)</a:t>
            </a: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endParaRPr lang="en-US" sz="900" dirty="0"/>
          </a:p>
          <a:p>
            <a:pPr marL="228600" lvl="1" indent="0">
              <a:spcAft>
                <a:spcPts val="400"/>
              </a:spcAft>
              <a:buNone/>
            </a:pPr>
            <a:r>
              <a:rPr lang="en-US" sz="900" dirty="0"/>
              <a:t>Source: KPCB – Mary Meeker. Goldman Sachs. 2015</a:t>
            </a:r>
            <a:r>
              <a:rPr lang="en-US" sz="900" dirty="0" smtClean="0"/>
              <a:t>.</a:t>
            </a:r>
            <a:endParaRPr lang="en-US" sz="900" dirty="0"/>
          </a:p>
        </p:txBody>
      </p:sp>
      <p:graphicFrame>
        <p:nvGraphicFramePr>
          <p:cNvPr id="12" name="Object 1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1655889"/>
              </p:ext>
            </p:extLst>
          </p:nvPr>
        </p:nvGraphicFramePr>
        <p:xfrm>
          <a:off x="723900" y="2400300"/>
          <a:ext cx="2876685" cy="150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" name="Chart" r:id="rId31" imgW="2876685" imgH="1505040" progId="MSGraph.Chart.8">
                  <p:embed followColorScheme="full"/>
                </p:oleObj>
              </mc:Choice>
              <mc:Fallback>
                <p:oleObj name="Chart" r:id="rId31" imgW="2876685" imgH="150504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23900" y="2400300"/>
                        <a:ext cx="2876685" cy="150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70558876"/>
              </p:ext>
            </p:extLst>
          </p:nvPr>
        </p:nvGraphicFramePr>
        <p:xfrm>
          <a:off x="762000" y="4495800"/>
          <a:ext cx="283858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" name="Chart" r:id="rId33" imgW="2838585" imgH="1514475" progId="MSGraph.Chart.8">
                  <p:embed followColorScheme="full"/>
                </p:oleObj>
              </mc:Choice>
              <mc:Fallback>
                <p:oleObj name="Chart" r:id="rId33" imgW="2838585" imgH="15144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62000" y="4495800"/>
                        <a:ext cx="2838585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>
            <p:custDataLst>
              <p:tags r:id="rId4"/>
            </p:custDataLst>
          </p:nvPr>
        </p:nvCxnSpPr>
        <p:spPr bwMode="auto">
          <a:xfrm flipH="1">
            <a:off x="3281363" y="5400675"/>
            <a:ext cx="42862" cy="104775"/>
          </a:xfrm>
          <a:prstGeom prst="line">
            <a:avLst/>
          </a:prstGeom>
          <a:ln w="6350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1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349624" y="5324475"/>
            <a:ext cx="463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A0D5C3C4-0D18-473F-8AA9-ABEFFFB52766}" type="datetime'R''''''''''''''''''F''''I''D'''''' ''''''''''T''''''''a''g'''">
              <a:rPr lang="en-US" sz="1000"/>
              <a:pPr/>
              <a:t>RFID Tag</a:t>
            </a:fld>
            <a:endParaRPr lang="en-US" sz="1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sp>
        <p:nvSpPr>
          <p:cNvPr id="16" name="Text Placeholder 30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349625" y="5121275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2AE0EDCB-6EB6-4E24-88AF-6B68C1E58806}" type="datetime'''''S''''''''''''ens''''''''o''''''''r'''''''''''''">
              <a:rPr lang="en-US" sz="1000"/>
              <a:pPr/>
              <a:t>Sensor</a:t>
            </a:fld>
            <a:endParaRPr lang="en-US" sz="1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35814402"/>
              </p:ext>
            </p:extLst>
          </p:nvPr>
        </p:nvGraphicFramePr>
        <p:xfrm>
          <a:off x="4495800" y="4495800"/>
          <a:ext cx="2962343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6" name="Chart" r:id="rId35" imgW="2962343" imgH="1514475" progId="MSGraph.Chart.8">
                  <p:embed followColorScheme="full"/>
                </p:oleObj>
              </mc:Choice>
              <mc:Fallback>
                <p:oleObj name="Chart" r:id="rId35" imgW="2962343" imgH="15144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495800" y="4495800"/>
                        <a:ext cx="2962343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85936206"/>
              </p:ext>
            </p:extLst>
          </p:nvPr>
        </p:nvGraphicFramePr>
        <p:xfrm>
          <a:off x="8343900" y="4495800"/>
          <a:ext cx="287668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" name="Chart" r:id="rId37" imgW="2876685" imgH="1514475" progId="MSGraph.Chart.8">
                  <p:embed followColorScheme="full"/>
                </p:oleObj>
              </mc:Choice>
              <mc:Fallback>
                <p:oleObj name="Chart" r:id="rId37" imgW="2876685" imgH="15144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343900" y="4495800"/>
                        <a:ext cx="2876685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72961867"/>
              </p:ext>
            </p:extLst>
          </p:nvPr>
        </p:nvGraphicFramePr>
        <p:xfrm>
          <a:off x="5448300" y="2514600"/>
          <a:ext cx="2305185" cy="121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" name="Chart" r:id="rId39" imgW="2305185" imgH="1219290" progId="MSGraph.Chart.8">
                  <p:embed followColorScheme="full"/>
                </p:oleObj>
              </mc:Choice>
              <mc:Fallback>
                <p:oleObj name="Chart" r:id="rId39" imgW="2305185" imgH="121929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448300" y="2514600"/>
                        <a:ext cx="2305185" cy="121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26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056188" y="3314700"/>
            <a:ext cx="4238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DE87655-F794-4372-9BB0-E8E6F13E175B}" type="datetime'''''''''In''fr''''''''a''r''''e''d'''''''''''''''''">
              <a:rPr lang="en-US" sz="1000"/>
              <a:pPr/>
              <a:t>Infrared</a:t>
            </a:fld>
            <a:endParaRPr lang="en-US" sz="1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722813" y="3448050"/>
            <a:ext cx="7572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C5D82FF-591B-4B7F-8871-DE49AD0DB694}" type="datetime'Rad''i''o'''' ''''''(''''A''''M''''/FM'')'''''">
              <a:rPr lang="en-US" sz="1000"/>
              <a:pPr/>
              <a:t>Radio (AM/FM)</a:t>
            </a:fld>
            <a:endParaRPr lang="en-US" sz="1000" dirty="0">
              <a:sym typeface="+mn-lt"/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597400" y="2924175"/>
            <a:ext cx="8826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18CC504-6CAF-459D-9F2C-76F50898D8A5}" type="datetime'Ce''''''ll''ul''''''''''''''a''''r (''3G'''' ''/ 4''''''G)'''">
              <a:rPr lang="en-US" sz="1000"/>
              <a:pPr/>
              <a:t>Cellular (3G / 4G)</a:t>
            </a:fld>
            <a:endParaRPr lang="en-US" sz="1000" dirty="0">
              <a:sym typeface="+mn-lt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260975" y="2657475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416E2F7E-5168-41E8-B0AA-1FAE1B6F073F}" type="datetime'''''W''iF''''''''''i'''''''''''''''''''''''''">
              <a:rPr lang="en-US" sz="1000"/>
              <a:pPr/>
              <a:t>WiFi</a:t>
            </a:fld>
            <a:endParaRPr lang="en-US" sz="1000" dirty="0">
              <a:sym typeface="+mn-lt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662488" y="2790825"/>
            <a:ext cx="8175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7EF7B640-812E-48FF-89B9-181FF5DE1D70}" type="datetime'Bl''''''u''e''''t''o''''o''''''''th'''' ''''''''/ ''''BLE'">
              <a:rPr lang="en-US" sz="1000"/>
              <a:pPr/>
              <a:t>Bluetooth / BLE</a:t>
            </a:fld>
            <a:endParaRPr lang="en-US" sz="1000" dirty="0">
              <a:sym typeface="+mn-lt"/>
            </a:endParaRPr>
          </a:p>
        </p:txBody>
      </p:sp>
      <p:sp>
        <p:nvSpPr>
          <p:cNvPr id="22" name="Text Placeholder 27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276850" y="3181350"/>
            <a:ext cx="203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AB2B47F-E849-4015-AA4C-3E8D9257D398}" type="datetime'''''''N''''''''''''''''''''''''''''''''F''''''''''''C'''">
              <a:rPr lang="en-US" sz="1000"/>
              <a:pPr/>
              <a:t>NFC</a:t>
            </a:fld>
            <a:endParaRPr lang="en-US" sz="1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sp>
        <p:nvSpPr>
          <p:cNvPr id="23" name="Text Placeholder 15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124450" y="3052763"/>
            <a:ext cx="355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F80423E-4711-4F2B-80A7-8A0C890A75F3}" type="datetime'''Z''''i''''''''g''''''''''''''''''b''''''e''''e'''''''''">
              <a:rPr lang="en-US" sz="1000"/>
              <a:pPr/>
              <a:t>Zigbee</a:t>
            </a:fld>
            <a:endParaRPr lang="en-US" sz="1000" dirty="0">
              <a:sym typeface="+mn-lt"/>
            </a:endParaRPr>
          </a:p>
        </p:txBody>
      </p:sp>
      <p:graphicFrame>
        <p:nvGraphicFramePr>
          <p:cNvPr id="27" name="Object 26"/>
          <p:cNvGraphicFramePr>
            <a:graphicFrameLocks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287333567"/>
              </p:ext>
            </p:extLst>
          </p:nvPr>
        </p:nvGraphicFramePr>
        <p:xfrm>
          <a:off x="8458200" y="2590800"/>
          <a:ext cx="2686185" cy="136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9" name="Chart" r:id="rId41" imgW="2686185" imgH="1362165" progId="MSGraph.Chart.8">
                  <p:embed followColorScheme="full"/>
                </p:oleObj>
              </mc:Choice>
              <mc:Fallback>
                <p:oleObj name="Chart" r:id="rId41" imgW="2686185" imgH="136216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8458200" y="2590800"/>
                        <a:ext cx="2686185" cy="1362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Placeholder 26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421688" y="3228975"/>
            <a:ext cx="1825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 smtClean="0">
                <a:latin typeface="HP Simplified" panose="020B0604020204020204" pitchFamily="34" charset="0"/>
                <a:sym typeface="HP Simplified" panose="020B0604020204020204" pitchFamily="34" charset="0"/>
              </a:rPr>
              <a:t>10</a:t>
            </a:r>
            <a:r>
              <a:rPr lang="en-US" sz="1000" baseline="30000" dirty="0" smtClean="0">
                <a:latin typeface="HP Simplified" panose="020B0604020204020204" pitchFamily="34" charset="0"/>
                <a:sym typeface="HP Simplified" panose="020B0604020204020204" pitchFamily="34" charset="0"/>
              </a:rPr>
              <a:t>2</a:t>
            </a:r>
            <a:endParaRPr lang="en-US" sz="1000" baseline="30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sp>
        <p:nvSpPr>
          <p:cNvPr id="29" name="Text Placeholder 25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421688" y="3419475"/>
            <a:ext cx="1825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 smtClean="0">
                <a:latin typeface="HP Simplified" panose="020B0604020204020204" pitchFamily="34" charset="0"/>
                <a:sym typeface="HP Simplified" panose="020B0604020204020204" pitchFamily="34" charset="0"/>
              </a:rPr>
              <a:t>10</a:t>
            </a:r>
            <a:r>
              <a:rPr lang="en-US" sz="1000" baseline="30000" dirty="0" smtClean="0">
                <a:latin typeface="HP Simplified" panose="020B0604020204020204" pitchFamily="34" charset="0"/>
                <a:sym typeface="HP Simplified" panose="020B0604020204020204" pitchFamily="34" charset="0"/>
              </a:rPr>
              <a:t>0</a:t>
            </a:r>
            <a:endParaRPr lang="en-US" sz="1000" baseline="30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sp>
        <p:nvSpPr>
          <p:cNvPr id="31" name="Text Placeholder 27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421688" y="3028950"/>
            <a:ext cx="1825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 smtClean="0">
                <a:latin typeface="HP Simplified" panose="020B0604020204020204" pitchFamily="34" charset="0"/>
                <a:sym typeface="HP Simplified" panose="020B0604020204020204" pitchFamily="34" charset="0"/>
              </a:rPr>
              <a:t>10</a:t>
            </a:r>
            <a:r>
              <a:rPr lang="en-US" sz="1000" baseline="30000" dirty="0" smtClean="0">
                <a:latin typeface="HP Simplified" panose="020B0604020204020204" pitchFamily="34" charset="0"/>
                <a:sym typeface="HP Simplified" panose="020B0604020204020204" pitchFamily="34" charset="0"/>
              </a:rPr>
              <a:t>4</a:t>
            </a:r>
            <a:endParaRPr lang="en-US" sz="1000" baseline="30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sp>
        <p:nvSpPr>
          <p:cNvPr id="32" name="Text Placeholder 29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421688" y="2638425"/>
            <a:ext cx="1825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 smtClean="0">
                <a:latin typeface="HP Simplified" panose="020B0604020204020204" pitchFamily="34" charset="0"/>
                <a:sym typeface="HP Simplified" panose="020B0604020204020204" pitchFamily="34" charset="0"/>
              </a:rPr>
              <a:t>10</a:t>
            </a:r>
            <a:r>
              <a:rPr lang="en-US" sz="1000" baseline="30000" dirty="0" smtClean="0">
                <a:latin typeface="HP Simplified" panose="020B0604020204020204" pitchFamily="34" charset="0"/>
                <a:sym typeface="HP Simplified" panose="020B0604020204020204" pitchFamily="34" charset="0"/>
              </a:rPr>
              <a:t>8</a:t>
            </a:r>
            <a:endParaRPr lang="en-US" sz="1000" baseline="30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sp>
        <p:nvSpPr>
          <p:cNvPr id="30" name="Text Placeholder 28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421688" y="2838450"/>
            <a:ext cx="1825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 smtClean="0">
                <a:latin typeface="HP Simplified" panose="020B0604020204020204" pitchFamily="34" charset="0"/>
                <a:sym typeface="HP Simplified" panose="020B0604020204020204" pitchFamily="34" charset="0"/>
              </a:rPr>
              <a:t>10</a:t>
            </a:r>
            <a:r>
              <a:rPr lang="en-US" sz="1000" baseline="30000" dirty="0" smtClean="0">
                <a:latin typeface="HP Simplified" panose="020B0604020204020204" pitchFamily="34" charset="0"/>
                <a:sym typeface="HP Simplified" panose="020B0604020204020204" pitchFamily="34" charset="0"/>
              </a:rPr>
              <a:t>6</a:t>
            </a:r>
            <a:endParaRPr lang="en-US" sz="1000" baseline="30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23"/>
            </p:custDataLst>
          </p:nvPr>
        </p:nvCxnSpPr>
        <p:spPr bwMode="auto">
          <a:xfrm flipH="1">
            <a:off x="10920413" y="3140075"/>
            <a:ext cx="42862" cy="146050"/>
          </a:xfrm>
          <a:prstGeom prst="line">
            <a:avLst/>
          </a:prstGeom>
          <a:ln w="6350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4"/>
            </p:custDataLst>
          </p:nvPr>
        </p:nvCxnSpPr>
        <p:spPr bwMode="auto">
          <a:xfrm flipH="1">
            <a:off x="10920413" y="2936875"/>
            <a:ext cx="42862" cy="196850"/>
          </a:xfrm>
          <a:prstGeom prst="line">
            <a:avLst/>
          </a:prstGeom>
          <a:ln w="6350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0988675" y="2657475"/>
            <a:ext cx="7635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A7CA8402-BADC-4E5A-8BE4-DBB33AA22520}" type="datetime'''''''''T''r''''''''''''''''''an''s''is''t''o''rs'''' ''(K'')'">
              <a:rPr lang="en-US" sz="1000"/>
              <a:pPr/>
              <a:t>Transistors (K)</a:t>
            </a:fld>
            <a:endParaRPr lang="en-US" sz="1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0988675" y="2860675"/>
            <a:ext cx="876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21315E5-854F-4993-82E0-FF70A73FFE88}" type="datetime'''F''''r''e''''''''''''quen''''cy ''''(M''''''''Hz'''''''')'''">
              <a:rPr lang="en-US" sz="1000"/>
              <a:pPr/>
              <a:t>Frequency (MHz)</a:t>
            </a:fld>
            <a:endParaRPr lang="en-US" sz="1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sp>
        <p:nvSpPr>
          <p:cNvPr id="36" name="Text Placeholder 7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0988675" y="3063875"/>
            <a:ext cx="5349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0F53652-2611-4F04-8F7D-A3F8C7DB245E}" type="datetime'''''''P''''''''''''''o''''we''r ''''''''''''''''''''''''''(W)'">
              <a:rPr lang="en-US" sz="1000"/>
              <a:pPr/>
              <a:t>Power (W)</a:t>
            </a:fld>
            <a:endParaRPr lang="en-US" sz="1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sp>
        <p:nvSpPr>
          <p:cNvPr id="35" name="Text Placeholder 15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0988675" y="3267075"/>
            <a:ext cx="4683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1B75B67-99CB-460C-B37C-661891EB75C4}" type="datetime'''''''''''C''''''''''''''''''or''''e''''s ''''''''(''''#)'">
              <a:rPr lang="en-US" sz="1000"/>
              <a:pPr/>
              <a:t>Cores (#)</a:t>
            </a:fld>
            <a:endParaRPr lang="en-US" sz="1000" dirty="0">
              <a:latin typeface="HP Simplified" panose="020B0604020204020204" pitchFamily="34" charset="0"/>
              <a:sym typeface="HP Simplified" panose="020B06040202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THINKCELLPRESENTATIONDONOTDELETE" val="&lt;?xml version=&quot;1.0&quot; encoding=&quot;UTF-16&quot; standalone=&quot;yes&quot;?&gt;&#10;&lt;root reqver=&quot;21047&quot;&gt;&lt;version val=&quot;2326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0ls1IJhkGxt8zWCNec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LQ4L9tN0yvR_wfXSkeP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vhBMjHb0eF32fsvcbZ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j6epIpbE245JA0hDArg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Pgq_HuU0WTAkwZgeMO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ngM0c00EGnlfIWvdp1v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AJm8kP7UqfvLe1LI9M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U081YdBk.QgZ7t1M3Er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sf.QeU0UWb6W41wfL0L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zrDGta9keWgPf3.lQB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a5eqCiOEyfVgnLSOtG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scHIGWiU.nmzPCBzztK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m5uHyK6k.le9eBGBNr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R9Geq1Y0uf6wo7S4lq_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jRcTuRakGBmMYuAVEAM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LBMywvs06eMCzj24Wl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erKdCqAEm3YT9SSvbxA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2YySMg.ka7FcC6evT13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B9pEFnNE.BOgw3d3if7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4XI6tMmEWpPsWRwljH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IjBI66KkiF0q4ENpUL7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rmmja.106_akeP67Li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R.FGYzkkymUVPV6VF4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qtdZ7WU0qigzW4MpZf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8kdK.pwUqqPiihAd2B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5zIyb6oEO.DzPd3At0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2uEWhjpE2P2hARyxa8mg"/>
</p:tagLst>
</file>

<file path=ppt/theme/theme1.xml><?xml version="1.0" encoding="utf-8"?>
<a:theme xmlns:a="http://schemas.openxmlformats.org/drawingml/2006/main" name="HP Standard 16x9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  <a:extLst>
    <a:ext uri="{05A4C25C-085E-4340-85A3-A5531E510DB2}">
      <thm15:themeFamily xmlns:thm15="http://schemas.microsoft.com/office/thememl/2012/main" name="HP_PPT_Standard_16x9_EN.potx" id="{37DF8EFE-D6A9-4A04-88E4-2776F30119F0}" vid="{E89E6F89-5D05-437F-B97D-2B83A3216D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5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2F1E685EE094C8ABF5641C76FEB7B" ma:contentTypeVersion="1" ma:contentTypeDescription="Create a new document." ma:contentTypeScope="" ma:versionID="23fff60fa714abf5c9a0db84f8fdb0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F4E098-0A90-4649-B6CA-E5FDC8460C9D}"/>
</file>

<file path=customXml/itemProps2.xml><?xml version="1.0" encoding="utf-8"?>
<ds:datastoreItem xmlns:ds="http://schemas.openxmlformats.org/officeDocument/2006/customXml" ds:itemID="{2B1AE06E-5084-419A-BFE8-55C89669F436}"/>
</file>

<file path=customXml/itemProps3.xml><?xml version="1.0" encoding="utf-8"?>
<ds:datastoreItem xmlns:ds="http://schemas.openxmlformats.org/officeDocument/2006/customXml" ds:itemID="{4B0A0EFD-1980-4843-8E81-592363C3CD58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1303</Words>
  <Application>Microsoft Office PowerPoint</Application>
  <PresentationFormat>Custom</PresentationFormat>
  <Paragraphs>374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HP Simplified</vt:lpstr>
      <vt:lpstr>Arial</vt:lpstr>
      <vt:lpstr>Calibri</vt:lpstr>
      <vt:lpstr>Wingdings</vt:lpstr>
      <vt:lpstr>HP Standard 16x9</vt:lpstr>
      <vt:lpstr>Office Theme</vt:lpstr>
      <vt:lpstr>1_Office Theme</vt:lpstr>
      <vt:lpstr>think-cell Slide</vt:lpstr>
      <vt:lpstr>Chart</vt:lpstr>
      <vt:lpstr>Forum on Internet of Things: Empowering the New Urban Agenda Geneva, Switzerland, 19 October 2015</vt:lpstr>
      <vt:lpstr>PowerPoint Presentation</vt:lpstr>
      <vt:lpstr>IoT Definition   A living network of machines, data, and people. ( &lt;10 words)    Gartner:“The network of physical objects that contain embedded technology to     communicate and  sense or interact with their internal states or the external environment.” </vt:lpstr>
      <vt:lpstr>The “Digital Enterprise”   - the Digital “government” </vt:lpstr>
      <vt:lpstr>The “Digital Enterprise”</vt:lpstr>
      <vt:lpstr>The Internet of Things (IoT) represents the next wave of the Internet</vt:lpstr>
      <vt:lpstr>Landscape: IoT is a market of markets</vt:lpstr>
      <vt:lpstr>The technology stack for IoT is broad and fragmented, and includes hardware, software and services elements, from the edge to network to core</vt:lpstr>
      <vt:lpstr>IoT adoption is driven by recent drastic improvements in technology cost &amp; performance</vt:lpstr>
      <vt:lpstr>IoT use cases vary by industry, but highest interest comes from manufacturing</vt:lpstr>
      <vt:lpstr>There are more than 800 companies playing across segments of IoT</vt:lpstr>
      <vt:lpstr>Most of these companies use an ecosystem of alliances to operate across segments</vt:lpstr>
      <vt:lpstr>IoT Reality: Many Issues</vt:lpstr>
      <vt:lpstr>Smart cities are being empowered by IoT</vt:lpstr>
      <vt:lpstr>Role of ITU</vt:lpstr>
      <vt:lpstr>Reflections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2015-10-14T11:34:18Z</dcterms:created>
  <dcterms:modified xsi:type="dcterms:W3CDTF">2015-10-14T12:36:15Z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0x0101009042F1E685EE094C8ABF5641C76FEB7B</vt:lpwstr>
  </property>
</Properties>
</file>